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9" r:id="rId2"/>
    <p:sldId id="265" r:id="rId3"/>
    <p:sldId id="266" r:id="rId4"/>
    <p:sldId id="289" r:id="rId5"/>
    <p:sldId id="304" r:id="rId6"/>
    <p:sldId id="267" r:id="rId7"/>
    <p:sldId id="290" r:id="rId8"/>
    <p:sldId id="293" r:id="rId9"/>
    <p:sldId id="300" r:id="rId10"/>
    <p:sldId id="301" r:id="rId11"/>
    <p:sldId id="302" r:id="rId12"/>
    <p:sldId id="303" r:id="rId13"/>
    <p:sldId id="268" r:id="rId14"/>
    <p:sldId id="299" r:id="rId15"/>
    <p:sldId id="297" r:id="rId16"/>
    <p:sldId id="296" r:id="rId17"/>
    <p:sldId id="298" r:id="rId18"/>
    <p:sldId id="269" r:id="rId19"/>
    <p:sldId id="295" r:id="rId20"/>
    <p:sldId id="272" r:id="rId2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303" autoAdjust="0"/>
  </p:normalViewPr>
  <p:slideViewPr>
    <p:cSldViewPr snapToGrid="0" snapToObjects="1">
      <p:cViewPr varScale="1">
        <p:scale>
          <a:sx n="113" d="100"/>
          <a:sy n="113" d="100"/>
        </p:scale>
        <p:origin x="462" y="96"/>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766" y="2044691"/>
            <a:ext cx="11946467" cy="646331"/>
          </a:xfrm>
          <a:prstGeom prst="rect">
            <a:avLst/>
          </a:prstGeom>
        </p:spPr>
        <p:txBody>
          <a:bodyPr wrap="square">
            <a:spAutoFit/>
          </a:bodyPr>
          <a:lstStyle/>
          <a:p>
            <a:pPr algn="ctr"/>
            <a:r>
              <a:rPr lang="en-US" altLang="zh-CN" sz="3600" b="1" dirty="0"/>
              <a:t>InstantCryptoGram: Secure Image Retrieval Service</a:t>
            </a:r>
          </a:p>
        </p:txBody>
      </p:sp>
      <p:grpSp>
        <p:nvGrpSpPr>
          <p:cNvPr id="2" name="组合 1">
            <a:extLst>
              <a:ext uri="{FF2B5EF4-FFF2-40B4-BE49-F238E27FC236}">
                <a16:creationId xmlns:a16="http://schemas.microsoft.com/office/drawing/2014/main" id="{2D9E450E-B979-4672-AFD5-7DB90A64C385}"/>
              </a:ext>
            </a:extLst>
          </p:cNvPr>
          <p:cNvGrpSpPr/>
          <p:nvPr/>
        </p:nvGrpSpPr>
        <p:grpSpPr>
          <a:xfrm>
            <a:off x="3094035" y="3725444"/>
            <a:ext cx="6003930" cy="584200"/>
            <a:chOff x="3107267" y="3330209"/>
            <a:chExt cx="6003930" cy="584200"/>
          </a:xfrm>
        </p:grpSpPr>
        <p:sp>
          <p:nvSpPr>
            <p:cNvPr id="13" name="矩形 12"/>
            <p:cNvSpPr/>
            <p:nvPr/>
          </p:nvSpPr>
          <p:spPr>
            <a:xfrm>
              <a:off x="3107267"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汇报人</a:t>
              </a:r>
              <a:endParaRPr lang="en-US" altLang="zh-CN" sz="1400" dirty="0">
                <a:solidFill>
                  <a:schemeClr val="tx1"/>
                </a:solidFill>
              </a:endParaRPr>
            </a:p>
            <a:p>
              <a:pPr algn="ctr"/>
              <a:r>
                <a:rPr lang="zh-CN" altLang="en-US" sz="1400" dirty="0">
                  <a:solidFill>
                    <a:schemeClr val="tx1"/>
                  </a:solidFill>
                </a:rPr>
                <a:t>乐可馨</a:t>
              </a:r>
              <a:endParaRPr lang="en-US" altLang="zh-CN" sz="1400" dirty="0">
                <a:solidFill>
                  <a:schemeClr val="tx1"/>
                </a:solidFill>
              </a:endParaRPr>
            </a:p>
          </p:txBody>
        </p:sp>
        <p:sp>
          <p:nvSpPr>
            <p:cNvPr id="14" name="矩形 13"/>
            <p:cNvSpPr/>
            <p:nvPr/>
          </p:nvSpPr>
          <p:spPr>
            <a:xfrm>
              <a:off x="6427264"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指导老师</a:t>
              </a:r>
              <a:endParaRPr lang="en-US" altLang="zh-CN" sz="1400" dirty="0">
                <a:solidFill>
                  <a:schemeClr val="tx1"/>
                </a:solidFill>
              </a:endParaRPr>
            </a:p>
            <a:p>
              <a:pPr algn="ctr"/>
              <a:r>
                <a:rPr lang="zh-CN" altLang="en-US" sz="1400" dirty="0">
                  <a:solidFill>
                    <a:schemeClr val="tx1"/>
                  </a:solidFill>
                </a:rPr>
                <a:t>王亮亮</a:t>
              </a:r>
              <a:endParaRPr lang="en-US" altLang="zh-CN" sz="1400" dirty="0">
                <a:solidFill>
                  <a:schemeClr val="tx1"/>
                </a:solidFill>
              </a:endParaRPr>
            </a:p>
          </p:txBody>
        </p:sp>
      </p:grpSp>
      <p:sp>
        <p:nvSpPr>
          <p:cNvPr id="3" name="矩形 2">
            <a:extLst>
              <a:ext uri="{FF2B5EF4-FFF2-40B4-BE49-F238E27FC236}">
                <a16:creationId xmlns:a16="http://schemas.microsoft.com/office/drawing/2014/main" id="{D301D9DB-FE80-41DF-8EFB-A15CDF1F5FBF}"/>
              </a:ext>
            </a:extLst>
          </p:cNvPr>
          <p:cNvSpPr/>
          <p:nvPr/>
        </p:nvSpPr>
        <p:spPr>
          <a:xfrm>
            <a:off x="2324099" y="3023567"/>
            <a:ext cx="7543800"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IEEE INFOCOM 2018 - IEEE Conference on Computer Communications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12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180"/>
            <a:ext cx="1924566" cy="307777"/>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TWO  </a:t>
            </a:r>
            <a:r>
              <a:rPr lang="zh-CN" altLang="en-US" sz="1400" b="1" dirty="0">
                <a:solidFill>
                  <a:prstClr val="black"/>
                </a:solidFill>
                <a:latin typeface="Segoe UI"/>
                <a:ea typeface="微软雅黑"/>
              </a:rPr>
              <a:t>系统搭建</a:t>
            </a:r>
            <a:endPar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endParaRPr>
          </a:p>
        </p:txBody>
      </p:sp>
      <p:pic>
        <p:nvPicPr>
          <p:cNvPr id="5" name="图片 4">
            <a:extLst>
              <a:ext uri="{FF2B5EF4-FFF2-40B4-BE49-F238E27FC236}">
                <a16:creationId xmlns:a16="http://schemas.microsoft.com/office/drawing/2014/main" id="{33F0597F-C904-4E08-AB1E-73686240F1EB}"/>
              </a:ext>
            </a:extLst>
          </p:cNvPr>
          <p:cNvPicPr>
            <a:picLocks noChangeAspect="1"/>
          </p:cNvPicPr>
          <p:nvPr/>
        </p:nvPicPr>
        <p:blipFill>
          <a:blip r:embed="rId2"/>
          <a:stretch>
            <a:fillRect/>
          </a:stretch>
        </p:blipFill>
        <p:spPr>
          <a:xfrm>
            <a:off x="762656" y="1366323"/>
            <a:ext cx="2047619" cy="247619"/>
          </a:xfrm>
          <a:prstGeom prst="rect">
            <a:avLst/>
          </a:prstGeom>
        </p:spPr>
      </p:pic>
      <p:pic>
        <p:nvPicPr>
          <p:cNvPr id="6" name="图片 5">
            <a:extLst>
              <a:ext uri="{FF2B5EF4-FFF2-40B4-BE49-F238E27FC236}">
                <a16:creationId xmlns:a16="http://schemas.microsoft.com/office/drawing/2014/main" id="{09EFA991-A233-4D30-9987-CD5047815871}"/>
              </a:ext>
            </a:extLst>
          </p:cNvPr>
          <p:cNvPicPr>
            <a:picLocks noChangeAspect="1"/>
          </p:cNvPicPr>
          <p:nvPr/>
        </p:nvPicPr>
        <p:blipFill>
          <a:blip r:embed="rId3"/>
          <a:stretch>
            <a:fillRect/>
          </a:stretch>
        </p:blipFill>
        <p:spPr>
          <a:xfrm>
            <a:off x="762656" y="2957680"/>
            <a:ext cx="2371429" cy="276190"/>
          </a:xfrm>
          <a:prstGeom prst="rect">
            <a:avLst/>
          </a:prstGeom>
        </p:spPr>
      </p:pic>
      <p:pic>
        <p:nvPicPr>
          <p:cNvPr id="16" name="图片 15">
            <a:extLst>
              <a:ext uri="{FF2B5EF4-FFF2-40B4-BE49-F238E27FC236}">
                <a16:creationId xmlns:a16="http://schemas.microsoft.com/office/drawing/2014/main" id="{DE0E1CF7-966D-413B-8390-6EE85F4FF93E}"/>
              </a:ext>
            </a:extLst>
          </p:cNvPr>
          <p:cNvPicPr>
            <a:picLocks noChangeAspect="1"/>
          </p:cNvPicPr>
          <p:nvPr/>
        </p:nvPicPr>
        <p:blipFill>
          <a:blip r:embed="rId4"/>
          <a:stretch>
            <a:fillRect/>
          </a:stretch>
        </p:blipFill>
        <p:spPr>
          <a:xfrm>
            <a:off x="775926" y="4577608"/>
            <a:ext cx="2466667" cy="247619"/>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BC1F92A1-9D5E-4127-8214-4031192E5AC9}"/>
                  </a:ext>
                </a:extLst>
              </p:cNvPr>
              <p:cNvSpPr txBox="1"/>
              <p:nvPr/>
            </p:nvSpPr>
            <p:spPr>
              <a:xfrm>
                <a:off x="2810275" y="1290058"/>
                <a:ext cx="5513949"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a:t>
                </a:r>
                <a:r>
                  <a:rPr lang="en-US" altLang="zh-CN" dirty="0">
                    <a:solidFill>
                      <a:srgbClr val="92D050"/>
                    </a:solidFill>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通过</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中的子</a:t>
                </a:r>
                <a:r>
                  <a:rPr lang="en-US" altLang="zh-CN" dirty="0">
                    <a:latin typeface="楷体" panose="02010609060101010101" pitchFamily="49" charset="-122"/>
                    <a:ea typeface="楷体" panose="02010609060101010101" pitchFamily="49" charset="-122"/>
                  </a:rPr>
                  <a:t>SimHash</a:t>
                </a:r>
                <a:r>
                  <a:rPr lang="zh-CN" altLang="en-US" dirty="0">
                    <a:latin typeface="楷体" panose="02010609060101010101" pitchFamily="49" charset="-122"/>
                    <a:ea typeface="楷体" panose="02010609060101010101" pitchFamily="49" charset="-122"/>
                  </a:rPr>
                  <a:t>字典和</a:t>
                </a:r>
                <a:r>
                  <a:rPr lang="en-US" altLang="zh-CN" dirty="0">
                    <a:solidFill>
                      <a:srgbClr val="92D050"/>
                    </a:solidFill>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中存储的密钥</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m:rPr>
                            <m:sty m:val="p"/>
                          </m:rPr>
                          <a:rPr lang="en-US" altLang="zh-CN" i="1">
                            <a:latin typeface="Cambria Math" panose="02040503050406030204" pitchFamily="18" charset="0"/>
                            <a:ea typeface="楷体" panose="02010609060101010101" pitchFamily="49" charset="-122"/>
                          </a:rPr>
                          <m:t>k</m:t>
                        </m:r>
                      </m:e>
                      <m:sub>
                        <m:r>
                          <a:rPr lang="en-US" altLang="zh-CN" i="1">
                            <a:latin typeface="Cambria Math" panose="02040503050406030204" pitchFamily="18" charset="0"/>
                            <a:ea typeface="楷体" panose="02010609060101010101" pitchFamily="49" charset="-122"/>
                          </a:rPr>
                          <m:t>𝑠𝑠𝑒</m:t>
                        </m:r>
                      </m:sub>
                    </m:sSub>
                    <m:r>
                      <a:rPr lang="en-US" altLang="zh-CN" i="1">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输出加密后的搜索索引</a:t>
                </a:r>
                <a14:m>
                  <m:oMath xmlns:m="http://schemas.openxmlformats.org/officeDocument/2006/math">
                    <m:r>
                      <m:rPr>
                        <m:sty m:val="p"/>
                      </m:rPr>
                      <a:rPr lang="el-GR" altLang="zh-CN" i="1" smtClean="0">
                        <a:latin typeface="Cambria Math" panose="02040503050406030204" pitchFamily="18" charset="0"/>
                        <a:ea typeface="楷体" panose="02010609060101010101" pitchFamily="49" charset="-122"/>
                      </a:rPr>
                      <m:t>ψ</m:t>
                    </m:r>
                  </m:oMath>
                </a14:m>
                <a:r>
                  <a:rPr lang="zh-CN" altLang="en-US" dirty="0">
                    <a:latin typeface="楷体" panose="02010609060101010101" pitchFamily="49" charset="-122"/>
                    <a:ea typeface="楷体" panose="02010609060101010101" pitchFamily="49" charset="-122"/>
                  </a:rPr>
                  <a:t>并存放在</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中</a:t>
                </a:r>
              </a:p>
            </p:txBody>
          </p:sp>
        </mc:Choice>
        <mc:Fallback>
          <p:sp>
            <p:nvSpPr>
              <p:cNvPr id="17" name="文本框 16">
                <a:extLst>
                  <a:ext uri="{FF2B5EF4-FFF2-40B4-BE49-F238E27FC236}">
                    <a16:creationId xmlns:a16="http://schemas.microsoft.com/office/drawing/2014/main" id="{BC1F92A1-9D5E-4127-8214-4031192E5AC9}"/>
                  </a:ext>
                </a:extLst>
              </p:cNvPr>
              <p:cNvSpPr txBox="1">
                <a:spLocks noRot="1" noChangeAspect="1" noMove="1" noResize="1" noEditPoints="1" noAdjustHandles="1" noChangeArrowheads="1" noChangeShapeType="1" noTextEdit="1"/>
              </p:cNvSpPr>
              <p:nvPr/>
            </p:nvSpPr>
            <p:spPr>
              <a:xfrm>
                <a:off x="2810275" y="1290058"/>
                <a:ext cx="5513949" cy="646331"/>
              </a:xfrm>
              <a:prstGeom prst="rect">
                <a:avLst/>
              </a:prstGeom>
              <a:blipFill>
                <a:blip r:embed="rId5"/>
                <a:stretch>
                  <a:fillRect l="-884" t="-5660" b="-12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4325E28F-9DA8-440A-A8C3-02514569EEEE}"/>
                  </a:ext>
                </a:extLst>
              </p:cNvPr>
              <p:cNvSpPr txBox="1"/>
              <p:nvPr/>
            </p:nvSpPr>
            <p:spPr>
              <a:xfrm>
                <a:off x="3134085" y="2910704"/>
                <a:ext cx="5190139" cy="96616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：是</a:t>
                </a:r>
                <a:r>
                  <a:rPr lang="en-US" altLang="zh-CN" dirty="0">
                    <a:solidFill>
                      <a:srgbClr val="7030A0"/>
                    </a:solidFill>
                    <a:latin typeface="楷体" panose="02010609060101010101" pitchFamily="49" charset="-122"/>
                    <a:ea typeface="楷体" panose="02010609060101010101" pitchFamily="49" charset="-122"/>
                  </a:rPr>
                  <a:t>IG</a:t>
                </a:r>
                <a:r>
                  <a:rPr lang="zh-CN" altLang="en-US" dirty="0">
                    <a:latin typeface="楷体" panose="02010609060101010101" pitchFamily="49" charset="-122"/>
                    <a:ea typeface="楷体" panose="02010609060101010101" pitchFamily="49" charset="-122"/>
                  </a:rPr>
                  <a:t>和</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之间的协议。</a:t>
                </a:r>
                <a:r>
                  <a:rPr lang="en-US" altLang="zh-CN" dirty="0">
                    <a:solidFill>
                      <a:srgbClr val="7030A0"/>
                    </a:solidFill>
                    <a:latin typeface="楷体" panose="02010609060101010101" pitchFamily="49" charset="-122"/>
                    <a:ea typeface="楷体" panose="02010609060101010101" pitchFamily="49" charset="-122"/>
                  </a:rPr>
                  <a:t>IG</a:t>
                </a:r>
                <a:r>
                  <a:rPr lang="zh-CN" altLang="en-US" dirty="0">
                    <a:latin typeface="楷体" panose="02010609060101010101" pitchFamily="49" charset="-122"/>
                    <a:ea typeface="楷体" panose="02010609060101010101" pitchFamily="49" charset="-122"/>
                  </a:rPr>
                  <a:t>以密钥集</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和查询图像</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𝑔</m:t>
                        </m:r>
                      </m:e>
                      <m:sub>
                        <m:r>
                          <a:rPr lang="en-US" altLang="zh-CN" b="0" i="1" smtClean="0">
                            <a:latin typeface="Cambria Math" panose="02040503050406030204" pitchFamily="18" charset="0"/>
                            <a:ea typeface="楷体" panose="02010609060101010101" pitchFamily="49" charset="-122"/>
                          </a:rPr>
                          <m:t>𝑝</m:t>
                        </m:r>
                      </m:sub>
                    </m:sSub>
                  </m:oMath>
                </a14:m>
                <a:r>
                  <a:rPr lang="zh-CN" altLang="en-US" dirty="0">
                    <a:latin typeface="楷体" panose="02010609060101010101" pitchFamily="49" charset="-122"/>
                    <a:ea typeface="楷体" panose="02010609060101010101" pitchFamily="49" charset="-122"/>
                  </a:rPr>
                  <a:t>作为输入，</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以索引</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ψ</m:t>
                    </m:r>
                  </m:oMath>
                </a14:m>
                <a:r>
                  <a:rPr lang="zh-CN" altLang="en-US" dirty="0">
                    <a:latin typeface="楷体" panose="02010609060101010101" pitchFamily="49" charset="-122"/>
                    <a:ea typeface="楷体" panose="02010609060101010101" pitchFamily="49" charset="-122"/>
                  </a:rPr>
                  <a:t>作为输入。输出类似图像的</a:t>
                </a:r>
                <a:r>
                  <a:rPr lang="en-US" altLang="zh-CN" dirty="0">
                    <a:latin typeface="楷体" panose="02010609060101010101" pitchFamily="49" charset="-122"/>
                    <a:ea typeface="楷体" panose="02010609060101010101" pitchFamily="49" charset="-122"/>
                  </a:rPr>
                  <a:t>ID</a:t>
                </a:r>
                <a:r>
                  <a:rPr lang="zh-CN" altLang="en-US" dirty="0">
                    <a:latin typeface="楷体" panose="02010609060101010101" pitchFamily="49" charset="-122"/>
                    <a:ea typeface="楷体" panose="02010609060101010101" pitchFamily="49" charset="-122"/>
                  </a:rPr>
                  <a:t>集</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𝐼𝐷</m:t>
                        </m:r>
                      </m:e>
                      <m:sub>
                        <m:r>
                          <a:rPr lang="en-US" altLang="zh-CN" b="0" i="1" smtClean="0">
                            <a:latin typeface="Cambria Math" panose="02040503050406030204" pitchFamily="18" charset="0"/>
                            <a:ea typeface="楷体" panose="02010609060101010101" pitchFamily="49" charset="-122"/>
                          </a:rPr>
                          <m:t>𝑞</m:t>
                        </m:r>
                      </m:sub>
                    </m:sSub>
                    <m:r>
                      <a:rPr lang="en-US" altLang="zh-CN" i="1">
                        <a:latin typeface="Cambria Math" panose="02040503050406030204" pitchFamily="18" charset="0"/>
                        <a:ea typeface="楷体" panose="02010609060101010101" pitchFamily="49" charset="-122"/>
                      </a:rPr>
                      <m:t> </m:t>
                    </m:r>
                  </m:oMath>
                </a14:m>
                <a:r>
                  <a:rPr lang="zh-CN" altLang="en-US" dirty="0">
                    <a:latin typeface="楷体" panose="02010609060101010101" pitchFamily="49" charset="-122"/>
                    <a:ea typeface="楷体" panose="02010609060101010101" pitchFamily="49" charset="-122"/>
                  </a:rPr>
                  <a:t>。</a:t>
                </a:r>
              </a:p>
            </p:txBody>
          </p:sp>
        </mc:Choice>
        <mc:Fallback>
          <p:sp>
            <p:nvSpPr>
              <p:cNvPr id="18" name="文本框 17">
                <a:extLst>
                  <a:ext uri="{FF2B5EF4-FFF2-40B4-BE49-F238E27FC236}">
                    <a16:creationId xmlns:a16="http://schemas.microsoft.com/office/drawing/2014/main" id="{4325E28F-9DA8-440A-A8C3-02514569EEEE}"/>
                  </a:ext>
                </a:extLst>
              </p:cNvPr>
              <p:cNvSpPr txBox="1">
                <a:spLocks noRot="1" noChangeAspect="1" noMove="1" noResize="1" noEditPoints="1" noAdjustHandles="1" noChangeArrowheads="1" noChangeShapeType="1" noTextEdit="1"/>
              </p:cNvSpPr>
              <p:nvPr/>
            </p:nvSpPr>
            <p:spPr>
              <a:xfrm>
                <a:off x="3134085" y="2910704"/>
                <a:ext cx="5190139" cy="966162"/>
              </a:xfrm>
              <a:prstGeom prst="rect">
                <a:avLst/>
              </a:prstGeom>
              <a:blipFill>
                <a:blip r:embed="rId6"/>
                <a:stretch>
                  <a:fillRect l="-939" t="-3145" r="-587" b="-50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2BE208D4-D6C0-4901-ACF5-74BBE6018A5A}"/>
                  </a:ext>
                </a:extLst>
              </p:cNvPr>
              <p:cNvSpPr/>
              <p:nvPr/>
            </p:nvSpPr>
            <p:spPr>
              <a:xfrm>
                <a:off x="3242593" y="4480645"/>
                <a:ext cx="5081631" cy="946991"/>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：是</a:t>
                </a:r>
                <a:r>
                  <a:rPr lang="en-US" altLang="zh-CN" dirty="0">
                    <a:solidFill>
                      <a:srgbClr val="7030A0"/>
                    </a:solidFill>
                    <a:latin typeface="楷体" panose="02010609060101010101" pitchFamily="49" charset="-122"/>
                    <a:ea typeface="楷体" panose="02010609060101010101" pitchFamily="49" charset="-122"/>
                  </a:rPr>
                  <a:t>IG</a:t>
                </a:r>
                <a:r>
                  <a:rPr lang="zh-CN" altLang="en-US" dirty="0">
                    <a:latin typeface="楷体" panose="02010609060101010101" pitchFamily="49" charset="-122"/>
                    <a:ea typeface="楷体" panose="02010609060101010101" pitchFamily="49" charset="-122"/>
                  </a:rPr>
                  <a:t>和</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之间运行的算法。</a:t>
                </a:r>
                <a:r>
                  <a:rPr lang="en-US" altLang="zh-CN" dirty="0">
                    <a:solidFill>
                      <a:srgbClr val="7030A0"/>
                    </a:solidFill>
                    <a:latin typeface="楷体" panose="02010609060101010101" pitchFamily="49" charset="-122"/>
                    <a:ea typeface="楷体" panose="02010609060101010101" pitchFamily="49" charset="-122"/>
                  </a:rPr>
                  <a:t>IG</a:t>
                </a:r>
                <a:r>
                  <a:rPr lang="zh-CN" altLang="en-US" dirty="0">
                    <a:latin typeface="楷体" panose="02010609060101010101" pitchFamily="49" charset="-122"/>
                    <a:ea typeface="楷体" panose="02010609060101010101" pitchFamily="49" charset="-122"/>
                  </a:rPr>
                  <a:t>以密钥集</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和更新图像</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𝑔</m:t>
                        </m:r>
                      </m:e>
                      <m:sub>
                        <m:r>
                          <m:rPr>
                            <m:sty m:val="p"/>
                          </m:rPr>
                          <a:rPr lang="en-US" altLang="zh-CN" i="1" smtClean="0">
                            <a:latin typeface="Cambria Math" panose="02040503050406030204" pitchFamily="18" charset="0"/>
                            <a:ea typeface="楷体" panose="02010609060101010101" pitchFamily="49" charset="-122"/>
                          </a:rPr>
                          <m:t>u</m:t>
                        </m:r>
                      </m:sub>
                    </m:sSub>
                  </m:oMath>
                </a14:m>
                <a:r>
                  <a:rPr lang="zh-CN" altLang="en-US" dirty="0">
                    <a:latin typeface="楷体" panose="02010609060101010101" pitchFamily="49" charset="-122"/>
                    <a:ea typeface="楷体" panose="02010609060101010101" pitchFamily="49" charset="-122"/>
                  </a:rPr>
                  <a:t>作为输入，</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以索引</a:t>
                </a:r>
                <a14:m>
                  <m:oMath xmlns:m="http://schemas.openxmlformats.org/officeDocument/2006/math">
                    <m:r>
                      <m:rPr>
                        <m:sty m:val="p"/>
                      </m:rPr>
                      <a:rPr lang="el-GR" altLang="zh-CN" i="1">
                        <a:latin typeface="Cambria Math" panose="02040503050406030204" pitchFamily="18" charset="0"/>
                        <a:ea typeface="楷体" panose="02010609060101010101" pitchFamily="49" charset="-122"/>
                      </a:rPr>
                      <m:t>ψ</m:t>
                    </m:r>
                  </m:oMath>
                </a14:m>
                <a:r>
                  <a:rPr lang="zh-CN" altLang="en-US" dirty="0">
                    <a:latin typeface="楷体" panose="02010609060101010101" pitchFamily="49" charset="-122"/>
                    <a:ea typeface="楷体" panose="02010609060101010101" pitchFamily="49" charset="-122"/>
                  </a:rPr>
                  <a:t>作为输入。输出更新后的索引</a:t>
                </a:r>
                <a14:m>
                  <m:oMath xmlns:m="http://schemas.openxmlformats.org/officeDocument/2006/math">
                    <m:r>
                      <a:rPr lang="el-GR" altLang="zh-CN" i="1">
                        <a:latin typeface="Cambria Math" panose="02040503050406030204" pitchFamily="18" charset="0"/>
                        <a:ea typeface="楷体" panose="02010609060101010101" pitchFamily="49" charset="-122"/>
                      </a:rPr>
                      <m:t> </m:t>
                    </m:r>
                    <m:sSup>
                      <m:sSupPr>
                        <m:ctrlPr>
                          <a:rPr lang="el-GR" altLang="zh-CN" i="1" smtClean="0">
                            <a:latin typeface="Cambria Math" panose="02040503050406030204" pitchFamily="18" charset="0"/>
                            <a:ea typeface="楷体" panose="02010609060101010101" pitchFamily="49" charset="-122"/>
                          </a:rPr>
                        </m:ctrlPr>
                      </m:sSupPr>
                      <m:e>
                        <m:r>
                          <m:rPr>
                            <m:sty m:val="p"/>
                          </m:rPr>
                          <a:rPr lang="el-GR" altLang="zh-CN" i="1">
                            <a:latin typeface="Cambria Math" panose="02040503050406030204" pitchFamily="18" charset="0"/>
                            <a:ea typeface="楷体" panose="02010609060101010101" pitchFamily="49" charset="-122"/>
                          </a:rPr>
                          <m:t>ψ</m:t>
                        </m:r>
                      </m:e>
                      <m:sup>
                        <m:r>
                          <a:rPr lang="en-US" altLang="zh-CN" b="0" i="1" smtClean="0">
                            <a:latin typeface="Cambria Math" panose="02040503050406030204" pitchFamily="18" charset="0"/>
                            <a:ea typeface="楷体" panose="02010609060101010101" pitchFamily="49" charset="-122"/>
                          </a:rPr>
                          <m:t>′</m:t>
                        </m:r>
                      </m:sup>
                    </m:sSup>
                  </m:oMath>
                </a14:m>
                <a:r>
                  <a:rPr lang="zh-CN" altLang="en-US" dirty="0">
                    <a:latin typeface="楷体" panose="02010609060101010101" pitchFamily="49" charset="-122"/>
                    <a:ea typeface="楷体" panose="02010609060101010101" pitchFamily="49" charset="-122"/>
                  </a:rPr>
                  <a:t>。</a:t>
                </a:r>
              </a:p>
            </p:txBody>
          </p:sp>
        </mc:Choice>
        <mc:Fallback>
          <p:sp>
            <p:nvSpPr>
              <p:cNvPr id="19" name="矩形 18">
                <a:extLst>
                  <a:ext uri="{FF2B5EF4-FFF2-40B4-BE49-F238E27FC236}">
                    <a16:creationId xmlns:a16="http://schemas.microsoft.com/office/drawing/2014/main" id="{2BE208D4-D6C0-4901-ACF5-74BBE6018A5A}"/>
                  </a:ext>
                </a:extLst>
              </p:cNvPr>
              <p:cNvSpPr>
                <a:spLocks noRot="1" noChangeAspect="1" noMove="1" noResize="1" noEditPoints="1" noAdjustHandles="1" noChangeArrowheads="1" noChangeShapeType="1" noTextEdit="1"/>
              </p:cNvSpPr>
              <p:nvPr/>
            </p:nvSpPr>
            <p:spPr>
              <a:xfrm>
                <a:off x="3242593" y="4480645"/>
                <a:ext cx="5081631" cy="946991"/>
              </a:xfrm>
              <a:prstGeom prst="rect">
                <a:avLst/>
              </a:prstGeom>
              <a:blipFill>
                <a:blip r:embed="rId7"/>
                <a:stretch>
                  <a:fillRect l="-1079" t="-3226" b="-5806"/>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1FFB3EDD-4FD3-4780-AF27-B320462BC4AD}"/>
              </a:ext>
            </a:extLst>
          </p:cNvPr>
          <p:cNvPicPr>
            <a:picLocks noChangeAspect="1"/>
          </p:cNvPicPr>
          <p:nvPr/>
        </p:nvPicPr>
        <p:blipFill>
          <a:blip r:embed="rId8"/>
          <a:stretch>
            <a:fillRect/>
          </a:stretch>
        </p:blipFill>
        <p:spPr>
          <a:xfrm>
            <a:off x="8233906" y="2093383"/>
            <a:ext cx="3958094" cy="2600803"/>
          </a:xfrm>
          <a:prstGeom prst="rect">
            <a:avLst/>
          </a:prstGeom>
        </p:spPr>
      </p:pic>
      <p:sp>
        <p:nvSpPr>
          <p:cNvPr id="21" name="椭圆 20">
            <a:extLst>
              <a:ext uri="{FF2B5EF4-FFF2-40B4-BE49-F238E27FC236}">
                <a16:creationId xmlns:a16="http://schemas.microsoft.com/office/drawing/2014/main" id="{AEFA6395-0920-4448-80AE-2D03E82F8E51}"/>
              </a:ext>
            </a:extLst>
          </p:cNvPr>
          <p:cNvSpPr/>
          <p:nvPr/>
        </p:nvSpPr>
        <p:spPr>
          <a:xfrm>
            <a:off x="1859107" y="16439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spTree>
    <p:extLst>
      <p:ext uri="{BB962C8B-B14F-4D97-AF65-F5344CB8AC3E}">
        <p14:creationId xmlns:p14="http://schemas.microsoft.com/office/powerpoint/2010/main" val="98289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180"/>
            <a:ext cx="1924566" cy="307777"/>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TWO  </a:t>
            </a:r>
            <a:r>
              <a:rPr lang="zh-CN" altLang="en-US" sz="1400" b="1" dirty="0">
                <a:solidFill>
                  <a:prstClr val="black"/>
                </a:solidFill>
                <a:latin typeface="Segoe UI"/>
                <a:ea typeface="微软雅黑"/>
              </a:rPr>
              <a:t>系统搭建</a:t>
            </a:r>
            <a:endPar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endParaRPr>
          </a:p>
        </p:txBody>
      </p:sp>
      <p:pic>
        <p:nvPicPr>
          <p:cNvPr id="20" name="图片 19">
            <a:extLst>
              <a:ext uri="{FF2B5EF4-FFF2-40B4-BE49-F238E27FC236}">
                <a16:creationId xmlns:a16="http://schemas.microsoft.com/office/drawing/2014/main" id="{1FFB3EDD-4FD3-4780-AF27-B320462BC4AD}"/>
              </a:ext>
            </a:extLst>
          </p:cNvPr>
          <p:cNvPicPr>
            <a:picLocks noChangeAspect="1"/>
          </p:cNvPicPr>
          <p:nvPr/>
        </p:nvPicPr>
        <p:blipFill>
          <a:blip r:embed="rId2"/>
          <a:stretch>
            <a:fillRect/>
          </a:stretch>
        </p:blipFill>
        <p:spPr>
          <a:xfrm>
            <a:off x="6968067" y="2015898"/>
            <a:ext cx="4605867" cy="3026445"/>
          </a:xfrm>
          <a:prstGeom prst="rect">
            <a:avLst/>
          </a:prstGeom>
        </p:spPr>
      </p:pic>
      <p:grpSp>
        <p:nvGrpSpPr>
          <p:cNvPr id="32" name="组合 31">
            <a:extLst>
              <a:ext uri="{FF2B5EF4-FFF2-40B4-BE49-F238E27FC236}">
                <a16:creationId xmlns:a16="http://schemas.microsoft.com/office/drawing/2014/main" id="{2E21C8C7-06B1-4E4C-AB37-1555A62E6C8F}"/>
              </a:ext>
            </a:extLst>
          </p:cNvPr>
          <p:cNvGrpSpPr/>
          <p:nvPr/>
        </p:nvGrpSpPr>
        <p:grpSpPr>
          <a:xfrm>
            <a:off x="876173" y="477885"/>
            <a:ext cx="7113949" cy="1234730"/>
            <a:chOff x="409260" y="1143138"/>
            <a:chExt cx="7113949" cy="1234730"/>
          </a:xfrm>
        </p:grpSpPr>
        <p:pic>
          <p:nvPicPr>
            <p:cNvPr id="4" name="图片 3">
              <a:extLst>
                <a:ext uri="{FF2B5EF4-FFF2-40B4-BE49-F238E27FC236}">
                  <a16:creationId xmlns:a16="http://schemas.microsoft.com/office/drawing/2014/main" id="{9882656E-65BE-4DCB-A352-843CB20FD7A4}"/>
                </a:ext>
              </a:extLst>
            </p:cNvPr>
            <p:cNvPicPr>
              <a:picLocks noChangeAspect="1"/>
            </p:cNvPicPr>
            <p:nvPr/>
          </p:nvPicPr>
          <p:blipFill>
            <a:blip r:embed="rId3"/>
            <a:stretch>
              <a:fillRect/>
            </a:stretch>
          </p:blipFill>
          <p:spPr>
            <a:xfrm>
              <a:off x="409260" y="1209161"/>
              <a:ext cx="1600000" cy="257143"/>
            </a:xfrm>
            <a:prstGeom prst="rect">
              <a:avLst/>
            </a:prstGeom>
          </p:spPr>
        </p:pic>
        <p:sp>
          <p:nvSpPr>
            <p:cNvPr id="12" name="文本框 11">
              <a:extLst>
                <a:ext uri="{FF2B5EF4-FFF2-40B4-BE49-F238E27FC236}">
                  <a16:creationId xmlns:a16="http://schemas.microsoft.com/office/drawing/2014/main" id="{016177AC-812D-4720-BFDF-779E920B2E0D}"/>
                </a:ext>
              </a:extLst>
            </p:cNvPr>
            <p:cNvSpPr txBox="1"/>
            <p:nvPr/>
          </p:nvSpPr>
          <p:spPr>
            <a:xfrm>
              <a:off x="2009260" y="1143138"/>
              <a:ext cx="5513949"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：附加同态性质的公钥加密</a:t>
              </a:r>
            </a:p>
          </p:txBody>
        </p:sp>
        <p:pic>
          <p:nvPicPr>
            <p:cNvPr id="8" name="图片 7">
              <a:extLst>
                <a:ext uri="{FF2B5EF4-FFF2-40B4-BE49-F238E27FC236}">
                  <a16:creationId xmlns:a16="http://schemas.microsoft.com/office/drawing/2014/main" id="{AACD604A-6B11-46E2-A7FB-3779D110B14E}"/>
                </a:ext>
              </a:extLst>
            </p:cNvPr>
            <p:cNvPicPr>
              <a:picLocks noChangeAspect="1"/>
            </p:cNvPicPr>
            <p:nvPr/>
          </p:nvPicPr>
          <p:blipFill>
            <a:blip r:embed="rId4"/>
            <a:stretch>
              <a:fillRect/>
            </a:stretch>
          </p:blipFill>
          <p:spPr>
            <a:xfrm>
              <a:off x="2451948" y="1635143"/>
              <a:ext cx="2314286" cy="285714"/>
            </a:xfrm>
            <a:prstGeom prst="rect">
              <a:avLst/>
            </a:prstGeom>
          </p:spPr>
        </p:pic>
        <p:pic>
          <p:nvPicPr>
            <p:cNvPr id="11" name="图片 10">
              <a:extLst>
                <a:ext uri="{FF2B5EF4-FFF2-40B4-BE49-F238E27FC236}">
                  <a16:creationId xmlns:a16="http://schemas.microsoft.com/office/drawing/2014/main" id="{03E89866-E8E4-4838-A1B2-BA2B58391245}"/>
                </a:ext>
              </a:extLst>
            </p:cNvPr>
            <p:cNvPicPr>
              <a:picLocks noChangeAspect="1"/>
            </p:cNvPicPr>
            <p:nvPr/>
          </p:nvPicPr>
          <p:blipFill>
            <a:blip r:embed="rId5"/>
            <a:stretch>
              <a:fillRect/>
            </a:stretch>
          </p:blipFill>
          <p:spPr>
            <a:xfrm>
              <a:off x="2623376" y="2111201"/>
              <a:ext cx="1971429" cy="266667"/>
            </a:xfrm>
            <a:prstGeom prst="rect">
              <a:avLst/>
            </a:prstGeom>
          </p:spPr>
        </p:pic>
      </p:grpSp>
      <p:sp>
        <p:nvSpPr>
          <p:cNvPr id="14" name="矩形 13">
            <a:extLst>
              <a:ext uri="{FF2B5EF4-FFF2-40B4-BE49-F238E27FC236}">
                <a16:creationId xmlns:a16="http://schemas.microsoft.com/office/drawing/2014/main" id="{01D30605-05E1-4415-BC76-B39409B46120}"/>
              </a:ext>
            </a:extLst>
          </p:cNvPr>
          <p:cNvSpPr/>
          <p:nvPr/>
        </p:nvSpPr>
        <p:spPr>
          <a:xfrm>
            <a:off x="1587780" y="1831232"/>
            <a:ext cx="2262158" cy="369332"/>
          </a:xfrm>
          <a:prstGeom prst="rect">
            <a:avLst/>
          </a:prstGeom>
        </p:spPr>
        <p:txBody>
          <a:bodyPr wrap="none">
            <a:spAutoFit/>
          </a:bodyPr>
          <a:lstStyle/>
          <a:p>
            <a:r>
              <a:rPr lang="zh-CN" altLang="en-US" dirty="0">
                <a:solidFill>
                  <a:srgbClr val="FF0000"/>
                </a:solidFill>
                <a:latin typeface="Arial" panose="020B0604020202020204" pitchFamily="34" charset="0"/>
              </a:rPr>
              <a:t>安全的两方计算协议</a:t>
            </a:r>
            <a:endParaRPr lang="zh-CN" altLang="en-US" dirty="0">
              <a:solidFill>
                <a:srgbClr val="FF0000"/>
              </a:solidFill>
            </a:endParaRPr>
          </a:p>
        </p:txBody>
      </p:sp>
      <p:sp>
        <p:nvSpPr>
          <p:cNvPr id="15" name="矩形 14">
            <a:extLst>
              <a:ext uri="{FF2B5EF4-FFF2-40B4-BE49-F238E27FC236}">
                <a16:creationId xmlns:a16="http://schemas.microsoft.com/office/drawing/2014/main" id="{62AF040E-5DC7-4A48-9EE2-20266F8BDC65}"/>
              </a:ext>
            </a:extLst>
          </p:cNvPr>
          <p:cNvSpPr/>
          <p:nvPr/>
        </p:nvSpPr>
        <p:spPr>
          <a:xfrm>
            <a:off x="723507" y="2373464"/>
            <a:ext cx="3993401" cy="369332"/>
          </a:xfrm>
          <a:prstGeom prst="rect">
            <a:avLst/>
          </a:prstGeom>
        </p:spPr>
        <p:txBody>
          <a:bodyPr wrap="none">
            <a:spAutoFit/>
          </a:bodyPr>
          <a:lstStyle/>
          <a:p>
            <a:r>
              <a:rPr lang="en-US" altLang="zh-CN" dirty="0">
                <a:solidFill>
                  <a:srgbClr val="C00000"/>
                </a:solidFill>
                <a:latin typeface="楷体" panose="02010609060101010101" pitchFamily="49" charset="-122"/>
                <a:ea typeface="楷体" panose="02010609060101010101" pitchFamily="49" charset="-122"/>
              </a:rPr>
              <a:t>Secure Comparison Protocol(SCMP)</a:t>
            </a:r>
            <a:endParaRPr lang="zh-CN" altLang="en-US" dirty="0">
              <a:solidFill>
                <a:srgbClr val="C00000"/>
              </a:solidFill>
              <a:latin typeface="楷体" panose="02010609060101010101" pitchFamily="49" charset="-122"/>
              <a:ea typeface="楷体" panose="02010609060101010101" pitchFamily="49" charset="-122"/>
            </a:endParaRPr>
          </a:p>
        </p:txBody>
      </p:sp>
      <p:grpSp>
        <p:nvGrpSpPr>
          <p:cNvPr id="23" name="组合 22">
            <a:extLst>
              <a:ext uri="{FF2B5EF4-FFF2-40B4-BE49-F238E27FC236}">
                <a16:creationId xmlns:a16="http://schemas.microsoft.com/office/drawing/2014/main" id="{85D6E5CC-A3A2-4A6A-90AC-940C8EA64100}"/>
              </a:ext>
            </a:extLst>
          </p:cNvPr>
          <p:cNvGrpSpPr/>
          <p:nvPr/>
        </p:nvGrpSpPr>
        <p:grpSpPr>
          <a:xfrm>
            <a:off x="790288" y="2845724"/>
            <a:ext cx="3285715" cy="276190"/>
            <a:chOff x="962283" y="4127254"/>
            <a:chExt cx="3285715" cy="276190"/>
          </a:xfrm>
        </p:grpSpPr>
        <p:pic>
          <p:nvPicPr>
            <p:cNvPr id="21" name="图片 20">
              <a:extLst>
                <a:ext uri="{FF2B5EF4-FFF2-40B4-BE49-F238E27FC236}">
                  <a16:creationId xmlns:a16="http://schemas.microsoft.com/office/drawing/2014/main" id="{C02C5DFC-C636-4807-8B24-3CFCA61648C7}"/>
                </a:ext>
              </a:extLst>
            </p:cNvPr>
            <p:cNvPicPr>
              <a:picLocks noChangeAspect="1"/>
            </p:cNvPicPr>
            <p:nvPr/>
          </p:nvPicPr>
          <p:blipFill>
            <a:blip r:embed="rId6"/>
            <a:stretch>
              <a:fillRect/>
            </a:stretch>
          </p:blipFill>
          <p:spPr>
            <a:xfrm>
              <a:off x="962283" y="4127254"/>
              <a:ext cx="571429" cy="276190"/>
            </a:xfrm>
            <a:prstGeom prst="rect">
              <a:avLst/>
            </a:prstGeom>
          </p:spPr>
        </p:pic>
        <p:pic>
          <p:nvPicPr>
            <p:cNvPr id="22" name="图片 21">
              <a:extLst>
                <a:ext uri="{FF2B5EF4-FFF2-40B4-BE49-F238E27FC236}">
                  <a16:creationId xmlns:a16="http://schemas.microsoft.com/office/drawing/2014/main" id="{D1D68604-E02A-4A95-B68D-886E2F07C514}"/>
                </a:ext>
              </a:extLst>
            </p:cNvPr>
            <p:cNvPicPr>
              <a:picLocks noChangeAspect="1"/>
            </p:cNvPicPr>
            <p:nvPr/>
          </p:nvPicPr>
          <p:blipFill>
            <a:blip r:embed="rId7"/>
            <a:stretch>
              <a:fillRect/>
            </a:stretch>
          </p:blipFill>
          <p:spPr>
            <a:xfrm>
              <a:off x="1533712" y="4155825"/>
              <a:ext cx="2714286" cy="247619"/>
            </a:xfrm>
            <a:prstGeom prst="rect">
              <a:avLst/>
            </a:prstGeom>
          </p:spPr>
        </p:pic>
      </p:grpSp>
      <p:grpSp>
        <p:nvGrpSpPr>
          <p:cNvPr id="29" name="组合 28">
            <a:extLst>
              <a:ext uri="{FF2B5EF4-FFF2-40B4-BE49-F238E27FC236}">
                <a16:creationId xmlns:a16="http://schemas.microsoft.com/office/drawing/2014/main" id="{F50154B3-7CE9-4B9E-B3C5-2ED312AC0F61}"/>
              </a:ext>
            </a:extLst>
          </p:cNvPr>
          <p:cNvGrpSpPr/>
          <p:nvPr/>
        </p:nvGrpSpPr>
        <p:grpSpPr>
          <a:xfrm>
            <a:off x="790288" y="4694186"/>
            <a:ext cx="2895238" cy="265087"/>
            <a:chOff x="958751" y="5140864"/>
            <a:chExt cx="2895238" cy="265087"/>
          </a:xfrm>
        </p:grpSpPr>
        <p:pic>
          <p:nvPicPr>
            <p:cNvPr id="27" name="图片 26">
              <a:extLst>
                <a:ext uri="{FF2B5EF4-FFF2-40B4-BE49-F238E27FC236}">
                  <a16:creationId xmlns:a16="http://schemas.microsoft.com/office/drawing/2014/main" id="{2537F5AC-FADD-493D-A8B6-0A6BF6A813CD}"/>
                </a:ext>
              </a:extLst>
            </p:cNvPr>
            <p:cNvPicPr>
              <a:picLocks noChangeAspect="1"/>
            </p:cNvPicPr>
            <p:nvPr/>
          </p:nvPicPr>
          <p:blipFill>
            <a:blip r:embed="rId8"/>
            <a:stretch>
              <a:fillRect/>
            </a:stretch>
          </p:blipFill>
          <p:spPr>
            <a:xfrm>
              <a:off x="958751" y="5177380"/>
              <a:ext cx="857143" cy="228571"/>
            </a:xfrm>
            <a:prstGeom prst="rect">
              <a:avLst/>
            </a:prstGeom>
          </p:spPr>
        </p:pic>
        <p:pic>
          <p:nvPicPr>
            <p:cNvPr id="28" name="图片 27">
              <a:extLst>
                <a:ext uri="{FF2B5EF4-FFF2-40B4-BE49-F238E27FC236}">
                  <a16:creationId xmlns:a16="http://schemas.microsoft.com/office/drawing/2014/main" id="{57720A86-5280-4359-AC30-001FE62320EC}"/>
                </a:ext>
              </a:extLst>
            </p:cNvPr>
            <p:cNvPicPr>
              <a:picLocks noChangeAspect="1"/>
            </p:cNvPicPr>
            <p:nvPr/>
          </p:nvPicPr>
          <p:blipFill>
            <a:blip r:embed="rId9"/>
            <a:stretch>
              <a:fillRect/>
            </a:stretch>
          </p:blipFill>
          <p:spPr>
            <a:xfrm>
              <a:off x="1920656" y="5140864"/>
              <a:ext cx="1933333" cy="257143"/>
            </a:xfrm>
            <a:prstGeom prst="rect">
              <a:avLst/>
            </a:prstGeom>
          </p:spPr>
        </p:pic>
      </p:grpSp>
      <p:sp>
        <p:nvSpPr>
          <p:cNvPr id="30" name="矩形 29">
            <a:extLst>
              <a:ext uri="{FF2B5EF4-FFF2-40B4-BE49-F238E27FC236}">
                <a16:creationId xmlns:a16="http://schemas.microsoft.com/office/drawing/2014/main" id="{ED5599E1-EBC1-4842-82AF-E8E4B52822F8}"/>
              </a:ext>
            </a:extLst>
          </p:cNvPr>
          <p:cNvSpPr/>
          <p:nvPr/>
        </p:nvSpPr>
        <p:spPr>
          <a:xfrm>
            <a:off x="689632" y="4219986"/>
            <a:ext cx="4801314" cy="369332"/>
          </a:xfrm>
          <a:prstGeom prst="rect">
            <a:avLst/>
          </a:prstGeom>
        </p:spPr>
        <p:txBody>
          <a:bodyPr wrap="none">
            <a:spAutoFit/>
          </a:bodyPr>
          <a:lstStyle/>
          <a:p>
            <a:r>
              <a:rPr lang="en-US" altLang="zh-CN" dirty="0">
                <a:solidFill>
                  <a:srgbClr val="C00000"/>
                </a:solidFill>
                <a:latin typeface="楷体" panose="02010609060101010101" pitchFamily="49" charset="-122"/>
                <a:ea typeface="楷体" panose="02010609060101010101" pitchFamily="49" charset="-122"/>
              </a:rPr>
              <a:t>Secure Hamming Distance Protocol (SHAM</a:t>
            </a:r>
            <a:r>
              <a:rPr lang="zh-CN" altLang="en-US" dirty="0">
                <a:solidFill>
                  <a:srgbClr val="C00000"/>
                </a:solidFill>
                <a:latin typeface="楷体" panose="02010609060101010101" pitchFamily="49" charset="-122"/>
                <a:ea typeface="楷体" panose="02010609060101010101" pitchFamily="49" charset="-122"/>
              </a:rPr>
              <a:t>）</a:t>
            </a:r>
            <a:endParaRPr lang="zh-CN" altLang="en-US" dirty="0">
              <a:solidFill>
                <a:srgbClr val="C00000"/>
              </a:solidFill>
            </a:endParaRPr>
          </a:p>
        </p:txBody>
      </p:sp>
      <p:sp>
        <p:nvSpPr>
          <p:cNvPr id="31" name="矩形 30">
            <a:extLst>
              <a:ext uri="{FF2B5EF4-FFF2-40B4-BE49-F238E27FC236}">
                <a16:creationId xmlns:a16="http://schemas.microsoft.com/office/drawing/2014/main" id="{BB04E612-939F-419B-AAD6-C3B3A2E97C50}"/>
              </a:ext>
            </a:extLst>
          </p:cNvPr>
          <p:cNvSpPr/>
          <p:nvPr/>
        </p:nvSpPr>
        <p:spPr>
          <a:xfrm>
            <a:off x="689632" y="5100633"/>
            <a:ext cx="6096000" cy="646331"/>
          </a:xfrm>
          <a:prstGeom prst="rect">
            <a:avLst/>
          </a:prstGeom>
        </p:spPr>
        <p:txBody>
          <a:bodyPr>
            <a:spAutoFit/>
          </a:bodyPr>
          <a:lstStyle/>
          <a:p>
            <a:r>
              <a:rPr lang="zh-CN" altLang="en-US" dirty="0">
                <a:latin typeface="楷体" panose="02010609060101010101" pitchFamily="49" charset="-122"/>
                <a:ea typeface="楷体" panose="02010609060101010101" pitchFamily="49" charset="-122"/>
              </a:rPr>
              <a:t>在</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和</a:t>
            </a:r>
            <a:r>
              <a:rPr lang="en-US" altLang="zh-CN" dirty="0">
                <a:solidFill>
                  <a:srgbClr val="92D050"/>
                </a:solidFill>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之间运行。</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是两个字符串</a:t>
            </a:r>
            <a:r>
              <a:rPr lang="en-US" altLang="zh-CN" dirty="0">
                <a:latin typeface="楷体" panose="02010609060101010101" pitchFamily="49" charset="-122"/>
                <a:ea typeface="楷体" panose="02010609060101010101" pitchFamily="49" charset="-122"/>
              </a:rPr>
              <a:t>a1</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a2</a:t>
            </a:r>
            <a:r>
              <a:rPr lang="zh-CN" altLang="en-US" dirty="0">
                <a:latin typeface="楷体" panose="02010609060101010101" pitchFamily="49" charset="-122"/>
                <a:ea typeface="楷体" panose="02010609060101010101" pitchFamily="49" charset="-122"/>
              </a:rPr>
              <a:t>之间的汉明距离，即对应位不同的位置数量。</a:t>
            </a:r>
          </a:p>
        </p:txBody>
      </p:sp>
      <p:sp>
        <p:nvSpPr>
          <p:cNvPr id="33" name="矩形 32">
            <a:extLst>
              <a:ext uri="{FF2B5EF4-FFF2-40B4-BE49-F238E27FC236}">
                <a16:creationId xmlns:a16="http://schemas.microsoft.com/office/drawing/2014/main" id="{BCEDF168-1D2B-4F82-AF4F-5619FA83B24C}"/>
              </a:ext>
            </a:extLst>
          </p:cNvPr>
          <p:cNvSpPr/>
          <p:nvPr/>
        </p:nvSpPr>
        <p:spPr>
          <a:xfrm>
            <a:off x="689632" y="3285028"/>
            <a:ext cx="6096000" cy="923330"/>
          </a:xfrm>
          <a:prstGeom prst="rect">
            <a:avLst/>
          </a:prstGeom>
        </p:spPr>
        <p:txBody>
          <a:bodyPr>
            <a:spAutoFit/>
          </a:bodyPr>
          <a:lstStyle/>
          <a:p>
            <a:r>
              <a:rPr lang="zh-CN" altLang="en-US" dirty="0">
                <a:latin typeface="楷体" panose="02010609060101010101" pitchFamily="49" charset="-122"/>
                <a:ea typeface="楷体" panose="02010609060101010101" pitchFamily="49" charset="-122"/>
              </a:rPr>
              <a:t>在</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和</a:t>
            </a:r>
            <a:r>
              <a:rPr lang="en-US" altLang="zh-CN" dirty="0">
                <a:solidFill>
                  <a:srgbClr val="92D050"/>
                </a:solidFill>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之间运行。</a:t>
            </a:r>
            <a:r>
              <a:rPr lang="en-US" altLang="zh-CN" dirty="0">
                <a:solidFill>
                  <a:srgbClr val="0070C0"/>
                </a:solidFill>
                <a:latin typeface="楷体" panose="02010609060101010101" pitchFamily="49" charset="-122"/>
                <a:ea typeface="楷体" panose="02010609060101010101" pitchFamily="49" charset="-122"/>
              </a:rPr>
              <a:t> SS</a:t>
            </a:r>
            <a:r>
              <a:rPr lang="zh-CN" altLang="en-US" dirty="0">
                <a:latin typeface="楷体" panose="02010609060101010101" pitchFamily="49" charset="-122"/>
                <a:ea typeface="楷体" panose="02010609060101010101" pitchFamily="49" charset="-122"/>
              </a:rPr>
              <a:t>保存经过</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Paillier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加密的值</a:t>
            </a:r>
            <a:r>
              <a:rPr lang="zh-CN" altLang="en-US" dirty="0">
                <a:latin typeface="楷体" panose="02010609060101010101" pitchFamily="49" charset="-122"/>
                <a:ea typeface="楷体" panose="02010609060101010101" pitchFamily="49" charset="-122"/>
              </a:rPr>
              <a:t>，</a:t>
            </a:r>
            <a:r>
              <a:rPr lang="en-US" altLang="zh-CN" dirty="0">
                <a:solidFill>
                  <a:srgbClr val="92D050"/>
                </a:solidFill>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具有相应的密钥</a:t>
            </a:r>
            <a:r>
              <a:rPr lang="en-US" altLang="zh-CN" dirty="0" err="1">
                <a:latin typeface="楷体" panose="02010609060101010101" pitchFamily="49" charset="-122"/>
                <a:ea typeface="楷体" panose="02010609060101010101" pitchFamily="49" charset="-122"/>
              </a:rPr>
              <a:t>sk</a:t>
            </a:r>
            <a:r>
              <a:rPr lang="zh-CN" altLang="en-US" dirty="0">
                <a:latin typeface="楷体" panose="02010609060101010101" pitchFamily="49" charset="-122"/>
                <a:ea typeface="楷体" panose="02010609060101010101" pitchFamily="49" charset="-122"/>
              </a:rPr>
              <a:t>，它输出一个指示</a:t>
            </a:r>
            <a:r>
              <a:rPr lang="en-US" altLang="zh-CN" dirty="0">
                <a:latin typeface="楷体" panose="02010609060101010101" pitchFamily="49" charset="-122"/>
                <a:ea typeface="楷体" panose="02010609060101010101" pitchFamily="49" charset="-122"/>
              </a:rPr>
              <a:t>a1&gt;a2</a:t>
            </a:r>
            <a:r>
              <a:rPr lang="zh-CN" altLang="en-US" dirty="0">
                <a:latin typeface="楷体" panose="02010609060101010101" pitchFamily="49" charset="-122"/>
                <a:ea typeface="楷体" panose="02010609060101010101" pitchFamily="49" charset="-122"/>
              </a:rPr>
              <a:t>的位。用来计算每个图像的</a:t>
            </a:r>
            <a:r>
              <a:rPr lang="en-US" altLang="zh-CN" dirty="0">
                <a:latin typeface="楷体" panose="02010609060101010101" pitchFamily="49" charset="-122"/>
                <a:ea typeface="楷体" panose="02010609060101010101" pitchFamily="49" charset="-122"/>
              </a:rPr>
              <a:t>SimHash</a:t>
            </a:r>
            <a:r>
              <a:rPr lang="zh-CN" altLang="en-US" dirty="0">
                <a:latin typeface="楷体" panose="02010609060101010101" pitchFamily="49" charset="-122"/>
                <a:ea typeface="楷体" panose="02010609060101010101" pitchFamily="49" charset="-122"/>
              </a:rPr>
              <a:t>。</a:t>
            </a:r>
          </a:p>
        </p:txBody>
      </p:sp>
      <p:sp>
        <p:nvSpPr>
          <p:cNvPr id="35" name="椭圆 34">
            <a:extLst>
              <a:ext uri="{FF2B5EF4-FFF2-40B4-BE49-F238E27FC236}">
                <a16:creationId xmlns:a16="http://schemas.microsoft.com/office/drawing/2014/main" id="{AA860CE2-86E6-4D35-AABF-28C7D1EDEFA3}"/>
              </a:ext>
            </a:extLst>
          </p:cNvPr>
          <p:cNvSpPr/>
          <p:nvPr/>
        </p:nvSpPr>
        <p:spPr>
          <a:xfrm>
            <a:off x="1859107" y="174909"/>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spTree>
    <p:extLst>
      <p:ext uri="{BB962C8B-B14F-4D97-AF65-F5344CB8AC3E}">
        <p14:creationId xmlns:p14="http://schemas.microsoft.com/office/powerpoint/2010/main" val="85727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15186" cy="307777"/>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TWO   </a:t>
            </a:r>
            <a:r>
              <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rPr>
              <a:t>检索</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pic>
        <p:nvPicPr>
          <p:cNvPr id="4" name="图片 3">
            <a:extLst>
              <a:ext uri="{FF2B5EF4-FFF2-40B4-BE49-F238E27FC236}">
                <a16:creationId xmlns:a16="http://schemas.microsoft.com/office/drawing/2014/main" id="{4EB5A23D-995B-485F-8745-83A48B4B42FA}"/>
              </a:ext>
            </a:extLst>
          </p:cNvPr>
          <p:cNvPicPr>
            <a:picLocks noChangeAspect="1"/>
          </p:cNvPicPr>
          <p:nvPr/>
        </p:nvPicPr>
        <p:blipFill>
          <a:blip r:embed="rId2"/>
          <a:stretch>
            <a:fillRect/>
          </a:stretch>
        </p:blipFill>
        <p:spPr>
          <a:xfrm>
            <a:off x="2108200" y="890847"/>
            <a:ext cx="6213131" cy="3027775"/>
          </a:xfrm>
          <a:prstGeom prst="rect">
            <a:avLst/>
          </a:prstGeom>
        </p:spPr>
      </p:pic>
      <p:sp>
        <p:nvSpPr>
          <p:cNvPr id="5" name="文本框 4">
            <a:extLst>
              <a:ext uri="{FF2B5EF4-FFF2-40B4-BE49-F238E27FC236}">
                <a16:creationId xmlns:a16="http://schemas.microsoft.com/office/drawing/2014/main" id="{3D5BE95D-EA75-40B1-80B6-3C1A90ABC954}"/>
              </a:ext>
            </a:extLst>
          </p:cNvPr>
          <p:cNvSpPr txBox="1"/>
          <p:nvPr/>
        </p:nvSpPr>
        <p:spPr>
          <a:xfrm>
            <a:off x="2678998" y="4436531"/>
            <a:ext cx="5071533" cy="1200329"/>
          </a:xfrm>
          <a:prstGeom prst="rect">
            <a:avLst/>
          </a:prstGeom>
          <a:noFill/>
        </p:spPr>
        <p:txBody>
          <a:bodyPr wrap="square" rtlCol="0">
            <a:spAutoFit/>
          </a:bodyPr>
          <a:lstStyle/>
          <a:p>
            <a:pPr marL="342900" indent="-342900">
              <a:buFont typeface="+mj-lt"/>
              <a:buAutoNum type="alphaLcPeriod"/>
            </a:pPr>
            <a:r>
              <a:rPr lang="zh-CN" altLang="en-US" dirty="0">
                <a:latin typeface="楷体" panose="02010609060101010101" pitchFamily="49" charset="-122"/>
                <a:ea typeface="楷体" panose="02010609060101010101" pitchFamily="49" charset="-122"/>
              </a:rPr>
              <a:t>索引字典的构建，分层、链表式结构</a:t>
            </a:r>
            <a:endParaRPr lang="en-US" altLang="zh-CN" dirty="0">
              <a:latin typeface="楷体" panose="02010609060101010101" pitchFamily="49" charset="-122"/>
              <a:ea typeface="楷体" panose="02010609060101010101" pitchFamily="49" charset="-122"/>
            </a:endParaRPr>
          </a:p>
          <a:p>
            <a:pPr marL="342900" indent="-342900">
              <a:buFont typeface="+mj-lt"/>
              <a:buAutoNum type="alphaLcPeriod"/>
            </a:pPr>
            <a:r>
              <a:rPr lang="zh-CN" altLang="en-US" dirty="0">
                <a:latin typeface="楷体" panose="02010609060101010101" pitchFamily="49" charset="-122"/>
                <a:ea typeface="楷体" panose="02010609060101010101" pitchFamily="49" charset="-122"/>
              </a:rPr>
              <a:t>图像检索，以等分的二进制块为关键字，层次遍历，提高检索速度</a:t>
            </a:r>
            <a:endParaRPr lang="en-US" altLang="zh-CN" dirty="0">
              <a:latin typeface="楷体" panose="02010609060101010101" pitchFamily="49" charset="-122"/>
              <a:ea typeface="楷体" panose="02010609060101010101" pitchFamily="49" charset="-122"/>
            </a:endParaRPr>
          </a:p>
          <a:p>
            <a:pPr marL="342900" indent="-342900">
              <a:buFont typeface="+mj-lt"/>
              <a:buAutoNum type="alphaLcPeriod"/>
            </a:pPr>
            <a:r>
              <a:rPr lang="zh-CN" altLang="en-US" dirty="0">
                <a:latin typeface="楷体" panose="02010609060101010101" pitchFamily="49" charset="-122"/>
                <a:ea typeface="楷体" panose="02010609060101010101" pitchFamily="49" charset="-122"/>
              </a:rPr>
              <a:t>动态增加或删除</a:t>
            </a:r>
          </a:p>
        </p:txBody>
      </p:sp>
      <p:sp>
        <p:nvSpPr>
          <p:cNvPr id="6" name="文本框 5">
            <a:extLst>
              <a:ext uri="{FF2B5EF4-FFF2-40B4-BE49-F238E27FC236}">
                <a16:creationId xmlns:a16="http://schemas.microsoft.com/office/drawing/2014/main" id="{0152143F-062D-4BFF-89F4-725975887EF6}"/>
              </a:ext>
            </a:extLst>
          </p:cNvPr>
          <p:cNvSpPr txBox="1"/>
          <p:nvPr/>
        </p:nvSpPr>
        <p:spPr>
          <a:xfrm>
            <a:off x="8585200" y="3581401"/>
            <a:ext cx="2997200" cy="2308324"/>
          </a:xfrm>
          <a:prstGeom prst="rect">
            <a:avLst/>
          </a:prstGeom>
          <a:noFill/>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优点：</a:t>
            </a:r>
            <a:endParaRPr lang="en-US" altLang="zh-CN" sz="2400" dirty="0">
              <a:solidFill>
                <a:srgbClr val="FF0000"/>
              </a:solidFill>
              <a:latin typeface="楷体" panose="02010609060101010101" pitchFamily="49" charset="-122"/>
              <a:ea typeface="楷体" panose="02010609060101010101" pitchFamily="49" charset="-122"/>
            </a:endParaRPr>
          </a:p>
          <a:p>
            <a:pPr marL="342900" indent="-342900">
              <a:buFont typeface="+mj-ea"/>
              <a:buAutoNum type="circleNumDbPlain"/>
            </a:pPr>
            <a:r>
              <a:rPr lang="zh-CN" altLang="en-US" sz="2400" dirty="0">
                <a:solidFill>
                  <a:srgbClr val="FF0000"/>
                </a:solidFill>
                <a:latin typeface="楷体" panose="02010609060101010101" pitchFamily="49" charset="-122"/>
                <a:ea typeface="楷体" panose="02010609060101010101" pitchFamily="49" charset="-122"/>
              </a:rPr>
              <a:t>链表结构，易于更新</a:t>
            </a:r>
            <a:endParaRPr lang="en-US" altLang="zh-CN" sz="2400" dirty="0">
              <a:solidFill>
                <a:srgbClr val="FF0000"/>
              </a:solidFill>
              <a:latin typeface="楷体" panose="02010609060101010101" pitchFamily="49" charset="-122"/>
              <a:ea typeface="楷体" panose="02010609060101010101" pitchFamily="49" charset="-122"/>
            </a:endParaRPr>
          </a:p>
          <a:p>
            <a:pPr marL="342900" indent="-342900">
              <a:buFont typeface="+mj-ea"/>
              <a:buAutoNum type="circleNumDbPlain"/>
            </a:pPr>
            <a:r>
              <a:rPr lang="zh-CN" altLang="en-US" sz="2400" dirty="0">
                <a:solidFill>
                  <a:srgbClr val="FF0000"/>
                </a:solidFill>
                <a:latin typeface="楷体" panose="02010609060101010101" pitchFamily="49" charset="-122"/>
                <a:ea typeface="楷体" panose="02010609060101010101" pitchFamily="49" charset="-122"/>
              </a:rPr>
              <a:t>可与任何基于倒排索引的</a:t>
            </a:r>
            <a:r>
              <a:rPr lang="en-US" altLang="zh-CN" sz="2400" dirty="0">
                <a:solidFill>
                  <a:srgbClr val="FF0000"/>
                </a:solidFill>
                <a:latin typeface="楷体" panose="02010609060101010101" pitchFamily="49" charset="-122"/>
                <a:ea typeface="楷体" panose="02010609060101010101" pitchFamily="49" charset="-122"/>
              </a:rPr>
              <a:t>SSE</a:t>
            </a:r>
            <a:r>
              <a:rPr lang="zh-CN" altLang="en-US" sz="2400" dirty="0">
                <a:solidFill>
                  <a:srgbClr val="FF0000"/>
                </a:solidFill>
                <a:latin typeface="楷体" panose="02010609060101010101" pitchFamily="49" charset="-122"/>
                <a:ea typeface="楷体" panose="02010609060101010101" pitchFamily="49" charset="-122"/>
              </a:rPr>
              <a:t>方案无缝集成</a:t>
            </a:r>
          </a:p>
        </p:txBody>
      </p:sp>
      <p:sp>
        <p:nvSpPr>
          <p:cNvPr id="10" name="文本框 9">
            <a:extLst>
              <a:ext uri="{FF2B5EF4-FFF2-40B4-BE49-F238E27FC236}">
                <a16:creationId xmlns:a16="http://schemas.microsoft.com/office/drawing/2014/main" id="{12227276-5F14-40CA-936C-437ED9A9AB63}"/>
              </a:ext>
            </a:extLst>
          </p:cNvPr>
          <p:cNvSpPr txBox="1"/>
          <p:nvPr/>
        </p:nvSpPr>
        <p:spPr>
          <a:xfrm>
            <a:off x="8585200" y="1484931"/>
            <a:ext cx="2997200" cy="1323439"/>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比较过程：</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将</a:t>
            </a:r>
            <a:r>
              <a:rPr lang="en-US" altLang="zh-CN" sz="2000" dirty="0">
                <a:latin typeface="楷体" panose="02010609060101010101" pitchFamily="49" charset="-122"/>
                <a:ea typeface="楷体" panose="02010609060101010101" pitchFamily="49" charset="-122"/>
              </a:rPr>
              <a:t>Hamming</a:t>
            </a:r>
            <a:r>
              <a:rPr lang="zh-CN" altLang="en-US" sz="2000" dirty="0">
                <a:latin typeface="楷体" panose="02010609060101010101" pitchFamily="49" charset="-122"/>
                <a:ea typeface="楷体" panose="02010609060101010101" pitchFamily="49" charset="-122"/>
              </a:rPr>
              <a:t>距离与设定的阈值相比，小于即满足相似条件</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3800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实验分析</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安全分析</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a:extLst>
              <a:ext uri="{FF2B5EF4-FFF2-40B4-BE49-F238E27FC236}">
                <a16:creationId xmlns:a16="http://schemas.microsoft.com/office/drawing/2014/main" id="{3785B6A0-84C4-4DC4-8963-F73AE5275CAA}"/>
              </a:ext>
            </a:extLst>
          </p:cNvPr>
          <p:cNvSpPr/>
          <p:nvPr/>
        </p:nvSpPr>
        <p:spPr>
          <a:xfrm>
            <a:off x="4338053" y="449071"/>
            <a:ext cx="6096000" cy="923330"/>
          </a:xfrm>
          <a:prstGeom prst="rect">
            <a:avLst/>
          </a:prstGeom>
        </p:spPr>
        <p:txBody>
          <a:bodyPr>
            <a:spAutoFit/>
          </a:bodyPr>
          <a:lstStyle/>
          <a:p>
            <a:pPr algn="just"/>
            <a:r>
              <a:rPr lang="zh-CN" altLang="en-US" dirty="0">
                <a:latin typeface="楷体" panose="02010609060101010101" pitchFamily="49" charset="-122"/>
                <a:ea typeface="楷体" panose="02010609060101010101" pitchFamily="49" charset="-122"/>
              </a:rPr>
              <a:t>系统的安全性很容易被争论，因为它的模块化设计来自任何</a:t>
            </a:r>
            <a:r>
              <a:rPr lang="en-US" altLang="zh-CN" dirty="0">
                <a:latin typeface="楷体" panose="02010609060101010101" pitchFamily="49" charset="-122"/>
                <a:ea typeface="楷体" panose="02010609060101010101" pitchFamily="49" charset="-122"/>
              </a:rPr>
              <a:t>SSE</a:t>
            </a:r>
            <a:r>
              <a:rPr lang="zh-CN" altLang="en-US" dirty="0">
                <a:latin typeface="楷体" panose="02010609060101010101" pitchFamily="49" charset="-122"/>
                <a:ea typeface="楷体" panose="02010609060101010101" pitchFamily="49" charset="-122"/>
              </a:rPr>
              <a:t>方案和任何安全协议，而这些安全协议又依赖于同态加密方案。系统继承了底层</a:t>
            </a:r>
            <a:r>
              <a:rPr lang="en-US" altLang="zh-CN" dirty="0">
                <a:latin typeface="楷体" panose="02010609060101010101" pitchFamily="49" charset="-122"/>
                <a:ea typeface="楷体" panose="02010609060101010101" pitchFamily="49" charset="-122"/>
              </a:rPr>
              <a:t>SSE</a:t>
            </a:r>
            <a:r>
              <a:rPr lang="zh-CN" altLang="en-US" dirty="0">
                <a:latin typeface="楷体" panose="02010609060101010101" pitchFamily="49" charset="-122"/>
                <a:ea typeface="楷体" panose="02010609060101010101" pitchFamily="49" charset="-122"/>
              </a:rPr>
              <a:t>方案产生的任何泄漏。</a:t>
            </a:r>
            <a:endParaRPr lang="en-US" altLang="zh-CN" dirty="0">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id="{828A3674-44AB-49EA-A8A2-D90F18F18CB6}"/>
              </a:ext>
            </a:extLst>
          </p:cNvPr>
          <p:cNvSpPr/>
          <p:nvPr/>
        </p:nvSpPr>
        <p:spPr>
          <a:xfrm>
            <a:off x="4338053" y="2018267"/>
            <a:ext cx="4570482" cy="923330"/>
          </a:xfrm>
          <a:prstGeom prst="rect">
            <a:avLst/>
          </a:prstGeom>
        </p:spPr>
        <p:txBody>
          <a:bodyPr wrap="none">
            <a:spAutoFit/>
          </a:bodyPr>
          <a:lstStyle/>
          <a:p>
            <a:pPr algn="just"/>
            <a:r>
              <a:rPr lang="zh-CN" altLang="en-US" dirty="0">
                <a:solidFill>
                  <a:srgbClr val="C00000"/>
                </a:solidFill>
                <a:latin typeface="楷体" panose="02010609060101010101" pitchFamily="49" charset="-122"/>
                <a:ea typeface="楷体" panose="02010609060101010101" pitchFamily="49" charset="-122"/>
              </a:rPr>
              <a:t>存储服务器</a:t>
            </a:r>
            <a:r>
              <a:rPr lang="zh-CN" altLang="en-US" dirty="0">
                <a:latin typeface="楷体" panose="02010609060101010101" pitchFamily="49" charset="-122"/>
                <a:ea typeface="楷体" panose="02010609060101010101" pitchFamily="49" charset="-122"/>
              </a:rPr>
              <a:t>：存储时，接收密文图像，</a:t>
            </a:r>
            <a:endParaRPr lang="en-US" altLang="zh-CN" dirty="0">
              <a:latin typeface="楷体" panose="02010609060101010101" pitchFamily="49" charset="-122"/>
              <a:ea typeface="楷体" panose="02010609060101010101" pitchFamily="49" charset="-122"/>
            </a:endParaRPr>
          </a:p>
          <a:p>
            <a:pPr algn="just"/>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检索时，接收密文形式的令牌</a:t>
            </a:r>
            <a:endParaRPr lang="en-US" altLang="zh-CN" dirty="0">
              <a:latin typeface="楷体" panose="02010609060101010101" pitchFamily="49" charset="-122"/>
              <a:ea typeface="楷体" panose="02010609060101010101" pitchFamily="49" charset="-122"/>
            </a:endParaRPr>
          </a:p>
          <a:p>
            <a:pPr algn="just"/>
            <a:r>
              <a:rPr lang="en-US" altLang="zh-CN" dirty="0">
                <a:latin typeface="楷体" panose="02010609060101010101" pitchFamily="49" charset="-122"/>
                <a:ea typeface="楷体" panose="02010609060101010101" pitchFamily="49" charset="-122"/>
              </a:rPr>
              <a:t>            Hamming</a:t>
            </a:r>
            <a:r>
              <a:rPr lang="zh-CN" altLang="en-US" dirty="0">
                <a:latin typeface="楷体" panose="02010609060101010101" pitchFamily="49" charset="-122"/>
                <a:ea typeface="楷体" panose="02010609060101010101" pitchFamily="49" charset="-122"/>
              </a:rPr>
              <a:t>距离</a:t>
            </a:r>
            <a:endParaRPr lang="en-US" altLang="zh-CN" dirty="0">
              <a:latin typeface="楷体" panose="02010609060101010101" pitchFamily="49" charset="-122"/>
              <a:ea typeface="楷体" panose="02010609060101010101" pitchFamily="49" charset="-122"/>
            </a:endParaRPr>
          </a:p>
        </p:txBody>
      </p:sp>
      <p:pic>
        <p:nvPicPr>
          <p:cNvPr id="22" name="图片 21">
            <a:extLst>
              <a:ext uri="{FF2B5EF4-FFF2-40B4-BE49-F238E27FC236}">
                <a16:creationId xmlns:a16="http://schemas.microsoft.com/office/drawing/2014/main" id="{59F04BCE-3DDC-4652-841F-09E77CE1A7E4}"/>
              </a:ext>
            </a:extLst>
          </p:cNvPr>
          <p:cNvPicPr>
            <a:picLocks noChangeAspect="1"/>
          </p:cNvPicPr>
          <p:nvPr/>
        </p:nvPicPr>
        <p:blipFill>
          <a:blip r:embed="rId2"/>
          <a:stretch>
            <a:fillRect/>
          </a:stretch>
        </p:blipFill>
        <p:spPr>
          <a:xfrm>
            <a:off x="4932094" y="5041116"/>
            <a:ext cx="5133333" cy="1180952"/>
          </a:xfrm>
          <a:prstGeom prst="rect">
            <a:avLst/>
          </a:prstGeom>
        </p:spPr>
      </p:pic>
      <p:sp>
        <p:nvSpPr>
          <p:cNvPr id="8" name="右大括号 7">
            <a:extLst>
              <a:ext uri="{FF2B5EF4-FFF2-40B4-BE49-F238E27FC236}">
                <a16:creationId xmlns:a16="http://schemas.microsoft.com/office/drawing/2014/main" id="{D1624C83-B479-417D-B356-BCBA14F4E7AA}"/>
              </a:ext>
            </a:extLst>
          </p:cNvPr>
          <p:cNvSpPr/>
          <p:nvPr/>
        </p:nvSpPr>
        <p:spPr>
          <a:xfrm>
            <a:off x="8908535" y="2018267"/>
            <a:ext cx="245533" cy="923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7FC5E5B-259B-4639-8A9D-92DF1B3190AF}"/>
              </a:ext>
            </a:extLst>
          </p:cNvPr>
          <p:cNvSpPr/>
          <p:nvPr/>
        </p:nvSpPr>
        <p:spPr>
          <a:xfrm>
            <a:off x="9379634" y="2295266"/>
            <a:ext cx="2031325"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无法恢复原始图像</a:t>
            </a:r>
            <a:endParaRPr lang="zh-CN" altLang="en-US" dirty="0"/>
          </a:p>
        </p:txBody>
      </p:sp>
      <p:sp>
        <p:nvSpPr>
          <p:cNvPr id="11" name="矩形 10">
            <a:extLst>
              <a:ext uri="{FF2B5EF4-FFF2-40B4-BE49-F238E27FC236}">
                <a16:creationId xmlns:a16="http://schemas.microsoft.com/office/drawing/2014/main" id="{96F14CBC-8DE6-4C49-BFA7-9FD6A75B28B0}"/>
              </a:ext>
            </a:extLst>
          </p:cNvPr>
          <p:cNvSpPr/>
          <p:nvPr/>
        </p:nvSpPr>
        <p:spPr>
          <a:xfrm>
            <a:off x="4338053" y="3752628"/>
            <a:ext cx="6096000" cy="646331"/>
          </a:xfrm>
          <a:prstGeom prst="rect">
            <a:avLst/>
          </a:prstGeom>
        </p:spPr>
        <p:txBody>
          <a:bodyPr>
            <a:spAutoFit/>
          </a:bodyPr>
          <a:lstStyle/>
          <a:p>
            <a:pPr algn="just"/>
            <a:r>
              <a:rPr lang="zh-CN" altLang="en-US" dirty="0">
                <a:solidFill>
                  <a:srgbClr val="C00000"/>
                </a:solidFill>
                <a:latin typeface="楷体" panose="02010609060101010101" pitchFamily="49" charset="-122"/>
                <a:ea typeface="楷体" panose="02010609060101010101" pitchFamily="49" charset="-122"/>
              </a:rPr>
              <a:t>加密服务器</a:t>
            </a:r>
            <a:r>
              <a:rPr lang="zh-CN" altLang="en-US" dirty="0">
                <a:latin typeface="楷体" panose="02010609060101010101" pitchFamily="49" charset="-122"/>
                <a:ea typeface="楷体" panose="02010609060101010101" pitchFamily="49" charset="-122"/>
              </a:rPr>
              <a:t>：安全的两方计算协议（</a:t>
            </a:r>
            <a:r>
              <a:rPr lang="en-US" altLang="zh-CN" dirty="0">
                <a:latin typeface="楷体" panose="02010609060101010101" pitchFamily="49" charset="-122"/>
                <a:ea typeface="楷体" panose="02010609060101010101" pitchFamily="49" charset="-122"/>
              </a:rPr>
              <a:t>SCMP</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SHAM</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gn="just"/>
            <a:r>
              <a:rPr lang="en-US" altLang="zh-CN" dirty="0">
                <a:latin typeface="楷体" panose="02010609060101010101" pitchFamily="49" charset="-122"/>
                <a:ea typeface="楷体" panose="02010609060101010101" pitchFamily="49" charset="-122"/>
              </a:rPr>
              <a:t>            SimHash</a:t>
            </a:r>
          </a:p>
        </p:txBody>
      </p:sp>
      <p:sp>
        <p:nvSpPr>
          <p:cNvPr id="23" name="右大括号 22">
            <a:extLst>
              <a:ext uri="{FF2B5EF4-FFF2-40B4-BE49-F238E27FC236}">
                <a16:creationId xmlns:a16="http://schemas.microsoft.com/office/drawing/2014/main" id="{E91E8A0D-3276-4C76-8BA6-979F67380311}"/>
              </a:ext>
            </a:extLst>
          </p:cNvPr>
          <p:cNvSpPr/>
          <p:nvPr/>
        </p:nvSpPr>
        <p:spPr>
          <a:xfrm>
            <a:off x="9592158" y="3716008"/>
            <a:ext cx="245533" cy="7776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FA4C286A-B6F0-4399-B0F8-79986D0C910B}"/>
              </a:ext>
            </a:extLst>
          </p:cNvPr>
          <p:cNvSpPr/>
          <p:nvPr/>
        </p:nvSpPr>
        <p:spPr>
          <a:xfrm>
            <a:off x="9952719" y="3920149"/>
            <a:ext cx="646331"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安全</a:t>
            </a:r>
            <a:endParaRPr lang="zh-CN" altLang="en-US" dirty="0"/>
          </a:p>
        </p:txBody>
      </p:sp>
    </p:spTree>
    <p:extLst>
      <p:ext uri="{BB962C8B-B14F-4D97-AF65-F5344CB8AC3E}">
        <p14:creationId xmlns:p14="http://schemas.microsoft.com/office/powerpoint/2010/main" val="143537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实验分析</a:t>
            </a:r>
          </a:p>
        </p:txBody>
      </p:sp>
      <p:pic>
        <p:nvPicPr>
          <p:cNvPr id="8" name="图片 7">
            <a:extLst>
              <a:ext uri="{FF2B5EF4-FFF2-40B4-BE49-F238E27FC236}">
                <a16:creationId xmlns:a16="http://schemas.microsoft.com/office/drawing/2014/main" id="{E62A07FB-055E-4C65-AAF7-946F1C5E3738}"/>
              </a:ext>
            </a:extLst>
          </p:cNvPr>
          <p:cNvPicPr>
            <a:picLocks noChangeAspect="1"/>
          </p:cNvPicPr>
          <p:nvPr/>
        </p:nvPicPr>
        <p:blipFill>
          <a:blip r:embed="rId2"/>
          <a:stretch>
            <a:fillRect/>
          </a:stretch>
        </p:blipFill>
        <p:spPr>
          <a:xfrm>
            <a:off x="1484443" y="1105191"/>
            <a:ext cx="3695136" cy="2628609"/>
          </a:xfrm>
          <a:prstGeom prst="rect">
            <a:avLst/>
          </a:prstGeom>
        </p:spPr>
      </p:pic>
      <p:pic>
        <p:nvPicPr>
          <p:cNvPr id="9" name="图片 8">
            <a:extLst>
              <a:ext uri="{FF2B5EF4-FFF2-40B4-BE49-F238E27FC236}">
                <a16:creationId xmlns:a16="http://schemas.microsoft.com/office/drawing/2014/main" id="{E9E861A6-1E67-468E-9986-832DC1EB5309}"/>
              </a:ext>
            </a:extLst>
          </p:cNvPr>
          <p:cNvPicPr>
            <a:picLocks noChangeAspect="1"/>
          </p:cNvPicPr>
          <p:nvPr/>
        </p:nvPicPr>
        <p:blipFill>
          <a:blip r:embed="rId3"/>
          <a:stretch>
            <a:fillRect/>
          </a:stretch>
        </p:blipFill>
        <p:spPr>
          <a:xfrm>
            <a:off x="6833943" y="1105190"/>
            <a:ext cx="3806950" cy="2628609"/>
          </a:xfrm>
          <a:prstGeom prst="rect">
            <a:avLst/>
          </a:prstGeom>
        </p:spPr>
      </p:pic>
      <p:pic>
        <p:nvPicPr>
          <p:cNvPr id="10" name="图片 9">
            <a:extLst>
              <a:ext uri="{FF2B5EF4-FFF2-40B4-BE49-F238E27FC236}">
                <a16:creationId xmlns:a16="http://schemas.microsoft.com/office/drawing/2014/main" id="{251C558F-9A72-403D-8676-F95AD784B194}"/>
              </a:ext>
            </a:extLst>
          </p:cNvPr>
          <p:cNvPicPr>
            <a:picLocks noChangeAspect="1"/>
          </p:cNvPicPr>
          <p:nvPr/>
        </p:nvPicPr>
        <p:blipFill>
          <a:blip r:embed="rId4"/>
          <a:stretch>
            <a:fillRect/>
          </a:stretch>
        </p:blipFill>
        <p:spPr>
          <a:xfrm>
            <a:off x="1522537" y="3938596"/>
            <a:ext cx="3659063" cy="2534038"/>
          </a:xfrm>
          <a:prstGeom prst="rect">
            <a:avLst/>
          </a:prstGeom>
        </p:spPr>
      </p:pic>
      <p:pic>
        <p:nvPicPr>
          <p:cNvPr id="11" name="图片 10">
            <a:extLst>
              <a:ext uri="{FF2B5EF4-FFF2-40B4-BE49-F238E27FC236}">
                <a16:creationId xmlns:a16="http://schemas.microsoft.com/office/drawing/2014/main" id="{B75A3D91-0032-48BA-AE68-BFAA90F6AAF2}"/>
              </a:ext>
            </a:extLst>
          </p:cNvPr>
          <p:cNvPicPr>
            <a:picLocks noChangeAspect="1"/>
          </p:cNvPicPr>
          <p:nvPr/>
        </p:nvPicPr>
        <p:blipFill>
          <a:blip r:embed="rId5"/>
          <a:stretch>
            <a:fillRect/>
          </a:stretch>
        </p:blipFill>
        <p:spPr>
          <a:xfrm>
            <a:off x="6833944" y="4002997"/>
            <a:ext cx="3806950" cy="2639939"/>
          </a:xfrm>
          <a:prstGeom prst="rect">
            <a:avLst/>
          </a:prstGeom>
        </p:spPr>
      </p:pic>
      <p:sp>
        <p:nvSpPr>
          <p:cNvPr id="36" name="椭圆 35">
            <a:extLst>
              <a:ext uri="{FF2B5EF4-FFF2-40B4-BE49-F238E27FC236}">
                <a16:creationId xmlns:a16="http://schemas.microsoft.com/office/drawing/2014/main" id="{D183C122-F9AF-4C45-A65B-DE735046054C}"/>
              </a:ext>
            </a:extLst>
          </p:cNvPr>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8825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实验分析</a:t>
            </a:r>
          </a:p>
        </p:txBody>
      </p:sp>
      <p:grpSp>
        <p:nvGrpSpPr>
          <p:cNvPr id="10" name="组合 9">
            <a:extLst>
              <a:ext uri="{FF2B5EF4-FFF2-40B4-BE49-F238E27FC236}">
                <a16:creationId xmlns:a16="http://schemas.microsoft.com/office/drawing/2014/main" id="{CB16B09D-4D41-49AA-AABC-060D089063DE}"/>
              </a:ext>
            </a:extLst>
          </p:cNvPr>
          <p:cNvGrpSpPr/>
          <p:nvPr/>
        </p:nvGrpSpPr>
        <p:grpSpPr>
          <a:xfrm>
            <a:off x="534250" y="1765750"/>
            <a:ext cx="2300757" cy="509896"/>
            <a:chOff x="923717" y="715883"/>
            <a:chExt cx="2300757" cy="509896"/>
          </a:xfrm>
        </p:grpSpPr>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3" name="矩形 42"/>
            <p:cNvSpPr/>
            <p:nvPr/>
          </p:nvSpPr>
          <p:spPr>
            <a:xfrm>
              <a:off x="1516289" y="796353"/>
              <a:ext cx="1107996" cy="369332"/>
            </a:xfrm>
            <a:prstGeom prst="rect">
              <a:avLst/>
            </a:prstGeom>
          </p:spPr>
          <p:txBody>
            <a:bodyPr wrap="none">
              <a:spAutoFit/>
            </a:bodyPr>
            <a:lstStyle/>
            <a:p>
              <a:r>
                <a:rPr lang="zh-CN" altLang="en-US" dirty="0"/>
                <a:t>索引建立</a:t>
              </a:r>
            </a:p>
          </p:txBody>
        </p:sp>
      </p:grpSp>
      <p:pic>
        <p:nvPicPr>
          <p:cNvPr id="5" name="图片 4">
            <a:extLst>
              <a:ext uri="{FF2B5EF4-FFF2-40B4-BE49-F238E27FC236}">
                <a16:creationId xmlns:a16="http://schemas.microsoft.com/office/drawing/2014/main" id="{691BB4E0-5252-4778-89F9-52A8311000E5}"/>
              </a:ext>
            </a:extLst>
          </p:cNvPr>
          <p:cNvPicPr>
            <a:picLocks noChangeAspect="1"/>
          </p:cNvPicPr>
          <p:nvPr/>
        </p:nvPicPr>
        <p:blipFill>
          <a:blip r:embed="rId2"/>
          <a:stretch>
            <a:fillRect/>
          </a:stretch>
        </p:blipFill>
        <p:spPr>
          <a:xfrm>
            <a:off x="103190" y="2445545"/>
            <a:ext cx="2962011" cy="2021550"/>
          </a:xfrm>
          <a:prstGeom prst="rect">
            <a:avLst/>
          </a:prstGeom>
        </p:spPr>
      </p:pic>
      <p:pic>
        <p:nvPicPr>
          <p:cNvPr id="7" name="图片 6">
            <a:extLst>
              <a:ext uri="{FF2B5EF4-FFF2-40B4-BE49-F238E27FC236}">
                <a16:creationId xmlns:a16="http://schemas.microsoft.com/office/drawing/2014/main" id="{D16E5152-1AAC-43C7-8B0F-A02E707657A0}"/>
              </a:ext>
            </a:extLst>
          </p:cNvPr>
          <p:cNvPicPr>
            <a:picLocks noChangeAspect="1"/>
          </p:cNvPicPr>
          <p:nvPr/>
        </p:nvPicPr>
        <p:blipFill>
          <a:blip r:embed="rId3"/>
          <a:stretch>
            <a:fillRect/>
          </a:stretch>
        </p:blipFill>
        <p:spPr>
          <a:xfrm>
            <a:off x="2990372" y="2459895"/>
            <a:ext cx="3023301" cy="2021550"/>
          </a:xfrm>
          <a:prstGeom prst="rect">
            <a:avLst/>
          </a:prstGeom>
        </p:spPr>
      </p:pic>
      <p:pic>
        <p:nvPicPr>
          <p:cNvPr id="8" name="图片 7">
            <a:extLst>
              <a:ext uri="{FF2B5EF4-FFF2-40B4-BE49-F238E27FC236}">
                <a16:creationId xmlns:a16="http://schemas.microsoft.com/office/drawing/2014/main" id="{1444596C-2401-4AD0-9AAB-1409F22C6CEE}"/>
              </a:ext>
            </a:extLst>
          </p:cNvPr>
          <p:cNvPicPr>
            <a:picLocks noChangeAspect="1"/>
          </p:cNvPicPr>
          <p:nvPr/>
        </p:nvPicPr>
        <p:blipFill>
          <a:blip r:embed="rId4"/>
          <a:stretch>
            <a:fillRect/>
          </a:stretch>
        </p:blipFill>
        <p:spPr>
          <a:xfrm>
            <a:off x="5913518" y="2474245"/>
            <a:ext cx="2931966" cy="1993380"/>
          </a:xfrm>
          <a:prstGeom prst="rect">
            <a:avLst/>
          </a:prstGeom>
        </p:spPr>
      </p:pic>
      <p:pic>
        <p:nvPicPr>
          <p:cNvPr id="9" name="图片 8">
            <a:extLst>
              <a:ext uri="{FF2B5EF4-FFF2-40B4-BE49-F238E27FC236}">
                <a16:creationId xmlns:a16="http://schemas.microsoft.com/office/drawing/2014/main" id="{FDD6ACD4-A83B-4AFE-BD4F-93EC9F170D7D}"/>
              </a:ext>
            </a:extLst>
          </p:cNvPr>
          <p:cNvPicPr>
            <a:picLocks noChangeAspect="1"/>
          </p:cNvPicPr>
          <p:nvPr/>
        </p:nvPicPr>
        <p:blipFill>
          <a:blip r:embed="rId5"/>
          <a:stretch>
            <a:fillRect/>
          </a:stretch>
        </p:blipFill>
        <p:spPr>
          <a:xfrm>
            <a:off x="8861990" y="2445545"/>
            <a:ext cx="3247619" cy="2171429"/>
          </a:xfrm>
          <a:prstGeom prst="rect">
            <a:avLst/>
          </a:prstGeom>
        </p:spPr>
      </p:pic>
      <p:grpSp>
        <p:nvGrpSpPr>
          <p:cNvPr id="49" name="组合 48">
            <a:extLst>
              <a:ext uri="{FF2B5EF4-FFF2-40B4-BE49-F238E27FC236}">
                <a16:creationId xmlns:a16="http://schemas.microsoft.com/office/drawing/2014/main" id="{6FE5CCC7-9957-45B5-AFDA-81F4C79115A4}"/>
              </a:ext>
            </a:extLst>
          </p:cNvPr>
          <p:cNvGrpSpPr/>
          <p:nvPr/>
        </p:nvGrpSpPr>
        <p:grpSpPr>
          <a:xfrm>
            <a:off x="3489116" y="1765750"/>
            <a:ext cx="2300757" cy="509896"/>
            <a:chOff x="923717" y="715883"/>
            <a:chExt cx="2300757" cy="509896"/>
          </a:xfrm>
        </p:grpSpPr>
        <p:grpSp>
          <p:nvGrpSpPr>
            <p:cNvPr id="50" name="组合 49">
              <a:extLst>
                <a:ext uri="{FF2B5EF4-FFF2-40B4-BE49-F238E27FC236}">
                  <a16:creationId xmlns:a16="http://schemas.microsoft.com/office/drawing/2014/main" id="{74AE9FF0-049A-46A4-AE93-9159595D5A6F}"/>
                </a:ext>
              </a:extLst>
            </p:cNvPr>
            <p:cNvGrpSpPr/>
            <p:nvPr/>
          </p:nvGrpSpPr>
          <p:grpSpPr>
            <a:xfrm>
              <a:off x="923717" y="715883"/>
              <a:ext cx="2300757" cy="509896"/>
              <a:chOff x="888096" y="1000203"/>
              <a:chExt cx="4259825" cy="944066"/>
            </a:xfrm>
          </p:grpSpPr>
          <p:sp>
            <p:nvSpPr>
              <p:cNvPr id="52" name="矩形 51">
                <a:extLst>
                  <a:ext uri="{FF2B5EF4-FFF2-40B4-BE49-F238E27FC236}">
                    <a16:creationId xmlns:a16="http://schemas.microsoft.com/office/drawing/2014/main" id="{7AB0B520-7247-48DA-A0C3-A8C06D880923}"/>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241F68CF-F960-4A45-AFB4-FF69ABBE754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3D0D4702-81FE-4797-943B-C12530F11C93}"/>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a:extLst>
                  <a:ext uri="{FF2B5EF4-FFF2-40B4-BE49-F238E27FC236}">
                    <a16:creationId xmlns:a16="http://schemas.microsoft.com/office/drawing/2014/main" id="{260DFA6B-8931-435B-A14A-950B5ADEDCA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a:extLst>
                  <a:ext uri="{FF2B5EF4-FFF2-40B4-BE49-F238E27FC236}">
                    <a16:creationId xmlns:a16="http://schemas.microsoft.com/office/drawing/2014/main" id="{8486BAFD-A303-4835-8806-EEB660B7507B}"/>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1" name="矩形 50">
              <a:extLst>
                <a:ext uri="{FF2B5EF4-FFF2-40B4-BE49-F238E27FC236}">
                  <a16:creationId xmlns:a16="http://schemas.microsoft.com/office/drawing/2014/main" id="{82911048-67D6-4A90-8CD0-79FC5A9FFAA2}"/>
                </a:ext>
              </a:extLst>
            </p:cNvPr>
            <p:cNvSpPr/>
            <p:nvPr/>
          </p:nvSpPr>
          <p:spPr>
            <a:xfrm>
              <a:off x="1516289" y="782268"/>
              <a:ext cx="1107996" cy="369332"/>
            </a:xfrm>
            <a:prstGeom prst="rect">
              <a:avLst/>
            </a:prstGeom>
          </p:spPr>
          <p:txBody>
            <a:bodyPr wrap="none">
              <a:spAutoFit/>
            </a:bodyPr>
            <a:lstStyle/>
            <a:p>
              <a:r>
                <a:rPr lang="zh-CN" altLang="en-US" dirty="0"/>
                <a:t>图像检索</a:t>
              </a:r>
            </a:p>
          </p:txBody>
        </p:sp>
      </p:grpSp>
      <p:grpSp>
        <p:nvGrpSpPr>
          <p:cNvPr id="57" name="组合 56">
            <a:extLst>
              <a:ext uri="{FF2B5EF4-FFF2-40B4-BE49-F238E27FC236}">
                <a16:creationId xmlns:a16="http://schemas.microsoft.com/office/drawing/2014/main" id="{EB983D69-58DB-4FAD-9CC7-F2EA4190EF3A}"/>
              </a:ext>
            </a:extLst>
          </p:cNvPr>
          <p:cNvGrpSpPr/>
          <p:nvPr/>
        </p:nvGrpSpPr>
        <p:grpSpPr>
          <a:xfrm>
            <a:off x="6376636" y="1770844"/>
            <a:ext cx="2300757" cy="509896"/>
            <a:chOff x="923717" y="715883"/>
            <a:chExt cx="2300757" cy="509896"/>
          </a:xfrm>
        </p:grpSpPr>
        <p:grpSp>
          <p:nvGrpSpPr>
            <p:cNvPr id="58" name="组合 57">
              <a:extLst>
                <a:ext uri="{FF2B5EF4-FFF2-40B4-BE49-F238E27FC236}">
                  <a16:creationId xmlns:a16="http://schemas.microsoft.com/office/drawing/2014/main" id="{9657C7BD-03BF-4B90-B80B-CCE407EFCEE4}"/>
                </a:ext>
              </a:extLst>
            </p:cNvPr>
            <p:cNvGrpSpPr/>
            <p:nvPr/>
          </p:nvGrpSpPr>
          <p:grpSpPr>
            <a:xfrm>
              <a:off x="923717" y="715883"/>
              <a:ext cx="2300757" cy="509896"/>
              <a:chOff x="888096" y="1000203"/>
              <a:chExt cx="4259825" cy="944066"/>
            </a:xfrm>
          </p:grpSpPr>
          <p:sp>
            <p:nvSpPr>
              <p:cNvPr id="60" name="矩形 59">
                <a:extLst>
                  <a:ext uri="{FF2B5EF4-FFF2-40B4-BE49-F238E27FC236}">
                    <a16:creationId xmlns:a16="http://schemas.microsoft.com/office/drawing/2014/main" id="{A68D6268-08E6-4A79-8E41-D86C2FBDE264}"/>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椭圆 60">
                <a:extLst>
                  <a:ext uri="{FF2B5EF4-FFF2-40B4-BE49-F238E27FC236}">
                    <a16:creationId xmlns:a16="http://schemas.microsoft.com/office/drawing/2014/main" id="{12146936-1A49-40CD-B1F8-6F46C2BACCCA}"/>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2" name="椭圆 61">
                <a:extLst>
                  <a:ext uri="{FF2B5EF4-FFF2-40B4-BE49-F238E27FC236}">
                    <a16:creationId xmlns:a16="http://schemas.microsoft.com/office/drawing/2014/main" id="{EDAE0313-0516-4E81-ABB2-FA3EF7FAF05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椭圆 62">
                <a:extLst>
                  <a:ext uri="{FF2B5EF4-FFF2-40B4-BE49-F238E27FC236}">
                    <a16:creationId xmlns:a16="http://schemas.microsoft.com/office/drawing/2014/main" id="{B8F1B4B0-0774-4DE9-80DC-6ACCBF81A987}"/>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椭圆 63">
                <a:extLst>
                  <a:ext uri="{FF2B5EF4-FFF2-40B4-BE49-F238E27FC236}">
                    <a16:creationId xmlns:a16="http://schemas.microsoft.com/office/drawing/2014/main" id="{F998A15A-4D75-4B14-8D34-7586FDDEAF9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9" name="矩形 58">
              <a:extLst>
                <a:ext uri="{FF2B5EF4-FFF2-40B4-BE49-F238E27FC236}">
                  <a16:creationId xmlns:a16="http://schemas.microsoft.com/office/drawing/2014/main" id="{FE2A883A-6DC6-43EA-9DE4-B29EAECD3D71}"/>
                </a:ext>
              </a:extLst>
            </p:cNvPr>
            <p:cNvSpPr/>
            <p:nvPr/>
          </p:nvSpPr>
          <p:spPr>
            <a:xfrm>
              <a:off x="1516289" y="794256"/>
              <a:ext cx="1107996" cy="369332"/>
            </a:xfrm>
            <a:prstGeom prst="rect">
              <a:avLst/>
            </a:prstGeom>
          </p:spPr>
          <p:txBody>
            <a:bodyPr wrap="none">
              <a:spAutoFit/>
            </a:bodyPr>
            <a:lstStyle/>
            <a:p>
              <a:r>
                <a:rPr lang="zh-CN" altLang="en-US" dirty="0"/>
                <a:t>增添图像</a:t>
              </a:r>
            </a:p>
          </p:txBody>
        </p:sp>
      </p:grpSp>
      <p:grpSp>
        <p:nvGrpSpPr>
          <p:cNvPr id="65" name="组合 64">
            <a:extLst>
              <a:ext uri="{FF2B5EF4-FFF2-40B4-BE49-F238E27FC236}">
                <a16:creationId xmlns:a16="http://schemas.microsoft.com/office/drawing/2014/main" id="{27D4E377-77F5-48F2-B3A9-13B300707584}"/>
              </a:ext>
            </a:extLst>
          </p:cNvPr>
          <p:cNvGrpSpPr/>
          <p:nvPr/>
        </p:nvGrpSpPr>
        <p:grpSpPr>
          <a:xfrm>
            <a:off x="9435324" y="1790288"/>
            <a:ext cx="2300757" cy="509896"/>
            <a:chOff x="923717" y="715883"/>
            <a:chExt cx="2300757" cy="509896"/>
          </a:xfrm>
        </p:grpSpPr>
        <p:grpSp>
          <p:nvGrpSpPr>
            <p:cNvPr id="66" name="组合 65">
              <a:extLst>
                <a:ext uri="{FF2B5EF4-FFF2-40B4-BE49-F238E27FC236}">
                  <a16:creationId xmlns:a16="http://schemas.microsoft.com/office/drawing/2014/main" id="{57BBB8AB-F4DA-453B-B6F9-65B41195A3E1}"/>
                </a:ext>
              </a:extLst>
            </p:cNvPr>
            <p:cNvGrpSpPr/>
            <p:nvPr/>
          </p:nvGrpSpPr>
          <p:grpSpPr>
            <a:xfrm>
              <a:off x="923717" y="715883"/>
              <a:ext cx="2300757" cy="509896"/>
              <a:chOff x="888096" y="1000203"/>
              <a:chExt cx="4259825" cy="944066"/>
            </a:xfrm>
          </p:grpSpPr>
          <p:sp>
            <p:nvSpPr>
              <p:cNvPr id="68" name="矩形 67">
                <a:extLst>
                  <a:ext uri="{FF2B5EF4-FFF2-40B4-BE49-F238E27FC236}">
                    <a16:creationId xmlns:a16="http://schemas.microsoft.com/office/drawing/2014/main" id="{2DB690CA-DD33-4615-95B6-F649A205095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椭圆 68">
                <a:extLst>
                  <a:ext uri="{FF2B5EF4-FFF2-40B4-BE49-F238E27FC236}">
                    <a16:creationId xmlns:a16="http://schemas.microsoft.com/office/drawing/2014/main" id="{81D3291E-A758-4F19-9194-8494FDB10256}"/>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a:extLst>
                  <a:ext uri="{FF2B5EF4-FFF2-40B4-BE49-F238E27FC236}">
                    <a16:creationId xmlns:a16="http://schemas.microsoft.com/office/drawing/2014/main" id="{B33CEFE6-D837-4F89-889A-DEC1FD11456B}"/>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1" name="椭圆 70">
                <a:extLst>
                  <a:ext uri="{FF2B5EF4-FFF2-40B4-BE49-F238E27FC236}">
                    <a16:creationId xmlns:a16="http://schemas.microsoft.com/office/drawing/2014/main" id="{4170EEFB-7905-4F21-AED1-86A2A9F0F912}"/>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椭圆 71">
                <a:extLst>
                  <a:ext uri="{FF2B5EF4-FFF2-40B4-BE49-F238E27FC236}">
                    <a16:creationId xmlns:a16="http://schemas.microsoft.com/office/drawing/2014/main" id="{312D669C-BCDD-464A-8DA0-8787E9C0EF8A}"/>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7" name="矩形 66">
              <a:extLst>
                <a:ext uri="{FF2B5EF4-FFF2-40B4-BE49-F238E27FC236}">
                  <a16:creationId xmlns:a16="http://schemas.microsoft.com/office/drawing/2014/main" id="{B13C6DA3-BF66-4184-87C3-19C385757F93}"/>
                </a:ext>
              </a:extLst>
            </p:cNvPr>
            <p:cNvSpPr/>
            <p:nvPr/>
          </p:nvSpPr>
          <p:spPr>
            <a:xfrm>
              <a:off x="1516289" y="787514"/>
              <a:ext cx="1107996" cy="369332"/>
            </a:xfrm>
            <a:prstGeom prst="rect">
              <a:avLst/>
            </a:prstGeom>
          </p:spPr>
          <p:txBody>
            <a:bodyPr wrap="none">
              <a:spAutoFit/>
            </a:bodyPr>
            <a:lstStyle/>
            <a:p>
              <a:r>
                <a:rPr lang="zh-CN" altLang="en-US" dirty="0"/>
                <a:t>删除图像</a:t>
              </a:r>
            </a:p>
          </p:txBody>
        </p:sp>
      </p:grpSp>
      <p:sp>
        <p:nvSpPr>
          <p:cNvPr id="73" name="椭圆 72">
            <a:extLst>
              <a:ext uri="{FF2B5EF4-FFF2-40B4-BE49-F238E27FC236}">
                <a16:creationId xmlns:a16="http://schemas.microsoft.com/office/drawing/2014/main" id="{B3645072-99E4-4DC8-9E16-07FCCC8C4A16}"/>
              </a:ext>
            </a:extLst>
          </p:cNvPr>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1" name="矩形 10">
            <a:extLst>
              <a:ext uri="{FF2B5EF4-FFF2-40B4-BE49-F238E27FC236}">
                <a16:creationId xmlns:a16="http://schemas.microsoft.com/office/drawing/2014/main" id="{0C0B2473-4339-4B09-8209-867BED5D6335}"/>
              </a:ext>
            </a:extLst>
          </p:cNvPr>
          <p:cNvSpPr/>
          <p:nvPr/>
        </p:nvSpPr>
        <p:spPr>
          <a:xfrm>
            <a:off x="3769305" y="883074"/>
            <a:ext cx="6096000" cy="369332"/>
          </a:xfrm>
          <a:prstGeom prst="rect">
            <a:avLst/>
          </a:prstGeom>
        </p:spPr>
        <p:txBody>
          <a:bodyPr>
            <a:spAutoFit/>
          </a:bodyPr>
          <a:lstStyle/>
          <a:p>
            <a:r>
              <a:rPr lang="zh-CN" altLang="en-US" i="1" dirty="0">
                <a:latin typeface="楷体" panose="02010609060101010101" pitchFamily="49" charset="-122"/>
                <a:ea typeface="楷体" panose="02010609060101010101" pitchFamily="49" charset="-122"/>
              </a:rPr>
              <a:t>与</a:t>
            </a:r>
            <a:r>
              <a:rPr lang="en-US" altLang="zh-CN" i="1" dirty="0">
                <a:latin typeface="楷体" panose="02010609060101010101" pitchFamily="49" charset="-122"/>
                <a:ea typeface="楷体" panose="02010609060101010101" pitchFamily="49" charset="-122"/>
              </a:rPr>
              <a:t>Cui</a:t>
            </a:r>
            <a:r>
              <a:rPr lang="zh-CN" altLang="en-US" i="1" dirty="0">
                <a:latin typeface="楷体" panose="02010609060101010101" pitchFamily="49" charset="-122"/>
                <a:ea typeface="楷体" panose="02010609060101010101" pitchFamily="49" charset="-122"/>
              </a:rPr>
              <a:t>等人的基于</a:t>
            </a:r>
            <a:r>
              <a:rPr lang="en-US" altLang="zh-CN" i="1" dirty="0">
                <a:latin typeface="楷体" panose="02010609060101010101" pitchFamily="49" charset="-122"/>
                <a:ea typeface="楷体" panose="02010609060101010101" pitchFamily="49" charset="-122"/>
              </a:rPr>
              <a:t>SSE</a:t>
            </a:r>
            <a:r>
              <a:rPr lang="zh-CN" altLang="en-US" i="1" dirty="0">
                <a:latin typeface="楷体" panose="02010609060101010101" pitchFamily="49" charset="-122"/>
                <a:ea typeface="楷体" panose="02010609060101010101" pitchFamily="49" charset="-122"/>
              </a:rPr>
              <a:t>的图像检索方案比较</a:t>
            </a:r>
          </a:p>
        </p:txBody>
      </p:sp>
    </p:spTree>
    <p:extLst>
      <p:ext uri="{BB962C8B-B14F-4D97-AF65-F5344CB8AC3E}">
        <p14:creationId xmlns:p14="http://schemas.microsoft.com/office/powerpoint/2010/main" val="153677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实验分析</a:t>
            </a:r>
          </a:p>
        </p:txBody>
      </p:sp>
      <p:pic>
        <p:nvPicPr>
          <p:cNvPr id="4" name="图片 3">
            <a:extLst>
              <a:ext uri="{FF2B5EF4-FFF2-40B4-BE49-F238E27FC236}">
                <a16:creationId xmlns:a16="http://schemas.microsoft.com/office/drawing/2014/main" id="{340EA058-8178-4ADA-AF77-E6153041A325}"/>
              </a:ext>
            </a:extLst>
          </p:cNvPr>
          <p:cNvPicPr>
            <a:picLocks noChangeAspect="1"/>
          </p:cNvPicPr>
          <p:nvPr/>
        </p:nvPicPr>
        <p:blipFill>
          <a:blip r:embed="rId2"/>
          <a:stretch>
            <a:fillRect/>
          </a:stretch>
        </p:blipFill>
        <p:spPr>
          <a:xfrm>
            <a:off x="6096000" y="1997873"/>
            <a:ext cx="4739219" cy="3147280"/>
          </a:xfrm>
          <a:prstGeom prst="rect">
            <a:avLst/>
          </a:prstGeom>
        </p:spPr>
      </p:pic>
      <p:pic>
        <p:nvPicPr>
          <p:cNvPr id="5" name="图片 4">
            <a:extLst>
              <a:ext uri="{FF2B5EF4-FFF2-40B4-BE49-F238E27FC236}">
                <a16:creationId xmlns:a16="http://schemas.microsoft.com/office/drawing/2014/main" id="{FE0B73C6-FB34-4071-A934-31F3E8356B64}"/>
              </a:ext>
            </a:extLst>
          </p:cNvPr>
          <p:cNvPicPr>
            <a:picLocks noChangeAspect="1"/>
          </p:cNvPicPr>
          <p:nvPr/>
        </p:nvPicPr>
        <p:blipFill>
          <a:blip r:embed="rId3"/>
          <a:stretch>
            <a:fillRect/>
          </a:stretch>
        </p:blipFill>
        <p:spPr>
          <a:xfrm>
            <a:off x="488012" y="2304054"/>
            <a:ext cx="4935147" cy="2669325"/>
          </a:xfrm>
          <a:prstGeom prst="rect">
            <a:avLst/>
          </a:prstGeom>
        </p:spPr>
      </p:pic>
      <p:grpSp>
        <p:nvGrpSpPr>
          <p:cNvPr id="30" name="组合 29">
            <a:extLst>
              <a:ext uri="{FF2B5EF4-FFF2-40B4-BE49-F238E27FC236}">
                <a16:creationId xmlns:a16="http://schemas.microsoft.com/office/drawing/2014/main" id="{4F3D45C8-8534-4B97-86DE-69F971690355}"/>
              </a:ext>
            </a:extLst>
          </p:cNvPr>
          <p:cNvGrpSpPr/>
          <p:nvPr/>
        </p:nvGrpSpPr>
        <p:grpSpPr>
          <a:xfrm>
            <a:off x="1924181" y="1155457"/>
            <a:ext cx="2300757" cy="509896"/>
            <a:chOff x="923717" y="715883"/>
            <a:chExt cx="2300757" cy="509896"/>
          </a:xfrm>
        </p:grpSpPr>
        <p:grpSp>
          <p:nvGrpSpPr>
            <p:cNvPr id="31" name="组合 30">
              <a:extLst>
                <a:ext uri="{FF2B5EF4-FFF2-40B4-BE49-F238E27FC236}">
                  <a16:creationId xmlns:a16="http://schemas.microsoft.com/office/drawing/2014/main" id="{AF6D492D-1E46-496F-9343-938E706698B1}"/>
                </a:ext>
              </a:extLst>
            </p:cNvPr>
            <p:cNvGrpSpPr/>
            <p:nvPr/>
          </p:nvGrpSpPr>
          <p:grpSpPr>
            <a:xfrm>
              <a:off x="923717" y="715883"/>
              <a:ext cx="2300757" cy="509896"/>
              <a:chOff x="888096" y="1000203"/>
              <a:chExt cx="4259825" cy="944066"/>
            </a:xfrm>
          </p:grpSpPr>
          <p:sp>
            <p:nvSpPr>
              <p:cNvPr id="33" name="矩形 32">
                <a:extLst>
                  <a:ext uri="{FF2B5EF4-FFF2-40B4-BE49-F238E27FC236}">
                    <a16:creationId xmlns:a16="http://schemas.microsoft.com/office/drawing/2014/main" id="{7572F485-6452-4925-A3B2-DC49E58B92AF}"/>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823ADE7F-FE3F-435E-B320-93BE77418BBE}"/>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a:extLst>
                  <a:ext uri="{FF2B5EF4-FFF2-40B4-BE49-F238E27FC236}">
                    <a16:creationId xmlns:a16="http://schemas.microsoft.com/office/drawing/2014/main" id="{6AA0CEDD-BDC1-4B64-96F7-4C32F3A32618}"/>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a:extLst>
                  <a:ext uri="{FF2B5EF4-FFF2-40B4-BE49-F238E27FC236}">
                    <a16:creationId xmlns:a16="http://schemas.microsoft.com/office/drawing/2014/main" id="{9D923E45-9595-499A-AC2B-4D2475E1FE6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a:extLst>
                  <a:ext uri="{FF2B5EF4-FFF2-40B4-BE49-F238E27FC236}">
                    <a16:creationId xmlns:a16="http://schemas.microsoft.com/office/drawing/2014/main" id="{5980ACEB-088D-41E3-84F8-A485AB84EF56}"/>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2" name="矩形 31">
              <a:extLst>
                <a:ext uri="{FF2B5EF4-FFF2-40B4-BE49-F238E27FC236}">
                  <a16:creationId xmlns:a16="http://schemas.microsoft.com/office/drawing/2014/main" id="{0AEF476B-921B-4154-97BB-A89E3CD17AA0}"/>
                </a:ext>
              </a:extLst>
            </p:cNvPr>
            <p:cNvSpPr/>
            <p:nvPr/>
          </p:nvSpPr>
          <p:spPr>
            <a:xfrm>
              <a:off x="966996" y="791259"/>
              <a:ext cx="1944763" cy="369332"/>
            </a:xfrm>
            <a:prstGeom prst="rect">
              <a:avLst/>
            </a:prstGeom>
          </p:spPr>
          <p:txBody>
            <a:bodyPr wrap="none">
              <a:spAutoFit/>
            </a:bodyPr>
            <a:lstStyle/>
            <a:p>
              <a:pPr algn="ctr"/>
              <a:r>
                <a:rPr lang="zh-CN" altLang="en-US" dirty="0"/>
                <a:t>      精度与召回度</a:t>
              </a:r>
            </a:p>
          </p:txBody>
        </p:sp>
      </p:grpSp>
      <p:grpSp>
        <p:nvGrpSpPr>
          <p:cNvPr id="47" name="组合 46">
            <a:extLst>
              <a:ext uri="{FF2B5EF4-FFF2-40B4-BE49-F238E27FC236}">
                <a16:creationId xmlns:a16="http://schemas.microsoft.com/office/drawing/2014/main" id="{74E53D39-56F5-4EC8-A1CB-9E9425266C67}"/>
              </a:ext>
            </a:extLst>
          </p:cNvPr>
          <p:cNvGrpSpPr/>
          <p:nvPr/>
        </p:nvGrpSpPr>
        <p:grpSpPr>
          <a:xfrm>
            <a:off x="7759099" y="1155140"/>
            <a:ext cx="2300757" cy="509896"/>
            <a:chOff x="923717" y="715883"/>
            <a:chExt cx="2300757" cy="509896"/>
          </a:xfrm>
        </p:grpSpPr>
        <p:grpSp>
          <p:nvGrpSpPr>
            <p:cNvPr id="48" name="组合 47">
              <a:extLst>
                <a:ext uri="{FF2B5EF4-FFF2-40B4-BE49-F238E27FC236}">
                  <a16:creationId xmlns:a16="http://schemas.microsoft.com/office/drawing/2014/main" id="{5B2D8817-BBAC-4E5A-B202-4B17FE5C3F26}"/>
                </a:ext>
              </a:extLst>
            </p:cNvPr>
            <p:cNvGrpSpPr/>
            <p:nvPr/>
          </p:nvGrpSpPr>
          <p:grpSpPr>
            <a:xfrm>
              <a:off x="923717" y="715883"/>
              <a:ext cx="2300757" cy="509896"/>
              <a:chOff x="888096" y="1000203"/>
              <a:chExt cx="4259825" cy="944066"/>
            </a:xfrm>
          </p:grpSpPr>
          <p:sp>
            <p:nvSpPr>
              <p:cNvPr id="50" name="矩形 49">
                <a:extLst>
                  <a:ext uri="{FF2B5EF4-FFF2-40B4-BE49-F238E27FC236}">
                    <a16:creationId xmlns:a16="http://schemas.microsoft.com/office/drawing/2014/main" id="{4973E295-9D6A-4A0F-8DD1-0C88A68DA952}"/>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a:extLst>
                  <a:ext uri="{FF2B5EF4-FFF2-40B4-BE49-F238E27FC236}">
                    <a16:creationId xmlns:a16="http://schemas.microsoft.com/office/drawing/2014/main" id="{67A3F277-FED8-4D61-85E8-27EB463DD077}"/>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椭圆 51">
                <a:extLst>
                  <a:ext uri="{FF2B5EF4-FFF2-40B4-BE49-F238E27FC236}">
                    <a16:creationId xmlns:a16="http://schemas.microsoft.com/office/drawing/2014/main" id="{7C42F229-9549-4E6E-9F0A-9C95F1C47DE0}"/>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B4B0734C-C6C3-4618-A045-9BE31C919E1C}"/>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8D4C170A-7E17-4AFD-8ABE-2FD5CC62A60D}"/>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9" name="矩形 48">
              <a:extLst>
                <a:ext uri="{FF2B5EF4-FFF2-40B4-BE49-F238E27FC236}">
                  <a16:creationId xmlns:a16="http://schemas.microsoft.com/office/drawing/2014/main" id="{FB1ED3FA-0B81-4F7D-9CCF-BB0051A58875}"/>
                </a:ext>
              </a:extLst>
            </p:cNvPr>
            <p:cNvSpPr/>
            <p:nvPr/>
          </p:nvSpPr>
          <p:spPr>
            <a:xfrm>
              <a:off x="1001873" y="791259"/>
              <a:ext cx="1882247" cy="369332"/>
            </a:xfrm>
            <a:prstGeom prst="rect">
              <a:avLst/>
            </a:prstGeom>
          </p:spPr>
          <p:txBody>
            <a:bodyPr wrap="none">
              <a:spAutoFit/>
            </a:bodyPr>
            <a:lstStyle/>
            <a:p>
              <a:r>
                <a:rPr lang="zh-CN" altLang="en-US" dirty="0"/>
                <a:t>     搜索结果示例</a:t>
              </a:r>
            </a:p>
          </p:txBody>
        </p:sp>
      </p:grpSp>
      <p:sp>
        <p:nvSpPr>
          <p:cNvPr id="55" name="椭圆 54">
            <a:extLst>
              <a:ext uri="{FF2B5EF4-FFF2-40B4-BE49-F238E27FC236}">
                <a16:creationId xmlns:a16="http://schemas.microsoft.com/office/drawing/2014/main" id="{32DA20F4-37B4-4E91-A5C2-C3A2AABF72A3}"/>
              </a:ext>
            </a:extLst>
          </p:cNvPr>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a:extLst>
              <a:ext uri="{FF2B5EF4-FFF2-40B4-BE49-F238E27FC236}">
                <a16:creationId xmlns:a16="http://schemas.microsoft.com/office/drawing/2014/main" id="{5CFF0A74-7B3F-42E0-94A4-3153040AB3EF}"/>
              </a:ext>
            </a:extLst>
          </p:cNvPr>
          <p:cNvSpPr txBox="1"/>
          <p:nvPr/>
        </p:nvSpPr>
        <p:spPr>
          <a:xfrm>
            <a:off x="2544492" y="5242748"/>
            <a:ext cx="2878667" cy="369332"/>
          </a:xfrm>
          <a:prstGeom prst="rect">
            <a:avLst/>
          </a:prstGeom>
          <a:noFill/>
        </p:spPr>
        <p:txBody>
          <a:bodyPr wrap="square" rtlCol="0">
            <a:spAutoFit/>
          </a:bodyPr>
          <a:lstStyle/>
          <a:p>
            <a:r>
              <a:rPr lang="en-US" altLang="zh-CN" dirty="0"/>
              <a:t>0.75</a:t>
            </a:r>
            <a:r>
              <a:rPr lang="zh-CN" altLang="en-US" dirty="0"/>
              <a:t>、</a:t>
            </a:r>
            <a:r>
              <a:rPr lang="en-US" altLang="zh-CN" dirty="0"/>
              <a:t>0.83</a:t>
            </a:r>
            <a:endParaRPr lang="zh-CN" altLang="en-US" dirty="0"/>
          </a:p>
        </p:txBody>
      </p:sp>
    </p:spTree>
    <p:extLst>
      <p:ext uri="{BB962C8B-B14F-4D97-AF65-F5344CB8AC3E}">
        <p14:creationId xmlns:p14="http://schemas.microsoft.com/office/powerpoint/2010/main" val="419370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总结</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7860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61902" cy="307777"/>
          </a:xfrm>
          <a:prstGeom prst="rect">
            <a:avLst/>
          </a:prstGeom>
        </p:spPr>
        <p:txBody>
          <a:bodyPr wrap="none">
            <a:spAutoFit/>
          </a:bodyPr>
          <a:lstStyle/>
          <a:p>
            <a:r>
              <a:rPr lang="en-US" altLang="zh-CN" sz="1400" b="1" dirty="0"/>
              <a:t>PART ONE   </a:t>
            </a:r>
            <a:r>
              <a:rPr lang="zh-CN" altLang="en-US" sz="1400" b="1" dirty="0"/>
              <a:t>总结</a:t>
            </a:r>
          </a:p>
        </p:txBody>
      </p:sp>
      <p:sp>
        <p:nvSpPr>
          <p:cNvPr id="4" name="矩形 3">
            <a:extLst>
              <a:ext uri="{FF2B5EF4-FFF2-40B4-BE49-F238E27FC236}">
                <a16:creationId xmlns:a16="http://schemas.microsoft.com/office/drawing/2014/main" id="{79F45C7C-FA88-420C-B730-7832E1E90EDF}"/>
              </a:ext>
            </a:extLst>
          </p:cNvPr>
          <p:cNvSpPr/>
          <p:nvPr/>
        </p:nvSpPr>
        <p:spPr>
          <a:xfrm>
            <a:off x="1130102" y="1723873"/>
            <a:ext cx="6096000" cy="3447098"/>
          </a:xfrm>
          <a:prstGeom prst="rect">
            <a:avLst/>
          </a:prstGeom>
        </p:spPr>
        <p:txBody>
          <a:bodyPr>
            <a:spAutoFit/>
          </a:bodyPr>
          <a:lstStyle/>
          <a:p>
            <a:r>
              <a:rPr lang="en-US" altLang="zh-CN" sz="2000" b="1" dirty="0">
                <a:solidFill>
                  <a:srgbClr val="0070C0"/>
                </a:solidFill>
                <a:latin typeface="楷体" panose="02010609060101010101" pitchFamily="49" charset="-122"/>
                <a:ea typeface="楷体" panose="02010609060101010101" pitchFamily="49" charset="-122"/>
              </a:rPr>
              <a:t>InstantCryptoGram</a:t>
            </a:r>
            <a:r>
              <a:rPr lang="zh-CN" altLang="en-US" sz="2000" b="1" dirty="0">
                <a:solidFill>
                  <a:srgbClr val="0070C0"/>
                </a:solidFill>
                <a:latin typeface="楷体" panose="02010609060101010101" pitchFamily="49" charset="-122"/>
                <a:ea typeface="楷体" panose="02010609060101010101" pitchFamily="49" charset="-122"/>
              </a:rPr>
              <a:t>：</a:t>
            </a:r>
            <a:endParaRPr lang="en-US" altLang="zh-CN" sz="2000" b="1" dirty="0">
              <a:solidFill>
                <a:srgbClr val="0070C0"/>
              </a:solidFill>
              <a:latin typeface="楷体" panose="02010609060101010101" pitchFamily="49" charset="-122"/>
              <a:ea typeface="楷体" panose="02010609060101010101" pitchFamily="49" charset="-122"/>
            </a:endParaRPr>
          </a:p>
          <a:p>
            <a:pPr marL="400050" indent="-400050">
              <a:buFont typeface="+mj-lt"/>
              <a:buAutoNum type="romanUcPeriod"/>
            </a:pPr>
            <a:r>
              <a:rPr lang="zh-CN" altLang="en-US" sz="2000" dirty="0">
                <a:solidFill>
                  <a:srgbClr val="0070C0"/>
                </a:solidFill>
                <a:latin typeface="楷体" panose="02010609060101010101" pitchFamily="49" charset="-122"/>
                <a:ea typeface="楷体" panose="02010609060101010101" pitchFamily="49" charset="-122"/>
              </a:rPr>
              <a:t>使用倒排索引进行预筛选，并使用简单函数的安全计算进行相似性测试。实验结果表明，该方法具有较高的精度，并且对于大规模的数据，其开销是可以接受的。</a:t>
            </a:r>
            <a:endParaRPr lang="en-US" altLang="zh-CN" sz="2000" dirty="0">
              <a:solidFill>
                <a:srgbClr val="0070C0"/>
              </a:solidFill>
              <a:latin typeface="楷体" panose="02010609060101010101" pitchFamily="49" charset="-122"/>
              <a:ea typeface="楷体" panose="02010609060101010101" pitchFamily="49" charset="-122"/>
            </a:endParaRPr>
          </a:p>
          <a:p>
            <a:pPr marL="400050" indent="-400050">
              <a:buFont typeface="+mj-lt"/>
              <a:buAutoNum type="romanUcPeriod"/>
            </a:pPr>
            <a:endParaRPr lang="en-US" altLang="zh-CN" sz="2000" dirty="0">
              <a:solidFill>
                <a:srgbClr val="0070C0"/>
              </a:solidFill>
              <a:latin typeface="楷体" panose="02010609060101010101" pitchFamily="49" charset="-122"/>
              <a:ea typeface="楷体" panose="02010609060101010101" pitchFamily="49" charset="-122"/>
            </a:endParaRPr>
          </a:p>
          <a:p>
            <a:pPr marL="400050" indent="-400050">
              <a:buFont typeface="+mj-lt"/>
              <a:buAutoNum type="romanUcPeriod"/>
            </a:pPr>
            <a:r>
              <a:rPr lang="zh-CN" altLang="en-US" sz="2000" dirty="0">
                <a:solidFill>
                  <a:srgbClr val="0070C0"/>
                </a:solidFill>
                <a:latin typeface="楷体" panose="02010609060101010101" pitchFamily="49" charset="-122"/>
                <a:ea typeface="楷体" panose="02010609060101010101" pitchFamily="49" charset="-122"/>
              </a:rPr>
              <a:t>模块化设计，可以通过优化构建块来提高性能。</a:t>
            </a:r>
            <a:endParaRPr lang="en-US" altLang="zh-CN" sz="2000" dirty="0">
              <a:solidFill>
                <a:srgbClr val="0070C0"/>
              </a:solidFill>
              <a:latin typeface="楷体" panose="02010609060101010101" pitchFamily="49" charset="-122"/>
              <a:ea typeface="楷体" panose="02010609060101010101" pitchFamily="49" charset="-122"/>
            </a:endParaRPr>
          </a:p>
          <a:p>
            <a:pPr marL="400050" indent="-400050">
              <a:buFont typeface="+mj-lt"/>
              <a:buAutoNum type="romanUcPeriod"/>
            </a:pPr>
            <a:endParaRPr lang="en-US" altLang="zh-CN" sz="2000" dirty="0">
              <a:solidFill>
                <a:srgbClr val="0070C0"/>
              </a:solidFill>
              <a:latin typeface="楷体" panose="02010609060101010101" pitchFamily="49" charset="-122"/>
              <a:ea typeface="楷体" panose="02010609060101010101" pitchFamily="49" charset="-122"/>
            </a:endParaRPr>
          </a:p>
          <a:p>
            <a:pPr marL="400050" indent="-400050">
              <a:buFont typeface="+mj-lt"/>
              <a:buAutoNum type="romanUcPeriod"/>
            </a:pPr>
            <a:r>
              <a:rPr lang="zh-CN" altLang="en-US" sz="2000" dirty="0">
                <a:solidFill>
                  <a:srgbClr val="0070C0"/>
                </a:solidFill>
                <a:latin typeface="楷体" panose="02010609060101010101" pitchFamily="49" charset="-122"/>
                <a:ea typeface="楷体" panose="02010609060101010101" pitchFamily="49" charset="-122"/>
              </a:rPr>
              <a:t>对比其他图像检索技术（决策树、神经网络），  可接受的效率。</a:t>
            </a:r>
          </a:p>
          <a:p>
            <a:endParaRPr lang="zh-CN" altLang="en-US" dirty="0"/>
          </a:p>
        </p:txBody>
      </p:sp>
      <p:sp>
        <p:nvSpPr>
          <p:cNvPr id="10" name="椭圆 9">
            <a:extLst>
              <a:ext uri="{FF2B5EF4-FFF2-40B4-BE49-F238E27FC236}">
                <a16:creationId xmlns:a16="http://schemas.microsoft.com/office/drawing/2014/main" id="{F73A2F8F-B2FF-43D0-91C7-8C1EC759BBDF}"/>
              </a:ext>
            </a:extLst>
          </p:cNvPr>
          <p:cNvSpPr/>
          <p:nvPr/>
        </p:nvSpPr>
        <p:spPr>
          <a:xfrm>
            <a:off x="172657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5085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grpSp>
        <p:nvGrpSpPr>
          <p:cNvPr id="2" name="组合 1">
            <a:extLst>
              <a:ext uri="{FF2B5EF4-FFF2-40B4-BE49-F238E27FC236}">
                <a16:creationId xmlns:a16="http://schemas.microsoft.com/office/drawing/2014/main" id="{7A5F30C5-88E0-4935-AFFA-C4D5DABBCD97}"/>
              </a:ext>
            </a:extLst>
          </p:cNvPr>
          <p:cNvGrpSpPr/>
          <p:nvPr/>
        </p:nvGrpSpPr>
        <p:grpSpPr>
          <a:xfrm>
            <a:off x="2444905" y="3160701"/>
            <a:ext cx="7302185" cy="1053382"/>
            <a:chOff x="581412" y="4086235"/>
            <a:chExt cx="7302185" cy="1053382"/>
          </a:xfrm>
        </p:grpSpPr>
        <p:sp>
          <p:nvSpPr>
            <p:cNvPr id="16" name="文本框 15"/>
            <p:cNvSpPr txBox="1"/>
            <p:nvPr/>
          </p:nvSpPr>
          <p:spPr>
            <a:xfrm>
              <a:off x="726712" y="4550992"/>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2485256" y="4550992"/>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4309062" y="4550992"/>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6343140" y="4550992"/>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22" name="文本框 21"/>
            <p:cNvSpPr txBox="1"/>
            <p:nvPr/>
          </p:nvSpPr>
          <p:spPr>
            <a:xfrm>
              <a:off x="581412"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背景</a:t>
              </a:r>
            </a:p>
          </p:txBody>
        </p:sp>
        <p:sp>
          <p:nvSpPr>
            <p:cNvPr id="23" name="文本框 22"/>
            <p:cNvSpPr txBox="1"/>
            <p:nvPr/>
          </p:nvSpPr>
          <p:spPr>
            <a:xfrm>
              <a:off x="2380859"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本文方案</a:t>
              </a:r>
            </a:p>
          </p:txBody>
        </p:sp>
        <p:sp>
          <p:nvSpPr>
            <p:cNvPr id="24" name="文本框 23"/>
            <p:cNvSpPr txBox="1"/>
            <p:nvPr/>
          </p:nvSpPr>
          <p:spPr>
            <a:xfrm>
              <a:off x="4284703"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实验分析</a:t>
              </a:r>
            </a:p>
          </p:txBody>
        </p:sp>
        <p:sp>
          <p:nvSpPr>
            <p:cNvPr id="25" name="文本框 24"/>
            <p:cNvSpPr txBox="1"/>
            <p:nvPr/>
          </p:nvSpPr>
          <p:spPr>
            <a:xfrm>
              <a:off x="6131799" y="4086235"/>
              <a:ext cx="1751798" cy="593752"/>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总结</a:t>
              </a:r>
              <a:endParaRPr kumimoji="1" lang="zh-CN" altLang="en-US" sz="2800" b="1" dirty="0">
                <a:latin typeface="+mj-lt"/>
                <a:ea typeface="微软雅黑" charset="0"/>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36166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598003"/>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935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背景</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83136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57150" cy="307777"/>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ONE     </a:t>
            </a:r>
            <a:r>
              <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rPr>
              <a:t>背景</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sp>
        <p:nvSpPr>
          <p:cNvPr id="7" name="矩形 6"/>
          <p:cNvSpPr/>
          <p:nvPr/>
        </p:nvSpPr>
        <p:spPr>
          <a:xfrm>
            <a:off x="540834" y="749604"/>
            <a:ext cx="4200499" cy="2287549"/>
          </a:xfrm>
          <a:prstGeom prst="rect">
            <a:avLst/>
          </a:prstGeom>
        </p:spPr>
        <p:txBody>
          <a:bodyPr wrap="square">
            <a:spAutoFit/>
          </a:bodyPr>
          <a:lstStyle/>
          <a:p>
            <a:pPr lvl="0">
              <a:lnSpc>
                <a:spcPct val="130000"/>
              </a:lnSpc>
            </a:pPr>
            <a:r>
              <a:rPr lang="zh-CN" altLang="en-US" sz="1600" dirty="0">
                <a:latin typeface="楷体" panose="02010609060101010101" pitchFamily="49" charset="-122"/>
                <a:ea typeface="楷体" panose="02010609060101010101" pitchFamily="49" charset="-122"/>
              </a:rPr>
              <a:t>各种社交网络正变得以照片为中心，用户上传照片并与朋友分享。用户通常对与他们发布的照片内容相似的其他照片感兴趣，比如在同一地点拍摄的照片，或者类似种类的食物的照片，两个有共同兴趣的用户可能会互相联系。</a:t>
            </a:r>
            <a:endParaRPr lang="en-US" altLang="zh-CN" sz="1600" dirty="0">
              <a:latin typeface="楷体" panose="02010609060101010101" pitchFamily="49" charset="-122"/>
              <a:ea typeface="楷体" panose="02010609060101010101" pitchFamily="49" charset="-122"/>
            </a:endParaRPr>
          </a:p>
          <a:p>
            <a:pPr lvl="0">
              <a:lnSpc>
                <a:spcPct val="130000"/>
              </a:lnSpc>
            </a:pPr>
            <a:r>
              <a:rPr lang="zh-CN" altLang="en-US" sz="1600" dirty="0">
                <a:latin typeface="楷体" panose="02010609060101010101" pitchFamily="49" charset="-122"/>
                <a:ea typeface="楷体" panose="02010609060101010101" pitchFamily="49" charset="-122"/>
              </a:rPr>
              <a:t>因此，</a:t>
            </a:r>
            <a:r>
              <a:rPr lang="zh-CN" altLang="en-US" sz="1600" b="1" dirty="0">
                <a:latin typeface="楷体" panose="02010609060101010101" pitchFamily="49" charset="-122"/>
                <a:ea typeface="楷体" panose="02010609060101010101" pitchFamily="49" charset="-122"/>
              </a:rPr>
              <a:t>图像检索被广泛用于推荐相似的图像</a:t>
            </a:r>
            <a:r>
              <a:rPr lang="zh-CN" altLang="en-US" sz="1600" dirty="0">
                <a:latin typeface="楷体" panose="02010609060101010101" pitchFamily="49" charset="-122"/>
                <a:ea typeface="楷体" panose="02010609060101010101" pitchFamily="49" charset="-122"/>
              </a:rPr>
              <a:t>。</a:t>
            </a:r>
            <a:endParaRPr kumimoji="0" lang="zh-CN" altLang="en-US" sz="1600" b="0" i="0" u="none" strike="noStrike" kern="1200" cap="none" spc="0" normalizeH="0" baseline="0" noProof="0" dirty="0">
              <a:ln>
                <a:noFill/>
              </a:ln>
              <a:effectLst/>
              <a:uLnTx/>
              <a:uFillTx/>
              <a:latin typeface="楷体" panose="02010609060101010101" pitchFamily="49" charset="-122"/>
              <a:ea typeface="楷体" panose="02010609060101010101" pitchFamily="49" charset="-122"/>
            </a:endParaRPr>
          </a:p>
        </p:txBody>
      </p:sp>
      <p:pic>
        <p:nvPicPr>
          <p:cNvPr id="10" name="图片 9">
            <a:extLst>
              <a:ext uri="{FF2B5EF4-FFF2-40B4-BE49-F238E27FC236}">
                <a16:creationId xmlns:a16="http://schemas.microsoft.com/office/drawing/2014/main" id="{00F5DB2F-219D-4B5C-A278-467017F67592}"/>
              </a:ext>
            </a:extLst>
          </p:cNvPr>
          <p:cNvPicPr>
            <a:picLocks noChangeAspect="1"/>
          </p:cNvPicPr>
          <p:nvPr/>
        </p:nvPicPr>
        <p:blipFill>
          <a:blip r:embed="rId2"/>
          <a:stretch>
            <a:fillRect/>
          </a:stretch>
        </p:blipFill>
        <p:spPr>
          <a:xfrm>
            <a:off x="5105196" y="918257"/>
            <a:ext cx="3031273" cy="2022384"/>
          </a:xfrm>
          <a:prstGeom prst="rect">
            <a:avLst/>
          </a:prstGeom>
        </p:spPr>
      </p:pic>
      <p:sp>
        <p:nvSpPr>
          <p:cNvPr id="11" name="矩形 10">
            <a:extLst>
              <a:ext uri="{FF2B5EF4-FFF2-40B4-BE49-F238E27FC236}">
                <a16:creationId xmlns:a16="http://schemas.microsoft.com/office/drawing/2014/main" id="{9D7BE590-DC8C-43E5-9ECF-5B2E7BC4A9DC}"/>
              </a:ext>
            </a:extLst>
          </p:cNvPr>
          <p:cNvSpPr/>
          <p:nvPr/>
        </p:nvSpPr>
        <p:spPr>
          <a:xfrm>
            <a:off x="2954867" y="3091073"/>
            <a:ext cx="6096000" cy="1508105"/>
          </a:xfrm>
          <a:prstGeom prst="rect">
            <a:avLst/>
          </a:prstGeom>
        </p:spPr>
        <p:txBody>
          <a:bodyPr>
            <a:spAutoFit/>
          </a:bodyPr>
          <a:lstStyle/>
          <a:p>
            <a:r>
              <a:rPr lang="zh-CN" altLang="en-US" dirty="0">
                <a:latin typeface="楷体" panose="02010609060101010101" pitchFamily="49" charset="-122"/>
                <a:ea typeface="楷体" panose="02010609060101010101" pitchFamily="49" charset="-122"/>
              </a:rPr>
              <a:t>       每天数百万张图像</a:t>
            </a:r>
            <a:endParaRPr lang="en-US" altLang="zh-CN" dirty="0">
              <a:latin typeface="楷体" panose="02010609060101010101" pitchFamily="49" charset="-122"/>
              <a:ea typeface="楷体" panose="02010609060101010101" pitchFamily="49" charset="-122"/>
            </a:endParaRPr>
          </a:p>
          <a:p>
            <a:endParaRPr lang="en-US" altLang="zh-CN" sz="1400" dirty="0"/>
          </a:p>
          <a:p>
            <a:endParaRPr lang="en-US" altLang="zh-CN" sz="1400" dirty="0"/>
          </a:p>
          <a:p>
            <a:endParaRPr lang="en-US" altLang="zh-CN" sz="1400" dirty="0"/>
          </a:p>
          <a:p>
            <a:endParaRPr lang="en-US" altLang="zh-CN" sz="1400" dirty="0"/>
          </a:p>
          <a:p>
            <a:r>
              <a:rPr lang="zh-CN" altLang="en-US" dirty="0">
                <a:latin typeface="楷体" panose="02010609060101010101" pitchFamily="49" charset="-122"/>
                <a:ea typeface="楷体" panose="02010609060101010101" pitchFamily="49" charset="-122"/>
              </a:rPr>
              <a:t> 将图像检索任务外包给商业云服务器</a:t>
            </a:r>
          </a:p>
        </p:txBody>
      </p:sp>
      <p:sp>
        <p:nvSpPr>
          <p:cNvPr id="12" name="箭头: 下 11">
            <a:extLst>
              <a:ext uri="{FF2B5EF4-FFF2-40B4-BE49-F238E27FC236}">
                <a16:creationId xmlns:a16="http://schemas.microsoft.com/office/drawing/2014/main" id="{4C9E8475-50CD-4D6C-8D1B-9F5603844E2C}"/>
              </a:ext>
            </a:extLst>
          </p:cNvPr>
          <p:cNvSpPr/>
          <p:nvPr/>
        </p:nvSpPr>
        <p:spPr>
          <a:xfrm>
            <a:off x="4578507" y="3527169"/>
            <a:ext cx="291783" cy="6462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下 12">
            <a:extLst>
              <a:ext uri="{FF2B5EF4-FFF2-40B4-BE49-F238E27FC236}">
                <a16:creationId xmlns:a16="http://schemas.microsoft.com/office/drawing/2014/main" id="{2F984FF3-5A00-4B1A-B6C4-72F322504308}"/>
              </a:ext>
            </a:extLst>
          </p:cNvPr>
          <p:cNvSpPr/>
          <p:nvPr/>
        </p:nvSpPr>
        <p:spPr>
          <a:xfrm>
            <a:off x="4578506" y="4599166"/>
            <a:ext cx="291783" cy="6462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7254661C-BBB8-47B0-A0FB-637411CE3371}"/>
              </a:ext>
            </a:extLst>
          </p:cNvPr>
          <p:cNvSpPr/>
          <p:nvPr/>
        </p:nvSpPr>
        <p:spPr>
          <a:xfrm>
            <a:off x="3348163" y="5280279"/>
            <a:ext cx="2786340" cy="369332"/>
          </a:xfrm>
          <a:prstGeom prst="rect">
            <a:avLst/>
          </a:prstGeom>
        </p:spPr>
        <p:txBody>
          <a:bodyPr wrap="none">
            <a:spAutoFit/>
          </a:bodyPr>
          <a:lstStyle/>
          <a:p>
            <a:r>
              <a:rPr lang="zh-CN" altLang="en-US" dirty="0">
                <a:solidFill>
                  <a:prstClr val="black"/>
                </a:solidFill>
              </a:rPr>
              <a:t> </a:t>
            </a:r>
            <a:r>
              <a:rPr lang="zh-CN" altLang="en-US" dirty="0">
                <a:solidFill>
                  <a:prstClr val="black"/>
                </a:solidFill>
                <a:latin typeface="楷体" panose="02010609060101010101" pitchFamily="49" charset="-122"/>
                <a:ea typeface="楷体" panose="02010609060101010101" pitchFamily="49" charset="-122"/>
              </a:rPr>
              <a:t>外包之前对图像进行加密</a:t>
            </a:r>
            <a:endParaRPr lang="zh-CN" altLang="en-US" sz="2400" dirty="0">
              <a:latin typeface="楷体" panose="02010609060101010101" pitchFamily="49" charset="-122"/>
              <a:ea typeface="楷体" panose="02010609060101010101" pitchFamily="49" charset="-122"/>
            </a:endParaRPr>
          </a:p>
        </p:txBody>
      </p:sp>
      <p:sp>
        <p:nvSpPr>
          <p:cNvPr id="17" name="箭头: 下 16">
            <a:extLst>
              <a:ext uri="{FF2B5EF4-FFF2-40B4-BE49-F238E27FC236}">
                <a16:creationId xmlns:a16="http://schemas.microsoft.com/office/drawing/2014/main" id="{D7DF3CA6-5DC4-4D45-B158-678A63199DB7}"/>
              </a:ext>
            </a:extLst>
          </p:cNvPr>
          <p:cNvSpPr/>
          <p:nvPr/>
        </p:nvSpPr>
        <p:spPr>
          <a:xfrm>
            <a:off x="4559016" y="5714947"/>
            <a:ext cx="291783" cy="64626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BF38513E-B2B7-4281-834C-7679B6FEB257}"/>
              </a:ext>
            </a:extLst>
          </p:cNvPr>
          <p:cNvSpPr/>
          <p:nvPr/>
        </p:nvSpPr>
        <p:spPr>
          <a:xfrm>
            <a:off x="2111887" y="6384194"/>
            <a:ext cx="5262979" cy="369332"/>
          </a:xfrm>
          <a:prstGeom prst="rect">
            <a:avLst/>
          </a:prstGeom>
        </p:spPr>
        <p:txBody>
          <a:bodyPr wrap="none">
            <a:spAutoFit/>
          </a:bodyPr>
          <a:lstStyle/>
          <a:p>
            <a:r>
              <a:rPr lang="zh-CN" altLang="en-US" dirty="0">
                <a:solidFill>
                  <a:prstClr val="black"/>
                </a:solidFill>
                <a:latin typeface="楷体" panose="02010609060101010101" pitchFamily="49" charset="-122"/>
                <a:ea typeface="楷体" panose="02010609060101010101" pitchFamily="49" charset="-122"/>
              </a:rPr>
              <a:t>如何设计高效的在大规模加密图像集上的检索方案</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5697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523"/>
            <a:ext cx="1888067" cy="307777"/>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ONE </a:t>
            </a:r>
            <a:r>
              <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rPr>
              <a:t>研究现状</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pic>
        <p:nvPicPr>
          <p:cNvPr id="14" name="图片 13">
            <a:extLst>
              <a:ext uri="{FF2B5EF4-FFF2-40B4-BE49-F238E27FC236}">
                <a16:creationId xmlns:a16="http://schemas.microsoft.com/office/drawing/2014/main" id="{F6E7D543-2028-48A8-ACB7-C6F6A081E0E6}"/>
              </a:ext>
            </a:extLst>
          </p:cNvPr>
          <p:cNvPicPr>
            <a:picLocks noChangeAspect="1"/>
          </p:cNvPicPr>
          <p:nvPr/>
        </p:nvPicPr>
        <p:blipFill>
          <a:blip r:embed="rId2"/>
          <a:stretch>
            <a:fillRect/>
          </a:stretch>
        </p:blipFill>
        <p:spPr>
          <a:xfrm>
            <a:off x="5941486" y="2659347"/>
            <a:ext cx="6038095" cy="1352381"/>
          </a:xfrm>
          <a:prstGeom prst="rect">
            <a:avLst/>
          </a:prstGeom>
        </p:spPr>
      </p:pic>
      <p:sp>
        <p:nvSpPr>
          <p:cNvPr id="15" name="矩形 14">
            <a:extLst>
              <a:ext uri="{FF2B5EF4-FFF2-40B4-BE49-F238E27FC236}">
                <a16:creationId xmlns:a16="http://schemas.microsoft.com/office/drawing/2014/main" id="{A29C590C-509B-49E7-B662-6FD272F39069}"/>
              </a:ext>
            </a:extLst>
          </p:cNvPr>
          <p:cNvSpPr/>
          <p:nvPr/>
        </p:nvSpPr>
        <p:spPr>
          <a:xfrm>
            <a:off x="1192600" y="1400935"/>
            <a:ext cx="5102679" cy="400110"/>
          </a:xfrm>
          <a:prstGeom prst="rect">
            <a:avLst/>
          </a:prstGeom>
        </p:spPr>
        <p:txBody>
          <a:bodyPr wrap="none">
            <a:spAutoFit/>
          </a:bodyPr>
          <a:lstStyle/>
          <a:p>
            <a:r>
              <a:rPr lang="zh-CN" altLang="en-US" sz="2000" dirty="0">
                <a:solidFill>
                  <a:prstClr val="black"/>
                </a:solidFill>
              </a:rPr>
              <a:t> </a:t>
            </a:r>
            <a:r>
              <a:rPr lang="zh-CN" altLang="en-US" dirty="0">
                <a:solidFill>
                  <a:prstClr val="black"/>
                </a:solidFill>
                <a:latin typeface="楷体" panose="02010609060101010101" pitchFamily="49" charset="-122"/>
                <a:ea typeface="楷体" panose="02010609060101010101" pitchFamily="49" charset="-122"/>
              </a:rPr>
              <a:t>过去的方案，普遍安全性欠缺、不注重隐私保护</a:t>
            </a:r>
            <a:endParaRPr lang="zh-CN" altLang="en-US" sz="2800" dirty="0">
              <a:latin typeface="楷体" panose="02010609060101010101" pitchFamily="49" charset="-122"/>
              <a:ea typeface="楷体" panose="02010609060101010101" pitchFamily="49" charset="-122"/>
            </a:endParaRPr>
          </a:p>
        </p:txBody>
      </p:sp>
      <p:sp>
        <p:nvSpPr>
          <p:cNvPr id="4" name="矩形 3">
            <a:extLst>
              <a:ext uri="{FF2B5EF4-FFF2-40B4-BE49-F238E27FC236}">
                <a16:creationId xmlns:a16="http://schemas.microsoft.com/office/drawing/2014/main" id="{B47F4820-B592-4822-9926-2EB832B6E451}"/>
              </a:ext>
            </a:extLst>
          </p:cNvPr>
          <p:cNvSpPr/>
          <p:nvPr/>
        </p:nvSpPr>
        <p:spPr>
          <a:xfrm>
            <a:off x="1888067" y="2655697"/>
            <a:ext cx="3834648" cy="1477328"/>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密码学家提出了可搜索对称加密（</a:t>
            </a:r>
            <a:r>
              <a:rPr lang="en-US" altLang="zh-CN" dirty="0">
                <a:latin typeface="楷体" panose="02010609060101010101" pitchFamily="49" charset="-122"/>
                <a:ea typeface="楷体" panose="02010609060101010101" pitchFamily="49" charset="-122"/>
              </a:rPr>
              <a:t>SSE</a:t>
            </a:r>
            <a:r>
              <a:rPr lang="zh-CN" altLang="en-US" dirty="0">
                <a:latin typeface="楷体" panose="02010609060101010101" pitchFamily="49" charset="-122"/>
                <a:ea typeface="楷体" panose="02010609060101010101" pitchFamily="49" charset="-122"/>
              </a:rPr>
              <a:t>）来支持对加密数据的次线性搜索。动态、支持添加和删除文件。最近的研究表明，一般可以获得诸如前向安全性之类的附加特性。</a:t>
            </a:r>
          </a:p>
        </p:txBody>
      </p:sp>
      <p:sp>
        <p:nvSpPr>
          <p:cNvPr id="19" name="矩形 18">
            <a:extLst>
              <a:ext uri="{FF2B5EF4-FFF2-40B4-BE49-F238E27FC236}">
                <a16:creationId xmlns:a16="http://schemas.microsoft.com/office/drawing/2014/main" id="{6415C01D-691E-43D6-99F1-006858200CA6}"/>
              </a:ext>
            </a:extLst>
          </p:cNvPr>
          <p:cNvSpPr/>
          <p:nvPr/>
        </p:nvSpPr>
        <p:spPr>
          <a:xfrm>
            <a:off x="1757150" y="5257010"/>
            <a:ext cx="3948517" cy="400110"/>
          </a:xfrm>
          <a:prstGeom prst="rect">
            <a:avLst/>
          </a:prstGeom>
        </p:spPr>
        <p:txBody>
          <a:bodyPr wrap="none">
            <a:spAutoFit/>
          </a:bodyPr>
          <a:lstStyle/>
          <a:p>
            <a:r>
              <a:rPr lang="zh-CN" altLang="en-US" sz="2000" dirty="0">
                <a:solidFill>
                  <a:prstClr val="black"/>
                </a:solidFill>
              </a:rPr>
              <a:t> </a:t>
            </a:r>
            <a:r>
              <a:rPr lang="zh-CN" altLang="en-US" dirty="0">
                <a:solidFill>
                  <a:prstClr val="black"/>
                </a:solidFill>
                <a:latin typeface="楷体" panose="02010609060101010101" pitchFamily="49" charset="-122"/>
                <a:ea typeface="楷体" panose="02010609060101010101" pitchFamily="49" charset="-122"/>
              </a:rPr>
              <a:t>基于</a:t>
            </a:r>
            <a:r>
              <a:rPr lang="en-US" altLang="zh-CN" dirty="0">
                <a:solidFill>
                  <a:prstClr val="black"/>
                </a:solidFill>
                <a:latin typeface="楷体" panose="02010609060101010101" pitchFamily="49" charset="-122"/>
                <a:ea typeface="楷体" panose="02010609060101010101" pitchFamily="49" charset="-122"/>
              </a:rPr>
              <a:t>LSH</a:t>
            </a:r>
            <a:r>
              <a:rPr lang="zh-CN" altLang="en-US" dirty="0">
                <a:solidFill>
                  <a:prstClr val="black"/>
                </a:solidFill>
                <a:latin typeface="楷体" panose="02010609060101010101" pitchFamily="49" charset="-122"/>
                <a:ea typeface="楷体" panose="02010609060101010101" pitchFamily="49" charset="-122"/>
              </a:rPr>
              <a:t>的</a:t>
            </a:r>
            <a:r>
              <a:rPr lang="en-US" altLang="zh-CN" dirty="0">
                <a:solidFill>
                  <a:prstClr val="black"/>
                </a:solidFill>
                <a:latin typeface="楷体" panose="02010609060101010101" pitchFamily="49" charset="-122"/>
                <a:ea typeface="楷体" panose="02010609060101010101" pitchFamily="49" charset="-122"/>
              </a:rPr>
              <a:t>SSE</a:t>
            </a:r>
            <a:r>
              <a:rPr lang="zh-CN" altLang="en-US" dirty="0">
                <a:solidFill>
                  <a:prstClr val="black"/>
                </a:solidFill>
                <a:latin typeface="楷体" panose="02010609060101010101" pitchFamily="49" charset="-122"/>
                <a:ea typeface="楷体" panose="02010609060101010101" pitchFamily="49" charset="-122"/>
              </a:rPr>
              <a:t>方案，但部分效率不高</a:t>
            </a:r>
            <a:endParaRPr lang="zh-CN" altLang="en-US" sz="2800" dirty="0">
              <a:latin typeface="楷体" panose="02010609060101010101" pitchFamily="49" charset="-122"/>
              <a:ea typeface="楷体" panose="02010609060101010101" pitchFamily="49" charset="-122"/>
            </a:endParaRPr>
          </a:p>
        </p:txBody>
      </p:sp>
      <p:sp>
        <p:nvSpPr>
          <p:cNvPr id="5" name="箭头: 下 4">
            <a:extLst>
              <a:ext uri="{FF2B5EF4-FFF2-40B4-BE49-F238E27FC236}">
                <a16:creationId xmlns:a16="http://schemas.microsoft.com/office/drawing/2014/main" id="{F51F127C-BC21-4350-AAC8-7A980D58D8BC}"/>
              </a:ext>
            </a:extLst>
          </p:cNvPr>
          <p:cNvSpPr/>
          <p:nvPr/>
        </p:nvSpPr>
        <p:spPr>
          <a:xfrm>
            <a:off x="3454400" y="1801045"/>
            <a:ext cx="372533" cy="858302"/>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0" name="箭头: 下 19">
            <a:extLst>
              <a:ext uri="{FF2B5EF4-FFF2-40B4-BE49-F238E27FC236}">
                <a16:creationId xmlns:a16="http://schemas.microsoft.com/office/drawing/2014/main" id="{4CAB8691-1425-4FD9-A66D-53C8E584C725}"/>
              </a:ext>
            </a:extLst>
          </p:cNvPr>
          <p:cNvSpPr/>
          <p:nvPr/>
        </p:nvSpPr>
        <p:spPr>
          <a:xfrm>
            <a:off x="3454400" y="4230636"/>
            <a:ext cx="372533" cy="858302"/>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597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本文方案</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180"/>
            <a:ext cx="1943802" cy="307777"/>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TWO  </a:t>
            </a:r>
            <a:r>
              <a:rPr lang="en-US" altLang="zh-CN" sz="1400" b="1" dirty="0">
                <a:solidFill>
                  <a:prstClr val="black"/>
                </a:solidFill>
                <a:latin typeface="Segoe UI"/>
                <a:ea typeface="微软雅黑"/>
              </a:rPr>
              <a:t>S</a:t>
            </a:r>
            <a:r>
              <a:rPr kumimoji="0" lang="en-US" altLang="zh-CN" sz="1400" b="1" i="0" u="none" strike="noStrike" kern="1200" cap="none" spc="0" normalizeH="0" baseline="0" noProof="0" dirty="0" err="1">
                <a:ln>
                  <a:noFill/>
                </a:ln>
                <a:solidFill>
                  <a:prstClr val="black"/>
                </a:solidFill>
                <a:effectLst/>
                <a:uLnTx/>
                <a:uFillTx/>
                <a:latin typeface="Segoe UI"/>
                <a:ea typeface="微软雅黑"/>
                <a:cs typeface="+mn-cs"/>
              </a:rPr>
              <a:t>imHash</a:t>
            </a:r>
            <a:endPar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endParaRPr>
          </a:p>
        </p:txBody>
      </p:sp>
      <p:sp>
        <p:nvSpPr>
          <p:cNvPr id="4" name="矩形 3">
            <a:extLst>
              <a:ext uri="{FF2B5EF4-FFF2-40B4-BE49-F238E27FC236}">
                <a16:creationId xmlns:a16="http://schemas.microsoft.com/office/drawing/2014/main" id="{99B17BEF-10B1-4E7B-9EF3-C68646C2D1A0}"/>
              </a:ext>
            </a:extLst>
          </p:cNvPr>
          <p:cNvSpPr/>
          <p:nvPr/>
        </p:nvSpPr>
        <p:spPr>
          <a:xfrm>
            <a:off x="1244600" y="1552139"/>
            <a:ext cx="6096000" cy="2585323"/>
          </a:xfrm>
          <a:prstGeom prst="rect">
            <a:avLst/>
          </a:prstGeom>
        </p:spPr>
        <p:txBody>
          <a:bodyPr>
            <a:spAutoFit/>
          </a:bodyPr>
          <a:lstStyle/>
          <a:p>
            <a:r>
              <a:rPr lang="en-US" altLang="zh-CN" dirty="0">
                <a:latin typeface="楷体" panose="02010609060101010101" pitchFamily="49" charset="-122"/>
                <a:ea typeface="楷体" panose="02010609060101010101" pitchFamily="49" charset="-122"/>
                <a:cs typeface="Times New Roman" panose="02020603050405020304" pitchFamily="18" charset="0"/>
              </a:rPr>
              <a:t>SimHash</a:t>
            </a:r>
            <a:r>
              <a:rPr lang="zh-CN" altLang="en-US" dirty="0">
                <a:latin typeface="楷体" panose="02010609060101010101" pitchFamily="49" charset="-122"/>
                <a:ea typeface="楷体" panose="02010609060101010101" pitchFamily="49" charset="-122"/>
              </a:rPr>
              <a:t>是一种散列技术：</a:t>
            </a:r>
            <a:endParaRPr lang="en-US" altLang="zh-CN" dirty="0">
              <a:latin typeface="楷体" panose="02010609060101010101" pitchFamily="49" charset="-122"/>
              <a:ea typeface="楷体" panose="02010609060101010101" pitchFamily="49" charset="-122"/>
            </a:endParaRPr>
          </a:p>
          <a:p>
            <a:pPr marL="342900" indent="-342900">
              <a:buFont typeface="+mj-ea"/>
              <a:buAutoNum type="circleNumDbPlain"/>
            </a:pPr>
            <a:r>
              <a:rPr lang="zh-CN" altLang="en-US" dirty="0">
                <a:solidFill>
                  <a:srgbClr val="FF0000"/>
                </a:solidFill>
                <a:latin typeface="楷体" panose="02010609060101010101" pitchFamily="49" charset="-122"/>
                <a:ea typeface="楷体" panose="02010609060101010101" pitchFamily="49" charset="-122"/>
              </a:rPr>
              <a:t>生成输入的唯一签名</a:t>
            </a:r>
            <a:endParaRPr lang="en-US" altLang="zh-CN" dirty="0">
              <a:solidFill>
                <a:srgbClr val="FF0000"/>
              </a:solidFill>
              <a:latin typeface="楷体" panose="02010609060101010101" pitchFamily="49" charset="-122"/>
              <a:ea typeface="楷体" panose="02010609060101010101" pitchFamily="49" charset="-122"/>
            </a:endParaRPr>
          </a:p>
          <a:p>
            <a:pPr marL="342900" indent="-342900">
              <a:buFont typeface="+mj-ea"/>
              <a:buAutoNum type="circleNumDbPlain"/>
            </a:pPr>
            <a:r>
              <a:rPr lang="zh-CN" altLang="en-US" dirty="0">
                <a:solidFill>
                  <a:srgbClr val="FF0000"/>
                </a:solidFill>
                <a:latin typeface="楷体" panose="02010609060101010101" pitchFamily="49" charset="-122"/>
                <a:ea typeface="楷体" panose="02010609060101010101" pitchFamily="49" charset="-122"/>
              </a:rPr>
              <a:t>相似的输入会导致相似的输出</a:t>
            </a:r>
            <a:endParaRPr lang="en-US" altLang="zh-CN" dirty="0">
              <a:solidFill>
                <a:srgbClr val="FF0000"/>
              </a:solidFill>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当应用于图像时，核心思想：相似图像在少量位位置上不同。具体地说，对于从图像中提取的</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维特征向量，它通过比较特征向量的每个元素值和向量的平均元素值来生成其对应的</a:t>
            </a:r>
            <a:r>
              <a:rPr lang="en-US" altLang="zh-CN" dirty="0">
                <a:latin typeface="楷体" panose="02010609060101010101" pitchFamily="49" charset="-122"/>
                <a:ea typeface="楷体" panose="02010609060101010101" pitchFamily="49" charset="-122"/>
                <a:cs typeface="Times New Roman" panose="02020603050405020304" pitchFamily="18" charset="0"/>
              </a:rPr>
              <a:t>SimHash </a:t>
            </a:r>
            <a:r>
              <a:rPr lang="zh-CN" altLang="en-US" dirty="0">
                <a:latin typeface="楷体" panose="02010609060101010101" pitchFamily="49" charset="-122"/>
                <a:ea typeface="楷体" panose="02010609060101010101" pitchFamily="49" charset="-122"/>
              </a:rPr>
              <a:t>。如果第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个元素值大于平均元素值，则</a:t>
            </a:r>
            <a:r>
              <a:rPr lang="en-US" altLang="zh-CN" dirty="0">
                <a:latin typeface="楷体" panose="02010609060101010101" pitchFamily="49" charset="-122"/>
                <a:ea typeface="楷体" panose="02010609060101010101" pitchFamily="49" charset="-122"/>
                <a:cs typeface="Times New Roman" panose="02020603050405020304" pitchFamily="18" charset="0"/>
              </a:rPr>
              <a:t>SimHash</a:t>
            </a:r>
            <a:r>
              <a:rPr lang="zh-CN" altLang="en-US" dirty="0">
                <a:latin typeface="楷体" panose="02010609060101010101" pitchFamily="49" charset="-122"/>
                <a:ea typeface="楷体" panose="02010609060101010101" pitchFamily="49" charset="-122"/>
              </a:rPr>
              <a:t>的第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个条目设置为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，否则设置为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a:t>
            </a:r>
          </a:p>
        </p:txBody>
      </p:sp>
      <p:sp>
        <p:nvSpPr>
          <p:cNvPr id="10" name="矩形 9">
            <a:extLst>
              <a:ext uri="{FF2B5EF4-FFF2-40B4-BE49-F238E27FC236}">
                <a16:creationId xmlns:a16="http://schemas.microsoft.com/office/drawing/2014/main" id="{391604C1-5FCA-45BE-974E-352292466869}"/>
              </a:ext>
            </a:extLst>
          </p:cNvPr>
          <p:cNvSpPr/>
          <p:nvPr/>
        </p:nvSpPr>
        <p:spPr>
          <a:xfrm>
            <a:off x="406400" y="4876800"/>
            <a:ext cx="1405467" cy="753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图像</a:t>
            </a:r>
          </a:p>
        </p:txBody>
      </p:sp>
      <p:sp>
        <p:nvSpPr>
          <p:cNvPr id="14" name="矩形 13">
            <a:extLst>
              <a:ext uri="{FF2B5EF4-FFF2-40B4-BE49-F238E27FC236}">
                <a16:creationId xmlns:a16="http://schemas.microsoft.com/office/drawing/2014/main" id="{8E45A7CF-9CA8-4D55-820A-7290D5A7AED6}"/>
              </a:ext>
            </a:extLst>
          </p:cNvPr>
          <p:cNvSpPr/>
          <p:nvPr/>
        </p:nvSpPr>
        <p:spPr>
          <a:xfrm>
            <a:off x="2895600" y="4876798"/>
            <a:ext cx="1549400" cy="753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Sift</a:t>
            </a:r>
            <a:r>
              <a:rPr lang="zh-CN" altLang="en-US" dirty="0"/>
              <a:t>特征提取</a:t>
            </a:r>
          </a:p>
        </p:txBody>
      </p:sp>
      <p:cxnSp>
        <p:nvCxnSpPr>
          <p:cNvPr id="44" name="直接箭头连接符 43">
            <a:extLst>
              <a:ext uri="{FF2B5EF4-FFF2-40B4-BE49-F238E27FC236}">
                <a16:creationId xmlns:a16="http://schemas.microsoft.com/office/drawing/2014/main" id="{5990C42A-A446-4F64-937E-388F721E827A}"/>
              </a:ext>
            </a:extLst>
          </p:cNvPr>
          <p:cNvCxnSpPr>
            <a:cxnSpLocks/>
            <a:stCxn id="10" idx="3"/>
          </p:cNvCxnSpPr>
          <p:nvPr/>
        </p:nvCxnSpPr>
        <p:spPr>
          <a:xfrm flipV="1">
            <a:off x="1811867" y="5253565"/>
            <a:ext cx="1083733"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矩形 45">
            <a:extLst>
              <a:ext uri="{FF2B5EF4-FFF2-40B4-BE49-F238E27FC236}">
                <a16:creationId xmlns:a16="http://schemas.microsoft.com/office/drawing/2014/main" id="{DBDF6EEB-F0FC-42DD-A4DE-8A738B80DE9F}"/>
              </a:ext>
            </a:extLst>
          </p:cNvPr>
          <p:cNvSpPr/>
          <p:nvPr/>
        </p:nvSpPr>
        <p:spPr>
          <a:xfrm>
            <a:off x="5528733" y="4876797"/>
            <a:ext cx="1549400" cy="753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simhash</a:t>
            </a:r>
            <a:endParaRPr lang="zh-CN" altLang="en-US" dirty="0"/>
          </a:p>
        </p:txBody>
      </p:sp>
      <p:cxnSp>
        <p:nvCxnSpPr>
          <p:cNvPr id="47" name="直接箭头连接符 46">
            <a:extLst>
              <a:ext uri="{FF2B5EF4-FFF2-40B4-BE49-F238E27FC236}">
                <a16:creationId xmlns:a16="http://schemas.microsoft.com/office/drawing/2014/main" id="{47296260-0C47-4F12-BEB9-9B18DC77DE30}"/>
              </a:ext>
            </a:extLst>
          </p:cNvPr>
          <p:cNvCxnSpPr>
            <a:cxnSpLocks/>
          </p:cNvCxnSpPr>
          <p:nvPr/>
        </p:nvCxnSpPr>
        <p:spPr>
          <a:xfrm flipV="1">
            <a:off x="4445000" y="5253567"/>
            <a:ext cx="1083733"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文本框 47">
            <a:extLst>
              <a:ext uri="{FF2B5EF4-FFF2-40B4-BE49-F238E27FC236}">
                <a16:creationId xmlns:a16="http://schemas.microsoft.com/office/drawing/2014/main" id="{C90E1F40-E3A6-4DE5-9036-7390DC1CDF4F}"/>
              </a:ext>
            </a:extLst>
          </p:cNvPr>
          <p:cNvSpPr txBox="1"/>
          <p:nvPr/>
        </p:nvSpPr>
        <p:spPr>
          <a:xfrm>
            <a:off x="482599" y="4433901"/>
            <a:ext cx="1253067" cy="369332"/>
          </a:xfrm>
          <a:prstGeom prst="rect">
            <a:avLst/>
          </a:prstGeom>
          <a:noFill/>
        </p:spPr>
        <p:txBody>
          <a:bodyPr wrap="square" rtlCol="0">
            <a:spAutoFit/>
          </a:bodyPr>
          <a:lstStyle/>
          <a:p>
            <a:r>
              <a:rPr lang="zh-CN" altLang="en-US" dirty="0"/>
              <a:t>像素矩阵</a:t>
            </a:r>
          </a:p>
        </p:txBody>
      </p:sp>
      <p:sp>
        <p:nvSpPr>
          <p:cNvPr id="49" name="文本框 48">
            <a:extLst>
              <a:ext uri="{FF2B5EF4-FFF2-40B4-BE49-F238E27FC236}">
                <a16:creationId xmlns:a16="http://schemas.microsoft.com/office/drawing/2014/main" id="{9CB72A28-5B90-4EB8-AADC-DB3DCA6810BC}"/>
              </a:ext>
            </a:extLst>
          </p:cNvPr>
          <p:cNvSpPr txBox="1"/>
          <p:nvPr/>
        </p:nvSpPr>
        <p:spPr>
          <a:xfrm>
            <a:off x="3043766" y="4401635"/>
            <a:ext cx="1253067" cy="369332"/>
          </a:xfrm>
          <a:prstGeom prst="rect">
            <a:avLst/>
          </a:prstGeom>
          <a:noFill/>
        </p:spPr>
        <p:txBody>
          <a:bodyPr wrap="square" rtlCol="0">
            <a:spAutoFit/>
          </a:bodyPr>
          <a:lstStyle/>
          <a:p>
            <a:r>
              <a:rPr lang="zh-CN" altLang="en-US" dirty="0"/>
              <a:t>高维向量</a:t>
            </a:r>
          </a:p>
        </p:txBody>
      </p:sp>
      <p:sp>
        <p:nvSpPr>
          <p:cNvPr id="50" name="文本框 49">
            <a:extLst>
              <a:ext uri="{FF2B5EF4-FFF2-40B4-BE49-F238E27FC236}">
                <a16:creationId xmlns:a16="http://schemas.microsoft.com/office/drawing/2014/main" id="{29CD091C-AF27-4A8C-8DFA-D8644F2970FC}"/>
              </a:ext>
            </a:extLst>
          </p:cNvPr>
          <p:cNvSpPr txBox="1"/>
          <p:nvPr/>
        </p:nvSpPr>
        <p:spPr>
          <a:xfrm>
            <a:off x="5825066" y="4401635"/>
            <a:ext cx="1253067" cy="369332"/>
          </a:xfrm>
          <a:prstGeom prst="rect">
            <a:avLst/>
          </a:prstGeom>
          <a:noFill/>
        </p:spPr>
        <p:txBody>
          <a:bodyPr wrap="square" rtlCol="0">
            <a:spAutoFit/>
          </a:bodyPr>
          <a:lstStyle/>
          <a:p>
            <a:r>
              <a:rPr lang="zh-CN" altLang="en-US" dirty="0"/>
              <a:t>二进制</a:t>
            </a:r>
          </a:p>
        </p:txBody>
      </p:sp>
      <p:cxnSp>
        <p:nvCxnSpPr>
          <p:cNvPr id="51" name="直接箭头连接符 50">
            <a:extLst>
              <a:ext uri="{FF2B5EF4-FFF2-40B4-BE49-F238E27FC236}">
                <a16:creationId xmlns:a16="http://schemas.microsoft.com/office/drawing/2014/main" id="{589C3505-E083-4F3C-AB4E-6ACB7EFFD65C}"/>
              </a:ext>
            </a:extLst>
          </p:cNvPr>
          <p:cNvCxnSpPr>
            <a:cxnSpLocks/>
          </p:cNvCxnSpPr>
          <p:nvPr/>
        </p:nvCxnSpPr>
        <p:spPr>
          <a:xfrm flipV="1">
            <a:off x="7078133" y="5246755"/>
            <a:ext cx="1083733"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 name="文本框 51">
            <a:extLst>
              <a:ext uri="{FF2B5EF4-FFF2-40B4-BE49-F238E27FC236}">
                <a16:creationId xmlns:a16="http://schemas.microsoft.com/office/drawing/2014/main" id="{089A4A84-E09B-4CFB-958A-5594A89494A7}"/>
              </a:ext>
            </a:extLst>
          </p:cNvPr>
          <p:cNvSpPr txBox="1"/>
          <p:nvPr/>
        </p:nvSpPr>
        <p:spPr>
          <a:xfrm>
            <a:off x="8297333" y="4738701"/>
            <a:ext cx="1253067" cy="369332"/>
          </a:xfrm>
          <a:prstGeom prst="rect">
            <a:avLst/>
          </a:prstGeom>
          <a:noFill/>
        </p:spPr>
        <p:txBody>
          <a:bodyPr wrap="square" rtlCol="0">
            <a:spAutoFit/>
          </a:bodyPr>
          <a:lstStyle/>
          <a:p>
            <a:r>
              <a:rPr lang="zh-CN" altLang="en-US" dirty="0"/>
              <a:t>子哈希</a:t>
            </a:r>
          </a:p>
        </p:txBody>
      </p:sp>
      <p:sp>
        <p:nvSpPr>
          <p:cNvPr id="53" name="文本框 52">
            <a:extLst>
              <a:ext uri="{FF2B5EF4-FFF2-40B4-BE49-F238E27FC236}">
                <a16:creationId xmlns:a16="http://schemas.microsoft.com/office/drawing/2014/main" id="{F8D56555-79E4-44E3-ACA7-EF4CA1B717F6}"/>
              </a:ext>
            </a:extLst>
          </p:cNvPr>
          <p:cNvSpPr txBox="1"/>
          <p:nvPr/>
        </p:nvSpPr>
        <p:spPr>
          <a:xfrm>
            <a:off x="8297333" y="5261001"/>
            <a:ext cx="1253067" cy="646331"/>
          </a:xfrm>
          <a:prstGeom prst="rect">
            <a:avLst/>
          </a:prstGeom>
          <a:noFill/>
        </p:spPr>
        <p:txBody>
          <a:bodyPr wrap="square" rtlCol="0">
            <a:spAutoFit/>
          </a:bodyPr>
          <a:lstStyle/>
          <a:p>
            <a:r>
              <a:rPr lang="zh-CN" altLang="en-US" dirty="0"/>
              <a:t>作链表头节点</a:t>
            </a:r>
          </a:p>
        </p:txBody>
      </p:sp>
      <p:sp>
        <p:nvSpPr>
          <p:cNvPr id="54" name="椭圆 53">
            <a:extLst>
              <a:ext uri="{FF2B5EF4-FFF2-40B4-BE49-F238E27FC236}">
                <a16:creationId xmlns:a16="http://schemas.microsoft.com/office/drawing/2014/main" id="{2DE3B69E-8263-47E4-9B38-6EE7098A89F0}"/>
              </a:ext>
            </a:extLst>
          </p:cNvPr>
          <p:cNvSpPr/>
          <p:nvPr/>
        </p:nvSpPr>
        <p:spPr>
          <a:xfrm>
            <a:off x="1888066" y="164397"/>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spTree>
    <p:extLst>
      <p:ext uri="{BB962C8B-B14F-4D97-AF65-F5344CB8AC3E}">
        <p14:creationId xmlns:p14="http://schemas.microsoft.com/office/powerpoint/2010/main" val="403614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TWO </a:t>
            </a:r>
            <a:r>
              <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rPr>
              <a:t>系统模型</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pic>
        <p:nvPicPr>
          <p:cNvPr id="40" name="图片 39">
            <a:extLst>
              <a:ext uri="{FF2B5EF4-FFF2-40B4-BE49-F238E27FC236}">
                <a16:creationId xmlns:a16="http://schemas.microsoft.com/office/drawing/2014/main" id="{62E6820B-CE00-4FF1-B00F-BF4D3692C9C6}"/>
              </a:ext>
            </a:extLst>
          </p:cNvPr>
          <p:cNvPicPr>
            <a:picLocks noChangeAspect="1"/>
          </p:cNvPicPr>
          <p:nvPr/>
        </p:nvPicPr>
        <p:blipFill>
          <a:blip r:embed="rId2"/>
          <a:stretch>
            <a:fillRect/>
          </a:stretch>
        </p:blipFill>
        <p:spPr>
          <a:xfrm>
            <a:off x="184827" y="1415535"/>
            <a:ext cx="5987373" cy="3798085"/>
          </a:xfrm>
          <a:prstGeom prst="rect">
            <a:avLst/>
          </a:prstGeom>
        </p:spPr>
      </p:pic>
      <p:sp>
        <p:nvSpPr>
          <p:cNvPr id="41" name="矩形 40">
            <a:extLst>
              <a:ext uri="{FF2B5EF4-FFF2-40B4-BE49-F238E27FC236}">
                <a16:creationId xmlns:a16="http://schemas.microsoft.com/office/drawing/2014/main" id="{89A5CEC1-324D-4334-842B-0F54DAC950FA}"/>
              </a:ext>
            </a:extLst>
          </p:cNvPr>
          <p:cNvSpPr/>
          <p:nvPr/>
        </p:nvSpPr>
        <p:spPr>
          <a:xfrm>
            <a:off x="6172200" y="1267375"/>
            <a:ext cx="4384168" cy="646331"/>
          </a:xfrm>
          <a:prstGeom prst="rect">
            <a:avLst/>
          </a:prstGeom>
        </p:spPr>
        <p:txBody>
          <a:bodyPr wrap="square">
            <a:spAutoFit/>
          </a:bodyPr>
          <a:lstStyle/>
          <a:p>
            <a:r>
              <a:rPr lang="zh-CN" altLang="en-US" dirty="0">
                <a:solidFill>
                  <a:srgbClr val="FF0000"/>
                </a:solidFill>
                <a:latin typeface="楷体" panose="02010609060101010101" pitchFamily="49" charset="-122"/>
                <a:ea typeface="楷体" panose="02010609060101010101" pitchFamily="49" charset="-122"/>
              </a:rPr>
              <a:t>移动客户端</a:t>
            </a:r>
            <a:r>
              <a:rPr lang="zh-CN" altLang="en-US" dirty="0">
                <a:latin typeface="楷体" panose="02010609060101010101" pitchFamily="49" charset="-122"/>
                <a:ea typeface="楷体" panose="02010609060101010101" pitchFamily="49" charset="-122"/>
              </a:rPr>
              <a:t>：从其他客户端上传图像并搜索相关图像的注册用户</a:t>
            </a:r>
          </a:p>
        </p:txBody>
      </p:sp>
      <p:sp>
        <p:nvSpPr>
          <p:cNvPr id="42" name="矩形 41">
            <a:extLst>
              <a:ext uri="{FF2B5EF4-FFF2-40B4-BE49-F238E27FC236}">
                <a16:creationId xmlns:a16="http://schemas.microsoft.com/office/drawing/2014/main" id="{30199BC9-A95E-413F-872E-A45A222EA8CD}"/>
              </a:ext>
            </a:extLst>
          </p:cNvPr>
          <p:cNvSpPr/>
          <p:nvPr/>
        </p:nvSpPr>
        <p:spPr>
          <a:xfrm>
            <a:off x="6172200" y="4777222"/>
            <a:ext cx="4384168" cy="646331"/>
          </a:xfrm>
          <a:prstGeom prst="rect">
            <a:avLst/>
          </a:prstGeom>
        </p:spPr>
        <p:txBody>
          <a:bodyPr wrap="square">
            <a:spAutoFit/>
          </a:bodyPr>
          <a:lstStyle/>
          <a:p>
            <a:r>
              <a:rPr lang="zh-CN" altLang="en-US" dirty="0">
                <a:solidFill>
                  <a:srgbClr val="92D050"/>
                </a:solidFill>
                <a:latin typeface="楷体" panose="02010609060101010101" pitchFamily="49" charset="-122"/>
                <a:ea typeface="楷体" panose="02010609060101010101" pitchFamily="49" charset="-122"/>
              </a:rPr>
              <a:t>加密服务器</a:t>
            </a:r>
            <a:r>
              <a:rPr lang="zh-CN" altLang="en-US" dirty="0">
                <a:latin typeface="楷体" panose="02010609060101010101" pitchFamily="49" charset="-122"/>
                <a:ea typeface="楷体" panose="02010609060101010101" pitchFamily="49" charset="-122"/>
              </a:rPr>
              <a:t>：负责密钥管理和提供加密服务</a:t>
            </a:r>
          </a:p>
        </p:txBody>
      </p:sp>
      <p:sp>
        <p:nvSpPr>
          <p:cNvPr id="4" name="矩形 3">
            <a:extLst>
              <a:ext uri="{FF2B5EF4-FFF2-40B4-BE49-F238E27FC236}">
                <a16:creationId xmlns:a16="http://schemas.microsoft.com/office/drawing/2014/main" id="{11682BB7-CAE8-4217-A141-DDDF1CC4636B}"/>
              </a:ext>
            </a:extLst>
          </p:cNvPr>
          <p:cNvSpPr/>
          <p:nvPr/>
        </p:nvSpPr>
        <p:spPr>
          <a:xfrm>
            <a:off x="6172200" y="3607273"/>
            <a:ext cx="4384168" cy="646331"/>
          </a:xfrm>
          <a:prstGeom prst="rect">
            <a:avLst/>
          </a:prstGeom>
        </p:spPr>
        <p:txBody>
          <a:bodyPr wrap="square">
            <a:spAutoFit/>
          </a:bodyPr>
          <a:lstStyle/>
          <a:p>
            <a:r>
              <a:rPr lang="zh-CN" altLang="en-US" dirty="0">
                <a:solidFill>
                  <a:schemeClr val="accent5"/>
                </a:solidFill>
                <a:latin typeface="楷体" panose="02010609060101010101" pitchFamily="49" charset="-122"/>
                <a:ea typeface="楷体" panose="02010609060101010101" pitchFamily="49" charset="-122"/>
              </a:rPr>
              <a:t>存储服务器</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使用的云服务器，存储</a:t>
            </a:r>
            <a:r>
              <a:rPr lang="en-US" altLang="zh-CN" dirty="0">
                <a:latin typeface="楷体" panose="02010609060101010101" pitchFamily="49" charset="-122"/>
                <a:ea typeface="楷体" panose="02010609060101010101" pitchFamily="49" charset="-122"/>
              </a:rPr>
              <a:t>SP</a:t>
            </a:r>
            <a:r>
              <a:rPr lang="zh-CN" altLang="en-US" dirty="0">
                <a:latin typeface="楷体" panose="02010609060101010101" pitchFamily="49" charset="-122"/>
                <a:ea typeface="楷体" panose="02010609060101010101" pitchFamily="49" charset="-122"/>
              </a:rPr>
              <a:t>的加密图像和加密索引</a:t>
            </a:r>
          </a:p>
        </p:txBody>
      </p:sp>
      <p:sp>
        <p:nvSpPr>
          <p:cNvPr id="43" name="矩形 42">
            <a:extLst>
              <a:ext uri="{FF2B5EF4-FFF2-40B4-BE49-F238E27FC236}">
                <a16:creationId xmlns:a16="http://schemas.microsoft.com/office/drawing/2014/main" id="{9C9F5325-D776-4435-A87F-651A2C6FD6C9}"/>
              </a:ext>
            </a:extLst>
          </p:cNvPr>
          <p:cNvSpPr/>
          <p:nvPr/>
        </p:nvSpPr>
        <p:spPr>
          <a:xfrm>
            <a:off x="6172200" y="2437324"/>
            <a:ext cx="4384168" cy="646331"/>
          </a:xfrm>
          <a:prstGeom prst="rect">
            <a:avLst/>
          </a:prstGeom>
        </p:spPr>
        <p:txBody>
          <a:bodyPr wrap="square">
            <a:spAutoFit/>
          </a:bodyPr>
          <a:lstStyle/>
          <a:p>
            <a:r>
              <a:rPr lang="zh-CN" altLang="en-US" dirty="0">
                <a:solidFill>
                  <a:srgbClr val="7030A0"/>
                </a:solidFill>
                <a:latin typeface="楷体" panose="02010609060101010101" pitchFamily="49" charset="-122"/>
                <a:ea typeface="楷体" panose="02010609060101010101" pitchFamily="49" charset="-122"/>
              </a:rPr>
              <a:t>服务提供商</a:t>
            </a:r>
            <a:r>
              <a:rPr lang="zh-CN" altLang="en-US" dirty="0">
                <a:latin typeface="楷体" panose="02010609060101010101" pitchFamily="49" charset="-122"/>
                <a:ea typeface="楷体" panose="02010609060101010101" pitchFamily="49" charset="-122"/>
              </a:rPr>
              <a:t>：向用户提供与照片相关的服务</a:t>
            </a:r>
          </a:p>
        </p:txBody>
      </p:sp>
    </p:spTree>
    <p:extLst>
      <p:ext uri="{BB962C8B-B14F-4D97-AF65-F5344CB8AC3E}">
        <p14:creationId xmlns:p14="http://schemas.microsoft.com/office/powerpoint/2010/main" val="28348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180"/>
            <a:ext cx="1924566" cy="307777"/>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Segoe UI"/>
                <a:ea typeface="微软雅黑"/>
                <a:cs typeface="+mn-cs"/>
              </a:rPr>
              <a:t>PART TWO  </a:t>
            </a:r>
            <a:r>
              <a:rPr lang="zh-CN" altLang="en-US" sz="1400" b="1" dirty="0">
                <a:solidFill>
                  <a:prstClr val="black"/>
                </a:solidFill>
                <a:latin typeface="Segoe UI"/>
                <a:ea typeface="微软雅黑"/>
              </a:rPr>
              <a:t>系统搭建</a:t>
            </a:r>
            <a:endParaRPr kumimoji="0" lang="zh-CN" altLang="en-US" sz="1400" b="1" i="0" u="none" strike="noStrike" kern="1200" cap="none" spc="0" normalizeH="0" baseline="0" noProof="0" dirty="0">
              <a:ln>
                <a:noFill/>
              </a:ln>
              <a:solidFill>
                <a:prstClr val="black"/>
              </a:solidFill>
              <a:effectLst/>
              <a:uLnTx/>
              <a:uFillTx/>
              <a:latin typeface="Segoe UI"/>
              <a:ea typeface="微软雅黑"/>
              <a:cs typeface="+mn-cs"/>
            </a:endParaRPr>
          </a:p>
        </p:txBody>
      </p:sp>
      <p:pic>
        <p:nvPicPr>
          <p:cNvPr id="7" name="图片 6">
            <a:extLst>
              <a:ext uri="{FF2B5EF4-FFF2-40B4-BE49-F238E27FC236}">
                <a16:creationId xmlns:a16="http://schemas.microsoft.com/office/drawing/2014/main" id="{688FA494-330D-459D-BB67-EB3E88F18BF3}"/>
              </a:ext>
            </a:extLst>
          </p:cNvPr>
          <p:cNvPicPr>
            <a:picLocks noChangeAspect="1"/>
          </p:cNvPicPr>
          <p:nvPr/>
        </p:nvPicPr>
        <p:blipFill>
          <a:blip r:embed="rId2"/>
          <a:stretch>
            <a:fillRect/>
          </a:stretch>
        </p:blipFill>
        <p:spPr>
          <a:xfrm>
            <a:off x="511073" y="1607261"/>
            <a:ext cx="1413493" cy="307777"/>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8A8DBEF-1805-47A6-A53A-391FDAABE2F2}"/>
                  </a:ext>
                </a:extLst>
              </p:cNvPr>
              <p:cNvSpPr txBox="1"/>
              <p:nvPr/>
            </p:nvSpPr>
            <p:spPr>
              <a:xfrm>
                <a:off x="2081543" y="1508349"/>
                <a:ext cx="5190139"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a:t>
                </a:r>
                <a:r>
                  <a:rPr lang="en-US" altLang="zh-CN" dirty="0">
                    <a:solidFill>
                      <a:srgbClr val="92D050"/>
                    </a:solidFill>
                    <a:latin typeface="楷体" panose="02010609060101010101" pitchFamily="49" charset="-122"/>
                    <a:ea typeface="楷体" panose="02010609060101010101" pitchFamily="49" charset="-122"/>
                  </a:rPr>
                  <a:t> CS</a:t>
                </a:r>
                <a:r>
                  <a:rPr lang="zh-CN" altLang="en-US" dirty="0">
                    <a:latin typeface="楷体" panose="02010609060101010101" pitchFamily="49" charset="-122"/>
                    <a:ea typeface="楷体" panose="02010609060101010101" pitchFamily="49" charset="-122"/>
                  </a:rPr>
                  <a:t>输入安全参数</a:t>
                </a:r>
                <a:r>
                  <a:rPr lang="el-GR" altLang="zh-CN" dirty="0">
                    <a:latin typeface="楷体" panose="02010609060101010101" pitchFamily="49" charset="-122"/>
                    <a:ea typeface="楷体" panose="02010609060101010101" pitchFamily="49" charset="-122"/>
                  </a:rPr>
                  <a:t>λ</a:t>
                </a:r>
                <a:r>
                  <a:rPr lang="zh-CN" altLang="en-US" dirty="0">
                    <a:latin typeface="楷体" panose="02010609060101010101" pitchFamily="49" charset="-122"/>
                    <a:ea typeface="楷体" panose="02010609060101010101" pitchFamily="49" charset="-122"/>
                  </a:rPr>
                  <a:t>，输出密钥集</a:t>
                </a:r>
                <a:r>
                  <a:rPr lang="en-US" altLang="zh-CN" dirty="0">
                    <a:latin typeface="楷体" panose="02010609060101010101" pitchFamily="49" charset="-122"/>
                    <a:ea typeface="楷体" panose="02010609060101010101" pitchFamily="49" charset="-122"/>
                  </a:rPr>
                  <a:t>{</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m:rPr>
                            <m:sty m:val="p"/>
                          </m:rPr>
                          <a:rPr lang="en-US" altLang="zh-CN" i="1">
                            <a:latin typeface="Cambria Math" panose="02040503050406030204" pitchFamily="18" charset="0"/>
                            <a:ea typeface="楷体" panose="02010609060101010101" pitchFamily="49" charset="-122"/>
                          </a:rPr>
                          <m:t>k</m:t>
                        </m:r>
                      </m:e>
                      <m:sub>
                        <m:r>
                          <m:rPr>
                            <m:sty m:val="p"/>
                          </m:rPr>
                          <a:rPr lang="en-US" altLang="zh-CN" i="1">
                            <a:latin typeface="Cambria Math" panose="02040503050406030204" pitchFamily="18" charset="0"/>
                            <a:ea typeface="楷体" panose="02010609060101010101" pitchFamily="49" charset="-122"/>
                          </a:rPr>
                          <m:t>d</m:t>
                        </m:r>
                      </m:sub>
                    </m:sSub>
                    <m:r>
                      <a:rPr lang="en-US" altLang="zh-CN" b="0" i="1" smtClean="0">
                        <a:latin typeface="Cambria Math" panose="02040503050406030204" pitchFamily="18" charset="0"/>
                        <a:ea typeface="楷体" panose="02010609060101010101" pitchFamily="49" charset="-122"/>
                      </a:rPr>
                      <m:t>,</m:t>
                    </m:r>
                  </m:oMath>
                </a14:m>
                <a:r>
                  <a:rPr lang="en-US" altLang="zh-CN" dirty="0">
                    <a:ea typeface="楷体" panose="02010609060101010101" pitchFamily="49" charset="-122"/>
                  </a:rPr>
                  <a:t> </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m:rPr>
                            <m:sty m:val="p"/>
                          </m:rPr>
                          <a:rPr lang="en-US" altLang="zh-CN" i="1">
                            <a:latin typeface="Cambria Math" panose="02040503050406030204" pitchFamily="18" charset="0"/>
                            <a:ea typeface="楷体" panose="02010609060101010101" pitchFamily="49" charset="-122"/>
                          </a:rPr>
                          <m:t>k</m:t>
                        </m:r>
                      </m:e>
                      <m:sub>
                        <m:r>
                          <a:rPr lang="en-US" altLang="zh-CN" b="0" i="1" smtClean="0">
                            <a:latin typeface="Cambria Math" panose="02040503050406030204" pitchFamily="18" charset="0"/>
                            <a:ea typeface="楷体" panose="02010609060101010101" pitchFamily="49" charset="-122"/>
                          </a:rPr>
                          <m:t>𝑠𝑠𝑒</m:t>
                        </m:r>
                      </m:sub>
                    </m:sSub>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，分别用于数据加密和对称可搜索加密</a:t>
                </a:r>
              </a:p>
            </p:txBody>
          </p:sp>
        </mc:Choice>
        <mc:Fallback>
          <p:sp>
            <p:nvSpPr>
              <p:cNvPr id="8" name="文本框 7">
                <a:extLst>
                  <a:ext uri="{FF2B5EF4-FFF2-40B4-BE49-F238E27FC236}">
                    <a16:creationId xmlns:a16="http://schemas.microsoft.com/office/drawing/2014/main" id="{B8A8DBEF-1805-47A6-A53A-391FDAABE2F2}"/>
                  </a:ext>
                </a:extLst>
              </p:cNvPr>
              <p:cNvSpPr txBox="1">
                <a:spLocks noRot="1" noChangeAspect="1" noMove="1" noResize="1" noEditPoints="1" noAdjustHandles="1" noChangeArrowheads="1" noChangeShapeType="1" noTextEdit="1"/>
              </p:cNvSpPr>
              <p:nvPr/>
            </p:nvSpPr>
            <p:spPr>
              <a:xfrm>
                <a:off x="2081543" y="1508349"/>
                <a:ext cx="5190139" cy="646331"/>
              </a:xfrm>
              <a:prstGeom prst="rect">
                <a:avLst/>
              </a:prstGeom>
              <a:blipFill>
                <a:blip r:embed="rId3"/>
                <a:stretch>
                  <a:fillRect l="-939" t="-6604" r="-587" b="-14151"/>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7DF164DB-8F74-40CD-8D41-AFED76C88843}"/>
              </a:ext>
            </a:extLst>
          </p:cNvPr>
          <p:cNvPicPr>
            <a:picLocks noChangeAspect="1"/>
          </p:cNvPicPr>
          <p:nvPr/>
        </p:nvPicPr>
        <p:blipFill>
          <a:blip r:embed="rId4"/>
          <a:stretch>
            <a:fillRect/>
          </a:stretch>
        </p:blipFill>
        <p:spPr>
          <a:xfrm>
            <a:off x="511073" y="2750548"/>
            <a:ext cx="2071577" cy="307777"/>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F9671B2-942B-47A6-BD92-FA7419781681}"/>
                  </a:ext>
                </a:extLst>
              </p:cNvPr>
              <p:cNvSpPr txBox="1"/>
              <p:nvPr/>
            </p:nvSpPr>
            <p:spPr>
              <a:xfrm>
                <a:off x="2516076" y="2696774"/>
                <a:ext cx="4755607"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a:t>
                </a:r>
                <a:r>
                  <a:rPr lang="en-US" altLang="zh-CN" dirty="0">
                    <a:solidFill>
                      <a:srgbClr val="7030A0"/>
                    </a:solidFill>
                    <a:latin typeface="楷体" panose="02010609060101010101" pitchFamily="49" charset="-122"/>
                    <a:ea typeface="楷体" panose="02010609060101010101" pitchFamily="49" charset="-122"/>
                  </a:rPr>
                  <a:t>IG</a:t>
                </a:r>
                <a:r>
                  <a:rPr lang="zh-CN" altLang="en-US" dirty="0">
                    <a:latin typeface="楷体" panose="02010609060101010101" pitchFamily="49" charset="-122"/>
                    <a:ea typeface="楷体" panose="02010609060101010101" pitchFamily="49" charset="-122"/>
                  </a:rPr>
                  <a:t>使用密钥</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m:rPr>
                            <m:sty m:val="p"/>
                          </m:rPr>
                          <a:rPr lang="en-US" altLang="zh-CN" i="1">
                            <a:latin typeface="Cambria Math" panose="02040503050406030204" pitchFamily="18" charset="0"/>
                            <a:ea typeface="楷体" panose="02010609060101010101" pitchFamily="49" charset="-122"/>
                          </a:rPr>
                          <m:t>k</m:t>
                        </m:r>
                      </m:e>
                      <m:sub>
                        <m:r>
                          <m:rPr>
                            <m:sty m:val="p"/>
                          </m:rPr>
                          <a:rPr lang="en-US" altLang="zh-CN" i="1">
                            <a:latin typeface="Cambria Math" panose="02040503050406030204" pitchFamily="18" charset="0"/>
                            <a:ea typeface="楷体" panose="02010609060101010101" pitchFamily="49" charset="-122"/>
                          </a:rPr>
                          <m:t>d</m:t>
                        </m:r>
                      </m:sub>
                    </m:sSub>
                  </m:oMath>
                </a14:m>
                <a:r>
                  <a:rPr lang="zh-CN" altLang="en-US" dirty="0">
                    <a:latin typeface="楷体" panose="02010609060101010101" pitchFamily="49" charset="-122"/>
                    <a:ea typeface="楷体" panose="02010609060101010101" pitchFamily="49" charset="-122"/>
                  </a:rPr>
                  <a:t>对从图像中提取的特征向量</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进行加密，并输出密文</a:t>
                </a:r>
                <a:r>
                  <a:rPr lang="en-US" altLang="zh-CN" dirty="0">
                    <a:latin typeface="楷体" panose="02010609060101010101" pitchFamily="49" charset="-122"/>
                    <a:ea typeface="楷体" panose="02010609060101010101" pitchFamily="49" charset="-122"/>
                  </a:rPr>
                  <a:t>c</a:t>
                </a:r>
                <a:endParaRPr lang="zh-CN" altLang="en-US" dirty="0">
                  <a:latin typeface="楷体" panose="02010609060101010101" pitchFamily="49" charset="-122"/>
                  <a:ea typeface="楷体" panose="02010609060101010101" pitchFamily="49" charset="-122"/>
                </a:endParaRPr>
              </a:p>
            </p:txBody>
          </p:sp>
        </mc:Choice>
        <mc:Fallback>
          <p:sp>
            <p:nvSpPr>
              <p:cNvPr id="11" name="文本框 10">
                <a:extLst>
                  <a:ext uri="{FF2B5EF4-FFF2-40B4-BE49-F238E27FC236}">
                    <a16:creationId xmlns:a16="http://schemas.microsoft.com/office/drawing/2014/main" id="{BF9671B2-942B-47A6-BD92-FA7419781681}"/>
                  </a:ext>
                </a:extLst>
              </p:cNvPr>
              <p:cNvSpPr txBox="1">
                <a:spLocks noRot="1" noChangeAspect="1" noMove="1" noResize="1" noEditPoints="1" noAdjustHandles="1" noChangeArrowheads="1" noChangeShapeType="1" noTextEdit="1"/>
              </p:cNvSpPr>
              <p:nvPr/>
            </p:nvSpPr>
            <p:spPr>
              <a:xfrm>
                <a:off x="2516076" y="2696774"/>
                <a:ext cx="4755607" cy="646331"/>
              </a:xfrm>
              <a:prstGeom prst="rect">
                <a:avLst/>
              </a:prstGeom>
              <a:blipFill>
                <a:blip r:embed="rId5"/>
                <a:stretch>
                  <a:fillRect l="-1154" t="-6604" b="-14151"/>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62F07C5-CB00-47AE-BFFE-E83A74D286EB}"/>
              </a:ext>
            </a:extLst>
          </p:cNvPr>
          <p:cNvPicPr>
            <a:picLocks noChangeAspect="1"/>
          </p:cNvPicPr>
          <p:nvPr/>
        </p:nvPicPr>
        <p:blipFill>
          <a:blip r:embed="rId6"/>
          <a:stretch>
            <a:fillRect/>
          </a:stretch>
        </p:blipFill>
        <p:spPr>
          <a:xfrm>
            <a:off x="511073" y="3885199"/>
            <a:ext cx="2771429" cy="238095"/>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F7331D8-0DB1-4600-9AB7-6D6C17DFDD53}"/>
                  </a:ext>
                </a:extLst>
              </p:cNvPr>
              <p:cNvSpPr txBox="1"/>
              <p:nvPr/>
            </p:nvSpPr>
            <p:spPr>
              <a:xfrm>
                <a:off x="3168009" y="3800128"/>
                <a:ext cx="4103674"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a:t>
                </a:r>
                <a:r>
                  <a:rPr lang="en-US" altLang="zh-CN" dirty="0">
                    <a:solidFill>
                      <a:srgbClr val="92D050"/>
                    </a:solidFill>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运行某种协议，使用密钥</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m:rPr>
                            <m:sty m:val="p"/>
                          </m:rPr>
                          <a:rPr lang="en-US" altLang="zh-CN" i="1">
                            <a:latin typeface="Cambria Math" panose="02040503050406030204" pitchFamily="18" charset="0"/>
                            <a:ea typeface="楷体" panose="02010609060101010101" pitchFamily="49" charset="-122"/>
                          </a:rPr>
                          <m:t>k</m:t>
                        </m:r>
                      </m:e>
                      <m:sub>
                        <m:r>
                          <m:rPr>
                            <m:sty m:val="p"/>
                          </m:rPr>
                          <a:rPr lang="en-US" altLang="zh-CN" i="1">
                            <a:latin typeface="Cambria Math" panose="02040503050406030204" pitchFamily="18" charset="0"/>
                            <a:ea typeface="楷体" panose="02010609060101010101" pitchFamily="49" charset="-122"/>
                          </a:rPr>
                          <m:t>d</m:t>
                        </m:r>
                      </m:sub>
                    </m:sSub>
                    <m:r>
                      <a:rPr lang="zh-CN" altLang="en-US" i="1">
                        <a:latin typeface="Cambria Math" panose="02040503050406030204" pitchFamily="18" charset="0"/>
                        <a:ea typeface="楷体" panose="02010609060101010101" pitchFamily="49" charset="-122"/>
                      </a:rPr>
                      <m:t>、</m:t>
                    </m:r>
                  </m:oMath>
                </a14:m>
                <a:r>
                  <a:rPr lang="zh-CN" altLang="en-US" dirty="0">
                    <a:latin typeface="楷体" panose="02010609060101010101" pitchFamily="49" charset="-122"/>
                    <a:ea typeface="楷体" panose="02010609060101010101" pitchFamily="49" charset="-122"/>
                  </a:rPr>
                  <a:t>密文</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，根据算法得到密文的哈希值</a:t>
                </a:r>
                <a:r>
                  <a:rPr lang="en-US" altLang="zh-CN" dirty="0">
                    <a:latin typeface="楷体" panose="02010609060101010101" pitchFamily="49" charset="-122"/>
                    <a:ea typeface="楷体" panose="02010609060101010101" pitchFamily="49" charset="-122"/>
                  </a:rPr>
                  <a:t>B</a:t>
                </a:r>
                <a:endParaRPr lang="zh-CN" altLang="en-US" dirty="0">
                  <a:latin typeface="楷体" panose="02010609060101010101" pitchFamily="49" charset="-122"/>
                  <a:ea typeface="楷体" panose="02010609060101010101" pitchFamily="49" charset="-122"/>
                </a:endParaRPr>
              </a:p>
            </p:txBody>
          </p:sp>
        </mc:Choice>
        <mc:Fallback>
          <p:sp>
            <p:nvSpPr>
              <p:cNvPr id="13" name="文本框 12">
                <a:extLst>
                  <a:ext uri="{FF2B5EF4-FFF2-40B4-BE49-F238E27FC236}">
                    <a16:creationId xmlns:a16="http://schemas.microsoft.com/office/drawing/2014/main" id="{FF7331D8-0DB1-4600-9AB7-6D6C17DFDD53}"/>
                  </a:ext>
                </a:extLst>
              </p:cNvPr>
              <p:cNvSpPr txBox="1">
                <a:spLocks noRot="1" noChangeAspect="1" noMove="1" noResize="1" noEditPoints="1" noAdjustHandles="1" noChangeArrowheads="1" noChangeShapeType="1" noTextEdit="1"/>
              </p:cNvSpPr>
              <p:nvPr/>
            </p:nvSpPr>
            <p:spPr>
              <a:xfrm>
                <a:off x="3168009" y="3800128"/>
                <a:ext cx="4103674" cy="646331"/>
              </a:xfrm>
              <a:prstGeom prst="rect">
                <a:avLst/>
              </a:prstGeom>
              <a:blipFill>
                <a:blip r:embed="rId7"/>
                <a:stretch>
                  <a:fillRect l="-1337" t="-6604" b="-1415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47D936ED-07C5-4B88-ACF4-0A6A93CF7CA3}"/>
              </a:ext>
            </a:extLst>
          </p:cNvPr>
          <p:cNvPicPr>
            <a:picLocks noChangeAspect="1"/>
          </p:cNvPicPr>
          <p:nvPr/>
        </p:nvPicPr>
        <p:blipFill>
          <a:blip r:embed="rId8"/>
          <a:stretch>
            <a:fillRect/>
          </a:stretch>
        </p:blipFill>
        <p:spPr>
          <a:xfrm>
            <a:off x="511073" y="4950168"/>
            <a:ext cx="2304762" cy="238095"/>
          </a:xfrm>
          <a:prstGeom prst="rect">
            <a:avLst/>
          </a:prstGeom>
        </p:spPr>
      </p:pic>
      <p:sp>
        <p:nvSpPr>
          <p:cNvPr id="15" name="文本框 14">
            <a:extLst>
              <a:ext uri="{FF2B5EF4-FFF2-40B4-BE49-F238E27FC236}">
                <a16:creationId xmlns:a16="http://schemas.microsoft.com/office/drawing/2014/main" id="{086DBD48-EEC6-4C53-B4D4-D8FD1620879E}"/>
              </a:ext>
            </a:extLst>
          </p:cNvPr>
          <p:cNvSpPr txBox="1"/>
          <p:nvPr/>
        </p:nvSpPr>
        <p:spPr>
          <a:xfrm>
            <a:off x="2842042" y="4865097"/>
            <a:ext cx="4103674"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a:t>
            </a:r>
            <a:r>
              <a:rPr lang="en-US" altLang="zh-CN" dirty="0">
                <a:solidFill>
                  <a:srgbClr val="0070C0"/>
                </a:solidFill>
                <a:latin typeface="楷体" panose="02010609060101010101" pitchFamily="49" charset="-122"/>
                <a:ea typeface="楷体" panose="02010609060101010101" pitchFamily="49" charset="-122"/>
              </a:rPr>
              <a:t>SS</a:t>
            </a:r>
            <a:r>
              <a:rPr lang="zh-CN" altLang="en-US" dirty="0">
                <a:latin typeface="楷体" panose="02010609060101010101" pitchFamily="49" charset="-122"/>
                <a:ea typeface="楷体" panose="02010609060101010101" pitchFamily="49" charset="-122"/>
              </a:rPr>
              <a:t>计算出</a:t>
            </a:r>
            <a:r>
              <a:rPr lang="en-US" altLang="zh-CN" dirty="0">
                <a:latin typeface="楷体" panose="02010609060101010101" pitchFamily="49" charset="-122"/>
                <a:ea typeface="楷体" panose="02010609060101010101" pitchFamily="49" charset="-122"/>
              </a:rPr>
              <a:t>sub-SimHash</a:t>
            </a:r>
            <a:r>
              <a:rPr lang="zh-CN" altLang="en-US" dirty="0">
                <a:latin typeface="楷体" panose="02010609060101010101" pitchFamily="49" charset="-122"/>
                <a:ea typeface="楷体" panose="02010609060101010101" pitchFamily="49" charset="-122"/>
              </a:rPr>
              <a:t>字典</a:t>
            </a:r>
            <a:r>
              <a:rPr lang="en-US" altLang="zh-CN" dirty="0">
                <a:latin typeface="楷体" panose="02010609060101010101" pitchFamily="49" charset="-122"/>
                <a:ea typeface="楷体" panose="02010609060101010101" pitchFamily="49" charset="-122"/>
              </a:rPr>
              <a:t>S</a:t>
            </a:r>
            <a:endParaRPr lang="zh-CN" altLang="en-US" dirty="0">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EA191344-2199-4A6A-8438-544B0C4915E7}"/>
              </a:ext>
            </a:extLst>
          </p:cNvPr>
          <p:cNvPicPr>
            <a:picLocks noChangeAspect="1"/>
          </p:cNvPicPr>
          <p:nvPr/>
        </p:nvPicPr>
        <p:blipFill>
          <a:blip r:embed="rId9"/>
          <a:stretch>
            <a:fillRect/>
          </a:stretch>
        </p:blipFill>
        <p:spPr>
          <a:xfrm>
            <a:off x="7199075" y="1719537"/>
            <a:ext cx="4963219" cy="3145560"/>
          </a:xfrm>
          <a:prstGeom prst="rect">
            <a:avLst/>
          </a:prstGeom>
        </p:spPr>
      </p:pic>
      <p:sp>
        <p:nvSpPr>
          <p:cNvPr id="17" name="椭圆 16">
            <a:extLst>
              <a:ext uri="{FF2B5EF4-FFF2-40B4-BE49-F238E27FC236}">
                <a16:creationId xmlns:a16="http://schemas.microsoft.com/office/drawing/2014/main" id="{758ACAEA-6197-439C-9BB5-BBD1319097F6}"/>
              </a:ext>
            </a:extLst>
          </p:cNvPr>
          <p:cNvSpPr/>
          <p:nvPr/>
        </p:nvSpPr>
        <p:spPr>
          <a:xfrm>
            <a:off x="1888066"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prstClr val="white"/>
              </a:solidFill>
              <a:effectLst/>
              <a:uLnTx/>
              <a:uFillTx/>
              <a:latin typeface="Segoe UI"/>
              <a:ea typeface="微软雅黑"/>
              <a:cs typeface="+mn-cs"/>
            </a:endParaRPr>
          </a:p>
        </p:txBody>
      </p:sp>
    </p:spTree>
    <p:extLst>
      <p:ext uri="{BB962C8B-B14F-4D97-AF65-F5344CB8AC3E}">
        <p14:creationId xmlns:p14="http://schemas.microsoft.com/office/powerpoint/2010/main" val="3080408120"/>
      </p:ext>
    </p:extLst>
  </p:cSld>
  <p:clrMapOvr>
    <a:masterClrMapping/>
  </p:clrMapOvr>
</p:sld>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2705</TotalTime>
  <Words>972</Words>
  <Application>Microsoft Office PowerPoint</Application>
  <PresentationFormat>宽屏</PresentationFormat>
  <Paragraphs>111</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楷体</vt:lpstr>
      <vt:lpstr>Arial</vt:lpstr>
      <vt:lpstr>Cambria Math</vt:lpstr>
      <vt:lpstr>Segoe UI</vt:lpstr>
      <vt:lpstr>Segoe UI Light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乐 可馨</cp:lastModifiedBy>
  <cp:revision>108</cp:revision>
  <dcterms:created xsi:type="dcterms:W3CDTF">2015-08-18T02:51:41Z</dcterms:created>
  <dcterms:modified xsi:type="dcterms:W3CDTF">2020-03-17T07:40:47Z</dcterms:modified>
  <cp:category>https://cyppt.taobao.com</cp:category>
  <cp:contentStatus>12sc.taobao.com</cp:contentStatus>
</cp:coreProperties>
</file>