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9" r:id="rId4"/>
    <p:sldId id="257" r:id="rId5"/>
    <p:sldId id="297" r:id="rId6"/>
    <p:sldId id="264" r:id="rId7"/>
    <p:sldId id="298" r:id="rId8"/>
    <p:sldId id="299" r:id="rId9"/>
    <p:sldId id="311" r:id="rId10"/>
    <p:sldId id="312" r:id="rId11"/>
    <p:sldId id="300" r:id="rId12"/>
    <p:sldId id="313" r:id="rId13"/>
    <p:sldId id="316" r:id="rId14"/>
    <p:sldId id="317" r:id="rId15"/>
    <p:sldId id="315" r:id="rId16"/>
    <p:sldId id="269" r:id="rId17"/>
    <p:sldId id="274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96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4ED"/>
    <a:srgbClr val="004F8A"/>
    <a:srgbClr val="394659"/>
    <a:srgbClr val="595959"/>
    <a:srgbClr val="4B5C7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055076"/>
            <a:ext cx="1775791" cy="5802924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4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9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2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591857" y="3508417"/>
            <a:ext cx="6913798" cy="0"/>
          </a:xfrm>
          <a:prstGeom prst="line">
            <a:avLst/>
          </a:prstGeom>
          <a:ln>
            <a:solidFill>
              <a:srgbClr val="004F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022706" y="4642007"/>
            <a:ext cx="2026573" cy="515384"/>
            <a:chOff x="3519939" y="3942615"/>
            <a:chExt cx="2026573" cy="515384"/>
          </a:xfrm>
        </p:grpSpPr>
        <p:sp>
          <p:nvSpPr>
            <p:cNvPr id="9" name="文本框 8"/>
            <p:cNvSpPr txBox="1"/>
            <p:nvPr/>
          </p:nvSpPr>
          <p:spPr>
            <a:xfrm>
              <a:off x="3765255" y="3942615"/>
              <a:ext cx="1781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汇 报 人： 曹 磊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3519939" y="3954289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49140" y="4642007"/>
            <a:ext cx="2602253" cy="503710"/>
            <a:chOff x="8802980" y="3944675"/>
            <a:chExt cx="2602253" cy="503710"/>
          </a:xfrm>
        </p:grpSpPr>
        <p:sp>
          <p:nvSpPr>
            <p:cNvPr id="12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53682" y="3949334"/>
              <a:ext cx="2151551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2020.3.24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72235" y="1813857"/>
            <a:ext cx="5641289" cy="1370027"/>
            <a:chOff x="8564451" y="2716812"/>
            <a:chExt cx="579549" cy="1361673"/>
          </a:xfrm>
        </p:grpSpPr>
        <p:sp>
          <p:nvSpPr>
            <p:cNvPr id="23" name="矩形 22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1822211"/>
            <a:ext cx="10718322" cy="1374587"/>
            <a:chOff x="0" y="2716812"/>
            <a:chExt cx="9514538" cy="1374587"/>
          </a:xfrm>
        </p:grpSpPr>
        <p:sp>
          <p:nvSpPr>
            <p:cNvPr id="26" name="矩形 25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30312" y="2804517"/>
              <a:ext cx="67842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基于鸽子启发优化器的特征选择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8133" y="1830565"/>
            <a:ext cx="1224000" cy="1223998"/>
            <a:chOff x="222586" y="2787385"/>
            <a:chExt cx="1224000" cy="1223998"/>
          </a:xfrm>
        </p:grpSpPr>
        <p:sp>
          <p:nvSpPr>
            <p:cNvPr id="31" name="椭圆 30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0027" y="1836525"/>
            <a:ext cx="1224000" cy="1223998"/>
            <a:chOff x="1734969" y="2787385"/>
            <a:chExt cx="1224000" cy="1223998"/>
          </a:xfrm>
        </p:grpSpPr>
        <p:sp>
          <p:nvSpPr>
            <p:cNvPr id="34" name="椭圆 33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261" y="1549665"/>
            <a:ext cx="438914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在地标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操作符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，每一代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Np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减少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一半的鸽子数量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。鸽子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离目的地还很远，它们对地标也不熟悉。设</a:t>
            </a:r>
            <a:r>
              <a:rPr lang="en-US" altLang="zh-CN" spc="7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Xc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(t)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为第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次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迭代后中心（最优）鸽子的位置，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假设每只鸽子都能直接飞到目的地。鸽子</a:t>
            </a:r>
            <a:r>
              <a:rPr lang="en-US" altLang="zh-CN" spc="75" dirty="0" err="1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在第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次迭代时的位置更新规则可由下式给出：</a:t>
            </a:r>
            <a:endParaRPr lang="zh-CN" altLang="zh-CN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73" y="1898790"/>
            <a:ext cx="4085758" cy="37018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14" y="3755184"/>
            <a:ext cx="2058814" cy="5483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211" y="4568686"/>
            <a:ext cx="3268220" cy="55393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35" y="5387797"/>
            <a:ext cx="3446372" cy="4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68" y="2294479"/>
            <a:ext cx="8857725" cy="274677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igmoid_PIO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的特征选择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53" y="3804589"/>
            <a:ext cx="5544820" cy="1182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34991" y="2180179"/>
            <a:ext cx="731683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使用一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sigmoid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函数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将速度转换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公式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版本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化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的群智能算法，每只鸽子的位置将根据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sigmoid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函数值和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之间的随机均匀数的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概率进行更新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（公式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5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_PIO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的特征选择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60305" y="1660872"/>
            <a:ext cx="7316839" cy="101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ts val="2500"/>
              </a:lnSpc>
              <a:buFont typeface="Wingdings" panose="05000000000000000000" pitchFamily="2" charset="2"/>
              <a:buChar char="u"/>
            </a:pPr>
            <a:r>
              <a:rPr lang="en-US" altLang="zh-CN" spc="75" dirty="0" err="1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Cosine_PIO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使用余弦相似度来计算鸽子的速度</a:t>
            </a:r>
            <a:endParaRPr lang="en-US" altLang="zh-CN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285750">
              <a:lnSpc>
                <a:spcPts val="2500"/>
              </a:lnSpc>
              <a:buFont typeface="Wingdings" panose="05000000000000000000" pitchFamily="2" charset="2"/>
              <a:buChar char="u"/>
            </a:pP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用新的方式计算速度和位置</a:t>
            </a:r>
            <a:endParaRPr lang="en-US" altLang="zh-CN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285750">
              <a:lnSpc>
                <a:spcPts val="2500"/>
              </a:lnSpc>
              <a:buFont typeface="Wingdings" panose="05000000000000000000" pitchFamily="2" charset="2"/>
              <a:buChar char="u"/>
            </a:pP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PIO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的基础上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添加一个新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对解起到一个增强的作用</a:t>
            </a:r>
          </a:p>
        </p:txBody>
      </p:sp>
      <p:sp>
        <p:nvSpPr>
          <p:cNvPr id="14" name="矩形 13"/>
          <p:cNvSpPr/>
          <p:nvPr/>
        </p:nvSpPr>
        <p:spPr>
          <a:xfrm>
            <a:off x="3260305" y="3587144"/>
            <a:ext cx="7316839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pc="75" dirty="0" err="1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Cosine_PIO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中的解是一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长度为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输入数（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数）的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向量。解的值由随机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值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初始化。零值表示当前解中没有对应的特征，值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表示解中存在对应的特征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下图展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示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出了用于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KDDCUP99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集随机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生成的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解的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示例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5" y="5102136"/>
            <a:ext cx="5308678" cy="116970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44263" y="298522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解的表示：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0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_PIO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的特征选择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53" y="3683859"/>
            <a:ext cx="5195394" cy="19959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73" y="1823813"/>
            <a:ext cx="5618953" cy="49289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95292" y="1801588"/>
            <a:ext cx="1090246" cy="4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212658" y="2308185"/>
            <a:ext cx="366818" cy="137567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CPIO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21" y="339145"/>
            <a:ext cx="5237246" cy="60704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7223" y="3076472"/>
            <a:ext cx="1090246" cy="1328474"/>
          </a:xfrm>
          <a:prstGeom prst="rect">
            <a:avLst/>
          </a:prstGeom>
          <a:noFill/>
          <a:ln w="28575">
            <a:solidFill>
              <a:srgbClr val="B9D4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4" idx="1"/>
          </p:cNvCxnSpPr>
          <p:nvPr/>
        </p:nvCxnSpPr>
        <p:spPr>
          <a:xfrm flipH="1">
            <a:off x="4783015" y="3740709"/>
            <a:ext cx="1134208" cy="0"/>
          </a:xfrm>
          <a:prstGeom prst="straightConnector1">
            <a:avLst/>
          </a:prstGeom>
          <a:ln>
            <a:solidFill>
              <a:srgbClr val="B9D4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396475" y="2790424"/>
            <a:ext cx="2382715" cy="1820008"/>
          </a:xfrm>
          <a:prstGeom prst="roundRect">
            <a:avLst/>
          </a:prstGeom>
          <a:gradFill>
            <a:gsLst>
              <a:gs pos="45193">
                <a:srgbClr val="CFE1F3"/>
              </a:gs>
              <a:gs pos="49284">
                <a:srgbClr val="CBDF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</a:rPr>
              <a:t>如果</a:t>
            </a:r>
            <a:r>
              <a:rPr lang="zh-CN" altLang="zh-CN" sz="1400" dirty="0" smtClean="0">
                <a:solidFill>
                  <a:schemeClr val="tx1"/>
                </a:solidFill>
              </a:rPr>
              <a:t>存在</a:t>
            </a:r>
            <a:r>
              <a:rPr lang="zh-CN" altLang="en-US" sz="1400" dirty="0" smtClean="0">
                <a:solidFill>
                  <a:schemeClr val="tx1"/>
                </a:solidFill>
              </a:rPr>
              <a:t>重复</a:t>
            </a:r>
            <a:r>
              <a:rPr lang="zh-CN" altLang="zh-CN" sz="1400" dirty="0" smtClean="0">
                <a:solidFill>
                  <a:schemeClr val="tx1"/>
                </a:solidFill>
              </a:rPr>
              <a:t>解</a:t>
            </a:r>
            <a:r>
              <a:rPr lang="zh-CN" altLang="en-US" sz="1400" dirty="0" smtClean="0">
                <a:solidFill>
                  <a:schemeClr val="tx1"/>
                </a:solidFill>
              </a:rPr>
              <a:t>（鸽）</a:t>
            </a:r>
            <a:r>
              <a:rPr lang="zh-CN" altLang="zh-CN" sz="1400" dirty="0" smtClean="0">
                <a:solidFill>
                  <a:schemeClr val="tx1"/>
                </a:solidFill>
              </a:rPr>
              <a:t>，则</a:t>
            </a:r>
            <a:r>
              <a:rPr lang="zh-CN" altLang="en-US" sz="1400" dirty="0" smtClean="0">
                <a:solidFill>
                  <a:schemeClr val="tx1"/>
                </a:solidFill>
              </a:rPr>
              <a:t>需将</a:t>
            </a:r>
            <a:r>
              <a:rPr lang="zh-CN" altLang="zh-CN" sz="1400" dirty="0" smtClean="0">
                <a:solidFill>
                  <a:schemeClr val="tx1"/>
                </a:solidFill>
              </a:rPr>
              <a:t>当前解</a:t>
            </a:r>
            <a:r>
              <a:rPr lang="zh-CN" altLang="en-US" sz="1400" dirty="0" smtClean="0">
                <a:solidFill>
                  <a:schemeClr val="tx1"/>
                </a:solidFill>
              </a:rPr>
              <a:t>乘</a:t>
            </a:r>
            <a:r>
              <a:rPr lang="en-US" altLang="zh-CN" sz="1400" dirty="0" smtClean="0">
                <a:solidFill>
                  <a:schemeClr val="tx1"/>
                </a:solidFill>
              </a:rPr>
              <a:t>0.2</a:t>
            </a:r>
            <a:r>
              <a:rPr lang="zh-CN" altLang="zh-CN" sz="1400" dirty="0">
                <a:solidFill>
                  <a:schemeClr val="tx1"/>
                </a:solidFill>
              </a:rPr>
              <a:t>来加入群，从而用新的邻居解</a:t>
            </a:r>
            <a:r>
              <a:rPr lang="zh-CN" altLang="zh-CN" sz="1400" dirty="0" smtClean="0">
                <a:solidFill>
                  <a:schemeClr val="tx1"/>
                </a:solidFill>
              </a:rPr>
              <a:t>替换</a:t>
            </a:r>
            <a:r>
              <a:rPr lang="zh-CN" altLang="en-US" sz="1400" dirty="0" smtClean="0">
                <a:solidFill>
                  <a:schemeClr val="tx1"/>
                </a:solidFill>
              </a:rPr>
              <a:t>重复解（鸽）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r>
              <a:rPr lang="zh-CN" altLang="en-US" sz="1400" dirty="0" smtClean="0">
                <a:solidFill>
                  <a:schemeClr val="tx1"/>
                </a:solidFill>
              </a:rPr>
              <a:t>（此方法</a:t>
            </a:r>
            <a:r>
              <a:rPr lang="zh-CN" altLang="zh-CN" sz="1400" dirty="0">
                <a:solidFill>
                  <a:schemeClr val="tx1"/>
                </a:solidFill>
              </a:rPr>
              <a:t>基于一个均匀的随机数，如果这个数大于</a:t>
            </a:r>
            <a:r>
              <a:rPr lang="en-US" altLang="zh-CN" sz="1400" dirty="0">
                <a:solidFill>
                  <a:schemeClr val="tx1"/>
                </a:solidFill>
              </a:rPr>
              <a:t>0.5</a:t>
            </a:r>
            <a:r>
              <a:rPr lang="zh-CN" altLang="zh-CN" sz="1400" dirty="0">
                <a:solidFill>
                  <a:schemeClr val="tx1"/>
                </a:solidFill>
              </a:rPr>
              <a:t>，那么一只新鸽子将加入群中，否则将丢弃它。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699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3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397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21171" y="1253264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数据预处理：</a:t>
            </a:r>
            <a:endParaRPr lang="zh-CN" altLang="en-US" sz="2000" b="1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7873" y="1714929"/>
            <a:ext cx="7316839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要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包括三个步骤：标签传输和数据传输、消除重复和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归一化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77872" y="2189418"/>
            <a:ext cx="7316839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+mj-ea"/>
              <a:buAutoNum type="circleNumDbPlain"/>
            </a:pP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标签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传输和数据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传输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所有的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符号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数据都被转换成数值。此外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同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类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列输入被转换为二进制类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，其中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表示正常记录，而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表示攻击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记录</a:t>
            </a:r>
            <a:endParaRPr lang="en-US" altLang="zh-CN" spc="75" dirty="0" smtClean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buFont typeface="+mj-ea"/>
              <a:buAutoNum type="circleNumDbPlain"/>
            </a:pP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消除重复：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删除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训练集中的重复记录，以避免分类器偏向于最频繁的记录，并防止它学习不频繁的记录</a:t>
            </a:r>
            <a:endParaRPr lang="en-US" altLang="zh-CN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buFont typeface="+mj-ea"/>
              <a:buAutoNum type="circleNumDbPlain"/>
            </a:pP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数据归一化：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对数据进行归一化是消除数据集中较大值特征的偏差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。根据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公式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，使用的数据集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被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归一化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范围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[0,1]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08" y="4777716"/>
            <a:ext cx="5791369" cy="73505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3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21171" y="125326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特征选择：</a:t>
            </a:r>
            <a:endParaRPr lang="zh-CN" altLang="en-US" sz="2000" b="1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7873" y="1825124"/>
            <a:ext cx="731683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KDDCUP 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99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NSL-KDD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数据集包含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个特性，而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UNSW-NB15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数据集包含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49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个特性，并不是所有特性对于构建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id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都很重要。必须选择这些特征的子集才能实现高检测率和低误报。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21171" y="3208853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分类器的测试与训练：</a:t>
            </a:r>
            <a:endParaRPr lang="zh-CN" altLang="en-US" sz="2000" b="1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7872" y="3820448"/>
            <a:ext cx="7316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分类器的目的是区分正常类和攻击类。然后，使用测试集对训练后的模型进行评估。本文利用决策树（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DT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）对所提出的特征选择所推荐的特征子集进行训练和评价，并将其应用于比较国内外相关研究中提出的几种特征选择算法。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2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17" y="1044915"/>
            <a:ext cx="6012701" cy="1707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59" y="3027675"/>
            <a:ext cx="3639813" cy="34778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53" y="3027675"/>
            <a:ext cx="3306378" cy="329399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91001" y="1346708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KDDCUP99</a:t>
            </a:r>
            <a:endParaRPr lang="en-US" altLang="zh-CN" sz="2000" b="1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b="1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4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312" y="1754269"/>
            <a:ext cx="3711198" cy="3685636"/>
            <a:chOff x="581833" y="1754269"/>
            <a:chExt cx="3711198" cy="3685636"/>
          </a:xfrm>
        </p:grpSpPr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581833" y="1754269"/>
              <a:ext cx="3711198" cy="368563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/>
          </p:spPr>
          <p:txBody>
            <a:bodyPr bIns="72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3977" y="1937880"/>
              <a:ext cx="2857096" cy="10604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en-US" altLang="zh-CN" sz="80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C</a:t>
              </a:r>
              <a:r>
                <a:rPr lang="en-US" altLang="zh-CN" sz="24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ONTENTS</a:t>
              </a:r>
              <a:endParaRPr lang="zh-CN" altLang="en-US" sz="4400" spc="400" dirty="0">
                <a:solidFill>
                  <a:srgbClr val="394659"/>
                </a:solidFill>
                <a:latin typeface="Broadway" panose="04040905080B02020502" pitchFamily="82" charset="0"/>
                <a:ea typeface="华文中宋" panose="02010600040101010101" pitchFamily="2" charset="-122"/>
              </a:endParaRPr>
            </a:p>
          </p:txBody>
        </p:sp>
        <p:sp>
          <p:nvSpPr>
            <p:cNvPr id="9" name="文本框 103"/>
            <p:cNvSpPr txBox="1">
              <a:spLocks noChangeArrowheads="1"/>
            </p:cNvSpPr>
            <p:nvPr/>
          </p:nvSpPr>
          <p:spPr bwMode="auto">
            <a:xfrm>
              <a:off x="1824389" y="2093455"/>
              <a:ext cx="1836738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762" y="1659274"/>
            <a:ext cx="5403148" cy="557212"/>
            <a:chOff x="5495711" y="1754269"/>
            <a:chExt cx="5403148" cy="557212"/>
          </a:xfrm>
        </p:grpSpPr>
        <p:sp>
          <p:nvSpPr>
            <p:cNvPr id="10" name="任意多边形 9"/>
            <p:cNvSpPr/>
            <p:nvPr/>
          </p:nvSpPr>
          <p:spPr>
            <a:xfrm>
              <a:off x="5900522" y="17542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摘要分析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95711" y="17891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08762" y="2440983"/>
            <a:ext cx="5403148" cy="557213"/>
            <a:chOff x="5489361" y="2508332"/>
            <a:chExt cx="5403148" cy="557213"/>
          </a:xfrm>
        </p:grpSpPr>
        <p:sp>
          <p:nvSpPr>
            <p:cNvPr id="12" name="任意多边形 11"/>
            <p:cNvSpPr/>
            <p:nvPr/>
          </p:nvSpPr>
          <p:spPr>
            <a:xfrm>
              <a:off x="5894172" y="2508332"/>
              <a:ext cx="4998337" cy="557213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实验方法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5489361" y="2543257"/>
              <a:ext cx="487363" cy="487363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8762" y="3222693"/>
            <a:ext cx="5403148" cy="558800"/>
            <a:chOff x="5483011" y="3260806"/>
            <a:chExt cx="5403148" cy="558800"/>
          </a:xfrm>
        </p:grpSpPr>
        <p:sp>
          <p:nvSpPr>
            <p:cNvPr id="14" name="任意多边形 13"/>
            <p:cNvSpPr/>
            <p:nvPr/>
          </p:nvSpPr>
          <p:spPr>
            <a:xfrm>
              <a:off x="5887822" y="3260806"/>
              <a:ext cx="4998337" cy="558800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3011" y="3295731"/>
              <a:ext cx="487363" cy="488950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20011" y="4005034"/>
            <a:ext cx="5403148" cy="558800"/>
            <a:chOff x="5483011" y="3260806"/>
            <a:chExt cx="5403148" cy="558800"/>
          </a:xfrm>
        </p:grpSpPr>
        <p:sp>
          <p:nvSpPr>
            <p:cNvPr id="18" name="任意多边形 17"/>
            <p:cNvSpPr/>
            <p:nvPr/>
          </p:nvSpPr>
          <p:spPr>
            <a:xfrm>
              <a:off x="5887822" y="3260806"/>
              <a:ext cx="4998337" cy="558800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实验总结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483011" y="3295731"/>
              <a:ext cx="487363" cy="488950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8586" y="1314819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KDDCUP99</a:t>
            </a:r>
            <a:r>
              <a:rPr lang="zh-CN" altLang="en-US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</a:t>
            </a:r>
            <a:r>
              <a:rPr lang="zh-CN" altLang="en-US" sz="2000" b="1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68" y="2241584"/>
            <a:ext cx="4092295" cy="37112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82" y="2241584"/>
            <a:ext cx="4301132" cy="371126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8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9794" y="1173359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NSL_KDD</a:t>
            </a:r>
            <a:r>
              <a:rPr lang="zh-CN" altLang="en-US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</a:t>
            </a:r>
            <a:r>
              <a:rPr lang="zh-CN" altLang="en-US" sz="2000" b="1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35" y="1687745"/>
            <a:ext cx="6759526" cy="2705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75" y="4507355"/>
            <a:ext cx="5624047" cy="19661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5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9794" y="1173359"/>
            <a:ext cx="22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UNSW-NB15</a:t>
            </a:r>
            <a:r>
              <a:rPr lang="zh-CN" altLang="en-US" sz="2000" b="1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</a:t>
            </a:r>
            <a:r>
              <a:rPr lang="zh-CN" altLang="en-US" sz="2000" b="1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12" y="1892630"/>
            <a:ext cx="8938178" cy="17638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04" y="4148442"/>
            <a:ext cx="6085126" cy="150501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4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382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21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4037" y="1572788"/>
            <a:ext cx="782808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本文提出了一种新的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基于鸽子优化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的入侵检测系统特征选择算法。本文提出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PIO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特征选择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的目的是在保证高检测率、低误报率的前提下，减少构建鲁棒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IDS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所需的特征数目。提出的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PIO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特征选择算法将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KDDCUPP99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NSL-KDD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UNSW-NB15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数据集的特征数目分别从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41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个减少到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个、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41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个减少到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49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个减少到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个。它保持了较高的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TPR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精度，大大缩短了建模所需的时间。特征选择是一个离散优化问题。要解决这一问题，必须对连续群智能算法进行离散化处理。提出了一种新的离散化方法基于余弦相似性的连续化算法，并与传统的离散化方法进行了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比较，与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传统的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sigmoid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函数在相同迭代次数下的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PIO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算法相比，该算法具有更快的收敛速度。</a:t>
            </a:r>
          </a:p>
        </p:txBody>
      </p:sp>
    </p:spTree>
    <p:extLst>
      <p:ext uri="{BB962C8B-B14F-4D97-AF65-F5344CB8AC3E}">
        <p14:creationId xmlns:p14="http://schemas.microsoft.com/office/powerpoint/2010/main" val="17088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399295" y="2049572"/>
            <a:ext cx="6172441" cy="2429439"/>
            <a:chOff x="4267201" y="2576514"/>
            <a:chExt cx="3767138" cy="1482725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4267201" y="2816225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</a:p>
          </p:txBody>
        </p:sp>
        <p:sp>
          <p:nvSpPr>
            <p:cNvPr id="3" name="空心弧 2"/>
            <p:cNvSpPr/>
            <p:nvPr/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4414839" y="3660775"/>
              <a:ext cx="2192337" cy="394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>
                <a:defRPr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谢谢聆听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48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1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 要 分 析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116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摘  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7999" y="1720840"/>
            <a:ext cx="733367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特征选择在机器学习模型的建立中起着至关重要的作用。数据中不相关的特征会影响模型的准确性，增加模型建立所需的训练时间。特征选择是构建入侵检测系统的重要环节。提出了一种用于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IDS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的包装器特征选择算法。该算法使用鸽子启发的优化器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来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进行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选择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过程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了一种新的连续鸽群优化算法的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化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方法，并与传统的连续鸽群智能算法的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化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方法进行了比较。使用三个流行的数据集：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KDDCUP 99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NLS-KDD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UNSW-NB15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对该算法进行了评估。该算法在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TPR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FPR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、精度和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</a:rPr>
              <a:t>F-score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等方面均优于现有的特征选择算法。同时，本文提出的余弦相似性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化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方法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比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sigmoid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方法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有更快的收敛速度。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文章贡献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80508" y="2154264"/>
            <a:ext cx="73336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了一种基于</a:t>
            </a:r>
            <a:r>
              <a:rPr lang="zh-CN" altLang="zh-CN" b="1" spc="75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鸽子启发优化器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的入侵检测系统特征选择算法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pc="75" dirty="0" smtClean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提出了一种基于</a:t>
            </a:r>
            <a:r>
              <a:rPr lang="zh-CN" altLang="zh-CN" b="1" spc="75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余弦相似度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概念的连续元启发式算法的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化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方法，使其适用于离散问题，并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sigmoid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函数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将速度转换为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方法进行了比较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pc="75" dirty="0" smtClean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对提出的特征选择算法进行了测试，并与国内外六种著名的特征选择算法进行了比较。</a:t>
            </a:r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2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771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鸽子归巢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54" y="2184751"/>
            <a:ext cx="3878004" cy="25982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32269" y="1876806"/>
            <a:ext cx="418220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不同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磁场中，对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鸽子探测能力的研究表明，鸽子令人印象深刻的归巢技能几乎依赖于它们喙中的微小磁性粒子。具体来说，鸽子的喙中含有铁晶体，这可以给鸟儿一个向北的鼻子。研究表明，这种物种似乎有一个系统，在这个系统中，来自磁铁矿颗粒的信号通过三叉神经从鼻子传到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大脑。最近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对鸽子行为的研究也表明，鸽子可以跟随一些标志性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建筑进行导航，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如主要道路、铁路和河流，而不是直接前往目的地。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9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2740269" y="1591014"/>
            <a:ext cx="810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为了使鸽子的一些归巢特性理想化，使用一些规则设计了两个操作符：</a:t>
            </a:r>
          </a:p>
        </p:txBody>
      </p:sp>
      <p:sp>
        <p:nvSpPr>
          <p:cNvPr id="6" name="矩形 5"/>
          <p:cNvSpPr/>
          <p:nvPr/>
        </p:nvSpPr>
        <p:spPr>
          <a:xfrm>
            <a:off x="2854569" y="2278533"/>
            <a:ext cx="7441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spc="75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地图和指南针操作符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：鸽子可以通过磁感应在大脑中塑造地图来感知地球磁场。他们把太阳的高度当作指南针来调整方向。当它们飞到目的地时，对太阳和磁性粒子的依赖性降低了。</a:t>
            </a:r>
            <a:endParaRPr lang="en-US" altLang="zh-CN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spc="75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地标操作符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：当鸽子飞近它们的目的地时，它们将依靠它们周围的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地标，假如他们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熟悉地标，他们将直接飞往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目的地；如果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它们远离目的地，对地标不熟悉，它们会跟着熟悉地标的鸽子。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1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和指南针操作符</a:t>
            </a:r>
          </a:p>
        </p:txBody>
      </p:sp>
      <p:sp>
        <p:nvSpPr>
          <p:cNvPr id="9" name="矩形 8"/>
          <p:cNvSpPr/>
          <p:nvPr/>
        </p:nvSpPr>
        <p:spPr>
          <a:xfrm>
            <a:off x="7181533" y="1740484"/>
            <a:ext cx="418220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所有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鸽子根据地图和指南针的操作来调整它们的飞行位置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其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位置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都是由一个特定的目标函数来评估的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左图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最好的鸽子由一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只</a:t>
            </a:r>
            <a:r>
              <a:rPr lang="zh-CN" altLang="en-US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黑白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鸽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代表，所有其他鸽子将按照公式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跟随这只鸽子，公式的第一部分代表鸽子的当前方向，在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图中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用一个细直箭头表示，而公式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的第二部分代表最好的鸽子的方向</a:t>
            </a:r>
            <a:r>
              <a:rPr lang="zh-CN" altLang="zh-CN" spc="75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图中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用粗箭头表示。这两个向量的总和是鸽子的下一个飞行方向。所有鸽子将根据公式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和公式</a:t>
            </a:r>
            <a:r>
              <a:rPr lang="en-US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zh-CN" spc="75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中计算的新方向调整它们的位置。</a:t>
            </a:r>
          </a:p>
          <a:p>
            <a:endParaRPr lang="zh-CN" altLang="en-US" spc="75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12" y="1613843"/>
            <a:ext cx="3551989" cy="29010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34" y="5011233"/>
            <a:ext cx="4675243" cy="8451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2207" y="1417320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1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1573</Words>
  <Application>Microsoft Office PowerPoint</Application>
  <PresentationFormat>宽屏</PresentationFormat>
  <Paragraphs>163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Broadway BT</vt:lpstr>
      <vt:lpstr>Kozuka Gothic Pr6N B</vt:lpstr>
      <vt:lpstr>华文中宋</vt:lpstr>
      <vt:lpstr>楷体</vt:lpstr>
      <vt:lpstr>宋体</vt:lpstr>
      <vt:lpstr>微软雅黑</vt:lpstr>
      <vt:lpstr>Arial</vt:lpstr>
      <vt:lpstr>Broadway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cao lei</cp:lastModifiedBy>
  <cp:revision>147</cp:revision>
  <dcterms:created xsi:type="dcterms:W3CDTF">2015-03-25T15:45:45Z</dcterms:created>
  <dcterms:modified xsi:type="dcterms:W3CDTF">2020-03-24T03:43:08Z</dcterms:modified>
  <cp:category>PPTS</cp:category>
</cp:coreProperties>
</file>