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7" r:id="rId3"/>
    <p:sldId id="258" r:id="rId4"/>
    <p:sldId id="259" r:id="rId5"/>
    <p:sldId id="277" r:id="rId6"/>
    <p:sldId id="279" r:id="rId7"/>
    <p:sldId id="263" r:id="rId8"/>
    <p:sldId id="310" r:id="rId9"/>
    <p:sldId id="296" r:id="rId10"/>
    <p:sldId id="297" r:id="rId12"/>
    <p:sldId id="264" r:id="rId13"/>
    <p:sldId id="267" r:id="rId14"/>
    <p:sldId id="268" r:id="rId15"/>
    <p:sldId id="269" r:id="rId16"/>
    <p:sldId id="270" r:id="rId17"/>
    <p:sldId id="272" r:id="rId18"/>
    <p:sldId id="273" r:id="rId19"/>
    <p:sldId id="27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8"/>
          <p:cNvSpPr txBox="1"/>
          <p:nvPr/>
        </p:nvSpPr>
        <p:spPr>
          <a:xfrm>
            <a:off x="3135630" y="2600325"/>
            <a:ext cx="63398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>
                <a:latin typeface="华文黑体" panose="02010600040101010101" charset="-122"/>
                <a:ea typeface="华文黑体" panose="02010600040101010101" charset="-122"/>
                <a:sym typeface="+mn-ea"/>
              </a:rPr>
              <a:t>M2Det: A Single-Shot Object Detector based on Multi-Level Feature Pyramid Network</a:t>
            </a:r>
            <a:endParaRPr lang="zh-CN" altLang="en-US" sz="2000">
              <a:latin typeface="华文黑体" panose="02010600040101010101" charset="-122"/>
              <a:ea typeface="华文黑体" panose="02010600040101010101" charset="-122"/>
              <a:sym typeface="+mn-ea"/>
            </a:endParaRPr>
          </a:p>
          <a:p>
            <a:pPr algn="l"/>
            <a:endParaRPr kumimoji="1" lang="zh-CN" altLang="en-US" sz="20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华文黑体" panose="02010600040101010101" charset="-122"/>
              <a:ea typeface="华文黑体" panose="02010600040101010101" charset="-122"/>
              <a:cs typeface="+mn-ea"/>
              <a:sym typeface="+mn-ea"/>
            </a:endParaRPr>
          </a:p>
        </p:txBody>
      </p:sp>
      <p:sp>
        <p:nvSpPr>
          <p:cNvPr id="7" name="文本框 3"/>
          <p:cNvSpPr txBox="1"/>
          <p:nvPr/>
        </p:nvSpPr>
        <p:spPr>
          <a:xfrm>
            <a:off x="3227070" y="3760123"/>
            <a:ext cx="5737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chemeClr val="tx1"/>
                </a:solidFill>
                <a:effectLst/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  <a:sym typeface="+mn-lt"/>
              </a:rPr>
              <a:t>导师：温蜜  </a:t>
            </a:r>
            <a:r>
              <a:rPr lang="en-US" altLang="zh-CN" dirty="0">
                <a:solidFill>
                  <a:schemeClr val="tx1"/>
                </a:solidFill>
                <a:effectLst/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  <a:sym typeface="+mn-lt"/>
              </a:rPr>
              <a:t>/  </a:t>
            </a:r>
            <a:r>
              <a:rPr lang="zh-CN" altLang="en-US" dirty="0">
                <a:solidFill>
                  <a:schemeClr val="tx1"/>
                </a:solidFill>
                <a:effectLst/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  <a:sym typeface="+mn-lt"/>
              </a:rPr>
              <a:t>学生：孙超</a:t>
            </a:r>
            <a:endParaRPr lang="zh-CN" altLang="en-US" dirty="0">
              <a:solidFill>
                <a:schemeClr val="tx1"/>
              </a:solidFill>
              <a:effectLst/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588485" y="-1160759"/>
            <a:ext cx="9254082" cy="921337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063111" y="930360"/>
            <a:ext cx="8065769" cy="5446338"/>
            <a:chOff x="2063111" y="930360"/>
            <a:chExt cx="8065769" cy="5446338"/>
          </a:xfrm>
        </p:grpSpPr>
        <p:sp>
          <p:nvSpPr>
            <p:cNvPr id="10" name="椭圆 9"/>
            <p:cNvSpPr/>
            <p:nvPr/>
          </p:nvSpPr>
          <p:spPr>
            <a:xfrm>
              <a:off x="2063111" y="9303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9787942" y="60357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446395" y="3261995"/>
            <a:ext cx="1298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2019·AAAI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矩形 24"/>
          <p:cNvSpPr/>
          <p:nvPr/>
        </p:nvSpPr>
        <p:spPr>
          <a:xfrm>
            <a:off x="-39370" y="1130935"/>
            <a:ext cx="1166495" cy="495935"/>
          </a:xfrm>
          <a:prstGeom prst="rect">
            <a:avLst/>
          </a:prstGeom>
          <a:solidFill>
            <a:srgbClr val="7E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445" y="39370"/>
            <a:ext cx="1080000" cy="1080000"/>
          </a:xfrm>
          <a:prstGeom prst="rect">
            <a:avLst/>
          </a:prstGeom>
          <a:noFill/>
          <a:ln w="28575">
            <a:solidFill>
              <a:srgbClr val="7E7E7E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7E7E7E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" name="文本框 27"/>
          <p:cNvSpPr txBox="1">
            <a:spLocks noChangeArrowheads="1"/>
          </p:cNvSpPr>
          <p:nvPr/>
        </p:nvSpPr>
        <p:spPr bwMode="auto">
          <a:xfrm>
            <a:off x="5715" y="1104900"/>
            <a:ext cx="1078865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marR="0" indent="0" algn="dist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noProof="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SFAM</a:t>
            </a:r>
            <a:endParaRPr kumimoji="1" lang="en-US" altLang="zh-CN" sz="2800" noProof="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69558" y="226060"/>
            <a:ext cx="54991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4000"/>
              <a:t>C</a:t>
            </a:r>
            <a:endParaRPr lang="en-US" altLang="zh-CN" sz="4000"/>
          </a:p>
        </p:txBody>
      </p:sp>
      <p:sp>
        <p:nvSpPr>
          <p:cNvPr id="100" name="文本框 99"/>
          <p:cNvSpPr txBox="1"/>
          <p:nvPr/>
        </p:nvSpPr>
        <p:spPr>
          <a:xfrm>
            <a:off x="1127125" y="4241800"/>
            <a:ext cx="10961370" cy="1322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·SFAM</a:t>
            </a:r>
            <a:r>
              <a:rPr lang="zh-CN" altLang="en-US" sz="2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旨在将由</a:t>
            </a:r>
            <a:r>
              <a:rPr lang="en-US" altLang="zh-CN" sz="2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TUM</a:t>
            </a:r>
            <a:r>
              <a:rPr lang="zh-CN" altLang="en-US" sz="2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生成的多级多尺度特征聚合成多级特征金字塔。</a:t>
            </a:r>
            <a:endParaRPr lang="zh-CN" altLang="en-US" sz="2000" b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/>
            <a:r>
              <a:rPr lang="en-US" altLang="zh-CN" sz="2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·SFAM</a:t>
            </a:r>
            <a:r>
              <a:rPr lang="zh-CN" altLang="en-US" sz="2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的第一阶段是沿着信道维度将等效尺度的特征连接在一起。聚合金字塔中的每个比例都包含来自多级深度的特征。</a:t>
            </a:r>
            <a:endParaRPr lang="zh-CN" altLang="en-US" sz="2000" b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/>
            <a:r>
              <a:rPr lang="en-US" altLang="zh-CN" sz="2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·</a:t>
            </a:r>
            <a:r>
              <a:rPr lang="zh-CN" altLang="en-US" sz="2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在第二阶段，引入了通道注意模块，以促使特征集中在最有益的通道。</a:t>
            </a:r>
            <a:endParaRPr lang="zh-CN" altLang="en-US" sz="2000" b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6665" y="1104900"/>
            <a:ext cx="9678035" cy="2679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4104640" y="2686685"/>
            <a:ext cx="3982085" cy="977900"/>
            <a:chOff x="7749" y="4609"/>
            <a:chExt cx="4820" cy="1183"/>
          </a:xfrm>
        </p:grpSpPr>
        <p:grpSp>
          <p:nvGrpSpPr>
            <p:cNvPr id="3" name="组合 2"/>
            <p:cNvGrpSpPr/>
            <p:nvPr/>
          </p:nvGrpSpPr>
          <p:grpSpPr>
            <a:xfrm rot="0">
              <a:off x="7749" y="4609"/>
              <a:ext cx="1164" cy="1183"/>
              <a:chOff x="2498710" y="2311467"/>
              <a:chExt cx="1748840" cy="1777866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3600" dirty="0"/>
                  <a:t>3</a:t>
                </a:r>
                <a:endParaRPr lang="en-US" altLang="zh-CN" sz="3600" dirty="0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  <a:alpha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7200" dirty="0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rgbClr val="F23B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600">
                  <a:cs typeface="+mn-ea"/>
                  <a:sym typeface="+mn-lt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rgbClr val="F23B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600">
                  <a:cs typeface="+mn-ea"/>
                  <a:sym typeface="+mn-lt"/>
                </a:endParaRPr>
              </a:p>
            </p:txBody>
          </p:sp>
        </p:grpSp>
        <p:sp>
          <p:nvSpPr>
            <p:cNvPr id="8" name="文本框 8"/>
            <p:cNvSpPr txBox="1"/>
            <p:nvPr/>
          </p:nvSpPr>
          <p:spPr>
            <a:xfrm>
              <a:off x="9015" y="4636"/>
              <a:ext cx="3554" cy="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di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楷体" panose="02010609060101010101" charset="-122"/>
                  <a:ea typeface="楷体" panose="02010609060101010101" charset="-122"/>
                  <a:cs typeface="+mn-ea"/>
                  <a:sym typeface="+mn-lt"/>
                </a:rPr>
                <a:t>实验</a:t>
              </a:r>
              <a:endPara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9015" y="5307"/>
              <a:ext cx="3554" cy="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di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楷体" panose="02010609060101010101" charset="-122"/>
                  <a:ea typeface="楷体" panose="02010609060101010101" charset="-122"/>
                  <a:cs typeface="+mn-ea"/>
                  <a:sym typeface="+mn-lt"/>
                </a:rPr>
                <a:t>Experiment</a:t>
              </a:r>
              <a:endParaRPr kumimoji="1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9015" y="4712"/>
              <a:ext cx="0" cy="91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7" name="组合 26"/>
          <p:cNvGrpSpPr/>
          <p:nvPr/>
        </p:nvGrpSpPr>
        <p:grpSpPr>
          <a:xfrm>
            <a:off x="-4445" y="205105"/>
            <a:ext cx="2574290" cy="950595"/>
            <a:chOff x="7344" y="3423"/>
            <a:chExt cx="4054" cy="1497"/>
          </a:xfrm>
        </p:grpSpPr>
        <p:sp>
          <p:nvSpPr>
            <p:cNvPr id="25" name="文本框 33"/>
            <p:cNvSpPr txBox="1">
              <a:spLocks noChangeArrowheads="1"/>
            </p:cNvSpPr>
            <p:nvPr/>
          </p:nvSpPr>
          <p:spPr bwMode="auto">
            <a:xfrm>
              <a:off x="8212" y="4292"/>
              <a:ext cx="2485" cy="62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 marL="0" marR="0" lvl="0" indent="0" algn="di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dirty="0">
                  <a:solidFill>
                    <a:schemeClr val="tx1"/>
                  </a:solidFill>
                  <a:cs typeface="+mn-ea"/>
                  <a:sym typeface="+mn-lt"/>
                </a:rPr>
                <a:t>MS-COCO</a:t>
              </a:r>
              <a:endParaRPr kumimoji="1" lang="en-US" altLang="zh-CN" sz="2000" b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344" y="3423"/>
              <a:ext cx="405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lnSpc>
                  <a:spcPct val="150000"/>
                </a:lnSpc>
                <a:spcBef>
                  <a:spcPts val="1000"/>
                </a:spcBef>
                <a:buNone/>
              </a:pPr>
              <a:r>
                <a:rPr lang="zh-CN" altLang="en-US" sz="1600" b="1">
                  <a:solidFill>
                    <a:srgbClr val="7F7F7F"/>
                  </a:solidFill>
                  <a:latin typeface="楷体" panose="02010609060101010101" charset="-122"/>
                  <a:ea typeface="楷体" panose="02010609060101010101" charset="-122"/>
                  <a:sym typeface="宋体" panose="02010600030101010101" pitchFamily="2" charset="-122"/>
                </a:rPr>
                <a:t>数据集</a:t>
              </a:r>
              <a:endParaRPr lang="zh-CN" altLang="en-US" sz="1600" b="1">
                <a:solidFill>
                  <a:srgbClr val="7F7F7F"/>
                </a:solidFill>
                <a:latin typeface="楷体" panose="02010609060101010101" charset="-122"/>
                <a:ea typeface="楷体" panose="02010609060101010101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4710" y="0"/>
            <a:ext cx="8372475" cy="6858000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7627620" y="3524250"/>
            <a:ext cx="283210" cy="1416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7621270" y="5551170"/>
            <a:ext cx="286385" cy="13843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640320" y="4765675"/>
            <a:ext cx="257810" cy="16954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621270" y="6188075"/>
            <a:ext cx="307975" cy="15938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>
                        <a:lumMod val="110000"/>
                        <a:satMod val="105000"/>
                        <a:tint val="67000"/>
                      </a:schemeClr>
                    </a:gs>
                    <a:gs pos="50000">
                      <a:schemeClr val="accent2">
                        <a:lumMod val="105000"/>
                        <a:satMod val="103000"/>
                        <a:tint val="73000"/>
                      </a:schemeClr>
                    </a:gs>
                    <a:gs pos="100000">
                      <a:schemeClr val="accent2">
                        <a:lumMod val="105000"/>
                        <a:satMod val="109000"/>
                        <a:tint val="81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1186180" y="1524000"/>
            <a:ext cx="4320000" cy="2880000"/>
          </a:xfrm>
          <a:prstGeom prst="rect">
            <a:avLst/>
          </a:prstGeom>
        </p:spPr>
      </p:pic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6405245" y="1549400"/>
            <a:ext cx="4320000" cy="2880000"/>
          </a:xfrm>
          <a:prstGeom prst="rect">
            <a:avLst/>
          </a:prstGeom>
        </p:spPr>
      </p:pic>
      <p:sp>
        <p:nvSpPr>
          <p:cNvPr id="14" name="文本框 33"/>
          <p:cNvSpPr txBox="1">
            <a:spLocks noChangeArrowheads="1"/>
          </p:cNvSpPr>
          <p:nvPr/>
        </p:nvSpPr>
        <p:spPr bwMode="auto">
          <a:xfrm>
            <a:off x="546735" y="756920"/>
            <a:ext cx="1577975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 marL="0" marR="0" lvl="0" indent="0" algn="di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dirty="0">
                <a:solidFill>
                  <a:schemeClr val="tx1"/>
                </a:solidFill>
                <a:cs typeface="+mn-ea"/>
                <a:sym typeface="+mn-lt"/>
              </a:rPr>
              <a:t>TUM</a:t>
            </a:r>
            <a:endParaRPr kumimoji="1" lang="en-US" altLang="zh-CN" sz="20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2536190" y="3056890"/>
            <a:ext cx="2622550" cy="1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7965" y="323215"/>
            <a:ext cx="9195435" cy="6210935"/>
          </a:xfrm>
          <a:prstGeom prst="rect">
            <a:avLst/>
          </a:prstGeom>
        </p:spPr>
      </p:pic>
      <p:sp>
        <p:nvSpPr>
          <p:cNvPr id="25" name="文本框 33"/>
          <p:cNvSpPr txBox="1">
            <a:spLocks noChangeArrowheads="1"/>
          </p:cNvSpPr>
          <p:nvPr/>
        </p:nvSpPr>
        <p:spPr bwMode="auto">
          <a:xfrm>
            <a:off x="546735" y="756920"/>
            <a:ext cx="1577975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 marL="0" marR="0" lvl="0" indent="0" algn="di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dirty="0">
                <a:solidFill>
                  <a:schemeClr val="tx1"/>
                </a:solidFill>
                <a:cs typeface="+mn-ea"/>
                <a:sym typeface="+mn-lt"/>
              </a:rPr>
              <a:t>Speed</a:t>
            </a:r>
            <a:endParaRPr kumimoji="1" lang="en-US" altLang="zh-CN" sz="20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4104640" y="2686685"/>
            <a:ext cx="3982085" cy="977900"/>
            <a:chOff x="7749" y="4609"/>
            <a:chExt cx="4820" cy="1183"/>
          </a:xfrm>
        </p:grpSpPr>
        <p:grpSp>
          <p:nvGrpSpPr>
            <p:cNvPr id="3" name="组合 2"/>
            <p:cNvGrpSpPr/>
            <p:nvPr/>
          </p:nvGrpSpPr>
          <p:grpSpPr>
            <a:xfrm rot="0">
              <a:off x="7749" y="4609"/>
              <a:ext cx="1164" cy="1183"/>
              <a:chOff x="2498710" y="2311467"/>
              <a:chExt cx="1748840" cy="1777866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3600" dirty="0"/>
                  <a:t>4</a:t>
                </a:r>
                <a:endParaRPr lang="en-US" altLang="zh-CN" sz="3600" dirty="0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  <a:alpha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7200" dirty="0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rgbClr val="F23B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600">
                  <a:cs typeface="+mn-ea"/>
                  <a:sym typeface="+mn-lt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rgbClr val="F23B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600">
                  <a:cs typeface="+mn-ea"/>
                  <a:sym typeface="+mn-lt"/>
                </a:endParaRPr>
              </a:p>
            </p:txBody>
          </p:sp>
        </p:grpSp>
        <p:sp>
          <p:nvSpPr>
            <p:cNvPr id="8" name="文本框 8"/>
            <p:cNvSpPr txBox="1"/>
            <p:nvPr/>
          </p:nvSpPr>
          <p:spPr>
            <a:xfrm>
              <a:off x="9015" y="4636"/>
              <a:ext cx="3554" cy="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di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楷体" panose="02010609060101010101" charset="-122"/>
                  <a:ea typeface="楷体" panose="02010609060101010101" charset="-122"/>
                  <a:cs typeface="+mn-ea"/>
                  <a:sym typeface="+mn-lt"/>
                </a:rPr>
                <a:t>结论</a:t>
              </a:r>
              <a:endPara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9015" y="5307"/>
              <a:ext cx="3554" cy="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di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Conclusion</a:t>
              </a:r>
              <a:endParaRPr kumimoji="1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9015" y="4712"/>
              <a:ext cx="0" cy="91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1011555" y="1814830"/>
            <a:ext cx="9872345" cy="28613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en-US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·</a:t>
            </a:r>
            <a:r>
              <a:rPr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提出了一种称为多级特征金字塔网络（MLFPN）的新颖方法来构造有效的特征金字塔，以检测不同比例的物体。 </a:t>
            </a:r>
            <a:endParaRPr b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indent="0" algn="l"/>
            <a:r>
              <a:rPr lang="en-US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·</a:t>
            </a:r>
            <a:r>
              <a:rPr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MLFPN由几个新颖的模块组成。</a:t>
            </a:r>
            <a:r>
              <a:rPr lang="zh-CN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首先</a:t>
            </a:r>
            <a:r>
              <a:rPr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由特征提取模块（FFMv1）将由骨</a:t>
            </a:r>
            <a:r>
              <a:rPr lang="zh-CN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干网络</a:t>
            </a:r>
            <a:r>
              <a:rPr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提取的多层特征融合为基本特征。其次，将基本特征馈入一个由交替的联合细化U形模块（TUM）和特征融合模块（FFMv2s）组成的块中，然后提取多级多尺度特征（即每个TUM的解码器层）。最后，将提取的具有相同比例的多级多比例特征进行聚合，以构建一个特征金字塔，以通过按比例缩放特征聚集模块（SFAM）进行对象检测。</a:t>
            </a:r>
            <a:endParaRPr b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indent="0" algn="l"/>
            <a:r>
              <a:rPr lang="en-US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·</a:t>
            </a:r>
            <a:r>
              <a:rPr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基于MLFPN设计了功能强大的端到端单级目标检测器M2Det</a:t>
            </a:r>
            <a:r>
              <a:rPr lang="zh-CN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endParaRPr lang="zh-CN" b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indent="0" algn="l"/>
            <a:r>
              <a:rPr lang="en-US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·</a:t>
            </a:r>
            <a:r>
              <a:rPr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在MS-COCO基准测试中，M2Det采用单尺度推理策略时，以11.8 FPS的速度实现了41.0的AP，当使用多尺度推理策略时，AP为44.2。获得了比现有技术更好的检测性能</a:t>
            </a:r>
            <a:r>
              <a:rPr lang="zh-CN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endParaRPr lang="zh-CN" b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8"/>
          <p:cNvSpPr txBox="1"/>
          <p:nvPr/>
        </p:nvSpPr>
        <p:spPr>
          <a:xfrm>
            <a:off x="3676650" y="2732170"/>
            <a:ext cx="48387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5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Thank you!</a:t>
            </a:r>
            <a:endParaRPr kumimoji="1" lang="zh-CN" altLang="en-US" sz="5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" name="文本框 3"/>
          <p:cNvSpPr txBox="1"/>
          <p:nvPr/>
        </p:nvSpPr>
        <p:spPr>
          <a:xfrm>
            <a:off x="4389120" y="3726180"/>
            <a:ext cx="3413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2020/3/24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588485" y="-1160759"/>
            <a:ext cx="9254082" cy="921337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063111" y="930360"/>
            <a:ext cx="8065769" cy="5446338"/>
            <a:chOff x="2063111" y="930360"/>
            <a:chExt cx="8065769" cy="5446338"/>
          </a:xfrm>
        </p:grpSpPr>
        <p:sp>
          <p:nvSpPr>
            <p:cNvPr id="10" name="椭圆 9"/>
            <p:cNvSpPr/>
            <p:nvPr/>
          </p:nvSpPr>
          <p:spPr>
            <a:xfrm>
              <a:off x="2063111" y="9303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9787942" y="60357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582935" y="2305505"/>
            <a:ext cx="3061161" cy="751139"/>
            <a:chOff x="4123410" y="1826618"/>
            <a:chExt cx="3061161" cy="751139"/>
          </a:xfrm>
        </p:grpSpPr>
        <p:grpSp>
          <p:nvGrpSpPr>
            <p:cNvPr id="5" name="组合 4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3200" dirty="0"/>
                  <a:t>1</a:t>
                </a:r>
                <a:endParaRPr lang="zh-CN" altLang="en-US" sz="3200" dirty="0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  <a:alpha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rgbClr val="F23B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rgbClr val="F23B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6" name="文本框 8"/>
            <p:cNvSpPr txBox="1"/>
            <p:nvPr/>
          </p:nvSpPr>
          <p:spPr>
            <a:xfrm>
              <a:off x="4927756" y="1844007"/>
              <a:ext cx="225681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di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楷体" panose="02010609060101010101" charset="-122"/>
                  <a:ea typeface="楷体" panose="02010609060101010101" charset="-122"/>
                  <a:cs typeface="+mn-ea"/>
                  <a:sym typeface="+mn-lt"/>
                </a:rPr>
                <a:t>摘要及介绍</a:t>
              </a:r>
              <a:endPara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927755" y="2269980"/>
              <a:ext cx="2256815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di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i="0" u="none" strike="noStrike" cap="none" spc="0" normalizeH="0" baseline="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Abstract and Introduction</a:t>
              </a:r>
              <a:endParaRPr kumimoji="1" lang="en-US" altLang="zh-CN" sz="1400" i="0" u="none" strike="noStrike" cap="none" spc="0" normalizeH="0" baseline="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6547906" y="2305505"/>
            <a:ext cx="3061161" cy="751139"/>
            <a:chOff x="4123410" y="1826618"/>
            <a:chExt cx="3061161" cy="751139"/>
          </a:xfrm>
        </p:grpSpPr>
        <p:grpSp>
          <p:nvGrpSpPr>
            <p:cNvPr id="14" name="组合 13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3200" dirty="0"/>
                  <a:t>2</a:t>
                </a:r>
                <a:endParaRPr lang="zh-CN" altLang="en-US" sz="3200" dirty="0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  <a:alpha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rgbClr val="F23B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rgbClr val="F23B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15" name="文本框 8"/>
            <p:cNvSpPr txBox="1"/>
            <p:nvPr/>
          </p:nvSpPr>
          <p:spPr>
            <a:xfrm>
              <a:off x="4927756" y="1844007"/>
              <a:ext cx="225681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di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楷体" panose="02010609060101010101" charset="-122"/>
                  <a:ea typeface="楷体" panose="02010609060101010101" charset="-122"/>
                  <a:cs typeface="+mn-ea"/>
                  <a:sym typeface="+mn-lt"/>
                </a:rPr>
                <a:t>相关工作</a:t>
              </a:r>
              <a:endPara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20" name="文本框 4"/>
            <p:cNvSpPr txBox="1"/>
            <p:nvPr/>
          </p:nvSpPr>
          <p:spPr>
            <a:xfrm>
              <a:off x="4927755" y="2269980"/>
              <a:ext cx="2256815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di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i="0" u="none" strike="noStrike" cap="none" spc="0" normalizeH="0" baseline="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Related work</a:t>
              </a:r>
              <a:endParaRPr kumimoji="1" lang="en-US" altLang="zh-CN" sz="1400" i="0" u="none" strike="noStrike" cap="none" spc="0" normalizeH="0" baseline="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2582934" y="4064360"/>
            <a:ext cx="3061161" cy="751139"/>
            <a:chOff x="4123410" y="1826618"/>
            <a:chExt cx="3061161" cy="751139"/>
          </a:xfrm>
        </p:grpSpPr>
        <p:grpSp>
          <p:nvGrpSpPr>
            <p:cNvPr id="23" name="组合 2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3200" dirty="0"/>
                  <a:t>3</a:t>
                </a:r>
                <a:endParaRPr lang="zh-CN" altLang="en-US" sz="3200" dirty="0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  <a:alpha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rgbClr val="F23B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rgbClr val="F23B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24" name="文本框 8"/>
            <p:cNvSpPr txBox="1"/>
            <p:nvPr/>
          </p:nvSpPr>
          <p:spPr>
            <a:xfrm>
              <a:off x="4927756" y="1844007"/>
              <a:ext cx="225681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di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楷体" panose="02010609060101010101" charset="-122"/>
                  <a:ea typeface="楷体" panose="02010609060101010101" charset="-122"/>
                  <a:cs typeface="+mn-ea"/>
                  <a:sym typeface="+mn-lt"/>
                </a:rPr>
                <a:t>实验</a:t>
              </a:r>
              <a:endPara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29" name="文本框 4"/>
            <p:cNvSpPr txBox="1"/>
            <p:nvPr/>
          </p:nvSpPr>
          <p:spPr>
            <a:xfrm>
              <a:off x="4927755" y="2269980"/>
              <a:ext cx="2256815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di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i="0" u="none" strike="noStrike" cap="none" spc="0" normalizeH="0" baseline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楷体" panose="02010609060101010101" charset="-122"/>
                  <a:ea typeface="楷体" panose="02010609060101010101" charset="-122"/>
                  <a:cs typeface="+mn-ea"/>
                  <a:sym typeface="+mn-lt"/>
                </a:rPr>
                <a:t>Experiment</a:t>
              </a:r>
              <a:endParaRPr kumimoji="1" lang="en-US" altLang="zh-CN" sz="1400" i="0" u="none" strike="noStrike" cap="none" spc="0" normalizeH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/>
        </p:nvGrpSpPr>
        <p:grpSpPr>
          <a:xfrm rot="0">
            <a:off x="6548120" y="4064635"/>
            <a:ext cx="739140" cy="751205"/>
            <a:chOff x="2498710" y="2311467"/>
            <a:chExt cx="1748840" cy="1777866"/>
          </a:xfrm>
        </p:grpSpPr>
        <p:sp>
          <p:nvSpPr>
            <p:cNvPr id="34" name="椭圆 33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3200" dirty="0"/>
                <a:t>4</a:t>
              </a:r>
              <a:endParaRPr lang="zh-CN" altLang="en-US" sz="3200" dirty="0"/>
            </a:p>
          </p:txBody>
        </p:sp>
        <p:sp>
          <p:nvSpPr>
            <p:cNvPr id="35" name="椭圆 34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6600" dirty="0"/>
            </a:p>
          </p:txBody>
        </p:sp>
        <p:sp>
          <p:nvSpPr>
            <p:cNvPr id="36" name="椭圆 35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</p:grpSp>
      <p:sp>
        <p:nvSpPr>
          <p:cNvPr id="33" name="文本框 8"/>
          <p:cNvSpPr txBox="1"/>
          <p:nvPr/>
        </p:nvSpPr>
        <p:spPr>
          <a:xfrm>
            <a:off x="7352030" y="4064635"/>
            <a:ext cx="22567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di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结论</a:t>
            </a:r>
            <a:endParaRPr kumimoji="1" lang="zh-CN" altLang="en-US" sz="20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8" name="文本框 4"/>
          <p:cNvSpPr txBox="1"/>
          <p:nvPr/>
        </p:nvSpPr>
        <p:spPr>
          <a:xfrm>
            <a:off x="7352030" y="4507865"/>
            <a:ext cx="22567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di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i="0" u="none" strike="noStrike" cap="none" spc="0" normalizeH="0" baseline="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Conclusion</a:t>
            </a:r>
            <a:endParaRPr kumimoji="1" lang="en-US" altLang="zh-CN" sz="1400" i="0" u="none" strike="noStrike" cap="none" spc="0" normalizeH="0" baseline="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7352030" y="4130040"/>
            <a:ext cx="0" cy="57975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4104640" y="2686685"/>
            <a:ext cx="3982085" cy="977900"/>
            <a:chOff x="7749" y="4609"/>
            <a:chExt cx="4820" cy="1183"/>
          </a:xfrm>
        </p:grpSpPr>
        <p:grpSp>
          <p:nvGrpSpPr>
            <p:cNvPr id="41" name="组合 40"/>
            <p:cNvGrpSpPr/>
            <p:nvPr/>
          </p:nvGrpSpPr>
          <p:grpSpPr>
            <a:xfrm rot="0">
              <a:off x="7749" y="4609"/>
              <a:ext cx="1164" cy="1183"/>
              <a:chOff x="2498710" y="2311467"/>
              <a:chExt cx="1748840" cy="1777866"/>
            </a:xfrm>
          </p:grpSpPr>
          <p:sp>
            <p:nvSpPr>
              <p:cNvPr id="42" name="椭圆 41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3600" dirty="0"/>
                  <a:t>1</a:t>
                </a:r>
                <a:endParaRPr lang="en-US" altLang="zh-CN" sz="3600" dirty="0"/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  <a:alpha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7200" dirty="0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rgbClr val="F23B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600">
                  <a:cs typeface="+mn-ea"/>
                  <a:sym typeface="+mn-lt"/>
                </a:endParaRP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rgbClr val="F23B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600">
                  <a:cs typeface="+mn-ea"/>
                  <a:sym typeface="+mn-lt"/>
                </a:endParaRPr>
              </a:p>
            </p:txBody>
          </p:sp>
        </p:grpSp>
        <p:sp>
          <p:nvSpPr>
            <p:cNvPr id="46" name="文本框 8"/>
            <p:cNvSpPr txBox="1"/>
            <p:nvPr/>
          </p:nvSpPr>
          <p:spPr>
            <a:xfrm>
              <a:off x="9015" y="4636"/>
              <a:ext cx="3554" cy="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di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摘要及介绍</a:t>
              </a:r>
              <a:endPara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015" y="5307"/>
              <a:ext cx="3554" cy="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di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i="0" u="none" strike="noStrike" cap="none" spc="0" normalizeH="0" baseline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楷体" panose="02010609060101010101" charset="-122"/>
                  <a:ea typeface="楷体" panose="02010609060101010101" charset="-122"/>
                  <a:cs typeface="+mn-ea"/>
                  <a:sym typeface="+mn-lt"/>
                </a:rPr>
                <a:t>Abstract and Introduction</a:t>
              </a:r>
              <a:endParaRPr kumimoji="1" lang="en-US" altLang="zh-CN" sz="1600" i="0" u="none" strike="noStrike" cap="none" spc="0" normalizeH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>
            <a:xfrm>
              <a:off x="9015" y="4712"/>
              <a:ext cx="0" cy="91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792220" y="3328670"/>
            <a:ext cx="52552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多层次特征金字塔网络（MLFPN）</a:t>
            </a: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6375" y="4486910"/>
            <a:ext cx="116687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M2Det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algn="ctr"/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评估MLFPN的有效性，设计并训练了一个功能强大的端到端一阶段物体探测器，将其集成到SSD架构中。</a:t>
            </a:r>
            <a:endParaRPr lang="zh-CN" altLang="en-US" sz="1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27" name="图片 26" descr="Feature pyramid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7435" y="723265"/>
            <a:ext cx="10057765" cy="2264410"/>
          </a:xfrm>
          <a:prstGeom prst="rect">
            <a:avLst/>
          </a:prstGeom>
        </p:spPr>
      </p:pic>
      <p:grpSp>
        <p:nvGrpSpPr>
          <p:cNvPr id="30" name="组合 29"/>
          <p:cNvGrpSpPr/>
          <p:nvPr/>
        </p:nvGrpSpPr>
        <p:grpSpPr>
          <a:xfrm rot="0">
            <a:off x="132080" y="89535"/>
            <a:ext cx="633095" cy="633730"/>
            <a:chOff x="2498710" y="2311467"/>
            <a:chExt cx="1748840" cy="1748840"/>
          </a:xfrm>
        </p:grpSpPr>
        <p:sp>
          <p:nvSpPr>
            <p:cNvPr id="31" name="椭圆 30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r>
                <a:rPr lang="en-US" altLang="zh-CN" sz="2800" dirty="0"/>
                <a:t>1</a:t>
              </a:r>
              <a:endParaRPr lang="en-US" altLang="zh-CN" sz="2800" dirty="0"/>
            </a:p>
          </p:txBody>
        </p:sp>
        <p:sp>
          <p:nvSpPr>
            <p:cNvPr id="32" name="椭圆 31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 sz="7200" dirty="0"/>
            </a:p>
          </p:txBody>
        </p:sp>
        <p:sp>
          <p:nvSpPr>
            <p:cNvPr id="33" name="椭圆 32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 sz="160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挑战：实例之间的尺度差异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6030" y="-289560"/>
            <a:ext cx="9679940" cy="27927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895" y="2192655"/>
            <a:ext cx="7013575" cy="461010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 rot="0">
            <a:off x="117475" y="142240"/>
            <a:ext cx="633095" cy="633730"/>
            <a:chOff x="2498710" y="2311467"/>
            <a:chExt cx="1748840" cy="1748840"/>
          </a:xfrm>
        </p:grpSpPr>
        <p:sp>
          <p:nvSpPr>
            <p:cNvPr id="8" name="椭圆 7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r>
                <a:rPr lang="en-US" altLang="zh-CN" sz="2800" dirty="0"/>
                <a:t>2</a:t>
              </a:r>
              <a:endParaRPr lang="en-US" altLang="zh-CN" sz="2800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 sz="7200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 sz="160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 rot="0">
            <a:off x="4104640" y="2686685"/>
            <a:ext cx="961390" cy="977900"/>
            <a:chOff x="2498710" y="2311467"/>
            <a:chExt cx="1748840" cy="1777866"/>
          </a:xfrm>
        </p:grpSpPr>
        <p:sp>
          <p:nvSpPr>
            <p:cNvPr id="4" name="椭圆 3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3600" dirty="0"/>
                <a:t>2</a:t>
              </a:r>
              <a:endParaRPr lang="en-US" altLang="zh-CN" sz="3600" dirty="0"/>
            </a:p>
          </p:txBody>
        </p:sp>
        <p:sp>
          <p:nvSpPr>
            <p:cNvPr id="5" name="椭圆 4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7200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>
                <a:cs typeface="+mn-ea"/>
                <a:sym typeface="+mn-lt"/>
              </a:endParaRPr>
            </a:p>
          </p:txBody>
        </p:sp>
      </p:grpSp>
      <p:sp>
        <p:nvSpPr>
          <p:cNvPr id="8" name="文本框 8"/>
          <p:cNvSpPr txBox="1"/>
          <p:nvPr/>
        </p:nvSpPr>
        <p:spPr>
          <a:xfrm>
            <a:off x="5150485" y="2708910"/>
            <a:ext cx="29362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di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相关工作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50485" y="3263900"/>
            <a:ext cx="29362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di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i="0" u="none" strike="noStrike" cap="none" spc="0" normalizeH="0" baseline="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Related work</a:t>
            </a:r>
            <a:endParaRPr kumimoji="1" lang="en-US" altLang="zh-CN" sz="1600" i="0" u="none" strike="noStrike" cap="none" spc="0" normalizeH="0" baseline="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150485" y="2771775"/>
            <a:ext cx="0" cy="75501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01320"/>
            <a:ext cx="12192000" cy="3918585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 rot="0">
            <a:off x="133350" y="129540"/>
            <a:ext cx="633095" cy="633730"/>
            <a:chOff x="2498710" y="2311467"/>
            <a:chExt cx="1748840" cy="1748840"/>
          </a:xfrm>
        </p:grpSpPr>
        <p:sp>
          <p:nvSpPr>
            <p:cNvPr id="9" name="椭圆 8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r>
                <a:rPr lang="en-US" altLang="zh-CN" sz="2800" dirty="0"/>
                <a:t>3</a:t>
              </a:r>
              <a:endParaRPr lang="en-US" altLang="zh-CN" sz="2800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 sz="7200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 sz="1600">
                <a:cs typeface="+mn-ea"/>
                <a:sym typeface="+mn-lt"/>
              </a:endParaRPr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894715" y="4592320"/>
            <a:ext cx="10023475" cy="1322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en-US" altLang="zh-CN" sz="2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FFMv1</a:t>
            </a:r>
            <a:r>
              <a:rPr lang="zh-CN" altLang="en-US" sz="2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融合浅和深的特征以产生基本特征，为</a:t>
            </a:r>
            <a:r>
              <a:rPr lang="en-US" altLang="zh-CN" sz="2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MLFPN</a:t>
            </a:r>
            <a:r>
              <a:rPr lang="zh-CN" altLang="en-US" sz="2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提供多级语义信息，同时交替堆叠多个</a:t>
            </a:r>
            <a:r>
              <a:rPr lang="en-US" altLang="zh-CN" sz="2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TUM</a:t>
            </a:r>
            <a:r>
              <a:rPr lang="zh-CN" altLang="en-US" sz="2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和</a:t>
            </a:r>
            <a:r>
              <a:rPr lang="en-US" altLang="zh-CN" sz="2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FFMv2</a:t>
            </a:r>
            <a:r>
              <a:rPr lang="zh-CN" altLang="en-US" sz="2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r>
              <a:rPr lang="en-US" altLang="zh-CN" sz="2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</a:t>
            </a:r>
            <a:r>
              <a:rPr lang="zh-CN" altLang="en-US" sz="2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每个</a:t>
            </a:r>
            <a:r>
              <a:rPr lang="en-US" altLang="zh-CN" sz="2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TUM</a:t>
            </a:r>
            <a:r>
              <a:rPr lang="zh-CN" altLang="en-US" sz="2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生成具有不同尺度的若干特征图</a:t>
            </a:r>
            <a:r>
              <a:rPr lang="en-US" altLang="zh-CN" sz="2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)</a:t>
            </a:r>
            <a:endParaRPr lang="en-US" altLang="zh-CN" sz="2000" b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indent="0" algn="l"/>
            <a:r>
              <a:rPr lang="en-US" altLang="zh-CN" sz="2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FFMv2</a:t>
            </a:r>
            <a:r>
              <a:rPr lang="zh-CN" altLang="en-US" sz="2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融合了基本特征和前一个</a:t>
            </a:r>
            <a:r>
              <a:rPr lang="en-US" altLang="zh-CN" sz="2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TUM</a:t>
            </a:r>
            <a:r>
              <a:rPr lang="zh-CN" altLang="en-US" sz="2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的最大输出特征图。</a:t>
            </a:r>
            <a:endParaRPr lang="zh-CN" altLang="en-US" sz="2000" b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indent="0" algn="l"/>
            <a:r>
              <a:rPr lang="zh-CN" altLang="en-US" sz="2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将融合的特征图馈送到下一个TUM。</a:t>
            </a:r>
            <a:endParaRPr lang="zh-CN" altLang="en-US" sz="2000" b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" name="矩形 23"/>
          <p:cNvSpPr/>
          <p:nvPr/>
        </p:nvSpPr>
        <p:spPr>
          <a:xfrm>
            <a:off x="-39370" y="1130935"/>
            <a:ext cx="1166495" cy="495935"/>
          </a:xfrm>
          <a:prstGeom prst="rect">
            <a:avLst/>
          </a:prstGeom>
          <a:solidFill>
            <a:srgbClr val="7E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445" y="39370"/>
            <a:ext cx="1080000" cy="1080000"/>
          </a:xfrm>
          <a:prstGeom prst="rect">
            <a:avLst/>
          </a:prstGeom>
          <a:noFill/>
          <a:ln w="28575">
            <a:solidFill>
              <a:srgbClr val="7E7E7E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7E7E7E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" name="文本框 33"/>
          <p:cNvSpPr txBox="1">
            <a:spLocks noChangeArrowheads="1"/>
          </p:cNvSpPr>
          <p:nvPr/>
        </p:nvSpPr>
        <p:spPr bwMode="auto">
          <a:xfrm>
            <a:off x="5715" y="1104900"/>
            <a:ext cx="1078865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marR="0" indent="0" algn="dist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noProof="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FFMS</a:t>
            </a:r>
            <a:endParaRPr kumimoji="1" lang="en-US" altLang="zh-CN" sz="2800" noProof="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06070" y="226060"/>
            <a:ext cx="47688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4000"/>
              <a:t>A</a:t>
            </a:r>
            <a:endParaRPr lang="en-US" altLang="zh-CN" sz="4000"/>
          </a:p>
        </p:txBody>
      </p:sp>
      <p:sp>
        <p:nvSpPr>
          <p:cNvPr id="3" name="文本框 2"/>
          <p:cNvSpPr txBox="1"/>
          <p:nvPr/>
        </p:nvSpPr>
        <p:spPr>
          <a:xfrm>
            <a:off x="1401445" y="3751580"/>
            <a:ext cx="9911080" cy="16300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en-US" altLang="zh-CN" sz="2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·</a:t>
            </a:r>
            <a:r>
              <a:rPr lang="zh-CN" altLang="en-US" sz="2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使用</a:t>
            </a:r>
            <a:r>
              <a:rPr lang="en-US" altLang="zh-CN" sz="2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1x1</a:t>
            </a:r>
            <a:r>
              <a:rPr lang="zh-CN" altLang="en-US" sz="2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卷积层来压缩输入特征的通道，并使用连接操作来聚合这些特征图。</a:t>
            </a:r>
            <a:endParaRPr lang="zh-CN" altLang="en-US" sz="2000" b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indent="0" algn="l"/>
            <a:r>
              <a:rPr lang="en-US" altLang="zh-CN" sz="2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·FFMv1</a:t>
            </a:r>
            <a:r>
              <a:rPr lang="zh-CN" altLang="en-US" sz="2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以骨干网络中不同比例的两个特征图作为输入，因此它采用一个上采样操作，在连接操作之前将深度特征重新缩放到相同的尺度。（图</a:t>
            </a:r>
            <a:r>
              <a:rPr lang="en-US" altLang="zh-CN" sz="2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</a:t>
            </a:r>
            <a:r>
              <a:rPr lang="zh-CN" altLang="en-US" sz="2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</a:t>
            </a:r>
            <a:endParaRPr lang="zh-CN" altLang="en-US" sz="2000" b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indent="0" algn="l"/>
            <a:r>
              <a:rPr lang="en-US" altLang="zh-CN" sz="2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·FFMv2</a:t>
            </a:r>
            <a:r>
              <a:rPr lang="zh-CN" altLang="en-US" sz="2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采用基本特征和前一个</a:t>
            </a:r>
            <a:r>
              <a:rPr lang="en-US" altLang="zh-CN" sz="2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TUM</a:t>
            </a:r>
            <a:r>
              <a:rPr lang="zh-CN" altLang="en-US" sz="2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的最大输出特征图</a:t>
            </a:r>
            <a:r>
              <a:rPr lang="en-US" altLang="zh-CN" sz="2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</a:t>
            </a:r>
            <a:r>
              <a:rPr lang="zh-CN" altLang="en-US" sz="2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比例相同</a:t>
            </a:r>
            <a:r>
              <a:rPr lang="en-US" altLang="zh-CN" sz="2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)</a:t>
            </a:r>
            <a:r>
              <a:rPr lang="zh-CN" altLang="en-US" sz="2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作为输入，并产生下一个</a:t>
            </a:r>
            <a:r>
              <a:rPr lang="en-US" altLang="zh-CN" sz="2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TUM</a:t>
            </a:r>
            <a:r>
              <a:rPr lang="zh-CN" altLang="en-US" sz="2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的融合特征。（图</a:t>
            </a:r>
            <a:r>
              <a:rPr lang="en-US" altLang="zh-CN" sz="2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b</a:t>
            </a:r>
            <a:r>
              <a:rPr lang="zh-CN" altLang="en-US" sz="2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</a:t>
            </a:r>
            <a:endParaRPr lang="zh-CN" altLang="en-US" sz="2000" b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7785" y="932815"/>
            <a:ext cx="10287635" cy="233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矩形 10"/>
          <p:cNvSpPr/>
          <p:nvPr/>
        </p:nvSpPr>
        <p:spPr>
          <a:xfrm>
            <a:off x="-39370" y="1130935"/>
            <a:ext cx="1166495" cy="495935"/>
          </a:xfrm>
          <a:prstGeom prst="rect">
            <a:avLst/>
          </a:prstGeom>
          <a:solidFill>
            <a:srgbClr val="7E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445" y="39370"/>
            <a:ext cx="1080000" cy="1080000"/>
          </a:xfrm>
          <a:prstGeom prst="rect">
            <a:avLst/>
          </a:prstGeom>
          <a:noFill/>
          <a:ln w="28575">
            <a:solidFill>
              <a:srgbClr val="7E7E7E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7E7E7E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5715" y="1104900"/>
            <a:ext cx="1078865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marR="0" indent="0" algn="dist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noProof="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TUMS</a:t>
            </a:r>
            <a:endParaRPr kumimoji="1" lang="en-US" altLang="zh-CN" sz="2800" noProof="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79083" y="226060"/>
            <a:ext cx="53086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4000"/>
              <a:t>B</a:t>
            </a:r>
            <a:endParaRPr lang="en-US" altLang="zh-CN" sz="4000"/>
          </a:p>
        </p:txBody>
      </p:sp>
      <p:sp>
        <p:nvSpPr>
          <p:cNvPr id="100" name="文本框 99"/>
          <p:cNvSpPr txBox="1"/>
          <p:nvPr/>
        </p:nvSpPr>
        <p:spPr>
          <a:xfrm>
            <a:off x="1127125" y="4569460"/>
            <a:ext cx="9947275" cy="16300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en-US" altLang="zh-CN" sz="2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·</a:t>
            </a:r>
            <a:r>
              <a:rPr lang="zh-CN" altLang="en-US" sz="2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编码器是一系列</a:t>
            </a:r>
            <a:r>
              <a:rPr lang="en-US" altLang="zh-CN" sz="2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3x3</a:t>
            </a:r>
            <a:r>
              <a:rPr lang="zh-CN" altLang="en-US" sz="2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，步长为</a:t>
            </a:r>
            <a:r>
              <a:rPr lang="en-US" altLang="zh-CN" sz="2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</a:t>
            </a:r>
            <a:r>
              <a:rPr lang="zh-CN" altLang="en-US" sz="2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的卷积层，解码器将这些层的输出作为其参考特征集。</a:t>
            </a:r>
            <a:endParaRPr lang="zh-CN" altLang="en-US" sz="2000" b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indent="0" algn="l"/>
            <a:r>
              <a:rPr lang="en-US" altLang="zh-CN" sz="2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·</a:t>
            </a:r>
            <a:r>
              <a:rPr lang="zh-CN" altLang="en-US" sz="2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在解码器分支的上采样层后添加</a:t>
            </a:r>
            <a:r>
              <a:rPr lang="en-US" altLang="zh-CN" sz="2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1x1</a:t>
            </a:r>
            <a:r>
              <a:rPr lang="zh-CN" altLang="en-US" sz="2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卷积层和按元素求和的操作，以增强学习能力并保持特征的平滑性。每个</a:t>
            </a:r>
            <a:r>
              <a:rPr lang="en-US" altLang="zh-CN" sz="2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TUM</a:t>
            </a:r>
            <a:r>
              <a:rPr lang="zh-CN" altLang="en-US" sz="2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的解码器中的所有输出形成当前级别的多尺度特征。</a:t>
            </a:r>
            <a:endParaRPr lang="zh-CN" altLang="en-US" sz="2000" b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indent="0" algn="l"/>
            <a:r>
              <a:rPr lang="en-US" altLang="zh-CN" sz="2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·</a:t>
            </a:r>
            <a:r>
              <a:rPr lang="zh-CN" altLang="en-US" sz="2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整体而言，堆叠</a:t>
            </a:r>
            <a:r>
              <a:rPr lang="en-US" altLang="zh-CN" sz="2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TUM</a:t>
            </a:r>
            <a:r>
              <a:rPr lang="zh-CN" altLang="en-US" sz="2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的输出形成多层次多尺度特征，而前</a:t>
            </a:r>
            <a:r>
              <a:rPr lang="en-US" altLang="zh-CN" sz="2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TUM</a:t>
            </a:r>
            <a:r>
              <a:rPr lang="zh-CN" altLang="en-US" sz="2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主要提供浅层特征，中间</a:t>
            </a:r>
            <a:r>
              <a:rPr lang="en-US" altLang="zh-CN" sz="2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TUM</a:t>
            </a:r>
            <a:r>
              <a:rPr lang="zh-CN" altLang="en-US" sz="2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提供中等特征，后</a:t>
            </a:r>
            <a:r>
              <a:rPr lang="en-US" altLang="zh-CN" sz="2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TUM</a:t>
            </a:r>
            <a:r>
              <a:rPr lang="zh-CN" altLang="en-US" sz="2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提供深层特征。</a:t>
            </a:r>
            <a:endParaRPr lang="zh-CN" altLang="en-US" sz="20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635" y="519430"/>
            <a:ext cx="10160635" cy="3695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1325</Words>
  <Application>WPS 演示</Application>
  <PresentationFormat>宽屏</PresentationFormat>
  <Paragraphs>111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方正书宋_GBK</vt:lpstr>
      <vt:lpstr>Wingdings</vt:lpstr>
      <vt:lpstr>华文黑体</vt:lpstr>
      <vt:lpstr>楷体</vt:lpstr>
      <vt:lpstr>宋体</vt:lpstr>
      <vt:lpstr>微软雅黑</vt:lpstr>
      <vt:lpstr>汉仪旗黑KW</vt:lpstr>
      <vt:lpstr>Calibri</vt:lpstr>
      <vt:lpstr>Helvetica Neue</vt:lpstr>
      <vt:lpstr>Arial Unicode MS</vt:lpstr>
      <vt:lpstr>汉仪书宋二KW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VULCAN</dc:creator>
  <cp:lastModifiedBy>sunchao</cp:lastModifiedBy>
  <cp:revision>61</cp:revision>
  <dcterms:created xsi:type="dcterms:W3CDTF">2020-03-24T04:01:01Z</dcterms:created>
  <dcterms:modified xsi:type="dcterms:W3CDTF">2020-03-24T04:01:01Z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2052-2.0.1.3256</vt:lpwstr>
  </property>
</Properties>
</file>