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72" r:id="rId3"/>
    <p:sldId id="301" r:id="rId4"/>
    <p:sldId id="302" r:id="rId5"/>
    <p:sldId id="303" r:id="rId6"/>
    <p:sldId id="304" r:id="rId7"/>
    <p:sldId id="305" r:id="rId8"/>
    <p:sldId id="306" r:id="rId9"/>
    <p:sldId id="307" r:id="rId10"/>
    <p:sldId id="309" r:id="rId11"/>
    <p:sldId id="310" r:id="rId12"/>
    <p:sldId id="308" r:id="rId13"/>
    <p:sldId id="311" r:id="rId14"/>
    <p:sldId id="312" r:id="rId15"/>
    <p:sldId id="313" r:id="rId16"/>
    <p:sldId id="314" r:id="rId17"/>
    <p:sldId id="315" r:id="rId18"/>
    <p:sldId id="317" r:id="rId19"/>
    <p:sldId id="261"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FCE"/>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72" d="100"/>
          <a:sy n="72" d="100"/>
        </p:scale>
        <p:origin x="702" y="66"/>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2020/3/23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2020/3/23</a:t>
            </a:fld>
            <a:endParaRPr lang="zh-CN" altLang="en-US"/>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415919"/>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960081"/>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1455781"/>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2020/3/23</a:t>
            </a:fld>
            <a:endParaRPr lang="zh-CN" altLang="en-US"/>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7933611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2020/3/23</a:t>
            </a:fld>
            <a:endParaRPr lang="zh-CN" altLang="en-US"/>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2020/3/23</a:t>
            </a:fld>
            <a:endParaRPr lang="zh-CN" altLang="en-US"/>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2020/3/23</a:t>
            </a:fld>
            <a:endParaRPr lang="zh-CN" altLang="en-US" dirty="0"/>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dirty="0"/>
              <a:t>上海电力大学</a:t>
            </a:r>
            <a:r>
              <a:rPr lang="en-US" altLang="zh-CN" dirty="0"/>
              <a:t>-</a:t>
            </a:r>
            <a:r>
              <a:rPr lang="zh-CN" altLang="en-US" dirty="0"/>
              <a:t>崔荣成</a:t>
            </a:r>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70718" y="4210402"/>
            <a:ext cx="10850563" cy="475132"/>
          </a:xfrm>
        </p:spPr>
        <p:txBody>
          <a:bodyPr/>
          <a:lstStyle/>
          <a:p>
            <a:r>
              <a:rPr lang="en-US" altLang="zh-CN" dirty="0"/>
              <a:t>Mesh, ECCV 2018, cited by 58</a:t>
            </a:r>
          </a:p>
        </p:txBody>
      </p:sp>
      <p:sp>
        <p:nvSpPr>
          <p:cNvPr id="18" name="标题 17"/>
          <p:cNvSpPr>
            <a:spLocks noGrp="1"/>
          </p:cNvSpPr>
          <p:nvPr>
            <p:ph type="ctrTitle"/>
          </p:nvPr>
        </p:nvSpPr>
        <p:spPr>
          <a:xfrm>
            <a:off x="3000375" y="2567527"/>
            <a:ext cx="8520113" cy="749082"/>
          </a:xfrm>
        </p:spPr>
        <p:txBody>
          <a:bodyPr>
            <a:normAutofit fontScale="90000"/>
          </a:bodyPr>
          <a:lstStyle/>
          <a:p>
            <a:r>
              <a:rPr lang="en-US" altLang="zh-CN" dirty="0"/>
              <a:t>Pixel2Mesh: Generating 3D Mesh Models from Single RGB Images</a:t>
            </a:r>
            <a:endParaRPr lang="zh-CN" altLang="en-US" dirty="0"/>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副标题 18">
            <a:extLst>
              <a:ext uri="{FF2B5EF4-FFF2-40B4-BE49-F238E27FC236}">
                <a16:creationId xmlns:a16="http://schemas.microsoft.com/office/drawing/2014/main" id="{F3902691-10F7-401D-B217-6CA4B6FC7F13}"/>
              </a:ext>
            </a:extLst>
          </p:cNvPr>
          <p:cNvSpPr txBox="1">
            <a:spLocks/>
          </p:cNvSpPr>
          <p:nvPr/>
        </p:nvSpPr>
        <p:spPr>
          <a:xfrm>
            <a:off x="670718" y="4736369"/>
            <a:ext cx="10850563" cy="475132"/>
          </a:xfrm>
          <a:prstGeom prst="rect">
            <a:avLst/>
          </a:prstGeom>
        </p:spPr>
        <p:txBody>
          <a:bodyPr vert="horz" lIns="91440" tIns="45720" rIns="91440" bIns="45720" rtlCol="0"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崔荣成   </a:t>
            </a:r>
            <a:r>
              <a:rPr lang="en-US" altLang="zh-CN" dirty="0"/>
              <a:t>2020</a:t>
            </a:r>
            <a:r>
              <a:rPr lang="zh-CN" altLang="en-US" dirty="0"/>
              <a:t>年</a:t>
            </a:r>
            <a:r>
              <a:rPr lang="en-US" altLang="zh-CN" dirty="0"/>
              <a:t>3</a:t>
            </a:r>
            <a:r>
              <a:rPr lang="zh-CN" altLang="en-US" dirty="0"/>
              <a:t>月</a:t>
            </a:r>
            <a:r>
              <a:rPr lang="en-US" altLang="zh-CN" dirty="0"/>
              <a:t>24</a:t>
            </a:r>
            <a:r>
              <a:rPr lang="zh-CN" altLang="en-US" dirty="0"/>
              <a:t>日</a:t>
            </a:r>
            <a:endParaRPr lang="en-US" altLang="zh-CN" dirty="0"/>
          </a:p>
        </p:txBody>
      </p:sp>
      <p:sp>
        <p:nvSpPr>
          <p:cNvPr id="6" name="标题 17">
            <a:extLst>
              <a:ext uri="{FF2B5EF4-FFF2-40B4-BE49-F238E27FC236}">
                <a16:creationId xmlns:a16="http://schemas.microsoft.com/office/drawing/2014/main" id="{74DED979-513C-4D40-A00C-A2961B39FD87}"/>
              </a:ext>
            </a:extLst>
          </p:cNvPr>
          <p:cNvSpPr txBox="1">
            <a:spLocks/>
          </p:cNvSpPr>
          <p:nvPr/>
        </p:nvSpPr>
        <p:spPr>
          <a:xfrm>
            <a:off x="3000374" y="3410485"/>
            <a:ext cx="8520113" cy="749082"/>
          </a:xfrm>
          <a:prstGeom prst="rect">
            <a:avLst/>
          </a:prstGeom>
        </p:spPr>
        <p:txBody>
          <a:bodyPr vert="horz" lIns="91440" tIns="45720" rIns="91440" bIns="45720" rtlCol="0" anchor="ctr">
            <a:normAutofit fontScale="97500"/>
          </a:bodyPr>
          <a:lstStyle>
            <a:lvl1pPr algn="r" defTabSz="914354" rtl="0" eaLnBrk="1" latinLnBrk="0" hangingPunct="1">
              <a:lnSpc>
                <a:spcPct val="90000"/>
              </a:lnSpc>
              <a:spcBef>
                <a:spcPct val="0"/>
              </a:spcBef>
              <a:buNone/>
              <a:defRPr sz="3600" b="1" kern="1200">
                <a:solidFill>
                  <a:schemeClr val="tx1"/>
                </a:solidFill>
                <a:latin typeface="+mj-lt"/>
                <a:ea typeface="+mj-ea"/>
                <a:cs typeface="+mj-cs"/>
              </a:defRPr>
            </a:lvl1pPr>
          </a:lstStyle>
          <a:p>
            <a:r>
              <a:rPr lang="en-US" altLang="zh-CN" sz="2400" b="0" dirty="0"/>
              <a:t>Pixel2Mesh</a:t>
            </a:r>
            <a:r>
              <a:rPr lang="zh-CN" altLang="en-US" sz="2400" b="0" dirty="0"/>
              <a:t>：从单个</a:t>
            </a:r>
            <a:r>
              <a:rPr lang="en-US" altLang="zh-CN" sz="2400" b="0" dirty="0"/>
              <a:t>RGB</a:t>
            </a:r>
            <a:r>
              <a:rPr lang="zh-CN" altLang="en-US" sz="2400" b="0" dirty="0"/>
              <a:t>图像生成</a:t>
            </a:r>
            <a:r>
              <a:rPr lang="en-US" altLang="zh-CN" sz="2400" b="0" dirty="0"/>
              <a:t>3D</a:t>
            </a:r>
            <a:r>
              <a:rPr lang="zh-CN" altLang="en-US" sz="2400" b="0" dirty="0"/>
              <a:t>网格模型</a:t>
            </a:r>
            <a:endParaRPr lang="zh-CN" altLang="en-US" sz="24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Method-3.4</a:t>
            </a:r>
            <a:r>
              <a:rPr lang="zh-CN" altLang="en-US" sz="3200" dirty="0"/>
              <a:t>网格变形块</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4651512"/>
            <a:ext cx="10850564" cy="1563757"/>
          </a:xfrm>
        </p:spPr>
        <p:txBody>
          <a:bodyPr>
            <a:noAutofit/>
          </a:bodyPr>
          <a:lstStyle/>
          <a:p>
            <a:r>
              <a:rPr lang="zh-CN" altLang="en-US" sz="1600" b="1" dirty="0">
                <a:solidFill>
                  <a:schemeClr val="accent1">
                    <a:lumMod val="75000"/>
                  </a:schemeClr>
                </a:solidFill>
              </a:rPr>
              <a:t>网格变形块结构：</a:t>
            </a:r>
            <a:r>
              <a:rPr lang="zh-CN" altLang="en-US" sz="1600" dirty="0"/>
              <a:t>为了生成与输入图像中显示的对象一致的</a:t>
            </a:r>
            <a:r>
              <a:rPr lang="en-US" altLang="zh-CN" sz="1600" dirty="0"/>
              <a:t>3D</a:t>
            </a:r>
            <a:r>
              <a:rPr lang="zh-CN" altLang="en-US" sz="1600" dirty="0"/>
              <a:t>网格模型，变形块需要从输入图像中</a:t>
            </a:r>
            <a:r>
              <a:rPr lang="zh-CN" altLang="en-US" sz="1600" b="1" dirty="0">
                <a:solidFill>
                  <a:schemeClr val="accent1">
                    <a:lumMod val="75000"/>
                  </a:schemeClr>
                </a:solidFill>
              </a:rPr>
              <a:t>汇集特征（</a:t>
            </a:r>
            <a:r>
              <a:rPr lang="en-US" altLang="zh-CN" sz="1600" b="1" dirty="0">
                <a:solidFill>
                  <a:schemeClr val="accent1">
                    <a:lumMod val="75000"/>
                  </a:schemeClr>
                </a:solidFill>
              </a:rPr>
              <a:t>P</a:t>
            </a:r>
            <a:r>
              <a:rPr lang="zh-CN" altLang="en-US" sz="1600" b="1" dirty="0">
                <a:solidFill>
                  <a:schemeClr val="accent1">
                    <a:lumMod val="75000"/>
                  </a:schemeClr>
                </a:solidFill>
              </a:rPr>
              <a:t>）</a:t>
            </a:r>
            <a:r>
              <a:rPr lang="zh-CN" altLang="en-US" sz="1600" dirty="0"/>
              <a:t>。通过图像特征网络和感知特征池层给出当前网格模型中</a:t>
            </a:r>
            <a:r>
              <a:rPr lang="zh-CN" altLang="en-US" sz="1600" b="1" dirty="0">
                <a:solidFill>
                  <a:schemeClr val="accent1">
                    <a:lumMod val="75000"/>
                  </a:schemeClr>
                </a:solidFill>
              </a:rPr>
              <a:t>顶点的位置（</a:t>
            </a:r>
            <a:r>
              <a:rPr lang="en-US" altLang="zh-CN" sz="1600" b="1" dirty="0">
                <a:solidFill>
                  <a:schemeClr val="accent1">
                    <a:lumMod val="75000"/>
                  </a:schemeClr>
                </a:solidFill>
              </a:rPr>
              <a:t>Ci-1</a:t>
            </a:r>
            <a:r>
              <a:rPr lang="zh-CN" altLang="en-US" sz="1600" b="1" dirty="0">
                <a:solidFill>
                  <a:schemeClr val="accent1">
                    <a:lumMod val="75000"/>
                  </a:schemeClr>
                </a:solidFill>
              </a:rPr>
              <a:t>）</a:t>
            </a:r>
            <a:r>
              <a:rPr lang="zh-CN" altLang="en-US" sz="1600" dirty="0"/>
              <a:t>。然后将集合感知特征与从</a:t>
            </a:r>
            <a:r>
              <a:rPr lang="zh-CN" altLang="en-US" sz="1600" b="1" dirty="0">
                <a:solidFill>
                  <a:schemeClr val="accent1">
                    <a:lumMod val="75000"/>
                  </a:schemeClr>
                </a:solidFill>
              </a:rPr>
              <a:t>输入图（</a:t>
            </a:r>
            <a:r>
              <a:rPr lang="en-US" altLang="zh-CN" sz="1600" b="1" dirty="0">
                <a:solidFill>
                  <a:schemeClr val="accent1">
                    <a:lumMod val="75000"/>
                  </a:schemeClr>
                </a:solidFill>
              </a:rPr>
              <a:t>Fi-1</a:t>
            </a:r>
            <a:r>
              <a:rPr lang="zh-CN" altLang="en-US" sz="1600" b="1" dirty="0">
                <a:solidFill>
                  <a:schemeClr val="accent1">
                    <a:lumMod val="75000"/>
                  </a:schemeClr>
                </a:solidFill>
              </a:rPr>
              <a:t>）附着在顶点上的</a:t>
            </a:r>
            <a:r>
              <a:rPr lang="en-US" altLang="zh-CN" sz="1600" b="1" dirty="0">
                <a:solidFill>
                  <a:schemeClr val="accent1">
                    <a:lumMod val="75000"/>
                  </a:schemeClr>
                </a:solidFill>
              </a:rPr>
              <a:t>3D</a:t>
            </a:r>
            <a:r>
              <a:rPr lang="zh-CN" altLang="en-US" sz="1600" b="1" dirty="0">
                <a:solidFill>
                  <a:schemeClr val="accent1">
                    <a:lumMod val="75000"/>
                  </a:schemeClr>
                </a:solidFill>
              </a:rPr>
              <a:t>形状特征</a:t>
            </a:r>
            <a:r>
              <a:rPr lang="zh-CN" altLang="en-US" sz="1600" dirty="0"/>
              <a:t>连接起来，并馈入一系列基于图的</a:t>
            </a:r>
            <a:r>
              <a:rPr lang="en-US" altLang="zh-CN" sz="1600" dirty="0" err="1"/>
              <a:t>ResNet</a:t>
            </a:r>
            <a:r>
              <a:rPr lang="zh-CN" altLang="en-US" sz="1600" dirty="0"/>
              <a:t>（</a:t>
            </a:r>
            <a:r>
              <a:rPr lang="en-US" altLang="zh-CN" sz="1600" dirty="0"/>
              <a:t>G-</a:t>
            </a:r>
            <a:r>
              <a:rPr lang="en-US" altLang="zh-CN" sz="1600" dirty="0" err="1"/>
              <a:t>ResNet</a:t>
            </a:r>
            <a:r>
              <a:rPr lang="zh-CN" altLang="en-US" sz="1600" dirty="0"/>
              <a:t>）。作为网格变形块的输出，</a:t>
            </a:r>
            <a:r>
              <a:rPr lang="en-US" altLang="zh-CN" sz="1600" dirty="0"/>
              <a:t>G-</a:t>
            </a:r>
            <a:r>
              <a:rPr lang="en-US" altLang="zh-CN" sz="1600" dirty="0" err="1"/>
              <a:t>ResNet</a:t>
            </a:r>
            <a:r>
              <a:rPr lang="zh-CN" altLang="en-US" sz="1600" dirty="0"/>
              <a:t>为每个顶点生成</a:t>
            </a:r>
            <a:r>
              <a:rPr lang="zh-CN" altLang="en-US" sz="1600" b="1" dirty="0">
                <a:solidFill>
                  <a:schemeClr val="accent1">
                    <a:lumMod val="75000"/>
                  </a:schemeClr>
                </a:solidFill>
              </a:rPr>
              <a:t>新的坐标（</a:t>
            </a:r>
            <a:r>
              <a:rPr lang="en-US" altLang="zh-CN" sz="1600" b="1" dirty="0">
                <a:solidFill>
                  <a:schemeClr val="accent1">
                    <a:lumMod val="75000"/>
                  </a:schemeClr>
                </a:solidFill>
              </a:rPr>
              <a:t>Ci</a:t>
            </a:r>
            <a:r>
              <a:rPr lang="zh-CN" altLang="en-US" sz="1600" b="1" dirty="0">
                <a:solidFill>
                  <a:schemeClr val="accent1">
                    <a:lumMod val="75000"/>
                  </a:schemeClr>
                </a:solidFill>
              </a:rPr>
              <a:t>）</a:t>
            </a:r>
            <a:r>
              <a:rPr lang="zh-CN" altLang="en-US" sz="1600" dirty="0"/>
              <a:t>和</a:t>
            </a:r>
            <a:r>
              <a:rPr lang="zh-CN" altLang="en-US" sz="1600" b="1" dirty="0">
                <a:solidFill>
                  <a:schemeClr val="accent1">
                    <a:lumMod val="75000"/>
                  </a:schemeClr>
                </a:solidFill>
              </a:rPr>
              <a:t>三维形状特征（</a:t>
            </a:r>
            <a:r>
              <a:rPr lang="en-US" altLang="zh-CN" sz="1600" b="1" dirty="0">
                <a:solidFill>
                  <a:schemeClr val="accent1">
                    <a:lumMod val="75000"/>
                  </a:schemeClr>
                </a:solidFill>
              </a:rPr>
              <a:t>Fi</a:t>
            </a:r>
            <a:r>
              <a:rPr lang="zh-CN" altLang="en-US" sz="1600" b="1" dirty="0">
                <a:solidFill>
                  <a:schemeClr val="accent1">
                    <a:lumMod val="75000"/>
                  </a:schemeClr>
                </a:solidFill>
              </a:rPr>
              <a:t>）</a:t>
            </a:r>
            <a:r>
              <a:rPr lang="zh-CN" altLang="en-US" sz="1600" dirty="0"/>
              <a:t>。</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6AD57E72-502E-4288-A3FD-2B6DEBFB4D8C}"/>
              </a:ext>
            </a:extLst>
          </p:cNvPr>
          <p:cNvPicPr>
            <a:picLocks noChangeAspect="1"/>
          </p:cNvPicPr>
          <p:nvPr/>
        </p:nvPicPr>
        <p:blipFill>
          <a:blip r:embed="rId2"/>
          <a:stretch>
            <a:fillRect/>
          </a:stretch>
        </p:blipFill>
        <p:spPr>
          <a:xfrm>
            <a:off x="3588289" y="1551587"/>
            <a:ext cx="5013831" cy="2991302"/>
          </a:xfrm>
          <a:prstGeom prst="rect">
            <a:avLst/>
          </a:prstGeom>
        </p:spPr>
      </p:pic>
    </p:spTree>
    <p:extLst>
      <p:ext uri="{BB962C8B-B14F-4D97-AF65-F5344CB8AC3E}">
        <p14:creationId xmlns:p14="http://schemas.microsoft.com/office/powerpoint/2010/main" val="69126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Method-3.4</a:t>
            </a:r>
            <a:r>
              <a:rPr lang="zh-CN" altLang="en-US" sz="3200" dirty="0"/>
              <a:t>网格变形块</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70718" y="4402474"/>
            <a:ext cx="10850564" cy="1549425"/>
          </a:xfrm>
        </p:spPr>
        <p:txBody>
          <a:bodyPr>
            <a:noAutofit/>
          </a:bodyPr>
          <a:lstStyle/>
          <a:p>
            <a:r>
              <a:rPr lang="zh-CN" altLang="en-US" sz="1600" b="1" dirty="0">
                <a:solidFill>
                  <a:schemeClr val="accent1">
                    <a:lumMod val="75000"/>
                  </a:schemeClr>
                </a:solidFill>
              </a:rPr>
              <a:t>感知特征池层：</a:t>
            </a:r>
            <a:r>
              <a:rPr lang="zh-CN" altLang="en-US" sz="1600" dirty="0"/>
              <a:t>使用</a:t>
            </a:r>
            <a:r>
              <a:rPr lang="en-US" altLang="zh-CN" sz="1600" b="1" dirty="0">
                <a:solidFill>
                  <a:schemeClr val="accent1">
                    <a:lumMod val="75000"/>
                  </a:schemeClr>
                </a:solidFill>
              </a:rPr>
              <a:t>VGG-16</a:t>
            </a:r>
            <a:r>
              <a:rPr lang="zh-CN" altLang="en-US" sz="1600" dirty="0"/>
              <a:t>体系结构到</a:t>
            </a:r>
            <a:r>
              <a:rPr lang="en-US" altLang="zh-CN" sz="1600" b="1" dirty="0">
                <a:solidFill>
                  <a:schemeClr val="accent1">
                    <a:lumMod val="75000"/>
                  </a:schemeClr>
                </a:solidFill>
              </a:rPr>
              <a:t>conv5_3</a:t>
            </a:r>
            <a:r>
              <a:rPr lang="zh-CN" altLang="en-US" sz="1600" b="1" dirty="0">
                <a:solidFill>
                  <a:schemeClr val="accent1">
                    <a:lumMod val="75000"/>
                  </a:schemeClr>
                </a:solidFill>
              </a:rPr>
              <a:t>层</a:t>
            </a:r>
            <a:r>
              <a:rPr lang="zh-CN" altLang="en-US" sz="1600" dirty="0"/>
              <a:t>作为</a:t>
            </a:r>
            <a:r>
              <a:rPr lang="zh-CN" altLang="en-US" sz="1600" b="1" dirty="0">
                <a:solidFill>
                  <a:schemeClr val="accent1">
                    <a:lumMod val="75000"/>
                  </a:schemeClr>
                </a:solidFill>
              </a:rPr>
              <a:t>图像特征网络</a:t>
            </a:r>
            <a:r>
              <a:rPr lang="zh-CN" altLang="en-US" sz="1600" dirty="0"/>
              <a:t>。给定一个顶点的三维坐标，利用摄像机参数计算其在输入图像平面上的二维投影，然后利用</a:t>
            </a:r>
            <a:r>
              <a:rPr lang="zh-CN" altLang="en-US" sz="1600" b="1" dirty="0">
                <a:solidFill>
                  <a:schemeClr val="accent1">
                    <a:lumMod val="75000"/>
                  </a:schemeClr>
                </a:solidFill>
              </a:rPr>
              <a:t>双线性插值</a:t>
            </a:r>
            <a:r>
              <a:rPr lang="zh-CN" altLang="en-US" sz="1600" dirty="0"/>
              <a:t>将四个相邻像素的特征集合起来。特别是，作者将从“</a:t>
            </a:r>
            <a:r>
              <a:rPr lang="en-US" altLang="zh-CN" sz="1600" dirty="0"/>
              <a:t>conv3_3”</a:t>
            </a:r>
            <a:r>
              <a:rPr lang="zh-CN" altLang="en-US" sz="1600" dirty="0"/>
              <a:t>、“</a:t>
            </a:r>
            <a:r>
              <a:rPr lang="en-US" altLang="zh-CN" sz="1600" dirty="0"/>
              <a:t>conv4_3”</a:t>
            </a:r>
            <a:r>
              <a:rPr lang="zh-CN" altLang="en-US" sz="1600" dirty="0"/>
              <a:t>和“</a:t>
            </a:r>
            <a:r>
              <a:rPr lang="en-US" altLang="zh-CN" sz="1600" dirty="0"/>
              <a:t>conv5_3”</a:t>
            </a:r>
            <a:r>
              <a:rPr lang="zh-CN" altLang="en-US" sz="1600" dirty="0"/>
              <a:t>层提取的特征连接起来，从而得到</a:t>
            </a:r>
            <a:r>
              <a:rPr lang="en-US" altLang="zh-CN" sz="1600" dirty="0"/>
              <a:t>1280</a:t>
            </a:r>
            <a:r>
              <a:rPr lang="zh-CN" altLang="en-US" sz="1600" dirty="0"/>
              <a:t>的总维数。然后，将该感知特征与来自输入网格的</a:t>
            </a:r>
            <a:r>
              <a:rPr lang="en-US" altLang="zh-CN" sz="1600" dirty="0"/>
              <a:t>128</a:t>
            </a:r>
            <a:r>
              <a:rPr lang="zh-CN" altLang="en-US" sz="1600" dirty="0"/>
              <a:t>维</a:t>
            </a:r>
            <a:r>
              <a:rPr lang="en-US" altLang="zh-CN" sz="1600" dirty="0"/>
              <a:t>3D</a:t>
            </a:r>
            <a:r>
              <a:rPr lang="zh-CN" altLang="en-US" sz="1600" dirty="0"/>
              <a:t>特征连接起来，从而得到</a:t>
            </a:r>
            <a:r>
              <a:rPr lang="en-US" altLang="zh-CN" sz="1600" dirty="0"/>
              <a:t>1408</a:t>
            </a:r>
            <a:r>
              <a:rPr lang="zh-CN" altLang="en-US" sz="1600" dirty="0"/>
              <a:t>的总维度。</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95706A63-1A6F-4FE0-9AB0-868F24117F9E}"/>
              </a:ext>
            </a:extLst>
          </p:cNvPr>
          <p:cNvPicPr>
            <a:picLocks noChangeAspect="1"/>
          </p:cNvPicPr>
          <p:nvPr/>
        </p:nvPicPr>
        <p:blipFill>
          <a:blip r:embed="rId2"/>
          <a:stretch>
            <a:fillRect/>
          </a:stretch>
        </p:blipFill>
        <p:spPr>
          <a:xfrm>
            <a:off x="3672687" y="1590261"/>
            <a:ext cx="4846626" cy="2629215"/>
          </a:xfrm>
          <a:prstGeom prst="rect">
            <a:avLst/>
          </a:prstGeom>
        </p:spPr>
      </p:pic>
    </p:spTree>
    <p:extLst>
      <p:ext uri="{BB962C8B-B14F-4D97-AF65-F5344CB8AC3E}">
        <p14:creationId xmlns:p14="http://schemas.microsoft.com/office/powerpoint/2010/main" val="18880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Method-3.5</a:t>
            </a:r>
            <a:r>
              <a:rPr lang="zh-CN" altLang="en-US" sz="3200" dirty="0"/>
              <a:t>图上池化层</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802444" y="4241347"/>
            <a:ext cx="10850564" cy="1432908"/>
          </a:xfrm>
        </p:spPr>
        <p:txBody>
          <a:bodyPr>
            <a:noAutofit/>
          </a:bodyPr>
          <a:lstStyle/>
          <a:p>
            <a:r>
              <a:rPr lang="zh-CN" altLang="en-US" sz="1600" b="1" dirty="0">
                <a:solidFill>
                  <a:schemeClr val="accent1">
                    <a:lumMod val="75000"/>
                  </a:schemeClr>
                </a:solidFill>
              </a:rPr>
              <a:t>图上池化层：</a:t>
            </a:r>
            <a:r>
              <a:rPr lang="zh-CN" altLang="en-US" sz="1600" dirty="0"/>
              <a:t>目的是</a:t>
            </a:r>
            <a:r>
              <a:rPr lang="zh-CN" altLang="en-US" sz="1600" b="1" dirty="0">
                <a:solidFill>
                  <a:schemeClr val="accent1">
                    <a:lumMod val="75000"/>
                  </a:schemeClr>
                </a:solidFill>
              </a:rPr>
              <a:t>增加</a:t>
            </a:r>
            <a:r>
              <a:rPr lang="en-US" altLang="zh-CN" sz="1600" b="1" dirty="0">
                <a:solidFill>
                  <a:schemeClr val="accent1">
                    <a:lumMod val="75000"/>
                  </a:schemeClr>
                </a:solidFill>
              </a:rPr>
              <a:t>GCNN</a:t>
            </a:r>
            <a:r>
              <a:rPr lang="zh-CN" altLang="en-US" sz="1600" b="1" dirty="0">
                <a:solidFill>
                  <a:schemeClr val="accent1">
                    <a:lumMod val="75000"/>
                  </a:schemeClr>
                </a:solidFill>
              </a:rPr>
              <a:t>中的顶点数量</a:t>
            </a:r>
            <a:r>
              <a:rPr lang="zh-CN" altLang="en-US" sz="1600" dirty="0"/>
              <a:t>。它允许从具有较少顶点的网格开始，仅在必要时添加更多，这样可以降低内存成本并产生更好的结果。</a:t>
            </a:r>
            <a:endParaRPr lang="en-US" altLang="zh-CN" sz="1600" dirty="0"/>
          </a:p>
          <a:p>
            <a:r>
              <a:rPr lang="zh-CN" altLang="en-US" sz="1600" b="1" dirty="0">
                <a:solidFill>
                  <a:schemeClr val="accent1">
                    <a:lumMod val="75000"/>
                  </a:schemeClr>
                </a:solidFill>
              </a:rPr>
              <a:t>基于面添加顶点：</a:t>
            </a:r>
            <a:r>
              <a:rPr lang="zh-CN" altLang="en-US" sz="1600" dirty="0"/>
              <a:t>在每个三角形的中心添加一个顶点，并将其与三角形的三个顶点连接（图</a:t>
            </a:r>
            <a:r>
              <a:rPr lang="en-US" altLang="zh-CN" sz="1600" dirty="0"/>
              <a:t>4</a:t>
            </a:r>
            <a:r>
              <a:rPr lang="zh-CN" altLang="en-US" sz="1600" dirty="0"/>
              <a:t>（</a:t>
            </a:r>
            <a:r>
              <a:rPr lang="en-US" altLang="zh-CN" sz="1600" dirty="0"/>
              <a:t>b</a:t>
            </a:r>
            <a:r>
              <a:rPr lang="zh-CN" altLang="en-US" sz="1600" dirty="0"/>
              <a:t>）基于面）。然而，这导致不平衡的顶点度数。</a:t>
            </a:r>
            <a:endParaRPr lang="en-US" altLang="zh-CN" sz="1600" dirty="0"/>
          </a:p>
          <a:p>
            <a:r>
              <a:rPr lang="zh-CN" altLang="en-US" sz="1600" b="1" dirty="0">
                <a:solidFill>
                  <a:schemeClr val="accent1">
                    <a:lumMod val="75000"/>
                  </a:schemeClr>
                </a:solidFill>
              </a:rPr>
              <a:t>基于边添加顶点：</a:t>
            </a:r>
            <a:r>
              <a:rPr lang="zh-CN" altLang="en-US" sz="1600" dirty="0"/>
              <a:t>在每个边缘的中心添加一个顶点并将其与该边缘的两个端点连接（图</a:t>
            </a:r>
            <a:r>
              <a:rPr lang="en-US" altLang="zh-CN" sz="1600" dirty="0"/>
              <a:t>4</a:t>
            </a:r>
            <a:r>
              <a:rPr lang="zh-CN" altLang="en-US" sz="1600" dirty="0"/>
              <a:t>（</a:t>
            </a:r>
            <a:r>
              <a:rPr lang="en-US" altLang="zh-CN" sz="1600" dirty="0"/>
              <a:t>a</a:t>
            </a:r>
            <a:r>
              <a:rPr lang="zh-CN" altLang="en-US" sz="1600" dirty="0"/>
              <a:t>））。新添加的顶点的</a:t>
            </a:r>
            <a:r>
              <a:rPr lang="en-US" altLang="zh-CN" sz="1600" dirty="0"/>
              <a:t>3D</a:t>
            </a:r>
            <a:r>
              <a:rPr lang="zh-CN" altLang="en-US" sz="1600" dirty="0"/>
              <a:t>特征被设置为其两个邻居的平均值。如果将三个顶点添加到同一个三角形（虚线），连接三个顶点。</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BE3480FB-1189-4F87-9D16-4FC0F39D4B46}"/>
              </a:ext>
            </a:extLst>
          </p:cNvPr>
          <p:cNvPicPr>
            <a:picLocks noChangeAspect="1"/>
          </p:cNvPicPr>
          <p:nvPr/>
        </p:nvPicPr>
        <p:blipFill>
          <a:blip r:embed="rId2"/>
          <a:stretch>
            <a:fillRect/>
          </a:stretch>
        </p:blipFill>
        <p:spPr>
          <a:xfrm>
            <a:off x="2559731" y="1557523"/>
            <a:ext cx="7070948" cy="2654751"/>
          </a:xfrm>
          <a:prstGeom prst="rect">
            <a:avLst/>
          </a:prstGeom>
        </p:spPr>
      </p:pic>
    </p:spTree>
    <p:extLst>
      <p:ext uri="{BB962C8B-B14F-4D97-AF65-F5344CB8AC3E}">
        <p14:creationId xmlns:p14="http://schemas.microsoft.com/office/powerpoint/2010/main" val="9365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fade">
                                      <p:cBhvr>
                                        <p:cTn id="2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Method-3.6</a:t>
            </a:r>
            <a:r>
              <a:rPr lang="zh-CN" altLang="en-US" sz="3200" dirty="0"/>
              <a:t>损失函数</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802444" y="1749938"/>
            <a:ext cx="10850564" cy="1432908"/>
          </a:xfrm>
        </p:spPr>
        <p:txBody>
          <a:bodyPr>
            <a:noAutofit/>
          </a:bodyPr>
          <a:lstStyle/>
          <a:p>
            <a:r>
              <a:rPr lang="zh-CN" altLang="en-US" sz="1600" dirty="0"/>
              <a:t>作者定义了四种损失来约束输出形状和变形过程的性质，以保证获得令人满意的结果。我们采用</a:t>
            </a:r>
            <a:r>
              <a:rPr lang="zh-CN" altLang="en-US" sz="1600" b="1" dirty="0">
                <a:solidFill>
                  <a:schemeClr val="accent1">
                    <a:lumMod val="75000"/>
                  </a:schemeClr>
                </a:solidFill>
              </a:rPr>
              <a:t>切角损失</a:t>
            </a:r>
            <a:r>
              <a:rPr lang="en-US" altLang="zh-CN" sz="1600" dirty="0"/>
              <a:t>[9]</a:t>
            </a:r>
            <a:r>
              <a:rPr lang="zh-CN" altLang="en-US" sz="1600" dirty="0"/>
              <a:t>来约束网格顶点的位置，采用</a:t>
            </a:r>
            <a:r>
              <a:rPr lang="zh-CN" altLang="en-US" sz="1600" b="1" dirty="0">
                <a:solidFill>
                  <a:schemeClr val="accent1">
                    <a:lumMod val="75000"/>
                  </a:schemeClr>
                </a:solidFill>
              </a:rPr>
              <a:t>法向损失</a:t>
            </a:r>
            <a:r>
              <a:rPr lang="zh-CN" altLang="en-US" sz="1600" dirty="0"/>
              <a:t>来增强曲面法向的一致性，采用</a:t>
            </a:r>
            <a:r>
              <a:rPr lang="zh-CN" altLang="en-US" sz="1600" b="1" dirty="0">
                <a:solidFill>
                  <a:schemeClr val="accent1">
                    <a:lumMod val="75000"/>
                  </a:schemeClr>
                </a:solidFill>
              </a:rPr>
              <a:t>拉普拉斯正则化</a:t>
            </a:r>
            <a:r>
              <a:rPr lang="zh-CN" altLang="en-US" sz="1600" dirty="0"/>
              <a:t>来保持变形过程中相邻顶点之间的相对位置，采用</a:t>
            </a:r>
            <a:r>
              <a:rPr lang="zh-CN" altLang="en-US" sz="1600" b="1" dirty="0">
                <a:solidFill>
                  <a:schemeClr val="accent1">
                    <a:lumMod val="75000"/>
                  </a:schemeClr>
                </a:solidFill>
              </a:rPr>
              <a:t>边长正则化</a:t>
            </a:r>
            <a:r>
              <a:rPr lang="zh-CN" altLang="en-US" sz="1600" dirty="0"/>
              <a:t>来防止离群点。这些损失以相等的权重施加在中间和最终网格上。</a:t>
            </a:r>
            <a:endParaRPr lang="en-US" altLang="zh-CN" sz="1600" dirty="0"/>
          </a:p>
          <a:p>
            <a:r>
              <a:rPr lang="en-US" altLang="zh-CN" sz="1600" b="1" dirty="0">
                <a:solidFill>
                  <a:schemeClr val="accent1">
                    <a:lumMod val="75000"/>
                  </a:schemeClr>
                </a:solidFill>
              </a:rPr>
              <a:t>1.Chamfer</a:t>
            </a:r>
            <a:r>
              <a:rPr lang="zh-CN" altLang="en-US" sz="1600" b="1" dirty="0">
                <a:solidFill>
                  <a:schemeClr val="accent1">
                    <a:lumMod val="75000"/>
                  </a:schemeClr>
                </a:solidFill>
              </a:rPr>
              <a:t>损失函数：</a:t>
            </a:r>
            <a:r>
              <a:rPr lang="zh-CN" altLang="en-US" sz="1600" dirty="0"/>
              <a:t>其作用是限制网格顶点的具体位置；</a:t>
            </a:r>
            <a:endParaRPr lang="en-US" altLang="zh-CN" sz="1600" dirty="0"/>
          </a:p>
          <a:p>
            <a:endParaRPr lang="en-US" altLang="zh-CN" sz="1600" dirty="0"/>
          </a:p>
          <a:p>
            <a:r>
              <a:rPr lang="en-US" altLang="zh-CN" sz="1600" b="1" dirty="0">
                <a:solidFill>
                  <a:schemeClr val="accent1">
                    <a:lumMod val="75000"/>
                  </a:schemeClr>
                </a:solidFill>
              </a:rPr>
              <a:t>2.Normal</a:t>
            </a:r>
            <a:r>
              <a:rPr lang="zh-CN" altLang="en-US" sz="1600" b="1" dirty="0">
                <a:solidFill>
                  <a:schemeClr val="accent1">
                    <a:lumMod val="75000"/>
                  </a:schemeClr>
                </a:solidFill>
              </a:rPr>
              <a:t>损失函数：</a:t>
            </a:r>
            <a:r>
              <a:rPr lang="zh-CN" altLang="en-US" sz="1600" dirty="0"/>
              <a:t>其作用是增强表面法向量的一致性（增加表面光滑度）；</a:t>
            </a:r>
            <a:endParaRPr lang="en-US" altLang="zh-CN" sz="1600" dirty="0"/>
          </a:p>
          <a:p>
            <a:endParaRPr lang="en-US" altLang="zh-CN" sz="1600" dirty="0"/>
          </a:p>
          <a:p>
            <a:endParaRPr lang="en-US" altLang="zh-CN" sz="1600" dirty="0"/>
          </a:p>
          <a:p>
            <a:r>
              <a:rPr lang="en-US" altLang="zh-CN" sz="1600" b="1" dirty="0">
                <a:solidFill>
                  <a:schemeClr val="accent1">
                    <a:lumMod val="75000"/>
                  </a:schemeClr>
                </a:solidFill>
              </a:rPr>
              <a:t>3.Laplacian</a:t>
            </a:r>
            <a:r>
              <a:rPr lang="zh-CN" altLang="en-US" sz="1600" b="1" dirty="0">
                <a:solidFill>
                  <a:schemeClr val="accent1">
                    <a:lumMod val="75000"/>
                  </a:schemeClr>
                </a:solidFill>
              </a:rPr>
              <a:t>正则化：</a:t>
            </a:r>
            <a:r>
              <a:rPr lang="zh-CN" altLang="en-US" sz="1600" dirty="0"/>
              <a:t>其作用是在形变时维持临近顶点的相对位置；</a:t>
            </a:r>
            <a:endParaRPr lang="en-US" altLang="zh-CN" sz="1600" dirty="0"/>
          </a:p>
          <a:p>
            <a:endParaRPr lang="en-US" altLang="zh-CN" sz="1600" dirty="0"/>
          </a:p>
          <a:p>
            <a:r>
              <a:rPr lang="en-US" altLang="zh-CN" sz="1600" b="1" dirty="0">
                <a:solidFill>
                  <a:schemeClr val="accent1">
                    <a:lumMod val="75000"/>
                  </a:schemeClr>
                </a:solidFill>
              </a:rPr>
              <a:t>4.Edge length</a:t>
            </a:r>
            <a:r>
              <a:rPr lang="zh-CN" altLang="en-US" sz="1600" b="1" dirty="0">
                <a:solidFill>
                  <a:schemeClr val="accent1">
                    <a:lumMod val="75000"/>
                  </a:schemeClr>
                </a:solidFill>
              </a:rPr>
              <a:t>正则化：</a:t>
            </a:r>
            <a:r>
              <a:rPr lang="zh-CN" altLang="en-US" sz="1600" dirty="0"/>
              <a:t>其作用是防止个别异常顶点的出现。</a:t>
            </a:r>
            <a:endParaRPr lang="en-US" altLang="zh-CN" sz="1600" dirty="0"/>
          </a:p>
          <a:p>
            <a:endParaRPr lang="en-US" altLang="zh-CN" sz="1600" dirty="0"/>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0BCBF079-88F8-4957-BC56-1EAC52C8ED71}"/>
              </a:ext>
            </a:extLst>
          </p:cNvPr>
          <p:cNvPicPr>
            <a:picLocks noChangeAspect="1"/>
          </p:cNvPicPr>
          <p:nvPr/>
        </p:nvPicPr>
        <p:blipFill>
          <a:blip r:embed="rId2"/>
          <a:stretch>
            <a:fillRect/>
          </a:stretch>
        </p:blipFill>
        <p:spPr>
          <a:xfrm>
            <a:off x="4425697" y="3211410"/>
            <a:ext cx="3634850" cy="314554"/>
          </a:xfrm>
          <a:prstGeom prst="rect">
            <a:avLst/>
          </a:prstGeom>
        </p:spPr>
      </p:pic>
      <p:pic>
        <p:nvPicPr>
          <p:cNvPr id="4" name="图片 3">
            <a:extLst>
              <a:ext uri="{FF2B5EF4-FFF2-40B4-BE49-F238E27FC236}">
                <a16:creationId xmlns:a16="http://schemas.microsoft.com/office/drawing/2014/main" id="{9AB806EE-FC1A-4F5B-A81A-9CFC9728F9AD}"/>
              </a:ext>
            </a:extLst>
          </p:cNvPr>
          <p:cNvPicPr>
            <a:picLocks noChangeAspect="1"/>
          </p:cNvPicPr>
          <p:nvPr/>
        </p:nvPicPr>
        <p:blipFill>
          <a:blip r:embed="rId3"/>
          <a:stretch>
            <a:fillRect/>
          </a:stretch>
        </p:blipFill>
        <p:spPr>
          <a:xfrm>
            <a:off x="3699641" y="4073932"/>
            <a:ext cx="5056169" cy="314555"/>
          </a:xfrm>
          <a:prstGeom prst="rect">
            <a:avLst/>
          </a:prstGeom>
        </p:spPr>
      </p:pic>
      <p:pic>
        <p:nvPicPr>
          <p:cNvPr id="5" name="图片 4">
            <a:extLst>
              <a:ext uri="{FF2B5EF4-FFF2-40B4-BE49-F238E27FC236}">
                <a16:creationId xmlns:a16="http://schemas.microsoft.com/office/drawing/2014/main" id="{4F60DD64-50CE-4F24-92BB-9D4B007717CC}"/>
              </a:ext>
            </a:extLst>
          </p:cNvPr>
          <p:cNvPicPr>
            <a:picLocks noChangeAspect="1"/>
          </p:cNvPicPr>
          <p:nvPr/>
        </p:nvPicPr>
        <p:blipFill>
          <a:blip r:embed="rId4"/>
          <a:stretch>
            <a:fillRect/>
          </a:stretch>
        </p:blipFill>
        <p:spPr>
          <a:xfrm>
            <a:off x="6367527" y="5497590"/>
            <a:ext cx="2388283" cy="314555"/>
          </a:xfrm>
          <a:prstGeom prst="rect">
            <a:avLst/>
          </a:prstGeom>
        </p:spPr>
      </p:pic>
      <p:pic>
        <p:nvPicPr>
          <p:cNvPr id="6" name="图片 5">
            <a:extLst>
              <a:ext uri="{FF2B5EF4-FFF2-40B4-BE49-F238E27FC236}">
                <a16:creationId xmlns:a16="http://schemas.microsoft.com/office/drawing/2014/main" id="{7DFDECC2-AEBA-4607-844C-E50E377AF32B}"/>
              </a:ext>
            </a:extLst>
          </p:cNvPr>
          <p:cNvPicPr>
            <a:picLocks noChangeAspect="1"/>
          </p:cNvPicPr>
          <p:nvPr/>
        </p:nvPicPr>
        <p:blipFill>
          <a:blip r:embed="rId5"/>
          <a:stretch>
            <a:fillRect/>
          </a:stretch>
        </p:blipFill>
        <p:spPr>
          <a:xfrm>
            <a:off x="6841483" y="4682095"/>
            <a:ext cx="1914327" cy="540113"/>
          </a:xfrm>
          <a:prstGeom prst="rect">
            <a:avLst/>
          </a:prstGeom>
        </p:spPr>
      </p:pic>
    </p:spTree>
    <p:extLst>
      <p:ext uri="{BB962C8B-B14F-4D97-AF65-F5344CB8AC3E}">
        <p14:creationId xmlns:p14="http://schemas.microsoft.com/office/powerpoint/2010/main" val="149860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fade">
                                      <p:cBhvr>
                                        <p:cTn id="30" dur="500"/>
                                        <p:tgtEl>
                                          <p:spTgt spid="11">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Experiment-4.1</a:t>
            </a:r>
            <a:r>
              <a:rPr lang="zh-CN" altLang="en-US" sz="3200" dirty="0"/>
              <a:t>实验设置</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2082795"/>
            <a:ext cx="10850564" cy="2754676"/>
          </a:xfrm>
        </p:spPr>
        <p:txBody>
          <a:bodyPr>
            <a:noAutofit/>
          </a:bodyPr>
          <a:lstStyle/>
          <a:p>
            <a:r>
              <a:rPr lang="zh-CN" altLang="en-US" sz="1600" b="1" dirty="0">
                <a:solidFill>
                  <a:schemeClr val="accent1">
                    <a:lumMod val="75000"/>
                  </a:schemeClr>
                </a:solidFill>
              </a:rPr>
              <a:t>数据：</a:t>
            </a:r>
            <a:r>
              <a:rPr lang="zh-CN" altLang="en-US" sz="1600" dirty="0"/>
              <a:t>使用</a:t>
            </a:r>
            <a:r>
              <a:rPr lang="en-US" altLang="zh-CN" sz="1600" dirty="0"/>
              <a:t>Choy</a:t>
            </a:r>
            <a:r>
              <a:rPr lang="zh-CN" altLang="en-US" sz="1600" dirty="0"/>
              <a:t>等人提供的数据集 </a:t>
            </a:r>
            <a:r>
              <a:rPr lang="en-US" altLang="zh-CN" sz="1600" dirty="0"/>
              <a:t>[6]</a:t>
            </a:r>
            <a:r>
              <a:rPr lang="zh-CN" altLang="en-US" sz="1600" dirty="0"/>
              <a:t>。该数据集包含属于</a:t>
            </a:r>
            <a:r>
              <a:rPr lang="en-US" altLang="zh-CN" sz="1600" b="1" dirty="0" err="1">
                <a:solidFill>
                  <a:schemeClr val="accent1">
                    <a:lumMod val="75000"/>
                  </a:schemeClr>
                </a:solidFill>
              </a:rPr>
              <a:t>ShapeNet</a:t>
            </a:r>
            <a:r>
              <a:rPr lang="en-US" altLang="zh-CN" sz="1600" dirty="0"/>
              <a:t> [5]</a:t>
            </a:r>
            <a:r>
              <a:rPr lang="zh-CN" altLang="en-US" sz="1600" dirty="0"/>
              <a:t>的</a:t>
            </a:r>
            <a:r>
              <a:rPr lang="en-US" altLang="zh-CN" sz="1600" dirty="0"/>
              <a:t>13</a:t>
            </a:r>
            <a:r>
              <a:rPr lang="zh-CN" altLang="en-US" sz="1600" dirty="0"/>
              <a:t>个对象类别的</a:t>
            </a:r>
            <a:r>
              <a:rPr lang="en-US" altLang="zh-CN" sz="1600" dirty="0"/>
              <a:t>50k</a:t>
            </a:r>
            <a:r>
              <a:rPr lang="zh-CN" altLang="en-US" sz="1600" dirty="0"/>
              <a:t>模型的渲染图像，这是根据</a:t>
            </a:r>
            <a:r>
              <a:rPr lang="en-US" altLang="zh-CN" sz="1600" dirty="0"/>
              <a:t>WordNet</a:t>
            </a:r>
            <a:r>
              <a:rPr lang="zh-CN" altLang="en-US" sz="1600" dirty="0"/>
              <a:t>层次结构组织的</a:t>
            </a:r>
            <a:r>
              <a:rPr lang="en-US" altLang="zh-CN" sz="1600" dirty="0"/>
              <a:t>3D CAD</a:t>
            </a:r>
            <a:r>
              <a:rPr lang="zh-CN" altLang="en-US" sz="1600" dirty="0"/>
              <a:t>模型的集合。从各种相机视点渲染模型，并记录相机内在和外在矩阵。</a:t>
            </a:r>
            <a:endParaRPr lang="en-US" altLang="zh-CN" sz="1600" dirty="0"/>
          </a:p>
          <a:p>
            <a:endParaRPr lang="en-US" altLang="zh-CN" sz="1600" dirty="0"/>
          </a:p>
          <a:p>
            <a:r>
              <a:rPr lang="zh-CN" altLang="en-US" sz="1600" b="1" dirty="0">
                <a:solidFill>
                  <a:schemeClr val="accent1">
                    <a:lumMod val="75000"/>
                  </a:schemeClr>
                </a:solidFill>
              </a:rPr>
              <a:t>评估指标：</a:t>
            </a:r>
            <a:r>
              <a:rPr lang="zh-CN" altLang="en-US" sz="1600" dirty="0"/>
              <a:t>采用标准的</a:t>
            </a:r>
            <a:r>
              <a:rPr lang="en-US" altLang="zh-CN" sz="1600" dirty="0"/>
              <a:t>3D</a:t>
            </a:r>
            <a:r>
              <a:rPr lang="zh-CN" altLang="en-US" sz="1600" dirty="0"/>
              <a:t>重建指标。首先从结果和基本事实中统一抽样点。通过检查预测或地面实况中的点的百分比来计算</a:t>
            </a:r>
            <a:r>
              <a:rPr lang="zh-CN" altLang="en-US" sz="1600" b="1" dirty="0">
                <a:solidFill>
                  <a:schemeClr val="accent1">
                    <a:lumMod val="75000"/>
                  </a:schemeClr>
                </a:solidFill>
              </a:rPr>
              <a:t>精度和召回率</a:t>
            </a:r>
            <a:r>
              <a:rPr lang="zh-CN" altLang="en-US" sz="1600" dirty="0"/>
              <a:t>，这些点可以在特定阈值</a:t>
            </a:r>
            <a:r>
              <a:rPr lang="en-US" altLang="zh-CN" sz="1600" dirty="0"/>
              <a:t>T</a:t>
            </a:r>
            <a:r>
              <a:rPr lang="zh-CN" altLang="en-US" sz="1600" dirty="0"/>
              <a:t>内找到彼此的最近邻居。然后计算</a:t>
            </a:r>
            <a:r>
              <a:rPr lang="en-US" altLang="zh-CN" sz="1600" b="1" dirty="0">
                <a:solidFill>
                  <a:schemeClr val="accent1">
                    <a:lumMod val="75000"/>
                  </a:schemeClr>
                </a:solidFill>
              </a:rPr>
              <a:t>F-Score</a:t>
            </a:r>
            <a:r>
              <a:rPr lang="en-US" altLang="zh-CN" sz="1600" dirty="0"/>
              <a:t>[19]</a:t>
            </a:r>
            <a:r>
              <a:rPr lang="zh-CN" altLang="en-US" sz="1600" dirty="0"/>
              <a:t>作为精度和召回的调和平均值。关注范等人 </a:t>
            </a:r>
            <a:r>
              <a:rPr lang="en-US" altLang="zh-CN" sz="1600" dirty="0"/>
              <a:t>[9]</a:t>
            </a:r>
            <a:r>
              <a:rPr lang="zh-CN" altLang="en-US" sz="1600" dirty="0"/>
              <a:t>，作者还报告了</a:t>
            </a:r>
            <a:r>
              <a:rPr lang="zh-CN" altLang="en-US" sz="1600" b="1" dirty="0">
                <a:solidFill>
                  <a:schemeClr val="accent1">
                    <a:lumMod val="75000"/>
                  </a:schemeClr>
                </a:solidFill>
              </a:rPr>
              <a:t>切角距离（</a:t>
            </a:r>
            <a:r>
              <a:rPr lang="en-US" altLang="zh-CN" sz="1600" b="1" dirty="0">
                <a:solidFill>
                  <a:schemeClr val="accent1">
                    <a:lumMod val="75000"/>
                  </a:schemeClr>
                </a:solidFill>
              </a:rPr>
              <a:t>CD</a:t>
            </a:r>
            <a:r>
              <a:rPr lang="zh-CN" altLang="en-US" sz="1600" b="1" dirty="0">
                <a:solidFill>
                  <a:schemeClr val="accent1">
                    <a:lumMod val="75000"/>
                  </a:schemeClr>
                </a:solidFill>
              </a:rPr>
              <a:t>）</a:t>
            </a:r>
            <a:r>
              <a:rPr lang="zh-CN" altLang="en-US" sz="1600" dirty="0"/>
              <a:t>和</a:t>
            </a:r>
            <a:r>
              <a:rPr lang="zh-CN" altLang="en-US" sz="1600" b="1" dirty="0">
                <a:solidFill>
                  <a:schemeClr val="accent1">
                    <a:lumMod val="75000"/>
                  </a:schemeClr>
                </a:solidFill>
              </a:rPr>
              <a:t>地球移动距离（</a:t>
            </a:r>
            <a:r>
              <a:rPr lang="en-US" altLang="zh-CN" sz="1600" b="1" dirty="0">
                <a:solidFill>
                  <a:schemeClr val="accent1">
                    <a:lumMod val="75000"/>
                  </a:schemeClr>
                </a:solidFill>
              </a:rPr>
              <a:t>EMD</a:t>
            </a:r>
            <a:r>
              <a:rPr lang="zh-CN" altLang="en-US" sz="1600" b="1" dirty="0">
                <a:solidFill>
                  <a:schemeClr val="accent1">
                    <a:lumMod val="75000"/>
                  </a:schemeClr>
                </a:solidFill>
              </a:rPr>
              <a:t>）</a:t>
            </a:r>
            <a:r>
              <a:rPr lang="zh-CN" altLang="en-US" sz="1600" dirty="0"/>
              <a:t>。对于</a:t>
            </a:r>
            <a:r>
              <a:rPr lang="en-US" altLang="zh-CN" sz="1600" dirty="0"/>
              <a:t>F-Score</a:t>
            </a:r>
            <a:r>
              <a:rPr lang="zh-CN" altLang="en-US" sz="1600" dirty="0"/>
              <a:t>，越大越好。对于</a:t>
            </a:r>
            <a:r>
              <a:rPr lang="en-US" altLang="zh-CN" sz="1600" dirty="0"/>
              <a:t>CD</a:t>
            </a:r>
            <a:r>
              <a:rPr lang="zh-CN" altLang="en-US" sz="1600" dirty="0"/>
              <a:t>和</a:t>
            </a:r>
            <a:r>
              <a:rPr lang="en-US" altLang="zh-CN" sz="1600" dirty="0"/>
              <a:t>EMD</a:t>
            </a:r>
            <a:r>
              <a:rPr lang="zh-CN" altLang="en-US" sz="1600" dirty="0"/>
              <a:t>，越小越好。</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26362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Experiment-4.2</a:t>
            </a:r>
            <a:r>
              <a:rPr lang="zh-CN" altLang="en-US" sz="3200" dirty="0"/>
              <a:t>与现有技术的比较</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70718" y="5624142"/>
            <a:ext cx="10850564" cy="856438"/>
          </a:xfrm>
        </p:spPr>
        <p:txBody>
          <a:bodyPr>
            <a:noAutofit/>
          </a:bodyPr>
          <a:lstStyle/>
          <a:p>
            <a:r>
              <a:rPr lang="zh-CN" altLang="en-US" sz="1600" dirty="0"/>
              <a:t>表</a:t>
            </a:r>
            <a:r>
              <a:rPr lang="en-US" altLang="zh-CN" sz="1600" dirty="0"/>
              <a:t>1</a:t>
            </a:r>
            <a:r>
              <a:rPr lang="zh-CN" altLang="en-US" sz="1600" dirty="0"/>
              <a:t>。不同阈值下</a:t>
            </a:r>
            <a:r>
              <a:rPr lang="en-US" altLang="zh-CN" sz="1600" dirty="0" err="1"/>
              <a:t>ShapeNet</a:t>
            </a:r>
            <a:r>
              <a:rPr lang="zh-CN" altLang="en-US" sz="1600" dirty="0"/>
              <a:t>测试集的</a:t>
            </a:r>
            <a:r>
              <a:rPr lang="en-US" altLang="zh-CN" sz="1600" dirty="0"/>
              <a:t>F-Score</a:t>
            </a:r>
            <a:r>
              <a:rPr lang="zh-CN" altLang="en-US" sz="1600" dirty="0"/>
              <a:t>，其中</a:t>
            </a:r>
            <a:r>
              <a:rPr lang="en-US" altLang="zh-CN" sz="1600" dirty="0"/>
              <a:t>T=10e4</a:t>
            </a:r>
            <a:r>
              <a:rPr lang="zh-CN" altLang="en-US" sz="1600" dirty="0"/>
              <a:t>。越大越好。每个阈值下的最佳结果都用粗体显示。</a:t>
            </a:r>
            <a:endParaRPr lang="en-US" altLang="zh-CN" sz="1600" dirty="0"/>
          </a:p>
          <a:p>
            <a:r>
              <a:rPr lang="zh-CN" altLang="en-US" sz="1600" dirty="0"/>
              <a:t>表</a:t>
            </a:r>
            <a:r>
              <a:rPr lang="en-US" altLang="zh-CN" sz="1600" dirty="0"/>
              <a:t>2</a:t>
            </a:r>
            <a:r>
              <a:rPr lang="zh-CN" altLang="en-US" sz="1600" dirty="0"/>
              <a:t>。</a:t>
            </a:r>
            <a:r>
              <a:rPr lang="en-US" altLang="zh-CN" sz="1600" dirty="0" err="1"/>
              <a:t>ShapeNet</a:t>
            </a:r>
            <a:r>
              <a:rPr lang="zh-CN" altLang="en-US" sz="1600" dirty="0"/>
              <a:t>测试集上的</a:t>
            </a:r>
            <a:r>
              <a:rPr lang="en-US" altLang="zh-CN" sz="1600" dirty="0"/>
              <a:t>CD</a:t>
            </a:r>
            <a:r>
              <a:rPr lang="zh-CN" altLang="en-US" sz="1600" dirty="0"/>
              <a:t>和</a:t>
            </a:r>
            <a:r>
              <a:rPr lang="en-US" altLang="zh-CN" sz="1600" dirty="0"/>
              <a:t>EMD</a:t>
            </a:r>
            <a:r>
              <a:rPr lang="zh-CN" altLang="en-US" sz="1600" dirty="0"/>
              <a:t>。越小越好。每个阈值下的最佳结果都用粗体显示。</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193B3E06-714F-40C5-8576-C97A3720B82D}"/>
              </a:ext>
            </a:extLst>
          </p:cNvPr>
          <p:cNvPicPr>
            <a:picLocks noChangeAspect="1"/>
          </p:cNvPicPr>
          <p:nvPr/>
        </p:nvPicPr>
        <p:blipFill>
          <a:blip r:embed="rId2"/>
          <a:stretch>
            <a:fillRect/>
          </a:stretch>
        </p:blipFill>
        <p:spPr>
          <a:xfrm>
            <a:off x="669923" y="1637899"/>
            <a:ext cx="5333333" cy="3771429"/>
          </a:xfrm>
          <a:prstGeom prst="rect">
            <a:avLst/>
          </a:prstGeom>
        </p:spPr>
      </p:pic>
      <p:pic>
        <p:nvPicPr>
          <p:cNvPr id="3" name="图片 2">
            <a:extLst>
              <a:ext uri="{FF2B5EF4-FFF2-40B4-BE49-F238E27FC236}">
                <a16:creationId xmlns:a16="http://schemas.microsoft.com/office/drawing/2014/main" id="{4AF5FEFD-038F-4073-B3D8-748BD2927BB6}"/>
              </a:ext>
            </a:extLst>
          </p:cNvPr>
          <p:cNvPicPr>
            <a:picLocks noChangeAspect="1"/>
          </p:cNvPicPr>
          <p:nvPr/>
        </p:nvPicPr>
        <p:blipFill>
          <a:blip r:embed="rId3"/>
          <a:stretch>
            <a:fillRect/>
          </a:stretch>
        </p:blipFill>
        <p:spPr>
          <a:xfrm>
            <a:off x="6095205" y="1639512"/>
            <a:ext cx="5295238" cy="3761905"/>
          </a:xfrm>
          <a:prstGeom prst="rect">
            <a:avLst/>
          </a:prstGeom>
        </p:spPr>
      </p:pic>
    </p:spTree>
    <p:extLst>
      <p:ext uri="{BB962C8B-B14F-4D97-AF65-F5344CB8AC3E}">
        <p14:creationId xmlns:p14="http://schemas.microsoft.com/office/powerpoint/2010/main" val="254013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Experiment-4.3</a:t>
            </a:r>
            <a:r>
              <a:rPr lang="zh-CN" altLang="en-US" sz="3200" dirty="0"/>
              <a:t>消融实验</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545706" y="5041464"/>
            <a:ext cx="10850564" cy="856438"/>
          </a:xfrm>
        </p:spPr>
        <p:txBody>
          <a:bodyPr>
            <a:noAutofit/>
          </a:bodyPr>
          <a:lstStyle/>
          <a:p>
            <a:r>
              <a:rPr lang="zh-CN" altLang="en-US" sz="1600" dirty="0"/>
              <a:t>图</a:t>
            </a:r>
            <a:r>
              <a:rPr lang="en-US" altLang="zh-CN" sz="1600" dirty="0"/>
              <a:t>5</a:t>
            </a:r>
            <a:r>
              <a:rPr lang="zh-CN" altLang="en-US" sz="1600" dirty="0"/>
              <a:t>。消融研究的定性结果。这个数字真实地反映了每个成分的贡献，特别是对于正则化成分。</a:t>
            </a:r>
            <a:endParaRPr lang="en-US" altLang="zh-CN" sz="1600" dirty="0"/>
          </a:p>
          <a:p>
            <a:r>
              <a:rPr lang="zh-CN" altLang="en-US" sz="1600" dirty="0"/>
              <a:t>表</a:t>
            </a:r>
            <a:r>
              <a:rPr lang="en-US" altLang="zh-CN" sz="1600" dirty="0"/>
              <a:t>3</a:t>
            </a:r>
            <a:r>
              <a:rPr lang="zh-CN" altLang="en-US" sz="1600" dirty="0"/>
              <a:t>。消融研究，评估不同想法对所提出模型性能的贡献。该表报告了所有</a:t>
            </a:r>
            <a:r>
              <a:rPr lang="en-US" altLang="zh-CN" sz="1600" dirty="0"/>
              <a:t>4</a:t>
            </a:r>
            <a:r>
              <a:rPr lang="zh-CN" altLang="en-US" sz="1600" dirty="0"/>
              <a:t>个测量值。对于</a:t>
            </a:r>
            <a:r>
              <a:rPr lang="en-US" altLang="zh-CN" sz="1600" dirty="0"/>
              <a:t>F</a:t>
            </a:r>
            <a:r>
              <a:rPr lang="zh-CN" altLang="en-US" sz="1600" dirty="0"/>
              <a:t>值，越大越好。对于</a:t>
            </a:r>
            <a:r>
              <a:rPr lang="en-US" altLang="zh-CN" sz="1600" dirty="0"/>
              <a:t>CD</a:t>
            </a:r>
            <a:r>
              <a:rPr lang="zh-CN" altLang="en-US" sz="1600" dirty="0"/>
              <a:t>和</a:t>
            </a:r>
            <a:r>
              <a:rPr lang="en-US" altLang="zh-CN" sz="1600" dirty="0"/>
              <a:t>EMD</a:t>
            </a:r>
            <a:r>
              <a:rPr lang="zh-CN" altLang="en-US" sz="1600" dirty="0"/>
              <a:t>，小的更好。</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B0A1B9DF-1EFA-4963-A5E9-970BE8C80B12}"/>
              </a:ext>
            </a:extLst>
          </p:cNvPr>
          <p:cNvPicPr>
            <a:picLocks noChangeAspect="1"/>
          </p:cNvPicPr>
          <p:nvPr/>
        </p:nvPicPr>
        <p:blipFill>
          <a:blip r:embed="rId2"/>
          <a:stretch>
            <a:fillRect/>
          </a:stretch>
        </p:blipFill>
        <p:spPr>
          <a:xfrm>
            <a:off x="383798" y="2066973"/>
            <a:ext cx="5906485" cy="2680957"/>
          </a:xfrm>
          <a:prstGeom prst="rect">
            <a:avLst/>
          </a:prstGeom>
        </p:spPr>
      </p:pic>
      <p:pic>
        <p:nvPicPr>
          <p:cNvPr id="5" name="图片 4">
            <a:extLst>
              <a:ext uri="{FF2B5EF4-FFF2-40B4-BE49-F238E27FC236}">
                <a16:creationId xmlns:a16="http://schemas.microsoft.com/office/drawing/2014/main" id="{79EC33B1-9CBD-42D8-B9A7-84B32839C1D3}"/>
              </a:ext>
            </a:extLst>
          </p:cNvPr>
          <p:cNvPicPr>
            <a:picLocks noChangeAspect="1"/>
          </p:cNvPicPr>
          <p:nvPr/>
        </p:nvPicPr>
        <p:blipFill>
          <a:blip r:embed="rId3"/>
          <a:stretch>
            <a:fillRect/>
          </a:stretch>
        </p:blipFill>
        <p:spPr>
          <a:xfrm>
            <a:off x="6290283" y="2594342"/>
            <a:ext cx="5557565" cy="1842720"/>
          </a:xfrm>
          <a:prstGeom prst="rect">
            <a:avLst/>
          </a:prstGeom>
        </p:spPr>
      </p:pic>
    </p:spTree>
    <p:extLst>
      <p:ext uri="{BB962C8B-B14F-4D97-AF65-F5344CB8AC3E}">
        <p14:creationId xmlns:p14="http://schemas.microsoft.com/office/powerpoint/2010/main" val="12836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a:bodyPr>
          <a:lstStyle/>
          <a:p>
            <a:r>
              <a:rPr lang="en-US" altLang="zh-CN" dirty="0"/>
              <a:t>Conclusion</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284391" y="1728916"/>
            <a:ext cx="5111879" cy="4539362"/>
          </a:xfrm>
        </p:spPr>
        <p:txBody>
          <a:bodyPr>
            <a:noAutofit/>
          </a:bodyPr>
          <a:lstStyle/>
          <a:p>
            <a:r>
              <a:rPr lang="zh-CN" altLang="en-US" sz="1600" dirty="0"/>
              <a:t>作者提出了一种从单个图像中提取三维三角网格的方法。</a:t>
            </a:r>
            <a:endParaRPr lang="en-US" altLang="zh-CN" sz="1600" dirty="0"/>
          </a:p>
          <a:p>
            <a:r>
              <a:rPr lang="zh-CN" altLang="en-US" sz="1600" b="1" dirty="0">
                <a:solidFill>
                  <a:schemeClr val="accent1">
                    <a:lumMod val="75000"/>
                  </a:schemeClr>
                </a:solidFill>
              </a:rPr>
              <a:t>网格的关键优势：</a:t>
            </a:r>
            <a:r>
              <a:rPr lang="zh-CN" altLang="en-US" sz="1600" dirty="0"/>
              <a:t>表面法线约束和沿边缘的信息传播。</a:t>
            </a:r>
            <a:r>
              <a:rPr lang="zh-CN" altLang="en-US" sz="1600" b="1" dirty="0">
                <a:solidFill>
                  <a:schemeClr val="accent1">
                    <a:lumMod val="75000"/>
                  </a:schemeClr>
                </a:solidFill>
              </a:rPr>
              <a:t>解决的关键问题：</a:t>
            </a:r>
            <a:r>
              <a:rPr lang="zh-CN" altLang="en-US" sz="1600" dirty="0"/>
              <a:t>从图像中提取的感知特征作为指导。</a:t>
            </a:r>
            <a:endParaRPr lang="en-US" altLang="zh-CN" sz="1600" dirty="0"/>
          </a:p>
          <a:p>
            <a:endParaRPr lang="en-US" altLang="zh-CN" sz="1600" dirty="0"/>
          </a:p>
          <a:p>
            <a:r>
              <a:rPr lang="zh-CN" altLang="en-US" sz="1600" b="1" dirty="0">
                <a:solidFill>
                  <a:schemeClr val="accent1">
                    <a:lumMod val="75000"/>
                  </a:schemeClr>
                </a:solidFill>
              </a:rPr>
              <a:t>核心思路</a:t>
            </a:r>
            <a:r>
              <a:rPr lang="zh-CN" altLang="en-US" sz="1600" dirty="0"/>
              <a:t>就是给用一个椭球作为任意物体的初始形状，然后逐渐将这个形状变成目标物体。</a:t>
            </a:r>
            <a:endParaRPr lang="en-US" altLang="zh-CN" sz="1600" dirty="0"/>
          </a:p>
          <a:p>
            <a:endParaRPr lang="en-US" altLang="zh-CN" sz="1600" dirty="0"/>
          </a:p>
          <a:p>
            <a:r>
              <a:rPr lang="zh-CN" altLang="en-US" sz="1600" dirty="0"/>
              <a:t>采用</a:t>
            </a:r>
            <a:r>
              <a:rPr lang="zh-CN" altLang="en-US" sz="1600" b="1" dirty="0">
                <a:solidFill>
                  <a:schemeClr val="accent1">
                    <a:lumMod val="75000"/>
                  </a:schemeClr>
                </a:solidFill>
              </a:rPr>
              <a:t>图卷积神经网络</a:t>
            </a:r>
            <a:r>
              <a:rPr lang="zh-CN" altLang="en-US" sz="1600" dirty="0"/>
              <a:t>来表示</a:t>
            </a:r>
            <a:r>
              <a:rPr lang="en-US" altLang="zh-CN" sz="1600" dirty="0"/>
              <a:t>3D mesh</a:t>
            </a:r>
            <a:r>
              <a:rPr lang="zh-CN" altLang="en-US" sz="1600" dirty="0"/>
              <a:t>信息，利用从输入图像提到的特征逐渐对椭圆变形从而产生正确的几何形状。为了让整个形变的过程更加稳定，还采用</a:t>
            </a:r>
            <a:r>
              <a:rPr lang="en-US" altLang="zh-CN" sz="1600" b="1" dirty="0">
                <a:solidFill>
                  <a:schemeClr val="accent1">
                    <a:lumMod val="75000"/>
                  </a:schemeClr>
                </a:solidFill>
              </a:rPr>
              <a:t>coarse-to-fine</a:t>
            </a:r>
            <a:r>
              <a:rPr lang="zh-CN" altLang="en-US" sz="1600" dirty="0"/>
              <a:t>从粗粒度到细粒度的方式。为生成的</a:t>
            </a:r>
            <a:r>
              <a:rPr lang="en-US" altLang="zh-CN" sz="1600" dirty="0"/>
              <a:t>mesh</a:t>
            </a:r>
            <a:r>
              <a:rPr lang="zh-CN" altLang="en-US" sz="1600" dirty="0"/>
              <a:t>设计了几种</a:t>
            </a:r>
            <a:r>
              <a:rPr lang="zh-CN" altLang="en-US" sz="1600" b="1" dirty="0">
                <a:solidFill>
                  <a:schemeClr val="accent1">
                    <a:lumMod val="75000"/>
                  </a:schemeClr>
                </a:solidFill>
              </a:rPr>
              <a:t>不同的损失函数</a:t>
            </a:r>
            <a:r>
              <a:rPr lang="zh-CN" altLang="en-US" sz="1600" dirty="0"/>
              <a:t>来让整个模型生成的效果更加好。</a:t>
            </a:r>
            <a:endParaRPr lang="en-US" altLang="zh-CN" sz="1600" dirty="0"/>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05</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D817DD2A-17F2-4B1A-A6B0-4FB627978FD5}"/>
              </a:ext>
            </a:extLst>
          </p:cNvPr>
          <p:cNvPicPr>
            <a:picLocks noChangeAspect="1"/>
          </p:cNvPicPr>
          <p:nvPr/>
        </p:nvPicPr>
        <p:blipFill>
          <a:blip r:embed="rId2"/>
          <a:stretch>
            <a:fillRect/>
          </a:stretch>
        </p:blipFill>
        <p:spPr>
          <a:xfrm>
            <a:off x="795730" y="1518020"/>
            <a:ext cx="5111879" cy="5257154"/>
          </a:xfrm>
          <a:prstGeom prst="rect">
            <a:avLst/>
          </a:prstGeom>
        </p:spPr>
      </p:pic>
    </p:spTree>
    <p:extLst>
      <p:ext uri="{BB962C8B-B14F-4D97-AF65-F5344CB8AC3E}">
        <p14:creationId xmlns:p14="http://schemas.microsoft.com/office/powerpoint/2010/main" val="1437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fade">
                                      <p:cBhvr>
                                        <p:cTn id="20"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a:bodyPr>
          <a:lstStyle/>
          <a:p>
            <a:r>
              <a:rPr lang="zh-CN" altLang="en-US" dirty="0"/>
              <a:t>总结与思考</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1653178"/>
            <a:ext cx="10726347" cy="4413589"/>
          </a:xfrm>
        </p:spPr>
        <p:txBody>
          <a:bodyPr>
            <a:noAutofit/>
          </a:bodyPr>
          <a:lstStyle/>
          <a:p>
            <a:r>
              <a:rPr lang="en-US" altLang="zh-CN" sz="1600" dirty="0"/>
              <a:t>2016</a:t>
            </a:r>
            <a:r>
              <a:rPr lang="zh-CN" altLang="en-US" sz="1600" dirty="0"/>
              <a:t>，</a:t>
            </a:r>
            <a:r>
              <a:rPr lang="en-US" altLang="zh-CN" sz="1600" dirty="0"/>
              <a:t>[6] </a:t>
            </a:r>
            <a:r>
              <a:rPr lang="en-US" altLang="zh-CN" sz="1600" b="1" dirty="0">
                <a:solidFill>
                  <a:schemeClr val="accent1">
                    <a:lumMod val="75000"/>
                  </a:schemeClr>
                </a:solidFill>
              </a:rPr>
              <a:t>Volume</a:t>
            </a:r>
            <a:r>
              <a:rPr lang="zh-CN" altLang="en-US" sz="1600" b="1" dirty="0">
                <a:solidFill>
                  <a:schemeClr val="accent1">
                    <a:lumMod val="75000"/>
                  </a:schemeClr>
                </a:solidFill>
              </a:rPr>
              <a:t>体积</a:t>
            </a:r>
            <a:r>
              <a:rPr lang="zh-CN" altLang="en-US" sz="1600" dirty="0"/>
              <a:t>表示重构；</a:t>
            </a:r>
            <a:endParaRPr lang="en-US" altLang="zh-CN" sz="1600" dirty="0"/>
          </a:p>
          <a:p>
            <a:r>
              <a:rPr lang="en-US" altLang="zh-CN" sz="1600" dirty="0"/>
              <a:t>2017</a:t>
            </a:r>
            <a:r>
              <a:rPr lang="zh-CN" altLang="en-US" sz="1600" dirty="0"/>
              <a:t>，</a:t>
            </a:r>
            <a:r>
              <a:rPr lang="en-US" altLang="zh-CN" sz="1600" dirty="0"/>
              <a:t>[9] </a:t>
            </a:r>
            <a:r>
              <a:rPr lang="en-US" altLang="zh-CN" sz="1600" b="1" dirty="0">
                <a:solidFill>
                  <a:schemeClr val="accent1">
                    <a:lumMod val="75000"/>
                  </a:schemeClr>
                </a:solidFill>
              </a:rPr>
              <a:t>Point Cloud</a:t>
            </a:r>
            <a:r>
              <a:rPr lang="zh-CN" altLang="en-US" sz="1600" b="1" dirty="0">
                <a:solidFill>
                  <a:schemeClr val="accent1">
                    <a:lumMod val="75000"/>
                  </a:schemeClr>
                </a:solidFill>
              </a:rPr>
              <a:t>点云</a:t>
            </a:r>
            <a:r>
              <a:rPr lang="zh-CN" altLang="en-US" sz="1600" dirty="0"/>
              <a:t>表示重构；</a:t>
            </a:r>
            <a:endParaRPr lang="en-US" altLang="zh-CN" sz="1600" dirty="0"/>
          </a:p>
          <a:p>
            <a:r>
              <a:rPr lang="en-US" altLang="zh-CN" sz="1600" dirty="0"/>
              <a:t>2017</a:t>
            </a:r>
            <a:r>
              <a:rPr lang="zh-CN" altLang="en-US" sz="1600" dirty="0"/>
              <a:t>，</a:t>
            </a:r>
            <a:r>
              <a:rPr lang="en-US" altLang="zh-CN" sz="1600" dirty="0"/>
              <a:t>[3] </a:t>
            </a:r>
            <a:r>
              <a:rPr lang="en-US" altLang="zh-CN" sz="1600" b="1" dirty="0">
                <a:solidFill>
                  <a:schemeClr val="accent1">
                    <a:lumMod val="75000"/>
                  </a:schemeClr>
                </a:solidFill>
              </a:rPr>
              <a:t>GCN</a:t>
            </a:r>
            <a:r>
              <a:rPr lang="zh-CN" altLang="en-US" sz="1600" dirty="0"/>
              <a:t>图卷积神经网络；</a:t>
            </a:r>
            <a:endParaRPr lang="en-US" altLang="zh-CN" sz="1600" dirty="0"/>
          </a:p>
          <a:p>
            <a:r>
              <a:rPr lang="en-US" altLang="zh-CN" sz="1600" dirty="0"/>
              <a:t>2018</a:t>
            </a:r>
            <a:r>
              <a:rPr lang="zh-CN" altLang="en-US" sz="1600" dirty="0"/>
              <a:t>，本文</a:t>
            </a:r>
            <a:r>
              <a:rPr lang="en-US" altLang="zh-CN" sz="1600" b="1" dirty="0">
                <a:solidFill>
                  <a:schemeClr val="accent1">
                    <a:lumMod val="75000"/>
                  </a:schemeClr>
                </a:solidFill>
              </a:rPr>
              <a:t>Mesh </a:t>
            </a:r>
            <a:r>
              <a:rPr lang="zh-CN" altLang="en-US" sz="1600" b="1" dirty="0">
                <a:solidFill>
                  <a:schemeClr val="accent1">
                    <a:lumMod val="75000"/>
                  </a:schemeClr>
                </a:solidFill>
              </a:rPr>
              <a:t>网格</a:t>
            </a:r>
            <a:r>
              <a:rPr lang="zh-CN" altLang="en-US" sz="1600" dirty="0"/>
              <a:t>表示重构。</a:t>
            </a:r>
            <a:endParaRPr lang="en-US" altLang="zh-CN" sz="1600" dirty="0"/>
          </a:p>
          <a:p>
            <a:r>
              <a:rPr lang="en-US" altLang="zh-CN" sz="1600" dirty="0"/>
              <a:t>2019</a:t>
            </a:r>
            <a:r>
              <a:rPr lang="zh-CN" altLang="en-US" sz="1600" dirty="0"/>
              <a:t>，借鉴</a:t>
            </a:r>
            <a:r>
              <a:rPr lang="en-US" altLang="zh-CN" sz="1600" dirty="0"/>
              <a:t>Mask-RCNN </a:t>
            </a:r>
            <a:r>
              <a:rPr lang="zh-CN" altLang="en-US" sz="1600" dirty="0"/>
              <a:t>框架</a:t>
            </a:r>
            <a:r>
              <a:rPr lang="en-US" altLang="zh-CN" sz="1600" dirty="0">
                <a:sym typeface="Wingdings" panose="05000000000000000000" pitchFamily="2" charset="2"/>
              </a:rPr>
              <a:t> </a:t>
            </a:r>
            <a:r>
              <a:rPr lang="en-US" altLang="zh-CN" sz="1600" b="1" dirty="0">
                <a:solidFill>
                  <a:schemeClr val="accent1">
                    <a:lumMod val="75000"/>
                  </a:schemeClr>
                </a:solidFill>
                <a:sym typeface="Wingdings" panose="05000000000000000000" pitchFamily="2" charset="2"/>
              </a:rPr>
              <a:t>Mesh-RCNN</a:t>
            </a:r>
            <a:r>
              <a:rPr lang="zh-CN" altLang="en-US" sz="1600" dirty="0">
                <a:sym typeface="Wingdings" panose="05000000000000000000" pitchFamily="2" charset="2"/>
              </a:rPr>
              <a:t>，提出了一种基于现实图片的物体检测系统，同时为每个检测物体生成三角网格给出完整三维形状。</a:t>
            </a:r>
            <a:endParaRPr lang="en-US" altLang="zh-CN" sz="1600" dirty="0">
              <a:sym typeface="Wingdings" panose="05000000000000000000" pitchFamily="2" charset="2"/>
            </a:endParaRPr>
          </a:p>
          <a:p>
            <a:r>
              <a:rPr lang="en-US" altLang="zh-CN" sz="1600" dirty="0">
                <a:sym typeface="Wingdings" panose="05000000000000000000" pitchFamily="2" charset="2"/>
              </a:rPr>
              <a:t>2019</a:t>
            </a:r>
            <a:r>
              <a:rPr lang="zh-CN" altLang="en-US" sz="1600" dirty="0">
                <a:sym typeface="Wingdings" panose="05000000000000000000" pitchFamily="2" charset="2"/>
              </a:rPr>
              <a:t>，提出对不可见部分的</a:t>
            </a:r>
            <a:r>
              <a:rPr lang="zh-CN" altLang="en-US" sz="1600" b="1" dirty="0">
                <a:solidFill>
                  <a:schemeClr val="accent1">
                    <a:lumMod val="75000"/>
                  </a:schemeClr>
                </a:solidFill>
                <a:sym typeface="Wingdings" panose="05000000000000000000" pitchFamily="2" charset="2"/>
              </a:rPr>
              <a:t>不确定性进行建模</a:t>
            </a:r>
            <a:r>
              <a:rPr lang="zh-CN" altLang="en-US" sz="1600" dirty="0">
                <a:sym typeface="Wingdings" panose="05000000000000000000" pitchFamily="2" charset="2"/>
              </a:rPr>
              <a:t>；针对单图像、多图像</a:t>
            </a:r>
            <a:r>
              <a:rPr lang="zh-CN" altLang="en-US" sz="1600" dirty="0"/>
              <a:t>使用了</a:t>
            </a:r>
            <a:r>
              <a:rPr lang="zh-CN" altLang="en-US" sz="1600" b="1" dirty="0">
                <a:solidFill>
                  <a:schemeClr val="accent1">
                    <a:lumMod val="75000"/>
                  </a:schemeClr>
                </a:solidFill>
              </a:rPr>
              <a:t>条件生成模型</a:t>
            </a:r>
            <a:r>
              <a:rPr lang="zh-CN" altLang="en-US" sz="1600" dirty="0"/>
              <a:t>：</a:t>
            </a:r>
            <a:r>
              <a:rPr lang="zh-CN" altLang="en-US" sz="1600" dirty="0">
                <a:sym typeface="Wingdings" panose="05000000000000000000" pitchFamily="2" charset="2"/>
              </a:rPr>
              <a:t>每个输入图像都可以预测出多个重建结果，然后取交集就是最终结果。</a:t>
            </a:r>
          </a:p>
          <a:p>
            <a:endParaRPr lang="en-US" altLang="zh-CN" sz="1600" dirty="0">
              <a:sym typeface="Wingdings" panose="05000000000000000000" pitchFamily="2" charset="2"/>
            </a:endParaRPr>
          </a:p>
          <a:p>
            <a:r>
              <a:rPr lang="zh-CN" altLang="en-US" sz="1600" b="1" dirty="0">
                <a:solidFill>
                  <a:schemeClr val="accent1">
                    <a:lumMod val="75000"/>
                  </a:schemeClr>
                </a:solidFill>
                <a:sym typeface="Wingdings" panose="05000000000000000000" pitchFamily="2" charset="2"/>
              </a:rPr>
              <a:t>多视觉几何与</a:t>
            </a:r>
            <a:r>
              <a:rPr lang="en-US" altLang="zh-CN" sz="1600" b="1" dirty="0">
                <a:solidFill>
                  <a:schemeClr val="accent1">
                    <a:lumMod val="75000"/>
                  </a:schemeClr>
                </a:solidFill>
                <a:sym typeface="Wingdings" panose="05000000000000000000" pitchFamily="2" charset="2"/>
              </a:rPr>
              <a:t>Deep learning</a:t>
            </a:r>
            <a:r>
              <a:rPr lang="zh-CN" altLang="en-US" sz="1600" b="1" dirty="0">
                <a:solidFill>
                  <a:schemeClr val="accent1">
                    <a:lumMod val="75000"/>
                  </a:schemeClr>
                </a:solidFill>
                <a:sym typeface="Wingdings" panose="05000000000000000000" pitchFamily="2" charset="2"/>
              </a:rPr>
              <a:t>方法融合</a:t>
            </a:r>
            <a:r>
              <a:rPr lang="zh-CN" altLang="en-US" sz="1600" dirty="0">
                <a:sym typeface="Wingdings" panose="05000000000000000000" pitchFamily="2" charset="2"/>
              </a:rPr>
              <a:t>：在深度学习一统天下的计算机视觉领域，三维视觉方向主导算法仍然是传统的多视角几何方法，但是深度学习方法也是一种重要而有效的辅助。考虑两者的融合是研究趋势。</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r>
              <a:rPr lang="zh-CN" altLang="en-US" sz="1600" b="1" dirty="0">
                <a:solidFill>
                  <a:schemeClr val="accent1">
                    <a:lumMod val="75000"/>
                  </a:schemeClr>
                </a:solidFill>
                <a:sym typeface="Wingdings" panose="05000000000000000000" pitchFamily="2" charset="2"/>
              </a:rPr>
              <a:t>三维重构技术的场景应用性：</a:t>
            </a:r>
            <a:r>
              <a:rPr lang="zh-CN" altLang="en-US" sz="1600" dirty="0">
                <a:sym typeface="Wingdings" panose="05000000000000000000" pitchFamily="2" charset="2"/>
              </a:rPr>
              <a:t>无人机影像建筑物实景的三维重构、现实设备的多视角图像的三维重构等。</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05</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22696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Effect transition="in" filter="fade">
                                      <p:cBhvr>
                                        <p:cTn id="31" dur="500"/>
                                        <p:tgtEl>
                                          <p:spTgt spid="1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9" end="9"/>
                                            </p:txEl>
                                          </p:spTgt>
                                        </p:tgtEl>
                                        <p:attrNameLst>
                                          <p:attrName>style.visibility</p:attrName>
                                        </p:attrNameLst>
                                      </p:cBhvr>
                                      <p:to>
                                        <p:strVal val="visible"/>
                                      </p:to>
                                    </p:set>
                                    <p:animEffect transition="in" filter="fade">
                                      <p:cBhvr>
                                        <p:cTn id="36"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6" y="2446844"/>
            <a:ext cx="4482645" cy="973538"/>
          </a:xfrm>
        </p:spPr>
        <p:txBody>
          <a:bodyPr>
            <a:normAutofit fontScale="90000"/>
          </a:bodyPr>
          <a:lstStyle/>
          <a:p>
            <a:r>
              <a:rPr lang="en-US" altLang="zh-CN" dirty="0"/>
              <a:t>Thanks.</a:t>
            </a:r>
            <a:br>
              <a:rPr lang="en-US" altLang="zh-CN" dirty="0"/>
            </a:br>
            <a:r>
              <a:rPr lang="en-US" altLang="zh-CN" b="0" dirty="0"/>
              <a:t>The more you know, </a:t>
            </a:r>
            <a:br>
              <a:rPr lang="en-US" altLang="zh-CN" b="0" dirty="0"/>
            </a:br>
            <a:r>
              <a:rPr lang="en-US" altLang="zh-CN" b="0" dirty="0"/>
              <a:t>the less you know.</a:t>
            </a:r>
            <a:endParaRPr lang="zh-CN" altLang="en-US" sz="2400" b="0" dirty="0"/>
          </a:p>
        </p:txBody>
      </p:sp>
      <p:sp>
        <p:nvSpPr>
          <p:cNvPr id="3" name="文本占位符 2"/>
          <p:cNvSpPr>
            <a:spLocks noGrp="1"/>
          </p:cNvSpPr>
          <p:nvPr>
            <p:ph type="body" sz="quarter" idx="17"/>
          </p:nvPr>
        </p:nvSpPr>
        <p:spPr/>
        <p:txBody>
          <a:bodyPr/>
          <a:lstStyle/>
          <a:p>
            <a:r>
              <a:rPr lang="zh-CN" altLang="en-US" dirty="0"/>
              <a:t>崔荣成</a:t>
            </a:r>
            <a:endParaRPr lang="en-US" altLang="zh-CN" dirty="0"/>
          </a:p>
        </p:txBody>
      </p:sp>
      <p:sp>
        <p:nvSpPr>
          <p:cNvPr id="4" name="文本占位符 3"/>
          <p:cNvSpPr>
            <a:spLocks noGrp="1"/>
          </p:cNvSpPr>
          <p:nvPr>
            <p:ph type="body" sz="quarter" idx="18"/>
          </p:nvPr>
        </p:nvSpPr>
        <p:spPr/>
        <p:txBody>
          <a:bodyPr/>
          <a:lstStyle/>
          <a:p>
            <a:r>
              <a:rPr lang="en-US" altLang="zh-CN" dirty="0"/>
              <a:t>2020</a:t>
            </a:r>
            <a:r>
              <a:rPr lang="zh-CN" altLang="en-US" dirty="0"/>
              <a:t>年</a:t>
            </a:r>
            <a:r>
              <a:rPr lang="en-US" altLang="zh-CN" dirty="0"/>
              <a:t>3</a:t>
            </a:r>
            <a:r>
              <a:rPr lang="zh-CN" altLang="en-US" dirty="0"/>
              <a:t>月</a:t>
            </a:r>
            <a:r>
              <a:rPr lang="en-US" altLang="zh-CN" dirty="0"/>
              <a:t>24</a:t>
            </a:r>
            <a:r>
              <a:rPr lang="zh-CN" altLang="en-US" dirty="0"/>
              <a:t>日</a:t>
            </a:r>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42C52E-6E86-4BBE-ACE6-CA73E3718488}"/>
              </a:ext>
            </a:extLst>
          </p:cNvPr>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ïṣľîde">
              <a:extLst>
                <a:ext uri="{FF2B5EF4-FFF2-40B4-BE49-F238E27FC236}">
                  <a16:creationId xmlns:a16="http://schemas.microsoft.com/office/drawing/2014/main" id="{933B65FF-A272-4A69-9A01-92D7C77CF829}"/>
                </a:ext>
              </a:extLst>
            </p:cNvPr>
            <p:cNvGrpSpPr/>
            <p:nvPr/>
          </p:nvGrpSpPr>
          <p:grpSpPr>
            <a:xfrm>
              <a:off x="-930109" y="1051361"/>
              <a:ext cx="2490640" cy="4778319"/>
              <a:chOff x="-930109" y="1051361"/>
              <a:chExt cx="2490640" cy="4778319"/>
            </a:xfrm>
          </p:grpSpPr>
          <p:sp>
            <p:nvSpPr>
              <p:cNvPr id="27" name="îSľïďe">
                <a:extLst>
                  <a:ext uri="{FF2B5EF4-FFF2-40B4-BE49-F238E27FC236}">
                    <a16:creationId xmlns:a16="http://schemas.microsoft.com/office/drawing/2014/main" id="{B19D50FC-1125-4ED9-B7D8-78BCBCE8C008}"/>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íṡļîḍe">
                <a:extLst>
                  <a:ext uri="{FF2B5EF4-FFF2-40B4-BE49-F238E27FC236}">
                    <a16:creationId xmlns:a16="http://schemas.microsoft.com/office/drawing/2014/main" id="{9361AAF3-CAD5-4F13-928C-BFE011AA4BDD}"/>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ïŝ1ïḋe">
                <a:extLst>
                  <a:ext uri="{FF2B5EF4-FFF2-40B4-BE49-F238E27FC236}">
                    <a16:creationId xmlns:a16="http://schemas.microsoft.com/office/drawing/2014/main" id="{97F43942-06F9-42D1-A7B5-43B69347F1AE}"/>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sḷíḑè">
              <a:extLst>
                <a:ext uri="{FF2B5EF4-FFF2-40B4-BE49-F238E27FC236}">
                  <a16:creationId xmlns:a16="http://schemas.microsoft.com/office/drawing/2014/main" id="{4F1A39D8-7570-4901-A3E5-473DAAB733E1}"/>
                </a:ext>
              </a:extLst>
            </p:cNvPr>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8" name="i$ļïďe">
              <a:extLst>
                <a:ext uri="{FF2B5EF4-FFF2-40B4-BE49-F238E27FC236}">
                  <a16:creationId xmlns:a16="http://schemas.microsoft.com/office/drawing/2014/main" id="{A25DF563-5684-4357-AF66-64EBE7A7028F}"/>
                </a:ext>
              </a:extLst>
            </p:cNvPr>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9" name="îṡ1íḑé">
              <a:extLst>
                <a:ext uri="{FF2B5EF4-FFF2-40B4-BE49-F238E27FC236}">
                  <a16:creationId xmlns:a16="http://schemas.microsoft.com/office/drawing/2014/main" id="{82BD5307-F3AD-4DE2-A6DA-7E8B6322ACC7}"/>
                </a:ext>
              </a:extLst>
            </p:cNvPr>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íśľíḍé">
              <a:extLst>
                <a:ext uri="{FF2B5EF4-FFF2-40B4-BE49-F238E27FC236}">
                  <a16:creationId xmlns:a16="http://schemas.microsoft.com/office/drawing/2014/main" id="{1AB55A3F-C86D-41AF-8780-3FA466C759D8}"/>
                </a:ext>
              </a:extLst>
            </p:cNvPr>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şḻíḋê">
              <a:extLst>
                <a:ext uri="{FF2B5EF4-FFF2-40B4-BE49-F238E27FC236}">
                  <a16:creationId xmlns:a16="http://schemas.microsoft.com/office/drawing/2014/main" id="{F0E5BC8E-4AA2-4FC6-AEDE-48B8FAA4B9AC}"/>
                </a:ext>
              </a:extLst>
            </p:cNvPr>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isḻïḋé">
              <a:extLst>
                <a:ext uri="{FF2B5EF4-FFF2-40B4-BE49-F238E27FC236}">
                  <a16:creationId xmlns:a16="http://schemas.microsoft.com/office/drawing/2014/main" id="{C0451A36-F8F9-4E68-9C14-18681989F54C}"/>
                </a:ext>
              </a:extLst>
            </p:cNvPr>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 name="isļiḓé">
              <a:extLst>
                <a:ext uri="{FF2B5EF4-FFF2-40B4-BE49-F238E27FC236}">
                  <a16:creationId xmlns:a16="http://schemas.microsoft.com/office/drawing/2014/main" id="{14BE8420-7381-470B-AC29-3CB82B49C2D2}"/>
                </a:ext>
              </a:extLst>
            </p:cNvPr>
            <p:cNvSpPr txBox="1"/>
            <p:nvPr/>
          </p:nvSpPr>
          <p:spPr>
            <a:xfrm>
              <a:off x="6905844" y="5017678"/>
              <a:ext cx="3962574" cy="303981"/>
            </a:xfrm>
            <a:prstGeom prst="rect">
              <a:avLst/>
            </a:prstGeom>
            <a:noFill/>
          </p:spPr>
          <p:txBody>
            <a:bodyPr wrap="none" lIns="90000" tIns="46800" rIns="90000" bIns="46800" anchor="b" anchorCtr="0">
              <a:normAutofit fontScale="92500" lnSpcReduction="20000"/>
            </a:bodyPr>
            <a:lstStyle/>
            <a:p>
              <a:r>
                <a:rPr lang="en-US" altLang="zh-CN" b="1" dirty="0"/>
                <a:t>Conclusion</a:t>
              </a:r>
              <a:endParaRPr lang="zh-CN" altLang="en-US" sz="1600" b="1" dirty="0"/>
            </a:p>
          </p:txBody>
        </p:sp>
        <p:sp>
          <p:nvSpPr>
            <p:cNvPr id="14" name="íśľíďe">
              <a:extLst>
                <a:ext uri="{FF2B5EF4-FFF2-40B4-BE49-F238E27FC236}">
                  <a16:creationId xmlns:a16="http://schemas.microsoft.com/office/drawing/2014/main" id="{889E92F7-69A5-441F-8629-BA0CBCAD9F45}"/>
                </a:ext>
              </a:extLst>
            </p:cNvPr>
            <p:cNvSpPr txBox="1"/>
            <p:nvPr/>
          </p:nvSpPr>
          <p:spPr>
            <a:xfrm>
              <a:off x="6905844" y="5321659"/>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An approach to extract 3D triangular meshes</a:t>
              </a:r>
            </a:p>
          </p:txBody>
        </p:sp>
        <p:sp>
          <p:nvSpPr>
            <p:cNvPr id="15" name="iṡ1íḑê">
              <a:extLst>
                <a:ext uri="{FF2B5EF4-FFF2-40B4-BE49-F238E27FC236}">
                  <a16:creationId xmlns:a16="http://schemas.microsoft.com/office/drawing/2014/main" id="{05F8F47E-A116-4434-A57F-D953A941B808}"/>
                </a:ext>
              </a:extLst>
            </p:cNvPr>
            <p:cNvSpPr txBox="1"/>
            <p:nvPr/>
          </p:nvSpPr>
          <p:spPr>
            <a:xfrm>
              <a:off x="6905844" y="4139102"/>
              <a:ext cx="3962574" cy="303981"/>
            </a:xfrm>
            <a:prstGeom prst="rect">
              <a:avLst/>
            </a:prstGeom>
            <a:noFill/>
          </p:spPr>
          <p:txBody>
            <a:bodyPr wrap="none" lIns="90000" tIns="46800" rIns="90000" bIns="46800" anchor="b" anchorCtr="0">
              <a:normAutofit fontScale="92500" lnSpcReduction="20000"/>
            </a:bodyPr>
            <a:lstStyle/>
            <a:p>
              <a:r>
                <a:rPr lang="en-US" altLang="zh-CN" b="1" dirty="0"/>
                <a:t>Experiment</a:t>
              </a:r>
              <a:endParaRPr lang="zh-CN" altLang="en-US" sz="1600" b="1" dirty="0"/>
            </a:p>
          </p:txBody>
        </p:sp>
        <p:sp>
          <p:nvSpPr>
            <p:cNvPr id="16" name="ïṣḷiḑé">
              <a:extLst>
                <a:ext uri="{FF2B5EF4-FFF2-40B4-BE49-F238E27FC236}">
                  <a16:creationId xmlns:a16="http://schemas.microsoft.com/office/drawing/2014/main" id="{0418EEEE-E53D-41BF-8D2D-64DFC89A76FF}"/>
                </a:ext>
              </a:extLst>
            </p:cNvPr>
            <p:cNvSpPr txBox="1"/>
            <p:nvPr/>
          </p:nvSpPr>
          <p:spPr>
            <a:xfrm>
              <a:off x="6905844" y="4443083"/>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Experimental setup and Ablation Study</a:t>
              </a:r>
            </a:p>
          </p:txBody>
        </p:sp>
        <p:sp>
          <p:nvSpPr>
            <p:cNvPr id="17" name="íşḻïďê">
              <a:extLst>
                <a:ext uri="{FF2B5EF4-FFF2-40B4-BE49-F238E27FC236}">
                  <a16:creationId xmlns:a16="http://schemas.microsoft.com/office/drawing/2014/main" id="{09C5B617-7E6A-4CFF-AD7F-0BDED1EE9FAA}"/>
                </a:ext>
              </a:extLst>
            </p:cNvPr>
            <p:cNvSpPr txBox="1"/>
            <p:nvPr/>
          </p:nvSpPr>
          <p:spPr>
            <a:xfrm>
              <a:off x="6905844" y="3260526"/>
              <a:ext cx="3962574" cy="303981"/>
            </a:xfrm>
            <a:prstGeom prst="rect">
              <a:avLst/>
            </a:prstGeom>
            <a:noFill/>
          </p:spPr>
          <p:txBody>
            <a:bodyPr wrap="none" lIns="90000" tIns="46800" rIns="90000" bIns="46800" anchor="b" anchorCtr="0">
              <a:normAutofit fontScale="92500" lnSpcReduction="20000"/>
            </a:bodyPr>
            <a:lstStyle/>
            <a:p>
              <a:r>
                <a:rPr lang="en-US" altLang="zh-CN" b="1" dirty="0"/>
                <a:t>Method</a:t>
              </a:r>
              <a:endParaRPr lang="zh-CN" altLang="en-US" sz="1600" b="1" dirty="0"/>
            </a:p>
          </p:txBody>
        </p:sp>
        <p:sp>
          <p:nvSpPr>
            <p:cNvPr id="18" name="íṧ1íḋè">
              <a:extLst>
                <a:ext uri="{FF2B5EF4-FFF2-40B4-BE49-F238E27FC236}">
                  <a16:creationId xmlns:a16="http://schemas.microsoft.com/office/drawing/2014/main" id="{D1F5375C-1DAD-43E9-AAF5-2E34C94F3348}"/>
                </a:ext>
              </a:extLst>
            </p:cNvPr>
            <p:cNvSpPr txBox="1"/>
            <p:nvPr/>
          </p:nvSpPr>
          <p:spPr>
            <a:xfrm>
              <a:off x="6905844" y="3564507"/>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Graph-based Convolution and System Overview</a:t>
              </a:r>
            </a:p>
          </p:txBody>
        </p:sp>
        <p:sp>
          <p:nvSpPr>
            <p:cNvPr id="19" name="iśļîďe">
              <a:extLst>
                <a:ext uri="{FF2B5EF4-FFF2-40B4-BE49-F238E27FC236}">
                  <a16:creationId xmlns:a16="http://schemas.microsoft.com/office/drawing/2014/main" id="{176089DB-693D-4D37-A433-1F6BA8DEFCFF}"/>
                </a:ext>
              </a:extLst>
            </p:cNvPr>
            <p:cNvSpPr txBox="1"/>
            <p:nvPr/>
          </p:nvSpPr>
          <p:spPr>
            <a:xfrm>
              <a:off x="6905844" y="2381950"/>
              <a:ext cx="3962574" cy="303981"/>
            </a:xfrm>
            <a:prstGeom prst="rect">
              <a:avLst/>
            </a:prstGeom>
            <a:noFill/>
          </p:spPr>
          <p:txBody>
            <a:bodyPr wrap="none" lIns="90000" tIns="46800" rIns="90000" bIns="46800" anchor="b" anchorCtr="0">
              <a:normAutofit fontScale="92500" lnSpcReduction="20000"/>
            </a:bodyPr>
            <a:lstStyle/>
            <a:p>
              <a:r>
                <a:rPr lang="en-US" altLang="zh-CN" b="1" dirty="0"/>
                <a:t>Related Work</a:t>
              </a:r>
              <a:endParaRPr lang="zh-CN" altLang="en-US" sz="1600" b="1" dirty="0"/>
            </a:p>
          </p:txBody>
        </p:sp>
        <p:sp>
          <p:nvSpPr>
            <p:cNvPr id="20" name="iṣ1ïḋê">
              <a:extLst>
                <a:ext uri="{FF2B5EF4-FFF2-40B4-BE49-F238E27FC236}">
                  <a16:creationId xmlns:a16="http://schemas.microsoft.com/office/drawing/2014/main" id="{30C1C854-FD0E-4183-9705-F4C24B458771}"/>
                </a:ext>
              </a:extLst>
            </p:cNvPr>
            <p:cNvSpPr txBox="1"/>
            <p:nvPr/>
          </p:nvSpPr>
          <p:spPr>
            <a:xfrm>
              <a:off x="6905843" y="2685931"/>
              <a:ext cx="4569487" cy="320368"/>
            </a:xfrm>
            <a:prstGeom prst="rect">
              <a:avLst/>
            </a:prstGeom>
          </p:spPr>
          <p:txBody>
            <a:bodyPr vert="horz" wrap="square" lIns="90000" tIns="46800" rIns="90000" bIns="46800" anchor="ctr" anchorCtr="0">
              <a:noAutofit/>
            </a:bodyPr>
            <a:lstStyle/>
            <a:p>
              <a:pPr>
                <a:lnSpc>
                  <a:spcPct val="120000"/>
                </a:lnSpc>
              </a:pPr>
              <a:r>
                <a:rPr lang="en-US" altLang="zh-CN" sz="1050" dirty="0"/>
                <a:t>The multi-view geometry  and Learning based approaches</a:t>
              </a:r>
            </a:p>
          </p:txBody>
        </p:sp>
        <p:sp>
          <p:nvSpPr>
            <p:cNvPr id="21" name="îṧļïďé">
              <a:extLst>
                <a:ext uri="{FF2B5EF4-FFF2-40B4-BE49-F238E27FC236}">
                  <a16:creationId xmlns:a16="http://schemas.microsoft.com/office/drawing/2014/main" id="{6C45C575-63D3-4FAE-AD19-9A503AADE65D}"/>
                </a:ext>
              </a:extLst>
            </p:cNvPr>
            <p:cNvSpPr txBox="1"/>
            <p:nvPr/>
          </p:nvSpPr>
          <p:spPr>
            <a:xfrm>
              <a:off x="6905844" y="1503374"/>
              <a:ext cx="3962574" cy="303981"/>
            </a:xfrm>
            <a:prstGeom prst="rect">
              <a:avLst/>
            </a:prstGeom>
            <a:noFill/>
          </p:spPr>
          <p:txBody>
            <a:bodyPr wrap="none" lIns="90000" tIns="46800" rIns="90000" bIns="46800" anchor="b" anchorCtr="0">
              <a:normAutofit fontScale="92500" lnSpcReduction="20000"/>
            </a:bodyPr>
            <a:lstStyle/>
            <a:p>
              <a:r>
                <a:rPr lang="en-US" altLang="zh-CN" b="1" dirty="0"/>
                <a:t>Introduction</a:t>
              </a:r>
              <a:endParaRPr lang="zh-CN" altLang="en-US" sz="1600" b="1" dirty="0"/>
            </a:p>
          </p:txBody>
        </p:sp>
        <p:sp>
          <p:nvSpPr>
            <p:cNvPr id="22" name="işļïḑê">
              <a:extLst>
                <a:ext uri="{FF2B5EF4-FFF2-40B4-BE49-F238E27FC236}">
                  <a16:creationId xmlns:a16="http://schemas.microsoft.com/office/drawing/2014/main" id="{74478B70-EA34-4DA2-A4B7-2043B716C17C}"/>
                </a:ext>
              </a:extLst>
            </p:cNvPr>
            <p:cNvSpPr txBox="1"/>
            <p:nvPr/>
          </p:nvSpPr>
          <p:spPr>
            <a:xfrm>
              <a:off x="6905844" y="1807355"/>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Inferring 3D shape from a single perspective</a:t>
              </a:r>
            </a:p>
          </p:txBody>
        </p:sp>
        <p:cxnSp>
          <p:nvCxnSpPr>
            <p:cNvPr id="23" name="直接连接符 22">
              <a:extLst>
                <a:ext uri="{FF2B5EF4-FFF2-40B4-BE49-F238E27FC236}">
                  <a16:creationId xmlns:a16="http://schemas.microsoft.com/office/drawing/2014/main" id="{0E32E640-B6ED-4EFE-957A-AAD95DCF3AAB}"/>
                </a:ext>
              </a:extLst>
            </p:cNvPr>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E2D5EA-51F3-4E72-84C3-3CE94BF2E84E}"/>
                </a:ext>
              </a:extLst>
            </p:cNvPr>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836C54C-28CC-4860-AF9D-44ABB7440248}"/>
                </a:ext>
              </a:extLst>
            </p:cNvPr>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5F81125-8A12-4887-9236-8B5ADD3E6237}"/>
                </a:ext>
              </a:extLst>
            </p:cNvPr>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Introduction</a:t>
            </a:r>
            <a:endParaRPr lang="zh-CN" altLang="en-US" sz="32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70718" y="1749287"/>
            <a:ext cx="10850564" cy="1432908"/>
          </a:xfrm>
        </p:spPr>
        <p:txBody>
          <a:bodyPr>
            <a:noAutofit/>
          </a:bodyPr>
          <a:lstStyle/>
          <a:p>
            <a:r>
              <a:rPr lang="zh-CN" altLang="en-US" sz="1600" b="1" dirty="0"/>
              <a:t>研究问题：</a:t>
            </a:r>
            <a:r>
              <a:rPr lang="zh-CN" altLang="en-US" sz="1600" b="1" dirty="0">
                <a:solidFill>
                  <a:schemeClr val="accent1">
                    <a:lumMod val="75000"/>
                  </a:schemeClr>
                </a:solidFill>
              </a:rPr>
              <a:t>单图像三维重建</a:t>
            </a:r>
            <a:r>
              <a:rPr lang="zh-CN" altLang="en-US" sz="1600" dirty="0"/>
              <a:t>，从单一角度图像推断出物体的三维形状。</a:t>
            </a:r>
            <a:endParaRPr lang="en-US" altLang="zh-CN" sz="1600" dirty="0"/>
          </a:p>
          <a:p>
            <a:r>
              <a:rPr lang="zh-CN" altLang="en-US" sz="1600" b="1" dirty="0"/>
              <a:t>已有方法：</a:t>
            </a:r>
            <a:r>
              <a:rPr lang="zh-CN" altLang="en-US" sz="1600" dirty="0"/>
              <a:t>利用规则网格上的卷积层或多层感知，通过神经网络输出所估计的</a:t>
            </a:r>
            <a:r>
              <a:rPr lang="en-US" altLang="zh-CN" sz="1600" dirty="0"/>
              <a:t>3D</a:t>
            </a:r>
            <a:r>
              <a:rPr lang="zh-CN" altLang="en-US" sz="1600" dirty="0"/>
              <a:t>形状，表示为</a:t>
            </a:r>
            <a:r>
              <a:rPr lang="zh-CN" altLang="en-US" sz="1600" b="1" dirty="0">
                <a:solidFill>
                  <a:schemeClr val="accent1">
                    <a:lumMod val="75000"/>
                  </a:schemeClr>
                </a:solidFill>
              </a:rPr>
              <a:t>体积</a:t>
            </a:r>
            <a:r>
              <a:rPr lang="en-US" altLang="zh-CN" sz="1600" dirty="0"/>
              <a:t>[6]</a:t>
            </a:r>
            <a:r>
              <a:rPr lang="zh-CN" altLang="en-US" sz="1600" dirty="0"/>
              <a:t>或</a:t>
            </a:r>
            <a:r>
              <a:rPr lang="zh-CN" altLang="en-US" sz="1600" b="1" dirty="0">
                <a:solidFill>
                  <a:schemeClr val="accent1">
                    <a:lumMod val="75000"/>
                  </a:schemeClr>
                </a:solidFill>
              </a:rPr>
              <a:t>点云</a:t>
            </a:r>
            <a:r>
              <a:rPr lang="en-US" altLang="zh-CN" sz="1600" dirty="0"/>
              <a:t>[9]</a:t>
            </a:r>
            <a:r>
              <a:rPr lang="zh-CN" altLang="en-US" sz="1600" dirty="0"/>
              <a:t>。</a:t>
            </a:r>
            <a:endParaRPr lang="en-US" altLang="zh-CN" sz="1600" dirty="0"/>
          </a:p>
          <a:p>
            <a:r>
              <a:rPr lang="zh-CN" altLang="en-US" sz="1600" b="1" dirty="0"/>
              <a:t>存在不足：</a:t>
            </a:r>
            <a:r>
              <a:rPr lang="zh-CN" altLang="en-US" sz="1600" dirty="0"/>
              <a:t>体积和点云两种表示都会丢失重要的曲面细节，对于</a:t>
            </a:r>
            <a:r>
              <a:rPr lang="zh-CN" altLang="en-US" sz="1600" b="1" dirty="0">
                <a:solidFill>
                  <a:schemeClr val="accent1">
                    <a:lumMod val="75000"/>
                  </a:schemeClr>
                </a:solidFill>
              </a:rPr>
              <a:t>重建曲面模型</a:t>
            </a:r>
            <a:r>
              <a:rPr lang="zh-CN" altLang="en-US" sz="1600" dirty="0"/>
              <a:t>（图</a:t>
            </a:r>
            <a:r>
              <a:rPr lang="en-US" altLang="zh-CN" sz="1600" dirty="0"/>
              <a:t>1</a:t>
            </a:r>
            <a:r>
              <a:rPr lang="zh-CN" altLang="en-US" sz="1600" dirty="0"/>
              <a:t>）比较困难。</a:t>
            </a:r>
            <a:endParaRPr lang="en-US" altLang="zh-CN" sz="1600" dirty="0"/>
          </a:p>
          <a:p>
            <a:r>
              <a:rPr lang="zh-CN" altLang="en-US" sz="1600" b="1" dirty="0"/>
              <a:t>作者方法：</a:t>
            </a:r>
            <a:r>
              <a:rPr lang="zh-CN" altLang="en-US" sz="1600" dirty="0"/>
              <a:t>沿着单图像重建的方向推进，并提出一种从单个彩色图像中提取</a:t>
            </a:r>
            <a:r>
              <a:rPr lang="en-US" altLang="zh-CN" sz="1600" b="1" dirty="0">
                <a:solidFill>
                  <a:schemeClr val="accent1">
                    <a:lumMod val="75000"/>
                  </a:schemeClr>
                </a:solidFill>
              </a:rPr>
              <a:t>3D</a:t>
            </a:r>
            <a:r>
              <a:rPr lang="zh-CN" altLang="en-US" sz="1600" b="1" dirty="0">
                <a:solidFill>
                  <a:schemeClr val="accent1">
                    <a:lumMod val="75000"/>
                  </a:schemeClr>
                </a:solidFill>
              </a:rPr>
              <a:t>三角形网格</a:t>
            </a:r>
            <a:r>
              <a:rPr lang="zh-CN" altLang="en-US" sz="1600" dirty="0"/>
              <a:t>的算法。</a:t>
            </a:r>
          </a:p>
        </p:txBody>
      </p:sp>
      <p:sp>
        <p:nvSpPr>
          <p:cNvPr id="5" name="灯片编号占位符 4">
            <a:extLst>
              <a:ext uri="{FF2B5EF4-FFF2-40B4-BE49-F238E27FC236}">
                <a16:creationId xmlns:a16="http://schemas.microsoft.com/office/drawing/2014/main" id="{9BDFDF03-DCCB-4DC6-8485-C6F1D617E963}"/>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15" name="图片 14">
            <a:extLst>
              <a:ext uri="{FF2B5EF4-FFF2-40B4-BE49-F238E27FC236}">
                <a16:creationId xmlns:a16="http://schemas.microsoft.com/office/drawing/2014/main" id="{B3187BDE-0925-4B95-8B41-D27B6F51BE1A}"/>
              </a:ext>
            </a:extLst>
          </p:cNvPr>
          <p:cNvPicPr>
            <a:picLocks noChangeAspect="1"/>
          </p:cNvPicPr>
          <p:nvPr/>
        </p:nvPicPr>
        <p:blipFill>
          <a:blip r:embed="rId2"/>
          <a:stretch>
            <a:fillRect/>
          </a:stretch>
        </p:blipFill>
        <p:spPr>
          <a:xfrm>
            <a:off x="2528538" y="3597605"/>
            <a:ext cx="7133333" cy="2638095"/>
          </a:xfrm>
          <a:prstGeom prst="rect">
            <a:avLst/>
          </a:prstGeom>
        </p:spPr>
      </p:pic>
    </p:spTree>
    <p:extLst>
      <p:ext uri="{BB962C8B-B14F-4D97-AF65-F5344CB8AC3E}">
        <p14:creationId xmlns:p14="http://schemas.microsoft.com/office/powerpoint/2010/main" val="120413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Introduction</a:t>
            </a:r>
            <a:endParaRPr lang="zh-CN" altLang="en-US" sz="32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1955667"/>
            <a:ext cx="10850564" cy="3896140"/>
          </a:xfrm>
        </p:spPr>
        <p:txBody>
          <a:bodyPr>
            <a:noAutofit/>
          </a:bodyPr>
          <a:lstStyle/>
          <a:p>
            <a:r>
              <a:rPr lang="zh-CN" altLang="en-US" sz="1600" b="1" dirty="0"/>
              <a:t>方法描述：</a:t>
            </a:r>
            <a:r>
              <a:rPr lang="zh-CN" altLang="en-US" sz="1600" dirty="0"/>
              <a:t>相比直接合成，作者的模型学习将网格从</a:t>
            </a:r>
            <a:r>
              <a:rPr lang="zh-CN" altLang="en-US" sz="1600" b="1" dirty="0">
                <a:solidFill>
                  <a:schemeClr val="accent1">
                    <a:lumMod val="75000"/>
                  </a:schemeClr>
                </a:solidFill>
              </a:rPr>
              <a:t>平均形状变形</a:t>
            </a:r>
            <a:r>
              <a:rPr lang="zh-CN" altLang="en-US" sz="1600" dirty="0"/>
              <a:t>到</a:t>
            </a:r>
            <a:r>
              <a:rPr lang="zh-CN" altLang="en-US" sz="1600" b="1" dirty="0">
                <a:solidFill>
                  <a:schemeClr val="accent1">
                    <a:lumMod val="75000"/>
                  </a:schemeClr>
                </a:solidFill>
              </a:rPr>
              <a:t>目标几何形状</a:t>
            </a:r>
            <a:r>
              <a:rPr lang="zh-CN" altLang="en-US" sz="1600" dirty="0"/>
              <a:t>。</a:t>
            </a:r>
            <a:endParaRPr lang="en-US" altLang="zh-CN" sz="1600" dirty="0"/>
          </a:p>
          <a:p>
            <a:r>
              <a:rPr lang="zh-CN" altLang="en-US" sz="1600" dirty="0"/>
              <a:t>首先，深度网络更好地预测残差（</a:t>
            </a:r>
            <a:r>
              <a:rPr lang="zh-CN" altLang="en-US" sz="1600" b="1" dirty="0">
                <a:solidFill>
                  <a:schemeClr val="accent1">
                    <a:lumMod val="75000"/>
                  </a:schemeClr>
                </a:solidFill>
              </a:rPr>
              <a:t>空间变形</a:t>
            </a:r>
            <a:r>
              <a:rPr lang="zh-CN" altLang="en-US" sz="1600" dirty="0"/>
              <a:t>）而不是结构化输出（</a:t>
            </a:r>
            <a:r>
              <a:rPr lang="zh-CN" altLang="en-US" sz="1600" b="1" dirty="0">
                <a:solidFill>
                  <a:schemeClr val="accent1">
                    <a:lumMod val="75000"/>
                  </a:schemeClr>
                </a:solidFill>
              </a:rPr>
              <a:t>输出图形结果</a:t>
            </a:r>
            <a:r>
              <a:rPr lang="zh-CN" altLang="en-US" sz="1600" dirty="0"/>
              <a:t>）。</a:t>
            </a:r>
            <a:endParaRPr lang="en-US" altLang="zh-CN" sz="1600" dirty="0"/>
          </a:p>
          <a:p>
            <a:r>
              <a:rPr lang="zh-CN" altLang="en-US" sz="1600" dirty="0"/>
              <a:t>其次，可以将一系列变形加在一起，</a:t>
            </a:r>
            <a:r>
              <a:rPr lang="zh-CN" altLang="en-US" sz="1600" b="1" dirty="0">
                <a:solidFill>
                  <a:schemeClr val="accent1">
                    <a:lumMod val="75000"/>
                  </a:schemeClr>
                </a:solidFill>
              </a:rPr>
              <a:t>逐步细化形状</a:t>
            </a:r>
            <a:r>
              <a:rPr lang="zh-CN" altLang="en-US" sz="1600" dirty="0"/>
              <a:t>。它还可以控制权衡深度学习模型的复杂性和结果质量。</a:t>
            </a:r>
            <a:endParaRPr lang="en-US" altLang="zh-CN" sz="1600" dirty="0"/>
          </a:p>
          <a:p>
            <a:r>
              <a:rPr lang="zh-CN" altLang="en-US" sz="1600" dirty="0"/>
              <a:t>最后，它的</a:t>
            </a:r>
            <a:r>
              <a:rPr lang="zh-CN" altLang="en-US" sz="1600" b="1" dirty="0">
                <a:solidFill>
                  <a:schemeClr val="accent1">
                    <a:lumMod val="75000"/>
                  </a:schemeClr>
                </a:solidFill>
              </a:rPr>
              <a:t>拓扑结构</a:t>
            </a:r>
            <a:r>
              <a:rPr lang="zh-CN" altLang="en-US" sz="1600" dirty="0"/>
              <a:t>提供了将任何先验知识编码到初始网格的机会。</a:t>
            </a:r>
            <a:endParaRPr lang="en-US" altLang="zh-CN" sz="1600" dirty="0"/>
          </a:p>
          <a:p>
            <a:endParaRPr lang="en-US" altLang="zh-CN" sz="1600" dirty="0"/>
          </a:p>
          <a:p>
            <a:r>
              <a:rPr lang="zh-CN" altLang="en-US" sz="1600" b="1" dirty="0"/>
              <a:t>贡献内容：</a:t>
            </a:r>
            <a:endParaRPr lang="en-US" altLang="zh-CN" sz="1600" b="1" dirty="0"/>
          </a:p>
          <a:p>
            <a:r>
              <a:rPr lang="zh-CN" altLang="en-US" sz="1600" dirty="0"/>
              <a:t>本文的贡献主要有三个方面：</a:t>
            </a:r>
            <a:endParaRPr lang="en-US" altLang="zh-CN" sz="1600" dirty="0"/>
          </a:p>
          <a:p>
            <a:r>
              <a:rPr lang="zh-CN" altLang="en-US" sz="1600" dirty="0"/>
              <a:t>第一，提出了一种</a:t>
            </a:r>
            <a:r>
              <a:rPr lang="zh-CN" altLang="en-US" sz="1600" b="1" dirty="0">
                <a:solidFill>
                  <a:schemeClr val="accent1">
                    <a:lumMod val="75000"/>
                  </a:schemeClr>
                </a:solidFill>
              </a:rPr>
              <a:t>新颖的端到端神经网络</a:t>
            </a:r>
            <a:r>
              <a:rPr lang="zh-CN" altLang="en-US" sz="1600" dirty="0"/>
              <a:t>架构，该架构从单个</a:t>
            </a:r>
            <a:r>
              <a:rPr lang="en-US" altLang="zh-CN" sz="1600" dirty="0"/>
              <a:t>RGB</a:t>
            </a:r>
            <a:r>
              <a:rPr lang="zh-CN" altLang="en-US" sz="1600" dirty="0"/>
              <a:t>图像生成</a:t>
            </a:r>
            <a:r>
              <a:rPr lang="en-US" altLang="zh-CN" sz="1600" dirty="0"/>
              <a:t>3D</a:t>
            </a:r>
            <a:r>
              <a:rPr lang="zh-CN" altLang="en-US" sz="1600" dirty="0"/>
              <a:t>网格模型。</a:t>
            </a:r>
            <a:endParaRPr lang="en-US" altLang="zh-CN" sz="1600" dirty="0"/>
          </a:p>
          <a:p>
            <a:r>
              <a:rPr lang="zh-CN" altLang="en-US" sz="1600" dirty="0"/>
              <a:t>第二，设计了一个</a:t>
            </a:r>
            <a:r>
              <a:rPr lang="zh-CN" altLang="en-US" sz="1600" b="1" dirty="0">
                <a:solidFill>
                  <a:schemeClr val="accent1">
                    <a:lumMod val="75000"/>
                  </a:schemeClr>
                </a:solidFill>
              </a:rPr>
              <a:t>投影层</a:t>
            </a:r>
            <a:r>
              <a:rPr lang="zh-CN" altLang="en-US" sz="1600" dirty="0"/>
              <a:t>，它将感知</a:t>
            </a:r>
            <a:r>
              <a:rPr lang="zh-CN" altLang="en-US" sz="1600" b="1" dirty="0">
                <a:solidFill>
                  <a:schemeClr val="accent1">
                    <a:lumMod val="75000"/>
                  </a:schemeClr>
                </a:solidFill>
              </a:rPr>
              <a:t>图像特征</a:t>
            </a:r>
            <a:r>
              <a:rPr lang="zh-CN" altLang="en-US" sz="1600" dirty="0"/>
              <a:t>结合到由</a:t>
            </a:r>
            <a:r>
              <a:rPr lang="en-US" altLang="zh-CN" sz="1600" dirty="0"/>
              <a:t>GCN</a:t>
            </a:r>
            <a:r>
              <a:rPr lang="zh-CN" altLang="en-US" sz="1600" dirty="0"/>
              <a:t>表示的</a:t>
            </a:r>
            <a:r>
              <a:rPr lang="en-US" altLang="zh-CN" sz="1600" b="1" dirty="0">
                <a:solidFill>
                  <a:schemeClr val="accent1">
                    <a:lumMod val="75000"/>
                  </a:schemeClr>
                </a:solidFill>
              </a:rPr>
              <a:t>3D</a:t>
            </a:r>
            <a:r>
              <a:rPr lang="zh-CN" altLang="en-US" sz="1600" b="1" dirty="0">
                <a:solidFill>
                  <a:schemeClr val="accent1">
                    <a:lumMod val="75000"/>
                  </a:schemeClr>
                </a:solidFill>
              </a:rPr>
              <a:t>几何</a:t>
            </a:r>
            <a:r>
              <a:rPr lang="zh-CN" altLang="en-US" sz="1600" dirty="0"/>
              <a:t>中。</a:t>
            </a:r>
            <a:endParaRPr lang="en-US" altLang="zh-CN" sz="1600" dirty="0"/>
          </a:p>
          <a:p>
            <a:r>
              <a:rPr lang="zh-CN" altLang="en-US" sz="1600" dirty="0"/>
              <a:t>第三，网络以</a:t>
            </a:r>
            <a:r>
              <a:rPr lang="zh-CN" altLang="en-US" sz="1600" b="1" dirty="0">
                <a:solidFill>
                  <a:schemeClr val="accent1">
                    <a:lumMod val="75000"/>
                  </a:schemeClr>
                </a:solidFill>
              </a:rPr>
              <a:t>粗略到细化</a:t>
            </a:r>
            <a:r>
              <a:rPr lang="zh-CN" altLang="en-US" sz="1600" dirty="0"/>
              <a:t>的方式预测</a:t>
            </a:r>
            <a:r>
              <a:rPr lang="en-US" altLang="zh-CN" sz="1600" dirty="0"/>
              <a:t>3D</a:t>
            </a:r>
            <a:r>
              <a:rPr lang="zh-CN" altLang="en-US" sz="1600" dirty="0"/>
              <a:t>几何，更可靠，更容易学习。</a:t>
            </a:r>
            <a:endParaRPr lang="en-US" altLang="zh-CN" sz="1600" dirty="0"/>
          </a:p>
          <a:p>
            <a:endParaRPr lang="zh-CN" altLang="en-US" sz="1600" dirty="0"/>
          </a:p>
        </p:txBody>
      </p:sp>
      <p:sp>
        <p:nvSpPr>
          <p:cNvPr id="5" name="灯片编号占位符 4">
            <a:extLst>
              <a:ext uri="{FF2B5EF4-FFF2-40B4-BE49-F238E27FC236}">
                <a16:creationId xmlns:a16="http://schemas.microsoft.com/office/drawing/2014/main" id="{9BDFDF03-DCCB-4DC6-8485-C6F1D617E963}"/>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4144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animEffect transition="in" filter="fade">
                                      <p:cBhvr>
                                        <p:cTn id="19"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Related Work</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70718" y="1749287"/>
            <a:ext cx="10850564" cy="1432908"/>
          </a:xfrm>
        </p:spPr>
        <p:txBody>
          <a:bodyPr>
            <a:noAutofit/>
          </a:bodyPr>
          <a:lstStyle/>
          <a:p>
            <a:r>
              <a:rPr lang="zh-CN" altLang="en-US" sz="1600" b="1" dirty="0"/>
              <a:t>多视图几何（</a:t>
            </a:r>
            <a:r>
              <a:rPr lang="en-US" altLang="zh-CN" sz="1600" b="1" dirty="0"/>
              <a:t>MVG</a:t>
            </a:r>
            <a:r>
              <a:rPr lang="zh-CN" altLang="en-US" sz="1600" b="1" dirty="0"/>
              <a:t>）方法：</a:t>
            </a:r>
            <a:r>
              <a:rPr lang="zh-CN" altLang="en-US" sz="1600" dirty="0"/>
              <a:t>基于多视图几何（</a:t>
            </a:r>
            <a:r>
              <a:rPr lang="en-US" altLang="zh-CN" sz="1600" dirty="0"/>
              <a:t>MVG</a:t>
            </a:r>
            <a:r>
              <a:rPr lang="zh-CN" altLang="en-US" sz="1600" dirty="0"/>
              <a:t>）</a:t>
            </a:r>
            <a:r>
              <a:rPr lang="en-US" altLang="zh-CN" sz="1600" dirty="0"/>
              <a:t>[12]</a:t>
            </a:r>
            <a:r>
              <a:rPr lang="zh-CN" altLang="en-US" sz="1600" dirty="0"/>
              <a:t>，已经很好地研究了</a:t>
            </a:r>
            <a:r>
              <a:rPr lang="en-US" altLang="zh-CN" sz="1600" dirty="0"/>
              <a:t>3D</a:t>
            </a:r>
            <a:r>
              <a:rPr lang="zh-CN" altLang="en-US" sz="1600" dirty="0"/>
              <a:t>重建。主要研究方向包括</a:t>
            </a:r>
            <a:r>
              <a:rPr lang="zh-CN" altLang="en-US" sz="1600" b="1" dirty="0">
                <a:solidFill>
                  <a:schemeClr val="accent1">
                    <a:lumMod val="75000"/>
                  </a:schemeClr>
                </a:solidFill>
              </a:rPr>
              <a:t>运动结构（</a:t>
            </a:r>
            <a:r>
              <a:rPr lang="en-US" altLang="zh-CN" sz="1600" b="1" dirty="0">
                <a:solidFill>
                  <a:schemeClr val="accent1">
                    <a:lumMod val="75000"/>
                  </a:schemeClr>
                </a:solidFill>
              </a:rPr>
              <a:t>SFM</a:t>
            </a:r>
            <a:r>
              <a:rPr lang="zh-CN" altLang="en-US" sz="1600" b="1" dirty="0">
                <a:solidFill>
                  <a:schemeClr val="accent1">
                    <a:lumMod val="75000"/>
                  </a:schemeClr>
                </a:solidFill>
              </a:rPr>
              <a:t>）</a:t>
            </a:r>
            <a:r>
              <a:rPr lang="en-US" altLang="zh-CN" sz="1600" dirty="0"/>
              <a:t>[27]</a:t>
            </a:r>
            <a:r>
              <a:rPr lang="zh-CN" altLang="en-US" sz="1600" dirty="0"/>
              <a:t>，用于</a:t>
            </a:r>
            <a:r>
              <a:rPr lang="zh-CN" altLang="en-US" sz="1600" b="1" dirty="0">
                <a:solidFill>
                  <a:schemeClr val="accent1">
                    <a:lumMod val="75000"/>
                  </a:schemeClr>
                </a:solidFill>
              </a:rPr>
              <a:t>大规模高质量重建和同步定位和绘图（</a:t>
            </a:r>
            <a:r>
              <a:rPr lang="en-US" altLang="zh-CN" sz="1600" b="1" dirty="0">
                <a:solidFill>
                  <a:schemeClr val="accent1">
                    <a:lumMod val="75000"/>
                  </a:schemeClr>
                </a:solidFill>
              </a:rPr>
              <a:t>SLAM</a:t>
            </a:r>
            <a:r>
              <a:rPr lang="zh-CN" altLang="en-US" sz="1600" b="1" dirty="0">
                <a:solidFill>
                  <a:schemeClr val="accent1">
                    <a:lumMod val="75000"/>
                  </a:schemeClr>
                </a:solidFill>
              </a:rPr>
              <a:t>）</a:t>
            </a:r>
            <a:r>
              <a:rPr lang="en-US" altLang="zh-CN" sz="1600" dirty="0"/>
              <a:t>[4]</a:t>
            </a:r>
            <a:r>
              <a:rPr lang="zh-CN" altLang="en-US" sz="1600" dirty="0"/>
              <a:t> 。</a:t>
            </a:r>
            <a:endParaRPr lang="en-US" altLang="zh-CN" sz="1600" dirty="0"/>
          </a:p>
          <a:p>
            <a:r>
              <a:rPr lang="zh-CN" altLang="en-US" sz="1600" dirty="0"/>
              <a:t>受到以下</a:t>
            </a:r>
            <a:r>
              <a:rPr lang="zh-CN" altLang="en-US" sz="1600" b="1" dirty="0">
                <a:solidFill>
                  <a:schemeClr val="accent1">
                    <a:lumMod val="75000"/>
                  </a:schemeClr>
                </a:solidFill>
              </a:rPr>
              <a:t>限制</a:t>
            </a:r>
            <a:r>
              <a:rPr lang="zh-CN" altLang="en-US" sz="1600" dirty="0">
                <a:sym typeface="Wingdings" panose="05000000000000000000" pitchFamily="2" charset="2"/>
              </a:rPr>
              <a:t>：</a:t>
            </a:r>
            <a:r>
              <a:rPr lang="en-US" altLang="zh-CN" sz="1600" dirty="0">
                <a:sym typeface="Wingdings" panose="05000000000000000000" pitchFamily="2" charset="2"/>
              </a:rPr>
              <a:t>(1)</a:t>
            </a:r>
            <a:r>
              <a:rPr lang="zh-CN" altLang="en-US" sz="1600" dirty="0"/>
              <a:t>多个视图可以提供的覆盖范围；（</a:t>
            </a:r>
            <a:r>
              <a:rPr lang="en-US" altLang="zh-CN" sz="1600" dirty="0"/>
              <a:t>2</a:t>
            </a:r>
            <a:r>
              <a:rPr lang="zh-CN" altLang="en-US" sz="1600" dirty="0"/>
              <a:t>）想要重建的对象的外观。</a:t>
            </a:r>
            <a:endParaRPr lang="en-US" altLang="zh-CN" sz="1600" dirty="0"/>
          </a:p>
          <a:p>
            <a:r>
              <a:rPr lang="zh-CN" altLang="en-US" sz="1600" dirty="0"/>
              <a:t>前一种限制意味着</a:t>
            </a:r>
            <a:r>
              <a:rPr lang="en-US" altLang="zh-CN" sz="1600" dirty="0"/>
              <a:t>MVG</a:t>
            </a:r>
            <a:r>
              <a:rPr lang="zh-CN" altLang="en-US" sz="1600" dirty="0"/>
              <a:t>无法重建对象的看不见的部分，因此通常需要很长时间才能获得足够的视图以进行良好的重建</a:t>
            </a:r>
            <a:r>
              <a:rPr lang="en-US" altLang="zh-CN" sz="1600" dirty="0"/>
              <a:t>;</a:t>
            </a:r>
            <a:r>
              <a:rPr lang="zh-CN" altLang="en-US" sz="1600" dirty="0"/>
              <a:t>后一种限制意味着</a:t>
            </a:r>
            <a:r>
              <a:rPr lang="en-US" altLang="zh-CN" sz="1600" dirty="0"/>
              <a:t>MVG</a:t>
            </a:r>
            <a:r>
              <a:rPr lang="zh-CN" altLang="en-US" sz="1600" dirty="0"/>
              <a:t>不能重建非朗伯（例如反射或透明）或无纹理的物体。</a:t>
            </a:r>
            <a:endParaRPr lang="en-US" altLang="zh-CN" sz="1600" dirty="0"/>
          </a:p>
          <a:p>
            <a:endParaRPr lang="en-US" altLang="zh-CN" sz="1600" dirty="0"/>
          </a:p>
          <a:p>
            <a:r>
              <a:rPr lang="zh-CN" altLang="en-US" sz="1600" b="1" dirty="0"/>
              <a:t>深度学习方法：</a:t>
            </a:r>
            <a:r>
              <a:rPr lang="zh-CN" altLang="en-US" sz="1600" dirty="0"/>
              <a:t>基于学习的方法通常考虑单个或少数图像，因为它在很大程度上依赖于它可以从数据中学习的形状先验。</a:t>
            </a:r>
            <a:endParaRPr lang="en-US" altLang="zh-CN" sz="1600" dirty="0"/>
          </a:p>
          <a:p>
            <a:r>
              <a:rPr lang="zh-CN" altLang="en-US" sz="1600" dirty="0"/>
              <a:t>直接从单个图像中学习</a:t>
            </a:r>
            <a:r>
              <a:rPr lang="en-US" altLang="zh-CN" sz="1600" dirty="0"/>
              <a:t>3D</a:t>
            </a:r>
            <a:r>
              <a:rPr lang="zh-CN" altLang="en-US" sz="1600" dirty="0"/>
              <a:t>形状。受流行的基于网格的深度学习架构的限制，大多数作品</a:t>
            </a:r>
            <a:r>
              <a:rPr lang="en-US" altLang="zh-CN" sz="1600" dirty="0"/>
              <a:t>[6,11]</a:t>
            </a:r>
            <a:r>
              <a:rPr lang="zh-CN" altLang="en-US" sz="1600" b="1" dirty="0">
                <a:solidFill>
                  <a:schemeClr val="accent1">
                    <a:lumMod val="75000"/>
                  </a:schemeClr>
                </a:solidFill>
              </a:rPr>
              <a:t>输出</a:t>
            </a:r>
            <a:r>
              <a:rPr lang="en-US" altLang="zh-CN" sz="1600" b="1" dirty="0">
                <a:solidFill>
                  <a:schemeClr val="accent1">
                    <a:lumMod val="75000"/>
                  </a:schemeClr>
                </a:solidFill>
              </a:rPr>
              <a:t>3D</a:t>
            </a:r>
            <a:r>
              <a:rPr lang="zh-CN" altLang="en-US" sz="1600" b="1" dirty="0">
                <a:solidFill>
                  <a:schemeClr val="accent1">
                    <a:lumMod val="75000"/>
                  </a:schemeClr>
                </a:solidFill>
              </a:rPr>
              <a:t>体素</a:t>
            </a:r>
            <a:r>
              <a:rPr lang="zh-CN" altLang="en-US" sz="1600" dirty="0"/>
              <a:t>，由于现代</a:t>
            </a:r>
            <a:r>
              <a:rPr lang="en-US" altLang="zh-CN" sz="1600" dirty="0"/>
              <a:t>GPU</a:t>
            </a:r>
            <a:r>
              <a:rPr lang="zh-CN" altLang="en-US" sz="1600" dirty="0"/>
              <a:t>上的内存限制，</a:t>
            </a:r>
            <a:r>
              <a:rPr lang="en-US" altLang="zh-CN" sz="1600" dirty="0"/>
              <a:t>3D</a:t>
            </a:r>
            <a:r>
              <a:rPr lang="zh-CN" altLang="en-US" sz="1600" dirty="0"/>
              <a:t>体素通常具有</a:t>
            </a:r>
            <a:r>
              <a:rPr lang="zh-CN" altLang="en-US" sz="1600" b="1" dirty="0">
                <a:solidFill>
                  <a:schemeClr val="accent1">
                    <a:lumMod val="75000"/>
                  </a:schemeClr>
                </a:solidFill>
              </a:rPr>
              <a:t>低分辨率</a:t>
            </a:r>
            <a:r>
              <a:rPr lang="zh-CN" altLang="en-US" sz="1600" dirty="0"/>
              <a:t>。且</a:t>
            </a:r>
            <a:r>
              <a:rPr lang="en-US" altLang="zh-CN" sz="1600" dirty="0"/>
              <a:t>3D</a:t>
            </a:r>
            <a:r>
              <a:rPr lang="zh-CN" altLang="en-US" sz="1600" dirty="0"/>
              <a:t>体素不是流行的形状表示。</a:t>
            </a:r>
            <a:r>
              <a:rPr lang="en-US" altLang="zh-CN" sz="1600" dirty="0"/>
              <a:t>Fan</a:t>
            </a:r>
            <a:r>
              <a:rPr lang="zh-CN" altLang="en-US" sz="1600" dirty="0"/>
              <a:t>等人</a:t>
            </a:r>
            <a:r>
              <a:rPr lang="en-US" altLang="zh-CN" sz="1600" dirty="0"/>
              <a:t>[9]</a:t>
            </a:r>
            <a:r>
              <a:rPr lang="zh-CN" altLang="en-US" sz="1600" dirty="0"/>
              <a:t>建议从单个图像</a:t>
            </a:r>
            <a:r>
              <a:rPr lang="zh-CN" altLang="en-US" sz="1600" b="1" dirty="0">
                <a:solidFill>
                  <a:schemeClr val="accent1">
                    <a:lumMod val="75000"/>
                  </a:schemeClr>
                </a:solidFill>
              </a:rPr>
              <a:t>生成点云</a:t>
            </a:r>
            <a:r>
              <a:rPr lang="zh-CN" altLang="en-US" sz="1600" dirty="0"/>
              <a:t>。点云表示在点之间没有局部连接，因此点位置具有非常大的自由度。因此，生成的点云通常</a:t>
            </a:r>
            <a:r>
              <a:rPr lang="zh-CN" altLang="en-US" sz="1600" b="1" dirty="0">
                <a:solidFill>
                  <a:schemeClr val="accent1">
                    <a:lumMod val="75000"/>
                  </a:schemeClr>
                </a:solidFill>
              </a:rPr>
              <a:t>不靠近表面</a:t>
            </a:r>
            <a:r>
              <a:rPr lang="zh-CN" altLang="en-US" sz="1600" dirty="0"/>
              <a:t>并且不能用于直接恢复</a:t>
            </a:r>
            <a:r>
              <a:rPr lang="en-US" altLang="zh-CN" sz="1600" dirty="0"/>
              <a:t>3D</a:t>
            </a:r>
            <a:r>
              <a:rPr lang="zh-CN" altLang="en-US" sz="1600" dirty="0"/>
              <a:t>网格。</a:t>
            </a:r>
          </a:p>
        </p:txBody>
      </p:sp>
      <p:sp>
        <p:nvSpPr>
          <p:cNvPr id="5" name="灯片编号占位符 4">
            <a:extLst>
              <a:ext uri="{FF2B5EF4-FFF2-40B4-BE49-F238E27FC236}">
                <a16:creationId xmlns:a16="http://schemas.microsoft.com/office/drawing/2014/main" id="{9BDFDF03-DCCB-4DC6-8485-C6F1D617E963}"/>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86030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Method-3.1</a:t>
            </a:r>
            <a:r>
              <a:rPr lang="zh-CN" altLang="en-US" sz="3200" dirty="0"/>
              <a:t>初步：基于图形的卷积</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70718" y="1749287"/>
            <a:ext cx="10850564" cy="1432908"/>
          </a:xfrm>
        </p:spPr>
        <p:txBody>
          <a:bodyPr>
            <a:noAutofit/>
          </a:bodyPr>
          <a:lstStyle/>
          <a:p>
            <a:r>
              <a:rPr lang="en-US" altLang="zh-CN" sz="1600" b="1" dirty="0"/>
              <a:t>3D</a:t>
            </a:r>
            <a:r>
              <a:rPr lang="zh-CN" altLang="en-US" sz="1600" b="1" dirty="0"/>
              <a:t>网格介绍：</a:t>
            </a:r>
            <a:r>
              <a:rPr lang="en-US" altLang="zh-CN" sz="1600" dirty="0"/>
              <a:t>3D</a:t>
            </a:r>
            <a:r>
              <a:rPr lang="zh-CN" altLang="en-US" sz="1600" dirty="0"/>
              <a:t>网格是</a:t>
            </a:r>
            <a:r>
              <a:rPr lang="zh-CN" altLang="en-US" sz="1600" b="1" dirty="0">
                <a:solidFill>
                  <a:schemeClr val="accent1">
                    <a:lumMod val="75000"/>
                  </a:schemeClr>
                </a:solidFill>
              </a:rPr>
              <a:t>顶点，边和面</a:t>
            </a:r>
            <a:r>
              <a:rPr lang="zh-CN" altLang="en-US" sz="1600" dirty="0"/>
              <a:t>的集合，用于定义</a:t>
            </a:r>
            <a:r>
              <a:rPr lang="en-US" altLang="zh-CN" sz="1600" dirty="0"/>
              <a:t>3D</a:t>
            </a:r>
            <a:r>
              <a:rPr lang="zh-CN" altLang="en-US" sz="1600" dirty="0"/>
              <a:t>对象的形状；它可以用图形                       表示，其中</a:t>
            </a:r>
            <a:endParaRPr lang="en-US" altLang="zh-CN" sz="1600" dirty="0"/>
          </a:p>
          <a:p>
            <a:r>
              <a:rPr lang="en-US" altLang="zh-CN" sz="1600" dirty="0"/>
              <a:t>                    </a:t>
            </a:r>
            <a:r>
              <a:rPr lang="zh-CN" altLang="en-US" sz="1600" dirty="0"/>
              <a:t>是网格中</a:t>
            </a:r>
            <a:r>
              <a:rPr lang="en-US" altLang="zh-CN" sz="1600" dirty="0"/>
              <a:t>N</a:t>
            </a:r>
            <a:r>
              <a:rPr lang="zh-CN" altLang="en-US" sz="1600" dirty="0"/>
              <a:t>个顶点的集合，                   是</a:t>
            </a:r>
            <a:r>
              <a:rPr lang="en-US" altLang="zh-CN" sz="1600" dirty="0"/>
              <a:t>E</a:t>
            </a:r>
            <a:r>
              <a:rPr lang="zh-CN" altLang="en-US" sz="1600" dirty="0"/>
              <a:t>条边缘的集合，每个边缘连接两个顶点，                  是附加在顶点上的特征向量。基于图形的卷积层在不规则图上定义为：</a:t>
            </a:r>
            <a:endParaRPr lang="en-US" altLang="zh-CN" sz="1600" dirty="0"/>
          </a:p>
          <a:p>
            <a:endParaRPr lang="en-US" altLang="zh-CN" sz="1600" dirty="0"/>
          </a:p>
          <a:p>
            <a:endParaRPr lang="en-US" altLang="zh-CN" sz="1600" dirty="0"/>
          </a:p>
          <a:p>
            <a:endParaRPr lang="en-US" altLang="zh-CN" sz="1600" dirty="0"/>
          </a:p>
          <a:p>
            <a:r>
              <a:rPr lang="zh-CN" altLang="en-US" sz="1600" dirty="0"/>
              <a:t>其中                                         是卷积前后顶点</a:t>
            </a:r>
            <a:r>
              <a:rPr lang="en-US" altLang="zh-CN" sz="1600" dirty="0"/>
              <a:t>p</a:t>
            </a:r>
            <a:r>
              <a:rPr lang="zh-CN" altLang="en-US" sz="1600" dirty="0"/>
              <a:t>上的特征向量，           是</a:t>
            </a:r>
            <a:r>
              <a:rPr lang="en-US" altLang="zh-CN" sz="1600" dirty="0"/>
              <a:t>p</a:t>
            </a:r>
            <a:r>
              <a:rPr lang="zh-CN" altLang="en-US" sz="1600" dirty="0"/>
              <a:t>的相邻顶点</a:t>
            </a:r>
            <a:r>
              <a:rPr lang="en-US" altLang="zh-CN" sz="1600" dirty="0"/>
              <a:t>;         </a:t>
            </a:r>
            <a:r>
              <a:rPr lang="zh-CN" altLang="en-US" sz="1600" dirty="0"/>
              <a:t>和        是                   的可学习参数矩阵，适用于所有顶点。请注意，      是</a:t>
            </a:r>
            <a:r>
              <a:rPr lang="zh-CN" altLang="en-US" sz="1600" b="1" dirty="0">
                <a:solidFill>
                  <a:schemeClr val="accent1">
                    <a:lumMod val="75000"/>
                  </a:schemeClr>
                </a:solidFill>
              </a:rPr>
              <a:t>所有边共享</a:t>
            </a:r>
            <a:r>
              <a:rPr lang="zh-CN" altLang="en-US" sz="1600" dirty="0"/>
              <a:t>的，因此（</a:t>
            </a:r>
            <a:r>
              <a:rPr lang="en-US" altLang="zh-CN" sz="1600" dirty="0"/>
              <a:t>1</a:t>
            </a:r>
            <a:r>
              <a:rPr lang="zh-CN" altLang="en-US" sz="1600" dirty="0"/>
              <a:t>）</a:t>
            </a:r>
            <a:r>
              <a:rPr lang="zh-CN" altLang="en-US" sz="1600" b="1" dirty="0">
                <a:solidFill>
                  <a:schemeClr val="accent1">
                    <a:lumMod val="75000"/>
                  </a:schemeClr>
                </a:solidFill>
              </a:rPr>
              <a:t>适用于具有不同顶点度数的节点</a:t>
            </a:r>
            <a:r>
              <a:rPr lang="zh-CN" altLang="en-US" sz="1600" dirty="0"/>
              <a:t>。</a:t>
            </a:r>
            <a:endParaRPr lang="en-US" altLang="zh-CN" sz="1600" b="1" dirty="0">
              <a:solidFill>
                <a:schemeClr val="accent1">
                  <a:lumMod val="75000"/>
                </a:schemeClr>
              </a:solidFill>
            </a:endParaRPr>
          </a:p>
          <a:p>
            <a:endParaRPr lang="en-US" altLang="zh-CN" sz="1600" b="1" dirty="0">
              <a:solidFill>
                <a:schemeClr val="accent1">
                  <a:lumMod val="75000"/>
                </a:schemeClr>
              </a:solidFill>
            </a:endParaRPr>
          </a:p>
          <a:p>
            <a:r>
              <a:rPr lang="zh-CN" altLang="en-US" sz="1600" dirty="0"/>
              <a:t>在作者的示例中，附加的特征向量       是</a:t>
            </a:r>
            <a:r>
              <a:rPr lang="en-US" altLang="zh-CN" sz="1600" b="1" dirty="0">
                <a:solidFill>
                  <a:schemeClr val="accent1">
                    <a:lumMod val="75000"/>
                  </a:schemeClr>
                </a:solidFill>
              </a:rPr>
              <a:t>3D</a:t>
            </a:r>
            <a:r>
              <a:rPr lang="zh-CN" altLang="en-US" sz="1600" b="1" dirty="0">
                <a:solidFill>
                  <a:schemeClr val="accent1">
                    <a:lumMod val="75000"/>
                  </a:schemeClr>
                </a:solidFill>
              </a:rPr>
              <a:t>顶点坐标</a:t>
            </a:r>
            <a:r>
              <a:rPr lang="zh-CN" altLang="en-US" sz="1600" dirty="0"/>
              <a:t>，特征编码</a:t>
            </a:r>
            <a:r>
              <a:rPr lang="en-US" altLang="zh-CN" sz="1600" dirty="0"/>
              <a:t>3D</a:t>
            </a:r>
            <a:r>
              <a:rPr lang="zh-CN" altLang="en-US" sz="1600" dirty="0"/>
              <a:t>形状和从输入彩色图像（如果存在）学习的</a:t>
            </a:r>
            <a:r>
              <a:rPr lang="zh-CN" altLang="en-US" sz="1600" b="1" dirty="0">
                <a:solidFill>
                  <a:schemeClr val="accent1">
                    <a:lumMod val="75000"/>
                  </a:schemeClr>
                </a:solidFill>
              </a:rPr>
              <a:t>特征的串联</a:t>
            </a:r>
            <a:r>
              <a:rPr lang="zh-CN" altLang="en-US" sz="1600" dirty="0"/>
              <a:t>。运行</a:t>
            </a:r>
            <a:r>
              <a:rPr lang="zh-CN" altLang="en-US" sz="1600" b="1" dirty="0">
                <a:solidFill>
                  <a:schemeClr val="accent1">
                    <a:lumMod val="75000"/>
                  </a:schemeClr>
                </a:solidFill>
              </a:rPr>
              <a:t>卷积更新要素</a:t>
            </a:r>
            <a:r>
              <a:rPr lang="zh-CN" altLang="en-US" sz="1600" dirty="0"/>
              <a:t>，这相当于</a:t>
            </a:r>
            <a:r>
              <a:rPr lang="zh-CN" altLang="en-US" sz="1600" b="1" dirty="0">
                <a:solidFill>
                  <a:schemeClr val="accent1">
                    <a:lumMod val="75000"/>
                  </a:schemeClr>
                </a:solidFill>
              </a:rPr>
              <a:t>应用变形</a:t>
            </a:r>
            <a:r>
              <a:rPr lang="zh-CN" altLang="en-US" sz="1600" dirty="0"/>
              <a:t>。 </a:t>
            </a:r>
          </a:p>
          <a:p>
            <a:endParaRPr lang="zh-CN" altLang="en-US" sz="1600" dirty="0"/>
          </a:p>
          <a:p>
            <a:endParaRPr lang="zh-CN" altLang="en-US" sz="1600" dirty="0"/>
          </a:p>
        </p:txBody>
      </p:sp>
      <p:sp>
        <p:nvSpPr>
          <p:cNvPr id="5" name="灯片编号占位符 4">
            <a:extLst>
              <a:ext uri="{FF2B5EF4-FFF2-40B4-BE49-F238E27FC236}">
                <a16:creationId xmlns:a16="http://schemas.microsoft.com/office/drawing/2014/main" id="{9BDFDF03-DCCB-4DC6-8485-C6F1D617E963}"/>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1036" name="Picture 12">
            <a:extLst>
              <a:ext uri="{FF2B5EF4-FFF2-40B4-BE49-F238E27FC236}">
                <a16:creationId xmlns:a16="http://schemas.microsoft.com/office/drawing/2014/main" id="{42D922FB-C780-4F88-8021-52BCCA31E5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9143" y="1912415"/>
            <a:ext cx="1197209" cy="179409"/>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B6E3E2BB-AE74-40F3-863A-F9682DDD88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57" y="2227679"/>
            <a:ext cx="1052302" cy="2380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6586C16-50B8-4532-A702-406F8A3A52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812" y="2227679"/>
            <a:ext cx="1031601" cy="2380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149CDCB9-A8A3-4C8D-8CA2-F37A6FFD65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08814" y="2279916"/>
            <a:ext cx="1035051" cy="2380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A893BEC-56B3-4EF4-BBC5-1B0341C6AA77}"/>
              </a:ext>
            </a:extLst>
          </p:cNvPr>
          <p:cNvPicPr>
            <a:picLocks noChangeAspect="1"/>
          </p:cNvPicPr>
          <p:nvPr/>
        </p:nvPicPr>
        <p:blipFill>
          <a:blip r:embed="rId6"/>
          <a:stretch>
            <a:fillRect/>
          </a:stretch>
        </p:blipFill>
        <p:spPr>
          <a:xfrm>
            <a:off x="3472529" y="2983062"/>
            <a:ext cx="5690639" cy="841111"/>
          </a:xfrm>
          <a:prstGeom prst="rect">
            <a:avLst/>
          </a:prstGeom>
        </p:spPr>
      </p:pic>
      <p:pic>
        <p:nvPicPr>
          <p:cNvPr id="1041" name="Picture 17">
            <a:extLst>
              <a:ext uri="{FF2B5EF4-FFF2-40B4-BE49-F238E27FC236}">
                <a16:creationId xmlns:a16="http://schemas.microsoft.com/office/drawing/2014/main" id="{8E1397BC-6A31-44F0-91D3-70F21AE229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818" y="4044302"/>
            <a:ext cx="2310168" cy="29308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896E3F-3863-4EC6-A243-B262E40ABB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3844" y="4078781"/>
            <a:ext cx="534442" cy="22412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F5D0E71C-9533-4B76-9845-21B0A5ABB2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0599" y="4078781"/>
            <a:ext cx="267221" cy="23274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72487BC8-8541-41D2-88B7-412548FA8B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8814" y="4078781"/>
            <a:ext cx="267221" cy="232741"/>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650ABDFA-1396-4806-8DA1-AE3197DFF4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76806" y="4091712"/>
            <a:ext cx="926654" cy="24567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7FD01828-9DDB-41DA-82A6-97307DD72C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5705" y="4463565"/>
            <a:ext cx="267221" cy="232741"/>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1E80FB0F-BACA-48C9-AE59-333C155865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9677" y="5110956"/>
            <a:ext cx="215501" cy="23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Effect transition="in" filter="fade">
                                      <p:cBhvr>
                                        <p:cTn id="7" dur="500"/>
                                        <p:tgtEl>
                                          <p:spTgt spid="11">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7"/>
                                        </p:tgtEl>
                                        <p:attrNameLst>
                                          <p:attrName>style.visibility</p:attrName>
                                        </p:attrNameLst>
                                      </p:cBhvr>
                                      <p:to>
                                        <p:strVal val="visible"/>
                                      </p:to>
                                    </p:set>
                                    <p:animEffect transition="in" filter="fade">
                                      <p:cBhvr>
                                        <p:cTn id="10"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Method-3.2</a:t>
            </a:r>
            <a:r>
              <a:rPr lang="zh-CN" altLang="en-US" sz="3200" dirty="0"/>
              <a:t>系统概述</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4267200"/>
            <a:ext cx="10850564" cy="1432908"/>
          </a:xfrm>
        </p:spPr>
        <p:txBody>
          <a:bodyPr>
            <a:noAutofit/>
          </a:bodyPr>
          <a:lstStyle/>
          <a:p>
            <a:r>
              <a:rPr lang="zh-CN" altLang="en-US" sz="1600" b="1" dirty="0"/>
              <a:t>系统概述：</a:t>
            </a:r>
            <a:r>
              <a:rPr lang="zh-CN" altLang="en-US" sz="1600" dirty="0"/>
              <a:t>整个网络包括</a:t>
            </a:r>
            <a:r>
              <a:rPr lang="zh-CN" altLang="en-US" sz="1600" b="1" dirty="0">
                <a:solidFill>
                  <a:schemeClr val="accent1">
                    <a:lumMod val="75000"/>
                  </a:schemeClr>
                </a:solidFill>
              </a:rPr>
              <a:t>图像特征网络</a:t>
            </a:r>
            <a:r>
              <a:rPr lang="zh-CN" altLang="en-US" sz="1600" dirty="0"/>
              <a:t>和</a:t>
            </a:r>
            <a:r>
              <a:rPr lang="zh-CN" altLang="en-US" sz="1600" b="1" dirty="0">
                <a:solidFill>
                  <a:schemeClr val="accent1">
                    <a:lumMod val="75000"/>
                  </a:schemeClr>
                </a:solidFill>
              </a:rPr>
              <a:t>级联网格变形网络</a:t>
            </a:r>
            <a:r>
              <a:rPr lang="zh-CN" altLang="en-US" sz="1600" dirty="0"/>
              <a:t>。</a:t>
            </a:r>
            <a:endParaRPr lang="en-US" altLang="zh-CN" sz="1600" dirty="0"/>
          </a:p>
          <a:p>
            <a:r>
              <a:rPr lang="zh-CN" altLang="en-US" sz="1600" b="1" dirty="0">
                <a:solidFill>
                  <a:schemeClr val="accent1">
                    <a:lumMod val="75000"/>
                  </a:schemeClr>
                </a:solidFill>
              </a:rPr>
              <a:t>图像特征网络</a:t>
            </a:r>
            <a:r>
              <a:rPr lang="zh-CN" altLang="en-US" sz="1600" dirty="0"/>
              <a:t>是</a:t>
            </a:r>
            <a:r>
              <a:rPr lang="en-US" altLang="zh-CN" sz="1600" b="1" dirty="0">
                <a:solidFill>
                  <a:schemeClr val="accent1">
                    <a:lumMod val="75000"/>
                  </a:schemeClr>
                </a:solidFill>
              </a:rPr>
              <a:t>2D CNN</a:t>
            </a:r>
            <a:r>
              <a:rPr lang="zh-CN" altLang="en-US" sz="1600" dirty="0"/>
              <a:t>，其从输入图像提取感知特征，网格变形网络利用该感知特征将</a:t>
            </a:r>
            <a:r>
              <a:rPr lang="zh-CN" altLang="en-US" sz="1600" b="1" dirty="0">
                <a:solidFill>
                  <a:schemeClr val="accent1">
                    <a:lumMod val="75000"/>
                  </a:schemeClr>
                </a:solidFill>
              </a:rPr>
              <a:t>椭球网格</a:t>
            </a:r>
            <a:r>
              <a:rPr lang="zh-CN" altLang="en-US" sz="1600" dirty="0"/>
              <a:t>逐渐变形为</a:t>
            </a:r>
            <a:r>
              <a:rPr lang="zh-CN" altLang="en-US" sz="1600" b="1" dirty="0">
                <a:solidFill>
                  <a:schemeClr val="accent1">
                    <a:lumMod val="75000"/>
                  </a:schemeClr>
                </a:solidFill>
              </a:rPr>
              <a:t>期望的</a:t>
            </a:r>
            <a:r>
              <a:rPr lang="en-US" altLang="zh-CN" sz="1600" b="1" dirty="0">
                <a:solidFill>
                  <a:schemeClr val="accent1">
                    <a:lumMod val="75000"/>
                  </a:schemeClr>
                </a:solidFill>
              </a:rPr>
              <a:t>3D</a:t>
            </a:r>
            <a:r>
              <a:rPr lang="zh-CN" altLang="en-US" sz="1600" b="1" dirty="0">
                <a:solidFill>
                  <a:schemeClr val="accent1">
                    <a:lumMod val="75000"/>
                  </a:schemeClr>
                </a:solidFill>
              </a:rPr>
              <a:t>模型。级联网格变形网络</a:t>
            </a:r>
            <a:r>
              <a:rPr lang="zh-CN" altLang="en-US" sz="1600" dirty="0"/>
              <a:t>是</a:t>
            </a:r>
            <a:r>
              <a:rPr lang="zh-CN" altLang="en-US" sz="1600" b="1" dirty="0">
                <a:solidFill>
                  <a:schemeClr val="accent1">
                    <a:lumMod val="75000"/>
                  </a:schemeClr>
                </a:solidFill>
              </a:rPr>
              <a:t>基于图形的卷积网络（</a:t>
            </a:r>
            <a:r>
              <a:rPr lang="en-US" altLang="zh-CN" sz="1600" b="1" dirty="0">
                <a:solidFill>
                  <a:schemeClr val="accent1">
                    <a:lumMod val="75000"/>
                  </a:schemeClr>
                </a:solidFill>
              </a:rPr>
              <a:t>GCN</a:t>
            </a:r>
            <a:r>
              <a:rPr lang="zh-CN" altLang="en-US" sz="1600" b="1" dirty="0">
                <a:solidFill>
                  <a:schemeClr val="accent1">
                    <a:lumMod val="75000"/>
                  </a:schemeClr>
                </a:solidFill>
              </a:rPr>
              <a:t>），</a:t>
            </a:r>
            <a:r>
              <a:rPr lang="zh-CN" altLang="en-US" sz="1600" dirty="0"/>
              <a:t>其包含与两个图形解拼层相交的三个变形块。每个变形块采用表示当前网格模型的输入图，其中</a:t>
            </a:r>
            <a:r>
              <a:rPr lang="en-US" altLang="zh-CN" sz="1600" dirty="0"/>
              <a:t>3D</a:t>
            </a:r>
            <a:r>
              <a:rPr lang="zh-CN" altLang="en-US" sz="1600" dirty="0"/>
              <a:t>形状特征附加在顶点上，并生成新的顶点位置和特征。而</a:t>
            </a:r>
            <a:r>
              <a:rPr lang="zh-CN" altLang="en-US" sz="1600" b="1" dirty="0">
                <a:solidFill>
                  <a:schemeClr val="accent1">
                    <a:lumMod val="75000"/>
                  </a:schemeClr>
                </a:solidFill>
              </a:rPr>
              <a:t>图上池化层</a:t>
            </a:r>
            <a:r>
              <a:rPr lang="zh-CN" altLang="en-US" sz="1600" dirty="0"/>
              <a:t>增加顶点数量以增加</a:t>
            </a:r>
            <a:r>
              <a:rPr lang="zh-CN" altLang="en-US" sz="1600" b="1" dirty="0">
                <a:solidFill>
                  <a:schemeClr val="accent1">
                    <a:lumMod val="75000"/>
                  </a:schemeClr>
                </a:solidFill>
              </a:rPr>
              <a:t>处理细节</a:t>
            </a:r>
            <a:r>
              <a:rPr lang="zh-CN" altLang="en-US" sz="1600" dirty="0"/>
              <a:t>的能力，同时仍保持三角形网格拓扑。</a:t>
            </a:r>
            <a:endParaRPr lang="en-US" altLang="zh-CN" sz="1600" dirty="0"/>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50D26690-E853-4088-847F-1EBCEC24905D}"/>
              </a:ext>
            </a:extLst>
          </p:cNvPr>
          <p:cNvPicPr>
            <a:picLocks noChangeAspect="1"/>
          </p:cNvPicPr>
          <p:nvPr/>
        </p:nvPicPr>
        <p:blipFill>
          <a:blip r:embed="rId2"/>
          <a:stretch>
            <a:fillRect/>
          </a:stretch>
        </p:blipFill>
        <p:spPr>
          <a:xfrm>
            <a:off x="1373934" y="1754065"/>
            <a:ext cx="9444131" cy="2367362"/>
          </a:xfrm>
          <a:prstGeom prst="rect">
            <a:avLst/>
          </a:prstGeom>
        </p:spPr>
      </p:pic>
    </p:spTree>
    <p:extLst>
      <p:ext uri="{BB962C8B-B14F-4D97-AF65-F5344CB8AC3E}">
        <p14:creationId xmlns:p14="http://schemas.microsoft.com/office/powerpoint/2010/main" val="14044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Method-3.3</a:t>
            </a:r>
            <a:r>
              <a:rPr lang="zh-CN" altLang="en-US" sz="3200" dirty="0"/>
              <a:t>初始椭球</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4991123" y="3110543"/>
            <a:ext cx="6529364" cy="1625044"/>
          </a:xfrm>
        </p:spPr>
        <p:txBody>
          <a:bodyPr>
            <a:noAutofit/>
          </a:bodyPr>
          <a:lstStyle/>
          <a:p>
            <a:r>
              <a:rPr lang="zh-CN" altLang="en-US" sz="1600" dirty="0"/>
              <a:t>模型不需要任何关于三维形状的先验知识，并且总是从</a:t>
            </a:r>
            <a:r>
              <a:rPr lang="zh-CN" altLang="en-US" sz="1600" b="1" dirty="0">
                <a:solidFill>
                  <a:schemeClr val="accent1">
                    <a:lumMod val="75000"/>
                  </a:schemeClr>
                </a:solidFill>
              </a:rPr>
              <a:t>初始椭球体</a:t>
            </a:r>
            <a:r>
              <a:rPr lang="zh-CN" altLang="en-US" sz="1600" dirty="0"/>
              <a:t>开始变形，平均大小放在</a:t>
            </a:r>
            <a:r>
              <a:rPr lang="zh-CN" altLang="en-US" sz="1600" b="1" dirty="0">
                <a:solidFill>
                  <a:schemeClr val="accent1">
                    <a:lumMod val="75000"/>
                  </a:schemeClr>
                </a:solidFill>
              </a:rPr>
              <a:t>相机坐标</a:t>
            </a:r>
            <a:r>
              <a:rPr lang="zh-CN" altLang="en-US" sz="1600" dirty="0"/>
              <a:t>中的公共位置。网格模型由</a:t>
            </a:r>
            <a:r>
              <a:rPr lang="en-US" altLang="zh-CN" sz="1600" dirty="0" err="1"/>
              <a:t>Meshlab</a:t>
            </a:r>
            <a:r>
              <a:rPr lang="en-US" altLang="zh-CN" sz="1600" dirty="0"/>
              <a:t>[7]</a:t>
            </a:r>
            <a:r>
              <a:rPr lang="zh-CN" altLang="en-US" sz="1600" dirty="0"/>
              <a:t>中的</a:t>
            </a:r>
            <a:r>
              <a:rPr lang="zh-CN" altLang="en-US" sz="1600" b="1" dirty="0">
                <a:solidFill>
                  <a:schemeClr val="accent1">
                    <a:lumMod val="75000"/>
                  </a:schemeClr>
                </a:solidFill>
              </a:rPr>
              <a:t>隐式曲面算法</a:t>
            </a:r>
            <a:r>
              <a:rPr lang="zh-CN" altLang="en-US" sz="1600" dirty="0"/>
              <a:t>生成，包含</a:t>
            </a:r>
            <a:r>
              <a:rPr lang="en-US" altLang="zh-CN" sz="1600" dirty="0"/>
              <a:t>156</a:t>
            </a:r>
            <a:r>
              <a:rPr lang="zh-CN" altLang="en-US" sz="1600" dirty="0"/>
              <a:t>个顶点。作者使用这个椭球来初始化输入图，其中的初始特征只包含每个</a:t>
            </a:r>
            <a:r>
              <a:rPr lang="zh-CN" altLang="en-US" sz="1600" b="1" dirty="0">
                <a:solidFill>
                  <a:schemeClr val="accent1">
                    <a:lumMod val="75000"/>
                  </a:schemeClr>
                </a:solidFill>
              </a:rPr>
              <a:t>顶点的三维坐标</a:t>
            </a:r>
            <a:r>
              <a:rPr lang="zh-CN" altLang="en-US" sz="1600" dirty="0"/>
              <a:t>。</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38DD1B19-54A9-44B7-9C3A-1C5A0EFAFE75}"/>
              </a:ext>
            </a:extLst>
          </p:cNvPr>
          <p:cNvPicPr>
            <a:picLocks noChangeAspect="1"/>
          </p:cNvPicPr>
          <p:nvPr/>
        </p:nvPicPr>
        <p:blipFill>
          <a:blip r:embed="rId2"/>
          <a:stretch>
            <a:fillRect/>
          </a:stretch>
        </p:blipFill>
        <p:spPr>
          <a:xfrm>
            <a:off x="1603349" y="1754543"/>
            <a:ext cx="2598566" cy="4337044"/>
          </a:xfrm>
          <a:prstGeom prst="rect">
            <a:avLst/>
          </a:prstGeom>
        </p:spPr>
      </p:pic>
    </p:spTree>
    <p:extLst>
      <p:ext uri="{BB962C8B-B14F-4D97-AF65-F5344CB8AC3E}">
        <p14:creationId xmlns:p14="http://schemas.microsoft.com/office/powerpoint/2010/main" val="156804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BC4745E-B090-4E87-AF1E-AEB6294EEAB6}"/>
              </a:ext>
            </a:extLst>
          </p:cNvPr>
          <p:cNvSpPr>
            <a:spLocks noGrp="1"/>
          </p:cNvSpPr>
          <p:nvPr>
            <p:ph type="title"/>
          </p:nvPr>
        </p:nvSpPr>
        <p:spPr>
          <a:xfrm>
            <a:off x="669923" y="906101"/>
            <a:ext cx="10850564" cy="501162"/>
          </a:xfrm>
        </p:spPr>
        <p:txBody>
          <a:bodyPr>
            <a:normAutofit fontScale="90000"/>
          </a:bodyPr>
          <a:lstStyle/>
          <a:p>
            <a:r>
              <a:rPr lang="en-US" altLang="zh-CN" sz="3200" dirty="0"/>
              <a:t>Method-3.4</a:t>
            </a:r>
            <a:r>
              <a:rPr lang="zh-CN" altLang="en-US" sz="3200" dirty="0"/>
              <a:t>网格变形块</a:t>
            </a:r>
            <a:endParaRPr lang="zh-CN" altLang="en-US" sz="2800" dirty="0"/>
          </a:p>
        </p:txBody>
      </p:sp>
      <p:sp>
        <p:nvSpPr>
          <p:cNvPr id="11" name="文本占位符 10">
            <a:extLst>
              <a:ext uri="{FF2B5EF4-FFF2-40B4-BE49-F238E27FC236}">
                <a16:creationId xmlns:a16="http://schemas.microsoft.com/office/drawing/2014/main" id="{DD61FB4F-EBD2-4D58-AEF9-FD4E79E8CD15}"/>
              </a:ext>
            </a:extLst>
          </p:cNvPr>
          <p:cNvSpPr>
            <a:spLocks noGrp="1"/>
          </p:cNvSpPr>
          <p:nvPr>
            <p:ph type="body" idx="1"/>
          </p:nvPr>
        </p:nvSpPr>
        <p:spPr>
          <a:xfrm>
            <a:off x="669923" y="5425092"/>
            <a:ext cx="10850564" cy="856438"/>
          </a:xfrm>
        </p:spPr>
        <p:txBody>
          <a:bodyPr>
            <a:noAutofit/>
          </a:bodyPr>
          <a:lstStyle/>
          <a:p>
            <a:r>
              <a:rPr lang="zh-CN" altLang="en-US" sz="1600" dirty="0"/>
              <a:t>（</a:t>
            </a:r>
            <a:r>
              <a:rPr lang="en-US" altLang="zh-CN" sz="1600" dirty="0"/>
              <a:t>a</a:t>
            </a:r>
            <a:r>
              <a:rPr lang="zh-CN" altLang="en-US" sz="1600" dirty="0"/>
              <a:t>） </a:t>
            </a:r>
            <a:r>
              <a:rPr lang="zh-CN" altLang="en-US" sz="1600" b="1" dirty="0">
                <a:solidFill>
                  <a:schemeClr val="accent1">
                    <a:lumMod val="75000"/>
                  </a:schemeClr>
                </a:solidFill>
              </a:rPr>
              <a:t>顶点位置</a:t>
            </a:r>
            <a:r>
              <a:rPr lang="en-US" altLang="zh-CN" sz="1600" b="1" dirty="0">
                <a:solidFill>
                  <a:schemeClr val="accent1">
                    <a:lumMod val="75000"/>
                  </a:schemeClr>
                </a:solidFill>
              </a:rPr>
              <a:t>Ci</a:t>
            </a:r>
            <a:r>
              <a:rPr lang="zh-CN" altLang="en-US" sz="1600" dirty="0"/>
              <a:t>用于提取图像特征，然后将这些特征与</a:t>
            </a:r>
            <a:r>
              <a:rPr lang="zh-CN" altLang="en-US" sz="1600" b="1" dirty="0">
                <a:solidFill>
                  <a:schemeClr val="accent1">
                    <a:lumMod val="75000"/>
                  </a:schemeClr>
                </a:solidFill>
              </a:rPr>
              <a:t>顶点特征</a:t>
            </a:r>
            <a:r>
              <a:rPr lang="en-US" altLang="zh-CN" sz="1600" b="1" dirty="0">
                <a:solidFill>
                  <a:schemeClr val="accent1">
                    <a:lumMod val="75000"/>
                  </a:schemeClr>
                </a:solidFill>
              </a:rPr>
              <a:t>Fi</a:t>
            </a:r>
            <a:r>
              <a:rPr lang="zh-CN" altLang="en-US" sz="1600" dirty="0"/>
              <a:t>相结合并输入到</a:t>
            </a:r>
            <a:r>
              <a:rPr lang="en-US" altLang="zh-CN" sz="1600" dirty="0"/>
              <a:t>G-</a:t>
            </a:r>
            <a:r>
              <a:rPr lang="en-US" altLang="zh-CN" sz="1600" dirty="0" err="1"/>
              <a:t>ResNet</a:t>
            </a:r>
            <a:r>
              <a:rPr lang="zh-CN" altLang="en-US" sz="1600" dirty="0"/>
              <a:t>中，这是</a:t>
            </a:r>
            <a:r>
              <a:rPr lang="zh-CN" altLang="en-US" sz="1600" b="1" dirty="0">
                <a:solidFill>
                  <a:schemeClr val="accent1">
                    <a:lumMod val="75000"/>
                  </a:schemeClr>
                </a:solidFill>
              </a:rPr>
              <a:t>特征的串联</a:t>
            </a:r>
            <a:r>
              <a:rPr lang="zh-CN" altLang="en-US" sz="1600" dirty="0"/>
              <a:t>。（</a:t>
            </a:r>
            <a:r>
              <a:rPr lang="en-US" altLang="zh-CN" sz="1600" dirty="0"/>
              <a:t>b</a:t>
            </a:r>
            <a:r>
              <a:rPr lang="zh-CN" altLang="en-US" sz="1600" dirty="0"/>
              <a:t>） 利用摄像机内参数将三维顶点投影到图像平面上，利用</a:t>
            </a:r>
            <a:r>
              <a:rPr lang="zh-CN" altLang="en-US" sz="1600" b="1" dirty="0">
                <a:solidFill>
                  <a:schemeClr val="accent1">
                    <a:lumMod val="75000"/>
                  </a:schemeClr>
                </a:solidFill>
              </a:rPr>
              <a:t>双线性插值</a:t>
            </a:r>
            <a:r>
              <a:rPr lang="zh-CN" altLang="en-US" sz="1600" dirty="0"/>
              <a:t>从二维</a:t>
            </a:r>
            <a:r>
              <a:rPr lang="en-US" altLang="zh-CN" sz="1600" dirty="0"/>
              <a:t>CNN</a:t>
            </a:r>
            <a:r>
              <a:rPr lang="zh-CN" altLang="en-US" sz="1600" dirty="0"/>
              <a:t>层集合</a:t>
            </a:r>
            <a:r>
              <a:rPr lang="zh-CN" altLang="en-US" sz="1600" b="1" dirty="0">
                <a:solidFill>
                  <a:schemeClr val="accent1">
                    <a:lumMod val="75000"/>
                  </a:schemeClr>
                </a:solidFill>
              </a:rPr>
              <a:t>感知特征</a:t>
            </a:r>
            <a:r>
              <a:rPr lang="zh-CN" altLang="en-US" sz="1600" dirty="0"/>
              <a:t>。</a:t>
            </a:r>
          </a:p>
        </p:txBody>
      </p:sp>
      <p:sp>
        <p:nvSpPr>
          <p:cNvPr id="12" name="文本框 11">
            <a:extLst>
              <a:ext uri="{FF2B5EF4-FFF2-40B4-BE49-F238E27FC236}">
                <a16:creationId xmlns:a16="http://schemas.microsoft.com/office/drawing/2014/main" id="{A517B2AC-844D-4971-87D4-B8E66046928A}"/>
              </a:ext>
            </a:extLst>
          </p:cNvPr>
          <p:cNvSpPr txBox="1"/>
          <p:nvPr/>
        </p:nvSpPr>
        <p:spPr>
          <a:xfrm>
            <a:off x="10509387" y="246391"/>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D6A888DF-0491-447E-9008-E5392469760E}"/>
              </a:ext>
            </a:extLst>
          </p:cNvPr>
          <p:cNvPicPr>
            <a:picLocks noChangeAspect="1"/>
          </p:cNvPicPr>
          <p:nvPr/>
        </p:nvPicPr>
        <p:blipFill>
          <a:blip r:embed="rId2"/>
          <a:stretch>
            <a:fillRect/>
          </a:stretch>
        </p:blipFill>
        <p:spPr>
          <a:xfrm>
            <a:off x="2364841" y="1653907"/>
            <a:ext cx="7460727" cy="3550185"/>
          </a:xfrm>
          <a:prstGeom prst="rect">
            <a:avLst/>
          </a:prstGeom>
        </p:spPr>
      </p:pic>
    </p:spTree>
    <p:extLst>
      <p:ext uri="{BB962C8B-B14F-4D97-AF65-F5344CB8AC3E}">
        <p14:creationId xmlns:p14="http://schemas.microsoft.com/office/powerpoint/2010/main" val="383677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1300</TotalTime>
  <Words>2322</Words>
  <Application>Microsoft Office PowerPoint</Application>
  <PresentationFormat>宽屏</PresentationFormat>
  <Paragraphs>129</Paragraphs>
  <Slides>19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Calibri</vt:lpstr>
      <vt:lpstr>Impact</vt:lpstr>
      <vt:lpstr>主题5</vt:lpstr>
      <vt:lpstr>Pixel2Mesh: Generating 3D Mesh Models from Single RGB Images</vt:lpstr>
      <vt:lpstr>PowerPoint 演示文稿</vt:lpstr>
      <vt:lpstr>Introduction</vt:lpstr>
      <vt:lpstr>Introduction</vt:lpstr>
      <vt:lpstr>Related Work</vt:lpstr>
      <vt:lpstr>Method-3.1初步：基于图形的卷积</vt:lpstr>
      <vt:lpstr>Method-3.2系统概述</vt:lpstr>
      <vt:lpstr>Method-3.3初始椭球</vt:lpstr>
      <vt:lpstr>Method-3.4网格变形块</vt:lpstr>
      <vt:lpstr>Method-3.4网格变形块</vt:lpstr>
      <vt:lpstr>Method-3.4网格变形块</vt:lpstr>
      <vt:lpstr>Method-3.5图上池化层</vt:lpstr>
      <vt:lpstr>Method-3.6损失函数</vt:lpstr>
      <vt:lpstr>Experiment-4.1实验设置</vt:lpstr>
      <vt:lpstr>Experiment-4.2与现有技术的比较</vt:lpstr>
      <vt:lpstr>Experiment-4.3消融实验</vt:lpstr>
      <vt:lpstr>Conclusion</vt:lpstr>
      <vt:lpstr>总结与思考</vt:lpstr>
      <vt:lpstr>Thanks. The more you know,  the less you know.</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崔 荣成</cp:lastModifiedBy>
  <cp:revision>81</cp:revision>
  <cp:lastPrinted>2018-02-05T16:00:00Z</cp:lastPrinted>
  <dcterms:created xsi:type="dcterms:W3CDTF">2018-02-05T16:00:00Z</dcterms:created>
  <dcterms:modified xsi:type="dcterms:W3CDTF">2020-03-24T07:10:19Z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