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374" r:id="rId3"/>
    <p:sldId id="322" r:id="rId5"/>
    <p:sldId id="440" r:id="rId6"/>
    <p:sldId id="259" r:id="rId7"/>
    <p:sldId id="409" r:id="rId8"/>
    <p:sldId id="441" r:id="rId9"/>
    <p:sldId id="442" r:id="rId10"/>
    <p:sldId id="443" r:id="rId11"/>
    <p:sldId id="444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907F7A"/>
    <a:srgbClr val="90807A"/>
    <a:srgbClr val="FCB00F"/>
    <a:srgbClr val="DC8046"/>
    <a:srgbClr val="202A36"/>
    <a:srgbClr val="DCDAD6"/>
    <a:srgbClr val="D8B25C"/>
    <a:srgbClr val="E7E7E7"/>
    <a:srgbClr val="14171B"/>
    <a:srgbClr val="48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9" autoAdjust="0"/>
    <p:restoredTop sz="93895" autoAdjust="0"/>
  </p:normalViewPr>
  <p:slideViewPr>
    <p:cSldViewPr snapToGrid="0">
      <p:cViewPr varScale="1">
        <p:scale>
          <a:sx n="83" d="100"/>
          <a:sy n="83" d="100"/>
        </p:scale>
        <p:origin x="60" y="540"/>
      </p:cViewPr>
      <p:guideLst>
        <p:guide orient="horz" pos="1022"/>
        <p:guide pos="5117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2B7A5-5F45-4DA9-B703-C3D9FEDB9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AADD8-09B1-4552-9365-0360B1A732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5231615"/>
            <a:ext cx="1691680" cy="788186"/>
            <a:chOff x="0" y="1272662"/>
            <a:chExt cx="1691680" cy="788186"/>
          </a:xfrm>
          <a:solidFill>
            <a:srgbClr val="1A92A2"/>
          </a:solidFill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论文总结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0343" y="6123748"/>
            <a:ext cx="1484062" cy="740691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46350" y="299703"/>
            <a:ext cx="792048" cy="7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29A10A-2BA3-48EC-97A4-ECAEED0630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B532E8-4759-4A04-95B7-616AF7572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4457700"/>
            <a:ext cx="6076710" cy="24003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076709" y="4457700"/>
            <a:ext cx="6115291" cy="24003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318053" y="0"/>
            <a:ext cx="2680698" cy="1152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  <a:solidFill>
            <a:srgbClr val="1A92A2"/>
          </a:solidFill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0343" y="6123748"/>
            <a:ext cx="1484062" cy="740691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46350" y="299703"/>
            <a:ext cx="792048" cy="7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  <a:solidFill>
            <a:srgbClr val="1A92A2"/>
          </a:solidFill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研究方法与思路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0343" y="6123748"/>
            <a:ext cx="1484062" cy="740691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46350" y="299703"/>
            <a:ext cx="792048" cy="7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854273"/>
            <a:ext cx="1691680" cy="788186"/>
            <a:chOff x="0" y="1272662"/>
            <a:chExt cx="1691680" cy="788186"/>
          </a:xfrm>
          <a:solidFill>
            <a:srgbClr val="1A92A2"/>
          </a:solidFill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关键技术与难点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0343" y="6123748"/>
            <a:ext cx="1484062" cy="740691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46350" y="299703"/>
            <a:ext cx="792048" cy="7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0" y="3648260"/>
            <a:ext cx="1691680" cy="788186"/>
            <a:chOff x="0" y="1272662"/>
            <a:chExt cx="1691680" cy="788186"/>
          </a:xfrm>
          <a:solidFill>
            <a:srgbClr val="1A92A2"/>
          </a:solidFill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成果与应用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0343" y="6123748"/>
            <a:ext cx="1484062" cy="740691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46350" y="299703"/>
            <a:ext cx="792048" cy="7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4439981"/>
            <a:ext cx="1691680" cy="788186"/>
            <a:chOff x="0" y="1272662"/>
            <a:chExt cx="1691680" cy="788186"/>
          </a:xfrm>
          <a:solidFill>
            <a:srgbClr val="1A92A2"/>
          </a:solidFill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相关建议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0343" y="6123748"/>
            <a:ext cx="1484062" cy="740691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46350" y="299703"/>
            <a:ext cx="792048" cy="7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-478367" y="48283"/>
            <a:ext cx="3726562" cy="16027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6800849" y="4175678"/>
            <a:ext cx="5478031" cy="32575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61318" y="3039501"/>
            <a:ext cx="14782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sz="4800" b="1" spc="300" dirty="0" smtClean="0">
                <a:solidFill>
                  <a:srgbClr val="9080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lang="zh-CN" sz="4800" b="1" spc="300" dirty="0" smtClean="0">
              <a:solidFill>
                <a:srgbClr val="9080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2748" y="3926251"/>
            <a:ext cx="6937660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rgbClr val="9080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University of Electric Power</a:t>
            </a:r>
            <a:endParaRPr lang="zh-CN" altLang="en-US" sz="2000" dirty="0">
              <a:solidFill>
                <a:srgbClr val="9080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5"/>
          <p:cNvSpPr txBox="1"/>
          <p:nvPr/>
        </p:nvSpPr>
        <p:spPr>
          <a:xfrm>
            <a:off x="4411691" y="4738239"/>
            <a:ext cx="3099772" cy="306705"/>
          </a:xfrm>
          <a:prstGeom prst="rect">
            <a:avLst/>
          </a:prstGeom>
          <a:solidFill>
            <a:srgbClr val="FCB00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400" dirty="0"/>
              <a:t>汇报人</a:t>
            </a:r>
            <a:r>
              <a:rPr lang="zh-CN" altLang="en-US" sz="1400" dirty="0" smtClean="0"/>
              <a:t>：</a:t>
            </a:r>
            <a:r>
              <a:rPr lang="zh-CN" altLang="en-US" sz="1400" dirty="0"/>
              <a:t>葛江妍</a:t>
            </a:r>
            <a:r>
              <a:rPr lang="zh-CN" altLang="en-US" sz="1400" dirty="0" smtClean="0"/>
              <a:t>            </a:t>
            </a:r>
            <a:r>
              <a:rPr lang="zh-CN" altLang="en-US" sz="1400" dirty="0"/>
              <a:t>导师</a:t>
            </a:r>
            <a:r>
              <a:rPr lang="zh-CN" altLang="en-US" sz="1400" dirty="0" smtClean="0"/>
              <a:t>：</a:t>
            </a:r>
            <a:r>
              <a:rPr lang="zh-CN" altLang="en-US" sz="1400" dirty="0"/>
              <a:t>温蜜</a:t>
            </a:r>
            <a:endParaRPr lang="zh-CN" altLang="en-US" sz="1400" dirty="0"/>
          </a:p>
        </p:txBody>
      </p:sp>
      <p:sp>
        <p:nvSpPr>
          <p:cNvPr id="11" name="任意多边形 25"/>
          <p:cNvSpPr/>
          <p:nvPr/>
        </p:nvSpPr>
        <p:spPr>
          <a:xfrm>
            <a:off x="7037403" y="216609"/>
            <a:ext cx="1203526" cy="740503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26"/>
          <p:cNvSpPr/>
          <p:nvPr/>
        </p:nvSpPr>
        <p:spPr>
          <a:xfrm>
            <a:off x="7656702" y="2235185"/>
            <a:ext cx="633795" cy="389960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21"/>
          <p:cNvSpPr/>
          <p:nvPr/>
        </p:nvSpPr>
        <p:spPr>
          <a:xfrm>
            <a:off x="10233618" y="1002581"/>
            <a:ext cx="1525218" cy="938433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22"/>
          <p:cNvSpPr/>
          <p:nvPr/>
        </p:nvSpPr>
        <p:spPr>
          <a:xfrm>
            <a:off x="9744196" y="762132"/>
            <a:ext cx="633795" cy="389960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358284" y="1589103"/>
            <a:ext cx="368055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438183" y="16157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376036" y="1580225"/>
            <a:ext cx="0" cy="189982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384914" y="3488924"/>
            <a:ext cx="62143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516216" y="1589103"/>
            <a:ext cx="358927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123239" y="1589103"/>
            <a:ext cx="0" cy="1811045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770830" y="3400147"/>
            <a:ext cx="370165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77" y="895966"/>
            <a:ext cx="1413763" cy="138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2124584" y="533870"/>
            <a:ext cx="167513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935" b="1" dirty="0">
                <a:solidFill>
                  <a:srgbClr val="90807A"/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假期计划</a:t>
            </a:r>
            <a:endParaRPr lang="zh-CN" altLang="en-US" sz="2935" b="1" dirty="0">
              <a:solidFill>
                <a:srgbClr val="90807A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318053" y="0"/>
            <a:ext cx="2680698" cy="11529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60855" y="1304925"/>
            <a:ext cx="8670290" cy="2423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950" y="4009390"/>
            <a:ext cx="8672195" cy="1978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846580" y="250825"/>
            <a:ext cx="10027920" cy="144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935" b="1" dirty="0">
                <a:solidFill>
                  <a:srgbClr val="90807A"/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The Extended Cloud: Review and Analysis of Mobile Edge Computing and Fog From a Security and Resilience Perspective</a:t>
            </a:r>
            <a:endParaRPr lang="zh-CN" altLang="en-US" sz="2935" b="1" dirty="0">
              <a:solidFill>
                <a:srgbClr val="90807A"/>
              </a:solidFill>
              <a:latin typeface="Arial" panose="020B0604020202020204" pitchFamily="34" charset="0"/>
              <a:cs typeface="Arial" panose="020B0604020202020204" pitchFamily="34" charset="0"/>
              <a:sym typeface="Impact" panose="020B080603090205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245" y="1809115"/>
            <a:ext cx="8272145" cy="2169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6225" y="4284980"/>
            <a:ext cx="94716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>
                <a:solidFill>
                  <a:srgbClr val="907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雾计算中设备的异质性水平和分布式特性问题</a:t>
            </a:r>
            <a:endParaRPr lang="zh-CN" altLang="en-US" sz="2400">
              <a:solidFill>
                <a:srgbClr val="907F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雾计算资源之间安全的互相操作概念中，尽管有几种解决方案可以解决安全的互操问题，但是他们在雾计算环境中的应用可能需要考虑雾模型设定紧急需求。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0260" y="1235075"/>
            <a:ext cx="6477000" cy="1495425"/>
          </a:xfrm>
          <a:prstGeom prst="rect">
            <a:avLst/>
          </a:prstGeom>
        </p:spPr>
      </p:pic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1846580" y="250825"/>
            <a:ext cx="1002792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935" b="1" dirty="0">
                <a:solidFill>
                  <a:srgbClr val="90807A"/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A Survey on Access Control in Fog Computing</a:t>
            </a:r>
            <a:endParaRPr lang="zh-CN" altLang="en-US" sz="2935" b="1" dirty="0">
              <a:solidFill>
                <a:srgbClr val="90807A"/>
              </a:solidFill>
              <a:latin typeface="Arial" panose="020B0604020202020204" pitchFamily="34" charset="0"/>
              <a:cs typeface="Arial" panose="020B0604020202020204" pitchFamily="34" charset="0"/>
              <a:sym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4435" y="2730500"/>
            <a:ext cx="999617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907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雾计算中访问控制要求</a:t>
            </a:r>
            <a:endParaRPr lang="zh-CN" altLang="en-US" sz="2400">
              <a:solidFill>
                <a:srgbClr val="907F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①延迟：向终端用户提供延迟保证的服务和应用程序对于雾计算至关重要，雾计算中的访问控制系统必须在合理的时间内授予访问决策。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②效率：可能会导致决策过程被延迟，从而导致对网络其他部分的不可接受的延迟。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③聚合：聚合前后数据权限更改是一个挑战。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④策略管理：雾计算中的访问控制模型必须具有支持发布、调用、删除或创建策略的能力。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4435" y="5680075"/>
            <a:ext cx="9595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外包重型计算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630" y="1920875"/>
            <a:ext cx="3819525" cy="809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椭圆 87"/>
          <p:cNvSpPr/>
          <p:nvPr/>
        </p:nvSpPr>
        <p:spPr>
          <a:xfrm>
            <a:off x="7823835" y="2431415"/>
            <a:ext cx="3326765" cy="3135630"/>
          </a:xfrm>
          <a:prstGeom prst="ellipse">
            <a:avLst/>
          </a:prstGeom>
          <a:noFill/>
          <a:ln w="28575" cmpd="sng">
            <a:solidFill>
              <a:srgbClr val="907F7A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1846580" y="250825"/>
            <a:ext cx="1002792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935" b="1" dirty="0">
                <a:solidFill>
                  <a:srgbClr val="90807A"/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Privacy-Preserving Attribute-Based Access Control Model for XML-Based Electronic Health Record System</a:t>
            </a:r>
            <a:endParaRPr lang="zh-CN" altLang="en-US" sz="2935" b="1" dirty="0">
              <a:solidFill>
                <a:srgbClr val="90807A"/>
              </a:solidFill>
              <a:latin typeface="Arial" panose="020B0604020202020204" pitchFamily="34" charset="0"/>
              <a:cs typeface="Arial" panose="020B0604020202020204" pitchFamily="34" charset="0"/>
              <a:sym typeface="Impact" panose="020B080603090205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-318053" y="0"/>
            <a:ext cx="2680698" cy="1152939"/>
          </a:xfrm>
          <a:prstGeom prst="rect">
            <a:avLst/>
          </a:prstGeom>
        </p:spPr>
      </p:pic>
      <p:grpSp>
        <p:nvGrpSpPr>
          <p:cNvPr id="55" name="组合 54"/>
          <p:cNvGrpSpPr/>
          <p:nvPr/>
        </p:nvGrpSpPr>
        <p:grpSpPr>
          <a:xfrm>
            <a:off x="7633669" y="4315399"/>
            <a:ext cx="1002678" cy="1005578"/>
            <a:chOff x="4747940" y="685998"/>
            <a:chExt cx="2418310" cy="2425303"/>
          </a:xfrm>
          <a:solidFill>
            <a:srgbClr val="202A36"/>
          </a:solidFill>
        </p:grpSpPr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908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4747940" y="685998"/>
              <a:ext cx="2418310" cy="2425303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908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147659" y="4736549"/>
            <a:ext cx="1002678" cy="1005578"/>
            <a:chOff x="4747940" y="685998"/>
            <a:chExt cx="2418310" cy="2425303"/>
          </a:xfrm>
          <a:solidFill>
            <a:srgbClr val="202A36"/>
          </a:solidFill>
        </p:grpSpPr>
        <p:sp>
          <p:nvSpPr>
            <p:cNvPr id="59" name="Oval 5"/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908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Freeform 6"/>
            <p:cNvSpPr>
              <a:spLocks noEditPoints="1"/>
            </p:cNvSpPr>
            <p:nvPr/>
          </p:nvSpPr>
          <p:spPr bwMode="auto">
            <a:xfrm>
              <a:off x="4747940" y="685998"/>
              <a:ext cx="2418310" cy="2425303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908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5" name="Freeform 50"/>
          <p:cNvSpPr>
            <a:spLocks noEditPoints="1"/>
          </p:cNvSpPr>
          <p:nvPr/>
        </p:nvSpPr>
        <p:spPr bwMode="auto">
          <a:xfrm>
            <a:off x="8027122" y="4652971"/>
            <a:ext cx="261823" cy="329775"/>
          </a:xfrm>
          <a:custGeom>
            <a:avLst/>
            <a:gdLst/>
            <a:ahLst/>
            <a:cxnLst>
              <a:cxn ang="0">
                <a:pos x="187" y="135"/>
              </a:cxn>
              <a:cxn ang="0">
                <a:pos x="44" y="135"/>
              </a:cxn>
              <a:cxn ang="0">
                <a:pos x="44" y="156"/>
              </a:cxn>
              <a:cxn ang="0">
                <a:pos x="187" y="156"/>
              </a:cxn>
              <a:cxn ang="0">
                <a:pos x="187" y="135"/>
              </a:cxn>
              <a:cxn ang="0">
                <a:pos x="187" y="95"/>
              </a:cxn>
              <a:cxn ang="0">
                <a:pos x="44" y="95"/>
              </a:cxn>
              <a:cxn ang="0">
                <a:pos x="44" y="115"/>
              </a:cxn>
              <a:cxn ang="0">
                <a:pos x="187" y="115"/>
              </a:cxn>
              <a:cxn ang="0">
                <a:pos x="187" y="95"/>
              </a:cxn>
              <a:cxn ang="0">
                <a:pos x="187" y="54"/>
              </a:cxn>
              <a:cxn ang="0">
                <a:pos x="44" y="54"/>
              </a:cxn>
              <a:cxn ang="0">
                <a:pos x="44" y="75"/>
              </a:cxn>
              <a:cxn ang="0">
                <a:pos x="187" y="75"/>
              </a:cxn>
              <a:cxn ang="0">
                <a:pos x="187" y="54"/>
              </a:cxn>
              <a:cxn ang="0">
                <a:pos x="44" y="196"/>
              </a:cxn>
              <a:cxn ang="0">
                <a:pos x="116" y="196"/>
              </a:cxn>
              <a:cxn ang="0">
                <a:pos x="116" y="176"/>
              </a:cxn>
              <a:cxn ang="0">
                <a:pos x="44" y="176"/>
              </a:cxn>
              <a:cxn ang="0">
                <a:pos x="44" y="196"/>
              </a:cxn>
              <a:cxn ang="0">
                <a:pos x="233" y="29"/>
              </a:cxn>
              <a:cxn ang="0">
                <a:pos x="233" y="0"/>
              </a:cxn>
              <a:cxn ang="0">
                <a:pos x="0" y="0"/>
              </a:cxn>
              <a:cxn ang="0">
                <a:pos x="0" y="301"/>
              </a:cxn>
              <a:cxn ang="0">
                <a:pos x="29" y="301"/>
              </a:cxn>
              <a:cxn ang="0">
                <a:pos x="29" y="330"/>
              </a:cxn>
              <a:cxn ang="0">
                <a:pos x="262" y="330"/>
              </a:cxn>
              <a:cxn ang="0">
                <a:pos x="262" y="29"/>
              </a:cxn>
              <a:cxn ang="0">
                <a:pos x="233" y="29"/>
              </a:cxn>
              <a:cxn ang="0">
                <a:pos x="15" y="286"/>
              </a:cxn>
              <a:cxn ang="0">
                <a:pos x="15" y="16"/>
              </a:cxn>
              <a:cxn ang="0">
                <a:pos x="216" y="16"/>
              </a:cxn>
              <a:cxn ang="0">
                <a:pos x="216" y="216"/>
              </a:cxn>
              <a:cxn ang="0">
                <a:pos x="148" y="216"/>
              </a:cxn>
              <a:cxn ang="0">
                <a:pos x="148" y="286"/>
              </a:cxn>
              <a:cxn ang="0">
                <a:pos x="15" y="286"/>
              </a:cxn>
              <a:cxn ang="0">
                <a:pos x="245" y="315"/>
              </a:cxn>
              <a:cxn ang="0">
                <a:pos x="44" y="315"/>
              </a:cxn>
              <a:cxn ang="0">
                <a:pos x="44" y="301"/>
              </a:cxn>
              <a:cxn ang="0">
                <a:pos x="155" y="301"/>
              </a:cxn>
              <a:cxn ang="0">
                <a:pos x="233" y="225"/>
              </a:cxn>
              <a:cxn ang="0">
                <a:pos x="233" y="45"/>
              </a:cxn>
              <a:cxn ang="0">
                <a:pos x="245" y="45"/>
              </a:cxn>
              <a:cxn ang="0">
                <a:pos x="245" y="315"/>
              </a:cxn>
            </a:cxnLst>
            <a:rect l="0" t="0" r="r" b="b"/>
            <a:pathLst>
              <a:path w="262" h="330">
                <a:moveTo>
                  <a:pt x="187" y="135"/>
                </a:moveTo>
                <a:lnTo>
                  <a:pt x="44" y="135"/>
                </a:lnTo>
                <a:lnTo>
                  <a:pt x="44" y="156"/>
                </a:lnTo>
                <a:lnTo>
                  <a:pt x="187" y="156"/>
                </a:lnTo>
                <a:lnTo>
                  <a:pt x="187" y="135"/>
                </a:lnTo>
                <a:close/>
                <a:moveTo>
                  <a:pt x="187" y="95"/>
                </a:moveTo>
                <a:lnTo>
                  <a:pt x="44" y="95"/>
                </a:lnTo>
                <a:lnTo>
                  <a:pt x="44" y="115"/>
                </a:lnTo>
                <a:lnTo>
                  <a:pt x="187" y="115"/>
                </a:lnTo>
                <a:lnTo>
                  <a:pt x="187" y="95"/>
                </a:lnTo>
                <a:close/>
                <a:moveTo>
                  <a:pt x="187" y="54"/>
                </a:moveTo>
                <a:lnTo>
                  <a:pt x="44" y="54"/>
                </a:lnTo>
                <a:lnTo>
                  <a:pt x="44" y="75"/>
                </a:lnTo>
                <a:lnTo>
                  <a:pt x="187" y="75"/>
                </a:lnTo>
                <a:lnTo>
                  <a:pt x="187" y="54"/>
                </a:lnTo>
                <a:close/>
                <a:moveTo>
                  <a:pt x="44" y="196"/>
                </a:moveTo>
                <a:lnTo>
                  <a:pt x="116" y="196"/>
                </a:lnTo>
                <a:lnTo>
                  <a:pt x="116" y="176"/>
                </a:lnTo>
                <a:lnTo>
                  <a:pt x="44" y="176"/>
                </a:lnTo>
                <a:lnTo>
                  <a:pt x="44" y="196"/>
                </a:lnTo>
                <a:close/>
                <a:moveTo>
                  <a:pt x="233" y="29"/>
                </a:moveTo>
                <a:lnTo>
                  <a:pt x="233" y="0"/>
                </a:lnTo>
                <a:lnTo>
                  <a:pt x="0" y="0"/>
                </a:lnTo>
                <a:lnTo>
                  <a:pt x="0" y="301"/>
                </a:lnTo>
                <a:lnTo>
                  <a:pt x="29" y="301"/>
                </a:lnTo>
                <a:lnTo>
                  <a:pt x="29" y="330"/>
                </a:lnTo>
                <a:lnTo>
                  <a:pt x="262" y="330"/>
                </a:lnTo>
                <a:lnTo>
                  <a:pt x="262" y="29"/>
                </a:lnTo>
                <a:lnTo>
                  <a:pt x="233" y="29"/>
                </a:lnTo>
                <a:close/>
                <a:moveTo>
                  <a:pt x="15" y="286"/>
                </a:moveTo>
                <a:lnTo>
                  <a:pt x="15" y="16"/>
                </a:lnTo>
                <a:lnTo>
                  <a:pt x="216" y="16"/>
                </a:lnTo>
                <a:lnTo>
                  <a:pt x="216" y="216"/>
                </a:lnTo>
                <a:lnTo>
                  <a:pt x="148" y="216"/>
                </a:lnTo>
                <a:lnTo>
                  <a:pt x="148" y="286"/>
                </a:lnTo>
                <a:lnTo>
                  <a:pt x="15" y="286"/>
                </a:lnTo>
                <a:close/>
                <a:moveTo>
                  <a:pt x="245" y="315"/>
                </a:moveTo>
                <a:lnTo>
                  <a:pt x="44" y="315"/>
                </a:lnTo>
                <a:lnTo>
                  <a:pt x="44" y="301"/>
                </a:lnTo>
                <a:lnTo>
                  <a:pt x="155" y="301"/>
                </a:lnTo>
                <a:lnTo>
                  <a:pt x="233" y="225"/>
                </a:lnTo>
                <a:lnTo>
                  <a:pt x="233" y="45"/>
                </a:lnTo>
                <a:lnTo>
                  <a:pt x="245" y="45"/>
                </a:lnTo>
                <a:lnTo>
                  <a:pt x="245" y="31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6" name="Freeform 48"/>
          <p:cNvSpPr>
            <a:spLocks noEditPoints="1"/>
          </p:cNvSpPr>
          <p:nvPr/>
        </p:nvSpPr>
        <p:spPr bwMode="auto">
          <a:xfrm>
            <a:off x="10520553" y="5078373"/>
            <a:ext cx="242125" cy="354280"/>
          </a:xfrm>
          <a:custGeom>
            <a:avLst/>
            <a:gdLst/>
            <a:ahLst/>
            <a:cxnLst>
              <a:cxn ang="0">
                <a:pos x="76" y="31"/>
              </a:cxn>
              <a:cxn ang="0">
                <a:pos x="80" y="27"/>
              </a:cxn>
              <a:cxn ang="0">
                <a:pos x="76" y="23"/>
              </a:cxn>
              <a:cxn ang="0">
                <a:pos x="23" y="76"/>
              </a:cxn>
              <a:cxn ang="0">
                <a:pos x="27" y="80"/>
              </a:cxn>
              <a:cxn ang="0">
                <a:pos x="31" y="76"/>
              </a:cxn>
              <a:cxn ang="0">
                <a:pos x="76" y="31"/>
              </a:cxn>
              <a:cxn ang="0">
                <a:pos x="44" y="192"/>
              </a:cxn>
              <a:cxn ang="0">
                <a:pos x="45" y="203"/>
              </a:cxn>
              <a:cxn ang="0">
                <a:pos x="56" y="209"/>
              </a:cxn>
              <a:cxn ang="0">
                <a:pos x="57" y="216"/>
              </a:cxn>
              <a:cxn ang="0">
                <a:pos x="76" y="221"/>
              </a:cxn>
              <a:cxn ang="0">
                <a:pos x="95" y="216"/>
              </a:cxn>
              <a:cxn ang="0">
                <a:pos x="96" y="209"/>
              </a:cxn>
              <a:cxn ang="0">
                <a:pos x="106" y="203"/>
              </a:cxn>
              <a:cxn ang="0">
                <a:pos x="108" y="192"/>
              </a:cxn>
              <a:cxn ang="0">
                <a:pos x="76" y="197"/>
              </a:cxn>
              <a:cxn ang="0">
                <a:pos x="44" y="192"/>
              </a:cxn>
              <a:cxn ang="0">
                <a:pos x="41" y="170"/>
              </a:cxn>
              <a:cxn ang="0">
                <a:pos x="42" y="182"/>
              </a:cxn>
              <a:cxn ang="0">
                <a:pos x="76" y="188"/>
              </a:cxn>
              <a:cxn ang="0">
                <a:pos x="109" y="182"/>
              </a:cxn>
              <a:cxn ang="0">
                <a:pos x="111" y="170"/>
              </a:cxn>
              <a:cxn ang="0">
                <a:pos x="76" y="177"/>
              </a:cxn>
              <a:cxn ang="0">
                <a:pos x="41" y="170"/>
              </a:cxn>
              <a:cxn ang="0">
                <a:pos x="76" y="0"/>
              </a:cxn>
              <a:cxn ang="0">
                <a:pos x="0" y="76"/>
              </a:cxn>
              <a:cxn ang="0">
                <a:pos x="36" y="141"/>
              </a:cxn>
              <a:cxn ang="0">
                <a:pos x="39" y="160"/>
              </a:cxn>
              <a:cxn ang="0">
                <a:pos x="76" y="168"/>
              </a:cxn>
              <a:cxn ang="0">
                <a:pos x="113" y="160"/>
              </a:cxn>
              <a:cxn ang="0">
                <a:pos x="115" y="141"/>
              </a:cxn>
              <a:cxn ang="0">
                <a:pos x="152" y="76"/>
              </a:cxn>
              <a:cxn ang="0">
                <a:pos x="76" y="0"/>
              </a:cxn>
              <a:cxn ang="0">
                <a:pos x="104" y="132"/>
              </a:cxn>
              <a:cxn ang="0">
                <a:pos x="102" y="150"/>
              </a:cxn>
              <a:cxn ang="0">
                <a:pos x="76" y="154"/>
              </a:cxn>
              <a:cxn ang="0">
                <a:pos x="50" y="150"/>
              </a:cxn>
              <a:cxn ang="0">
                <a:pos x="48" y="132"/>
              </a:cxn>
              <a:cxn ang="0">
                <a:pos x="13" y="76"/>
              </a:cxn>
              <a:cxn ang="0">
                <a:pos x="76" y="14"/>
              </a:cxn>
              <a:cxn ang="0">
                <a:pos x="139" y="76"/>
              </a:cxn>
              <a:cxn ang="0">
                <a:pos x="104" y="132"/>
              </a:cxn>
              <a:cxn ang="0">
                <a:pos x="93" y="104"/>
              </a:cxn>
              <a:cxn ang="0">
                <a:pos x="76" y="74"/>
              </a:cxn>
              <a:cxn ang="0">
                <a:pos x="59" y="104"/>
              </a:cxn>
              <a:cxn ang="0">
                <a:pos x="52" y="89"/>
              </a:cxn>
              <a:cxn ang="0">
                <a:pos x="41" y="94"/>
              </a:cxn>
              <a:cxn ang="0">
                <a:pos x="58" y="131"/>
              </a:cxn>
              <a:cxn ang="0">
                <a:pos x="76" y="98"/>
              </a:cxn>
              <a:cxn ang="0">
                <a:pos x="94" y="131"/>
              </a:cxn>
              <a:cxn ang="0">
                <a:pos x="111" y="94"/>
              </a:cxn>
              <a:cxn ang="0">
                <a:pos x="100" y="89"/>
              </a:cxn>
              <a:cxn ang="0">
                <a:pos x="93" y="104"/>
              </a:cxn>
            </a:cxnLst>
            <a:rect l="0" t="0" r="r" b="b"/>
            <a:pathLst>
              <a:path w="152" h="221">
                <a:moveTo>
                  <a:pt x="76" y="31"/>
                </a:moveTo>
                <a:cubicBezTo>
                  <a:pt x="78" y="31"/>
                  <a:pt x="80" y="30"/>
                  <a:pt x="80" y="27"/>
                </a:cubicBezTo>
                <a:cubicBezTo>
                  <a:pt x="80" y="25"/>
                  <a:pt x="78" y="23"/>
                  <a:pt x="76" y="23"/>
                </a:cubicBezTo>
                <a:cubicBezTo>
                  <a:pt x="47" y="23"/>
                  <a:pt x="23" y="47"/>
                  <a:pt x="23" y="76"/>
                </a:cubicBezTo>
                <a:cubicBezTo>
                  <a:pt x="23" y="78"/>
                  <a:pt x="25" y="80"/>
                  <a:pt x="27" y="80"/>
                </a:cubicBezTo>
                <a:cubicBezTo>
                  <a:pt x="29" y="80"/>
                  <a:pt x="31" y="78"/>
                  <a:pt x="31" y="76"/>
                </a:cubicBezTo>
                <a:cubicBezTo>
                  <a:pt x="31" y="52"/>
                  <a:pt x="51" y="31"/>
                  <a:pt x="76" y="31"/>
                </a:cubicBezTo>
                <a:close/>
                <a:moveTo>
                  <a:pt x="44" y="192"/>
                </a:moveTo>
                <a:cubicBezTo>
                  <a:pt x="45" y="203"/>
                  <a:pt x="45" y="203"/>
                  <a:pt x="45" y="203"/>
                </a:cubicBezTo>
                <a:cubicBezTo>
                  <a:pt x="45" y="203"/>
                  <a:pt x="48" y="207"/>
                  <a:pt x="56" y="209"/>
                </a:cubicBezTo>
                <a:cubicBezTo>
                  <a:pt x="57" y="216"/>
                  <a:pt x="57" y="216"/>
                  <a:pt x="57" y="216"/>
                </a:cubicBezTo>
                <a:cubicBezTo>
                  <a:pt x="57" y="216"/>
                  <a:pt x="61" y="221"/>
                  <a:pt x="76" y="221"/>
                </a:cubicBezTo>
                <a:cubicBezTo>
                  <a:pt x="91" y="221"/>
                  <a:pt x="95" y="216"/>
                  <a:pt x="95" y="216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104" y="207"/>
                  <a:pt x="106" y="203"/>
                  <a:pt x="106" y="203"/>
                </a:cubicBezTo>
                <a:cubicBezTo>
                  <a:pt x="108" y="192"/>
                  <a:pt x="108" y="192"/>
                  <a:pt x="108" y="192"/>
                </a:cubicBezTo>
                <a:cubicBezTo>
                  <a:pt x="98" y="195"/>
                  <a:pt x="87" y="197"/>
                  <a:pt x="76" y="197"/>
                </a:cubicBezTo>
                <a:cubicBezTo>
                  <a:pt x="64" y="197"/>
                  <a:pt x="54" y="195"/>
                  <a:pt x="44" y="192"/>
                </a:cubicBezTo>
                <a:close/>
                <a:moveTo>
                  <a:pt x="41" y="170"/>
                </a:moveTo>
                <a:cubicBezTo>
                  <a:pt x="42" y="182"/>
                  <a:pt x="42" y="182"/>
                  <a:pt x="42" y="182"/>
                </a:cubicBezTo>
                <a:cubicBezTo>
                  <a:pt x="52" y="186"/>
                  <a:pt x="64" y="188"/>
                  <a:pt x="76" y="188"/>
                </a:cubicBezTo>
                <a:cubicBezTo>
                  <a:pt x="88" y="188"/>
                  <a:pt x="99" y="186"/>
                  <a:pt x="109" y="182"/>
                </a:cubicBezTo>
                <a:cubicBezTo>
                  <a:pt x="111" y="170"/>
                  <a:pt x="111" y="170"/>
                  <a:pt x="111" y="170"/>
                </a:cubicBezTo>
                <a:cubicBezTo>
                  <a:pt x="100" y="174"/>
                  <a:pt x="89" y="177"/>
                  <a:pt x="76" y="177"/>
                </a:cubicBezTo>
                <a:cubicBezTo>
                  <a:pt x="63" y="177"/>
                  <a:pt x="51" y="174"/>
                  <a:pt x="41" y="170"/>
                </a:cubicBezTo>
                <a:close/>
                <a:moveTo>
                  <a:pt x="76" y="0"/>
                </a:moveTo>
                <a:cubicBezTo>
                  <a:pt x="34" y="0"/>
                  <a:pt x="0" y="34"/>
                  <a:pt x="0" y="76"/>
                </a:cubicBezTo>
                <a:cubicBezTo>
                  <a:pt x="0" y="104"/>
                  <a:pt x="15" y="128"/>
                  <a:pt x="36" y="141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50" y="165"/>
                  <a:pt x="63" y="168"/>
                  <a:pt x="76" y="168"/>
                </a:cubicBezTo>
                <a:cubicBezTo>
                  <a:pt x="89" y="168"/>
                  <a:pt x="102" y="165"/>
                  <a:pt x="113" y="160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37" y="128"/>
                  <a:pt x="152" y="104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104" y="132"/>
                </a:moveTo>
                <a:cubicBezTo>
                  <a:pt x="102" y="150"/>
                  <a:pt x="102" y="150"/>
                  <a:pt x="102" y="150"/>
                </a:cubicBezTo>
                <a:cubicBezTo>
                  <a:pt x="102" y="150"/>
                  <a:pt x="95" y="154"/>
                  <a:pt x="76" y="154"/>
                </a:cubicBezTo>
                <a:cubicBezTo>
                  <a:pt x="57" y="154"/>
                  <a:pt x="50" y="150"/>
                  <a:pt x="50" y="150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27" y="122"/>
                  <a:pt x="13" y="101"/>
                  <a:pt x="13" y="76"/>
                </a:cubicBezTo>
                <a:cubicBezTo>
                  <a:pt x="13" y="42"/>
                  <a:pt x="41" y="14"/>
                  <a:pt x="76" y="14"/>
                </a:cubicBezTo>
                <a:cubicBezTo>
                  <a:pt x="110" y="14"/>
                  <a:pt x="139" y="42"/>
                  <a:pt x="139" y="76"/>
                </a:cubicBezTo>
                <a:cubicBezTo>
                  <a:pt x="139" y="101"/>
                  <a:pt x="124" y="122"/>
                  <a:pt x="104" y="132"/>
                </a:cubicBezTo>
                <a:close/>
                <a:moveTo>
                  <a:pt x="93" y="104"/>
                </a:moveTo>
                <a:cubicBezTo>
                  <a:pt x="76" y="74"/>
                  <a:pt x="76" y="74"/>
                  <a:pt x="76" y="74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2" y="89"/>
                  <a:pt x="52" y="89"/>
                  <a:pt x="52" y="89"/>
                </a:cubicBezTo>
                <a:cubicBezTo>
                  <a:pt x="41" y="94"/>
                  <a:pt x="41" y="94"/>
                  <a:pt x="41" y="94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76" y="98"/>
                  <a:pt x="76" y="98"/>
                  <a:pt x="76" y="98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00" y="89"/>
                  <a:pt x="100" y="89"/>
                  <a:pt x="100" y="89"/>
                </a:cubicBezTo>
                <a:lnTo>
                  <a:pt x="93" y="1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9008641" y="2063156"/>
            <a:ext cx="1002678" cy="1005578"/>
            <a:chOff x="4747940" y="685998"/>
            <a:chExt cx="2418310" cy="2425303"/>
          </a:xfrm>
          <a:solidFill>
            <a:srgbClr val="202A36"/>
          </a:solidFill>
        </p:grpSpPr>
        <p:sp>
          <p:nvSpPr>
            <p:cNvPr id="81" name="Oval 5"/>
            <p:cNvSpPr>
              <a:spLocks noChangeArrowheads="1"/>
            </p:cNvSpPr>
            <p:nvPr/>
          </p:nvSpPr>
          <p:spPr bwMode="auto">
            <a:xfrm>
              <a:off x="4837113" y="774700"/>
              <a:ext cx="2238375" cy="2246313"/>
            </a:xfrm>
            <a:prstGeom prst="ellipse">
              <a:avLst/>
            </a:prstGeom>
            <a:solidFill>
              <a:srgbClr val="908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6"/>
            <p:cNvSpPr>
              <a:spLocks noEditPoints="1"/>
            </p:cNvSpPr>
            <p:nvPr/>
          </p:nvSpPr>
          <p:spPr bwMode="auto">
            <a:xfrm>
              <a:off x="4747940" y="685998"/>
              <a:ext cx="2418310" cy="2425303"/>
            </a:xfrm>
            <a:custGeom>
              <a:avLst/>
              <a:gdLst>
                <a:gd name="T0" fmla="*/ 592 w 1184"/>
                <a:gd name="T1" fmla="*/ 0 h 1184"/>
                <a:gd name="T2" fmla="*/ 0 w 1184"/>
                <a:gd name="T3" fmla="*/ 592 h 1184"/>
                <a:gd name="T4" fmla="*/ 592 w 1184"/>
                <a:gd name="T5" fmla="*/ 1184 h 1184"/>
                <a:gd name="T6" fmla="*/ 1184 w 1184"/>
                <a:gd name="T7" fmla="*/ 592 h 1184"/>
                <a:gd name="T8" fmla="*/ 592 w 1184"/>
                <a:gd name="T9" fmla="*/ 0 h 1184"/>
                <a:gd name="T10" fmla="*/ 941 w 1184"/>
                <a:gd name="T11" fmla="*/ 941 h 1184"/>
                <a:gd name="T12" fmla="*/ 784 w 1184"/>
                <a:gd name="T13" fmla="*/ 1047 h 1184"/>
                <a:gd name="T14" fmla="*/ 592 w 1184"/>
                <a:gd name="T15" fmla="*/ 1085 h 1184"/>
                <a:gd name="T16" fmla="*/ 400 w 1184"/>
                <a:gd name="T17" fmla="*/ 1047 h 1184"/>
                <a:gd name="T18" fmla="*/ 243 w 1184"/>
                <a:gd name="T19" fmla="*/ 941 h 1184"/>
                <a:gd name="T20" fmla="*/ 137 w 1184"/>
                <a:gd name="T21" fmla="*/ 784 h 1184"/>
                <a:gd name="T22" fmla="*/ 99 w 1184"/>
                <a:gd name="T23" fmla="*/ 592 h 1184"/>
                <a:gd name="T24" fmla="*/ 137 w 1184"/>
                <a:gd name="T25" fmla="*/ 400 h 1184"/>
                <a:gd name="T26" fmla="*/ 243 w 1184"/>
                <a:gd name="T27" fmla="*/ 243 h 1184"/>
                <a:gd name="T28" fmla="*/ 400 w 1184"/>
                <a:gd name="T29" fmla="*/ 137 h 1184"/>
                <a:gd name="T30" fmla="*/ 592 w 1184"/>
                <a:gd name="T31" fmla="*/ 99 h 1184"/>
                <a:gd name="T32" fmla="*/ 784 w 1184"/>
                <a:gd name="T33" fmla="*/ 137 h 1184"/>
                <a:gd name="T34" fmla="*/ 941 w 1184"/>
                <a:gd name="T35" fmla="*/ 243 h 1184"/>
                <a:gd name="T36" fmla="*/ 1047 w 1184"/>
                <a:gd name="T37" fmla="*/ 400 h 1184"/>
                <a:gd name="T38" fmla="*/ 1085 w 1184"/>
                <a:gd name="T39" fmla="*/ 592 h 1184"/>
                <a:gd name="T40" fmla="*/ 1047 w 1184"/>
                <a:gd name="T41" fmla="*/ 784 h 1184"/>
                <a:gd name="T42" fmla="*/ 941 w 1184"/>
                <a:gd name="T43" fmla="*/ 94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84" h="1184">
                  <a:moveTo>
                    <a:pt x="592" y="0"/>
                  </a:moveTo>
                  <a:cubicBezTo>
                    <a:pt x="265" y="0"/>
                    <a:pt x="0" y="265"/>
                    <a:pt x="0" y="592"/>
                  </a:cubicBezTo>
                  <a:cubicBezTo>
                    <a:pt x="0" y="919"/>
                    <a:pt x="265" y="1184"/>
                    <a:pt x="592" y="1184"/>
                  </a:cubicBezTo>
                  <a:cubicBezTo>
                    <a:pt x="919" y="1184"/>
                    <a:pt x="1184" y="919"/>
                    <a:pt x="1184" y="592"/>
                  </a:cubicBezTo>
                  <a:cubicBezTo>
                    <a:pt x="1184" y="265"/>
                    <a:pt x="919" y="0"/>
                    <a:pt x="592" y="0"/>
                  </a:cubicBezTo>
                  <a:close/>
                  <a:moveTo>
                    <a:pt x="941" y="941"/>
                  </a:moveTo>
                  <a:cubicBezTo>
                    <a:pt x="896" y="986"/>
                    <a:pt x="843" y="1022"/>
                    <a:pt x="784" y="1047"/>
                  </a:cubicBezTo>
                  <a:cubicBezTo>
                    <a:pt x="723" y="1072"/>
                    <a:pt x="659" y="1085"/>
                    <a:pt x="592" y="1085"/>
                  </a:cubicBezTo>
                  <a:cubicBezTo>
                    <a:pt x="525" y="1085"/>
                    <a:pt x="461" y="1072"/>
                    <a:pt x="400" y="1047"/>
                  </a:cubicBezTo>
                  <a:cubicBezTo>
                    <a:pt x="341" y="1022"/>
                    <a:pt x="288" y="986"/>
                    <a:pt x="243" y="941"/>
                  </a:cubicBezTo>
                  <a:cubicBezTo>
                    <a:pt x="198" y="896"/>
                    <a:pt x="162" y="843"/>
                    <a:pt x="137" y="784"/>
                  </a:cubicBezTo>
                  <a:cubicBezTo>
                    <a:pt x="112" y="723"/>
                    <a:pt x="99" y="659"/>
                    <a:pt x="99" y="592"/>
                  </a:cubicBezTo>
                  <a:cubicBezTo>
                    <a:pt x="99" y="525"/>
                    <a:pt x="112" y="461"/>
                    <a:pt x="137" y="400"/>
                  </a:cubicBezTo>
                  <a:cubicBezTo>
                    <a:pt x="162" y="341"/>
                    <a:pt x="198" y="288"/>
                    <a:pt x="243" y="243"/>
                  </a:cubicBezTo>
                  <a:cubicBezTo>
                    <a:pt x="288" y="198"/>
                    <a:pt x="341" y="162"/>
                    <a:pt x="400" y="137"/>
                  </a:cubicBezTo>
                  <a:cubicBezTo>
                    <a:pt x="461" y="112"/>
                    <a:pt x="525" y="99"/>
                    <a:pt x="592" y="99"/>
                  </a:cubicBezTo>
                  <a:cubicBezTo>
                    <a:pt x="659" y="99"/>
                    <a:pt x="723" y="112"/>
                    <a:pt x="784" y="137"/>
                  </a:cubicBezTo>
                  <a:cubicBezTo>
                    <a:pt x="843" y="162"/>
                    <a:pt x="896" y="198"/>
                    <a:pt x="941" y="243"/>
                  </a:cubicBezTo>
                  <a:cubicBezTo>
                    <a:pt x="986" y="288"/>
                    <a:pt x="1022" y="341"/>
                    <a:pt x="1047" y="400"/>
                  </a:cubicBezTo>
                  <a:cubicBezTo>
                    <a:pt x="1072" y="461"/>
                    <a:pt x="1085" y="525"/>
                    <a:pt x="1085" y="592"/>
                  </a:cubicBezTo>
                  <a:cubicBezTo>
                    <a:pt x="1085" y="659"/>
                    <a:pt x="1072" y="723"/>
                    <a:pt x="1047" y="784"/>
                  </a:cubicBezTo>
                  <a:cubicBezTo>
                    <a:pt x="1022" y="843"/>
                    <a:pt x="986" y="896"/>
                    <a:pt x="941" y="941"/>
                  </a:cubicBezTo>
                  <a:close/>
                </a:path>
              </a:pathLst>
            </a:custGeom>
            <a:solidFill>
              <a:srgbClr val="908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/>
            </a:p>
          </p:txBody>
        </p:sp>
      </p:grpSp>
      <p:grpSp>
        <p:nvGrpSpPr>
          <p:cNvPr id="83" name="Group 30"/>
          <p:cNvGrpSpPr/>
          <p:nvPr/>
        </p:nvGrpSpPr>
        <p:grpSpPr>
          <a:xfrm>
            <a:off x="9374333" y="2392405"/>
            <a:ext cx="317357" cy="278329"/>
            <a:chOff x="3175" y="-1587"/>
            <a:chExt cx="490538" cy="430212"/>
          </a:xfrm>
          <a:solidFill>
            <a:schemeClr val="bg1"/>
          </a:solidFill>
        </p:grpSpPr>
        <p:sp>
          <p:nvSpPr>
            <p:cNvPr id="84" name="Freeform 175"/>
            <p:cNvSpPr>
              <a:spLocks noEditPoints="1"/>
            </p:cNvSpPr>
            <p:nvPr/>
          </p:nvSpPr>
          <p:spPr bwMode="auto">
            <a:xfrm>
              <a:off x="3175" y="-1587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</a:endParaRPr>
            </a:p>
          </p:txBody>
        </p:sp>
        <p:sp>
          <p:nvSpPr>
            <p:cNvPr id="85" name="Freeform 176"/>
            <p:cNvSpPr>
              <a:spLocks noEditPoints="1"/>
            </p:cNvSpPr>
            <p:nvPr/>
          </p:nvSpPr>
          <p:spPr bwMode="auto">
            <a:xfrm>
              <a:off x="60325" y="58738"/>
              <a:ext cx="374650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3850640"/>
            <a:ext cx="6286500" cy="2809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" y="1244600"/>
            <a:ext cx="6206490" cy="2439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10675" y="1694815"/>
            <a:ext cx="64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71430" y="5742305"/>
            <a:ext cx="940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XACML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23835" y="5374005"/>
            <a:ext cx="70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ABE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08745" y="3850640"/>
            <a:ext cx="105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EHR模型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846580" y="250825"/>
            <a:ext cx="1002792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935" b="1" dirty="0">
                <a:solidFill>
                  <a:srgbClr val="90807A"/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Efficient CCA2 Secure Flexible and Publicly-Verifiable Fine-Grained Access Control in Fog Computing</a:t>
            </a:r>
            <a:endParaRPr lang="zh-CN" altLang="en-US" sz="2935" b="1" dirty="0">
              <a:solidFill>
                <a:srgbClr val="90807A"/>
              </a:solidFill>
              <a:latin typeface="Arial" panose="020B0604020202020204" pitchFamily="34" charset="0"/>
              <a:cs typeface="Arial" panose="020B0604020202020204" pitchFamily="34" charset="0"/>
              <a:sym typeface="Impact" panose="020B080603090205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6910" y="1686560"/>
            <a:ext cx="8779510" cy="303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846580" y="250825"/>
            <a:ext cx="1002792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935" b="1" dirty="0">
                <a:solidFill>
                  <a:srgbClr val="90807A"/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Efficient CCA2 Secure Flexible and Publicly-Verifiable Fine-Grained Access Control in Fog Computing</a:t>
            </a:r>
            <a:endParaRPr lang="zh-CN" altLang="en-US" sz="2935" b="1" dirty="0">
              <a:solidFill>
                <a:srgbClr val="90807A"/>
              </a:solidFill>
              <a:latin typeface="Arial" panose="020B0604020202020204" pitchFamily="34" charset="0"/>
              <a:cs typeface="Arial" panose="020B0604020202020204" pitchFamily="34" charset="0"/>
              <a:sym typeface="Impact" panose="020B080603090205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555" y="1372870"/>
            <a:ext cx="5433060" cy="4692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58940" y="1826260"/>
            <a:ext cx="49225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双线性群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q-DPBDHE2问题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变色龙哈希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子集覆盖撤销框架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096000" y="1832506"/>
            <a:ext cx="0" cy="4226743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610505" y="2210799"/>
            <a:ext cx="1578610" cy="42862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密码学基础</a:t>
            </a:r>
            <a:endParaRPr lang="en-US" altLang="zh-CN" sz="22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10505" y="3560734"/>
            <a:ext cx="2416810" cy="42862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看论文之后的反思</a:t>
            </a:r>
            <a:endParaRPr lang="en-US" altLang="zh-CN" sz="22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610505" y="4908763"/>
            <a:ext cx="1299210" cy="42862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再读论文</a:t>
            </a:r>
            <a:endParaRPr lang="zh-CN" altLang="en-US" sz="22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3"/>
          <p:cNvSpPr>
            <a:spLocks noChangeArrowheads="1"/>
          </p:cNvSpPr>
          <p:nvPr/>
        </p:nvSpPr>
        <p:spPr bwMode="auto">
          <a:xfrm>
            <a:off x="1959862" y="462405"/>
            <a:ext cx="3168650" cy="54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rgbClr val="908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总结与进一步计划</a:t>
            </a:r>
            <a:endParaRPr lang="en-US" altLang="zh-CN" sz="2935" b="1" dirty="0">
              <a:solidFill>
                <a:srgbClr val="908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Freeform 12"/>
          <p:cNvSpPr>
            <a:spLocks noEditPoints="1"/>
          </p:cNvSpPr>
          <p:nvPr/>
        </p:nvSpPr>
        <p:spPr bwMode="auto">
          <a:xfrm>
            <a:off x="1190209" y="1735390"/>
            <a:ext cx="3901098" cy="4169546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rgbClr val="90807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-527054" y="396062"/>
            <a:ext cx="3726562" cy="16027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6130617" y="3777121"/>
            <a:ext cx="6148264" cy="36560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56963" y="2816873"/>
            <a:ext cx="5609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spc="300" dirty="0" smtClean="0">
                <a:solidFill>
                  <a:srgbClr val="9080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演示完毕，感谢观看</a:t>
            </a:r>
            <a:endParaRPr lang="zh-CN" altLang="en-US" sz="4400" b="1" spc="300" dirty="0">
              <a:solidFill>
                <a:srgbClr val="9080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2748" y="3926251"/>
            <a:ext cx="6937660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rgbClr val="9080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University of Electric Power</a:t>
            </a:r>
            <a:endParaRPr lang="zh-CN" altLang="en-US" sz="2000" dirty="0">
              <a:solidFill>
                <a:srgbClr val="9080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25"/>
          <p:cNvSpPr/>
          <p:nvPr/>
        </p:nvSpPr>
        <p:spPr>
          <a:xfrm>
            <a:off x="7037403" y="216609"/>
            <a:ext cx="1203526" cy="740503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26"/>
          <p:cNvSpPr/>
          <p:nvPr/>
        </p:nvSpPr>
        <p:spPr>
          <a:xfrm>
            <a:off x="7656702" y="2235185"/>
            <a:ext cx="633795" cy="389960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21"/>
          <p:cNvSpPr/>
          <p:nvPr/>
        </p:nvSpPr>
        <p:spPr>
          <a:xfrm>
            <a:off x="10233618" y="1002581"/>
            <a:ext cx="1525218" cy="938433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22"/>
          <p:cNvSpPr/>
          <p:nvPr/>
        </p:nvSpPr>
        <p:spPr>
          <a:xfrm>
            <a:off x="9744196" y="762132"/>
            <a:ext cx="633795" cy="389960"/>
          </a:xfrm>
          <a:custGeom>
            <a:avLst/>
            <a:gdLst>
              <a:gd name="connsiteX0" fmla="*/ 863600 w 1792827"/>
              <a:gd name="connsiteY0" fmla="*/ 0 h 1103086"/>
              <a:gd name="connsiteX1" fmla="*/ 1347060 w 1792827"/>
              <a:gd name="connsiteY1" fmla="*/ 370853 h 1103086"/>
              <a:gd name="connsiteX2" fmla="*/ 1351590 w 1792827"/>
              <a:gd name="connsiteY2" fmla="*/ 413148 h 1103086"/>
              <a:gd name="connsiteX3" fmla="*/ 1422712 w 1792827"/>
              <a:gd name="connsiteY3" fmla="*/ 406400 h 1103086"/>
              <a:gd name="connsiteX4" fmla="*/ 1792827 w 1792827"/>
              <a:gd name="connsiteY4" fmla="*/ 754743 h 1103086"/>
              <a:gd name="connsiteX5" fmla="*/ 1422712 w 1792827"/>
              <a:gd name="connsiteY5" fmla="*/ 1103086 h 1103086"/>
              <a:gd name="connsiteX6" fmla="*/ 450111 w 1792827"/>
              <a:gd name="connsiteY6" fmla="*/ 1103086 h 1103086"/>
              <a:gd name="connsiteX7" fmla="*/ 450111 w 1792827"/>
              <a:gd name="connsiteY7" fmla="*/ 1094430 h 1103086"/>
              <a:gd name="connsiteX8" fmla="*/ 444706 w 1792827"/>
              <a:gd name="connsiteY8" fmla="*/ 1096009 h 1103086"/>
              <a:gd name="connsiteX9" fmla="*/ 370115 w 1792827"/>
              <a:gd name="connsiteY9" fmla="*/ 1103086 h 1103086"/>
              <a:gd name="connsiteX10" fmla="*/ 0 w 1792827"/>
              <a:gd name="connsiteY10" fmla="*/ 754743 h 1103086"/>
              <a:gd name="connsiteX11" fmla="*/ 370115 w 1792827"/>
              <a:gd name="connsiteY11" fmla="*/ 406400 h 1103086"/>
              <a:gd name="connsiteX12" fmla="*/ 376270 w 1792827"/>
              <a:gd name="connsiteY12" fmla="*/ 406984 h 1103086"/>
              <a:gd name="connsiteX13" fmla="*/ 380140 w 1792827"/>
              <a:gd name="connsiteY13" fmla="*/ 370853 h 1103086"/>
              <a:gd name="connsiteX14" fmla="*/ 863600 w 1792827"/>
              <a:gd name="connsiteY14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2827" h="1103086">
                <a:moveTo>
                  <a:pt x="863600" y="0"/>
                </a:moveTo>
                <a:cubicBezTo>
                  <a:pt x="1102077" y="0"/>
                  <a:pt x="1301044" y="159207"/>
                  <a:pt x="1347060" y="370853"/>
                </a:cubicBezTo>
                <a:lnTo>
                  <a:pt x="1351590" y="413148"/>
                </a:lnTo>
                <a:lnTo>
                  <a:pt x="1422712" y="406400"/>
                </a:lnTo>
                <a:cubicBezTo>
                  <a:pt x="1627121" y="406400"/>
                  <a:pt x="1792827" y="562358"/>
                  <a:pt x="1792827" y="754743"/>
                </a:cubicBezTo>
                <a:cubicBezTo>
                  <a:pt x="1792827" y="947128"/>
                  <a:pt x="1627121" y="1103086"/>
                  <a:pt x="1422712" y="1103086"/>
                </a:cubicBezTo>
                <a:lnTo>
                  <a:pt x="450111" y="1103086"/>
                </a:lnTo>
                <a:lnTo>
                  <a:pt x="450111" y="1094430"/>
                </a:lnTo>
                <a:lnTo>
                  <a:pt x="444706" y="1096009"/>
                </a:lnTo>
                <a:cubicBezTo>
                  <a:pt x="420613" y="1100649"/>
                  <a:pt x="395666" y="1103086"/>
                  <a:pt x="370115" y="1103086"/>
                </a:cubicBezTo>
                <a:cubicBezTo>
                  <a:pt x="165706" y="1103086"/>
                  <a:pt x="0" y="947128"/>
                  <a:pt x="0" y="754743"/>
                </a:cubicBezTo>
                <a:cubicBezTo>
                  <a:pt x="0" y="562358"/>
                  <a:pt x="165706" y="406400"/>
                  <a:pt x="370115" y="406400"/>
                </a:cubicBezTo>
                <a:lnTo>
                  <a:pt x="376270" y="406984"/>
                </a:lnTo>
                <a:lnTo>
                  <a:pt x="380140" y="370853"/>
                </a:lnTo>
                <a:cubicBezTo>
                  <a:pt x="426156" y="159207"/>
                  <a:pt x="625123" y="0"/>
                  <a:pt x="8636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4000">
                <a:schemeClr val="bg1">
                  <a:lumMod val="9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28600" dist="165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815.651968503937,&quot;width&quot;:4221.5716535433066}"/>
</p:tagLst>
</file>

<file path=ppt/tags/tag2.xml><?xml version="1.0" encoding="utf-8"?>
<p:tagLst xmlns:p="http://schemas.openxmlformats.org/presentationml/2006/main">
  <p:tag name="REFSHAPE" val="391383852"/>
  <p:tag name="KSO_WM_UNIT_PLACING_PICTURE_USER_VIEWPORT" val="{&quot;height&quot;:2850,&quot;width&quot;:10200}"/>
</p:tagLst>
</file>

<file path=ppt/tags/tag3.xml><?xml version="1.0" encoding="utf-8"?>
<p:tagLst xmlns:p="http://schemas.openxmlformats.org/presentationml/2006/main">
  <p:tag name="REFSHAPE" val="196505564"/>
  <p:tag name="KSO_WM_UNIT_PLACING_PICTURE_USER_VIEWPORT" val="{&quot;height&quot;:2355,&quot;width&quot;:10200}"/>
</p:tagLst>
</file>

<file path=ppt/tags/tag4.xml><?xml version="1.0" encoding="utf-8"?>
<p:tagLst xmlns:p="http://schemas.openxmlformats.org/presentationml/2006/main">
  <p:tag name="REFSHAPE" val="494591228"/>
  <p:tag name="KSO_WM_UNIT_PLACING_PICTURE_USER_VIEWPORT" val="{&quot;height&quot;:7215,&quot;width&quot;:8355}"/>
</p:tagLst>
</file>

<file path=ppt/tags/tag5.xml><?xml version="1.0" encoding="utf-8"?>
<p:tagLst xmlns:p="http://schemas.openxmlformats.org/presentationml/2006/main">
  <p:tag name="ISPRING_ULTRA_SCORM_COURSE_ID" val="BC1DC2A8-874B-4D41-9B27-B430171478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CqGsU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qhrF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CqGsU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Koax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Koax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Koax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KoaxS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oaxS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K4axSA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ArhrFIKwvAbUoAAABrAAAAGwAAAHVuaXZlcnNhbC91bml2ZXJzYWwucG5nLnhtbLOxr8jNUShLLSrOzM+zVTLUM1Cyt+PlsikoSi3LTC1XqACKGekZQICSQiUqtzwzpSQDKGRgbowQzEjNTM8osVWyMDCFC+oDzQQAUEsBAgAAFAACAAgAKoaxSBUOrShkBAAABxEAAB0AAAAAAAAAAQAAAAAAAAAAAHVuaXZlcnNhbC9jb21tb25fbWVzc2FnZXMubG5nUEsBAgAAFAACAAgAKoaxSAh+CyMpAwAAhgwAACcAAAAAAAAAAQAAAAAAnwQAAHVuaXZlcnNhbC9mbGFzaF9wdWJsaXNoaW5nX3NldHRpbmdzLnhtbFBLAQIAABQAAgAIACqGsUi1/AlkugIAAFUKAAAhAAAAAAAAAAEAAAAAAA0IAAB1bml2ZXJzYWwvZmxhc2hfc2tpbl9zZXR0aW5ncy54bWxQSwECAAAUAAIACAAqhrFIKpYPZ/4CAACXCwAAJgAAAAAAAAABAAAAAAAGCwAAdW5pdmVyc2FsL2h0bWxfcHVibGlzaGluZ19zZXR0aW5ncy54bWxQSwECAAAUAAIACAAqhrFIaHFSkZoBAAAfBgAAHwAAAAAAAAABAAAAAABIDgAAdW5pdmVyc2FsL2h0bWxfc2tpbl9zZXR0aW5ncy5qc1BLAQIAABQAAgAIACqGsUg9PC/RwQAAAOUBAAAaAAAAAAAAAAEAAAAAAB8QAAB1bml2ZXJzYWwvaTE4bl9wcmVzZXRzLnhtbFBLAQIAABQAAgAIACqGsUia+ZZkawAAAGsAAAAcAAAAAAAAAAEAAAAAABgRAAB1bml2ZXJzYWwvbG9jYWxfc2V0dGluZ3MueG1sUEsBAgAAFAACAAgARJRXRyO0Tvv7AgAAsAgAABQAAAAAAAAAAQAAAAAAvREAAHVuaXZlcnNhbC9wbGF5ZXIueG1sUEsBAgAAFAACAAgAKoaxSLCHI/RsAQAA9wIAACkAAAAAAAAAAQAAAAAA6hQAAHVuaXZlcnNhbC9za2luX2N1c3RvbWl6YXRpb25fc2V0dGluZ3MueG1sUEsBAgAAFAACAAgAK4axSAXZichKDQAA1SEAABcAAAAAAAAAAAAAAAAAnRYAAHVuaXZlcnNhbC91bml2ZXJzYWwucG5nUEsBAgAAFAACAAgAK4axSCsLwG1KAAAAawAAABsAAAAAAAAAAQAAAAAAHCQAAHVuaXZlcnNhbC91bml2ZXJzYWwucG5nLnhtbFBLBQYAAAAACwALAEkDAACfJAAAAAA="/>
  <p:tag name="ISPRING_PRESENTATION_TITLE" val="3344"/>
</p:tagLst>
</file>

<file path=ppt/theme/theme1.xml><?xml version="1.0" encoding="utf-8"?>
<a:theme xmlns:a="http://schemas.openxmlformats.org/drawingml/2006/main" name="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WPS 演示</Application>
  <PresentationFormat>宽屏</PresentationFormat>
  <Paragraphs>60</Paragraphs>
  <Slides>9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Calibri</vt:lpstr>
      <vt:lpstr>Impact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3344</dc:title>
  <dc:creator>Lizzy</dc:creator>
  <cp:lastModifiedBy>花隐»»</cp:lastModifiedBy>
  <cp:revision>535</cp:revision>
  <dcterms:created xsi:type="dcterms:W3CDTF">2014-06-18T03:33:00Z</dcterms:created>
  <dcterms:modified xsi:type="dcterms:W3CDTF">2020-02-11T07:02:30Z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