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328" r:id="rId7"/>
    <p:sldId id="262" r:id="rId8"/>
    <p:sldId id="265" r:id="rId9"/>
    <p:sldId id="329" r:id="rId10"/>
    <p:sldId id="331" r:id="rId11"/>
    <p:sldId id="330" r:id="rId12"/>
    <p:sldId id="332" r:id="rId13"/>
    <p:sldId id="333" r:id="rId14"/>
    <p:sldId id="334" r:id="rId15"/>
    <p:sldId id="27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2484" y="114"/>
      </p:cViewPr>
      <p:guideLst>
        <p:guide orient="horz" pos="17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  <a:endParaRPr lang="en-US" altLang="ko-KR" dirty="0"/>
          </a:p>
          <a:p>
            <a:pPr lvl="0"/>
            <a:r>
              <a:rPr lang="en-US" altLang="ko-KR" dirty="0"/>
              <a:t>OF YOUR </a:t>
            </a:r>
            <a:endParaRPr lang="en-US" altLang="ko-KR" dirty="0"/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1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anose="020B0604020202020204" pitchFamily="34" charset="0"/>
                <a:hlinkClick r:id="rId1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3210" y="870585"/>
            <a:ext cx="5981700" cy="2306320"/>
          </a:xfrm>
        </p:spPr>
        <p:txBody>
          <a:bodyPr/>
          <a:lstStyle/>
          <a:p>
            <a:pPr lvl="0"/>
            <a:r>
              <a:rPr lang="en-US" altLang="ko-KR" sz="2000" dirty="0">
                <a:ea typeface="Malgun Gothic" panose="020B0503020000020004" pitchFamily="50" charset="-127"/>
              </a:rPr>
              <a:t>Multi-Feature Fusion and Enhancement Single</a:t>
            </a:r>
            <a:endParaRPr lang="en-US" altLang="ko-KR" sz="2000" dirty="0">
              <a:ea typeface="Malgun Gothic" panose="020B0503020000020004" pitchFamily="50" charset="-127"/>
            </a:endParaRPr>
          </a:p>
          <a:p>
            <a:pPr lvl="0"/>
            <a:r>
              <a:rPr lang="en-US" altLang="ko-KR" sz="2000" dirty="0">
                <a:ea typeface="Malgun Gothic" panose="020B0503020000020004" pitchFamily="50" charset="-127"/>
              </a:rPr>
              <a:t>Shot Detector for Traffic Sign Recognition</a:t>
            </a:r>
            <a:endParaRPr lang="en-US" altLang="ko-KR" sz="2000" dirty="0">
              <a:ea typeface="Malgun Gothic" panose="020B0503020000020004" pitchFamily="50" charset="-127"/>
            </a:endParaRPr>
          </a:p>
        </p:txBody>
      </p:sp>
      <p:sp>
        <p:nvSpPr>
          <p:cNvPr id="6" name="文本占位符 5"/>
          <p:cNvSpPr/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汇报人：李祎    指导老师：李晋国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Experiment Results</a:t>
            </a:r>
            <a:endParaRPr lang="en-US" altLang="ko-KR" dirty="0"/>
          </a:p>
        </p:txBody>
      </p:sp>
      <p:sp>
        <p:nvSpPr>
          <p:cNvPr id="44" name="文本占位符 43"/>
          <p:cNvSpPr/>
          <p:nvPr>
            <p:ph type="body" sz="quarter" idx="11"/>
          </p:nvPr>
        </p:nvSpPr>
        <p:spPr/>
        <p:txBody>
          <a:bodyPr/>
          <a:p>
            <a:r>
              <a:rPr lang="en-US"/>
              <a:t>Dataset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31215" y="1026160"/>
            <a:ext cx="2600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本文使用了两种数据集。一个是国内（中文）交通标志数据集，包含1465幅图片。目前，如图6所示标记了七种图像样本。这幅图像来自于一座</a:t>
            </a:r>
            <a:r>
              <a:rPr lang="zh-CN" altLang="en-US" sz="1200"/>
              <a:t>城市的真实写照。</a:t>
            </a:r>
            <a:endParaRPr lang="zh-CN" altLang="en-US" sz="1200"/>
          </a:p>
        </p:txBody>
      </p:sp>
      <p:pic>
        <p:nvPicPr>
          <p:cNvPr id="50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1991360"/>
            <a:ext cx="238315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46065" y="1026160"/>
            <a:ext cx="245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其他数据包括德国交通标志检测基准（GTSDB）交通标志（图7）。如图8所示，共有1000幅图片和43种标记。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35" y="2040890"/>
            <a:ext cx="1844040" cy="2278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Experiment Results</a:t>
            </a:r>
            <a:endParaRPr lang="en-US" altLang="ko-KR" dirty="0"/>
          </a:p>
        </p:txBody>
      </p:sp>
      <p:sp>
        <p:nvSpPr>
          <p:cNvPr id="44" name="文本占位符 43"/>
          <p:cNvSpPr/>
          <p:nvPr>
            <p:ph type="body" sz="quarter" idx="11"/>
          </p:nvPr>
        </p:nvSpPr>
        <p:spPr/>
        <p:txBody>
          <a:bodyPr/>
          <a:p>
            <a:r>
              <a:rPr lang="en-US"/>
              <a:t>Detection performance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423035" y="1022985"/>
            <a:ext cx="2600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表3比较了这三种方法在不同交通标志尺寸组上的性能。用该方法得到的中小尺寸</a:t>
            </a:r>
            <a:r>
              <a:rPr lang="zh-CN" altLang="en-US" sz="1200">
                <a:sym typeface="+mn-ea"/>
              </a:rPr>
              <a:t>交通标志</a:t>
            </a:r>
            <a:r>
              <a:rPr lang="zh-CN" altLang="en-US" sz="1200"/>
              <a:t>测量精度分别为</a:t>
            </a:r>
            <a:r>
              <a:rPr lang="zh-CN" altLang="en-US" sz="1200">
                <a:sym typeface="+mn-ea"/>
              </a:rPr>
              <a:t>67.5%和</a:t>
            </a:r>
            <a:r>
              <a:rPr lang="zh-CN" altLang="en-US" sz="1200"/>
              <a:t>28.8%。大尺寸交通标志</a:t>
            </a:r>
            <a:r>
              <a:rPr lang="zh-CN" altLang="en-US" sz="1200"/>
              <a:t>的精度为82.6%，优于其它方法的精度。</a:t>
            </a:r>
            <a:endParaRPr lang="zh-CN" altLang="en-US" sz="1200"/>
          </a:p>
        </p:txBody>
      </p:sp>
      <p:pic>
        <p:nvPicPr>
          <p:cNvPr id="3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5535" y="1023620"/>
            <a:ext cx="1974215" cy="309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74922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Abstract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481106"/>
            <a:ext cx="5738578" cy="52197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道路交通标志的识别与检测在先进的驾驶员辅助系统（ADAS）中发挥着重要的作用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317863"/>
            <a:ext cx="5738578" cy="52197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针对交通标志识别问题，提出了一种改进的多特征融合增强的单点检测SSD算法MF-SSD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2252"/>
            <a:ext cx="5738578" cy="30670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实验结果表明，MF-SSD算法在检测小交通标志方面具有优势。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74922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739"/>
            <a:ext cx="5738578" cy="30670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小目标占用的像素少，特征少，检测困难。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210231"/>
            <a:ext cx="5738578" cy="73723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在CNN方法中，低层特征可能包含较小的目标信息，但语义信息较少；而高层特征包含丰富的语义信息，但小目标信息较少。因此，小目标不容易被发现。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154620"/>
            <a:ext cx="5738578" cy="52197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为了提高对小目标的检测精度和速度，提出了一种改进的SSD算法，该算法结合了特征融合和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特征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增强的SSD算法MF-SSD。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268909" y="1466833"/>
            <a:ext cx="606182" cy="606182"/>
            <a:chOff x="7740552" y="3628849"/>
            <a:chExt cx="1800000" cy="180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Consist</a:t>
            </a:r>
            <a:endParaRPr lang="ko-KR" altLang="en-US" dirty="0"/>
          </a:p>
        </p:txBody>
      </p:sp>
      <p:sp>
        <p:nvSpPr>
          <p:cNvPr id="44" name="文本占位符 43"/>
          <p:cNvSpPr/>
          <p:nvPr>
            <p:ph type="body" sz="quarter" idx="11"/>
          </p:nvPr>
        </p:nvSpPr>
        <p:spPr/>
        <p:txBody>
          <a:bodyPr/>
          <a:p>
            <a:r>
              <a:rPr lang="en-US" altLang="zh-CN"/>
              <a:t>VGG-16</a:t>
            </a:r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1089660"/>
            <a:ext cx="5434965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Consist</a:t>
            </a:r>
            <a:endParaRPr lang="ko-KR" altLang="en-US" dirty="0"/>
          </a:p>
        </p:txBody>
      </p:sp>
      <p:sp>
        <p:nvSpPr>
          <p:cNvPr id="44" name="文本占位符 43"/>
          <p:cNvSpPr/>
          <p:nvPr>
            <p:ph type="body" sz="quarter" idx="11"/>
          </p:nvPr>
        </p:nvSpPr>
        <p:spPr/>
        <p:txBody>
          <a:bodyPr/>
          <a:p>
            <a:r>
              <a:rPr lang="en-US" altLang="zh-CN"/>
              <a:t>SSD</a:t>
            </a:r>
            <a:r>
              <a:rPr lang="zh-CN" altLang="en-US"/>
              <a:t>和作者所提出的</a:t>
            </a:r>
            <a:r>
              <a:rPr lang="en-US" altLang="ko-KR" dirty="0">
                <a:sym typeface="+mn-ea"/>
              </a:rPr>
              <a:t>MF-SSD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028065"/>
            <a:ext cx="6019800" cy="1744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773045"/>
            <a:ext cx="581025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Consist</a:t>
            </a:r>
            <a:endParaRPr lang="ko-KR" altLang="en-US" dirty="0"/>
          </a:p>
        </p:txBody>
      </p:sp>
      <p:sp>
        <p:nvSpPr>
          <p:cNvPr id="44" name="文本占位符 43"/>
          <p:cNvSpPr/>
          <p:nvPr>
            <p:ph type="body" sz="quarter" idx="11"/>
          </p:nvPr>
        </p:nvSpPr>
        <p:spPr/>
        <p:txBody>
          <a:bodyPr/>
          <a:p>
            <a:r>
              <a:rPr lang="en-US" altLang="zh-CN"/>
              <a:t>MF-SSD</a:t>
            </a:r>
            <a:r>
              <a:rPr lang="zh-CN" altLang="en-US"/>
              <a:t>中的特征</a:t>
            </a:r>
            <a:r>
              <a:rPr lang="zh-CN" altLang="en-US"/>
              <a:t>融合操作</a:t>
            </a:r>
            <a:endParaRPr lang="zh-CN" altLang="en-US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898" y="1066165"/>
            <a:ext cx="4905375" cy="256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0" y="3034030"/>
            <a:ext cx="36576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830570" y="1066165"/>
            <a:ext cx="27209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conv4_3到fc7、conv6_2、conv7_2、conv8_2和conv9_2为例，详细描述了一组特征融合过程。将宽度为38×38的conv4×3的特征转换为宽度为19×19的conv4_3_pool_fc7的特征，conv4_3_pool_fc7的特征是倒数第二行中最左边的特征。然后，宽19×19高的fc7和conv4_3_pool_fc7的特点通过串联运行形成了新的特征。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Consist</a:t>
            </a:r>
            <a:endParaRPr lang="ko-KR" altLang="en-US" dirty="0"/>
          </a:p>
        </p:txBody>
      </p:sp>
      <p:sp>
        <p:nvSpPr>
          <p:cNvPr id="44" name="文本占位符 43"/>
          <p:cNvSpPr/>
          <p:nvPr>
            <p:ph type="body" sz="quarter" idx="11"/>
          </p:nvPr>
        </p:nvSpPr>
        <p:spPr/>
        <p:txBody>
          <a:bodyPr/>
          <a:p>
            <a:r>
              <a:rPr lang="en-US" altLang="zh-CN"/>
              <a:t>MF-SSD</a:t>
            </a:r>
            <a:r>
              <a:rPr lang="zh-CN" altLang="en-US"/>
              <a:t>中的特征</a:t>
            </a:r>
            <a:r>
              <a:rPr lang="zh-CN" altLang="en-US"/>
              <a:t>融合操作</a:t>
            </a:r>
            <a:endParaRPr lang="zh-CN" altLang="en-US"/>
          </a:p>
        </p:txBody>
      </p:sp>
      <p:pic>
        <p:nvPicPr>
          <p:cNvPr id="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128078"/>
            <a:ext cx="3131820" cy="36125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292600" y="3264535"/>
            <a:ext cx="3113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在特征融合中，需要注意的是，U和Y在连接之前需要进行批处理规范化（BN），以便为不同的特征映射构造一致的尺度。</a:t>
            </a:r>
            <a:endParaRPr lang="zh-CN" altLang="en-US"/>
          </a:p>
        </p:txBody>
      </p:sp>
      <p:pic>
        <p:nvPicPr>
          <p:cNvPr id="5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65" y="1128395"/>
            <a:ext cx="36576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Consist</a:t>
            </a:r>
            <a:endParaRPr lang="ko-KR" altLang="en-US" dirty="0"/>
          </a:p>
        </p:txBody>
      </p:sp>
      <p:sp>
        <p:nvSpPr>
          <p:cNvPr id="44" name="文本占位符 43"/>
          <p:cNvSpPr/>
          <p:nvPr>
            <p:ph type="body" sz="quarter" idx="11"/>
          </p:nvPr>
        </p:nvSpPr>
        <p:spPr/>
        <p:txBody>
          <a:bodyPr/>
          <a:p>
            <a:r>
              <a:rPr lang="en-US" altLang="zh-CN"/>
              <a:t>MF-SSD</a:t>
            </a:r>
            <a:r>
              <a:rPr lang="zh-CN" altLang="en-US"/>
              <a:t>中的</a:t>
            </a:r>
            <a:r>
              <a:rPr lang="en-US" altLang="zh-CN"/>
              <a:t>SE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5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940" y="1595755"/>
            <a:ext cx="5024120" cy="12458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85950" y="1135380"/>
            <a:ext cx="5422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SE模块的主要作用是在生成特征图之后，对特征图进行分析处理使之可以更好地应用于分类等操作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화면 슬라이드 쇼(16:9)</PresentationFormat>
  <Paragraphs>81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Malgun Gothic</vt:lpstr>
      <vt:lpstr>Arial Unicode MS</vt:lpstr>
      <vt:lpstr>微软雅黑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不考上研不改微信名</cp:lastModifiedBy>
  <cp:revision>81</cp:revision>
  <dcterms:created xsi:type="dcterms:W3CDTF">2016-12-05T23:26:00Z</dcterms:created>
  <dcterms:modified xsi:type="dcterms:W3CDTF">2020-03-04T03:28:26Z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