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709" r:id="rId3"/>
    <p:sldId id="348" r:id="rId4"/>
    <p:sldId id="257" r:id="rId5"/>
    <p:sldId id="488" r:id="rId6"/>
    <p:sldId id="724" r:id="rId7"/>
    <p:sldId id="711" r:id="rId8"/>
    <p:sldId id="712" r:id="rId9"/>
    <p:sldId id="713" r:id="rId10"/>
    <p:sldId id="715" r:id="rId11"/>
    <p:sldId id="716" r:id="rId12"/>
    <p:sldId id="717" r:id="rId13"/>
    <p:sldId id="718" r:id="rId14"/>
    <p:sldId id="719" r:id="rId15"/>
    <p:sldId id="720" r:id="rId16"/>
    <p:sldId id="725" r:id="rId17"/>
    <p:sldId id="721" r:id="rId18"/>
    <p:sldId id="722" r:id="rId19"/>
    <p:sldId id="723" r:id="rId20"/>
    <p:sldId id="70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378325410@qq.com" initials="1" lastIdx="1" clrIdx="0">
    <p:extLst>
      <p:ext uri="{19B8F6BF-5375-455C-9EA6-DF929625EA0E}">
        <p15:presenceInfo xmlns:p15="http://schemas.microsoft.com/office/powerpoint/2012/main" userId="40204af075c394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79B8"/>
    <a:srgbClr val="A2B9E2"/>
    <a:srgbClr val="337EBA"/>
    <a:srgbClr val="80B7DD"/>
    <a:srgbClr val="CFD5EA"/>
    <a:srgbClr val="C3C7E3"/>
    <a:srgbClr val="969BBA"/>
    <a:srgbClr val="A1A4AE"/>
    <a:srgbClr val="5D717F"/>
    <a:srgbClr val="3F5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160"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8T14:34:17.265" idx="1">
    <p:pos x="1310" y="1865"/>
    <p:text>不严谨，逻辑不太对</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790B7-45C2-493F-B117-AEC1BB8636C7}"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207FC-12A3-44FA-B18E-9CECF6B6C51A}" type="slidenum">
              <a:rPr lang="zh-CN" altLang="en-US" smtClean="0"/>
              <a:t>‹#›</a:t>
            </a:fld>
            <a:endParaRPr lang="zh-CN" altLang="en-US"/>
          </a:p>
        </p:txBody>
      </p:sp>
    </p:spTree>
    <p:extLst>
      <p:ext uri="{BB962C8B-B14F-4D97-AF65-F5344CB8AC3E}">
        <p14:creationId xmlns:p14="http://schemas.microsoft.com/office/powerpoint/2010/main" val="279392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1</a:t>
            </a:fld>
            <a:endParaRPr lang="zh-CN" altLang="en-US"/>
          </a:p>
        </p:txBody>
      </p:sp>
    </p:spTree>
    <p:extLst>
      <p:ext uri="{BB962C8B-B14F-4D97-AF65-F5344CB8AC3E}">
        <p14:creationId xmlns:p14="http://schemas.microsoft.com/office/powerpoint/2010/main" val="1931865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10</a:t>
            </a:fld>
            <a:endParaRPr lang="zh-CN" altLang="en-US"/>
          </a:p>
        </p:txBody>
      </p:sp>
    </p:spTree>
    <p:extLst>
      <p:ext uri="{BB962C8B-B14F-4D97-AF65-F5344CB8AC3E}">
        <p14:creationId xmlns:p14="http://schemas.microsoft.com/office/powerpoint/2010/main" val="341432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所提出的方案是基于两个</a:t>
            </a:r>
            <a:r>
              <a:rPr lang="en-US" altLang="zh-CN" sz="1200" dirty="0" err="1">
                <a:latin typeface="微软雅黑" panose="020B0503020204020204" pitchFamily="34" charset="-122"/>
                <a:ea typeface="微软雅黑" panose="020B0503020204020204" pitchFamily="34" charset="-122"/>
              </a:rPr>
              <a:t>Diffe</a:t>
            </a:r>
            <a:r>
              <a:rPr lang="en-US" altLang="zh-CN" sz="1200" dirty="0">
                <a:latin typeface="微软雅黑" panose="020B0503020204020204" pitchFamily="34" charset="-122"/>
                <a:ea typeface="微软雅黑" panose="020B0503020204020204" pitchFamily="34" charset="-122"/>
              </a:rPr>
              <a:t>-Hellman</a:t>
            </a:r>
            <a:r>
              <a:rPr lang="zh-CN" altLang="en-US" sz="1200" dirty="0">
                <a:latin typeface="微软雅黑" panose="020B0503020204020204" pitchFamily="34" charset="-122"/>
                <a:ea typeface="微软雅黑" panose="020B0503020204020204" pitchFamily="34" charset="-122"/>
              </a:rPr>
              <a:t>问题的。</a:t>
            </a:r>
            <a:r>
              <a:rPr lang="zh-CN" altLang="en-US" dirty="0"/>
              <a:t>配对和点乘是所提方案中的主要计算</a:t>
            </a:r>
          </a:p>
        </p:txBody>
      </p:sp>
      <p:sp>
        <p:nvSpPr>
          <p:cNvPr id="4" name="灯片编号占位符 3"/>
          <p:cNvSpPr>
            <a:spLocks noGrp="1"/>
          </p:cNvSpPr>
          <p:nvPr>
            <p:ph type="sldNum" sz="quarter" idx="5"/>
          </p:nvPr>
        </p:nvSpPr>
        <p:spPr/>
        <p:txBody>
          <a:bodyPr/>
          <a:lstStyle/>
          <a:p>
            <a:fld id="{22C207FC-12A3-44FA-B18E-9CECF6B6C51A}" type="slidenum">
              <a:rPr lang="zh-CN" altLang="en-US" smtClean="0"/>
              <a:t>11</a:t>
            </a:fld>
            <a:endParaRPr lang="zh-CN" altLang="en-US"/>
          </a:p>
        </p:txBody>
      </p:sp>
    </p:spTree>
    <p:extLst>
      <p:ext uri="{BB962C8B-B14F-4D97-AF65-F5344CB8AC3E}">
        <p14:creationId xmlns:p14="http://schemas.microsoft.com/office/powerpoint/2010/main" val="1999574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12</a:t>
            </a:fld>
            <a:endParaRPr lang="zh-CN" altLang="en-US"/>
          </a:p>
        </p:txBody>
      </p:sp>
    </p:spTree>
    <p:extLst>
      <p:ext uri="{BB962C8B-B14F-4D97-AF65-F5344CB8AC3E}">
        <p14:creationId xmlns:p14="http://schemas.microsoft.com/office/powerpoint/2010/main" val="3375405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注册阶段之后，在任何传输消息的身份验证过程中都不需要与</a:t>
            </a:r>
            <a:r>
              <a:rPr lang="en-US" altLang="zh-CN" sz="1200" kern="1200" dirty="0">
                <a:solidFill>
                  <a:schemeClr val="tx1"/>
                </a:solidFill>
                <a:effectLst/>
                <a:latin typeface="+mn-lt"/>
                <a:ea typeface="+mn-ea"/>
                <a:cs typeface="+mn-cs"/>
              </a:rPr>
              <a:t>LS</a:t>
            </a:r>
            <a:r>
              <a:rPr lang="zh-CN" altLang="zh-CN" sz="1200" kern="1200" dirty="0">
                <a:solidFill>
                  <a:schemeClr val="tx1"/>
                </a:solidFill>
                <a:effectLst/>
                <a:latin typeface="+mn-lt"/>
                <a:ea typeface="+mn-ea"/>
                <a:cs typeface="+mn-cs"/>
              </a:rPr>
              <a:t>通信。（仅在注册或更新密钥时才需要访问</a:t>
            </a:r>
            <a:r>
              <a:rPr lang="en-US" altLang="zh-CN" sz="1200" kern="1200" dirty="0">
                <a:solidFill>
                  <a:schemeClr val="tx1"/>
                </a:solidFill>
                <a:effectLst/>
                <a:latin typeface="+mn-lt"/>
                <a:ea typeface="+mn-ea"/>
                <a:cs typeface="+mn-cs"/>
              </a:rPr>
              <a:t>LS</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13</a:t>
            </a:fld>
            <a:endParaRPr lang="zh-CN" altLang="en-US"/>
          </a:p>
        </p:txBody>
      </p:sp>
    </p:spTree>
    <p:extLst>
      <p:ext uri="{BB962C8B-B14F-4D97-AF65-F5344CB8AC3E}">
        <p14:creationId xmlns:p14="http://schemas.microsoft.com/office/powerpoint/2010/main" val="367702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a:t>
                </a:r>
                <a:r>
                  <a:rPr lang="en-US" altLang="zh-CN" sz="1200" baseline="-25000" dirty="0">
                    <a:latin typeface="微软雅黑" panose="020B0503020204020204" pitchFamily="34" charset="-122"/>
                    <a:ea typeface="微软雅黑" panose="020B0503020204020204" pitchFamily="34" charset="-122"/>
                  </a:rPr>
                  <a:t>d1</a:t>
                </a:r>
                <a:r>
                  <a:rPr lang="zh-CN" altLang="zh-CN" sz="1200" dirty="0">
                    <a:latin typeface="微软雅黑" panose="020B0503020204020204" pitchFamily="34" charset="-122"/>
                    <a:ea typeface="微软雅黑" panose="020B0503020204020204" pitchFamily="34" charset="-122"/>
                  </a:rPr>
                  <a:t>是发送设备的私钥）</a:t>
                </a:r>
                <a14:m>
                  <m:oMath xmlns:m="http://schemas.openxmlformats.org/officeDocument/2006/math">
                    <m:r>
                      <a:rPr lang="en-US" altLang="zh-CN" sz="1200" i="1" smtClean="0">
                        <a:latin typeface="Cambria Math" panose="02040503050406030204" pitchFamily="18" charset="0"/>
                      </a:rPr>
                      <m:t>𝜎</m:t>
                    </m:r>
                  </m:oMath>
                </a14:m>
                <a:r>
                  <a:rPr lang="zh-CN" altLang="zh-CN" sz="1200" dirty="0">
                    <a:latin typeface="微软雅黑" panose="020B0503020204020204" pitchFamily="34" charset="-122"/>
                    <a:ea typeface="微软雅黑" panose="020B0503020204020204" pitchFamily="34" charset="-122"/>
                  </a:rPr>
                  <a:t>是由发送设备的私钥</a:t>
                </a:r>
                <a:r>
                  <a:rPr lang="en-US" altLang="zh-CN" sz="1200" dirty="0">
                    <a:latin typeface="微软雅黑" panose="020B0503020204020204" pitchFamily="34" charset="-122"/>
                    <a:ea typeface="微软雅黑" panose="020B0503020204020204" pitchFamily="34" charset="-122"/>
                  </a:rPr>
                  <a:t>Sd1</a:t>
                </a:r>
                <a:r>
                  <a:rPr lang="zh-CN" altLang="zh-CN" sz="1200" dirty="0">
                    <a:latin typeface="微软雅黑" panose="020B0503020204020204" pitchFamily="34" charset="-122"/>
                    <a:ea typeface="微软雅黑" panose="020B0503020204020204" pitchFamily="34" charset="-122"/>
                  </a:rPr>
                  <a:t>对消息</a:t>
                </a:r>
                <a:r>
                  <a:rPr lang="en-US" altLang="zh-CN" sz="1200" dirty="0">
                    <a:latin typeface="微软雅黑" panose="020B0503020204020204" pitchFamily="34" charset="-122"/>
                    <a:ea typeface="微软雅黑" panose="020B0503020204020204" pitchFamily="34" charset="-122"/>
                  </a:rPr>
                  <a:t>m</a:t>
                </a:r>
                <a:r>
                  <a:rPr lang="zh-CN" altLang="zh-CN" sz="1200" dirty="0">
                    <a:latin typeface="微软雅黑" panose="020B0503020204020204" pitchFamily="34" charset="-122"/>
                    <a:ea typeface="微软雅黑" panose="020B0503020204020204" pitchFamily="34" charset="-122"/>
                  </a:rPr>
                  <a:t>进行签密的</a:t>
                </a:r>
                <a:r>
                  <a:rPr lang="zh-CN" altLang="en-US"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然后将</a:t>
                </a:r>
                <a14:m>
                  <m:oMath xmlns:m="http://schemas.openxmlformats.org/officeDocument/2006/math">
                    <m:r>
                      <a:rPr lang="en-US" altLang="zh-CN" sz="1200" i="1">
                        <a:latin typeface="Cambria Math" panose="02040503050406030204" pitchFamily="18" charset="0"/>
                      </a:rPr>
                      <m:t>𝜎</m:t>
                    </m:r>
                  </m:oMath>
                </a14:m>
                <a:r>
                  <a:rPr lang="zh-CN" altLang="zh-CN" sz="1200" dirty="0">
                    <a:latin typeface="微软雅黑" panose="020B0503020204020204" pitchFamily="34" charset="-122"/>
                    <a:ea typeface="微软雅黑" panose="020B0503020204020204" pitchFamily="34" charset="-122"/>
                  </a:rPr>
                  <a:t>发送给目标接收者</a:t>
                </a:r>
                <a:r>
                  <a:rPr lang="en-US" altLang="zh-CN" sz="1200" dirty="0">
                    <a:latin typeface="微软雅黑" panose="020B0503020204020204" pitchFamily="34" charset="-122"/>
                    <a:ea typeface="微软雅黑" panose="020B0503020204020204" pitchFamily="34" charset="-122"/>
                  </a:rPr>
                  <a:t>d</a:t>
                </a:r>
                <a:r>
                  <a:rPr lang="en-US" altLang="zh-CN" sz="1200" baseline="-25000" dirty="0">
                    <a:latin typeface="微软雅黑" panose="020B0503020204020204" pitchFamily="34" charset="-122"/>
                    <a:ea typeface="微软雅黑" panose="020B0503020204020204" pitchFamily="34" charset="-122"/>
                  </a:rPr>
                  <a:t>2</a:t>
                </a:r>
                <a:r>
                  <a:rPr lang="zh-CN" altLang="zh-CN" sz="1200" dirty="0">
                    <a:latin typeface="微软雅黑" panose="020B0503020204020204" pitchFamily="34" charset="-122"/>
                    <a:ea typeface="微软雅黑" panose="020B0503020204020204" pitchFamily="34" charset="-122"/>
                  </a:rPr>
                  <a:t>设备进行验证。</a:t>
                </a:r>
                <a:r>
                  <a:rPr lang="en-US" altLang="zh-CN" sz="1200" dirty="0">
                    <a:latin typeface="微软雅黑" panose="020B0503020204020204" pitchFamily="34" charset="-122"/>
                    <a:ea typeface="微软雅黑" panose="020B0503020204020204" pitchFamily="34" charset="-122"/>
                  </a:rPr>
                  <a:t>C1</a:t>
                </a:r>
                <a:r>
                  <a:rPr lang="zh-CN" altLang="en-US" sz="1200" dirty="0">
                    <a:latin typeface="微软雅黑" panose="020B0503020204020204" pitchFamily="34" charset="-122"/>
                    <a:ea typeface="微软雅黑" panose="020B0503020204020204" pitchFamily="34" charset="-122"/>
                  </a:rPr>
                  <a:t>主密钥加密的密文，</a:t>
                </a:r>
                <a:r>
                  <a:rPr lang="en-US" altLang="zh-CN" sz="1200" dirty="0" err="1">
                    <a:latin typeface="微软雅黑" panose="020B0503020204020204" pitchFamily="34" charset="-122"/>
                    <a:ea typeface="微软雅黑" panose="020B0503020204020204" pitchFamily="34" charset="-122"/>
                  </a:rPr>
                  <a:t>Cenc</a:t>
                </a:r>
                <a:r>
                  <a:rPr lang="zh-CN" altLang="en-US" sz="1200" dirty="0">
                    <a:latin typeface="微软雅黑" panose="020B0503020204020204" pitchFamily="34" charset="-122"/>
                    <a:ea typeface="微软雅黑" panose="020B0503020204020204" pitchFamily="34" charset="-122"/>
                  </a:rPr>
                  <a:t>是用</a:t>
                </a:r>
                <a:r>
                  <a:rPr lang="en-US" altLang="zh-CN" sz="1200" dirty="0">
                    <a:latin typeface="微软雅黑" panose="020B0503020204020204" pitchFamily="34" charset="-122"/>
                    <a:ea typeface="微软雅黑" panose="020B0503020204020204" pitchFamily="34" charset="-122"/>
                  </a:rPr>
                  <a:t>K</a:t>
                </a:r>
                <a:r>
                  <a:rPr lang="zh-CN" altLang="en-US" sz="1200" dirty="0">
                    <a:latin typeface="微软雅黑" panose="020B0503020204020204" pitchFamily="34" charset="-122"/>
                    <a:ea typeface="微软雅黑" panose="020B0503020204020204" pitchFamily="34" charset="-122"/>
                  </a:rPr>
                  <a:t>加密的密文，</a:t>
                </a:r>
                <a:r>
                  <a:rPr lang="en-US" altLang="zh-CN" sz="1200" dirty="0" err="1">
                    <a:latin typeface="微软雅黑" panose="020B0503020204020204" pitchFamily="34" charset="-122"/>
                    <a:ea typeface="微软雅黑" panose="020B0503020204020204" pitchFamily="34" charset="-122"/>
                  </a:rPr>
                  <a:t>Csign</a:t>
                </a:r>
                <a:r>
                  <a:rPr lang="zh-CN" altLang="en-US" sz="1200" dirty="0">
                    <a:latin typeface="微软雅黑" panose="020B0503020204020204" pitchFamily="34" charset="-122"/>
                    <a:ea typeface="微软雅黑" panose="020B0503020204020204" pitchFamily="34" charset="-122"/>
                  </a:rPr>
                  <a:t>是签名后的密文</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a:t>
                </a:r>
                <a:r>
                  <a:rPr lang="en-US" altLang="zh-CN" sz="1200" baseline="-25000" dirty="0">
                    <a:latin typeface="微软雅黑" panose="020B0503020204020204" pitchFamily="34" charset="-122"/>
                    <a:ea typeface="微软雅黑" panose="020B0503020204020204" pitchFamily="34" charset="-122"/>
                  </a:rPr>
                  <a:t>d1</a:t>
                </a:r>
                <a:r>
                  <a:rPr lang="zh-CN" altLang="zh-CN" sz="1200" dirty="0">
                    <a:latin typeface="微软雅黑" panose="020B0503020204020204" pitchFamily="34" charset="-122"/>
                    <a:ea typeface="微软雅黑" panose="020B0503020204020204" pitchFamily="34" charset="-122"/>
                  </a:rPr>
                  <a:t>是发送设备的私钥）</a:t>
                </a:r>
                <a:r>
                  <a:rPr lang="en-US" altLang="zh-CN" sz="1200" i="0">
                    <a:latin typeface="Cambria Math" panose="02040503050406030204" pitchFamily="18" charset="0"/>
                  </a:rPr>
                  <a:t>𝜎</a:t>
                </a:r>
                <a:r>
                  <a:rPr lang="zh-CN" altLang="zh-CN" sz="1200" dirty="0">
                    <a:latin typeface="微软雅黑" panose="020B0503020204020204" pitchFamily="34" charset="-122"/>
                    <a:ea typeface="微软雅黑" panose="020B0503020204020204" pitchFamily="34" charset="-122"/>
                  </a:rPr>
                  <a:t>是由发送设备的私钥</a:t>
                </a:r>
                <a:r>
                  <a:rPr lang="en-US" altLang="zh-CN" sz="1200" dirty="0">
                    <a:latin typeface="微软雅黑" panose="020B0503020204020204" pitchFamily="34" charset="-122"/>
                    <a:ea typeface="微软雅黑" panose="020B0503020204020204" pitchFamily="34" charset="-122"/>
                  </a:rPr>
                  <a:t>Sd1</a:t>
                </a:r>
                <a:r>
                  <a:rPr lang="zh-CN" altLang="zh-CN" sz="1200" dirty="0">
                    <a:latin typeface="微软雅黑" panose="020B0503020204020204" pitchFamily="34" charset="-122"/>
                    <a:ea typeface="微软雅黑" panose="020B0503020204020204" pitchFamily="34" charset="-122"/>
                  </a:rPr>
                  <a:t>对消息</a:t>
                </a:r>
                <a:r>
                  <a:rPr lang="en-US" altLang="zh-CN" sz="1200" dirty="0">
                    <a:latin typeface="微软雅黑" panose="020B0503020204020204" pitchFamily="34" charset="-122"/>
                    <a:ea typeface="微软雅黑" panose="020B0503020204020204" pitchFamily="34" charset="-122"/>
                  </a:rPr>
                  <a:t>m</a:t>
                </a:r>
                <a:r>
                  <a:rPr lang="zh-CN" altLang="zh-CN" sz="1200" dirty="0">
                    <a:latin typeface="微软雅黑" panose="020B0503020204020204" pitchFamily="34" charset="-122"/>
                    <a:ea typeface="微软雅黑" panose="020B0503020204020204" pitchFamily="34" charset="-122"/>
                  </a:rPr>
                  <a:t>进行签密的</a:t>
                </a:r>
                <a:r>
                  <a:rPr lang="zh-CN" altLang="en-US"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然后将</a:t>
                </a:r>
                <a:r>
                  <a:rPr lang="en-US" altLang="zh-CN" sz="1200" i="0">
                    <a:latin typeface="Cambria Math" panose="02040503050406030204" pitchFamily="18" charset="0"/>
                  </a:rPr>
                  <a:t>𝜎</a:t>
                </a:r>
                <a:r>
                  <a:rPr lang="zh-CN" altLang="zh-CN" sz="1200" dirty="0">
                    <a:latin typeface="微软雅黑" panose="020B0503020204020204" pitchFamily="34" charset="-122"/>
                    <a:ea typeface="微软雅黑" panose="020B0503020204020204" pitchFamily="34" charset="-122"/>
                  </a:rPr>
                  <a:t>发送给目标接收者</a:t>
                </a:r>
                <a:r>
                  <a:rPr lang="en-US" altLang="zh-CN" sz="1200" dirty="0">
                    <a:latin typeface="微软雅黑" panose="020B0503020204020204" pitchFamily="34" charset="-122"/>
                    <a:ea typeface="微软雅黑" panose="020B0503020204020204" pitchFamily="34" charset="-122"/>
                  </a:rPr>
                  <a:t>d</a:t>
                </a:r>
                <a:r>
                  <a:rPr lang="en-US" altLang="zh-CN" sz="1200" baseline="-25000" dirty="0">
                    <a:latin typeface="微软雅黑" panose="020B0503020204020204" pitchFamily="34" charset="-122"/>
                    <a:ea typeface="微软雅黑" panose="020B0503020204020204" pitchFamily="34" charset="-122"/>
                  </a:rPr>
                  <a:t>2</a:t>
                </a:r>
                <a:r>
                  <a:rPr lang="zh-CN" altLang="zh-CN" sz="1200" dirty="0">
                    <a:latin typeface="微软雅黑" panose="020B0503020204020204" pitchFamily="34" charset="-122"/>
                    <a:ea typeface="微软雅黑" panose="020B0503020204020204" pitchFamily="34" charset="-122"/>
                  </a:rPr>
                  <a:t>设备进行验证。</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5"/>
          </p:nvPr>
        </p:nvSpPr>
        <p:spPr/>
        <p:txBody>
          <a:bodyPr/>
          <a:lstStyle/>
          <a:p>
            <a:fld id="{22C207FC-12A3-44FA-B18E-9CECF6B6C51A}" type="slidenum">
              <a:rPr lang="zh-CN" altLang="en-US" smtClean="0"/>
              <a:t>14</a:t>
            </a:fld>
            <a:endParaRPr lang="zh-CN" altLang="en-US"/>
          </a:p>
        </p:txBody>
      </p:sp>
    </p:spTree>
    <p:extLst>
      <p:ext uri="{BB962C8B-B14F-4D97-AF65-F5344CB8AC3E}">
        <p14:creationId xmlns:p14="http://schemas.microsoft.com/office/powerpoint/2010/main" val="145860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15</a:t>
            </a:fld>
            <a:endParaRPr lang="zh-CN" altLang="en-US"/>
          </a:p>
        </p:txBody>
      </p:sp>
    </p:spTree>
    <p:extLst>
      <p:ext uri="{BB962C8B-B14F-4D97-AF65-F5344CB8AC3E}">
        <p14:creationId xmlns:p14="http://schemas.microsoft.com/office/powerpoint/2010/main" val="2809359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接收到签密消息后，接收设备进行验证的等式。经过正确性验证，是可以验证上面这两个表达式的正确性。</a:t>
            </a:r>
          </a:p>
        </p:txBody>
      </p:sp>
      <p:sp>
        <p:nvSpPr>
          <p:cNvPr id="4" name="灯片编号占位符 3"/>
          <p:cNvSpPr>
            <a:spLocks noGrp="1"/>
          </p:cNvSpPr>
          <p:nvPr>
            <p:ph type="sldNum" sz="quarter" idx="5"/>
          </p:nvPr>
        </p:nvSpPr>
        <p:spPr/>
        <p:txBody>
          <a:bodyPr/>
          <a:lstStyle/>
          <a:p>
            <a:fld id="{22C207FC-12A3-44FA-B18E-9CECF6B6C51A}" type="slidenum">
              <a:rPr lang="zh-CN" altLang="en-US" smtClean="0"/>
              <a:t>16</a:t>
            </a:fld>
            <a:endParaRPr lang="zh-CN" altLang="en-US"/>
          </a:p>
        </p:txBody>
      </p:sp>
    </p:spTree>
    <p:extLst>
      <p:ext uri="{BB962C8B-B14F-4D97-AF65-F5344CB8AC3E}">
        <p14:creationId xmlns:p14="http://schemas.microsoft.com/office/powerpoint/2010/main" val="1262020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这个表是从计算开销和密文长度跟以前的签密方案进行的对比：</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在点乘所花费的时间，配对所花费的时间和总时间，最后一个密文长度进行的对比，总时间是等于点乘运算花费的时间*点乘次数</a:t>
            </a:r>
            <a:r>
              <a:rPr lang="en-US" altLang="zh-CN" dirty="0"/>
              <a:t>+</a:t>
            </a:r>
            <a:r>
              <a:rPr lang="zh-CN" altLang="en-US" dirty="0"/>
              <a:t>配对运算花费时间*配对次数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【21】</a:t>
            </a:r>
            <a:r>
              <a:rPr lang="zh-CN" altLang="en-US" dirty="0"/>
              <a:t>：一种基于身份加密的椭圆曲线密码体制用于安全的</a:t>
            </a:r>
            <a:r>
              <a:rPr lang="en-US" altLang="zh-CN" dirty="0"/>
              <a:t>m2m</a:t>
            </a:r>
            <a:r>
              <a:rPr lang="zh-CN" altLang="en-US" dirty="0"/>
              <a:t>通信（</a:t>
            </a:r>
            <a:r>
              <a:rPr lang="en-US" altLang="zh-CN" dirty="0"/>
              <a:t>2012</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【22】</a:t>
            </a:r>
            <a:r>
              <a:rPr lang="zh-CN" altLang="en-US" dirty="0"/>
              <a:t>：基于零配置身份的智能电网签密方案（</a:t>
            </a:r>
            <a:r>
              <a:rPr lang="en-US" altLang="zh-CN" dirty="0"/>
              <a:t>2010</a:t>
            </a:r>
            <a:r>
              <a:rPr lang="zh-CN" altLang="en-US" dirty="0"/>
              <a:t>）</a:t>
            </a:r>
          </a:p>
        </p:txBody>
      </p:sp>
      <p:sp>
        <p:nvSpPr>
          <p:cNvPr id="4" name="灯片编号占位符 3"/>
          <p:cNvSpPr>
            <a:spLocks noGrp="1"/>
          </p:cNvSpPr>
          <p:nvPr>
            <p:ph type="sldNum" sz="quarter" idx="5"/>
          </p:nvPr>
        </p:nvSpPr>
        <p:spPr/>
        <p:txBody>
          <a:bodyPr/>
          <a:lstStyle/>
          <a:p>
            <a:fld id="{22C207FC-12A3-44FA-B18E-9CECF6B6C51A}" type="slidenum">
              <a:rPr lang="zh-CN" altLang="en-US" smtClean="0"/>
              <a:t>17</a:t>
            </a:fld>
            <a:endParaRPr lang="zh-CN" altLang="en-US"/>
          </a:p>
        </p:txBody>
      </p:sp>
    </p:spTree>
    <p:extLst>
      <p:ext uri="{BB962C8B-B14F-4D97-AF65-F5344CB8AC3E}">
        <p14:creationId xmlns:p14="http://schemas.microsoft.com/office/powerpoint/2010/main" val="2222798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从这三个方面</a:t>
            </a:r>
            <a:r>
              <a:rPr lang="zh-CN" altLang="zh-CN" sz="1200" kern="1200" dirty="0">
                <a:solidFill>
                  <a:schemeClr val="tx1"/>
                </a:solidFill>
                <a:effectLst/>
                <a:latin typeface="+mn-lt"/>
                <a:ea typeface="+mn-ea"/>
                <a:cs typeface="+mn-cs"/>
              </a:rPr>
              <a:t>重点分析了该方案如何实现智能家居设备通信的安全需求。</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、只有使用</a:t>
            </a:r>
            <a:r>
              <a:rPr lang="en-US" altLang="zh-CN" dirty="0"/>
              <a:t>IDd1</a:t>
            </a:r>
            <a:r>
              <a:rPr lang="zh-CN" altLang="en-US" dirty="0"/>
              <a:t>的合法发送方设备签名的消息，才可能被使用相应</a:t>
            </a:r>
            <a:r>
              <a:rPr lang="en-US" altLang="zh-CN" dirty="0"/>
              <a:t>IDd2</a:t>
            </a:r>
            <a:r>
              <a:rPr lang="zh-CN" altLang="en-US" dirty="0"/>
              <a:t>的预期接收方取消签名。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、由于攻击者无法在不知道接收方私钥的情况下解密传输的消息，因此可以确保消息机密性。</a:t>
            </a:r>
          </a:p>
        </p:txBody>
      </p:sp>
      <p:sp>
        <p:nvSpPr>
          <p:cNvPr id="4" name="灯片编号占位符 3"/>
          <p:cNvSpPr>
            <a:spLocks noGrp="1"/>
          </p:cNvSpPr>
          <p:nvPr>
            <p:ph type="sldNum" sz="quarter" idx="5"/>
          </p:nvPr>
        </p:nvSpPr>
        <p:spPr/>
        <p:txBody>
          <a:bodyPr/>
          <a:lstStyle/>
          <a:p>
            <a:fld id="{22C207FC-12A3-44FA-B18E-9CECF6B6C51A}" type="slidenum">
              <a:rPr lang="zh-CN" altLang="en-US" smtClean="0"/>
              <a:t>18</a:t>
            </a:fld>
            <a:endParaRPr lang="zh-CN" altLang="en-US"/>
          </a:p>
        </p:txBody>
      </p:sp>
    </p:spTree>
    <p:extLst>
      <p:ext uri="{BB962C8B-B14F-4D97-AF65-F5344CB8AC3E}">
        <p14:creationId xmlns:p14="http://schemas.microsoft.com/office/powerpoint/2010/main" val="517722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19</a:t>
            </a:fld>
            <a:endParaRPr lang="zh-CN" altLang="en-US"/>
          </a:p>
        </p:txBody>
      </p:sp>
    </p:spTree>
    <p:extLst>
      <p:ext uri="{BB962C8B-B14F-4D97-AF65-F5344CB8AC3E}">
        <p14:creationId xmlns:p14="http://schemas.microsoft.com/office/powerpoint/2010/main" val="15799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2C207FC-12A3-44FA-B18E-9CECF6B6C51A}" type="slidenum">
              <a:rPr lang="zh-CN" altLang="en-US" smtClean="0"/>
              <a:t>2</a:t>
            </a:fld>
            <a:endParaRPr lang="zh-CN" altLang="en-US"/>
          </a:p>
        </p:txBody>
      </p:sp>
    </p:spTree>
    <p:extLst>
      <p:ext uri="{BB962C8B-B14F-4D97-AF65-F5344CB8AC3E}">
        <p14:creationId xmlns:p14="http://schemas.microsoft.com/office/powerpoint/2010/main" val="1528077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2C207FC-12A3-44FA-B18E-9CECF6B6C51A}" type="slidenum">
              <a:rPr lang="zh-CN" altLang="en-US" smtClean="0"/>
              <a:t>20</a:t>
            </a:fld>
            <a:endParaRPr lang="zh-CN" altLang="en-US"/>
          </a:p>
        </p:txBody>
      </p:sp>
    </p:spTree>
    <p:extLst>
      <p:ext uri="{BB962C8B-B14F-4D97-AF65-F5344CB8AC3E}">
        <p14:creationId xmlns:p14="http://schemas.microsoft.com/office/powerpoint/2010/main" val="123090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2C207FC-12A3-44FA-B18E-9CECF6B6C51A}" type="slidenum">
              <a:rPr lang="zh-CN" altLang="en-US" smtClean="0"/>
              <a:t>3</a:t>
            </a:fld>
            <a:endParaRPr lang="zh-CN" altLang="en-US"/>
          </a:p>
        </p:txBody>
      </p:sp>
    </p:spTree>
    <p:extLst>
      <p:ext uri="{BB962C8B-B14F-4D97-AF65-F5344CB8AC3E}">
        <p14:creationId xmlns:p14="http://schemas.microsoft.com/office/powerpoint/2010/main" val="193795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确保用户和设备之间的安全通信是物联网应用程序的一个重要方面。</a:t>
            </a:r>
            <a:endParaRPr lang="en-US" altLang="zh-CN"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4</a:t>
            </a:fld>
            <a:endParaRPr lang="zh-CN" altLang="en-US"/>
          </a:p>
        </p:txBody>
      </p:sp>
    </p:spTree>
    <p:extLst>
      <p:ext uri="{BB962C8B-B14F-4D97-AF65-F5344CB8AC3E}">
        <p14:creationId xmlns:p14="http://schemas.microsoft.com/office/powerpoint/2010/main" val="204523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5</a:t>
            </a:fld>
            <a:endParaRPr lang="zh-CN" altLang="en-US"/>
          </a:p>
        </p:txBody>
      </p:sp>
    </p:spTree>
    <p:extLst>
      <p:ext uri="{BB962C8B-B14F-4D97-AF65-F5344CB8AC3E}">
        <p14:creationId xmlns:p14="http://schemas.microsoft.com/office/powerpoint/2010/main" val="6687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智能家居，可以远程访问和控制家用设备，考虑到可用性，提供远程访问和控制的成本等因素，大多数的互联都是通过互联网无线实现的。</a:t>
            </a:r>
            <a:endParaRPr lang="en-US" altLang="zh-CN" dirty="0"/>
          </a:p>
          <a:p>
            <a:r>
              <a:rPr lang="en-US" altLang="zh-CN" dirty="0"/>
              <a:t>1</a:t>
            </a:r>
            <a:r>
              <a:rPr lang="zh-CN" altLang="en-US" dirty="0"/>
              <a:t>、对这类设备的攻击通常能力有限，通常通过不太安全的无线媒体通过互联网连接，所以攻击者很容易获得敏感数据。</a:t>
            </a:r>
            <a:endParaRPr lang="en-US" altLang="zh-CN" dirty="0"/>
          </a:p>
          <a:p>
            <a:r>
              <a:rPr lang="en-US" altLang="zh-CN" dirty="0"/>
              <a:t>2</a:t>
            </a:r>
            <a:r>
              <a:rPr lang="zh-CN" altLang="en-US" dirty="0"/>
              <a:t>、举个例子：如果传输的消息包含应用程序使用日志和传感器数据等隐私信息，一旦这些信息被对手利用，将威胁到数据的完整性，从而影响用户的隐私。</a:t>
            </a:r>
            <a:endParaRPr lang="en-US" altLang="zh-CN" dirty="0"/>
          </a:p>
          <a:p>
            <a:r>
              <a:rPr lang="en-US" altLang="zh-CN" dirty="0"/>
              <a:t>3</a:t>
            </a:r>
            <a:r>
              <a:rPr lang="zh-CN" altLang="en-US" dirty="0"/>
              <a:t>、</a:t>
            </a:r>
            <a:r>
              <a:rPr lang="zh-CN" altLang="en-US" sz="1200" dirty="0">
                <a:latin typeface="微软雅黑" panose="020B0503020204020204" pitchFamily="34" charset="-122"/>
                <a:ea typeface="微软雅黑" panose="020B0503020204020204" pitchFamily="34" charset="-122"/>
              </a:rPr>
              <a:t>但是大多数设备的设计目的是在使用小型硬件的情况下消耗低功耗，从而在有限的内存存储中导致计算性能受限。</a:t>
            </a:r>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6</a:t>
            </a:fld>
            <a:endParaRPr lang="zh-CN" altLang="en-US"/>
          </a:p>
        </p:txBody>
      </p:sp>
    </p:spTree>
    <p:extLst>
      <p:ext uri="{BB962C8B-B14F-4D97-AF65-F5344CB8AC3E}">
        <p14:creationId xmlns:p14="http://schemas.microsoft.com/office/powerpoint/2010/main" val="231101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7</a:t>
            </a:fld>
            <a:endParaRPr lang="zh-CN" altLang="en-US"/>
          </a:p>
        </p:txBody>
      </p:sp>
    </p:spTree>
    <p:extLst>
      <p:ext uri="{BB962C8B-B14F-4D97-AF65-F5344CB8AC3E}">
        <p14:creationId xmlns:p14="http://schemas.microsoft.com/office/powerpoint/2010/main" val="119869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这个系统模型是由四个部分组成：一系列的家用设备，终端用户设备，家庭网关和一个受信的本地服务器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终端用户设备可以是智能手机或平板电脑等任何智能设备，它是这个智能家居模型中的一个节点。智能家居中的通信过程是任何家用设备和终端用户设备之间交换的任何消息，所以</a:t>
            </a:r>
            <a:r>
              <a:rPr lang="zh-CN" altLang="en-US" sz="1200" dirty="0">
                <a:latin typeface="微软雅黑" panose="020B0503020204020204" pitchFamily="34" charset="-122"/>
                <a:ea typeface="微软雅黑" panose="020B0503020204020204" pitchFamily="34" charset="-122"/>
              </a:rPr>
              <a:t>家庭网关是智能家居局域网的核心部分，就像是充当家用设备和终端用户设备之间的一个中介一样，主要完成家庭内部网络各种不同通信协议之间的转换和信息共享，以及与外部通信网络之间的数据交换功能，同时网关还负责家庭智能设备的管理和控制。</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家用设备有很多（监控设备、媒体服务器，恒温器，智能锁等等），终端用户设备可以通过</a:t>
            </a:r>
            <a:r>
              <a:rPr lang="en-US" altLang="zh-CN" sz="1200" dirty="0">
                <a:latin typeface="微软雅黑" panose="020B0503020204020204" pitchFamily="34" charset="-122"/>
                <a:ea typeface="微软雅黑" panose="020B0503020204020204" pitchFamily="34" charset="-122"/>
              </a:rPr>
              <a:t>WIFI</a:t>
            </a:r>
            <a:r>
              <a:rPr lang="zh-CN" altLang="en-US" sz="1200" dirty="0">
                <a:latin typeface="微软雅黑" panose="020B0503020204020204" pitchFamily="34" charset="-122"/>
                <a:ea typeface="微软雅黑" panose="020B0503020204020204" pitchFamily="34" charset="-122"/>
              </a:rPr>
              <a:t>或者互联网在本地监视和控制家庭设备</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LS</a:t>
            </a:r>
            <a:r>
              <a:rPr lang="zh-CN" altLang="en-US" sz="1200" dirty="0">
                <a:latin typeface="微软雅黑" panose="020B0503020204020204" pitchFamily="34" charset="-122"/>
                <a:ea typeface="微软雅黑" panose="020B0503020204020204" pitchFamily="34" charset="-122"/>
              </a:rPr>
              <a:t>包含了一个数据库，这个数据库记录了所有已注册的设备信息和访问日志历史记录</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C207FC-12A3-44FA-B18E-9CECF6B6C51A}" type="slidenum">
              <a:rPr lang="zh-CN" altLang="en-US" smtClean="0"/>
              <a:t>8</a:t>
            </a:fld>
            <a:endParaRPr lang="zh-CN" altLang="en-US"/>
          </a:p>
        </p:txBody>
      </p:sp>
    </p:spTree>
    <p:extLst>
      <p:ext uri="{BB962C8B-B14F-4D97-AF65-F5344CB8AC3E}">
        <p14:creationId xmlns:p14="http://schemas.microsoft.com/office/powerpoint/2010/main" val="134831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如果传输的消息包含私人信息，那么在</a:t>
            </a:r>
            <a:r>
              <a:rPr lang="en-US" altLang="zh-CN" dirty="0"/>
              <a:t>HG</a:t>
            </a:r>
            <a:r>
              <a:rPr lang="zh-CN" altLang="en-US" dirty="0"/>
              <a:t>中的攻击者可能就会利用它来威胁数据完整性并且泄露用户信息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、举个例子：攻击者发起欺骗攻击，获得对监视和控制家用设备</a:t>
            </a:r>
            <a:r>
              <a:rPr lang="en-US" altLang="zh-CN" dirty="0"/>
              <a:t>(</a:t>
            </a:r>
            <a:r>
              <a:rPr lang="zh-CN" altLang="en-US" dirty="0"/>
              <a:t>如恒温器</a:t>
            </a:r>
            <a:r>
              <a:rPr lang="en-US" altLang="zh-CN" dirty="0"/>
              <a:t>)</a:t>
            </a:r>
            <a:r>
              <a:rPr lang="zh-CN" altLang="en-US" dirty="0"/>
              <a:t>的未经授权的访问权限，可能会导致不希望的后果。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、举个例子：攻击者可能会发现一个关闭门锁的命令，并更改此命令以打开门锁。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、举个例子：攻击者如果能够窃听到一个发送到远程控制门系统的消息命令来打开或关闭一个家庭的门，那么这可能导致你的家庭被闯入。</a:t>
            </a:r>
          </a:p>
        </p:txBody>
      </p:sp>
      <p:sp>
        <p:nvSpPr>
          <p:cNvPr id="4" name="灯片编号占位符 3"/>
          <p:cNvSpPr>
            <a:spLocks noGrp="1"/>
          </p:cNvSpPr>
          <p:nvPr>
            <p:ph type="sldNum" sz="quarter" idx="5"/>
          </p:nvPr>
        </p:nvSpPr>
        <p:spPr/>
        <p:txBody>
          <a:bodyPr/>
          <a:lstStyle/>
          <a:p>
            <a:fld id="{22C207FC-12A3-44FA-B18E-9CECF6B6C51A}" type="slidenum">
              <a:rPr lang="zh-CN" altLang="en-US" smtClean="0"/>
              <a:t>9</a:t>
            </a:fld>
            <a:endParaRPr lang="zh-CN" altLang="en-US"/>
          </a:p>
        </p:txBody>
      </p:sp>
    </p:spTree>
    <p:extLst>
      <p:ext uri="{BB962C8B-B14F-4D97-AF65-F5344CB8AC3E}">
        <p14:creationId xmlns:p14="http://schemas.microsoft.com/office/powerpoint/2010/main" val="205957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E5CAE-0A6C-4879-998F-E3DF01DA24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B5B6E5-C0E9-4D86-9126-E1DD100EB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A16180-8C96-49F2-B4F6-BC7C11F3DF40}"/>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0B094A25-6DE5-427E-B0C3-6F2CDC85C6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89AA45-67DC-4409-B8F4-A9B108B2C354}"/>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2743171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C9281-2D4C-4F4F-933B-EE5BA76D83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68302C-AB89-4BB0-8A5A-72CC70FE263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E84271-71C2-40EF-96F7-3A2F53F90067}"/>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06689D58-25C8-4439-AC24-BC74328732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BCFA1B-4C16-4B5B-9D65-46FD1AF52B92}"/>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2253541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492690-C35A-4DA5-B7E3-047F727555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41A768-E470-49CF-97B2-EFF4904738C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62E35B-C12D-4238-BFD0-052A68B91943}"/>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61515953-7AE0-4F94-B31E-1520BDC8B9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11C07D-BB9B-4216-A018-EB2D0DDC86F2}"/>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1360181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624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04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9B836-3DB5-452E-A53A-AC63E4E077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4F14B8-52DC-4794-AFC2-76D5254730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47F638-0B10-41BA-976C-27F71BA70129}"/>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6E130DA6-868B-4DDC-A8C5-A79FDB0D7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AEDCC-AB47-4345-91B9-42E581C5F9B1}"/>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2113839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E7A0F-F50A-4394-BFAD-641B153A47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3C7BC0-05C2-4AA7-A575-8190CA90F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B1C23FB-C8AB-4F0E-90BD-F9BBC929FB2D}"/>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78D098DD-4373-4136-BF7E-791CFF62E4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2448BD-CDB3-485A-8B92-0B4B66709789}"/>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3414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8977F-A50B-485B-AC40-CED5A69475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BB5B79-352D-4466-BE76-ADB7C71058E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1FF696B-6311-42A2-A73C-955652E973B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3ACDDE3-1D57-46CA-8BAE-B1336528618F}"/>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1BCE633E-CB92-4811-B063-EEDEFB6440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D34D2C-EB2D-45DB-AAE0-76E221CBC0C6}"/>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169253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D7E8B-1D98-4054-AC79-C6643AB836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7C30F6-0C34-4F93-9543-A428D8EB4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A6420F7-484C-4E7D-9E49-F032810E06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E515745-C0B1-497B-9FEB-3CA3A9F9B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A7C349A-91B1-482A-8491-E9D59861CDD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2A825D7-C717-48B6-B734-882FBBFE4411}"/>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8" name="页脚占位符 7">
            <a:extLst>
              <a:ext uri="{FF2B5EF4-FFF2-40B4-BE49-F238E27FC236}">
                <a16:creationId xmlns:a16="http://schemas.microsoft.com/office/drawing/2014/main" id="{AC1A53A7-E4B7-4627-8684-30BACBD96B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AA98D97-3588-4F86-B7DE-B926870FC028}"/>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1692175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0B04C-1B2E-4E9E-9A8D-E076052B85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095584-54C3-4F7C-BA1D-E51CE1485498}"/>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4" name="页脚占位符 3">
            <a:extLst>
              <a:ext uri="{FF2B5EF4-FFF2-40B4-BE49-F238E27FC236}">
                <a16:creationId xmlns:a16="http://schemas.microsoft.com/office/drawing/2014/main" id="{D582A465-89B3-4F58-B884-941095BDEF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B926EA-4101-4603-9781-D5D5BC33D148}"/>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800792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2A7E06-96FF-46F6-B0DD-7D8208230048}"/>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3" name="页脚占位符 2">
            <a:extLst>
              <a:ext uri="{FF2B5EF4-FFF2-40B4-BE49-F238E27FC236}">
                <a16:creationId xmlns:a16="http://schemas.microsoft.com/office/drawing/2014/main" id="{AF0F9F8F-FB65-4E19-9F3B-16691D1FA2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46F07A-BE23-49E2-8710-FDEF44742DCF}"/>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3384702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197F6-E3A3-4C90-B9A5-ABA9BF7D6A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A70D72-621C-41B0-959F-C482AA36A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3DD0E89-1453-4598-8146-072FE972B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72550A-98C2-45DA-84D0-223101BC573C}"/>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28969D85-FE7A-4D63-8FCD-DEFA45F9EA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F42F25-624A-4110-BE95-F9312F0D386D}"/>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2065046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C8DA-DD9C-4057-BC47-AD1220C23C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46B922-91F1-4E55-925A-1A6485235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31BA6E-6E98-4806-B3D6-8B956B257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BA8DA5-F066-48D9-9E66-4FB2659E3F3A}"/>
              </a:ext>
            </a:extLst>
          </p:cNvPr>
          <p:cNvSpPr>
            <a:spLocks noGrp="1"/>
          </p:cNvSpPr>
          <p:nvPr>
            <p:ph type="dt" sz="half" idx="10"/>
          </p:nvPr>
        </p:nvSpPr>
        <p:spPr/>
        <p:txBody>
          <a:bodyPr/>
          <a:lstStyle/>
          <a:p>
            <a:fld id="{C1B4DAB6-FF2B-40B7-BDD7-290A612BCD50}"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712AD9C8-EB44-4BF4-96D7-ADB88A0B9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B062AB-DB66-4245-B07A-D7D60C9BCE58}"/>
              </a:ext>
            </a:extLst>
          </p:cNvPr>
          <p:cNvSpPr>
            <a:spLocks noGrp="1"/>
          </p:cNvSpPr>
          <p:nvPr>
            <p:ph type="sldNum" sz="quarter" idx="12"/>
          </p:nvPr>
        </p:nvSpPr>
        <p:spPr/>
        <p:txBody>
          <a:body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2436239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FE7CEA-EFD2-4ADA-8DB6-CFB5647A1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45509F-D890-427B-B6AF-D532B158A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FD6D55-53D6-496D-BC53-6CDBD01D8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4DAB6-FF2B-40B7-BDD7-290A612BCD50}"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7435C7AB-4EA3-4590-8B37-2FAE71460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594676-DE18-405D-AD29-A15CF8E4A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4451A-8C91-4014-AA0D-F262BF6956F4}" type="slidenum">
              <a:rPr lang="zh-CN" altLang="en-US" smtClean="0"/>
              <a:t>‹#›</a:t>
            </a:fld>
            <a:endParaRPr lang="zh-CN" altLang="en-US"/>
          </a:p>
        </p:txBody>
      </p:sp>
    </p:spTree>
    <p:extLst>
      <p:ext uri="{BB962C8B-B14F-4D97-AF65-F5344CB8AC3E}">
        <p14:creationId xmlns:p14="http://schemas.microsoft.com/office/powerpoint/2010/main" val="13395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3.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E119FC-8CDC-40C3-BBD4-086825AAA2E7}"/>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1877380" y="818504"/>
            <a:ext cx="9006176" cy="4540900"/>
          </a:xfrm>
          <a:prstGeom prst="rect">
            <a:avLst/>
          </a:prstGeom>
        </p:spPr>
      </p:pic>
      <p:sp>
        <p:nvSpPr>
          <p:cNvPr id="6" name="文本框 5">
            <a:extLst>
              <a:ext uri="{FF2B5EF4-FFF2-40B4-BE49-F238E27FC236}">
                <a16:creationId xmlns:a16="http://schemas.microsoft.com/office/drawing/2014/main" id="{A5315583-1CC0-47F2-880A-8F774EA03F3D}"/>
              </a:ext>
            </a:extLst>
          </p:cNvPr>
          <p:cNvSpPr txBox="1"/>
          <p:nvPr/>
        </p:nvSpPr>
        <p:spPr>
          <a:xfrm>
            <a:off x="2903113" y="1786876"/>
            <a:ext cx="7332430" cy="2226700"/>
          </a:xfrm>
          <a:prstGeom prst="rect">
            <a:avLst/>
          </a:prstGeom>
          <a:noFill/>
        </p:spPr>
        <p:txBody>
          <a:bodyPr wrap="square" rtlCol="0">
            <a:spAutoFit/>
          </a:bodyPr>
          <a:lstStyle/>
          <a:p>
            <a:pPr>
              <a:lnSpc>
                <a:spcPct val="150000"/>
              </a:lnSpc>
            </a:pPr>
            <a:r>
              <a:rPr lang="en-US" altLang="zh-CN"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An Efficient and Secure Scheme for</a:t>
            </a:r>
          </a:p>
          <a:p>
            <a:pPr>
              <a:lnSpc>
                <a:spcPct val="150000"/>
              </a:lnSpc>
            </a:pPr>
            <a:r>
              <a:rPr lang="en-US" altLang="zh-CN"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 Smart Home Communication </a:t>
            </a:r>
          </a:p>
          <a:p>
            <a:pPr>
              <a:lnSpc>
                <a:spcPct val="150000"/>
              </a:lnSpc>
            </a:pPr>
            <a:r>
              <a:rPr lang="en-US" altLang="zh-CN"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 using Identity-Based </a:t>
            </a:r>
            <a:r>
              <a:rPr lang="en-US" altLang="zh-CN" sz="3200" dirty="0" err="1">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Signcryption</a:t>
            </a:r>
            <a:endParaRPr lang="zh-CN" altLang="en-US"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40EA24A4-9E1C-421B-9F04-D6F605B589DF}"/>
              </a:ext>
            </a:extLst>
          </p:cNvPr>
          <p:cNvSpPr txBox="1"/>
          <p:nvPr/>
        </p:nvSpPr>
        <p:spPr>
          <a:xfrm>
            <a:off x="3531390" y="4209463"/>
            <a:ext cx="5698156" cy="400110"/>
          </a:xfrm>
          <a:prstGeom prst="rect">
            <a:avLst/>
          </a:prstGeom>
          <a:noFill/>
        </p:spPr>
        <p:txBody>
          <a:bodyPr wrap="square" rtlCol="0">
            <a:spAutoFit/>
          </a:bodyPr>
          <a:lstStyle/>
          <a:p>
            <a:pPr algn="ctr"/>
            <a:r>
              <a:rPr lang="zh-CN" altLang="en-US" sz="2000" dirty="0">
                <a:solidFill>
                  <a:srgbClr val="1B79B8"/>
                </a:solidFill>
                <a:latin typeface="微软雅黑" panose="020B0503020204020204" pitchFamily="34" charset="-122"/>
                <a:ea typeface="微软雅黑" panose="020B0503020204020204" pitchFamily="34" charset="-122"/>
              </a:rPr>
              <a:t>汇报人：陈佳圣</a:t>
            </a:r>
          </a:p>
        </p:txBody>
      </p:sp>
    </p:spTree>
    <p:extLst>
      <p:ext uri="{BB962C8B-B14F-4D97-AF65-F5344CB8AC3E}">
        <p14:creationId xmlns:p14="http://schemas.microsoft.com/office/powerpoint/2010/main" val="369417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5</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Identity-Based </a:t>
            </a:r>
            <a:r>
              <a:rPr lang="en-US" altLang="zh-CN" sz="3200" b="1" dirty="0" err="1">
                <a:solidFill>
                  <a:srgbClr val="1B79B8"/>
                </a:solidFill>
                <a:latin typeface="Arial Rounded MT Bold" panose="020F0704030504030204" pitchFamily="34" charset="0"/>
              </a:rPr>
              <a:t>Signcryption</a:t>
            </a:r>
            <a:r>
              <a:rPr lang="en-US" altLang="zh-CN" sz="3200" b="1" dirty="0">
                <a:solidFill>
                  <a:srgbClr val="1B79B8"/>
                </a:solidFill>
                <a:latin typeface="Arial Rounded MT Bold" panose="020F0704030504030204" pitchFamily="34" charset="0"/>
              </a:rPr>
              <a:t> </a:t>
            </a:r>
            <a:endParaRPr lang="zh-CN" altLang="en-US" sz="3200" b="1" dirty="0">
              <a:solidFill>
                <a:srgbClr val="1B79B8"/>
              </a:solidFill>
              <a:latin typeface="Arial Rounded MT Bold" panose="020F0704030504030204" pitchFamily="34" charset="0"/>
            </a:endParaRPr>
          </a:p>
        </p:txBody>
      </p:sp>
      <p:sp>
        <p:nvSpPr>
          <p:cNvPr id="3" name="文本框 2">
            <a:extLst>
              <a:ext uri="{FF2B5EF4-FFF2-40B4-BE49-F238E27FC236}">
                <a16:creationId xmlns:a16="http://schemas.microsoft.com/office/drawing/2014/main" id="{59AED4E8-4782-4B0F-A541-591655E23878}"/>
              </a:ext>
            </a:extLst>
          </p:cNvPr>
          <p:cNvSpPr txBox="1"/>
          <p:nvPr/>
        </p:nvSpPr>
        <p:spPr>
          <a:xfrm>
            <a:off x="571054" y="1962615"/>
            <a:ext cx="2540135"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、双线性配对：</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D221727-8BBF-4813-BE55-7B8D14970A20}"/>
                  </a:ext>
                </a:extLst>
              </p:cNvPr>
              <p:cNvSpPr txBox="1"/>
              <p:nvPr/>
            </p:nvSpPr>
            <p:spPr>
              <a:xfrm>
                <a:off x="1795345" y="2509023"/>
                <a:ext cx="9511993" cy="3351046"/>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G1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G2</a:t>
                </a:r>
                <a:r>
                  <a:rPr lang="zh-CN" altLang="zh-CN"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p</a:t>
                </a:r>
                <a:r>
                  <a:rPr lang="zh-CN" altLang="zh-CN" sz="2400" dirty="0">
                    <a:latin typeface="微软雅黑" panose="020B0503020204020204" pitchFamily="34" charset="-122"/>
                    <a:ea typeface="微软雅黑" panose="020B0503020204020204" pitchFamily="34" charset="-122"/>
                  </a:rPr>
                  <a:t>阶循环群，</a:t>
                </a:r>
                <a:r>
                  <a:rPr lang="en-US" altLang="zh-CN" sz="2400" dirty="0">
                    <a:latin typeface="微软雅黑" panose="020B0503020204020204" pitchFamily="34" charset="-122"/>
                    <a:ea typeface="微软雅黑" panose="020B0503020204020204" pitchFamily="34" charset="-122"/>
                  </a:rPr>
                  <a:t> P</a:t>
                </a:r>
                <a:r>
                  <a:rPr lang="en-US" altLang="zh-CN" sz="2400" baseline="-25000" dirty="0">
                    <a:latin typeface="微软雅黑" panose="020B0503020204020204" pitchFamily="34" charset="-122"/>
                    <a:ea typeface="微软雅黑" panose="020B0503020204020204" pitchFamily="34" charset="-122"/>
                  </a:rPr>
                  <a:t>1</a:t>
                </a:r>
                <a14:m>
                  <m:oMath xmlns:m="http://schemas.openxmlformats.org/officeDocument/2006/math">
                    <m:r>
                      <a:rPr lang="en-US" altLang="zh-CN" sz="2400" i="1" baseline="-25000">
                        <a:latin typeface="Cambria Math" panose="02040503050406030204" pitchFamily="18" charset="0"/>
                      </a:rPr>
                      <m:t> </m:t>
                    </m:r>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 G1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Q</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 G1</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G1</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G1</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G2</a:t>
                </a:r>
                <a:r>
                  <a:rPr lang="zh-CN" altLang="zh-CN" sz="2400" dirty="0">
                    <a:latin typeface="微软雅黑" panose="020B0503020204020204" pitchFamily="34" charset="-122"/>
                    <a:ea typeface="微软雅黑" panose="020B0503020204020204" pitchFamily="34" charset="-122"/>
                  </a:rPr>
                  <a:t>为双线性映射</a:t>
                </a:r>
                <a:r>
                  <a:rPr lang="zh-CN" altLang="en-US" sz="2400" dirty="0">
                    <a:latin typeface="微软雅黑" panose="020B0503020204020204" pitchFamily="34" charset="-122"/>
                    <a:ea typeface="微软雅黑" panose="020B0503020204020204" pitchFamily="34" charset="-122"/>
                  </a:rPr>
                  <a:t>，满足以下属性：</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双线性：</a:t>
                </a:r>
                <a:r>
                  <a:rPr lang="zh-CN" altLang="en-US" sz="2400" dirty="0">
                    <a:latin typeface="微软雅黑" panose="020B0503020204020204" pitchFamily="34" charset="-122"/>
                    <a:ea typeface="微软雅黑" panose="020B0503020204020204" pitchFamily="34" charset="-122"/>
                  </a:rPr>
                  <a:t>对于</a:t>
                </a:r>
                <a14:m>
                  <m:oMath xmlns:m="http://schemas.openxmlformats.org/officeDocument/2006/math">
                    <m:r>
                      <a:rPr lang="zh-CN" altLang="en-US" sz="2400" i="1" smtClean="0">
                        <a:latin typeface="Cambria Math" panose="02040503050406030204" pitchFamily="18" charset="0"/>
                        <a:ea typeface="微软雅黑" panose="020B0503020204020204" pitchFamily="34" charset="-122"/>
                      </a:rPr>
                      <m:t>∀</m:t>
                    </m:r>
                  </m:oMath>
                </a14:m>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 Z</a:t>
                </a:r>
                <a:r>
                  <a:rPr lang="en-US" altLang="zh-CN" sz="2400" baseline="-25000" dirty="0">
                    <a:latin typeface="微软雅黑" panose="020B0503020204020204" pitchFamily="34" charset="-122"/>
                    <a:ea typeface="微软雅黑" panose="020B0503020204020204" pitchFamily="34" charset="-122"/>
                  </a:rPr>
                  <a:t>P</a:t>
                </a:r>
                <a:r>
                  <a:rPr lang="en-US" altLang="zh-CN" sz="2400" baseline="300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，均有</a:t>
                </a:r>
                <a14:m>
                  <m:oMath xmlns:m="http://schemas.openxmlformats.org/officeDocument/2006/math">
                    <m:r>
                      <a:rPr lang="en-US" altLang="zh-CN" sz="2400" i="1">
                        <a:latin typeface="Cambria Math" panose="02040503050406030204" pitchFamily="18" charset="0"/>
                      </a:rPr>
                      <m:t> </m:t>
                    </m:r>
                    <m:acc>
                      <m:accPr>
                        <m:chr m:val="̂"/>
                        <m:ctrlPr>
                          <a:rPr lang="zh-CN" altLang="zh-CN" sz="2400" b="1" i="1" smtClean="0">
                            <a:effectLst>
                              <a:outerShdw blurRad="38100" dist="38100" dir="2700000" algn="tl">
                                <a:srgbClr val="000000">
                                  <a:alpha val="43137"/>
                                </a:srgbClr>
                              </a:outerShdw>
                            </a:effectLst>
                            <a:latin typeface="Cambria Math" panose="02040503050406030204" pitchFamily="18" charset="0"/>
                          </a:rPr>
                        </m:ctrlPr>
                      </m:accPr>
                      <m:e>
                        <m:r>
                          <a:rPr lang="en-US" altLang="zh-CN" sz="2400" b="1" i="1">
                            <a:effectLst>
                              <a:outerShdw blurRad="38100" dist="38100" dir="2700000" algn="tl">
                                <a:srgbClr val="000000">
                                  <a:alpha val="43137"/>
                                </a:srgbClr>
                              </a:outerShdw>
                            </a:effectLst>
                            <a:latin typeface="Cambria Math" panose="02040503050406030204" pitchFamily="18" charset="0"/>
                          </a:rPr>
                          <m:t>𝒆</m:t>
                        </m:r>
                      </m:e>
                    </m:acc>
                  </m:oMath>
                </a14:m>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a:t>
                </a:r>
                <a:r>
                  <a:rPr lang="en-US" altLang="zh-CN" sz="24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bQ</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zh-CN" sz="2400" b="1" i="1">
                            <a:effectLst>
                              <a:outerShdw blurRad="38100" dist="38100" dir="2700000" algn="tl">
                                <a:srgbClr val="000000">
                                  <a:alpha val="43137"/>
                                </a:srgbClr>
                              </a:outerShdw>
                            </a:effectLst>
                            <a:latin typeface="Cambria Math" panose="02040503050406030204" pitchFamily="18" charset="0"/>
                          </a:rPr>
                        </m:ctrlPr>
                      </m:accPr>
                      <m:e>
                        <m:r>
                          <a:rPr lang="en-US" altLang="zh-CN" sz="2400" b="1" i="1">
                            <a:effectLst>
                              <a:outerShdw blurRad="38100" dist="38100" dir="2700000" algn="tl">
                                <a:srgbClr val="000000">
                                  <a:alpha val="43137"/>
                                </a:srgbClr>
                              </a:outerShdw>
                            </a:effectLst>
                            <a:latin typeface="Cambria Math" panose="02040503050406030204" pitchFamily="18" charset="0"/>
                          </a:rPr>
                          <m:t>𝒆</m:t>
                        </m:r>
                      </m:e>
                    </m:acc>
                  </m:oMath>
                </a14:m>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a:t>
                </a:r>
                <a:r>
                  <a:rPr lang="en-US" altLang="zh-CN" sz="24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baseline="30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ab </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、非退化性：如果</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1</a:t>
                </a:r>
                <a14:m>
                  <m:oMath xmlns:m="http://schemas.openxmlformats.org/officeDocument/2006/math">
                    <m:r>
                      <a:rPr lang="en-US" altLang="zh-CN" sz="2400" i="1" baseline="-25000">
                        <a:latin typeface="Cambria Math" panose="02040503050406030204" pitchFamily="18" charset="0"/>
                      </a:rPr>
                      <m:t> </m:t>
                    </m:r>
                  </m:oMath>
                </a14:m>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G1</a:t>
                </a:r>
                <a:r>
                  <a:rPr lang="zh-CN" altLang="en-US" sz="2400" dirty="0">
                    <a:latin typeface="微软雅黑" panose="020B0503020204020204" pitchFamily="34" charset="-122"/>
                    <a:ea typeface="微软雅黑" panose="020B0503020204020204" pitchFamily="34" charset="-122"/>
                  </a:rPr>
                  <a:t>的生成元，那么</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P</a:t>
                </a:r>
                <a:r>
                  <a:rPr lang="en-US" altLang="zh-CN" sz="2400" baseline="-25000" dirty="0">
                    <a:latin typeface="微软雅黑" panose="020B0503020204020204" pitchFamily="34" charset="-122"/>
                    <a:ea typeface="微软雅黑" panose="020B0503020204020204" pitchFamily="34" charset="-122"/>
                  </a:rPr>
                  <a:t>1 </a:t>
                </a:r>
                <a:r>
                  <a:rPr lang="zh-CN" altLang="en-US" sz="2400" baseline="-250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）就是</a:t>
                </a:r>
                <a:r>
                  <a:rPr lang="en-US" altLang="zh-CN" sz="2400" dirty="0">
                    <a:latin typeface="微软雅黑" panose="020B0503020204020204" pitchFamily="34" charset="-122"/>
                    <a:ea typeface="微软雅黑" panose="020B0503020204020204" pitchFamily="34" charset="-122"/>
                  </a:rPr>
                  <a:t>G2</a:t>
                </a:r>
                <a:r>
                  <a:rPr lang="zh-CN" altLang="en-US" sz="2400" dirty="0">
                    <a:latin typeface="微软雅黑" panose="020B0503020204020204" pitchFamily="34" charset="-122"/>
                    <a:ea typeface="微软雅黑" panose="020B0503020204020204" pitchFamily="34" charset="-122"/>
                  </a:rPr>
                  <a:t>的生成元，所以</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P</a:t>
                </a:r>
                <a:r>
                  <a:rPr lang="en-US" altLang="zh-CN" sz="2400" baseline="-25000" dirty="0">
                    <a:latin typeface="微软雅黑" panose="020B0503020204020204" pitchFamily="34" charset="-122"/>
                    <a:ea typeface="微软雅黑" panose="020B0503020204020204" pitchFamily="34" charset="-122"/>
                  </a:rPr>
                  <a:t>1 </a:t>
                </a:r>
                <a:r>
                  <a:rPr lang="zh-CN" altLang="en-US" sz="2400" baseline="-250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、可计算性：</a:t>
                </a:r>
                <a:r>
                  <a:rPr lang="zh-CN" altLang="zh-CN"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）必须是可有效计算的。</a:t>
                </a:r>
                <a:endParaRPr lang="zh-CN" altLang="zh-CN" sz="24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2D221727-8BBF-4813-BE55-7B8D14970A20}"/>
                  </a:ext>
                </a:extLst>
              </p:cNvPr>
              <p:cNvSpPr txBox="1">
                <a:spLocks noRot="1" noChangeAspect="1" noMove="1" noResize="1" noEditPoints="1" noAdjustHandles="1" noChangeArrowheads="1" noChangeShapeType="1" noTextEdit="1"/>
              </p:cNvSpPr>
              <p:nvPr/>
            </p:nvSpPr>
            <p:spPr>
              <a:xfrm>
                <a:off x="1795345" y="2509023"/>
                <a:ext cx="9511993" cy="3351046"/>
              </a:xfrm>
              <a:prstGeom prst="rect">
                <a:avLst/>
              </a:prstGeom>
              <a:blipFill>
                <a:blip r:embed="rId5"/>
                <a:stretch>
                  <a:fillRect l="-1026" r="-4231" b="-3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377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5</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Identity-Based </a:t>
            </a:r>
            <a:r>
              <a:rPr lang="en-US" altLang="zh-CN" sz="3200" b="1" dirty="0" err="1">
                <a:solidFill>
                  <a:srgbClr val="1B79B8"/>
                </a:solidFill>
                <a:latin typeface="Arial Rounded MT Bold" panose="020F0704030504030204" pitchFamily="34" charset="0"/>
              </a:rPr>
              <a:t>Signcryption</a:t>
            </a:r>
            <a:r>
              <a:rPr lang="en-US" altLang="zh-CN" sz="3200" b="1" dirty="0">
                <a:solidFill>
                  <a:srgbClr val="1B79B8"/>
                </a:solidFill>
                <a:latin typeface="Arial Rounded MT Bold" panose="020F0704030504030204" pitchFamily="34" charset="0"/>
              </a:rPr>
              <a:t> </a:t>
            </a:r>
            <a:endParaRPr lang="zh-CN" altLang="en-US" sz="3200" b="1" dirty="0">
              <a:solidFill>
                <a:srgbClr val="1B79B8"/>
              </a:solidFill>
              <a:latin typeface="Arial Rounded MT Bold" panose="020F0704030504030204" pitchFamily="34" charset="0"/>
            </a:endParaRPr>
          </a:p>
        </p:txBody>
      </p:sp>
      <p:sp>
        <p:nvSpPr>
          <p:cNvPr id="3" name="文本框 2">
            <a:extLst>
              <a:ext uri="{FF2B5EF4-FFF2-40B4-BE49-F238E27FC236}">
                <a16:creationId xmlns:a16="http://schemas.microsoft.com/office/drawing/2014/main" id="{59AED4E8-4782-4B0F-A541-591655E23878}"/>
              </a:ext>
            </a:extLst>
          </p:cNvPr>
          <p:cNvSpPr txBox="1"/>
          <p:nvPr/>
        </p:nvSpPr>
        <p:spPr>
          <a:xfrm>
            <a:off x="571054" y="1962615"/>
            <a:ext cx="2540135"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、复杂性假设：</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D221727-8BBF-4813-BE55-7B8D14970A20}"/>
                  </a:ext>
                </a:extLst>
              </p:cNvPr>
              <p:cNvSpPr txBox="1"/>
              <p:nvPr/>
            </p:nvSpPr>
            <p:spPr>
              <a:xfrm>
                <a:off x="1795345" y="2509023"/>
                <a:ext cx="9511993" cy="33510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假设</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Computational </a:t>
                </a:r>
                <a:r>
                  <a:rPr lang="en-US" altLang="zh-CN" sz="2400" dirty="0" err="1">
                    <a:latin typeface="微软雅黑" panose="020B0503020204020204" pitchFamily="34" charset="-122"/>
                    <a:ea typeface="微软雅黑" panose="020B0503020204020204" pitchFamily="34" charset="-122"/>
                  </a:rPr>
                  <a:t>Diffe</a:t>
                </a:r>
                <a:r>
                  <a:rPr lang="en-US" altLang="zh-CN" sz="2400" dirty="0">
                    <a:latin typeface="微软雅黑" panose="020B0503020204020204" pitchFamily="34" charset="-122"/>
                    <a:ea typeface="微软雅黑" panose="020B0503020204020204" pitchFamily="34" charset="-122"/>
                  </a:rPr>
                  <a:t>-Hellman problem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CDH</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给定未知的元素</a:t>
                </a:r>
                <a:r>
                  <a:rPr lang="en-US" altLang="zh-CN" sz="2400" dirty="0">
                    <a:solidFill>
                      <a:srgbClr val="FF0000"/>
                    </a:solidFill>
                    <a:latin typeface="微软雅黑" panose="020B0503020204020204" pitchFamily="34" charset="-122"/>
                    <a:ea typeface="微软雅黑" panose="020B0503020204020204" pitchFamily="34" charset="-122"/>
                  </a:rPr>
                  <a:t>a</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b</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oMath>
                </a14:m>
                <a:r>
                  <a:rPr lang="en-US" altLang="zh-CN" sz="2400" dirty="0">
                    <a:solidFill>
                      <a:srgbClr val="FF0000"/>
                    </a:solidFill>
                    <a:latin typeface="微软雅黑" panose="020B0503020204020204" pitchFamily="34" charset="-122"/>
                    <a:ea typeface="微软雅黑" panose="020B0503020204020204" pitchFamily="34" charset="-122"/>
                  </a:rPr>
                  <a:t> Z</a:t>
                </a:r>
                <a:r>
                  <a:rPr lang="en-US" altLang="zh-CN" sz="2400" baseline="-25000" dirty="0">
                    <a:solidFill>
                      <a:srgbClr val="FF0000"/>
                    </a:solidFill>
                    <a:latin typeface="微软雅黑" panose="020B0503020204020204" pitchFamily="34" charset="-122"/>
                    <a:ea typeface="微软雅黑" panose="020B0503020204020204" pitchFamily="34" charset="-122"/>
                  </a:rPr>
                  <a:t>P</a:t>
                </a:r>
                <a:r>
                  <a:rPr lang="en-US" altLang="zh-CN" sz="2400" baseline="30000" dirty="0">
                    <a:solidFill>
                      <a:srgbClr val="FF0000"/>
                    </a:solidFill>
                    <a:latin typeface="微软雅黑" panose="020B0503020204020204" pitchFamily="34" charset="-122"/>
                    <a:ea typeface="微软雅黑" panose="020B0503020204020204" pitchFamily="34" charset="-122"/>
                  </a:rPr>
                  <a:t>*</a:t>
                </a:r>
                <a:r>
                  <a:rPr lang="en-US" altLang="zh-CN" sz="2400" baseline="300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 G1</a:t>
                </a:r>
                <a:r>
                  <a:rPr lang="zh-CN" altLang="en-US" sz="2400" dirty="0">
                    <a:latin typeface="微软雅黑" panose="020B0503020204020204" pitchFamily="34" charset="-122"/>
                    <a:ea typeface="微软雅黑" panose="020B0503020204020204" pitchFamily="34" charset="-122"/>
                  </a:rPr>
                  <a:t>，没有多项式时间来计算</a:t>
                </a:r>
                <a:r>
                  <a:rPr lang="en-US" altLang="zh-CN" sz="2400" dirty="0">
                    <a:latin typeface="微软雅黑" panose="020B0503020204020204" pitchFamily="34" charset="-122"/>
                    <a:ea typeface="微软雅黑" panose="020B0503020204020204" pitchFamily="34" charset="-122"/>
                  </a:rPr>
                  <a:t>abP</a:t>
                </a:r>
                <a:r>
                  <a:rPr lang="en-US" altLang="zh-CN" sz="2400" baseline="-25000" dirty="0">
                    <a:latin typeface="微软雅黑" panose="020B0503020204020204" pitchFamily="34" charset="-122"/>
                    <a:ea typeface="微软雅黑" panose="020B0503020204020204" pitchFamily="34" charset="-122"/>
                  </a:rPr>
                  <a:t>1 </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 G1</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假设</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Bilinear </a:t>
                </a:r>
                <a:r>
                  <a:rPr lang="en-US" altLang="zh-CN" sz="2400" dirty="0" err="1">
                    <a:latin typeface="微软雅黑" panose="020B0503020204020204" pitchFamily="34" charset="-122"/>
                    <a:ea typeface="微软雅黑" panose="020B0503020204020204" pitchFamily="34" charset="-122"/>
                  </a:rPr>
                  <a:t>Diffe</a:t>
                </a:r>
                <a:r>
                  <a:rPr lang="en-US" altLang="zh-CN" sz="2400" dirty="0">
                    <a:latin typeface="微软雅黑" panose="020B0503020204020204" pitchFamily="34" charset="-122"/>
                    <a:ea typeface="微软雅黑" panose="020B0503020204020204" pitchFamily="34" charset="-122"/>
                  </a:rPr>
                  <a:t>-Hellman problem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BDH</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给定未知的元素</a:t>
                </a:r>
                <a:r>
                  <a:rPr lang="en-US" altLang="zh-CN" sz="2400" dirty="0">
                    <a:solidFill>
                      <a:srgbClr val="FF0000"/>
                    </a:solidFill>
                    <a:latin typeface="微软雅黑" panose="020B0503020204020204" pitchFamily="34" charset="-122"/>
                    <a:ea typeface="微软雅黑" panose="020B0503020204020204" pitchFamily="34" charset="-122"/>
                  </a:rPr>
                  <a:t>a</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b</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c</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m:t>
                    </m:r>
                  </m:oMath>
                </a14:m>
                <a:r>
                  <a:rPr lang="en-US" altLang="zh-CN" sz="2400" dirty="0">
                    <a:solidFill>
                      <a:srgbClr val="FF0000"/>
                    </a:solidFill>
                    <a:latin typeface="微软雅黑" panose="020B0503020204020204" pitchFamily="34" charset="-122"/>
                    <a:ea typeface="微软雅黑" panose="020B0503020204020204" pitchFamily="34" charset="-122"/>
                  </a:rPr>
                  <a:t> Z</a:t>
                </a:r>
                <a:r>
                  <a:rPr lang="en-US" altLang="zh-CN" sz="2400" baseline="-25000" dirty="0">
                    <a:solidFill>
                      <a:srgbClr val="FF0000"/>
                    </a:solidFill>
                    <a:latin typeface="微软雅黑" panose="020B0503020204020204" pitchFamily="34" charset="-122"/>
                    <a:ea typeface="微软雅黑" panose="020B0503020204020204" pitchFamily="34" charset="-122"/>
                  </a:rPr>
                  <a:t>P</a:t>
                </a:r>
                <a:r>
                  <a:rPr lang="en-US" altLang="zh-CN" sz="2400" baseline="300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cP</a:t>
                </a:r>
                <a:r>
                  <a:rPr lang="en-US" altLang="zh-CN" sz="2400"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 G1</a:t>
                </a:r>
                <a:r>
                  <a:rPr lang="zh-CN" altLang="en-US" sz="2400" dirty="0">
                    <a:latin typeface="微软雅黑" panose="020B0503020204020204" pitchFamily="34" charset="-122"/>
                    <a:ea typeface="微软雅黑" panose="020B0503020204020204" pitchFamily="34" charset="-122"/>
                  </a:rPr>
                  <a:t>，计算</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P1</a:t>
                </a:r>
                <a:r>
                  <a:rPr lang="zh-CN" altLang="en-US" sz="2400" dirty="0">
                    <a:latin typeface="微软雅黑" panose="020B0503020204020204" pitchFamily="34" charset="-122"/>
                    <a:ea typeface="微软雅黑" panose="020B0503020204020204" pitchFamily="34" charset="-122"/>
                  </a:rPr>
                  <a:t>）</a:t>
                </a:r>
                <a:r>
                  <a:rPr lang="en-US" altLang="zh-CN" sz="2400" baseline="30000" dirty="0" err="1">
                    <a:latin typeface="微软雅黑" panose="020B0503020204020204" pitchFamily="34" charset="-122"/>
                    <a:ea typeface="微软雅黑" panose="020B0503020204020204" pitchFamily="34" charset="-122"/>
                  </a:rPr>
                  <a:t>abc</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 G1</a:t>
                </a:r>
                <a:r>
                  <a:rPr lang="zh-CN" altLang="en-US" sz="2400" dirty="0">
                    <a:latin typeface="微软雅黑" panose="020B0503020204020204" pitchFamily="34" charset="-122"/>
                    <a:ea typeface="微软雅黑" panose="020B0503020204020204" pitchFamily="34" charset="-122"/>
                  </a:rPr>
                  <a:t>是难的。</a:t>
                </a:r>
                <a:endParaRPr lang="zh-CN" altLang="zh-CN" sz="24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2D221727-8BBF-4813-BE55-7B8D14970A20}"/>
                  </a:ext>
                </a:extLst>
              </p:cNvPr>
              <p:cNvSpPr txBox="1">
                <a:spLocks noRot="1" noChangeAspect="1" noMove="1" noResize="1" noEditPoints="1" noAdjustHandles="1" noChangeArrowheads="1" noChangeShapeType="1" noTextEdit="1"/>
              </p:cNvSpPr>
              <p:nvPr/>
            </p:nvSpPr>
            <p:spPr>
              <a:xfrm>
                <a:off x="1795345" y="2509023"/>
                <a:ext cx="9511993" cy="3351046"/>
              </a:xfrm>
              <a:prstGeom prst="rect">
                <a:avLst/>
              </a:prstGeom>
              <a:blipFill>
                <a:blip r:embed="rId5"/>
                <a:stretch>
                  <a:fillRect l="-1026" r="-513" b="-3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0005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5</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Identity-Based </a:t>
            </a:r>
            <a:r>
              <a:rPr lang="en-US" altLang="zh-CN" sz="3200" b="1" dirty="0" err="1">
                <a:solidFill>
                  <a:srgbClr val="1B79B8"/>
                </a:solidFill>
                <a:latin typeface="Arial Rounded MT Bold" panose="020F0704030504030204" pitchFamily="34" charset="0"/>
              </a:rPr>
              <a:t>Signcryption</a:t>
            </a:r>
            <a:r>
              <a:rPr lang="en-US" altLang="zh-CN" sz="3200" b="1" dirty="0">
                <a:solidFill>
                  <a:srgbClr val="1B79B8"/>
                </a:solidFill>
                <a:latin typeface="Arial Rounded MT Bold" panose="020F0704030504030204" pitchFamily="34" charset="0"/>
              </a:rPr>
              <a:t> </a:t>
            </a:r>
            <a:endParaRPr lang="zh-CN" altLang="en-US" sz="3200" b="1" dirty="0">
              <a:solidFill>
                <a:srgbClr val="1B79B8"/>
              </a:solidFill>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F211285-6D20-4F4A-A81D-3B9966247BAD}"/>
                  </a:ext>
                </a:extLst>
              </p:cNvPr>
              <p:cNvSpPr txBox="1"/>
              <p:nvPr/>
            </p:nvSpPr>
            <p:spPr>
              <a:xfrm>
                <a:off x="3601890" y="2230530"/>
                <a:ext cx="7274313" cy="3351046"/>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LS</a:t>
                </a:r>
                <a:r>
                  <a:rPr lang="zh-CN" altLang="zh-CN" sz="2400" dirty="0">
                    <a:latin typeface="微软雅黑" panose="020B0503020204020204" pitchFamily="34" charset="-122"/>
                    <a:ea typeface="微软雅黑" panose="020B0503020204020204" pitchFamily="34" charset="-122"/>
                  </a:rPr>
                  <a:t>配置系统参数，</a:t>
                </a:r>
                <a:r>
                  <a:rPr lang="zh-CN" altLang="en-US" sz="2400" dirty="0">
                    <a:latin typeface="微软雅黑" panose="020B0503020204020204" pitchFamily="34" charset="-122"/>
                    <a:ea typeface="微软雅黑" panose="020B0503020204020204" pitchFamily="34" charset="-122"/>
                  </a:rPr>
                  <a:t>输入安全参数</a:t>
                </a:r>
                <a:r>
                  <a:rPr lang="en-US" altLang="zh-CN" sz="2400" dirty="0">
                    <a:latin typeface="微软雅黑" panose="020B0503020204020204" pitchFamily="34" charset="-122"/>
                    <a:ea typeface="微软雅黑" panose="020B0503020204020204" pitchFamily="34" charset="-122"/>
                  </a:rPr>
                  <a:t>k</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LS</a:t>
                </a:r>
                <a:r>
                  <a:rPr lang="zh-CN" altLang="zh-CN" sz="2400" dirty="0">
                    <a:latin typeface="微软雅黑" panose="020B0503020204020204" pitchFamily="34" charset="-122"/>
                    <a:ea typeface="微软雅黑" panose="020B0503020204020204" pitchFamily="34" charset="-122"/>
                  </a:rPr>
                  <a:t>生成双线性参数（</a:t>
                </a:r>
                <a:r>
                  <a:rPr lang="en-US" altLang="zh-CN" sz="2400" dirty="0">
                    <a:latin typeface="微软雅黑" panose="020B0503020204020204" pitchFamily="34" charset="-122"/>
                    <a:ea typeface="微软雅黑" panose="020B0503020204020204" pitchFamily="34" charset="-122"/>
                  </a:rPr>
                  <a:t>p</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G2</a:t>
                </a:r>
                <a:r>
                  <a:rPr lang="zh-CN" altLang="zh-CN"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en-US" altLang="zh-CN" sz="2400" baseline="-25000" dirty="0">
                    <a:latin typeface="微软雅黑" panose="020B0503020204020204" pitchFamily="34" charset="-122"/>
                    <a:ea typeface="微软雅黑" panose="020B0503020204020204" pitchFamily="34" charset="-122"/>
                  </a:rPr>
                  <a:t>1 </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{0</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en-US" altLang="zh-CN" sz="2400" baseline="300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a:latin typeface="Cambria Math" panose="02040503050406030204" pitchFamily="18" charset="0"/>
                        <a:ea typeface="微软雅黑" panose="020B0503020204020204" pitchFamily="34" charset="-122"/>
                      </a:rPr>
                      <m:t>→</m:t>
                    </m:r>
                  </m:oMath>
                </a14:m>
                <a:r>
                  <a:rPr lang="en-US" altLang="zh-CN" sz="2400" dirty="0">
                    <a:latin typeface="微软雅黑" panose="020B0503020204020204" pitchFamily="34" charset="-122"/>
                    <a:ea typeface="微软雅黑" panose="020B0503020204020204" pitchFamily="34" charset="-122"/>
                  </a:rPr>
                  <a:t> G1 </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G2</a:t>
                </a:r>
                <a14:m>
                  <m:oMath xmlns:m="http://schemas.openxmlformats.org/officeDocument/2006/math">
                    <m:r>
                      <a:rPr lang="en-US" altLang="zh-CN" sz="2400">
                        <a:latin typeface="Cambria Math" panose="02040503050406030204" pitchFamily="18" charset="0"/>
                        <a:ea typeface="微软雅黑" panose="020B0503020204020204" pitchFamily="34" charset="-122"/>
                      </a:rPr>
                      <m:t>→</m:t>
                    </m:r>
                  </m:oMath>
                </a14:m>
                <a:r>
                  <a:rPr lang="en-US" altLang="zh-CN" sz="2400" dirty="0">
                    <a:latin typeface="微软雅黑" panose="020B0503020204020204" pitchFamily="34" charset="-122"/>
                    <a:ea typeface="微软雅黑" panose="020B0503020204020204" pitchFamily="34" charset="-122"/>
                  </a:rPr>
                  <a:t> {0</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en-US" altLang="zh-CN" sz="2400" baseline="30000" dirty="0">
                    <a:latin typeface="微软雅黑" panose="020B0503020204020204" pitchFamily="34" charset="-122"/>
                    <a:ea typeface="微软雅黑" panose="020B0503020204020204" pitchFamily="34" charset="-122"/>
                  </a:rPr>
                  <a:t>n</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a:t>
                </a:r>
                <a:r>
                  <a:rPr lang="zh-CN" altLang="zh-CN" sz="2400" dirty="0">
                    <a:latin typeface="微软雅黑" panose="020B0503020204020204" pitchFamily="34" charset="-122"/>
                    <a:ea typeface="微软雅黑" panose="020B0503020204020204" pitchFamily="34" charset="-122"/>
                  </a:rPr>
                  <a:t>为明文长度）</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LS</a:t>
                </a:r>
                <a:r>
                  <a:rPr lang="zh-CN" altLang="zh-CN" sz="2400" dirty="0">
                    <a:latin typeface="微软雅黑" panose="020B0503020204020204" pitchFamily="34" charset="-122"/>
                    <a:ea typeface="微软雅黑" panose="020B0503020204020204" pitchFamily="34" charset="-122"/>
                  </a:rPr>
                  <a:t>随机选择一个主密钥</a:t>
                </a:r>
                <a:r>
                  <a:rPr lang="en-US" altLang="zh-CN" sz="2400" dirty="0">
                    <a:latin typeface="微软雅黑" panose="020B0503020204020204" pitchFamily="34" charset="-122"/>
                    <a:ea typeface="微软雅黑" panose="020B0503020204020204" pitchFamily="34" charset="-122"/>
                  </a:rPr>
                  <a:t>s</a:t>
                </a:r>
                <a14:m>
                  <m:oMath xmlns:m="http://schemas.openxmlformats.org/officeDocument/2006/math">
                    <m:r>
                      <a:rPr lang="en-US" altLang="zh-CN" sz="2400" i="1">
                        <a:latin typeface="Cambria Math" panose="02040503050406030204" pitchFamily="18" charset="0"/>
                      </a:rPr>
                      <m:t> ∈</m:t>
                    </m:r>
                  </m:oMath>
                </a14:m>
                <a:r>
                  <a:rPr lang="en-US" altLang="zh-CN" sz="2400" dirty="0">
                    <a:latin typeface="微软雅黑" panose="020B0503020204020204" pitchFamily="34" charset="-122"/>
                    <a:ea typeface="微软雅黑" panose="020B0503020204020204" pitchFamily="34" charset="-122"/>
                  </a:rPr>
                  <a:t> Z</a:t>
                </a:r>
                <a:r>
                  <a:rPr lang="en-US" altLang="zh-CN" sz="2400" baseline="-25000" dirty="0">
                    <a:latin typeface="微软雅黑" panose="020B0503020204020204" pitchFamily="34" charset="-122"/>
                    <a:ea typeface="微软雅黑" panose="020B0503020204020204" pitchFamily="34" charset="-122"/>
                  </a:rPr>
                  <a:t>P</a:t>
                </a:r>
                <a:r>
                  <a:rPr lang="en-US" altLang="zh-CN" sz="2400" baseline="300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，计算</a:t>
                </a:r>
                <a:r>
                  <a:rPr lang="en-US" altLang="zh-CN" sz="2400" dirty="0" err="1">
                    <a:solidFill>
                      <a:srgbClr val="FF0000"/>
                    </a:solidFill>
                    <a:latin typeface="微软雅黑" panose="020B0503020204020204" pitchFamily="34" charset="-122"/>
                    <a:ea typeface="微软雅黑" panose="020B0503020204020204" pitchFamily="34" charset="-122"/>
                  </a:rPr>
                  <a:t>P</a:t>
                </a:r>
                <a:r>
                  <a:rPr lang="en-US" altLang="zh-CN" sz="2400" baseline="-25000" dirty="0" err="1">
                    <a:solidFill>
                      <a:srgbClr val="FF0000"/>
                    </a:solidFill>
                    <a:latin typeface="微软雅黑" panose="020B0503020204020204" pitchFamily="34" charset="-122"/>
                    <a:ea typeface="微软雅黑" panose="020B0503020204020204" pitchFamily="34" charset="-122"/>
                  </a:rPr>
                  <a:t>pub</a:t>
                </a:r>
                <a:r>
                  <a:rPr lang="en-US" altLang="zh-CN" sz="2400" dirty="0">
                    <a:solidFill>
                      <a:srgbClr val="FF0000"/>
                    </a:solidFill>
                    <a:latin typeface="微软雅黑" panose="020B0503020204020204" pitchFamily="34" charset="-122"/>
                    <a:ea typeface="微软雅黑" panose="020B0503020204020204" pitchFamily="34" charset="-122"/>
                  </a:rPr>
                  <a:t>=sP</a:t>
                </a:r>
                <a:r>
                  <a:rPr lang="en-US" altLang="zh-CN" sz="2400" baseline="-25000" dirty="0">
                    <a:solidFill>
                      <a:srgbClr val="FF0000"/>
                    </a:solidFill>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并</a:t>
                </a:r>
                <a:r>
                  <a:rPr lang="zh-CN" altLang="zh-CN" sz="2400" dirty="0">
                    <a:solidFill>
                      <a:srgbClr val="FF0000"/>
                    </a:solidFill>
                    <a:latin typeface="微软雅黑" panose="020B0503020204020204" pitchFamily="34" charset="-122"/>
                    <a:ea typeface="微软雅黑" panose="020B0503020204020204" pitchFamily="34" charset="-122"/>
                  </a:rPr>
                  <a:t>公开</a:t>
                </a:r>
                <a:r>
                  <a:rPr lang="zh-CN" altLang="en-US" sz="2400" dirty="0">
                    <a:solidFill>
                      <a:srgbClr val="FF0000"/>
                    </a:solidFill>
                    <a:latin typeface="微软雅黑" panose="020B0503020204020204" pitchFamily="34" charset="-122"/>
                    <a:ea typeface="微软雅黑" panose="020B0503020204020204" pitchFamily="34" charset="-122"/>
                  </a:rPr>
                  <a:t>公共</a:t>
                </a:r>
                <a:r>
                  <a:rPr lang="zh-CN" altLang="zh-CN" sz="2400" dirty="0">
                    <a:solidFill>
                      <a:srgbClr val="FF0000"/>
                    </a:solidFill>
                    <a:latin typeface="微软雅黑" panose="020B0503020204020204" pitchFamily="34" charset="-122"/>
                    <a:ea typeface="微软雅黑" panose="020B0503020204020204" pitchFamily="34" charset="-122"/>
                  </a:rPr>
                  <a:t>参数</a:t>
                </a:r>
                <a:r>
                  <a:rPr lang="en-US" altLang="zh-CN" sz="2400" dirty="0">
                    <a:latin typeface="微软雅黑" panose="020B0503020204020204" pitchFamily="34" charset="-122"/>
                    <a:ea typeface="微软雅黑" panose="020B0503020204020204" pitchFamily="34" charset="-122"/>
                  </a:rPr>
                  <a:t>params</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G2</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a:t>
                </a:r>
                <a:r>
                  <a:rPr lang="zh-CN" altLang="zh-CN"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en-US" altLang="zh-CN" sz="2400" baseline="-250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a:t>
                </a:r>
                <a:r>
                  <a:rPr lang="en-US" altLang="zh-CN" sz="2400" baseline="-25000" dirty="0" err="1">
                    <a:latin typeface="微软雅黑" panose="020B0503020204020204" pitchFamily="34" charset="-122"/>
                    <a:ea typeface="微软雅黑" panose="020B0503020204020204" pitchFamily="34" charset="-122"/>
                  </a:rPr>
                  <a:t>pub</a:t>
                </a:r>
                <a:r>
                  <a:rPr lang="zh-CN" altLang="zh-CN" sz="2400" dirty="0">
                    <a:latin typeface="微软雅黑" panose="020B0503020204020204" pitchFamily="34" charset="-122"/>
                    <a:ea typeface="微软雅黑" panose="020B0503020204020204" pitchFamily="34" charset="-122"/>
                  </a:rPr>
                  <a:t>）。</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6F211285-6D20-4F4A-A81D-3B9966247BAD}"/>
                  </a:ext>
                </a:extLst>
              </p:cNvPr>
              <p:cNvSpPr txBox="1">
                <a:spLocks noRot="1" noChangeAspect="1" noMove="1" noResize="1" noEditPoints="1" noAdjustHandles="1" noChangeArrowheads="1" noChangeShapeType="1" noTextEdit="1"/>
              </p:cNvSpPr>
              <p:nvPr/>
            </p:nvSpPr>
            <p:spPr>
              <a:xfrm>
                <a:off x="3601890" y="2230530"/>
                <a:ext cx="7274313" cy="3351046"/>
              </a:xfrm>
              <a:prstGeom prst="rect">
                <a:avLst/>
              </a:prstGeom>
              <a:blipFill>
                <a:blip r:embed="rId5"/>
                <a:stretch>
                  <a:fillRect l="-1341" r="-5532"/>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42DEE26-9F45-49DB-8033-1B2984F79BB4}"/>
              </a:ext>
            </a:extLst>
          </p:cNvPr>
          <p:cNvSpPr txBox="1"/>
          <p:nvPr/>
        </p:nvSpPr>
        <p:spPr>
          <a:xfrm>
            <a:off x="571055" y="2951946"/>
            <a:ext cx="2627002" cy="954107"/>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System</a:t>
            </a:r>
          </a:p>
          <a:p>
            <a:r>
              <a:rPr lang="en-US" altLang="zh-CN" sz="2800" b="1" dirty="0">
                <a:latin typeface="微软雅黑" panose="020B0503020204020204" pitchFamily="34" charset="-122"/>
                <a:ea typeface="微软雅黑" panose="020B0503020204020204" pitchFamily="34" charset="-122"/>
              </a:rPr>
              <a:t>Initialization</a:t>
            </a:r>
            <a:r>
              <a:rPr lang="zh-CN" altLang="en-US" sz="28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19478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5</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Identity-Based </a:t>
            </a:r>
            <a:r>
              <a:rPr lang="en-US" altLang="zh-CN" sz="3200" b="1" dirty="0" err="1">
                <a:solidFill>
                  <a:srgbClr val="1B79B8"/>
                </a:solidFill>
                <a:latin typeface="Arial Rounded MT Bold" panose="020F0704030504030204" pitchFamily="34" charset="0"/>
              </a:rPr>
              <a:t>Signcryption</a:t>
            </a:r>
            <a:r>
              <a:rPr lang="en-US" altLang="zh-CN" sz="3200" b="1" dirty="0">
                <a:solidFill>
                  <a:srgbClr val="1B79B8"/>
                </a:solidFill>
                <a:latin typeface="Arial Rounded MT Bold" panose="020F0704030504030204" pitchFamily="34" charset="0"/>
              </a:rPr>
              <a:t> </a:t>
            </a:r>
            <a:endParaRPr lang="zh-CN" altLang="en-US" sz="3200" b="1" dirty="0">
              <a:solidFill>
                <a:srgbClr val="1B79B8"/>
              </a:solidFill>
              <a:latin typeface="Arial Rounded MT Bold" panose="020F0704030504030204" pitchFamily="34" charset="0"/>
            </a:endParaRPr>
          </a:p>
        </p:txBody>
      </p:sp>
      <p:pic>
        <p:nvPicPr>
          <p:cNvPr id="3" name="图片 2">
            <a:extLst>
              <a:ext uri="{FF2B5EF4-FFF2-40B4-BE49-F238E27FC236}">
                <a16:creationId xmlns:a16="http://schemas.microsoft.com/office/drawing/2014/main" id="{CAD1F601-0EFF-4AC1-B4AA-C1FCE7BD1D73}"/>
              </a:ext>
            </a:extLst>
          </p:cNvPr>
          <p:cNvPicPr>
            <a:picLocks noChangeAspect="1"/>
          </p:cNvPicPr>
          <p:nvPr/>
        </p:nvPicPr>
        <p:blipFill>
          <a:blip r:embed="rId5"/>
          <a:stretch>
            <a:fillRect/>
          </a:stretch>
        </p:blipFill>
        <p:spPr>
          <a:xfrm>
            <a:off x="7493620" y="1267962"/>
            <a:ext cx="4448592" cy="5288621"/>
          </a:xfrm>
          <a:prstGeom prst="rect">
            <a:avLst/>
          </a:prstGeom>
        </p:spPr>
      </p:pic>
      <p:sp>
        <p:nvSpPr>
          <p:cNvPr id="7" name="文本框 6">
            <a:extLst>
              <a:ext uri="{FF2B5EF4-FFF2-40B4-BE49-F238E27FC236}">
                <a16:creationId xmlns:a16="http://schemas.microsoft.com/office/drawing/2014/main" id="{040E82B8-DEB9-48A1-B049-0214AE85EAEB}"/>
              </a:ext>
            </a:extLst>
          </p:cNvPr>
          <p:cNvSpPr txBox="1"/>
          <p:nvPr/>
        </p:nvSpPr>
        <p:spPr>
          <a:xfrm>
            <a:off x="358328" y="3326790"/>
            <a:ext cx="2532363" cy="954107"/>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Registration </a:t>
            </a:r>
          </a:p>
          <a:p>
            <a:r>
              <a:rPr lang="en-US" altLang="zh-CN" sz="2800" b="1" dirty="0">
                <a:latin typeface="微软雅黑" panose="020B0503020204020204" pitchFamily="34" charset="-122"/>
                <a:ea typeface="微软雅黑" panose="020B0503020204020204" pitchFamily="34" charset="-122"/>
              </a:rPr>
              <a:t>Stage</a:t>
            </a:r>
            <a:r>
              <a:rPr lang="zh-CN" altLang="en-US" sz="2800" b="1" dirty="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6425F603-50BB-4632-9778-055B46C82FF6}"/>
              </a:ext>
            </a:extLst>
          </p:cNvPr>
          <p:cNvSpPr txBox="1"/>
          <p:nvPr/>
        </p:nvSpPr>
        <p:spPr>
          <a:xfrm>
            <a:off x="2921466" y="1560794"/>
            <a:ext cx="3903080" cy="2243050"/>
          </a:xfrm>
          <a:prstGeom prst="rect">
            <a:avLst/>
          </a:prstGeom>
          <a:noFill/>
        </p:spPr>
        <p:txBody>
          <a:bodyPr wrap="square" rtlCol="0">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每个设备提交自己的</a:t>
            </a:r>
            <a:r>
              <a:rPr lang="en-US" altLang="zh-CN" sz="2400" dirty="0" err="1">
                <a:latin typeface="微软雅黑" panose="020B0503020204020204" pitchFamily="34" charset="-122"/>
                <a:ea typeface="微软雅黑" panose="020B0503020204020204" pitchFamily="34" charset="-122"/>
              </a:rPr>
              <a:t>ID</a:t>
            </a:r>
            <a:r>
              <a:rPr lang="en-US" altLang="zh-CN" sz="2400" baseline="-25000" dirty="0" err="1">
                <a:latin typeface="微软雅黑" panose="020B0503020204020204" pitchFamily="34" charset="-122"/>
                <a:ea typeface="微软雅黑" panose="020B0503020204020204" pitchFamily="34" charset="-122"/>
              </a:rPr>
              <a:t>di</a:t>
            </a:r>
            <a:r>
              <a:rPr lang="zh-CN" altLang="zh-CN" sz="2400" dirty="0">
                <a:latin typeface="微软雅黑" panose="020B0503020204020204" pitchFamily="34" charset="-122"/>
                <a:ea typeface="微软雅黑" panose="020B0503020204020204" pitchFamily="34" charset="-122"/>
              </a:rPr>
              <a:t>给</a:t>
            </a:r>
            <a:r>
              <a:rPr lang="en-US" altLang="zh-CN" sz="2400" dirty="0">
                <a:latin typeface="微软雅黑" panose="020B0503020204020204" pitchFamily="34" charset="-122"/>
                <a:ea typeface="微软雅黑" panose="020B0503020204020204" pitchFamily="34" charset="-122"/>
              </a:rPr>
              <a:t>LS</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LS</a:t>
            </a:r>
            <a:r>
              <a:rPr lang="zh-CN" altLang="zh-CN" sz="2400" dirty="0">
                <a:latin typeface="微软雅黑" panose="020B0503020204020204" pitchFamily="34" charset="-122"/>
                <a:ea typeface="微软雅黑" panose="020B0503020204020204" pitchFamily="34" charset="-122"/>
              </a:rPr>
              <a:t>生成相应的公钥</a:t>
            </a:r>
            <a:r>
              <a:rPr lang="en-US" altLang="zh-CN" sz="2400" dirty="0" err="1">
                <a:latin typeface="微软雅黑" panose="020B0503020204020204" pitchFamily="34" charset="-122"/>
                <a:ea typeface="微软雅黑" panose="020B0503020204020204" pitchFamily="34" charset="-122"/>
              </a:rPr>
              <a:t>Q</a:t>
            </a:r>
            <a:r>
              <a:rPr lang="en-US" altLang="zh-CN" sz="2400" baseline="-25000" dirty="0" err="1">
                <a:latin typeface="微软雅黑" panose="020B0503020204020204" pitchFamily="34" charset="-122"/>
                <a:ea typeface="微软雅黑" panose="020B0503020204020204" pitchFamily="34" charset="-122"/>
              </a:rPr>
              <a:t>di</a:t>
            </a:r>
            <a:r>
              <a:rPr lang="zh-CN" altLang="zh-CN" sz="2400" dirty="0">
                <a:latin typeface="微软雅黑" panose="020B0503020204020204" pitchFamily="34" charset="-122"/>
                <a:ea typeface="微软雅黑" panose="020B0503020204020204" pitchFamily="34" charset="-122"/>
              </a:rPr>
              <a:t>，用主密钥</a:t>
            </a:r>
            <a:r>
              <a:rPr lang="en-US" altLang="zh-CN" sz="2400" dirty="0">
                <a:latin typeface="微软雅黑" panose="020B0503020204020204" pitchFamily="34" charset="-122"/>
                <a:ea typeface="微软雅黑" panose="020B0503020204020204" pitchFamily="34" charset="-122"/>
              </a:rPr>
              <a:t>s</a:t>
            </a:r>
            <a:r>
              <a:rPr lang="zh-CN" altLang="zh-CN" sz="2400" dirty="0">
                <a:latin typeface="微软雅黑" panose="020B0503020204020204" pitchFamily="34" charset="-122"/>
                <a:ea typeface="微软雅黑" panose="020B0503020204020204" pitchFamily="34" charset="-122"/>
              </a:rPr>
              <a:t>计算相应的私钥</a:t>
            </a:r>
            <a:r>
              <a:rPr lang="en-US" altLang="zh-CN" sz="2400" dirty="0" err="1">
                <a:latin typeface="微软雅黑" panose="020B0503020204020204" pitchFamily="34" charset="-122"/>
                <a:ea typeface="微软雅黑" panose="020B0503020204020204" pitchFamily="34" charset="-122"/>
              </a:rPr>
              <a:t>S</a:t>
            </a:r>
            <a:r>
              <a:rPr lang="en-US" altLang="zh-CN" sz="2400" baseline="-25000" dirty="0" err="1">
                <a:latin typeface="微软雅黑" panose="020B0503020204020204" pitchFamily="34" charset="-122"/>
                <a:ea typeface="微软雅黑" panose="020B0503020204020204" pitchFamily="34" charset="-122"/>
              </a:rPr>
              <a:t>di</a:t>
            </a:r>
            <a:r>
              <a:rPr lang="zh-CN" altLang="zh-CN" sz="2400" dirty="0">
                <a:latin typeface="微软雅黑" panose="020B0503020204020204" pitchFamily="34" charset="-122"/>
                <a:ea typeface="微软雅黑" panose="020B0503020204020204" pitchFamily="34" charset="-122"/>
              </a:rPr>
              <a:t>并将其发送回注册的设备。</a:t>
            </a:r>
            <a:endParaRPr lang="zh-CN" altLang="en-US" sz="24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0E547B0E-7442-407C-BE11-CE4A968AFA6D}"/>
              </a:ext>
            </a:extLst>
          </p:cNvPr>
          <p:cNvSpPr/>
          <p:nvPr/>
        </p:nvSpPr>
        <p:spPr>
          <a:xfrm>
            <a:off x="7660888" y="3880624"/>
            <a:ext cx="401443" cy="1173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AFB082DD-8788-4202-BAFD-7D43E5E465B1}"/>
              </a:ext>
            </a:extLst>
          </p:cNvPr>
          <p:cNvCxnSpPr>
            <a:cxnSpLocks/>
            <a:endCxn id="22" idx="3"/>
          </p:cNvCxnSpPr>
          <p:nvPr/>
        </p:nvCxnSpPr>
        <p:spPr>
          <a:xfrm flipH="1">
            <a:off x="6824544" y="4301105"/>
            <a:ext cx="836346" cy="6037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E8FCE7E-CECE-4DA6-8A98-3EF1A364F7FA}"/>
              </a:ext>
            </a:extLst>
          </p:cNvPr>
          <p:cNvSpPr txBox="1"/>
          <p:nvPr/>
        </p:nvSpPr>
        <p:spPr>
          <a:xfrm>
            <a:off x="1995910" y="4466209"/>
            <a:ext cx="4828634"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Q</a:t>
            </a:r>
            <a:r>
              <a:rPr lang="en-US" altLang="zh-CN" sz="2400" baseline="-25000" dirty="0">
                <a:latin typeface="微软雅黑" panose="020B0503020204020204" pitchFamily="34" charset="-122"/>
                <a:ea typeface="微软雅黑" panose="020B0503020204020204" pitchFamily="34" charset="-122"/>
              </a:rPr>
              <a:t>d1</a:t>
            </a:r>
            <a:r>
              <a:rPr lang="en-US" altLang="zh-CN" sz="2400" dirty="0">
                <a:latin typeface="微软雅黑" panose="020B0503020204020204" pitchFamily="34" charset="-122"/>
                <a:ea typeface="微软雅黑" panose="020B0503020204020204" pitchFamily="34" charset="-122"/>
              </a:rPr>
              <a:t>=H</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ID</a:t>
            </a:r>
            <a:r>
              <a:rPr lang="en-US" altLang="zh-CN" sz="2400" baseline="-25000" dirty="0">
                <a:latin typeface="微软雅黑" panose="020B0503020204020204" pitchFamily="34" charset="-122"/>
                <a:ea typeface="微软雅黑" panose="020B0503020204020204" pitchFamily="34" charset="-122"/>
              </a:rPr>
              <a:t>d1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t>
            </a:r>
            <a:r>
              <a:rPr lang="en-US" altLang="zh-CN" sz="2400" baseline="-25000" dirty="0">
                <a:latin typeface="微软雅黑" panose="020B0503020204020204" pitchFamily="34" charset="-122"/>
                <a:ea typeface="微软雅黑" panose="020B0503020204020204" pitchFamily="34" charset="-122"/>
              </a:rPr>
              <a:t>d1</a:t>
            </a:r>
            <a:r>
              <a:rPr lang="en-US" altLang="zh-CN" sz="2400" dirty="0">
                <a:latin typeface="微软雅黑" panose="020B0503020204020204" pitchFamily="34" charset="-122"/>
                <a:ea typeface="微软雅黑" panose="020B0503020204020204" pitchFamily="34" charset="-122"/>
              </a:rPr>
              <a:t>=s</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Q</a:t>
            </a:r>
            <a:r>
              <a:rPr lang="en-US" altLang="zh-CN" sz="2400" baseline="-25000" dirty="0">
                <a:latin typeface="微软雅黑" panose="020B0503020204020204" pitchFamily="34" charset="-122"/>
                <a:ea typeface="微软雅黑" panose="020B0503020204020204" pitchFamily="34" charset="-122"/>
              </a:rPr>
              <a:t>d1</a:t>
            </a:r>
            <a:r>
              <a:rPr lang="zh-CN" altLang="zh-CN" sz="2400" dirty="0">
                <a:latin typeface="微软雅黑" panose="020B0503020204020204" pitchFamily="34" charset="-122"/>
                <a:ea typeface="微软雅黑" panose="020B0503020204020204" pitchFamily="34" charset="-122"/>
              </a:rPr>
              <a:t>），然后通过安全信道发送公钥和密钥</a:t>
            </a:r>
            <a:endParaRPr lang="zh-CN" altLang="en-US" sz="24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893B5D40-7B18-48DE-8D2C-22EA2FD6868E}"/>
              </a:ext>
            </a:extLst>
          </p:cNvPr>
          <p:cNvSpPr/>
          <p:nvPr/>
        </p:nvSpPr>
        <p:spPr>
          <a:xfrm>
            <a:off x="7493619" y="1267962"/>
            <a:ext cx="1839951" cy="14529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B1F5BE61-D86E-430E-AD0E-D7CA34FAC2B6}"/>
              </a:ext>
            </a:extLst>
          </p:cNvPr>
          <p:cNvCxnSpPr>
            <a:cxnSpLocks/>
            <a:stCxn id="15" idx="1"/>
            <a:endCxn id="8" idx="3"/>
          </p:cNvCxnSpPr>
          <p:nvPr/>
        </p:nvCxnSpPr>
        <p:spPr>
          <a:xfrm flipH="1">
            <a:off x="6824546" y="1994419"/>
            <a:ext cx="669073" cy="687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E24CE07E-EC7A-4AD3-95EF-B7A3C84E9812}"/>
              </a:ext>
            </a:extLst>
          </p:cNvPr>
          <p:cNvSpPr/>
          <p:nvPr/>
        </p:nvSpPr>
        <p:spPr>
          <a:xfrm>
            <a:off x="2798956" y="1560794"/>
            <a:ext cx="4025589" cy="2409040"/>
          </a:xfrm>
          <a:prstGeom prst="rect">
            <a:avLst/>
          </a:prstGeom>
          <a:noFill/>
          <a:ln w="19050">
            <a:solidFill>
              <a:srgbClr val="1B79B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D015249-DF34-44DF-A40E-10C13BA1A4EA}"/>
              </a:ext>
            </a:extLst>
          </p:cNvPr>
          <p:cNvSpPr/>
          <p:nvPr/>
        </p:nvSpPr>
        <p:spPr>
          <a:xfrm>
            <a:off x="1895707" y="4301105"/>
            <a:ext cx="4928837" cy="1207597"/>
          </a:xfrm>
          <a:prstGeom prst="rect">
            <a:avLst/>
          </a:prstGeom>
          <a:noFill/>
          <a:ln w="19050">
            <a:solidFill>
              <a:srgbClr val="1B79B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5238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nodePh="1">
                                  <p:stCondLst>
                                    <p:cond delay="0"/>
                                  </p:stCondLst>
                                  <p:endCondLst>
                                    <p:cond evt="begin" delay="0">
                                      <p:tn val="14"/>
                                    </p:cond>
                                  </p:end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5</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Identity-Based </a:t>
            </a:r>
            <a:r>
              <a:rPr lang="en-US" altLang="zh-CN" sz="3200" b="1" dirty="0" err="1">
                <a:solidFill>
                  <a:srgbClr val="1B79B8"/>
                </a:solidFill>
                <a:latin typeface="Arial Rounded MT Bold" panose="020F0704030504030204" pitchFamily="34" charset="0"/>
              </a:rPr>
              <a:t>Signcryption</a:t>
            </a:r>
            <a:r>
              <a:rPr lang="en-US" altLang="zh-CN" sz="3200" b="1" dirty="0">
                <a:solidFill>
                  <a:srgbClr val="1B79B8"/>
                </a:solidFill>
                <a:latin typeface="Arial Rounded MT Bold" panose="020F0704030504030204" pitchFamily="34" charset="0"/>
              </a:rPr>
              <a:t> </a:t>
            </a:r>
            <a:endParaRPr lang="zh-CN" altLang="en-US" sz="3200" b="1" dirty="0">
              <a:solidFill>
                <a:srgbClr val="1B79B8"/>
              </a:solidFill>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F211285-6D20-4F4A-A81D-3B9966247BAD}"/>
                  </a:ext>
                </a:extLst>
              </p:cNvPr>
              <p:cNvSpPr txBox="1"/>
              <p:nvPr/>
            </p:nvSpPr>
            <p:spPr>
              <a:xfrm>
                <a:off x="3151065" y="1385529"/>
                <a:ext cx="7855189" cy="4459041"/>
              </a:xfrm>
              <a:prstGeom prst="rect">
                <a:avLst/>
              </a:prstGeom>
              <a:noFill/>
            </p:spPr>
            <p:txBody>
              <a:bodyPr wrap="square" rtlCol="0">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假设发送设备为</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，接收设备为</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a:t>
                </a:r>
                <a14:m>
                  <m:oMath xmlns:m="http://schemas.openxmlformats.org/officeDocument/2006/math">
                    <m:r>
                      <a:rPr lang="en-US" altLang="zh-CN" sz="2400" i="1">
                        <a:latin typeface="Cambria Math" panose="02040503050406030204" pitchFamily="18" charset="0"/>
                      </a:rPr>
                      <m:t> ∈ </m:t>
                    </m:r>
                  </m:oMath>
                </a14:m>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en-US" altLang="zh-CN" sz="2400" baseline="300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发送设备具有的参数</a:t>
                </a:r>
                <a:r>
                  <a:rPr lang="en-US" altLang="zh-CN" sz="2400" dirty="0">
                    <a:latin typeface="微软雅黑" panose="020B0503020204020204" pitchFamily="34" charset="-122"/>
                    <a:ea typeface="微软雅黑" panose="020B0503020204020204" pitchFamily="34" charset="-122"/>
                  </a:rPr>
                  <a:t>parameters</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t>
                </a:r>
                <a:r>
                  <a:rPr lang="en-US" altLang="zh-CN" sz="2400" baseline="-25000" dirty="0">
                    <a:latin typeface="微软雅黑" panose="020B0503020204020204" pitchFamily="34" charset="-122"/>
                    <a:ea typeface="微软雅黑" panose="020B0503020204020204" pitchFamily="34" charset="-122"/>
                  </a:rPr>
                  <a:t>d1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Q</a:t>
                </a:r>
                <a:r>
                  <a:rPr lang="en-US" altLang="zh-CN" sz="2400" baseline="-25000" dirty="0">
                    <a:latin typeface="微软雅黑" panose="020B0503020204020204" pitchFamily="34" charset="-122"/>
                    <a:ea typeface="微软雅黑" panose="020B0503020204020204" pitchFamily="34" charset="-122"/>
                  </a:rPr>
                  <a:t>d2</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生成一个随机数</a:t>
                </a:r>
                <a:r>
                  <a:rPr lang="en-US" altLang="zh-CN" sz="2400" dirty="0" err="1">
                    <a:latin typeface="微软雅黑" panose="020B0503020204020204" pitchFamily="34" charset="-122"/>
                    <a:ea typeface="微软雅黑" panose="020B0503020204020204" pitchFamily="34" charset="-122"/>
                  </a:rPr>
                  <a:t>r</a:t>
                </a:r>
                <a:r>
                  <a:rPr lang="en-US" altLang="zh-CN" sz="2400" baseline="-25000" dirty="0" err="1">
                    <a:latin typeface="微软雅黑" panose="020B0503020204020204" pitchFamily="34" charset="-122"/>
                    <a:ea typeface="微软雅黑" panose="020B0503020204020204" pitchFamily="34" charset="-122"/>
                  </a:rPr>
                  <a:t>i</a:t>
                </a:r>
                <a14:m>
                  <m:oMath xmlns:m="http://schemas.openxmlformats.org/officeDocument/2006/math">
                    <m:r>
                      <a:rPr lang="en-US" altLang="zh-CN" sz="2400" i="1" baseline="-25000">
                        <a:latin typeface="Cambria Math" panose="02040503050406030204" pitchFamily="18" charset="0"/>
                      </a:rPr>
                      <m:t> </m:t>
                    </m:r>
                    <m:r>
                      <a:rPr lang="en-US" altLang="zh-CN" sz="2400" i="1">
                        <a:latin typeface="Cambria Math" panose="02040503050406030204" pitchFamily="18" charset="0"/>
                      </a:rPr>
                      <m:t>∈ </m:t>
                    </m:r>
                  </m:oMath>
                </a14:m>
                <a:r>
                  <a:rPr lang="en-US" altLang="zh-CN" sz="2400" dirty="0">
                    <a:latin typeface="微软雅黑" panose="020B0503020204020204" pitchFamily="34" charset="-122"/>
                    <a:ea typeface="微软雅黑" panose="020B0503020204020204" pitchFamily="34" charset="-122"/>
                  </a:rPr>
                  <a:t>Z</a:t>
                </a:r>
                <a:r>
                  <a:rPr lang="en-US" altLang="zh-CN" sz="2400" baseline="-25000" dirty="0">
                    <a:latin typeface="微软雅黑" panose="020B0503020204020204" pitchFamily="34" charset="-122"/>
                    <a:ea typeface="微软雅黑" panose="020B0503020204020204" pitchFamily="34" charset="-122"/>
                  </a:rPr>
                  <a:t>P</a:t>
                </a:r>
                <a:r>
                  <a:rPr lang="en-US" altLang="zh-CN" sz="2400" baseline="300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计算下列表达式：</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=r</a:t>
                </a:r>
                <a:r>
                  <a:rPr lang="en-US" altLang="zh-CN" sz="2400" baseline="-25000" dirty="0">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1</a:t>
                </a:r>
              </a:p>
              <a:p>
                <a:pPr>
                  <a:lnSpc>
                    <a:spcPct val="150000"/>
                  </a:lnSpc>
                </a:pPr>
                <a:r>
                  <a:rPr lang="en-US" altLang="zh-CN" sz="2400" dirty="0">
                    <a:latin typeface="微软雅黑" panose="020B0503020204020204" pitchFamily="34" charset="-122"/>
                    <a:ea typeface="微软雅黑" panose="020B0503020204020204" pitchFamily="34" charset="-122"/>
                  </a:rPr>
                  <a:t>K=H2</a:t>
                </a:r>
                <a:r>
                  <a:rPr lang="zh-CN" altLang="zh-CN"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a:t>
                </a:r>
                <a:r>
                  <a:rPr lang="en-US" altLang="zh-CN" sz="2400" baseline="-250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Q</a:t>
                </a:r>
                <a:r>
                  <a:rPr lang="en-US" altLang="zh-CN" sz="2400" baseline="-25000" dirty="0">
                    <a:latin typeface="微软雅黑" panose="020B0503020204020204" pitchFamily="34" charset="-122"/>
                    <a:ea typeface="微软雅黑" panose="020B0503020204020204" pitchFamily="34" charset="-122"/>
                  </a:rPr>
                  <a:t>d2</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a:t>
                </a:r>
                <a:r>
                  <a:rPr lang="en-US" altLang="zh-CN" sz="2400" baseline="-25000" dirty="0" err="1">
                    <a:latin typeface="微软雅黑" panose="020B0503020204020204" pitchFamily="34" charset="-122"/>
                    <a:ea typeface="微软雅黑" panose="020B0503020204020204" pitchFamily="34" charset="-122"/>
                  </a:rPr>
                  <a:t>pub</a:t>
                </a:r>
                <a:r>
                  <a:rPr lang="zh-CN" altLang="zh-CN" sz="2400" dirty="0">
                    <a:latin typeface="微软雅黑" panose="020B0503020204020204" pitchFamily="34" charset="-122"/>
                    <a:ea typeface="微软雅黑" panose="020B0503020204020204" pitchFamily="34" charset="-122"/>
                  </a:rPr>
                  <a:t>））</a:t>
                </a:r>
              </a:p>
              <a:p>
                <a:pPr>
                  <a:lnSpc>
                    <a:spcPct val="150000"/>
                  </a:lnSpc>
                </a:pPr>
                <a:r>
                  <a:rPr lang="en-US" altLang="zh-CN" sz="2400" dirty="0" err="1">
                    <a:latin typeface="微软雅黑" panose="020B0503020204020204" pitchFamily="34" charset="-122"/>
                    <a:ea typeface="微软雅黑" panose="020B0503020204020204" pitchFamily="34" charset="-122"/>
                  </a:rPr>
                  <a:t>C</a:t>
                </a:r>
                <a:r>
                  <a:rPr lang="en-US" altLang="zh-CN" sz="2400" baseline="-25000" dirty="0" err="1">
                    <a:latin typeface="微软雅黑" panose="020B0503020204020204" pitchFamily="34" charset="-122"/>
                    <a:ea typeface="微软雅黑" panose="020B0503020204020204" pitchFamily="34" charset="-122"/>
                  </a:rPr>
                  <a:t>enc</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K</a:t>
                </a:r>
                <a:r>
                  <a:rPr lang="zh-CN"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h=H</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a:t>
                </a:r>
                <a:r>
                  <a:rPr lang="en-US" altLang="zh-CN" sz="2400" baseline="-25000" dirty="0" err="1">
                    <a:latin typeface="微软雅黑" panose="020B0503020204020204" pitchFamily="34" charset="-122"/>
                    <a:ea typeface="微软雅黑" panose="020B0503020204020204" pitchFamily="34" charset="-122"/>
                  </a:rPr>
                  <a:t>enc</a:t>
                </a:r>
                <a:r>
                  <a:rPr lang="zh-CN" altLang="zh-CN" sz="2400" dirty="0">
                    <a:latin typeface="微软雅黑" panose="020B0503020204020204" pitchFamily="34" charset="-122"/>
                    <a:ea typeface="微软雅黑" panose="020B0503020204020204" pitchFamily="34" charset="-122"/>
                  </a:rPr>
                  <a:t>）</a:t>
                </a:r>
              </a:p>
              <a:p>
                <a:pPr>
                  <a:lnSpc>
                    <a:spcPct val="150000"/>
                  </a:lnSpc>
                </a:pPr>
                <a:r>
                  <a:rPr lang="en-US" altLang="zh-CN" sz="2400" dirty="0" err="1">
                    <a:latin typeface="微软雅黑" panose="020B0503020204020204" pitchFamily="34" charset="-122"/>
                    <a:ea typeface="微软雅黑" panose="020B0503020204020204" pitchFamily="34" charset="-122"/>
                  </a:rPr>
                  <a:t>C</a:t>
                </a:r>
                <a:r>
                  <a:rPr lang="en-US" altLang="zh-CN" sz="2400" baseline="-25000" dirty="0" err="1">
                    <a:latin typeface="微软雅黑" panose="020B0503020204020204" pitchFamily="34" charset="-122"/>
                    <a:ea typeface="微软雅黑" panose="020B0503020204020204" pitchFamily="34" charset="-122"/>
                  </a:rPr>
                  <a:t>sign</a:t>
                </a:r>
                <a:r>
                  <a:rPr lang="en-US" altLang="zh-CN" sz="2400" dirty="0">
                    <a:latin typeface="微软雅黑" panose="020B0503020204020204" pitchFamily="34" charset="-122"/>
                    <a:ea typeface="微软雅黑" panose="020B0503020204020204" pitchFamily="34" charset="-122"/>
                  </a:rPr>
                  <a:t>=r</a:t>
                </a:r>
                <a:r>
                  <a:rPr lang="en-US" altLang="zh-CN" sz="2400" baseline="-25000" dirty="0">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h+S</a:t>
                </a:r>
                <a:r>
                  <a:rPr lang="en-US" altLang="zh-CN" sz="2400" baseline="-25000" dirty="0">
                    <a:latin typeface="微软雅黑" panose="020B0503020204020204" pitchFamily="34" charset="-122"/>
                    <a:ea typeface="微软雅黑" panose="020B0503020204020204" pitchFamily="34" charset="-122"/>
                  </a:rPr>
                  <a:t>d1 </a:t>
                </a:r>
                <a:r>
                  <a:rPr lang="zh-CN" altLang="zh-CN" sz="2400" dirty="0">
                    <a:latin typeface="微软雅黑" panose="020B0503020204020204" pitchFamily="34" charset="-122"/>
                    <a:ea typeface="微软雅黑" panose="020B0503020204020204" pitchFamily="34" charset="-122"/>
                  </a:rPr>
                  <a:t>得到</a:t>
                </a:r>
                <a14:m>
                  <m:oMath xmlns:m="http://schemas.openxmlformats.org/officeDocument/2006/math">
                    <m:r>
                      <a:rPr lang="en-US" altLang="zh-CN" sz="2400" i="1">
                        <a:latin typeface="Cambria Math" panose="02040503050406030204" pitchFamily="18" charset="0"/>
                      </a:rPr>
                      <m:t>𝜎</m:t>
                    </m:r>
                  </m:oMath>
                </a14:m>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a:t>
                </a:r>
                <a:r>
                  <a:rPr lang="en-US" altLang="zh-CN" sz="2400" baseline="-25000" dirty="0" err="1">
                    <a:latin typeface="微软雅黑" panose="020B0503020204020204" pitchFamily="34" charset="-122"/>
                    <a:ea typeface="微软雅黑" panose="020B0503020204020204" pitchFamily="34" charset="-122"/>
                  </a:rPr>
                  <a:t>enc</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a:t>
                </a:r>
                <a:r>
                  <a:rPr lang="en-US" altLang="zh-CN" sz="2400" baseline="-25000" dirty="0" err="1">
                    <a:latin typeface="微软雅黑" panose="020B0503020204020204" pitchFamily="34" charset="-122"/>
                    <a:ea typeface="微软雅黑" panose="020B0503020204020204" pitchFamily="34" charset="-122"/>
                  </a:rPr>
                  <a:t>sign</a:t>
                </a:r>
                <a:r>
                  <a:rPr lang="zh-CN" altLang="zh-CN" sz="2400" dirty="0">
                    <a:latin typeface="微软雅黑" panose="020B0503020204020204" pitchFamily="34" charset="-122"/>
                    <a:ea typeface="微软雅黑" panose="020B0503020204020204" pitchFamily="34" charset="-122"/>
                  </a:rPr>
                  <a:t>）</a:t>
                </a:r>
              </a:p>
            </p:txBody>
          </p:sp>
        </mc:Choice>
        <mc:Fallback xmlns="">
          <p:sp>
            <p:nvSpPr>
              <p:cNvPr id="9" name="文本框 8">
                <a:extLst>
                  <a:ext uri="{FF2B5EF4-FFF2-40B4-BE49-F238E27FC236}">
                    <a16:creationId xmlns:a16="http://schemas.microsoft.com/office/drawing/2014/main" id="{6F211285-6D20-4F4A-A81D-3B9966247BAD}"/>
                  </a:ext>
                </a:extLst>
              </p:cNvPr>
              <p:cNvSpPr txBox="1">
                <a:spLocks noRot="1" noChangeAspect="1" noMove="1" noResize="1" noEditPoints="1" noAdjustHandles="1" noChangeArrowheads="1" noChangeShapeType="1" noTextEdit="1"/>
              </p:cNvSpPr>
              <p:nvPr/>
            </p:nvSpPr>
            <p:spPr>
              <a:xfrm>
                <a:off x="3151065" y="1385529"/>
                <a:ext cx="7855189" cy="4459041"/>
              </a:xfrm>
              <a:prstGeom prst="rect">
                <a:avLst/>
              </a:prstGeom>
              <a:blipFill>
                <a:blip r:embed="rId5"/>
                <a:stretch>
                  <a:fillRect l="-1242" b="-218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42DEE26-9F45-49DB-8033-1B2984F79BB4}"/>
              </a:ext>
            </a:extLst>
          </p:cNvPr>
          <p:cNvSpPr txBox="1"/>
          <p:nvPr/>
        </p:nvSpPr>
        <p:spPr>
          <a:xfrm>
            <a:off x="352008" y="3368829"/>
            <a:ext cx="2490800" cy="523220"/>
          </a:xfrm>
          <a:prstGeom prst="rect">
            <a:avLst/>
          </a:prstGeom>
          <a:noFill/>
        </p:spPr>
        <p:txBody>
          <a:bodyPr wrap="square" rtlCol="0">
            <a:spAutoFit/>
          </a:bodyPr>
          <a:lstStyle/>
          <a:p>
            <a:r>
              <a:rPr lang="en-US" altLang="zh-CN" sz="2800" b="1" dirty="0" err="1">
                <a:latin typeface="微软雅黑" panose="020B0503020204020204" pitchFamily="34" charset="-122"/>
                <a:ea typeface="微软雅黑" panose="020B0503020204020204" pitchFamily="34" charset="-122"/>
              </a:rPr>
              <a:t>Signcryption</a:t>
            </a:r>
            <a:r>
              <a:rPr lang="zh-CN" altLang="en-US" sz="28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969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5</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Identity-Based </a:t>
            </a:r>
            <a:r>
              <a:rPr lang="en-US" altLang="zh-CN" sz="3200" b="1" dirty="0" err="1">
                <a:solidFill>
                  <a:srgbClr val="1B79B8"/>
                </a:solidFill>
                <a:latin typeface="Arial Rounded MT Bold" panose="020F0704030504030204" pitchFamily="34" charset="0"/>
              </a:rPr>
              <a:t>Signcryption</a:t>
            </a:r>
            <a:r>
              <a:rPr lang="en-US" altLang="zh-CN" sz="3200" b="1" dirty="0">
                <a:solidFill>
                  <a:srgbClr val="1B79B8"/>
                </a:solidFill>
                <a:latin typeface="Arial Rounded MT Bold" panose="020F0704030504030204" pitchFamily="34" charset="0"/>
              </a:rPr>
              <a:t> </a:t>
            </a:r>
            <a:endParaRPr lang="zh-CN" altLang="en-US" sz="3200" b="1" dirty="0">
              <a:solidFill>
                <a:srgbClr val="1B79B8"/>
              </a:solidFill>
              <a:latin typeface="Arial Rounded MT Bold" panose="020F0704030504030204" pitchFamily="34" charset="0"/>
            </a:endParaRPr>
          </a:p>
        </p:txBody>
      </p:sp>
      <p:sp>
        <p:nvSpPr>
          <p:cNvPr id="10" name="文本框 9">
            <a:extLst>
              <a:ext uri="{FF2B5EF4-FFF2-40B4-BE49-F238E27FC236}">
                <a16:creationId xmlns:a16="http://schemas.microsoft.com/office/drawing/2014/main" id="{042DEE26-9F45-49DB-8033-1B2984F79BB4}"/>
              </a:ext>
            </a:extLst>
          </p:cNvPr>
          <p:cNvSpPr txBox="1"/>
          <p:nvPr/>
        </p:nvSpPr>
        <p:spPr>
          <a:xfrm>
            <a:off x="352008" y="3167390"/>
            <a:ext cx="3004509" cy="523220"/>
          </a:xfrm>
          <a:prstGeom prst="rect">
            <a:avLst/>
          </a:prstGeom>
          <a:noFill/>
        </p:spPr>
        <p:txBody>
          <a:bodyPr wrap="square" rtlCol="0">
            <a:spAutoFit/>
          </a:bodyPr>
          <a:lstStyle/>
          <a:p>
            <a:r>
              <a:rPr lang="en-US" altLang="zh-CN" sz="2800" b="1" dirty="0" err="1">
                <a:latin typeface="微软雅黑" panose="020B0503020204020204" pitchFamily="34" charset="-122"/>
                <a:ea typeface="微软雅黑" panose="020B0503020204020204" pitchFamily="34" charset="-122"/>
              </a:rPr>
              <a:t>Unsigncryption</a:t>
            </a:r>
            <a:r>
              <a:rPr lang="zh-CN" altLang="en-US" sz="2800" b="1"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B90D95A-BC0D-479C-8A2A-12472015E9A6}"/>
                  </a:ext>
                </a:extLst>
              </p:cNvPr>
              <p:cNvSpPr txBox="1"/>
              <p:nvPr/>
            </p:nvSpPr>
            <p:spPr>
              <a:xfrm>
                <a:off x="3808142" y="1738088"/>
                <a:ext cx="6986239" cy="4459041"/>
              </a:xfrm>
              <a:prstGeom prst="rect">
                <a:avLst/>
              </a:prstGeom>
              <a:noFill/>
            </p:spPr>
            <p:txBody>
              <a:bodyPr wrap="square" rtlCol="0">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在接收到签密消息后，</a:t>
                </a:r>
                <a:r>
                  <a:rPr lang="zh-CN" altLang="en-US" sz="2400" dirty="0">
                    <a:latin typeface="微软雅黑" panose="020B0503020204020204" pitchFamily="34" charset="-122"/>
                    <a:ea typeface="微软雅黑" panose="020B0503020204020204" pitchFamily="34" charset="-122"/>
                  </a:rPr>
                  <a:t>接收设备</a:t>
                </a:r>
                <a:r>
                  <a:rPr lang="en-US" altLang="zh-CN" sz="2400" dirty="0">
                    <a:latin typeface="微软雅黑" panose="020B0503020204020204" pitchFamily="34" charset="-122"/>
                    <a:ea typeface="微软雅黑" panose="020B0503020204020204" pitchFamily="34" charset="-122"/>
                  </a:rPr>
                  <a:t>d2</a:t>
                </a:r>
                <a:r>
                  <a:rPr lang="zh-CN" altLang="zh-CN" sz="2400" dirty="0">
                    <a:latin typeface="微软雅黑" panose="020B0503020204020204" pitchFamily="34" charset="-122"/>
                    <a:ea typeface="微软雅黑" panose="020B0503020204020204" pitchFamily="34" charset="-122"/>
                  </a:rPr>
                  <a:t>进行验证：</a:t>
                </a:r>
              </a:p>
              <a:p>
                <a:pPr>
                  <a:lnSpc>
                    <a:spcPct val="150000"/>
                  </a:lnSpc>
                </a:pPr>
                <a14:m>
                  <m:oMath xmlns:m="http://schemas.openxmlformats.org/officeDocument/2006/math">
                    <m:acc>
                      <m:accPr>
                        <m:chr m:val="̂"/>
                        <m:ctrlPr>
                          <a:rPr lang="zh-CN" altLang="zh-CN" sz="2400" b="1" i="1" smtClean="0">
                            <a:effectLst>
                              <a:outerShdw blurRad="38100" dist="38100" dir="2700000" algn="tl">
                                <a:srgbClr val="000000">
                                  <a:alpha val="43137"/>
                                </a:srgbClr>
                              </a:outerShdw>
                            </a:effectLst>
                            <a:latin typeface="Cambria Math" panose="02040503050406030204" pitchFamily="18" charset="0"/>
                          </a:rPr>
                        </m:ctrlPr>
                      </m:accPr>
                      <m:e>
                        <m:r>
                          <a:rPr lang="en-US" altLang="zh-CN" sz="2400" b="1" i="1">
                            <a:effectLst>
                              <a:outerShdw blurRad="38100" dist="38100" dir="2700000" algn="tl">
                                <a:srgbClr val="000000">
                                  <a:alpha val="43137"/>
                                </a:srgbClr>
                              </a:outerShdw>
                            </a:effectLst>
                            <a:latin typeface="Cambria Math" panose="02040503050406030204" pitchFamily="18" charset="0"/>
                          </a:rPr>
                          <m:t>𝒆</m:t>
                        </m:r>
                      </m:e>
                    </m:acc>
                  </m:oMath>
                </a14:m>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a:t>
                </a:r>
                <a:r>
                  <a:rPr lang="en-US" altLang="zh-CN" sz="24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r>
                  <a:rPr lang="en-US" altLang="zh-CN" sz="24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sign</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zh-CN" sz="2400" b="1" i="1">
                            <a:effectLst>
                              <a:outerShdw blurRad="38100" dist="38100" dir="2700000" algn="tl">
                                <a:srgbClr val="000000">
                                  <a:alpha val="43137"/>
                                </a:srgbClr>
                              </a:outerShdw>
                            </a:effectLst>
                            <a:latin typeface="Cambria Math" panose="02040503050406030204" pitchFamily="18" charset="0"/>
                          </a:rPr>
                        </m:ctrlPr>
                      </m:accPr>
                      <m:e>
                        <m:r>
                          <a:rPr lang="en-US" altLang="zh-CN" sz="2400" b="1" i="1">
                            <a:effectLst>
                              <a:outerShdw blurRad="38100" dist="38100" dir="2700000" algn="tl">
                                <a:srgbClr val="000000">
                                  <a:alpha val="43137"/>
                                </a:srgbClr>
                              </a:outerShdw>
                            </a:effectLst>
                            <a:latin typeface="Cambria Math" panose="02040503050406030204" pitchFamily="18" charset="0"/>
                          </a:rPr>
                          <m:t>𝒆</m:t>
                        </m:r>
                      </m:e>
                    </m:acc>
                  </m:oMath>
                </a14:m>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r>
                  <a:rPr lang="en-US" altLang="zh-CN" sz="24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zh-CN" sz="2400" b="1" i="1">
                            <a:effectLst>
                              <a:outerShdw blurRad="38100" dist="38100" dir="2700000" algn="tl">
                                <a:srgbClr val="000000">
                                  <a:alpha val="43137"/>
                                </a:srgbClr>
                              </a:outerShdw>
                            </a:effectLst>
                            <a:latin typeface="Cambria Math" panose="02040503050406030204" pitchFamily="18" charset="0"/>
                          </a:rPr>
                        </m:ctrlPr>
                      </m:accPr>
                      <m:e>
                        <m:r>
                          <a:rPr lang="en-US" altLang="zh-CN" sz="2400" b="1" i="1">
                            <a:effectLst>
                              <a:outerShdw blurRad="38100" dist="38100" dir="2700000" algn="tl">
                                <a:srgbClr val="000000">
                                  <a:alpha val="43137"/>
                                </a:srgbClr>
                              </a:outerShdw>
                            </a:effectLst>
                            <a:latin typeface="Cambria Math" panose="02040503050406030204" pitchFamily="18" charset="0"/>
                          </a:rPr>
                          <m:t>𝒆</m:t>
                        </m:r>
                      </m:e>
                    </m:acc>
                  </m:oMath>
                </a14:m>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a:t>
                </a:r>
                <a:r>
                  <a:rPr lang="en-US" altLang="zh-CN" sz="24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d1</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a:t>
                </a:r>
                <a:r>
                  <a:rPr lang="en-US" altLang="zh-CN" sz="24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pub</a:t>
                </a:r>
                <a:r>
                  <a:rPr lang="zh-CN"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zh-CN" altLang="zh-CN" sz="2400" dirty="0">
                    <a:latin typeface="微软雅黑" panose="020B0503020204020204" pitchFamily="34" charset="-122"/>
                    <a:ea typeface="微软雅黑" panose="020B0503020204020204" pitchFamily="34" charset="-122"/>
                  </a:rPr>
                  <a:t>如果等式成立</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这也就意味着接收到的明文</a:t>
                </a:r>
                <a:r>
                  <a:rPr lang="en-US" altLang="zh-CN" sz="2400" dirty="0">
                    <a:latin typeface="微软雅黑" panose="020B0503020204020204" pitchFamily="34" charset="-122"/>
                    <a:ea typeface="微软雅黑" panose="020B0503020204020204" pitchFamily="34" charset="-122"/>
                  </a:rPr>
                  <a:t>m</a:t>
                </a:r>
                <a:r>
                  <a:rPr lang="zh-CN" altLang="zh-CN" sz="2400" dirty="0">
                    <a:latin typeface="微软雅黑" panose="020B0503020204020204" pitchFamily="34" charset="-122"/>
                    <a:ea typeface="微软雅黑" panose="020B0503020204020204" pitchFamily="34" charset="-122"/>
                  </a:rPr>
                  <a:t>已经经过验证</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则</a:t>
                </a:r>
                <a:r>
                  <a:rPr lang="zh-CN" altLang="en-US" sz="2400" dirty="0">
                    <a:latin typeface="微软雅黑" panose="020B0503020204020204" pitchFamily="34" charset="-122"/>
                    <a:ea typeface="微软雅黑" panose="020B0503020204020204" pitchFamily="34" charset="-122"/>
                  </a:rPr>
                  <a:t>验证：</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K</a:t>
                </a:r>
                <a:r>
                  <a:rPr lang="en-US" altLang="zh-CN" sz="2400" baseline="300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en-US" altLang="zh-CN" sz="2400" baseline="-250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oMath>
                </a14:m>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t>
                </a:r>
                <a:r>
                  <a:rPr lang="en-US" altLang="zh-CN" sz="2400" baseline="-25000" dirty="0">
                    <a:latin typeface="微软雅黑" panose="020B0503020204020204" pitchFamily="34" charset="-122"/>
                    <a:ea typeface="微软雅黑" panose="020B0503020204020204" pitchFamily="34" charset="-122"/>
                  </a:rPr>
                  <a:t>d2</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en-US" altLang="zh-CN" sz="2400" baseline="-250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K</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m</a:t>
                </a:r>
                <a:r>
                  <a:rPr lang="en-US" altLang="zh-CN" sz="2400" baseline="300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a:t>
                </a:r>
                <a:r>
                  <a:rPr lang="en-US" altLang="zh-CN" sz="2400" baseline="-25000" dirty="0" err="1">
                    <a:latin typeface="微软雅黑" panose="020B0503020204020204" pitchFamily="34" charset="-122"/>
                    <a:ea typeface="微软雅黑" panose="020B0503020204020204" pitchFamily="34" charset="-122"/>
                  </a:rPr>
                  <a:t>enc</a:t>
                </a:r>
                <a14:m>
                  <m:oMath xmlns:m="http://schemas.openxmlformats.org/officeDocument/2006/math">
                    <m:r>
                      <a:rPr lang="en-US" altLang="zh-CN" sz="2400" i="1">
                        <a:latin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K</a:t>
                </a:r>
                <a:r>
                  <a:rPr lang="en-US" altLang="zh-CN" sz="2400" baseline="300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 m</a:t>
                </a:r>
                <a:endParaRPr lang="en-US" altLang="zh-CN" sz="2400" baseline="30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2400" dirty="0">
                    <a:latin typeface="微软雅黑" panose="020B0503020204020204" pitchFamily="34" charset="-122"/>
                    <a:ea typeface="微软雅黑" panose="020B0503020204020204" pitchFamily="34" charset="-122"/>
                  </a:rPr>
                  <a:t>如果等式不成立，说明</a:t>
                </a:r>
                <a14:m>
                  <m:oMath xmlns:m="http://schemas.openxmlformats.org/officeDocument/2006/math">
                    <m:r>
                      <a:rPr lang="en-US" altLang="zh-CN" sz="2400" i="1">
                        <a:latin typeface="Cambria Math" panose="02040503050406030204" pitchFamily="18" charset="0"/>
                      </a:rPr>
                      <m:t>𝜎</m:t>
                    </m:r>
                  </m:oMath>
                </a14:m>
                <a:r>
                  <a:rPr lang="zh-CN" altLang="zh-CN" sz="2400" dirty="0">
                    <a:latin typeface="微软雅黑" panose="020B0503020204020204" pitchFamily="34" charset="-122"/>
                    <a:ea typeface="微软雅黑" panose="020B0503020204020204" pitchFamily="34" charset="-122"/>
                  </a:rPr>
                  <a:t>无效，消息将被拒绝。</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EB90D95A-BC0D-479C-8A2A-12472015E9A6}"/>
                  </a:ext>
                </a:extLst>
              </p:cNvPr>
              <p:cNvSpPr txBox="1">
                <a:spLocks noRot="1" noChangeAspect="1" noMove="1" noResize="1" noEditPoints="1" noAdjustHandles="1" noChangeArrowheads="1" noChangeShapeType="1" noTextEdit="1"/>
              </p:cNvSpPr>
              <p:nvPr/>
            </p:nvSpPr>
            <p:spPr>
              <a:xfrm>
                <a:off x="3808142" y="1738088"/>
                <a:ext cx="6986239" cy="4459041"/>
              </a:xfrm>
              <a:prstGeom prst="rect">
                <a:avLst/>
              </a:prstGeom>
              <a:blipFill>
                <a:blip r:embed="rId5"/>
                <a:stretch>
                  <a:fillRect l="-1396" r="-175"/>
                </a:stretch>
              </a:blipFill>
            </p:spPr>
            <p:txBody>
              <a:bodyPr/>
              <a:lstStyle/>
              <a:p>
                <a:r>
                  <a:rPr lang="zh-CN" altLang="en-US">
                    <a:noFill/>
                  </a:rPr>
                  <a:t> </a:t>
                </a:r>
              </a:p>
            </p:txBody>
          </p:sp>
        </mc:Fallback>
      </mc:AlternateContent>
      <p:pic>
        <p:nvPicPr>
          <p:cNvPr id="8" name="图形 7" descr="问号">
            <a:extLst>
              <a:ext uri="{FF2B5EF4-FFF2-40B4-BE49-F238E27FC236}">
                <a16:creationId xmlns:a16="http://schemas.microsoft.com/office/drawing/2014/main" id="{AA752BE0-04E5-4B34-A112-5E0CF7906C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82830" y="3967608"/>
            <a:ext cx="635176" cy="635176"/>
          </a:xfrm>
          <a:prstGeom prst="rect">
            <a:avLst/>
          </a:prstGeom>
        </p:spPr>
      </p:pic>
      <p:pic>
        <p:nvPicPr>
          <p:cNvPr id="11" name="图形 10" descr="问号">
            <a:extLst>
              <a:ext uri="{FF2B5EF4-FFF2-40B4-BE49-F238E27FC236}">
                <a16:creationId xmlns:a16="http://schemas.microsoft.com/office/drawing/2014/main" id="{D95B0E10-CCFE-4586-BD25-C96B27AA75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2159" y="4470607"/>
            <a:ext cx="635176" cy="635176"/>
          </a:xfrm>
          <a:prstGeom prst="rect">
            <a:avLst/>
          </a:prstGeom>
        </p:spPr>
      </p:pic>
    </p:spTree>
    <p:extLst>
      <p:ext uri="{BB962C8B-B14F-4D97-AF65-F5344CB8AC3E}">
        <p14:creationId xmlns:p14="http://schemas.microsoft.com/office/powerpoint/2010/main" val="931829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5</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Identity-Based </a:t>
            </a:r>
            <a:r>
              <a:rPr lang="en-US" altLang="zh-CN" sz="3200" b="1" dirty="0" err="1">
                <a:solidFill>
                  <a:srgbClr val="1B79B8"/>
                </a:solidFill>
                <a:latin typeface="Arial Rounded MT Bold" panose="020F0704030504030204" pitchFamily="34" charset="0"/>
              </a:rPr>
              <a:t>Signcryption</a:t>
            </a:r>
            <a:r>
              <a:rPr lang="en-US" altLang="zh-CN" sz="3200" b="1" dirty="0">
                <a:solidFill>
                  <a:srgbClr val="1B79B8"/>
                </a:solidFill>
                <a:latin typeface="Arial Rounded MT Bold" panose="020F0704030504030204" pitchFamily="34" charset="0"/>
              </a:rPr>
              <a:t> </a:t>
            </a:r>
            <a:endParaRPr lang="zh-CN" altLang="en-US" sz="3200" b="1" dirty="0">
              <a:solidFill>
                <a:srgbClr val="1B79B8"/>
              </a:solidFill>
              <a:latin typeface="Arial Rounded MT Bold" panose="020F0704030504030204" pitchFamily="34" charset="0"/>
            </a:endParaRPr>
          </a:p>
        </p:txBody>
      </p:sp>
      <p:sp>
        <p:nvSpPr>
          <p:cNvPr id="10" name="文本框 9">
            <a:extLst>
              <a:ext uri="{FF2B5EF4-FFF2-40B4-BE49-F238E27FC236}">
                <a16:creationId xmlns:a16="http://schemas.microsoft.com/office/drawing/2014/main" id="{042DEE26-9F45-49DB-8033-1B2984F79BB4}"/>
              </a:ext>
            </a:extLst>
          </p:cNvPr>
          <p:cNvSpPr txBox="1"/>
          <p:nvPr/>
        </p:nvSpPr>
        <p:spPr>
          <a:xfrm>
            <a:off x="352008" y="3167390"/>
            <a:ext cx="3004509"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Correctness</a:t>
            </a:r>
            <a:r>
              <a:rPr lang="zh-CN" altLang="en-US" sz="2800" b="1" dirty="0">
                <a:latin typeface="微软雅黑" panose="020B0503020204020204" pitchFamily="34" charset="-122"/>
                <a:ea typeface="微软雅黑" panose="020B0503020204020204" pitchFamily="34" charset="-122"/>
              </a:rPr>
              <a:t>：</a:t>
            </a:r>
          </a:p>
        </p:txBody>
      </p:sp>
      <p:pic>
        <p:nvPicPr>
          <p:cNvPr id="7" name="图片 6">
            <a:extLst>
              <a:ext uri="{FF2B5EF4-FFF2-40B4-BE49-F238E27FC236}">
                <a16:creationId xmlns:a16="http://schemas.microsoft.com/office/drawing/2014/main" id="{5A7CF9DF-1910-4E83-A255-CC239FD17A82}"/>
              </a:ext>
            </a:extLst>
          </p:cNvPr>
          <p:cNvPicPr>
            <a:picLocks noChangeAspect="1"/>
          </p:cNvPicPr>
          <p:nvPr/>
        </p:nvPicPr>
        <p:blipFill>
          <a:blip r:embed="rId5"/>
          <a:stretch>
            <a:fillRect/>
          </a:stretch>
        </p:blipFill>
        <p:spPr>
          <a:xfrm>
            <a:off x="3205976" y="1400918"/>
            <a:ext cx="7103327" cy="4993705"/>
          </a:xfrm>
          <a:prstGeom prst="rect">
            <a:avLst/>
          </a:prstGeom>
        </p:spPr>
      </p:pic>
    </p:spTree>
    <p:extLst>
      <p:ext uri="{BB962C8B-B14F-4D97-AF65-F5344CB8AC3E}">
        <p14:creationId xmlns:p14="http://schemas.microsoft.com/office/powerpoint/2010/main" val="267276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6</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Scheme evaluation</a:t>
            </a:r>
            <a:endParaRPr lang="zh-CN" altLang="en-US" sz="3200" b="1" dirty="0">
              <a:solidFill>
                <a:srgbClr val="1B79B8"/>
              </a:solidFill>
              <a:latin typeface="Arial Rounded MT Bold" panose="020F0704030504030204" pitchFamily="34" charset="0"/>
            </a:endParaRPr>
          </a:p>
        </p:txBody>
      </p:sp>
      <p:pic>
        <p:nvPicPr>
          <p:cNvPr id="7" name="图片 6">
            <a:extLst>
              <a:ext uri="{FF2B5EF4-FFF2-40B4-BE49-F238E27FC236}">
                <a16:creationId xmlns:a16="http://schemas.microsoft.com/office/drawing/2014/main" id="{A45B9178-C129-4918-BD59-3E332DEE1D3A}"/>
              </a:ext>
            </a:extLst>
          </p:cNvPr>
          <p:cNvPicPr>
            <a:picLocks noChangeAspect="1"/>
          </p:cNvPicPr>
          <p:nvPr/>
        </p:nvPicPr>
        <p:blipFill>
          <a:blip r:embed="rId5"/>
          <a:stretch>
            <a:fillRect/>
          </a:stretch>
        </p:blipFill>
        <p:spPr>
          <a:xfrm>
            <a:off x="1613892" y="1979456"/>
            <a:ext cx="8944580" cy="3886084"/>
          </a:xfrm>
          <a:prstGeom prst="rect">
            <a:avLst/>
          </a:prstGeom>
        </p:spPr>
      </p:pic>
    </p:spTree>
    <p:extLst>
      <p:ext uri="{BB962C8B-B14F-4D97-AF65-F5344CB8AC3E}">
        <p14:creationId xmlns:p14="http://schemas.microsoft.com/office/powerpoint/2010/main" val="852429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7</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5698275"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Security Analysis</a:t>
            </a:r>
            <a:endParaRPr lang="zh-CN" altLang="en-US" sz="3200" b="1" dirty="0">
              <a:solidFill>
                <a:srgbClr val="1B79B8"/>
              </a:solidFill>
              <a:latin typeface="Arial Rounded MT Bold" panose="020F0704030504030204" pitchFamily="34" charset="0"/>
            </a:endParaRPr>
          </a:p>
        </p:txBody>
      </p:sp>
      <p:sp>
        <p:nvSpPr>
          <p:cNvPr id="3" name="文本框 2">
            <a:extLst>
              <a:ext uri="{FF2B5EF4-FFF2-40B4-BE49-F238E27FC236}">
                <a16:creationId xmlns:a16="http://schemas.microsoft.com/office/drawing/2014/main" id="{3F4A0D32-6C14-43FF-8F50-08CFFD830AD5}"/>
              </a:ext>
            </a:extLst>
          </p:cNvPr>
          <p:cNvSpPr txBox="1"/>
          <p:nvPr/>
        </p:nvSpPr>
        <p:spPr>
          <a:xfrm>
            <a:off x="1141576" y="1951860"/>
            <a:ext cx="10214518" cy="3905043"/>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认证性：</a:t>
            </a:r>
            <a:r>
              <a:rPr lang="zh-CN" altLang="en-US" sz="2400" dirty="0">
                <a:latin typeface="微软雅黑" panose="020B0503020204020204" pitchFamily="34" charset="-122"/>
                <a:ea typeface="微软雅黑" panose="020B0503020204020204" pitchFamily="34" charset="-122"/>
              </a:rPr>
              <a:t>由于该服务器是</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唯一</a:t>
            </a:r>
            <a:r>
              <a:rPr lang="zh-CN" altLang="en-US" sz="2400" dirty="0">
                <a:latin typeface="微软雅黑" panose="020B0503020204020204" pitchFamily="34" charset="-122"/>
                <a:ea typeface="微软雅黑" panose="020B0503020204020204" pitchFamily="34" charset="-122"/>
              </a:rPr>
              <a:t>生成公共参数并发布给所涉及设备的私钥的服务器，因此，该方案可以保证终端用户设备与家用设备以及</a:t>
            </a:r>
            <a:r>
              <a:rPr lang="en-US" altLang="zh-CN" sz="2400" dirty="0">
                <a:latin typeface="微软雅黑" panose="020B0503020204020204" pitchFamily="34" charset="-122"/>
                <a:ea typeface="微软雅黑" panose="020B0503020204020204" pitchFamily="34" charset="-122"/>
              </a:rPr>
              <a:t>LS</a:t>
            </a:r>
            <a:r>
              <a:rPr lang="zh-CN" altLang="en-US" sz="2400" dirty="0">
                <a:latin typeface="微软雅黑" panose="020B0503020204020204" pitchFamily="34" charset="-122"/>
                <a:ea typeface="微软雅黑" panose="020B0503020204020204" pitchFamily="34" charset="-122"/>
              </a:rPr>
              <a:t>之间的消息认证。此外，如果没有发送方的密钥</a:t>
            </a:r>
            <a:r>
              <a:rPr lang="en-US" altLang="zh-CN" sz="2400" dirty="0">
                <a:latin typeface="微软雅黑" panose="020B0503020204020204" pitchFamily="34" charset="-122"/>
                <a:ea typeface="微软雅黑" panose="020B0503020204020204" pitchFamily="34" charset="-122"/>
              </a:rPr>
              <a:t>S</a:t>
            </a:r>
            <a:r>
              <a:rPr lang="en-US" altLang="zh-CN" sz="2400" baseline="-25000" dirty="0">
                <a:latin typeface="微软雅黑" panose="020B0503020204020204" pitchFamily="34" charset="-122"/>
                <a:ea typeface="微软雅黑" panose="020B0503020204020204" pitchFamily="34" charset="-122"/>
              </a:rPr>
              <a:t>d1</a:t>
            </a:r>
            <a:r>
              <a:rPr lang="zh-CN" altLang="en-US" sz="2400" dirty="0">
                <a:latin typeface="微软雅黑" panose="020B0503020204020204" pitchFamily="34" charset="-122"/>
                <a:ea typeface="微软雅黑" panose="020B0503020204020204" pitchFamily="34" charset="-122"/>
              </a:rPr>
              <a:t>，任何消息都不能被敌手签名。</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完整性：</a:t>
            </a:r>
            <a:r>
              <a:rPr lang="zh-CN" altLang="en-US" sz="2400" dirty="0">
                <a:latin typeface="微软雅黑" panose="020B0503020204020204" pitchFamily="34" charset="-122"/>
                <a:ea typeface="微软雅黑" panose="020B0503020204020204" pitchFamily="34" charset="-122"/>
              </a:rPr>
              <a:t>每个新消息都包含一个</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不同</a:t>
            </a:r>
            <a:r>
              <a:rPr lang="zh-CN" altLang="en-US" sz="2400" dirty="0">
                <a:latin typeface="微软雅黑" panose="020B0503020204020204" pitchFamily="34" charset="-122"/>
                <a:ea typeface="微软雅黑" panose="020B0503020204020204" pitchFamily="34" charset="-122"/>
              </a:rPr>
              <a:t>的随机数，在知道这个随机数的情况下，未来发送的消息将不会使用相同的随机数，因此来抵抗应答攻击。</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机密性：</a:t>
            </a:r>
            <a:r>
              <a:rPr lang="zh-CN" altLang="en-US" sz="2400" dirty="0">
                <a:latin typeface="微软雅黑" panose="020B0503020204020204" pitchFamily="34" charset="-122"/>
                <a:ea typeface="微软雅黑" panose="020B0503020204020204" pitchFamily="34" charset="-122"/>
              </a:rPr>
              <a:t>由于私钥是由受信的</a:t>
            </a:r>
            <a:r>
              <a:rPr lang="en-US" altLang="zh-CN" sz="2400" dirty="0">
                <a:latin typeface="微软雅黑" panose="020B0503020204020204" pitchFamily="34" charset="-122"/>
                <a:ea typeface="微软雅黑" panose="020B0503020204020204" pitchFamily="34" charset="-122"/>
              </a:rPr>
              <a:t>LS</a:t>
            </a:r>
            <a:r>
              <a:rPr lang="zh-CN" altLang="en-US" sz="2400" dirty="0">
                <a:latin typeface="微软雅黑" panose="020B0503020204020204" pitchFamily="34" charset="-122"/>
                <a:ea typeface="微软雅黑" panose="020B0503020204020204" pitchFamily="34" charset="-122"/>
              </a:rPr>
              <a:t>生成和发出的，并且这些私钥是通过</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安全通道</a:t>
            </a:r>
            <a:r>
              <a:rPr lang="zh-CN" altLang="en-US" sz="2400" dirty="0">
                <a:latin typeface="微软雅黑" panose="020B0503020204020204" pitchFamily="34" charset="-122"/>
                <a:ea typeface="微软雅黑" panose="020B0503020204020204" pitchFamily="34" charset="-122"/>
              </a:rPr>
              <a:t>离线传输的，因此攻击者无法访问所连接设备的私钥。</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134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8</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6244684"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Conclusion and Future Work</a:t>
            </a:r>
            <a:endParaRPr lang="zh-CN" altLang="en-US" sz="3200" b="1" dirty="0">
              <a:solidFill>
                <a:srgbClr val="1B79B8"/>
              </a:solidFill>
              <a:latin typeface="Arial Rounded MT Bold" panose="020F0704030504030204" pitchFamily="34" charset="0"/>
            </a:endParaRPr>
          </a:p>
        </p:txBody>
      </p:sp>
      <p:sp>
        <p:nvSpPr>
          <p:cNvPr id="8" name="文本框 7">
            <a:extLst>
              <a:ext uri="{FF2B5EF4-FFF2-40B4-BE49-F238E27FC236}">
                <a16:creationId xmlns:a16="http://schemas.microsoft.com/office/drawing/2014/main" id="{EB471E6F-5D84-40C9-9828-F87932436DCA}"/>
              </a:ext>
            </a:extLst>
          </p:cNvPr>
          <p:cNvSpPr txBox="1"/>
          <p:nvPr/>
        </p:nvSpPr>
        <p:spPr>
          <a:xfrm>
            <a:off x="2101880" y="1770882"/>
            <a:ext cx="1882823" cy="461666"/>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Conclusion</a:t>
            </a:r>
            <a:endParaRPr lang="zh-CN" altLang="en-US" sz="2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4875A5F-6BC7-44CD-92C5-EFCCE3790BE1}"/>
              </a:ext>
            </a:extLst>
          </p:cNvPr>
          <p:cNvSpPr txBox="1"/>
          <p:nvPr/>
        </p:nvSpPr>
        <p:spPr>
          <a:xfrm>
            <a:off x="8207299" y="1770883"/>
            <a:ext cx="2475570"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latin typeface="Arial Rounded MT Bold" panose="020F0704030504030204" pitchFamily="34" charset="0"/>
              </a:rPr>
              <a:t>Future Work</a:t>
            </a:r>
            <a:endParaRPr lang="zh-CN" altLang="en-US" sz="2400" dirty="0">
              <a:effectLst>
                <a:outerShdw blurRad="38100" dist="38100" dir="2700000" algn="tl">
                  <a:srgbClr val="000000">
                    <a:alpha val="43137"/>
                  </a:srgbClr>
                </a:outerShdw>
              </a:effectLst>
            </a:endParaRPr>
          </a:p>
        </p:txBody>
      </p:sp>
      <p:sp>
        <p:nvSpPr>
          <p:cNvPr id="11" name="矩形 10">
            <a:extLst>
              <a:ext uri="{FF2B5EF4-FFF2-40B4-BE49-F238E27FC236}">
                <a16:creationId xmlns:a16="http://schemas.microsoft.com/office/drawing/2014/main" id="{CA1E8948-AE51-44C7-BD8D-FCEA833B343C}"/>
              </a:ext>
            </a:extLst>
          </p:cNvPr>
          <p:cNvSpPr/>
          <p:nvPr/>
        </p:nvSpPr>
        <p:spPr>
          <a:xfrm>
            <a:off x="352008" y="2335724"/>
            <a:ext cx="5914977" cy="3663631"/>
          </a:xfrm>
          <a:prstGeom prst="rect">
            <a:avLst/>
          </a:prstGeom>
          <a:noFill/>
          <a:ln w="19050">
            <a:solidFill>
              <a:srgbClr val="33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8157B67-FC5F-43F6-B5E8-AE8855BDA914}"/>
              </a:ext>
            </a:extLst>
          </p:cNvPr>
          <p:cNvSpPr/>
          <p:nvPr/>
        </p:nvSpPr>
        <p:spPr>
          <a:xfrm>
            <a:off x="7014117" y="2335724"/>
            <a:ext cx="4825875" cy="3663631"/>
          </a:xfrm>
          <a:prstGeom prst="rect">
            <a:avLst/>
          </a:prstGeom>
          <a:noFill/>
          <a:ln w="19050">
            <a:solidFill>
              <a:srgbClr val="33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37E3B0-2650-45E8-979D-786BE699D6A0}"/>
              </a:ext>
            </a:extLst>
          </p:cNvPr>
          <p:cNvSpPr/>
          <p:nvPr/>
        </p:nvSpPr>
        <p:spPr>
          <a:xfrm>
            <a:off x="551095" y="2532732"/>
            <a:ext cx="5657385" cy="3269613"/>
          </a:xfrm>
          <a:prstGeom prst="rect">
            <a:avLst/>
          </a:prstGeom>
        </p:spPr>
        <p:txBody>
          <a:bodyPr wrap="square">
            <a:spAutoFit/>
          </a:bodyPr>
          <a:lstStyle/>
          <a:p>
            <a:pPr lvl="0">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本文提出了一种高效、安全的基于</a:t>
            </a:r>
            <a:r>
              <a:rPr lang="en-US" altLang="zh-CN" sz="2000" dirty="0">
                <a:latin typeface="微软雅黑" panose="020B0503020204020204" pitchFamily="34" charset="-122"/>
                <a:ea typeface="微软雅黑" panose="020B0503020204020204" pitchFamily="34" charset="-122"/>
              </a:rPr>
              <a:t>IBC</a:t>
            </a:r>
            <a:r>
              <a:rPr lang="zh-CN" altLang="zh-CN" sz="2000" dirty="0">
                <a:latin typeface="微软雅黑" panose="020B0503020204020204" pitchFamily="34" charset="-122"/>
                <a:ea typeface="微软雅黑" panose="020B0503020204020204" pitchFamily="34" charset="-122"/>
              </a:rPr>
              <a:t>的智能家居通信方案。该方案可提供消息源身份认证</a:t>
            </a:r>
            <a:r>
              <a:rPr lang="zh-CN" altLang="en-US" sz="2000" dirty="0">
                <a:latin typeface="微软雅黑" panose="020B0503020204020204" pitchFamily="34" charset="-122"/>
                <a:ea typeface="微软雅黑" panose="020B0503020204020204" pitchFamily="34" charset="-122"/>
              </a:rPr>
              <a:t>，保证</a:t>
            </a:r>
            <a:r>
              <a:rPr lang="zh-CN" altLang="zh-CN" sz="2000" dirty="0">
                <a:latin typeface="微软雅黑" panose="020B0503020204020204" pitchFamily="34" charset="-122"/>
                <a:ea typeface="微软雅黑" panose="020B0503020204020204" pitchFamily="34" charset="-122"/>
              </a:rPr>
              <a:t>终端用户设备和任何家用设备之间的安全通信。在认证过程中，</a:t>
            </a:r>
            <a:r>
              <a:rPr lang="zh-CN" altLang="en-US" sz="2000" dirty="0">
                <a:latin typeface="微软雅黑" panose="020B0503020204020204" pitchFamily="34" charset="-122"/>
                <a:ea typeface="微软雅黑" panose="020B0503020204020204" pitchFamily="34" charset="-122"/>
              </a:rPr>
              <a:t>该</a:t>
            </a:r>
            <a:r>
              <a:rPr lang="zh-CN" altLang="zh-CN" sz="2000" dirty="0">
                <a:latin typeface="微软雅黑" panose="020B0503020204020204" pitchFamily="34" charset="-122"/>
                <a:ea typeface="微软雅黑" panose="020B0503020204020204" pitchFamily="34" charset="-122"/>
              </a:rPr>
              <a:t>方案不需要访问第三方，只</a:t>
            </a:r>
            <a:r>
              <a:rPr lang="zh-CN" altLang="en-US" sz="2000" dirty="0">
                <a:latin typeface="微软雅黑" panose="020B0503020204020204" pitchFamily="34" charset="-122"/>
                <a:ea typeface="微软雅黑" panose="020B0503020204020204" pitchFamily="34" charset="-122"/>
              </a:rPr>
              <a:t>需要</a:t>
            </a:r>
            <a:r>
              <a:rPr lang="zh-CN" altLang="zh-CN" sz="2000" dirty="0">
                <a:latin typeface="微软雅黑" panose="020B0503020204020204" pitchFamily="34" charset="-122"/>
                <a:ea typeface="微软雅黑" panose="020B0503020204020204" pitchFamily="34" charset="-122"/>
              </a:rPr>
              <a:t>在注册或更新密钥时访问。</a:t>
            </a:r>
          </a:p>
          <a:p>
            <a:pPr lvl="0">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、该</a:t>
            </a:r>
            <a:r>
              <a:rPr lang="zh-CN" altLang="zh-CN" sz="2000" dirty="0">
                <a:latin typeface="微软雅黑" panose="020B0503020204020204" pitchFamily="34" charset="-122"/>
                <a:ea typeface="微软雅黑" panose="020B0503020204020204" pitchFamily="34" charset="-122"/>
              </a:rPr>
              <a:t>方案还提供完整性和机密性以及保护设备之间的通信免受各种可能的攻击的能力。</a:t>
            </a:r>
          </a:p>
        </p:txBody>
      </p:sp>
      <p:sp>
        <p:nvSpPr>
          <p:cNvPr id="14" name="矩形 13">
            <a:extLst>
              <a:ext uri="{FF2B5EF4-FFF2-40B4-BE49-F238E27FC236}">
                <a16:creationId xmlns:a16="http://schemas.microsoft.com/office/drawing/2014/main" id="{399B45D0-A5C1-43B7-8576-17A2FA16308D}"/>
              </a:ext>
            </a:extLst>
          </p:cNvPr>
          <p:cNvSpPr/>
          <p:nvPr/>
        </p:nvSpPr>
        <p:spPr>
          <a:xfrm>
            <a:off x="7014116" y="2335724"/>
            <a:ext cx="4825875" cy="1884618"/>
          </a:xfrm>
          <a:prstGeom prst="rect">
            <a:avLst/>
          </a:prstGeom>
        </p:spPr>
        <p:txBody>
          <a:bodyPr wrap="square">
            <a:spAutoFit/>
          </a:bodyPr>
          <a:lstStyle/>
          <a:p>
            <a:pPr>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问题：</a:t>
            </a:r>
            <a:r>
              <a:rPr lang="zh-CN" altLang="zh-CN" sz="2000" dirty="0">
                <a:latin typeface="微软雅黑" panose="020B0503020204020204" pitchFamily="34" charset="-122"/>
                <a:ea typeface="微软雅黑" panose="020B0503020204020204" pitchFamily="34" charset="-122"/>
              </a:rPr>
              <a:t>负责参数初始化和密钥生成的本地服务器</a:t>
            </a:r>
            <a:r>
              <a:rPr lang="en-US" altLang="zh-CN" sz="2000" dirty="0">
                <a:latin typeface="微软雅黑" panose="020B0503020204020204" pitchFamily="34" charset="-122"/>
                <a:ea typeface="微软雅黑" panose="020B0503020204020204" pitchFamily="34" charset="-122"/>
              </a:rPr>
              <a:t>LS</a:t>
            </a:r>
            <a:r>
              <a:rPr lang="zh-CN" altLang="zh-CN" sz="2000" dirty="0">
                <a:latin typeface="微软雅黑" panose="020B0503020204020204" pitchFamily="34" charset="-122"/>
                <a:ea typeface="微软雅黑" panose="020B0503020204020204" pitchFamily="34" charset="-122"/>
              </a:rPr>
              <a:t>被认为是安全的。但是，在</a:t>
            </a:r>
            <a:r>
              <a:rPr lang="zh-CN" altLang="zh-CN" sz="2000" dirty="0">
                <a:solidFill>
                  <a:srgbClr val="FF0000"/>
                </a:solidFill>
                <a:latin typeface="微软雅黑" panose="020B0503020204020204" pitchFamily="34" charset="-122"/>
                <a:ea typeface="微软雅黑" panose="020B0503020204020204" pitchFamily="34" charset="-122"/>
              </a:rPr>
              <a:t>被攻击</a:t>
            </a:r>
            <a:r>
              <a:rPr lang="zh-CN" altLang="zh-CN" sz="2000" dirty="0">
                <a:latin typeface="微软雅黑" panose="020B0503020204020204" pitchFamily="34" charset="-122"/>
                <a:ea typeface="微软雅黑" panose="020B0503020204020204" pitchFamily="34" charset="-122"/>
              </a:rPr>
              <a:t>的情况下，所有被发出的密钥都可以被实现。</a:t>
            </a:r>
          </a:p>
        </p:txBody>
      </p:sp>
      <p:sp>
        <p:nvSpPr>
          <p:cNvPr id="15" name="矩形 14">
            <a:extLst>
              <a:ext uri="{FF2B5EF4-FFF2-40B4-BE49-F238E27FC236}">
                <a16:creationId xmlns:a16="http://schemas.microsoft.com/office/drawing/2014/main" id="{A5C6C5ED-A89F-4AC5-8F57-18D4599A791D}"/>
              </a:ext>
            </a:extLst>
          </p:cNvPr>
          <p:cNvSpPr/>
          <p:nvPr/>
        </p:nvSpPr>
        <p:spPr>
          <a:xfrm>
            <a:off x="7032146" y="4055397"/>
            <a:ext cx="4825875" cy="1884618"/>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未来工作方向</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研究在本地服务器参与通信过程的情况下如何保护本地服务器。将进一步在实际的</a:t>
            </a:r>
            <a:r>
              <a:rPr lang="en-US" altLang="zh-CN" sz="2000" dirty="0">
                <a:latin typeface="微软雅黑" panose="020B0503020204020204" pitchFamily="34" charset="-122"/>
                <a:ea typeface="微软雅黑" panose="020B0503020204020204" pitchFamily="34" charset="-122"/>
              </a:rPr>
              <a:t>IoT</a:t>
            </a:r>
            <a:r>
              <a:rPr lang="zh-CN" altLang="zh-CN" sz="2000" dirty="0">
                <a:latin typeface="微软雅黑" panose="020B0503020204020204" pitchFamily="34" charset="-122"/>
                <a:ea typeface="微软雅黑" panose="020B0503020204020204" pitchFamily="34" charset="-122"/>
              </a:rPr>
              <a:t>设备上实施建议的方案，并且评估实际环境中的性能。</a:t>
            </a:r>
          </a:p>
        </p:txBody>
      </p:sp>
      <p:cxnSp>
        <p:nvCxnSpPr>
          <p:cNvPr id="17" name="直接连接符 16">
            <a:extLst>
              <a:ext uri="{FF2B5EF4-FFF2-40B4-BE49-F238E27FC236}">
                <a16:creationId xmlns:a16="http://schemas.microsoft.com/office/drawing/2014/main" id="{766E0CF9-3FEC-45FA-8350-7BA315A6C4A8}"/>
              </a:ext>
            </a:extLst>
          </p:cNvPr>
          <p:cNvCxnSpPr/>
          <p:nvPr/>
        </p:nvCxnSpPr>
        <p:spPr>
          <a:xfrm>
            <a:off x="7014116" y="4198040"/>
            <a:ext cx="482587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817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E119FC-8CDC-40C3-BBD4-086825AAA2E7}"/>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2011195" y="851957"/>
            <a:ext cx="9006176" cy="4540900"/>
          </a:xfrm>
          <a:prstGeom prst="rect">
            <a:avLst/>
          </a:prstGeom>
        </p:spPr>
      </p:pic>
      <p:sp>
        <p:nvSpPr>
          <p:cNvPr id="6" name="文本框 5">
            <a:extLst>
              <a:ext uri="{FF2B5EF4-FFF2-40B4-BE49-F238E27FC236}">
                <a16:creationId xmlns:a16="http://schemas.microsoft.com/office/drawing/2014/main" id="{A5315583-1CC0-47F2-880A-8F774EA03F3D}"/>
              </a:ext>
            </a:extLst>
          </p:cNvPr>
          <p:cNvSpPr txBox="1"/>
          <p:nvPr/>
        </p:nvSpPr>
        <p:spPr>
          <a:xfrm>
            <a:off x="3216057" y="2012519"/>
            <a:ext cx="7332430" cy="2219775"/>
          </a:xfrm>
          <a:prstGeom prst="rect">
            <a:avLst/>
          </a:prstGeom>
          <a:noFill/>
        </p:spPr>
        <p:txBody>
          <a:bodyPr wrap="square" rtlCol="0">
            <a:spAutoFit/>
          </a:bodyPr>
          <a:lstStyle/>
          <a:p>
            <a:pPr>
              <a:lnSpc>
                <a:spcPct val="150000"/>
              </a:lnSpc>
            </a:pPr>
            <a:r>
              <a:rPr lang="en-US" altLang="zh-CN"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2017 IEEE 36</a:t>
            </a:r>
            <a:r>
              <a:rPr lang="en-US" altLang="zh-CN" sz="3200" baseline="300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th</a:t>
            </a:r>
            <a:r>
              <a:rPr lang="en-US" altLang="zh-CN"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 International Performance Computing and Communications Conference</a:t>
            </a:r>
            <a:r>
              <a:rPr lang="zh-CN" altLang="en-US"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a:t>
            </a:r>
            <a:r>
              <a:rPr lang="en-US" altLang="zh-CN"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IPCC</a:t>
            </a:r>
            <a:r>
              <a:rPr lang="zh-CN" altLang="en-US" sz="32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rPr>
              <a:t>）</a:t>
            </a:r>
          </a:p>
        </p:txBody>
      </p:sp>
    </p:spTree>
    <p:extLst>
      <p:ext uri="{BB962C8B-B14F-4D97-AF65-F5344CB8AC3E}">
        <p14:creationId xmlns:p14="http://schemas.microsoft.com/office/powerpoint/2010/main" val="1796527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E119FC-8CDC-40C3-BBD4-086825AAA2E7}"/>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2093843" y="887897"/>
            <a:ext cx="8375373" cy="4222850"/>
          </a:xfrm>
          <a:prstGeom prst="rect">
            <a:avLst/>
          </a:prstGeom>
        </p:spPr>
      </p:pic>
      <p:sp>
        <p:nvSpPr>
          <p:cNvPr id="6" name="文本框 5">
            <a:extLst>
              <a:ext uri="{FF2B5EF4-FFF2-40B4-BE49-F238E27FC236}">
                <a16:creationId xmlns:a16="http://schemas.microsoft.com/office/drawing/2014/main" id="{A5315583-1CC0-47F2-880A-8F774EA03F3D}"/>
              </a:ext>
            </a:extLst>
          </p:cNvPr>
          <p:cNvSpPr txBox="1"/>
          <p:nvPr/>
        </p:nvSpPr>
        <p:spPr>
          <a:xfrm>
            <a:off x="3962397" y="2427345"/>
            <a:ext cx="4638263" cy="830997"/>
          </a:xfrm>
          <a:prstGeom prst="rect">
            <a:avLst/>
          </a:prstGeom>
          <a:noFill/>
        </p:spPr>
        <p:txBody>
          <a:bodyPr wrap="square" rtlCol="0">
            <a:spAutoFit/>
          </a:bodyPr>
          <a:lstStyle/>
          <a:p>
            <a:pPr algn="dist"/>
            <a:r>
              <a:rPr lang="zh-CN" altLang="en-US" sz="48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感谢聆听</a:t>
            </a:r>
          </a:p>
        </p:txBody>
      </p:sp>
      <p:sp>
        <p:nvSpPr>
          <p:cNvPr id="8" name="矩形 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026A9A1B-9728-4198-BBE1-9F2EDC8B3EEF}"/>
              </a:ext>
            </a:extLst>
          </p:cNvPr>
          <p:cNvSpPr/>
          <p:nvPr/>
        </p:nvSpPr>
        <p:spPr>
          <a:xfrm>
            <a:off x="3680614" y="3490329"/>
            <a:ext cx="5201828" cy="502958"/>
          </a:xfrm>
          <a:prstGeom prst="rect">
            <a:avLst/>
          </a:prstGeom>
        </p:spPr>
        <p:txBody>
          <a:bodyPr wrap="square">
            <a:spAutoFit/>
          </a:bodyPr>
          <a:lstStyle/>
          <a:p>
            <a:pPr algn="ctr">
              <a:lnSpc>
                <a:spcPct val="150000"/>
              </a:lnSpc>
            </a:pPr>
            <a:r>
              <a:rPr lang="en-US" altLang="zh-CN" sz="20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sym typeface="Calibri" panose="020F0502020204030204" pitchFamily="34" charset="0"/>
              </a:rPr>
              <a:t>Thank you for your listening</a:t>
            </a:r>
            <a:endParaRPr lang="zh-CN" altLang="en-US" sz="2000" dirty="0">
              <a:solidFill>
                <a:srgbClr val="1B79B8"/>
              </a:solidFill>
              <a:latin typeface="Arial Rounded MT Bold" panose="020F0704030504030204" pitchFamily="34" charset="0"/>
              <a:ea typeface="微软雅黑" panose="020B0503020204020204" pitchFamily="34" charset="-122"/>
              <a:cs typeface="Arial" panose="020B0604020202020204" pitchFamily="34" charset="0"/>
              <a:sym typeface="Calibri" panose="020F0502020204030204" pitchFamily="34" charset="0"/>
            </a:endParaRPr>
          </a:p>
        </p:txBody>
      </p:sp>
    </p:spTree>
    <p:extLst>
      <p:ext uri="{BB962C8B-B14F-4D97-AF65-F5344CB8AC3E}">
        <p14:creationId xmlns:p14="http://schemas.microsoft.com/office/powerpoint/2010/main" val="149026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6865E5-497A-4D41-BA67-09F5577027C1}"/>
              </a:ext>
            </a:extLst>
          </p:cNvPr>
          <p:cNvSpPr/>
          <p:nvPr/>
        </p:nvSpPr>
        <p:spPr>
          <a:xfrm>
            <a:off x="470049" y="827460"/>
            <a:ext cx="4242464" cy="5234608"/>
          </a:xfrm>
          <a:prstGeom prst="rect">
            <a:avLst/>
          </a:prstGeom>
          <a:blipFill dpi="0" rotWithShape="1">
            <a:blip r:embed="rId3">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123809" y="1118095"/>
            <a:ext cx="552650" cy="461666"/>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latin typeface="Calibri" panose="020F0502020204030204" pitchFamily="34" charset="0"/>
                <a:ea typeface="微软雅黑" panose="020B0503020204020204" pitchFamily="34" charset="-122"/>
                <a:sym typeface="Calibri" panose="020F0502020204030204" pitchFamily="34" charset="0"/>
              </a:rPr>
              <a:t>01</a:t>
            </a:r>
            <a:endParaRPr lang="zh-CN" altLang="en-US" sz="2400"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9" name="文本框 8"/>
          <p:cNvSpPr txBox="1"/>
          <p:nvPr/>
        </p:nvSpPr>
        <p:spPr>
          <a:xfrm>
            <a:off x="5917062" y="2303964"/>
            <a:ext cx="1877107" cy="461665"/>
          </a:xfrm>
          <a:prstGeom prst="rect">
            <a:avLst/>
          </a:prstGeom>
          <a:noFill/>
        </p:spPr>
        <p:txBody>
          <a:bodyPr wrap="square" rtlCol="0">
            <a:spAutoFit/>
          </a:bodyPr>
          <a:lstStyle/>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背景知识</a:t>
            </a:r>
          </a:p>
        </p:txBody>
      </p:sp>
      <p:sp>
        <p:nvSpPr>
          <p:cNvPr id="26" name="矩形 25"/>
          <p:cNvSpPr/>
          <p:nvPr/>
        </p:nvSpPr>
        <p:spPr>
          <a:xfrm>
            <a:off x="5123810" y="2248182"/>
            <a:ext cx="552650" cy="517446"/>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latin typeface="Calibri" panose="020F0502020204030204" pitchFamily="34" charset="0"/>
                <a:ea typeface="微软雅黑" panose="020B0503020204020204" pitchFamily="34" charset="-122"/>
                <a:sym typeface="Calibri" panose="020F0502020204030204" pitchFamily="34" charset="0"/>
              </a:rPr>
              <a:t>02</a:t>
            </a:r>
            <a:endParaRPr lang="zh-CN" altLang="en-US" sz="2400"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7" name="文本框 26"/>
          <p:cNvSpPr txBox="1"/>
          <p:nvPr/>
        </p:nvSpPr>
        <p:spPr>
          <a:xfrm>
            <a:off x="5887810" y="1140187"/>
            <a:ext cx="1005403" cy="461665"/>
          </a:xfrm>
          <a:prstGeom prst="rect">
            <a:avLst/>
          </a:prstGeom>
          <a:noFill/>
        </p:spPr>
        <p:txBody>
          <a:bodyPr wrap="none" rtlCol="0">
            <a:spAutoFit/>
          </a:bodyPr>
          <a:lstStyle/>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摘要</a:t>
            </a:r>
          </a:p>
        </p:txBody>
      </p:sp>
      <p:sp>
        <p:nvSpPr>
          <p:cNvPr id="31" name="矩形 30"/>
          <p:cNvSpPr/>
          <p:nvPr/>
        </p:nvSpPr>
        <p:spPr>
          <a:xfrm>
            <a:off x="5123810" y="3429000"/>
            <a:ext cx="552650" cy="517446"/>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latin typeface="Calibri" panose="020F0502020204030204" pitchFamily="34" charset="0"/>
                <a:ea typeface="微软雅黑" panose="020B0503020204020204" pitchFamily="34" charset="-122"/>
                <a:sym typeface="Calibri" panose="020F0502020204030204" pitchFamily="34" charset="0"/>
              </a:rPr>
              <a:t>03</a:t>
            </a:r>
            <a:endParaRPr lang="zh-CN" altLang="en-US" sz="2400"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2" name="文本框 31"/>
          <p:cNvSpPr txBox="1"/>
          <p:nvPr/>
        </p:nvSpPr>
        <p:spPr>
          <a:xfrm>
            <a:off x="5850629" y="3463520"/>
            <a:ext cx="1856042" cy="461665"/>
          </a:xfrm>
          <a:prstGeom prst="rect">
            <a:avLst/>
          </a:prstGeom>
          <a:noFill/>
        </p:spPr>
        <p:txBody>
          <a:bodyPr wrap="square" rtlCol="0">
            <a:spAutoFit/>
          </a:bodyPr>
          <a:lstStyle/>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本文贡献</a:t>
            </a:r>
          </a:p>
        </p:txBody>
      </p:sp>
      <p:sp>
        <p:nvSpPr>
          <p:cNvPr id="42" name="矩形 41"/>
          <p:cNvSpPr/>
          <p:nvPr/>
        </p:nvSpPr>
        <p:spPr>
          <a:xfrm>
            <a:off x="5123809" y="4609818"/>
            <a:ext cx="552651" cy="461665"/>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latin typeface="Calibri" panose="020F0502020204030204" pitchFamily="34" charset="0"/>
                <a:ea typeface="微软雅黑" panose="020B0503020204020204" pitchFamily="34" charset="-122"/>
                <a:sym typeface="Calibri" panose="020F0502020204030204" pitchFamily="34" charset="0"/>
              </a:rPr>
              <a:t>04</a:t>
            </a:r>
            <a:endParaRPr lang="zh-CN" altLang="en-US" sz="2400"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3" name="文本框 42"/>
          <p:cNvSpPr txBox="1"/>
          <p:nvPr/>
        </p:nvSpPr>
        <p:spPr>
          <a:xfrm>
            <a:off x="5850629" y="4623076"/>
            <a:ext cx="1826141" cy="461665"/>
          </a:xfrm>
          <a:prstGeom prst="rect">
            <a:avLst/>
          </a:prstGeom>
          <a:noFill/>
        </p:spPr>
        <p:txBody>
          <a:bodyPr wrap="none" rtlCol="0">
            <a:spAutoFit/>
          </a:bodyPr>
          <a:lstStyle/>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系统模型</a:t>
            </a:r>
          </a:p>
        </p:txBody>
      </p:sp>
      <p:pic>
        <p:nvPicPr>
          <p:cNvPr id="23" name="图片 22">
            <a:extLst>
              <a:ext uri="{FF2B5EF4-FFF2-40B4-BE49-F238E27FC236}">
                <a16:creationId xmlns:a16="http://schemas.microsoft.com/office/drawing/2014/main" id="{926D3045-5F7C-4E20-9DD2-860795E6473F}"/>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27880" y="1248712"/>
            <a:ext cx="3693758" cy="2922269"/>
          </a:xfrm>
          <a:prstGeom prst="rect">
            <a:avLst/>
          </a:prstGeom>
        </p:spPr>
      </p:pic>
      <p:cxnSp>
        <p:nvCxnSpPr>
          <p:cNvPr id="20" name="直接连接符 19"/>
          <p:cNvCxnSpPr>
            <a:cxnSpLocks/>
          </p:cNvCxnSpPr>
          <p:nvPr/>
        </p:nvCxnSpPr>
        <p:spPr>
          <a:xfrm>
            <a:off x="3069230" y="3925185"/>
            <a:ext cx="29626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790AB5B-55F9-4A4D-B577-1DF3FFA8C6F5}"/>
              </a:ext>
            </a:extLst>
          </p:cNvPr>
          <p:cNvSpPr/>
          <p:nvPr/>
        </p:nvSpPr>
        <p:spPr>
          <a:xfrm>
            <a:off x="1385157" y="2878745"/>
            <a:ext cx="2518747" cy="584775"/>
          </a:xfrm>
          <a:prstGeom prst="rect">
            <a:avLst/>
          </a:prstGeom>
        </p:spPr>
        <p:txBody>
          <a:bodyPr wrap="square">
            <a:spAutoFit/>
          </a:bodyPr>
          <a:lstStyle/>
          <a:p>
            <a:pPr lvl="0" algn="ctr"/>
            <a:r>
              <a:rPr lang="en-US" altLang="zh-CN" sz="3200" dirty="0">
                <a:solidFill>
                  <a:srgbClr val="1B79B8"/>
                </a:solidFill>
                <a:latin typeface="Arial Rounded MT Bold" panose="020F0704030504030204" pitchFamily="34" charset="0"/>
                <a:ea typeface="微软雅黑" panose="020B0503020204020204" pitchFamily="34" charset="-122"/>
                <a:sym typeface="Calibri" panose="020F0502020204030204" pitchFamily="34" charset="0"/>
              </a:rPr>
              <a:t>CONTNETS</a:t>
            </a:r>
            <a:endParaRPr lang="zh-CN" altLang="en-US" sz="3200" dirty="0">
              <a:solidFill>
                <a:srgbClr val="1B79B8"/>
              </a:solidFill>
              <a:latin typeface="Arial Rounded MT Bold" panose="020F0704030504030204" pitchFamily="34" charset="0"/>
              <a:ea typeface="微软雅黑" panose="020B0503020204020204" pitchFamily="34" charset="-122"/>
              <a:sym typeface="Calibri" panose="020F0502020204030204" pitchFamily="34" charset="0"/>
            </a:endParaRPr>
          </a:p>
        </p:txBody>
      </p:sp>
      <p:sp>
        <p:nvSpPr>
          <p:cNvPr id="22" name="矩形 21">
            <a:extLst>
              <a:ext uri="{FF2B5EF4-FFF2-40B4-BE49-F238E27FC236}">
                <a16:creationId xmlns:a16="http://schemas.microsoft.com/office/drawing/2014/main" id="{5971F3CC-88BD-4EBA-86A0-017020B67C23}"/>
              </a:ext>
            </a:extLst>
          </p:cNvPr>
          <p:cNvSpPr/>
          <p:nvPr/>
        </p:nvSpPr>
        <p:spPr>
          <a:xfrm>
            <a:off x="1534007" y="2034098"/>
            <a:ext cx="2114548" cy="769441"/>
          </a:xfrm>
          <a:prstGeom prst="rect">
            <a:avLst/>
          </a:prstGeom>
        </p:spPr>
        <p:txBody>
          <a:bodyPr wrap="square">
            <a:spAutoFit/>
          </a:bodyPr>
          <a:lstStyle/>
          <a:p>
            <a:pPr lvl="0" algn="ctr"/>
            <a:r>
              <a:rPr lang="zh-CN" altLang="en-US" sz="4400" b="1" dirty="0">
                <a:solidFill>
                  <a:srgbClr val="1B79B8"/>
                </a:solidFill>
                <a:latin typeface="Calibri" panose="020F0502020204030204" pitchFamily="34" charset="0"/>
                <a:ea typeface="微软雅黑" panose="020B0503020204020204" pitchFamily="34" charset="-122"/>
                <a:sym typeface="Calibri" panose="020F0502020204030204" pitchFamily="34" charset="0"/>
              </a:rPr>
              <a:t>目  录</a:t>
            </a:r>
            <a:endParaRPr lang="en-US" altLang="zh-CN" sz="4400" b="1" dirty="0">
              <a:solidFill>
                <a:srgbClr val="1B79B8"/>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7" name="矩形 16">
            <a:extLst>
              <a:ext uri="{FF2B5EF4-FFF2-40B4-BE49-F238E27FC236}">
                <a16:creationId xmlns:a16="http://schemas.microsoft.com/office/drawing/2014/main" id="{A9EE25D1-D584-426C-BAAD-0B960C3D6901}"/>
              </a:ext>
            </a:extLst>
          </p:cNvPr>
          <p:cNvSpPr/>
          <p:nvPr/>
        </p:nvSpPr>
        <p:spPr>
          <a:xfrm>
            <a:off x="8155739" y="1113519"/>
            <a:ext cx="552650" cy="461666"/>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latin typeface="Calibri" panose="020F0502020204030204" pitchFamily="34" charset="0"/>
                <a:ea typeface="微软雅黑" panose="020B0503020204020204" pitchFamily="34" charset="-122"/>
                <a:sym typeface="Calibri" panose="020F0502020204030204" pitchFamily="34" charset="0"/>
              </a:rPr>
              <a:t>05</a:t>
            </a:r>
            <a:endParaRPr lang="zh-CN" altLang="en-US" sz="2400"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8" name="文本框 17">
            <a:extLst>
              <a:ext uri="{FF2B5EF4-FFF2-40B4-BE49-F238E27FC236}">
                <a16:creationId xmlns:a16="http://schemas.microsoft.com/office/drawing/2014/main" id="{E70D1371-08F1-4A34-BCBD-B84BC40842F6}"/>
              </a:ext>
            </a:extLst>
          </p:cNvPr>
          <p:cNvSpPr txBox="1"/>
          <p:nvPr/>
        </p:nvSpPr>
        <p:spPr>
          <a:xfrm>
            <a:off x="8951159" y="955520"/>
            <a:ext cx="2236510" cy="830997"/>
          </a:xfrm>
          <a:prstGeom prst="rect">
            <a:avLst/>
          </a:prstGeom>
          <a:noFill/>
        </p:spPr>
        <p:txBody>
          <a:bodyPr wrap="none" rtlCol="0">
            <a:spAutoFit/>
          </a:bodyPr>
          <a:lstStyle/>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基于身份的</a:t>
            </a:r>
            <a:endParaRPr lang="en-US" altLang="zh-CN" sz="2400" spc="800" dirty="0">
              <a:latin typeface="Calibri" panose="020F0502020204030204" pitchFamily="34" charset="0"/>
              <a:ea typeface="微软雅黑" panose="020B0503020204020204" pitchFamily="34" charset="-122"/>
              <a:sym typeface="Calibri" panose="020F0502020204030204" pitchFamily="34" charset="0"/>
            </a:endParaRPr>
          </a:p>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签密方案</a:t>
            </a:r>
          </a:p>
        </p:txBody>
      </p:sp>
      <p:sp>
        <p:nvSpPr>
          <p:cNvPr id="19" name="矩形 18">
            <a:extLst>
              <a:ext uri="{FF2B5EF4-FFF2-40B4-BE49-F238E27FC236}">
                <a16:creationId xmlns:a16="http://schemas.microsoft.com/office/drawing/2014/main" id="{E7E80E12-05C4-456F-8EDA-190785209376}"/>
              </a:ext>
            </a:extLst>
          </p:cNvPr>
          <p:cNvSpPr/>
          <p:nvPr/>
        </p:nvSpPr>
        <p:spPr>
          <a:xfrm>
            <a:off x="8155739" y="2276072"/>
            <a:ext cx="552650" cy="461666"/>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latin typeface="Calibri" panose="020F0502020204030204" pitchFamily="34" charset="0"/>
                <a:ea typeface="微软雅黑" panose="020B0503020204020204" pitchFamily="34" charset="-122"/>
                <a:sym typeface="Calibri" panose="020F0502020204030204" pitchFamily="34" charset="0"/>
              </a:rPr>
              <a:t>06</a:t>
            </a:r>
            <a:endParaRPr lang="zh-CN" altLang="en-US" sz="2400"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1" name="文本框 20">
            <a:extLst>
              <a:ext uri="{FF2B5EF4-FFF2-40B4-BE49-F238E27FC236}">
                <a16:creationId xmlns:a16="http://schemas.microsoft.com/office/drawing/2014/main" id="{46440800-B3C9-44BC-9B9F-5DAAF091CB08}"/>
              </a:ext>
            </a:extLst>
          </p:cNvPr>
          <p:cNvSpPr txBox="1"/>
          <p:nvPr/>
        </p:nvSpPr>
        <p:spPr>
          <a:xfrm>
            <a:off x="8988158" y="2119297"/>
            <a:ext cx="2236510" cy="830997"/>
          </a:xfrm>
          <a:prstGeom prst="rect">
            <a:avLst/>
          </a:prstGeom>
          <a:noFill/>
        </p:spPr>
        <p:txBody>
          <a:bodyPr wrap="none" rtlCol="0">
            <a:spAutoFit/>
          </a:bodyPr>
          <a:lstStyle/>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方案评估与</a:t>
            </a:r>
            <a:endParaRPr lang="en-US" altLang="zh-CN" sz="2400" spc="800" dirty="0">
              <a:latin typeface="Calibri" panose="020F0502020204030204" pitchFamily="34" charset="0"/>
              <a:ea typeface="微软雅黑" panose="020B0503020204020204" pitchFamily="34" charset="-122"/>
              <a:sym typeface="Calibri" panose="020F0502020204030204" pitchFamily="34" charset="0"/>
            </a:endParaRPr>
          </a:p>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安全分析</a:t>
            </a:r>
          </a:p>
        </p:txBody>
      </p:sp>
      <p:sp>
        <p:nvSpPr>
          <p:cNvPr id="24" name="矩形 23">
            <a:extLst>
              <a:ext uri="{FF2B5EF4-FFF2-40B4-BE49-F238E27FC236}">
                <a16:creationId xmlns:a16="http://schemas.microsoft.com/office/drawing/2014/main" id="{FF1917FD-34FF-476E-B755-3A89A30B26A7}"/>
              </a:ext>
            </a:extLst>
          </p:cNvPr>
          <p:cNvSpPr/>
          <p:nvPr/>
        </p:nvSpPr>
        <p:spPr>
          <a:xfrm>
            <a:off x="8155739" y="3477678"/>
            <a:ext cx="552650" cy="461666"/>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latin typeface="Calibri" panose="020F0502020204030204" pitchFamily="34" charset="0"/>
                <a:ea typeface="微软雅黑" panose="020B0503020204020204" pitchFamily="34" charset="-122"/>
                <a:sym typeface="Calibri" panose="020F0502020204030204" pitchFamily="34" charset="0"/>
              </a:rPr>
              <a:t>07</a:t>
            </a:r>
            <a:endParaRPr lang="zh-CN" altLang="en-US" sz="2400"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8" name="文本框 27">
            <a:extLst>
              <a:ext uri="{FF2B5EF4-FFF2-40B4-BE49-F238E27FC236}">
                <a16:creationId xmlns:a16="http://schemas.microsoft.com/office/drawing/2014/main" id="{FB102CB2-29C3-42FA-B3A5-BA3A7F8C16F5}"/>
              </a:ext>
            </a:extLst>
          </p:cNvPr>
          <p:cNvSpPr txBox="1"/>
          <p:nvPr/>
        </p:nvSpPr>
        <p:spPr>
          <a:xfrm>
            <a:off x="8951159" y="3477679"/>
            <a:ext cx="1005403" cy="461665"/>
          </a:xfrm>
          <a:prstGeom prst="rect">
            <a:avLst/>
          </a:prstGeom>
          <a:noFill/>
        </p:spPr>
        <p:txBody>
          <a:bodyPr wrap="none" rtlCol="0">
            <a:spAutoFit/>
          </a:bodyPr>
          <a:lstStyle/>
          <a:p>
            <a:r>
              <a:rPr lang="zh-CN" altLang="en-US" sz="2400" spc="800" dirty="0">
                <a:latin typeface="Calibri" panose="020F0502020204030204" pitchFamily="34" charset="0"/>
                <a:ea typeface="微软雅黑" panose="020B0503020204020204" pitchFamily="34" charset="-122"/>
                <a:sym typeface="Calibri" panose="020F0502020204030204" pitchFamily="34" charset="0"/>
              </a:rPr>
              <a:t>总结</a:t>
            </a:r>
          </a:p>
        </p:txBody>
      </p:sp>
    </p:spTree>
    <p:extLst>
      <p:ext uri="{BB962C8B-B14F-4D97-AF65-F5344CB8AC3E}">
        <p14:creationId xmlns:p14="http://schemas.microsoft.com/office/powerpoint/2010/main" val="3114330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1</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17DB572-6993-4BD3-9C5B-3100F25397B6}"/>
              </a:ext>
            </a:extLst>
          </p:cNvPr>
          <p:cNvSpPr txBox="1"/>
          <p:nvPr/>
        </p:nvSpPr>
        <p:spPr>
          <a:xfrm>
            <a:off x="1832939" y="683187"/>
            <a:ext cx="2032557"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Abstract</a:t>
            </a:r>
            <a:endParaRPr lang="zh-CN" altLang="en-US" sz="3200" b="1" dirty="0">
              <a:solidFill>
                <a:srgbClr val="1B79B8"/>
              </a:solidFill>
              <a:latin typeface="Arial Rounded MT Bold" panose="020F0704030504030204" pitchFamily="34" charset="0"/>
            </a:endParaRPr>
          </a:p>
        </p:txBody>
      </p:sp>
      <p:sp>
        <p:nvSpPr>
          <p:cNvPr id="6" name="文本框 5">
            <a:extLst>
              <a:ext uri="{FF2B5EF4-FFF2-40B4-BE49-F238E27FC236}">
                <a16:creationId xmlns:a16="http://schemas.microsoft.com/office/drawing/2014/main" id="{6CA5AE85-752A-4E72-8870-64477FA338C5}"/>
              </a:ext>
            </a:extLst>
          </p:cNvPr>
          <p:cNvSpPr txBox="1"/>
          <p:nvPr/>
        </p:nvSpPr>
        <p:spPr>
          <a:xfrm>
            <a:off x="2145936" y="1836321"/>
            <a:ext cx="179534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之前的方案</a:t>
            </a:r>
          </a:p>
        </p:txBody>
      </p:sp>
      <p:sp>
        <p:nvSpPr>
          <p:cNvPr id="7" name="文本框 6">
            <a:extLst>
              <a:ext uri="{FF2B5EF4-FFF2-40B4-BE49-F238E27FC236}">
                <a16:creationId xmlns:a16="http://schemas.microsoft.com/office/drawing/2014/main" id="{D46A0288-262D-4024-850D-56843C169B22}"/>
              </a:ext>
            </a:extLst>
          </p:cNvPr>
          <p:cNvSpPr txBox="1"/>
          <p:nvPr/>
        </p:nvSpPr>
        <p:spPr>
          <a:xfrm>
            <a:off x="8098859" y="1836321"/>
            <a:ext cx="173448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本文的方案</a:t>
            </a:r>
          </a:p>
        </p:txBody>
      </p:sp>
      <p:sp>
        <p:nvSpPr>
          <p:cNvPr id="8" name="矩形 7">
            <a:extLst>
              <a:ext uri="{FF2B5EF4-FFF2-40B4-BE49-F238E27FC236}">
                <a16:creationId xmlns:a16="http://schemas.microsoft.com/office/drawing/2014/main" id="{418D098E-A557-48FB-A3C2-59FB15DB08FB}"/>
              </a:ext>
            </a:extLst>
          </p:cNvPr>
          <p:cNvSpPr/>
          <p:nvPr/>
        </p:nvSpPr>
        <p:spPr>
          <a:xfrm>
            <a:off x="5244140" y="3569919"/>
            <a:ext cx="1226619" cy="1015663"/>
          </a:xfrm>
          <a:prstGeom prst="rect">
            <a:avLst/>
          </a:prstGeom>
          <a:noFill/>
        </p:spPr>
        <p:txBody>
          <a:bodyPr wrap="none" lIns="91440" tIns="45720" rIns="91440" bIns="45720">
            <a:spAutoFit/>
          </a:bodyPr>
          <a:lstStyle/>
          <a:p>
            <a:pPr algn="ctr"/>
            <a:r>
              <a:rPr lang="en-US" altLang="zh-CN"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Rounded MT Bold" panose="020F0704030504030204" pitchFamily="34" charset="0"/>
              </a:rPr>
              <a:t>VS</a:t>
            </a:r>
            <a:endParaRPr lang="zh-CN" altLang="en-US"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Rounded MT Bold" panose="020F0704030504030204" pitchFamily="34" charset="0"/>
            </a:endParaRPr>
          </a:p>
        </p:txBody>
      </p:sp>
      <p:sp>
        <p:nvSpPr>
          <p:cNvPr id="10" name="矩形 9">
            <a:extLst>
              <a:ext uri="{FF2B5EF4-FFF2-40B4-BE49-F238E27FC236}">
                <a16:creationId xmlns:a16="http://schemas.microsoft.com/office/drawing/2014/main" id="{352E173B-F53A-4AA4-996E-68635A1D8475}"/>
              </a:ext>
            </a:extLst>
          </p:cNvPr>
          <p:cNvSpPr/>
          <p:nvPr/>
        </p:nvSpPr>
        <p:spPr>
          <a:xfrm>
            <a:off x="980200" y="2380945"/>
            <a:ext cx="4126821" cy="3897190"/>
          </a:xfrm>
          <a:prstGeom prst="rect">
            <a:avLst/>
          </a:prstGeom>
          <a:noFill/>
          <a:ln w="19050">
            <a:solidFill>
              <a:srgbClr val="33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A31900B-EFCD-4549-B108-FAD3337CB843}"/>
              </a:ext>
            </a:extLst>
          </p:cNvPr>
          <p:cNvSpPr txBox="1"/>
          <p:nvPr/>
        </p:nvSpPr>
        <p:spPr>
          <a:xfrm>
            <a:off x="1163880" y="2673777"/>
            <a:ext cx="3807295" cy="2807948"/>
          </a:xfrm>
          <a:prstGeom prst="rect">
            <a:avLst/>
          </a:prstGeom>
          <a:noFill/>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提出</a:t>
            </a:r>
            <a:r>
              <a:rPr lang="zh-CN" altLang="en-US" sz="2000" dirty="0">
                <a:latin typeface="微软雅黑" panose="020B0503020204020204" pitchFamily="34" charset="-122"/>
                <a:ea typeface="微软雅黑" panose="020B0503020204020204" pitchFamily="34" charset="-122"/>
              </a:rPr>
              <a:t>了</a:t>
            </a:r>
            <a:r>
              <a:rPr lang="zh-CN" altLang="zh-CN" sz="2000" dirty="0">
                <a:latin typeface="微软雅黑" panose="020B0503020204020204" pitchFamily="34" charset="-122"/>
                <a:ea typeface="微软雅黑" panose="020B0503020204020204" pitchFamily="34" charset="-122"/>
              </a:rPr>
              <a:t>许多对称和非对称</a:t>
            </a:r>
            <a:r>
              <a:rPr lang="zh-CN" altLang="en-US" sz="2000" dirty="0">
                <a:latin typeface="微软雅黑" panose="020B0503020204020204" pitchFamily="34" charset="-122"/>
                <a:ea typeface="微软雅黑" panose="020B0503020204020204" pitchFamily="34" charset="-122"/>
              </a:rPr>
              <a:t>的加密方案：</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在计算资源</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有限</a:t>
            </a:r>
            <a:r>
              <a:rPr lang="zh-CN" altLang="zh-CN" sz="2000" dirty="0">
                <a:latin typeface="微软雅黑" panose="020B0503020204020204" pitchFamily="34" charset="-122"/>
                <a:ea typeface="微软雅黑" panose="020B0503020204020204" pitchFamily="34" charset="-122"/>
              </a:rPr>
              <a:t>的设备上处理这些方案的能力非常困难</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并非所有可用的加密机制都可以满足</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所有</a:t>
            </a:r>
            <a:r>
              <a:rPr lang="zh-CN" altLang="zh-CN" sz="2000" dirty="0">
                <a:latin typeface="微软雅黑" panose="020B0503020204020204" pitchFamily="34" charset="-122"/>
                <a:ea typeface="微软雅黑" panose="020B0503020204020204" pitchFamily="34" charset="-122"/>
              </a:rPr>
              <a:t>安全性目标</a:t>
            </a:r>
            <a:r>
              <a:rPr lang="zh-CN" altLang="en-US" sz="2000" dirty="0">
                <a:latin typeface="微软雅黑" panose="020B0503020204020204" pitchFamily="34" charset="-122"/>
                <a:ea typeface="微软雅黑" panose="020B0503020204020204" pitchFamily="34" charset="-122"/>
              </a:rPr>
              <a:t>。</a:t>
            </a:r>
          </a:p>
        </p:txBody>
      </p:sp>
      <p:sp>
        <p:nvSpPr>
          <p:cNvPr id="13" name="矩形 12">
            <a:extLst>
              <a:ext uri="{FF2B5EF4-FFF2-40B4-BE49-F238E27FC236}">
                <a16:creationId xmlns:a16="http://schemas.microsoft.com/office/drawing/2014/main" id="{5AD9F869-62E4-4AD1-9F11-178CFDA53152}"/>
              </a:ext>
            </a:extLst>
          </p:cNvPr>
          <p:cNvSpPr/>
          <p:nvPr/>
        </p:nvSpPr>
        <p:spPr>
          <a:xfrm>
            <a:off x="6639260" y="2380944"/>
            <a:ext cx="4653687" cy="3897191"/>
          </a:xfrm>
          <a:prstGeom prst="rect">
            <a:avLst/>
          </a:prstGeom>
          <a:noFill/>
          <a:ln w="19050">
            <a:solidFill>
              <a:srgbClr val="33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DAE2D14-C7FD-45E0-8689-5148F3ACE6B7}"/>
              </a:ext>
            </a:extLst>
          </p:cNvPr>
          <p:cNvSpPr txBox="1"/>
          <p:nvPr/>
        </p:nvSpPr>
        <p:spPr>
          <a:xfrm>
            <a:off x="6812869" y="2380944"/>
            <a:ext cx="4311815" cy="3731278"/>
          </a:xfrm>
          <a:prstGeom prst="rect">
            <a:avLst/>
          </a:prstGeom>
          <a:noFill/>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提出了一种基于身份的智能家</a:t>
            </a:r>
            <a:r>
              <a:rPr lang="zh-CN" altLang="en-US" sz="2000" dirty="0">
                <a:latin typeface="微软雅黑" panose="020B0503020204020204" pitchFamily="34" charset="-122"/>
                <a:ea typeface="微软雅黑" panose="020B0503020204020204" pitchFamily="34" charset="-122"/>
              </a:rPr>
              <a:t>居</a:t>
            </a:r>
            <a:r>
              <a:rPr lang="zh-CN" altLang="zh-CN" sz="2000" dirty="0">
                <a:latin typeface="微软雅黑" panose="020B0503020204020204" pitchFamily="34" charset="-122"/>
                <a:ea typeface="微软雅黑" panose="020B0503020204020204" pitchFamily="34" charset="-122"/>
              </a:rPr>
              <a:t>通信签密方案</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可以以</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较低</a:t>
            </a:r>
            <a:r>
              <a:rPr lang="zh-CN" altLang="zh-CN" sz="2000" dirty="0">
                <a:latin typeface="微软雅黑" panose="020B0503020204020204" pitchFamily="34" charset="-122"/>
                <a:ea typeface="微软雅黑" panose="020B0503020204020204" pitchFamily="34" charset="-122"/>
              </a:rPr>
              <a:t>的计算和通信开销提供组合的安全目标</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比</a:t>
            </a:r>
            <a:r>
              <a:rPr lang="zh-CN" altLang="en-US" sz="2000" dirty="0">
                <a:latin typeface="微软雅黑" panose="020B0503020204020204" pitchFamily="34" charset="-122"/>
                <a:ea typeface="微软雅黑" panose="020B0503020204020204" pitchFamily="34" charset="-122"/>
              </a:rPr>
              <a:t>单独</a:t>
            </a:r>
            <a:r>
              <a:rPr lang="zh-CN" altLang="zh-CN" sz="2000" dirty="0">
                <a:latin typeface="微软雅黑" panose="020B0503020204020204" pitchFamily="34" charset="-122"/>
                <a:ea typeface="微软雅黑" panose="020B0503020204020204" pitchFamily="34" charset="-122"/>
              </a:rPr>
              <a:t>组合加密和签名方案更有效地满足身份验证、完整性和机密性</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、该方案具有</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保护</a:t>
            </a:r>
            <a:r>
              <a:rPr lang="zh-CN" altLang="zh-CN" sz="2000" dirty="0">
                <a:latin typeface="微软雅黑" panose="020B0503020204020204" pitchFamily="34" charset="-122"/>
                <a:ea typeface="微软雅黑" panose="020B0503020204020204" pitchFamily="34" charset="-122"/>
              </a:rPr>
              <a:t>设备之间的通信免受可能的攻击的能力</a:t>
            </a:r>
            <a:r>
              <a:rPr lang="zh-CN" altLang="en-US" sz="2000" dirty="0">
                <a:latin typeface="微软雅黑" panose="020B0503020204020204" pitchFamily="34" charset="-122"/>
                <a:ea typeface="微软雅黑" panose="020B0503020204020204" pitchFamily="34" charset="-122"/>
              </a:rPr>
              <a:t>。</a:t>
            </a:r>
          </a:p>
        </p:txBody>
      </p:sp>
      <p:sp>
        <p:nvSpPr>
          <p:cNvPr id="15" name="矩形 14">
            <a:extLst>
              <a:ext uri="{FF2B5EF4-FFF2-40B4-BE49-F238E27FC236}">
                <a16:creationId xmlns:a16="http://schemas.microsoft.com/office/drawing/2014/main" id="{893997BE-5D66-4A8B-A28C-5CBC0DE90B36}"/>
              </a:ext>
            </a:extLst>
          </p:cNvPr>
          <p:cNvSpPr/>
          <p:nvPr/>
        </p:nvSpPr>
        <p:spPr>
          <a:xfrm>
            <a:off x="1100254" y="2813003"/>
            <a:ext cx="9991492" cy="12319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70C0"/>
                </a:solidFill>
                <a:latin typeface="微软雅黑" panose="020B0503020204020204" pitchFamily="34" charset="-122"/>
                <a:ea typeface="微软雅黑" panose="020B0503020204020204" pitchFamily="34" charset="-122"/>
              </a:rPr>
              <a:t>本文的创新点：</a:t>
            </a:r>
            <a:endParaRPr lang="en-US" altLang="zh-CN" sz="3200" dirty="0">
              <a:solidFill>
                <a:srgbClr val="0070C0"/>
              </a:solidFill>
              <a:latin typeface="微软雅黑" panose="020B0503020204020204" pitchFamily="34" charset="-122"/>
              <a:ea typeface="微软雅黑" panose="020B0503020204020204" pitchFamily="34" charset="-122"/>
            </a:endParaRPr>
          </a:p>
          <a:p>
            <a:pPr algn="ctr"/>
            <a:r>
              <a:rPr lang="zh-CN" altLang="en-US" sz="3200" dirty="0">
                <a:solidFill>
                  <a:srgbClr val="0070C0"/>
                </a:solidFill>
                <a:latin typeface="微软雅黑" panose="020B0503020204020204" pitchFamily="34" charset="-122"/>
                <a:ea typeface="微软雅黑" panose="020B0503020204020204" pitchFamily="34" charset="-122"/>
              </a:rPr>
              <a:t>利用基于身份的签密方案来保护智能家居的通信安全</a:t>
            </a:r>
          </a:p>
        </p:txBody>
      </p:sp>
    </p:spTree>
    <p:extLst>
      <p:ext uri="{BB962C8B-B14F-4D97-AF65-F5344CB8AC3E}">
        <p14:creationId xmlns:p14="http://schemas.microsoft.com/office/powerpoint/2010/main" val="3667565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par>
                                <p:cTn id="8" presetID="9" presetClass="emph" presetSubtype="0" grpId="0" nodeType="withEffect">
                                  <p:stCondLst>
                                    <p:cond delay="0"/>
                                  </p:stCondLst>
                                  <p:childTnLst>
                                    <p:set>
                                      <p:cBhvr>
                                        <p:cTn id="9" dur="indefinite"/>
                                        <p:tgtEl>
                                          <p:spTgt spid="12"/>
                                        </p:tgtEl>
                                        <p:attrNameLst>
                                          <p:attrName>style.opacity</p:attrName>
                                        </p:attrNameLst>
                                      </p:cBhvr>
                                      <p:to>
                                        <p:strVal val="0"/>
                                      </p:to>
                                    </p:set>
                                    <p:animEffect filter="image" prLst="opacity: 0">
                                      <p:cBhvr rctx="IE">
                                        <p:cTn id="10" dur="indefinite"/>
                                        <p:tgtEl>
                                          <p:spTgt spid="12"/>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
                                      </p:to>
                                    </p:set>
                                    <p:animEffect filter="image" prLst="opacity: 0">
                                      <p:cBhvr rctx="IE">
                                        <p:cTn id="13" dur="indefinite"/>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9" presetClass="emph" presetSubtype="0" grpId="0" nodeType="withEffect">
                                  <p:stCondLst>
                                    <p:cond delay="0"/>
                                  </p:stCondLst>
                                  <p:childTnLst>
                                    <p:set>
                                      <p:cBhvr>
                                        <p:cTn id="18" dur="indefinite"/>
                                        <p:tgtEl>
                                          <p:spTgt spid="13"/>
                                        </p:tgtEl>
                                        <p:attrNameLst>
                                          <p:attrName>style.opacity</p:attrName>
                                        </p:attrNameLst>
                                      </p:cBhvr>
                                      <p:to>
                                        <p:strVal val="0"/>
                                      </p:to>
                                    </p:set>
                                    <p:animEffect filter="image" prLst="opacity: 0">
                                      <p:cBhvr rctx="IE">
                                        <p:cTn id="19" dur="indefinite"/>
                                        <p:tgtEl>
                                          <p:spTgt spid="13"/>
                                        </p:tgtEl>
                                      </p:cBhvr>
                                    </p:animEffect>
                                  </p:childTnLst>
                                </p:cTn>
                              </p:par>
                              <p:par>
                                <p:cTn id="20" presetID="9" presetClass="emph" presetSubtype="0" grpId="0" nodeType="withEffect">
                                  <p:stCondLst>
                                    <p:cond delay="0"/>
                                  </p:stCondLst>
                                  <p:childTnLst>
                                    <p:set>
                                      <p:cBhvr>
                                        <p:cTn id="21" dur="indefinite"/>
                                        <p:tgtEl>
                                          <p:spTgt spid="8"/>
                                        </p:tgtEl>
                                        <p:attrNameLst>
                                          <p:attrName>style.opacity</p:attrName>
                                        </p:attrNameLst>
                                      </p:cBhvr>
                                      <p:to>
                                        <p:strVal val="0"/>
                                      </p:to>
                                    </p:set>
                                    <p:animEffect filter="image" prLst="opacity: 0">
                                      <p:cBhvr rctx="IE">
                                        <p:cTn id="22" dur="indefinite"/>
                                        <p:tgtEl>
                                          <p:spTgt spid="8"/>
                                        </p:tgtEl>
                                      </p:cBhvr>
                                    </p:animEffect>
                                  </p:childTnLst>
                                </p:cTn>
                              </p:par>
                              <p:par>
                                <p:cTn id="23" presetID="9" presetClass="emph" presetSubtype="0" nodeType="withEffect">
                                  <p:stCondLst>
                                    <p:cond delay="0"/>
                                  </p:stCondLst>
                                  <p:childTnLst>
                                    <p:set>
                                      <p:cBhvr>
                                        <p:cTn id="24" dur="indefinite"/>
                                        <p:tgtEl>
                                          <p:spTgt spid="6">
                                            <p:txEl>
                                              <p:pRg st="0" end="0"/>
                                            </p:txEl>
                                          </p:spTgt>
                                        </p:tgtEl>
                                        <p:attrNameLst>
                                          <p:attrName>style.opacity</p:attrName>
                                        </p:attrNameLst>
                                      </p:cBhvr>
                                      <p:to>
                                        <p:strVal val="0"/>
                                      </p:to>
                                    </p:set>
                                    <p:animEffect filter="image" prLst="opacity: 0">
                                      <p:cBhvr rctx="IE">
                                        <p:cTn id="25" dur="indefinite"/>
                                        <p:tgtEl>
                                          <p:spTgt spid="6">
                                            <p:txEl>
                                              <p:pRg st="0" end="0"/>
                                            </p:txEl>
                                          </p:spTgt>
                                        </p:tgtEl>
                                      </p:cBhvr>
                                    </p:animEffect>
                                  </p:childTnLst>
                                </p:cTn>
                              </p:par>
                              <p:par>
                                <p:cTn id="26" presetID="9" presetClass="emph" presetSubtype="0" nodeType="withEffect">
                                  <p:stCondLst>
                                    <p:cond delay="0"/>
                                  </p:stCondLst>
                                  <p:childTnLst>
                                    <p:set>
                                      <p:cBhvr>
                                        <p:cTn id="27" dur="indefinite"/>
                                        <p:tgtEl>
                                          <p:spTgt spid="7">
                                            <p:txEl>
                                              <p:pRg st="0" end="0"/>
                                            </p:txEl>
                                          </p:spTgt>
                                        </p:tgtEl>
                                        <p:attrNameLst>
                                          <p:attrName>style.opacity</p:attrName>
                                        </p:attrNameLst>
                                      </p:cBhvr>
                                      <p:to>
                                        <p:strVal val="0"/>
                                      </p:to>
                                    </p:set>
                                    <p:animEffect filter="image" prLst="opacity: 0">
                                      <p:cBhvr rctx="IE">
                                        <p:cTn id="28" dur="indefinite"/>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P spid="13" grpId="0" animBg="1"/>
      <p:bldP spid="12"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76">
            <a:extLst>
              <a:ext uri="{FF2B5EF4-FFF2-40B4-BE49-F238E27FC236}">
                <a16:creationId xmlns:a16="http://schemas.microsoft.com/office/drawing/2014/main" id="{214C04AE-77C3-4974-9128-8FD9D21E4635}"/>
              </a:ext>
            </a:extLst>
          </p:cNvPr>
          <p:cNvSpPr/>
          <p:nvPr/>
        </p:nvSpPr>
        <p:spPr>
          <a:xfrm>
            <a:off x="1318427" y="1697080"/>
            <a:ext cx="4488585" cy="4291124"/>
          </a:xfrm>
          <a:prstGeom prst="rect">
            <a:avLst/>
          </a:prstGeom>
          <a:solidFill>
            <a:srgbClr val="A2B9E2"/>
          </a:solidFill>
          <a:ln w="3175" cap="flat">
            <a:noFill/>
            <a:miter lim="400000"/>
          </a:ln>
          <a:effectLst/>
        </p:spPr>
        <p:txBody>
          <a:bodyPr wrap="square" lIns="0" tIns="0" rIns="0" bIns="0" numCol="1" anchor="ctr">
            <a:noAutofit/>
          </a:bodyPr>
          <a:lstStyle/>
          <a:p>
            <a:pPr>
              <a:defRPr sz="3200">
                <a:solidFill>
                  <a:srgbClr val="FFFFFF"/>
                </a:solidFill>
              </a:defRPr>
            </a:pPr>
            <a:endParaRPr sz="3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 name="Shape 76"/>
          <p:cNvSpPr/>
          <p:nvPr/>
        </p:nvSpPr>
        <p:spPr>
          <a:xfrm>
            <a:off x="6787031" y="1697081"/>
            <a:ext cx="4488585" cy="4291124"/>
          </a:xfrm>
          <a:prstGeom prst="rect">
            <a:avLst/>
          </a:prstGeom>
          <a:solidFill>
            <a:srgbClr val="A2B9E2"/>
          </a:solidFill>
          <a:ln w="3175" cap="flat">
            <a:noFill/>
            <a:miter lim="400000"/>
          </a:ln>
          <a:effectLst/>
        </p:spPr>
        <p:txBody>
          <a:bodyPr wrap="square" lIns="0" tIns="0" rIns="0" bIns="0" numCol="1" anchor="ctr">
            <a:noAutofit/>
          </a:bodyPr>
          <a:lstStyle/>
          <a:p>
            <a:pPr>
              <a:defRPr sz="3200">
                <a:solidFill>
                  <a:srgbClr val="FFFFFF"/>
                </a:solidFill>
              </a:defRPr>
            </a:pPr>
            <a:endParaRPr sz="3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3" name="矩形 22">
            <a:extLst>
              <a:ext uri="{FF2B5EF4-FFF2-40B4-BE49-F238E27FC236}">
                <a16:creationId xmlns:a16="http://schemas.microsoft.com/office/drawing/2014/main" id="{63823C53-B2C6-483B-8992-CD02DE931874}"/>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55FD1AE5-E256-4100-9CB3-F98858A332D0}"/>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216EA3BA-84C2-466C-A74A-F7CE44DF0506}"/>
              </a:ext>
            </a:extLst>
          </p:cNvPr>
          <p:cNvSpPr txBox="1"/>
          <p:nvPr/>
        </p:nvSpPr>
        <p:spPr>
          <a:xfrm>
            <a:off x="810354" y="673326"/>
            <a:ext cx="508073" cy="523220"/>
          </a:xfrm>
          <a:prstGeom prst="rect">
            <a:avLst/>
          </a:prstGeom>
          <a:noFill/>
        </p:spPr>
        <p:txBody>
          <a:bodyPr wrap="square" rtlCol="0">
            <a:spAutoFit/>
          </a:bodyPr>
          <a:lstStyle/>
          <a:p>
            <a:r>
              <a:rPr lang="en-US" altLang="zh-CN" sz="2800" b="1" dirty="0">
                <a:solidFill>
                  <a:srgbClr val="337EBA"/>
                </a:solidFill>
                <a:latin typeface="微软雅黑" panose="020B0503020204020204" pitchFamily="34" charset="-122"/>
                <a:ea typeface="微软雅黑" panose="020B0503020204020204" pitchFamily="34" charset="-122"/>
              </a:rPr>
              <a:t>2</a:t>
            </a:r>
            <a:endParaRPr lang="zh-CN" altLang="en-US" sz="2800" b="1" dirty="0">
              <a:solidFill>
                <a:srgbClr val="337EBA"/>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3ED7723-7D44-4F62-81CE-1DB228005590}"/>
              </a:ext>
            </a:extLst>
          </p:cNvPr>
          <p:cNvSpPr txBox="1"/>
          <p:nvPr/>
        </p:nvSpPr>
        <p:spPr>
          <a:xfrm>
            <a:off x="1418088" y="1720840"/>
            <a:ext cx="4355216" cy="3416320"/>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物联网（ </a:t>
            </a:r>
            <a:r>
              <a:rPr lang="en-US" altLang="zh-CN" sz="2000" dirty="0">
                <a:solidFill>
                  <a:schemeClr val="bg1"/>
                </a:solidFill>
                <a:latin typeface="微软雅黑" panose="020B0503020204020204" pitchFamily="34" charset="-122"/>
                <a:ea typeface="微软雅黑" panose="020B0503020204020204" pitchFamily="34" charset="-122"/>
              </a:rPr>
              <a:t>IoT </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Internet of things </a:t>
            </a:r>
            <a:r>
              <a:rPr lang="zh-CN" altLang="en-US" sz="2000" dirty="0">
                <a:solidFill>
                  <a:schemeClr val="bg1"/>
                </a:solidFill>
                <a:latin typeface="微软雅黑" panose="020B0503020204020204" pitchFamily="34" charset="-122"/>
                <a:ea typeface="微软雅黑" panose="020B0503020204020204" pitchFamily="34" charset="-122"/>
              </a:rPr>
              <a:t>）即“</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万物相连的互联网</a:t>
            </a:r>
            <a:r>
              <a:rPr lang="zh-CN" altLang="en-US" sz="2000" dirty="0">
                <a:solidFill>
                  <a:schemeClr val="bg1"/>
                </a:solidFill>
                <a:latin typeface="微软雅黑" panose="020B0503020204020204" pitchFamily="34" charset="-122"/>
                <a:ea typeface="微软雅黑" panose="020B0503020204020204" pitchFamily="34" charset="-122"/>
              </a:rPr>
              <a:t>”，是互联网基础上的延伸和扩展的网络，将各种信息传感设备与互联网结合起来而形成的一个巨大网络，实现在任何时间、任何地点，人、机、物的互联互通。</a:t>
            </a:r>
          </a:p>
          <a:p>
            <a:endParaRPr lang="en-US" altLang="zh-CN" dirty="0">
              <a:solidFill>
                <a:schemeClr val="bg1"/>
              </a:solidFill>
            </a:endParaRPr>
          </a:p>
          <a:p>
            <a:endParaRPr lang="zh-CN" altLang="en-US" dirty="0">
              <a:solidFill>
                <a:schemeClr val="bg1"/>
              </a:solidFill>
            </a:endParaRPr>
          </a:p>
        </p:txBody>
      </p:sp>
      <p:sp>
        <p:nvSpPr>
          <p:cNvPr id="25" name="文本框 24">
            <a:extLst>
              <a:ext uri="{FF2B5EF4-FFF2-40B4-BE49-F238E27FC236}">
                <a16:creationId xmlns:a16="http://schemas.microsoft.com/office/drawing/2014/main" id="{99C4BAD6-E992-4E4F-A884-A6FDDF119E2C}"/>
              </a:ext>
            </a:extLst>
          </p:cNvPr>
          <p:cNvSpPr txBox="1"/>
          <p:nvPr/>
        </p:nvSpPr>
        <p:spPr>
          <a:xfrm>
            <a:off x="6935037" y="1697080"/>
            <a:ext cx="4340579" cy="4198842"/>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智能家居（</a:t>
            </a:r>
            <a:r>
              <a:rPr lang="en-US" altLang="zh-CN" sz="2000" dirty="0">
                <a:solidFill>
                  <a:schemeClr val="bg1"/>
                </a:solidFill>
                <a:latin typeface="微软雅黑" panose="020B0503020204020204" pitchFamily="34" charset="-122"/>
                <a:ea typeface="微软雅黑" panose="020B0503020204020204" pitchFamily="34" charset="-122"/>
              </a:rPr>
              <a:t>smart home</a:t>
            </a:r>
            <a:r>
              <a:rPr lang="zh-CN" altLang="en-US" sz="2000" dirty="0">
                <a:solidFill>
                  <a:schemeClr val="bg1"/>
                </a:solidFill>
                <a:latin typeface="微软雅黑" panose="020B0503020204020204" pitchFamily="34" charset="-122"/>
                <a:ea typeface="微软雅黑" panose="020B0503020204020204" pitchFamily="34" charset="-122"/>
              </a:rPr>
              <a:t>）是在互联网影响之下</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物联化</a:t>
            </a:r>
            <a:r>
              <a:rPr lang="zh-CN" altLang="en-US" sz="2000" dirty="0">
                <a:solidFill>
                  <a:schemeClr val="bg1"/>
                </a:solidFill>
                <a:latin typeface="微软雅黑" panose="020B0503020204020204" pitchFamily="34" charset="-122"/>
                <a:ea typeface="微软雅黑" panose="020B0503020204020204" pitchFamily="34" charset="-122"/>
              </a:rPr>
              <a:t>的体现。它是以住宅为平台，利用综合布线技术、网络通信技术、 安全防范技术、自动控制技术、音视频技术将家居生活有关的设施集成，构建高效的住宅设施与家庭日程事务的</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管理系统</a:t>
            </a:r>
            <a:r>
              <a:rPr lang="zh-CN" altLang="en-US" sz="2000" dirty="0">
                <a:solidFill>
                  <a:schemeClr val="bg1"/>
                </a:solidFill>
                <a:latin typeface="微软雅黑" panose="020B0503020204020204" pitchFamily="34" charset="-122"/>
                <a:ea typeface="微软雅黑" panose="020B0503020204020204" pitchFamily="34" charset="-122"/>
              </a:rPr>
              <a:t>，提升家居安全性、便利性、舒适性、艺术性，并实现环保节能的居住环境。</a:t>
            </a:r>
            <a:endParaRPr lang="zh-CN" altLang="en-US" sz="2000" dirty="0">
              <a:solidFill>
                <a:schemeClr val="bg1"/>
              </a:solidFill>
            </a:endParaRPr>
          </a:p>
        </p:txBody>
      </p:sp>
      <p:sp>
        <p:nvSpPr>
          <p:cNvPr id="26" name="文本框 25">
            <a:extLst>
              <a:ext uri="{FF2B5EF4-FFF2-40B4-BE49-F238E27FC236}">
                <a16:creationId xmlns:a16="http://schemas.microsoft.com/office/drawing/2014/main" id="{CB58C86E-F3D2-4BA1-91A7-369164B29DC6}"/>
              </a:ext>
            </a:extLst>
          </p:cNvPr>
          <p:cNvSpPr txBox="1"/>
          <p:nvPr/>
        </p:nvSpPr>
        <p:spPr>
          <a:xfrm>
            <a:off x="1717287" y="690506"/>
            <a:ext cx="5069744"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Background Knowledge</a:t>
            </a:r>
            <a:endParaRPr lang="zh-CN" altLang="en-US" sz="3200" b="1" dirty="0">
              <a:solidFill>
                <a:srgbClr val="1B79B8"/>
              </a:solidFill>
              <a:latin typeface="Arial Rounded MT Bold" panose="020F0704030504030204" pitchFamily="34" charset="0"/>
            </a:endParaRPr>
          </a:p>
        </p:txBody>
      </p:sp>
    </p:spTree>
    <p:extLst>
      <p:ext uri="{BB962C8B-B14F-4D97-AF65-F5344CB8AC3E}">
        <p14:creationId xmlns:p14="http://schemas.microsoft.com/office/powerpoint/2010/main" val="1179572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AB6A36F6-5C5B-4284-850A-D8CFF40AEC12}"/>
              </a:ext>
            </a:extLst>
          </p:cNvPr>
          <p:cNvSpPr/>
          <p:nvPr/>
        </p:nvSpPr>
        <p:spPr>
          <a:xfrm>
            <a:off x="7492728" y="1773547"/>
            <a:ext cx="3883659" cy="678487"/>
          </a:xfrm>
          <a:prstGeom prst="rect">
            <a:avLst/>
          </a:prstGeom>
          <a:noFill/>
          <a:ln w="19050">
            <a:solidFill>
              <a:srgbClr val="1B79B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3823C53-B2C6-483B-8992-CD02DE931874}"/>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55FD1AE5-E256-4100-9CB3-F98858A332D0}"/>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216EA3BA-84C2-466C-A74A-F7CE44DF0506}"/>
              </a:ext>
            </a:extLst>
          </p:cNvPr>
          <p:cNvSpPr txBox="1"/>
          <p:nvPr/>
        </p:nvSpPr>
        <p:spPr>
          <a:xfrm>
            <a:off x="810354" y="673326"/>
            <a:ext cx="508073" cy="523220"/>
          </a:xfrm>
          <a:prstGeom prst="rect">
            <a:avLst/>
          </a:prstGeom>
          <a:noFill/>
        </p:spPr>
        <p:txBody>
          <a:bodyPr wrap="square" rtlCol="0">
            <a:spAutoFit/>
          </a:bodyPr>
          <a:lstStyle/>
          <a:p>
            <a:r>
              <a:rPr lang="en-US" altLang="zh-CN" sz="2800" b="1" dirty="0">
                <a:solidFill>
                  <a:srgbClr val="337EBA"/>
                </a:solidFill>
                <a:latin typeface="微软雅黑" panose="020B0503020204020204" pitchFamily="34" charset="-122"/>
                <a:ea typeface="微软雅黑" panose="020B0503020204020204" pitchFamily="34" charset="-122"/>
              </a:rPr>
              <a:t>2</a:t>
            </a:r>
            <a:endParaRPr lang="zh-CN" altLang="en-US" sz="2800" b="1" dirty="0">
              <a:solidFill>
                <a:srgbClr val="337EBA"/>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CB58C86E-F3D2-4BA1-91A7-369164B29DC6}"/>
              </a:ext>
            </a:extLst>
          </p:cNvPr>
          <p:cNvSpPr txBox="1"/>
          <p:nvPr/>
        </p:nvSpPr>
        <p:spPr>
          <a:xfrm>
            <a:off x="1717287" y="690506"/>
            <a:ext cx="5069744"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Background Knowledge</a:t>
            </a:r>
            <a:endParaRPr lang="zh-CN" altLang="en-US" sz="3200" b="1" dirty="0">
              <a:solidFill>
                <a:srgbClr val="1B79B8"/>
              </a:solidFill>
              <a:latin typeface="Arial Rounded MT Bold" panose="020F0704030504030204" pitchFamily="34" charset="0"/>
            </a:endParaRPr>
          </a:p>
        </p:txBody>
      </p:sp>
      <p:sp>
        <p:nvSpPr>
          <p:cNvPr id="3" name="文本框 2">
            <a:extLst>
              <a:ext uri="{FF2B5EF4-FFF2-40B4-BE49-F238E27FC236}">
                <a16:creationId xmlns:a16="http://schemas.microsoft.com/office/drawing/2014/main" id="{2936FEDB-75FD-4D13-9F0C-9ACA8F9C8E8F}"/>
              </a:ext>
            </a:extLst>
          </p:cNvPr>
          <p:cNvSpPr txBox="1"/>
          <p:nvPr/>
        </p:nvSpPr>
        <p:spPr>
          <a:xfrm>
            <a:off x="817820" y="2463359"/>
            <a:ext cx="4329708" cy="32696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连接设备的数量可能会导致安全漏洞。</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物联网设备之间用户信息的安全传输。</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保证数据传输安全性的一个重要方面是：设备到设备之间的消息验证。</a:t>
            </a:r>
            <a:endParaRPr lang="en-US" altLang="zh-CN" sz="2000" dirty="0">
              <a:latin typeface="微软雅黑" panose="020B0503020204020204" pitchFamily="34" charset="-122"/>
              <a:ea typeface="微软雅黑" panose="020B0503020204020204" pitchFamily="34" charset="-122"/>
            </a:endParaRPr>
          </a:p>
        </p:txBody>
      </p:sp>
      <p:sp>
        <p:nvSpPr>
          <p:cNvPr id="4" name="箭头: 右 3">
            <a:extLst>
              <a:ext uri="{FF2B5EF4-FFF2-40B4-BE49-F238E27FC236}">
                <a16:creationId xmlns:a16="http://schemas.microsoft.com/office/drawing/2014/main" id="{4FE9304D-3132-4CCC-B6F2-19BA5DFA9633}"/>
              </a:ext>
            </a:extLst>
          </p:cNvPr>
          <p:cNvSpPr/>
          <p:nvPr/>
        </p:nvSpPr>
        <p:spPr>
          <a:xfrm>
            <a:off x="5421702" y="2753454"/>
            <a:ext cx="1962614" cy="401444"/>
          </a:xfrm>
          <a:prstGeom prst="rightArrow">
            <a:avLst/>
          </a:prstGeom>
          <a:solidFill>
            <a:srgbClr val="A2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38264B81-ECE3-44A7-8ACD-46AFF9FE20D4}"/>
              </a:ext>
            </a:extLst>
          </p:cNvPr>
          <p:cNvSpPr/>
          <p:nvPr/>
        </p:nvSpPr>
        <p:spPr>
          <a:xfrm>
            <a:off x="5421702" y="4714447"/>
            <a:ext cx="1962614" cy="360556"/>
          </a:xfrm>
          <a:prstGeom prst="rightArrow">
            <a:avLst/>
          </a:prstGeom>
          <a:solidFill>
            <a:srgbClr val="A2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8098B27-B187-4DCE-B054-36E8A7FF9E38}"/>
              </a:ext>
            </a:extLst>
          </p:cNvPr>
          <p:cNvSpPr txBox="1"/>
          <p:nvPr/>
        </p:nvSpPr>
        <p:spPr>
          <a:xfrm>
            <a:off x="7766190" y="3490906"/>
            <a:ext cx="3883658"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必须防止传递任何可用于表征用户行为的信息。</a:t>
            </a:r>
          </a:p>
        </p:txBody>
      </p:sp>
      <p:sp>
        <p:nvSpPr>
          <p:cNvPr id="9" name="文本框 8">
            <a:extLst>
              <a:ext uri="{FF2B5EF4-FFF2-40B4-BE49-F238E27FC236}">
                <a16:creationId xmlns:a16="http://schemas.microsoft.com/office/drawing/2014/main" id="{579E3CF2-EEC4-4819-B7F7-03C0719B2EFC}"/>
              </a:ext>
            </a:extLst>
          </p:cNvPr>
          <p:cNvSpPr txBox="1"/>
          <p:nvPr/>
        </p:nvSpPr>
        <p:spPr>
          <a:xfrm>
            <a:off x="7791598" y="4652777"/>
            <a:ext cx="3883658"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必须要考虑内存需求和通信开销。</a:t>
            </a:r>
          </a:p>
        </p:txBody>
      </p:sp>
      <p:sp>
        <p:nvSpPr>
          <p:cNvPr id="5" name="文本框 4">
            <a:extLst>
              <a:ext uri="{FF2B5EF4-FFF2-40B4-BE49-F238E27FC236}">
                <a16:creationId xmlns:a16="http://schemas.microsoft.com/office/drawing/2014/main" id="{7F27F6DE-D357-4B86-91D7-3F43F69376BF}"/>
              </a:ext>
            </a:extLst>
          </p:cNvPr>
          <p:cNvSpPr txBox="1"/>
          <p:nvPr/>
        </p:nvSpPr>
        <p:spPr>
          <a:xfrm>
            <a:off x="7791598" y="2752557"/>
            <a:ext cx="281010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必须满足认证性。</a:t>
            </a:r>
          </a:p>
        </p:txBody>
      </p:sp>
      <p:sp>
        <p:nvSpPr>
          <p:cNvPr id="13" name="箭头: 右 12">
            <a:extLst>
              <a:ext uri="{FF2B5EF4-FFF2-40B4-BE49-F238E27FC236}">
                <a16:creationId xmlns:a16="http://schemas.microsoft.com/office/drawing/2014/main" id="{2A16D392-A69D-4A43-A614-642402D897B5}"/>
              </a:ext>
            </a:extLst>
          </p:cNvPr>
          <p:cNvSpPr/>
          <p:nvPr/>
        </p:nvSpPr>
        <p:spPr>
          <a:xfrm>
            <a:off x="5421702" y="3737609"/>
            <a:ext cx="1962614" cy="360556"/>
          </a:xfrm>
          <a:prstGeom prst="rightArrow">
            <a:avLst/>
          </a:prstGeom>
          <a:solidFill>
            <a:srgbClr val="A2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839E1E4-DB9C-41F6-9544-A7C75C9C6A60}"/>
              </a:ext>
            </a:extLst>
          </p:cNvPr>
          <p:cNvSpPr txBox="1"/>
          <p:nvPr/>
        </p:nvSpPr>
        <p:spPr>
          <a:xfrm>
            <a:off x="7574837" y="1881957"/>
            <a:ext cx="3719439"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方案需要满足的设计目标：</a:t>
            </a:r>
          </a:p>
        </p:txBody>
      </p:sp>
      <p:sp>
        <p:nvSpPr>
          <p:cNvPr id="8" name="文本框 7">
            <a:extLst>
              <a:ext uri="{FF2B5EF4-FFF2-40B4-BE49-F238E27FC236}">
                <a16:creationId xmlns:a16="http://schemas.microsoft.com/office/drawing/2014/main" id="{0B857015-294B-44EE-99AA-94E9EFD2FAB9}"/>
              </a:ext>
            </a:extLst>
          </p:cNvPr>
          <p:cNvSpPr txBox="1"/>
          <p:nvPr/>
        </p:nvSpPr>
        <p:spPr>
          <a:xfrm>
            <a:off x="760410" y="1828150"/>
            <a:ext cx="39517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智能家居中的一些安全问题：</a:t>
            </a:r>
          </a:p>
        </p:txBody>
      </p:sp>
      <p:sp>
        <p:nvSpPr>
          <p:cNvPr id="16" name="矩形 15">
            <a:extLst>
              <a:ext uri="{FF2B5EF4-FFF2-40B4-BE49-F238E27FC236}">
                <a16:creationId xmlns:a16="http://schemas.microsoft.com/office/drawing/2014/main" id="{EE1BBFF3-E21A-42CA-AD1E-EC3145C9D4AE}"/>
              </a:ext>
            </a:extLst>
          </p:cNvPr>
          <p:cNvSpPr/>
          <p:nvPr/>
        </p:nvSpPr>
        <p:spPr>
          <a:xfrm>
            <a:off x="794434" y="1719740"/>
            <a:ext cx="3883659" cy="678487"/>
          </a:xfrm>
          <a:prstGeom prst="rect">
            <a:avLst/>
          </a:prstGeom>
          <a:noFill/>
          <a:ln w="19050">
            <a:solidFill>
              <a:srgbClr val="1B79B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8A7D460-AF48-4EF7-AF56-91C6196FAA3B}"/>
              </a:ext>
            </a:extLst>
          </p:cNvPr>
          <p:cNvSpPr/>
          <p:nvPr/>
        </p:nvSpPr>
        <p:spPr>
          <a:xfrm>
            <a:off x="9087690" y="5352983"/>
            <a:ext cx="736100" cy="662554"/>
          </a:xfrm>
          <a:prstGeom prst="rect">
            <a:avLst/>
          </a:prstGeom>
        </p:spPr>
        <p:txBody>
          <a:bodyPr wrap="none">
            <a:spAutoFit/>
          </a:bodyPr>
          <a:lstStyle/>
          <a:p>
            <a:pPr algn="ctr">
              <a:lnSpc>
                <a:spcPct val="150000"/>
              </a:lnSpc>
            </a:pPr>
            <a:r>
              <a:rPr lang="en-US" altLang="zh-CN" sz="2800" dirty="0">
                <a:latin typeface="微软雅黑" panose="020B0503020204020204" pitchFamily="34" charset="-122"/>
                <a:ea typeface="微软雅黑" panose="020B0503020204020204" pitchFamily="34" charset="-122"/>
              </a:rPr>
              <a:t>…...</a:t>
            </a:r>
          </a:p>
        </p:txBody>
      </p:sp>
      <p:sp>
        <p:nvSpPr>
          <p:cNvPr id="15" name="矩形 14">
            <a:extLst>
              <a:ext uri="{FF2B5EF4-FFF2-40B4-BE49-F238E27FC236}">
                <a16:creationId xmlns:a16="http://schemas.microsoft.com/office/drawing/2014/main" id="{EBC522FB-C28C-4E0F-87D1-3993934CE7C6}"/>
              </a:ext>
            </a:extLst>
          </p:cNvPr>
          <p:cNvSpPr/>
          <p:nvPr/>
        </p:nvSpPr>
        <p:spPr>
          <a:xfrm>
            <a:off x="2368212" y="5358013"/>
            <a:ext cx="736100" cy="662554"/>
          </a:xfrm>
          <a:prstGeom prst="rect">
            <a:avLst/>
          </a:prstGeom>
        </p:spPr>
        <p:txBody>
          <a:bodyPr wrap="none">
            <a:spAutoFit/>
          </a:bodyPr>
          <a:lstStyle/>
          <a:p>
            <a:pPr algn="ctr">
              <a:lnSpc>
                <a:spcPct val="150000"/>
              </a:lnSpc>
            </a:pPr>
            <a:r>
              <a:rPr lang="en-US" altLang="zh-CN"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01233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3</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6" y="683187"/>
            <a:ext cx="3233854"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Contributions</a:t>
            </a:r>
            <a:endParaRPr lang="zh-CN" altLang="en-US" sz="3200" b="1" dirty="0">
              <a:solidFill>
                <a:srgbClr val="1B79B8"/>
              </a:solidFill>
              <a:latin typeface="Arial Rounded MT Bold" panose="020F0704030504030204" pitchFamily="34" charset="0"/>
            </a:endParaRPr>
          </a:p>
        </p:txBody>
      </p:sp>
      <p:sp>
        <p:nvSpPr>
          <p:cNvPr id="28" name="矩形 27">
            <a:extLst>
              <a:ext uri="{FF2B5EF4-FFF2-40B4-BE49-F238E27FC236}">
                <a16:creationId xmlns:a16="http://schemas.microsoft.com/office/drawing/2014/main" id="{6A6A1B13-64A2-4002-8DFF-CCD614F1DDE3}"/>
              </a:ext>
            </a:extLst>
          </p:cNvPr>
          <p:cNvSpPr/>
          <p:nvPr/>
        </p:nvSpPr>
        <p:spPr>
          <a:xfrm>
            <a:off x="2022087" y="1560794"/>
            <a:ext cx="7991707" cy="4459041"/>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、提出了一种基于身份的签密方案，为智能家居提供身份验证。</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、除了提供身份验证外，该方案还提供</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完整性</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机密性</a:t>
            </a:r>
            <a:r>
              <a:rPr lang="zh-CN" altLang="en-US" sz="2400" dirty="0">
                <a:latin typeface="微软雅黑" panose="020B0503020204020204" pitchFamily="34" charset="-122"/>
                <a:ea typeface="微软雅黑" panose="020B0503020204020204" pitchFamily="34" charset="-122"/>
              </a:rPr>
              <a:t>以及保护设备之间的通信免受各种可能的攻击的能力。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、所提出的方案</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不需要</a:t>
            </a:r>
            <a:r>
              <a:rPr lang="zh-CN" altLang="en-US" sz="2400" dirty="0">
                <a:latin typeface="微软雅黑" panose="020B0503020204020204" pitchFamily="34" charset="-122"/>
                <a:ea typeface="微软雅黑" panose="020B0503020204020204" pitchFamily="34" charset="-122"/>
              </a:rPr>
              <a:t>在认证过程中访问受信的第三方，仅在注册或更新密钥时访问。</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、与其他现有的签密方案相比，该方案在密文长度和计算成本上更有效。</a:t>
            </a:r>
          </a:p>
        </p:txBody>
      </p:sp>
    </p:spTree>
    <p:extLst>
      <p:ext uri="{BB962C8B-B14F-4D97-AF65-F5344CB8AC3E}">
        <p14:creationId xmlns:p14="http://schemas.microsoft.com/office/powerpoint/2010/main" val="2251189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4</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5" y="683187"/>
            <a:ext cx="3534937" cy="584775"/>
          </a:xfrm>
          <a:prstGeom prst="rect">
            <a:avLst/>
          </a:prstGeom>
          <a:noFill/>
        </p:spPr>
        <p:txBody>
          <a:bodyPr wrap="square" rtlCol="0">
            <a:spAutoFit/>
          </a:bodyPr>
          <a:lstStyle/>
          <a:p>
            <a:r>
              <a:rPr lang="en-US" altLang="zh-CN" sz="3200" b="1" dirty="0" err="1">
                <a:solidFill>
                  <a:srgbClr val="1B79B8"/>
                </a:solidFill>
                <a:latin typeface="Arial Rounded MT Bold" panose="020F0704030504030204" pitchFamily="34" charset="0"/>
              </a:rPr>
              <a:t>Sysmtem</a:t>
            </a:r>
            <a:r>
              <a:rPr lang="en-US" altLang="zh-CN" sz="3200" b="1" dirty="0">
                <a:solidFill>
                  <a:srgbClr val="1B79B8"/>
                </a:solidFill>
                <a:latin typeface="Arial Rounded MT Bold" panose="020F0704030504030204" pitchFamily="34" charset="0"/>
              </a:rPr>
              <a:t> Model</a:t>
            </a:r>
            <a:endParaRPr lang="zh-CN" altLang="en-US" sz="3200" b="1" dirty="0">
              <a:solidFill>
                <a:srgbClr val="1B79B8"/>
              </a:solidFill>
              <a:latin typeface="Arial Rounded MT Bold" panose="020F0704030504030204" pitchFamily="34" charset="0"/>
            </a:endParaRPr>
          </a:p>
        </p:txBody>
      </p:sp>
      <p:pic>
        <p:nvPicPr>
          <p:cNvPr id="3" name="图片 2">
            <a:extLst>
              <a:ext uri="{FF2B5EF4-FFF2-40B4-BE49-F238E27FC236}">
                <a16:creationId xmlns:a16="http://schemas.microsoft.com/office/drawing/2014/main" id="{5DCFD9E6-7BF4-4D6B-8C7C-79F5478A9334}"/>
              </a:ext>
            </a:extLst>
          </p:cNvPr>
          <p:cNvPicPr>
            <a:picLocks noChangeAspect="1"/>
          </p:cNvPicPr>
          <p:nvPr/>
        </p:nvPicPr>
        <p:blipFill>
          <a:blip r:embed="rId5"/>
          <a:stretch>
            <a:fillRect/>
          </a:stretch>
        </p:blipFill>
        <p:spPr>
          <a:xfrm>
            <a:off x="352008" y="1609157"/>
            <a:ext cx="6891282" cy="4370769"/>
          </a:xfrm>
          <a:prstGeom prst="rect">
            <a:avLst/>
          </a:prstGeom>
        </p:spPr>
      </p:pic>
      <p:sp>
        <p:nvSpPr>
          <p:cNvPr id="7" name="矩形 6">
            <a:extLst>
              <a:ext uri="{FF2B5EF4-FFF2-40B4-BE49-F238E27FC236}">
                <a16:creationId xmlns:a16="http://schemas.microsoft.com/office/drawing/2014/main" id="{475C3128-D4F1-4DC4-8FC2-3A7F587CC651}"/>
              </a:ext>
            </a:extLst>
          </p:cNvPr>
          <p:cNvSpPr/>
          <p:nvPr/>
        </p:nvSpPr>
        <p:spPr>
          <a:xfrm>
            <a:off x="1906860" y="3562814"/>
            <a:ext cx="1282390" cy="13883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920D1E60-69CE-42E8-AB98-01D278B37E8E}"/>
              </a:ext>
            </a:extLst>
          </p:cNvPr>
          <p:cNvSpPr txBox="1"/>
          <p:nvPr/>
        </p:nvSpPr>
        <p:spPr>
          <a:xfrm>
            <a:off x="7374672" y="889041"/>
            <a:ext cx="4465319" cy="60396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Home Devices</a:t>
            </a:r>
            <a:r>
              <a:rPr lang="zh-CN" altLang="en-US" sz="2000" dirty="0">
                <a:latin typeface="微软雅黑" panose="020B0503020204020204" pitchFamily="34" charset="-122"/>
                <a:ea typeface="微软雅黑" panose="020B0503020204020204" pitchFamily="34" charset="-122"/>
              </a:rPr>
              <a:t>：这些家用设备能够被远程访问。其中有些设备受到资源限制，其计算能力，带宽和电量有限。</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End-User Devices</a:t>
            </a:r>
            <a:r>
              <a:rPr lang="zh-CN" altLang="en-US" sz="2000" dirty="0">
                <a:latin typeface="微软雅黑" panose="020B0503020204020204" pitchFamily="34" charset="-122"/>
                <a:ea typeface="微软雅黑" panose="020B0503020204020204" pitchFamily="34" charset="-122"/>
              </a:rPr>
              <a:t>：可用于访问家用设备中的任何设备。</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Home Gateway</a:t>
            </a:r>
            <a:r>
              <a:rPr lang="zh-CN" altLang="en-US" sz="2000" dirty="0">
                <a:latin typeface="微软雅黑" panose="020B0503020204020204" pitchFamily="34" charset="-122"/>
                <a:ea typeface="微软雅黑" panose="020B0503020204020204" pitchFamily="34" charset="-122"/>
              </a:rPr>
              <a:t>：主要是通过</a:t>
            </a:r>
            <a:r>
              <a:rPr lang="en-US" altLang="zh-CN" sz="2000" dirty="0" err="1">
                <a:latin typeface="微软雅黑" panose="020B0503020204020204" pitchFamily="34" charset="-122"/>
                <a:ea typeface="微软雅黑" panose="020B0503020204020204" pitchFamily="34" charset="-122"/>
              </a:rPr>
              <a:t>WiFi</a:t>
            </a:r>
            <a:r>
              <a:rPr lang="zh-CN" altLang="en-US" sz="2000" dirty="0">
                <a:latin typeface="微软雅黑" panose="020B0503020204020204" pitchFamily="34" charset="-122"/>
                <a:ea typeface="微软雅黑" panose="020B0503020204020204" pitchFamily="34" charset="-122"/>
              </a:rPr>
              <a:t>或互联网在设备之间本地交换消息。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Local Server</a:t>
            </a:r>
            <a:r>
              <a:rPr lang="zh-CN" altLang="en-US" sz="2000" dirty="0">
                <a:latin typeface="微软雅黑" panose="020B0503020204020204" pitchFamily="34" charset="-122"/>
                <a:ea typeface="微软雅黑" panose="020B0503020204020204" pitchFamily="34" charset="-122"/>
              </a:rPr>
              <a:t>：该受信的本地服务器负责初始化系统，注册新设备并且分配所需要的秘密通信参数。</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03651DB-C5FE-4696-A3DB-9EA5952891C7}"/>
              </a:ext>
            </a:extLst>
          </p:cNvPr>
          <p:cNvSpPr txBox="1"/>
          <p:nvPr/>
        </p:nvSpPr>
        <p:spPr>
          <a:xfrm>
            <a:off x="1336630" y="5951789"/>
            <a:ext cx="392826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Smart home system architecture</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9543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3E7E9-B97C-4A48-8740-ECE338700A3C}"/>
              </a:ext>
            </a:extLst>
          </p:cNvPr>
          <p:cNvSpPr/>
          <p:nvPr/>
        </p:nvSpPr>
        <p:spPr>
          <a:xfrm>
            <a:off x="352008" y="328801"/>
            <a:ext cx="1261884" cy="1231993"/>
          </a:xfrm>
          <a:prstGeom prst="rect">
            <a:avLst/>
          </a:prstGeom>
          <a:blipFill dpi="0" rotWithShape="1">
            <a:blip r:embed="rId3" cstate="print">
              <a:extLst>
                <a:ext uri="{28A0092B-C50C-407E-A947-70E740481C1C}">
                  <a14:useLocalDpi xmlns:a14="http://schemas.microsoft.com/office/drawing/2010/main" val="0"/>
                </a:ext>
              </a:extLst>
            </a:blip>
            <a:srcRect/>
            <a:stretch>
              <a:fillRect l="-4000" r="-2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433BAD9-9B15-4EC4-A389-43AD31609EBD}"/>
              </a:ext>
            </a:extLst>
          </p:cNvPr>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571055" y="377164"/>
            <a:ext cx="823789" cy="1023754"/>
          </a:xfrm>
          <a:prstGeom prst="rect">
            <a:avLst/>
          </a:prstGeom>
        </p:spPr>
      </p:pic>
      <p:sp>
        <p:nvSpPr>
          <p:cNvPr id="2" name="文本框 1">
            <a:extLst>
              <a:ext uri="{FF2B5EF4-FFF2-40B4-BE49-F238E27FC236}">
                <a16:creationId xmlns:a16="http://schemas.microsoft.com/office/drawing/2014/main" id="{52BB4F44-F466-4E31-B87F-0982E25FE0E7}"/>
              </a:ext>
            </a:extLst>
          </p:cNvPr>
          <p:cNvSpPr txBox="1"/>
          <p:nvPr/>
        </p:nvSpPr>
        <p:spPr>
          <a:xfrm>
            <a:off x="802018" y="683187"/>
            <a:ext cx="361862" cy="523220"/>
          </a:xfrm>
          <a:prstGeom prst="rect">
            <a:avLst/>
          </a:prstGeom>
          <a:noFill/>
        </p:spPr>
        <p:txBody>
          <a:bodyPr wrap="square" rtlCol="0">
            <a:spAutoFit/>
          </a:bodyPr>
          <a:lstStyle/>
          <a:p>
            <a:r>
              <a:rPr lang="en-US" altLang="zh-CN" sz="2800" b="1" dirty="0">
                <a:solidFill>
                  <a:srgbClr val="1B79B8"/>
                </a:solidFill>
                <a:latin typeface="微软雅黑" panose="020B0503020204020204" pitchFamily="34" charset="-122"/>
                <a:ea typeface="微软雅黑" panose="020B0503020204020204" pitchFamily="34" charset="-122"/>
              </a:rPr>
              <a:t>4</a:t>
            </a:r>
            <a:endParaRPr lang="zh-CN" altLang="en-US" sz="2800" b="1" dirty="0">
              <a:solidFill>
                <a:srgbClr val="1B79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23D331-00CE-40A6-842C-245C6601CECD}"/>
              </a:ext>
            </a:extLst>
          </p:cNvPr>
          <p:cNvSpPr txBox="1"/>
          <p:nvPr/>
        </p:nvSpPr>
        <p:spPr>
          <a:xfrm>
            <a:off x="1795346" y="683187"/>
            <a:ext cx="3490332" cy="584775"/>
          </a:xfrm>
          <a:prstGeom prst="rect">
            <a:avLst/>
          </a:prstGeom>
          <a:noFill/>
        </p:spPr>
        <p:txBody>
          <a:bodyPr wrap="square" rtlCol="0">
            <a:spAutoFit/>
          </a:bodyPr>
          <a:lstStyle/>
          <a:p>
            <a:r>
              <a:rPr lang="en-US" altLang="zh-CN" sz="3200" b="1" dirty="0">
                <a:solidFill>
                  <a:srgbClr val="1B79B8"/>
                </a:solidFill>
                <a:latin typeface="Arial Rounded MT Bold" panose="020F0704030504030204" pitchFamily="34" charset="0"/>
              </a:rPr>
              <a:t>Attack Model</a:t>
            </a:r>
            <a:endParaRPr lang="zh-CN" altLang="en-US" sz="3200" b="1" dirty="0">
              <a:solidFill>
                <a:srgbClr val="1B79B8"/>
              </a:solidFill>
              <a:latin typeface="Arial Rounded MT Bold" panose="020F0704030504030204" pitchFamily="34" charset="0"/>
            </a:endParaRPr>
          </a:p>
        </p:txBody>
      </p:sp>
      <p:sp>
        <p:nvSpPr>
          <p:cNvPr id="3" name="文本框 2">
            <a:extLst>
              <a:ext uri="{FF2B5EF4-FFF2-40B4-BE49-F238E27FC236}">
                <a16:creationId xmlns:a16="http://schemas.microsoft.com/office/drawing/2014/main" id="{AF182A45-A2F6-4A33-B2D6-9C96C18612A5}"/>
              </a:ext>
            </a:extLst>
          </p:cNvPr>
          <p:cNvSpPr txBox="1"/>
          <p:nvPr/>
        </p:nvSpPr>
        <p:spPr>
          <a:xfrm>
            <a:off x="1406937" y="1801949"/>
            <a:ext cx="984652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假设家庭网关（</a:t>
            </a:r>
            <a:r>
              <a:rPr lang="en-US" altLang="zh-CN" sz="2400" dirty="0">
                <a:latin typeface="微软雅黑" panose="020B0503020204020204" pitchFamily="34" charset="-122"/>
                <a:ea typeface="微软雅黑" panose="020B0503020204020204" pitchFamily="34" charset="-122"/>
              </a:rPr>
              <a:t>HG</a:t>
            </a:r>
            <a:r>
              <a:rPr lang="zh-CN" altLang="en-US" sz="2400" dirty="0">
                <a:latin typeface="微软雅黑" panose="020B0503020204020204" pitchFamily="34" charset="-122"/>
                <a:ea typeface="微软雅黑" panose="020B0503020204020204" pitchFamily="34" charset="-122"/>
              </a:rPr>
              <a:t>）是半可信的，终端用户设备和本地服务器是可信的。</a:t>
            </a:r>
          </a:p>
        </p:txBody>
      </p:sp>
      <p:sp>
        <p:nvSpPr>
          <p:cNvPr id="7" name="文本框 6">
            <a:extLst>
              <a:ext uri="{FF2B5EF4-FFF2-40B4-BE49-F238E27FC236}">
                <a16:creationId xmlns:a16="http://schemas.microsoft.com/office/drawing/2014/main" id="{A24C63A4-CDBF-419D-AA0A-0D35671F4711}"/>
              </a:ext>
            </a:extLst>
          </p:cNvPr>
          <p:cNvSpPr txBox="1"/>
          <p:nvPr/>
        </p:nvSpPr>
        <p:spPr>
          <a:xfrm>
            <a:off x="2601917" y="2665435"/>
            <a:ext cx="8651546" cy="2797048"/>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、攻击者可能</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伪装</a:t>
            </a:r>
            <a:r>
              <a:rPr lang="zh-CN" altLang="en-US" sz="2400" dirty="0">
                <a:latin typeface="微软雅黑" panose="020B0503020204020204" pitchFamily="34" charset="-122"/>
                <a:ea typeface="微软雅黑" panose="020B0503020204020204" pitchFamily="34" charset="-122"/>
              </a:rPr>
              <a:t>成另一个实体，从家用设备获取敏感信息，以攻击其他家庭网络组件。</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、驻留在</a:t>
            </a:r>
            <a:r>
              <a:rPr lang="en-US" altLang="zh-CN" sz="2400" dirty="0">
                <a:latin typeface="微软雅黑" panose="020B0503020204020204" pitchFamily="34" charset="-122"/>
                <a:ea typeface="微软雅黑" panose="020B0503020204020204" pitchFamily="34" charset="-122"/>
              </a:rPr>
              <a:t>HG</a:t>
            </a:r>
            <a:r>
              <a:rPr lang="zh-CN" altLang="en-US" sz="2400" dirty="0">
                <a:latin typeface="微软雅黑" panose="020B0503020204020204" pitchFamily="34" charset="-122"/>
                <a:ea typeface="微软雅黑" panose="020B0503020204020204" pitchFamily="34" charset="-122"/>
              </a:rPr>
              <a:t>中的攻击者可能会对数据完整性发起</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主动攻击</a:t>
            </a:r>
            <a:r>
              <a:rPr lang="zh-CN" altLang="en-US" sz="2400" dirty="0">
                <a:latin typeface="微软雅黑" panose="020B0503020204020204" pitchFamily="34" charset="-122"/>
                <a:ea typeface="微软雅黑" panose="020B0503020204020204" pitchFamily="34" charset="-122"/>
              </a:rPr>
              <a:t>，例如修改或改变传输过程中的命令。</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、攻击者可能由于能够</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窃听</a:t>
            </a:r>
            <a:r>
              <a:rPr lang="zh-CN" altLang="en-US" sz="2400" dirty="0">
                <a:latin typeface="微软雅黑" panose="020B0503020204020204" pitchFamily="34" charset="-122"/>
                <a:ea typeface="微软雅黑" panose="020B0503020204020204" pitchFamily="34" charset="-122"/>
              </a:rPr>
              <a:t>消息传输从而发现命令消息。</a:t>
            </a:r>
          </a:p>
        </p:txBody>
      </p:sp>
      <p:sp>
        <p:nvSpPr>
          <p:cNvPr id="10" name="文本框 9">
            <a:extLst>
              <a:ext uri="{FF2B5EF4-FFF2-40B4-BE49-F238E27FC236}">
                <a16:creationId xmlns:a16="http://schemas.microsoft.com/office/drawing/2014/main" id="{D1263AC1-74DF-43B1-95A3-E3828FE28EAB}"/>
              </a:ext>
            </a:extLst>
          </p:cNvPr>
          <p:cNvSpPr txBox="1"/>
          <p:nvPr/>
        </p:nvSpPr>
        <p:spPr>
          <a:xfrm>
            <a:off x="1306115" y="2745356"/>
            <a:ext cx="615553" cy="2797048"/>
          </a:xfrm>
          <a:prstGeom prst="rect">
            <a:avLst/>
          </a:prstGeom>
          <a:noFill/>
        </p:spPr>
        <p:txBody>
          <a:bodyPr vert="eaVert" wrap="square" rtlCol="0">
            <a:spAutoFit/>
          </a:bodyPr>
          <a:lstStyle/>
          <a:p>
            <a:r>
              <a:rPr lang="zh-CN" altLang="en-US" sz="2800" dirty="0">
                <a:solidFill>
                  <a:srgbClr val="0070C0"/>
                </a:solidFill>
                <a:latin typeface="微软雅黑" panose="020B0503020204020204" pitchFamily="34" charset="-122"/>
                <a:ea typeface="微软雅黑" panose="020B0503020204020204" pitchFamily="34" charset="-122"/>
              </a:rPr>
              <a:t>三种可能的攻击</a:t>
            </a:r>
          </a:p>
        </p:txBody>
      </p:sp>
      <p:sp>
        <p:nvSpPr>
          <p:cNvPr id="11" name="左大括号 10">
            <a:extLst>
              <a:ext uri="{FF2B5EF4-FFF2-40B4-BE49-F238E27FC236}">
                <a16:creationId xmlns:a16="http://schemas.microsoft.com/office/drawing/2014/main" id="{6BA6C784-2B16-467D-8F90-9BF2DD63A6BE}"/>
              </a:ext>
            </a:extLst>
          </p:cNvPr>
          <p:cNvSpPr/>
          <p:nvPr/>
        </p:nvSpPr>
        <p:spPr>
          <a:xfrm>
            <a:off x="2087775" y="2843937"/>
            <a:ext cx="348035" cy="244004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41070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泼墨风格汇报模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2432</Words>
  <Application>Microsoft Office PowerPoint</Application>
  <PresentationFormat>宽屏</PresentationFormat>
  <Paragraphs>181</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微软雅黑</vt:lpstr>
      <vt:lpstr>Arial</vt:lpstr>
      <vt:lpstr>Arial Rounded MT Bold</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蓝色泼墨风格汇报模板</dc:title>
  <dc:creator>ECHO</dc:creator>
  <cp:lastModifiedBy>1378325410@qq.com</cp:lastModifiedBy>
  <cp:revision>91</cp:revision>
  <dcterms:created xsi:type="dcterms:W3CDTF">2018-11-25T08:04:46Z</dcterms:created>
  <dcterms:modified xsi:type="dcterms:W3CDTF">2019-10-18T06:35:02Z</dcterms:modified>
</cp:coreProperties>
</file>