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6" r:id="rId4"/>
    <p:sldId id="305" r:id="rId5"/>
    <p:sldId id="258" r:id="rId6"/>
    <p:sldId id="265" r:id="rId7"/>
    <p:sldId id="266" r:id="rId8"/>
    <p:sldId id="267" r:id="rId9"/>
    <p:sldId id="268" r:id="rId10"/>
    <p:sldId id="259" r:id="rId11"/>
    <p:sldId id="269" r:id="rId12"/>
    <p:sldId id="271" r:id="rId13"/>
    <p:sldId id="307" r:id="rId14"/>
    <p:sldId id="272" r:id="rId15"/>
    <p:sldId id="308" r:id="rId16"/>
    <p:sldId id="275" r:id="rId17"/>
    <p:sldId id="309" r:id="rId18"/>
    <p:sldId id="276" r:id="rId19"/>
    <p:sldId id="311" r:id="rId20"/>
    <p:sldId id="279" r:id="rId21"/>
    <p:sldId id="262" r:id="rId22"/>
    <p:sldId id="297" r:id="rId23"/>
    <p:sldId id="298" r:id="rId24"/>
    <p:sldId id="301" r:id="rId25"/>
    <p:sldId id="302" r:id="rId26"/>
    <p:sldId id="303" r:id="rId27"/>
    <p:sldId id="310" r:id="rId28"/>
    <p:sldId id="304" r:id="rId29"/>
    <p:sldId id="292" r:id="rId30"/>
  </p:sldIdLst>
  <p:sldSz cx="9144000" cy="514191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9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BC3"/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 autoAdjust="0"/>
    <p:restoredTop sz="9466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1619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6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9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0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3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22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8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12566" y="1706590"/>
            <a:ext cx="540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36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本地化差分隐私研究综述</a:t>
            </a:r>
            <a:endParaRPr lang="en-US" altLang="zh-CN" sz="3600" b="1" dirty="0" smtClean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6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叶</a:t>
            </a: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青青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孟小峰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朱敏杰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霍峥</a:t>
            </a:r>
            <a:r>
              <a:rPr lang="en-US" altLang="zh-CN" sz="16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1600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学报</a:t>
            </a:r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,2018,29(7).</a:t>
            </a:r>
            <a:endParaRPr lang="zh-CN" sz="16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26040" y="2978499"/>
            <a:ext cx="3078505" cy="276999"/>
            <a:chOff x="3275856" y="2981088"/>
            <a:chExt cx="3078505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1" name="Group 14"/>
            <p:cNvGrpSpPr/>
            <p:nvPr/>
          </p:nvGrpSpPr>
          <p:grpSpPr bwMode="auto">
            <a:xfrm>
              <a:off x="5020668" y="3009913"/>
              <a:ext cx="219347" cy="219347"/>
              <a:chOff x="4248" y="3024"/>
              <a:chExt cx="600" cy="599"/>
            </a:xfrm>
          </p:grpSpPr>
          <p:sp>
            <p:nvSpPr>
              <p:cNvPr id="152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3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54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26188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温蜜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Text Box 20"/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10799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：谢荣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12576" y="0"/>
            <a:ext cx="40481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可信与不可信第三方</a:t>
            </a:r>
            <a:endParaRPr lang="zh-CN" altLang="en-US" sz="240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8" y="618331"/>
            <a:ext cx="9210675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7"/>
          <p:cNvSpPr txBox="1"/>
          <p:nvPr/>
        </p:nvSpPr>
        <p:spPr>
          <a:xfrm>
            <a:off x="-468560" y="29964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噪声机制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60" y="698748"/>
            <a:ext cx="4592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      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中心化</a:t>
            </a:r>
            <a:r>
              <a:rPr lang="zh-CN" altLang="en-US" dirty="0">
                <a:sym typeface="+mn-ea"/>
              </a:rPr>
              <a:t>差分隐私保护技术中</a:t>
            </a:r>
            <a:r>
              <a:rPr lang="zh-CN" altLang="en-US" dirty="0" smtClean="0">
                <a:sym typeface="+mn-ea"/>
              </a:rPr>
              <a:t>, 需要</a:t>
            </a:r>
            <a:r>
              <a:rPr lang="zh-CN" altLang="en-US" dirty="0">
                <a:sym typeface="+mn-ea"/>
              </a:rPr>
              <a:t>噪声机制的介入,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拉普拉斯机制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指数机制</a:t>
            </a:r>
            <a:r>
              <a:rPr lang="zh-CN" altLang="en-US" dirty="0">
                <a:sym typeface="+mn-ea"/>
              </a:rPr>
              <a:t>是其最常用的两种噪声机制,其中拉普拉斯机制面向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连续型数据</a:t>
            </a:r>
            <a:r>
              <a:rPr lang="zh-CN" altLang="en-US" dirty="0">
                <a:sym typeface="+mn-ea"/>
              </a:rPr>
              <a:t>的查询,而指数机制面向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离散型数据</a:t>
            </a:r>
            <a:r>
              <a:rPr lang="zh-CN" altLang="en-US" dirty="0">
                <a:sym typeface="+mn-ea"/>
              </a:rPr>
              <a:t>的查询</a:t>
            </a:r>
            <a:r>
              <a:rPr lang="zh-CN" altLang="en-US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41" y="29849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       本地化</a:t>
            </a:r>
            <a:r>
              <a:rPr lang="zh-CN" altLang="en-US" dirty="0">
                <a:sym typeface="+mn-ea"/>
              </a:rPr>
              <a:t>差分隐私中并不存在全局敏感性的概念,因此拉普拉斯机制和指数机制并不适用.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41" y="260151"/>
            <a:ext cx="4544204" cy="35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7"/>
          <p:cNvSpPr txBox="1"/>
          <p:nvPr/>
        </p:nvSpPr>
        <p:spPr>
          <a:xfrm>
            <a:off x="-324544" y="4564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158" y="842764"/>
            <a:ext cx="8254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中心化差分隐私保护技术的研究主要集中在</a:t>
            </a:r>
            <a:r>
              <a:rPr lang="zh-CN" altLang="en-US" dirty="0">
                <a:solidFill>
                  <a:srgbClr val="FF0000"/>
                </a:solidFill>
              </a:rPr>
              <a:t>数据发布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数据分析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查询处理</a:t>
            </a:r>
            <a:r>
              <a:rPr lang="zh-CN" altLang="en-US" dirty="0"/>
              <a:t>等方面。</a:t>
            </a:r>
          </a:p>
          <a:p>
            <a:r>
              <a:rPr lang="zh-CN" altLang="en-US" dirty="0"/>
              <a:t>本地化差分隐私技术细化了对个人隐私信息的保护,摒弃了可信第三方数据收集者的假设，此外，每个用户能够掌握个人的敏感信息处理过程,这也使得用户可以根据自身需求,进行更加个性化的隐私设置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7" y="2858988"/>
            <a:ext cx="4514755" cy="2181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" y="2978822"/>
            <a:ext cx="4787583" cy="2061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627784" y="2460038"/>
            <a:ext cx="426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基于本地化差分隐私的数据保护框架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627784" y="2860148"/>
            <a:ext cx="426163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28184" y="1274812"/>
            <a:ext cx="1765300" cy="866775"/>
            <a:chOff x="6259514" y="1889125"/>
            <a:chExt cx="1765300" cy="866775"/>
          </a:xfrm>
        </p:grpSpPr>
        <p:sp>
          <p:nvSpPr>
            <p:cNvPr id="29753" name="Text Box 57"/>
            <p:cNvSpPr txBox="1">
              <a:spLocks noChangeArrowheads="1"/>
            </p:cNvSpPr>
            <p:nvPr/>
          </p:nvSpPr>
          <p:spPr bwMode="auto">
            <a:xfrm>
              <a:off x="6302375" y="1889125"/>
              <a:ext cx="49911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41" name="TextBox 47"/>
            <p:cNvSpPr txBox="1"/>
            <p:nvPr/>
          </p:nvSpPr>
          <p:spPr>
            <a:xfrm>
              <a:off x="6259514" y="2357120"/>
              <a:ext cx="17653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非交互式框架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1274812"/>
            <a:ext cx="1722482" cy="835660"/>
            <a:chOff x="1146131" y="1895475"/>
            <a:chExt cx="1722482" cy="835660"/>
          </a:xfrm>
        </p:grpSpPr>
        <p:sp>
          <p:nvSpPr>
            <p:cNvPr id="29763" name="Text Box 67"/>
            <p:cNvSpPr txBox="1">
              <a:spLocks noChangeArrowheads="1"/>
            </p:cNvSpPr>
            <p:nvPr/>
          </p:nvSpPr>
          <p:spPr bwMode="auto">
            <a:xfrm>
              <a:off x="2401819" y="1895475"/>
              <a:ext cx="4667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146131" y="2332355"/>
              <a:ext cx="16808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交互式框架</a:t>
              </a:r>
            </a:p>
          </p:txBody>
        </p:sp>
      </p:grpSp>
      <p:sp>
        <p:nvSpPr>
          <p:cNvPr id="49" name="TextBox 47"/>
          <p:cNvSpPr txBox="1"/>
          <p:nvPr/>
        </p:nvSpPr>
        <p:spPr>
          <a:xfrm>
            <a:off x="-80634" y="68561"/>
            <a:ext cx="52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基于本地化差分隐私的数据保护框架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799"/>
            <a:ext cx="4429125" cy="231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132086"/>
            <a:ext cx="4381500" cy="2286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7045" y="46290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家族病史数据进行疾病诊断</a:t>
            </a:r>
          </a:p>
        </p:txBody>
      </p:sp>
      <p:sp>
        <p:nvSpPr>
          <p:cNvPr id="7" name="矩形 6"/>
          <p:cNvSpPr/>
          <p:nvPr/>
        </p:nvSpPr>
        <p:spPr>
          <a:xfrm>
            <a:off x="5775687" y="46226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商场的购物数据分析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478718" y="2460038"/>
            <a:ext cx="202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主要研究方向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275856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8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7"/>
          <p:cNvSpPr txBox="1"/>
          <p:nvPr/>
        </p:nvSpPr>
        <p:spPr>
          <a:xfrm>
            <a:off x="-180528" y="0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主要研究方向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1218565" y="1513081"/>
            <a:ext cx="503555" cy="1727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22120" y="1358141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扰动机制的研究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22120" y="3038351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统计数据的分布</a:t>
            </a:r>
          </a:p>
        </p:txBody>
      </p:sp>
      <p:sp>
        <p:nvSpPr>
          <p:cNvPr id="13" name="左大括号 12"/>
          <p:cNvSpPr/>
          <p:nvPr/>
        </p:nvSpPr>
        <p:spPr>
          <a:xfrm>
            <a:off x="3458845" y="707901"/>
            <a:ext cx="360045" cy="1286991"/>
          </a:xfrm>
          <a:prstGeom prst="leftBrace">
            <a:avLst>
              <a:gd name="adj1" fmla="val 82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18890" y="508511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随机响应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03015" y="1835864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信息压缩和扭曲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4859655" y="177676"/>
            <a:ext cx="287655" cy="1029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03825" y="50676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离散型数据的频数发布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03825" y="989841"/>
            <a:ext cx="257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连续型数据的均值发布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491230" y="2472615"/>
            <a:ext cx="360045" cy="1584276"/>
          </a:xfrm>
          <a:prstGeom prst="leftBrace">
            <a:avLst>
              <a:gd name="adj1" fmla="val 82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18890" y="2312193"/>
            <a:ext cx="12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均值</a:t>
            </a:r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18890" y="3836595"/>
            <a:ext cx="12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频数</a:t>
            </a:r>
            <a:r>
              <a:rPr lang="zh-CN" altLang="en-US" dirty="0" smtClean="0"/>
              <a:t>发布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>
            <a:off x="4916170" y="3506276"/>
            <a:ext cx="287655" cy="1029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60010" y="3332127"/>
            <a:ext cx="16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单值频数发布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03825" y="4351580"/>
            <a:ext cx="16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多值频数发布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771800" y="2458880"/>
            <a:ext cx="3541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本地化差分隐私方法对比分析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915816" y="2858990"/>
            <a:ext cx="33123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6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47"/>
          <p:cNvSpPr txBox="1"/>
          <p:nvPr/>
        </p:nvSpPr>
        <p:spPr>
          <a:xfrm>
            <a:off x="-180528" y="0"/>
            <a:ext cx="47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基于本地化差分隐私的频数统计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8828"/>
            <a:ext cx="8496944" cy="2555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7"/>
          <p:cNvSpPr txBox="1"/>
          <p:nvPr/>
        </p:nvSpPr>
        <p:spPr>
          <a:xfrm>
            <a:off x="-36512" y="-213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单值频数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-RAPPOR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98748"/>
            <a:ext cx="6505575" cy="2562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237438"/>
            <a:ext cx="1933575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299148"/>
            <a:ext cx="20002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-74632" y="-21332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795474" y="2594670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主要研究方向</a:t>
            </a:r>
          </a:p>
        </p:txBody>
      </p:sp>
      <p:sp>
        <p:nvSpPr>
          <p:cNvPr id="110" name="矩形 109"/>
          <p:cNvSpPr/>
          <p:nvPr/>
        </p:nvSpPr>
        <p:spPr>
          <a:xfrm>
            <a:off x="2728193" y="2144103"/>
            <a:ext cx="3717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基于本地化差分隐私的数据保护框架</a:t>
            </a:r>
          </a:p>
        </p:txBody>
      </p:sp>
      <p:sp>
        <p:nvSpPr>
          <p:cNvPr id="111" name="矩形 110"/>
          <p:cNvSpPr/>
          <p:nvPr/>
        </p:nvSpPr>
        <p:spPr>
          <a:xfrm>
            <a:off x="2795474" y="1649958"/>
            <a:ext cx="1138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基础知识</a:t>
            </a:r>
          </a:p>
        </p:txBody>
      </p:sp>
      <p:sp>
        <p:nvSpPr>
          <p:cNvPr id="112" name="矩形 111"/>
          <p:cNvSpPr/>
          <p:nvPr/>
        </p:nvSpPr>
        <p:spPr>
          <a:xfrm>
            <a:off x="2795474" y="3607048"/>
            <a:ext cx="1564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未来研究挑战</a:t>
            </a:r>
          </a:p>
        </p:txBody>
      </p:sp>
      <p:sp>
        <p:nvSpPr>
          <p:cNvPr id="113" name="矩形 112"/>
          <p:cNvSpPr/>
          <p:nvPr/>
        </p:nvSpPr>
        <p:spPr>
          <a:xfrm>
            <a:off x="2744961" y="3100859"/>
            <a:ext cx="3308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本地化差分隐私方法对比与分析</a:t>
            </a:r>
          </a:p>
        </p:txBody>
      </p:sp>
      <p:sp>
        <p:nvSpPr>
          <p:cNvPr id="23" name="矩形 22"/>
          <p:cNvSpPr/>
          <p:nvPr/>
        </p:nvSpPr>
        <p:spPr>
          <a:xfrm>
            <a:off x="2795474" y="1199391"/>
            <a:ext cx="1138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研究背景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  <p:bldP spid="113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7"/>
          <p:cNvSpPr txBox="1"/>
          <p:nvPr/>
        </p:nvSpPr>
        <p:spPr>
          <a:xfrm>
            <a:off x="-36512" y="-2133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单值频数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p:txBody>
      </p:sp>
      <p:pic>
        <p:nvPicPr>
          <p:cNvPr id="8" name="图片 7" descr="biao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00309"/>
            <a:ext cx="8280920" cy="465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7"/>
          <p:cNvSpPr txBox="1"/>
          <p:nvPr/>
        </p:nvSpPr>
        <p:spPr>
          <a:xfrm>
            <a:off x="-108520" y="2996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多值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频数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p:txBody>
      </p:sp>
      <p:pic>
        <p:nvPicPr>
          <p:cNvPr id="8" name="图片 7" descr="6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08" y="914772"/>
            <a:ext cx="9106205" cy="3312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80528" y="0"/>
            <a:ext cx="530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本地化差分隐私技术的实验特性分析</a:t>
            </a:r>
          </a:p>
        </p:txBody>
      </p:sp>
      <p:pic>
        <p:nvPicPr>
          <p:cNvPr id="3" name="图片 2" descr="实验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6780"/>
            <a:ext cx="8271068" cy="26748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7624" y="3661582"/>
            <a:ext cx="697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</a:t>
            </a:r>
            <a:r>
              <a:rPr lang="zh-CN" altLang="en-US" dirty="0"/>
              <a:t>不同隐私预算下的频数统计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algn="ctr"/>
            <a:endParaRPr lang="zh-CN" altLang="en-US" dirty="0"/>
          </a:p>
          <a:p>
            <a:r>
              <a:rPr lang="zh-CN" altLang="en-US" dirty="0"/>
              <a:t>当给定较少的隐私预算时,均值统计结果偏离真实值的程度较大,而当给定较多的隐私预算时,均值的统计结果十分接近真实值.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实验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80035"/>
            <a:ext cx="8591550" cy="278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7975" y="3061335"/>
            <a:ext cx="3448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不同隐私预算下的均值统计结果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8845" y="3645535"/>
            <a:ext cx="7325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当给定较少的隐私预算时,均值统计结果偏离真实值的程度较大,而当给定较多的隐私预算时,均值的统计结果十分接近真实值。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实验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424180"/>
            <a:ext cx="8686800" cy="2552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2420" y="2976880"/>
            <a:ext cx="3272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不同数据量下的频数统计结果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1685" y="3557270"/>
            <a:ext cx="767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在给定相同的隐私预算(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/>
              <a:t> =1.0 )下,即对于相同的隐私保护程度,当所统计的数据量较小,如           时,统计结果与真实值的偏差较大,而当所统计的数据量较大,如           时,统计结果则比较接近真实值.</a:t>
            </a:r>
          </a:p>
        </p:txBody>
      </p:sp>
      <p:graphicFrame>
        <p:nvGraphicFramePr>
          <p:cNvPr id="11" name="对象 10"/>
          <p:cNvGraphicFramePr/>
          <p:nvPr/>
        </p:nvGraphicFramePr>
        <p:xfrm>
          <a:off x="2280920" y="3883660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4" imgW="596900" imgH="292100" progId="Equation.KSEE3">
                  <p:embed/>
                </p:oleObj>
              </mc:Choice>
              <mc:Fallback>
                <p:oleObj r:id="rId4" imgW="596900" imgH="2921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0920" y="3883660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637665" y="4150360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r:id="rId6" imgW="596900" imgH="292100" progId="Equation.KSEE3">
                  <p:embed/>
                </p:oleObj>
              </mc:Choice>
              <mc:Fallback>
                <p:oleObj r:id="rId6" imgW="596900" imgH="292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7665" y="4150360"/>
                        <a:ext cx="571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实验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98450"/>
            <a:ext cx="8458200" cy="2647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86050" y="2883535"/>
            <a:ext cx="3469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不同数据量下的均值统计结果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6615" y="3547745"/>
            <a:ext cx="7531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同样在给定相同的隐私预算(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/>
              <a:t>=1.0 )下,当所统计的数据量较小时,统计结果与真实值的偏差较大,而当所统计的数据量较大时,统计结果十分接近真实值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6632" y="15576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7368" y="770756"/>
            <a:ext cx="7921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在本地化差分隐私技术中,无论是频数统计还是均值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给定相同隐私预算</a:t>
            </a:r>
            <a:r>
              <a:rPr lang="zh-CN" altLang="en-US" dirty="0" smtClean="0"/>
              <a:t>时,</a:t>
            </a:r>
            <a:r>
              <a:rPr lang="zh-CN" altLang="en-US" dirty="0"/>
              <a:t>数据量大则统计结果的可用性高,数据量小则统计结果的可用性低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当给定数据量大小</a:t>
            </a:r>
            <a:r>
              <a:rPr lang="zh-CN" altLang="en-US" dirty="0"/>
              <a:t>时，不同的隐私预算 </a:t>
            </a:r>
            <a:r>
              <a:rPr lang="zh-CN" altLang="en-US" b="1" dirty="0">
                <a:latin typeface="宋体" panose="02010600030101010101" pitchFamily="2" charset="-122"/>
              </a:rPr>
              <a:t>ε</a:t>
            </a:r>
            <a:r>
              <a:rPr lang="zh-CN" altLang="en-US" dirty="0"/>
              <a:t> 直接决定了随机响应技术中用于响应</a:t>
            </a:r>
            <a:r>
              <a:rPr lang="zh-CN" altLang="en-US" dirty="0" smtClean="0"/>
              <a:t>真实结果</a:t>
            </a:r>
            <a:r>
              <a:rPr lang="zh-CN" altLang="en-US" dirty="0"/>
              <a:t>的概率 p , </a:t>
            </a:r>
            <a:r>
              <a:rPr lang="zh-CN" altLang="en-US" b="1" dirty="0">
                <a:latin typeface="宋体" panose="02010600030101010101" pitchFamily="2" charset="-122"/>
              </a:rPr>
              <a:t>ε</a:t>
            </a:r>
            <a:r>
              <a:rPr lang="zh-CN" altLang="en-US" dirty="0"/>
              <a:t> 越大则 p 越大,即用户以更高的概率响应真实结果</a:t>
            </a:r>
          </a:p>
          <a:p>
            <a:endParaRPr lang="zh-CN" altLang="en-US" dirty="0"/>
          </a:p>
        </p:txBody>
      </p:sp>
      <p:pic>
        <p:nvPicPr>
          <p:cNvPr id="4" name="图片 3" descr="000000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6980"/>
            <a:ext cx="6188075" cy="2354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478718" y="2460038"/>
            <a:ext cx="202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未来研究挑战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275856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2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84584" y="26086"/>
            <a:ext cx="337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未来研究挑战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119919"/>
            <a:ext cx="65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en-US" altLang="zh-CN" dirty="0" smtClean="0"/>
              <a:t>复杂数据类型的本地化差分隐私保护----</a:t>
            </a:r>
            <a:r>
              <a:rPr lang="zh-CN" altLang="en-US" dirty="0" smtClean="0"/>
              <a:t>键值对数据、图数据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2186879"/>
            <a:ext cx="8028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en-US" altLang="zh-CN" dirty="0" smtClean="0"/>
              <a:t>不同查询和分析任务的本地化差分隐私保护----</a:t>
            </a:r>
            <a:r>
              <a:rPr lang="zh-CN" altLang="en-US" dirty="0" smtClean="0"/>
              <a:t>多种查询方式、支持多种查询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-6698" y="3253839"/>
            <a:ext cx="779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en-US" altLang="zh-CN" dirty="0" smtClean="0"/>
              <a:t>基于本地化差分隐私的高维数据发布----</a:t>
            </a:r>
            <a:r>
              <a:rPr lang="zh-CN" altLang="en-US" dirty="0" smtClean="0"/>
              <a:t>衡量属性之间的关联度并进行降维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011601" y="1970750"/>
            <a:ext cx="5400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678" name="矩形 677"/>
          <p:cNvSpPr/>
          <p:nvPr/>
        </p:nvSpPr>
        <p:spPr>
          <a:xfrm>
            <a:off x="3324116" y="2916261"/>
            <a:ext cx="468826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9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910766" y="2460038"/>
            <a:ext cx="119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4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914772"/>
            <a:ext cx="918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大数据时代，信息技术为人类社会带来便捷的同时，也产生数据安全与用户隐私的问题。</a:t>
            </a:r>
            <a:endParaRPr lang="zh-CN" altLang="en-US" dirty="0"/>
          </a:p>
        </p:txBody>
      </p:sp>
      <p:sp>
        <p:nvSpPr>
          <p:cNvPr id="3" name="TextBox 47"/>
          <p:cNvSpPr txBox="1"/>
          <p:nvPr/>
        </p:nvSpPr>
        <p:spPr>
          <a:xfrm>
            <a:off x="-390614" y="35878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6975" y="1346411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就隐私保护技术而言，隐私保护程度和数据可用性的最重要的衡量指标。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6512" y="1778050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为了平衡上述两个指标，需要对隐私进行量化，进而提出了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+mn-ea"/>
              </a:rPr>
              <a:t>差分隐私技术</a:t>
            </a:r>
            <a:r>
              <a:rPr lang="zh-CN" altLang="en-US" dirty="0" smtClean="0">
                <a:latin typeface="+mn-ea"/>
                <a:cs typeface="+mn-ea"/>
              </a:rPr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6512" y="2203836"/>
            <a:ext cx="94179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cs typeface="+mn-ea"/>
              </a:rPr>
              <a:t>传统的差分隐私技术将原始数据集中到应该数据中心，称为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+mn-ea"/>
              </a:rPr>
              <a:t>中心化差分隐私</a:t>
            </a:r>
            <a:r>
              <a:rPr lang="zh-CN" altLang="en-US" dirty="0" smtClean="0">
                <a:latin typeface="+mn-ea"/>
                <a:cs typeface="+mn-ea"/>
              </a:rPr>
              <a:t>。</a:t>
            </a:r>
            <a:endParaRPr lang="en-US" altLang="zh-CN" dirty="0" smtClean="0">
              <a:latin typeface="+mn-ea"/>
              <a:cs typeface="+mn-ea"/>
            </a:endParaRPr>
          </a:p>
          <a:p>
            <a:endParaRPr lang="en-US" altLang="zh-CN" dirty="0" smtClean="0">
              <a:latin typeface="+mn-ea"/>
              <a:cs typeface="+mn-ea"/>
            </a:endParaRPr>
          </a:p>
          <a:p>
            <a:r>
              <a:rPr lang="zh-CN" altLang="en-US" dirty="0" smtClean="0">
                <a:latin typeface="+mn-ea"/>
                <a:cs typeface="+mn-ea"/>
              </a:rPr>
              <a:t>中心化差分隐私始终基于可信第三方，在实际应用中会受限，于是提出了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+mn-ea"/>
              </a:rPr>
              <a:t>本地化差分隐私</a:t>
            </a:r>
            <a:r>
              <a:rPr lang="zh-CN" altLang="en-US" dirty="0" smtClean="0">
                <a:latin typeface="+mn-ea"/>
                <a:cs typeface="+mn-ea"/>
              </a:rPr>
              <a:t>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80522"/>
            <a:ext cx="7514104" cy="20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910766" y="2460038"/>
            <a:ext cx="1198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72242" y="1074410"/>
            <a:ext cx="1076326" cy="1076326"/>
            <a:chOff x="4033837" y="986780"/>
            <a:chExt cx="1076326" cy="1076326"/>
          </a:xfrm>
        </p:grpSpPr>
        <p:sp>
          <p:nvSpPr>
            <p:cNvPr id="95" name="椭圆 94"/>
            <p:cNvSpPr/>
            <p:nvPr/>
          </p:nvSpPr>
          <p:spPr>
            <a:xfrm>
              <a:off x="4033837" y="986780"/>
              <a:ext cx="1076326" cy="1076326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308732" y="1306308"/>
              <a:ext cx="526536" cy="43727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-585470" y="35878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 义</a:t>
            </a:r>
          </a:p>
        </p:txBody>
      </p:sp>
      <p:sp>
        <p:nvSpPr>
          <p:cNvPr id="12" name="TextBox 47"/>
          <p:cNvSpPr txBox="1"/>
          <p:nvPr/>
        </p:nvSpPr>
        <p:spPr>
          <a:xfrm>
            <a:off x="351253" y="986780"/>
            <a:ext cx="8616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给定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个用户，每个用户对应一条记录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给定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一个隐私算法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及其定义域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Dom(M)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和值域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Ran(M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+mn-ea"/>
              </a:rPr>
              <a:t>),</a:t>
            </a:r>
          </a:p>
          <a:p>
            <a:endParaRPr lang="en-US" altLang="zh-CN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若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算法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在任意两条记录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+mn-ea"/>
              </a:rPr>
              <a:t>t’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上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得到相同的输出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cs typeface="+mn-ea"/>
              </a:rPr>
              <a:t>t*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，</a:t>
            </a:r>
            <a:endParaRPr lang="en-US" altLang="zh-CN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满足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下列不等式，则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满足ε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+mn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+mn-ea"/>
              </a:rPr>
              <a:t>本地化差分隐私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1" y="3867100"/>
            <a:ext cx="7890073" cy="109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7"/>
          <p:cNvSpPr txBox="1"/>
          <p:nvPr/>
        </p:nvSpPr>
        <p:spPr>
          <a:xfrm>
            <a:off x="-324544" y="50676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扰动机制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490" y="986780"/>
            <a:ext cx="2513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随机响应</a:t>
            </a:r>
            <a:r>
              <a:rPr lang="zh-CN" altLang="en-US" b="1" dirty="0" smtClean="0"/>
              <a:t>技术</a:t>
            </a:r>
            <a:r>
              <a:rPr lang="en-US" altLang="zh-CN" b="1" dirty="0" smtClean="0"/>
              <a:t>(W-RR)</a:t>
            </a:r>
            <a:endParaRPr lang="zh-CN" altLang="en-US" b="1" dirty="0"/>
          </a:p>
          <a:p>
            <a:r>
              <a:rPr lang="zh-CN" altLang="en-US" dirty="0" smtClean="0"/>
              <a:t>（仅对两种取值的离散数值型数据响应）</a:t>
            </a:r>
            <a:endParaRPr lang="en-US" altLang="zh-CN" dirty="0" smtClean="0"/>
          </a:p>
          <a:p>
            <a:r>
              <a:rPr lang="zh-CN" altLang="en-US" dirty="0" smtClean="0"/>
              <a:t>主要思想：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利用对敏感问题响应的不确定性对原始数据进行隐私保护。</a:t>
            </a:r>
            <a:endParaRPr lang="en-US" altLang="zh-CN" dirty="0" smtClean="0"/>
          </a:p>
          <a:p>
            <a:r>
              <a:rPr lang="zh-CN" altLang="en-US" dirty="0" smtClean="0"/>
              <a:t>主要步骤：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</a:t>
            </a:r>
            <a:r>
              <a:rPr lang="zh-CN" altLang="en-US" dirty="0" smtClean="0"/>
              <a:t>、扰动性统计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、校正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347864" y="992415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离散</a:t>
            </a:r>
            <a:r>
              <a:rPr lang="zh-CN" altLang="en-US" b="1" dirty="0"/>
              <a:t>型数据的随机响应</a:t>
            </a:r>
          </a:p>
          <a:p>
            <a:r>
              <a:rPr lang="zh-CN" altLang="en-US" dirty="0" smtClean="0"/>
              <a:t>（超过两种取值）</a:t>
            </a:r>
            <a:endParaRPr lang="en-US" altLang="zh-CN" dirty="0" smtClean="0"/>
          </a:p>
          <a:p>
            <a:r>
              <a:rPr lang="zh-CN" altLang="en-US" dirty="0" smtClean="0"/>
              <a:t>第一种思路：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对变量的不同取值进行编码与转化。</a:t>
            </a:r>
            <a:endParaRPr lang="en-US" altLang="zh-CN" dirty="0"/>
          </a:p>
          <a:p>
            <a:r>
              <a:rPr lang="zh-CN" altLang="en-US" dirty="0" smtClean="0"/>
              <a:t>第二种思路：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改进，使其直接适用多取值的变量。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084168" y="101618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连续型</a:t>
            </a:r>
            <a:r>
              <a:rPr lang="zh-CN" altLang="en-US" b="1" dirty="0"/>
              <a:t>数据的随机</a:t>
            </a:r>
            <a:r>
              <a:rPr lang="zh-CN" altLang="en-US" b="1" dirty="0" smtClean="0"/>
              <a:t>响应</a:t>
            </a:r>
            <a:endParaRPr lang="en-US" altLang="zh-CN" b="1" dirty="0" smtClean="0"/>
          </a:p>
          <a:p>
            <a:r>
              <a:rPr lang="zh-CN" altLang="en-US" dirty="0" smtClean="0"/>
              <a:t>主要思想：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将连续型数据离散化。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7"/>
          <p:cNvSpPr txBox="1"/>
          <p:nvPr/>
        </p:nvSpPr>
        <p:spPr>
          <a:xfrm>
            <a:off x="-36512" y="22349"/>
            <a:ext cx="4853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本地化与中心化差分隐私的异同点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0280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  <a:cs typeface="+mn-ea"/>
              </a:rPr>
              <a:t>1</a:t>
            </a:r>
            <a:r>
              <a:rPr lang="zh-CN" altLang="en-US" dirty="0" smtClean="0">
                <a:latin typeface="+mn-ea"/>
                <a:cs typeface="+mn-ea"/>
              </a:rPr>
              <a:t>、组合特性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77886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  <a:cs typeface="+mn-ea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cs typeface="+mn-ea"/>
              </a:rPr>
              <a:t>、可信与不可信第三方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399" y="235493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、噪声机制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4643" y="293099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  <a:cs typeface="+mn-ea"/>
              </a:rPr>
              <a:t>4</a:t>
            </a:r>
            <a:r>
              <a:rPr lang="zh-CN" altLang="en-US" dirty="0" smtClean="0">
                <a:latin typeface="+mn-ea"/>
                <a:cs typeface="+mn-ea"/>
              </a:rPr>
              <a:t>、应用场景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907030" y="4251325"/>
            <a:ext cx="730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40" name="TextBox 47"/>
          <p:cNvSpPr txBox="1"/>
          <p:nvPr/>
        </p:nvSpPr>
        <p:spPr>
          <a:xfrm>
            <a:off x="-324544" y="4564"/>
            <a:ext cx="222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组合特性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19620" y="426910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58305"/>
            <a:ext cx="9167511" cy="828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2706"/>
            <a:ext cx="9167510" cy="790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" y="833472"/>
            <a:ext cx="914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</a:rPr>
              <a:t>中心化</a:t>
            </a:r>
            <a:r>
              <a:rPr lang="zh-CN" altLang="en-US" dirty="0">
                <a:latin typeface="宋体" panose="02010600030101010101" pitchFamily="2" charset="-122"/>
              </a:rPr>
              <a:t>差分隐私定义在</a:t>
            </a:r>
            <a:r>
              <a:rPr lang="zh-CN" altLang="en-US" b="1" dirty="0">
                <a:latin typeface="宋体" panose="02010600030101010101" pitchFamily="2" charset="-122"/>
              </a:rPr>
              <a:t>近邻数据集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而本地化差分隐私则是定义在其中的</a:t>
            </a:r>
            <a:r>
              <a:rPr lang="zh-CN" altLang="en-US" b="1" dirty="0">
                <a:latin typeface="宋体" panose="02010600030101010101" pitchFamily="2" charset="-122"/>
              </a:rPr>
              <a:t>两条记录</a:t>
            </a:r>
            <a:r>
              <a:rPr lang="zh-CN" altLang="en-US" dirty="0" smtClean="0">
                <a:latin typeface="宋体" panose="02010600030101010101" pitchFamily="2" charset="-122"/>
              </a:rPr>
              <a:t>上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1030</Words>
  <Application>Microsoft Office PowerPoint</Application>
  <PresentationFormat>自定义</PresentationFormat>
  <Paragraphs>131</Paragraphs>
  <Slides>29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宋体</vt:lpstr>
      <vt:lpstr>微软雅黑</vt:lpstr>
      <vt:lpstr>Arial</vt:lpstr>
      <vt:lpstr>Calibri</vt:lpstr>
      <vt:lpstr>Impact</vt:lpstr>
      <vt:lpstr>Times New Roman</vt:lpstr>
      <vt:lpstr>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creator>Administrator</dc:creator>
  <cp:lastModifiedBy>Administrator</cp:lastModifiedBy>
  <cp:revision>93</cp:revision>
  <dcterms:created xsi:type="dcterms:W3CDTF">2016-03-21T01:49:00Z</dcterms:created>
  <dcterms:modified xsi:type="dcterms:W3CDTF">2019-11-01T04:47:27Z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