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notesMasterIdLst>
    <p:notesMasterId r:id="rId30"/>
  </p:notesMasterIdLst>
  <p:handoutMasterIdLst>
    <p:handoutMasterId r:id="rId31"/>
  </p:handoutMasterIdLst>
  <p:sldIdLst>
    <p:sldId id="411" r:id="rId3"/>
    <p:sldId id="412" r:id="rId4"/>
    <p:sldId id="433" r:id="rId5"/>
    <p:sldId id="437" r:id="rId6"/>
    <p:sldId id="438" r:id="rId7"/>
    <p:sldId id="435" r:id="rId8"/>
    <p:sldId id="440" r:id="rId9"/>
    <p:sldId id="357" r:id="rId10"/>
    <p:sldId id="365" r:id="rId11"/>
    <p:sldId id="420" r:id="rId12"/>
    <p:sldId id="421" r:id="rId13"/>
    <p:sldId id="423" r:id="rId14"/>
    <p:sldId id="422" r:id="rId15"/>
    <p:sldId id="424" r:id="rId16"/>
    <p:sldId id="441" r:id="rId17"/>
    <p:sldId id="425" r:id="rId18"/>
    <p:sldId id="426" r:id="rId19"/>
    <p:sldId id="427" r:id="rId20"/>
    <p:sldId id="442" r:id="rId21"/>
    <p:sldId id="428" r:id="rId22"/>
    <p:sldId id="368" r:id="rId23"/>
    <p:sldId id="429" r:id="rId24"/>
    <p:sldId id="430" r:id="rId25"/>
    <p:sldId id="431" r:id="rId26"/>
    <p:sldId id="436" r:id="rId27"/>
    <p:sldId id="360" r:id="rId28"/>
    <p:sldId id="385" r:id="rId29"/>
  </p:sldIdLst>
  <p:sldSz cx="12195175"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p15:clr>
            <a:srgbClr val="A4A3A4"/>
          </p15:clr>
        </p15:guide>
        <p15:guide id="2" pos="38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可馨 乐" initials="可馨" lastIdx="5" clrIdx="0">
    <p:extLst>
      <p:ext uri="{19B8F6BF-5375-455C-9EA6-DF929625EA0E}">
        <p15:presenceInfo xmlns:p15="http://schemas.microsoft.com/office/powerpoint/2012/main" userId="71be089ad1052d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3C9"/>
    <a:srgbClr val="E51D28"/>
    <a:srgbClr val="414455"/>
    <a:srgbClr val="5B5E77"/>
    <a:srgbClr val="4C4F64"/>
    <a:srgbClr val="C00000"/>
    <a:srgbClr val="A6A6A6"/>
    <a:srgbClr val="E20000"/>
    <a:srgbClr val="14B28B"/>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62928" autoAdjust="0"/>
  </p:normalViewPr>
  <p:slideViewPr>
    <p:cSldViewPr showGuides="1">
      <p:cViewPr varScale="1">
        <p:scale>
          <a:sx n="57" d="100"/>
          <a:sy n="57" d="100"/>
        </p:scale>
        <p:origin x="1690" y="53"/>
      </p:cViewPr>
      <p:guideLst>
        <p:guide orient="horz" pos="2296"/>
        <p:guide pos="3841"/>
      </p:guideLst>
    </p:cSldViewPr>
  </p:slideViewPr>
  <p:outlineViewPr>
    <p:cViewPr>
      <p:scale>
        <a:sx n="33" d="100"/>
        <a:sy n="33" d="100"/>
      </p:scale>
      <p:origin x="0" y="-1128"/>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37D7E3-FFE3-4F78-8252-5D7072847C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F1A31B0-5FD7-40E8-AA51-146D744B41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796A30-2C4D-472D-AD35-B431FA74563B}" type="datetimeFigureOut">
              <a:rPr lang="zh-CN" altLang="en-US" smtClean="0"/>
              <a:t>2019/11/1</a:t>
            </a:fld>
            <a:endParaRPr lang="zh-CN" altLang="en-US"/>
          </a:p>
        </p:txBody>
      </p:sp>
      <p:sp>
        <p:nvSpPr>
          <p:cNvPr id="4" name="页脚占位符 3">
            <a:extLst>
              <a:ext uri="{FF2B5EF4-FFF2-40B4-BE49-F238E27FC236}">
                <a16:creationId xmlns:a16="http://schemas.microsoft.com/office/drawing/2014/main" id="{4688D580-262F-40BC-BD06-22BD195298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29673B8-4B64-429B-A0B7-E4BBB4102A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F76615-EE49-4818-9D6A-B8DAFDF65199}" type="slidenum">
              <a:rPr lang="zh-CN" altLang="en-US" smtClean="0"/>
              <a:t>‹#›</a:t>
            </a:fld>
            <a:endParaRPr lang="zh-CN" altLang="en-US"/>
          </a:p>
        </p:txBody>
      </p:sp>
    </p:spTree>
    <p:extLst>
      <p:ext uri="{BB962C8B-B14F-4D97-AF65-F5344CB8AC3E}">
        <p14:creationId xmlns:p14="http://schemas.microsoft.com/office/powerpoint/2010/main" val="1717528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FEB9A-23AB-4D00-A72E-AD507B0F1653}"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6CF1A-E888-4A07-B96A-456D0CF69483}" type="slidenum">
              <a:rPr lang="zh-CN" altLang="en-US" smtClean="0"/>
              <a:t>‹#›</a:t>
            </a:fld>
            <a:endParaRPr lang="zh-CN" altLang="en-US"/>
          </a:p>
        </p:txBody>
      </p:sp>
    </p:spTree>
    <p:extLst>
      <p:ext uri="{BB962C8B-B14F-4D97-AF65-F5344CB8AC3E}">
        <p14:creationId xmlns:p14="http://schemas.microsoft.com/office/powerpoint/2010/main" val="26988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80890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95056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713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首先，簇头</a:t>
            </a:r>
            <a:r>
              <a:rPr lang="en-US" altLang="zh-CN" dirty="0" err="1"/>
              <a:t>i</a:t>
            </a:r>
            <a:r>
              <a:rPr lang="zh-CN" altLang="en-US" dirty="0"/>
              <a:t>向簇头</a:t>
            </a:r>
            <a:r>
              <a:rPr lang="en-US" altLang="zh-CN" dirty="0"/>
              <a:t>j</a:t>
            </a:r>
            <a:r>
              <a:rPr lang="zh-CN" altLang="en-US" dirty="0"/>
              <a:t>发送一条消息并请求其标识符。在获得簇头</a:t>
            </a:r>
            <a:r>
              <a:rPr lang="en-US" altLang="zh-CN" dirty="0"/>
              <a:t>j</a:t>
            </a:r>
            <a:r>
              <a:rPr lang="zh-CN" altLang="en-US" dirty="0"/>
              <a:t>的</a:t>
            </a:r>
            <a:r>
              <a:rPr lang="en-US" altLang="zh-CN" dirty="0"/>
              <a:t>id</a:t>
            </a:r>
            <a:r>
              <a:rPr lang="zh-CN" altLang="en-US" dirty="0"/>
              <a:t>之后，簇头</a:t>
            </a:r>
            <a:r>
              <a:rPr lang="en-US" altLang="zh-CN" dirty="0" err="1"/>
              <a:t>i</a:t>
            </a:r>
            <a:r>
              <a:rPr lang="zh-CN" altLang="en-US" dirty="0"/>
              <a:t>要求基站在两个簇头之间生成一个对偶密钥。</a:t>
            </a:r>
            <a:endParaRPr lang="en-US" altLang="zh-CN" dirty="0"/>
          </a:p>
          <a:p>
            <a:endParaRPr lang="en-US" altLang="zh-CN" dirty="0"/>
          </a:p>
          <a:p>
            <a:r>
              <a:rPr lang="en-US" altLang="zh-CN" dirty="0"/>
              <a:t>·</a:t>
            </a:r>
            <a:r>
              <a:rPr lang="zh-CN" altLang="en-US" dirty="0"/>
              <a:t>基站要确保两者有效，搜寻列表，如果有效，在两者之间生成对偶密钥，并发送给它们。</a:t>
            </a:r>
            <a:endParaRPr lang="en-US" altLang="zh-CN" dirty="0"/>
          </a:p>
          <a:p>
            <a:endParaRPr lang="en-US" altLang="zh-CN" dirty="0"/>
          </a:p>
          <a:p>
            <a:r>
              <a:rPr lang="en-US" altLang="zh-CN" dirty="0"/>
              <a:t>·</a:t>
            </a:r>
            <a:r>
              <a:rPr lang="zh-CN" altLang="en-US" dirty="0"/>
              <a:t>簇头收到后将密钥保留在存储器中进行通信。</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58215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2871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5501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1264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基站将该簇头节点</a:t>
            </a:r>
            <a:r>
              <a:rPr lang="en-US" altLang="zh-CN" sz="1200" dirty="0"/>
              <a:t>id</a:t>
            </a:r>
            <a:r>
              <a:rPr lang="zh-CN" altLang="en-US" sz="1200" dirty="0"/>
              <a:t>加入</a:t>
            </a:r>
            <a:r>
              <a:rPr lang="en-US" altLang="zh-CN" sz="1200" dirty="0"/>
              <a:t>list</a:t>
            </a:r>
            <a:r>
              <a:rPr lang="zh-CN" altLang="en-US" sz="1200" dirty="0"/>
              <a:t>中，并将消息发送到其成员节点和与之相邻的簇头节点</a:t>
            </a:r>
            <a:endParaRPr lang="en-US" altLang="zh-CN" sz="1200" dirty="0"/>
          </a:p>
          <a:p>
            <a:endParaRPr lang="en-US" altLang="zh-CN" sz="1200" dirty="0"/>
          </a:p>
          <a:p>
            <a:r>
              <a:rPr lang="en-US" altLang="zh-CN" sz="1200" dirty="0"/>
              <a:t>·</a:t>
            </a:r>
            <a:r>
              <a:rPr lang="zh-CN" altLang="en-US" sz="1200" dirty="0"/>
              <a:t>与之相邻的簇头节点撤销与该簇头节点之间的对偶密钥</a:t>
            </a:r>
            <a:endParaRPr lang="en-US" altLang="zh-CN" sz="1200" dirty="0"/>
          </a:p>
          <a:p>
            <a:endParaRPr lang="en-US" altLang="zh-CN" sz="1200" dirty="0"/>
          </a:p>
          <a:p>
            <a:r>
              <a:rPr lang="en-US" altLang="zh-CN" sz="1200" dirty="0"/>
              <a:t>·</a:t>
            </a:r>
            <a:r>
              <a:rPr lang="zh-CN" altLang="en-US" sz="1200" dirty="0"/>
              <a:t>簇成员节点撤销它们的簇密钥并加入其他簇</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80714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基站将该成员节点</a:t>
            </a:r>
            <a:r>
              <a:rPr lang="en-US" altLang="zh-CN" sz="1200" dirty="0"/>
              <a:t>id</a:t>
            </a:r>
            <a:r>
              <a:rPr lang="zh-CN" altLang="en-US" sz="1200" dirty="0"/>
              <a:t>加入</a:t>
            </a:r>
            <a:r>
              <a:rPr lang="en-US" altLang="zh-CN" sz="1200" dirty="0"/>
              <a:t>list</a:t>
            </a:r>
            <a:r>
              <a:rPr lang="zh-CN" altLang="en-US" sz="1200" dirty="0"/>
              <a:t>中，并将消息发送到与该成员节点相连的簇头节点</a:t>
            </a:r>
          </a:p>
          <a:p>
            <a:endParaRPr lang="zh-CN" altLang="en-US" sz="1200" dirty="0"/>
          </a:p>
          <a:p>
            <a:endParaRPr lang="zh-CN" altLang="en-US" sz="1200" dirty="0"/>
          </a:p>
          <a:p>
            <a:r>
              <a:rPr lang="en-US" altLang="zh-CN" sz="1200" dirty="0"/>
              <a:t>·</a:t>
            </a:r>
            <a:r>
              <a:rPr lang="zh-CN" altLang="en-US" sz="1200" dirty="0"/>
              <a:t>该簇头节点重新设置密钥并发送给除该成员节点之外的所有成员节点。</a:t>
            </a:r>
            <a:endParaRPr lang="en-US" altLang="zh-CN" sz="1200" dirty="0"/>
          </a:p>
          <a:p>
            <a:endParaRPr lang="en-US" altLang="zh-CN" sz="1200" dirty="0"/>
          </a:p>
          <a:p>
            <a:endParaRPr lang="en-US" altLang="zh-CN" sz="1200" dirty="0"/>
          </a:p>
          <a:p>
            <a:r>
              <a:rPr lang="zh-CN" altLang="en-US" sz="1200" dirty="0"/>
              <a:t>没有新密钥的该成员节点无法进行簇内通信</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21849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49675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985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1518133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dirty="0"/>
              <a:t>1.</a:t>
            </a:r>
            <a:r>
              <a:rPr lang="zh-CN" altLang="en-US" sz="2000" dirty="0"/>
              <a:t>簇成员节点决定离开簇并发送消息通知簇头节点。当簇头接收到节点移动的消息时，重新设置簇密钥。该节点进行上述的添加新节点的过程以便加入一个新的簇。</a:t>
            </a:r>
            <a:endParaRPr lang="en-US" altLang="zh-CN" sz="2000" dirty="0"/>
          </a:p>
          <a:p>
            <a:endParaRPr lang="en-US" altLang="zh-CN" sz="2000" dirty="0"/>
          </a:p>
          <a:p>
            <a:r>
              <a:rPr lang="en-US" altLang="zh-CN" sz="2000" dirty="0"/>
              <a:t>    2.</a:t>
            </a:r>
            <a:r>
              <a:rPr lang="zh-CN" altLang="en-US" sz="2000" dirty="0"/>
              <a:t>簇头节点与自己簇的成员节点通信时出现问题。此事件的发生可能是因为节点的电池电量已耗尽，或者该节点正成为被攻击的目标。如果在给定的时间之后，簇头节点没有从该成员节点接收到消息，那么它会将该节点从其簇中移除，并重新设置簇密钥。</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13394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1500179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533218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2709737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的鬼斧神工覅是</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3425315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3321098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545630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E6CF1A-E888-4A07-B96A-456D0CF69483}" type="slidenum">
              <a:rPr lang="zh-CN" altLang="en-US" smtClean="0"/>
              <a:t>27</a:t>
            </a:fld>
            <a:endParaRPr lang="zh-CN" altLang="en-US"/>
          </a:p>
        </p:txBody>
      </p:sp>
    </p:spTree>
    <p:extLst>
      <p:ext uri="{BB962C8B-B14F-4D97-AF65-F5344CB8AC3E}">
        <p14:creationId xmlns:p14="http://schemas.microsoft.com/office/powerpoint/2010/main" val="196373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42407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根据图我们可以看出</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98507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它实现了数据的采集、处理和传输三种功能。</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12552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403193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曼尼达                     </a:t>
            </a:r>
            <a:r>
              <a:rPr lang="en-US" altLang="zh-CN" sz="1200" kern="1200" dirty="0">
                <a:solidFill>
                  <a:schemeClr val="tx1"/>
                </a:solidFill>
                <a:effectLst/>
                <a:latin typeface="+mn-lt"/>
                <a:ea typeface="+mn-ea"/>
                <a:cs typeface="+mn-cs"/>
              </a:rPr>
              <a:t>TSK</a:t>
            </a:r>
          </a:p>
          <a:p>
            <a:r>
              <a:rPr lang="zh-CN" altLang="en-US" sz="1200" kern="1200" dirty="0">
                <a:solidFill>
                  <a:schemeClr val="tx1"/>
                </a:solidFill>
                <a:effectLst/>
                <a:latin typeface="+mn-lt"/>
                <a:ea typeface="+mn-ea"/>
                <a:cs typeface="+mn-cs"/>
              </a:rPr>
              <a:t>模糊化：将精确数值转换为模糊值的过程称为模糊化。</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规则库：是一组</a:t>
            </a:r>
            <a:r>
              <a:rPr lang="en-US" altLang="zh-CN" sz="1200" kern="1200" dirty="0">
                <a:solidFill>
                  <a:schemeClr val="tx1"/>
                </a:solidFill>
                <a:effectLst/>
                <a:latin typeface="+mn-lt"/>
                <a:ea typeface="+mn-ea"/>
                <a:cs typeface="+mn-cs"/>
              </a:rPr>
              <a:t>if-then</a:t>
            </a:r>
            <a:r>
              <a:rPr lang="zh-CN" altLang="en-US" sz="1200" kern="1200" dirty="0">
                <a:solidFill>
                  <a:schemeClr val="tx1"/>
                </a:solidFill>
                <a:effectLst/>
                <a:latin typeface="+mn-lt"/>
                <a:ea typeface="+mn-ea"/>
                <a:cs typeface="+mn-cs"/>
              </a:rPr>
              <a:t>规则的定义，这些规则通过模糊条件句简单地应用于模糊逻辑。</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模糊推理：模糊推理过程包括所有的隶属函数、算子和</a:t>
            </a:r>
            <a:r>
              <a:rPr lang="en-US" altLang="zh-CN" sz="1200" kern="1200" dirty="0">
                <a:solidFill>
                  <a:schemeClr val="tx1"/>
                </a:solidFill>
                <a:effectLst/>
                <a:latin typeface="+mn-lt"/>
                <a:ea typeface="+mn-ea"/>
                <a:cs typeface="+mn-cs"/>
              </a:rPr>
              <a:t>if-then</a:t>
            </a:r>
            <a:r>
              <a:rPr lang="zh-CN" altLang="en-US" sz="1200" kern="1200" dirty="0">
                <a:solidFill>
                  <a:schemeClr val="tx1"/>
                </a:solidFill>
                <a:effectLst/>
                <a:latin typeface="+mn-lt"/>
                <a:ea typeface="+mn-ea"/>
                <a:cs typeface="+mn-cs"/>
              </a:rPr>
              <a:t>语句模糊推理是从输入空间到输出空间的非线性映射的公式化过程这种映射为决策提供了基础。</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去模糊化：是将模糊值转换为清晰值的过程。</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073800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基站和簇头是不可移动的，传感器节点是可移动的。</a:t>
            </a:r>
            <a:endParaRPr lang="en-US" altLang="zh-CN" dirty="0"/>
          </a:p>
          <a:p>
            <a:endParaRPr lang="en-US" altLang="zh-CN" dirty="0"/>
          </a:p>
          <a:p>
            <a:r>
              <a:rPr lang="zh-CN" altLang="en-US" dirty="0"/>
              <a:t>基站负责管理和控制网络，并配备入侵检测系统（</a:t>
            </a:r>
            <a:r>
              <a:rPr lang="en-US" altLang="zh-CN" dirty="0"/>
              <a:t>ids</a:t>
            </a:r>
            <a:r>
              <a:rPr lang="zh-CN" altLang="en-US" dirty="0"/>
              <a:t>）。</a:t>
            </a:r>
            <a:endParaRPr lang="en-US" altLang="zh-CN" dirty="0"/>
          </a:p>
          <a:p>
            <a:endParaRPr lang="en-US" altLang="zh-CN" dirty="0"/>
          </a:p>
          <a:p>
            <a:r>
              <a:rPr lang="zh-CN" altLang="en-US" dirty="0"/>
              <a:t>簇头节点接收传感器节点采集的数据并将其发送到基站。</a:t>
            </a:r>
            <a:endParaRPr lang="en-US" altLang="zh-CN" dirty="0"/>
          </a:p>
          <a:p>
            <a:endParaRPr lang="en-US" altLang="zh-CN" dirty="0"/>
          </a:p>
          <a:p>
            <a:r>
              <a:rPr lang="zh-CN" altLang="en-US" dirty="0"/>
              <a:t>与其他传感器节点相比，簇头节点具有更高的存储容量、处理能力、通信范围和能量。</a:t>
            </a:r>
            <a:endParaRPr lang="en-US" altLang="zh-CN" dirty="0"/>
          </a:p>
          <a:p>
            <a:endParaRPr lang="en-US" altLang="zh-CN" dirty="0"/>
          </a:p>
          <a:p>
            <a:r>
              <a:rPr lang="zh-CN" altLang="en-US" dirty="0"/>
              <a:t>网络中的每个传感器节点都有一个唯一的标识符。基站保存一个被撤销节点的列表，其中包括被攻击的节点的</a:t>
            </a:r>
            <a:r>
              <a:rPr lang="en-US" altLang="zh-CN" dirty="0"/>
              <a:t>id</a:t>
            </a:r>
            <a:r>
              <a:rPr lang="zh-CN" altLang="en-US" dirty="0"/>
              <a:t>。每当对节点进行攻击时，入侵检测系统就会向基站发出警告，然后基站将被攻击节点的</a:t>
            </a:r>
            <a:r>
              <a:rPr lang="en-US" altLang="zh-CN" dirty="0"/>
              <a:t>id</a:t>
            </a:r>
            <a:r>
              <a:rPr lang="zh-CN" altLang="en-US" dirty="0"/>
              <a:t>添加到列表中并将其从网络中删除。</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29663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108553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3FF6E5-82DA-46D3-B93A-126B5CED5E14}"/>
              </a:ext>
            </a:extLst>
          </p:cNvPr>
          <p:cNvSpPr/>
          <p:nvPr userDrawn="1"/>
        </p:nvSpPr>
        <p:spPr>
          <a:xfrm>
            <a:off x="728998" y="-429392"/>
            <a:ext cx="1368152" cy="1325756"/>
          </a:xfrm>
          <a:prstGeom prst="rect">
            <a:avLst/>
          </a:prstGeom>
          <a:solidFill>
            <a:srgbClr val="C00000"/>
          </a:solidFill>
          <a:ln>
            <a:noFill/>
          </a:ln>
          <a:effectLst>
            <a:outerShdw blurRad="165100" dist="266700" dir="4980000" sx="85000" sy="85000" algn="ctr" rotWithShape="0">
              <a:srgbClr val="000000">
                <a:alpha val="5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052949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1BDF4-EAC7-419D-82E2-90739434AECA}"/>
              </a:ext>
            </a:extLst>
          </p:cNvPr>
          <p:cNvSpPr>
            <a:spLocks noGrp="1"/>
          </p:cNvSpPr>
          <p:nvPr>
            <p:ph type="title"/>
          </p:nvPr>
        </p:nvSpPr>
        <p:spPr>
          <a:xfrm>
            <a:off x="838200" y="365125"/>
            <a:ext cx="10518775"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2130066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79239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51B34-36D4-48B7-A0D6-58570715AA19}"/>
              </a:ext>
            </a:extLst>
          </p:cNvPr>
          <p:cNvSpPr>
            <a:spLocks noGrp="1"/>
          </p:cNvSpPr>
          <p:nvPr>
            <p:ph type="title"/>
          </p:nvPr>
        </p:nvSpPr>
        <p:spPr>
          <a:xfrm>
            <a:off x="838200" y="365125"/>
            <a:ext cx="10518775"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5A66F9-FC2B-47A3-A8AF-5122BB16CB41}"/>
              </a:ext>
            </a:extLst>
          </p:cNvPr>
          <p:cNvSpPr>
            <a:spLocks noGrp="1"/>
          </p:cNvSpPr>
          <p:nvPr>
            <p:ph type="dt" sz="half" idx="10"/>
          </p:nvPr>
        </p:nvSpPr>
        <p:spPr/>
        <p:txBody>
          <a:bodyPr/>
          <a:lstStyle/>
          <a:p>
            <a:fld id="{338372FB-D9BA-405C-A883-3D193ACBCDB9}" type="datetimeFigureOut">
              <a:rPr lang="zh-CN" altLang="en-US" smtClean="0"/>
              <a:t>2019/11/1</a:t>
            </a:fld>
            <a:endParaRPr lang="zh-CN" altLang="en-US"/>
          </a:p>
        </p:txBody>
      </p:sp>
      <p:sp>
        <p:nvSpPr>
          <p:cNvPr id="4" name="页脚占位符 3">
            <a:extLst>
              <a:ext uri="{FF2B5EF4-FFF2-40B4-BE49-F238E27FC236}">
                <a16:creationId xmlns:a16="http://schemas.microsoft.com/office/drawing/2014/main" id="{109F25E6-A576-499C-94A1-A86561ABDE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DBE085-0B26-4630-A902-663ACFC89813}"/>
              </a:ext>
            </a:extLst>
          </p:cNvPr>
          <p:cNvSpPr>
            <a:spLocks noGrp="1"/>
          </p:cNvSpPr>
          <p:nvPr>
            <p:ph type="sldNum" sz="quarter" idx="12"/>
          </p:nvPr>
        </p:nvSpPr>
        <p:spPr/>
        <p:txBody>
          <a:bodyPr/>
          <a:lstStyle/>
          <a:p>
            <a:fld id="{64872EC7-93D8-4EE8-A239-D3C6DE3053D3}" type="slidenum">
              <a:rPr lang="zh-CN" altLang="en-US" smtClean="0"/>
              <a:t>‹#›</a:t>
            </a:fld>
            <a:endParaRPr lang="zh-CN" altLang="en-US"/>
          </a:p>
        </p:txBody>
      </p:sp>
    </p:spTree>
    <p:extLst>
      <p:ext uri="{BB962C8B-B14F-4D97-AF65-F5344CB8AC3E}">
        <p14:creationId xmlns:p14="http://schemas.microsoft.com/office/powerpoint/2010/main" val="249706886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组合 2"/>
          <p:cNvGrpSpPr/>
          <p:nvPr userDrawn="1"/>
        </p:nvGrpSpPr>
        <p:grpSpPr>
          <a:xfrm rot="10800000">
            <a:off x="0" y="33003"/>
            <a:ext cx="12195175" cy="6824997"/>
            <a:chOff x="0" y="0"/>
            <a:chExt cx="12192000" cy="7542255"/>
          </a:xfrm>
        </p:grpSpPr>
        <p:sp>
          <p:nvSpPr>
            <p:cNvPr id="4" name="矩形 3"/>
            <p:cNvSpPr/>
            <p:nvPr/>
          </p:nvSpPr>
          <p:spPr>
            <a:xfrm>
              <a:off x="0" y="0"/>
              <a:ext cx="12192000" cy="378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矩形 4"/>
            <p:cNvSpPr/>
            <p:nvPr/>
          </p:nvSpPr>
          <p:spPr>
            <a:xfrm>
              <a:off x="0" y="3752892"/>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pic>
        <p:nvPicPr>
          <p:cNvPr id="6" name="图片 5"/>
          <p:cNvPicPr>
            <a:picLocks noChangeAspect="1"/>
          </p:cNvPicPr>
          <p:nvPr userDrawn="1"/>
        </p:nvPicPr>
        <p:blipFill rotWithShape="1">
          <a:blip r:embed="rId5"/>
          <a:srcRect l="928" t="-271" r="1233" b="2775"/>
          <a:stretch/>
        </p:blipFill>
        <p:spPr>
          <a:xfrm>
            <a:off x="-95101" y="-60300"/>
            <a:ext cx="12195175" cy="6877051"/>
          </a:xfrm>
          <a:prstGeom prst="rect">
            <a:avLst/>
          </a:prstGeom>
        </p:spPr>
      </p:pic>
    </p:spTree>
    <p:extLst>
      <p:ext uri="{BB962C8B-B14F-4D97-AF65-F5344CB8AC3E}">
        <p14:creationId xmlns:p14="http://schemas.microsoft.com/office/powerpoint/2010/main" val="24242893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mc:AlternateContent xmlns:mc="http://schemas.openxmlformats.org/markup-compatibility/2006" xmlns:p14="http://schemas.microsoft.com/office/powerpoint/2010/main">
    <mc:Choice Requires="p14">
      <p:transition p14:dur="1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F09981-04E1-45A1-B3D1-8AA3311D69A8}"/>
              </a:ext>
            </a:extLst>
          </p:cNvPr>
          <p:cNvSpPr>
            <a:spLocks noGrp="1"/>
          </p:cNvSpPr>
          <p:nvPr>
            <p:ph type="dt" sz="half" idx="2"/>
          </p:nvPr>
        </p:nvSpPr>
        <p:spPr>
          <a:xfrm>
            <a:off x="838200" y="6356350"/>
            <a:ext cx="27447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372FB-D9BA-405C-A883-3D193ACBCDB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A3E0CA46-C720-4F3D-8CE4-68E5C54B03A5}"/>
              </a:ext>
            </a:extLst>
          </p:cNvPr>
          <p:cNvSpPr>
            <a:spLocks noGrp="1"/>
          </p:cNvSpPr>
          <p:nvPr>
            <p:ph type="ftr" sz="quarter" idx="3"/>
          </p:nvPr>
        </p:nvSpPr>
        <p:spPr>
          <a:xfrm>
            <a:off x="4040188"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E425CC-2FDC-4625-8C57-652E63A88276}"/>
              </a:ext>
            </a:extLst>
          </p:cNvPr>
          <p:cNvSpPr>
            <a:spLocks noGrp="1"/>
          </p:cNvSpPr>
          <p:nvPr>
            <p:ph type="sldNum" sz="quarter" idx="4"/>
          </p:nvPr>
        </p:nvSpPr>
        <p:spPr>
          <a:xfrm>
            <a:off x="8612188" y="6356350"/>
            <a:ext cx="27447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72EC7-93D8-4EE8-A239-D3C6DE3053D3}" type="slidenum">
              <a:rPr lang="zh-CN" altLang="en-US" smtClean="0"/>
              <a:t>‹#›</a:t>
            </a:fld>
            <a:endParaRPr lang="zh-CN" altLang="en-US"/>
          </a:p>
        </p:txBody>
      </p:sp>
    </p:spTree>
    <p:extLst>
      <p:ext uri="{BB962C8B-B14F-4D97-AF65-F5344CB8AC3E}">
        <p14:creationId xmlns:p14="http://schemas.microsoft.com/office/powerpoint/2010/main" val="3484992848"/>
      </p:ext>
    </p:extLst>
  </p:cSld>
  <p:clrMap bg1="lt1" tx1="dk1" bg2="lt2" tx2="dk2" accent1="accent1" accent2="accent2" accent3="accent3" accent4="accent4" accent5="accent5" accent6="accent6" hlink="hlink" folHlink="folHlink"/>
  <p:sldLayoutIdLst>
    <p:sldLayoutId id="2147483678" r:id="rId1"/>
  </p:sldLayoutIdLst>
  <mc:AlternateContent xmlns:mc="http://schemas.openxmlformats.org/markup-compatibility/2006" xmlns:p14="http://schemas.microsoft.com/office/powerpoint/2010/main">
    <mc:Choice Requires="p14">
      <p:transition p14:dur="1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nvSpPr>
        <p:spPr>
          <a:xfrm>
            <a:off x="1993131" y="2849044"/>
            <a:ext cx="8352928" cy="1446550"/>
          </a:xfrm>
          <a:prstGeom prst="rect">
            <a:avLst/>
          </a:prstGeom>
          <a:noFill/>
        </p:spPr>
        <p:txBody>
          <a:bodyPr wrap="square" rtlCol="0">
            <a:spAutoFit/>
            <a:scene3d>
              <a:camera prst="orthographicFront"/>
              <a:lightRig rig="threePt" dir="t"/>
            </a:scene3d>
            <a:sp3d contourW="12700"/>
          </a:bodyPr>
          <a:lstStyle/>
          <a:p>
            <a:pPr algn="dist"/>
            <a:r>
              <a:rPr lang="zh-CN" altLang="en-US" sz="4400" b="1" dirty="0">
                <a:gradFill flip="none" rotWithShape="1">
                  <a:gsLst>
                    <a:gs pos="50000">
                      <a:schemeClr val="accent2"/>
                    </a:gs>
                    <a:gs pos="50000">
                      <a:schemeClr val="accent2">
                        <a:lumMod val="50000"/>
                      </a:schemeClr>
                    </a:gs>
                  </a:gsLst>
                  <a:lin ang="5400000" scaled="1"/>
                  <a:tileRect/>
                </a:gradFill>
                <a:cs typeface="+mn-ea"/>
                <a:sym typeface="+mn-lt"/>
              </a:rPr>
              <a:t>基于模糊逻辑的无线传感器网络动态智能密钥管理系统</a:t>
            </a:r>
          </a:p>
        </p:txBody>
      </p:sp>
      <p:pic>
        <p:nvPicPr>
          <p:cNvPr id="67" name="图片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948721" y="6032500"/>
            <a:ext cx="297732" cy="457200"/>
          </a:xfrm>
          <a:prstGeom prst="rect">
            <a:avLst/>
          </a:prstGeom>
        </p:spPr>
      </p:pic>
      <p:sp>
        <p:nvSpPr>
          <p:cNvPr id="3" name="矩形 2"/>
          <p:cNvSpPr/>
          <p:nvPr/>
        </p:nvSpPr>
        <p:spPr>
          <a:xfrm>
            <a:off x="3397285" y="4511416"/>
            <a:ext cx="5400600" cy="461665"/>
          </a:xfrm>
          <a:prstGeom prst="rect">
            <a:avLst/>
          </a:prstGeom>
        </p:spPr>
        <p:txBody>
          <a:bodyPr wrap="square">
            <a:spAutoFit/>
          </a:bodyPr>
          <a:lstStyle/>
          <a:p>
            <a:r>
              <a:rPr lang="zh-CN" altLang="en-US" sz="2400" dirty="0">
                <a:cs typeface="+mn-ea"/>
                <a:sym typeface="+mn-lt"/>
              </a:rPr>
              <a:t>汇报人：乐可馨         指导老师：王亮亮 </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494" y="980728"/>
            <a:ext cx="1620182" cy="1588678"/>
          </a:xfrm>
          <a:prstGeom prst="rect">
            <a:avLst/>
          </a:prstGeom>
        </p:spPr>
      </p:pic>
    </p:spTree>
    <p:extLst>
      <p:ext uri="{BB962C8B-B14F-4D97-AF65-F5344CB8AC3E}">
        <p14:creationId xmlns:p14="http://schemas.microsoft.com/office/powerpoint/2010/main" val="282407797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3AC0F4-D8CB-4381-B3B3-A30A3DC15B77}"/>
              </a:ext>
            </a:extLst>
          </p:cNvPr>
          <p:cNvSpPr txBox="1"/>
          <p:nvPr/>
        </p:nvSpPr>
        <p:spPr>
          <a:xfrm>
            <a:off x="2497187" y="1542274"/>
            <a:ext cx="5112568" cy="523220"/>
          </a:xfrm>
          <a:prstGeom prst="rect">
            <a:avLst/>
          </a:prstGeom>
          <a:noFill/>
        </p:spPr>
        <p:txBody>
          <a:bodyPr wrap="square" rtlCol="0">
            <a:spAutoFit/>
          </a:bodyPr>
          <a:lstStyle/>
          <a:p>
            <a:r>
              <a:rPr lang="zh-CN" altLang="en-US" sz="2800" dirty="0"/>
              <a:t>私钥的生成与分发</a:t>
            </a:r>
          </a:p>
        </p:txBody>
      </p:sp>
      <p:sp>
        <p:nvSpPr>
          <p:cNvPr id="8" name="文本框 7">
            <a:extLst>
              <a:ext uri="{FF2B5EF4-FFF2-40B4-BE49-F238E27FC236}">
                <a16:creationId xmlns:a16="http://schemas.microsoft.com/office/drawing/2014/main" id="{E0AD095B-076D-4900-A336-4A5E4CC9762A}"/>
              </a:ext>
            </a:extLst>
          </p:cNvPr>
          <p:cNvSpPr txBox="1"/>
          <p:nvPr/>
        </p:nvSpPr>
        <p:spPr>
          <a:xfrm>
            <a:off x="2137147" y="2708920"/>
            <a:ext cx="4071099" cy="1200329"/>
          </a:xfrm>
          <a:prstGeom prst="rect">
            <a:avLst/>
          </a:prstGeom>
          <a:noFill/>
        </p:spPr>
        <p:txBody>
          <a:bodyPr wrap="square" rtlCol="0">
            <a:spAutoFit/>
          </a:bodyPr>
          <a:lstStyle/>
          <a:p>
            <a:r>
              <a:rPr lang="zh-CN" altLang="en-US" dirty="0"/>
              <a:t>通过密钥预分配机制生成。在网络中的传感器节点部署之前，基站随机地从基站中存在的密钥源中选择私钥，并将其分配给网络的每个传感器节点。</a:t>
            </a:r>
          </a:p>
        </p:txBody>
      </p:sp>
      <p:pic>
        <p:nvPicPr>
          <p:cNvPr id="43" name="图片 42">
            <a:extLst>
              <a:ext uri="{FF2B5EF4-FFF2-40B4-BE49-F238E27FC236}">
                <a16:creationId xmlns:a16="http://schemas.microsoft.com/office/drawing/2014/main" id="{13093F00-F6EC-402B-A102-700523D35CFD}"/>
              </a:ext>
            </a:extLst>
          </p:cNvPr>
          <p:cNvPicPr>
            <a:picLocks noChangeAspect="1"/>
          </p:cNvPicPr>
          <p:nvPr/>
        </p:nvPicPr>
        <p:blipFill>
          <a:blip r:embed="rId3"/>
          <a:stretch>
            <a:fillRect/>
          </a:stretch>
        </p:blipFill>
        <p:spPr>
          <a:xfrm>
            <a:off x="6961683" y="2065494"/>
            <a:ext cx="4052272" cy="4248472"/>
          </a:xfrm>
          <a:prstGeom prst="rect">
            <a:avLst/>
          </a:prstGeom>
        </p:spPr>
      </p:pic>
      <p:sp>
        <p:nvSpPr>
          <p:cNvPr id="9" name="文本框 8">
            <a:extLst>
              <a:ext uri="{FF2B5EF4-FFF2-40B4-BE49-F238E27FC236}">
                <a16:creationId xmlns:a16="http://schemas.microsoft.com/office/drawing/2014/main" id="{B489BA17-173F-4B5C-8A82-87D9784D7477}"/>
              </a:ext>
            </a:extLst>
          </p:cNvPr>
          <p:cNvSpPr txBox="1"/>
          <p:nvPr/>
        </p:nvSpPr>
        <p:spPr>
          <a:xfrm>
            <a:off x="7033691" y="1696162"/>
            <a:ext cx="2736304" cy="369332"/>
          </a:xfrm>
          <a:prstGeom prst="rect">
            <a:avLst/>
          </a:prstGeom>
          <a:noFill/>
        </p:spPr>
        <p:txBody>
          <a:bodyPr wrap="square" rtlCol="0">
            <a:spAutoFit/>
          </a:bodyPr>
          <a:lstStyle/>
          <a:p>
            <a:r>
              <a:rPr lang="zh-CN" altLang="en-US" dirty="0">
                <a:solidFill>
                  <a:srgbClr val="00B050"/>
                </a:solidFill>
              </a:rPr>
              <a:t>算法：</a:t>
            </a:r>
          </a:p>
        </p:txBody>
      </p:sp>
      <p:sp>
        <p:nvSpPr>
          <p:cNvPr id="44" name="Rectangle 55_1_1">
            <a:extLst>
              <a:ext uri="{FF2B5EF4-FFF2-40B4-BE49-F238E27FC236}">
                <a16:creationId xmlns:a16="http://schemas.microsoft.com/office/drawing/2014/main" id="{1D9AF900-866B-43A6-B742-41BEE50E61FB}"/>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386610074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3AC0F4-D8CB-4381-B3B3-A30A3DC15B77}"/>
              </a:ext>
            </a:extLst>
          </p:cNvPr>
          <p:cNvSpPr txBox="1"/>
          <p:nvPr/>
        </p:nvSpPr>
        <p:spPr>
          <a:xfrm>
            <a:off x="2425180" y="1542274"/>
            <a:ext cx="511256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字魂59号-创粗黑"/>
                <a:cs typeface="+mn-cs"/>
              </a:rPr>
              <a:t>簇密钥的生成与分发</a:t>
            </a:r>
          </a:p>
        </p:txBody>
      </p:sp>
      <p:sp>
        <p:nvSpPr>
          <p:cNvPr id="8" name="文本框 7">
            <a:extLst>
              <a:ext uri="{FF2B5EF4-FFF2-40B4-BE49-F238E27FC236}">
                <a16:creationId xmlns:a16="http://schemas.microsoft.com/office/drawing/2014/main" id="{E0AD095B-076D-4900-A336-4A5E4CC9762A}"/>
              </a:ext>
            </a:extLst>
          </p:cNvPr>
          <p:cNvSpPr txBox="1"/>
          <p:nvPr/>
        </p:nvSpPr>
        <p:spPr>
          <a:xfrm>
            <a:off x="2026488" y="2348880"/>
            <a:ext cx="4071099" cy="923330"/>
          </a:xfrm>
          <a:prstGeom prst="rect">
            <a:avLst/>
          </a:prstGeom>
          <a:noFill/>
        </p:spPr>
        <p:txBody>
          <a:bodyPr wrap="square" rtlCol="0">
            <a:spAutoFit/>
          </a:bodyPr>
          <a:lstStyle/>
          <a:p>
            <a:pPr lvl="0"/>
            <a:r>
              <a:rPr lang="zh-CN" altLang="en-US" dirty="0"/>
              <a:t>簇负责人负责在簇成员之间生成和分发该密钥。</a:t>
            </a:r>
            <a:endParaRPr lang="en-US" altLang="zh-CN" dirty="0"/>
          </a:p>
          <a:p>
            <a:pPr lvl="0"/>
            <a:r>
              <a:rPr lang="zh-CN" altLang="en-US" dirty="0"/>
              <a:t>簇密钥是通过部署后密钥机制生成的</a:t>
            </a:r>
            <a:r>
              <a:rPr lang="zh-CN" altLang="en-US" dirty="0">
                <a:solidFill>
                  <a:prstClr val="black"/>
                </a:solidFill>
                <a:latin typeface="Calibri"/>
                <a:ea typeface="宋体" panose="02010600030101010101" pitchFamily="2" charset="-122"/>
              </a:rPr>
              <a:t> </a:t>
            </a:r>
            <a:r>
              <a:rPr kumimoji="0" lang="zh-CN" altLang="en-US" sz="1800" b="0" i="0" u="none" strike="noStrike" kern="1200" cap="none" spc="0" normalizeH="0" baseline="0" noProof="0" dirty="0">
                <a:ln>
                  <a:noFill/>
                </a:ln>
                <a:solidFill>
                  <a:srgbClr val="000000"/>
                </a:solidFill>
                <a:effectLst/>
                <a:uLnTx/>
                <a:uFillTx/>
                <a:latin typeface="字魂59号-创粗黑"/>
                <a:cs typeface="+mn-cs"/>
              </a:rPr>
              <a:t>。</a:t>
            </a:r>
          </a:p>
        </p:txBody>
      </p:sp>
      <p:sp>
        <p:nvSpPr>
          <p:cNvPr id="9" name="文本框 8">
            <a:extLst>
              <a:ext uri="{FF2B5EF4-FFF2-40B4-BE49-F238E27FC236}">
                <a16:creationId xmlns:a16="http://schemas.microsoft.com/office/drawing/2014/main" id="{B489BA17-173F-4B5C-8A82-87D9784D7477}"/>
              </a:ext>
            </a:extLst>
          </p:cNvPr>
          <p:cNvSpPr txBox="1"/>
          <p:nvPr/>
        </p:nvSpPr>
        <p:spPr>
          <a:xfrm>
            <a:off x="7033691" y="1696162"/>
            <a:ext cx="27363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B050"/>
                </a:solidFill>
                <a:effectLst/>
                <a:uLnTx/>
                <a:uFillTx/>
                <a:latin typeface="字魂59号-创粗黑"/>
                <a:cs typeface="+mn-cs"/>
              </a:rPr>
              <a:t>算法：</a:t>
            </a:r>
          </a:p>
        </p:txBody>
      </p:sp>
      <p:pic>
        <p:nvPicPr>
          <p:cNvPr id="10" name="图片 9">
            <a:extLst>
              <a:ext uri="{FF2B5EF4-FFF2-40B4-BE49-F238E27FC236}">
                <a16:creationId xmlns:a16="http://schemas.microsoft.com/office/drawing/2014/main" id="{5489E13B-E824-4D7F-A6E7-4C5C3928EDA9}"/>
              </a:ext>
            </a:extLst>
          </p:cNvPr>
          <p:cNvPicPr>
            <a:picLocks noChangeAspect="1"/>
          </p:cNvPicPr>
          <p:nvPr/>
        </p:nvPicPr>
        <p:blipFill>
          <a:blip r:embed="rId3"/>
          <a:stretch>
            <a:fillRect/>
          </a:stretch>
        </p:blipFill>
        <p:spPr>
          <a:xfrm>
            <a:off x="7033691" y="2065494"/>
            <a:ext cx="4071098" cy="4268209"/>
          </a:xfrm>
          <a:prstGeom prst="rect">
            <a:avLst/>
          </a:prstGeom>
        </p:spPr>
      </p:pic>
      <p:pic>
        <p:nvPicPr>
          <p:cNvPr id="3" name="图片 2">
            <a:extLst>
              <a:ext uri="{FF2B5EF4-FFF2-40B4-BE49-F238E27FC236}">
                <a16:creationId xmlns:a16="http://schemas.microsoft.com/office/drawing/2014/main" id="{CFF55FAD-1B4C-42D6-9E68-BE9F87DEA1E1}"/>
              </a:ext>
            </a:extLst>
          </p:cNvPr>
          <p:cNvPicPr>
            <a:picLocks noChangeAspect="1"/>
          </p:cNvPicPr>
          <p:nvPr/>
        </p:nvPicPr>
        <p:blipFill>
          <a:blip r:embed="rId4"/>
          <a:stretch>
            <a:fillRect/>
          </a:stretch>
        </p:blipFill>
        <p:spPr>
          <a:xfrm>
            <a:off x="2399757" y="3429000"/>
            <a:ext cx="3131354" cy="2440107"/>
          </a:xfrm>
          <a:prstGeom prst="rect">
            <a:avLst/>
          </a:prstGeom>
        </p:spPr>
      </p:pic>
      <p:sp>
        <p:nvSpPr>
          <p:cNvPr id="11" name="Rectangle 55_1_1">
            <a:extLst>
              <a:ext uri="{FF2B5EF4-FFF2-40B4-BE49-F238E27FC236}">
                <a16:creationId xmlns:a16="http://schemas.microsoft.com/office/drawing/2014/main" id="{ADB18A03-FF74-407C-B215-E6F2AA94B616}"/>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116925532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3AC0F4-D8CB-4381-B3B3-A30A3DC15B77}"/>
              </a:ext>
            </a:extLst>
          </p:cNvPr>
          <p:cNvSpPr txBox="1"/>
          <p:nvPr/>
        </p:nvSpPr>
        <p:spPr>
          <a:xfrm>
            <a:off x="760283" y="2704966"/>
            <a:ext cx="5295235" cy="523220"/>
          </a:xfrm>
          <a:prstGeom prst="rect">
            <a:avLst/>
          </a:prstGeom>
          <a:noFill/>
        </p:spPr>
        <p:txBody>
          <a:bodyPr wrap="square" rtlCol="0">
            <a:spAutoFit/>
          </a:bodyPr>
          <a:lstStyle/>
          <a:p>
            <a:r>
              <a:rPr lang="zh-CN" altLang="en-US" sz="2800" dirty="0"/>
              <a:t>相邻簇头之间密钥的生成与分发</a:t>
            </a:r>
          </a:p>
        </p:txBody>
      </p:sp>
      <p:pic>
        <p:nvPicPr>
          <p:cNvPr id="3" name="图片 2">
            <a:extLst>
              <a:ext uri="{FF2B5EF4-FFF2-40B4-BE49-F238E27FC236}">
                <a16:creationId xmlns:a16="http://schemas.microsoft.com/office/drawing/2014/main" id="{41D968B0-3407-42A7-A15C-B8B9DB984DEF}"/>
              </a:ext>
            </a:extLst>
          </p:cNvPr>
          <p:cNvPicPr>
            <a:picLocks noChangeAspect="1"/>
          </p:cNvPicPr>
          <p:nvPr/>
        </p:nvPicPr>
        <p:blipFill>
          <a:blip r:embed="rId3"/>
          <a:stretch>
            <a:fillRect/>
          </a:stretch>
        </p:blipFill>
        <p:spPr>
          <a:xfrm>
            <a:off x="6529635" y="1268760"/>
            <a:ext cx="4283539" cy="3242548"/>
          </a:xfrm>
          <a:prstGeom prst="rect">
            <a:avLst/>
          </a:prstGeom>
        </p:spPr>
      </p:pic>
      <p:sp>
        <p:nvSpPr>
          <p:cNvPr id="10" name="Rectangle 55_1_1">
            <a:extLst>
              <a:ext uri="{FF2B5EF4-FFF2-40B4-BE49-F238E27FC236}">
                <a16:creationId xmlns:a16="http://schemas.microsoft.com/office/drawing/2014/main" id="{E30D6F03-F3C8-4A25-AC4E-E65F829F3815}"/>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2640711157"/>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3AC0F4-D8CB-4381-B3B3-A30A3DC15B77}"/>
              </a:ext>
            </a:extLst>
          </p:cNvPr>
          <p:cNvSpPr txBox="1"/>
          <p:nvPr/>
        </p:nvSpPr>
        <p:spPr>
          <a:xfrm>
            <a:off x="2026488" y="908720"/>
            <a:ext cx="5223228" cy="523220"/>
          </a:xfrm>
          <a:prstGeom prst="rect">
            <a:avLst/>
          </a:prstGeom>
          <a:noFill/>
        </p:spPr>
        <p:txBody>
          <a:bodyPr wrap="square" rtlCol="0">
            <a:spAutoFit/>
          </a:bodyPr>
          <a:lstStyle/>
          <a:p>
            <a:pPr lvl="0"/>
            <a:r>
              <a:rPr lang="zh-CN" altLang="en-US" sz="2800" dirty="0">
                <a:solidFill>
                  <a:srgbClr val="000000"/>
                </a:solidFill>
              </a:rPr>
              <a:t>两个非相邻簇间路径密钥的生成</a:t>
            </a:r>
            <a:r>
              <a:rPr lang="en-US" altLang="zh-CN" sz="2800" dirty="0">
                <a:solidFill>
                  <a:srgbClr val="000000"/>
                </a:solidFill>
              </a:rPr>
              <a:t>:</a:t>
            </a:r>
          </a:p>
        </p:txBody>
      </p:sp>
      <p:sp>
        <p:nvSpPr>
          <p:cNvPr id="8" name="文本框 7">
            <a:extLst>
              <a:ext uri="{FF2B5EF4-FFF2-40B4-BE49-F238E27FC236}">
                <a16:creationId xmlns:a16="http://schemas.microsoft.com/office/drawing/2014/main" id="{E0AD095B-076D-4900-A336-4A5E4CC9762A}"/>
              </a:ext>
            </a:extLst>
          </p:cNvPr>
          <p:cNvSpPr txBox="1"/>
          <p:nvPr/>
        </p:nvSpPr>
        <p:spPr>
          <a:xfrm>
            <a:off x="857195" y="1988840"/>
            <a:ext cx="4680520" cy="3139321"/>
          </a:xfrm>
          <a:prstGeom prst="rect">
            <a:avLst/>
          </a:prstGeom>
          <a:noFill/>
        </p:spPr>
        <p:txBody>
          <a:bodyPr wrap="square" rtlCol="0">
            <a:spAutoFit/>
          </a:bodyPr>
          <a:lstStyle/>
          <a:p>
            <a:r>
              <a:rPr lang="en-US" altLang="zh-CN" dirty="0"/>
              <a:t>·</a:t>
            </a:r>
            <a:r>
              <a:rPr lang="zh-CN" altLang="en-US" dirty="0"/>
              <a:t>源簇头向其相邻簇头发送消息，询问其空间坐标和剩余能量</a:t>
            </a:r>
            <a:r>
              <a:rPr lang="en-US" altLang="zh-CN" dirty="0"/>
              <a:t>.</a:t>
            </a:r>
          </a:p>
          <a:p>
            <a:endParaRPr lang="en-US" altLang="zh-CN" dirty="0"/>
          </a:p>
          <a:p>
            <a:r>
              <a:rPr lang="en-US" altLang="zh-CN" dirty="0"/>
              <a:t>·</a:t>
            </a:r>
            <a:r>
              <a:rPr lang="zh-CN" altLang="en-US" dirty="0"/>
              <a:t>查询获得的信息作为</a:t>
            </a:r>
            <a:r>
              <a:rPr lang="en-US" altLang="zh-CN" dirty="0">
                <a:solidFill>
                  <a:schemeClr val="accent1"/>
                </a:solidFill>
              </a:rPr>
              <a:t>fsds1</a:t>
            </a:r>
            <a:r>
              <a:rPr lang="zh-CN" altLang="en-US" dirty="0"/>
              <a:t>算法的输入参数，通过该算法选择最适合的相邻簇头节点</a:t>
            </a:r>
            <a:endParaRPr lang="en-US" altLang="zh-CN" dirty="0"/>
          </a:p>
          <a:p>
            <a:endParaRPr lang="en-US" altLang="zh-CN" dirty="0"/>
          </a:p>
          <a:p>
            <a:r>
              <a:rPr lang="en-US" altLang="zh-CN" dirty="0"/>
              <a:t>·</a:t>
            </a:r>
            <a:r>
              <a:rPr lang="zh-CN" altLang="en-US" dirty="0"/>
              <a:t>源簇头和所选簇头之间的对偶密钥被添加到路径密钥中。</a:t>
            </a:r>
            <a:endParaRPr lang="en-US" altLang="zh-CN" dirty="0"/>
          </a:p>
          <a:p>
            <a:endParaRPr lang="en-US" altLang="zh-CN" dirty="0"/>
          </a:p>
          <a:p>
            <a:r>
              <a:rPr lang="en-US" altLang="zh-CN" dirty="0"/>
              <a:t>·</a:t>
            </a:r>
            <a:r>
              <a:rPr lang="zh-CN" altLang="en-US" dirty="0"/>
              <a:t>然后将所选的簇头作为新的源节点，并将此过程持续到到达目标簇头节点。</a:t>
            </a:r>
          </a:p>
        </p:txBody>
      </p:sp>
      <p:pic>
        <p:nvPicPr>
          <p:cNvPr id="3" name="图片 2">
            <a:extLst>
              <a:ext uri="{FF2B5EF4-FFF2-40B4-BE49-F238E27FC236}">
                <a16:creationId xmlns:a16="http://schemas.microsoft.com/office/drawing/2014/main" id="{4643F4FA-8A18-48C8-8D82-ADC7A764A2CD}"/>
              </a:ext>
            </a:extLst>
          </p:cNvPr>
          <p:cNvPicPr>
            <a:picLocks noChangeAspect="1"/>
          </p:cNvPicPr>
          <p:nvPr/>
        </p:nvPicPr>
        <p:blipFill>
          <a:blip r:embed="rId3"/>
          <a:stretch>
            <a:fillRect/>
          </a:stretch>
        </p:blipFill>
        <p:spPr>
          <a:xfrm>
            <a:off x="6961683" y="1844824"/>
            <a:ext cx="4595258" cy="3840813"/>
          </a:xfrm>
          <a:prstGeom prst="rect">
            <a:avLst/>
          </a:prstGeom>
        </p:spPr>
      </p:pic>
      <p:sp>
        <p:nvSpPr>
          <p:cNvPr id="10" name="文本框 9">
            <a:extLst>
              <a:ext uri="{FF2B5EF4-FFF2-40B4-BE49-F238E27FC236}">
                <a16:creationId xmlns:a16="http://schemas.microsoft.com/office/drawing/2014/main" id="{2949AD5E-AAF3-47DB-9EFC-53FF3C1A6EFE}"/>
              </a:ext>
            </a:extLst>
          </p:cNvPr>
          <p:cNvSpPr txBox="1"/>
          <p:nvPr/>
        </p:nvSpPr>
        <p:spPr>
          <a:xfrm>
            <a:off x="6994991" y="1525724"/>
            <a:ext cx="27363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B050"/>
                </a:solidFill>
                <a:effectLst/>
                <a:uLnTx/>
                <a:uFillTx/>
                <a:latin typeface="字魂59号-创粗黑"/>
                <a:cs typeface="+mn-cs"/>
              </a:rPr>
              <a:t>算法：</a:t>
            </a:r>
          </a:p>
        </p:txBody>
      </p:sp>
      <p:sp>
        <p:nvSpPr>
          <p:cNvPr id="11" name="Rectangle 55_1_1">
            <a:extLst>
              <a:ext uri="{FF2B5EF4-FFF2-40B4-BE49-F238E27FC236}">
                <a16:creationId xmlns:a16="http://schemas.microsoft.com/office/drawing/2014/main" id="{35B14E19-C8EB-47BD-90D5-D1FD0090D1B7}"/>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2063635238"/>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8F2031F-AFA0-4455-97BE-2A2CCBC4B2FF}"/>
              </a:ext>
            </a:extLst>
          </p:cNvPr>
          <p:cNvSpPr/>
          <p:nvPr/>
        </p:nvSpPr>
        <p:spPr>
          <a:xfrm>
            <a:off x="2021721" y="861643"/>
            <a:ext cx="1872208" cy="523220"/>
          </a:xfrm>
          <a:prstGeom prst="rect">
            <a:avLst/>
          </a:prstGeom>
        </p:spPr>
        <p:txBody>
          <a:bodyPr wrap="square">
            <a:spAutoFit/>
          </a:bodyPr>
          <a:lstStyle/>
          <a:p>
            <a:r>
              <a:rPr lang="en-US" altLang="zh-CN" sz="2800" dirty="0"/>
              <a:t>fsds1</a:t>
            </a:r>
            <a:r>
              <a:rPr lang="zh-CN" altLang="en-US" sz="2800" dirty="0"/>
              <a:t>算法：</a:t>
            </a:r>
          </a:p>
        </p:txBody>
      </p:sp>
      <p:sp>
        <p:nvSpPr>
          <p:cNvPr id="5" name="文本框 4">
            <a:extLst>
              <a:ext uri="{FF2B5EF4-FFF2-40B4-BE49-F238E27FC236}">
                <a16:creationId xmlns:a16="http://schemas.microsoft.com/office/drawing/2014/main" id="{F6FBFB4B-E91F-4EA4-ADB0-FE68898EB466}"/>
              </a:ext>
            </a:extLst>
          </p:cNvPr>
          <p:cNvSpPr txBox="1"/>
          <p:nvPr/>
        </p:nvSpPr>
        <p:spPr>
          <a:xfrm>
            <a:off x="3649315" y="1412776"/>
            <a:ext cx="6264696"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Input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两个簇头节点之间的距离</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相邻簇头节点的剩余能量</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6" name="矩形 5">
            <a:extLst>
              <a:ext uri="{FF2B5EF4-FFF2-40B4-BE49-F238E27FC236}">
                <a16:creationId xmlns:a16="http://schemas.microsoft.com/office/drawing/2014/main" id="{246E2021-D31C-4368-86DE-5E4276358D8B}"/>
              </a:ext>
            </a:extLst>
          </p:cNvPr>
          <p:cNvSpPr/>
          <p:nvPr/>
        </p:nvSpPr>
        <p:spPr>
          <a:xfrm>
            <a:off x="3577307" y="1384863"/>
            <a:ext cx="4752528" cy="964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下 6">
            <a:extLst>
              <a:ext uri="{FF2B5EF4-FFF2-40B4-BE49-F238E27FC236}">
                <a16:creationId xmlns:a16="http://schemas.microsoft.com/office/drawing/2014/main" id="{20A5AA47-6951-4E5E-A64B-23797677C736}"/>
              </a:ext>
            </a:extLst>
          </p:cNvPr>
          <p:cNvSpPr/>
          <p:nvPr/>
        </p:nvSpPr>
        <p:spPr>
          <a:xfrm>
            <a:off x="5593531" y="2348880"/>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E3B07FE4-E3D6-4ECE-B0B3-36AC9FB34669}"/>
              </a:ext>
            </a:extLst>
          </p:cNvPr>
          <p:cNvSpPr/>
          <p:nvPr/>
        </p:nvSpPr>
        <p:spPr>
          <a:xfrm>
            <a:off x="3577307" y="3008969"/>
            <a:ext cx="4752528" cy="840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箭头: 下 10">
            <a:extLst>
              <a:ext uri="{FF2B5EF4-FFF2-40B4-BE49-F238E27FC236}">
                <a16:creationId xmlns:a16="http://schemas.microsoft.com/office/drawing/2014/main" id="{4DB729B6-103D-47BF-A143-BCCAF0353C40}"/>
              </a:ext>
            </a:extLst>
          </p:cNvPr>
          <p:cNvSpPr/>
          <p:nvPr/>
        </p:nvSpPr>
        <p:spPr>
          <a:xfrm>
            <a:off x="5599594" y="3849031"/>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B5BED9D0-B52D-4D2D-8095-AF996F66CA82}"/>
              </a:ext>
            </a:extLst>
          </p:cNvPr>
          <p:cNvSpPr/>
          <p:nvPr/>
        </p:nvSpPr>
        <p:spPr>
          <a:xfrm>
            <a:off x="3577307" y="4525016"/>
            <a:ext cx="4752528" cy="840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FF7F15B-B5A0-4DF0-9D47-28EF3BB5A074}"/>
              </a:ext>
            </a:extLst>
          </p:cNvPr>
          <p:cNvSpPr txBox="1"/>
          <p:nvPr/>
        </p:nvSpPr>
        <p:spPr>
          <a:xfrm>
            <a:off x="3721323" y="3149029"/>
            <a:ext cx="460851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处理： 进行曼尼达模糊推理</a:t>
            </a:r>
          </a:p>
        </p:txBody>
      </p:sp>
      <p:sp>
        <p:nvSpPr>
          <p:cNvPr id="13" name="文本框 12">
            <a:extLst>
              <a:ext uri="{FF2B5EF4-FFF2-40B4-BE49-F238E27FC236}">
                <a16:creationId xmlns:a16="http://schemas.microsoft.com/office/drawing/2014/main" id="{A987F42F-5DAF-45C1-963C-60EF289A13AB}"/>
              </a:ext>
            </a:extLst>
          </p:cNvPr>
          <p:cNvSpPr txBox="1"/>
          <p:nvPr/>
        </p:nvSpPr>
        <p:spPr>
          <a:xfrm>
            <a:off x="3649315" y="4653136"/>
            <a:ext cx="4608512" cy="369332"/>
          </a:xfrm>
          <a:prstGeom prst="rect">
            <a:avLst/>
          </a:prstGeom>
          <a:noFill/>
        </p:spPr>
        <p:txBody>
          <a:bodyPr wrap="square" rtlCol="0">
            <a:spAutoFit/>
          </a:bodyPr>
          <a:lstStyle/>
          <a:p>
            <a:r>
              <a:rPr lang="zh-CN" altLang="en-US" dirty="0"/>
              <a:t>得到：最适合的相邻簇头节点</a:t>
            </a:r>
          </a:p>
        </p:txBody>
      </p:sp>
      <p:sp>
        <p:nvSpPr>
          <p:cNvPr id="15" name="Rectangle 55_1_1">
            <a:extLst>
              <a:ext uri="{FF2B5EF4-FFF2-40B4-BE49-F238E27FC236}">
                <a16:creationId xmlns:a16="http://schemas.microsoft.com/office/drawing/2014/main" id="{13F53C79-02BD-4DEC-BE9A-61BA241BB046}"/>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140527221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5_1_1">
            <a:extLst>
              <a:ext uri="{FF2B5EF4-FFF2-40B4-BE49-F238E27FC236}">
                <a16:creationId xmlns:a16="http://schemas.microsoft.com/office/drawing/2014/main" id="{13F53C79-02BD-4DEC-BE9A-61BA241BB046}"/>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pic>
        <p:nvPicPr>
          <p:cNvPr id="14" name="图片 13">
            <a:extLst>
              <a:ext uri="{FF2B5EF4-FFF2-40B4-BE49-F238E27FC236}">
                <a16:creationId xmlns:a16="http://schemas.microsoft.com/office/drawing/2014/main" id="{065833F8-D5E2-4A47-AC77-2D34FF2BEE16}"/>
              </a:ext>
            </a:extLst>
          </p:cNvPr>
          <p:cNvPicPr>
            <a:picLocks noChangeAspect="1"/>
          </p:cNvPicPr>
          <p:nvPr/>
        </p:nvPicPr>
        <p:blipFill>
          <a:blip r:embed="rId3"/>
          <a:stretch>
            <a:fillRect/>
          </a:stretch>
        </p:blipFill>
        <p:spPr>
          <a:xfrm>
            <a:off x="489023" y="1419622"/>
            <a:ext cx="3866954" cy="3185436"/>
          </a:xfrm>
          <a:prstGeom prst="rect">
            <a:avLst/>
          </a:prstGeom>
        </p:spPr>
      </p:pic>
      <p:pic>
        <p:nvPicPr>
          <p:cNvPr id="16" name="图片 15">
            <a:extLst>
              <a:ext uri="{FF2B5EF4-FFF2-40B4-BE49-F238E27FC236}">
                <a16:creationId xmlns:a16="http://schemas.microsoft.com/office/drawing/2014/main" id="{0C46222B-34D3-4709-94A6-28EC2D01D9A4}"/>
              </a:ext>
            </a:extLst>
          </p:cNvPr>
          <p:cNvPicPr>
            <a:picLocks noChangeAspect="1"/>
          </p:cNvPicPr>
          <p:nvPr/>
        </p:nvPicPr>
        <p:blipFill>
          <a:blip r:embed="rId4"/>
          <a:stretch>
            <a:fillRect/>
          </a:stretch>
        </p:blipFill>
        <p:spPr>
          <a:xfrm>
            <a:off x="5233491" y="1534858"/>
            <a:ext cx="4275190" cy="1478408"/>
          </a:xfrm>
          <a:prstGeom prst="rect">
            <a:avLst/>
          </a:prstGeom>
        </p:spPr>
      </p:pic>
      <p:sp>
        <p:nvSpPr>
          <p:cNvPr id="17" name="文本框 16">
            <a:extLst>
              <a:ext uri="{FF2B5EF4-FFF2-40B4-BE49-F238E27FC236}">
                <a16:creationId xmlns:a16="http://schemas.microsoft.com/office/drawing/2014/main" id="{16387D56-38DF-43F4-BFD2-7E988E53EE2E}"/>
              </a:ext>
            </a:extLst>
          </p:cNvPr>
          <p:cNvSpPr txBox="1"/>
          <p:nvPr/>
        </p:nvSpPr>
        <p:spPr>
          <a:xfrm>
            <a:off x="264939" y="1026108"/>
            <a:ext cx="3866953" cy="369332"/>
          </a:xfrm>
          <a:prstGeom prst="rect">
            <a:avLst/>
          </a:prstGeom>
          <a:noFill/>
        </p:spPr>
        <p:txBody>
          <a:bodyPr wrap="square" rtlCol="0">
            <a:spAutoFit/>
          </a:bodyPr>
          <a:lstStyle/>
          <a:p>
            <a:pPr algn="ctr"/>
            <a:r>
              <a:rPr lang="zh-CN" altLang="en-US" dirty="0">
                <a:solidFill>
                  <a:srgbClr val="00B0F0"/>
                </a:solidFill>
                <a:latin typeface="Calibri"/>
                <a:ea typeface="宋体" panose="02010600030101010101" pitchFamily="2" charset="-122"/>
              </a:rPr>
              <a:t>输入值的隶属函数图</a:t>
            </a:r>
          </a:p>
        </p:txBody>
      </p:sp>
      <p:sp>
        <p:nvSpPr>
          <p:cNvPr id="18" name="文本框 17">
            <a:extLst>
              <a:ext uri="{FF2B5EF4-FFF2-40B4-BE49-F238E27FC236}">
                <a16:creationId xmlns:a16="http://schemas.microsoft.com/office/drawing/2014/main" id="{FFC53590-80AC-40DE-A062-ED099DE36AE0}"/>
              </a:ext>
            </a:extLst>
          </p:cNvPr>
          <p:cNvSpPr txBox="1"/>
          <p:nvPr/>
        </p:nvSpPr>
        <p:spPr>
          <a:xfrm>
            <a:off x="4801443" y="1050290"/>
            <a:ext cx="4275190" cy="369332"/>
          </a:xfrm>
          <a:prstGeom prst="rect">
            <a:avLst/>
          </a:prstGeom>
          <a:noFill/>
        </p:spPr>
        <p:txBody>
          <a:bodyPr wrap="square" rtlCol="0">
            <a:spAutoFit/>
          </a:bodyPr>
          <a:lstStyle/>
          <a:p>
            <a:pPr algn="ctr"/>
            <a:r>
              <a:rPr lang="zh-CN" altLang="en-US" dirty="0">
                <a:solidFill>
                  <a:srgbClr val="00B0F0"/>
                </a:solidFill>
                <a:latin typeface="Calibri"/>
                <a:ea typeface="宋体" panose="02010600030101010101" pitchFamily="2" charset="-122"/>
              </a:rPr>
              <a:t>输出值的隶属函数图</a:t>
            </a:r>
          </a:p>
        </p:txBody>
      </p:sp>
      <p:pic>
        <p:nvPicPr>
          <p:cNvPr id="19" name="图片 18">
            <a:extLst>
              <a:ext uri="{FF2B5EF4-FFF2-40B4-BE49-F238E27FC236}">
                <a16:creationId xmlns:a16="http://schemas.microsoft.com/office/drawing/2014/main" id="{193D458F-5920-4E4E-81C7-6E2118BA5FDE}"/>
              </a:ext>
            </a:extLst>
          </p:cNvPr>
          <p:cNvPicPr>
            <a:picLocks noChangeAspect="1"/>
          </p:cNvPicPr>
          <p:nvPr/>
        </p:nvPicPr>
        <p:blipFill>
          <a:blip r:embed="rId5"/>
          <a:stretch>
            <a:fillRect/>
          </a:stretch>
        </p:blipFill>
        <p:spPr>
          <a:xfrm>
            <a:off x="5684044" y="3645024"/>
            <a:ext cx="3816424" cy="2338519"/>
          </a:xfrm>
          <a:prstGeom prst="rect">
            <a:avLst/>
          </a:prstGeom>
        </p:spPr>
      </p:pic>
      <p:sp>
        <p:nvSpPr>
          <p:cNvPr id="2" name="文本框 1">
            <a:extLst>
              <a:ext uri="{FF2B5EF4-FFF2-40B4-BE49-F238E27FC236}">
                <a16:creationId xmlns:a16="http://schemas.microsoft.com/office/drawing/2014/main" id="{F674D650-03FC-4A82-90DA-E181EF682753}"/>
              </a:ext>
            </a:extLst>
          </p:cNvPr>
          <p:cNvSpPr txBox="1"/>
          <p:nvPr/>
        </p:nvSpPr>
        <p:spPr>
          <a:xfrm>
            <a:off x="5017468" y="4143393"/>
            <a:ext cx="360040" cy="923330"/>
          </a:xfrm>
          <a:prstGeom prst="rect">
            <a:avLst/>
          </a:prstGeom>
          <a:noFill/>
        </p:spPr>
        <p:txBody>
          <a:bodyPr wrap="square" rtlCol="0">
            <a:spAutoFit/>
          </a:bodyPr>
          <a:lstStyle/>
          <a:p>
            <a:r>
              <a:rPr lang="zh-CN" altLang="en-US" dirty="0">
                <a:solidFill>
                  <a:srgbClr val="00B0F0"/>
                </a:solidFill>
              </a:rPr>
              <a:t>规则库</a:t>
            </a:r>
          </a:p>
        </p:txBody>
      </p:sp>
    </p:spTree>
    <p:extLst>
      <p:ext uri="{BB962C8B-B14F-4D97-AF65-F5344CB8AC3E}">
        <p14:creationId xmlns:p14="http://schemas.microsoft.com/office/powerpoint/2010/main" val="1190228476"/>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0126B1-1055-4E0A-9369-1DC21BB3FD11}"/>
              </a:ext>
            </a:extLst>
          </p:cNvPr>
          <p:cNvPicPr>
            <a:picLocks noChangeAspect="1"/>
          </p:cNvPicPr>
          <p:nvPr/>
        </p:nvPicPr>
        <p:blipFill>
          <a:blip r:embed="rId3"/>
          <a:stretch>
            <a:fillRect/>
          </a:stretch>
        </p:blipFill>
        <p:spPr>
          <a:xfrm>
            <a:off x="6142748" y="518391"/>
            <a:ext cx="3568687" cy="5821217"/>
          </a:xfrm>
          <a:prstGeom prst="rect">
            <a:avLst/>
          </a:prstGeom>
        </p:spPr>
      </p:pic>
      <p:sp>
        <p:nvSpPr>
          <p:cNvPr id="5" name="矩形 4">
            <a:extLst>
              <a:ext uri="{FF2B5EF4-FFF2-40B4-BE49-F238E27FC236}">
                <a16:creationId xmlns:a16="http://schemas.microsoft.com/office/drawing/2014/main" id="{603E747F-FB47-411E-84D5-7AFEF7B680CD}"/>
              </a:ext>
            </a:extLst>
          </p:cNvPr>
          <p:cNvSpPr/>
          <p:nvPr/>
        </p:nvSpPr>
        <p:spPr>
          <a:xfrm>
            <a:off x="1199818" y="3167389"/>
            <a:ext cx="4852610" cy="523220"/>
          </a:xfrm>
          <a:prstGeom prst="rect">
            <a:avLst/>
          </a:prstGeom>
        </p:spPr>
        <p:txBody>
          <a:bodyPr wrap="none">
            <a:spAutoFit/>
          </a:bodyPr>
          <a:lstStyle/>
          <a:p>
            <a:r>
              <a:rPr lang="zh-CN" altLang="en-US" sz="2800" dirty="0"/>
              <a:t>对簇头节点的密钥撤销与更新</a:t>
            </a:r>
          </a:p>
        </p:txBody>
      </p:sp>
      <p:sp>
        <p:nvSpPr>
          <p:cNvPr id="10" name="Rectangle 55_1_1">
            <a:extLst>
              <a:ext uri="{FF2B5EF4-FFF2-40B4-BE49-F238E27FC236}">
                <a16:creationId xmlns:a16="http://schemas.microsoft.com/office/drawing/2014/main" id="{A46B1C4A-1076-4172-8AFC-C06489B97F7F}"/>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2807440829"/>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03E747F-FB47-411E-84D5-7AFEF7B680CD}"/>
              </a:ext>
            </a:extLst>
          </p:cNvPr>
          <p:cNvSpPr/>
          <p:nvPr/>
        </p:nvSpPr>
        <p:spPr>
          <a:xfrm>
            <a:off x="885904" y="3175793"/>
            <a:ext cx="5211683" cy="954107"/>
          </a:xfrm>
          <a:prstGeom prst="rect">
            <a:avLst/>
          </a:prstGeom>
        </p:spPr>
        <p:txBody>
          <a:bodyPr wrap="none">
            <a:spAutoFit/>
          </a:bodyPr>
          <a:lstStyle/>
          <a:p>
            <a:r>
              <a:rPr lang="zh-CN" altLang="en-US" sz="2800" dirty="0"/>
              <a:t>对簇成员节点的密钥撤销与更新</a:t>
            </a:r>
          </a:p>
          <a:p>
            <a:endParaRPr lang="zh-CN" altLang="en-US" sz="2800" dirty="0"/>
          </a:p>
        </p:txBody>
      </p:sp>
      <p:sp>
        <p:nvSpPr>
          <p:cNvPr id="9" name="文本框 8">
            <a:extLst>
              <a:ext uri="{FF2B5EF4-FFF2-40B4-BE49-F238E27FC236}">
                <a16:creationId xmlns:a16="http://schemas.microsoft.com/office/drawing/2014/main" id="{2C3ACE33-5B97-40A8-98CF-B475CF694711}"/>
              </a:ext>
            </a:extLst>
          </p:cNvPr>
          <p:cNvSpPr txBox="1"/>
          <p:nvPr/>
        </p:nvSpPr>
        <p:spPr>
          <a:xfrm>
            <a:off x="1841586" y="2204864"/>
            <a:ext cx="5328592" cy="400110"/>
          </a:xfrm>
          <a:prstGeom prst="rect">
            <a:avLst/>
          </a:prstGeom>
          <a:noFill/>
        </p:spPr>
        <p:txBody>
          <a:bodyPr wrap="square" rtlCol="0">
            <a:spAutoFit/>
          </a:bodyPr>
          <a:lstStyle/>
          <a:p>
            <a:r>
              <a:rPr lang="en-US" altLang="zh-CN" sz="2000" dirty="0"/>
              <a:t>·</a:t>
            </a:r>
            <a:endParaRPr lang="zh-CN" altLang="en-US" sz="2000" dirty="0"/>
          </a:p>
        </p:txBody>
      </p:sp>
      <p:pic>
        <p:nvPicPr>
          <p:cNvPr id="2" name="图片 1">
            <a:extLst>
              <a:ext uri="{FF2B5EF4-FFF2-40B4-BE49-F238E27FC236}">
                <a16:creationId xmlns:a16="http://schemas.microsoft.com/office/drawing/2014/main" id="{6ACE5FA2-CEBA-40C8-8322-3A95F49D28E7}"/>
              </a:ext>
            </a:extLst>
          </p:cNvPr>
          <p:cNvPicPr>
            <a:picLocks noChangeAspect="1"/>
          </p:cNvPicPr>
          <p:nvPr/>
        </p:nvPicPr>
        <p:blipFill>
          <a:blip r:embed="rId3"/>
          <a:stretch>
            <a:fillRect/>
          </a:stretch>
        </p:blipFill>
        <p:spPr>
          <a:xfrm>
            <a:off x="7170178" y="1808820"/>
            <a:ext cx="3818731" cy="3240360"/>
          </a:xfrm>
          <a:prstGeom prst="rect">
            <a:avLst/>
          </a:prstGeom>
        </p:spPr>
      </p:pic>
      <p:sp>
        <p:nvSpPr>
          <p:cNvPr id="7" name="Rectangle 55_1_1">
            <a:extLst>
              <a:ext uri="{FF2B5EF4-FFF2-40B4-BE49-F238E27FC236}">
                <a16:creationId xmlns:a16="http://schemas.microsoft.com/office/drawing/2014/main" id="{08DE408E-24E1-444A-8C2C-38512718FE74}"/>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83854764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03E747F-FB47-411E-84D5-7AFEF7B680CD}"/>
              </a:ext>
            </a:extLst>
          </p:cNvPr>
          <p:cNvSpPr/>
          <p:nvPr/>
        </p:nvSpPr>
        <p:spPr>
          <a:xfrm>
            <a:off x="2353171" y="645801"/>
            <a:ext cx="3775393" cy="523220"/>
          </a:xfrm>
          <a:prstGeom prst="rect">
            <a:avLst/>
          </a:prstGeom>
        </p:spPr>
        <p:txBody>
          <a:bodyPr wrap="none">
            <a:spAutoFit/>
          </a:bodyPr>
          <a:lstStyle/>
          <a:p>
            <a:r>
              <a:rPr lang="zh-CN" altLang="en-US" sz="2800" dirty="0"/>
              <a:t>向网络中添加新的节点</a:t>
            </a:r>
          </a:p>
        </p:txBody>
      </p:sp>
      <p:sp>
        <p:nvSpPr>
          <p:cNvPr id="9" name="文本框 8">
            <a:extLst>
              <a:ext uri="{FF2B5EF4-FFF2-40B4-BE49-F238E27FC236}">
                <a16:creationId xmlns:a16="http://schemas.microsoft.com/office/drawing/2014/main" id="{2C3ACE33-5B97-40A8-98CF-B475CF694711}"/>
              </a:ext>
            </a:extLst>
          </p:cNvPr>
          <p:cNvSpPr txBox="1"/>
          <p:nvPr/>
        </p:nvSpPr>
        <p:spPr>
          <a:xfrm>
            <a:off x="1841586" y="2204864"/>
            <a:ext cx="5328592" cy="2554545"/>
          </a:xfrm>
          <a:prstGeom prst="rect">
            <a:avLst/>
          </a:prstGeom>
          <a:noFill/>
        </p:spPr>
        <p:txBody>
          <a:bodyPr wrap="square" rtlCol="0">
            <a:spAutoFit/>
          </a:bodyPr>
          <a:lstStyle/>
          <a:p>
            <a:r>
              <a:rPr lang="en-US" altLang="zh-CN" sz="2000" dirty="0"/>
              <a:t>·</a:t>
            </a:r>
            <a:r>
              <a:rPr lang="zh-CN" altLang="en-US" sz="2000" dirty="0"/>
              <a:t>基站检查该节点的有效性，有效则为其分配私钥</a:t>
            </a:r>
          </a:p>
          <a:p>
            <a:endParaRPr lang="zh-CN" altLang="en-US" sz="2000" dirty="0"/>
          </a:p>
          <a:p>
            <a:r>
              <a:rPr lang="en-US" altLang="zh-CN" sz="2000" dirty="0"/>
              <a:t>·</a:t>
            </a:r>
            <a:r>
              <a:rPr lang="zh-CN" altLang="en-US" sz="2000" dirty="0"/>
              <a:t>该节点询问所有簇头节点的坐标与已拥有节点数</a:t>
            </a:r>
            <a:endParaRPr lang="en-US" altLang="zh-CN" sz="2000" dirty="0"/>
          </a:p>
          <a:p>
            <a:endParaRPr lang="en-US" altLang="zh-CN" sz="2000" dirty="0"/>
          </a:p>
          <a:p>
            <a:r>
              <a:rPr lang="en-US" altLang="zh-CN" sz="2000" dirty="0"/>
              <a:t>·</a:t>
            </a:r>
            <a:r>
              <a:rPr lang="zh-CN" altLang="en-US" sz="2000" dirty="0"/>
              <a:t>将上述参数利用</a:t>
            </a:r>
            <a:r>
              <a:rPr lang="en-US" altLang="zh-CN" sz="2000" dirty="0"/>
              <a:t>fsds2</a:t>
            </a:r>
            <a:r>
              <a:rPr lang="zh-CN" altLang="en-US" sz="2000" dirty="0"/>
              <a:t>算法分析得到最佳簇头节点并加入该簇</a:t>
            </a:r>
          </a:p>
        </p:txBody>
      </p:sp>
      <p:pic>
        <p:nvPicPr>
          <p:cNvPr id="3" name="图片 2">
            <a:extLst>
              <a:ext uri="{FF2B5EF4-FFF2-40B4-BE49-F238E27FC236}">
                <a16:creationId xmlns:a16="http://schemas.microsoft.com/office/drawing/2014/main" id="{16DC2C40-C1FC-4431-9689-C1CDD8E61B4B}"/>
              </a:ext>
            </a:extLst>
          </p:cNvPr>
          <p:cNvPicPr>
            <a:picLocks noChangeAspect="1"/>
          </p:cNvPicPr>
          <p:nvPr/>
        </p:nvPicPr>
        <p:blipFill>
          <a:blip r:embed="rId3"/>
          <a:stretch>
            <a:fillRect/>
          </a:stretch>
        </p:blipFill>
        <p:spPr>
          <a:xfrm>
            <a:off x="8401843" y="521718"/>
            <a:ext cx="2324301" cy="5814564"/>
          </a:xfrm>
          <a:prstGeom prst="rect">
            <a:avLst/>
          </a:prstGeom>
        </p:spPr>
      </p:pic>
      <p:sp>
        <p:nvSpPr>
          <p:cNvPr id="7" name="Rectangle 55_1_1">
            <a:extLst>
              <a:ext uri="{FF2B5EF4-FFF2-40B4-BE49-F238E27FC236}">
                <a16:creationId xmlns:a16="http://schemas.microsoft.com/office/drawing/2014/main" id="{4CE1D2F8-EE58-4A3D-83E4-662D3703E994}"/>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304743746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5_1_1">
            <a:extLst>
              <a:ext uri="{FF2B5EF4-FFF2-40B4-BE49-F238E27FC236}">
                <a16:creationId xmlns:a16="http://schemas.microsoft.com/office/drawing/2014/main" id="{13F53C79-02BD-4DEC-BE9A-61BA241BB046}"/>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
        <p:nvSpPr>
          <p:cNvPr id="17" name="文本框 16">
            <a:extLst>
              <a:ext uri="{FF2B5EF4-FFF2-40B4-BE49-F238E27FC236}">
                <a16:creationId xmlns:a16="http://schemas.microsoft.com/office/drawing/2014/main" id="{16387D56-38DF-43F4-BFD2-7E988E53EE2E}"/>
              </a:ext>
            </a:extLst>
          </p:cNvPr>
          <p:cNvSpPr txBox="1"/>
          <p:nvPr/>
        </p:nvSpPr>
        <p:spPr>
          <a:xfrm>
            <a:off x="264939" y="1026108"/>
            <a:ext cx="3866953" cy="369332"/>
          </a:xfrm>
          <a:prstGeom prst="rect">
            <a:avLst/>
          </a:prstGeom>
          <a:noFill/>
        </p:spPr>
        <p:txBody>
          <a:bodyPr wrap="square" rtlCol="0">
            <a:spAutoFit/>
          </a:bodyPr>
          <a:lstStyle/>
          <a:p>
            <a:pPr algn="ctr"/>
            <a:r>
              <a:rPr lang="zh-CN" altLang="en-US" dirty="0">
                <a:solidFill>
                  <a:srgbClr val="00B0F0"/>
                </a:solidFill>
                <a:latin typeface="Calibri"/>
                <a:ea typeface="宋体" panose="02010600030101010101" pitchFamily="2" charset="-122"/>
              </a:rPr>
              <a:t>输入值的隶属函数图</a:t>
            </a:r>
          </a:p>
        </p:txBody>
      </p:sp>
      <p:sp>
        <p:nvSpPr>
          <p:cNvPr id="18" name="文本框 17">
            <a:extLst>
              <a:ext uri="{FF2B5EF4-FFF2-40B4-BE49-F238E27FC236}">
                <a16:creationId xmlns:a16="http://schemas.microsoft.com/office/drawing/2014/main" id="{FFC53590-80AC-40DE-A062-ED099DE36AE0}"/>
              </a:ext>
            </a:extLst>
          </p:cNvPr>
          <p:cNvSpPr txBox="1"/>
          <p:nvPr/>
        </p:nvSpPr>
        <p:spPr>
          <a:xfrm>
            <a:off x="4801443" y="1050290"/>
            <a:ext cx="4275190" cy="369332"/>
          </a:xfrm>
          <a:prstGeom prst="rect">
            <a:avLst/>
          </a:prstGeom>
          <a:noFill/>
        </p:spPr>
        <p:txBody>
          <a:bodyPr wrap="square" rtlCol="0">
            <a:spAutoFit/>
          </a:bodyPr>
          <a:lstStyle/>
          <a:p>
            <a:pPr algn="ctr"/>
            <a:r>
              <a:rPr lang="zh-CN" altLang="en-US" dirty="0">
                <a:solidFill>
                  <a:srgbClr val="00B0F0"/>
                </a:solidFill>
                <a:latin typeface="Calibri"/>
                <a:ea typeface="宋体" panose="02010600030101010101" pitchFamily="2" charset="-122"/>
              </a:rPr>
              <a:t>输出值的隶属函数图</a:t>
            </a:r>
          </a:p>
        </p:txBody>
      </p:sp>
      <p:sp>
        <p:nvSpPr>
          <p:cNvPr id="2" name="文本框 1">
            <a:extLst>
              <a:ext uri="{FF2B5EF4-FFF2-40B4-BE49-F238E27FC236}">
                <a16:creationId xmlns:a16="http://schemas.microsoft.com/office/drawing/2014/main" id="{F674D650-03FC-4A82-90DA-E181EF682753}"/>
              </a:ext>
            </a:extLst>
          </p:cNvPr>
          <p:cNvSpPr txBox="1"/>
          <p:nvPr/>
        </p:nvSpPr>
        <p:spPr>
          <a:xfrm>
            <a:off x="5336845" y="4143393"/>
            <a:ext cx="360040" cy="923330"/>
          </a:xfrm>
          <a:prstGeom prst="rect">
            <a:avLst/>
          </a:prstGeom>
          <a:noFill/>
        </p:spPr>
        <p:txBody>
          <a:bodyPr wrap="square" rtlCol="0">
            <a:spAutoFit/>
          </a:bodyPr>
          <a:lstStyle/>
          <a:p>
            <a:r>
              <a:rPr lang="zh-CN" altLang="en-US" dirty="0">
                <a:solidFill>
                  <a:srgbClr val="00B0F0"/>
                </a:solidFill>
              </a:rPr>
              <a:t>规则库</a:t>
            </a:r>
          </a:p>
        </p:txBody>
      </p:sp>
      <p:pic>
        <p:nvPicPr>
          <p:cNvPr id="9" name="图片 8">
            <a:extLst>
              <a:ext uri="{FF2B5EF4-FFF2-40B4-BE49-F238E27FC236}">
                <a16:creationId xmlns:a16="http://schemas.microsoft.com/office/drawing/2014/main" id="{9AF4EAE7-531C-4D63-BB17-7616044C2AEB}"/>
              </a:ext>
            </a:extLst>
          </p:cNvPr>
          <p:cNvPicPr>
            <a:picLocks noChangeAspect="1"/>
          </p:cNvPicPr>
          <p:nvPr/>
        </p:nvPicPr>
        <p:blipFill>
          <a:blip r:embed="rId3"/>
          <a:stretch>
            <a:fillRect/>
          </a:stretch>
        </p:blipFill>
        <p:spPr>
          <a:xfrm>
            <a:off x="791754" y="1767130"/>
            <a:ext cx="3240360" cy="2376263"/>
          </a:xfrm>
          <a:prstGeom prst="rect">
            <a:avLst/>
          </a:prstGeom>
        </p:spPr>
      </p:pic>
      <p:pic>
        <p:nvPicPr>
          <p:cNvPr id="10" name="图片 9">
            <a:extLst>
              <a:ext uri="{FF2B5EF4-FFF2-40B4-BE49-F238E27FC236}">
                <a16:creationId xmlns:a16="http://schemas.microsoft.com/office/drawing/2014/main" id="{8154BDE8-B2AB-44EC-BCDD-0A929F25D8FC}"/>
              </a:ext>
            </a:extLst>
          </p:cNvPr>
          <p:cNvPicPr>
            <a:picLocks noChangeAspect="1"/>
          </p:cNvPicPr>
          <p:nvPr/>
        </p:nvPicPr>
        <p:blipFill>
          <a:blip r:embed="rId4"/>
          <a:stretch>
            <a:fillRect/>
          </a:stretch>
        </p:blipFill>
        <p:spPr>
          <a:xfrm>
            <a:off x="5305499" y="1763093"/>
            <a:ext cx="4896544" cy="1800722"/>
          </a:xfrm>
          <a:prstGeom prst="rect">
            <a:avLst/>
          </a:prstGeom>
        </p:spPr>
      </p:pic>
      <p:pic>
        <p:nvPicPr>
          <p:cNvPr id="11" name="图片 10">
            <a:extLst>
              <a:ext uri="{FF2B5EF4-FFF2-40B4-BE49-F238E27FC236}">
                <a16:creationId xmlns:a16="http://schemas.microsoft.com/office/drawing/2014/main" id="{364F2E0C-3D03-44F0-95A9-E3837FAA1D7D}"/>
              </a:ext>
            </a:extLst>
          </p:cNvPr>
          <p:cNvPicPr>
            <a:picLocks noChangeAspect="1"/>
          </p:cNvPicPr>
          <p:nvPr/>
        </p:nvPicPr>
        <p:blipFill>
          <a:blip r:embed="rId5"/>
          <a:stretch>
            <a:fillRect/>
          </a:stretch>
        </p:blipFill>
        <p:spPr>
          <a:xfrm>
            <a:off x="5845559" y="3785592"/>
            <a:ext cx="3816424" cy="2083545"/>
          </a:xfrm>
          <a:prstGeom prst="rect">
            <a:avLst/>
          </a:prstGeom>
        </p:spPr>
      </p:pic>
    </p:spTree>
    <p:extLst>
      <p:ext uri="{BB962C8B-B14F-4D97-AF65-F5344CB8AC3E}">
        <p14:creationId xmlns:p14="http://schemas.microsoft.com/office/powerpoint/2010/main" val="4206722579"/>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7">
            <a:extLst>
              <a:ext uri="{FF2B5EF4-FFF2-40B4-BE49-F238E27FC236}">
                <a16:creationId xmlns:a16="http://schemas.microsoft.com/office/drawing/2014/main" id="{7FDDD8AA-7229-40E0-943B-ACEE7F685B00}"/>
              </a:ext>
            </a:extLst>
          </p:cNvPr>
          <p:cNvSpPr>
            <a:spLocks noChangeArrowheads="1"/>
          </p:cNvSpPr>
          <p:nvPr/>
        </p:nvSpPr>
        <p:spPr bwMode="auto">
          <a:xfrm>
            <a:off x="5261237" y="533981"/>
            <a:ext cx="1950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4800" b="1" dirty="0">
                <a:solidFill>
                  <a:srgbClr val="E51D28"/>
                </a:solidFill>
                <a:cs typeface="+mn-ea"/>
                <a:sym typeface="+mn-lt"/>
              </a:rPr>
              <a:t>目 录</a:t>
            </a:r>
          </a:p>
        </p:txBody>
      </p:sp>
      <p:sp>
        <p:nvSpPr>
          <p:cNvPr id="34" name="TextBox 79">
            <a:extLst>
              <a:ext uri="{FF2B5EF4-FFF2-40B4-BE49-F238E27FC236}">
                <a16:creationId xmlns:a16="http://schemas.microsoft.com/office/drawing/2014/main" id="{254C4364-93F7-4514-A49F-30DECEE32965}"/>
              </a:ext>
            </a:extLst>
          </p:cNvPr>
          <p:cNvSpPr txBox="1"/>
          <p:nvPr/>
        </p:nvSpPr>
        <p:spPr>
          <a:xfrm>
            <a:off x="5725783" y="1243842"/>
            <a:ext cx="885179" cy="276999"/>
          </a:xfrm>
          <a:prstGeom prst="rect">
            <a:avLst/>
          </a:prstGeom>
          <a:noFill/>
        </p:spPr>
        <p:txBody>
          <a:bodyPr wrap="none" rtlCol="0">
            <a:spAutoFit/>
          </a:bodyPr>
          <a:lstStyle/>
          <a:p>
            <a:r>
              <a:rPr lang="en-US" altLang="zh-CN" sz="1200" b="1" dirty="0">
                <a:solidFill>
                  <a:srgbClr val="E51D28"/>
                </a:solidFill>
                <a:cs typeface="+mn-ea"/>
                <a:sym typeface="+mn-lt"/>
              </a:rPr>
              <a:t>CONTENTS</a:t>
            </a:r>
            <a:endParaRPr lang="zh-CN" altLang="en-US" sz="1200" b="1" dirty="0">
              <a:solidFill>
                <a:srgbClr val="E51D28"/>
              </a:solidFill>
              <a:cs typeface="+mn-ea"/>
              <a:sym typeface="+mn-lt"/>
            </a:endParaRPr>
          </a:p>
        </p:txBody>
      </p:sp>
      <p:grpSp>
        <p:nvGrpSpPr>
          <p:cNvPr id="35" name="组合 34">
            <a:extLst>
              <a:ext uri="{FF2B5EF4-FFF2-40B4-BE49-F238E27FC236}">
                <a16:creationId xmlns:a16="http://schemas.microsoft.com/office/drawing/2014/main" id="{8CDC62B3-BADA-4555-9F0C-F098C03825EE}"/>
              </a:ext>
            </a:extLst>
          </p:cNvPr>
          <p:cNvGrpSpPr/>
          <p:nvPr/>
        </p:nvGrpSpPr>
        <p:grpSpPr>
          <a:xfrm>
            <a:off x="1921123" y="2681905"/>
            <a:ext cx="1195290" cy="1077690"/>
            <a:chOff x="3720691" y="2824413"/>
            <a:chExt cx="1341120" cy="1209172"/>
          </a:xfrm>
        </p:grpSpPr>
        <p:sp>
          <p:nvSpPr>
            <p:cNvPr id="36" name="Freeform 5">
              <a:extLst>
                <a:ext uri="{FF2B5EF4-FFF2-40B4-BE49-F238E27FC236}">
                  <a16:creationId xmlns:a16="http://schemas.microsoft.com/office/drawing/2014/main" id="{986A2916-856C-4D8C-94D5-E88D6A931DB3}"/>
                </a:ext>
              </a:extLst>
            </p:cNvPr>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5">
              <a:extLst>
                <a:ext uri="{FF2B5EF4-FFF2-40B4-BE49-F238E27FC236}">
                  <a16:creationId xmlns:a16="http://schemas.microsoft.com/office/drawing/2014/main" id="{E5191D49-D615-4F0C-8B99-926D6481C230}"/>
                </a:ext>
              </a:extLst>
            </p:cNvPr>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8" name="Freeform 5">
            <a:extLst>
              <a:ext uri="{FF2B5EF4-FFF2-40B4-BE49-F238E27FC236}">
                <a16:creationId xmlns:a16="http://schemas.microsoft.com/office/drawing/2014/main" id="{8FD37560-8003-4C5B-81A4-31595560F1B5}"/>
              </a:ext>
            </a:extLst>
          </p:cNvPr>
          <p:cNvSpPr>
            <a:spLocks/>
          </p:cNvSpPr>
          <p:nvPr/>
        </p:nvSpPr>
        <p:spPr bwMode="auto">
          <a:xfrm rot="1855731">
            <a:off x="2002973" y="2755701"/>
            <a:ext cx="1031591" cy="93009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39" name="组合 38">
            <a:extLst>
              <a:ext uri="{FF2B5EF4-FFF2-40B4-BE49-F238E27FC236}">
                <a16:creationId xmlns:a16="http://schemas.microsoft.com/office/drawing/2014/main" id="{F1BE494F-F23A-444F-8C94-9B6C1377731C}"/>
              </a:ext>
            </a:extLst>
          </p:cNvPr>
          <p:cNvGrpSpPr/>
          <p:nvPr/>
        </p:nvGrpSpPr>
        <p:grpSpPr>
          <a:xfrm>
            <a:off x="3815312" y="2723930"/>
            <a:ext cx="1148594" cy="1035588"/>
            <a:chOff x="3720691" y="2824413"/>
            <a:chExt cx="1341120" cy="1209172"/>
          </a:xfrm>
        </p:grpSpPr>
        <p:sp>
          <p:nvSpPr>
            <p:cNvPr id="40" name="Freeform 5">
              <a:extLst>
                <a:ext uri="{FF2B5EF4-FFF2-40B4-BE49-F238E27FC236}">
                  <a16:creationId xmlns:a16="http://schemas.microsoft.com/office/drawing/2014/main" id="{D77DFDF9-884E-46A1-AB72-CA85C8A5C5B4}"/>
                </a:ext>
              </a:extLst>
            </p:cNvPr>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5">
              <a:extLst>
                <a:ext uri="{FF2B5EF4-FFF2-40B4-BE49-F238E27FC236}">
                  <a16:creationId xmlns:a16="http://schemas.microsoft.com/office/drawing/2014/main" id="{F7E187A8-A76F-42BE-8DF1-394E9EE6DAB4}"/>
                </a:ext>
              </a:extLst>
            </p:cNvPr>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2" name="Freeform 5">
            <a:extLst>
              <a:ext uri="{FF2B5EF4-FFF2-40B4-BE49-F238E27FC236}">
                <a16:creationId xmlns:a16="http://schemas.microsoft.com/office/drawing/2014/main" id="{DE2AB2F4-AF94-43BE-830E-55D8CBCB21C6}"/>
              </a:ext>
            </a:extLst>
          </p:cNvPr>
          <p:cNvSpPr>
            <a:spLocks/>
          </p:cNvSpPr>
          <p:nvPr/>
        </p:nvSpPr>
        <p:spPr bwMode="auto">
          <a:xfrm rot="1855731">
            <a:off x="3893964" y="2794843"/>
            <a:ext cx="991290" cy="89376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43" name="组合 42">
            <a:extLst>
              <a:ext uri="{FF2B5EF4-FFF2-40B4-BE49-F238E27FC236}">
                <a16:creationId xmlns:a16="http://schemas.microsoft.com/office/drawing/2014/main" id="{2CF23DCC-AFA2-455C-9D5D-C06D6E1F9E83}"/>
              </a:ext>
            </a:extLst>
          </p:cNvPr>
          <p:cNvGrpSpPr/>
          <p:nvPr/>
        </p:nvGrpSpPr>
        <p:grpSpPr>
          <a:xfrm>
            <a:off x="5662265" y="2723930"/>
            <a:ext cx="1148594" cy="1035588"/>
            <a:chOff x="3720691" y="2824413"/>
            <a:chExt cx="1341120" cy="1209172"/>
          </a:xfrm>
        </p:grpSpPr>
        <p:sp>
          <p:nvSpPr>
            <p:cNvPr id="44" name="Freeform 5">
              <a:extLst>
                <a:ext uri="{FF2B5EF4-FFF2-40B4-BE49-F238E27FC236}">
                  <a16:creationId xmlns:a16="http://schemas.microsoft.com/office/drawing/2014/main" id="{F6AE8EBF-95D1-4D86-BD3E-B8E96717CB58}"/>
                </a:ext>
              </a:extLst>
            </p:cNvPr>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5">
              <a:extLst>
                <a:ext uri="{FF2B5EF4-FFF2-40B4-BE49-F238E27FC236}">
                  <a16:creationId xmlns:a16="http://schemas.microsoft.com/office/drawing/2014/main" id="{82434CBC-618E-4823-937F-997ACE66BCBD}"/>
                </a:ext>
              </a:extLst>
            </p:cNvPr>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6" name="Freeform 5">
            <a:extLst>
              <a:ext uri="{FF2B5EF4-FFF2-40B4-BE49-F238E27FC236}">
                <a16:creationId xmlns:a16="http://schemas.microsoft.com/office/drawing/2014/main" id="{D030DA1F-19BF-4134-8A66-A2FEFB334059}"/>
              </a:ext>
            </a:extLst>
          </p:cNvPr>
          <p:cNvSpPr>
            <a:spLocks/>
          </p:cNvSpPr>
          <p:nvPr/>
        </p:nvSpPr>
        <p:spPr bwMode="auto">
          <a:xfrm rot="1855731">
            <a:off x="5740917" y="2794843"/>
            <a:ext cx="991290" cy="89376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47" name="组合 46">
            <a:extLst>
              <a:ext uri="{FF2B5EF4-FFF2-40B4-BE49-F238E27FC236}">
                <a16:creationId xmlns:a16="http://schemas.microsoft.com/office/drawing/2014/main" id="{72A43132-02CE-4133-AAB5-75DF959E1E94}"/>
              </a:ext>
            </a:extLst>
          </p:cNvPr>
          <p:cNvGrpSpPr/>
          <p:nvPr/>
        </p:nvGrpSpPr>
        <p:grpSpPr>
          <a:xfrm>
            <a:off x="7462465" y="2723930"/>
            <a:ext cx="1148594" cy="1035588"/>
            <a:chOff x="3720691" y="2824413"/>
            <a:chExt cx="1341120" cy="1209172"/>
          </a:xfrm>
        </p:grpSpPr>
        <p:sp>
          <p:nvSpPr>
            <p:cNvPr id="48" name="Freeform 5">
              <a:extLst>
                <a:ext uri="{FF2B5EF4-FFF2-40B4-BE49-F238E27FC236}">
                  <a16:creationId xmlns:a16="http://schemas.microsoft.com/office/drawing/2014/main" id="{7A89A439-76D1-4923-9252-3AB402325D28}"/>
                </a:ext>
              </a:extLst>
            </p:cNvPr>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5">
              <a:extLst>
                <a:ext uri="{FF2B5EF4-FFF2-40B4-BE49-F238E27FC236}">
                  <a16:creationId xmlns:a16="http://schemas.microsoft.com/office/drawing/2014/main" id="{2A2A4C84-7026-4E18-BECB-8D589F557AF1}"/>
                </a:ext>
              </a:extLst>
            </p:cNvPr>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0" name="Freeform 5">
            <a:extLst>
              <a:ext uri="{FF2B5EF4-FFF2-40B4-BE49-F238E27FC236}">
                <a16:creationId xmlns:a16="http://schemas.microsoft.com/office/drawing/2014/main" id="{B29349E6-A6B5-4807-A4AC-7212FD933897}"/>
              </a:ext>
            </a:extLst>
          </p:cNvPr>
          <p:cNvSpPr>
            <a:spLocks/>
          </p:cNvSpPr>
          <p:nvPr/>
        </p:nvSpPr>
        <p:spPr bwMode="auto">
          <a:xfrm rot="1855731">
            <a:off x="7541117" y="2794843"/>
            <a:ext cx="991290" cy="89376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51" name="组合 50">
            <a:extLst>
              <a:ext uri="{FF2B5EF4-FFF2-40B4-BE49-F238E27FC236}">
                <a16:creationId xmlns:a16="http://schemas.microsoft.com/office/drawing/2014/main" id="{D142BBCC-8183-4D63-8A12-CFBAE028BD26}"/>
              </a:ext>
            </a:extLst>
          </p:cNvPr>
          <p:cNvGrpSpPr/>
          <p:nvPr/>
        </p:nvGrpSpPr>
        <p:grpSpPr>
          <a:xfrm>
            <a:off x="9262665" y="2780934"/>
            <a:ext cx="1148594" cy="1035588"/>
            <a:chOff x="3720691" y="2824413"/>
            <a:chExt cx="1341120" cy="1209172"/>
          </a:xfrm>
        </p:grpSpPr>
        <p:sp>
          <p:nvSpPr>
            <p:cNvPr id="52" name="Freeform 5">
              <a:extLst>
                <a:ext uri="{FF2B5EF4-FFF2-40B4-BE49-F238E27FC236}">
                  <a16:creationId xmlns:a16="http://schemas.microsoft.com/office/drawing/2014/main" id="{2848613D-47C2-449F-A12D-36CFDEFD01B7}"/>
                </a:ext>
              </a:extLst>
            </p:cNvPr>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5">
              <a:extLst>
                <a:ext uri="{FF2B5EF4-FFF2-40B4-BE49-F238E27FC236}">
                  <a16:creationId xmlns:a16="http://schemas.microsoft.com/office/drawing/2014/main" id="{09D5100D-E0D3-4D2C-B1A1-4DD273CBEEA4}"/>
                </a:ext>
              </a:extLst>
            </p:cNvPr>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4" name="Freeform 5">
            <a:extLst>
              <a:ext uri="{FF2B5EF4-FFF2-40B4-BE49-F238E27FC236}">
                <a16:creationId xmlns:a16="http://schemas.microsoft.com/office/drawing/2014/main" id="{561AA1B5-503A-4C5A-88D1-9EC69E0705B5}"/>
              </a:ext>
            </a:extLst>
          </p:cNvPr>
          <p:cNvSpPr>
            <a:spLocks/>
          </p:cNvSpPr>
          <p:nvPr/>
        </p:nvSpPr>
        <p:spPr bwMode="auto">
          <a:xfrm rot="1855731">
            <a:off x="9341317" y="2851847"/>
            <a:ext cx="991290" cy="89376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55" name="组合 54">
            <a:extLst>
              <a:ext uri="{FF2B5EF4-FFF2-40B4-BE49-F238E27FC236}">
                <a16:creationId xmlns:a16="http://schemas.microsoft.com/office/drawing/2014/main" id="{2610F53E-F597-4508-A3B9-595B3ABB3C21}"/>
              </a:ext>
            </a:extLst>
          </p:cNvPr>
          <p:cNvGrpSpPr/>
          <p:nvPr/>
        </p:nvGrpSpPr>
        <p:grpSpPr>
          <a:xfrm>
            <a:off x="10271877" y="2700738"/>
            <a:ext cx="278384" cy="184511"/>
            <a:chOff x="9482595" y="2565731"/>
            <a:chExt cx="278384" cy="184511"/>
          </a:xfrm>
        </p:grpSpPr>
        <p:sp>
          <p:nvSpPr>
            <p:cNvPr id="56" name="椭圆 55">
              <a:extLst>
                <a:ext uri="{FF2B5EF4-FFF2-40B4-BE49-F238E27FC236}">
                  <a16:creationId xmlns:a16="http://schemas.microsoft.com/office/drawing/2014/main" id="{EB0194CB-277D-49D6-AD77-4908916BFD49}"/>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a:extLst>
                <a:ext uri="{FF2B5EF4-FFF2-40B4-BE49-F238E27FC236}">
                  <a16:creationId xmlns:a16="http://schemas.microsoft.com/office/drawing/2014/main" id="{43B1927C-CD52-4C6B-BFAC-9FBA9D787B62}"/>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8" name="Freeform 126">
            <a:extLst>
              <a:ext uri="{FF2B5EF4-FFF2-40B4-BE49-F238E27FC236}">
                <a16:creationId xmlns:a16="http://schemas.microsoft.com/office/drawing/2014/main" id="{DA612064-2F65-44E5-A320-0CF83906CF84}"/>
              </a:ext>
            </a:extLst>
          </p:cNvPr>
          <p:cNvSpPr>
            <a:spLocks noChangeAspect="1" noEditPoints="1"/>
          </p:cNvSpPr>
          <p:nvPr/>
        </p:nvSpPr>
        <p:spPr bwMode="auto">
          <a:xfrm>
            <a:off x="2319343" y="3000296"/>
            <a:ext cx="392003" cy="49051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cs typeface="+mn-ea"/>
              <a:sym typeface="+mn-lt"/>
            </a:endParaRPr>
          </a:p>
        </p:txBody>
      </p:sp>
      <p:sp>
        <p:nvSpPr>
          <p:cNvPr id="59" name="Freeform 261">
            <a:extLst>
              <a:ext uri="{FF2B5EF4-FFF2-40B4-BE49-F238E27FC236}">
                <a16:creationId xmlns:a16="http://schemas.microsoft.com/office/drawing/2014/main" id="{8E00E22B-051D-475B-BC61-57149EE8F2AF}"/>
              </a:ext>
            </a:extLst>
          </p:cNvPr>
          <p:cNvSpPr>
            <a:spLocks/>
          </p:cNvSpPr>
          <p:nvPr/>
        </p:nvSpPr>
        <p:spPr bwMode="auto">
          <a:xfrm>
            <a:off x="4119460" y="3017855"/>
            <a:ext cx="519272" cy="51927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cs typeface="+mn-ea"/>
              <a:sym typeface="+mn-lt"/>
            </a:endParaRPr>
          </a:p>
        </p:txBody>
      </p:sp>
      <p:grpSp>
        <p:nvGrpSpPr>
          <p:cNvPr id="60" name="组合 59">
            <a:extLst>
              <a:ext uri="{FF2B5EF4-FFF2-40B4-BE49-F238E27FC236}">
                <a16:creationId xmlns:a16="http://schemas.microsoft.com/office/drawing/2014/main" id="{AC5AC1C1-8C33-416A-BBCF-86D1B495ECD1}"/>
              </a:ext>
            </a:extLst>
          </p:cNvPr>
          <p:cNvGrpSpPr>
            <a:grpSpLocks noChangeAspect="1"/>
          </p:cNvGrpSpPr>
          <p:nvPr/>
        </p:nvGrpSpPr>
        <p:grpSpPr>
          <a:xfrm>
            <a:off x="5965701" y="2982510"/>
            <a:ext cx="604359" cy="518427"/>
            <a:chOff x="5084763" y="971548"/>
            <a:chExt cx="323865" cy="277813"/>
          </a:xfrm>
          <a:solidFill>
            <a:srgbClr val="414455"/>
          </a:solidFill>
        </p:grpSpPr>
        <p:sp>
          <p:nvSpPr>
            <p:cNvPr id="61" name="Freeform 301">
              <a:extLst>
                <a:ext uri="{FF2B5EF4-FFF2-40B4-BE49-F238E27FC236}">
                  <a16:creationId xmlns:a16="http://schemas.microsoft.com/office/drawing/2014/main" id="{AEF050D8-0303-4995-90F6-DC3B6E27FCAE}"/>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2" name="Freeform 302">
              <a:extLst>
                <a:ext uri="{FF2B5EF4-FFF2-40B4-BE49-F238E27FC236}">
                  <a16:creationId xmlns:a16="http://schemas.microsoft.com/office/drawing/2014/main" id="{D626DFB6-C437-47AA-A5EE-31C666D3763F}"/>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3" name="Freeform 303">
              <a:extLst>
                <a:ext uri="{FF2B5EF4-FFF2-40B4-BE49-F238E27FC236}">
                  <a16:creationId xmlns:a16="http://schemas.microsoft.com/office/drawing/2014/main" id="{F8ADA899-F093-4303-9914-C07090B4C35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64" name="Freeform 9">
            <a:extLst>
              <a:ext uri="{FF2B5EF4-FFF2-40B4-BE49-F238E27FC236}">
                <a16:creationId xmlns:a16="http://schemas.microsoft.com/office/drawing/2014/main" id="{477C85C3-4E7B-4DB1-8D3C-A25E86B86DA6}"/>
              </a:ext>
            </a:extLst>
          </p:cNvPr>
          <p:cNvSpPr>
            <a:spLocks noEditPoints="1"/>
          </p:cNvSpPr>
          <p:nvPr/>
        </p:nvSpPr>
        <p:spPr bwMode="auto">
          <a:xfrm rot="19469485">
            <a:off x="7786490" y="2996381"/>
            <a:ext cx="500542" cy="533358"/>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cs typeface="+mn-ea"/>
              <a:sym typeface="+mn-lt"/>
            </a:endParaRPr>
          </a:p>
        </p:txBody>
      </p:sp>
      <p:sp>
        <p:nvSpPr>
          <p:cNvPr id="65" name="Freeform 206">
            <a:extLst>
              <a:ext uri="{FF2B5EF4-FFF2-40B4-BE49-F238E27FC236}">
                <a16:creationId xmlns:a16="http://schemas.microsoft.com/office/drawing/2014/main" id="{4078C70B-C653-4F3E-8C74-CFC371C6D302}"/>
              </a:ext>
            </a:extLst>
          </p:cNvPr>
          <p:cNvSpPr>
            <a:spLocks noChangeAspect="1" noEditPoints="1"/>
          </p:cNvSpPr>
          <p:nvPr/>
        </p:nvSpPr>
        <p:spPr bwMode="auto">
          <a:xfrm>
            <a:off x="9675114" y="3038889"/>
            <a:ext cx="428728" cy="518242"/>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cs typeface="+mn-ea"/>
              <a:sym typeface="+mn-lt"/>
            </a:endParaRPr>
          </a:p>
        </p:txBody>
      </p:sp>
      <p:sp>
        <p:nvSpPr>
          <p:cNvPr id="66" name="矩形 65">
            <a:extLst>
              <a:ext uri="{FF2B5EF4-FFF2-40B4-BE49-F238E27FC236}">
                <a16:creationId xmlns:a16="http://schemas.microsoft.com/office/drawing/2014/main" id="{8D3B0FDF-E16C-4BA6-A408-519DB3FEA58A}"/>
              </a:ext>
            </a:extLst>
          </p:cNvPr>
          <p:cNvSpPr/>
          <p:nvPr/>
        </p:nvSpPr>
        <p:spPr>
          <a:xfrm>
            <a:off x="1918917" y="3980674"/>
            <a:ext cx="1093826" cy="845873"/>
          </a:xfrm>
          <a:prstGeom prst="rect">
            <a:avLst/>
          </a:prstGeom>
        </p:spPr>
        <p:txBody>
          <a:bodyPr wrap="square">
            <a:spAutoFit/>
          </a:bodyPr>
          <a:lstStyle/>
          <a:p>
            <a:pPr algn="ctr">
              <a:lnSpc>
                <a:spcPct val="130000"/>
              </a:lnSpc>
              <a:spcAft>
                <a:spcPts val="0"/>
              </a:spcAft>
              <a:defRPr/>
            </a:pPr>
            <a:r>
              <a:rPr lang="en-US" altLang="zh-CN" sz="1600" kern="100" dirty="0">
                <a:cs typeface="+mn-ea"/>
                <a:sym typeface="+mn-lt"/>
              </a:rPr>
              <a:t>PART 01</a:t>
            </a:r>
          </a:p>
          <a:p>
            <a:pPr algn="ctr">
              <a:spcBef>
                <a:spcPts val="500"/>
              </a:spcBef>
              <a:spcAft>
                <a:spcPts val="0"/>
              </a:spcAft>
              <a:defRPr/>
            </a:pPr>
            <a:r>
              <a:rPr lang="zh-CN" altLang="en-US" sz="2400" b="1" kern="100" dirty="0">
                <a:cs typeface="+mn-ea"/>
                <a:sym typeface="+mn-lt"/>
              </a:rPr>
              <a:t>摘要</a:t>
            </a:r>
          </a:p>
        </p:txBody>
      </p:sp>
      <p:sp>
        <p:nvSpPr>
          <p:cNvPr id="67" name="矩形 66">
            <a:extLst>
              <a:ext uri="{FF2B5EF4-FFF2-40B4-BE49-F238E27FC236}">
                <a16:creationId xmlns:a16="http://schemas.microsoft.com/office/drawing/2014/main" id="{583C6A87-F7E7-4BFC-9B5E-9BF0092EFC8E}"/>
              </a:ext>
            </a:extLst>
          </p:cNvPr>
          <p:cNvSpPr/>
          <p:nvPr/>
        </p:nvSpPr>
        <p:spPr>
          <a:xfrm>
            <a:off x="3538580" y="3980674"/>
            <a:ext cx="1723550" cy="845873"/>
          </a:xfrm>
          <a:prstGeom prst="rect">
            <a:avLst/>
          </a:prstGeom>
        </p:spPr>
        <p:txBody>
          <a:bodyPr wrap="none">
            <a:spAutoFit/>
          </a:bodyPr>
          <a:lstStyle/>
          <a:p>
            <a:pPr algn="ctr">
              <a:lnSpc>
                <a:spcPct val="130000"/>
              </a:lnSpc>
              <a:spcAft>
                <a:spcPts val="0"/>
              </a:spcAft>
              <a:defRPr/>
            </a:pPr>
            <a:r>
              <a:rPr lang="en-US" altLang="zh-CN" sz="1600" kern="100" dirty="0">
                <a:cs typeface="+mn-ea"/>
                <a:sym typeface="+mn-lt"/>
              </a:rPr>
              <a:t>PART 02</a:t>
            </a:r>
          </a:p>
          <a:p>
            <a:pPr algn="ctr">
              <a:spcBef>
                <a:spcPts val="500"/>
              </a:spcBef>
              <a:defRPr/>
            </a:pPr>
            <a:r>
              <a:rPr lang="zh-CN" altLang="en-US" sz="2400" b="1" kern="100" dirty="0">
                <a:cs typeface="+mn-ea"/>
                <a:sym typeface="+mn-lt"/>
              </a:rPr>
              <a:t>背景与概念</a:t>
            </a:r>
            <a:endParaRPr lang="zh-CN" altLang="zh-CN" sz="2400" kern="100" dirty="0">
              <a:cs typeface="+mn-ea"/>
              <a:sym typeface="+mn-lt"/>
            </a:endParaRPr>
          </a:p>
        </p:txBody>
      </p:sp>
      <p:sp>
        <p:nvSpPr>
          <p:cNvPr id="68" name="矩形 67">
            <a:extLst>
              <a:ext uri="{FF2B5EF4-FFF2-40B4-BE49-F238E27FC236}">
                <a16:creationId xmlns:a16="http://schemas.microsoft.com/office/drawing/2014/main" id="{A26F0065-02D9-4448-A98B-B8E862CE4AD2}"/>
              </a:ext>
            </a:extLst>
          </p:cNvPr>
          <p:cNvSpPr/>
          <p:nvPr/>
        </p:nvSpPr>
        <p:spPr>
          <a:xfrm>
            <a:off x="5541215" y="3980674"/>
            <a:ext cx="1415772" cy="845873"/>
          </a:xfrm>
          <a:prstGeom prst="rect">
            <a:avLst/>
          </a:prstGeom>
        </p:spPr>
        <p:txBody>
          <a:bodyPr wrap="none">
            <a:spAutoFit/>
          </a:bodyPr>
          <a:lstStyle/>
          <a:p>
            <a:pPr algn="ctr">
              <a:lnSpc>
                <a:spcPct val="130000"/>
              </a:lnSpc>
              <a:spcAft>
                <a:spcPts val="0"/>
              </a:spcAft>
              <a:defRPr/>
            </a:pPr>
            <a:r>
              <a:rPr lang="en-US" altLang="zh-CN" sz="1600" kern="100" dirty="0">
                <a:cs typeface="+mn-ea"/>
                <a:sym typeface="+mn-lt"/>
              </a:rPr>
              <a:t>PART 03</a:t>
            </a:r>
          </a:p>
          <a:p>
            <a:pPr algn="ctr">
              <a:spcBef>
                <a:spcPts val="500"/>
              </a:spcBef>
              <a:defRPr/>
            </a:pPr>
            <a:r>
              <a:rPr lang="zh-CN" altLang="en-US" sz="2400" b="1" kern="100" dirty="0">
                <a:cs typeface="+mn-ea"/>
                <a:sym typeface="+mn-lt"/>
              </a:rPr>
              <a:t>系统介绍</a:t>
            </a:r>
            <a:endParaRPr lang="zh-CN" altLang="zh-CN" sz="2400" kern="100" dirty="0">
              <a:cs typeface="+mn-ea"/>
              <a:sym typeface="+mn-lt"/>
            </a:endParaRPr>
          </a:p>
        </p:txBody>
      </p:sp>
      <p:sp>
        <p:nvSpPr>
          <p:cNvPr id="69" name="矩形 68">
            <a:extLst>
              <a:ext uri="{FF2B5EF4-FFF2-40B4-BE49-F238E27FC236}">
                <a16:creationId xmlns:a16="http://schemas.microsoft.com/office/drawing/2014/main" id="{4129C5EC-933B-44DB-AEE9-694BF442D554}"/>
              </a:ext>
            </a:extLst>
          </p:cNvPr>
          <p:cNvSpPr/>
          <p:nvPr/>
        </p:nvSpPr>
        <p:spPr>
          <a:xfrm>
            <a:off x="6846676" y="3980674"/>
            <a:ext cx="2425087" cy="845873"/>
          </a:xfrm>
          <a:prstGeom prst="rect">
            <a:avLst/>
          </a:prstGeom>
        </p:spPr>
        <p:txBody>
          <a:bodyPr wrap="none">
            <a:spAutoFit/>
          </a:bodyPr>
          <a:lstStyle/>
          <a:p>
            <a:pPr algn="ctr">
              <a:lnSpc>
                <a:spcPct val="130000"/>
              </a:lnSpc>
              <a:spcAft>
                <a:spcPts val="0"/>
              </a:spcAft>
              <a:defRPr/>
            </a:pPr>
            <a:r>
              <a:rPr lang="en-US" altLang="zh-CN" sz="1600" kern="100" dirty="0">
                <a:cs typeface="+mn-ea"/>
                <a:sym typeface="+mn-lt"/>
              </a:rPr>
              <a:t>PART 04</a:t>
            </a:r>
          </a:p>
          <a:p>
            <a:pPr algn="ctr">
              <a:spcBef>
                <a:spcPts val="500"/>
              </a:spcBef>
              <a:defRPr/>
            </a:pPr>
            <a:r>
              <a:rPr lang="zh-CN" altLang="en-US" sz="2400" b="1" kern="100" dirty="0">
                <a:cs typeface="+mn-ea"/>
                <a:sym typeface="+mn-lt"/>
              </a:rPr>
              <a:t>实验结果与分析</a:t>
            </a:r>
            <a:endParaRPr lang="zh-CN" altLang="zh-CN" sz="2400" kern="100" dirty="0">
              <a:cs typeface="+mn-ea"/>
              <a:sym typeface="+mn-lt"/>
            </a:endParaRPr>
          </a:p>
        </p:txBody>
      </p:sp>
      <p:sp>
        <p:nvSpPr>
          <p:cNvPr id="70" name="矩形 69">
            <a:extLst>
              <a:ext uri="{FF2B5EF4-FFF2-40B4-BE49-F238E27FC236}">
                <a16:creationId xmlns:a16="http://schemas.microsoft.com/office/drawing/2014/main" id="{F9076A05-087D-4E5F-B528-EDF75BB1BC8F}"/>
              </a:ext>
            </a:extLst>
          </p:cNvPr>
          <p:cNvSpPr/>
          <p:nvPr/>
        </p:nvSpPr>
        <p:spPr>
          <a:xfrm>
            <a:off x="9466854" y="3980674"/>
            <a:ext cx="858440" cy="386516"/>
          </a:xfrm>
          <a:prstGeom prst="rect">
            <a:avLst/>
          </a:prstGeom>
        </p:spPr>
        <p:txBody>
          <a:bodyPr wrap="none">
            <a:spAutoFit/>
          </a:bodyPr>
          <a:lstStyle/>
          <a:p>
            <a:pPr algn="ctr">
              <a:lnSpc>
                <a:spcPct val="130000"/>
              </a:lnSpc>
              <a:spcAft>
                <a:spcPts val="0"/>
              </a:spcAft>
              <a:defRPr/>
            </a:pPr>
            <a:r>
              <a:rPr lang="en-US" altLang="zh-CN" sz="1600" kern="100" dirty="0">
                <a:cs typeface="+mn-ea"/>
                <a:sym typeface="+mn-lt"/>
              </a:rPr>
              <a:t>PART 05</a:t>
            </a:r>
          </a:p>
        </p:txBody>
      </p:sp>
      <p:sp>
        <p:nvSpPr>
          <p:cNvPr id="71" name="Rectangle 69_1">
            <a:extLst>
              <a:ext uri="{FF2B5EF4-FFF2-40B4-BE49-F238E27FC236}">
                <a16:creationId xmlns:a16="http://schemas.microsoft.com/office/drawing/2014/main" id="{154BA637-3152-4F26-9329-9D26B03160D2}"/>
              </a:ext>
            </a:extLst>
          </p:cNvPr>
          <p:cNvSpPr/>
          <p:nvPr/>
        </p:nvSpPr>
        <p:spPr>
          <a:xfrm>
            <a:off x="9466855" y="3980674"/>
            <a:ext cx="858440" cy="845873"/>
          </a:xfrm>
          <a:prstGeom prst="rect">
            <a:avLst/>
          </a:prstGeom>
        </p:spPr>
        <p:txBody>
          <a:bodyPr wrap="none">
            <a:spAutoFit/>
          </a:bodyPr>
          <a:lstStyle/>
          <a:p>
            <a:pPr algn="ctr">
              <a:lnSpc>
                <a:spcPct val="130000"/>
              </a:lnSpc>
              <a:spcAft>
                <a:spcPts val="0"/>
              </a:spcAft>
              <a:defRPr/>
            </a:pPr>
            <a:r>
              <a:rPr lang="en-US" altLang="zh-CN" sz="1600" kern="100" dirty="0">
                <a:cs typeface="+mn-ea"/>
                <a:sym typeface="+mn-lt"/>
              </a:rPr>
              <a:t>PART 05</a:t>
            </a:r>
          </a:p>
          <a:p>
            <a:pPr algn="ctr">
              <a:spcBef>
                <a:spcPts val="500"/>
              </a:spcBef>
              <a:spcAft>
                <a:spcPts val="0"/>
              </a:spcAft>
              <a:defRPr/>
            </a:pPr>
            <a:r>
              <a:rPr lang="zh-CN" altLang="en-US" sz="2400" b="1" kern="100" dirty="0">
                <a:cs typeface="+mn-ea"/>
                <a:sym typeface="+mn-lt"/>
              </a:rPr>
              <a:t>总结</a:t>
            </a:r>
            <a:endParaRPr lang="en-US" altLang="zh-CN" sz="2400" b="1" kern="100" dirty="0">
              <a:cs typeface="+mn-ea"/>
              <a:sym typeface="+mn-lt"/>
            </a:endParaRPr>
          </a:p>
        </p:txBody>
      </p:sp>
    </p:spTree>
    <p:extLst>
      <p:ext uri="{BB962C8B-B14F-4D97-AF65-F5344CB8AC3E}">
        <p14:creationId xmlns:p14="http://schemas.microsoft.com/office/powerpoint/2010/main" val="34910344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Scale>
                                      <p:cBhvr>
                                        <p:cTn id="7"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8"/>
                                        </p:tgtEl>
                                        <p:attrNameLst>
                                          <p:attrName>ppt_x</p:attrName>
                                          <p:attrName>ppt_y</p:attrName>
                                        </p:attrNameLst>
                                      </p:cBhvr>
                                    </p:animMotion>
                                    <p:animEffect transition="in" filter="fade">
                                      <p:cBhvr>
                                        <p:cTn id="9" dur="1000"/>
                                        <p:tgtEl>
                                          <p:spTgt spid="28"/>
                                        </p:tgtEl>
                                      </p:cBhvr>
                                    </p:animEffect>
                                  </p:childTnLst>
                                </p:cTn>
                              </p:par>
                            </p:childTnLst>
                          </p:cTn>
                        </p:par>
                        <p:par>
                          <p:cTn id="10" fill="hold">
                            <p:stCondLst>
                              <p:cond delay="1100"/>
                            </p:stCondLst>
                            <p:childTnLst>
                              <p:par>
                                <p:cTn id="11" presetID="47"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anim calcmode="lin" valueType="num">
                                      <p:cBhvr>
                                        <p:cTn id="14" dur="1000" fill="hold"/>
                                        <p:tgtEl>
                                          <p:spTgt spid="34"/>
                                        </p:tgtEl>
                                        <p:attrNameLst>
                                          <p:attrName>ppt_x</p:attrName>
                                        </p:attrNameLst>
                                      </p:cBhvr>
                                      <p:tavLst>
                                        <p:tav tm="0">
                                          <p:val>
                                            <p:strVal val="#ppt_x"/>
                                          </p:val>
                                        </p:tav>
                                        <p:tav tm="100000">
                                          <p:val>
                                            <p:strVal val="#ppt_x"/>
                                          </p:val>
                                        </p:tav>
                                      </p:tavLst>
                                    </p:anim>
                                    <p:anim calcmode="lin" valueType="num">
                                      <p:cBhvr>
                                        <p:cTn id="15" dur="1000" fill="hold"/>
                                        <p:tgtEl>
                                          <p:spTgt spid="34"/>
                                        </p:tgtEl>
                                        <p:attrNameLst>
                                          <p:attrName>ppt_y</p:attrName>
                                        </p:attrNameLst>
                                      </p:cBhvr>
                                      <p:tavLst>
                                        <p:tav tm="0">
                                          <p:val>
                                            <p:strVal val="#ppt_y-.1"/>
                                          </p:val>
                                        </p:tav>
                                        <p:tav tm="100000">
                                          <p:val>
                                            <p:strVal val="#ppt_y"/>
                                          </p:val>
                                        </p:tav>
                                      </p:tavLst>
                                    </p:anim>
                                  </p:childTnLst>
                                </p:cTn>
                              </p:par>
                              <p:par>
                                <p:cTn id="16" presetID="2" presetClass="entr" presetSubtype="6" fill="hold" nodeType="withEffect">
                                  <p:stCondLst>
                                    <p:cond delay="60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1+#ppt_w/2"/>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par>
                                <p:cTn id="20" presetID="2" presetClass="entr" presetSubtype="6" fill="hold" grpId="0" nodeType="withEffect">
                                  <p:stCondLst>
                                    <p:cond delay="60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1+#ppt_w/2"/>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par>
                                <p:cTn id="24" presetID="2" presetClass="entr" presetSubtype="6" fill="hold" nodeType="withEffect">
                                  <p:stCondLst>
                                    <p:cond delay="60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500" fill="hold"/>
                                        <p:tgtEl>
                                          <p:spTgt spid="39"/>
                                        </p:tgtEl>
                                        <p:attrNameLst>
                                          <p:attrName>ppt_x</p:attrName>
                                        </p:attrNameLst>
                                      </p:cBhvr>
                                      <p:tavLst>
                                        <p:tav tm="0">
                                          <p:val>
                                            <p:strVal val="1+#ppt_w/2"/>
                                          </p:val>
                                        </p:tav>
                                        <p:tav tm="100000">
                                          <p:val>
                                            <p:strVal val="#ppt_x"/>
                                          </p:val>
                                        </p:tav>
                                      </p:tavLst>
                                    </p:anim>
                                    <p:anim calcmode="lin" valueType="num">
                                      <p:cBhvr additive="base">
                                        <p:cTn id="27" dur="500" fill="hold"/>
                                        <p:tgtEl>
                                          <p:spTgt spid="39"/>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60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1+#ppt_w/2"/>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par>
                                <p:cTn id="32" presetID="2" presetClass="entr" presetSubtype="6" fill="hold" nodeType="withEffect">
                                  <p:stCondLst>
                                    <p:cond delay="60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1+#ppt_w/2"/>
                                          </p:val>
                                        </p:tav>
                                        <p:tav tm="100000">
                                          <p:val>
                                            <p:strVal val="#ppt_x"/>
                                          </p:val>
                                        </p:tav>
                                      </p:tavLst>
                                    </p:anim>
                                    <p:anim calcmode="lin" valueType="num">
                                      <p:cBhvr additive="base">
                                        <p:cTn id="35" dur="500" fill="hold"/>
                                        <p:tgtEl>
                                          <p:spTgt spid="43"/>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60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fill="hold"/>
                                        <p:tgtEl>
                                          <p:spTgt spid="46"/>
                                        </p:tgtEl>
                                        <p:attrNameLst>
                                          <p:attrName>ppt_x</p:attrName>
                                        </p:attrNameLst>
                                      </p:cBhvr>
                                      <p:tavLst>
                                        <p:tav tm="0">
                                          <p:val>
                                            <p:strVal val="1+#ppt_w/2"/>
                                          </p:val>
                                        </p:tav>
                                        <p:tav tm="100000">
                                          <p:val>
                                            <p:strVal val="#ppt_x"/>
                                          </p:val>
                                        </p:tav>
                                      </p:tavLst>
                                    </p:anim>
                                    <p:anim calcmode="lin" valueType="num">
                                      <p:cBhvr additive="base">
                                        <p:cTn id="39" dur="500" fill="hold"/>
                                        <p:tgtEl>
                                          <p:spTgt spid="46"/>
                                        </p:tgtEl>
                                        <p:attrNameLst>
                                          <p:attrName>ppt_y</p:attrName>
                                        </p:attrNameLst>
                                      </p:cBhvr>
                                      <p:tavLst>
                                        <p:tav tm="0">
                                          <p:val>
                                            <p:strVal val="1+#ppt_h/2"/>
                                          </p:val>
                                        </p:tav>
                                        <p:tav tm="100000">
                                          <p:val>
                                            <p:strVal val="#ppt_y"/>
                                          </p:val>
                                        </p:tav>
                                      </p:tavLst>
                                    </p:anim>
                                  </p:childTnLst>
                                </p:cTn>
                              </p:par>
                              <p:par>
                                <p:cTn id="40" presetID="2" presetClass="entr" presetSubtype="6" fill="hold" nodeType="withEffect">
                                  <p:stCondLst>
                                    <p:cond delay="60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500" fill="hold"/>
                                        <p:tgtEl>
                                          <p:spTgt spid="47"/>
                                        </p:tgtEl>
                                        <p:attrNameLst>
                                          <p:attrName>ppt_x</p:attrName>
                                        </p:attrNameLst>
                                      </p:cBhvr>
                                      <p:tavLst>
                                        <p:tav tm="0">
                                          <p:val>
                                            <p:strVal val="1+#ppt_w/2"/>
                                          </p:val>
                                        </p:tav>
                                        <p:tav tm="100000">
                                          <p:val>
                                            <p:strVal val="#ppt_x"/>
                                          </p:val>
                                        </p:tav>
                                      </p:tavLst>
                                    </p:anim>
                                    <p:anim calcmode="lin" valueType="num">
                                      <p:cBhvr additive="base">
                                        <p:cTn id="43" dur="500" fill="hold"/>
                                        <p:tgtEl>
                                          <p:spTgt spid="47"/>
                                        </p:tgtEl>
                                        <p:attrNameLst>
                                          <p:attrName>ppt_y</p:attrName>
                                        </p:attrNameLst>
                                      </p:cBhvr>
                                      <p:tavLst>
                                        <p:tav tm="0">
                                          <p:val>
                                            <p:strVal val="1+#ppt_h/2"/>
                                          </p:val>
                                        </p:tav>
                                        <p:tav tm="100000">
                                          <p:val>
                                            <p:strVal val="#ppt_y"/>
                                          </p:val>
                                        </p:tav>
                                      </p:tavLst>
                                    </p:anim>
                                  </p:childTnLst>
                                </p:cTn>
                              </p:par>
                              <p:par>
                                <p:cTn id="44" presetID="2" presetClass="entr" presetSubtype="6" fill="hold" grpId="0" nodeType="withEffect">
                                  <p:stCondLst>
                                    <p:cond delay="60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500" fill="hold"/>
                                        <p:tgtEl>
                                          <p:spTgt spid="50"/>
                                        </p:tgtEl>
                                        <p:attrNameLst>
                                          <p:attrName>ppt_x</p:attrName>
                                        </p:attrNameLst>
                                      </p:cBhvr>
                                      <p:tavLst>
                                        <p:tav tm="0">
                                          <p:val>
                                            <p:strVal val="1+#ppt_w/2"/>
                                          </p:val>
                                        </p:tav>
                                        <p:tav tm="100000">
                                          <p:val>
                                            <p:strVal val="#ppt_x"/>
                                          </p:val>
                                        </p:tav>
                                      </p:tavLst>
                                    </p:anim>
                                    <p:anim calcmode="lin" valueType="num">
                                      <p:cBhvr additive="base">
                                        <p:cTn id="47" dur="500" fill="hold"/>
                                        <p:tgtEl>
                                          <p:spTgt spid="50"/>
                                        </p:tgtEl>
                                        <p:attrNameLst>
                                          <p:attrName>ppt_y</p:attrName>
                                        </p:attrNameLst>
                                      </p:cBhvr>
                                      <p:tavLst>
                                        <p:tav tm="0">
                                          <p:val>
                                            <p:strVal val="1+#ppt_h/2"/>
                                          </p:val>
                                        </p:tav>
                                        <p:tav tm="100000">
                                          <p:val>
                                            <p:strVal val="#ppt_y"/>
                                          </p:val>
                                        </p:tav>
                                      </p:tavLst>
                                    </p:anim>
                                  </p:childTnLst>
                                </p:cTn>
                              </p:par>
                              <p:par>
                                <p:cTn id="48" presetID="2" presetClass="entr" presetSubtype="6" fill="hold" nodeType="withEffect">
                                  <p:stCondLst>
                                    <p:cond delay="60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1+#ppt_w/2"/>
                                          </p:val>
                                        </p:tav>
                                        <p:tav tm="100000">
                                          <p:val>
                                            <p:strVal val="#ppt_x"/>
                                          </p:val>
                                        </p:tav>
                                      </p:tavLst>
                                    </p:anim>
                                    <p:anim calcmode="lin" valueType="num">
                                      <p:cBhvr additive="base">
                                        <p:cTn id="51" dur="500" fill="hold"/>
                                        <p:tgtEl>
                                          <p:spTgt spid="51"/>
                                        </p:tgtEl>
                                        <p:attrNameLst>
                                          <p:attrName>ppt_y</p:attrName>
                                        </p:attrNameLst>
                                      </p:cBhvr>
                                      <p:tavLst>
                                        <p:tav tm="0">
                                          <p:val>
                                            <p:strVal val="1+#ppt_h/2"/>
                                          </p:val>
                                        </p:tav>
                                        <p:tav tm="100000">
                                          <p:val>
                                            <p:strVal val="#ppt_y"/>
                                          </p:val>
                                        </p:tav>
                                      </p:tavLst>
                                    </p:anim>
                                  </p:childTnLst>
                                </p:cTn>
                              </p:par>
                              <p:par>
                                <p:cTn id="52" presetID="2" presetClass="entr" presetSubtype="6" fill="hold" grpId="0" nodeType="withEffect">
                                  <p:stCondLst>
                                    <p:cond delay="6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1+#ppt_w/2"/>
                                          </p:val>
                                        </p:tav>
                                        <p:tav tm="100000">
                                          <p:val>
                                            <p:strVal val="#ppt_x"/>
                                          </p:val>
                                        </p:tav>
                                      </p:tavLst>
                                    </p:anim>
                                    <p:anim calcmode="lin" valueType="num">
                                      <p:cBhvr additive="base">
                                        <p:cTn id="55" dur="500" fill="hold"/>
                                        <p:tgtEl>
                                          <p:spTgt spid="54"/>
                                        </p:tgtEl>
                                        <p:attrNameLst>
                                          <p:attrName>ppt_y</p:attrName>
                                        </p:attrNameLst>
                                      </p:cBhvr>
                                      <p:tavLst>
                                        <p:tav tm="0">
                                          <p:val>
                                            <p:strVal val="1+#ppt_h/2"/>
                                          </p:val>
                                        </p:tav>
                                        <p:tav tm="100000">
                                          <p:val>
                                            <p:strVal val="#ppt_y"/>
                                          </p:val>
                                        </p:tav>
                                      </p:tavLst>
                                    </p:anim>
                                  </p:childTnLst>
                                </p:cTn>
                              </p:par>
                              <p:par>
                                <p:cTn id="56" presetID="45" presetClass="entr" presetSubtype="0" fill="hold" grpId="0" nodeType="withEffect">
                                  <p:stCondLst>
                                    <p:cond delay="100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2000"/>
                                        <p:tgtEl>
                                          <p:spTgt spid="58"/>
                                        </p:tgtEl>
                                      </p:cBhvr>
                                    </p:animEffect>
                                    <p:anim calcmode="lin" valueType="num">
                                      <p:cBhvr>
                                        <p:cTn id="59" dur="2000" fill="hold"/>
                                        <p:tgtEl>
                                          <p:spTgt spid="58"/>
                                        </p:tgtEl>
                                        <p:attrNameLst>
                                          <p:attrName>ppt_w</p:attrName>
                                        </p:attrNameLst>
                                      </p:cBhvr>
                                      <p:tavLst>
                                        <p:tav tm="0" fmla="#ppt_w*sin(2.5*pi*$)">
                                          <p:val>
                                            <p:fltVal val="0"/>
                                          </p:val>
                                        </p:tav>
                                        <p:tav tm="100000">
                                          <p:val>
                                            <p:fltVal val="1"/>
                                          </p:val>
                                        </p:tav>
                                      </p:tavLst>
                                    </p:anim>
                                    <p:anim calcmode="lin" valueType="num">
                                      <p:cBhvr>
                                        <p:cTn id="60" dur="2000" fill="hold"/>
                                        <p:tgtEl>
                                          <p:spTgt spid="58"/>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100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2000"/>
                                        <p:tgtEl>
                                          <p:spTgt spid="59"/>
                                        </p:tgtEl>
                                      </p:cBhvr>
                                    </p:animEffect>
                                    <p:anim calcmode="lin" valueType="num">
                                      <p:cBhvr>
                                        <p:cTn id="64" dur="2000" fill="hold"/>
                                        <p:tgtEl>
                                          <p:spTgt spid="59"/>
                                        </p:tgtEl>
                                        <p:attrNameLst>
                                          <p:attrName>ppt_w</p:attrName>
                                        </p:attrNameLst>
                                      </p:cBhvr>
                                      <p:tavLst>
                                        <p:tav tm="0" fmla="#ppt_w*sin(2.5*pi*$)">
                                          <p:val>
                                            <p:fltVal val="0"/>
                                          </p:val>
                                        </p:tav>
                                        <p:tav tm="100000">
                                          <p:val>
                                            <p:fltVal val="1"/>
                                          </p:val>
                                        </p:tav>
                                      </p:tavLst>
                                    </p:anim>
                                    <p:anim calcmode="lin" valueType="num">
                                      <p:cBhvr>
                                        <p:cTn id="65" dur="2000" fill="hold"/>
                                        <p:tgtEl>
                                          <p:spTgt spid="59"/>
                                        </p:tgtEl>
                                        <p:attrNameLst>
                                          <p:attrName>ppt_h</p:attrName>
                                        </p:attrNameLst>
                                      </p:cBhvr>
                                      <p:tavLst>
                                        <p:tav tm="0">
                                          <p:val>
                                            <p:strVal val="#ppt_h"/>
                                          </p:val>
                                        </p:tav>
                                        <p:tav tm="100000">
                                          <p:val>
                                            <p:strVal val="#ppt_h"/>
                                          </p:val>
                                        </p:tav>
                                      </p:tavLst>
                                    </p:anim>
                                  </p:childTnLst>
                                </p:cTn>
                              </p:par>
                              <p:par>
                                <p:cTn id="66" presetID="45" presetClass="entr" presetSubtype="0" fill="hold" nodeType="withEffect">
                                  <p:stCondLst>
                                    <p:cond delay="100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2000"/>
                                        <p:tgtEl>
                                          <p:spTgt spid="60"/>
                                        </p:tgtEl>
                                      </p:cBhvr>
                                    </p:animEffect>
                                    <p:anim calcmode="lin" valueType="num">
                                      <p:cBhvr>
                                        <p:cTn id="69" dur="2000" fill="hold"/>
                                        <p:tgtEl>
                                          <p:spTgt spid="60"/>
                                        </p:tgtEl>
                                        <p:attrNameLst>
                                          <p:attrName>ppt_w</p:attrName>
                                        </p:attrNameLst>
                                      </p:cBhvr>
                                      <p:tavLst>
                                        <p:tav tm="0" fmla="#ppt_w*sin(2.5*pi*$)">
                                          <p:val>
                                            <p:fltVal val="0"/>
                                          </p:val>
                                        </p:tav>
                                        <p:tav tm="100000">
                                          <p:val>
                                            <p:fltVal val="1"/>
                                          </p:val>
                                        </p:tav>
                                      </p:tavLst>
                                    </p:anim>
                                    <p:anim calcmode="lin" valueType="num">
                                      <p:cBhvr>
                                        <p:cTn id="70" dur="2000" fill="hold"/>
                                        <p:tgtEl>
                                          <p:spTgt spid="60"/>
                                        </p:tgtEl>
                                        <p:attrNameLst>
                                          <p:attrName>ppt_h</p:attrName>
                                        </p:attrNameLst>
                                      </p:cBhvr>
                                      <p:tavLst>
                                        <p:tav tm="0">
                                          <p:val>
                                            <p:strVal val="#ppt_h"/>
                                          </p:val>
                                        </p:tav>
                                        <p:tav tm="100000">
                                          <p:val>
                                            <p:strVal val="#ppt_h"/>
                                          </p:val>
                                        </p:tav>
                                      </p:tavLst>
                                    </p:anim>
                                  </p:childTnLst>
                                </p:cTn>
                              </p:par>
                              <p:par>
                                <p:cTn id="71" presetID="45" presetClass="entr" presetSubtype="0" fill="hold" grpId="0" nodeType="withEffect">
                                  <p:stCondLst>
                                    <p:cond delay="100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2000"/>
                                        <p:tgtEl>
                                          <p:spTgt spid="64"/>
                                        </p:tgtEl>
                                      </p:cBhvr>
                                    </p:animEffect>
                                    <p:anim calcmode="lin" valueType="num">
                                      <p:cBhvr>
                                        <p:cTn id="74" dur="2000" fill="hold"/>
                                        <p:tgtEl>
                                          <p:spTgt spid="64"/>
                                        </p:tgtEl>
                                        <p:attrNameLst>
                                          <p:attrName>ppt_w</p:attrName>
                                        </p:attrNameLst>
                                      </p:cBhvr>
                                      <p:tavLst>
                                        <p:tav tm="0" fmla="#ppt_w*sin(2.5*pi*$)">
                                          <p:val>
                                            <p:fltVal val="0"/>
                                          </p:val>
                                        </p:tav>
                                        <p:tav tm="100000">
                                          <p:val>
                                            <p:fltVal val="1"/>
                                          </p:val>
                                        </p:tav>
                                      </p:tavLst>
                                    </p:anim>
                                    <p:anim calcmode="lin" valueType="num">
                                      <p:cBhvr>
                                        <p:cTn id="75" dur="2000" fill="hold"/>
                                        <p:tgtEl>
                                          <p:spTgt spid="64"/>
                                        </p:tgtEl>
                                        <p:attrNameLst>
                                          <p:attrName>ppt_h</p:attrName>
                                        </p:attrNameLst>
                                      </p:cBhvr>
                                      <p:tavLst>
                                        <p:tav tm="0">
                                          <p:val>
                                            <p:strVal val="#ppt_h"/>
                                          </p:val>
                                        </p:tav>
                                        <p:tav tm="100000">
                                          <p:val>
                                            <p:strVal val="#ppt_h"/>
                                          </p:val>
                                        </p:tav>
                                      </p:tavLst>
                                    </p:anim>
                                  </p:childTnLst>
                                </p:cTn>
                              </p:par>
                              <p:par>
                                <p:cTn id="76" presetID="45" presetClass="entr" presetSubtype="0" fill="hold" grpId="0" nodeType="withEffect">
                                  <p:stCondLst>
                                    <p:cond delay="1000"/>
                                  </p:stCondLst>
                                  <p:childTnLst>
                                    <p:set>
                                      <p:cBhvr>
                                        <p:cTn id="77" dur="1" fill="hold">
                                          <p:stCondLst>
                                            <p:cond delay="0"/>
                                          </p:stCondLst>
                                        </p:cTn>
                                        <p:tgtEl>
                                          <p:spTgt spid="65"/>
                                        </p:tgtEl>
                                        <p:attrNameLst>
                                          <p:attrName>style.visibility</p:attrName>
                                        </p:attrNameLst>
                                      </p:cBhvr>
                                      <p:to>
                                        <p:strVal val="visible"/>
                                      </p:to>
                                    </p:set>
                                    <p:animEffect transition="in" filter="fade">
                                      <p:cBhvr>
                                        <p:cTn id="78" dur="2000"/>
                                        <p:tgtEl>
                                          <p:spTgt spid="65"/>
                                        </p:tgtEl>
                                      </p:cBhvr>
                                    </p:animEffect>
                                    <p:anim calcmode="lin" valueType="num">
                                      <p:cBhvr>
                                        <p:cTn id="79" dur="2000" fill="hold"/>
                                        <p:tgtEl>
                                          <p:spTgt spid="65"/>
                                        </p:tgtEl>
                                        <p:attrNameLst>
                                          <p:attrName>ppt_w</p:attrName>
                                        </p:attrNameLst>
                                      </p:cBhvr>
                                      <p:tavLst>
                                        <p:tav tm="0" fmla="#ppt_w*sin(2.5*pi*$)">
                                          <p:val>
                                            <p:fltVal val="0"/>
                                          </p:val>
                                        </p:tav>
                                        <p:tav tm="100000">
                                          <p:val>
                                            <p:fltVal val="1"/>
                                          </p:val>
                                        </p:tav>
                                      </p:tavLst>
                                    </p:anim>
                                    <p:anim calcmode="lin" valueType="num">
                                      <p:cBhvr>
                                        <p:cTn id="80" dur="2000" fill="hold"/>
                                        <p:tgtEl>
                                          <p:spTgt spid="65"/>
                                        </p:tgtEl>
                                        <p:attrNameLst>
                                          <p:attrName>ppt_h</p:attrName>
                                        </p:attrNameLst>
                                      </p:cBhvr>
                                      <p:tavLst>
                                        <p:tav tm="0">
                                          <p:val>
                                            <p:strVal val="#ppt_h"/>
                                          </p:val>
                                        </p:tav>
                                        <p:tav tm="100000">
                                          <p:val>
                                            <p:strVal val="#ppt_h"/>
                                          </p:val>
                                        </p:tav>
                                      </p:tavLst>
                                    </p:anim>
                                  </p:childTnLst>
                                </p:cTn>
                              </p:par>
                              <p:par>
                                <p:cTn id="81" presetID="22" presetClass="entr" presetSubtype="1" fill="hold" grpId="0" nodeType="withEffect">
                                  <p:stCondLst>
                                    <p:cond delay="250"/>
                                  </p:stCondLst>
                                  <p:childTnLst>
                                    <p:set>
                                      <p:cBhvr>
                                        <p:cTn id="82" dur="1" fill="hold">
                                          <p:stCondLst>
                                            <p:cond delay="0"/>
                                          </p:stCondLst>
                                        </p:cTn>
                                        <p:tgtEl>
                                          <p:spTgt spid="66"/>
                                        </p:tgtEl>
                                        <p:attrNameLst>
                                          <p:attrName>style.visibility</p:attrName>
                                        </p:attrNameLst>
                                      </p:cBhvr>
                                      <p:to>
                                        <p:strVal val="visible"/>
                                      </p:to>
                                    </p:set>
                                    <p:animEffect transition="in" filter="wipe(up)">
                                      <p:cBhvr>
                                        <p:cTn id="83" dur="500"/>
                                        <p:tgtEl>
                                          <p:spTgt spid="66"/>
                                        </p:tgtEl>
                                      </p:cBhvr>
                                    </p:animEffect>
                                  </p:childTnLst>
                                </p:cTn>
                              </p:par>
                              <p:par>
                                <p:cTn id="84" presetID="22" presetClass="entr" presetSubtype="1" fill="hold" grpId="0" nodeType="withEffect">
                                  <p:stCondLst>
                                    <p:cond delay="250"/>
                                  </p:stCondLst>
                                  <p:childTnLst>
                                    <p:set>
                                      <p:cBhvr>
                                        <p:cTn id="85" dur="1" fill="hold">
                                          <p:stCondLst>
                                            <p:cond delay="0"/>
                                          </p:stCondLst>
                                        </p:cTn>
                                        <p:tgtEl>
                                          <p:spTgt spid="67"/>
                                        </p:tgtEl>
                                        <p:attrNameLst>
                                          <p:attrName>style.visibility</p:attrName>
                                        </p:attrNameLst>
                                      </p:cBhvr>
                                      <p:to>
                                        <p:strVal val="visible"/>
                                      </p:to>
                                    </p:set>
                                    <p:animEffect transition="in" filter="wipe(up)">
                                      <p:cBhvr>
                                        <p:cTn id="86" dur="500"/>
                                        <p:tgtEl>
                                          <p:spTgt spid="67"/>
                                        </p:tgtEl>
                                      </p:cBhvr>
                                    </p:animEffect>
                                  </p:childTnLst>
                                </p:cTn>
                              </p:par>
                              <p:par>
                                <p:cTn id="87" presetID="22" presetClass="entr" presetSubtype="1" fill="hold" grpId="0" nodeType="withEffect">
                                  <p:stCondLst>
                                    <p:cond delay="250"/>
                                  </p:stCondLst>
                                  <p:childTnLst>
                                    <p:set>
                                      <p:cBhvr>
                                        <p:cTn id="88" dur="1" fill="hold">
                                          <p:stCondLst>
                                            <p:cond delay="0"/>
                                          </p:stCondLst>
                                        </p:cTn>
                                        <p:tgtEl>
                                          <p:spTgt spid="68"/>
                                        </p:tgtEl>
                                        <p:attrNameLst>
                                          <p:attrName>style.visibility</p:attrName>
                                        </p:attrNameLst>
                                      </p:cBhvr>
                                      <p:to>
                                        <p:strVal val="visible"/>
                                      </p:to>
                                    </p:set>
                                    <p:animEffect transition="in" filter="wipe(up)">
                                      <p:cBhvr>
                                        <p:cTn id="89" dur="500"/>
                                        <p:tgtEl>
                                          <p:spTgt spid="68"/>
                                        </p:tgtEl>
                                      </p:cBhvr>
                                    </p:animEffect>
                                  </p:childTnLst>
                                </p:cTn>
                              </p:par>
                              <p:par>
                                <p:cTn id="90" presetID="22" presetClass="entr" presetSubtype="1" fill="hold" grpId="0" nodeType="withEffect">
                                  <p:stCondLst>
                                    <p:cond delay="250"/>
                                  </p:stCondLst>
                                  <p:childTnLst>
                                    <p:set>
                                      <p:cBhvr>
                                        <p:cTn id="91" dur="1" fill="hold">
                                          <p:stCondLst>
                                            <p:cond delay="0"/>
                                          </p:stCondLst>
                                        </p:cTn>
                                        <p:tgtEl>
                                          <p:spTgt spid="69"/>
                                        </p:tgtEl>
                                        <p:attrNameLst>
                                          <p:attrName>style.visibility</p:attrName>
                                        </p:attrNameLst>
                                      </p:cBhvr>
                                      <p:to>
                                        <p:strVal val="visible"/>
                                      </p:to>
                                    </p:set>
                                    <p:animEffect transition="in" filter="wipe(up)">
                                      <p:cBhvr>
                                        <p:cTn id="92" dur="500"/>
                                        <p:tgtEl>
                                          <p:spTgt spid="69"/>
                                        </p:tgtEl>
                                      </p:cBhvr>
                                    </p:animEffect>
                                  </p:childTnLst>
                                </p:cTn>
                              </p:par>
                              <p:par>
                                <p:cTn id="93" presetID="22" presetClass="entr" presetSubtype="1" fill="hold" grpId="0" nodeType="withEffect">
                                  <p:stCondLst>
                                    <p:cond delay="250"/>
                                  </p:stCondLst>
                                  <p:childTnLst>
                                    <p:set>
                                      <p:cBhvr>
                                        <p:cTn id="94" dur="1" fill="hold">
                                          <p:stCondLst>
                                            <p:cond delay="0"/>
                                          </p:stCondLst>
                                        </p:cTn>
                                        <p:tgtEl>
                                          <p:spTgt spid="70"/>
                                        </p:tgtEl>
                                        <p:attrNameLst>
                                          <p:attrName>style.visibility</p:attrName>
                                        </p:attrNameLst>
                                      </p:cBhvr>
                                      <p:to>
                                        <p:strVal val="visible"/>
                                      </p:to>
                                    </p:set>
                                    <p:animEffect transition="in" filter="wipe(up)">
                                      <p:cBhvr>
                                        <p:cTn id="95" dur="500"/>
                                        <p:tgtEl>
                                          <p:spTgt spid="70"/>
                                        </p:tgtEl>
                                      </p:cBhvr>
                                    </p:animEffect>
                                  </p:childTnLst>
                                </p:cTn>
                              </p:par>
                            </p:childTnLst>
                          </p:cTn>
                        </p:par>
                        <p:par>
                          <p:cTn id="96" fill="hold">
                            <p:stCondLst>
                              <p:cond delay="4100"/>
                            </p:stCondLst>
                            <p:childTnLst>
                              <p:par>
                                <p:cTn id="97" presetID="42" presetClass="entr" presetSubtype="0"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fade">
                                      <p:cBhvr>
                                        <p:cTn id="99" dur="1000"/>
                                        <p:tgtEl>
                                          <p:spTgt spid="55"/>
                                        </p:tgtEl>
                                      </p:cBhvr>
                                    </p:animEffect>
                                    <p:anim calcmode="lin" valueType="num">
                                      <p:cBhvr>
                                        <p:cTn id="100" dur="1000" fill="hold"/>
                                        <p:tgtEl>
                                          <p:spTgt spid="55"/>
                                        </p:tgtEl>
                                        <p:attrNameLst>
                                          <p:attrName>ppt_x</p:attrName>
                                        </p:attrNameLst>
                                      </p:cBhvr>
                                      <p:tavLst>
                                        <p:tav tm="0">
                                          <p:val>
                                            <p:strVal val="#ppt_x"/>
                                          </p:val>
                                        </p:tav>
                                        <p:tav tm="100000">
                                          <p:val>
                                            <p:strVal val="#ppt_x"/>
                                          </p:val>
                                        </p:tav>
                                      </p:tavLst>
                                    </p:anim>
                                    <p:anim calcmode="lin" valueType="num">
                                      <p:cBhvr>
                                        <p:cTn id="101" dur="1000" fill="hold"/>
                                        <p:tgtEl>
                                          <p:spTgt spid="55"/>
                                        </p:tgtEl>
                                        <p:attrNameLst>
                                          <p:attrName>ppt_y</p:attrName>
                                        </p:attrNameLst>
                                      </p:cBhvr>
                                      <p:tavLst>
                                        <p:tav tm="0">
                                          <p:val>
                                            <p:strVal val="#ppt_y+.1"/>
                                          </p:val>
                                        </p:tav>
                                        <p:tav tm="100000">
                                          <p:val>
                                            <p:strVal val="#ppt_y"/>
                                          </p:val>
                                        </p:tav>
                                      </p:tavLst>
                                    </p:anim>
                                  </p:childTnLst>
                                </p:cTn>
                              </p:par>
                              <p:par>
                                <p:cTn id="102" presetID="22" presetClass="entr" presetSubtype="1" fill="hold" grpId="0" nodeType="withEffect">
                                  <p:stCondLst>
                                    <p:cond delay="250"/>
                                  </p:stCondLst>
                                  <p:childTnLst>
                                    <p:set>
                                      <p:cBhvr>
                                        <p:cTn id="103" dur="1" fill="hold">
                                          <p:stCondLst>
                                            <p:cond delay="0"/>
                                          </p:stCondLst>
                                        </p:cTn>
                                        <p:tgtEl>
                                          <p:spTgt spid="71"/>
                                        </p:tgtEl>
                                        <p:attrNameLst>
                                          <p:attrName>style.visibility</p:attrName>
                                        </p:attrNameLst>
                                      </p:cBhvr>
                                      <p:to>
                                        <p:strVal val="visible"/>
                                      </p:to>
                                    </p:set>
                                    <p:animEffect transition="in" filter="wipe(up)">
                                      <p:cBhvr>
                                        <p:cTn id="10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38" grpId="0" animBg="1"/>
      <p:bldP spid="42" grpId="0" animBg="1"/>
      <p:bldP spid="46" grpId="0" animBg="1"/>
      <p:bldP spid="50" grpId="0" animBg="1"/>
      <p:bldP spid="54" grpId="0" animBg="1"/>
      <p:bldP spid="58" grpId="0" animBg="1"/>
      <p:bldP spid="59" grpId="0" animBg="1"/>
      <p:bldP spid="64" grpId="0" animBg="1"/>
      <p:bldP spid="65" grpId="0" animBg="1"/>
      <p:bldP spid="66" grpId="0"/>
      <p:bldP spid="67" grpId="0"/>
      <p:bldP spid="68" grpId="0"/>
      <p:bldP spid="69" grpId="0"/>
      <p:bldP spid="70"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03E747F-FB47-411E-84D5-7AFEF7B680CD}"/>
              </a:ext>
            </a:extLst>
          </p:cNvPr>
          <p:cNvSpPr/>
          <p:nvPr/>
        </p:nvSpPr>
        <p:spPr>
          <a:xfrm>
            <a:off x="2353171" y="645801"/>
            <a:ext cx="1980029" cy="523220"/>
          </a:xfrm>
          <a:prstGeom prst="rect">
            <a:avLst/>
          </a:prstGeom>
        </p:spPr>
        <p:txBody>
          <a:bodyPr wrap="none">
            <a:spAutoFit/>
          </a:bodyPr>
          <a:lstStyle/>
          <a:p>
            <a:r>
              <a:rPr lang="zh-CN" altLang="en-US" sz="2800" dirty="0"/>
              <a:t>节点的移动</a:t>
            </a:r>
          </a:p>
        </p:txBody>
      </p:sp>
      <p:pic>
        <p:nvPicPr>
          <p:cNvPr id="2" name="图片 1">
            <a:extLst>
              <a:ext uri="{FF2B5EF4-FFF2-40B4-BE49-F238E27FC236}">
                <a16:creationId xmlns:a16="http://schemas.microsoft.com/office/drawing/2014/main" id="{FEBF66FE-20DF-44A5-827D-F1BD5EC041EF}"/>
              </a:ext>
            </a:extLst>
          </p:cNvPr>
          <p:cNvPicPr>
            <a:picLocks noChangeAspect="1"/>
          </p:cNvPicPr>
          <p:nvPr/>
        </p:nvPicPr>
        <p:blipFill>
          <a:blip r:embed="rId3"/>
          <a:stretch>
            <a:fillRect/>
          </a:stretch>
        </p:blipFill>
        <p:spPr>
          <a:xfrm>
            <a:off x="8185819" y="786408"/>
            <a:ext cx="2514818" cy="5494496"/>
          </a:xfrm>
          <a:prstGeom prst="rect">
            <a:avLst/>
          </a:prstGeom>
        </p:spPr>
      </p:pic>
      <p:sp>
        <p:nvSpPr>
          <p:cNvPr id="4" name="文本框 3">
            <a:extLst>
              <a:ext uri="{FF2B5EF4-FFF2-40B4-BE49-F238E27FC236}">
                <a16:creationId xmlns:a16="http://schemas.microsoft.com/office/drawing/2014/main" id="{8CDB8E03-E5B8-4A3F-9E2E-0A5E26CC99F7}"/>
              </a:ext>
            </a:extLst>
          </p:cNvPr>
          <p:cNvSpPr txBox="1"/>
          <p:nvPr/>
        </p:nvSpPr>
        <p:spPr>
          <a:xfrm>
            <a:off x="1152293" y="2132856"/>
            <a:ext cx="453662" cy="3108543"/>
          </a:xfrm>
          <a:prstGeom prst="rect">
            <a:avLst/>
          </a:prstGeom>
          <a:noFill/>
        </p:spPr>
        <p:txBody>
          <a:bodyPr wrap="square" rtlCol="0">
            <a:spAutoFit/>
          </a:bodyPr>
          <a:lstStyle/>
          <a:p>
            <a:r>
              <a:rPr lang="zh-CN" altLang="en-US" sz="2800" dirty="0"/>
              <a:t>移动的两种模式</a:t>
            </a:r>
          </a:p>
        </p:txBody>
      </p:sp>
      <p:cxnSp>
        <p:nvCxnSpPr>
          <p:cNvPr id="7" name="直接连接符 6">
            <a:extLst>
              <a:ext uri="{FF2B5EF4-FFF2-40B4-BE49-F238E27FC236}">
                <a16:creationId xmlns:a16="http://schemas.microsoft.com/office/drawing/2014/main" id="{15674256-0FBB-48F3-A3AE-DDBA8CA092A5}"/>
              </a:ext>
            </a:extLst>
          </p:cNvPr>
          <p:cNvCxnSpPr>
            <a:stCxn id="4" idx="3"/>
          </p:cNvCxnSpPr>
          <p:nvPr/>
        </p:nvCxnSpPr>
        <p:spPr>
          <a:xfrm flipV="1">
            <a:off x="1605955" y="3687127"/>
            <a:ext cx="963240"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直接连接符 9">
            <a:extLst>
              <a:ext uri="{FF2B5EF4-FFF2-40B4-BE49-F238E27FC236}">
                <a16:creationId xmlns:a16="http://schemas.microsoft.com/office/drawing/2014/main" id="{F311B3DD-D157-4E3F-A141-1C7BD4FD133C}"/>
              </a:ext>
            </a:extLst>
          </p:cNvPr>
          <p:cNvCxnSpPr/>
          <p:nvPr/>
        </p:nvCxnSpPr>
        <p:spPr>
          <a:xfrm>
            <a:off x="2569195" y="2390983"/>
            <a:ext cx="0" cy="25922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直接箭头连接符 11">
            <a:extLst>
              <a:ext uri="{FF2B5EF4-FFF2-40B4-BE49-F238E27FC236}">
                <a16:creationId xmlns:a16="http://schemas.microsoft.com/office/drawing/2014/main" id="{4F2B3003-249F-4108-A5AF-8C925E18962D}"/>
              </a:ext>
            </a:extLst>
          </p:cNvPr>
          <p:cNvCxnSpPr/>
          <p:nvPr/>
        </p:nvCxnSpPr>
        <p:spPr>
          <a:xfrm>
            <a:off x="2569195" y="2390983"/>
            <a:ext cx="136815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直接箭头连接符 13">
            <a:extLst>
              <a:ext uri="{FF2B5EF4-FFF2-40B4-BE49-F238E27FC236}">
                <a16:creationId xmlns:a16="http://schemas.microsoft.com/office/drawing/2014/main" id="{219E4E70-A332-47BC-82F5-C03617A6DA80}"/>
              </a:ext>
            </a:extLst>
          </p:cNvPr>
          <p:cNvCxnSpPr/>
          <p:nvPr/>
        </p:nvCxnSpPr>
        <p:spPr>
          <a:xfrm>
            <a:off x="2569195" y="4983271"/>
            <a:ext cx="136815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矩形 12">
            <a:extLst>
              <a:ext uri="{FF2B5EF4-FFF2-40B4-BE49-F238E27FC236}">
                <a16:creationId xmlns:a16="http://schemas.microsoft.com/office/drawing/2014/main" id="{5D2BB8C5-6B6C-44A2-9796-FE853C861609}"/>
              </a:ext>
            </a:extLst>
          </p:cNvPr>
          <p:cNvSpPr/>
          <p:nvPr/>
        </p:nvSpPr>
        <p:spPr>
          <a:xfrm>
            <a:off x="3937347" y="1916832"/>
            <a:ext cx="3384367" cy="1008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节点主动离开</a:t>
            </a:r>
          </a:p>
        </p:txBody>
      </p:sp>
      <p:sp>
        <p:nvSpPr>
          <p:cNvPr id="16" name="矩形 15">
            <a:extLst>
              <a:ext uri="{FF2B5EF4-FFF2-40B4-BE49-F238E27FC236}">
                <a16:creationId xmlns:a16="http://schemas.microsoft.com/office/drawing/2014/main" id="{DB0B0EC0-FD36-47E0-A753-F75E191CA96C}"/>
              </a:ext>
            </a:extLst>
          </p:cNvPr>
          <p:cNvSpPr/>
          <p:nvPr/>
        </p:nvSpPr>
        <p:spPr>
          <a:xfrm>
            <a:off x="3955784" y="4479232"/>
            <a:ext cx="3384367" cy="1008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节点被动移除（电量耗尽或处于不安全状态）</a:t>
            </a:r>
          </a:p>
        </p:txBody>
      </p:sp>
      <p:sp>
        <p:nvSpPr>
          <p:cNvPr id="17" name="Rectangle 55_1_1">
            <a:extLst>
              <a:ext uri="{FF2B5EF4-FFF2-40B4-BE49-F238E27FC236}">
                <a16:creationId xmlns:a16="http://schemas.microsoft.com/office/drawing/2014/main" id="{CB9C80E5-DB75-4C6E-B07B-9C44DBFFCF3C}"/>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324079557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LineShape"/>
          <p:cNvCxnSpPr>
            <a:cxnSpLocks/>
          </p:cNvCxnSpPr>
          <p:nvPr/>
        </p:nvCxnSpPr>
        <p:spPr>
          <a:xfrm flipH="1">
            <a:off x="2569195" y="2060848"/>
            <a:ext cx="2073677" cy="0"/>
          </a:xfrm>
          <a:prstGeom prst="straightConnector1">
            <a:avLst/>
          </a:prstGeom>
          <a:noFill/>
          <a:ln w="12700" cap="flat" cmpd="sng">
            <a:solidFill>
              <a:srgbClr val="D8D8D8"/>
            </a:solidFill>
            <a:prstDash val="solid"/>
            <a:miter/>
            <a:headEnd type="none" w="med" len="med"/>
            <a:tailEnd type="none" w="med" len="med"/>
          </a:ln>
        </p:spPr>
      </p:cxnSp>
      <p:sp>
        <p:nvSpPr>
          <p:cNvPr id="37" name="Rectangle 55_1_1">
            <a:extLst>
              <a:ext uri="{FF2B5EF4-FFF2-40B4-BE49-F238E27FC236}">
                <a16:creationId xmlns:a16="http://schemas.microsoft.com/office/drawing/2014/main" id="{5819D598-BD15-446E-9624-03CE78B2AC1D}"/>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
        <p:nvSpPr>
          <p:cNvPr id="2" name="矩形 1">
            <a:extLst>
              <a:ext uri="{FF2B5EF4-FFF2-40B4-BE49-F238E27FC236}">
                <a16:creationId xmlns:a16="http://schemas.microsoft.com/office/drawing/2014/main" id="{C737FCEE-D105-42F7-A2CE-0E3371D2982C}"/>
              </a:ext>
            </a:extLst>
          </p:cNvPr>
          <p:cNvSpPr/>
          <p:nvPr/>
        </p:nvSpPr>
        <p:spPr>
          <a:xfrm>
            <a:off x="4945459" y="620688"/>
            <a:ext cx="1980029" cy="523220"/>
          </a:xfrm>
          <a:prstGeom prst="rect">
            <a:avLst/>
          </a:prstGeom>
        </p:spPr>
        <p:txBody>
          <a:bodyPr wrap="none">
            <a:spAutoFit/>
          </a:bodyPr>
          <a:lstStyle/>
          <a:p>
            <a:r>
              <a:rPr lang="zh-CN" altLang="en-US" sz="2800" dirty="0"/>
              <a:t>安全性分析</a:t>
            </a:r>
          </a:p>
        </p:txBody>
      </p:sp>
      <p:cxnSp>
        <p:nvCxnSpPr>
          <p:cNvPr id="44" name="LineShape">
            <a:extLst>
              <a:ext uri="{FF2B5EF4-FFF2-40B4-BE49-F238E27FC236}">
                <a16:creationId xmlns:a16="http://schemas.microsoft.com/office/drawing/2014/main" id="{6968F8A9-8738-40D6-82EE-8EA978BF4220}"/>
              </a:ext>
            </a:extLst>
          </p:cNvPr>
          <p:cNvCxnSpPr>
            <a:cxnSpLocks/>
          </p:cNvCxnSpPr>
          <p:nvPr/>
        </p:nvCxnSpPr>
        <p:spPr>
          <a:xfrm flipH="1">
            <a:off x="7249715" y="2060848"/>
            <a:ext cx="2073677" cy="0"/>
          </a:xfrm>
          <a:prstGeom prst="straightConnector1">
            <a:avLst/>
          </a:prstGeom>
          <a:noFill/>
          <a:ln w="12700" cap="flat" cmpd="sng">
            <a:solidFill>
              <a:srgbClr val="D8D8D8"/>
            </a:solidFill>
            <a:prstDash val="solid"/>
            <a:miter/>
            <a:headEnd type="none" w="med" len="med"/>
            <a:tailEnd type="none" w="med" len="med"/>
          </a:ln>
        </p:spPr>
      </p:cxnSp>
      <p:sp>
        <p:nvSpPr>
          <p:cNvPr id="9" name="文本框 8">
            <a:extLst>
              <a:ext uri="{FF2B5EF4-FFF2-40B4-BE49-F238E27FC236}">
                <a16:creationId xmlns:a16="http://schemas.microsoft.com/office/drawing/2014/main" id="{91011FDE-0BD4-4B2D-B9C5-07F4941365A5}"/>
              </a:ext>
            </a:extLst>
          </p:cNvPr>
          <p:cNvSpPr txBox="1"/>
          <p:nvPr/>
        </p:nvSpPr>
        <p:spPr>
          <a:xfrm>
            <a:off x="2569195" y="2204864"/>
            <a:ext cx="2073677" cy="369332"/>
          </a:xfrm>
          <a:prstGeom prst="rect">
            <a:avLst/>
          </a:prstGeom>
          <a:noFill/>
        </p:spPr>
        <p:txBody>
          <a:bodyPr wrap="square" rtlCol="0">
            <a:spAutoFit/>
          </a:bodyPr>
          <a:lstStyle/>
          <a:p>
            <a:pPr algn="ctr"/>
            <a:r>
              <a:rPr lang="zh-CN" altLang="en-US" dirty="0"/>
              <a:t>前后保密性</a:t>
            </a:r>
          </a:p>
        </p:txBody>
      </p:sp>
      <p:sp>
        <p:nvSpPr>
          <p:cNvPr id="46" name="文本框 45">
            <a:extLst>
              <a:ext uri="{FF2B5EF4-FFF2-40B4-BE49-F238E27FC236}">
                <a16:creationId xmlns:a16="http://schemas.microsoft.com/office/drawing/2014/main" id="{5AB34B13-0D5C-4E35-BA08-5B2BFF8064C2}"/>
              </a:ext>
            </a:extLst>
          </p:cNvPr>
          <p:cNvSpPr txBox="1"/>
          <p:nvPr/>
        </p:nvSpPr>
        <p:spPr>
          <a:xfrm>
            <a:off x="7249715" y="2204864"/>
            <a:ext cx="2073677" cy="369332"/>
          </a:xfrm>
          <a:prstGeom prst="rect">
            <a:avLst/>
          </a:prstGeom>
          <a:noFill/>
        </p:spPr>
        <p:txBody>
          <a:bodyPr wrap="square" rtlCol="0">
            <a:spAutoFit/>
          </a:bodyPr>
          <a:lstStyle/>
          <a:p>
            <a:pPr algn="ctr"/>
            <a:r>
              <a:rPr lang="zh-CN" altLang="en-US" dirty="0"/>
              <a:t>弹性</a:t>
            </a:r>
          </a:p>
        </p:txBody>
      </p:sp>
      <p:sp>
        <p:nvSpPr>
          <p:cNvPr id="10" name="文本框 9">
            <a:extLst>
              <a:ext uri="{FF2B5EF4-FFF2-40B4-BE49-F238E27FC236}">
                <a16:creationId xmlns:a16="http://schemas.microsoft.com/office/drawing/2014/main" id="{92FF8B66-80E0-4FAB-892E-7CBDB338F5E6}"/>
              </a:ext>
            </a:extLst>
          </p:cNvPr>
          <p:cNvSpPr txBox="1"/>
          <p:nvPr/>
        </p:nvSpPr>
        <p:spPr>
          <a:xfrm>
            <a:off x="2569195" y="2905781"/>
            <a:ext cx="2145685" cy="2308324"/>
          </a:xfrm>
          <a:prstGeom prst="rect">
            <a:avLst/>
          </a:prstGeom>
          <a:noFill/>
        </p:spPr>
        <p:txBody>
          <a:bodyPr wrap="square" rtlCol="0">
            <a:spAutoFit/>
          </a:bodyPr>
          <a:lstStyle/>
          <a:p>
            <a:r>
              <a:rPr lang="zh-CN" altLang="en-US" sz="1600" dirty="0">
                <a:solidFill>
                  <a:schemeClr val="tx1">
                    <a:lumMod val="50000"/>
                    <a:lumOff val="50000"/>
                  </a:schemeClr>
                </a:solidFill>
              </a:rPr>
              <a:t>旧节点移除，相关旧密钥停用，旧节点无法用旧密钥破解新消息。保证了前向保密性。</a:t>
            </a:r>
            <a:endParaRPr lang="en-US" altLang="zh-CN" sz="1600" dirty="0">
              <a:solidFill>
                <a:schemeClr val="tx1">
                  <a:lumMod val="50000"/>
                  <a:lumOff val="50000"/>
                </a:schemeClr>
              </a:solidFill>
            </a:endParaRPr>
          </a:p>
          <a:p>
            <a:r>
              <a:rPr lang="zh-CN" altLang="en-US" sz="1600" dirty="0">
                <a:solidFill>
                  <a:schemeClr val="tx1">
                    <a:lumMod val="50000"/>
                    <a:lumOff val="50000"/>
                  </a:schemeClr>
                </a:solidFill>
              </a:rPr>
              <a:t>新节点加入，采用新密钥，新节点无法以新密钥来破解旧消息。保证了后向保密性。</a:t>
            </a:r>
          </a:p>
        </p:txBody>
      </p:sp>
      <p:sp>
        <p:nvSpPr>
          <p:cNvPr id="47" name="文本框 46">
            <a:extLst>
              <a:ext uri="{FF2B5EF4-FFF2-40B4-BE49-F238E27FC236}">
                <a16:creationId xmlns:a16="http://schemas.microsoft.com/office/drawing/2014/main" id="{A0A0DAE6-E7D1-439D-8CDA-61C035A14F13}"/>
              </a:ext>
            </a:extLst>
          </p:cNvPr>
          <p:cNvSpPr txBox="1"/>
          <p:nvPr/>
        </p:nvSpPr>
        <p:spPr>
          <a:xfrm>
            <a:off x="7249715" y="2908715"/>
            <a:ext cx="2145685" cy="1569660"/>
          </a:xfrm>
          <a:prstGeom prst="rect">
            <a:avLst/>
          </a:prstGeom>
          <a:noFill/>
        </p:spPr>
        <p:txBody>
          <a:bodyPr wrap="square" rtlCol="0">
            <a:spAutoFit/>
          </a:bodyPr>
          <a:lstStyle/>
          <a:p>
            <a:r>
              <a:rPr lang="zh-CN" altLang="en-US" sz="1600" dirty="0">
                <a:solidFill>
                  <a:schemeClr val="tx1">
                    <a:lumMod val="50000"/>
                    <a:lumOff val="50000"/>
                  </a:schemeClr>
                </a:solidFill>
              </a:rPr>
              <a:t>入侵检测系统保证即时检测到被攻击的节点，系统第一时间移除节点并更新相关密钥，保证了系统的弹性。</a:t>
            </a:r>
          </a:p>
        </p:txBody>
      </p:sp>
    </p:spTree>
    <p:extLst>
      <p:ext uri="{BB962C8B-B14F-4D97-AF65-F5344CB8AC3E}">
        <p14:creationId xmlns:p14="http://schemas.microsoft.com/office/powerpoint/2010/main" val="342690479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8F12B74-B0B4-4E5D-8E86-8B8A0637250B}"/>
              </a:ext>
            </a:extLst>
          </p:cNvPr>
          <p:cNvSpPr txBox="1"/>
          <p:nvPr/>
        </p:nvSpPr>
        <p:spPr>
          <a:xfrm>
            <a:off x="1057027" y="1124744"/>
            <a:ext cx="10297144" cy="646331"/>
          </a:xfrm>
          <a:prstGeom prst="rect">
            <a:avLst/>
          </a:prstGeom>
          <a:noFill/>
        </p:spPr>
        <p:txBody>
          <a:bodyPr wrap="square" rtlCol="0">
            <a:spAutoFit/>
          </a:bodyPr>
          <a:lstStyle/>
          <a:p>
            <a:r>
              <a:rPr lang="zh-CN" altLang="en-US" dirty="0">
                <a:solidFill>
                  <a:prstClr val="black"/>
                </a:solidFill>
                <a:latin typeface="Calibri"/>
                <a:ea typeface="宋体" panose="02010600030101010101" pitchFamily="2" charset="-122"/>
              </a:rPr>
              <a:t>    在仿真软件</a:t>
            </a:r>
            <a:r>
              <a:rPr lang="en-US" altLang="zh-CN" dirty="0">
                <a:solidFill>
                  <a:prstClr val="black"/>
                </a:solidFill>
                <a:latin typeface="Calibri"/>
                <a:ea typeface="宋体" panose="02010600030101010101" pitchFamily="2" charset="-122"/>
              </a:rPr>
              <a:t>ns-alinone-2.35</a:t>
            </a:r>
            <a:r>
              <a:rPr lang="zh-CN" altLang="en-US" dirty="0">
                <a:solidFill>
                  <a:prstClr val="black"/>
                </a:solidFill>
                <a:latin typeface="Calibri"/>
                <a:ea typeface="宋体" panose="02010600030101010101" pitchFamily="2" charset="-122"/>
              </a:rPr>
              <a:t>中实现了该方案，并将此模拟结果与</a:t>
            </a:r>
            <a:r>
              <a:rPr lang="en-US" altLang="zh-CN" dirty="0">
                <a:solidFill>
                  <a:srgbClr val="FF0000"/>
                </a:solidFill>
                <a:latin typeface="Calibri"/>
                <a:ea typeface="宋体" panose="02010600030101010101" pitchFamily="2" charset="-122"/>
              </a:rPr>
              <a:t>HKMS</a:t>
            </a:r>
            <a:r>
              <a:rPr lang="en-US" altLang="zh-CN" dirty="0">
                <a:solidFill>
                  <a:prstClr val="black"/>
                </a:solidFill>
                <a:latin typeface="Calibri"/>
                <a:ea typeface="宋体" panose="02010600030101010101" pitchFamily="2" charset="-122"/>
              </a:rPr>
              <a:t> </a:t>
            </a:r>
            <a:r>
              <a:rPr lang="zh-CN" altLang="en-US" dirty="0">
                <a:solidFill>
                  <a:prstClr val="black"/>
                </a:solidFill>
                <a:latin typeface="Calibri"/>
                <a:ea typeface="宋体" panose="02010600030101010101" pitchFamily="2" charset="-122"/>
              </a:rPr>
              <a:t>、</a:t>
            </a:r>
            <a:r>
              <a:rPr lang="en-US" altLang="zh-CN" dirty="0">
                <a:solidFill>
                  <a:srgbClr val="92D050"/>
                </a:solidFill>
                <a:latin typeface="Calibri"/>
                <a:ea typeface="宋体" panose="02010600030101010101" pitchFamily="2" charset="-122"/>
              </a:rPr>
              <a:t>LEAP+</a:t>
            </a:r>
            <a:r>
              <a:rPr lang="zh-CN" altLang="en-US" dirty="0">
                <a:solidFill>
                  <a:prstClr val="black"/>
                </a:solidFill>
                <a:latin typeface="Calibri"/>
                <a:ea typeface="宋体" panose="02010600030101010101" pitchFamily="2" charset="-122"/>
              </a:rPr>
              <a:t>和</a:t>
            </a:r>
            <a:r>
              <a:rPr lang="en-US" altLang="zh-CN" dirty="0">
                <a:solidFill>
                  <a:prstClr val="black"/>
                </a:solidFill>
                <a:latin typeface="Calibri"/>
                <a:ea typeface="宋体" panose="02010600030101010101" pitchFamily="2" charset="-122"/>
              </a:rPr>
              <a:t> </a:t>
            </a:r>
            <a:r>
              <a:rPr lang="en-US" altLang="zh-CN" dirty="0">
                <a:solidFill>
                  <a:srgbClr val="00B0F0"/>
                </a:solidFill>
                <a:latin typeface="Calibri"/>
                <a:ea typeface="宋体" panose="02010600030101010101" pitchFamily="2" charset="-122"/>
              </a:rPr>
              <a:t>EAHKM </a:t>
            </a:r>
            <a:r>
              <a:rPr lang="zh-CN" altLang="en-US" dirty="0">
                <a:latin typeface="Calibri"/>
                <a:ea typeface="宋体" panose="02010600030101010101" pitchFamily="2" charset="-122"/>
              </a:rPr>
              <a:t>三种方案</a:t>
            </a:r>
            <a:r>
              <a:rPr lang="zh-CN" altLang="en-US" dirty="0">
                <a:solidFill>
                  <a:prstClr val="black"/>
                </a:solidFill>
                <a:latin typeface="Calibri"/>
                <a:ea typeface="宋体" panose="02010600030101010101" pitchFamily="2" charset="-122"/>
              </a:rPr>
              <a:t>进行比较。</a:t>
            </a:r>
          </a:p>
        </p:txBody>
      </p:sp>
      <p:sp>
        <p:nvSpPr>
          <p:cNvPr id="12" name="文本框 11">
            <a:extLst>
              <a:ext uri="{FF2B5EF4-FFF2-40B4-BE49-F238E27FC236}">
                <a16:creationId xmlns:a16="http://schemas.microsoft.com/office/drawing/2014/main" id="{BC50F701-7B8B-44EB-86BE-D856C168F6CA}"/>
              </a:ext>
            </a:extLst>
          </p:cNvPr>
          <p:cNvSpPr txBox="1"/>
          <p:nvPr/>
        </p:nvSpPr>
        <p:spPr>
          <a:xfrm>
            <a:off x="1379124" y="1790459"/>
            <a:ext cx="2808312" cy="369332"/>
          </a:xfrm>
          <a:prstGeom prst="rect">
            <a:avLst/>
          </a:prstGeom>
          <a:noFill/>
        </p:spPr>
        <p:txBody>
          <a:bodyPr wrap="square" rtlCol="0">
            <a:spAutoFit/>
          </a:bodyPr>
          <a:lstStyle/>
          <a:p>
            <a:r>
              <a:rPr lang="zh-CN" altLang="en-US" dirty="0">
                <a:solidFill>
                  <a:schemeClr val="accent2"/>
                </a:solidFill>
              </a:rPr>
              <a:t>通信过载：</a:t>
            </a:r>
          </a:p>
        </p:txBody>
      </p:sp>
      <p:pic>
        <p:nvPicPr>
          <p:cNvPr id="4" name="图片 3">
            <a:extLst>
              <a:ext uri="{FF2B5EF4-FFF2-40B4-BE49-F238E27FC236}">
                <a16:creationId xmlns:a16="http://schemas.microsoft.com/office/drawing/2014/main" id="{817A0FFC-FDCF-4BF3-AB3D-243E1325B01B}"/>
              </a:ext>
            </a:extLst>
          </p:cNvPr>
          <p:cNvPicPr>
            <a:picLocks noChangeAspect="1"/>
          </p:cNvPicPr>
          <p:nvPr/>
        </p:nvPicPr>
        <p:blipFill>
          <a:blip r:embed="rId3"/>
          <a:stretch>
            <a:fillRect/>
          </a:stretch>
        </p:blipFill>
        <p:spPr>
          <a:xfrm>
            <a:off x="3282114" y="2159791"/>
            <a:ext cx="5630946" cy="3292996"/>
          </a:xfrm>
          <a:prstGeom prst="rect">
            <a:avLst/>
          </a:prstGeom>
        </p:spPr>
      </p:pic>
      <p:sp>
        <p:nvSpPr>
          <p:cNvPr id="14" name="文本框 13">
            <a:extLst>
              <a:ext uri="{FF2B5EF4-FFF2-40B4-BE49-F238E27FC236}">
                <a16:creationId xmlns:a16="http://schemas.microsoft.com/office/drawing/2014/main" id="{41755143-5D5C-4028-876D-20A66473E2CA}"/>
              </a:ext>
            </a:extLst>
          </p:cNvPr>
          <p:cNvSpPr txBox="1"/>
          <p:nvPr/>
        </p:nvSpPr>
        <p:spPr>
          <a:xfrm>
            <a:off x="3469295" y="5548590"/>
            <a:ext cx="5256584" cy="369332"/>
          </a:xfrm>
          <a:prstGeom prst="rect">
            <a:avLst/>
          </a:prstGeom>
          <a:noFill/>
        </p:spPr>
        <p:txBody>
          <a:bodyPr wrap="square" rtlCol="0">
            <a:spAutoFit/>
          </a:bodyPr>
          <a:lstStyle/>
          <a:p>
            <a:r>
              <a:rPr lang="zh-CN" altLang="en-US" dirty="0">
                <a:solidFill>
                  <a:prstClr val="black"/>
                </a:solidFill>
                <a:latin typeface="Calibri"/>
                <a:ea typeface="宋体" panose="02010600030101010101" pitchFamily="2" charset="-122"/>
              </a:rPr>
              <a:t>结论：</a:t>
            </a:r>
            <a:r>
              <a:rPr lang="en-US" altLang="zh-CN" dirty="0">
                <a:solidFill>
                  <a:prstClr val="black"/>
                </a:solidFill>
                <a:latin typeface="Calibri"/>
                <a:ea typeface="宋体" panose="02010600030101010101" pitchFamily="2" charset="-122"/>
              </a:rPr>
              <a:t>DSKMS</a:t>
            </a:r>
            <a:r>
              <a:rPr lang="zh-CN" altLang="en-US" dirty="0">
                <a:solidFill>
                  <a:prstClr val="black"/>
                </a:solidFill>
                <a:latin typeface="Calibri"/>
                <a:ea typeface="宋体" panose="02010600030101010101" pitchFamily="2" charset="-122"/>
              </a:rPr>
              <a:t>方案在通信过载方面优于其他方案</a:t>
            </a:r>
          </a:p>
        </p:txBody>
      </p:sp>
      <p:sp>
        <p:nvSpPr>
          <p:cNvPr id="15" name="Rectangle 55_1_1">
            <a:extLst>
              <a:ext uri="{FF2B5EF4-FFF2-40B4-BE49-F238E27FC236}">
                <a16:creationId xmlns:a16="http://schemas.microsoft.com/office/drawing/2014/main" id="{6F787F04-4A89-4FD9-821B-0B4A9B0CB977}"/>
              </a:ext>
            </a:extLst>
          </p:cNvPr>
          <p:cNvSpPr/>
          <p:nvPr/>
        </p:nvSpPr>
        <p:spPr>
          <a:xfrm>
            <a:off x="768995" y="-171400"/>
            <a:ext cx="1224136" cy="1092094"/>
          </a:xfrm>
          <a:prstGeom prst="rect">
            <a:avLst/>
          </a:prstGeom>
        </p:spPr>
        <p:txBody>
          <a:bodyPr wrap="square">
            <a:spAutoFit/>
          </a:bodyPr>
          <a:lstStyle/>
          <a:p>
            <a:pPr algn="ctr">
              <a:lnSpc>
                <a:spcPct val="130000"/>
              </a:lnSpc>
              <a:spcAft>
                <a:spcPts val="0"/>
              </a:spcAft>
              <a:defRPr/>
            </a:pPr>
            <a:r>
              <a:rPr lang="en-US" altLang="zh-CN" sz="1600" kern="100" dirty="0">
                <a:solidFill>
                  <a:schemeClr val="bg1"/>
                </a:solidFill>
                <a:cs typeface="+mn-ea"/>
                <a:sym typeface="+mn-lt"/>
              </a:rPr>
              <a:t>PART 04</a:t>
            </a:r>
          </a:p>
          <a:p>
            <a:pPr algn="ctr">
              <a:spcBef>
                <a:spcPts val="500"/>
              </a:spcBef>
              <a:defRPr/>
            </a:pPr>
            <a:r>
              <a:rPr lang="zh-CN" altLang="en-US" sz="2000" b="1" kern="100" dirty="0">
                <a:solidFill>
                  <a:schemeClr val="bg1"/>
                </a:solidFill>
                <a:cs typeface="+mn-ea"/>
                <a:sym typeface="+mn-lt"/>
              </a:rPr>
              <a:t>实验结果与分析</a:t>
            </a:r>
          </a:p>
        </p:txBody>
      </p:sp>
    </p:spTree>
    <p:extLst>
      <p:ext uri="{BB962C8B-B14F-4D97-AF65-F5344CB8AC3E}">
        <p14:creationId xmlns:p14="http://schemas.microsoft.com/office/powerpoint/2010/main" val="2530663853"/>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BC50F701-7B8B-44EB-86BE-D856C168F6CA}"/>
              </a:ext>
            </a:extLst>
          </p:cNvPr>
          <p:cNvSpPr txBox="1"/>
          <p:nvPr/>
        </p:nvSpPr>
        <p:spPr>
          <a:xfrm>
            <a:off x="1417067" y="1667557"/>
            <a:ext cx="2808312" cy="646331"/>
          </a:xfrm>
          <a:prstGeom prst="rect">
            <a:avLst/>
          </a:prstGeom>
          <a:noFill/>
        </p:spPr>
        <p:txBody>
          <a:bodyPr wrap="square" rtlCol="0">
            <a:spAutoFit/>
          </a:bodyPr>
          <a:lstStyle/>
          <a:p>
            <a:r>
              <a:rPr lang="zh-CN" altLang="en-US" dirty="0">
                <a:solidFill>
                  <a:schemeClr val="accent2"/>
                </a:solidFill>
              </a:rPr>
              <a:t>所需内存空间：</a:t>
            </a:r>
          </a:p>
          <a:p>
            <a:endParaRPr lang="zh-CN" altLang="en-US" dirty="0">
              <a:solidFill>
                <a:schemeClr val="accent2"/>
              </a:solidFill>
            </a:endParaRPr>
          </a:p>
        </p:txBody>
      </p:sp>
      <p:pic>
        <p:nvPicPr>
          <p:cNvPr id="2" name="图片 1">
            <a:extLst>
              <a:ext uri="{FF2B5EF4-FFF2-40B4-BE49-F238E27FC236}">
                <a16:creationId xmlns:a16="http://schemas.microsoft.com/office/drawing/2014/main" id="{72807145-ABF5-43C1-8649-34B35B4B73D8}"/>
              </a:ext>
            </a:extLst>
          </p:cNvPr>
          <p:cNvPicPr>
            <a:picLocks noChangeAspect="1"/>
          </p:cNvPicPr>
          <p:nvPr/>
        </p:nvPicPr>
        <p:blipFill>
          <a:blip r:embed="rId3"/>
          <a:stretch>
            <a:fillRect/>
          </a:stretch>
        </p:blipFill>
        <p:spPr>
          <a:xfrm>
            <a:off x="3937347" y="2276872"/>
            <a:ext cx="4139543" cy="3017782"/>
          </a:xfrm>
          <a:prstGeom prst="rect">
            <a:avLst/>
          </a:prstGeom>
        </p:spPr>
      </p:pic>
      <p:sp>
        <p:nvSpPr>
          <p:cNvPr id="8" name="文本框 7">
            <a:extLst>
              <a:ext uri="{FF2B5EF4-FFF2-40B4-BE49-F238E27FC236}">
                <a16:creationId xmlns:a16="http://schemas.microsoft.com/office/drawing/2014/main" id="{36320B71-5D6E-4FCE-B7CF-23DFA8EF4146}"/>
              </a:ext>
            </a:extLst>
          </p:cNvPr>
          <p:cNvSpPr txBox="1"/>
          <p:nvPr/>
        </p:nvSpPr>
        <p:spPr>
          <a:xfrm>
            <a:off x="3378826" y="5373216"/>
            <a:ext cx="5256584" cy="369332"/>
          </a:xfrm>
          <a:prstGeom prst="rect">
            <a:avLst/>
          </a:prstGeom>
          <a:noFill/>
        </p:spPr>
        <p:txBody>
          <a:bodyPr wrap="square" rtlCol="0">
            <a:spAutoFit/>
          </a:bodyPr>
          <a:lstStyle/>
          <a:p>
            <a:r>
              <a:rPr lang="zh-CN" altLang="en-US" dirty="0">
                <a:solidFill>
                  <a:prstClr val="black"/>
                </a:solidFill>
                <a:latin typeface="Calibri"/>
                <a:ea typeface="宋体" panose="02010600030101010101" pitchFamily="2" charset="-122"/>
              </a:rPr>
              <a:t>结论：</a:t>
            </a:r>
            <a:r>
              <a:rPr lang="en-US" altLang="zh-CN" dirty="0">
                <a:solidFill>
                  <a:prstClr val="black"/>
                </a:solidFill>
                <a:latin typeface="Calibri"/>
                <a:ea typeface="宋体" panose="02010600030101010101" pitchFamily="2" charset="-122"/>
              </a:rPr>
              <a:t>DSKMS</a:t>
            </a:r>
            <a:r>
              <a:rPr lang="zh-CN" altLang="en-US" dirty="0">
                <a:solidFill>
                  <a:prstClr val="black"/>
                </a:solidFill>
                <a:latin typeface="Calibri"/>
                <a:ea typeface="宋体" panose="02010600030101010101" pitchFamily="2" charset="-122"/>
              </a:rPr>
              <a:t>方案在所需内存方面远优于其他方案</a:t>
            </a:r>
          </a:p>
        </p:txBody>
      </p:sp>
      <p:sp>
        <p:nvSpPr>
          <p:cNvPr id="9" name="Rectangle 55_1_1">
            <a:extLst>
              <a:ext uri="{FF2B5EF4-FFF2-40B4-BE49-F238E27FC236}">
                <a16:creationId xmlns:a16="http://schemas.microsoft.com/office/drawing/2014/main" id="{C4FF27A6-AA87-4A40-966B-BCB6724B885C}"/>
              </a:ext>
            </a:extLst>
          </p:cNvPr>
          <p:cNvSpPr/>
          <p:nvPr/>
        </p:nvSpPr>
        <p:spPr>
          <a:xfrm>
            <a:off x="768995" y="-171400"/>
            <a:ext cx="1224136" cy="1092094"/>
          </a:xfrm>
          <a:prstGeom prst="rect">
            <a:avLst/>
          </a:prstGeom>
        </p:spPr>
        <p:txBody>
          <a:bodyPr wrap="square">
            <a:spAutoFit/>
          </a:bodyPr>
          <a:lstStyle/>
          <a:p>
            <a:pPr algn="ctr">
              <a:lnSpc>
                <a:spcPct val="130000"/>
              </a:lnSpc>
              <a:spcAft>
                <a:spcPts val="0"/>
              </a:spcAft>
              <a:defRPr/>
            </a:pPr>
            <a:r>
              <a:rPr lang="en-US" altLang="zh-CN" sz="1600" kern="100" dirty="0">
                <a:solidFill>
                  <a:schemeClr val="bg1"/>
                </a:solidFill>
                <a:cs typeface="+mn-ea"/>
                <a:sym typeface="+mn-lt"/>
              </a:rPr>
              <a:t>PART 04</a:t>
            </a:r>
          </a:p>
          <a:p>
            <a:pPr algn="ctr">
              <a:spcBef>
                <a:spcPts val="500"/>
              </a:spcBef>
              <a:defRPr/>
            </a:pPr>
            <a:r>
              <a:rPr lang="zh-CN" altLang="en-US" sz="2000" b="1" kern="100" dirty="0">
                <a:solidFill>
                  <a:schemeClr val="bg1"/>
                </a:solidFill>
                <a:cs typeface="+mn-ea"/>
                <a:sym typeface="+mn-lt"/>
              </a:rPr>
              <a:t>实验结果与分析</a:t>
            </a:r>
          </a:p>
        </p:txBody>
      </p:sp>
    </p:spTree>
    <p:extLst>
      <p:ext uri="{BB962C8B-B14F-4D97-AF65-F5344CB8AC3E}">
        <p14:creationId xmlns:p14="http://schemas.microsoft.com/office/powerpoint/2010/main" val="648739643"/>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BC50F701-7B8B-44EB-86BE-D856C168F6CA}"/>
              </a:ext>
            </a:extLst>
          </p:cNvPr>
          <p:cNvSpPr txBox="1"/>
          <p:nvPr/>
        </p:nvSpPr>
        <p:spPr>
          <a:xfrm>
            <a:off x="1379124" y="1790459"/>
            <a:ext cx="2808312" cy="646331"/>
          </a:xfrm>
          <a:prstGeom prst="rect">
            <a:avLst/>
          </a:prstGeom>
          <a:noFill/>
        </p:spPr>
        <p:txBody>
          <a:bodyPr wrap="square" rtlCol="0">
            <a:spAutoFit/>
          </a:bodyPr>
          <a:lstStyle/>
          <a:p>
            <a:r>
              <a:rPr lang="zh-CN" altLang="en-US" dirty="0">
                <a:solidFill>
                  <a:schemeClr val="accent2"/>
                </a:solidFill>
              </a:rPr>
              <a:t>能量消耗：</a:t>
            </a:r>
          </a:p>
          <a:p>
            <a:endParaRPr lang="zh-CN" altLang="en-US" dirty="0">
              <a:solidFill>
                <a:schemeClr val="accent2"/>
              </a:solidFill>
            </a:endParaRPr>
          </a:p>
        </p:txBody>
      </p:sp>
      <p:sp>
        <p:nvSpPr>
          <p:cNvPr id="14" name="文本框 13">
            <a:extLst>
              <a:ext uri="{FF2B5EF4-FFF2-40B4-BE49-F238E27FC236}">
                <a16:creationId xmlns:a16="http://schemas.microsoft.com/office/drawing/2014/main" id="{41755143-5D5C-4028-876D-20A66473E2CA}"/>
              </a:ext>
            </a:extLst>
          </p:cNvPr>
          <p:cNvSpPr txBox="1"/>
          <p:nvPr/>
        </p:nvSpPr>
        <p:spPr>
          <a:xfrm>
            <a:off x="3469295" y="5548590"/>
            <a:ext cx="5256584" cy="369332"/>
          </a:xfrm>
          <a:prstGeom prst="rect">
            <a:avLst/>
          </a:prstGeom>
          <a:noFill/>
        </p:spPr>
        <p:txBody>
          <a:bodyPr wrap="square" rtlCol="0">
            <a:spAutoFit/>
          </a:bodyPr>
          <a:lstStyle/>
          <a:p>
            <a:pPr lvl="0"/>
            <a:r>
              <a:rPr lang="zh-CN" altLang="en-US">
                <a:solidFill>
                  <a:prstClr val="black"/>
                </a:solidFill>
                <a:latin typeface="Calibri"/>
                <a:ea typeface="宋体" panose="02010600030101010101" pitchFamily="2" charset="-122"/>
              </a:rPr>
              <a:t>结论：</a:t>
            </a:r>
            <a:r>
              <a:rPr lang="en-US" altLang="zh-CN">
                <a:solidFill>
                  <a:prstClr val="black"/>
                </a:solidFill>
                <a:latin typeface="Calibri"/>
                <a:ea typeface="宋体" panose="02010600030101010101" pitchFamily="2" charset="-122"/>
              </a:rPr>
              <a:t>DSKMS</a:t>
            </a:r>
            <a:r>
              <a:rPr lang="zh-CN" altLang="en-US">
                <a:solidFill>
                  <a:prstClr val="black"/>
                </a:solidFill>
                <a:latin typeface="Calibri"/>
                <a:ea typeface="宋体" panose="02010600030101010101" pitchFamily="2" charset="-122"/>
              </a:rPr>
              <a:t>方案在能量消耗方面优于其他方案</a:t>
            </a:r>
            <a:endParaRPr lang="zh-CN" altLang="en-US" dirty="0">
              <a:solidFill>
                <a:prstClr val="black"/>
              </a:solidFill>
              <a:latin typeface="Calibri"/>
              <a:ea typeface="宋体" panose="02010600030101010101" pitchFamily="2" charset="-122"/>
            </a:endParaRPr>
          </a:p>
        </p:txBody>
      </p:sp>
      <p:pic>
        <p:nvPicPr>
          <p:cNvPr id="2" name="图片 1">
            <a:extLst>
              <a:ext uri="{FF2B5EF4-FFF2-40B4-BE49-F238E27FC236}">
                <a16:creationId xmlns:a16="http://schemas.microsoft.com/office/drawing/2014/main" id="{FA4D158F-92FD-4E60-B3A9-C68FCFBCC441}"/>
              </a:ext>
            </a:extLst>
          </p:cNvPr>
          <p:cNvPicPr>
            <a:picLocks noChangeAspect="1"/>
          </p:cNvPicPr>
          <p:nvPr/>
        </p:nvPicPr>
        <p:blipFill>
          <a:blip r:embed="rId3"/>
          <a:stretch>
            <a:fillRect/>
          </a:stretch>
        </p:blipFill>
        <p:spPr>
          <a:xfrm>
            <a:off x="4000381" y="2348880"/>
            <a:ext cx="4194412" cy="2731245"/>
          </a:xfrm>
          <a:prstGeom prst="rect">
            <a:avLst/>
          </a:prstGeom>
        </p:spPr>
      </p:pic>
      <p:sp>
        <p:nvSpPr>
          <p:cNvPr id="8" name="Rectangle 55_1_1">
            <a:extLst>
              <a:ext uri="{FF2B5EF4-FFF2-40B4-BE49-F238E27FC236}">
                <a16:creationId xmlns:a16="http://schemas.microsoft.com/office/drawing/2014/main" id="{C11B224A-B0E5-435E-A612-1D507200103B}"/>
              </a:ext>
            </a:extLst>
          </p:cNvPr>
          <p:cNvSpPr/>
          <p:nvPr/>
        </p:nvSpPr>
        <p:spPr>
          <a:xfrm>
            <a:off x="768995" y="-171400"/>
            <a:ext cx="1224136" cy="1092094"/>
          </a:xfrm>
          <a:prstGeom prst="rect">
            <a:avLst/>
          </a:prstGeom>
        </p:spPr>
        <p:txBody>
          <a:bodyPr wrap="square">
            <a:spAutoFit/>
          </a:bodyPr>
          <a:lstStyle/>
          <a:p>
            <a:pPr algn="ctr">
              <a:lnSpc>
                <a:spcPct val="130000"/>
              </a:lnSpc>
              <a:spcAft>
                <a:spcPts val="0"/>
              </a:spcAft>
              <a:defRPr/>
            </a:pPr>
            <a:r>
              <a:rPr lang="en-US" altLang="zh-CN" sz="1600" kern="100" dirty="0">
                <a:solidFill>
                  <a:schemeClr val="bg1"/>
                </a:solidFill>
                <a:cs typeface="+mn-ea"/>
                <a:sym typeface="+mn-lt"/>
              </a:rPr>
              <a:t>PART 04</a:t>
            </a:r>
          </a:p>
          <a:p>
            <a:pPr algn="ctr">
              <a:spcBef>
                <a:spcPts val="500"/>
              </a:spcBef>
              <a:defRPr/>
            </a:pPr>
            <a:r>
              <a:rPr lang="zh-CN" altLang="en-US" sz="2000" b="1" kern="100" dirty="0">
                <a:solidFill>
                  <a:schemeClr val="bg1"/>
                </a:solidFill>
                <a:cs typeface="+mn-ea"/>
                <a:sym typeface="+mn-lt"/>
              </a:rPr>
              <a:t>实验结果与分析</a:t>
            </a:r>
          </a:p>
        </p:txBody>
      </p:sp>
    </p:spTree>
    <p:extLst>
      <p:ext uri="{BB962C8B-B14F-4D97-AF65-F5344CB8AC3E}">
        <p14:creationId xmlns:p14="http://schemas.microsoft.com/office/powerpoint/2010/main" val="16087898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55_1_1">
            <a:extLst>
              <a:ext uri="{FF2B5EF4-FFF2-40B4-BE49-F238E27FC236}">
                <a16:creationId xmlns:a16="http://schemas.microsoft.com/office/drawing/2014/main" id="{5819D598-BD15-446E-9624-03CE78B2AC1D}"/>
              </a:ext>
            </a:extLst>
          </p:cNvPr>
          <p:cNvSpPr/>
          <p:nvPr/>
        </p:nvSpPr>
        <p:spPr>
          <a:xfrm>
            <a:off x="768995" y="-171400"/>
            <a:ext cx="1224136" cy="1092094"/>
          </a:xfrm>
          <a:prstGeom prst="rect">
            <a:avLst/>
          </a:prstGeom>
        </p:spPr>
        <p:txBody>
          <a:bodyPr wrap="square">
            <a:spAutoFit/>
          </a:bodyPr>
          <a:lstStyle/>
          <a:p>
            <a:pPr algn="ctr">
              <a:lnSpc>
                <a:spcPct val="130000"/>
              </a:lnSpc>
              <a:spcAft>
                <a:spcPts val="0"/>
              </a:spcAft>
              <a:defRPr/>
            </a:pPr>
            <a:r>
              <a:rPr lang="en-US" altLang="zh-CN" sz="1600" kern="100" dirty="0">
                <a:solidFill>
                  <a:schemeClr val="bg1"/>
                </a:solidFill>
                <a:cs typeface="+mn-ea"/>
                <a:sym typeface="+mn-lt"/>
              </a:rPr>
              <a:t>PART 04</a:t>
            </a:r>
          </a:p>
          <a:p>
            <a:pPr algn="ctr">
              <a:spcBef>
                <a:spcPts val="500"/>
              </a:spcBef>
              <a:defRPr/>
            </a:pPr>
            <a:r>
              <a:rPr lang="zh-CN" altLang="en-US" sz="2000" b="1" kern="100" dirty="0">
                <a:solidFill>
                  <a:schemeClr val="bg1"/>
                </a:solidFill>
                <a:cs typeface="+mn-ea"/>
                <a:sym typeface="+mn-lt"/>
              </a:rPr>
              <a:t>实验结果与分析</a:t>
            </a:r>
          </a:p>
        </p:txBody>
      </p:sp>
      <p:sp>
        <p:nvSpPr>
          <p:cNvPr id="12" name="文本框 11">
            <a:extLst>
              <a:ext uri="{FF2B5EF4-FFF2-40B4-BE49-F238E27FC236}">
                <a16:creationId xmlns:a16="http://schemas.microsoft.com/office/drawing/2014/main" id="{BC50F701-7B8B-44EB-86BE-D856C168F6CA}"/>
              </a:ext>
            </a:extLst>
          </p:cNvPr>
          <p:cNvSpPr txBox="1"/>
          <p:nvPr/>
        </p:nvSpPr>
        <p:spPr>
          <a:xfrm>
            <a:off x="1404883" y="1471897"/>
            <a:ext cx="2808312" cy="646331"/>
          </a:xfrm>
          <a:prstGeom prst="rect">
            <a:avLst/>
          </a:prstGeom>
          <a:noFill/>
        </p:spPr>
        <p:txBody>
          <a:bodyPr wrap="square" rtlCol="0">
            <a:spAutoFit/>
          </a:bodyPr>
          <a:lstStyle/>
          <a:p>
            <a:r>
              <a:rPr lang="zh-CN" altLang="en-US" dirty="0">
                <a:solidFill>
                  <a:schemeClr val="accent2"/>
                </a:solidFill>
              </a:rPr>
              <a:t>弹性比较：</a:t>
            </a:r>
          </a:p>
          <a:p>
            <a:endParaRPr lang="zh-CN" altLang="en-US" dirty="0">
              <a:solidFill>
                <a:schemeClr val="accent2"/>
              </a:solidFill>
            </a:endParaRPr>
          </a:p>
        </p:txBody>
      </p:sp>
      <p:pic>
        <p:nvPicPr>
          <p:cNvPr id="3" name="图片 2">
            <a:extLst>
              <a:ext uri="{FF2B5EF4-FFF2-40B4-BE49-F238E27FC236}">
                <a16:creationId xmlns:a16="http://schemas.microsoft.com/office/drawing/2014/main" id="{09F2724A-4F43-4F41-AC3A-01487398A133}"/>
              </a:ext>
            </a:extLst>
          </p:cNvPr>
          <p:cNvPicPr>
            <a:picLocks noChangeAspect="1"/>
          </p:cNvPicPr>
          <p:nvPr/>
        </p:nvPicPr>
        <p:blipFill>
          <a:blip r:embed="rId3"/>
          <a:stretch>
            <a:fillRect/>
          </a:stretch>
        </p:blipFill>
        <p:spPr>
          <a:xfrm>
            <a:off x="3438932" y="1988840"/>
            <a:ext cx="5167659" cy="3149949"/>
          </a:xfrm>
          <a:prstGeom prst="rect">
            <a:avLst/>
          </a:prstGeom>
        </p:spPr>
      </p:pic>
      <p:sp>
        <p:nvSpPr>
          <p:cNvPr id="7" name="文本框 6">
            <a:extLst>
              <a:ext uri="{FF2B5EF4-FFF2-40B4-BE49-F238E27FC236}">
                <a16:creationId xmlns:a16="http://schemas.microsoft.com/office/drawing/2014/main" id="{EAEF0304-7EF5-4FA9-A867-49FBFADB56E1}"/>
              </a:ext>
            </a:extLst>
          </p:cNvPr>
          <p:cNvSpPr txBox="1"/>
          <p:nvPr/>
        </p:nvSpPr>
        <p:spPr>
          <a:xfrm>
            <a:off x="4369395" y="5471066"/>
            <a:ext cx="5256584" cy="369332"/>
          </a:xfrm>
          <a:prstGeom prst="rect">
            <a:avLst/>
          </a:prstGeom>
          <a:noFill/>
        </p:spPr>
        <p:txBody>
          <a:bodyPr wrap="square" rtlCol="0">
            <a:spAutoFit/>
          </a:bodyPr>
          <a:lstStyle/>
          <a:p>
            <a:r>
              <a:rPr lang="zh-CN" altLang="en-US" dirty="0">
                <a:solidFill>
                  <a:prstClr val="black"/>
                </a:solidFill>
                <a:latin typeface="Calibri"/>
                <a:ea typeface="宋体" panose="02010600030101010101" pitchFamily="2" charset="-122"/>
              </a:rPr>
              <a:t>结论：</a:t>
            </a:r>
            <a:r>
              <a:rPr lang="en-US" altLang="zh-CN" dirty="0">
                <a:solidFill>
                  <a:prstClr val="black"/>
                </a:solidFill>
                <a:latin typeface="Calibri"/>
                <a:ea typeface="宋体" panose="02010600030101010101" pitchFamily="2" charset="-122"/>
              </a:rPr>
              <a:t>DSKMS</a:t>
            </a:r>
            <a:r>
              <a:rPr lang="zh-CN" altLang="en-US" dirty="0">
                <a:solidFill>
                  <a:prstClr val="black"/>
                </a:solidFill>
                <a:latin typeface="Calibri"/>
                <a:ea typeface="宋体" panose="02010600030101010101" pitchFamily="2" charset="-122"/>
              </a:rPr>
              <a:t>方案在弹性方面最好</a:t>
            </a:r>
          </a:p>
        </p:txBody>
      </p:sp>
    </p:spTree>
    <p:extLst>
      <p:ext uri="{BB962C8B-B14F-4D97-AF65-F5344CB8AC3E}">
        <p14:creationId xmlns:p14="http://schemas.microsoft.com/office/powerpoint/2010/main" val="309329872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69_1_1">
            <a:extLst>
              <a:ext uri="{FF2B5EF4-FFF2-40B4-BE49-F238E27FC236}">
                <a16:creationId xmlns:a16="http://schemas.microsoft.com/office/drawing/2014/main" id="{CA35D19E-09DD-4838-A1CA-74ED499DA47E}"/>
              </a:ext>
            </a:extLst>
          </p:cNvPr>
          <p:cNvSpPr/>
          <p:nvPr/>
        </p:nvSpPr>
        <p:spPr>
          <a:xfrm>
            <a:off x="792348" y="-171400"/>
            <a:ext cx="1210588" cy="999761"/>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05</a:t>
            </a:r>
          </a:p>
          <a:p>
            <a:pPr algn="ctr">
              <a:spcBef>
                <a:spcPts val="500"/>
              </a:spcBef>
              <a:spcAft>
                <a:spcPts val="0"/>
              </a:spcAft>
              <a:defRPr/>
            </a:pPr>
            <a:r>
              <a:rPr lang="zh-CN" altLang="en-US" sz="2000" b="1" kern="100" dirty="0">
                <a:solidFill>
                  <a:schemeClr val="bg1"/>
                </a:solidFill>
                <a:cs typeface="+mn-ea"/>
                <a:sym typeface="+mn-lt"/>
              </a:rPr>
              <a:t>总结</a:t>
            </a:r>
            <a:endParaRPr lang="en-US" altLang="zh-CN" sz="2000" b="1" kern="100" dirty="0">
              <a:solidFill>
                <a:schemeClr val="bg1"/>
              </a:solidFill>
              <a:cs typeface="+mn-ea"/>
              <a:sym typeface="+mn-lt"/>
            </a:endParaRPr>
          </a:p>
          <a:p>
            <a:pPr algn="ctr">
              <a:spcAft>
                <a:spcPts val="0"/>
              </a:spcAft>
              <a:defRPr/>
            </a:pPr>
            <a:r>
              <a:rPr lang="en-US" altLang="zh-CN" sz="1400" kern="100" dirty="0">
                <a:solidFill>
                  <a:schemeClr val="bg1"/>
                </a:solidFill>
                <a:cs typeface="+mn-ea"/>
                <a:sym typeface="+mn-lt"/>
              </a:rPr>
              <a:t>The Summary</a:t>
            </a:r>
            <a:endParaRPr lang="zh-CN" altLang="zh-CN" sz="1400" kern="100" dirty="0">
              <a:solidFill>
                <a:schemeClr val="bg1"/>
              </a:solidFill>
              <a:cs typeface="+mn-ea"/>
              <a:sym typeface="+mn-lt"/>
            </a:endParaRPr>
          </a:p>
        </p:txBody>
      </p:sp>
      <p:sp>
        <p:nvSpPr>
          <p:cNvPr id="2" name="文本框 1">
            <a:extLst>
              <a:ext uri="{FF2B5EF4-FFF2-40B4-BE49-F238E27FC236}">
                <a16:creationId xmlns:a16="http://schemas.microsoft.com/office/drawing/2014/main" id="{8689F34E-23E2-4F75-BF57-404743A7EDAF}"/>
              </a:ext>
            </a:extLst>
          </p:cNvPr>
          <p:cNvSpPr txBox="1"/>
          <p:nvPr/>
        </p:nvSpPr>
        <p:spPr>
          <a:xfrm>
            <a:off x="1777107" y="2204864"/>
            <a:ext cx="8415131" cy="2585323"/>
          </a:xfrm>
          <a:prstGeom prst="rect">
            <a:avLst/>
          </a:prstGeom>
          <a:noFill/>
        </p:spPr>
        <p:txBody>
          <a:bodyPr wrap="square" rtlCol="0">
            <a:spAutoFit/>
          </a:bodyPr>
          <a:lstStyle/>
          <a:p>
            <a:r>
              <a:rPr lang="zh-CN" altLang="en-US" dirty="0"/>
              <a:t>本系统对传统无线传感器节点网络密钥管理系统的安全性和性能进行了提高。</a:t>
            </a:r>
            <a:endParaRPr lang="en-US" altLang="zh-CN" dirty="0"/>
          </a:p>
          <a:p>
            <a:endParaRPr lang="en-US" altLang="zh-CN" dirty="0"/>
          </a:p>
          <a:p>
            <a:r>
              <a:rPr lang="zh-CN" altLang="en-US" dirty="0"/>
              <a:t>安全性方面，通过四种密钥的生成与分发以及及时的检测处理系统，确保了系统的安全性。</a:t>
            </a:r>
            <a:endParaRPr lang="en-US" altLang="zh-CN" dirty="0"/>
          </a:p>
          <a:p>
            <a:r>
              <a:rPr lang="zh-CN" altLang="en-US" dirty="0"/>
              <a:t>性能方面，通过两个模糊逻辑系统优化了密钥生成过程和节点移动过程所需的能量、内存等资源消耗。</a:t>
            </a:r>
            <a:endParaRPr lang="en-US" altLang="zh-CN" dirty="0"/>
          </a:p>
          <a:p>
            <a:endParaRPr lang="en-US" altLang="zh-CN" dirty="0"/>
          </a:p>
          <a:p>
            <a:r>
              <a:rPr lang="zh-CN" altLang="en-US" dirty="0"/>
              <a:t>下一步，可继续优化模糊逻辑系统的算法，以及扩大模糊逻辑系统的应用范围，进一步提升系统的性能。</a:t>
            </a:r>
          </a:p>
        </p:txBody>
      </p:sp>
    </p:spTree>
    <p:extLst>
      <p:ext uri="{BB962C8B-B14F-4D97-AF65-F5344CB8AC3E}">
        <p14:creationId xmlns:p14="http://schemas.microsoft.com/office/powerpoint/2010/main" val="4247327828"/>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6947" y="2413337"/>
            <a:ext cx="11377264" cy="1015663"/>
          </a:xfrm>
          <a:prstGeom prst="rect">
            <a:avLst/>
          </a:prstGeom>
          <a:noFill/>
        </p:spPr>
        <p:txBody>
          <a:bodyPr wrap="square" rtlCol="0">
            <a:spAutoFit/>
            <a:scene3d>
              <a:camera prst="orthographicFront"/>
              <a:lightRig rig="threePt" dir="t"/>
            </a:scene3d>
            <a:sp3d contourW="12700"/>
          </a:bodyPr>
          <a:lstStyle/>
          <a:p>
            <a:pPr algn="ctr"/>
            <a:r>
              <a:rPr lang="zh-CN" altLang="en-US" sz="6000" b="1" spc="600" dirty="0">
                <a:solidFill>
                  <a:srgbClr val="E51D28"/>
                </a:solidFill>
                <a:cs typeface="+mn-ea"/>
                <a:sym typeface="+mn-lt"/>
              </a:rPr>
              <a:t>谢谢观看</a:t>
            </a:r>
          </a:p>
        </p:txBody>
      </p:sp>
    </p:spTree>
    <p:extLst>
      <p:ext uri="{BB962C8B-B14F-4D97-AF65-F5344CB8AC3E}">
        <p14:creationId xmlns:p14="http://schemas.microsoft.com/office/powerpoint/2010/main" val="1536178146"/>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6_1">
            <a:extLst>
              <a:ext uri="{FF2B5EF4-FFF2-40B4-BE49-F238E27FC236}">
                <a16:creationId xmlns:a16="http://schemas.microsoft.com/office/drawing/2014/main" id="{BE010A68-C84B-4B14-ABED-2EF6E4E8DE5E}"/>
              </a:ext>
            </a:extLst>
          </p:cNvPr>
          <p:cNvSpPr/>
          <p:nvPr/>
        </p:nvSpPr>
        <p:spPr>
          <a:xfrm>
            <a:off x="945069" y="-177238"/>
            <a:ext cx="858440"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01</a:t>
            </a:r>
          </a:p>
          <a:p>
            <a:pPr algn="ctr">
              <a:spcBef>
                <a:spcPts val="500"/>
              </a:spcBef>
              <a:defRPr/>
            </a:pPr>
            <a:r>
              <a:rPr lang="zh-CN" altLang="en-US" sz="2000" b="1" kern="100" dirty="0">
                <a:solidFill>
                  <a:schemeClr val="bg1"/>
                </a:solidFill>
                <a:cs typeface="+mn-ea"/>
                <a:sym typeface="+mn-lt"/>
              </a:rPr>
              <a:t>摘要</a:t>
            </a:r>
          </a:p>
        </p:txBody>
      </p:sp>
      <p:sp>
        <p:nvSpPr>
          <p:cNvPr id="41" name="矩形 40">
            <a:extLst>
              <a:ext uri="{FF2B5EF4-FFF2-40B4-BE49-F238E27FC236}">
                <a16:creationId xmlns:a16="http://schemas.microsoft.com/office/drawing/2014/main" id="{37FCAFCC-2A30-4A79-9C1F-C9BE08003003}"/>
              </a:ext>
            </a:extLst>
          </p:cNvPr>
          <p:cNvSpPr/>
          <p:nvPr/>
        </p:nvSpPr>
        <p:spPr>
          <a:xfrm>
            <a:off x="1381063" y="2420888"/>
            <a:ext cx="9433048" cy="2125582"/>
          </a:xfrm>
          <a:prstGeom prst="rect">
            <a:avLst/>
          </a:prstGeom>
        </p:spPr>
        <p:txBody>
          <a:bodyPr wrap="square">
            <a:spAutoFit/>
          </a:bodyPr>
          <a:lstStyle/>
          <a:p>
            <a:pPr>
              <a:lnSpc>
                <a:spcPct val="150000"/>
              </a:lnSpc>
            </a:pPr>
            <a:r>
              <a:rPr lang="zh-CN" altLang="en-US" dirty="0">
                <a:cs typeface="+mn-ea"/>
                <a:sym typeface="+mn-lt"/>
              </a:rPr>
              <a:t>无线传感器网络在</a:t>
            </a:r>
            <a:r>
              <a:rPr lang="zh-CN" altLang="en-US" dirty="0"/>
              <a:t>军事、商业、工业和医疗等领域有着较为广泛的应用，为这些网络提供安全保证是十分必要的，密钥管理是维护安全的一种策略。</a:t>
            </a:r>
            <a:endParaRPr lang="en-US" altLang="zh-CN" dirty="0"/>
          </a:p>
          <a:p>
            <a:pPr>
              <a:lnSpc>
                <a:spcPct val="150000"/>
              </a:lnSpc>
            </a:pPr>
            <a:r>
              <a:rPr lang="zh-CN" altLang="en-US" dirty="0">
                <a:cs typeface="+mn-ea"/>
                <a:sym typeface="+mn-lt"/>
              </a:rPr>
              <a:t>本文提出了一种基于模糊逻辑的无线传感器网络动态智能密钥管理系统。</a:t>
            </a:r>
            <a:r>
              <a:rPr lang="zh-CN" altLang="en-US" dirty="0"/>
              <a:t>模糊逻辑在密钥管理系统中的应用提高了决策的准确性，有助于密钥管理系统的智能化，从而降低了网络的能耗，提高了网络的生存期。</a:t>
            </a:r>
            <a:endParaRPr lang="zh-CN" altLang="en-US" dirty="0">
              <a:cs typeface="+mn-ea"/>
              <a:sym typeface="+mn-lt"/>
            </a:endParaRPr>
          </a:p>
        </p:txBody>
      </p:sp>
    </p:spTree>
    <p:extLst>
      <p:ext uri="{BB962C8B-B14F-4D97-AF65-F5344CB8AC3E}">
        <p14:creationId xmlns:p14="http://schemas.microsoft.com/office/powerpoint/2010/main" val="69604409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6_1">
            <a:extLst>
              <a:ext uri="{FF2B5EF4-FFF2-40B4-BE49-F238E27FC236}">
                <a16:creationId xmlns:a16="http://schemas.microsoft.com/office/drawing/2014/main" id="{BE010A68-C84B-4B14-ABED-2EF6E4E8DE5E}"/>
              </a:ext>
            </a:extLst>
          </p:cNvPr>
          <p:cNvSpPr/>
          <p:nvPr/>
        </p:nvSpPr>
        <p:spPr>
          <a:xfrm>
            <a:off x="945069" y="-177238"/>
            <a:ext cx="858440"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02</a:t>
            </a:r>
          </a:p>
          <a:p>
            <a:pPr algn="ctr">
              <a:spcBef>
                <a:spcPts val="500"/>
              </a:spcBef>
              <a:defRPr/>
            </a:pPr>
            <a:r>
              <a:rPr lang="zh-CN" altLang="en-US" sz="2000" b="1" kern="100" dirty="0">
                <a:solidFill>
                  <a:schemeClr val="bg1"/>
                </a:solidFill>
                <a:cs typeface="+mn-ea"/>
                <a:sym typeface="+mn-lt"/>
              </a:rPr>
              <a:t>背景</a:t>
            </a:r>
          </a:p>
        </p:txBody>
      </p:sp>
      <p:pic>
        <p:nvPicPr>
          <p:cNvPr id="4" name="图片 3">
            <a:extLst>
              <a:ext uri="{FF2B5EF4-FFF2-40B4-BE49-F238E27FC236}">
                <a16:creationId xmlns:a16="http://schemas.microsoft.com/office/drawing/2014/main" id="{D0188BE9-4661-4428-B74F-2853BDACB883}"/>
              </a:ext>
            </a:extLst>
          </p:cNvPr>
          <p:cNvPicPr>
            <a:picLocks noChangeAspect="1"/>
          </p:cNvPicPr>
          <p:nvPr/>
        </p:nvPicPr>
        <p:blipFill>
          <a:blip r:embed="rId3"/>
          <a:stretch>
            <a:fillRect/>
          </a:stretch>
        </p:blipFill>
        <p:spPr>
          <a:xfrm>
            <a:off x="5377507" y="1196752"/>
            <a:ext cx="5895799" cy="4012799"/>
          </a:xfrm>
          <a:prstGeom prst="rect">
            <a:avLst/>
          </a:prstGeom>
        </p:spPr>
      </p:pic>
      <p:sp>
        <p:nvSpPr>
          <p:cNvPr id="5" name="矩形 4">
            <a:extLst>
              <a:ext uri="{FF2B5EF4-FFF2-40B4-BE49-F238E27FC236}">
                <a16:creationId xmlns:a16="http://schemas.microsoft.com/office/drawing/2014/main" id="{E2443305-EC6E-4C4C-A3FC-2F76FAD5B07E}"/>
              </a:ext>
            </a:extLst>
          </p:cNvPr>
          <p:cNvSpPr/>
          <p:nvPr/>
        </p:nvSpPr>
        <p:spPr>
          <a:xfrm>
            <a:off x="950532" y="3583724"/>
            <a:ext cx="4311923" cy="646331"/>
          </a:xfrm>
          <a:prstGeom prst="rect">
            <a:avLst/>
          </a:prstGeom>
        </p:spPr>
        <p:txBody>
          <a:bodyPr wrap="square">
            <a:spAutoFit/>
          </a:bodyPr>
          <a:lstStyle/>
          <a:p>
            <a:r>
              <a:rPr lang="zh-CN" altLang="en-US" dirty="0"/>
              <a:t>本文旨在设计一个具有高安全性的网络系统，并且减少网络所需的内存和能耗。</a:t>
            </a:r>
          </a:p>
        </p:txBody>
      </p:sp>
      <p:sp>
        <p:nvSpPr>
          <p:cNvPr id="6" name="文本框 5">
            <a:extLst>
              <a:ext uri="{FF2B5EF4-FFF2-40B4-BE49-F238E27FC236}">
                <a16:creationId xmlns:a16="http://schemas.microsoft.com/office/drawing/2014/main" id="{7796B422-C62B-4353-8D5F-90D536070245}"/>
              </a:ext>
            </a:extLst>
          </p:cNvPr>
          <p:cNvSpPr txBox="1"/>
          <p:nvPr/>
        </p:nvSpPr>
        <p:spPr>
          <a:xfrm>
            <a:off x="873061" y="2027781"/>
            <a:ext cx="4504446" cy="923330"/>
          </a:xfrm>
          <a:prstGeom prst="rect">
            <a:avLst/>
          </a:prstGeom>
          <a:noFill/>
        </p:spPr>
        <p:txBody>
          <a:bodyPr wrap="square" rtlCol="0">
            <a:spAutoFit/>
          </a:bodyPr>
          <a:lstStyle/>
          <a:p>
            <a:r>
              <a:rPr lang="zh-CN" altLang="en-US" dirty="0"/>
              <a:t>已有的无线传感器网络密钥管理系统各有其优点，但普遍存在安全性不强或网络能耗过高、内存需求大等情况。</a:t>
            </a:r>
          </a:p>
        </p:txBody>
      </p:sp>
    </p:spTree>
    <p:extLst>
      <p:ext uri="{BB962C8B-B14F-4D97-AF65-F5344CB8AC3E}">
        <p14:creationId xmlns:p14="http://schemas.microsoft.com/office/powerpoint/2010/main" val="39613000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6_1">
            <a:extLst>
              <a:ext uri="{FF2B5EF4-FFF2-40B4-BE49-F238E27FC236}">
                <a16:creationId xmlns:a16="http://schemas.microsoft.com/office/drawing/2014/main" id="{BE010A68-C84B-4B14-ABED-2EF6E4E8DE5E}"/>
              </a:ext>
            </a:extLst>
          </p:cNvPr>
          <p:cNvSpPr/>
          <p:nvPr/>
        </p:nvSpPr>
        <p:spPr>
          <a:xfrm>
            <a:off x="945069" y="-177238"/>
            <a:ext cx="858440"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02</a:t>
            </a:r>
          </a:p>
          <a:p>
            <a:pPr algn="ctr">
              <a:spcBef>
                <a:spcPts val="500"/>
              </a:spcBef>
              <a:defRPr/>
            </a:pPr>
            <a:r>
              <a:rPr lang="zh-CN" altLang="en-US" sz="2000" b="1" kern="100" dirty="0">
                <a:solidFill>
                  <a:schemeClr val="bg1"/>
                </a:solidFill>
                <a:cs typeface="+mn-ea"/>
                <a:sym typeface="+mn-lt"/>
              </a:rPr>
              <a:t>概念</a:t>
            </a:r>
          </a:p>
        </p:txBody>
      </p:sp>
      <p:sp>
        <p:nvSpPr>
          <p:cNvPr id="41" name="矩形 40">
            <a:extLst>
              <a:ext uri="{FF2B5EF4-FFF2-40B4-BE49-F238E27FC236}">
                <a16:creationId xmlns:a16="http://schemas.microsoft.com/office/drawing/2014/main" id="{37FCAFCC-2A30-4A79-9C1F-C9BE08003003}"/>
              </a:ext>
            </a:extLst>
          </p:cNvPr>
          <p:cNvSpPr/>
          <p:nvPr/>
        </p:nvSpPr>
        <p:spPr>
          <a:xfrm>
            <a:off x="1374289" y="3450565"/>
            <a:ext cx="9433048" cy="1294585"/>
          </a:xfrm>
          <a:prstGeom prst="rect">
            <a:avLst/>
          </a:prstGeom>
        </p:spPr>
        <p:txBody>
          <a:bodyPr wrap="square">
            <a:spAutoFit/>
          </a:bodyPr>
          <a:lstStyle/>
          <a:p>
            <a:pPr>
              <a:lnSpc>
                <a:spcPct val="150000"/>
              </a:lnSpc>
            </a:pPr>
            <a:r>
              <a:rPr lang="zh-CN" altLang="en-US" dirty="0"/>
              <a:t>无线传感器网络</a:t>
            </a:r>
            <a:r>
              <a:rPr lang="en-US" altLang="zh-CN" dirty="0"/>
              <a:t>(Wireless Sensor Networks, WSN)</a:t>
            </a:r>
            <a:r>
              <a:rPr lang="zh-CN" altLang="en-US" dirty="0"/>
              <a:t>是一种分布式传感网络，是一项通过无线通信技术把数以万计的传感器节点以自由式进行组织与结合进而形成的网络形式。构成传感器节点的单元分别为：数据采集单元、数据传输单元、数据处理单元以及能量供应单元。</a:t>
            </a:r>
            <a:endParaRPr lang="zh-CN" altLang="en-US" dirty="0">
              <a:cs typeface="+mn-ea"/>
              <a:sym typeface="+mn-lt"/>
            </a:endParaRPr>
          </a:p>
        </p:txBody>
      </p:sp>
      <p:pic>
        <p:nvPicPr>
          <p:cNvPr id="2" name="图片 1">
            <a:extLst>
              <a:ext uri="{FF2B5EF4-FFF2-40B4-BE49-F238E27FC236}">
                <a16:creationId xmlns:a16="http://schemas.microsoft.com/office/drawing/2014/main" id="{C0103302-E95A-4D18-8044-4335C4E33AB4}"/>
              </a:ext>
            </a:extLst>
          </p:cNvPr>
          <p:cNvPicPr>
            <a:picLocks noChangeAspect="1"/>
          </p:cNvPicPr>
          <p:nvPr/>
        </p:nvPicPr>
        <p:blipFill>
          <a:blip r:embed="rId3"/>
          <a:stretch>
            <a:fillRect/>
          </a:stretch>
        </p:blipFill>
        <p:spPr>
          <a:xfrm>
            <a:off x="5881563" y="456101"/>
            <a:ext cx="4506295" cy="3145443"/>
          </a:xfrm>
          <a:prstGeom prst="rect">
            <a:avLst/>
          </a:prstGeom>
        </p:spPr>
      </p:pic>
      <p:sp>
        <p:nvSpPr>
          <p:cNvPr id="3" name="文本框 2">
            <a:extLst>
              <a:ext uri="{FF2B5EF4-FFF2-40B4-BE49-F238E27FC236}">
                <a16:creationId xmlns:a16="http://schemas.microsoft.com/office/drawing/2014/main" id="{97FF0483-E764-4C5D-A5CD-D270F574A8CF}"/>
              </a:ext>
            </a:extLst>
          </p:cNvPr>
          <p:cNvSpPr txBox="1"/>
          <p:nvPr/>
        </p:nvSpPr>
        <p:spPr>
          <a:xfrm>
            <a:off x="1338775" y="1240166"/>
            <a:ext cx="4824536" cy="523220"/>
          </a:xfrm>
          <a:prstGeom prst="rect">
            <a:avLst/>
          </a:prstGeom>
          <a:noFill/>
        </p:spPr>
        <p:txBody>
          <a:bodyPr wrap="square" rtlCol="0">
            <a:spAutoFit/>
          </a:bodyPr>
          <a:lstStyle/>
          <a:p>
            <a:r>
              <a:rPr lang="zh-CN" altLang="en-US" sz="2800" dirty="0"/>
              <a:t>无线传感器网络</a:t>
            </a:r>
          </a:p>
        </p:txBody>
      </p:sp>
    </p:spTree>
    <p:extLst>
      <p:ext uri="{BB962C8B-B14F-4D97-AF65-F5344CB8AC3E}">
        <p14:creationId xmlns:p14="http://schemas.microsoft.com/office/powerpoint/2010/main" val="145731940"/>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6_1">
            <a:extLst>
              <a:ext uri="{FF2B5EF4-FFF2-40B4-BE49-F238E27FC236}">
                <a16:creationId xmlns:a16="http://schemas.microsoft.com/office/drawing/2014/main" id="{BE010A68-C84B-4B14-ABED-2EF6E4E8DE5E}"/>
              </a:ext>
            </a:extLst>
          </p:cNvPr>
          <p:cNvSpPr/>
          <p:nvPr/>
        </p:nvSpPr>
        <p:spPr>
          <a:xfrm>
            <a:off x="945069" y="-177238"/>
            <a:ext cx="858440"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02</a:t>
            </a:r>
          </a:p>
          <a:p>
            <a:pPr algn="ctr">
              <a:spcBef>
                <a:spcPts val="500"/>
              </a:spcBef>
              <a:defRPr/>
            </a:pPr>
            <a:r>
              <a:rPr lang="zh-CN" altLang="en-US" sz="2000" b="1" kern="100" dirty="0">
                <a:solidFill>
                  <a:schemeClr val="bg1"/>
                </a:solidFill>
                <a:cs typeface="+mn-ea"/>
                <a:sym typeface="+mn-lt"/>
              </a:rPr>
              <a:t>概念</a:t>
            </a:r>
          </a:p>
        </p:txBody>
      </p:sp>
      <p:sp>
        <p:nvSpPr>
          <p:cNvPr id="3" name="文本框 2">
            <a:extLst>
              <a:ext uri="{FF2B5EF4-FFF2-40B4-BE49-F238E27FC236}">
                <a16:creationId xmlns:a16="http://schemas.microsoft.com/office/drawing/2014/main" id="{97FF0483-E764-4C5D-A5CD-D270F574A8CF}"/>
              </a:ext>
            </a:extLst>
          </p:cNvPr>
          <p:cNvSpPr txBox="1"/>
          <p:nvPr/>
        </p:nvSpPr>
        <p:spPr>
          <a:xfrm>
            <a:off x="1338775" y="1240166"/>
            <a:ext cx="4824536" cy="523220"/>
          </a:xfrm>
          <a:prstGeom prst="rect">
            <a:avLst/>
          </a:prstGeom>
          <a:noFill/>
        </p:spPr>
        <p:txBody>
          <a:bodyPr wrap="square" rtlCol="0">
            <a:spAutoFit/>
          </a:bodyPr>
          <a:lstStyle/>
          <a:p>
            <a:r>
              <a:rPr lang="zh-CN" altLang="en-US" sz="2800" dirty="0"/>
              <a:t>模糊逻辑（</a:t>
            </a:r>
            <a:r>
              <a:rPr lang="en-US" altLang="zh-CN" sz="2800" dirty="0"/>
              <a:t>Fuzzy logic</a:t>
            </a:r>
            <a:r>
              <a:rPr lang="zh-CN" altLang="en-US" sz="2800" dirty="0"/>
              <a:t>）</a:t>
            </a:r>
          </a:p>
        </p:txBody>
      </p:sp>
      <p:sp>
        <p:nvSpPr>
          <p:cNvPr id="4" name="文本框 3">
            <a:extLst>
              <a:ext uri="{FF2B5EF4-FFF2-40B4-BE49-F238E27FC236}">
                <a16:creationId xmlns:a16="http://schemas.microsoft.com/office/drawing/2014/main" id="{38C72053-FFE5-4126-8D38-FC781878B107}"/>
              </a:ext>
            </a:extLst>
          </p:cNvPr>
          <p:cNvSpPr txBox="1"/>
          <p:nvPr/>
        </p:nvSpPr>
        <p:spPr>
          <a:xfrm>
            <a:off x="1489075" y="2382572"/>
            <a:ext cx="7776864" cy="1477328"/>
          </a:xfrm>
          <a:prstGeom prst="rect">
            <a:avLst/>
          </a:prstGeom>
          <a:noFill/>
        </p:spPr>
        <p:txBody>
          <a:bodyPr wrap="square" rtlCol="0">
            <a:spAutoFit/>
          </a:bodyPr>
          <a:lstStyle/>
          <a:p>
            <a:r>
              <a:rPr lang="zh-CN" altLang="en-US" dirty="0"/>
              <a:t>建立在多值逻辑基础上，运用模糊集合的方法来研究模糊性思维、语言形式及其规律的科学。</a:t>
            </a:r>
            <a:endParaRPr lang="en-US" altLang="zh-CN" dirty="0"/>
          </a:p>
          <a:p>
            <a:endParaRPr lang="en-US" altLang="zh-CN"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rPr>
              <a:t>即运用</a:t>
            </a:r>
            <a:r>
              <a:rPr lang="zh-CN" altLang="en-US" dirty="0">
                <a:solidFill>
                  <a:schemeClr val="accent1"/>
                </a:solidFill>
                <a:latin typeface="arial" panose="020B0604020202020204" pitchFamily="34" charset="0"/>
              </a:rPr>
              <a:t>无穷连续值</a:t>
            </a:r>
            <a:r>
              <a:rPr lang="zh-CN" altLang="en-US" dirty="0">
                <a:solidFill>
                  <a:srgbClr val="333333"/>
                </a:solidFill>
                <a:latin typeface="arial" panose="020B0604020202020204" pitchFamily="34" charset="0"/>
              </a:rPr>
              <a:t>的模糊集合去研究模糊性对象。</a:t>
            </a:r>
            <a:endParaRPr lang="zh-CN" altLang="en-US" dirty="0"/>
          </a:p>
          <a:p>
            <a:endParaRPr lang="zh-CN" altLang="en-US" dirty="0"/>
          </a:p>
        </p:txBody>
      </p:sp>
      <p:sp>
        <p:nvSpPr>
          <p:cNvPr id="2" name="文本框 1">
            <a:extLst>
              <a:ext uri="{FF2B5EF4-FFF2-40B4-BE49-F238E27FC236}">
                <a16:creationId xmlns:a16="http://schemas.microsoft.com/office/drawing/2014/main" id="{F37F720F-1768-4ADE-A929-448A1E8243C7}"/>
              </a:ext>
            </a:extLst>
          </p:cNvPr>
          <p:cNvSpPr txBox="1"/>
          <p:nvPr/>
        </p:nvSpPr>
        <p:spPr>
          <a:xfrm>
            <a:off x="1489075" y="3717032"/>
            <a:ext cx="7776864" cy="1200329"/>
          </a:xfrm>
          <a:prstGeom prst="rect">
            <a:avLst/>
          </a:prstGeom>
          <a:noFill/>
        </p:spPr>
        <p:txBody>
          <a:bodyPr wrap="square" rtlCol="0">
            <a:spAutoFit/>
          </a:bodyPr>
          <a:lstStyle/>
          <a:p>
            <a:r>
              <a:rPr lang="zh-CN" altLang="en-US" dirty="0">
                <a:solidFill>
                  <a:schemeClr val="accent1"/>
                </a:solidFill>
              </a:rPr>
              <a:t>隶属度</a:t>
            </a:r>
            <a:r>
              <a:rPr lang="zh-CN" altLang="en-US" dirty="0"/>
              <a:t>：</a:t>
            </a:r>
            <a:r>
              <a:rPr lang="zh-CN" altLang="en-US" dirty="0">
                <a:solidFill>
                  <a:prstClr val="black"/>
                </a:solidFill>
                <a:latin typeface="微软雅黑" panose="020B0503020204020204" pitchFamily="34" charset="-122"/>
                <a:ea typeface="微软雅黑" panose="020B0503020204020204" pitchFamily="34" charset="-122"/>
              </a:rPr>
              <a:t>元素与模糊集的相似程度的度量，通过隶属函数得到。取值在</a:t>
            </a:r>
            <a:r>
              <a:rPr lang="en-US" altLang="zh-CN" dirty="0">
                <a:solidFill>
                  <a:prstClr val="black"/>
                </a:solidFill>
                <a:latin typeface="微软雅黑" panose="020B0503020204020204" pitchFamily="34" charset="-122"/>
                <a:ea typeface="微软雅黑" panose="020B0503020204020204" pitchFamily="34" charset="-122"/>
              </a:rPr>
              <a:t>0-1</a:t>
            </a:r>
            <a:r>
              <a:rPr lang="zh-CN" altLang="en-US" dirty="0">
                <a:solidFill>
                  <a:prstClr val="black"/>
                </a:solidFill>
                <a:latin typeface="微软雅黑" panose="020B0503020204020204" pitchFamily="34" charset="-122"/>
                <a:ea typeface="微软雅黑" panose="020B0503020204020204" pitchFamily="34" charset="-122"/>
              </a:rPr>
              <a:t>之间。</a:t>
            </a:r>
            <a:endParaRPr lang="en-US" altLang="zh-CN" dirty="0">
              <a:solidFill>
                <a:prstClr val="black"/>
              </a:solidFill>
              <a:latin typeface="微软雅黑" panose="020B0503020204020204" pitchFamily="34" charset="-122"/>
              <a:ea typeface="微软雅黑" panose="020B0503020204020204" pitchFamily="34" charset="-122"/>
            </a:endParaRPr>
          </a:p>
          <a:p>
            <a:r>
              <a:rPr lang="zh-CN" altLang="en-US" dirty="0"/>
              <a:t> 例如：</a:t>
            </a:r>
            <a:r>
              <a:rPr lang="en-US" altLang="zh-CN" dirty="0"/>
              <a:t>10mm</a:t>
            </a:r>
            <a:r>
              <a:rPr lang="zh-CN" altLang="en-US" dirty="0"/>
              <a:t>降雨量</a:t>
            </a:r>
            <a:r>
              <a:rPr lang="en-US" altLang="zh-CN" dirty="0"/>
              <a:t>0.6</a:t>
            </a:r>
            <a:r>
              <a:rPr lang="zh-CN" altLang="en-US" dirty="0"/>
              <a:t>隶属与小雨，</a:t>
            </a:r>
            <a:r>
              <a:rPr lang="en-US" altLang="zh-CN" dirty="0"/>
              <a:t>0.3</a:t>
            </a:r>
            <a:r>
              <a:rPr lang="zh-CN" altLang="en-US" dirty="0"/>
              <a:t>隶属于中雨，</a:t>
            </a:r>
            <a:r>
              <a:rPr lang="en-US" altLang="zh-CN" dirty="0"/>
              <a:t>0.1</a:t>
            </a:r>
            <a:r>
              <a:rPr lang="zh-CN" altLang="en-US" dirty="0"/>
              <a:t>隶属于大雨</a:t>
            </a:r>
            <a:endParaRPr lang="en-US" altLang="zh-CN" dirty="0"/>
          </a:p>
          <a:p>
            <a:r>
              <a:rPr lang="en-US" altLang="zh-CN" dirty="0"/>
              <a:t>              100mm</a:t>
            </a:r>
            <a:r>
              <a:rPr lang="zh-CN" altLang="en-US" dirty="0"/>
              <a:t>降雨量</a:t>
            </a:r>
            <a:r>
              <a:rPr lang="en-US" altLang="zh-CN" dirty="0"/>
              <a:t>0.1</a:t>
            </a:r>
            <a:r>
              <a:rPr lang="zh-CN" altLang="en-US" dirty="0"/>
              <a:t>隶属于小雨，</a:t>
            </a:r>
            <a:r>
              <a:rPr lang="en-US" altLang="zh-CN" dirty="0"/>
              <a:t>0.2</a:t>
            </a:r>
            <a:r>
              <a:rPr lang="zh-CN" altLang="en-US" dirty="0"/>
              <a:t>隶属于中雨，</a:t>
            </a:r>
            <a:r>
              <a:rPr lang="en-US" altLang="zh-CN" dirty="0"/>
              <a:t>0.7</a:t>
            </a:r>
            <a:r>
              <a:rPr lang="zh-CN" altLang="en-US" dirty="0"/>
              <a:t>隶属于大雨</a:t>
            </a:r>
          </a:p>
        </p:txBody>
      </p:sp>
    </p:spTree>
    <p:extLst>
      <p:ext uri="{BB962C8B-B14F-4D97-AF65-F5344CB8AC3E}">
        <p14:creationId xmlns:p14="http://schemas.microsoft.com/office/powerpoint/2010/main" val="223590411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6_1">
            <a:extLst>
              <a:ext uri="{FF2B5EF4-FFF2-40B4-BE49-F238E27FC236}">
                <a16:creationId xmlns:a16="http://schemas.microsoft.com/office/drawing/2014/main" id="{BE010A68-C84B-4B14-ABED-2EF6E4E8DE5E}"/>
              </a:ext>
            </a:extLst>
          </p:cNvPr>
          <p:cNvSpPr/>
          <p:nvPr/>
        </p:nvSpPr>
        <p:spPr>
          <a:xfrm>
            <a:off x="945069" y="-177238"/>
            <a:ext cx="858440"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02</a:t>
            </a:r>
          </a:p>
          <a:p>
            <a:pPr algn="ctr">
              <a:spcBef>
                <a:spcPts val="500"/>
              </a:spcBef>
              <a:defRPr/>
            </a:pPr>
            <a:r>
              <a:rPr lang="zh-CN" altLang="en-US" sz="2000" b="1" kern="100" dirty="0">
                <a:solidFill>
                  <a:schemeClr val="bg1"/>
                </a:solidFill>
                <a:cs typeface="+mn-ea"/>
                <a:sym typeface="+mn-lt"/>
              </a:rPr>
              <a:t>概念</a:t>
            </a:r>
          </a:p>
        </p:txBody>
      </p:sp>
      <p:sp>
        <p:nvSpPr>
          <p:cNvPr id="2" name="文本框 1">
            <a:extLst>
              <a:ext uri="{FF2B5EF4-FFF2-40B4-BE49-F238E27FC236}">
                <a16:creationId xmlns:a16="http://schemas.microsoft.com/office/drawing/2014/main" id="{019C8BF0-4295-4979-8C6A-7FE7C9687523}"/>
              </a:ext>
            </a:extLst>
          </p:cNvPr>
          <p:cNvSpPr txBox="1"/>
          <p:nvPr/>
        </p:nvSpPr>
        <p:spPr>
          <a:xfrm>
            <a:off x="1561083" y="1052736"/>
            <a:ext cx="8712968" cy="584775"/>
          </a:xfrm>
          <a:prstGeom prst="rect">
            <a:avLst/>
          </a:prstGeom>
          <a:noFill/>
        </p:spPr>
        <p:txBody>
          <a:bodyPr wrap="square" rtlCol="0">
            <a:spAutoFit/>
          </a:bodyPr>
          <a:lstStyle/>
          <a:p>
            <a:r>
              <a:rPr lang="zh-CN" altLang="en-US" sz="3200" dirty="0"/>
              <a:t>曼达尼模糊推理</a:t>
            </a:r>
          </a:p>
        </p:txBody>
      </p:sp>
      <p:sp>
        <p:nvSpPr>
          <p:cNvPr id="7" name="矩形 6">
            <a:extLst>
              <a:ext uri="{FF2B5EF4-FFF2-40B4-BE49-F238E27FC236}">
                <a16:creationId xmlns:a16="http://schemas.microsoft.com/office/drawing/2014/main" id="{DA093071-89C1-4879-B72B-5EB6FC3DDC1A}"/>
              </a:ext>
            </a:extLst>
          </p:cNvPr>
          <p:cNvSpPr/>
          <p:nvPr/>
        </p:nvSpPr>
        <p:spPr>
          <a:xfrm>
            <a:off x="2281163" y="3501008"/>
            <a:ext cx="2088232" cy="68678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模糊化</a:t>
            </a:r>
          </a:p>
        </p:txBody>
      </p:sp>
      <p:sp>
        <p:nvSpPr>
          <p:cNvPr id="9" name="矩形 8">
            <a:extLst>
              <a:ext uri="{FF2B5EF4-FFF2-40B4-BE49-F238E27FC236}">
                <a16:creationId xmlns:a16="http://schemas.microsoft.com/office/drawing/2014/main" id="{94710943-F42B-4742-A46F-02B227D5C402}"/>
              </a:ext>
            </a:extLst>
          </p:cNvPr>
          <p:cNvSpPr/>
          <p:nvPr/>
        </p:nvSpPr>
        <p:spPr>
          <a:xfrm>
            <a:off x="5053471" y="1988840"/>
            <a:ext cx="2088232" cy="68678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规则库</a:t>
            </a:r>
          </a:p>
        </p:txBody>
      </p:sp>
      <p:sp>
        <p:nvSpPr>
          <p:cNvPr id="10" name="矩形 9">
            <a:extLst>
              <a:ext uri="{FF2B5EF4-FFF2-40B4-BE49-F238E27FC236}">
                <a16:creationId xmlns:a16="http://schemas.microsoft.com/office/drawing/2014/main" id="{EC617720-9426-4F60-8BF3-04E23577C884}"/>
              </a:ext>
            </a:extLst>
          </p:cNvPr>
          <p:cNvSpPr/>
          <p:nvPr/>
        </p:nvSpPr>
        <p:spPr>
          <a:xfrm>
            <a:off x="5053471" y="3508539"/>
            <a:ext cx="2088232" cy="68678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模糊推理</a:t>
            </a:r>
          </a:p>
        </p:txBody>
      </p:sp>
      <p:sp>
        <p:nvSpPr>
          <p:cNvPr id="11" name="矩形 10">
            <a:extLst>
              <a:ext uri="{FF2B5EF4-FFF2-40B4-BE49-F238E27FC236}">
                <a16:creationId xmlns:a16="http://schemas.microsoft.com/office/drawing/2014/main" id="{632A2784-77F5-489E-B9BD-DD0876E3945C}"/>
              </a:ext>
            </a:extLst>
          </p:cNvPr>
          <p:cNvSpPr/>
          <p:nvPr/>
        </p:nvSpPr>
        <p:spPr>
          <a:xfrm>
            <a:off x="7827754" y="3508539"/>
            <a:ext cx="2088232" cy="68678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去模糊化</a:t>
            </a:r>
          </a:p>
        </p:txBody>
      </p:sp>
      <p:cxnSp>
        <p:nvCxnSpPr>
          <p:cNvPr id="12" name="直接箭头连接符 11">
            <a:extLst>
              <a:ext uri="{FF2B5EF4-FFF2-40B4-BE49-F238E27FC236}">
                <a16:creationId xmlns:a16="http://schemas.microsoft.com/office/drawing/2014/main" id="{8DA36A93-293D-480F-BBCE-0F9C6DC90AB4}"/>
              </a:ext>
            </a:extLst>
          </p:cNvPr>
          <p:cNvCxnSpPr>
            <a:stCxn id="7" idx="3"/>
            <a:endCxn id="10" idx="1"/>
          </p:cNvCxnSpPr>
          <p:nvPr/>
        </p:nvCxnSpPr>
        <p:spPr>
          <a:xfrm>
            <a:off x="4369395" y="3844401"/>
            <a:ext cx="684076" cy="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040B6CC-C618-4156-A599-EFE36D593229}"/>
              </a:ext>
            </a:extLst>
          </p:cNvPr>
          <p:cNvCxnSpPr/>
          <p:nvPr/>
        </p:nvCxnSpPr>
        <p:spPr>
          <a:xfrm>
            <a:off x="7141703" y="3828043"/>
            <a:ext cx="684076" cy="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31B542-3911-4D85-904E-942B51E11EAD}"/>
              </a:ext>
            </a:extLst>
          </p:cNvPr>
          <p:cNvCxnSpPr>
            <a:stCxn id="9" idx="2"/>
            <a:endCxn id="10" idx="0"/>
          </p:cNvCxnSpPr>
          <p:nvPr/>
        </p:nvCxnSpPr>
        <p:spPr>
          <a:xfrm>
            <a:off x="6097587" y="2675625"/>
            <a:ext cx="0" cy="83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B683906-2507-42A0-AE94-A4C1A1276179}"/>
              </a:ext>
            </a:extLst>
          </p:cNvPr>
          <p:cNvSpPr txBox="1"/>
          <p:nvPr/>
        </p:nvSpPr>
        <p:spPr>
          <a:xfrm>
            <a:off x="408955" y="3552012"/>
            <a:ext cx="1394554" cy="584775"/>
          </a:xfrm>
          <a:prstGeom prst="rect">
            <a:avLst/>
          </a:prstGeom>
          <a:noFill/>
        </p:spPr>
        <p:txBody>
          <a:bodyPr wrap="square" rtlCol="0">
            <a:spAutoFit/>
          </a:bodyPr>
          <a:lstStyle/>
          <a:p>
            <a:r>
              <a:rPr lang="zh-CN" altLang="en-US" sz="3200" dirty="0"/>
              <a:t>输入</a:t>
            </a:r>
          </a:p>
        </p:txBody>
      </p:sp>
      <p:cxnSp>
        <p:nvCxnSpPr>
          <p:cNvPr id="19" name="直接箭头连接符 18">
            <a:extLst>
              <a:ext uri="{FF2B5EF4-FFF2-40B4-BE49-F238E27FC236}">
                <a16:creationId xmlns:a16="http://schemas.microsoft.com/office/drawing/2014/main" id="{62D4C7BC-46CB-42A6-B319-2D1841A8374E}"/>
              </a:ext>
            </a:extLst>
          </p:cNvPr>
          <p:cNvCxnSpPr>
            <a:endCxn id="7" idx="1"/>
          </p:cNvCxnSpPr>
          <p:nvPr/>
        </p:nvCxnSpPr>
        <p:spPr>
          <a:xfrm flipV="1">
            <a:off x="1273051" y="3844401"/>
            <a:ext cx="1008112" cy="7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5343C31-BA67-4C16-AC33-CD3D18E27BB8}"/>
              </a:ext>
            </a:extLst>
          </p:cNvPr>
          <p:cNvCxnSpPr>
            <a:stCxn id="11" idx="3"/>
          </p:cNvCxnSpPr>
          <p:nvPr/>
        </p:nvCxnSpPr>
        <p:spPr>
          <a:xfrm flipV="1">
            <a:off x="9915986" y="3851931"/>
            <a:ext cx="6460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70CD460B-B4B1-4FF0-9165-3BD1E3C812AB}"/>
              </a:ext>
            </a:extLst>
          </p:cNvPr>
          <p:cNvSpPr txBox="1"/>
          <p:nvPr/>
        </p:nvSpPr>
        <p:spPr>
          <a:xfrm>
            <a:off x="10562083" y="3559543"/>
            <a:ext cx="1394554" cy="584775"/>
          </a:xfrm>
          <a:prstGeom prst="rect">
            <a:avLst/>
          </a:prstGeom>
          <a:noFill/>
        </p:spPr>
        <p:txBody>
          <a:bodyPr wrap="square" rtlCol="0">
            <a:spAutoFit/>
          </a:bodyPr>
          <a:lstStyle/>
          <a:p>
            <a:r>
              <a:rPr lang="zh-CN" altLang="en-US" sz="3200" dirty="0"/>
              <a:t>输出</a:t>
            </a:r>
          </a:p>
        </p:txBody>
      </p:sp>
      <p:pic>
        <p:nvPicPr>
          <p:cNvPr id="3" name="图片 2">
            <a:extLst>
              <a:ext uri="{FF2B5EF4-FFF2-40B4-BE49-F238E27FC236}">
                <a16:creationId xmlns:a16="http://schemas.microsoft.com/office/drawing/2014/main" id="{35998147-9079-418B-B75C-FF0243551BA3}"/>
              </a:ext>
            </a:extLst>
          </p:cNvPr>
          <p:cNvPicPr>
            <a:picLocks noChangeAspect="1"/>
          </p:cNvPicPr>
          <p:nvPr/>
        </p:nvPicPr>
        <p:blipFill>
          <a:blip r:embed="rId3"/>
          <a:stretch>
            <a:fillRect/>
          </a:stretch>
        </p:blipFill>
        <p:spPr>
          <a:xfrm>
            <a:off x="2448979" y="4941168"/>
            <a:ext cx="1752600" cy="714375"/>
          </a:xfrm>
          <a:prstGeom prst="rect">
            <a:avLst/>
          </a:prstGeom>
        </p:spPr>
      </p:pic>
    </p:spTree>
    <p:extLst>
      <p:ext uri="{BB962C8B-B14F-4D97-AF65-F5344CB8AC3E}">
        <p14:creationId xmlns:p14="http://schemas.microsoft.com/office/powerpoint/2010/main" val="70575060"/>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D96BBF4-61F1-4325-A665-3CCDD62252B6}"/>
              </a:ext>
            </a:extLst>
          </p:cNvPr>
          <p:cNvPicPr>
            <a:picLocks noChangeAspect="1"/>
          </p:cNvPicPr>
          <p:nvPr/>
        </p:nvPicPr>
        <p:blipFill>
          <a:blip r:embed="rId3"/>
          <a:stretch>
            <a:fillRect/>
          </a:stretch>
        </p:blipFill>
        <p:spPr>
          <a:xfrm>
            <a:off x="5858163" y="1443832"/>
            <a:ext cx="5601556" cy="4280937"/>
          </a:xfrm>
          <a:prstGeom prst="rect">
            <a:avLst/>
          </a:prstGeom>
        </p:spPr>
      </p:pic>
      <p:sp>
        <p:nvSpPr>
          <p:cNvPr id="6" name="文本框 5">
            <a:extLst>
              <a:ext uri="{FF2B5EF4-FFF2-40B4-BE49-F238E27FC236}">
                <a16:creationId xmlns:a16="http://schemas.microsoft.com/office/drawing/2014/main" id="{23F2C95E-1044-4082-9398-D3C87AD40CE6}"/>
              </a:ext>
            </a:extLst>
          </p:cNvPr>
          <p:cNvSpPr txBox="1"/>
          <p:nvPr/>
        </p:nvSpPr>
        <p:spPr>
          <a:xfrm>
            <a:off x="1165039" y="1161618"/>
            <a:ext cx="3600400" cy="646331"/>
          </a:xfrm>
          <a:prstGeom prst="rect">
            <a:avLst/>
          </a:prstGeom>
          <a:noFill/>
        </p:spPr>
        <p:txBody>
          <a:bodyPr wrap="square" rtlCol="0">
            <a:spAutoFit/>
          </a:bodyPr>
          <a:lstStyle/>
          <a:p>
            <a:pPr algn="ctr"/>
            <a:r>
              <a:rPr lang="zh-CN" altLang="en-US" sz="3600" dirty="0"/>
              <a:t>系统组成</a:t>
            </a:r>
          </a:p>
        </p:txBody>
      </p:sp>
      <p:cxnSp>
        <p:nvCxnSpPr>
          <p:cNvPr id="20" name="直接连接符 19">
            <a:extLst>
              <a:ext uri="{FF2B5EF4-FFF2-40B4-BE49-F238E27FC236}">
                <a16:creationId xmlns:a16="http://schemas.microsoft.com/office/drawing/2014/main" id="{206CEF11-1672-4B6A-9B27-9B56E29346A1}"/>
              </a:ext>
            </a:extLst>
          </p:cNvPr>
          <p:cNvCxnSpPr>
            <a:stCxn id="6" idx="2"/>
          </p:cNvCxnSpPr>
          <p:nvPr/>
        </p:nvCxnSpPr>
        <p:spPr>
          <a:xfrm>
            <a:off x="2965239" y="1807949"/>
            <a:ext cx="0" cy="540931"/>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直接连接符 21">
            <a:extLst>
              <a:ext uri="{FF2B5EF4-FFF2-40B4-BE49-F238E27FC236}">
                <a16:creationId xmlns:a16="http://schemas.microsoft.com/office/drawing/2014/main" id="{F65421E7-15A5-40D9-9BC2-8799040A4174}"/>
              </a:ext>
            </a:extLst>
          </p:cNvPr>
          <p:cNvCxnSpPr/>
          <p:nvPr/>
        </p:nvCxnSpPr>
        <p:spPr>
          <a:xfrm>
            <a:off x="1345059" y="2345329"/>
            <a:ext cx="342038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4" name="直接箭头连接符 23">
            <a:extLst>
              <a:ext uri="{FF2B5EF4-FFF2-40B4-BE49-F238E27FC236}">
                <a16:creationId xmlns:a16="http://schemas.microsoft.com/office/drawing/2014/main" id="{50A7D6A0-B5B1-41AD-A88D-BA8708ACF5C0}"/>
              </a:ext>
            </a:extLst>
          </p:cNvPr>
          <p:cNvCxnSpPr/>
          <p:nvPr/>
        </p:nvCxnSpPr>
        <p:spPr>
          <a:xfrm>
            <a:off x="1345059" y="2345329"/>
            <a:ext cx="0" cy="9798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直接箭头连接符 39">
            <a:extLst>
              <a:ext uri="{FF2B5EF4-FFF2-40B4-BE49-F238E27FC236}">
                <a16:creationId xmlns:a16="http://schemas.microsoft.com/office/drawing/2014/main" id="{6C3ED88A-7A59-4A3A-8EAA-88313AE6453E}"/>
              </a:ext>
            </a:extLst>
          </p:cNvPr>
          <p:cNvCxnSpPr/>
          <p:nvPr/>
        </p:nvCxnSpPr>
        <p:spPr>
          <a:xfrm>
            <a:off x="2965239" y="2345329"/>
            <a:ext cx="0" cy="9798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直接箭头连接符 40">
            <a:extLst>
              <a:ext uri="{FF2B5EF4-FFF2-40B4-BE49-F238E27FC236}">
                <a16:creationId xmlns:a16="http://schemas.microsoft.com/office/drawing/2014/main" id="{E54E65C9-91CE-4974-9577-0F8D786548F9}"/>
              </a:ext>
            </a:extLst>
          </p:cNvPr>
          <p:cNvCxnSpPr/>
          <p:nvPr/>
        </p:nvCxnSpPr>
        <p:spPr>
          <a:xfrm>
            <a:off x="4754529" y="2345329"/>
            <a:ext cx="0" cy="9798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矩形 24">
            <a:extLst>
              <a:ext uri="{FF2B5EF4-FFF2-40B4-BE49-F238E27FC236}">
                <a16:creationId xmlns:a16="http://schemas.microsoft.com/office/drawing/2014/main" id="{C3629615-AF40-4BDC-A8BD-DAF8446D5B50}"/>
              </a:ext>
            </a:extLst>
          </p:cNvPr>
          <p:cNvSpPr/>
          <p:nvPr/>
        </p:nvSpPr>
        <p:spPr>
          <a:xfrm>
            <a:off x="1057028" y="3320134"/>
            <a:ext cx="565154" cy="237624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一个基站</a:t>
            </a:r>
          </a:p>
        </p:txBody>
      </p:sp>
      <p:sp>
        <p:nvSpPr>
          <p:cNvPr id="45" name="矩形 44">
            <a:extLst>
              <a:ext uri="{FF2B5EF4-FFF2-40B4-BE49-F238E27FC236}">
                <a16:creationId xmlns:a16="http://schemas.microsoft.com/office/drawing/2014/main" id="{44C1EC04-80EE-4815-9D6A-ACD06783FAC1}"/>
              </a:ext>
            </a:extLst>
          </p:cNvPr>
          <p:cNvSpPr/>
          <p:nvPr/>
        </p:nvSpPr>
        <p:spPr>
          <a:xfrm>
            <a:off x="2682662" y="3320134"/>
            <a:ext cx="565154" cy="237624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大量传感器节点</a:t>
            </a:r>
          </a:p>
        </p:txBody>
      </p:sp>
      <p:sp>
        <p:nvSpPr>
          <p:cNvPr id="46" name="矩形 45">
            <a:extLst>
              <a:ext uri="{FF2B5EF4-FFF2-40B4-BE49-F238E27FC236}">
                <a16:creationId xmlns:a16="http://schemas.microsoft.com/office/drawing/2014/main" id="{46503E1D-659B-4ECF-AFBE-C4381A9CD6E1}"/>
              </a:ext>
            </a:extLst>
          </p:cNvPr>
          <p:cNvSpPr/>
          <p:nvPr/>
        </p:nvSpPr>
        <p:spPr>
          <a:xfrm>
            <a:off x="4471952" y="3343854"/>
            <a:ext cx="565154" cy="237624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多个簇头节点</a:t>
            </a:r>
          </a:p>
        </p:txBody>
      </p:sp>
      <p:sp>
        <p:nvSpPr>
          <p:cNvPr id="47" name="Rectangle 55_1_1">
            <a:extLst>
              <a:ext uri="{FF2B5EF4-FFF2-40B4-BE49-F238E27FC236}">
                <a16:creationId xmlns:a16="http://schemas.microsoft.com/office/drawing/2014/main" id="{D1A49EC7-F04E-4602-9058-EC58B3ABACCA}"/>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2538075176"/>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ba05987-862f-426f-886b-31795f8cfb87"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4898975" y="1861439"/>
            <a:ext cx="2389238" cy="3855848"/>
            <a:chOff x="4728628" y="1566864"/>
            <a:chExt cx="2726757" cy="4400552"/>
          </a:xfrm>
        </p:grpSpPr>
        <p:sp>
          <p:nvSpPr>
            <p:cNvPr id="9" name="ïsḻíďê"/>
            <p:cNvSpPr/>
            <p:nvPr/>
          </p:nvSpPr>
          <p:spPr bwMode="auto">
            <a:xfrm>
              <a:off x="5015827" y="3736978"/>
              <a:ext cx="2155535" cy="2230438"/>
            </a:xfrm>
            <a:prstGeom prst="downArrow">
              <a:avLst>
                <a:gd name="adj1" fmla="val 50000"/>
                <a:gd name="adj2" fmla="val 49992"/>
              </a:avLst>
            </a:prstGeom>
            <a:solidFill>
              <a:schemeClr val="accent3"/>
            </a:solidFill>
            <a:ln w="25400">
              <a:noFill/>
              <a:bevel/>
            </a:ln>
          </p:spPr>
          <p:txBody>
            <a:bodyPr anchor="ctr">
              <a:scene3d>
                <a:camera prst="orthographicFront"/>
                <a:lightRig rig="threePt" dir="t"/>
              </a:scene3d>
              <a:sp3d contourW="12700"/>
            </a:bodyPr>
            <a:lstStyle/>
            <a:p>
              <a:pPr algn="ctr"/>
              <a:endParaRPr>
                <a:cs typeface="+mn-ea"/>
                <a:sym typeface="+mn-lt"/>
              </a:endParaRPr>
            </a:p>
          </p:txBody>
        </p:sp>
        <p:sp>
          <p:nvSpPr>
            <p:cNvPr id="10" name="îṩľíḑê"/>
            <p:cNvSpPr/>
            <p:nvPr/>
          </p:nvSpPr>
          <p:spPr bwMode="auto">
            <a:xfrm flipH="1" flipV="1">
              <a:off x="5017415" y="1566864"/>
              <a:ext cx="2155535" cy="2160586"/>
            </a:xfrm>
            <a:prstGeom prst="downArrow">
              <a:avLst>
                <a:gd name="adj1" fmla="val 50000"/>
                <a:gd name="adj2" fmla="val 50004"/>
              </a:avLst>
            </a:prstGeom>
            <a:solidFill>
              <a:schemeClr val="accent1"/>
            </a:solidFill>
            <a:ln w="25400">
              <a:noFill/>
              <a:bevel/>
            </a:ln>
          </p:spPr>
          <p:txBody>
            <a:bodyPr anchor="ctr">
              <a:scene3d>
                <a:camera prst="orthographicFront"/>
                <a:lightRig rig="threePt" dir="t"/>
              </a:scene3d>
              <a:sp3d contourW="12700"/>
            </a:bodyPr>
            <a:lstStyle/>
            <a:p>
              <a:pPr algn="ctr"/>
              <a:endParaRPr>
                <a:cs typeface="+mn-ea"/>
                <a:sym typeface="+mn-lt"/>
              </a:endParaRPr>
            </a:p>
          </p:txBody>
        </p:sp>
        <p:sp>
          <p:nvSpPr>
            <p:cNvPr id="17" name="íŝlíde"/>
            <p:cNvSpPr/>
            <p:nvPr/>
          </p:nvSpPr>
          <p:spPr>
            <a:xfrm>
              <a:off x="5988182" y="2348880"/>
              <a:ext cx="210826" cy="526883"/>
            </a:xfrm>
            <a:prstGeom prst="rect">
              <a:avLst/>
            </a:prstGeom>
          </p:spPr>
          <p:txBody>
            <a:bodyPr wrap="none">
              <a:spAutoFit/>
              <a:scene3d>
                <a:camera prst="orthographicFront"/>
                <a:lightRig rig="threePt" dir="t"/>
              </a:scene3d>
              <a:sp3d contourW="12700"/>
            </a:bodyPr>
            <a:lstStyle/>
            <a:p>
              <a:pPr algn="ctr" defTabSz="913765">
                <a:defRPr/>
              </a:pPr>
              <a:endParaRPr lang="en-US" altLang="zh-CN" sz="2400" dirty="0">
                <a:solidFill>
                  <a:srgbClr val="FFFFFF"/>
                </a:solidFill>
                <a:cs typeface="+mn-ea"/>
                <a:sym typeface="+mn-lt"/>
              </a:endParaRPr>
            </a:p>
          </p:txBody>
        </p:sp>
        <p:sp>
          <p:nvSpPr>
            <p:cNvPr id="18" name="iṩľíḑe"/>
            <p:cNvSpPr/>
            <p:nvPr/>
          </p:nvSpPr>
          <p:spPr>
            <a:xfrm>
              <a:off x="5988181" y="4621363"/>
              <a:ext cx="210826" cy="526883"/>
            </a:xfrm>
            <a:prstGeom prst="rect">
              <a:avLst/>
            </a:prstGeom>
          </p:spPr>
          <p:txBody>
            <a:bodyPr wrap="none">
              <a:spAutoFit/>
              <a:scene3d>
                <a:camera prst="orthographicFront"/>
                <a:lightRig rig="threePt" dir="t"/>
              </a:scene3d>
              <a:sp3d contourW="12700"/>
            </a:bodyPr>
            <a:lstStyle/>
            <a:p>
              <a:pPr algn="ctr" defTabSz="913765">
                <a:defRPr/>
              </a:pPr>
              <a:endParaRPr lang="en-US" altLang="zh-CN" sz="2400" dirty="0">
                <a:solidFill>
                  <a:srgbClr val="FFFFFF"/>
                </a:solidFill>
                <a:cs typeface="+mn-ea"/>
                <a:sym typeface="+mn-lt"/>
              </a:endParaRPr>
            </a:p>
          </p:txBody>
        </p:sp>
        <p:grpSp>
          <p:nvGrpSpPr>
            <p:cNvPr id="19" name="išļîḍé"/>
            <p:cNvGrpSpPr/>
            <p:nvPr/>
          </p:nvGrpSpPr>
          <p:grpSpPr>
            <a:xfrm>
              <a:off x="4728628" y="2348880"/>
              <a:ext cx="571222" cy="571221"/>
              <a:chOff x="2406923" y="2845390"/>
              <a:chExt cx="571222" cy="571221"/>
            </a:xfrm>
          </p:grpSpPr>
          <p:sp>
            <p:nvSpPr>
              <p:cNvPr id="20" name="i$1ïďe"/>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cs typeface="+mn-ea"/>
                  <a:sym typeface="+mn-lt"/>
                </a:endParaRPr>
              </a:p>
            </p:txBody>
          </p:sp>
          <p:sp>
            <p:nvSpPr>
              <p:cNvPr id="21" name="išḻíḋê"/>
              <p:cNvSpPr>
                <a:spLocks noChangeAspect="1"/>
              </p:cNvSpPr>
              <p:nvPr/>
            </p:nvSpPr>
            <p:spPr bwMode="auto">
              <a:xfrm>
                <a:off x="2540113" y="2978779"/>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anchor="ctr">
                <a:scene3d>
                  <a:camera prst="orthographicFront"/>
                  <a:lightRig rig="threePt" dir="t"/>
                </a:scene3d>
                <a:sp3d contourW="12700"/>
              </a:bodyPr>
              <a:lstStyle/>
              <a:p>
                <a:pPr algn="ctr"/>
                <a:endParaRPr>
                  <a:cs typeface="+mn-ea"/>
                  <a:sym typeface="+mn-lt"/>
                </a:endParaRPr>
              </a:p>
            </p:txBody>
          </p:sp>
        </p:grpSp>
        <p:grpSp>
          <p:nvGrpSpPr>
            <p:cNvPr id="28" name="íṣľiḑê"/>
            <p:cNvGrpSpPr/>
            <p:nvPr/>
          </p:nvGrpSpPr>
          <p:grpSpPr>
            <a:xfrm>
              <a:off x="6884163" y="4566585"/>
              <a:ext cx="571222" cy="571221"/>
              <a:chOff x="2406923" y="2845390"/>
              <a:chExt cx="571222" cy="571221"/>
            </a:xfrm>
          </p:grpSpPr>
          <p:sp>
            <p:nvSpPr>
              <p:cNvPr id="30" name="ïṩḷíḑê"/>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cs typeface="+mn-ea"/>
                  <a:sym typeface="+mn-lt"/>
                </a:endParaRPr>
              </a:p>
            </p:txBody>
          </p:sp>
          <p:sp>
            <p:nvSpPr>
              <p:cNvPr id="29" name="iŝḻîḓè"/>
              <p:cNvSpPr>
                <a:spLocks noChangeAspect="1"/>
              </p:cNvSpPr>
              <p:nvPr/>
            </p:nvSpPr>
            <p:spPr bwMode="auto">
              <a:xfrm>
                <a:off x="2540113" y="2980802"/>
                <a:ext cx="304843" cy="300394"/>
              </a:xfrm>
              <a:custGeom>
                <a:avLst/>
                <a:gdLst>
                  <a:gd name="connsiteX0" fmla="*/ 348690 w 604363"/>
                  <a:gd name="connsiteY0" fmla="*/ 224116 h 595544"/>
                  <a:gd name="connsiteX1" fmla="*/ 348690 w 604363"/>
                  <a:gd name="connsiteY1" fmla="*/ 513309 h 595544"/>
                  <a:gd name="connsiteX2" fmla="*/ 409242 w 604363"/>
                  <a:gd name="connsiteY2" fmla="*/ 513309 h 595544"/>
                  <a:gd name="connsiteX3" fmla="*/ 409242 w 604363"/>
                  <a:gd name="connsiteY3" fmla="*/ 224116 h 595544"/>
                  <a:gd name="connsiteX4" fmla="*/ 194986 w 604363"/>
                  <a:gd name="connsiteY4" fmla="*/ 224116 h 595544"/>
                  <a:gd name="connsiteX5" fmla="*/ 194986 w 604363"/>
                  <a:gd name="connsiteY5" fmla="*/ 513309 h 595544"/>
                  <a:gd name="connsiteX6" fmla="*/ 255494 w 604363"/>
                  <a:gd name="connsiteY6" fmla="*/ 513309 h 595544"/>
                  <a:gd name="connsiteX7" fmla="*/ 255494 w 604363"/>
                  <a:gd name="connsiteY7" fmla="*/ 224116 h 595544"/>
                  <a:gd name="connsiteX8" fmla="*/ 340148 w 604363"/>
                  <a:gd name="connsiteY8" fmla="*/ 206870 h 595544"/>
                  <a:gd name="connsiteX9" fmla="*/ 417784 w 604363"/>
                  <a:gd name="connsiteY9" fmla="*/ 206870 h 595544"/>
                  <a:gd name="connsiteX10" fmla="*/ 426326 w 604363"/>
                  <a:gd name="connsiteY10" fmla="*/ 215588 h 595544"/>
                  <a:gd name="connsiteX11" fmla="*/ 426326 w 604363"/>
                  <a:gd name="connsiteY11" fmla="*/ 521837 h 595544"/>
                  <a:gd name="connsiteX12" fmla="*/ 417784 w 604363"/>
                  <a:gd name="connsiteY12" fmla="*/ 530554 h 595544"/>
                  <a:gd name="connsiteX13" fmla="*/ 340148 w 604363"/>
                  <a:gd name="connsiteY13" fmla="*/ 530554 h 595544"/>
                  <a:gd name="connsiteX14" fmla="*/ 331416 w 604363"/>
                  <a:gd name="connsiteY14" fmla="*/ 521837 h 595544"/>
                  <a:gd name="connsiteX15" fmla="*/ 331416 w 604363"/>
                  <a:gd name="connsiteY15" fmla="*/ 215588 h 595544"/>
                  <a:gd name="connsiteX16" fmla="*/ 340148 w 604363"/>
                  <a:gd name="connsiteY16" fmla="*/ 206870 h 595544"/>
                  <a:gd name="connsiteX17" fmla="*/ 186450 w 604363"/>
                  <a:gd name="connsiteY17" fmla="*/ 206870 h 595544"/>
                  <a:gd name="connsiteX18" fmla="*/ 264029 w 604363"/>
                  <a:gd name="connsiteY18" fmla="*/ 206870 h 595544"/>
                  <a:gd name="connsiteX19" fmla="*/ 272565 w 604363"/>
                  <a:gd name="connsiteY19" fmla="*/ 215588 h 595544"/>
                  <a:gd name="connsiteX20" fmla="*/ 272565 w 604363"/>
                  <a:gd name="connsiteY20" fmla="*/ 521837 h 595544"/>
                  <a:gd name="connsiteX21" fmla="*/ 264029 w 604363"/>
                  <a:gd name="connsiteY21" fmla="*/ 530554 h 595544"/>
                  <a:gd name="connsiteX22" fmla="*/ 186450 w 604363"/>
                  <a:gd name="connsiteY22" fmla="*/ 530554 h 595544"/>
                  <a:gd name="connsiteX23" fmla="*/ 177725 w 604363"/>
                  <a:gd name="connsiteY23" fmla="*/ 521837 h 595544"/>
                  <a:gd name="connsiteX24" fmla="*/ 177725 w 604363"/>
                  <a:gd name="connsiteY24" fmla="*/ 215588 h 595544"/>
                  <a:gd name="connsiteX25" fmla="*/ 186450 w 604363"/>
                  <a:gd name="connsiteY25" fmla="*/ 206870 h 595544"/>
                  <a:gd name="connsiteX26" fmla="*/ 303902 w 604363"/>
                  <a:gd name="connsiteY26" fmla="*/ 19189 h 595544"/>
                  <a:gd name="connsiteX27" fmla="*/ 35897 w 604363"/>
                  <a:gd name="connsiteY27" fmla="*/ 206822 h 595544"/>
                  <a:gd name="connsiteX28" fmla="*/ 110301 w 604363"/>
                  <a:gd name="connsiteY28" fmla="*/ 206822 h 595544"/>
                  <a:gd name="connsiteX29" fmla="*/ 118842 w 604363"/>
                  <a:gd name="connsiteY29" fmla="*/ 215540 h 595544"/>
                  <a:gd name="connsiteX30" fmla="*/ 118842 w 604363"/>
                  <a:gd name="connsiteY30" fmla="*/ 521818 h 595544"/>
                  <a:gd name="connsiteX31" fmla="*/ 110301 w 604363"/>
                  <a:gd name="connsiteY31" fmla="*/ 530536 h 595544"/>
                  <a:gd name="connsiteX32" fmla="*/ 47855 w 604363"/>
                  <a:gd name="connsiteY32" fmla="*/ 530536 h 595544"/>
                  <a:gd name="connsiteX33" fmla="*/ 47855 w 604363"/>
                  <a:gd name="connsiteY33" fmla="*/ 578487 h 595544"/>
                  <a:gd name="connsiteX34" fmla="*/ 556153 w 604363"/>
                  <a:gd name="connsiteY34" fmla="*/ 578487 h 595544"/>
                  <a:gd name="connsiteX35" fmla="*/ 556153 w 604363"/>
                  <a:gd name="connsiteY35" fmla="*/ 530536 h 595544"/>
                  <a:gd name="connsiteX36" fmla="*/ 493897 w 604363"/>
                  <a:gd name="connsiteY36" fmla="*/ 530536 h 595544"/>
                  <a:gd name="connsiteX37" fmla="*/ 485166 w 604363"/>
                  <a:gd name="connsiteY37" fmla="*/ 521818 h 595544"/>
                  <a:gd name="connsiteX38" fmla="*/ 485166 w 604363"/>
                  <a:gd name="connsiteY38" fmla="*/ 215540 h 595544"/>
                  <a:gd name="connsiteX39" fmla="*/ 493897 w 604363"/>
                  <a:gd name="connsiteY39" fmla="*/ 206822 h 595544"/>
                  <a:gd name="connsiteX40" fmla="*/ 568490 w 604363"/>
                  <a:gd name="connsiteY40" fmla="*/ 206822 h 595544"/>
                  <a:gd name="connsiteX41" fmla="*/ 298967 w 604363"/>
                  <a:gd name="connsiteY41" fmla="*/ 1563 h 595544"/>
                  <a:gd name="connsiteX42" fmla="*/ 309027 w 604363"/>
                  <a:gd name="connsiteY42" fmla="*/ 1563 h 595544"/>
                  <a:gd name="connsiteX43" fmla="*/ 599428 w 604363"/>
                  <a:gd name="connsiteY43" fmla="*/ 207769 h 595544"/>
                  <a:gd name="connsiteX44" fmla="*/ 604363 w 604363"/>
                  <a:gd name="connsiteY44" fmla="*/ 215540 h 595544"/>
                  <a:gd name="connsiteX45" fmla="*/ 595632 w 604363"/>
                  <a:gd name="connsiteY45" fmla="*/ 224069 h 595544"/>
                  <a:gd name="connsiteX46" fmla="*/ 502438 w 604363"/>
                  <a:gd name="connsiteY46" fmla="*/ 224069 h 595544"/>
                  <a:gd name="connsiteX47" fmla="*/ 502438 w 604363"/>
                  <a:gd name="connsiteY47" fmla="*/ 513289 h 595544"/>
                  <a:gd name="connsiteX48" fmla="*/ 564884 w 604363"/>
                  <a:gd name="connsiteY48" fmla="*/ 513289 h 595544"/>
                  <a:gd name="connsiteX49" fmla="*/ 573425 w 604363"/>
                  <a:gd name="connsiteY49" fmla="*/ 521818 h 595544"/>
                  <a:gd name="connsiteX50" fmla="*/ 573425 w 604363"/>
                  <a:gd name="connsiteY50" fmla="*/ 587015 h 595544"/>
                  <a:gd name="connsiteX51" fmla="*/ 564884 w 604363"/>
                  <a:gd name="connsiteY51" fmla="*/ 595544 h 595544"/>
                  <a:gd name="connsiteX52" fmla="*/ 39314 w 604363"/>
                  <a:gd name="connsiteY52" fmla="*/ 595544 h 595544"/>
                  <a:gd name="connsiteX53" fmla="*/ 30773 w 604363"/>
                  <a:gd name="connsiteY53" fmla="*/ 587015 h 595544"/>
                  <a:gd name="connsiteX54" fmla="*/ 30773 w 604363"/>
                  <a:gd name="connsiteY54" fmla="*/ 521818 h 595544"/>
                  <a:gd name="connsiteX55" fmla="*/ 39314 w 604363"/>
                  <a:gd name="connsiteY55" fmla="*/ 513289 h 595544"/>
                  <a:gd name="connsiteX56" fmla="*/ 101760 w 604363"/>
                  <a:gd name="connsiteY56" fmla="*/ 513289 h 595544"/>
                  <a:gd name="connsiteX57" fmla="*/ 101760 w 604363"/>
                  <a:gd name="connsiteY57" fmla="*/ 224069 h 595544"/>
                  <a:gd name="connsiteX58" fmla="*/ 8565 w 604363"/>
                  <a:gd name="connsiteY58" fmla="*/ 224069 h 595544"/>
                  <a:gd name="connsiteX59" fmla="*/ 404 w 604363"/>
                  <a:gd name="connsiteY59" fmla="*/ 218004 h 595544"/>
                  <a:gd name="connsiteX60" fmla="*/ 3631 w 604363"/>
                  <a:gd name="connsiteY60" fmla="*/ 208338 h 595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4363" h="595544">
                    <a:moveTo>
                      <a:pt x="348690" y="224116"/>
                    </a:moveTo>
                    <a:lnTo>
                      <a:pt x="348690" y="513309"/>
                    </a:lnTo>
                    <a:lnTo>
                      <a:pt x="409242" y="513309"/>
                    </a:lnTo>
                    <a:lnTo>
                      <a:pt x="409242" y="224116"/>
                    </a:lnTo>
                    <a:close/>
                    <a:moveTo>
                      <a:pt x="194986" y="224116"/>
                    </a:moveTo>
                    <a:lnTo>
                      <a:pt x="194986" y="513309"/>
                    </a:lnTo>
                    <a:lnTo>
                      <a:pt x="255494" y="513309"/>
                    </a:lnTo>
                    <a:lnTo>
                      <a:pt x="255494" y="224116"/>
                    </a:lnTo>
                    <a:close/>
                    <a:moveTo>
                      <a:pt x="340148" y="206870"/>
                    </a:moveTo>
                    <a:lnTo>
                      <a:pt x="417784" y="206870"/>
                    </a:lnTo>
                    <a:cubicBezTo>
                      <a:pt x="422530" y="206870"/>
                      <a:pt x="426326" y="210850"/>
                      <a:pt x="426326" y="215588"/>
                    </a:cubicBezTo>
                    <a:lnTo>
                      <a:pt x="426326" y="521837"/>
                    </a:lnTo>
                    <a:cubicBezTo>
                      <a:pt x="426326" y="526574"/>
                      <a:pt x="422530" y="530554"/>
                      <a:pt x="417784" y="530554"/>
                    </a:cubicBezTo>
                    <a:lnTo>
                      <a:pt x="340148" y="530554"/>
                    </a:lnTo>
                    <a:cubicBezTo>
                      <a:pt x="335402" y="530554"/>
                      <a:pt x="331416" y="526574"/>
                      <a:pt x="331416" y="521837"/>
                    </a:cubicBezTo>
                    <a:lnTo>
                      <a:pt x="331416" y="215588"/>
                    </a:lnTo>
                    <a:cubicBezTo>
                      <a:pt x="331416" y="210850"/>
                      <a:pt x="335402" y="206870"/>
                      <a:pt x="340148" y="206870"/>
                    </a:cubicBezTo>
                    <a:close/>
                    <a:moveTo>
                      <a:pt x="186450" y="206870"/>
                    </a:moveTo>
                    <a:lnTo>
                      <a:pt x="264029" y="206870"/>
                    </a:lnTo>
                    <a:cubicBezTo>
                      <a:pt x="268771" y="206870"/>
                      <a:pt x="272565" y="210850"/>
                      <a:pt x="272565" y="215588"/>
                    </a:cubicBezTo>
                    <a:lnTo>
                      <a:pt x="272565" y="521837"/>
                    </a:lnTo>
                    <a:cubicBezTo>
                      <a:pt x="272565" y="526574"/>
                      <a:pt x="268771" y="530554"/>
                      <a:pt x="264029" y="530554"/>
                    </a:cubicBezTo>
                    <a:lnTo>
                      <a:pt x="186450" y="530554"/>
                    </a:lnTo>
                    <a:cubicBezTo>
                      <a:pt x="181708" y="530554"/>
                      <a:pt x="177725" y="526574"/>
                      <a:pt x="177725" y="521837"/>
                    </a:cubicBezTo>
                    <a:lnTo>
                      <a:pt x="177725" y="215588"/>
                    </a:lnTo>
                    <a:cubicBezTo>
                      <a:pt x="177725" y="210850"/>
                      <a:pt x="181708" y="206870"/>
                      <a:pt x="186450" y="206870"/>
                    </a:cubicBezTo>
                    <a:close/>
                    <a:moveTo>
                      <a:pt x="303902" y="19189"/>
                    </a:moveTo>
                    <a:lnTo>
                      <a:pt x="35897" y="206822"/>
                    </a:lnTo>
                    <a:lnTo>
                      <a:pt x="110301" y="206822"/>
                    </a:lnTo>
                    <a:cubicBezTo>
                      <a:pt x="115046" y="206822"/>
                      <a:pt x="118842" y="210802"/>
                      <a:pt x="118842" y="215540"/>
                    </a:cubicBezTo>
                    <a:lnTo>
                      <a:pt x="118842" y="521818"/>
                    </a:lnTo>
                    <a:cubicBezTo>
                      <a:pt x="118842" y="526556"/>
                      <a:pt x="115046" y="530536"/>
                      <a:pt x="110301" y="530536"/>
                    </a:cubicBezTo>
                    <a:lnTo>
                      <a:pt x="47855" y="530536"/>
                    </a:lnTo>
                    <a:lnTo>
                      <a:pt x="47855" y="578487"/>
                    </a:lnTo>
                    <a:lnTo>
                      <a:pt x="556153" y="578487"/>
                    </a:lnTo>
                    <a:lnTo>
                      <a:pt x="556153" y="530536"/>
                    </a:lnTo>
                    <a:lnTo>
                      <a:pt x="493897" y="530536"/>
                    </a:lnTo>
                    <a:cubicBezTo>
                      <a:pt x="489151" y="530536"/>
                      <a:pt x="485166" y="526556"/>
                      <a:pt x="485166" y="521818"/>
                    </a:cubicBezTo>
                    <a:lnTo>
                      <a:pt x="485166" y="215540"/>
                    </a:lnTo>
                    <a:cubicBezTo>
                      <a:pt x="485166" y="210802"/>
                      <a:pt x="489151" y="206822"/>
                      <a:pt x="493897" y="206822"/>
                    </a:cubicBezTo>
                    <a:lnTo>
                      <a:pt x="568490" y="206822"/>
                    </a:lnTo>
                    <a:close/>
                    <a:moveTo>
                      <a:pt x="298967" y="1563"/>
                    </a:moveTo>
                    <a:cubicBezTo>
                      <a:pt x="302004" y="-522"/>
                      <a:pt x="305990" y="-522"/>
                      <a:pt x="309027" y="1563"/>
                    </a:cubicBezTo>
                    <a:lnTo>
                      <a:pt x="599428" y="207769"/>
                    </a:lnTo>
                    <a:cubicBezTo>
                      <a:pt x="602275" y="208907"/>
                      <a:pt x="604363" y="211939"/>
                      <a:pt x="604363" y="215540"/>
                    </a:cubicBezTo>
                    <a:cubicBezTo>
                      <a:pt x="604363" y="220278"/>
                      <a:pt x="600567" y="224069"/>
                      <a:pt x="595632" y="224069"/>
                    </a:cubicBezTo>
                    <a:lnTo>
                      <a:pt x="502438" y="224069"/>
                    </a:lnTo>
                    <a:lnTo>
                      <a:pt x="502438" y="513289"/>
                    </a:lnTo>
                    <a:lnTo>
                      <a:pt x="564884" y="513289"/>
                    </a:lnTo>
                    <a:cubicBezTo>
                      <a:pt x="569629" y="513289"/>
                      <a:pt x="573425" y="517079"/>
                      <a:pt x="573425" y="521818"/>
                    </a:cubicBezTo>
                    <a:lnTo>
                      <a:pt x="573425" y="587015"/>
                    </a:lnTo>
                    <a:cubicBezTo>
                      <a:pt x="573425" y="591754"/>
                      <a:pt x="569629" y="595544"/>
                      <a:pt x="564884" y="595544"/>
                    </a:cubicBezTo>
                    <a:lnTo>
                      <a:pt x="39314" y="595544"/>
                    </a:lnTo>
                    <a:cubicBezTo>
                      <a:pt x="34569" y="595544"/>
                      <a:pt x="30773" y="591754"/>
                      <a:pt x="30773" y="587015"/>
                    </a:cubicBezTo>
                    <a:lnTo>
                      <a:pt x="30773" y="521818"/>
                    </a:lnTo>
                    <a:cubicBezTo>
                      <a:pt x="30773" y="517079"/>
                      <a:pt x="34569" y="513289"/>
                      <a:pt x="39314" y="513289"/>
                    </a:cubicBezTo>
                    <a:lnTo>
                      <a:pt x="101760" y="513289"/>
                    </a:lnTo>
                    <a:lnTo>
                      <a:pt x="101760" y="224069"/>
                    </a:lnTo>
                    <a:lnTo>
                      <a:pt x="8565" y="224069"/>
                    </a:lnTo>
                    <a:cubicBezTo>
                      <a:pt x="4769" y="224069"/>
                      <a:pt x="1543" y="221605"/>
                      <a:pt x="404" y="218004"/>
                    </a:cubicBezTo>
                    <a:cubicBezTo>
                      <a:pt x="-735" y="214403"/>
                      <a:pt x="594" y="210612"/>
                      <a:pt x="3631" y="208338"/>
                    </a:cubicBezTo>
                    <a:close/>
                  </a:path>
                </a:pathLst>
              </a:custGeom>
              <a:solidFill>
                <a:schemeClr val="bg1"/>
              </a:solidFill>
              <a:ln>
                <a:noFill/>
              </a:ln>
            </p:spPr>
            <p:txBody>
              <a:bodyPr anchor="ctr">
                <a:scene3d>
                  <a:camera prst="orthographicFront"/>
                  <a:lightRig rig="threePt" dir="t"/>
                </a:scene3d>
                <a:sp3d contourW="12700"/>
              </a:bodyPr>
              <a:lstStyle/>
              <a:p>
                <a:pPr algn="ctr"/>
                <a:endParaRPr>
                  <a:cs typeface="+mn-ea"/>
                  <a:sym typeface="+mn-lt"/>
                </a:endParaRPr>
              </a:p>
            </p:txBody>
          </p:sp>
        </p:grpSp>
        <p:sp>
          <p:nvSpPr>
            <p:cNvPr id="34" name="iṣ1îḓé"/>
            <p:cNvSpPr txBox="1"/>
            <p:nvPr/>
          </p:nvSpPr>
          <p:spPr>
            <a:xfrm>
              <a:off x="5636394" y="2747277"/>
              <a:ext cx="914400" cy="521720"/>
            </a:xfrm>
            <a:prstGeom prst="rect">
              <a:avLst/>
            </a:prstGeom>
            <a:noFill/>
          </p:spPr>
          <p:txBody>
            <a:bodyPr wrap="none" lIns="90000" tIns="46800" rIns="90000" bIns="46800" anchor="ctr" anchorCtr="0">
              <a:normAutofit/>
              <a:scene3d>
                <a:camera prst="orthographicFront"/>
                <a:lightRig rig="threePt" dir="t"/>
              </a:scene3d>
              <a:sp3d contourW="12700"/>
            </a:bodyPr>
            <a:lstStyle/>
            <a:p>
              <a:pPr algn="ctr" defTabSz="913765">
                <a:defRPr/>
              </a:pPr>
              <a:endParaRPr lang="zh-CN" altLang="en-US" sz="1600" b="1" dirty="0">
                <a:solidFill>
                  <a:srgbClr val="FFFFFF"/>
                </a:solidFill>
                <a:cs typeface="+mn-ea"/>
                <a:sym typeface="+mn-lt"/>
              </a:endParaRPr>
            </a:p>
          </p:txBody>
        </p:sp>
        <p:grpSp>
          <p:nvGrpSpPr>
            <p:cNvPr id="38" name="ïṣľíḓè"/>
            <p:cNvGrpSpPr/>
            <p:nvPr/>
          </p:nvGrpSpPr>
          <p:grpSpPr>
            <a:xfrm>
              <a:off x="4728628" y="4566585"/>
              <a:ext cx="571222" cy="571221"/>
              <a:chOff x="2406923" y="2845390"/>
              <a:chExt cx="571222" cy="571221"/>
            </a:xfrm>
          </p:grpSpPr>
          <p:sp>
            <p:nvSpPr>
              <p:cNvPr id="39" name="ïŝľidé"/>
              <p:cNvSpPr/>
              <p:nvPr/>
            </p:nvSpPr>
            <p:spPr>
              <a:xfrm>
                <a:off x="2406923" y="2845390"/>
                <a:ext cx="571222" cy="571221"/>
              </a:xfrm>
              <a:prstGeom prst="ellipse">
                <a:avLst/>
              </a:prstGeom>
              <a:solidFill>
                <a:schemeClr val="accent3"/>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cs typeface="+mn-ea"/>
                  <a:sym typeface="+mn-lt"/>
                </a:endParaRPr>
              </a:p>
            </p:txBody>
          </p:sp>
          <p:sp>
            <p:nvSpPr>
              <p:cNvPr id="40" name="ïşľiḑé"/>
              <p:cNvSpPr>
                <a:spLocks noChangeAspect="1"/>
              </p:cNvSpPr>
              <p:nvPr/>
            </p:nvSpPr>
            <p:spPr bwMode="auto">
              <a:xfrm>
                <a:off x="2540113" y="3026990"/>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scene3d>
                  <a:camera prst="orthographicFront"/>
                  <a:lightRig rig="threePt" dir="t"/>
                </a:scene3d>
                <a:sp3d contourW="12700"/>
              </a:bodyPr>
              <a:lstStyle/>
              <a:p>
                <a:pPr algn="ctr"/>
                <a:endParaRPr>
                  <a:cs typeface="+mn-ea"/>
                  <a:sym typeface="+mn-lt"/>
                </a:endParaRPr>
              </a:p>
            </p:txBody>
          </p:sp>
        </p:grpSp>
        <p:grpSp>
          <p:nvGrpSpPr>
            <p:cNvPr id="41" name="ïṡḷiḓe"/>
            <p:cNvGrpSpPr/>
            <p:nvPr/>
          </p:nvGrpSpPr>
          <p:grpSpPr>
            <a:xfrm>
              <a:off x="6835836" y="2348880"/>
              <a:ext cx="571222" cy="571221"/>
              <a:chOff x="2406923" y="2845390"/>
              <a:chExt cx="571222" cy="571221"/>
            </a:xfrm>
          </p:grpSpPr>
          <p:sp>
            <p:nvSpPr>
              <p:cNvPr id="42" name="íṧḷíḍê"/>
              <p:cNvSpPr/>
              <p:nvPr/>
            </p:nvSpPr>
            <p:spPr>
              <a:xfrm>
                <a:off x="2406923" y="2845390"/>
                <a:ext cx="571222" cy="571221"/>
              </a:xfrm>
              <a:prstGeom prst="ellipse">
                <a:avLst/>
              </a:prstGeom>
              <a:solidFill>
                <a:schemeClr val="accent3"/>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cs typeface="+mn-ea"/>
                  <a:sym typeface="+mn-lt"/>
                </a:endParaRPr>
              </a:p>
            </p:txBody>
          </p:sp>
          <p:sp>
            <p:nvSpPr>
              <p:cNvPr id="43" name="iṡľîḑè"/>
              <p:cNvSpPr>
                <a:spLocks noChangeAspect="1"/>
              </p:cNvSpPr>
              <p:nvPr/>
            </p:nvSpPr>
            <p:spPr bwMode="auto">
              <a:xfrm>
                <a:off x="2540113" y="3026990"/>
                <a:ext cx="304842" cy="2080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scene3d>
                  <a:camera prst="orthographicFront"/>
                  <a:lightRig rig="threePt" dir="t"/>
                </a:scene3d>
                <a:sp3d contourW="12700"/>
              </a:bodyPr>
              <a:lstStyle/>
              <a:p>
                <a:pPr algn="ctr"/>
                <a:endParaRPr>
                  <a:cs typeface="+mn-ea"/>
                  <a:sym typeface="+mn-lt"/>
                </a:endParaRPr>
              </a:p>
            </p:txBody>
          </p:sp>
        </p:grpSp>
      </p:grpSp>
      <p:grpSp>
        <p:nvGrpSpPr>
          <p:cNvPr id="44" name="组合 43"/>
          <p:cNvGrpSpPr/>
          <p:nvPr/>
        </p:nvGrpSpPr>
        <p:grpSpPr>
          <a:xfrm>
            <a:off x="7440112" y="2246285"/>
            <a:ext cx="3575232" cy="629467"/>
            <a:chOff x="1085274" y="2349127"/>
            <a:chExt cx="3575232" cy="629467"/>
          </a:xfrm>
        </p:grpSpPr>
        <p:sp>
          <p:nvSpPr>
            <p:cNvPr id="45" name="文本框 44"/>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accent1"/>
                  </a:solidFill>
                  <a:cs typeface="+mn-ea"/>
                  <a:sym typeface="+mn-lt"/>
                </a:rPr>
                <a:t>簇密钥</a:t>
              </a:r>
            </a:p>
          </p:txBody>
        </p:sp>
        <p:sp>
          <p:nvSpPr>
            <p:cNvPr id="46" name="文本框 45"/>
            <p:cNvSpPr txBox="1"/>
            <p:nvPr/>
          </p:nvSpPr>
          <p:spPr>
            <a:xfrm>
              <a:off x="1085274" y="2687681"/>
              <a:ext cx="3575232" cy="290913"/>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zh-CN" altLang="en-US" sz="1200" dirty="0">
                  <a:solidFill>
                    <a:schemeClr val="tx1">
                      <a:lumMod val="50000"/>
                      <a:lumOff val="50000"/>
                    </a:schemeClr>
                  </a:solidFill>
                  <a:cs typeface="+mn-ea"/>
                  <a:sym typeface="+mn-lt"/>
                </a:rPr>
                <a:t>用于簇内部各节点之间的通信</a:t>
              </a:r>
              <a:endParaRPr lang="en-US" altLang="zh-CN" sz="1200" dirty="0">
                <a:solidFill>
                  <a:schemeClr val="tx1">
                    <a:lumMod val="50000"/>
                    <a:lumOff val="50000"/>
                  </a:schemeClr>
                </a:solidFill>
                <a:cs typeface="+mn-ea"/>
                <a:sym typeface="+mn-lt"/>
              </a:endParaRPr>
            </a:p>
          </p:txBody>
        </p:sp>
      </p:grpSp>
      <p:grpSp>
        <p:nvGrpSpPr>
          <p:cNvPr id="47" name="组合 46"/>
          <p:cNvGrpSpPr/>
          <p:nvPr/>
        </p:nvGrpSpPr>
        <p:grpSpPr>
          <a:xfrm>
            <a:off x="7440112" y="4237479"/>
            <a:ext cx="3575232" cy="629467"/>
            <a:chOff x="1085274" y="2349127"/>
            <a:chExt cx="3575232" cy="629467"/>
          </a:xfrm>
        </p:grpSpPr>
        <p:sp>
          <p:nvSpPr>
            <p:cNvPr id="48" name="文本框 47"/>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accent1"/>
                  </a:solidFill>
                  <a:cs typeface="+mn-ea"/>
                  <a:sym typeface="+mn-lt"/>
                </a:rPr>
                <a:t>路径密钥</a:t>
              </a:r>
            </a:p>
          </p:txBody>
        </p:sp>
        <p:sp>
          <p:nvSpPr>
            <p:cNvPr id="49" name="文本框 48"/>
            <p:cNvSpPr txBox="1"/>
            <p:nvPr/>
          </p:nvSpPr>
          <p:spPr>
            <a:xfrm>
              <a:off x="1085274" y="2687681"/>
              <a:ext cx="3575232" cy="290913"/>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zh-CN" altLang="en-US" sz="1200" dirty="0">
                  <a:solidFill>
                    <a:schemeClr val="tx1">
                      <a:lumMod val="50000"/>
                      <a:lumOff val="50000"/>
                    </a:schemeClr>
                  </a:solidFill>
                  <a:cs typeface="+mn-ea"/>
                  <a:sym typeface="+mn-lt"/>
                </a:rPr>
                <a:t>用于不相邻簇的簇头节点之间的通信</a:t>
              </a:r>
              <a:endParaRPr lang="en-US" altLang="zh-CN" sz="1200" dirty="0">
                <a:solidFill>
                  <a:schemeClr val="tx1">
                    <a:lumMod val="50000"/>
                    <a:lumOff val="50000"/>
                  </a:schemeClr>
                </a:solidFill>
                <a:cs typeface="+mn-ea"/>
                <a:sym typeface="+mn-lt"/>
              </a:endParaRPr>
            </a:p>
          </p:txBody>
        </p:sp>
      </p:grpSp>
      <p:grpSp>
        <p:nvGrpSpPr>
          <p:cNvPr id="50" name="组合 49"/>
          <p:cNvGrpSpPr/>
          <p:nvPr/>
        </p:nvGrpSpPr>
        <p:grpSpPr>
          <a:xfrm>
            <a:off x="1179831" y="2246285"/>
            <a:ext cx="3575232" cy="629467"/>
            <a:chOff x="1085274" y="2349127"/>
            <a:chExt cx="3575232" cy="629467"/>
          </a:xfrm>
        </p:grpSpPr>
        <p:sp>
          <p:nvSpPr>
            <p:cNvPr id="51" name="文本框 50"/>
            <p:cNvSpPr txBox="1"/>
            <p:nvPr/>
          </p:nvSpPr>
          <p:spPr>
            <a:xfrm>
              <a:off x="2526725"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accent1"/>
                  </a:solidFill>
                  <a:cs typeface="+mn-ea"/>
                  <a:sym typeface="+mn-lt"/>
                </a:rPr>
                <a:t>私钥</a:t>
              </a:r>
            </a:p>
          </p:txBody>
        </p:sp>
        <p:sp>
          <p:nvSpPr>
            <p:cNvPr id="52" name="文本框 51"/>
            <p:cNvSpPr txBox="1"/>
            <p:nvPr/>
          </p:nvSpPr>
          <p:spPr>
            <a:xfrm>
              <a:off x="1085274" y="2687681"/>
              <a:ext cx="3575232" cy="290913"/>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200" dirty="0">
                  <a:solidFill>
                    <a:schemeClr val="tx1">
                      <a:lumMod val="50000"/>
                      <a:lumOff val="50000"/>
                    </a:schemeClr>
                  </a:solidFill>
                  <a:cs typeface="+mn-ea"/>
                  <a:sym typeface="+mn-lt"/>
                </a:rPr>
                <a:t>用于所有节点与基站之间的通信</a:t>
              </a:r>
              <a:endParaRPr lang="en-US" altLang="zh-CN" sz="1200" dirty="0">
                <a:solidFill>
                  <a:schemeClr val="tx1">
                    <a:lumMod val="50000"/>
                    <a:lumOff val="50000"/>
                  </a:schemeClr>
                </a:solidFill>
                <a:cs typeface="+mn-ea"/>
                <a:sym typeface="+mn-lt"/>
              </a:endParaRPr>
            </a:p>
          </p:txBody>
        </p:sp>
      </p:grpSp>
      <p:grpSp>
        <p:nvGrpSpPr>
          <p:cNvPr id="53" name="组合 52"/>
          <p:cNvGrpSpPr/>
          <p:nvPr/>
        </p:nvGrpSpPr>
        <p:grpSpPr>
          <a:xfrm>
            <a:off x="1179831" y="4237479"/>
            <a:ext cx="3575232" cy="629467"/>
            <a:chOff x="1085274" y="2349127"/>
            <a:chExt cx="3575232" cy="629467"/>
          </a:xfrm>
        </p:grpSpPr>
        <p:sp>
          <p:nvSpPr>
            <p:cNvPr id="54" name="文本框 53"/>
            <p:cNvSpPr txBox="1"/>
            <p:nvPr/>
          </p:nvSpPr>
          <p:spPr>
            <a:xfrm>
              <a:off x="2526725"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accent1"/>
                  </a:solidFill>
                  <a:cs typeface="+mn-ea"/>
                  <a:sym typeface="+mn-lt"/>
                </a:rPr>
                <a:t>对偶密钥</a:t>
              </a:r>
            </a:p>
          </p:txBody>
        </p:sp>
        <p:sp>
          <p:nvSpPr>
            <p:cNvPr id="55" name="文本框 54"/>
            <p:cNvSpPr txBox="1"/>
            <p:nvPr/>
          </p:nvSpPr>
          <p:spPr>
            <a:xfrm>
              <a:off x="1085274" y="2687681"/>
              <a:ext cx="3575232" cy="290913"/>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200" dirty="0">
                  <a:solidFill>
                    <a:schemeClr val="tx1">
                      <a:lumMod val="50000"/>
                      <a:lumOff val="50000"/>
                    </a:schemeClr>
                  </a:solidFill>
                  <a:cs typeface="+mn-ea"/>
                  <a:sym typeface="+mn-lt"/>
                </a:rPr>
                <a:t>用于相邻簇的簇头节点之间的通信</a:t>
              </a:r>
              <a:endParaRPr lang="en-US" altLang="zh-CN" sz="1200" dirty="0">
                <a:solidFill>
                  <a:schemeClr val="tx1">
                    <a:lumMod val="50000"/>
                    <a:lumOff val="50000"/>
                  </a:schemeClr>
                </a:solidFill>
                <a:cs typeface="+mn-ea"/>
                <a:sym typeface="+mn-lt"/>
              </a:endParaRPr>
            </a:p>
          </p:txBody>
        </p:sp>
      </p:grpSp>
      <p:sp>
        <p:nvSpPr>
          <p:cNvPr id="36" name="Rectangle 55_1_1">
            <a:extLst>
              <a:ext uri="{FF2B5EF4-FFF2-40B4-BE49-F238E27FC236}">
                <a16:creationId xmlns:a16="http://schemas.microsoft.com/office/drawing/2014/main" id="{7D8189B9-DD54-4019-9341-BFE00ADD6C70}"/>
              </a:ext>
            </a:extLst>
          </p:cNvPr>
          <p:cNvSpPr/>
          <p:nvPr/>
        </p:nvSpPr>
        <p:spPr>
          <a:xfrm>
            <a:off x="773831" y="-171400"/>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PART 03</a:t>
            </a:r>
          </a:p>
          <a:p>
            <a:pPr algn="ctr">
              <a:spcBef>
                <a:spcPts val="500"/>
              </a:spcBef>
              <a:defRPr/>
            </a:pPr>
            <a:r>
              <a:rPr lang="zh-CN" altLang="en-US" sz="2000" b="1" kern="100" dirty="0">
                <a:solidFill>
                  <a:schemeClr val="bg1"/>
                </a:solidFill>
                <a:cs typeface="+mn-ea"/>
                <a:sym typeface="+mn-lt"/>
              </a:rPr>
              <a:t>系统介绍</a:t>
            </a:r>
          </a:p>
        </p:txBody>
      </p:sp>
    </p:spTree>
    <p:extLst>
      <p:ext uri="{BB962C8B-B14F-4D97-AF65-F5344CB8AC3E}">
        <p14:creationId xmlns:p14="http://schemas.microsoft.com/office/powerpoint/2010/main" val="326547747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0-#ppt_w/2"/>
                                          </p:val>
                                        </p:tav>
                                        <p:tav tm="100000">
                                          <p:val>
                                            <p:strVal val="#ppt_x"/>
                                          </p:val>
                                        </p:tav>
                                      </p:tavLst>
                                    </p:anim>
                                    <p:anim calcmode="lin" valueType="num">
                                      <p:cBhvr additive="base">
                                        <p:cTn id="14" dur="500" fill="hold"/>
                                        <p:tgtEl>
                                          <p:spTgt spid="5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0-#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1+#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3b5f72fa4d8fb85c6339b3b2de16389a70c06b"/>
  <p:tag name="ISPRING_PRESENTATION_TITLE" val="红色简约毕业论文答辩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ISLIDE.DIAGRAM" val="aba05987-862f-426f-886b-31795f8cfb87"/>
</p:tagLst>
</file>

<file path=ppt/theme/theme1.xml><?xml version="1.0" encoding="utf-8"?>
<a:theme xmlns:a="http://schemas.openxmlformats.org/drawingml/2006/main" name="1">
  <a:themeElements>
    <a:clrScheme name="自定义 284">
      <a:dk1>
        <a:srgbClr val="000000"/>
      </a:dk1>
      <a:lt1>
        <a:srgbClr val="FFFFFF"/>
      </a:lt1>
      <a:dk2>
        <a:srgbClr val="778495"/>
      </a:dk2>
      <a:lt2>
        <a:srgbClr val="F0F0F0"/>
      </a:lt2>
      <a:accent1>
        <a:srgbClr val="E53238"/>
      </a:accent1>
      <a:accent2>
        <a:srgbClr val="595959"/>
      </a:accent2>
      <a:accent3>
        <a:srgbClr val="E53238"/>
      </a:accent3>
      <a:accent4>
        <a:srgbClr val="595959"/>
      </a:accent4>
      <a:accent5>
        <a:srgbClr val="E53238"/>
      </a:accent5>
      <a:accent6>
        <a:srgbClr val="595959"/>
      </a:accent6>
      <a:hlink>
        <a:srgbClr val="E53238"/>
      </a:hlink>
      <a:folHlink>
        <a:srgbClr val="BFBFBF"/>
      </a:folHlink>
    </a:clrScheme>
    <a:fontScheme name="yalvduar">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alvduar">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2459</TotalTime>
  <Words>1754</Words>
  <Application>Microsoft Office PowerPoint</Application>
  <PresentationFormat>自定义</PresentationFormat>
  <Paragraphs>224</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等线</vt:lpstr>
      <vt:lpstr>微软雅黑</vt:lpstr>
      <vt:lpstr>字魂59号-创粗黑</vt:lpstr>
      <vt:lpstr>Arial</vt:lpstr>
      <vt:lpstr>Arial</vt:lpstr>
      <vt:lpstr>Calibri</vt:lpstr>
      <vt:lpstr>1</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红色简约毕业论文答辩PPT模板</dc:title>
  <dc:creator>深度联盟http://www.deepbbs.org</dc:creator>
  <cp:lastModifiedBy>可馨 乐</cp:lastModifiedBy>
  <cp:revision>410</cp:revision>
  <dcterms:created xsi:type="dcterms:W3CDTF">2015-11-26T04:19:55Z</dcterms:created>
  <dcterms:modified xsi:type="dcterms:W3CDTF">2019-11-01T08:51:11Z</dcterms:modified>
</cp:coreProperties>
</file>