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85" r:id="rId5"/>
    <p:sldId id="270" r:id="rId6"/>
    <p:sldId id="263" r:id="rId7"/>
    <p:sldId id="276" r:id="rId8"/>
    <p:sldId id="277" r:id="rId9"/>
    <p:sldId id="278" r:id="rId10"/>
    <p:sldId id="281" r:id="rId11"/>
    <p:sldId id="280" r:id="rId12"/>
    <p:sldId id="279" r:id="rId13"/>
    <p:sldId id="282" r:id="rId14"/>
    <p:sldId id="286" r:id="rId15"/>
    <p:sldId id="283" r:id="rId16"/>
    <p:sldId id="284" r:id="rId17"/>
    <p:sldId id="266" r:id="rId18"/>
    <p:sldId id="265"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6544"/>
    <a:srgbClr val="74CACE"/>
    <a:srgbClr val="44B7BE"/>
    <a:srgbClr val="389DA2"/>
    <a:srgbClr val="3AD0B3"/>
    <a:srgbClr val="3C744D"/>
    <a:srgbClr val="54A26C"/>
    <a:srgbClr val="8AC29B"/>
    <a:srgbClr val="C8E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9637" autoAdjust="0"/>
  </p:normalViewPr>
  <p:slideViewPr>
    <p:cSldViewPr snapToGrid="0" showGuides="1">
      <p:cViewPr varScale="1">
        <p:scale>
          <a:sx n="91" d="100"/>
          <a:sy n="91" d="100"/>
        </p:scale>
        <p:origin x="39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2020/2/26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亮亮图文旗舰店</a:t>
            </a:r>
            <a:r>
              <a:rPr lang="en-US" altLang="zh-CN" dirty="0"/>
              <a:t>https://liangliangtuwen.tmall.com</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24787AE-CABA-48AF-BA71-E2603734B9D3}" type="datetimeFigureOut">
              <a:rPr lang="zh-CN" altLang="en-US" smtClean="0"/>
              <a:pPr/>
              <a:t>2020/2/26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4787AE-CABA-48AF-BA71-E2603734B9D3}" type="datetimeFigureOut">
              <a:rPr lang="zh-CN" altLang="en-US" smtClean="0"/>
              <a:pPr/>
              <a:t>2020/2/26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4787AE-CABA-48AF-BA71-E2603734B9D3}" type="datetimeFigureOut">
              <a:rPr lang="zh-CN" altLang="en-US" smtClean="0"/>
              <a:pPr/>
              <a:t>2020/2/26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4787AE-CABA-48AF-BA71-E2603734B9D3}" type="datetimeFigureOut">
              <a:rPr lang="zh-CN" altLang="en-US" smtClean="0"/>
              <a:pPr/>
              <a:t>2020/2/26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24787AE-CABA-48AF-BA71-E2603734B9D3}" type="datetimeFigureOut">
              <a:rPr lang="zh-CN" altLang="en-US" smtClean="0"/>
              <a:pPr/>
              <a:t>2020/2/26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24787AE-CABA-48AF-BA71-E2603734B9D3}" type="datetimeFigureOut">
              <a:rPr lang="zh-CN" altLang="en-US" smtClean="0"/>
              <a:pPr/>
              <a:t>2020/2/26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24787AE-CABA-48AF-BA71-E2603734B9D3}" type="datetimeFigureOut">
              <a:rPr lang="zh-CN" altLang="en-US" smtClean="0"/>
              <a:pPr/>
              <a:t>2020/2/26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24787AE-CABA-48AF-BA71-E2603734B9D3}" type="datetimeFigureOut">
              <a:rPr lang="zh-CN" altLang="en-US" smtClean="0"/>
              <a:pPr/>
              <a:t>2020/2/26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4787AE-CABA-48AF-BA71-E2603734B9D3}" type="datetimeFigureOut">
              <a:rPr lang="zh-CN" altLang="en-US" smtClean="0"/>
              <a:pPr/>
              <a:t>2020/2/26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4787AE-CABA-48AF-BA71-E2603734B9D3}" type="datetimeFigureOut">
              <a:rPr lang="zh-CN" altLang="en-US" smtClean="0"/>
              <a:pPr/>
              <a:t>2020/2/26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4787AE-CABA-48AF-BA71-E2603734B9D3}" type="datetimeFigureOut">
              <a:rPr lang="zh-CN" altLang="en-US" smtClean="0"/>
              <a:pPr/>
              <a:t>2020/2/26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787AE-CABA-48AF-BA71-E2603734B9D3}" type="datetimeFigureOut">
              <a:rPr lang="zh-CN" altLang="en-US" smtClean="0"/>
              <a:pPr/>
              <a:t>2020/2/26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9C9E7-EA2B-48AA-8886-4C6ACD10F90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lum contrast="20000"/>
          </a:blip>
          <a:stretch>
            <a:fillRect/>
          </a:stretch>
        </p:blipFill>
        <p:spPr>
          <a:xfrm>
            <a:off x="4819650" y="1122532"/>
            <a:ext cx="2552700" cy="2212340"/>
          </a:xfrm>
          <a:prstGeom prst="rect">
            <a:avLst/>
          </a:prstGeom>
        </p:spPr>
      </p:pic>
      <p:sp>
        <p:nvSpPr>
          <p:cNvPr id="8" name="文本框 7"/>
          <p:cNvSpPr txBox="1"/>
          <p:nvPr/>
        </p:nvSpPr>
        <p:spPr>
          <a:xfrm>
            <a:off x="1113928" y="3334872"/>
            <a:ext cx="9964143" cy="707886"/>
          </a:xfrm>
          <a:prstGeom prst="rect">
            <a:avLst/>
          </a:prstGeom>
          <a:noFill/>
        </p:spPr>
        <p:txBody>
          <a:bodyPr wrap="square" rtlCol="0">
            <a:spAutoFit/>
          </a:bodyPr>
          <a:lstStyle/>
          <a:p>
            <a:pPr algn="ctr"/>
            <a:r>
              <a:rPr lang="zh-CN" altLang="en-US" sz="4000" dirty="0">
                <a:solidFill>
                  <a:srgbClr val="356544"/>
                </a:solidFill>
                <a:latin typeface="微软雅黑" panose="020B0503020204020204" pitchFamily="34" charset="-122"/>
                <a:ea typeface="微软雅黑" panose="020B0503020204020204" pitchFamily="34" charset="-122"/>
              </a:rPr>
              <a:t>近期汇报</a:t>
            </a:r>
          </a:p>
        </p:txBody>
      </p:sp>
      <p:grpSp>
        <p:nvGrpSpPr>
          <p:cNvPr id="10" name="组合 9"/>
          <p:cNvGrpSpPr/>
          <p:nvPr/>
        </p:nvGrpSpPr>
        <p:grpSpPr>
          <a:xfrm>
            <a:off x="3813316" y="4258361"/>
            <a:ext cx="4565650" cy="338554"/>
            <a:chOff x="3827155" y="3889740"/>
            <a:chExt cx="4565650" cy="338554"/>
          </a:xfrm>
        </p:grpSpPr>
        <p:sp>
          <p:nvSpPr>
            <p:cNvPr id="11" name="文本框 10"/>
            <p:cNvSpPr txBox="1"/>
            <p:nvPr/>
          </p:nvSpPr>
          <p:spPr>
            <a:xfrm>
              <a:off x="3827155" y="3889740"/>
              <a:ext cx="2174240" cy="337185"/>
            </a:xfrm>
            <a:prstGeom prst="rect">
              <a:avLst/>
            </a:prstGeom>
            <a:noFill/>
          </p:spPr>
          <p:txBody>
            <a:bodyPr wrap="square" rtlCol="0">
              <a:spAutoFit/>
            </a:bodyPr>
            <a:lstStyle/>
            <a:p>
              <a:pPr algn="ctr"/>
              <a:r>
                <a:rPr lang="zh-CN" altLang="en-US" sz="1600" dirty="0">
                  <a:solidFill>
                    <a:srgbClr val="356544"/>
                  </a:solidFill>
                  <a:latin typeface="微软雅黑" panose="020B0503020204020204" pitchFamily="34" charset="-122"/>
                  <a:ea typeface="微软雅黑" panose="020B0503020204020204" pitchFamily="34" charset="-122"/>
                </a:rPr>
                <a:t>汇报人：乐可馨</a:t>
              </a:r>
            </a:p>
          </p:txBody>
        </p:sp>
        <p:sp>
          <p:nvSpPr>
            <p:cNvPr id="12" name="文本框 11"/>
            <p:cNvSpPr txBox="1"/>
            <p:nvPr/>
          </p:nvSpPr>
          <p:spPr>
            <a:xfrm>
              <a:off x="5868045" y="3889740"/>
              <a:ext cx="2524760" cy="338554"/>
            </a:xfrm>
            <a:prstGeom prst="rect">
              <a:avLst/>
            </a:prstGeom>
            <a:noFill/>
          </p:spPr>
          <p:txBody>
            <a:bodyPr wrap="square" rtlCol="0">
              <a:spAutoFit/>
            </a:bodyPr>
            <a:lstStyle/>
            <a:p>
              <a:pPr algn="ctr"/>
              <a:r>
                <a:rPr lang="zh-CN" altLang="en-US" sz="1600" dirty="0">
                  <a:solidFill>
                    <a:srgbClr val="356544"/>
                  </a:solidFill>
                  <a:latin typeface="微软雅黑" panose="020B0503020204020204" pitchFamily="34" charset="-122"/>
                  <a:ea typeface="微软雅黑" panose="020B0503020204020204" pitchFamily="34" charset="-122"/>
                </a:rPr>
                <a:t>指导老师：王亮亮</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525424" y="642207"/>
            <a:ext cx="2972359"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Data Owner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B80A9AD-231F-4FC5-9CBC-B26CB6D83DB1}"/>
                  </a:ext>
                </a:extLst>
              </p:cNvPr>
              <p:cNvSpPr txBox="1"/>
              <p:nvPr/>
            </p:nvSpPr>
            <p:spPr>
              <a:xfrm>
                <a:off x="6919904" y="4082402"/>
                <a:ext cx="4805664" cy="3026598"/>
              </a:xfrm>
              <a:prstGeom prst="rect">
                <a:avLst/>
              </a:prstGeom>
              <a:noFill/>
            </p:spPr>
            <p:txBody>
              <a:bodyPr wrap="square" rtlCol="0">
                <a:spAutoFit/>
              </a:bodyPr>
              <a:lstStyle/>
              <a:p>
                <a:r>
                  <a:rPr lang="zh-CN" altLang="en-US" dirty="0">
                    <a:solidFill>
                      <a:srgbClr val="FF0000"/>
                    </a:solidFill>
                    <a:latin typeface="华文楷体" panose="02010600040101010101" pitchFamily="2" charset="-122"/>
                    <a:ea typeface="华文楷体" panose="02010600040101010101" pitchFamily="2" charset="-122"/>
                  </a:rPr>
                  <a:t>安全索引建立：</a:t>
                </a:r>
                <a:endParaRPr lang="en-US" altLang="zh-CN" dirty="0">
                  <a:solidFill>
                    <a:srgbClr val="FF0000"/>
                  </a:solidFill>
                  <a:latin typeface="华文楷体" panose="02010600040101010101" pitchFamily="2" charset="-122"/>
                  <a:ea typeface="华文楷体" panose="02010600040101010101" pitchFamily="2" charset="-122"/>
                </a:endParaRPr>
              </a:p>
              <a:p>
                <a:r>
                  <a:rPr lang="en-US" altLang="zh-CN" dirty="0" err="1">
                    <a:solidFill>
                      <a:prstClr val="black"/>
                    </a:solidFill>
                  </a:rPr>
                  <a:t>HashFunGen</a:t>
                </a:r>
                <a:r>
                  <a:rPr lang="en-US" altLang="zh-CN" dirty="0">
                    <a:solidFill>
                      <a:prstClr val="black"/>
                    </a:solidFill>
                  </a:rPr>
                  <a:t> (</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𝐾</m:t>
                        </m:r>
                      </m:e>
                      <m:sub>
                        <m:r>
                          <a:rPr lang="en-US" altLang="zh-CN" b="0" i="1" smtClean="0">
                            <a:solidFill>
                              <a:prstClr val="black"/>
                            </a:solidFill>
                            <a:latin typeface="Cambria Math" panose="02040503050406030204" pitchFamily="18" charset="0"/>
                          </a:rPr>
                          <m:t>2</m:t>
                        </m:r>
                      </m:sub>
                    </m:sSub>
                  </m:oMath>
                </a14:m>
                <a:r>
                  <a:rPr lang="en-US" altLang="zh-CN" dirty="0">
                    <a:solidFill>
                      <a:prstClr val="black"/>
                    </a:solidFill>
                  </a:rPr>
                  <a:t>,</a:t>
                </a:r>
                <a:r>
                  <a:rPr lang="zh-CN" altLang="en-US" dirty="0">
                    <a:solidFill>
                      <a:prstClr val="black"/>
                    </a:solidFill>
                  </a:rPr>
                  <a:t> </a:t>
                </a:r>
                <a14:m>
                  <m:oMath xmlns:m="http://schemas.openxmlformats.org/officeDocument/2006/math">
                    <m:r>
                      <a:rPr lang="en-US" altLang="zh-CN">
                        <a:solidFill>
                          <a:prstClr val="black"/>
                        </a:solidFill>
                        <a:latin typeface="Cambria Math" panose="02040503050406030204" pitchFamily="18" charset="0"/>
                      </a:rPr>
                      <m:t> </m:t>
                    </m:r>
                    <m:r>
                      <a:rPr lang="en-US" altLang="zh-CN" b="0" i="1" smtClean="0">
                        <a:solidFill>
                          <a:prstClr val="black"/>
                        </a:solidFill>
                        <a:latin typeface="Cambria Math" panose="02040503050406030204" pitchFamily="18" charset="0"/>
                      </a:rPr>
                      <m:t>𝑚</m:t>
                    </m:r>
                  </m:oMath>
                </a14:m>
                <a:r>
                  <a:rPr lang="en-US" altLang="zh-CN" dirty="0">
                    <a:solidFill>
                      <a:prstClr val="black"/>
                    </a:solidFill>
                  </a:rPr>
                  <a:t>)</a:t>
                </a:r>
                <a:r>
                  <a:rPr lang="en-US" altLang="zh-CN" dirty="0">
                    <a:solidFill>
                      <a:prstClr val="black"/>
                    </a:solidFill>
                    <a:ea typeface="Cambria Math" panose="02040503050406030204" pitchFamily="18" charset="0"/>
                  </a:rPr>
                  <a:t> </a:t>
                </a:r>
                <a14:m>
                  <m:oMath xmlns:m="http://schemas.openxmlformats.org/officeDocument/2006/math">
                    <m:r>
                      <a:rPr lang="en-US" altLang="zh-CN" i="1" dirty="0">
                        <a:solidFill>
                          <a:prstClr val="black"/>
                        </a:solidFill>
                        <a:latin typeface="Cambria Math" panose="02040503050406030204" pitchFamily="18" charset="0"/>
                        <a:ea typeface="Cambria Math" panose="02040503050406030204" pitchFamily="18" charset="0"/>
                      </a:rPr>
                      <m:t>→</m:t>
                    </m:r>
                    <m:sSub>
                      <m:sSubPr>
                        <m:ctrlPr>
                          <a:rPr lang="en-US" altLang="zh-CN" b="0" i="1" dirty="0" smtClean="0">
                            <a:solidFill>
                              <a:prstClr val="black"/>
                            </a:solidFill>
                            <a:latin typeface="Cambria Math" panose="02040503050406030204" pitchFamily="18" charset="0"/>
                            <a:ea typeface="Cambria Math" panose="02040503050406030204" pitchFamily="18" charset="0"/>
                          </a:rPr>
                        </m:ctrlPr>
                      </m:sSubPr>
                      <m:e>
                        <m:r>
                          <a:rPr lang="en-US" altLang="zh-CN" b="0" i="1" dirty="0" smtClean="0">
                            <a:solidFill>
                              <a:prstClr val="black"/>
                            </a:solidFill>
                            <a:latin typeface="Cambria Math" panose="02040503050406030204" pitchFamily="18" charset="0"/>
                            <a:ea typeface="Cambria Math" panose="02040503050406030204" pitchFamily="18" charset="0"/>
                          </a:rPr>
                          <m:t>𝐹</m:t>
                        </m:r>
                      </m:e>
                      <m:sub>
                        <m:r>
                          <a:rPr lang="en-US" altLang="zh-CN" b="0" i="1" dirty="0" smtClean="0">
                            <a:solidFill>
                              <a:prstClr val="black"/>
                            </a:solidFill>
                            <a:latin typeface="Cambria Math" panose="02040503050406030204" pitchFamily="18" charset="0"/>
                            <a:ea typeface="Cambria Math" panose="02040503050406030204" pitchFamily="18" charset="0"/>
                          </a:rPr>
                          <m:t>𝑆𝑒𝑡</m:t>
                        </m:r>
                        <m:d>
                          <m:dPr>
                            <m:ctrlPr>
                              <a:rPr lang="en-US" altLang="zh-CN" b="0" i="1" dirty="0" smtClean="0">
                                <a:solidFill>
                                  <a:prstClr val="black"/>
                                </a:solidFill>
                                <a:latin typeface="Cambria Math" panose="02040503050406030204" pitchFamily="18" charset="0"/>
                                <a:ea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𝑓</m:t>
                                </m:r>
                              </m:e>
                              <m:sub>
                                <m:r>
                                  <a:rPr lang="en-US" altLang="zh-CN" i="1">
                                    <a:solidFill>
                                      <a:prstClr val="black"/>
                                    </a:solidFill>
                                    <a:latin typeface="Cambria Math" panose="02040503050406030204" pitchFamily="18" charset="0"/>
                                  </a:rPr>
                                  <m:t>𝑗</m:t>
                                </m:r>
                              </m:sub>
                            </m:sSub>
                          </m:e>
                        </m:d>
                      </m:sub>
                    </m:sSub>
                    <m:r>
                      <a:rPr lang="en-US" altLang="zh-CN" b="0" i="1" dirty="0" smtClean="0">
                        <a:solidFill>
                          <a:prstClr val="black"/>
                        </a:solidFill>
                        <a:latin typeface="Cambria Math" panose="02040503050406030204" pitchFamily="18" charset="0"/>
                        <a:ea typeface="Cambria Math" panose="02040503050406030204" pitchFamily="18" charset="0"/>
                      </a:rPr>
                      <m:t>          </m:t>
                    </m:r>
                    <m:r>
                      <a:rPr lang="en-US" altLang="zh-CN" b="0" i="1" dirty="0" smtClean="0">
                        <a:solidFill>
                          <a:prstClr val="black"/>
                        </a:solidFill>
                        <a:latin typeface="Cambria Math" panose="02040503050406030204" pitchFamily="18" charset="0"/>
                        <a:ea typeface="Cambria Math" panose="02040503050406030204" pitchFamily="18" charset="0"/>
                      </a:rPr>
                      <m:t>𝑗</m:t>
                    </m:r>
                    <m:r>
                      <a:rPr lang="zh-CN" altLang="en-US" b="0" i="1" dirty="0" smtClean="0">
                        <a:solidFill>
                          <a:prstClr val="black"/>
                        </a:solidFill>
                        <a:latin typeface="Cambria Math" panose="02040503050406030204" pitchFamily="18" charset="0"/>
                        <a:ea typeface="Cambria Math" panose="02040503050406030204" pitchFamily="18" charset="0"/>
                      </a:rPr>
                      <m:t>𝜖</m:t>
                    </m:r>
                    <m:d>
                      <m:dPr>
                        <m:begChr m:val="["/>
                        <m:endChr m:val="]"/>
                        <m:ctrlPr>
                          <a:rPr lang="en-US" altLang="zh-CN" b="0" i="1" dirty="0" smtClean="0">
                            <a:solidFill>
                              <a:prstClr val="black"/>
                            </a:solidFill>
                            <a:latin typeface="Cambria Math" panose="02040503050406030204" pitchFamily="18" charset="0"/>
                            <a:ea typeface="Cambria Math" panose="02040503050406030204" pitchFamily="18" charset="0"/>
                          </a:rPr>
                        </m:ctrlPr>
                      </m:dPr>
                      <m:e>
                        <m:r>
                          <a:rPr lang="en-US" altLang="zh-CN" b="0" i="1" dirty="0" smtClean="0">
                            <a:solidFill>
                              <a:prstClr val="black"/>
                            </a:solidFill>
                            <a:latin typeface="Cambria Math" panose="02040503050406030204" pitchFamily="18" charset="0"/>
                            <a:ea typeface="Cambria Math" panose="02040503050406030204" pitchFamily="18" charset="0"/>
                          </a:rPr>
                          <m:t>1,</m:t>
                        </m:r>
                        <m:r>
                          <a:rPr lang="en-US" altLang="zh-CN" b="0" i="1" dirty="0" smtClean="0">
                            <a:solidFill>
                              <a:prstClr val="black"/>
                            </a:solidFill>
                            <a:latin typeface="Cambria Math" panose="02040503050406030204" pitchFamily="18" charset="0"/>
                            <a:ea typeface="Cambria Math" panose="02040503050406030204" pitchFamily="18" charset="0"/>
                          </a:rPr>
                          <m:t>𝑚</m:t>
                        </m:r>
                      </m:e>
                    </m:d>
                  </m:oMath>
                </a14:m>
                <a:endParaRPr lang="en-US" altLang="zh-CN" b="0" dirty="0">
                  <a:solidFill>
                    <a:prstClr val="black"/>
                  </a:solidFill>
                  <a:ea typeface="Cambria Math" panose="02040503050406030204" pitchFamily="18" charset="0"/>
                </a:endParaRPr>
              </a:p>
              <a:p>
                <a:endParaRPr lang="en-US" altLang="zh-CN" b="0" dirty="0">
                  <a:solidFill>
                    <a:prstClr val="black"/>
                  </a:solidFill>
                  <a:ea typeface="Cambria Math" panose="02040503050406030204" pitchFamily="18" charset="0"/>
                </a:endParaRPr>
              </a:p>
              <a:p>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 </m:t>
                        </m:r>
                        <m:r>
                          <a:rPr lang="en-US" altLang="zh-CN" b="0" i="1" smtClean="0">
                            <a:solidFill>
                              <a:prstClr val="black"/>
                            </a:solidFill>
                            <a:latin typeface="Cambria Math" panose="02040503050406030204" pitchFamily="18" charset="0"/>
                          </a:rPr>
                          <m:t>h</m:t>
                        </m:r>
                      </m:e>
                      <m:sub>
                        <m:r>
                          <a:rPr lang="en-US" altLang="zh-CN" b="0" i="1" smtClean="0">
                            <a:solidFill>
                              <a:prstClr val="black"/>
                            </a:solidFill>
                            <a:latin typeface="Cambria Math" panose="02040503050406030204" pitchFamily="18" charset="0"/>
                          </a:rPr>
                          <m:t>𝑒</m:t>
                        </m:r>
                      </m:sub>
                    </m:sSub>
                  </m:oMath>
                </a14:m>
                <a:r>
                  <a:rPr lang="en-US" altLang="zh-CN" dirty="0">
                    <a:solidFill>
                      <a:prstClr val="black"/>
                    </a:solidFill>
                  </a:rPr>
                  <a:t> </a:t>
                </a:r>
                <a14:m>
                  <m:oMath xmlns:m="http://schemas.openxmlformats.org/officeDocument/2006/math">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e>
                    </m:d>
                  </m:oMath>
                </a14:m>
                <a:r>
                  <a:rPr lang="en-US" altLang="zh-CN" dirty="0">
                    <a:solidFill>
                      <a:prstClr val="black"/>
                    </a:solidFill>
                  </a:rPr>
                  <a:t>={</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h</m:t>
                        </m:r>
                      </m:e>
                      <m:sub>
                        <m:r>
                          <a:rPr lang="en-US" altLang="zh-CN" i="1">
                            <a:solidFill>
                              <a:prstClr val="black"/>
                            </a:solidFill>
                            <a:latin typeface="Cambria Math" panose="02040503050406030204" pitchFamily="18" charset="0"/>
                          </a:rPr>
                          <m:t>𝑒</m:t>
                        </m:r>
                        <m:r>
                          <a:rPr lang="en-US" altLang="zh-CN" b="0" i="1" smtClean="0">
                            <a:solidFill>
                              <a:prstClr val="black"/>
                            </a:solidFill>
                            <a:latin typeface="Cambria Math" panose="02040503050406030204" pitchFamily="18" charset="0"/>
                          </a:rPr>
                          <m:t>1</m:t>
                        </m:r>
                      </m:sub>
                    </m:sSub>
                  </m:oMath>
                </a14:m>
                <a:r>
                  <a:rPr lang="en-US" altLang="zh-CN" dirty="0">
                    <a:solidFill>
                      <a:prstClr val="black"/>
                    </a:solidFill>
                  </a:rPr>
                  <a:t> </a:t>
                </a:r>
                <a14:m>
                  <m:oMath xmlns:m="http://schemas.openxmlformats.org/officeDocument/2006/math">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e>
                    </m:d>
                  </m:oMath>
                </a14:m>
                <a:r>
                  <a:rPr lang="en-US" altLang="zh-CN" dirty="0">
                    <a:solidFill>
                      <a:prstClr val="black"/>
                    </a:solidFill>
                  </a:rPr>
                  <a:t>,</a:t>
                </a:r>
                <a:r>
                  <a:rPr lang="zh-CN" altLang="en-US" dirty="0">
                    <a:solidFill>
                      <a:prstClr val="black"/>
                    </a:solidFill>
                  </a:rPr>
                  <a:t> </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h</m:t>
                        </m:r>
                      </m:e>
                      <m:sub>
                        <m:r>
                          <a:rPr lang="en-US" altLang="zh-CN" i="1">
                            <a:solidFill>
                              <a:prstClr val="black"/>
                            </a:solidFill>
                            <a:latin typeface="Cambria Math" panose="02040503050406030204" pitchFamily="18" charset="0"/>
                          </a:rPr>
                          <m:t>𝑒</m:t>
                        </m:r>
                        <m:r>
                          <a:rPr lang="en-US" altLang="zh-CN" b="0" i="1" smtClean="0">
                            <a:solidFill>
                              <a:prstClr val="black"/>
                            </a:solidFill>
                            <a:latin typeface="Cambria Math" panose="02040503050406030204" pitchFamily="18" charset="0"/>
                          </a:rPr>
                          <m:t>2</m:t>
                        </m:r>
                      </m:sub>
                    </m:sSub>
                  </m:oMath>
                </a14:m>
                <a:r>
                  <a:rPr lang="en-US" altLang="zh-CN" dirty="0">
                    <a:solidFill>
                      <a:prstClr val="black"/>
                    </a:solidFill>
                  </a:rPr>
                  <a:t> </a:t>
                </a:r>
                <a14:m>
                  <m:oMath xmlns:m="http://schemas.openxmlformats.org/officeDocument/2006/math">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e>
                    </m:d>
                  </m:oMath>
                </a14:m>
                <a:r>
                  <a:rPr lang="en-US" altLang="zh-CN" dirty="0">
                    <a:solidFill>
                      <a:prstClr val="black"/>
                    </a:solidFill>
                  </a:rPr>
                  <a:t>, …, </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h</m:t>
                        </m:r>
                      </m:e>
                      <m:sub>
                        <m:r>
                          <a:rPr lang="en-US" altLang="zh-CN" i="1">
                            <a:solidFill>
                              <a:prstClr val="black"/>
                            </a:solidFill>
                            <a:latin typeface="Cambria Math" panose="02040503050406030204" pitchFamily="18" charset="0"/>
                          </a:rPr>
                          <m:t>𝑒</m:t>
                        </m:r>
                        <m:r>
                          <a:rPr lang="en-US" altLang="zh-CN" b="0" i="1" smtClean="0">
                            <a:solidFill>
                              <a:prstClr val="black"/>
                            </a:solidFill>
                            <a:latin typeface="Cambria Math" panose="02040503050406030204" pitchFamily="18" charset="0"/>
                          </a:rPr>
                          <m:t>𝑚</m:t>
                        </m:r>
                      </m:sub>
                    </m:sSub>
                  </m:oMath>
                </a14:m>
                <a:r>
                  <a:rPr lang="en-US" altLang="zh-CN" dirty="0">
                    <a:solidFill>
                      <a:prstClr val="black"/>
                    </a:solidFill>
                  </a:rPr>
                  <a:t> </a:t>
                </a:r>
                <a14:m>
                  <m:oMath xmlns:m="http://schemas.openxmlformats.org/officeDocument/2006/math">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e>
                    </m:d>
                  </m:oMath>
                </a14:m>
                <a:r>
                  <a:rPr lang="en-US" altLang="zh-CN" dirty="0">
                    <a:solidFill>
                      <a:prstClr val="black"/>
                    </a:solidFill>
                  </a:rPr>
                  <a:t> }</a:t>
                </a:r>
              </a:p>
              <a:p>
                <a:r>
                  <a:rPr lang="en-US" altLang="zh-CN" dirty="0">
                    <a:solidFill>
                      <a:prstClr val="black"/>
                    </a:solidFill>
                  </a:rPr>
                  <a:t>              =</a:t>
                </a:r>
                <a:r>
                  <a:rPr lang="en-US" altLang="zh-CN" dirty="0" err="1">
                    <a:solidFill>
                      <a:prstClr val="black"/>
                    </a:solidFill>
                  </a:rPr>
                  <a:t>argmin</a:t>
                </a:r>
                <a:r>
                  <a:rPr lang="en-US" altLang="zh-CN" dirty="0">
                    <a:solidFill>
                      <a:prstClr val="black"/>
                    </a:solidFill>
                  </a:rPr>
                  <a:t>(</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𝑓</m:t>
                        </m:r>
                      </m:e>
                      <m:sub>
                        <m:r>
                          <a:rPr lang="en-US" altLang="zh-CN" b="0" i="1" smtClean="0">
                            <a:solidFill>
                              <a:prstClr val="black"/>
                            </a:solidFill>
                            <a:latin typeface="Cambria Math" panose="02040503050406030204" pitchFamily="18" charset="0"/>
                          </a:rPr>
                          <m:t>1</m:t>
                        </m:r>
                      </m:sub>
                    </m:sSub>
                  </m:oMath>
                </a14:m>
                <a:r>
                  <a:rPr lang="en-US" altLang="zh-CN" dirty="0">
                    <a:solidFill>
                      <a:prstClr val="black"/>
                    </a:solidFill>
                  </a:rPr>
                  <a:t>(h(</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oMath>
                </a14:m>
                <a:r>
                  <a:rPr lang="en-US" altLang="zh-CN" dirty="0">
                    <a:solidFill>
                      <a:prstClr val="black"/>
                    </a:solidFill>
                  </a:rPr>
                  <a:t>)),</a:t>
                </a:r>
                <a:r>
                  <a:rPr lang="zh-CN" altLang="en-US" dirty="0">
                    <a:solidFill>
                      <a:prstClr val="black"/>
                    </a:solidFill>
                  </a:rPr>
                  <a:t> </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𝑓</m:t>
                        </m:r>
                      </m:e>
                      <m:sub>
                        <m:r>
                          <a:rPr lang="en-US" altLang="zh-CN" b="0" i="1" smtClean="0">
                            <a:solidFill>
                              <a:prstClr val="black"/>
                            </a:solidFill>
                            <a:latin typeface="Cambria Math" panose="02040503050406030204" pitchFamily="18" charset="0"/>
                          </a:rPr>
                          <m:t>2</m:t>
                        </m:r>
                      </m:sub>
                    </m:sSub>
                  </m:oMath>
                </a14:m>
                <a:r>
                  <a:rPr lang="en-US" altLang="zh-CN" dirty="0">
                    <a:solidFill>
                      <a:prstClr val="black"/>
                    </a:solidFill>
                  </a:rPr>
                  <a:t>(h(</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oMath>
                </a14:m>
                <a:r>
                  <a:rPr lang="en-US" altLang="zh-CN" dirty="0">
                    <a:solidFill>
                      <a:prstClr val="black"/>
                    </a:solidFill>
                  </a:rPr>
                  <a:t>)),…,</a:t>
                </a:r>
                <a:r>
                  <a:rPr lang="zh-CN" altLang="en-US" dirty="0">
                    <a:solidFill>
                      <a:prstClr val="black"/>
                    </a:solidFill>
                  </a:rPr>
                  <a:t> </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𝑓</m:t>
                        </m:r>
                      </m:e>
                      <m:sub>
                        <m:r>
                          <a:rPr lang="en-US" altLang="zh-CN" b="0" i="1" smtClean="0">
                            <a:solidFill>
                              <a:prstClr val="black"/>
                            </a:solidFill>
                            <a:latin typeface="Cambria Math" panose="02040503050406030204" pitchFamily="18" charset="0"/>
                          </a:rPr>
                          <m:t>𝑚</m:t>
                        </m:r>
                      </m:sub>
                    </m:sSub>
                  </m:oMath>
                </a14:m>
                <a:r>
                  <a:rPr lang="en-US" altLang="zh-CN" dirty="0">
                    <a:solidFill>
                      <a:prstClr val="black"/>
                    </a:solidFill>
                  </a:rPr>
                  <a:t>(h(</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oMath>
                </a14:m>
                <a:r>
                  <a:rPr lang="en-US" altLang="zh-CN" dirty="0">
                    <a:solidFill>
                      <a:prstClr val="black"/>
                    </a:solidFill>
                  </a:rPr>
                  <a:t>)))</a:t>
                </a:r>
              </a:p>
              <a:p>
                <a:endParaRPr lang="en-US" altLang="zh-CN" dirty="0">
                  <a:solidFill>
                    <a:prstClr val="black"/>
                  </a:solidFill>
                </a:endParaRPr>
              </a:p>
              <a:p>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 </m:t>
                        </m:r>
                        <m:r>
                          <a:rPr lang="en-US" altLang="zh-CN" b="0" i="1" smtClean="0">
                            <a:solidFill>
                              <a:prstClr val="black"/>
                            </a:solidFill>
                            <a:latin typeface="Cambria Math" panose="02040503050406030204" pitchFamily="18" charset="0"/>
                          </a:rPr>
                          <m:t>𝑆</m:t>
                        </m:r>
                      </m:e>
                      <m:sub>
                        <m:r>
                          <a:rPr lang="en-US" altLang="zh-CN" i="1">
                            <a:solidFill>
                              <a:prstClr val="black"/>
                            </a:solidFill>
                            <a:latin typeface="Cambria Math" panose="02040503050406030204" pitchFamily="18" charset="0"/>
                          </a:rPr>
                          <m:t>𝑒</m:t>
                        </m:r>
                      </m:sub>
                    </m:sSub>
                  </m:oMath>
                </a14:m>
                <a:r>
                  <a:rPr lang="en-US" altLang="zh-CN" dirty="0">
                    <a:solidFill>
                      <a:prstClr val="black"/>
                    </a:solidFill>
                  </a:rPr>
                  <a:t> </a:t>
                </a:r>
                <a14:m>
                  <m:oMath xmlns:m="http://schemas.openxmlformats.org/officeDocument/2006/math">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e>
                    </m:d>
                  </m:oMath>
                </a14:m>
                <a:r>
                  <a:rPr lang="en-US" altLang="zh-CN" dirty="0">
                    <a:solidFill>
                      <a:prstClr val="black"/>
                    </a:solidFill>
                  </a:rPr>
                  <a:t>={</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h</m:t>
                        </m:r>
                      </m:e>
                      <m:sub>
                        <m:r>
                          <a:rPr lang="en-US" altLang="zh-CN" i="1">
                            <a:solidFill>
                              <a:prstClr val="black"/>
                            </a:solidFill>
                            <a:latin typeface="Cambria Math" panose="02040503050406030204" pitchFamily="18" charset="0"/>
                          </a:rPr>
                          <m:t>𝑒</m:t>
                        </m:r>
                      </m:sub>
                    </m:sSub>
                  </m:oMath>
                </a14:m>
                <a:r>
                  <a:rPr lang="en-US" altLang="zh-CN" dirty="0">
                    <a:solidFill>
                      <a:prstClr val="black"/>
                    </a:solidFill>
                  </a:rPr>
                  <a:t> </a:t>
                </a:r>
                <a14:m>
                  <m:oMath xmlns:m="http://schemas.openxmlformats.org/officeDocument/2006/math">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e>
                    </m:d>
                  </m:oMath>
                </a14:m>
                <a:r>
                  <a:rPr lang="en-US" altLang="zh-CN" dirty="0">
                    <a:solidFill>
                      <a:prstClr val="black"/>
                    </a:solidFill>
                  </a:rPr>
                  <a:t>,</a:t>
                </a:r>
                <a:r>
                  <a:rPr lang="zh-CN" altLang="en-US" dirty="0">
                    <a:solidFill>
                      <a:prstClr val="black"/>
                    </a:solidFill>
                  </a:rPr>
                  <a:t>  </a:t>
                </a:r>
                <a14:m>
                  <m:oMath xmlns:m="http://schemas.openxmlformats.org/officeDocument/2006/math">
                    <m:r>
                      <a:rPr lang="en-US" altLang="zh-CN" b="0" i="1" smtClean="0">
                        <a:solidFill>
                          <a:prstClr val="black"/>
                        </a:solidFill>
                        <a:latin typeface="Cambria Math" panose="02040503050406030204" pitchFamily="18" charset="0"/>
                      </a:rPr>
                      <m:t>𝑤𝑔𝑡</m:t>
                    </m:r>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e>
                    </m:d>
                  </m:oMath>
                </a14:m>
                <a:r>
                  <a:rPr lang="en-US" altLang="zh-CN" dirty="0">
                    <a:solidFill>
                      <a:prstClr val="black"/>
                    </a:solidFill>
                  </a:rPr>
                  <a:t>,  i</a:t>
                </a:r>
                <a14:m>
                  <m:oMath xmlns:m="http://schemas.openxmlformats.org/officeDocument/2006/math">
                    <m:r>
                      <m:rPr>
                        <m:sty m:val="p"/>
                      </m:rPr>
                      <a:rPr lang="en-US" altLang="zh-CN" b="0" i="0" smtClean="0">
                        <a:solidFill>
                          <a:prstClr val="black"/>
                        </a:solidFill>
                        <a:latin typeface="Cambria Math" panose="02040503050406030204" pitchFamily="18" charset="0"/>
                      </a:rPr>
                      <m:t>d</m:t>
                    </m:r>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e>
                    </m:d>
                  </m:oMath>
                </a14:m>
                <a:r>
                  <a:rPr lang="en-US" altLang="zh-CN" dirty="0">
                    <a:solidFill>
                      <a:prstClr val="black"/>
                    </a:solidFill>
                  </a:rPr>
                  <a:t> }</a:t>
                </a:r>
              </a:p>
              <a:p>
                <a:endParaRPr lang="en-US" altLang="zh-CN" dirty="0">
                  <a:solidFill>
                    <a:prstClr val="black"/>
                  </a:solidFill>
                </a:endParaRPr>
              </a:p>
              <a:p>
                <a14:m>
                  <m:oMath xmlns:m="http://schemas.openxmlformats.org/officeDocument/2006/math">
                    <m:sSubSup>
                      <m:sSubSupPr>
                        <m:ctrlPr>
                          <a:rPr lang="en-US" altLang="zh-CN" i="1" smtClean="0">
                            <a:solidFill>
                              <a:prstClr val="black"/>
                            </a:solidFill>
                            <a:latin typeface="Cambria Math" panose="02040503050406030204" pitchFamily="18" charset="0"/>
                          </a:rPr>
                        </m:ctrlPr>
                      </m:sSubSupPr>
                      <m:e>
                        <m:r>
                          <a:rPr lang="en-US" altLang="zh-CN" b="0" i="1" smtClean="0">
                            <a:solidFill>
                              <a:prstClr val="black"/>
                            </a:solidFill>
                            <a:latin typeface="Cambria Math" panose="02040503050406030204" pitchFamily="18" charset="0"/>
                          </a:rPr>
                          <m:t>     </m:t>
                        </m:r>
                        <m:r>
                          <a:rPr lang="en-US" altLang="zh-CN" b="0" i="1" smtClean="0">
                            <a:solidFill>
                              <a:prstClr val="black"/>
                            </a:solidFill>
                            <a:latin typeface="Cambria Math" panose="02040503050406030204" pitchFamily="18" charset="0"/>
                          </a:rPr>
                          <m:t>𝑤</m:t>
                        </m:r>
                      </m:e>
                      <m:sub>
                        <m:r>
                          <a:rPr lang="en-US" altLang="zh-CN" b="0" i="1" smtClean="0">
                            <a:solidFill>
                              <a:prstClr val="black"/>
                            </a:solidFill>
                            <a:latin typeface="Cambria Math" panose="02040503050406030204" pitchFamily="18" charset="0"/>
                          </a:rPr>
                          <m:t>𝑙</m:t>
                        </m:r>
                      </m:sub>
                      <m:sup>
                        <m:r>
                          <a:rPr lang="en-US" altLang="zh-CN" b="0" i="1" smtClean="0">
                            <a:solidFill>
                              <a:prstClr val="black"/>
                            </a:solidFill>
                            <a:latin typeface="Cambria Math" panose="02040503050406030204" pitchFamily="18" charset="0"/>
                          </a:rPr>
                          <m:t>𝑒</m:t>
                        </m:r>
                      </m:sup>
                    </m:sSubSup>
                    <m:r>
                      <a:rPr lang="en-US" altLang="zh-CN" b="0" i="1" smtClean="0">
                        <a:solidFill>
                          <a:prstClr val="black"/>
                        </a:solidFill>
                        <a:latin typeface="Cambria Math" panose="02040503050406030204" pitchFamily="18" charset="0"/>
                      </a:rPr>
                      <m:t>   </m:t>
                    </m:r>
                  </m:oMath>
                </a14:m>
                <a:r>
                  <a:rPr lang="en-US" altLang="zh-CN" dirty="0">
                    <a:solidFill>
                      <a:prstClr val="black"/>
                    </a:solidFill>
                  </a:rPr>
                  <a:t>={</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 </m:t>
                        </m:r>
                        <m:r>
                          <a:rPr lang="en-US" altLang="zh-CN" b="0" i="1" smtClean="0">
                            <a:solidFill>
                              <a:prstClr val="black"/>
                            </a:solidFill>
                            <a:latin typeface="Cambria Math" panose="02040503050406030204" pitchFamily="18" charset="0"/>
                          </a:rPr>
                          <m:t>𝑆</m:t>
                        </m:r>
                      </m:e>
                      <m:sub>
                        <m:r>
                          <a:rPr lang="en-US" altLang="zh-CN" i="1">
                            <a:solidFill>
                              <a:prstClr val="black"/>
                            </a:solidFill>
                            <a:latin typeface="Cambria Math" panose="02040503050406030204" pitchFamily="18" charset="0"/>
                          </a:rPr>
                          <m:t>𝑒</m:t>
                        </m:r>
                      </m:sub>
                    </m:sSub>
                  </m:oMath>
                </a14:m>
                <a:r>
                  <a:rPr lang="en-US" altLang="zh-CN" dirty="0">
                    <a:solidFill>
                      <a:prstClr val="black"/>
                    </a:solidFill>
                  </a:rPr>
                  <a:t> </a:t>
                </a:r>
                <a14:m>
                  <m:oMath xmlns:m="http://schemas.openxmlformats.org/officeDocument/2006/math">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a:rPr lang="en-US" altLang="zh-CN" b="0" i="1" smtClean="0">
                                <a:solidFill>
                                  <a:prstClr val="black"/>
                                </a:solidFill>
                                <a:latin typeface="Cambria Math" panose="02040503050406030204" pitchFamily="18" charset="0"/>
                              </a:rPr>
                              <m:t>1</m:t>
                            </m:r>
                          </m:sub>
                        </m:sSub>
                      </m:e>
                    </m:d>
                  </m:oMath>
                </a14:m>
                <a:r>
                  <a:rPr lang="en-US" altLang="zh-CN" dirty="0">
                    <a:solidFill>
                      <a:prstClr val="black"/>
                    </a:solidFill>
                  </a:rPr>
                  <a:t>, …, </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𝑆</m:t>
                        </m:r>
                      </m:e>
                      <m:sub>
                        <m:r>
                          <a:rPr lang="en-US" altLang="zh-CN" i="1">
                            <a:solidFill>
                              <a:prstClr val="black"/>
                            </a:solidFill>
                            <a:latin typeface="Cambria Math" panose="02040503050406030204" pitchFamily="18" charset="0"/>
                          </a:rPr>
                          <m:t>𝑒</m:t>
                        </m:r>
                      </m:sub>
                    </m:sSub>
                  </m:oMath>
                </a14:m>
                <a:r>
                  <a:rPr lang="en-US" altLang="zh-CN" dirty="0">
                    <a:solidFill>
                      <a:prstClr val="black"/>
                    </a:solidFill>
                  </a:rPr>
                  <a:t> </a:t>
                </a:r>
                <a14:m>
                  <m:oMath xmlns:m="http://schemas.openxmlformats.org/officeDocument/2006/math">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a:rPr lang="en-US" altLang="zh-CN" b="0" i="1" smtClean="0">
                                <a:solidFill>
                                  <a:prstClr val="black"/>
                                </a:solidFill>
                                <a:latin typeface="Cambria Math" panose="02040503050406030204" pitchFamily="18" charset="0"/>
                              </a:rPr>
                              <m:t>𝑛𝑙</m:t>
                            </m:r>
                          </m:sub>
                        </m:sSub>
                      </m:e>
                    </m:d>
                  </m:oMath>
                </a14:m>
                <a:r>
                  <a:rPr lang="en-US" altLang="zh-CN" dirty="0">
                    <a:solidFill>
                      <a:prstClr val="black"/>
                    </a:solidFill>
                  </a:rPr>
                  <a:t>}</a:t>
                </a:r>
              </a:p>
              <a:p>
                <a:pPr lvl="0"/>
                <a:endPar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mc:Choice>
        <mc:Fallback xmlns="">
          <p:sp>
            <p:nvSpPr>
              <p:cNvPr id="2" name="文本框 1">
                <a:extLst>
                  <a:ext uri="{FF2B5EF4-FFF2-40B4-BE49-F238E27FC236}">
                    <a16:creationId xmlns:a16="http://schemas.microsoft.com/office/drawing/2014/main" id="{4B80A9AD-231F-4FC5-9CBC-B26CB6D83DB1}"/>
                  </a:ext>
                </a:extLst>
              </p:cNvPr>
              <p:cNvSpPr txBox="1">
                <a:spLocks noRot="1" noChangeAspect="1" noMove="1" noResize="1" noEditPoints="1" noAdjustHandles="1" noChangeArrowheads="1" noChangeShapeType="1" noTextEdit="1"/>
              </p:cNvSpPr>
              <p:nvPr/>
            </p:nvSpPr>
            <p:spPr>
              <a:xfrm>
                <a:off x="6919904" y="4082402"/>
                <a:ext cx="4805664" cy="3026598"/>
              </a:xfrm>
              <a:prstGeom prst="rect">
                <a:avLst/>
              </a:prstGeom>
              <a:blipFill>
                <a:blip r:embed="rId2"/>
                <a:stretch>
                  <a:fillRect l="-1015" t="-10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34E3663-8B64-408A-A4C1-187567178C31}"/>
                  </a:ext>
                </a:extLst>
              </p:cNvPr>
              <p:cNvSpPr txBox="1"/>
              <p:nvPr/>
            </p:nvSpPr>
            <p:spPr>
              <a:xfrm>
                <a:off x="25167" y="1322490"/>
                <a:ext cx="5889792" cy="3639330"/>
              </a:xfrm>
              <a:prstGeom prst="rect">
                <a:avLst/>
              </a:prstGeom>
              <a:noFill/>
            </p:spPr>
            <p:txBody>
              <a:bodyPr wrap="square" rtlCol="0">
                <a:spAutoFit/>
              </a:bodyPr>
              <a:lstStyle/>
              <a:p>
                <a:r>
                  <a:rPr lang="zh-CN" altLang="en-US" dirty="0">
                    <a:solidFill>
                      <a:srgbClr val="FF0000"/>
                    </a:solidFill>
                    <a:latin typeface="华文楷体" panose="02010600040101010101" pitchFamily="2" charset="-122"/>
                    <a:ea typeface="华文楷体" panose="02010600040101010101" pitchFamily="2" charset="-122"/>
                  </a:rPr>
                  <a:t>二进制签名生成：</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h</m:t>
                        </m:r>
                      </m:e>
                      <m:sub>
                        <m:r>
                          <m:rPr>
                            <m:sty m:val="p"/>
                          </m:rPr>
                          <a:rPr lang="en-US" altLang="zh-CN" i="1">
                            <a:solidFill>
                              <a:prstClr val="black"/>
                            </a:solidFill>
                            <a:latin typeface="Cambria Math" panose="02040503050406030204" pitchFamily="18" charset="0"/>
                          </a:rPr>
                          <m:t>j</m:t>
                        </m:r>
                      </m:sub>
                    </m:sSub>
                    <m:r>
                      <m:rPr>
                        <m:nor/>
                      </m:rPr>
                      <a:rPr lang="en-US" altLang="zh-CN" dirty="0">
                        <a:solidFill>
                          <a:prstClr val="black"/>
                        </a:solidFill>
                      </a:rPr>
                      <m:t> </m:t>
                    </m:r>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e>
                    </m:d>
                    <m:r>
                      <a:rPr lang="en-US" altLang="zh-CN" b="0" i="1" smtClean="0">
                        <a:solidFill>
                          <a:prstClr val="black"/>
                        </a:solidFill>
                        <a:latin typeface="Cambria Math" panose="02040503050406030204" pitchFamily="18" charset="0"/>
                      </a:rPr>
                      <m:t>=</m:t>
                    </m:r>
                    <m:d>
                      <m:dPr>
                        <m:begChr m:val="{"/>
                        <m:endChr m:val=""/>
                        <m:ctrlPr>
                          <a:rPr lang="en-US" altLang="zh-CN" i="1" dirty="0" smtClean="0">
                            <a:solidFill>
                              <a:prstClr val="black"/>
                            </a:solidFill>
                            <a:latin typeface="Cambria Math" panose="02040503050406030204" pitchFamily="18" charset="0"/>
                          </a:rPr>
                        </m:ctrlPr>
                      </m:dPr>
                      <m:e>
                        <m:eqArr>
                          <m:eqArrPr>
                            <m:ctrlPr>
                              <a:rPr lang="en-US" altLang="zh-CN" i="1" dirty="0" smtClean="0">
                                <a:solidFill>
                                  <a:prstClr val="black"/>
                                </a:solidFill>
                                <a:latin typeface="Cambria Math" panose="02040503050406030204" pitchFamily="18" charset="0"/>
                              </a:rPr>
                            </m:ctrlPr>
                          </m:eqArrPr>
                          <m:e>
                            <m:r>
                              <a:rPr lang="en-US" altLang="zh-CN" b="0" i="1" dirty="0" smtClean="0">
                                <a:solidFill>
                                  <a:prstClr val="black"/>
                                </a:solidFill>
                                <a:latin typeface="Cambria Math" panose="02040503050406030204" pitchFamily="18" charset="0"/>
                              </a:rPr>
                              <m:t>1</m:t>
                            </m:r>
                            <m:r>
                              <a:rPr lang="en-US" altLang="zh-CN" i="1" dirty="0" smtClean="0">
                                <a:solidFill>
                                  <a:prstClr val="black"/>
                                </a:solidFill>
                                <a:latin typeface="Cambria Math" panose="02040503050406030204" pitchFamily="18" charset="0"/>
                              </a:rPr>
                              <m:t>,</m:t>
                            </m:r>
                            <m:r>
                              <a:rPr lang="en-US" altLang="zh-CN" b="0" i="1" dirty="0" smtClean="0">
                                <a:solidFill>
                                  <a:prstClr val="black"/>
                                </a:solidFill>
                                <a:latin typeface="Cambria Math" panose="02040503050406030204" pitchFamily="18" charset="0"/>
                              </a:rPr>
                              <m:t>      </m:t>
                            </m:r>
                            <m:r>
                              <a:rPr lang="en-US" altLang="zh-CN" i="1" dirty="0">
                                <a:solidFill>
                                  <a:prstClr val="black"/>
                                </a:solidFill>
                                <a:latin typeface="Cambria Math" panose="02040503050406030204" pitchFamily="18" charset="0"/>
                                <a:ea typeface="华文楷体" panose="02010600040101010101" pitchFamily="2" charset="-122"/>
                              </a:rPr>
                              <m:t>𝑖𝑓</m:t>
                            </m:r>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ij</m:t>
                                </m:r>
                              </m:sub>
                            </m:sSub>
                            <m:r>
                              <a:rPr lang="en-US" altLang="zh-CN" i="1">
                                <a:solidFill>
                                  <a:prstClr val="black"/>
                                </a:solidFill>
                                <a:latin typeface="Cambria Math" panose="02040503050406030204" pitchFamily="18" charset="0"/>
                              </a:rPr>
                              <m:t>&gt;</m:t>
                            </m:r>
                            <m:sSub>
                              <m:sSubPr>
                                <m:ctrlPr>
                                  <a:rPr lang="zh-CN" altLang="en-US" i="1">
                                    <a:solidFill>
                                      <a:prstClr val="black"/>
                                    </a:solidFill>
                                    <a:latin typeface="Cambria Math" panose="02040503050406030204" pitchFamily="18" charset="0"/>
                                  </a:rPr>
                                </m:ctrlPr>
                              </m:sSubPr>
                              <m:e>
                                <m:r>
                                  <m:rPr>
                                    <m:nor/>
                                  </m:rPr>
                                  <a:rPr lang="el-GR" altLang="zh-CN" dirty="0">
                                    <a:solidFill>
                                      <a:prstClr val="black"/>
                                    </a:solidFill>
                                  </a:rPr>
                                  <m:t>τ</m:t>
                                </m:r>
                              </m:e>
                              <m:sub>
                                <m:r>
                                  <m:rPr>
                                    <m:sty m:val="p"/>
                                  </m:rPr>
                                  <a:rPr lang="en-US" altLang="zh-CN" i="1">
                                    <a:solidFill>
                                      <a:prstClr val="black"/>
                                    </a:solidFill>
                                    <a:latin typeface="Cambria Math" panose="02040503050406030204" pitchFamily="18" charset="0"/>
                                  </a:rPr>
                                  <m:t>ij</m:t>
                                </m:r>
                              </m:sub>
                            </m:sSub>
                          </m:e>
                          <m:e>
                            <m:r>
                              <a:rPr lang="en-US" altLang="zh-CN" i="1" dirty="0" smtClean="0">
                                <a:solidFill>
                                  <a:prstClr val="black"/>
                                </a:solidFill>
                                <a:latin typeface="Cambria Math" panose="02040503050406030204" pitchFamily="18" charset="0"/>
                              </a:rPr>
                              <m:t>&amp;</m:t>
                            </m:r>
                            <m:r>
                              <a:rPr lang="en-US" altLang="zh-CN" b="0" i="1" dirty="0" smtClean="0">
                                <a:solidFill>
                                  <a:prstClr val="black"/>
                                </a:solidFill>
                                <a:latin typeface="Cambria Math" panose="02040503050406030204" pitchFamily="18" charset="0"/>
                              </a:rPr>
                              <m:t>0</m:t>
                            </m:r>
                            <m:r>
                              <a:rPr lang="en-US" altLang="zh-CN" i="1" dirty="0" smtClean="0">
                                <a:solidFill>
                                  <a:prstClr val="black"/>
                                </a:solidFill>
                                <a:latin typeface="Cambria Math" panose="02040503050406030204" pitchFamily="18" charset="0"/>
                              </a:rPr>
                              <m:t>,</m:t>
                            </m:r>
                            <m:r>
                              <a:rPr lang="en-US" altLang="zh-CN" b="0" i="1" dirty="0" smtClean="0">
                                <a:solidFill>
                                  <a:prstClr val="black"/>
                                </a:solidFill>
                                <a:latin typeface="Cambria Math" panose="02040503050406030204" pitchFamily="18" charset="0"/>
                              </a:rPr>
                              <m:t>    </m:t>
                            </m:r>
                            <m:r>
                              <a:rPr lang="en-US" altLang="zh-CN" i="1" dirty="0">
                                <a:solidFill>
                                  <a:prstClr val="black"/>
                                </a:solidFill>
                                <a:latin typeface="Cambria Math" panose="02040503050406030204" pitchFamily="18" charset="0"/>
                              </a:rPr>
                              <m:t>𝑜𝑡h𝑒𝑟𝑤𝑖𝑠𝑒</m:t>
                            </m:r>
                          </m:e>
                        </m:eqArr>
                      </m:e>
                    </m:d>
                    <m:r>
                      <a:rPr lang="en-US" altLang="zh-CN" i="1" dirty="0">
                        <a:solidFill>
                          <a:prstClr val="black"/>
                        </a:solidFill>
                        <a:latin typeface="Cambria Math" panose="02040503050406030204" pitchFamily="18" charset="0"/>
                        <a:ea typeface="Cambria Math" panose="02040503050406030204" pitchFamily="18" charset="0"/>
                      </a:rPr>
                      <m:t>𝑗</m:t>
                    </m:r>
                    <m:r>
                      <a:rPr lang="zh-CN" altLang="en-US" i="1" dirty="0">
                        <a:solidFill>
                          <a:prstClr val="black"/>
                        </a:solidFill>
                        <a:latin typeface="Cambria Math" panose="02040503050406030204" pitchFamily="18" charset="0"/>
                        <a:ea typeface="Cambria Math" panose="02040503050406030204" pitchFamily="18" charset="0"/>
                      </a:rPr>
                      <m:t>𝜖</m:t>
                    </m:r>
                    <m:d>
                      <m:dPr>
                        <m:begChr m:val="["/>
                        <m:endChr m:val="]"/>
                        <m:ctrlPr>
                          <a:rPr lang="en-US" altLang="zh-CN" i="1" dirty="0">
                            <a:solidFill>
                              <a:prstClr val="black"/>
                            </a:solidFill>
                            <a:latin typeface="Cambria Math" panose="02040503050406030204" pitchFamily="18" charset="0"/>
                            <a:ea typeface="Cambria Math" panose="02040503050406030204" pitchFamily="18" charset="0"/>
                          </a:rPr>
                        </m:ctrlPr>
                      </m:dPr>
                      <m:e>
                        <m:r>
                          <a:rPr lang="en-US" altLang="zh-CN" i="1" dirty="0">
                            <a:solidFill>
                              <a:prstClr val="black"/>
                            </a:solidFill>
                            <a:latin typeface="Cambria Math" panose="02040503050406030204" pitchFamily="18" charset="0"/>
                            <a:ea typeface="Cambria Math" panose="02040503050406030204" pitchFamily="18" charset="0"/>
                          </a:rPr>
                          <m:t>1,</m:t>
                        </m:r>
                        <m:r>
                          <a:rPr lang="en-US" altLang="zh-CN" b="0" i="1" dirty="0" smtClean="0">
                            <a:solidFill>
                              <a:prstClr val="black"/>
                            </a:solidFill>
                            <a:latin typeface="Cambria Math" panose="02040503050406030204" pitchFamily="18" charset="0"/>
                            <a:ea typeface="Cambria Math" panose="02040503050406030204" pitchFamily="18" charset="0"/>
                          </a:rPr>
                          <m:t>128</m:t>
                        </m:r>
                      </m:e>
                    </m:d>
                  </m:oMath>
                </a14:m>
                <a:endParaRPr lang="en-US" altLang="zh-CN" b="0" dirty="0">
                  <a:solidFill>
                    <a:prstClr val="black"/>
                  </a:solidFill>
                  <a:ea typeface="Cambria Math" panose="02040503050406030204" pitchFamily="18" charset="0"/>
                </a:endParaRPr>
              </a:p>
              <a:p>
                <a:r>
                  <a:rPr lang="en-US" altLang="zh-CN" dirty="0" err="1">
                    <a:solidFill>
                      <a:prstClr val="black"/>
                    </a:solidFill>
                    <a:ea typeface="Cambria Math" panose="02040503050406030204" pitchFamily="18" charset="0"/>
                  </a:rPr>
                  <a:t>wgt</a:t>
                </a:r>
                <a:r>
                  <a:rPr lang="en-US" altLang="zh-CN" dirty="0">
                    <a:solidFill>
                      <a:prstClr val="black"/>
                    </a:solidFill>
                    <a:ea typeface="Cambria Math" panose="02040503050406030204" pitchFamily="18" charset="0"/>
                  </a:rPr>
                  <a:t>(</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oMath>
                </a14:m>
                <a:r>
                  <a:rPr lang="en-US" altLang="zh-CN" dirty="0">
                    <a:solidFill>
                      <a:prstClr val="black"/>
                    </a:solidFill>
                    <a:ea typeface="Cambria Math" panose="02040503050406030204" pitchFamily="18" charset="0"/>
                  </a:rPr>
                  <a:t>) = </a:t>
                </a:r>
                <a14:m>
                  <m:oMath xmlns:m="http://schemas.openxmlformats.org/officeDocument/2006/math">
                    <m:f>
                      <m:fPr>
                        <m:ctrlPr>
                          <a:rPr lang="pt-BR" altLang="zh-CN" i="1" smtClean="0">
                            <a:solidFill>
                              <a:prstClr val="black"/>
                            </a:solidFill>
                            <a:latin typeface="Cambria Math" panose="02040503050406030204" pitchFamily="18" charset="0"/>
                            <a:ea typeface="华文楷体" panose="02010600040101010101" pitchFamily="2" charset="-122"/>
                          </a:rPr>
                        </m:ctrlPr>
                      </m:fPr>
                      <m:num>
                        <m:r>
                          <a:rPr lang="en-US" altLang="zh-CN" b="0" i="1" smtClean="0">
                            <a:solidFill>
                              <a:prstClr val="black"/>
                            </a:solidFill>
                            <a:latin typeface="Cambria Math" panose="02040503050406030204" pitchFamily="18" charset="0"/>
                            <a:ea typeface="华文楷体" panose="02010600040101010101" pitchFamily="2" charset="-122"/>
                          </a:rPr>
                          <m:t>𝑖𝑑</m:t>
                        </m:r>
                        <m:sSup>
                          <m:sSupPr>
                            <m:ctrlPr>
                              <a:rPr lang="pt-BR" altLang="zh-CN" i="1">
                                <a:solidFill>
                                  <a:prstClr val="black"/>
                                </a:solidFill>
                                <a:latin typeface="Cambria Math" panose="02040503050406030204" pitchFamily="18" charset="0"/>
                                <a:ea typeface="华文楷体" panose="02010600040101010101" pitchFamily="2" charset="-122"/>
                              </a:rPr>
                            </m:ctrlPr>
                          </m:sSupPr>
                          <m:e>
                            <m:r>
                              <a:rPr lang="en-US" altLang="zh-CN" b="0" i="1" smtClean="0">
                                <a:latin typeface="Cambria Math" panose="02040503050406030204" pitchFamily="18" charset="0"/>
                              </a:rPr>
                              <m:t>𝑓</m:t>
                            </m:r>
                          </m:e>
                          <m:sup>
                            <m:r>
                              <a:rPr lang="pt-BR" altLang="zh-CN" i="1">
                                <a:solidFill>
                                  <a:prstClr val="black"/>
                                </a:solidFill>
                                <a:latin typeface="Cambria Math" panose="02040503050406030204" pitchFamily="18" charset="0"/>
                                <a:ea typeface="华文楷体" panose="02010600040101010101" pitchFamily="2" charset="-122"/>
                              </a:rPr>
                              <m:t>2</m:t>
                            </m:r>
                          </m:sup>
                        </m:sSup>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e>
                        </m:d>
                      </m:num>
                      <m:den>
                        <m:rad>
                          <m:radPr>
                            <m:degHide m:val="on"/>
                            <m:ctrlPr>
                              <a:rPr lang="en-US" altLang="zh-CN" i="1">
                                <a:solidFill>
                                  <a:prstClr val="black"/>
                                </a:solidFill>
                                <a:latin typeface="Cambria Math" panose="02040503050406030204" pitchFamily="18" charset="0"/>
                                <a:ea typeface="华文楷体" panose="02010600040101010101" pitchFamily="2" charset="-122"/>
                              </a:rPr>
                            </m:ctrlPr>
                          </m:radPr>
                          <m:deg/>
                          <m:e>
                            <m:r>
                              <a:rPr lang="en-US" altLang="zh-CN" b="0" i="1" smtClean="0">
                                <a:solidFill>
                                  <a:prstClr val="black"/>
                                </a:solidFill>
                                <a:latin typeface="Cambria Math" panose="02040503050406030204" pitchFamily="18" charset="0"/>
                                <a:ea typeface="华文楷体" panose="02010600040101010101" pitchFamily="2" charset="-122"/>
                              </a:rPr>
                              <m:t>𝑡𝑓</m:t>
                            </m:r>
                            <m:r>
                              <a:rPr lang="en-US" altLang="zh-CN" b="0" i="1" smtClean="0">
                                <a:solidFill>
                                  <a:prstClr val="black"/>
                                </a:solidFill>
                                <a:latin typeface="Cambria Math" panose="02040503050406030204" pitchFamily="18" charset="0"/>
                                <a:ea typeface="华文楷体" panose="02010600040101010101" pitchFamily="2" charset="-122"/>
                              </a:rPr>
                              <m:t>(</m:t>
                            </m:r>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r>
                              <a:rPr lang="en-US" altLang="zh-CN" b="0" i="1" smtClean="0">
                                <a:solidFill>
                                  <a:prstClr val="black"/>
                                </a:solidFill>
                                <a:latin typeface="Cambria Math" panose="02040503050406030204" pitchFamily="18" charset="0"/>
                                <a:ea typeface="华文楷体" panose="02010600040101010101" pitchFamily="2" charset="-122"/>
                              </a:rPr>
                              <m:t>)</m:t>
                            </m:r>
                          </m:e>
                        </m:rad>
                      </m:den>
                    </m:f>
                  </m:oMath>
                </a14:m>
                <a:endParaRPr lang="en-US" altLang="zh-CN" b="0" dirty="0">
                  <a:solidFill>
                    <a:prstClr val="black"/>
                  </a:solidFill>
                  <a:ea typeface="Cambria Math" panose="02040503050406030204" pitchFamily="18" charset="0"/>
                </a:endParaRPr>
              </a:p>
              <a:p>
                <a14:m>
                  <m:oMath xmlns:m="http://schemas.openxmlformats.org/officeDocument/2006/math">
                    <m:r>
                      <a:rPr lang="en-US" altLang="zh-CN" b="0" i="1" smtClean="0">
                        <a:solidFill>
                          <a:prstClr val="black"/>
                        </a:solidFill>
                        <a:latin typeface="Cambria Math" panose="02040503050406030204" pitchFamily="18" charset="0"/>
                        <a:ea typeface="华文楷体" panose="02010600040101010101" pitchFamily="2" charset="-122"/>
                      </a:rPr>
                      <m:t>𝑡</m:t>
                    </m:r>
                    <m:r>
                      <a:rPr lang="en-US" altLang="zh-CN" i="1">
                        <a:solidFill>
                          <a:prstClr val="black"/>
                        </a:solidFill>
                        <a:latin typeface="Cambria Math" panose="02040503050406030204" pitchFamily="18" charset="0"/>
                        <a:ea typeface="华文楷体" panose="02010600040101010101" pitchFamily="2" charset="-122"/>
                      </a:rPr>
                      <m:t>𝑓</m:t>
                    </m:r>
                    <m:r>
                      <a:rPr lang="en-US" altLang="zh-CN" i="1">
                        <a:solidFill>
                          <a:prstClr val="black"/>
                        </a:solidFill>
                        <a:latin typeface="Cambria Math" panose="02040503050406030204" pitchFamily="18" charset="0"/>
                        <a:ea typeface="华文楷体" panose="02010600040101010101" pitchFamily="2" charset="-122"/>
                      </a:rPr>
                      <m:t>(</m:t>
                    </m:r>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r>
                      <a:rPr lang="en-US" altLang="zh-CN" i="1">
                        <a:solidFill>
                          <a:prstClr val="black"/>
                        </a:solidFill>
                        <a:latin typeface="Cambria Math" panose="02040503050406030204" pitchFamily="18" charset="0"/>
                        <a:ea typeface="华文楷体" panose="02010600040101010101" pitchFamily="2" charset="-122"/>
                      </a:rPr>
                      <m:t>)</m:t>
                    </m:r>
                  </m:oMath>
                </a14:m>
                <a:r>
                  <a:rPr lang="en-US" altLang="zh-CN" b="0" dirty="0">
                    <a:solidFill>
                      <a:prstClr val="black"/>
                    </a:solidFill>
                    <a:ea typeface="Cambria Math" panose="02040503050406030204" pitchFamily="18" charset="0"/>
                  </a:rPr>
                  <a:t>  =  </a:t>
                </a:r>
                <a14:m>
                  <m:oMath xmlns:m="http://schemas.openxmlformats.org/officeDocument/2006/math">
                    <m:f>
                      <m:fPr>
                        <m:ctrlPr>
                          <a:rPr lang="pt-BR" altLang="zh-CN" i="1">
                            <a:solidFill>
                              <a:prstClr val="black"/>
                            </a:solidFill>
                            <a:latin typeface="Cambria Math" panose="02040503050406030204" pitchFamily="18" charset="0"/>
                            <a:ea typeface="华文楷体" panose="02010600040101010101" pitchFamily="2" charset="-122"/>
                          </a:rPr>
                        </m:ctrlPr>
                      </m:fPr>
                      <m:num>
                        <m:sSub>
                          <m:sSubPr>
                            <m:ctrlPr>
                              <a:rPr lang="zh-CN" altLang="en-US"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𝑛</m:t>
                            </m:r>
                          </m:e>
                          <m:sub>
                            <m:r>
                              <a:rPr lang="en-US" altLang="zh-CN" b="0" i="1" smtClean="0">
                                <a:solidFill>
                                  <a:prstClr val="black"/>
                                </a:solidFill>
                                <a:latin typeface="Cambria Math" panose="02040503050406030204" pitchFamily="18" charset="0"/>
                              </a:rPr>
                              <m:t>𝑙</m:t>
                            </m:r>
                            <m:r>
                              <a:rPr lang="en-US" altLang="zh-CN" b="0" i="1" smtClean="0">
                                <a:solidFill>
                                  <a:prstClr val="black"/>
                                </a:solidFill>
                                <a:latin typeface="Cambria Math" panose="02040503050406030204" pitchFamily="18" charset="0"/>
                              </a:rPr>
                              <m:t>,</m:t>
                            </m:r>
                            <m:r>
                              <a:rPr lang="en-US" altLang="zh-CN" b="0" i="1" smtClean="0">
                                <a:solidFill>
                                  <a:prstClr val="black"/>
                                </a:solidFill>
                                <a:latin typeface="Cambria Math" panose="02040503050406030204" pitchFamily="18" charset="0"/>
                              </a:rPr>
                              <m:t>𝑗</m:t>
                            </m:r>
                          </m:sub>
                        </m:sSub>
                      </m:num>
                      <m:den>
                        <m:nary>
                          <m:naryPr>
                            <m:chr m:val="∑"/>
                            <m:supHide m:val="on"/>
                            <m:ctrlPr>
                              <a:rPr lang="pt-BR" altLang="zh-CN" i="1" smtClean="0">
                                <a:latin typeface="Cambria Math" panose="02040503050406030204" pitchFamily="18" charset="0"/>
                              </a:rPr>
                            </m:ctrlPr>
                          </m:naryPr>
                          <m:sub>
                            <m:r>
                              <a:rPr lang="en-US" altLang="zh-CN" b="0" i="1" smtClean="0">
                                <a:latin typeface="Cambria Math" panose="02040503050406030204" pitchFamily="18" charset="0"/>
                              </a:rPr>
                              <m:t>𝑘</m:t>
                            </m:r>
                          </m:sub>
                          <m:sup/>
                          <m:e>
                            <m:sSub>
                              <m:sSubPr>
                                <m:ctrlPr>
                                  <a:rPr lang="zh-CN" altLang="en-US"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𝑛</m:t>
                                </m:r>
                              </m:e>
                              <m:sub>
                                <m:r>
                                  <a:rPr lang="en-US" altLang="zh-CN" b="0" i="1" smtClean="0">
                                    <a:solidFill>
                                      <a:prstClr val="black"/>
                                    </a:solidFill>
                                    <a:latin typeface="Cambria Math" panose="02040503050406030204" pitchFamily="18" charset="0"/>
                                  </a:rPr>
                                  <m:t>𝑘</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𝑗</m:t>
                                </m:r>
                              </m:sub>
                            </m:sSub>
                          </m:e>
                        </m:nary>
                      </m:den>
                    </m:f>
                    <m:r>
                      <a:rPr lang="en-US" altLang="zh-CN" b="0" i="1" smtClean="0">
                        <a:solidFill>
                          <a:prstClr val="black"/>
                        </a:solidFill>
                        <a:latin typeface="Cambria Math" panose="02040503050406030204" pitchFamily="18" charset="0"/>
                        <a:ea typeface="华文楷体" panose="02010600040101010101" pitchFamily="2" charset="-122"/>
                      </a:rPr>
                      <m:t>      </m:t>
                    </m:r>
                    <m:r>
                      <a:rPr lang="en-US" altLang="zh-CN" b="0" i="1" smtClean="0">
                        <a:solidFill>
                          <a:prstClr val="black"/>
                        </a:solidFill>
                        <a:latin typeface="Cambria Math" panose="02040503050406030204" pitchFamily="18" charset="0"/>
                        <a:ea typeface="华文楷体" panose="02010600040101010101" pitchFamily="2" charset="-122"/>
                      </a:rPr>
                      <m:t>𝑖𝑑𝑓</m:t>
                    </m:r>
                    <m:d>
                      <m:dPr>
                        <m:ctrlPr>
                          <a:rPr lang="en-US" altLang="zh-CN" i="1">
                            <a:solidFill>
                              <a:prstClr val="black"/>
                            </a:solidFill>
                            <a:latin typeface="Cambria Math" panose="02040503050406030204" pitchFamily="18" charset="0"/>
                            <a:ea typeface="华文楷体" panose="02010600040101010101" pitchFamily="2" charset="-122"/>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e>
                    </m:d>
                    <m:r>
                      <a:rPr lang="en-US" altLang="zh-CN" b="0" i="1" smtClean="0">
                        <a:solidFill>
                          <a:prstClr val="black"/>
                        </a:solidFill>
                        <a:latin typeface="Cambria Math" panose="02040503050406030204" pitchFamily="18" charset="0"/>
                      </a:rPr>
                      <m:t>=</m:t>
                    </m:r>
                    <m:r>
                      <a:rPr lang="en-US" altLang="zh-CN" b="0" i="1" smtClean="0">
                        <a:solidFill>
                          <a:prstClr val="black"/>
                        </a:solidFill>
                        <a:latin typeface="Cambria Math" panose="02040503050406030204" pitchFamily="18" charset="0"/>
                      </a:rPr>
                      <m:t>𝑙𝑜𝑔</m:t>
                    </m:r>
                    <m:f>
                      <m:fPr>
                        <m:ctrlPr>
                          <a:rPr lang="pt-BR" altLang="zh-CN" i="1">
                            <a:solidFill>
                              <a:prstClr val="black"/>
                            </a:solidFill>
                            <a:latin typeface="Cambria Math" panose="02040503050406030204" pitchFamily="18" charset="0"/>
                            <a:ea typeface="华文楷体" panose="02010600040101010101" pitchFamily="2" charset="-122"/>
                          </a:rPr>
                        </m:ctrlPr>
                      </m:fPr>
                      <m:num>
                        <m:r>
                          <a:rPr lang="en-US" altLang="zh-CN" b="0" i="1" smtClean="0">
                            <a:solidFill>
                              <a:prstClr val="black"/>
                            </a:solidFill>
                            <a:latin typeface="Cambria Math" panose="02040503050406030204" pitchFamily="18" charset="0"/>
                            <a:ea typeface="华文楷体" panose="02010600040101010101" pitchFamily="2" charset="-122"/>
                          </a:rPr>
                          <m:t>|</m:t>
                        </m:r>
                        <m:r>
                          <a:rPr lang="en-US" altLang="zh-CN" b="0" i="1" smtClean="0">
                            <a:solidFill>
                              <a:prstClr val="black"/>
                            </a:solidFill>
                            <a:latin typeface="Cambria Math" panose="02040503050406030204" pitchFamily="18" charset="0"/>
                            <a:ea typeface="华文楷体" panose="02010600040101010101" pitchFamily="2" charset="-122"/>
                          </a:rPr>
                          <m:t>𝐼</m:t>
                        </m:r>
                        <m:r>
                          <a:rPr lang="en-US" altLang="zh-CN" b="0" i="1" smtClean="0">
                            <a:solidFill>
                              <a:prstClr val="black"/>
                            </a:solidFill>
                            <a:latin typeface="Cambria Math" panose="02040503050406030204" pitchFamily="18" charset="0"/>
                            <a:ea typeface="华文楷体" panose="02010600040101010101" pitchFamily="2" charset="-122"/>
                          </a:rPr>
                          <m:t>|</m:t>
                        </m:r>
                      </m:num>
                      <m:den>
                        <m:r>
                          <a:rPr lang="en-US" altLang="zh-CN" b="0" i="1" smtClean="0">
                            <a:solidFill>
                              <a:prstClr val="black"/>
                            </a:solidFill>
                            <a:latin typeface="Cambria Math" panose="02040503050406030204" pitchFamily="18" charset="0"/>
                            <a:ea typeface="华文楷体" panose="02010600040101010101" pitchFamily="2" charset="-122"/>
                          </a:rPr>
                          <m:t>1+</m:t>
                        </m:r>
                        <m:r>
                          <a:rPr lang="en-US" altLang="zh-CN" i="1">
                            <a:solidFill>
                              <a:prstClr val="black"/>
                            </a:solidFill>
                            <a:latin typeface="Cambria Math" panose="02040503050406030204" pitchFamily="18" charset="0"/>
                            <a:ea typeface="华文楷体" panose="02010600040101010101" pitchFamily="2" charset="-122"/>
                          </a:rPr>
                          <m:t>|</m:t>
                        </m:r>
                        <m:r>
                          <a:rPr lang="en-US" altLang="zh-CN" b="0" i="1" smtClean="0">
                            <a:solidFill>
                              <a:prstClr val="black"/>
                            </a:solidFill>
                            <a:latin typeface="Cambria Math" panose="02040503050406030204" pitchFamily="18" charset="0"/>
                            <a:ea typeface="华文楷体" panose="02010600040101010101" pitchFamily="2" charset="-122"/>
                          </a:rPr>
                          <m:t>𝑗</m:t>
                        </m:r>
                        <m:r>
                          <a:rPr lang="en-US" altLang="zh-CN" b="0" i="1" smtClean="0">
                            <a:solidFill>
                              <a:prstClr val="black"/>
                            </a:solidFill>
                            <a:latin typeface="Cambria Math" panose="02040503050406030204" pitchFamily="18" charset="0"/>
                            <a:ea typeface="华文楷体" panose="02010600040101010101" pitchFamily="2" charset="-122"/>
                          </a:rPr>
                          <m:t>:</m:t>
                        </m:r>
                        <m:sSub>
                          <m:sSubPr>
                            <m:ctrlPr>
                              <a:rPr lang="zh-CN" altLang="en-US"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𝑤</m:t>
                            </m:r>
                          </m:e>
                          <m:sub>
                            <m:r>
                              <a:rPr lang="en-US" altLang="zh-CN" b="0" i="1" smtClean="0">
                                <a:solidFill>
                                  <a:prstClr val="black"/>
                                </a:solidFill>
                                <a:latin typeface="Cambria Math" panose="02040503050406030204" pitchFamily="18" charset="0"/>
                              </a:rPr>
                              <m:t>𝑙</m:t>
                            </m:r>
                          </m:sub>
                        </m:sSub>
                        <m:r>
                          <a:rPr lang="zh-CN" altLang="en-US" i="1" dirty="0">
                            <a:solidFill>
                              <a:prstClr val="black"/>
                            </a:solidFill>
                            <a:latin typeface="Cambria Math" panose="02040503050406030204" pitchFamily="18" charset="0"/>
                            <a:ea typeface="Cambria Math" panose="02040503050406030204" pitchFamily="18" charset="0"/>
                          </a:rPr>
                          <m:t>𝜖</m:t>
                        </m:r>
                        <m:sSub>
                          <m:sSubPr>
                            <m:ctrlPr>
                              <a:rPr lang="zh-CN" altLang="en-US"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𝐼</m:t>
                            </m:r>
                          </m:e>
                          <m:sub>
                            <m:r>
                              <a:rPr lang="en-US" altLang="zh-CN" i="1">
                                <a:solidFill>
                                  <a:prstClr val="black"/>
                                </a:solidFill>
                                <a:latin typeface="Cambria Math" panose="02040503050406030204" pitchFamily="18" charset="0"/>
                              </a:rPr>
                              <m:t>𝑗</m:t>
                            </m:r>
                          </m:sub>
                        </m:sSub>
                        <m:r>
                          <a:rPr lang="en-US" altLang="zh-CN" b="0" i="1" smtClean="0">
                            <a:solidFill>
                              <a:prstClr val="black"/>
                            </a:solidFill>
                            <a:latin typeface="Cambria Math" panose="02040503050406030204" pitchFamily="18" charset="0"/>
                          </a:rPr>
                          <m:t>|</m:t>
                        </m:r>
                      </m:den>
                    </m:f>
                  </m:oMath>
                </a14:m>
                <a:endParaRPr lang="en-US" altLang="zh-CN" b="0" dirty="0">
                  <a:solidFill>
                    <a:prstClr val="black"/>
                  </a:solidFill>
                  <a:ea typeface="Cambria Math" panose="02040503050406030204" pitchFamily="18" charset="0"/>
                </a:endParaRPr>
              </a:p>
              <a:p>
                <a:endParaRPr lang="en-US" altLang="zh-CN" sz="1400" dirty="0">
                  <a:solidFill>
                    <a:prstClr val="black"/>
                  </a:solidFill>
                </a:endParaRPr>
              </a:p>
              <a:p>
                <a:pPr lvl="0"/>
                <a14:m>
                  <m:oMath xmlns:m="http://schemas.openxmlformats.org/officeDocument/2006/math">
                    <m:r>
                      <a:rPr lang="en-US" altLang="zh-CN" b="0" i="1" smtClean="0">
                        <a:solidFill>
                          <a:prstClr val="black"/>
                        </a:solidFill>
                        <a:latin typeface="Cambria Math" panose="02040503050406030204" pitchFamily="18" charset="0"/>
                      </a:rPr>
                      <m:t>𝑠</m:t>
                    </m:r>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e>
                    </m:d>
                  </m:oMath>
                </a14:m>
                <a:r>
                  <a:rPr lang="en-US" altLang="zh-CN" dirty="0">
                    <a:solidFill>
                      <a:prstClr val="black"/>
                    </a:solidFill>
                  </a:rPr>
                  <a:t>={</a:t>
                </a:r>
                <a14:m>
                  <m:oMath xmlns:m="http://schemas.openxmlformats.org/officeDocument/2006/math">
                    <m:r>
                      <a:rPr lang="en-US" altLang="zh-CN" b="0" i="1" smtClean="0">
                        <a:solidFill>
                          <a:prstClr val="black"/>
                        </a:solidFill>
                        <a:latin typeface="Cambria Math" panose="02040503050406030204" pitchFamily="18" charset="0"/>
                      </a:rPr>
                      <m:t>h</m:t>
                    </m:r>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e>
                    </m:d>
                  </m:oMath>
                </a14:m>
                <a:r>
                  <a:rPr lang="en-US" altLang="zh-CN" dirty="0">
                    <a:solidFill>
                      <a:prstClr val="black"/>
                    </a:solidFill>
                  </a:rPr>
                  <a:t>,</a:t>
                </a:r>
                <a:r>
                  <a:rPr lang="zh-CN" altLang="en-US" dirty="0">
                    <a:solidFill>
                      <a:prstClr val="black"/>
                    </a:solidFill>
                  </a:rPr>
                  <a:t>  </a:t>
                </a:r>
                <a14:m>
                  <m:oMath xmlns:m="http://schemas.openxmlformats.org/officeDocument/2006/math">
                    <m:r>
                      <a:rPr lang="en-US" altLang="zh-CN" i="1">
                        <a:solidFill>
                          <a:prstClr val="black"/>
                        </a:solidFill>
                        <a:latin typeface="Cambria Math" panose="02040503050406030204" pitchFamily="18" charset="0"/>
                      </a:rPr>
                      <m:t>𝑤𝑔𝑡</m:t>
                    </m:r>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e>
                    </m:d>
                  </m:oMath>
                </a14:m>
                <a:r>
                  <a:rPr lang="en-US" altLang="zh-CN" dirty="0">
                    <a:solidFill>
                      <a:prstClr val="black"/>
                    </a:solidFill>
                  </a:rPr>
                  <a:t>,  i</a:t>
                </a:r>
                <a14:m>
                  <m:oMath xmlns:m="http://schemas.openxmlformats.org/officeDocument/2006/math">
                    <m:r>
                      <m:rPr>
                        <m:sty m:val="p"/>
                      </m:rPr>
                      <a:rPr lang="en-US" altLang="zh-CN">
                        <a:solidFill>
                          <a:prstClr val="black"/>
                        </a:solidFill>
                        <a:latin typeface="Cambria Math" panose="02040503050406030204" pitchFamily="18" charset="0"/>
                      </a:rPr>
                      <m:t>d</m:t>
                    </m:r>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m:rPr>
                                <m:sty m:val="p"/>
                              </m:rPr>
                              <a:rPr lang="en-US" altLang="zh-CN" i="1">
                                <a:solidFill>
                                  <a:prstClr val="black"/>
                                </a:solidFill>
                                <a:latin typeface="Cambria Math" panose="02040503050406030204" pitchFamily="18" charset="0"/>
                              </a:rPr>
                              <m:t>i</m:t>
                            </m:r>
                          </m:sub>
                        </m:sSub>
                      </m:e>
                    </m:d>
                  </m:oMath>
                </a14:m>
                <a:r>
                  <a:rPr lang="en-US" altLang="zh-CN" dirty="0">
                    <a:solidFill>
                      <a:prstClr val="black"/>
                    </a:solidFill>
                  </a:rPr>
                  <a:t> }</a:t>
                </a:r>
              </a:p>
              <a:p>
                <a:pPr lvl="0"/>
                <a:endParaRPr lang="en-US" altLang="zh-CN" dirty="0">
                  <a:solidFill>
                    <a:prstClr val="black"/>
                  </a:solidFill>
                </a:endParaRPr>
              </a:p>
              <a:p>
                <a:pPr lvl="0"/>
                <a14:m>
                  <m:oMath xmlns:m="http://schemas.openxmlformats.org/officeDocument/2006/math">
                    <m:sSub>
                      <m:sSubPr>
                        <m:ctrlPr>
                          <a:rPr lang="zh-CN" altLang="en-US" i="1">
                            <a:solidFill>
                              <a:prstClr val="black"/>
                            </a:solidFill>
                            <a:latin typeface="Cambria Math" panose="02040503050406030204" pitchFamily="18" charset="0"/>
                          </a:rPr>
                        </m:ctrlPr>
                      </m:sSubPr>
                      <m:e>
                        <m:r>
                          <m:rPr>
                            <m:sty m:val="p"/>
                          </m:rPr>
                          <a:rPr lang="en-US" altLang="zh-CN" i="1" smtClean="0">
                            <a:solidFill>
                              <a:prstClr val="black"/>
                            </a:solidFill>
                            <a:latin typeface="Cambria Math" panose="02040503050406030204" pitchFamily="18" charset="0"/>
                          </a:rPr>
                          <m:t>w</m:t>
                        </m:r>
                      </m:e>
                      <m:sub>
                        <m:r>
                          <a:rPr lang="en-US" altLang="zh-CN" b="0" i="1" smtClean="0">
                            <a:solidFill>
                              <a:prstClr val="black"/>
                            </a:solidFill>
                            <a:latin typeface="Cambria Math" panose="02040503050406030204" pitchFamily="18" charset="0"/>
                          </a:rPr>
                          <m:t>𝑙</m:t>
                        </m:r>
                      </m:sub>
                    </m:sSub>
                  </m:oMath>
                </a14:m>
                <a:r>
                  <a:rPr lang="en-US" altLang="zh-CN" dirty="0">
                    <a:solidFill>
                      <a:prstClr val="black"/>
                    </a:solidFill>
                  </a:rPr>
                  <a:t>={</a:t>
                </a:r>
                <a14:m>
                  <m:oMath xmlns:m="http://schemas.openxmlformats.org/officeDocument/2006/math">
                    <m:r>
                      <a:rPr lang="en-US" altLang="zh-CN" b="0" i="1" smtClean="0">
                        <a:solidFill>
                          <a:prstClr val="black"/>
                        </a:solidFill>
                        <a:latin typeface="Cambria Math" panose="02040503050406030204" pitchFamily="18" charset="0"/>
                      </a:rPr>
                      <m:t>𝑠</m:t>
                    </m:r>
                    <m:d>
                      <m:dPr>
                        <m:ctrlPr>
                          <a:rPr lang="en-US" altLang="zh-CN" i="1">
                            <a:solidFill>
                              <a:prstClr val="black"/>
                            </a:solidFill>
                            <a:latin typeface="Cambria Math" panose="02040503050406030204" pitchFamily="18" charset="0"/>
                          </a:rPr>
                        </m:ctrlPr>
                      </m:dPr>
                      <m:e>
                        <m:sSub>
                          <m:sSubPr>
                            <m:ctrlPr>
                              <a:rPr lang="zh-CN" altLang="en-US" i="1" smtClean="0">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a:rPr lang="en-US" altLang="zh-CN" i="1">
                                <a:solidFill>
                                  <a:prstClr val="black"/>
                                </a:solidFill>
                                <a:latin typeface="Cambria Math" panose="02040503050406030204" pitchFamily="18" charset="0"/>
                              </a:rPr>
                              <m:t>1</m:t>
                            </m:r>
                          </m:sub>
                        </m:sSub>
                      </m:e>
                    </m:d>
                  </m:oMath>
                </a14:m>
                <a:r>
                  <a:rPr lang="en-US" altLang="zh-CN" dirty="0">
                    <a:solidFill>
                      <a:prstClr val="black"/>
                    </a:solidFill>
                  </a:rPr>
                  <a:t>, …, </a:t>
                </a:r>
                <a14:m>
                  <m:oMath xmlns:m="http://schemas.openxmlformats.org/officeDocument/2006/math">
                    <m:r>
                      <a:rPr lang="en-US" altLang="zh-CN" b="0" i="1" smtClean="0">
                        <a:solidFill>
                          <a:prstClr val="black"/>
                        </a:solidFill>
                        <a:latin typeface="Cambria Math" panose="02040503050406030204" pitchFamily="18" charset="0"/>
                      </a:rPr>
                      <m:t>𝑠</m:t>
                    </m:r>
                    <m:d>
                      <m:dPr>
                        <m:ctrlPr>
                          <a:rPr lang="en-US" altLang="zh-CN" i="1">
                            <a:solidFill>
                              <a:prstClr val="black"/>
                            </a:solidFill>
                            <a:latin typeface="Cambria Math" panose="02040503050406030204" pitchFamily="18" charset="0"/>
                          </a:rPr>
                        </m:ctrlPr>
                      </m:dPr>
                      <m:e>
                        <m:sSub>
                          <m:sSubPr>
                            <m:ctrlPr>
                              <a:rPr lang="zh-CN" altLang="en-US" i="1">
                                <a:solidFill>
                                  <a:prstClr val="black"/>
                                </a:solidFill>
                                <a:latin typeface="Cambria Math" panose="02040503050406030204" pitchFamily="18" charset="0"/>
                              </a:rPr>
                            </m:ctrlPr>
                          </m:sSubPr>
                          <m:e>
                            <m:r>
                              <a:rPr lang="zh-CN" altLang="en-US" i="1">
                                <a:solidFill>
                                  <a:prstClr val="black"/>
                                </a:solidFill>
                                <a:latin typeface="Cambria Math" panose="02040503050406030204" pitchFamily="18" charset="0"/>
                              </a:rPr>
                              <m:t>𝑥</m:t>
                            </m:r>
                          </m:e>
                          <m:sub>
                            <m:r>
                              <a:rPr lang="en-US" altLang="zh-CN" i="1">
                                <a:solidFill>
                                  <a:prstClr val="black"/>
                                </a:solidFill>
                                <a:latin typeface="Cambria Math" panose="02040503050406030204" pitchFamily="18" charset="0"/>
                              </a:rPr>
                              <m:t>𝑛𝑙</m:t>
                            </m:r>
                          </m:sub>
                        </m:sSub>
                      </m:e>
                    </m:d>
                  </m:oMath>
                </a14:m>
                <a:r>
                  <a:rPr lang="en-US" altLang="zh-CN" dirty="0">
                    <a:solidFill>
                      <a:prstClr val="black"/>
                    </a:solidFill>
                  </a:rPr>
                  <a:t>}, </a:t>
                </a:r>
              </a:p>
              <a:p>
                <a:pPr lvl="0"/>
                <a:endParaRPr lang="en-US" altLang="zh-CN" dirty="0">
                  <a:solidFill>
                    <a:prstClr val="black"/>
                  </a:solidFill>
                </a:endParaRPr>
              </a:p>
              <a:p>
                <a:pPr lvl="0"/>
                <a:r>
                  <a:rPr lang="en-US" altLang="zh-CN" dirty="0">
                    <a:solidFill>
                      <a:prstClr val="black"/>
                    </a:solidFill>
                  </a:rPr>
                  <a:t>FH = {</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𝑤</m:t>
                        </m:r>
                      </m:e>
                      <m:sub>
                        <m:r>
                          <a:rPr lang="en-US" altLang="zh-CN" i="1">
                            <a:solidFill>
                              <a:prstClr val="black"/>
                            </a:solidFill>
                            <a:latin typeface="Cambria Math" panose="02040503050406030204" pitchFamily="18" charset="0"/>
                          </a:rPr>
                          <m:t>1</m:t>
                        </m:r>
                      </m:sub>
                    </m:sSub>
                  </m:oMath>
                </a14:m>
                <a:r>
                  <a:rPr lang="en-US" altLang="zh-CN" dirty="0">
                    <a:solidFill>
                      <a:prstClr val="black"/>
                    </a:solidFill>
                  </a:rPr>
                  <a:t>,</a:t>
                </a:r>
                <a:r>
                  <a:rPr lang="zh-CN" altLang="en-US" dirty="0">
                    <a:solidFill>
                      <a:prstClr val="black"/>
                    </a:solidFill>
                  </a:rPr>
                  <a:t> </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𝑤</m:t>
                        </m:r>
                      </m:e>
                      <m:sub>
                        <m:r>
                          <a:rPr lang="en-US" altLang="zh-CN" b="0" i="1" smtClean="0">
                            <a:solidFill>
                              <a:prstClr val="black"/>
                            </a:solidFill>
                            <a:latin typeface="Cambria Math" panose="02040503050406030204" pitchFamily="18" charset="0"/>
                          </a:rPr>
                          <m:t>2</m:t>
                        </m:r>
                      </m:sub>
                    </m:sSub>
                  </m:oMath>
                </a14:m>
                <a:r>
                  <a:rPr lang="en-US" altLang="zh-CN" dirty="0">
                    <a:solidFill>
                      <a:prstClr val="black"/>
                    </a:solidFill>
                  </a:rPr>
                  <a:t>,…,</a:t>
                </a:r>
                <a:r>
                  <a:rPr lang="zh-CN" altLang="en-US" dirty="0">
                    <a:solidFill>
                      <a:prstClr val="black"/>
                    </a:solidFill>
                  </a:rPr>
                  <a:t> </a:t>
                </a:r>
                <a14:m>
                  <m:oMath xmlns:m="http://schemas.openxmlformats.org/officeDocument/2006/math">
                    <m:sSub>
                      <m:sSubPr>
                        <m:ctrlPr>
                          <a:rPr lang="zh-CN" altLang="en-US"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𝑤</m:t>
                        </m:r>
                      </m:e>
                      <m:sub>
                        <m:r>
                          <a:rPr lang="en-US" altLang="zh-CN" b="0" i="1" smtClean="0">
                            <a:solidFill>
                              <a:prstClr val="black"/>
                            </a:solidFill>
                            <a:latin typeface="Cambria Math" panose="02040503050406030204" pitchFamily="18" charset="0"/>
                          </a:rPr>
                          <m:t>𝑘</m:t>
                        </m:r>
                      </m:sub>
                    </m:sSub>
                  </m:oMath>
                </a14:m>
                <a:r>
                  <a:rPr lang="en-US" altLang="zh-CN" dirty="0">
                    <a:solidFill>
                      <a:prstClr val="black"/>
                    </a:solidFill>
                  </a:rPr>
                  <a:t>} </a:t>
                </a:r>
              </a:p>
              <a:p>
                <a:pPr lvl="0"/>
                <a:endPar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mc:Choice>
        <mc:Fallback xmlns="">
          <p:sp>
            <p:nvSpPr>
              <p:cNvPr id="8" name="文本框 7">
                <a:extLst>
                  <a:ext uri="{FF2B5EF4-FFF2-40B4-BE49-F238E27FC236}">
                    <a16:creationId xmlns:a16="http://schemas.microsoft.com/office/drawing/2014/main" id="{434E3663-8B64-408A-A4C1-187567178C31}"/>
                  </a:ext>
                </a:extLst>
              </p:cNvPr>
              <p:cNvSpPr txBox="1">
                <a:spLocks noRot="1" noChangeAspect="1" noMove="1" noResize="1" noEditPoints="1" noAdjustHandles="1" noChangeArrowheads="1" noChangeShapeType="1" noTextEdit="1"/>
              </p:cNvSpPr>
              <p:nvPr/>
            </p:nvSpPr>
            <p:spPr>
              <a:xfrm>
                <a:off x="25167" y="1322490"/>
                <a:ext cx="5889792" cy="3639330"/>
              </a:xfrm>
              <a:prstGeom prst="rect">
                <a:avLst/>
              </a:prstGeom>
              <a:blipFill>
                <a:blip r:embed="rId3"/>
                <a:stretch>
                  <a:fillRect l="-82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1CD4AC7-BCA4-44B9-8ABF-E02918CFF0D5}"/>
              </a:ext>
            </a:extLst>
          </p:cNvPr>
          <p:cNvPicPr>
            <a:picLocks noChangeAspect="1"/>
          </p:cNvPicPr>
          <p:nvPr/>
        </p:nvPicPr>
        <p:blipFill>
          <a:blip r:embed="rId4"/>
          <a:stretch>
            <a:fillRect/>
          </a:stretch>
        </p:blipFill>
        <p:spPr>
          <a:xfrm>
            <a:off x="8044030" y="47875"/>
            <a:ext cx="3829188" cy="3096878"/>
          </a:xfrm>
          <a:prstGeom prst="rect">
            <a:avLst/>
          </a:prstGeom>
        </p:spPr>
      </p:pic>
      <p:sp>
        <p:nvSpPr>
          <p:cNvPr id="9" name="文本框 8">
            <a:extLst>
              <a:ext uri="{FF2B5EF4-FFF2-40B4-BE49-F238E27FC236}">
                <a16:creationId xmlns:a16="http://schemas.microsoft.com/office/drawing/2014/main" id="{51111DA7-A334-4FA2-B892-0CFE5AF48ADD}"/>
              </a:ext>
            </a:extLst>
          </p:cNvPr>
          <p:cNvSpPr txBox="1"/>
          <p:nvPr/>
        </p:nvSpPr>
        <p:spPr>
          <a:xfrm>
            <a:off x="36524" y="4754470"/>
            <a:ext cx="4516794" cy="646331"/>
          </a:xfrm>
          <a:prstGeom prst="rect">
            <a:avLst/>
          </a:prstGeom>
          <a:noFill/>
        </p:spPr>
        <p:txBody>
          <a:bodyPr wrap="square" rtlCol="0">
            <a:spAutoFit/>
          </a:bodyPr>
          <a:lstStyle/>
          <a:p>
            <a:r>
              <a:rPr lang="zh-CN" altLang="en-US" dirty="0">
                <a:solidFill>
                  <a:srgbClr val="FF0000"/>
                </a:solidFill>
                <a:latin typeface="华文楷体" panose="02010600040101010101" pitchFamily="2" charset="-122"/>
                <a:ea typeface="华文楷体" panose="02010600040101010101" pitchFamily="2" charset="-122"/>
              </a:rPr>
              <a:t>视觉词随机选择：</a:t>
            </a:r>
            <a:endParaRPr lang="en-US" altLang="zh-CN" dirty="0">
              <a:solidFill>
                <a:srgbClr val="FF0000"/>
              </a:solidFill>
              <a:latin typeface="华文楷体" panose="02010600040101010101" pitchFamily="2" charset="-122"/>
              <a:ea typeface="华文楷体" panose="02010600040101010101" pitchFamily="2" charset="-122"/>
            </a:endParaRPr>
          </a:p>
          <a:p>
            <a:endParaRPr lang="zh-CN" altLang="en-US" dirty="0"/>
          </a:p>
        </p:txBody>
      </p:sp>
      <p:sp>
        <p:nvSpPr>
          <p:cNvPr id="3" name="文本框 2">
            <a:extLst>
              <a:ext uri="{FF2B5EF4-FFF2-40B4-BE49-F238E27FC236}">
                <a16:creationId xmlns:a16="http://schemas.microsoft.com/office/drawing/2014/main" id="{05084E68-2C85-498A-84BA-54A1926F4D0F}"/>
              </a:ext>
            </a:extLst>
          </p:cNvPr>
          <p:cNvSpPr txBox="1"/>
          <p:nvPr/>
        </p:nvSpPr>
        <p:spPr>
          <a:xfrm>
            <a:off x="8576345" y="3212983"/>
            <a:ext cx="3296873" cy="307777"/>
          </a:xfrm>
          <a:prstGeom prst="rect">
            <a:avLst/>
          </a:prstGeom>
          <a:noFill/>
        </p:spPr>
        <p:txBody>
          <a:bodyPr wrap="square" rtlCol="0">
            <a:spAutoFit/>
          </a:bodyPr>
          <a:lstStyle/>
          <a:p>
            <a:r>
              <a:rPr lang="zh-CN" altLang="en-US" sz="1400" b="1" dirty="0"/>
              <a:t>结合二进制签名的频率直方图</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F537388-C64D-4A7F-8A7A-042979F4CCAD}"/>
                  </a:ext>
                </a:extLst>
              </p:cNvPr>
              <p:cNvSpPr/>
              <p:nvPr/>
            </p:nvSpPr>
            <p:spPr>
              <a:xfrm>
                <a:off x="111350" y="5272771"/>
                <a:ext cx="3195555" cy="369332"/>
              </a:xfrm>
              <a:prstGeom prst="rect">
                <a:avLst/>
              </a:prstGeom>
            </p:spPr>
            <p:txBody>
              <a:bodyPr wrap="none">
                <a:spAutoFit/>
              </a:bodyPr>
              <a:lstStyle/>
              <a:p>
                <a:pPr lvl="0"/>
                <a:r>
                  <a:rPr lang="en-US" altLang="zh-CN" dirty="0" err="1">
                    <a:solidFill>
                      <a:prstClr val="black"/>
                    </a:solidFill>
                  </a:rPr>
                  <a:t>RanSel</a:t>
                </a:r>
                <a:r>
                  <a:rPr lang="en-US" altLang="zh-CN" dirty="0">
                    <a:solidFill>
                      <a:prstClr val="black"/>
                    </a:solidFill>
                  </a:rPr>
                  <a:t>( Perm( FH, K1), v)</a:t>
                </a:r>
                <a:r>
                  <a:rPr lang="en-US" altLang="zh-CN" dirty="0">
                    <a:solidFill>
                      <a:prstClr val="black"/>
                    </a:solidFill>
                    <a:ea typeface="Cambria Math" panose="02040503050406030204" pitchFamily="18" charset="0"/>
                  </a:rPr>
                  <a:t> </a:t>
                </a:r>
                <a14:m>
                  <m:oMath xmlns:m="http://schemas.openxmlformats.org/officeDocument/2006/math">
                    <m:r>
                      <a:rPr lang="en-US" altLang="zh-CN" i="1" dirty="0">
                        <a:solidFill>
                          <a:prstClr val="black"/>
                        </a:solidFill>
                        <a:latin typeface="Cambria Math" panose="02040503050406030204" pitchFamily="18" charset="0"/>
                        <a:ea typeface="Cambria Math" panose="02040503050406030204" pitchFamily="18" charset="0"/>
                      </a:rPr>
                      <m:t>→</m:t>
                    </m:r>
                  </m:oMath>
                </a14:m>
                <a:r>
                  <a:rPr lang="pt-BR" altLang="zh-CN" dirty="0"/>
                  <a:t> </a:t>
                </a:r>
                <a14:m>
                  <m:oMath xmlns:m="http://schemas.openxmlformats.org/officeDocument/2006/math">
                    <m:sSup>
                      <m:sSupPr>
                        <m:ctrlPr>
                          <a:rPr lang="pt-BR" altLang="zh-CN" i="1">
                            <a:latin typeface="Cambria Math" panose="02040503050406030204" pitchFamily="18" charset="0"/>
                          </a:rPr>
                        </m:ctrlPr>
                      </m:sSupPr>
                      <m:e>
                        <m:r>
                          <a:rPr lang="en-US" altLang="zh-CN" b="0" i="1" smtClean="0">
                            <a:latin typeface="Cambria Math" panose="02040503050406030204" pitchFamily="18" charset="0"/>
                          </a:rPr>
                          <m:t>𝐹𝐻</m:t>
                        </m:r>
                      </m:e>
                      <m:sup>
                        <m:r>
                          <a:rPr lang="en-US" altLang="zh-CN" i="1">
                            <a:latin typeface="Cambria Math" panose="02040503050406030204" pitchFamily="18" charset="0"/>
                          </a:rPr>
                          <m:t>′</m:t>
                        </m:r>
                      </m:sup>
                    </m:sSup>
                  </m:oMath>
                </a14:m>
                <a:endParaRPr lang="en-US" altLang="zh-CN" dirty="0">
                  <a:solidFill>
                    <a:prstClr val="black"/>
                  </a:solidFill>
                </a:endParaRPr>
              </a:p>
            </p:txBody>
          </p:sp>
        </mc:Choice>
        <mc:Fallback xmlns="">
          <p:sp>
            <p:nvSpPr>
              <p:cNvPr id="5" name="矩形 4">
                <a:extLst>
                  <a:ext uri="{FF2B5EF4-FFF2-40B4-BE49-F238E27FC236}">
                    <a16:creationId xmlns:a16="http://schemas.microsoft.com/office/drawing/2014/main" id="{BF537388-C64D-4A7F-8A7A-042979F4CCAD}"/>
                  </a:ext>
                </a:extLst>
              </p:cNvPr>
              <p:cNvSpPr>
                <a:spLocks noRot="1" noChangeAspect="1" noMove="1" noResize="1" noEditPoints="1" noAdjustHandles="1" noChangeArrowheads="1" noChangeShapeType="1" noTextEdit="1"/>
              </p:cNvSpPr>
              <p:nvPr/>
            </p:nvSpPr>
            <p:spPr>
              <a:xfrm>
                <a:off x="111350" y="5272771"/>
                <a:ext cx="3195555" cy="369332"/>
              </a:xfrm>
              <a:prstGeom prst="rect">
                <a:avLst/>
              </a:prstGeom>
              <a:blipFill>
                <a:blip r:embed="rId5"/>
                <a:stretch>
                  <a:fillRect l="-1527" t="-9836" b="-24590"/>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306C7322-AFF8-4636-976E-7E7CF4C1239A}"/>
              </a:ext>
            </a:extLst>
          </p:cNvPr>
          <p:cNvCxnSpPr/>
          <p:nvPr/>
        </p:nvCxnSpPr>
        <p:spPr>
          <a:xfrm>
            <a:off x="5486400" y="2441196"/>
            <a:ext cx="21727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88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525424" y="642207"/>
            <a:ext cx="2972359"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User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68E8C45B-5BF7-4BD6-8B02-219A5EAEDE98}"/>
                  </a:ext>
                </a:extLst>
              </p:cNvPr>
              <p:cNvSpPr/>
              <p:nvPr/>
            </p:nvSpPr>
            <p:spPr>
              <a:xfrm>
                <a:off x="826994" y="1862705"/>
                <a:ext cx="5967788" cy="3132589"/>
              </a:xfrm>
              <a:prstGeom prst="rect">
                <a:avLst/>
              </a:prstGeom>
            </p:spPr>
            <p:txBody>
              <a:bodyPr wrap="none">
                <a:spAutoFit/>
              </a:bodyPr>
              <a:lstStyle/>
              <a:p>
                <a:r>
                  <a:rPr lang="zh-CN" altLang="en-US" sz="2400" dirty="0">
                    <a:solidFill>
                      <a:prstClr val="black"/>
                    </a:solidFill>
                    <a:latin typeface="华文楷体" panose="02010600040101010101" pitchFamily="2" charset="-122"/>
                    <a:ea typeface="华文楷体" panose="02010600040101010101" pitchFamily="2" charset="-122"/>
                  </a:rPr>
                  <a:t>建立要查询图像的索引：</a:t>
                </a:r>
                <a:endParaRPr lang="en-US" altLang="zh-CN" sz="2400" dirty="0">
                  <a:solidFill>
                    <a:prstClr val="black"/>
                  </a:solidFill>
                  <a:latin typeface="华文楷体" panose="02010600040101010101" pitchFamily="2" charset="-122"/>
                  <a:ea typeface="华文楷体" panose="02010600040101010101" pitchFamily="2" charset="-122"/>
                </a:endParaRPr>
              </a:p>
              <a:p>
                <a:r>
                  <a:rPr lang="en-US" altLang="zh-CN" sz="2400" dirty="0" err="1">
                    <a:solidFill>
                      <a:prstClr val="black"/>
                    </a:solidFill>
                    <a:latin typeface="华文楷体" panose="02010600040101010101" pitchFamily="2" charset="-122"/>
                    <a:ea typeface="华文楷体" panose="02010600040101010101" pitchFamily="2" charset="-122"/>
                  </a:rPr>
                  <a:t>Indexbuild</a:t>
                </a:r>
                <a:r>
                  <a:rPr lang="en-US" altLang="zh-CN" sz="2400" dirty="0">
                    <a:solidFill>
                      <a:prstClr val="black"/>
                    </a:solidFill>
                    <a:latin typeface="华文楷体" panose="02010600040101010101" pitchFamily="2" charset="-122"/>
                    <a:ea typeface="华文楷体" panose="02010600040101010101" pitchFamily="2" charset="-122"/>
                  </a:rPr>
                  <a:t>(</a:t>
                </a:r>
                <a14:m>
                  <m:oMath xmlns:m="http://schemas.openxmlformats.org/officeDocument/2006/math">
                    <m:sSub>
                      <m:sSubPr>
                        <m:ctrlPr>
                          <a:rPr lang="zh-CN" altLang="en-US"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𝑖𝑚𝑔</m:t>
                        </m:r>
                      </m:e>
                      <m:sub>
                        <m:r>
                          <a:rPr lang="en-US" altLang="zh-CN" sz="2400" i="1">
                            <a:solidFill>
                              <a:prstClr val="black"/>
                            </a:solidFill>
                            <a:latin typeface="Cambria Math" panose="02040503050406030204" pitchFamily="18" charset="0"/>
                          </a:rPr>
                          <m:t>𝑞</m:t>
                        </m:r>
                      </m:sub>
                    </m:sSub>
                  </m:oMath>
                </a14:m>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 </a:t>
                </a:r>
                <a14:m>
                  <m:oMath xmlns:m="http://schemas.openxmlformats.org/officeDocument/2006/math">
                    <m:r>
                      <a:rPr lang="en-US" altLang="zh-CN" sz="2400" b="0" i="0" smtClean="0">
                        <a:solidFill>
                          <a:prstClr val="black"/>
                        </a:solidFill>
                        <a:latin typeface="Cambria Math" panose="02040503050406030204" pitchFamily="18" charset="0"/>
                      </a:rPr>
                      <m:t> </m:t>
                    </m:r>
                    <m:r>
                      <a:rPr lang="en-US" altLang="zh-CN" sz="2400" b="0" i="1" smtClean="0">
                        <a:solidFill>
                          <a:prstClr val="black"/>
                        </a:solidFill>
                        <a:latin typeface="Cambria Math" panose="02040503050406030204" pitchFamily="18" charset="0"/>
                      </a:rPr>
                      <m:t>𝑉𝐷</m:t>
                    </m:r>
                  </m:oMath>
                </a14:m>
                <a:r>
                  <a:rPr lang="en-US" altLang="zh-CN" sz="2400" dirty="0">
                    <a:solidFill>
                      <a:prstClr val="black"/>
                    </a:solidFill>
                    <a:latin typeface="华文楷体" panose="02010600040101010101" pitchFamily="2" charset="-122"/>
                    <a:ea typeface="华文楷体" panose="02010600040101010101" pitchFamily="2" charset="-122"/>
                  </a:rPr>
                  <a:t>, </a:t>
                </a:r>
                <a:r>
                  <a:rPr lang="el-GR" altLang="zh-CN" sz="2400" dirty="0">
                    <a:solidFill>
                      <a:prstClr val="black"/>
                    </a:solidFill>
                    <a:latin typeface="华文楷体" panose="02010600040101010101" pitchFamily="2" charset="-122"/>
                    <a:ea typeface="华文楷体" panose="02010600040101010101" pitchFamily="2" charset="-122"/>
                  </a:rPr>
                  <a:t>τ</a:t>
                </a:r>
                <a:r>
                  <a:rPr lang="en-US" altLang="zh-CN" sz="2400" dirty="0">
                    <a:solidFill>
                      <a:prstClr val="black"/>
                    </a:solidFill>
                    <a:latin typeface="华文楷体" panose="02010600040101010101" pitchFamily="2" charset="-122"/>
                    <a:ea typeface="华文楷体" panose="02010600040101010101" pitchFamily="2" charset="-122"/>
                  </a:rPr>
                  <a:t>)     </a:t>
                </a:r>
                <a14:m>
                  <m:oMath xmlns:m="http://schemas.openxmlformats.org/officeDocument/2006/math">
                    <m:r>
                      <a:rPr lang="en-US" altLang="zh-CN" sz="2400" i="1" dirty="0">
                        <a:solidFill>
                          <a:prstClr val="black"/>
                        </a:solidFill>
                        <a:latin typeface="Cambria Math" panose="02040503050406030204" pitchFamily="18" charset="0"/>
                        <a:ea typeface="Cambria Math" panose="02040503050406030204" pitchFamily="18" charset="0"/>
                      </a:rPr>
                      <m:t>→</m:t>
                    </m:r>
                  </m:oMath>
                </a14:m>
                <a:r>
                  <a:rPr lang="zh-CN" altLang="en-US" sz="2400" dirty="0">
                    <a:solidFill>
                      <a:prstClr val="black"/>
                    </a:solidFill>
                    <a:latin typeface="华文楷体" panose="02010600040101010101" pitchFamily="2" charset="-122"/>
                    <a:ea typeface="华文楷体" panose="02010600040101010101" pitchFamily="2" charset="-122"/>
                  </a:rPr>
                  <a:t> </a:t>
                </a:r>
                <a14:m>
                  <m:oMath xmlns:m="http://schemas.openxmlformats.org/officeDocument/2006/math">
                    <m:sSub>
                      <m:sSubPr>
                        <m:ctrlPr>
                          <a:rPr lang="zh-CN" altLang="en-US"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𝐹𝐻</m:t>
                        </m:r>
                      </m:e>
                      <m:sub>
                        <m:r>
                          <a:rPr lang="en-US" altLang="zh-CN" sz="2400" i="1">
                            <a:solidFill>
                              <a:prstClr val="black"/>
                            </a:solidFill>
                            <a:latin typeface="Cambria Math" panose="02040503050406030204" pitchFamily="18" charset="0"/>
                          </a:rPr>
                          <m:t>𝑞</m:t>
                        </m:r>
                      </m:sub>
                    </m:sSub>
                  </m:oMath>
                </a14:m>
                <a:endParaRPr lang="en-US" altLang="zh-CN" sz="2400" dirty="0">
                  <a:solidFill>
                    <a:prstClr val="black"/>
                  </a:solidFill>
                  <a:latin typeface="华文楷体" panose="02010600040101010101" pitchFamily="2" charset="-122"/>
                  <a:ea typeface="华文楷体" panose="02010600040101010101" pitchFamily="2" charset="-122"/>
                </a:endParaRPr>
              </a:p>
              <a:p>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lvl="0"/>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加密索引：</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lvl="0"/>
                <a:r>
                  <a:rPr kumimoji="0" lang="en-US" altLang="zh-CN" sz="2400" b="0" i="0" u="none" strike="noStrike" kern="1200" cap="none" spc="0" normalizeH="0" baseline="0" noProof="0" dirty="0" err="1">
                    <a:ln>
                      <a:noFill/>
                    </a:ln>
                    <a:solidFill>
                      <a:prstClr val="black"/>
                    </a:solidFill>
                    <a:effectLst/>
                    <a:uLnTx/>
                    <a:uFillTx/>
                    <a:latin typeface="华文楷体" panose="02010600040101010101" pitchFamily="2" charset="-122"/>
                    <a:ea typeface="华文楷体" panose="02010600040101010101" pitchFamily="2" charset="-122"/>
                  </a:rPr>
                  <a:t>Constrcutsecureindex</a:t>
                </a: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a:t>
                </a:r>
                <a14:m>
                  <m:oMath xmlns:m="http://schemas.openxmlformats.org/officeDocument/2006/math">
                    <m:sSub>
                      <m:sSubPr>
                        <m:ctrlPr>
                          <a:rPr lang="zh-CN" altLang="en-US" sz="2400" i="1">
                            <a:solidFill>
                              <a:prstClr val="black"/>
                            </a:solidFill>
                            <a:latin typeface="Cambria Math" panose="02040503050406030204" pitchFamily="18" charset="0"/>
                          </a:rPr>
                        </m:ctrlPr>
                      </m:sSubPr>
                      <m:e>
                        <m:r>
                          <a:rPr lang="en-US" altLang="zh-CN" sz="2400" b="0" i="1" smtClean="0">
                            <a:solidFill>
                              <a:prstClr val="black"/>
                            </a:solidFill>
                            <a:latin typeface="Cambria Math" panose="02040503050406030204" pitchFamily="18" charset="0"/>
                          </a:rPr>
                          <m:t>𝐹𝐻</m:t>
                        </m:r>
                      </m:e>
                      <m:sub>
                        <m:r>
                          <a:rPr lang="en-US" altLang="zh-CN" sz="2400" b="0" i="1" smtClean="0">
                            <a:solidFill>
                              <a:prstClr val="black"/>
                            </a:solidFill>
                            <a:latin typeface="Cambria Math" panose="02040503050406030204" pitchFamily="18" charset="0"/>
                          </a:rPr>
                          <m:t>𝑞</m:t>
                        </m:r>
                      </m:sub>
                    </m:sSub>
                  </m:oMath>
                </a14:m>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  </a:t>
                </a:r>
                <a14:m>
                  <m:oMath xmlns:m="http://schemas.openxmlformats.org/officeDocument/2006/math">
                    <m:sSub>
                      <m:sSubPr>
                        <m:ctrlPr>
                          <a:rPr lang="zh-CN" altLang="en-US" sz="2400" i="1">
                            <a:solidFill>
                              <a:prstClr val="black"/>
                            </a:solidFill>
                            <a:latin typeface="Cambria Math" panose="02040503050406030204" pitchFamily="18" charset="0"/>
                          </a:rPr>
                        </m:ctrlPr>
                      </m:sSubPr>
                      <m:e>
                        <m:r>
                          <a:rPr lang="en-US" altLang="zh-CN" sz="2400" i="1">
                            <a:solidFill>
                              <a:prstClr val="black"/>
                            </a:solidFill>
                            <a:latin typeface="Cambria Math" panose="02040503050406030204" pitchFamily="18" charset="0"/>
                          </a:rPr>
                          <m:t>𝐾</m:t>
                        </m:r>
                      </m:e>
                      <m:sub>
                        <m:r>
                          <a:rPr lang="en-US" altLang="zh-CN" sz="2400" b="0" i="1" smtClean="0">
                            <a:solidFill>
                              <a:prstClr val="black"/>
                            </a:solidFill>
                            <a:latin typeface="Cambria Math" panose="02040503050406030204" pitchFamily="18" charset="0"/>
                          </a:rPr>
                          <m:t>1</m:t>
                        </m:r>
                      </m:sub>
                    </m:sSub>
                  </m:oMath>
                </a14:m>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 </a:t>
                </a:r>
                <a14:m>
                  <m:oMath xmlns:m="http://schemas.openxmlformats.org/officeDocument/2006/math">
                    <m:sSub>
                      <m:sSubPr>
                        <m:ctrlPr>
                          <a:rPr lang="zh-CN" altLang="en-US" sz="2400" i="1">
                            <a:solidFill>
                              <a:prstClr val="black"/>
                            </a:solidFill>
                            <a:latin typeface="Cambria Math" panose="02040503050406030204" pitchFamily="18" charset="0"/>
                          </a:rPr>
                        </m:ctrlPr>
                      </m:sSubPr>
                      <m:e>
                        <m:r>
                          <a:rPr lang="en-US" altLang="zh-CN" sz="2400" b="0" i="1" smtClean="0">
                            <a:solidFill>
                              <a:prstClr val="black"/>
                            </a:solidFill>
                            <a:latin typeface="Cambria Math" panose="02040503050406030204" pitchFamily="18" charset="0"/>
                          </a:rPr>
                          <m:t> </m:t>
                        </m:r>
                        <m:r>
                          <a:rPr lang="en-US" altLang="zh-CN" sz="2400" i="1">
                            <a:solidFill>
                              <a:prstClr val="black"/>
                            </a:solidFill>
                            <a:latin typeface="Cambria Math" panose="02040503050406030204" pitchFamily="18" charset="0"/>
                          </a:rPr>
                          <m:t>𝐾</m:t>
                        </m:r>
                      </m:e>
                      <m:sub>
                        <m:r>
                          <a:rPr lang="en-US" altLang="zh-CN" sz="2400" b="0" i="1" smtClean="0">
                            <a:solidFill>
                              <a:prstClr val="black"/>
                            </a:solidFill>
                            <a:latin typeface="Cambria Math" panose="02040503050406030204" pitchFamily="18" charset="0"/>
                          </a:rPr>
                          <m:t>2</m:t>
                        </m:r>
                      </m:sub>
                    </m:sSub>
                  </m:oMath>
                </a14:m>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14:m>
                  <m:oMath xmlns:m="http://schemas.openxmlformats.org/officeDocument/2006/math">
                    <m:r>
                      <a:rPr lang="en-US" altLang="zh-CN" sz="2400" dirty="0">
                        <a:solidFill>
                          <a:prstClr val="black"/>
                        </a:solidFill>
                        <a:latin typeface="Cambria Math" panose="02040503050406030204" pitchFamily="18" charset="0"/>
                        <a:ea typeface="Cambria Math" panose="02040503050406030204" pitchFamily="18" charset="0"/>
                      </a:rPr>
                      <m:t> </m:t>
                    </m:r>
                    <m:r>
                      <a:rPr lang="en-US" altLang="zh-CN" sz="2400" i="1" dirty="0">
                        <a:solidFill>
                          <a:prstClr val="black"/>
                        </a:solidFill>
                        <a:latin typeface="Cambria Math" panose="02040503050406030204" pitchFamily="18" charset="0"/>
                        <a:ea typeface="Cambria Math" panose="02040503050406030204" pitchFamily="18" charset="0"/>
                      </a:rPr>
                      <m:t>→</m:t>
                    </m:r>
                  </m:oMath>
                </a14:m>
                <a:r>
                  <a:rPr lang="zh-CN" altLang="en-US" sz="2400" dirty="0">
                    <a:solidFill>
                      <a:prstClr val="black"/>
                    </a:solidFill>
                    <a:latin typeface="华文楷体" panose="02010600040101010101" pitchFamily="2" charset="-122"/>
                    <a:ea typeface="华文楷体" panose="0201060004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14:m>
                  <m:oMath xmlns:m="http://schemas.openxmlformats.org/officeDocument/2006/math">
                    <m:sSub>
                      <m:sSubPr>
                        <m:ctrlPr>
                          <a:rPr lang="zh-CN" altLang="en-US" sz="2400" i="1">
                            <a:solidFill>
                              <a:prstClr val="black"/>
                            </a:solidFill>
                            <a:latin typeface="Cambria Math" panose="02040503050406030204" pitchFamily="18" charset="0"/>
                          </a:rPr>
                        </m:ctrlPr>
                      </m:sSubPr>
                      <m:e>
                        <m:r>
                          <a:rPr lang="en-US" altLang="zh-CN" sz="2400" b="0" i="1" smtClean="0">
                            <a:solidFill>
                              <a:prstClr val="black"/>
                            </a:solidFill>
                            <a:latin typeface="Cambria Math" panose="02040503050406030204" pitchFamily="18" charset="0"/>
                          </a:rPr>
                          <m:t>𝐹𝐻</m:t>
                        </m:r>
                      </m:e>
                      <m:sub>
                        <m:r>
                          <a:rPr lang="en-US" altLang="zh-CN" sz="2400" i="1">
                            <a:solidFill>
                              <a:prstClr val="black"/>
                            </a:solidFill>
                            <a:latin typeface="Cambria Math" panose="02040503050406030204" pitchFamily="18" charset="0"/>
                          </a:rPr>
                          <m:t>𝑒𝑞</m:t>
                        </m:r>
                      </m:sub>
                    </m:sSub>
                  </m:oMath>
                </a14:m>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lvl="0"/>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lvl="0"/>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解密查询到的密文图像得到明文图像：</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lvl="0"/>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Dec(</a:t>
                </a:r>
                <a14:m>
                  <m:oMath xmlns:m="http://schemas.openxmlformats.org/officeDocument/2006/math">
                    <m:sSub>
                      <m:sSubPr>
                        <m:ctrlPr>
                          <a:rPr lang="zh-CN" altLang="en-US" sz="2400" i="1">
                            <a:solidFill>
                              <a:prstClr val="black"/>
                            </a:solidFill>
                            <a:latin typeface="Cambria Math" panose="02040503050406030204" pitchFamily="18" charset="0"/>
                          </a:rPr>
                        </m:ctrlPr>
                      </m:sSubPr>
                      <m:e>
                        <m:r>
                          <a:rPr lang="en-US" altLang="zh-CN" sz="2400" b="0" i="1" smtClean="0">
                            <a:solidFill>
                              <a:prstClr val="black"/>
                            </a:solidFill>
                            <a:latin typeface="Cambria Math" panose="02040503050406030204" pitchFamily="18" charset="0"/>
                          </a:rPr>
                          <m:t>𝑖𝑚𝑔</m:t>
                        </m:r>
                      </m:e>
                      <m:sub>
                        <m:r>
                          <a:rPr lang="en-US" altLang="zh-CN" sz="2400" b="0" i="1" smtClean="0">
                            <a:solidFill>
                              <a:prstClr val="black"/>
                            </a:solidFill>
                            <a:latin typeface="Cambria Math" panose="02040503050406030204" pitchFamily="18" charset="0"/>
                          </a:rPr>
                          <m:t>𝑒𝑞</m:t>
                        </m:r>
                      </m:sub>
                    </m:sSub>
                  </m:oMath>
                </a14:m>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lang="zh-CN" altLang="en-US" sz="2400" dirty="0">
                    <a:solidFill>
                      <a:prstClr val="black"/>
                    </a:solidFill>
                    <a:latin typeface="华文楷体" panose="02010600040101010101" pitchFamily="2" charset="-122"/>
                    <a:ea typeface="华文楷体" panose="02010600040101010101" pitchFamily="2" charset="-122"/>
                  </a:rPr>
                  <a:t> </a:t>
                </a:r>
                <a14:m>
                  <m:oMath xmlns:m="http://schemas.openxmlformats.org/officeDocument/2006/math">
                    <m:sSub>
                      <m:sSubPr>
                        <m:ctrlPr>
                          <a:rPr lang="zh-CN" altLang="en-US" sz="2400" i="1">
                            <a:solidFill>
                              <a:prstClr val="black"/>
                            </a:solidFill>
                            <a:latin typeface="Cambria Math" panose="02040503050406030204" pitchFamily="18" charset="0"/>
                          </a:rPr>
                        </m:ctrlPr>
                      </m:sSubPr>
                      <m:e>
                        <m:r>
                          <a:rPr lang="en-US" altLang="zh-CN" sz="2400" b="0" i="1" smtClean="0">
                            <a:solidFill>
                              <a:prstClr val="black"/>
                            </a:solidFill>
                            <a:latin typeface="Cambria Math" panose="02040503050406030204" pitchFamily="18" charset="0"/>
                          </a:rPr>
                          <m:t>𝐾</m:t>
                        </m:r>
                      </m:e>
                      <m:sub>
                        <m:r>
                          <a:rPr lang="en-US" altLang="zh-CN" sz="2400" b="0" i="1" smtClean="0">
                            <a:solidFill>
                              <a:prstClr val="black"/>
                            </a:solidFill>
                            <a:latin typeface="Cambria Math" panose="02040503050406030204" pitchFamily="18" charset="0"/>
                          </a:rPr>
                          <m:t>3</m:t>
                        </m:r>
                      </m:sub>
                    </m:sSub>
                  </m:oMath>
                </a14:m>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a:t>
                </a:r>
                <a14:m>
                  <m:oMath xmlns:m="http://schemas.openxmlformats.org/officeDocument/2006/math">
                    <m:r>
                      <a:rPr kumimoji="0" lang="en-US" altLang="zh-CN" sz="2400" b="0" i="0"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        </m:t>
                    </m:r>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m:t>
                    </m:r>
                  </m:oMath>
                </a14:m>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Img</a:t>
                </a:r>
                <a:endPar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p:txBody>
          </p:sp>
        </mc:Choice>
        <mc:Fallback xmlns="">
          <p:sp>
            <p:nvSpPr>
              <p:cNvPr id="5" name="矩形 4">
                <a:extLst>
                  <a:ext uri="{FF2B5EF4-FFF2-40B4-BE49-F238E27FC236}">
                    <a16:creationId xmlns:a16="http://schemas.microsoft.com/office/drawing/2014/main" id="{68E8C45B-5BF7-4BD6-8B02-219A5EAEDE98}"/>
                  </a:ext>
                </a:extLst>
              </p:cNvPr>
              <p:cNvSpPr>
                <a:spLocks noRot="1" noChangeAspect="1" noMove="1" noResize="1" noEditPoints="1" noAdjustHandles="1" noChangeArrowheads="1" noChangeShapeType="1" noTextEdit="1"/>
              </p:cNvSpPr>
              <p:nvPr/>
            </p:nvSpPr>
            <p:spPr>
              <a:xfrm>
                <a:off x="826994" y="1862705"/>
                <a:ext cx="5967788" cy="3132589"/>
              </a:xfrm>
              <a:prstGeom prst="rect">
                <a:avLst/>
              </a:prstGeom>
              <a:blipFill>
                <a:blip r:embed="rId2"/>
                <a:stretch>
                  <a:fillRect l="-1634" t="-1559" b="-311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6155701-F723-493B-BB8A-AC0BA5F7F6E2}"/>
              </a:ext>
            </a:extLst>
          </p:cNvPr>
          <p:cNvPicPr>
            <a:picLocks noChangeAspect="1"/>
          </p:cNvPicPr>
          <p:nvPr/>
        </p:nvPicPr>
        <p:blipFill>
          <a:blip r:embed="rId3"/>
          <a:stretch>
            <a:fillRect/>
          </a:stretch>
        </p:blipFill>
        <p:spPr>
          <a:xfrm>
            <a:off x="7345108" y="271571"/>
            <a:ext cx="4450466" cy="3764606"/>
          </a:xfrm>
          <a:prstGeom prst="rect">
            <a:avLst/>
          </a:prstGeom>
        </p:spPr>
      </p:pic>
    </p:spTree>
    <p:extLst>
      <p:ext uri="{BB962C8B-B14F-4D97-AF65-F5344CB8AC3E}">
        <p14:creationId xmlns:p14="http://schemas.microsoft.com/office/powerpoint/2010/main" val="206595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525424" y="642207"/>
            <a:ext cx="2972359" cy="954107"/>
          </a:xfrm>
          <a:prstGeom prst="rect">
            <a:avLst/>
          </a:prstGeom>
          <a:noFill/>
        </p:spPr>
        <p:txBody>
          <a:bodyPr wrap="square" rtlCol="0">
            <a:spAutoFit/>
          </a:bodyPr>
          <a:lstStyle/>
          <a:p>
            <a:pPr lvl="0" algn="ctr"/>
            <a:r>
              <a:rPr lang="en-US" altLang="zh-CN" sz="2400" dirty="0">
                <a:solidFill>
                  <a:prstClr val="white"/>
                </a:solidFill>
                <a:latin typeface="微软雅黑" panose="020B0503020204020204" pitchFamily="34" charset="-122"/>
                <a:ea typeface="微软雅黑" panose="020B0503020204020204" pitchFamily="34" charset="-122"/>
              </a:rPr>
              <a:t>Cloud Server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4B80A9AD-231F-4FC5-9CBC-B26CB6D83DB1}"/>
              </a:ext>
            </a:extLst>
          </p:cNvPr>
          <p:cNvSpPr txBox="1"/>
          <p:nvPr/>
        </p:nvSpPr>
        <p:spPr>
          <a:xfrm>
            <a:off x="1129806" y="5087798"/>
            <a:ext cx="1022618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a:t>
            </a: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B</a:t>
            </a: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两幅图像的匹配程度：</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EFB88DD-F461-4C53-A4B7-07301C67FD90}"/>
                  </a:ext>
                </a:extLst>
              </p:cNvPr>
              <p:cNvSpPr txBox="1"/>
              <p:nvPr/>
            </p:nvSpPr>
            <p:spPr>
              <a:xfrm>
                <a:off x="685337" y="3274545"/>
                <a:ext cx="8489183" cy="14850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𝑓</m:t>
                      </m:r>
                      <m:d>
                        <m:dPr>
                          <m:ctrlPr>
                            <a:rPr lang="zh-CN" altLang="en-US" sz="1600" i="1" smtClean="0">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𝑥</m:t>
                              </m:r>
                            </m:e>
                            <m:sub>
                              <m:r>
                                <m:rPr>
                                  <m:sty m:val="p"/>
                                </m:rPr>
                                <a:rPr lang="en-US" altLang="zh-CN" sz="1600" i="1" smtClean="0">
                                  <a:latin typeface="Cambria Math" panose="02040503050406030204" pitchFamily="18" charset="0"/>
                                </a:rPr>
                                <m:t>i</m:t>
                              </m:r>
                            </m:sub>
                          </m:sSub>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𝑦</m:t>
                              </m:r>
                            </m:e>
                            <m:sub>
                              <m:r>
                                <a:rPr lang="zh-CN" altLang="en-US" sz="1600" i="1">
                                  <a:latin typeface="Cambria Math" panose="02040503050406030204" pitchFamily="18" charset="0"/>
                                </a:rPr>
                                <m:t>𝑗</m:t>
                              </m:r>
                            </m:sub>
                          </m:sSub>
                        </m:e>
                      </m:d>
                      <m:r>
                        <a:rPr lang="zh-CN" altLang="en-US" sz="1600" i="0" smtClean="0">
                          <a:latin typeface="Cambria Math" panose="02040503050406030204" pitchFamily="18" charset="0"/>
                        </a:rPr>
                        <m:t>=</m:t>
                      </m:r>
                      <m:d>
                        <m:dPr>
                          <m:begChr m:val="{"/>
                          <m:endChr m:val=""/>
                          <m:ctrlPr>
                            <a:rPr lang="zh-CN" altLang="en-US" sz="1600" i="1" dirty="0" smtClean="0">
                              <a:latin typeface="Cambria Math" panose="02040503050406030204" pitchFamily="18" charset="0"/>
                            </a:rPr>
                          </m:ctrlPr>
                        </m:dPr>
                        <m:e>
                          <m:eqArr>
                            <m:eqArrPr>
                              <m:ctrlPr>
                                <a:rPr lang="en-US" altLang="zh-CN" sz="1600" i="1" dirty="0" smtClean="0">
                                  <a:latin typeface="Cambria Math" panose="02040503050406030204" pitchFamily="18" charset="0"/>
                                </a:rPr>
                              </m:ctrlPr>
                            </m:eqArrPr>
                            <m:e>
                              <m:r>
                                <m:rPr>
                                  <m:sty m:val="p"/>
                                </m:rPr>
                                <a:rPr lang="en-US" altLang="zh-CN" sz="1600" i="1" dirty="0">
                                  <a:latin typeface="Cambria Math" panose="02040503050406030204" pitchFamily="18" charset="0"/>
                                </a:rPr>
                                <m:t>wgt</m:t>
                              </m:r>
                              <m:d>
                                <m:dPr>
                                  <m:begChr m:val="（"/>
                                  <m:endChr m:val="）"/>
                                  <m:ctrlPr>
                                    <a:rPr lang="zh-CN" altLang="en-US" sz="1600" i="1" dirty="0">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𝑥</m:t>
                                      </m:r>
                                    </m:e>
                                    <m:sub>
                                      <m:r>
                                        <m:rPr>
                                          <m:sty m:val="p"/>
                                        </m:rPr>
                                        <a:rPr lang="en-US" altLang="zh-CN" sz="1600" i="1">
                                          <a:latin typeface="Cambria Math" panose="02040503050406030204" pitchFamily="18" charset="0"/>
                                        </a:rPr>
                                        <m:t>i</m:t>
                                      </m:r>
                                    </m:sub>
                                  </m:sSub>
                                </m:e>
                              </m:d>
                              <m:r>
                                <a:rPr lang="zh-CN" altLang="en-US" sz="1600" i="1" dirty="0">
                                  <a:latin typeface="Cambria Math" panose="02040503050406030204" pitchFamily="18" charset="0"/>
                                </a:rPr>
                                <m:t>∗</m:t>
                              </m:r>
                              <m:d>
                                <m:dPr>
                                  <m:begChr m:val="（"/>
                                  <m:endChr m:val="）"/>
                                  <m:ctrlPr>
                                    <a:rPr lang="zh-CN" altLang="en-US" sz="1600" i="1" dirty="0">
                                      <a:latin typeface="Cambria Math" panose="02040503050406030204" pitchFamily="18" charset="0"/>
                                    </a:rPr>
                                  </m:ctrlPr>
                                </m:dPr>
                                <m:e>
                                  <m:r>
                                    <m:rPr>
                                      <m:sty m:val="p"/>
                                    </m:rPr>
                                    <a:rPr lang="en-US" altLang="zh-CN" sz="1600" i="1" dirty="0">
                                      <a:latin typeface="Cambria Math" panose="02040503050406030204" pitchFamily="18" charset="0"/>
                                    </a:rPr>
                                    <m:t>exp</m:t>
                                  </m:r>
                                  <m:d>
                                    <m:dPr>
                                      <m:ctrlPr>
                                        <a:rPr lang="en-US" altLang="zh-CN" sz="1600" i="1" dirty="0">
                                          <a:latin typeface="Cambria Math" panose="02040503050406030204" pitchFamily="18" charset="0"/>
                                        </a:rPr>
                                      </m:ctrlPr>
                                    </m:dPr>
                                    <m:e>
                                      <m:f>
                                        <m:fPr>
                                          <m:ctrlPr>
                                            <a:rPr lang="pt-BR" altLang="zh-CN" sz="1600" i="1">
                                              <a:solidFill>
                                                <a:prstClr val="black"/>
                                              </a:solidFill>
                                              <a:latin typeface="Cambria Math" panose="02040503050406030204" pitchFamily="18" charset="0"/>
                                              <a:ea typeface="华文楷体" panose="02010600040101010101" pitchFamily="2" charset="-122"/>
                                            </a:rPr>
                                          </m:ctrlPr>
                                        </m:fPr>
                                        <m:num>
                                          <m:r>
                                            <a:rPr lang="en-US" altLang="zh-CN" sz="1600" i="1">
                                              <a:solidFill>
                                                <a:prstClr val="black"/>
                                              </a:solidFill>
                                              <a:latin typeface="Cambria Math" panose="02040503050406030204" pitchFamily="18" charset="0"/>
                                              <a:ea typeface="华文楷体" panose="02010600040101010101" pitchFamily="2" charset="-122"/>
                                            </a:rPr>
                                            <m:t>−</m:t>
                                          </m:r>
                                          <m:r>
                                            <a:rPr lang="en-US" altLang="zh-CN" sz="1600" i="1">
                                              <a:solidFill>
                                                <a:prstClr val="black"/>
                                              </a:solidFill>
                                              <a:latin typeface="Cambria Math" panose="02040503050406030204" pitchFamily="18" charset="0"/>
                                              <a:ea typeface="华文楷体" panose="02010600040101010101" pitchFamily="2" charset="-122"/>
                                            </a:rPr>
                                            <m:t>𝐿</m:t>
                                          </m:r>
                                          <m:sSup>
                                            <m:sSupPr>
                                              <m:ctrlPr>
                                                <a:rPr lang="pt-BR" altLang="zh-CN" sz="1600" i="1">
                                                  <a:solidFill>
                                                    <a:prstClr val="black"/>
                                                  </a:solidFill>
                                                  <a:latin typeface="Cambria Math" panose="02040503050406030204" pitchFamily="18" charset="0"/>
                                                  <a:ea typeface="华文楷体" panose="02010600040101010101" pitchFamily="2" charset="-122"/>
                                                </a:rPr>
                                              </m:ctrlPr>
                                            </m:sSupPr>
                                            <m:e>
                                              <m:d>
                                                <m:dPr>
                                                  <m:ctrlPr>
                                                    <a:rPr lang="zh-CN" altLang="en-US" sz="1600" i="1">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𝑥</m:t>
                                                      </m:r>
                                                    </m:e>
                                                    <m:sub>
                                                      <m:r>
                                                        <m:rPr>
                                                          <m:sty m:val="p"/>
                                                        </m:rPr>
                                                        <a:rPr lang="en-US" altLang="zh-CN" sz="1600" i="1">
                                                          <a:latin typeface="Cambria Math" panose="02040503050406030204" pitchFamily="18" charset="0"/>
                                                        </a:rPr>
                                                        <m:t>i</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𝑦</m:t>
                                                      </m:r>
                                                    </m:e>
                                                    <m:sub>
                                                      <m:r>
                                                        <a:rPr lang="zh-CN" altLang="en-US" sz="1600" i="1">
                                                          <a:latin typeface="Cambria Math" panose="02040503050406030204" pitchFamily="18" charset="0"/>
                                                        </a:rPr>
                                                        <m:t>𝑗</m:t>
                                                      </m:r>
                                                    </m:sub>
                                                  </m:sSub>
                                                </m:e>
                                              </m:d>
                                            </m:e>
                                            <m:sup>
                                              <m:r>
                                                <a:rPr lang="pt-BR" altLang="zh-CN" sz="1600" i="1">
                                                  <a:solidFill>
                                                    <a:prstClr val="black"/>
                                                  </a:solidFill>
                                                  <a:latin typeface="Cambria Math" panose="02040503050406030204" pitchFamily="18" charset="0"/>
                                                  <a:ea typeface="华文楷体" panose="02010600040101010101" pitchFamily="2" charset="-122"/>
                                                </a:rPr>
                                                <m:t>2</m:t>
                                              </m:r>
                                            </m:sup>
                                          </m:sSup>
                                        </m:num>
                                        <m:den>
                                          <m:sSup>
                                            <m:sSupPr>
                                              <m:ctrlPr>
                                                <a:rPr lang="pt-BR" altLang="zh-CN" sz="1600" i="1">
                                                  <a:solidFill>
                                                    <a:prstClr val="black"/>
                                                  </a:solidFill>
                                                  <a:latin typeface="Cambria Math" panose="02040503050406030204" pitchFamily="18" charset="0"/>
                                                  <a:ea typeface="华文楷体" panose="02010600040101010101" pitchFamily="2" charset="-122"/>
                                                </a:rPr>
                                              </m:ctrlPr>
                                            </m:sSupPr>
                                            <m:e>
                                              <m:r>
                                                <m:rPr>
                                                  <m:sty m:val="p"/>
                                                </m:rPr>
                                                <a:rPr lang="el-GR" altLang="zh-CN" sz="1600" i="1">
                                                  <a:solidFill>
                                                    <a:prstClr val="black"/>
                                                  </a:solidFill>
                                                  <a:latin typeface="Cambria Math" panose="02040503050406030204" pitchFamily="18" charset="0"/>
                                                  <a:ea typeface="华文楷体" panose="02010600040101010101" pitchFamily="2" charset="-122"/>
                                                </a:rPr>
                                                <m:t>σ</m:t>
                                              </m:r>
                                            </m:e>
                                            <m:sup>
                                              <m:r>
                                                <a:rPr lang="pt-BR" altLang="zh-CN" sz="1600" i="1">
                                                  <a:solidFill>
                                                    <a:prstClr val="black"/>
                                                  </a:solidFill>
                                                  <a:latin typeface="Cambria Math" panose="02040503050406030204" pitchFamily="18" charset="0"/>
                                                  <a:ea typeface="华文楷体" panose="02010600040101010101" pitchFamily="2" charset="-122"/>
                                                </a:rPr>
                                                <m:t>2</m:t>
                                              </m:r>
                                            </m:sup>
                                          </m:sSup>
                                        </m:den>
                                      </m:f>
                                    </m:e>
                                  </m:d>
                                </m:e>
                              </m:d>
                              <m:r>
                                <a:rPr lang="en-US" altLang="zh-CN" sz="1600" i="1" dirty="0">
                                  <a:solidFill>
                                    <a:prstClr val="black"/>
                                  </a:solidFill>
                                  <a:latin typeface="Cambria Math" panose="02040503050406030204" pitchFamily="18" charset="0"/>
                                  <a:ea typeface="华文楷体" panose="02010600040101010101" pitchFamily="2" charset="-122"/>
                                </a:rPr>
                                <m:t>      </m:t>
                              </m:r>
                              <m:r>
                                <a:rPr lang="en-US" altLang="zh-CN" sz="1600" i="1" dirty="0">
                                  <a:solidFill>
                                    <a:prstClr val="black"/>
                                  </a:solidFill>
                                  <a:latin typeface="Cambria Math" panose="02040503050406030204" pitchFamily="18" charset="0"/>
                                  <a:ea typeface="华文楷体" panose="02010600040101010101" pitchFamily="2" charset="-122"/>
                                </a:rPr>
                                <m:t>𝑖𝑓</m:t>
                              </m:r>
                              <m:sSup>
                                <m:sSupPr>
                                  <m:ctrlPr>
                                    <a:rPr lang="pt-BR" altLang="zh-CN" sz="1600" i="1">
                                      <a:latin typeface="Cambria Math" panose="02040503050406030204" pitchFamily="18" charset="0"/>
                                    </a:rPr>
                                  </m:ctrlPr>
                                </m:sSupPr>
                                <m:e>
                                  <m:r>
                                    <a:rPr lang="en-US" altLang="zh-CN" sz="1600" i="1">
                                      <a:latin typeface="Cambria Math" panose="02040503050406030204" pitchFamily="18" charset="0"/>
                                    </a:rPr>
                                    <m:t>   </m:t>
                                  </m:r>
                                  <m:r>
                                    <a:rPr lang="en-US" altLang="zh-CN" sz="1600" i="1">
                                      <a:latin typeface="Cambria Math" panose="02040503050406030204" pitchFamily="18" charset="0"/>
                                    </a:rPr>
                                    <m:t>𝑤</m:t>
                                  </m:r>
                                </m:e>
                                <m:sup>
                                  <m:r>
                                    <a:rPr lang="en-US" altLang="zh-CN" sz="1600" i="1">
                                      <a:latin typeface="Cambria Math" panose="02040503050406030204" pitchFamily="18" charset="0"/>
                                    </a:rPr>
                                    <m:t>′</m:t>
                                  </m:r>
                                </m:sup>
                              </m:sSup>
                              <m:d>
                                <m:dPr>
                                  <m:ctrlPr>
                                    <a:rPr lang="en-US" altLang="zh-CN" sz="1600" i="1">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𝑥</m:t>
                                      </m:r>
                                    </m:e>
                                    <m:sub>
                                      <m:r>
                                        <m:rPr>
                                          <m:sty m:val="p"/>
                                        </m:rPr>
                                        <a:rPr lang="en-US" altLang="zh-CN" sz="1600" i="1">
                                          <a:latin typeface="Cambria Math" panose="02040503050406030204" pitchFamily="18" charset="0"/>
                                        </a:rPr>
                                        <m:t>i</m:t>
                                      </m:r>
                                    </m:sub>
                                  </m:sSub>
                                </m:e>
                              </m:d>
                              <m:r>
                                <a:rPr lang="en-US" altLang="zh-CN" sz="1600" i="1">
                                  <a:latin typeface="Cambria Math" panose="02040503050406030204" pitchFamily="18" charset="0"/>
                                </a:rPr>
                                <m:t>=</m:t>
                              </m:r>
                              <m:sSup>
                                <m:sSupPr>
                                  <m:ctrlPr>
                                    <a:rPr lang="pt-BR" altLang="zh-CN" sz="1600" i="1">
                                      <a:latin typeface="Cambria Math" panose="02040503050406030204" pitchFamily="18" charset="0"/>
                                    </a:rPr>
                                  </m:ctrlPr>
                                </m:sSupPr>
                                <m:e>
                                  <m:r>
                                    <a:rPr lang="en-US" altLang="zh-CN" sz="1600" i="1">
                                      <a:latin typeface="Cambria Math" panose="02040503050406030204" pitchFamily="18" charset="0"/>
                                    </a:rPr>
                                    <m:t>𝑤</m:t>
                                  </m:r>
                                </m:e>
                                <m:sup>
                                  <m:r>
                                    <a:rPr lang="en-US" altLang="zh-CN" sz="1600" i="1">
                                      <a:latin typeface="Cambria Math" panose="02040503050406030204" pitchFamily="18" charset="0"/>
                                    </a:rPr>
                                    <m:t>′</m:t>
                                  </m:r>
                                </m:sup>
                              </m:sSup>
                              <m:d>
                                <m:dPr>
                                  <m:ctrlPr>
                                    <a:rPr lang="en-US" altLang="zh-CN" sz="1600" i="1">
                                      <a:latin typeface="Cambria Math" panose="02040503050406030204" pitchFamily="18" charset="0"/>
                                    </a:rPr>
                                  </m:ctrlPr>
                                </m:dPr>
                                <m:e>
                                  <m:sSub>
                                    <m:sSubPr>
                                      <m:ctrlPr>
                                        <a:rPr lang="zh-CN" altLang="en-US"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 </m:t>
                              </m:r>
                              <m:r>
                                <a:rPr lang="en-US" altLang="zh-CN" sz="1600" i="1">
                                  <a:latin typeface="Cambria Math" panose="02040503050406030204" pitchFamily="18" charset="0"/>
                                </a:rPr>
                                <m:t>𝑎𝑛𝑑</m:t>
                              </m:r>
                              <m:r>
                                <a:rPr lang="en-US" altLang="zh-CN" sz="1600" i="1">
                                  <a:latin typeface="Cambria Math" panose="02040503050406030204" pitchFamily="18" charset="0"/>
                                </a:rPr>
                                <m:t> </m:t>
                              </m:r>
                              <m:r>
                                <a:rPr lang="en-US" altLang="zh-CN" sz="1600" i="1">
                                  <a:latin typeface="Cambria Math" panose="02040503050406030204" pitchFamily="18" charset="0"/>
                                </a:rPr>
                                <m:t>𝐿</m:t>
                              </m:r>
                              <m:d>
                                <m:dPr>
                                  <m:ctrlPr>
                                    <a:rPr lang="zh-CN" altLang="en-US" sz="1600" i="1">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𝑥</m:t>
                                      </m:r>
                                    </m:e>
                                    <m:sub>
                                      <m:r>
                                        <m:rPr>
                                          <m:sty m:val="p"/>
                                        </m:rPr>
                                        <a:rPr lang="en-US" altLang="zh-CN" sz="1600" i="1">
                                          <a:latin typeface="Cambria Math" panose="02040503050406030204" pitchFamily="18" charset="0"/>
                                        </a:rPr>
                                        <m:t>i</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𝑦</m:t>
                                      </m:r>
                                    </m:e>
                                    <m:sub>
                                      <m:r>
                                        <a:rPr lang="zh-CN" altLang="en-US" sz="1600" i="1">
                                          <a:latin typeface="Cambria Math" panose="02040503050406030204" pitchFamily="18" charset="0"/>
                                        </a:rPr>
                                        <m:t>𝑗</m:t>
                                      </m:r>
                                    </m:sub>
                                  </m:sSub>
                                </m:e>
                              </m:d>
                              <m:r>
                                <a:rPr lang="zh-CN" altLang="en-US" sz="1600" i="1">
                                  <a:latin typeface="Cambria Math" panose="02040503050406030204" pitchFamily="18" charset="0"/>
                                </a:rPr>
                                <m:t>≤</m:t>
                              </m:r>
                              <m:sSub>
                                <m:sSubPr>
                                  <m:ctrlPr>
                                    <a:rPr lang="zh-CN" altLang="en-US" sz="1600" i="1">
                                      <a:latin typeface="Cambria Math" panose="02040503050406030204" pitchFamily="18" charset="0"/>
                                    </a:rPr>
                                  </m:ctrlPr>
                                </m:sSubPr>
                                <m:e>
                                  <m:r>
                                    <a:rPr lang="en-US" altLang="zh-CN" sz="1600" i="1">
                                      <a:latin typeface="Cambria Math" panose="02040503050406030204" pitchFamily="18" charset="0"/>
                                    </a:rPr>
                                    <m:t>h</m:t>
                                  </m:r>
                                </m:e>
                                <m:sub>
                                  <m:r>
                                    <a:rPr lang="en-US" altLang="zh-CN" sz="1600" i="1">
                                      <a:latin typeface="Cambria Math" panose="02040503050406030204" pitchFamily="18" charset="0"/>
                                    </a:rPr>
                                    <m:t>𝑑</m:t>
                                  </m:r>
                                </m:sub>
                              </m:sSub>
                            </m:e>
                            <m:e>
                              <m:r>
                                <a:rPr lang="en-US" altLang="zh-CN" sz="1600" i="1" dirty="0">
                                  <a:latin typeface="Cambria Math" panose="02040503050406030204" pitchFamily="18" charset="0"/>
                                </a:rPr>
                                <m:t> </m:t>
                              </m:r>
                            </m:e>
                            <m:e>
                              <m:r>
                                <a:rPr lang="en-US" altLang="zh-CN" sz="1600" i="1" dirty="0">
                                  <a:latin typeface="Cambria Math" panose="02040503050406030204" pitchFamily="18" charset="0"/>
                                </a:rPr>
                                <m:t> </m:t>
                              </m:r>
                            </m:e>
                            <m:e>
                              <m:r>
                                <a:rPr lang="en-US" altLang="zh-CN" sz="1600" i="1" dirty="0">
                                  <a:latin typeface="Cambria Math" panose="02040503050406030204" pitchFamily="18" charset="0"/>
                                </a:rPr>
                                <m:t> </m:t>
                              </m:r>
                            </m:e>
                            <m:e>
                              <m:r>
                                <a:rPr lang="en-US" altLang="zh-CN" sz="1600" i="1" dirty="0">
                                  <a:latin typeface="Cambria Math" panose="02040503050406030204" pitchFamily="18" charset="0"/>
                                </a:rPr>
                                <m:t>   0       </m:t>
                              </m:r>
                              <m:r>
                                <a:rPr lang="en-US" altLang="zh-CN" sz="1600" b="0" i="1" dirty="0" smtClean="0">
                                  <a:latin typeface="Cambria Math" panose="02040503050406030204" pitchFamily="18" charset="0"/>
                                </a:rPr>
                                <m:t>                              </m:t>
                              </m:r>
                              <m:r>
                                <a:rPr lang="en-US" altLang="zh-CN" sz="1600" i="1" dirty="0">
                                  <a:latin typeface="Cambria Math" panose="02040503050406030204" pitchFamily="18" charset="0"/>
                                </a:rPr>
                                <m:t>                                 </m:t>
                              </m:r>
                              <m:r>
                                <a:rPr lang="en-US" altLang="zh-CN" sz="1600" i="1" dirty="0">
                                  <a:latin typeface="Cambria Math" panose="02040503050406030204" pitchFamily="18" charset="0"/>
                                </a:rPr>
                                <m:t>𝑜𝑡h𝑒𝑟𝑤𝑖𝑠𝑒</m:t>
                              </m:r>
                            </m:e>
                          </m:eqArr>
                        </m:e>
                      </m:d>
                    </m:oMath>
                  </m:oMathPara>
                </a14:m>
                <a:endParaRPr lang="zh-CN" altLang="en-US" sz="1600" dirty="0"/>
              </a:p>
            </p:txBody>
          </p:sp>
        </mc:Choice>
        <mc:Fallback xmlns="">
          <p:sp>
            <p:nvSpPr>
              <p:cNvPr id="3" name="文本框 2">
                <a:extLst>
                  <a:ext uri="{FF2B5EF4-FFF2-40B4-BE49-F238E27FC236}">
                    <a16:creationId xmlns:a16="http://schemas.microsoft.com/office/drawing/2014/main" id="{AEFB88DD-F461-4C53-A4B7-07301C67FD90}"/>
                  </a:ext>
                </a:extLst>
              </p:cNvPr>
              <p:cNvSpPr txBox="1">
                <a:spLocks noRot="1" noChangeAspect="1" noMove="1" noResize="1" noEditPoints="1" noAdjustHandles="1" noChangeArrowheads="1" noChangeShapeType="1" noTextEdit="1"/>
              </p:cNvSpPr>
              <p:nvPr/>
            </p:nvSpPr>
            <p:spPr>
              <a:xfrm>
                <a:off x="685337" y="3274545"/>
                <a:ext cx="8489183" cy="1485022"/>
              </a:xfrm>
              <a:prstGeom prst="rect">
                <a:avLst/>
              </a:prstGeom>
              <a:blipFill>
                <a:blip r:embed="rId2"/>
                <a:stretch>
                  <a:fillRect/>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378E0401-7807-46E8-9646-B6CC0433B950}"/>
              </a:ext>
            </a:extLst>
          </p:cNvPr>
          <p:cNvCxnSpPr/>
          <p:nvPr/>
        </p:nvCxnSpPr>
        <p:spPr>
          <a:xfrm flipV="1">
            <a:off x="8405769" y="3132813"/>
            <a:ext cx="394282" cy="562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CE18A84-BDCD-488A-971F-55FA68D8B315}"/>
              </a:ext>
            </a:extLst>
          </p:cNvPr>
          <p:cNvSpPr txBox="1"/>
          <p:nvPr/>
        </p:nvSpPr>
        <p:spPr>
          <a:xfrm>
            <a:off x="8488478" y="2763481"/>
            <a:ext cx="2055303" cy="369332"/>
          </a:xfrm>
          <a:prstGeom prst="rect">
            <a:avLst/>
          </a:prstGeom>
          <a:noFill/>
        </p:spPr>
        <p:txBody>
          <a:bodyPr wrap="square" rtlCol="0">
            <a:spAutoFit/>
          </a:bodyPr>
          <a:lstStyle/>
          <a:p>
            <a:r>
              <a:rPr lang="zh-CN" altLang="en-US" dirty="0">
                <a:solidFill>
                  <a:schemeClr val="accent1"/>
                </a:solidFill>
              </a:rPr>
              <a:t>阈值</a:t>
            </a:r>
          </a:p>
        </p:txBody>
      </p:sp>
      <p:grpSp>
        <p:nvGrpSpPr>
          <p:cNvPr id="14" name="组合 13">
            <a:extLst>
              <a:ext uri="{FF2B5EF4-FFF2-40B4-BE49-F238E27FC236}">
                <a16:creationId xmlns:a16="http://schemas.microsoft.com/office/drawing/2014/main" id="{E8822B23-EBF0-437B-8F3B-6249ED45C982}"/>
              </a:ext>
            </a:extLst>
          </p:cNvPr>
          <p:cNvGrpSpPr/>
          <p:nvPr/>
        </p:nvGrpSpPr>
        <p:grpSpPr>
          <a:xfrm>
            <a:off x="1129806" y="2086001"/>
            <a:ext cx="6806180" cy="1091004"/>
            <a:chOff x="1129806" y="4613292"/>
            <a:chExt cx="6806180" cy="1091004"/>
          </a:xfrm>
        </p:grpSpPr>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68E8C45B-5BF7-4BD6-8B02-219A5EAEDE98}"/>
                    </a:ext>
                  </a:extLst>
                </p:cNvPr>
                <p:cNvSpPr/>
                <p:nvPr/>
              </p:nvSpPr>
              <p:spPr>
                <a:xfrm>
                  <a:off x="1129806" y="4613292"/>
                  <a:ext cx="2573718" cy="1091004"/>
                </a:xfrm>
                <a:prstGeom prst="rect">
                  <a:avLst/>
                </a:prstGeom>
              </p:spPr>
              <p:txBody>
                <a:bodyPr wrap="none">
                  <a:spAutoFit/>
                </a:bodyPr>
                <a:lstStyle/>
                <a:p>
                  <a14:m>
                    <m:oMath xmlns:m="http://schemas.openxmlformats.org/officeDocument/2006/math">
                      <m:r>
                        <a:rPr lang="en-US" altLang="zh-CN" i="1" smtClean="0">
                          <a:latin typeface="Cambria Math" panose="02040503050406030204" pitchFamily="18" charset="0"/>
                        </a:rPr>
                        <m:t>𝐿</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m:rPr>
                                  <m:sty m:val="p"/>
                                </m:rPr>
                                <a:rPr lang="en-US" altLang="zh-CN" i="1">
                                  <a:latin typeface="Cambria Math" panose="02040503050406030204" pitchFamily="18" charset="0"/>
                                </a:rPr>
                                <m:t>i</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m:t>
                              </m:r>
                            </m:sub>
                          </m:sSub>
                        </m:e>
                      </m:d>
                    </m:oMath>
                  </a14:m>
                  <a:r>
                    <a:rPr lang="en-US" altLang="zh-CN" dirty="0"/>
                    <a:t>=</a:t>
                  </a:r>
                  <a:r>
                    <a:rPr lang="pt-BR" altLang="zh-CN" dirty="0">
                      <a:solidFill>
                        <a:prstClr val="black"/>
                      </a:solidFill>
                      <a:ea typeface="华文楷体" panose="02010600040101010101" pitchFamily="2" charset="-122"/>
                    </a:rPr>
                    <a:t> </a:t>
                  </a:r>
                  <a14:m>
                    <m:oMath xmlns:m="http://schemas.openxmlformats.org/officeDocument/2006/math">
                      <m:f>
                        <m:fPr>
                          <m:ctrlPr>
                            <a:rPr lang="pt-BR" altLang="zh-CN" i="1">
                              <a:solidFill>
                                <a:prstClr val="black"/>
                              </a:solidFill>
                              <a:latin typeface="Cambria Math" panose="02040503050406030204" pitchFamily="18" charset="0"/>
                              <a:ea typeface="华文楷体" panose="02010600040101010101" pitchFamily="2" charset="-122"/>
                            </a:rPr>
                          </m:ctrlPr>
                        </m:fPr>
                        <m:num>
                          <m:nary>
                            <m:naryPr>
                              <m:chr m:val="∑"/>
                              <m:ctrlPr>
                                <a:rPr lang="pt-BR" altLang="zh-CN" i="1">
                                  <a:latin typeface="Cambria Math" panose="02040503050406030204" pitchFamily="18" charset="0"/>
                                </a:rPr>
                              </m:ctrlPr>
                            </m:naryPr>
                            <m:sub>
                              <m:r>
                                <a:rPr lang="en-US" altLang="zh-CN" b="0" i="1" smtClean="0">
                                  <a:latin typeface="Cambria Math" panose="02040503050406030204" pitchFamily="18" charset="0"/>
                                </a:rPr>
                                <m:t>𝑣</m:t>
                              </m:r>
                              <m:r>
                                <a:rPr lang="pt-BR" altLang="zh-CN" i="1">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e>
                          </m:nary>
                        </m:num>
                        <m:den>
                          <m:r>
                            <a:rPr lang="en-US" altLang="zh-CN" b="0" i="1" smtClean="0">
                              <a:solidFill>
                                <a:prstClr val="black"/>
                              </a:solidFill>
                              <a:latin typeface="Cambria Math" panose="02040503050406030204" pitchFamily="18" charset="0"/>
                              <a:ea typeface="华文楷体" panose="02010600040101010101" pitchFamily="2" charset="-122"/>
                            </a:rPr>
                            <m:t>𝑚</m:t>
                          </m:r>
                        </m:den>
                      </m:f>
                    </m:oMath>
                  </a14:m>
                  <a:endParaRPr lang="en-US" altLang="zh-CN" dirty="0"/>
                </a:p>
                <a:p>
                  <a:endParaRPr lang="en-US" altLang="zh-CN" dirty="0"/>
                </a:p>
                <a:p>
                  <a:endParaRPr lang="zh-CN" altLang="en-US" dirty="0"/>
                </a:p>
              </p:txBody>
            </p:sp>
          </mc:Choice>
          <mc:Fallback xmlns="">
            <p:sp>
              <p:nvSpPr>
                <p:cNvPr id="5" name="矩形 4">
                  <a:extLst>
                    <a:ext uri="{FF2B5EF4-FFF2-40B4-BE49-F238E27FC236}">
                      <a16:creationId xmlns:a16="http://schemas.microsoft.com/office/drawing/2014/main" id="{68E8C45B-5BF7-4BD6-8B02-219A5EAEDE98}"/>
                    </a:ext>
                  </a:extLst>
                </p:cNvPr>
                <p:cNvSpPr>
                  <a:spLocks noRot="1" noChangeAspect="1" noMove="1" noResize="1" noEditPoints="1" noAdjustHandles="1" noChangeArrowheads="1" noChangeShapeType="1" noTextEdit="1"/>
                </p:cNvSpPr>
                <p:nvPr/>
              </p:nvSpPr>
              <p:spPr>
                <a:xfrm>
                  <a:off x="1129806" y="4613292"/>
                  <a:ext cx="2573718" cy="1091004"/>
                </a:xfrm>
                <a:prstGeom prst="rect">
                  <a:avLst/>
                </a:prstGeom>
                <a:blipFill>
                  <a:blip r:embed="rId3"/>
                  <a:stretch>
                    <a:fillRect/>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20AD9EBA-2B8B-4F7C-B761-E9E0B1193537}"/>
                </a:ext>
              </a:extLst>
            </p:cNvPr>
            <p:cNvCxnSpPr/>
            <p:nvPr/>
          </p:nvCxnSpPr>
          <p:spPr>
            <a:xfrm>
              <a:off x="3665989" y="4907560"/>
              <a:ext cx="1182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E89352DC-D00C-48F0-9727-26FE0C85141D}"/>
                </a:ext>
              </a:extLst>
            </p:cNvPr>
            <p:cNvSpPr txBox="1"/>
            <p:nvPr/>
          </p:nvSpPr>
          <p:spPr>
            <a:xfrm>
              <a:off x="4929929" y="4695348"/>
              <a:ext cx="3006057" cy="369332"/>
            </a:xfrm>
            <a:prstGeom prst="rect">
              <a:avLst/>
            </a:prstGeom>
            <a:noFill/>
          </p:spPr>
          <p:txBody>
            <a:bodyPr wrap="square" rtlCol="0">
              <a:spAutoFit/>
            </a:bodyPr>
            <a:lstStyle/>
            <a:p>
              <a:r>
                <a:rPr lang="zh-CN" altLang="en-US" dirty="0">
                  <a:solidFill>
                    <a:schemeClr val="accent1"/>
                  </a:solidFill>
                </a:rPr>
                <a:t>两个向量间的</a:t>
              </a:r>
              <a:r>
                <a:rPr lang="en-US" altLang="zh-CN" dirty="0">
                  <a:solidFill>
                    <a:schemeClr val="accent1"/>
                  </a:solidFill>
                </a:rPr>
                <a:t>hamming</a:t>
              </a:r>
              <a:r>
                <a:rPr lang="zh-CN" altLang="en-US" dirty="0">
                  <a:solidFill>
                    <a:schemeClr val="accent1"/>
                  </a:solidFill>
                </a:rPr>
                <a:t>距离</a:t>
              </a:r>
            </a:p>
          </p:txBody>
        </p:sp>
      </p:gr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5450CA0-065A-46B2-B1A9-EFFF46A3C256}"/>
                  </a:ext>
                </a:extLst>
              </p:cNvPr>
              <p:cNvSpPr/>
              <p:nvPr/>
            </p:nvSpPr>
            <p:spPr>
              <a:xfrm>
                <a:off x="1129806" y="5624958"/>
                <a:ext cx="4568302" cy="530210"/>
              </a:xfrm>
              <a:prstGeom prst="rect">
                <a:avLst/>
              </a:prstGeom>
            </p:spPr>
            <p:txBody>
              <a:bodyPr wrap="none">
                <a:spAutoFit/>
              </a:bodyPr>
              <a:lstStyle/>
              <a:p>
                <a:r>
                  <a:rPr lang="en-US" altLang="zh-CN" sz="2400" dirty="0">
                    <a:solidFill>
                      <a:prstClr val="black"/>
                    </a:solidFill>
                  </a:rPr>
                  <a:t>sim(A,B)=</a:t>
                </a:r>
                <a:r>
                  <a:rPr lang="pt-BR" altLang="zh-CN" sz="2400" dirty="0">
                    <a:solidFill>
                      <a:prstClr val="black"/>
                    </a:solidFill>
                  </a:rPr>
                  <a:t> </a:t>
                </a:r>
                <a14:m>
                  <m:oMath xmlns:m="http://schemas.openxmlformats.org/officeDocument/2006/math">
                    <m:nary>
                      <m:naryPr>
                        <m:chr m:val="∑"/>
                        <m:ctrlPr>
                          <a:rPr lang="pt-BR" altLang="zh-CN" sz="2400" i="1">
                            <a:solidFill>
                              <a:prstClr val="black"/>
                            </a:solidFill>
                            <a:latin typeface="Cambria Math" panose="02040503050406030204" pitchFamily="18" charset="0"/>
                          </a:rPr>
                        </m:ctrlPr>
                      </m:naryPr>
                      <m:sub>
                        <m:r>
                          <a:rPr lang="en-US" altLang="zh-CN" sz="2400" i="1">
                            <a:solidFill>
                              <a:prstClr val="black"/>
                            </a:solidFill>
                            <a:latin typeface="Cambria Math" panose="02040503050406030204" pitchFamily="18" charset="0"/>
                          </a:rPr>
                          <m:t>𝑖</m:t>
                        </m:r>
                        <m:r>
                          <a:rPr lang="pt-BR" altLang="zh-CN"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1…</m:t>
                        </m:r>
                        <m:r>
                          <a:rPr lang="en-US" altLang="zh-CN" sz="2400" i="1">
                            <a:solidFill>
                              <a:prstClr val="black"/>
                            </a:solidFill>
                            <a:latin typeface="Cambria Math" panose="02040503050406030204" pitchFamily="18" charset="0"/>
                          </a:rPr>
                          <m:t>𝑡</m:t>
                        </m:r>
                      </m:sub>
                      <m:sup>
                        <m:r>
                          <a:rPr lang="en-US" altLang="zh-CN" sz="2400" i="1">
                            <a:solidFill>
                              <a:prstClr val="black"/>
                            </a:solidFill>
                            <a:latin typeface="Cambria Math" panose="02040503050406030204" pitchFamily="18" charset="0"/>
                          </a:rPr>
                          <m:t> </m:t>
                        </m:r>
                      </m:sup>
                      <m:e>
                        <m:r>
                          <a:rPr lang="en-US" altLang="zh-CN" sz="2400" i="1">
                            <a:solidFill>
                              <a:prstClr val="black"/>
                            </a:solidFill>
                            <a:latin typeface="Cambria Math" panose="02040503050406030204" pitchFamily="18" charset="0"/>
                          </a:rPr>
                          <m:t> </m:t>
                        </m:r>
                      </m:e>
                    </m:nary>
                    <m:nary>
                      <m:naryPr>
                        <m:chr m:val="∑"/>
                        <m:ctrlPr>
                          <a:rPr lang="pt-BR" altLang="zh-CN" sz="2400" i="1">
                            <a:solidFill>
                              <a:prstClr val="black"/>
                            </a:solidFill>
                            <a:latin typeface="Cambria Math" panose="02040503050406030204" pitchFamily="18" charset="0"/>
                          </a:rPr>
                        </m:ctrlPr>
                      </m:naryPr>
                      <m:sub>
                        <m:r>
                          <a:rPr lang="en-US" altLang="zh-CN" sz="2400" i="1">
                            <a:solidFill>
                              <a:prstClr val="black"/>
                            </a:solidFill>
                            <a:latin typeface="Cambria Math" panose="02040503050406030204" pitchFamily="18" charset="0"/>
                          </a:rPr>
                          <m:t>𝑗</m:t>
                        </m:r>
                        <m:r>
                          <a:rPr lang="pt-BR" altLang="zh-CN"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1…</m:t>
                        </m:r>
                        <m:r>
                          <a:rPr lang="en-US" altLang="zh-CN" sz="2400" i="1">
                            <a:solidFill>
                              <a:prstClr val="black"/>
                            </a:solidFill>
                            <a:latin typeface="Cambria Math" panose="02040503050406030204" pitchFamily="18" charset="0"/>
                          </a:rPr>
                          <m:t>𝑝</m:t>
                        </m:r>
                      </m:sub>
                      <m:sup>
                        <m:r>
                          <a:rPr lang="en-US" altLang="zh-CN" sz="2400" i="1">
                            <a:solidFill>
                              <a:prstClr val="black"/>
                            </a:solidFill>
                            <a:latin typeface="Cambria Math" panose="02040503050406030204" pitchFamily="18" charset="0"/>
                          </a:rPr>
                          <m:t> </m:t>
                        </m:r>
                      </m:sup>
                      <m:e>
                        <m:r>
                          <a:rPr lang="zh-CN" altLang="en-US" sz="2400" i="1">
                            <a:solidFill>
                              <a:prstClr val="black"/>
                            </a:solidFill>
                            <a:latin typeface="Cambria Math" panose="02040503050406030204" pitchFamily="18" charset="0"/>
                          </a:rPr>
                          <m:t>𝑓</m:t>
                        </m:r>
                        <m:d>
                          <m:dPr>
                            <m:ctrlPr>
                              <a:rPr lang="zh-CN" altLang="en-US" sz="2400" i="1">
                                <a:solidFill>
                                  <a:prstClr val="black"/>
                                </a:solidFill>
                                <a:latin typeface="Cambria Math" panose="02040503050406030204" pitchFamily="18" charset="0"/>
                              </a:rPr>
                            </m:ctrlPr>
                          </m:dPr>
                          <m:e>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𝑥</m:t>
                                </m:r>
                              </m:e>
                              <m:sub>
                                <m:r>
                                  <m:rPr>
                                    <m:sty m:val="p"/>
                                  </m:rPr>
                                  <a:rPr lang="en-US" altLang="zh-CN" sz="2400" i="1">
                                    <a:solidFill>
                                      <a:prstClr val="black"/>
                                    </a:solidFill>
                                    <a:latin typeface="Cambria Math" panose="02040503050406030204" pitchFamily="18" charset="0"/>
                                  </a:rPr>
                                  <m:t>i</m:t>
                                </m:r>
                              </m:sub>
                            </m:sSub>
                            <m:r>
                              <a:rPr lang="zh-CN" altLang="en-US" sz="2400">
                                <a:solidFill>
                                  <a:prstClr val="black"/>
                                </a:solidFill>
                                <a:latin typeface="Cambria Math" panose="02040503050406030204" pitchFamily="18" charset="0"/>
                              </a:rPr>
                              <m:t>,</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𝑦</m:t>
                                </m:r>
                              </m:e>
                              <m:sub>
                                <m:r>
                                  <a:rPr lang="zh-CN" altLang="en-US" sz="2400" i="1">
                                    <a:solidFill>
                                      <a:prstClr val="black"/>
                                    </a:solidFill>
                                    <a:latin typeface="Cambria Math" panose="02040503050406030204" pitchFamily="18" charset="0"/>
                                  </a:rPr>
                                  <m:t>𝑗</m:t>
                                </m:r>
                              </m:sub>
                            </m:sSub>
                          </m:e>
                        </m:d>
                      </m:e>
                    </m:nary>
                  </m:oMath>
                </a14:m>
                <a:endParaRPr lang="zh-CN" altLang="en-US" dirty="0"/>
              </a:p>
            </p:txBody>
          </p:sp>
        </mc:Choice>
        <mc:Fallback xmlns="">
          <p:sp>
            <p:nvSpPr>
              <p:cNvPr id="13" name="矩形 12">
                <a:extLst>
                  <a:ext uri="{FF2B5EF4-FFF2-40B4-BE49-F238E27FC236}">
                    <a16:creationId xmlns:a16="http://schemas.microsoft.com/office/drawing/2014/main" id="{15450CA0-065A-46B2-B1A9-EFFF46A3C256}"/>
                  </a:ext>
                </a:extLst>
              </p:cNvPr>
              <p:cNvSpPr>
                <a:spLocks noRot="1" noChangeAspect="1" noMove="1" noResize="1" noEditPoints="1" noAdjustHandles="1" noChangeArrowheads="1" noChangeShapeType="1" noTextEdit="1"/>
              </p:cNvSpPr>
              <p:nvPr/>
            </p:nvSpPr>
            <p:spPr>
              <a:xfrm>
                <a:off x="1129806" y="5624958"/>
                <a:ext cx="4568302" cy="530210"/>
              </a:xfrm>
              <a:prstGeom prst="rect">
                <a:avLst/>
              </a:prstGeom>
              <a:blipFill>
                <a:blip r:embed="rId4"/>
                <a:stretch>
                  <a:fillRect l="-2000" t="-3448" b="-1839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2459A5C-D7FA-4038-851D-7DBC615F0186}"/>
              </a:ext>
            </a:extLst>
          </p:cNvPr>
          <p:cNvSpPr txBox="1"/>
          <p:nvPr/>
        </p:nvSpPr>
        <p:spPr>
          <a:xfrm>
            <a:off x="1129806" y="1390586"/>
            <a:ext cx="5754847" cy="707886"/>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比较发送过来的索引和数据库中的索引，找出最接近的返回给用户。</a:t>
            </a:r>
          </a:p>
        </p:txBody>
      </p:sp>
    </p:spTree>
    <p:extLst>
      <p:ext uri="{BB962C8B-B14F-4D97-AF65-F5344CB8AC3E}">
        <p14:creationId xmlns:p14="http://schemas.microsoft.com/office/powerpoint/2010/main" val="2932051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525424" y="642207"/>
            <a:ext cx="2972359"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prstClr val="white"/>
                </a:solidFill>
                <a:latin typeface="微软雅黑" panose="020B0503020204020204" pitchFamily="34" charset="-122"/>
                <a:ea typeface="微软雅黑" panose="020B0503020204020204" pitchFamily="34" charset="-122"/>
              </a:rPr>
              <a:t>分析与总结</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0D2AAC21-A63B-433A-AAE7-9A43DB6975AC}"/>
              </a:ext>
            </a:extLst>
          </p:cNvPr>
          <p:cNvSpPr txBox="1"/>
          <p:nvPr/>
        </p:nvSpPr>
        <p:spPr>
          <a:xfrm>
            <a:off x="713064" y="1569517"/>
            <a:ext cx="5721292" cy="1323439"/>
          </a:xfrm>
          <a:prstGeom prst="rect">
            <a:avLst/>
          </a:prstGeom>
          <a:noFill/>
        </p:spPr>
        <p:txBody>
          <a:bodyPr wrap="square" rtlCol="0">
            <a:spAutoFit/>
          </a:bodyPr>
          <a:lstStyle/>
          <a:p>
            <a:r>
              <a:rPr lang="en-US" altLang="zh-CN" sz="2000" dirty="0">
                <a:latin typeface="华文楷体" panose="02010600040101010101" pitchFamily="2" charset="-122"/>
                <a:ea typeface="华文楷体" panose="02010600040101010101" pitchFamily="2" charset="-122"/>
              </a:rPr>
              <a:t>COA</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数据库中视觉词的总数大（</a:t>
            </a:r>
            <a:r>
              <a:rPr lang="en-US" altLang="zh-CN" sz="2000" dirty="0">
                <a:latin typeface="华文楷体" panose="02010600040101010101" pitchFamily="2" charset="-122"/>
                <a:ea typeface="华文楷体" panose="02010600040101010101" pitchFamily="2" charset="-122"/>
              </a:rPr>
              <a:t>20000</a:t>
            </a:r>
            <a:r>
              <a:rPr lang="zh-CN" altLang="en-US" sz="2000" dirty="0">
                <a:latin typeface="华文楷体" panose="02010600040101010101" pitchFamily="2" charset="-122"/>
                <a:ea typeface="华文楷体" panose="02010600040101010101" pitchFamily="2" charset="-122"/>
              </a:rPr>
              <a:t>），云服务器无法倒推每个图像的视觉单词分布。</a:t>
            </a:r>
            <a:r>
              <a:rPr lang="en-US" altLang="zh-CN" sz="2000" dirty="0">
                <a:latin typeface="华文楷体" panose="02010600040101010101" pitchFamily="2" charset="-122"/>
                <a:ea typeface="华文楷体" panose="02010600040101010101" pitchFamily="2" charset="-122"/>
              </a:rPr>
              <a:t>O</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20000</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根据</a:t>
            </a:r>
            <a:r>
              <a:rPr lang="en-US" altLang="zh-CN" sz="2000" dirty="0">
                <a:latin typeface="华文楷体" panose="02010600040101010101" pitchFamily="2" charset="-122"/>
                <a:ea typeface="华文楷体" panose="02010600040101010101" pitchFamily="2" charset="-122"/>
              </a:rPr>
              <a:t>min-hash</a:t>
            </a:r>
            <a:r>
              <a:rPr lang="zh-CN" altLang="en-US" sz="2000" dirty="0">
                <a:latin typeface="华文楷体" panose="02010600040101010101" pitchFamily="2" charset="-122"/>
                <a:ea typeface="华文楷体" panose="02010600040101010101" pitchFamily="2" charset="-122"/>
              </a:rPr>
              <a:t>算法攻击二值签名成功的概率：</a:t>
            </a:r>
          </a:p>
        </p:txBody>
      </p:sp>
      <p:sp>
        <p:nvSpPr>
          <p:cNvPr id="8" name="文本框 7">
            <a:extLst>
              <a:ext uri="{FF2B5EF4-FFF2-40B4-BE49-F238E27FC236}">
                <a16:creationId xmlns:a16="http://schemas.microsoft.com/office/drawing/2014/main" id="{D75444B5-DACF-4A5B-BB47-F8EBD2699F69}"/>
              </a:ext>
            </a:extLst>
          </p:cNvPr>
          <p:cNvSpPr txBox="1"/>
          <p:nvPr/>
        </p:nvSpPr>
        <p:spPr>
          <a:xfrm>
            <a:off x="747299" y="4101282"/>
            <a:ext cx="8350562" cy="1323439"/>
          </a:xfrm>
          <a:prstGeom prst="rect">
            <a:avLst/>
          </a:prstGeom>
          <a:noFill/>
        </p:spPr>
        <p:txBody>
          <a:bodyPr wrap="square" rtlCol="0">
            <a:spAutoFit/>
          </a:bodyPr>
          <a:lstStyle/>
          <a:p>
            <a:r>
              <a:rPr lang="en-US" altLang="zh-CN" sz="2000" dirty="0">
                <a:latin typeface="华文楷体" panose="02010600040101010101" pitchFamily="2" charset="-122"/>
                <a:ea typeface="华文楷体" panose="02010600040101010101" pitchFamily="2" charset="-122"/>
              </a:rPr>
              <a:t>KPA</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视觉词典的维数大，并</a:t>
            </a:r>
            <a:r>
              <a:rPr lang="zh-CN" altLang="en-US" sz="2000" dirty="0">
                <a:solidFill>
                  <a:srgbClr val="FF0000"/>
                </a:solidFill>
                <a:latin typeface="华文楷体" panose="02010600040101010101" pitchFamily="2" charset="-122"/>
                <a:ea typeface="华文楷体" panose="02010600040101010101" pitchFamily="2" charset="-122"/>
              </a:rPr>
              <a:t>随机</a:t>
            </a:r>
            <a:r>
              <a:rPr lang="zh-CN" altLang="en-US" sz="2000" dirty="0">
                <a:latin typeface="华文楷体" panose="02010600040101010101" pitchFamily="2" charset="-122"/>
                <a:ea typeface="华文楷体" panose="02010600040101010101" pitchFamily="2" charset="-122"/>
              </a:rPr>
              <a:t>选择视觉词汇来构建安全索引</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没有密钥的情况下，云服务器即使知道图像的视觉词的分布，也无法建立安全索引</a:t>
            </a:r>
          </a:p>
        </p:txBody>
      </p:sp>
      <p:pic>
        <p:nvPicPr>
          <p:cNvPr id="9" name="图片 8">
            <a:extLst>
              <a:ext uri="{FF2B5EF4-FFF2-40B4-BE49-F238E27FC236}">
                <a16:creationId xmlns:a16="http://schemas.microsoft.com/office/drawing/2014/main" id="{C6068E31-9877-4F6F-93A0-E53381C32203}"/>
              </a:ext>
            </a:extLst>
          </p:cNvPr>
          <p:cNvPicPr>
            <a:picLocks noChangeAspect="1"/>
          </p:cNvPicPr>
          <p:nvPr/>
        </p:nvPicPr>
        <p:blipFill>
          <a:blip r:embed="rId2"/>
          <a:stretch>
            <a:fillRect/>
          </a:stretch>
        </p:blipFill>
        <p:spPr>
          <a:xfrm>
            <a:off x="6020499" y="2660526"/>
            <a:ext cx="2621507" cy="929721"/>
          </a:xfrm>
          <a:prstGeom prst="rect">
            <a:avLst/>
          </a:prstGeom>
        </p:spPr>
      </p:pic>
      <p:sp>
        <p:nvSpPr>
          <p:cNvPr id="10" name="右大括号 9">
            <a:extLst>
              <a:ext uri="{FF2B5EF4-FFF2-40B4-BE49-F238E27FC236}">
                <a16:creationId xmlns:a16="http://schemas.microsoft.com/office/drawing/2014/main" id="{1AAD8217-9138-4358-8928-458153ACAC31}"/>
              </a:ext>
            </a:extLst>
          </p:cNvPr>
          <p:cNvSpPr/>
          <p:nvPr/>
        </p:nvSpPr>
        <p:spPr>
          <a:xfrm>
            <a:off x="9177556" y="1895912"/>
            <a:ext cx="562062" cy="997044"/>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80D5B5F1-C2F5-4B7B-9C73-66B66CD80305}"/>
              </a:ext>
            </a:extLst>
          </p:cNvPr>
          <p:cNvSpPr txBox="1"/>
          <p:nvPr/>
        </p:nvSpPr>
        <p:spPr>
          <a:xfrm>
            <a:off x="9899009" y="2055303"/>
            <a:ext cx="1828800" cy="46166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COA</a:t>
            </a:r>
            <a:r>
              <a:rPr lang="zh-CN" altLang="en-US" sz="2400" dirty="0">
                <a:latin typeface="华文楷体" panose="02010600040101010101" pitchFamily="2" charset="-122"/>
                <a:ea typeface="华文楷体" panose="02010600040101010101" pitchFamily="2" charset="-122"/>
              </a:rPr>
              <a:t>下安全</a:t>
            </a:r>
            <a:endParaRPr lang="zh-CN" altLang="en-US" sz="2400" dirty="0"/>
          </a:p>
        </p:txBody>
      </p:sp>
      <p:sp>
        <p:nvSpPr>
          <p:cNvPr id="13" name="右大括号 12">
            <a:extLst>
              <a:ext uri="{FF2B5EF4-FFF2-40B4-BE49-F238E27FC236}">
                <a16:creationId xmlns:a16="http://schemas.microsoft.com/office/drawing/2014/main" id="{8F2F83FA-13EE-47CC-861A-1281F11D33DB}"/>
              </a:ext>
            </a:extLst>
          </p:cNvPr>
          <p:cNvSpPr/>
          <p:nvPr/>
        </p:nvSpPr>
        <p:spPr>
          <a:xfrm>
            <a:off x="9177556" y="4101282"/>
            <a:ext cx="562062" cy="997044"/>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8456AEC9-1FBF-4EC8-8204-2596C6ED0ED8}"/>
              </a:ext>
            </a:extLst>
          </p:cNvPr>
          <p:cNvSpPr txBox="1"/>
          <p:nvPr/>
        </p:nvSpPr>
        <p:spPr>
          <a:xfrm>
            <a:off x="9899009" y="4374353"/>
            <a:ext cx="1828800" cy="46166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KPA</a:t>
            </a:r>
            <a:r>
              <a:rPr lang="zh-CN" altLang="en-US" sz="2400" dirty="0">
                <a:latin typeface="华文楷体" panose="02010600040101010101" pitchFamily="2" charset="-122"/>
                <a:ea typeface="华文楷体" panose="02010600040101010101" pitchFamily="2" charset="-122"/>
              </a:rPr>
              <a:t>下安全</a:t>
            </a:r>
            <a:endParaRPr lang="zh-CN" altLang="en-US" sz="2400" dirty="0"/>
          </a:p>
        </p:txBody>
      </p:sp>
      <p:sp>
        <p:nvSpPr>
          <p:cNvPr id="12" name="文本框 11">
            <a:extLst>
              <a:ext uri="{FF2B5EF4-FFF2-40B4-BE49-F238E27FC236}">
                <a16:creationId xmlns:a16="http://schemas.microsoft.com/office/drawing/2014/main" id="{13E45902-0C25-4452-8F4C-F9ADA710D574}"/>
              </a:ext>
            </a:extLst>
          </p:cNvPr>
          <p:cNvSpPr txBox="1"/>
          <p:nvPr/>
        </p:nvSpPr>
        <p:spPr>
          <a:xfrm>
            <a:off x="2614568" y="596673"/>
            <a:ext cx="6811861" cy="830997"/>
          </a:xfrm>
          <a:prstGeom prst="rect">
            <a:avLst/>
          </a:prstGeom>
          <a:noFill/>
        </p:spPr>
        <p:txBody>
          <a:bodyPr wrap="square" rtlCol="0">
            <a:spAutoFit/>
          </a:bodyPr>
          <a:lstStyle/>
          <a:p>
            <a:r>
              <a:rPr lang="zh-CN" altLang="en-US" sz="2400" dirty="0">
                <a:solidFill>
                  <a:schemeClr val="accent1"/>
                </a:solidFill>
              </a:rPr>
              <a:t>可信</a:t>
            </a:r>
            <a:r>
              <a:rPr lang="zh-CN" altLang="en-US" sz="2400" dirty="0"/>
              <a:t>：用户、数据所有者</a:t>
            </a:r>
            <a:endParaRPr lang="en-US" altLang="zh-CN" sz="2400" dirty="0"/>
          </a:p>
          <a:p>
            <a:r>
              <a:rPr lang="zh-CN" altLang="en-US" sz="2400" dirty="0">
                <a:solidFill>
                  <a:srgbClr val="FF0000"/>
                </a:solidFill>
              </a:rPr>
              <a:t>不可信</a:t>
            </a:r>
            <a:r>
              <a:rPr lang="zh-CN" altLang="en-US" sz="2400" dirty="0"/>
              <a:t>：云服务器、外部攻击者</a:t>
            </a:r>
            <a:endParaRPr lang="zh-CN" altLang="en-US" dirty="0">
              <a:solidFill>
                <a:srgbClr val="FF0000"/>
              </a:solidFill>
            </a:endParaRPr>
          </a:p>
        </p:txBody>
      </p:sp>
    </p:spTree>
    <p:extLst>
      <p:ext uri="{BB962C8B-B14F-4D97-AF65-F5344CB8AC3E}">
        <p14:creationId xmlns:p14="http://schemas.microsoft.com/office/powerpoint/2010/main" val="381484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525424" y="642207"/>
            <a:ext cx="2972359"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分析与总结</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F9F472C9-C176-476D-AAF3-695BC945202A}"/>
              </a:ext>
            </a:extLst>
          </p:cNvPr>
          <p:cNvPicPr>
            <a:picLocks noChangeAspect="1"/>
          </p:cNvPicPr>
          <p:nvPr/>
        </p:nvPicPr>
        <p:blipFill>
          <a:blip r:embed="rId2"/>
          <a:stretch>
            <a:fillRect/>
          </a:stretch>
        </p:blipFill>
        <p:spPr>
          <a:xfrm>
            <a:off x="197325" y="1392868"/>
            <a:ext cx="4499219" cy="3217841"/>
          </a:xfrm>
          <a:prstGeom prst="rect">
            <a:avLst/>
          </a:prstGeom>
        </p:spPr>
      </p:pic>
      <p:pic>
        <p:nvPicPr>
          <p:cNvPr id="3" name="图片 2">
            <a:extLst>
              <a:ext uri="{FF2B5EF4-FFF2-40B4-BE49-F238E27FC236}">
                <a16:creationId xmlns:a16="http://schemas.microsoft.com/office/drawing/2014/main" id="{35E66691-60B0-4ED8-8F21-579703085515}"/>
              </a:ext>
            </a:extLst>
          </p:cNvPr>
          <p:cNvPicPr>
            <a:picLocks noChangeAspect="1"/>
          </p:cNvPicPr>
          <p:nvPr/>
        </p:nvPicPr>
        <p:blipFill>
          <a:blip r:embed="rId3"/>
          <a:stretch>
            <a:fillRect/>
          </a:stretch>
        </p:blipFill>
        <p:spPr>
          <a:xfrm>
            <a:off x="5534332" y="343950"/>
            <a:ext cx="5931320" cy="2070366"/>
          </a:xfrm>
          <a:prstGeom prst="rect">
            <a:avLst/>
          </a:prstGeom>
        </p:spPr>
      </p:pic>
      <p:pic>
        <p:nvPicPr>
          <p:cNvPr id="5" name="图片 4">
            <a:extLst>
              <a:ext uri="{FF2B5EF4-FFF2-40B4-BE49-F238E27FC236}">
                <a16:creationId xmlns:a16="http://schemas.microsoft.com/office/drawing/2014/main" id="{01567406-A44E-4020-8DF1-50B98EFB5305}"/>
              </a:ext>
            </a:extLst>
          </p:cNvPr>
          <p:cNvPicPr>
            <a:picLocks noChangeAspect="1"/>
          </p:cNvPicPr>
          <p:nvPr/>
        </p:nvPicPr>
        <p:blipFill>
          <a:blip r:embed="rId4"/>
          <a:stretch>
            <a:fillRect/>
          </a:stretch>
        </p:blipFill>
        <p:spPr>
          <a:xfrm>
            <a:off x="5534332" y="2617365"/>
            <a:ext cx="5936702" cy="1993344"/>
          </a:xfrm>
          <a:prstGeom prst="rect">
            <a:avLst/>
          </a:prstGeom>
        </p:spPr>
      </p:pic>
      <p:sp>
        <p:nvSpPr>
          <p:cNvPr id="15" name="文本框 14">
            <a:extLst>
              <a:ext uri="{FF2B5EF4-FFF2-40B4-BE49-F238E27FC236}">
                <a16:creationId xmlns:a16="http://schemas.microsoft.com/office/drawing/2014/main" id="{47196F33-AFF9-4B8C-9A82-E0614A5A9B47}"/>
              </a:ext>
            </a:extLst>
          </p:cNvPr>
          <p:cNvSpPr txBox="1"/>
          <p:nvPr/>
        </p:nvSpPr>
        <p:spPr>
          <a:xfrm>
            <a:off x="218114" y="5201174"/>
            <a:ext cx="11247538" cy="830997"/>
          </a:xfrm>
          <a:prstGeom prst="rect">
            <a:avLst/>
          </a:prstGeom>
          <a:noFill/>
        </p:spPr>
        <p:txBody>
          <a:bodyPr wrap="square" rtlCol="0">
            <a:spAutoFit/>
          </a:bodyPr>
          <a:lstStyle/>
          <a:p>
            <a:r>
              <a:rPr lang="zh-CN" altLang="en-US" sz="2400" dirty="0"/>
              <a:t>结论：方案实现了公共云中大规模安全图像检索的安全性、准确性和检索效率之间的平衡。</a:t>
            </a:r>
          </a:p>
        </p:txBody>
      </p:sp>
    </p:spTree>
    <p:extLst>
      <p:ext uri="{BB962C8B-B14F-4D97-AF65-F5344CB8AC3E}">
        <p14:creationId xmlns:p14="http://schemas.microsoft.com/office/powerpoint/2010/main" val="3283677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525424" y="642207"/>
            <a:ext cx="297235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其他方案</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2F6FC875-946B-45F6-88EB-361901972CB9}"/>
              </a:ext>
            </a:extLst>
          </p:cNvPr>
          <p:cNvPicPr>
            <a:picLocks noChangeAspect="1"/>
          </p:cNvPicPr>
          <p:nvPr/>
        </p:nvPicPr>
        <p:blipFill>
          <a:blip r:embed="rId2"/>
          <a:stretch>
            <a:fillRect/>
          </a:stretch>
        </p:blipFill>
        <p:spPr>
          <a:xfrm>
            <a:off x="167779" y="1559616"/>
            <a:ext cx="5812671" cy="3738768"/>
          </a:xfrm>
          <a:prstGeom prst="rect">
            <a:avLst/>
          </a:prstGeom>
        </p:spPr>
      </p:pic>
      <p:sp>
        <p:nvSpPr>
          <p:cNvPr id="3" name="矩形 2">
            <a:extLst>
              <a:ext uri="{FF2B5EF4-FFF2-40B4-BE49-F238E27FC236}">
                <a16:creationId xmlns:a16="http://schemas.microsoft.com/office/drawing/2014/main" id="{177A87F5-8264-4D08-8EC1-F74B381E5DE4}"/>
              </a:ext>
            </a:extLst>
          </p:cNvPr>
          <p:cNvSpPr/>
          <p:nvPr/>
        </p:nvSpPr>
        <p:spPr>
          <a:xfrm>
            <a:off x="6211552" y="2921115"/>
            <a:ext cx="6096000" cy="2246769"/>
          </a:xfrm>
          <a:prstGeom prst="rect">
            <a:avLst/>
          </a:prstGeom>
        </p:spPr>
        <p:txBody>
          <a:bodyPr>
            <a:spAutoFit/>
          </a:bodyPr>
          <a:lstStyle/>
          <a:p>
            <a:r>
              <a:rPr lang="zh-CN" altLang="en-US" sz="2000" dirty="0">
                <a:latin typeface="华文楷体" panose="02010600040101010101" pitchFamily="2" charset="-122"/>
                <a:ea typeface="华文楷体" panose="02010600040101010101" pitchFamily="2" charset="-122"/>
              </a:rPr>
              <a:t>首先利用图像的视觉词生成倒排索引，然后分别采用随机二进制编码和基于密钥的高斯随机矩阵进行双重加密，生成安全索引。在加密域中直接测量加密索引的相似度，不需要解密，将最相似的</a:t>
            </a:r>
            <a:r>
              <a:rPr lang="en-US" altLang="zh-CN" sz="2000" dirty="0">
                <a:latin typeface="华文楷体" panose="02010600040101010101" pitchFamily="2" charset="-122"/>
                <a:ea typeface="华文楷体" panose="02010600040101010101" pitchFamily="2" charset="-122"/>
              </a:rPr>
              <a:t>k</a:t>
            </a:r>
            <a:r>
              <a:rPr lang="zh-CN" altLang="en-US" sz="2000" dirty="0">
                <a:latin typeface="华文楷体" panose="02010600040101010101" pitchFamily="2" charset="-122"/>
                <a:ea typeface="华文楷体" panose="02010600040101010101" pitchFamily="2" charset="-122"/>
              </a:rPr>
              <a:t>幅图像作为检索结果返回给用户。</a:t>
            </a:r>
            <a:endParaRPr lang="en-US" altLang="zh-CN" sz="20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zh-CN" altLang="en-US" sz="2000" dirty="0">
                <a:solidFill>
                  <a:srgbClr val="FF0000"/>
                </a:solidFill>
                <a:latin typeface="华文楷体" panose="02010600040101010101" pitchFamily="2" charset="-122"/>
                <a:ea typeface="华文楷体" panose="02010600040101010101" pitchFamily="2" charset="-122"/>
              </a:rPr>
              <a:t>优点</a:t>
            </a:r>
            <a:r>
              <a:rPr lang="zh-CN" altLang="en-US" sz="2000" dirty="0">
                <a:latin typeface="华文楷体" panose="02010600040101010101" pitchFamily="2" charset="-122"/>
                <a:ea typeface="华文楷体" panose="02010600040101010101" pitchFamily="2" charset="-122"/>
              </a:rPr>
              <a:t>：安全性高、保护用户隐私</a:t>
            </a:r>
          </a:p>
        </p:txBody>
      </p:sp>
      <p:pic>
        <p:nvPicPr>
          <p:cNvPr id="4" name="图片 3">
            <a:extLst>
              <a:ext uri="{FF2B5EF4-FFF2-40B4-BE49-F238E27FC236}">
                <a16:creationId xmlns:a16="http://schemas.microsoft.com/office/drawing/2014/main" id="{F4273F4A-F6BC-4DC7-9165-6BEB73470051}"/>
              </a:ext>
            </a:extLst>
          </p:cNvPr>
          <p:cNvPicPr>
            <a:picLocks noChangeAspect="1"/>
          </p:cNvPicPr>
          <p:nvPr/>
        </p:nvPicPr>
        <p:blipFill>
          <a:blip r:embed="rId3"/>
          <a:stretch>
            <a:fillRect/>
          </a:stretch>
        </p:blipFill>
        <p:spPr>
          <a:xfrm>
            <a:off x="6043437" y="642207"/>
            <a:ext cx="6148563" cy="1269053"/>
          </a:xfrm>
          <a:prstGeom prst="rect">
            <a:avLst/>
          </a:prstGeom>
        </p:spPr>
      </p:pic>
    </p:spTree>
    <p:extLst>
      <p:ext uri="{BB962C8B-B14F-4D97-AF65-F5344CB8AC3E}">
        <p14:creationId xmlns:p14="http://schemas.microsoft.com/office/powerpoint/2010/main" val="350857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525424" y="642207"/>
            <a:ext cx="297235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其他方案</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5" name="图片 4">
            <a:extLst>
              <a:ext uri="{FF2B5EF4-FFF2-40B4-BE49-F238E27FC236}">
                <a16:creationId xmlns:a16="http://schemas.microsoft.com/office/drawing/2014/main" id="{ED639AB2-0C94-4EDE-83BA-0DE527618BBF}"/>
              </a:ext>
            </a:extLst>
          </p:cNvPr>
          <p:cNvPicPr>
            <a:picLocks noChangeAspect="1"/>
          </p:cNvPicPr>
          <p:nvPr/>
        </p:nvPicPr>
        <p:blipFill>
          <a:blip r:embed="rId2"/>
          <a:stretch>
            <a:fillRect/>
          </a:stretch>
        </p:blipFill>
        <p:spPr>
          <a:xfrm>
            <a:off x="200042" y="1859131"/>
            <a:ext cx="5059670" cy="4063068"/>
          </a:xfrm>
          <a:prstGeom prst="rect">
            <a:avLst/>
          </a:prstGeom>
        </p:spPr>
      </p:pic>
      <p:pic>
        <p:nvPicPr>
          <p:cNvPr id="8" name="图片 7">
            <a:extLst>
              <a:ext uri="{FF2B5EF4-FFF2-40B4-BE49-F238E27FC236}">
                <a16:creationId xmlns:a16="http://schemas.microsoft.com/office/drawing/2014/main" id="{0398A508-F342-455F-A2D4-C24A87B65495}"/>
              </a:ext>
            </a:extLst>
          </p:cNvPr>
          <p:cNvPicPr>
            <a:picLocks noChangeAspect="1"/>
          </p:cNvPicPr>
          <p:nvPr/>
        </p:nvPicPr>
        <p:blipFill>
          <a:blip r:embed="rId3"/>
          <a:stretch>
            <a:fillRect/>
          </a:stretch>
        </p:blipFill>
        <p:spPr>
          <a:xfrm>
            <a:off x="5863905" y="293794"/>
            <a:ext cx="6050447" cy="2545301"/>
          </a:xfrm>
          <a:prstGeom prst="rect">
            <a:avLst/>
          </a:prstGeom>
        </p:spPr>
      </p:pic>
      <p:sp>
        <p:nvSpPr>
          <p:cNvPr id="9" name="矩形 8">
            <a:extLst>
              <a:ext uri="{FF2B5EF4-FFF2-40B4-BE49-F238E27FC236}">
                <a16:creationId xmlns:a16="http://schemas.microsoft.com/office/drawing/2014/main" id="{D0D587FE-9671-44BF-AE76-C095DFA103D8}"/>
              </a:ext>
            </a:extLst>
          </p:cNvPr>
          <p:cNvSpPr/>
          <p:nvPr/>
        </p:nvSpPr>
        <p:spPr>
          <a:xfrm>
            <a:off x="5975757" y="3557241"/>
            <a:ext cx="6096000" cy="1631216"/>
          </a:xfrm>
          <a:prstGeom prst="rect">
            <a:avLst/>
          </a:prstGeom>
        </p:spPr>
        <p:txBody>
          <a:bodyPr>
            <a:spAutoFit/>
          </a:bodyPr>
          <a:lstStyle/>
          <a:p>
            <a:r>
              <a:rPr lang="zh-CN" altLang="en-US" sz="2000" dirty="0">
                <a:latin typeface="华文楷体" panose="02010600040101010101" pitchFamily="2" charset="-122"/>
                <a:ea typeface="华文楷体" panose="02010600040101010101" pitchFamily="2" charset="-122"/>
              </a:rPr>
              <a:t>为了提高搜索速度和降低图像所有者的成本，让云服务器使用加密的图像特性在本地构建一个安全的分层索引图。</a:t>
            </a:r>
            <a:endParaRPr lang="en-US" altLang="zh-CN" sz="20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zh-CN" altLang="en-US" sz="2000" dirty="0">
                <a:solidFill>
                  <a:srgbClr val="FF0000"/>
                </a:solidFill>
                <a:latin typeface="华文楷体" panose="02010600040101010101" pitchFamily="2" charset="-122"/>
                <a:ea typeface="华文楷体" panose="02010600040101010101" pitchFamily="2" charset="-122"/>
              </a:rPr>
              <a:t>优点</a:t>
            </a:r>
            <a:r>
              <a:rPr lang="zh-CN" altLang="en-US" sz="2000" dirty="0">
                <a:latin typeface="华文楷体" panose="02010600040101010101" pitchFamily="2" charset="-122"/>
                <a:ea typeface="华文楷体" panose="02010600040101010101" pitchFamily="2" charset="-122"/>
              </a:rPr>
              <a:t>：效率高</a:t>
            </a:r>
          </a:p>
        </p:txBody>
      </p:sp>
    </p:spTree>
    <p:extLst>
      <p:ext uri="{BB962C8B-B14F-4D97-AF65-F5344CB8AC3E}">
        <p14:creationId xmlns:p14="http://schemas.microsoft.com/office/powerpoint/2010/main" val="2303747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34" name="图片 33"/>
          <p:cNvPicPr>
            <a:picLocks noChangeAspect="1"/>
          </p:cNvPicPr>
          <p:nvPr/>
        </p:nvPicPr>
        <p:blipFill>
          <a:blip r:embed="rId2" cstate="print">
            <a:lum contrast="20000"/>
          </a:blip>
          <a:stretch>
            <a:fillRect/>
          </a:stretch>
        </p:blipFill>
        <p:spPr>
          <a:xfrm>
            <a:off x="4819650" y="1594189"/>
            <a:ext cx="2552700" cy="2212340"/>
          </a:xfrm>
          <a:prstGeom prst="rect">
            <a:avLst/>
          </a:prstGeom>
        </p:spPr>
      </p:pic>
      <p:sp>
        <p:nvSpPr>
          <p:cNvPr id="31" name="文本框 30"/>
          <p:cNvSpPr txBox="1"/>
          <p:nvPr/>
        </p:nvSpPr>
        <p:spPr>
          <a:xfrm>
            <a:off x="4997261" y="1500031"/>
            <a:ext cx="2197478" cy="1200328"/>
          </a:xfrm>
          <a:prstGeom prst="rect">
            <a:avLst/>
          </a:prstGeom>
          <a:noFill/>
        </p:spPr>
        <p:txBody>
          <a:bodyPr wrap="square" rtlCol="0">
            <a:spAutoFit/>
          </a:bodyPr>
          <a:lstStyle/>
          <a:p>
            <a:pPr algn="ctr"/>
            <a:r>
              <a:rPr lang="en-US" altLang="zh-CN"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47980" y="3930112"/>
            <a:ext cx="9296040"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下一步计划</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3508" y="535910"/>
            <a:ext cx="2653385"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下一步</a:t>
            </a:r>
          </a:p>
        </p:txBody>
      </p:sp>
      <p:sp>
        <p:nvSpPr>
          <p:cNvPr id="45" name="Teardrop 6"/>
          <p:cNvSpPr/>
          <p:nvPr/>
        </p:nvSpPr>
        <p:spPr>
          <a:xfrm rot="8100000">
            <a:off x="7710269" y="2667534"/>
            <a:ext cx="1845975" cy="1845976"/>
          </a:xfrm>
          <a:prstGeom prst="teardrop">
            <a:avLst/>
          </a:prstGeom>
          <a:solidFill>
            <a:srgbClr val="44B7BE"/>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6" name="Flowchart: Merge 7"/>
          <p:cNvSpPr/>
          <p:nvPr/>
        </p:nvSpPr>
        <p:spPr>
          <a:xfrm>
            <a:off x="8339419" y="4391221"/>
            <a:ext cx="588574" cy="329858"/>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5" name="文本框 84"/>
          <p:cNvSpPr txBox="1"/>
          <p:nvPr/>
        </p:nvSpPr>
        <p:spPr>
          <a:xfrm>
            <a:off x="7989259" y="4944888"/>
            <a:ext cx="1324506" cy="830997"/>
          </a:xfrm>
          <a:prstGeom prst="rect">
            <a:avLst/>
          </a:prstGeom>
          <a:noFill/>
        </p:spPr>
        <p:txBody>
          <a:bodyPr wrap="square" rtlCol="0">
            <a:spAutoFit/>
          </a:bodyPr>
          <a:lstStyle/>
          <a:p>
            <a:pPr algn="ct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SIFT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HOG</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Hamming</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LBP</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8132777" y="3389257"/>
            <a:ext cx="1037469" cy="461665"/>
          </a:xfrm>
          <a:prstGeom prst="rect">
            <a:avLst/>
          </a:prstGeom>
          <a:noFill/>
        </p:spPr>
        <p:txBody>
          <a:bodyPr wrap="square" rtlCol="0">
            <a:spAutoFit/>
          </a:bodyPr>
          <a:lstStyle/>
          <a:p>
            <a:pPr algn="ctr"/>
            <a:r>
              <a:rPr lang="zh-CN" altLang="en-US" sz="2400" dirty="0">
                <a:solidFill>
                  <a:schemeClr val="bg1"/>
                </a:solidFill>
              </a:rPr>
              <a:t>技术</a:t>
            </a:r>
          </a:p>
        </p:txBody>
      </p:sp>
      <p:sp>
        <p:nvSpPr>
          <p:cNvPr id="57" name="Teardrop 18"/>
          <p:cNvSpPr/>
          <p:nvPr/>
        </p:nvSpPr>
        <p:spPr>
          <a:xfrm rot="18900000">
            <a:off x="2634681" y="3841366"/>
            <a:ext cx="1845975" cy="1845977"/>
          </a:xfrm>
          <a:prstGeom prst="teardrop">
            <a:avLst/>
          </a:prstGeom>
          <a:solidFill>
            <a:srgbClr val="44B7BE"/>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Flowchart: Merge 19"/>
          <p:cNvSpPr/>
          <p:nvPr/>
        </p:nvSpPr>
        <p:spPr>
          <a:xfrm rot="10800000">
            <a:off x="3262933" y="3616888"/>
            <a:ext cx="588574" cy="329858"/>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6" name="文本框 85"/>
          <p:cNvSpPr txBox="1"/>
          <p:nvPr/>
        </p:nvSpPr>
        <p:spPr>
          <a:xfrm>
            <a:off x="2286882" y="2928553"/>
            <a:ext cx="3435215" cy="302070"/>
          </a:xfrm>
          <a:prstGeom prst="rect">
            <a:avLst/>
          </a:prstGeom>
          <a:noFill/>
        </p:spPr>
        <p:txBody>
          <a:bodyPr wrap="square" rtlCol="0">
            <a:spAutoFit/>
          </a:bodyPr>
          <a:lstStyle/>
          <a:p>
            <a:pPr algn="just">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Qin Zou</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Jianfeng</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Wang</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Xiaofeng</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Chen</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7" name="文本框 86"/>
          <p:cNvSpPr txBox="1"/>
          <p:nvPr/>
        </p:nvSpPr>
        <p:spPr>
          <a:xfrm>
            <a:off x="2286882" y="2359326"/>
            <a:ext cx="4908678" cy="584775"/>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Secure Encrypted Image Search in Mobile Cloud</a:t>
            </a: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Computing</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2015</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3036629" y="4533653"/>
            <a:ext cx="1037469" cy="461665"/>
          </a:xfrm>
          <a:prstGeom prst="rect">
            <a:avLst/>
          </a:prstGeom>
          <a:noFill/>
        </p:spPr>
        <p:txBody>
          <a:bodyPr wrap="square" rtlCol="0">
            <a:spAutoFit/>
          </a:bodyPr>
          <a:lstStyle/>
          <a:p>
            <a:pPr algn="ctr"/>
            <a:r>
              <a:rPr lang="zh-CN" altLang="en-US" sz="2400" dirty="0">
                <a:solidFill>
                  <a:schemeClr val="bg1"/>
                </a:solidFill>
              </a:rPr>
              <a:t>文献</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lum contrast="20000"/>
          </a:blip>
          <a:stretch>
            <a:fillRect/>
          </a:stretch>
        </p:blipFill>
        <p:spPr>
          <a:xfrm rot="1118251">
            <a:off x="-1619251" y="-271307"/>
            <a:ext cx="2552700" cy="2212340"/>
          </a:xfrm>
          <a:prstGeom prst="rect">
            <a:avLst/>
          </a:prstGeom>
        </p:spPr>
      </p:pic>
      <p:sp>
        <p:nvSpPr>
          <p:cNvPr id="14" name="文本框 19"/>
          <p:cNvSpPr txBox="1"/>
          <p:nvPr/>
        </p:nvSpPr>
        <p:spPr>
          <a:xfrm>
            <a:off x="545823" y="2290921"/>
            <a:ext cx="11100354" cy="14465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4EB1B6"/>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8800" dirty="0">
              <a:solidFill>
                <a:srgbClr val="4EB1B6"/>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6" name="图片 15"/>
          <p:cNvPicPr>
            <a:picLocks noChangeAspect="1"/>
          </p:cNvPicPr>
          <p:nvPr/>
        </p:nvPicPr>
        <p:blipFill>
          <a:blip r:embed="rId3" cstate="print">
            <a:lum contrast="20000"/>
          </a:blip>
          <a:stretch>
            <a:fillRect/>
          </a:stretch>
        </p:blipFill>
        <p:spPr>
          <a:xfrm rot="20481749" flipH="1">
            <a:off x="11430000" y="-271306"/>
            <a:ext cx="2552700" cy="22123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a:blip r:embed="rId2" cstate="print"/>
          <a:stretch>
            <a:fillRect/>
          </a:stretch>
        </p:blipFill>
        <p:spPr>
          <a:xfrm>
            <a:off x="1397106" y="1143000"/>
            <a:ext cx="4698894" cy="3733800"/>
          </a:xfrm>
          <a:prstGeom prst="rect">
            <a:avLst/>
          </a:prstGeom>
        </p:spPr>
      </p:pic>
      <p:sp>
        <p:nvSpPr>
          <p:cNvPr id="2" name="文本框 1"/>
          <p:cNvSpPr txBox="1"/>
          <p:nvPr/>
        </p:nvSpPr>
        <p:spPr>
          <a:xfrm rot="20957431">
            <a:off x="2679441" y="3393400"/>
            <a:ext cx="3091555" cy="707886"/>
          </a:xfrm>
          <a:prstGeom prst="rect">
            <a:avLst/>
          </a:prstGeom>
          <a:noFill/>
        </p:spPr>
        <p:txBody>
          <a:bodyPr wrap="square" rtlCol="0">
            <a:spAutoFit/>
          </a:bodyPr>
          <a:lstStyle/>
          <a:p>
            <a:pPr algn="ct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目录</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contents</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7462793" y="1322816"/>
            <a:ext cx="1210588" cy="615040"/>
          </a:xfrm>
          <a:prstGeom prst="rect">
            <a:avLst/>
          </a:prstGeom>
        </p:spPr>
        <p:txBody>
          <a:bodyPr wrap="none">
            <a:spAutoFit/>
          </a:bodyPr>
          <a:lstStyle/>
          <a:p>
            <a:pPr>
              <a:lnSpc>
                <a:spcPct val="20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近期工作</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6958902" y="1564519"/>
            <a:ext cx="434544" cy="434544"/>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699547" y="1182088"/>
            <a:ext cx="953253" cy="962738"/>
          </a:xfrm>
          <a:prstGeom prst="flowChartConnector">
            <a:avLst/>
          </a:prstGeom>
          <a:noFill/>
        </p:spPr>
        <p:txBody>
          <a:bodyPr wrap="square" rtlCol="0">
            <a:spAutoFit/>
          </a:bodyPr>
          <a:lstStyle/>
          <a:p>
            <a:pPr algn="ct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A2CCF9F2-82A6-44D1-BCAB-F3D452F7A406}"/>
              </a:ext>
            </a:extLst>
          </p:cNvPr>
          <p:cNvGrpSpPr/>
          <p:nvPr/>
        </p:nvGrpSpPr>
        <p:grpSpPr>
          <a:xfrm>
            <a:off x="6725218" y="2843359"/>
            <a:ext cx="1475150" cy="1108072"/>
            <a:chOff x="6699547" y="2048452"/>
            <a:chExt cx="1475150" cy="1108072"/>
          </a:xfrm>
        </p:grpSpPr>
        <p:sp>
          <p:nvSpPr>
            <p:cNvPr id="26" name="矩形 25"/>
            <p:cNvSpPr/>
            <p:nvPr/>
          </p:nvSpPr>
          <p:spPr>
            <a:xfrm>
              <a:off x="7477069" y="2160202"/>
              <a:ext cx="697628" cy="615040"/>
            </a:xfrm>
            <a:prstGeom prst="rect">
              <a:avLst/>
            </a:prstGeom>
          </p:spPr>
          <p:txBody>
            <a:bodyPr wrap="none">
              <a:spAutoFit/>
            </a:bodyPr>
            <a:lstStyle/>
            <a:p>
              <a:pPr>
                <a:lnSpc>
                  <a:spcPct val="20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论文</a:t>
              </a:r>
            </a:p>
          </p:txBody>
        </p:sp>
        <p:sp>
          <p:nvSpPr>
            <p:cNvPr id="18" name="椭圆 17"/>
            <p:cNvSpPr/>
            <p:nvPr/>
          </p:nvSpPr>
          <p:spPr>
            <a:xfrm>
              <a:off x="6958902" y="2430883"/>
              <a:ext cx="434544" cy="434544"/>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699547" y="2048452"/>
              <a:ext cx="953253" cy="1108072"/>
            </a:xfrm>
            <a:prstGeom prst="flowChartConnector">
              <a:avLst/>
            </a:prstGeom>
            <a:noFill/>
          </p:spPr>
          <p:txBody>
            <a:bodyPr wrap="square" rtlCol="0">
              <a:spAutoFit/>
            </a:bodyPr>
            <a:lstStyle/>
            <a:p>
              <a:pPr algn="ct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a:extLst>
              <a:ext uri="{FF2B5EF4-FFF2-40B4-BE49-F238E27FC236}">
                <a16:creationId xmlns:a16="http://schemas.microsoft.com/office/drawing/2014/main" id="{847B33C3-60AA-4537-B3AB-02B79291ECF8}"/>
              </a:ext>
            </a:extLst>
          </p:cNvPr>
          <p:cNvGrpSpPr/>
          <p:nvPr/>
        </p:nvGrpSpPr>
        <p:grpSpPr>
          <a:xfrm>
            <a:off x="6721542" y="4554332"/>
            <a:ext cx="2208682" cy="864863"/>
            <a:chOff x="6699547" y="3925158"/>
            <a:chExt cx="2208682" cy="864863"/>
          </a:xfrm>
        </p:grpSpPr>
        <p:sp>
          <p:nvSpPr>
            <p:cNvPr id="30" name="矩形 29"/>
            <p:cNvSpPr/>
            <p:nvPr/>
          </p:nvSpPr>
          <p:spPr>
            <a:xfrm>
              <a:off x="7441161" y="4022888"/>
              <a:ext cx="1467068" cy="615040"/>
            </a:xfrm>
            <a:prstGeom prst="rect">
              <a:avLst/>
            </a:prstGeom>
          </p:spPr>
          <p:txBody>
            <a:bodyPr wrap="none">
              <a:spAutoFit/>
            </a:bodyPr>
            <a:lstStyle/>
            <a:p>
              <a:pPr>
                <a:lnSpc>
                  <a:spcPct val="20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下一步计划</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椭圆 19"/>
            <p:cNvSpPr/>
            <p:nvPr/>
          </p:nvSpPr>
          <p:spPr>
            <a:xfrm>
              <a:off x="6958901" y="4249780"/>
              <a:ext cx="434544" cy="434544"/>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699547" y="3925158"/>
              <a:ext cx="953253" cy="864863"/>
            </a:xfrm>
            <a:prstGeom prst="flowChartConnector">
              <a:avLst/>
            </a:prstGeom>
            <a:noFill/>
          </p:spPr>
          <p:txBody>
            <a:bodyPr wrap="square" rtlCol="0">
              <a:spAutoFit/>
            </a:bodyPr>
            <a:lstStyle/>
            <a:p>
              <a:pPr algn="ct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31" name="文本框 30"/>
          <p:cNvSpPr txBox="1"/>
          <p:nvPr/>
        </p:nvSpPr>
        <p:spPr>
          <a:xfrm>
            <a:off x="4997261" y="1500031"/>
            <a:ext cx="2197478" cy="1200328"/>
          </a:xfrm>
          <a:prstGeom prst="rect">
            <a:avLst/>
          </a:prstGeom>
          <a:noFill/>
        </p:spPr>
        <p:txBody>
          <a:bodyPr wrap="square" rtlCol="0">
            <a:spAutoFit/>
          </a:bodyPr>
          <a:lstStyle/>
          <a:p>
            <a:pPr algn="ctr"/>
            <a:r>
              <a:rPr lang="en-US" altLang="zh-CN"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373119" y="3930112"/>
            <a:ext cx="9445763"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近期工作</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2" cstate="print">
            <a:lum contrast="20000"/>
          </a:blip>
          <a:stretch>
            <a:fillRect/>
          </a:stretch>
        </p:blipFill>
        <p:spPr>
          <a:xfrm>
            <a:off x="4819650" y="1594189"/>
            <a:ext cx="2552700" cy="22123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154274" y="579486"/>
            <a:ext cx="219103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近期工作</a:t>
            </a:r>
          </a:p>
        </p:txBody>
      </p:sp>
      <p:sp>
        <p:nvSpPr>
          <p:cNvPr id="45" name="Teardrop 6"/>
          <p:cNvSpPr/>
          <p:nvPr/>
        </p:nvSpPr>
        <p:spPr>
          <a:xfrm rot="8100000">
            <a:off x="7779366" y="537074"/>
            <a:ext cx="1845975" cy="1845976"/>
          </a:xfrm>
          <a:prstGeom prst="teardrop">
            <a:avLst/>
          </a:prstGeom>
          <a:solidFill>
            <a:srgbClr val="44B7BE"/>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6" name="Flowchart: Merge 7"/>
          <p:cNvSpPr/>
          <p:nvPr/>
        </p:nvSpPr>
        <p:spPr>
          <a:xfrm>
            <a:off x="8408516" y="2260761"/>
            <a:ext cx="588574" cy="329858"/>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 name="文本框 83"/>
          <p:cNvSpPr txBox="1"/>
          <p:nvPr/>
        </p:nvSpPr>
        <p:spPr>
          <a:xfrm>
            <a:off x="6729406" y="3291653"/>
            <a:ext cx="3795289" cy="308354"/>
          </a:xfrm>
          <a:prstGeom prst="rect">
            <a:avLst/>
          </a:prstGeom>
          <a:noFill/>
        </p:spPr>
        <p:txBody>
          <a:bodyPr wrap="square" rtlCol="0">
            <a:spAutoFit/>
          </a:bodyPr>
          <a:lstStyle/>
          <a:p>
            <a:pPr lvl="0" algn="just">
              <a:lnSpc>
                <a:spcPct val="125000"/>
              </a:lnSpc>
            </a:pPr>
            <a:r>
              <a:rPr lang="en-US" altLang="zh-CN" sz="1200" dirty="0">
                <a:solidFill>
                  <a:prstClr val="black">
                    <a:lumMod val="75000"/>
                    <a:lumOff val="25000"/>
                  </a:prstClr>
                </a:solidFill>
                <a:latin typeface="华文楷体" panose="02010600040101010101" pitchFamily="2" charset="-122"/>
                <a:ea typeface="华文楷体" panose="02010600040101010101" pitchFamily="2" charset="-122"/>
              </a:rPr>
              <a:t>YANYAN XU, XIAO ZHAO, AND JIAYING GONG</a:t>
            </a:r>
            <a:endParaRPr kumimoji="0" lang="zh-CN" altLang="en-US" sz="1200" b="0" i="0" u="none" strike="noStrike" kern="1200" cap="none" spc="0" normalizeH="0" baseline="0" noProof="0" dirty="0">
              <a:ln>
                <a:noFill/>
              </a:ln>
              <a:solidFill>
                <a:prstClr val="black">
                  <a:lumMod val="75000"/>
                  <a:lumOff val="25000"/>
                </a:prstClr>
              </a:solidFill>
              <a:effectLst/>
              <a:uLnTx/>
              <a:uFillTx/>
              <a:latin typeface="华文楷体" panose="02010600040101010101" pitchFamily="2" charset="-122"/>
              <a:ea typeface="华文楷体" panose="02010600040101010101" pitchFamily="2" charset="-122"/>
            </a:endParaRPr>
          </a:p>
        </p:txBody>
      </p:sp>
      <p:sp>
        <p:nvSpPr>
          <p:cNvPr id="85" name="文本框 84"/>
          <p:cNvSpPr txBox="1"/>
          <p:nvPr/>
        </p:nvSpPr>
        <p:spPr>
          <a:xfrm>
            <a:off x="6729405" y="2704933"/>
            <a:ext cx="5401075" cy="584775"/>
          </a:xfrm>
          <a:prstGeom prst="rect">
            <a:avLst/>
          </a:prstGeom>
          <a:noFill/>
        </p:spPr>
        <p:txBody>
          <a:bodyPr wrap="square" rtlCol="0">
            <a:spAutoFit/>
          </a:bodyPr>
          <a:lstStyle/>
          <a:p>
            <a:pPr lvl="0"/>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 Large-Scale Secure Image Retrieval</a:t>
            </a:r>
          </a:p>
          <a:p>
            <a:pPr lvl="0"/>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Method in Cloud Environment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2019</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endParaRPr>
          </a:p>
        </p:txBody>
      </p:sp>
      <p:sp>
        <p:nvSpPr>
          <p:cNvPr id="91" name="文本框 90"/>
          <p:cNvSpPr txBox="1"/>
          <p:nvPr/>
        </p:nvSpPr>
        <p:spPr>
          <a:xfrm>
            <a:off x="8183618" y="989403"/>
            <a:ext cx="1037469"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安全图像检索</a:t>
            </a:r>
          </a:p>
        </p:txBody>
      </p:sp>
      <p:grpSp>
        <p:nvGrpSpPr>
          <p:cNvPr id="2" name="组合 1">
            <a:extLst>
              <a:ext uri="{FF2B5EF4-FFF2-40B4-BE49-F238E27FC236}">
                <a16:creationId xmlns:a16="http://schemas.microsoft.com/office/drawing/2014/main" id="{737D1FB6-13D8-4632-AFB3-AD3271CB795B}"/>
              </a:ext>
            </a:extLst>
          </p:cNvPr>
          <p:cNvGrpSpPr/>
          <p:nvPr/>
        </p:nvGrpSpPr>
        <p:grpSpPr>
          <a:xfrm>
            <a:off x="1972938" y="2687913"/>
            <a:ext cx="3857248" cy="893129"/>
            <a:chOff x="1847266" y="1825472"/>
            <a:chExt cx="3857248" cy="893129"/>
          </a:xfrm>
        </p:grpSpPr>
        <p:sp>
          <p:nvSpPr>
            <p:cNvPr id="86" name="文本框 85"/>
            <p:cNvSpPr txBox="1"/>
            <p:nvPr/>
          </p:nvSpPr>
          <p:spPr>
            <a:xfrm>
              <a:off x="1847266" y="2410247"/>
              <a:ext cx="3489658" cy="308354"/>
            </a:xfrm>
            <a:prstGeom prst="rect">
              <a:avLst/>
            </a:prstGeom>
            <a:noFill/>
          </p:spPr>
          <p:txBody>
            <a:bodyPr wrap="square" rtlCol="0">
              <a:spAutoFit/>
            </a:bodyPr>
            <a:lstStyle/>
            <a:p>
              <a:pPr lvl="0">
                <a:lnSpc>
                  <a:spcPct val="125000"/>
                </a:lnSpc>
              </a:pPr>
              <a:r>
                <a:rPr lang="en-US" altLang="zh-CN" sz="1200" dirty="0">
                  <a:solidFill>
                    <a:prstClr val="black">
                      <a:lumMod val="75000"/>
                      <a:lumOff val="25000"/>
                    </a:prstClr>
                  </a:solidFill>
                  <a:latin typeface="华文楷体" panose="02010600040101010101" pitchFamily="2" charset="-122"/>
                  <a:ea typeface="华文楷体" panose="02010600040101010101" pitchFamily="2" charset="-122"/>
                </a:rPr>
                <a:t>S. </a:t>
              </a:r>
              <a:r>
                <a:rPr lang="en-US" altLang="zh-CN" sz="1200" dirty="0" err="1">
                  <a:solidFill>
                    <a:prstClr val="black">
                      <a:lumMod val="75000"/>
                      <a:lumOff val="25000"/>
                    </a:prstClr>
                  </a:solidFill>
                  <a:latin typeface="华文楷体" panose="02010600040101010101" pitchFamily="2" charset="-122"/>
                  <a:ea typeface="华文楷体" panose="02010600040101010101" pitchFamily="2" charset="-122"/>
                </a:rPr>
                <a:t>Moghe</a:t>
              </a:r>
              <a:r>
                <a:rPr lang="en-US" altLang="zh-CN" sz="1200" dirty="0">
                  <a:solidFill>
                    <a:prstClr val="black">
                      <a:lumMod val="75000"/>
                      <a:lumOff val="25000"/>
                    </a:prstClr>
                  </a:solidFill>
                  <a:latin typeface="华文楷体" panose="02010600040101010101" pitchFamily="2" charset="-122"/>
                  <a:ea typeface="华文楷体" panose="02010600040101010101" pitchFamily="2" charset="-122"/>
                </a:rPr>
                <a:t>, Prof. Y. </a:t>
              </a:r>
              <a:r>
                <a:rPr lang="en-US" altLang="zh-CN" sz="1200" dirty="0" err="1">
                  <a:solidFill>
                    <a:prstClr val="black">
                      <a:lumMod val="75000"/>
                      <a:lumOff val="25000"/>
                    </a:prstClr>
                  </a:solidFill>
                  <a:latin typeface="华文楷体" panose="02010600040101010101" pitchFamily="2" charset="-122"/>
                  <a:ea typeface="华文楷体" panose="02010600040101010101" pitchFamily="2" charset="-122"/>
                </a:rPr>
                <a:t>Bhute</a:t>
              </a:r>
              <a:r>
                <a:rPr lang="en-US" altLang="zh-CN" sz="1200" dirty="0">
                  <a:solidFill>
                    <a:prstClr val="black">
                      <a:lumMod val="75000"/>
                      <a:lumOff val="25000"/>
                    </a:prstClr>
                  </a:solidFill>
                  <a:latin typeface="华文楷体" panose="02010600040101010101" pitchFamily="2" charset="-122"/>
                  <a:ea typeface="华文楷体" panose="02010600040101010101" pitchFamily="2" charset="-122"/>
                </a:rPr>
                <a:t>, Prof. S. </a:t>
              </a:r>
              <a:r>
                <a:rPr lang="en-US" altLang="zh-CN" sz="1200" dirty="0" err="1">
                  <a:solidFill>
                    <a:prstClr val="black">
                      <a:lumMod val="75000"/>
                      <a:lumOff val="25000"/>
                    </a:prstClr>
                  </a:solidFill>
                  <a:latin typeface="华文楷体" panose="02010600040101010101" pitchFamily="2" charset="-122"/>
                  <a:ea typeface="华文楷体" panose="02010600040101010101" pitchFamily="2" charset="-122"/>
                </a:rPr>
                <a:t>Honale</a:t>
              </a:r>
              <a:endParaRPr kumimoji="0" lang="zh-CN" altLang="en-US" sz="1200" b="0" i="0" u="none" strike="noStrike" kern="1200" cap="none" spc="0" normalizeH="0" baseline="0" noProof="0" dirty="0">
                <a:ln>
                  <a:noFill/>
                </a:ln>
                <a:solidFill>
                  <a:prstClr val="black">
                    <a:lumMod val="75000"/>
                    <a:lumOff val="25000"/>
                  </a:prstClr>
                </a:solidFill>
                <a:effectLst/>
                <a:uLnTx/>
                <a:uFillTx/>
                <a:latin typeface="华文楷体" panose="02010600040101010101" pitchFamily="2" charset="-122"/>
                <a:ea typeface="华文楷体" panose="02010600040101010101" pitchFamily="2" charset="-122"/>
              </a:endParaRPr>
            </a:p>
          </p:txBody>
        </p:sp>
        <p:sp>
          <p:nvSpPr>
            <p:cNvPr id="87" name="文本框 86"/>
            <p:cNvSpPr txBox="1"/>
            <p:nvPr/>
          </p:nvSpPr>
          <p:spPr>
            <a:xfrm>
              <a:off x="1847266" y="1825472"/>
              <a:ext cx="3857248" cy="584775"/>
            </a:xfrm>
            <a:prstGeom prst="rect">
              <a:avLst/>
            </a:prstGeom>
            <a:noFill/>
          </p:spPr>
          <p:txBody>
            <a:bodyPr wrap="square" rtlCol="0">
              <a:spAutoFit/>
            </a:bodyPr>
            <a:lstStyle/>
            <a:p>
              <a:pPr lvl="0"/>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An Image Encryption Mechanism for Data Security in Clouds </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 2014</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5" name="组合 4">
            <a:extLst>
              <a:ext uri="{FF2B5EF4-FFF2-40B4-BE49-F238E27FC236}">
                <a16:creationId xmlns:a16="http://schemas.microsoft.com/office/drawing/2014/main" id="{FA3D7E0A-AAC3-41A6-B3A9-15418A2BB147}"/>
              </a:ext>
            </a:extLst>
          </p:cNvPr>
          <p:cNvGrpSpPr/>
          <p:nvPr/>
        </p:nvGrpSpPr>
        <p:grpSpPr>
          <a:xfrm>
            <a:off x="2575958" y="4105328"/>
            <a:ext cx="1845975" cy="2070455"/>
            <a:chOff x="2634681" y="4708133"/>
            <a:chExt cx="1845975" cy="2070455"/>
          </a:xfrm>
        </p:grpSpPr>
        <p:sp>
          <p:nvSpPr>
            <p:cNvPr id="57" name="Teardrop 18"/>
            <p:cNvSpPr/>
            <p:nvPr/>
          </p:nvSpPr>
          <p:spPr>
            <a:xfrm rot="18900000">
              <a:off x="2634681" y="4932611"/>
              <a:ext cx="1845975" cy="1845977"/>
            </a:xfrm>
            <a:prstGeom prst="teardrop">
              <a:avLst/>
            </a:prstGeom>
            <a:solidFill>
              <a:srgbClr val="44B7BE"/>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8" name="Flowchart: Merge 19"/>
            <p:cNvSpPr/>
            <p:nvPr/>
          </p:nvSpPr>
          <p:spPr>
            <a:xfrm rot="10800000">
              <a:off x="3262933" y="4708133"/>
              <a:ext cx="588574" cy="329858"/>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 name="文本框 91"/>
            <p:cNvSpPr txBox="1"/>
            <p:nvPr/>
          </p:nvSpPr>
          <p:spPr>
            <a:xfrm>
              <a:off x="3036629" y="5624898"/>
              <a:ext cx="103746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图像加密</a:t>
              </a:r>
            </a:p>
          </p:txBody>
        </p:sp>
      </p:grpSp>
      <p:sp>
        <p:nvSpPr>
          <p:cNvPr id="9" name="矩形 8">
            <a:extLst>
              <a:ext uri="{FF2B5EF4-FFF2-40B4-BE49-F238E27FC236}">
                <a16:creationId xmlns:a16="http://schemas.microsoft.com/office/drawing/2014/main" id="{1A8AF7F1-F3CF-45F9-BFC2-1B65B3C07FC3}"/>
              </a:ext>
            </a:extLst>
          </p:cNvPr>
          <p:cNvSpPr/>
          <p:nvPr/>
        </p:nvSpPr>
        <p:spPr>
          <a:xfrm>
            <a:off x="6729406" y="3702210"/>
            <a:ext cx="5199739" cy="584775"/>
          </a:xfrm>
          <a:prstGeom prst="rect">
            <a:avLst/>
          </a:prstGeom>
        </p:spPr>
        <p:txBody>
          <a:bodyPr wrap="square">
            <a:spAutoFit/>
          </a:bodyPr>
          <a:lstStyle/>
          <a:p>
            <a:pPr lvl="0"/>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Secure Index Construction for Privacy-Preserving </a:t>
            </a:r>
          </a:p>
          <a:p>
            <a:pPr lvl="0"/>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Large-scale Image Retrieval</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2014</a:t>
            </a:r>
          </a:p>
        </p:txBody>
      </p:sp>
      <p:sp>
        <p:nvSpPr>
          <p:cNvPr id="23" name="文本框 22">
            <a:extLst>
              <a:ext uri="{FF2B5EF4-FFF2-40B4-BE49-F238E27FC236}">
                <a16:creationId xmlns:a16="http://schemas.microsoft.com/office/drawing/2014/main" id="{1B6C3F9B-5C7A-46A7-869B-CA2B3380614F}"/>
              </a:ext>
            </a:extLst>
          </p:cNvPr>
          <p:cNvSpPr txBox="1"/>
          <p:nvPr/>
        </p:nvSpPr>
        <p:spPr>
          <a:xfrm>
            <a:off x="6729406" y="4270257"/>
            <a:ext cx="3795289" cy="308354"/>
          </a:xfrm>
          <a:prstGeom prst="rect">
            <a:avLst/>
          </a:prstGeom>
          <a:noFill/>
        </p:spPr>
        <p:txBody>
          <a:bodyPr wrap="square" rtlCol="0">
            <a:spAutoFit/>
          </a:bodyPr>
          <a:lstStyle/>
          <a:p>
            <a:pPr lvl="0" algn="just">
              <a:lnSpc>
                <a:spcPct val="125000"/>
              </a:lnSpc>
            </a:pPr>
            <a:r>
              <a:rPr lang="en-US" altLang="zh-CN" sz="1200" dirty="0">
                <a:solidFill>
                  <a:prstClr val="black">
                    <a:lumMod val="75000"/>
                    <a:lumOff val="25000"/>
                  </a:prstClr>
                </a:solidFill>
                <a:latin typeface="华文楷体" panose="02010600040101010101" pitchFamily="2" charset="-122"/>
                <a:ea typeface="华文楷体" panose="02010600040101010101" pitchFamily="2" charset="-122"/>
              </a:rPr>
              <a:t>Bo Cheng , Li </a:t>
            </a:r>
            <a:r>
              <a:rPr lang="en-US" altLang="zh-CN" sz="1200" dirty="0" err="1">
                <a:solidFill>
                  <a:prstClr val="black">
                    <a:lumMod val="75000"/>
                    <a:lumOff val="25000"/>
                  </a:prstClr>
                </a:solidFill>
                <a:latin typeface="华文楷体" panose="02010600040101010101" pitchFamily="2" charset="-122"/>
                <a:ea typeface="华文楷体" panose="02010600040101010101" pitchFamily="2" charset="-122"/>
              </a:rPr>
              <a:t>Zhuo</a:t>
            </a:r>
            <a:r>
              <a:rPr lang="en-US" altLang="zh-CN" sz="1200" dirty="0">
                <a:solidFill>
                  <a:prstClr val="black">
                    <a:lumMod val="75000"/>
                    <a:lumOff val="25000"/>
                  </a:prstClr>
                </a:solidFill>
                <a:latin typeface="华文楷体" panose="02010600040101010101" pitchFamily="2" charset="-122"/>
                <a:ea typeface="华文楷体" panose="02010600040101010101" pitchFamily="2" charset="-122"/>
              </a:rPr>
              <a:t>, </a:t>
            </a:r>
            <a:r>
              <a:rPr lang="en-US" altLang="zh-CN" sz="1200" dirty="0" err="1">
                <a:solidFill>
                  <a:prstClr val="black">
                    <a:lumMod val="75000"/>
                    <a:lumOff val="25000"/>
                  </a:prstClr>
                </a:solidFill>
                <a:latin typeface="华文楷体" panose="02010600040101010101" pitchFamily="2" charset="-122"/>
                <a:ea typeface="华文楷体" panose="02010600040101010101" pitchFamily="2" charset="-122"/>
              </a:rPr>
              <a:t>YuBai</a:t>
            </a:r>
            <a:r>
              <a:rPr lang="zh-CN" altLang="en-US" sz="1200" dirty="0">
                <a:solidFill>
                  <a:prstClr val="black">
                    <a:lumMod val="75000"/>
                    <a:lumOff val="25000"/>
                  </a:prstClr>
                </a:solidFill>
                <a:latin typeface="华文楷体" panose="02010600040101010101" pitchFamily="2" charset="-122"/>
                <a:ea typeface="华文楷体" panose="02010600040101010101" pitchFamily="2" charset="-122"/>
              </a:rPr>
              <a:t>，</a:t>
            </a:r>
            <a:r>
              <a:rPr lang="en-US" altLang="zh-CN" sz="1200" dirty="0" err="1">
                <a:solidFill>
                  <a:prstClr val="black">
                    <a:lumMod val="75000"/>
                    <a:lumOff val="25000"/>
                  </a:prstClr>
                </a:solidFill>
                <a:latin typeface="华文楷体" panose="02010600040101010101" pitchFamily="2" charset="-122"/>
                <a:ea typeface="华文楷体" panose="02010600040101010101" pitchFamily="2" charset="-122"/>
              </a:rPr>
              <a:t>Yuanfan</a:t>
            </a:r>
            <a:r>
              <a:rPr lang="en-US" altLang="zh-CN" sz="1200" dirty="0">
                <a:solidFill>
                  <a:prstClr val="black">
                    <a:lumMod val="75000"/>
                    <a:lumOff val="25000"/>
                  </a:prstClr>
                </a:solidFill>
                <a:latin typeface="华文楷体" panose="02010600040101010101" pitchFamily="2" charset="-122"/>
                <a:ea typeface="华文楷体" panose="02010600040101010101" pitchFamily="2" charset="-122"/>
              </a:rPr>
              <a:t> Peng </a:t>
            </a:r>
            <a:r>
              <a:rPr lang="zh-CN" altLang="en-US" sz="1200" dirty="0">
                <a:solidFill>
                  <a:prstClr val="black">
                    <a:lumMod val="75000"/>
                    <a:lumOff val="25000"/>
                  </a:prstClr>
                </a:solidFill>
                <a:latin typeface="华文楷体" panose="02010600040101010101" pitchFamily="2" charset="-122"/>
                <a:ea typeface="华文楷体" panose="02010600040101010101" pitchFamily="2" charset="-122"/>
              </a:rPr>
              <a:t>，</a:t>
            </a:r>
            <a:r>
              <a:rPr lang="en-US" altLang="zh-CN" sz="1200" dirty="0">
                <a:solidFill>
                  <a:prstClr val="black">
                    <a:lumMod val="75000"/>
                    <a:lumOff val="25000"/>
                  </a:prstClr>
                </a:solidFill>
                <a:latin typeface="华文楷体" panose="02010600040101010101" pitchFamily="2" charset="-122"/>
                <a:ea typeface="华文楷体" panose="02010600040101010101" pitchFamily="2" charset="-122"/>
              </a:rPr>
              <a:t>Jing Zhang</a:t>
            </a:r>
            <a:endParaRPr kumimoji="0" lang="zh-CN" altLang="en-US" sz="1200" b="0" i="0" u="none" strike="noStrike" kern="1200" cap="none" spc="0" normalizeH="0" baseline="0" noProof="0" dirty="0">
              <a:ln>
                <a:noFill/>
              </a:ln>
              <a:solidFill>
                <a:prstClr val="black">
                  <a:lumMod val="75000"/>
                  <a:lumOff val="25000"/>
                </a:prstClr>
              </a:solidFill>
              <a:effectLst/>
              <a:uLnTx/>
              <a:uFillTx/>
              <a:latin typeface="华文楷体" panose="02010600040101010101" pitchFamily="2" charset="-122"/>
              <a:ea typeface="华文楷体" panose="02010600040101010101" pitchFamily="2" charset="-122"/>
            </a:endParaRPr>
          </a:p>
        </p:txBody>
      </p:sp>
      <p:sp>
        <p:nvSpPr>
          <p:cNvPr id="10" name="矩形 9">
            <a:extLst>
              <a:ext uri="{FF2B5EF4-FFF2-40B4-BE49-F238E27FC236}">
                <a16:creationId xmlns:a16="http://schemas.microsoft.com/office/drawing/2014/main" id="{91F688D1-8E65-4F6A-84A6-883FDAB0F2AB}"/>
              </a:ext>
            </a:extLst>
          </p:cNvPr>
          <p:cNvSpPr/>
          <p:nvPr/>
        </p:nvSpPr>
        <p:spPr>
          <a:xfrm>
            <a:off x="6729405" y="4668019"/>
            <a:ext cx="6096000" cy="584775"/>
          </a:xfrm>
          <a:prstGeom prst="rect">
            <a:avLst/>
          </a:prstGeom>
        </p:spPr>
        <p:txBody>
          <a:bodyPr>
            <a:spAutoFit/>
          </a:bodyPr>
          <a:lstStyle/>
          <a:p>
            <a:pPr lvl="0"/>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Toward Efficient Encrypted Image</a:t>
            </a:r>
          </a:p>
          <a:p>
            <a:pPr lvl="0"/>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Retrieval in Cloud Environment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2019</a:t>
            </a:r>
          </a:p>
        </p:txBody>
      </p:sp>
      <p:sp>
        <p:nvSpPr>
          <p:cNvPr id="11" name="矩形 10">
            <a:extLst>
              <a:ext uri="{FF2B5EF4-FFF2-40B4-BE49-F238E27FC236}">
                <a16:creationId xmlns:a16="http://schemas.microsoft.com/office/drawing/2014/main" id="{3450CE95-FF92-42AA-95FE-755D578AABCE}"/>
              </a:ext>
            </a:extLst>
          </p:cNvPr>
          <p:cNvSpPr/>
          <p:nvPr/>
        </p:nvSpPr>
        <p:spPr>
          <a:xfrm>
            <a:off x="6729405" y="5186903"/>
            <a:ext cx="6096000" cy="308354"/>
          </a:xfrm>
          <a:prstGeom prst="rect">
            <a:avLst/>
          </a:prstGeom>
        </p:spPr>
        <p:txBody>
          <a:bodyPr>
            <a:spAutoFit/>
          </a:bodyPr>
          <a:lstStyle/>
          <a:p>
            <a:pPr lvl="0" algn="just">
              <a:lnSpc>
                <a:spcPct val="125000"/>
              </a:lnSpc>
            </a:pPr>
            <a:r>
              <a:rPr lang="en-US" altLang="zh-CN" sz="1200" dirty="0">
                <a:solidFill>
                  <a:prstClr val="black">
                    <a:lumMod val="75000"/>
                    <a:lumOff val="25000"/>
                  </a:prstClr>
                </a:solidFill>
                <a:latin typeface="华文楷体" panose="02010600040101010101" pitchFamily="2" charset="-122"/>
                <a:ea typeface="华文楷体" panose="02010600040101010101" pitchFamily="2" charset="-122"/>
              </a:rPr>
              <a:t>ZHENGBAI HUANG, MENG ZHANG, AND YI ZHANG</a:t>
            </a:r>
            <a:endParaRPr lang="zh-CN" altLang="en-US" sz="1200" dirty="0">
              <a:solidFill>
                <a:prstClr val="black">
                  <a:lumMod val="75000"/>
                  <a:lumOff val="25000"/>
                </a:prst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4746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34" name="图片 33"/>
          <p:cNvPicPr>
            <a:picLocks noChangeAspect="1"/>
          </p:cNvPicPr>
          <p:nvPr/>
        </p:nvPicPr>
        <p:blipFill>
          <a:blip r:embed="rId2" cstate="print">
            <a:lum contrast="20000"/>
          </a:blip>
          <a:stretch>
            <a:fillRect/>
          </a:stretch>
        </p:blipFill>
        <p:spPr>
          <a:xfrm>
            <a:off x="4819650" y="1594189"/>
            <a:ext cx="2552700" cy="2212340"/>
          </a:xfrm>
          <a:prstGeom prst="rect">
            <a:avLst/>
          </a:prstGeom>
        </p:spPr>
      </p:pic>
      <p:sp>
        <p:nvSpPr>
          <p:cNvPr id="31" name="文本框 30"/>
          <p:cNvSpPr txBox="1"/>
          <p:nvPr/>
        </p:nvSpPr>
        <p:spPr>
          <a:xfrm>
            <a:off x="4997261" y="1500031"/>
            <a:ext cx="2197478" cy="1200328"/>
          </a:xfrm>
          <a:prstGeom prst="rect">
            <a:avLst/>
          </a:prstGeom>
          <a:noFill/>
        </p:spPr>
        <p:txBody>
          <a:bodyPr wrap="square" rtlCol="0">
            <a:spAutoFit/>
          </a:bodyPr>
          <a:lstStyle/>
          <a:p>
            <a:pPr algn="ctr"/>
            <a:r>
              <a:rPr lang="en-US" altLang="zh-CN"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561163" y="3868320"/>
            <a:ext cx="9203897"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云环境下的大规模安全图像检索方法</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88F9158-A2A5-4C0A-BECC-E79CE8A0566C}"/>
              </a:ext>
            </a:extLst>
          </p:cNvPr>
          <p:cNvPicPr>
            <a:picLocks noChangeAspect="1"/>
          </p:cNvPicPr>
          <p:nvPr/>
        </p:nvPicPr>
        <p:blipFill>
          <a:blip r:embed="rId3"/>
          <a:stretch>
            <a:fillRect/>
          </a:stretch>
        </p:blipFill>
        <p:spPr>
          <a:xfrm>
            <a:off x="406614" y="4856003"/>
            <a:ext cx="2842506" cy="602032"/>
          </a:xfrm>
          <a:prstGeom prst="rect">
            <a:avLst/>
          </a:prstGeom>
        </p:spPr>
      </p:pic>
      <p:pic>
        <p:nvPicPr>
          <p:cNvPr id="3" name="图片 2">
            <a:extLst>
              <a:ext uri="{FF2B5EF4-FFF2-40B4-BE49-F238E27FC236}">
                <a16:creationId xmlns:a16="http://schemas.microsoft.com/office/drawing/2014/main" id="{AC3DAADF-636D-4637-8027-830A35DB58C7}"/>
              </a:ext>
            </a:extLst>
          </p:cNvPr>
          <p:cNvPicPr>
            <a:picLocks noChangeAspect="1"/>
          </p:cNvPicPr>
          <p:nvPr/>
        </p:nvPicPr>
        <p:blipFill>
          <a:blip r:embed="rId4"/>
          <a:stretch>
            <a:fillRect/>
          </a:stretch>
        </p:blipFill>
        <p:spPr>
          <a:xfrm>
            <a:off x="3337884" y="4413007"/>
            <a:ext cx="7026249" cy="18899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832" y="579486"/>
            <a:ext cx="2113644"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研究背景</a:t>
            </a:r>
          </a:p>
        </p:txBody>
      </p:sp>
      <p:sp>
        <p:nvSpPr>
          <p:cNvPr id="42" name="Freeform 6"/>
          <p:cNvSpPr/>
          <p:nvPr/>
        </p:nvSpPr>
        <p:spPr>
          <a:xfrm rot="10800000" flipH="1" flipV="1">
            <a:off x="3938261" y="3691692"/>
            <a:ext cx="1166496" cy="764565"/>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48828"/>
              <a:gd name="connsiteY0-26" fmla="*/ 386313 h 386312"/>
              <a:gd name="connsiteX1-27" fmla="*/ 748828 w 748828"/>
              <a:gd name="connsiteY1-28" fmla="*/ 46 h 386312"/>
              <a:gd name="connsiteX0-29" fmla="*/ 0 w 625936"/>
              <a:gd name="connsiteY0-30" fmla="*/ 356593 h 356593"/>
              <a:gd name="connsiteX1-31" fmla="*/ 625936 w 625936"/>
              <a:gd name="connsiteY1-32" fmla="*/ 57 h 356593"/>
              <a:gd name="connsiteX0-33" fmla="*/ 0 w 625936"/>
              <a:gd name="connsiteY0-34" fmla="*/ 356591 h 356591"/>
              <a:gd name="connsiteX1-35" fmla="*/ 625936 w 625936"/>
              <a:gd name="connsiteY1-36" fmla="*/ 55 h 356591"/>
              <a:gd name="connsiteX0-37" fmla="*/ 0 w 625936"/>
              <a:gd name="connsiteY0-38" fmla="*/ 356596 h 356596"/>
              <a:gd name="connsiteX1-39" fmla="*/ 625936 w 625936"/>
              <a:gd name="connsiteY1-40" fmla="*/ 60 h 356596"/>
              <a:gd name="connsiteX0-41" fmla="*/ 0 w 629667"/>
              <a:gd name="connsiteY0-42" fmla="*/ 282351 h 282351"/>
              <a:gd name="connsiteX1-43" fmla="*/ 629667 w 629667"/>
              <a:gd name="connsiteY1-44" fmla="*/ 144 h 282351"/>
              <a:gd name="connsiteX0-45" fmla="*/ 0 w 629667"/>
              <a:gd name="connsiteY0-46" fmla="*/ 327366 h 327366"/>
              <a:gd name="connsiteX1-47" fmla="*/ 629667 w 629667"/>
              <a:gd name="connsiteY1-48" fmla="*/ 45159 h 327366"/>
              <a:gd name="connsiteX0-49" fmla="*/ 0 w 607282"/>
              <a:gd name="connsiteY0-50" fmla="*/ 542483 h 542483"/>
              <a:gd name="connsiteX1-51" fmla="*/ 607282 w 607282"/>
              <a:gd name="connsiteY1-52" fmla="*/ 122 h 542483"/>
              <a:gd name="connsiteX0-53" fmla="*/ 0 w 607282"/>
              <a:gd name="connsiteY0-54" fmla="*/ 542361 h 542361"/>
              <a:gd name="connsiteX1-55" fmla="*/ 607282 w 607282"/>
              <a:gd name="connsiteY1-56" fmla="*/ 0 h 542361"/>
              <a:gd name="connsiteX0-57" fmla="*/ 0 w 465512"/>
              <a:gd name="connsiteY0-58" fmla="*/ 497763 h 497763"/>
              <a:gd name="connsiteX1-59" fmla="*/ 465512 w 465512"/>
              <a:gd name="connsiteY1-60" fmla="*/ 0 h 497763"/>
              <a:gd name="connsiteX0-61" fmla="*/ 0 w 465512"/>
              <a:gd name="connsiteY0-62" fmla="*/ 497763 h 497763"/>
              <a:gd name="connsiteX1-63" fmla="*/ 465512 w 465512"/>
              <a:gd name="connsiteY1-64" fmla="*/ 0 h 497763"/>
              <a:gd name="connsiteX0-65" fmla="*/ 0 w 465512"/>
              <a:gd name="connsiteY0-66" fmla="*/ 497763 h 497763"/>
              <a:gd name="connsiteX1-67" fmla="*/ 465512 w 465512"/>
              <a:gd name="connsiteY1-68" fmla="*/ 0 h 497763"/>
              <a:gd name="connsiteX0-69" fmla="*/ 0 w 536397"/>
              <a:gd name="connsiteY0-70" fmla="*/ 594391 h 594391"/>
              <a:gd name="connsiteX1-71" fmla="*/ 536397 w 536397"/>
              <a:gd name="connsiteY1-72" fmla="*/ 0 h 594391"/>
              <a:gd name="connsiteX0-73" fmla="*/ 0 w 536397"/>
              <a:gd name="connsiteY0-74" fmla="*/ 594391 h 594391"/>
              <a:gd name="connsiteX1-75" fmla="*/ 536397 w 536397"/>
              <a:gd name="connsiteY1-76" fmla="*/ 0 h 594391"/>
              <a:gd name="connsiteX0-77" fmla="*/ 0 w 532666"/>
              <a:gd name="connsiteY0-78" fmla="*/ 579524 h 579524"/>
              <a:gd name="connsiteX1-79" fmla="*/ 532666 w 532666"/>
              <a:gd name="connsiteY1-80" fmla="*/ 0 h 579524"/>
              <a:gd name="connsiteX0-81" fmla="*/ 0 w 532666"/>
              <a:gd name="connsiteY0-82" fmla="*/ 579524 h 579524"/>
              <a:gd name="connsiteX1-83" fmla="*/ 532666 w 532666"/>
              <a:gd name="connsiteY1-84" fmla="*/ 0 h 579524"/>
              <a:gd name="connsiteX0-85" fmla="*/ 0 w 514012"/>
              <a:gd name="connsiteY0-86" fmla="*/ 638988 h 638988"/>
              <a:gd name="connsiteX1-87" fmla="*/ 514012 w 514012"/>
              <a:gd name="connsiteY1-88" fmla="*/ 0 h 638988"/>
              <a:gd name="connsiteX0-89" fmla="*/ 0 w 514012"/>
              <a:gd name="connsiteY0-90" fmla="*/ 640531 h 640531"/>
              <a:gd name="connsiteX1-91" fmla="*/ 514012 w 514012"/>
              <a:gd name="connsiteY1-92" fmla="*/ 1543 h 640531"/>
            </a:gdLst>
            <a:ahLst/>
            <a:cxnLst>
              <a:cxn ang="0">
                <a:pos x="connsiteX0-1" y="connsiteY0-2"/>
              </a:cxn>
              <a:cxn ang="0">
                <a:pos x="connsiteX1-3" y="connsiteY1-4"/>
              </a:cxn>
            </a:cxnLst>
            <a:rect l="l" t="t" r="r" b="b"/>
            <a:pathLst>
              <a:path w="514012" h="640531">
                <a:moveTo>
                  <a:pt x="0" y="640531"/>
                </a:moveTo>
                <a:cubicBezTo>
                  <a:pt x="57826" y="269118"/>
                  <a:pt x="221836" y="-23930"/>
                  <a:pt x="514012" y="1543"/>
                </a:cubicBezTo>
              </a:path>
            </a:pathLst>
          </a:custGeom>
          <a:ln w="38100" cap="rnd">
            <a:solidFill>
              <a:schemeClr val="bg1"/>
            </a:solidFill>
            <a:prstDash val="solid"/>
            <a:miter lim="800000"/>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Oval 12"/>
          <p:cNvSpPr/>
          <p:nvPr/>
        </p:nvSpPr>
        <p:spPr>
          <a:xfrm>
            <a:off x="3047637" y="4650950"/>
            <a:ext cx="1610292" cy="1610292"/>
          </a:xfrm>
          <a:prstGeom prst="ellipse">
            <a:avLst/>
          </a:prstGeom>
          <a:solidFill>
            <a:srgbClr val="44B7B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18"/>
          <p:cNvSpPr/>
          <p:nvPr/>
        </p:nvSpPr>
        <p:spPr>
          <a:xfrm rot="15300000" flipH="1" flipV="1">
            <a:off x="6968117" y="3730541"/>
            <a:ext cx="1166496" cy="764565"/>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48828"/>
              <a:gd name="connsiteY0-26" fmla="*/ 386313 h 386312"/>
              <a:gd name="connsiteX1-27" fmla="*/ 748828 w 748828"/>
              <a:gd name="connsiteY1-28" fmla="*/ 46 h 386312"/>
              <a:gd name="connsiteX0-29" fmla="*/ 0 w 625936"/>
              <a:gd name="connsiteY0-30" fmla="*/ 356593 h 356593"/>
              <a:gd name="connsiteX1-31" fmla="*/ 625936 w 625936"/>
              <a:gd name="connsiteY1-32" fmla="*/ 57 h 356593"/>
              <a:gd name="connsiteX0-33" fmla="*/ 0 w 625936"/>
              <a:gd name="connsiteY0-34" fmla="*/ 356591 h 356591"/>
              <a:gd name="connsiteX1-35" fmla="*/ 625936 w 625936"/>
              <a:gd name="connsiteY1-36" fmla="*/ 55 h 356591"/>
              <a:gd name="connsiteX0-37" fmla="*/ 0 w 625936"/>
              <a:gd name="connsiteY0-38" fmla="*/ 356596 h 356596"/>
              <a:gd name="connsiteX1-39" fmla="*/ 625936 w 625936"/>
              <a:gd name="connsiteY1-40" fmla="*/ 60 h 356596"/>
              <a:gd name="connsiteX0-41" fmla="*/ 0 w 629667"/>
              <a:gd name="connsiteY0-42" fmla="*/ 282351 h 282351"/>
              <a:gd name="connsiteX1-43" fmla="*/ 629667 w 629667"/>
              <a:gd name="connsiteY1-44" fmla="*/ 144 h 282351"/>
              <a:gd name="connsiteX0-45" fmla="*/ 0 w 629667"/>
              <a:gd name="connsiteY0-46" fmla="*/ 327366 h 327366"/>
              <a:gd name="connsiteX1-47" fmla="*/ 629667 w 629667"/>
              <a:gd name="connsiteY1-48" fmla="*/ 45159 h 327366"/>
              <a:gd name="connsiteX0-49" fmla="*/ 0 w 607282"/>
              <a:gd name="connsiteY0-50" fmla="*/ 542483 h 542483"/>
              <a:gd name="connsiteX1-51" fmla="*/ 607282 w 607282"/>
              <a:gd name="connsiteY1-52" fmla="*/ 122 h 542483"/>
              <a:gd name="connsiteX0-53" fmla="*/ 0 w 607282"/>
              <a:gd name="connsiteY0-54" fmla="*/ 542361 h 542361"/>
              <a:gd name="connsiteX1-55" fmla="*/ 607282 w 607282"/>
              <a:gd name="connsiteY1-56" fmla="*/ 0 h 542361"/>
              <a:gd name="connsiteX0-57" fmla="*/ 0 w 465512"/>
              <a:gd name="connsiteY0-58" fmla="*/ 497763 h 497763"/>
              <a:gd name="connsiteX1-59" fmla="*/ 465512 w 465512"/>
              <a:gd name="connsiteY1-60" fmla="*/ 0 h 497763"/>
              <a:gd name="connsiteX0-61" fmla="*/ 0 w 465512"/>
              <a:gd name="connsiteY0-62" fmla="*/ 497763 h 497763"/>
              <a:gd name="connsiteX1-63" fmla="*/ 465512 w 465512"/>
              <a:gd name="connsiteY1-64" fmla="*/ 0 h 497763"/>
              <a:gd name="connsiteX0-65" fmla="*/ 0 w 465512"/>
              <a:gd name="connsiteY0-66" fmla="*/ 497763 h 497763"/>
              <a:gd name="connsiteX1-67" fmla="*/ 465512 w 465512"/>
              <a:gd name="connsiteY1-68" fmla="*/ 0 h 497763"/>
              <a:gd name="connsiteX0-69" fmla="*/ 0 w 536397"/>
              <a:gd name="connsiteY0-70" fmla="*/ 594391 h 594391"/>
              <a:gd name="connsiteX1-71" fmla="*/ 536397 w 536397"/>
              <a:gd name="connsiteY1-72" fmla="*/ 0 h 594391"/>
              <a:gd name="connsiteX0-73" fmla="*/ 0 w 536397"/>
              <a:gd name="connsiteY0-74" fmla="*/ 594391 h 594391"/>
              <a:gd name="connsiteX1-75" fmla="*/ 536397 w 536397"/>
              <a:gd name="connsiteY1-76" fmla="*/ 0 h 594391"/>
              <a:gd name="connsiteX0-77" fmla="*/ 0 w 532666"/>
              <a:gd name="connsiteY0-78" fmla="*/ 579524 h 579524"/>
              <a:gd name="connsiteX1-79" fmla="*/ 532666 w 532666"/>
              <a:gd name="connsiteY1-80" fmla="*/ 0 h 579524"/>
              <a:gd name="connsiteX0-81" fmla="*/ 0 w 532666"/>
              <a:gd name="connsiteY0-82" fmla="*/ 579524 h 579524"/>
              <a:gd name="connsiteX1-83" fmla="*/ 532666 w 532666"/>
              <a:gd name="connsiteY1-84" fmla="*/ 0 h 579524"/>
              <a:gd name="connsiteX0-85" fmla="*/ 0 w 514012"/>
              <a:gd name="connsiteY0-86" fmla="*/ 638988 h 638988"/>
              <a:gd name="connsiteX1-87" fmla="*/ 514012 w 514012"/>
              <a:gd name="connsiteY1-88" fmla="*/ 0 h 638988"/>
              <a:gd name="connsiteX0-89" fmla="*/ 0 w 514012"/>
              <a:gd name="connsiteY0-90" fmla="*/ 640531 h 640531"/>
              <a:gd name="connsiteX1-91" fmla="*/ 514012 w 514012"/>
              <a:gd name="connsiteY1-92" fmla="*/ 1543 h 640531"/>
            </a:gdLst>
            <a:ahLst/>
            <a:cxnLst>
              <a:cxn ang="0">
                <a:pos x="connsiteX0-1" y="connsiteY0-2"/>
              </a:cxn>
              <a:cxn ang="0">
                <a:pos x="connsiteX1-3" y="connsiteY1-4"/>
              </a:cxn>
            </a:cxnLst>
            <a:rect l="l" t="t" r="r" b="b"/>
            <a:pathLst>
              <a:path w="514012" h="640531">
                <a:moveTo>
                  <a:pt x="0" y="640531"/>
                </a:moveTo>
                <a:cubicBezTo>
                  <a:pt x="57826" y="269118"/>
                  <a:pt x="221836" y="-23930"/>
                  <a:pt x="514012" y="1543"/>
                </a:cubicBezTo>
              </a:path>
            </a:pathLst>
          </a:custGeom>
          <a:ln w="38100" cap="rnd">
            <a:solidFill>
              <a:schemeClr val="bg1"/>
            </a:solidFill>
            <a:prstDash val="solid"/>
            <a:miter lim="800000"/>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Oval 19"/>
          <p:cNvSpPr/>
          <p:nvPr/>
        </p:nvSpPr>
        <p:spPr>
          <a:xfrm>
            <a:off x="5262809" y="2921958"/>
            <a:ext cx="1610292" cy="1610292"/>
          </a:xfrm>
          <a:prstGeom prst="ellipse">
            <a:avLst/>
          </a:prstGeom>
          <a:solidFill>
            <a:srgbClr val="44B7B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20"/>
          <p:cNvSpPr/>
          <p:nvPr/>
        </p:nvSpPr>
        <p:spPr>
          <a:xfrm>
            <a:off x="7466699" y="4650950"/>
            <a:ext cx="1610292" cy="1610292"/>
          </a:xfrm>
          <a:prstGeom prst="ellipse">
            <a:avLst/>
          </a:prstGeom>
          <a:solidFill>
            <a:srgbClr val="44B7B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26"/>
          <p:cNvSpPr txBox="1"/>
          <p:nvPr/>
        </p:nvSpPr>
        <p:spPr>
          <a:xfrm>
            <a:off x="3353875" y="5008818"/>
            <a:ext cx="997816" cy="923330"/>
          </a:xfrm>
          <a:prstGeom prst="rect">
            <a:avLst/>
          </a:prstGeom>
          <a:noFill/>
        </p:spPr>
        <p:txBody>
          <a:bodyPr wrap="square" lIns="0" tIns="0" rIns="0" bIns="0" rtlCol="0">
            <a:spAutoFit/>
          </a:bodyPr>
          <a:lstStyle/>
          <a:p>
            <a:pPr algn="ctr"/>
            <a:r>
              <a:rPr lang="lv-LV" sz="6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TextBox 27"/>
          <p:cNvSpPr txBox="1"/>
          <p:nvPr/>
        </p:nvSpPr>
        <p:spPr>
          <a:xfrm>
            <a:off x="7772937" y="5008818"/>
            <a:ext cx="997816" cy="923330"/>
          </a:xfrm>
          <a:prstGeom prst="rect">
            <a:avLst/>
          </a:prstGeom>
          <a:noFill/>
        </p:spPr>
        <p:txBody>
          <a:bodyPr wrap="square" lIns="0" tIns="0" rIns="0" bIns="0" rtlCol="0">
            <a:spAutoFit/>
          </a:bodyPr>
          <a:lstStyle/>
          <a:p>
            <a:pPr algn="ctr"/>
            <a:r>
              <a:rPr lang="lv-LV" sz="6000" b="1">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TextBox 28"/>
          <p:cNvSpPr txBox="1"/>
          <p:nvPr/>
        </p:nvSpPr>
        <p:spPr>
          <a:xfrm>
            <a:off x="5577514" y="3236018"/>
            <a:ext cx="997816" cy="923330"/>
          </a:xfrm>
          <a:prstGeom prst="rect">
            <a:avLst/>
          </a:prstGeom>
          <a:noFill/>
        </p:spPr>
        <p:txBody>
          <a:bodyPr wrap="square" lIns="0" tIns="0" rIns="0" bIns="0" rtlCol="0">
            <a:spAutoFit/>
          </a:bodyPr>
          <a:lstStyle/>
          <a:p>
            <a:pPr algn="ctr"/>
            <a:r>
              <a:rPr lang="lv-LV" sz="6000" b="1">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7" name="文本框 66"/>
          <p:cNvSpPr txBox="1"/>
          <p:nvPr/>
        </p:nvSpPr>
        <p:spPr>
          <a:xfrm>
            <a:off x="994393" y="4331936"/>
            <a:ext cx="2053244" cy="1988878"/>
          </a:xfrm>
          <a:prstGeom prst="rect">
            <a:avLst/>
          </a:prstGeom>
          <a:noFill/>
        </p:spPr>
        <p:txBody>
          <a:bodyPr wrap="square" rtlCol="0">
            <a:spAutoFit/>
          </a:bodyPr>
          <a:lstStyle/>
          <a:p>
            <a:pPr>
              <a:lnSpc>
                <a:spcPct val="125000"/>
              </a:lnSpc>
            </a:pPr>
            <a:r>
              <a:rPr lang="zh-CN" altLang="en-US" sz="2000" dirty="0">
                <a:latin typeface="华文楷体" panose="02010600040101010101" pitchFamily="2" charset="-122"/>
                <a:ea typeface="华文楷体" panose="02010600040101010101" pitchFamily="2" charset="-122"/>
              </a:rPr>
              <a:t>用户越来越倾向于将图像数据上传到云端进行存储和处理，这产生了安全隐患。</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4563561" y="562420"/>
            <a:ext cx="3064877" cy="2610395"/>
          </a:xfrm>
          <a:prstGeom prst="rect">
            <a:avLst/>
          </a:prstGeom>
          <a:noFill/>
        </p:spPr>
        <p:txBody>
          <a:bodyPr wrap="square" rtlCol="0">
            <a:spAutoFit/>
          </a:bodyPr>
          <a:lstStyle/>
          <a:p>
            <a:pPr algn="just">
              <a:lnSpc>
                <a:spcPct val="125000"/>
              </a:lnSpc>
            </a:pPr>
            <a:r>
              <a:rPr lang="zh-CN" altLang="en-US" sz="2000" dirty="0">
                <a:latin typeface="华文楷体" panose="02010600040101010101" pitchFamily="2" charset="-122"/>
                <a:ea typeface="华文楷体" panose="02010600040101010101" pitchFamily="2" charset="-122"/>
              </a:rPr>
              <a:t>为了保护用户的隐私，增强数据的保密性，敏感图像在上传到云端之前需要进行加密，但加密过程会给云环境下的一些常见操作带来困难，如</a:t>
            </a:r>
            <a:r>
              <a:rPr lang="zh-CN" altLang="en-US" sz="2000" dirty="0">
                <a:solidFill>
                  <a:srgbClr val="FF0000"/>
                </a:solidFill>
                <a:latin typeface="华文楷体" panose="02010600040101010101" pitchFamily="2" charset="-122"/>
                <a:ea typeface="华文楷体" panose="02010600040101010101" pitchFamily="2" charset="-122"/>
              </a:rPr>
              <a:t>图像检索</a:t>
            </a:r>
            <a:r>
              <a:rPr lang="zh-CN" altLang="en-US" sz="2000" dirty="0">
                <a:latin typeface="华文楷体" panose="02010600040101010101" pitchFamily="2" charset="-122"/>
                <a:ea typeface="华文楷体" panose="02010600040101010101" pitchFamily="2" charset="-122"/>
              </a:rPr>
              <a:t>。</a:t>
            </a:r>
            <a:endParaRPr lang="zh-CN" altLang="en-US" sz="2000" dirty="0"/>
          </a:p>
          <a:p>
            <a:pPr algn="just">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C6284B4D-770B-43EC-A189-122CBC11942E}"/>
              </a:ext>
            </a:extLst>
          </p:cNvPr>
          <p:cNvSpPr/>
          <p:nvPr/>
        </p:nvSpPr>
        <p:spPr>
          <a:xfrm>
            <a:off x="9088273" y="4532250"/>
            <a:ext cx="2740404" cy="1951816"/>
          </a:xfrm>
          <a:prstGeom prst="rect">
            <a:avLst/>
          </a:prstGeom>
        </p:spPr>
        <p:txBody>
          <a:bodyPr wrap="square">
            <a:spAutoFit/>
          </a:bodyPr>
          <a:lstStyle/>
          <a:p>
            <a:pPr algn="just">
              <a:lnSpc>
                <a:spcPct val="125000"/>
              </a:lnSpc>
            </a:pPr>
            <a:r>
              <a:rPr lang="zh-CN" altLang="en-US" sz="2000" dirty="0">
                <a:latin typeface="华文楷体" panose="02010600040101010101" pitchFamily="2" charset="-122"/>
                <a:ea typeface="华文楷体" panose="02010600040101010101" pitchFamily="2" charset="-122"/>
              </a:rPr>
              <a:t>他人方案的问题：</a:t>
            </a:r>
            <a:endParaRPr lang="en-US" altLang="zh-CN" sz="2000" dirty="0">
              <a:latin typeface="华文楷体" panose="02010600040101010101" pitchFamily="2" charset="-122"/>
              <a:ea typeface="华文楷体" panose="02010600040101010101" pitchFamily="2" charset="-122"/>
            </a:endParaRPr>
          </a:p>
          <a:p>
            <a:pPr algn="just">
              <a:lnSpc>
                <a:spcPct val="125000"/>
              </a:lnSpc>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安全和效率的平衡；</a:t>
            </a:r>
            <a:endParaRPr lang="en-US" altLang="zh-CN" sz="2000" dirty="0">
              <a:latin typeface="华文楷体" panose="02010600040101010101" pitchFamily="2" charset="-122"/>
              <a:ea typeface="华文楷体" panose="02010600040101010101" pitchFamily="2" charset="-122"/>
            </a:endParaRPr>
          </a:p>
          <a:p>
            <a:pPr algn="just">
              <a:lnSpc>
                <a:spcPct val="125000"/>
              </a:lnSpc>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检索精度和效率的平衡。</a:t>
            </a:r>
            <a:endParaRPr lang="en-US" altLang="zh-CN" sz="2000" dirty="0">
              <a:latin typeface="华文楷体" panose="02010600040101010101" pitchFamily="2" charset="-122"/>
              <a:ea typeface="华文楷体" panose="02010600040101010101" pitchFamily="2" charset="-122"/>
            </a:endParaRPr>
          </a:p>
          <a:p>
            <a:pPr algn="just">
              <a:lnSpc>
                <a:spcPct val="125000"/>
              </a:lnSpc>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4F6E3A9D-B691-4544-B11B-E405C6B45201}"/>
              </a:ext>
            </a:extLst>
          </p:cNvPr>
          <p:cNvGrpSpPr/>
          <p:nvPr/>
        </p:nvGrpSpPr>
        <p:grpSpPr>
          <a:xfrm>
            <a:off x="97655" y="248574"/>
            <a:ext cx="11996690" cy="6360852"/>
            <a:chOff x="97655" y="248574"/>
            <a:chExt cx="11996690" cy="6360852"/>
          </a:xfrm>
        </p:grpSpPr>
        <p:sp>
          <p:nvSpPr>
            <p:cNvPr id="7" name="矩形 6">
              <a:extLst>
                <a:ext uri="{FF2B5EF4-FFF2-40B4-BE49-F238E27FC236}">
                  <a16:creationId xmlns:a16="http://schemas.microsoft.com/office/drawing/2014/main" id="{B3A1F044-6C0A-4090-8917-E63708D5503B}"/>
                </a:ext>
              </a:extLst>
            </p:cNvPr>
            <p:cNvSpPr/>
            <p:nvPr/>
          </p:nvSpPr>
          <p:spPr>
            <a:xfrm>
              <a:off x="97655" y="248574"/>
              <a:ext cx="5418338" cy="25567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71E8BEC-FF71-4333-A0F3-17029DE68CFA}"/>
                </a:ext>
              </a:extLst>
            </p:cNvPr>
            <p:cNvSpPr/>
            <p:nvPr/>
          </p:nvSpPr>
          <p:spPr>
            <a:xfrm>
              <a:off x="6356412" y="268096"/>
              <a:ext cx="5737933" cy="2556769"/>
            </a:xfrm>
            <a:prstGeom prst="rect">
              <a:avLst/>
            </a:prstGeom>
            <a:ln>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9F44C6DA-0943-41B6-8A95-56F561937F3A}"/>
                </a:ext>
              </a:extLst>
            </p:cNvPr>
            <p:cNvSpPr/>
            <p:nvPr/>
          </p:nvSpPr>
          <p:spPr>
            <a:xfrm>
              <a:off x="97655" y="3526202"/>
              <a:ext cx="11996690" cy="3083224"/>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D410F6F7-F7E7-4D93-895B-B4930AD2F160}"/>
                </a:ext>
              </a:extLst>
            </p:cNvPr>
            <p:cNvSpPr txBox="1"/>
            <p:nvPr/>
          </p:nvSpPr>
          <p:spPr>
            <a:xfrm>
              <a:off x="97655" y="268096"/>
              <a:ext cx="816745" cy="369332"/>
            </a:xfrm>
            <a:prstGeom prst="rect">
              <a:avLst/>
            </a:prstGeom>
            <a:noFill/>
          </p:spPr>
          <p:txBody>
            <a:bodyPr wrap="square" rtlCol="0">
              <a:spAutoFit/>
            </a:bodyPr>
            <a:lstStyle/>
            <a:p>
              <a:r>
                <a:rPr lang="en-US" altLang="zh-CN" dirty="0"/>
                <a:t>CSP</a:t>
              </a:r>
              <a:endParaRPr lang="zh-CN" altLang="en-US" dirty="0"/>
            </a:p>
          </p:txBody>
        </p:sp>
        <p:sp>
          <p:nvSpPr>
            <p:cNvPr id="11" name="文本框 10">
              <a:extLst>
                <a:ext uri="{FF2B5EF4-FFF2-40B4-BE49-F238E27FC236}">
                  <a16:creationId xmlns:a16="http://schemas.microsoft.com/office/drawing/2014/main" id="{2999C381-1000-4F00-BE68-68118A48B6B2}"/>
                </a:ext>
              </a:extLst>
            </p:cNvPr>
            <p:cNvSpPr txBox="1"/>
            <p:nvPr/>
          </p:nvSpPr>
          <p:spPr>
            <a:xfrm>
              <a:off x="97655" y="3526202"/>
              <a:ext cx="1340529" cy="369332"/>
            </a:xfrm>
            <a:prstGeom prst="rect">
              <a:avLst/>
            </a:prstGeom>
            <a:noFill/>
          </p:spPr>
          <p:txBody>
            <a:bodyPr wrap="square" rtlCol="0">
              <a:spAutoFit/>
            </a:bodyPr>
            <a:lstStyle/>
            <a:p>
              <a:r>
                <a:rPr lang="en-US" altLang="zh-CN" dirty="0"/>
                <a:t>Data owner</a:t>
              </a:r>
              <a:endParaRPr lang="zh-CN" altLang="en-US" dirty="0"/>
            </a:p>
          </p:txBody>
        </p:sp>
        <p:sp>
          <p:nvSpPr>
            <p:cNvPr id="12" name="矩形 11">
              <a:extLst>
                <a:ext uri="{FF2B5EF4-FFF2-40B4-BE49-F238E27FC236}">
                  <a16:creationId xmlns:a16="http://schemas.microsoft.com/office/drawing/2014/main" id="{9188A68E-D0A2-4AC0-9EAD-2000AE76EBC3}"/>
                </a:ext>
              </a:extLst>
            </p:cNvPr>
            <p:cNvSpPr/>
            <p:nvPr/>
          </p:nvSpPr>
          <p:spPr>
            <a:xfrm>
              <a:off x="322556" y="772356"/>
              <a:ext cx="1500326" cy="577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安全图像索引</a:t>
              </a:r>
            </a:p>
          </p:txBody>
        </p:sp>
        <p:sp>
          <p:nvSpPr>
            <p:cNvPr id="13" name="矩形 12">
              <a:extLst>
                <a:ext uri="{FF2B5EF4-FFF2-40B4-BE49-F238E27FC236}">
                  <a16:creationId xmlns:a16="http://schemas.microsoft.com/office/drawing/2014/main" id="{ACC278D7-043E-4444-A985-124CBFBFE082}"/>
                </a:ext>
              </a:extLst>
            </p:cNvPr>
            <p:cNvSpPr/>
            <p:nvPr/>
          </p:nvSpPr>
          <p:spPr>
            <a:xfrm>
              <a:off x="322556" y="1759698"/>
              <a:ext cx="1500326" cy="577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查询图像索引</a:t>
              </a:r>
            </a:p>
          </p:txBody>
        </p:sp>
        <p:sp>
          <p:nvSpPr>
            <p:cNvPr id="14" name="矩形 13">
              <a:extLst>
                <a:ext uri="{FF2B5EF4-FFF2-40B4-BE49-F238E27FC236}">
                  <a16:creationId xmlns:a16="http://schemas.microsoft.com/office/drawing/2014/main" id="{983DC926-B477-4F67-A506-13E5888488C8}"/>
                </a:ext>
              </a:extLst>
            </p:cNvPr>
            <p:cNvSpPr/>
            <p:nvPr/>
          </p:nvSpPr>
          <p:spPr>
            <a:xfrm>
              <a:off x="2291917" y="1123022"/>
              <a:ext cx="1738543" cy="807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相似度测量</a:t>
              </a:r>
            </a:p>
          </p:txBody>
        </p:sp>
        <p:cxnSp>
          <p:nvCxnSpPr>
            <p:cNvPr id="15" name="直接箭头连接符 14">
              <a:extLst>
                <a:ext uri="{FF2B5EF4-FFF2-40B4-BE49-F238E27FC236}">
                  <a16:creationId xmlns:a16="http://schemas.microsoft.com/office/drawing/2014/main" id="{E69F1542-C828-40A5-BD8A-44991DA93E4B}"/>
                </a:ext>
              </a:extLst>
            </p:cNvPr>
            <p:cNvCxnSpPr>
              <a:cxnSpLocks/>
            </p:cNvCxnSpPr>
            <p:nvPr/>
          </p:nvCxnSpPr>
          <p:spPr>
            <a:xfrm>
              <a:off x="4051176" y="1526957"/>
              <a:ext cx="1464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7338B425-C1D2-4638-9F68-21F87C2F0594}"/>
                </a:ext>
              </a:extLst>
            </p:cNvPr>
            <p:cNvSpPr txBox="1"/>
            <p:nvPr/>
          </p:nvSpPr>
          <p:spPr>
            <a:xfrm>
              <a:off x="4213933" y="1157624"/>
              <a:ext cx="1118587" cy="369332"/>
            </a:xfrm>
            <a:prstGeom prst="rect">
              <a:avLst/>
            </a:prstGeom>
            <a:noFill/>
          </p:spPr>
          <p:txBody>
            <a:bodyPr wrap="square" rtlCol="0">
              <a:spAutoFit/>
            </a:bodyPr>
            <a:lstStyle/>
            <a:p>
              <a:r>
                <a:rPr lang="zh-CN" altLang="en-US" dirty="0"/>
                <a:t>密文图像</a:t>
              </a:r>
            </a:p>
          </p:txBody>
        </p:sp>
        <p:sp>
          <p:nvSpPr>
            <p:cNvPr id="17" name="右大括号 16">
              <a:extLst>
                <a:ext uri="{FF2B5EF4-FFF2-40B4-BE49-F238E27FC236}">
                  <a16:creationId xmlns:a16="http://schemas.microsoft.com/office/drawing/2014/main" id="{E66F00A1-E5CB-4CBF-8896-BFC23C56242C}"/>
                </a:ext>
              </a:extLst>
            </p:cNvPr>
            <p:cNvSpPr/>
            <p:nvPr/>
          </p:nvSpPr>
          <p:spPr>
            <a:xfrm>
              <a:off x="1822882" y="949911"/>
              <a:ext cx="448319" cy="11097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3F2A9DA8-BE28-4ECF-927E-973ECD5BEA38}"/>
                </a:ext>
              </a:extLst>
            </p:cNvPr>
            <p:cNvSpPr/>
            <p:nvPr/>
          </p:nvSpPr>
          <p:spPr>
            <a:xfrm>
              <a:off x="6491057" y="701792"/>
              <a:ext cx="750163" cy="496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查询图像</a:t>
              </a:r>
            </a:p>
          </p:txBody>
        </p:sp>
        <p:cxnSp>
          <p:nvCxnSpPr>
            <p:cNvPr id="19" name="直接箭头连接符 18">
              <a:extLst>
                <a:ext uri="{FF2B5EF4-FFF2-40B4-BE49-F238E27FC236}">
                  <a16:creationId xmlns:a16="http://schemas.microsoft.com/office/drawing/2014/main" id="{6617F4D1-11EB-4A1E-BFF5-C4F3129247F3}"/>
                </a:ext>
              </a:extLst>
            </p:cNvPr>
            <p:cNvCxnSpPr>
              <a:cxnSpLocks/>
              <a:stCxn id="18" idx="3"/>
            </p:cNvCxnSpPr>
            <p:nvPr/>
          </p:nvCxnSpPr>
          <p:spPr>
            <a:xfrm>
              <a:off x="7241220" y="949911"/>
              <a:ext cx="580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B18F65F8-A2C2-4788-B64A-82C94AE67F75}"/>
                </a:ext>
              </a:extLst>
            </p:cNvPr>
            <p:cNvSpPr/>
            <p:nvPr/>
          </p:nvSpPr>
          <p:spPr>
            <a:xfrm>
              <a:off x="7821227" y="701792"/>
              <a:ext cx="750163" cy="496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索引建立</a:t>
              </a:r>
            </a:p>
          </p:txBody>
        </p:sp>
        <p:sp>
          <p:nvSpPr>
            <p:cNvPr id="21" name="矩形 20">
              <a:extLst>
                <a:ext uri="{FF2B5EF4-FFF2-40B4-BE49-F238E27FC236}">
                  <a16:creationId xmlns:a16="http://schemas.microsoft.com/office/drawing/2014/main" id="{0A182424-9DD5-4213-A1B7-E47FFEAB825A}"/>
                </a:ext>
              </a:extLst>
            </p:cNvPr>
            <p:cNvSpPr/>
            <p:nvPr/>
          </p:nvSpPr>
          <p:spPr>
            <a:xfrm>
              <a:off x="9145481" y="701792"/>
              <a:ext cx="1347925" cy="496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安全索引构建</a:t>
              </a:r>
            </a:p>
          </p:txBody>
        </p:sp>
        <p:cxnSp>
          <p:nvCxnSpPr>
            <p:cNvPr id="22" name="直接箭头连接符 21">
              <a:extLst>
                <a:ext uri="{FF2B5EF4-FFF2-40B4-BE49-F238E27FC236}">
                  <a16:creationId xmlns:a16="http://schemas.microsoft.com/office/drawing/2014/main" id="{8EF46C87-9A0F-49EB-9813-82D665E122BD}"/>
                </a:ext>
              </a:extLst>
            </p:cNvPr>
            <p:cNvCxnSpPr/>
            <p:nvPr/>
          </p:nvCxnSpPr>
          <p:spPr>
            <a:xfrm>
              <a:off x="8571390" y="949911"/>
              <a:ext cx="580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8613C906-88A0-40C7-A9B3-16F5B91536D3}"/>
                </a:ext>
              </a:extLst>
            </p:cNvPr>
            <p:cNvCxnSpPr/>
            <p:nvPr/>
          </p:nvCxnSpPr>
          <p:spPr>
            <a:xfrm>
              <a:off x="10493406" y="949911"/>
              <a:ext cx="580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96AC3135-15DA-41B5-9475-808CF05E640D}"/>
                </a:ext>
              </a:extLst>
            </p:cNvPr>
            <p:cNvSpPr txBox="1"/>
            <p:nvPr/>
          </p:nvSpPr>
          <p:spPr>
            <a:xfrm>
              <a:off x="11090427" y="488246"/>
              <a:ext cx="905523" cy="923330"/>
            </a:xfrm>
            <a:prstGeom prst="rect">
              <a:avLst/>
            </a:prstGeom>
            <a:noFill/>
          </p:spPr>
          <p:txBody>
            <a:bodyPr wrap="square" rtlCol="0">
              <a:spAutoFit/>
            </a:bodyPr>
            <a:lstStyle/>
            <a:p>
              <a:r>
                <a:rPr lang="zh-CN" altLang="en-US" dirty="0"/>
                <a:t>安全查询图像索引</a:t>
              </a:r>
            </a:p>
          </p:txBody>
        </p:sp>
        <p:sp>
          <p:nvSpPr>
            <p:cNvPr id="25" name="矩形 24">
              <a:extLst>
                <a:ext uri="{FF2B5EF4-FFF2-40B4-BE49-F238E27FC236}">
                  <a16:creationId xmlns:a16="http://schemas.microsoft.com/office/drawing/2014/main" id="{325D406E-E0C5-479D-80CC-C1DAFDBC88B0}"/>
                </a:ext>
              </a:extLst>
            </p:cNvPr>
            <p:cNvSpPr/>
            <p:nvPr/>
          </p:nvSpPr>
          <p:spPr>
            <a:xfrm>
              <a:off x="6491057" y="1811500"/>
              <a:ext cx="750163" cy="496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密文图像</a:t>
              </a:r>
            </a:p>
          </p:txBody>
        </p:sp>
        <p:cxnSp>
          <p:nvCxnSpPr>
            <p:cNvPr id="26" name="直接箭头连接符 25">
              <a:extLst>
                <a:ext uri="{FF2B5EF4-FFF2-40B4-BE49-F238E27FC236}">
                  <a16:creationId xmlns:a16="http://schemas.microsoft.com/office/drawing/2014/main" id="{20D14D40-E4B0-4EE7-AB5A-DE97D0946FEA}"/>
                </a:ext>
              </a:extLst>
            </p:cNvPr>
            <p:cNvCxnSpPr>
              <a:cxnSpLocks/>
            </p:cNvCxnSpPr>
            <p:nvPr/>
          </p:nvCxnSpPr>
          <p:spPr>
            <a:xfrm>
              <a:off x="7241219" y="2052221"/>
              <a:ext cx="580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ABE4B63B-6D5E-44E7-99CF-80CD7A8BE7F8}"/>
                </a:ext>
              </a:extLst>
            </p:cNvPr>
            <p:cNvSpPr/>
            <p:nvPr/>
          </p:nvSpPr>
          <p:spPr>
            <a:xfrm>
              <a:off x="7821227" y="1800103"/>
              <a:ext cx="750163" cy="496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解密</a:t>
              </a:r>
            </a:p>
          </p:txBody>
        </p:sp>
        <p:cxnSp>
          <p:nvCxnSpPr>
            <p:cNvPr id="28" name="直接箭头连接符 27">
              <a:extLst>
                <a:ext uri="{FF2B5EF4-FFF2-40B4-BE49-F238E27FC236}">
                  <a16:creationId xmlns:a16="http://schemas.microsoft.com/office/drawing/2014/main" id="{D138A34A-DEC5-4386-B6B9-8CAC4815F89C}"/>
                </a:ext>
              </a:extLst>
            </p:cNvPr>
            <p:cNvCxnSpPr/>
            <p:nvPr/>
          </p:nvCxnSpPr>
          <p:spPr>
            <a:xfrm>
              <a:off x="8565474" y="2043344"/>
              <a:ext cx="580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6384FFDE-CE41-48F2-AF46-1177ED4F3E13}"/>
                </a:ext>
              </a:extLst>
            </p:cNvPr>
            <p:cNvSpPr txBox="1"/>
            <p:nvPr/>
          </p:nvSpPr>
          <p:spPr>
            <a:xfrm>
              <a:off x="9215021" y="1661407"/>
              <a:ext cx="905523" cy="646331"/>
            </a:xfrm>
            <a:prstGeom prst="rect">
              <a:avLst/>
            </a:prstGeom>
            <a:noFill/>
          </p:spPr>
          <p:txBody>
            <a:bodyPr wrap="square" rtlCol="0">
              <a:spAutoFit/>
            </a:bodyPr>
            <a:lstStyle/>
            <a:p>
              <a:r>
                <a:rPr lang="zh-CN" altLang="en-US" dirty="0"/>
                <a:t>明文图像</a:t>
              </a:r>
            </a:p>
          </p:txBody>
        </p:sp>
        <p:sp>
          <p:nvSpPr>
            <p:cNvPr id="30" name="矩形 29">
              <a:extLst>
                <a:ext uri="{FF2B5EF4-FFF2-40B4-BE49-F238E27FC236}">
                  <a16:creationId xmlns:a16="http://schemas.microsoft.com/office/drawing/2014/main" id="{BAA93BAB-949C-4239-A857-17DAF29B2364}"/>
                </a:ext>
              </a:extLst>
            </p:cNvPr>
            <p:cNvSpPr/>
            <p:nvPr/>
          </p:nvSpPr>
          <p:spPr>
            <a:xfrm>
              <a:off x="484575" y="4638998"/>
              <a:ext cx="953609" cy="696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原始图像</a:t>
              </a:r>
            </a:p>
          </p:txBody>
        </p:sp>
        <p:cxnSp>
          <p:nvCxnSpPr>
            <p:cNvPr id="35" name="直接连接符 34">
              <a:extLst>
                <a:ext uri="{FF2B5EF4-FFF2-40B4-BE49-F238E27FC236}">
                  <a16:creationId xmlns:a16="http://schemas.microsoft.com/office/drawing/2014/main" id="{A3D0A2F2-08C8-4AB0-B2DF-F4D5FFFECA40}"/>
                </a:ext>
              </a:extLst>
            </p:cNvPr>
            <p:cNvCxnSpPr>
              <a:stCxn id="30" idx="3"/>
            </p:cNvCxnSpPr>
            <p:nvPr/>
          </p:nvCxnSpPr>
          <p:spPr>
            <a:xfrm>
              <a:off x="1438184" y="4987239"/>
              <a:ext cx="532659" cy="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56B47D6-964A-42A5-8EF6-425E99A71A08}"/>
                </a:ext>
              </a:extLst>
            </p:cNvPr>
            <p:cNvCxnSpPr/>
            <p:nvPr/>
          </p:nvCxnSpPr>
          <p:spPr>
            <a:xfrm>
              <a:off x="1970843" y="4320958"/>
              <a:ext cx="0" cy="1332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F67C0541-BC8C-4C73-97E4-D2A67E2F839E}"/>
                </a:ext>
              </a:extLst>
            </p:cNvPr>
            <p:cNvCxnSpPr>
              <a:cxnSpLocks/>
            </p:cNvCxnSpPr>
            <p:nvPr/>
          </p:nvCxnSpPr>
          <p:spPr>
            <a:xfrm>
              <a:off x="1969360" y="4320958"/>
              <a:ext cx="6036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01D06FC7-ED8E-41F5-A36F-46F7FC7BC504}"/>
                </a:ext>
              </a:extLst>
            </p:cNvPr>
            <p:cNvCxnSpPr>
              <a:cxnSpLocks/>
            </p:cNvCxnSpPr>
            <p:nvPr/>
          </p:nvCxnSpPr>
          <p:spPr>
            <a:xfrm>
              <a:off x="1969360" y="5653520"/>
              <a:ext cx="6036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A9B36B27-8C81-422A-9714-BB44850C7BF3}"/>
                </a:ext>
              </a:extLst>
            </p:cNvPr>
            <p:cNvSpPr/>
            <p:nvPr/>
          </p:nvSpPr>
          <p:spPr>
            <a:xfrm>
              <a:off x="2573041" y="3972717"/>
              <a:ext cx="953609" cy="696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图像加密</a:t>
              </a:r>
            </a:p>
          </p:txBody>
        </p:sp>
        <p:cxnSp>
          <p:nvCxnSpPr>
            <p:cNvPr id="40" name="直接箭头连接符 39">
              <a:extLst>
                <a:ext uri="{FF2B5EF4-FFF2-40B4-BE49-F238E27FC236}">
                  <a16:creationId xmlns:a16="http://schemas.microsoft.com/office/drawing/2014/main" id="{474E6D61-EE71-4E9F-A0AA-B634F0276069}"/>
                </a:ext>
              </a:extLst>
            </p:cNvPr>
            <p:cNvCxnSpPr>
              <a:cxnSpLocks/>
            </p:cNvCxnSpPr>
            <p:nvPr/>
          </p:nvCxnSpPr>
          <p:spPr>
            <a:xfrm>
              <a:off x="3481524" y="4320957"/>
              <a:ext cx="1464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55778A8-277A-46E4-B5F5-27A55294AD6A}"/>
                </a:ext>
              </a:extLst>
            </p:cNvPr>
            <p:cNvSpPr txBox="1"/>
            <p:nvPr/>
          </p:nvSpPr>
          <p:spPr>
            <a:xfrm>
              <a:off x="5012915" y="4083727"/>
              <a:ext cx="1118587" cy="369332"/>
            </a:xfrm>
            <a:prstGeom prst="rect">
              <a:avLst/>
            </a:prstGeom>
            <a:noFill/>
          </p:spPr>
          <p:txBody>
            <a:bodyPr wrap="square" rtlCol="0">
              <a:spAutoFit/>
            </a:bodyPr>
            <a:lstStyle/>
            <a:p>
              <a:r>
                <a:rPr lang="zh-CN" altLang="en-US" dirty="0"/>
                <a:t>密文图像</a:t>
              </a:r>
            </a:p>
          </p:txBody>
        </p:sp>
        <p:sp>
          <p:nvSpPr>
            <p:cNvPr id="42" name="矩形 41">
              <a:extLst>
                <a:ext uri="{FF2B5EF4-FFF2-40B4-BE49-F238E27FC236}">
                  <a16:creationId xmlns:a16="http://schemas.microsoft.com/office/drawing/2014/main" id="{6673B55B-AA05-49D4-B0E2-DF81E5621611}"/>
                </a:ext>
              </a:extLst>
            </p:cNvPr>
            <p:cNvSpPr/>
            <p:nvPr/>
          </p:nvSpPr>
          <p:spPr>
            <a:xfrm>
              <a:off x="2573040" y="5305279"/>
              <a:ext cx="953609" cy="696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特征提取</a:t>
              </a:r>
            </a:p>
          </p:txBody>
        </p:sp>
        <p:sp>
          <p:nvSpPr>
            <p:cNvPr id="43" name="矩形 42">
              <a:extLst>
                <a:ext uri="{FF2B5EF4-FFF2-40B4-BE49-F238E27FC236}">
                  <a16:creationId xmlns:a16="http://schemas.microsoft.com/office/drawing/2014/main" id="{9EC692BE-6C7C-4001-8D97-DAE455F1741A}"/>
                </a:ext>
              </a:extLst>
            </p:cNvPr>
            <p:cNvSpPr/>
            <p:nvPr/>
          </p:nvSpPr>
          <p:spPr>
            <a:xfrm>
              <a:off x="4128845" y="5305279"/>
              <a:ext cx="953609" cy="696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汉明嵌入</a:t>
              </a:r>
            </a:p>
          </p:txBody>
        </p:sp>
        <p:cxnSp>
          <p:nvCxnSpPr>
            <p:cNvPr id="44" name="直接箭头连接符 43">
              <a:extLst>
                <a:ext uri="{FF2B5EF4-FFF2-40B4-BE49-F238E27FC236}">
                  <a16:creationId xmlns:a16="http://schemas.microsoft.com/office/drawing/2014/main" id="{A5F3E95E-DB3B-4157-98D0-7CDA34B3359A}"/>
                </a:ext>
              </a:extLst>
            </p:cNvPr>
            <p:cNvCxnSpPr>
              <a:cxnSpLocks/>
            </p:cNvCxnSpPr>
            <p:nvPr/>
          </p:nvCxnSpPr>
          <p:spPr>
            <a:xfrm>
              <a:off x="3526649" y="5623242"/>
              <a:ext cx="6036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53A7F4C8-310E-493D-84AD-F9635E26C4E5}"/>
                </a:ext>
              </a:extLst>
            </p:cNvPr>
            <p:cNvCxnSpPr>
              <a:cxnSpLocks/>
            </p:cNvCxnSpPr>
            <p:nvPr/>
          </p:nvCxnSpPr>
          <p:spPr>
            <a:xfrm>
              <a:off x="5082454" y="5623242"/>
              <a:ext cx="6036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3D139E60-199B-40AA-9AAF-1CE2BFBE3EA1}"/>
                </a:ext>
              </a:extLst>
            </p:cNvPr>
            <p:cNvSpPr/>
            <p:nvPr/>
          </p:nvSpPr>
          <p:spPr>
            <a:xfrm>
              <a:off x="5684650" y="5275001"/>
              <a:ext cx="1692693" cy="696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视觉单词的随机选择</a:t>
              </a:r>
            </a:p>
          </p:txBody>
        </p:sp>
        <p:cxnSp>
          <p:nvCxnSpPr>
            <p:cNvPr id="47" name="直接箭头连接符 46">
              <a:extLst>
                <a:ext uri="{FF2B5EF4-FFF2-40B4-BE49-F238E27FC236}">
                  <a16:creationId xmlns:a16="http://schemas.microsoft.com/office/drawing/2014/main" id="{036FC8E9-1503-4401-9D99-3CDBAA4861BF}"/>
                </a:ext>
              </a:extLst>
            </p:cNvPr>
            <p:cNvCxnSpPr>
              <a:cxnSpLocks/>
            </p:cNvCxnSpPr>
            <p:nvPr/>
          </p:nvCxnSpPr>
          <p:spPr>
            <a:xfrm>
              <a:off x="7377343" y="5623242"/>
              <a:ext cx="6036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98DD40E7-DBA0-498E-9AA6-95B39865C412}"/>
                </a:ext>
              </a:extLst>
            </p:cNvPr>
            <p:cNvSpPr/>
            <p:nvPr/>
          </p:nvSpPr>
          <p:spPr>
            <a:xfrm>
              <a:off x="8003590" y="5275000"/>
              <a:ext cx="1211426" cy="696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Min-hash</a:t>
              </a:r>
              <a:endParaRPr lang="zh-CN" altLang="en-US" dirty="0"/>
            </a:p>
          </p:txBody>
        </p:sp>
        <p:cxnSp>
          <p:nvCxnSpPr>
            <p:cNvPr id="49" name="直接箭头连接符 48">
              <a:extLst>
                <a:ext uri="{FF2B5EF4-FFF2-40B4-BE49-F238E27FC236}">
                  <a16:creationId xmlns:a16="http://schemas.microsoft.com/office/drawing/2014/main" id="{386C8CB5-85A8-4720-B4B2-E4F9D4F5D709}"/>
                </a:ext>
              </a:extLst>
            </p:cNvPr>
            <p:cNvCxnSpPr>
              <a:cxnSpLocks/>
            </p:cNvCxnSpPr>
            <p:nvPr/>
          </p:nvCxnSpPr>
          <p:spPr>
            <a:xfrm>
              <a:off x="9215016" y="5623242"/>
              <a:ext cx="6036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9E4A6010-9A1F-492D-BF80-81FE9D825017}"/>
                </a:ext>
              </a:extLst>
            </p:cNvPr>
            <p:cNvSpPr txBox="1"/>
            <p:nvPr/>
          </p:nvSpPr>
          <p:spPr>
            <a:xfrm>
              <a:off x="9841263" y="5241756"/>
              <a:ext cx="1131521" cy="923330"/>
            </a:xfrm>
            <a:prstGeom prst="rect">
              <a:avLst/>
            </a:prstGeom>
            <a:noFill/>
          </p:spPr>
          <p:txBody>
            <a:bodyPr wrap="square" rtlCol="0">
              <a:spAutoFit/>
            </a:bodyPr>
            <a:lstStyle/>
            <a:p>
              <a:r>
                <a:rPr lang="zh-CN" altLang="en-US" dirty="0"/>
                <a:t>安全图像索引</a:t>
              </a:r>
            </a:p>
            <a:p>
              <a:endParaRPr lang="zh-CN" altLang="en-US" dirty="0"/>
            </a:p>
          </p:txBody>
        </p:sp>
        <p:cxnSp>
          <p:nvCxnSpPr>
            <p:cNvPr id="51" name="直接箭头连接符 50">
              <a:extLst>
                <a:ext uri="{FF2B5EF4-FFF2-40B4-BE49-F238E27FC236}">
                  <a16:creationId xmlns:a16="http://schemas.microsoft.com/office/drawing/2014/main" id="{6F9D367B-3D09-4B55-99ED-5A12DBFB6E8B}"/>
                </a:ext>
              </a:extLst>
            </p:cNvPr>
            <p:cNvCxnSpPr/>
            <p:nvPr/>
          </p:nvCxnSpPr>
          <p:spPr>
            <a:xfrm flipH="1" flipV="1">
              <a:off x="5515993" y="987055"/>
              <a:ext cx="840419" cy="11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3D6AFF60-3B14-439D-8A89-429F4DD36FE9}"/>
                </a:ext>
              </a:extLst>
            </p:cNvPr>
            <p:cNvCxnSpPr/>
            <p:nvPr/>
          </p:nvCxnSpPr>
          <p:spPr>
            <a:xfrm>
              <a:off x="5515993" y="2024560"/>
              <a:ext cx="840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3EBF2E90-B88F-41F0-A2A8-8FAE4AF8C272}"/>
                </a:ext>
              </a:extLst>
            </p:cNvPr>
            <p:cNvCxnSpPr/>
            <p:nvPr/>
          </p:nvCxnSpPr>
          <p:spPr>
            <a:xfrm flipV="1">
              <a:off x="2047041" y="2805344"/>
              <a:ext cx="0" cy="720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CDA3F628-962C-45F5-832B-50A4F12B0606}"/>
                </a:ext>
              </a:extLst>
            </p:cNvPr>
            <p:cNvCxnSpPr/>
            <p:nvPr/>
          </p:nvCxnSpPr>
          <p:spPr>
            <a:xfrm flipV="1">
              <a:off x="2553064" y="2805344"/>
              <a:ext cx="0" cy="720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0BFE14FB-ACC9-4E09-9926-3458DDA45F50}"/>
                </a:ext>
              </a:extLst>
            </p:cNvPr>
            <p:cNvCxnSpPr/>
            <p:nvPr/>
          </p:nvCxnSpPr>
          <p:spPr>
            <a:xfrm flipV="1">
              <a:off x="8855477" y="2824865"/>
              <a:ext cx="0" cy="720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5C21E7D0-44ED-4D7E-A72F-067AF5AC7113}"/>
                </a:ext>
              </a:extLst>
            </p:cNvPr>
            <p:cNvCxnSpPr/>
            <p:nvPr/>
          </p:nvCxnSpPr>
          <p:spPr>
            <a:xfrm>
              <a:off x="8345010" y="2805344"/>
              <a:ext cx="0" cy="720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230BA5F3-8389-4135-9B50-E0A3A66695DF}"/>
                </a:ext>
              </a:extLst>
            </p:cNvPr>
            <p:cNvSpPr/>
            <p:nvPr/>
          </p:nvSpPr>
          <p:spPr>
            <a:xfrm>
              <a:off x="1431343" y="2836175"/>
              <a:ext cx="783078" cy="646331"/>
            </a:xfrm>
            <a:prstGeom prst="rect">
              <a:avLst/>
            </a:prstGeom>
          </p:spPr>
          <p:txBody>
            <a:bodyPr wrap="square">
              <a:spAutoFit/>
            </a:bodyPr>
            <a:lstStyle/>
            <a:p>
              <a:r>
                <a:rPr lang="zh-CN" altLang="en-US" dirty="0"/>
                <a:t>密文图像</a:t>
              </a:r>
            </a:p>
          </p:txBody>
        </p:sp>
        <p:sp>
          <p:nvSpPr>
            <p:cNvPr id="58" name="矩形 57">
              <a:extLst>
                <a:ext uri="{FF2B5EF4-FFF2-40B4-BE49-F238E27FC236}">
                  <a16:creationId xmlns:a16="http://schemas.microsoft.com/office/drawing/2014/main" id="{E68F5581-FD27-4736-82A3-FB4BC997C527}"/>
                </a:ext>
              </a:extLst>
            </p:cNvPr>
            <p:cNvSpPr/>
            <p:nvPr/>
          </p:nvSpPr>
          <p:spPr>
            <a:xfrm>
              <a:off x="2587939" y="2824892"/>
              <a:ext cx="923810" cy="646331"/>
            </a:xfrm>
            <a:prstGeom prst="rect">
              <a:avLst/>
            </a:prstGeom>
          </p:spPr>
          <p:txBody>
            <a:bodyPr wrap="square">
              <a:spAutoFit/>
            </a:bodyPr>
            <a:lstStyle/>
            <a:p>
              <a:r>
                <a:rPr lang="zh-CN" altLang="en-US" dirty="0"/>
                <a:t>安全图像索引</a:t>
              </a:r>
            </a:p>
          </p:txBody>
        </p:sp>
        <p:sp>
          <p:nvSpPr>
            <p:cNvPr id="59" name="文本框 58">
              <a:extLst>
                <a:ext uri="{FF2B5EF4-FFF2-40B4-BE49-F238E27FC236}">
                  <a16:creationId xmlns:a16="http://schemas.microsoft.com/office/drawing/2014/main" id="{BF3CD7C6-1C87-4E1B-9720-AD80E1EF4429}"/>
                </a:ext>
              </a:extLst>
            </p:cNvPr>
            <p:cNvSpPr txBox="1"/>
            <p:nvPr/>
          </p:nvSpPr>
          <p:spPr>
            <a:xfrm>
              <a:off x="8874713" y="2875138"/>
              <a:ext cx="628721" cy="646331"/>
            </a:xfrm>
            <a:prstGeom prst="rect">
              <a:avLst/>
            </a:prstGeom>
            <a:noFill/>
          </p:spPr>
          <p:txBody>
            <a:bodyPr wrap="square" rtlCol="0">
              <a:spAutoFit/>
            </a:bodyPr>
            <a:lstStyle/>
            <a:p>
              <a:r>
                <a:rPr lang="zh-CN" altLang="en-US" dirty="0"/>
                <a:t>参数</a:t>
              </a:r>
            </a:p>
          </p:txBody>
        </p:sp>
        <p:sp>
          <p:nvSpPr>
            <p:cNvPr id="60" name="矩形 59">
              <a:extLst>
                <a:ext uri="{FF2B5EF4-FFF2-40B4-BE49-F238E27FC236}">
                  <a16:creationId xmlns:a16="http://schemas.microsoft.com/office/drawing/2014/main" id="{F8CB9243-DA4B-4415-B214-B117A71EE62B}"/>
                </a:ext>
              </a:extLst>
            </p:cNvPr>
            <p:cNvSpPr/>
            <p:nvPr/>
          </p:nvSpPr>
          <p:spPr>
            <a:xfrm>
              <a:off x="7729682" y="2842607"/>
              <a:ext cx="787151" cy="646331"/>
            </a:xfrm>
            <a:prstGeom prst="rect">
              <a:avLst/>
            </a:prstGeom>
          </p:spPr>
          <p:txBody>
            <a:bodyPr wrap="square">
              <a:spAutoFit/>
            </a:bodyPr>
            <a:lstStyle/>
            <a:p>
              <a:r>
                <a:rPr lang="zh-CN" altLang="en-US" dirty="0"/>
                <a:t>查询请求</a:t>
              </a:r>
            </a:p>
          </p:txBody>
        </p:sp>
        <p:sp>
          <p:nvSpPr>
            <p:cNvPr id="61" name="矩形 60">
              <a:extLst>
                <a:ext uri="{FF2B5EF4-FFF2-40B4-BE49-F238E27FC236}">
                  <a16:creationId xmlns:a16="http://schemas.microsoft.com/office/drawing/2014/main" id="{2A977D93-C3AF-4DAA-B713-067A48D1619D}"/>
                </a:ext>
              </a:extLst>
            </p:cNvPr>
            <p:cNvSpPr/>
            <p:nvPr/>
          </p:nvSpPr>
          <p:spPr>
            <a:xfrm>
              <a:off x="5587670" y="352102"/>
              <a:ext cx="658237" cy="646331"/>
            </a:xfrm>
            <a:prstGeom prst="rect">
              <a:avLst/>
            </a:prstGeom>
          </p:spPr>
          <p:txBody>
            <a:bodyPr wrap="square">
              <a:spAutoFit/>
            </a:bodyPr>
            <a:lstStyle/>
            <a:p>
              <a:r>
                <a:rPr lang="zh-CN" altLang="en-US" dirty="0"/>
                <a:t>查询索引</a:t>
              </a:r>
            </a:p>
          </p:txBody>
        </p:sp>
        <p:sp>
          <p:nvSpPr>
            <p:cNvPr id="62" name="矩形 61">
              <a:extLst>
                <a:ext uri="{FF2B5EF4-FFF2-40B4-BE49-F238E27FC236}">
                  <a16:creationId xmlns:a16="http://schemas.microsoft.com/office/drawing/2014/main" id="{202BABD1-5A41-4B72-8350-58396CD1D97F}"/>
                </a:ext>
              </a:extLst>
            </p:cNvPr>
            <p:cNvSpPr/>
            <p:nvPr/>
          </p:nvSpPr>
          <p:spPr>
            <a:xfrm>
              <a:off x="5595335" y="2005471"/>
              <a:ext cx="721928" cy="646331"/>
            </a:xfrm>
            <a:prstGeom prst="rect">
              <a:avLst/>
            </a:prstGeom>
          </p:spPr>
          <p:txBody>
            <a:bodyPr wrap="square">
              <a:spAutoFit/>
            </a:bodyPr>
            <a:lstStyle/>
            <a:p>
              <a:r>
                <a:rPr lang="zh-CN" altLang="en-US" dirty="0"/>
                <a:t>密文图像</a:t>
              </a:r>
            </a:p>
          </p:txBody>
        </p:sp>
      </p:grpSp>
      <p:sp>
        <p:nvSpPr>
          <p:cNvPr id="63" name="文本框 62">
            <a:extLst>
              <a:ext uri="{FF2B5EF4-FFF2-40B4-BE49-F238E27FC236}">
                <a16:creationId xmlns:a16="http://schemas.microsoft.com/office/drawing/2014/main" id="{591EA4F9-BDB6-432E-AAC1-2A53FF510454}"/>
              </a:ext>
            </a:extLst>
          </p:cNvPr>
          <p:cNvSpPr txBox="1"/>
          <p:nvPr/>
        </p:nvSpPr>
        <p:spPr>
          <a:xfrm>
            <a:off x="11543188" y="217823"/>
            <a:ext cx="816745" cy="369332"/>
          </a:xfrm>
          <a:prstGeom prst="rect">
            <a:avLst/>
          </a:prstGeom>
          <a:noFill/>
        </p:spPr>
        <p:txBody>
          <a:bodyPr wrap="square" rtlCol="0">
            <a:spAutoFit/>
          </a:bodyPr>
          <a:lstStyle/>
          <a:p>
            <a:r>
              <a:rPr lang="en-US" altLang="zh-CN" dirty="0"/>
              <a:t>User</a:t>
            </a:r>
            <a:endParaRPr lang="zh-CN" altLang="en-US" dirty="0"/>
          </a:p>
        </p:txBody>
      </p:sp>
    </p:spTree>
    <p:extLst>
      <p:ext uri="{BB962C8B-B14F-4D97-AF65-F5344CB8AC3E}">
        <p14:creationId xmlns:p14="http://schemas.microsoft.com/office/powerpoint/2010/main" val="349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504718" y="621899"/>
            <a:ext cx="120112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SIFT</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4B80A9AD-231F-4FC5-9CBC-B26CB6D83DB1}"/>
              </a:ext>
            </a:extLst>
          </p:cNvPr>
          <p:cNvSpPr txBox="1"/>
          <p:nvPr/>
        </p:nvSpPr>
        <p:spPr>
          <a:xfrm>
            <a:off x="826994" y="1543574"/>
            <a:ext cx="10226180" cy="1938992"/>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Sift</a:t>
            </a:r>
            <a:r>
              <a:rPr lang="zh-CN" altLang="en-US" sz="2400" dirty="0">
                <a:latin typeface="华文楷体" panose="02010600040101010101" pitchFamily="2" charset="-122"/>
                <a:ea typeface="华文楷体" panose="02010600040101010101" pitchFamily="2" charset="-122"/>
              </a:rPr>
              <a:t>特征：图像的局部特征，其对旋转、尺度缩放、亮度变化保持不变性，对视角变化、仿射变换、噪声也保持一定程度的稳定性。区分性好，信息量丰富，适用于在海量特征数据库中进行快速、准确的匹配。</a:t>
            </a:r>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将一幅图像映射成一个</a:t>
            </a:r>
            <a:r>
              <a:rPr lang="en-US" altLang="zh-CN" sz="2400" dirty="0">
                <a:latin typeface="华文楷体" panose="02010600040101010101" pitchFamily="2" charset="-122"/>
                <a:ea typeface="华文楷体" panose="02010600040101010101" pitchFamily="2" charset="-122"/>
              </a:rPr>
              <a:t>sift</a:t>
            </a:r>
            <a:r>
              <a:rPr lang="zh-CN" altLang="en-US" sz="2400" dirty="0">
                <a:latin typeface="华文楷体" panose="02010600040101010101" pitchFamily="2" charset="-122"/>
                <a:ea typeface="华文楷体" panose="02010600040101010101" pitchFamily="2" charset="-122"/>
              </a:rPr>
              <a:t>特征的集合。</a:t>
            </a:r>
            <a:endParaRPr lang="en-US" altLang="zh-CN" sz="2400" dirty="0">
              <a:latin typeface="华文楷体" panose="02010600040101010101" pitchFamily="2" charset="-122"/>
              <a:ea typeface="华文楷体" panose="02010600040101010101" pitchFamily="2" charset="-122"/>
            </a:endParaRPr>
          </a:p>
        </p:txBody>
      </p:sp>
      <p:pic>
        <p:nvPicPr>
          <p:cNvPr id="3" name="图片 2">
            <a:extLst>
              <a:ext uri="{FF2B5EF4-FFF2-40B4-BE49-F238E27FC236}">
                <a16:creationId xmlns:a16="http://schemas.microsoft.com/office/drawing/2014/main" id="{6F535D12-1835-4245-A266-F1096A8F8CE3}"/>
              </a:ext>
            </a:extLst>
          </p:cNvPr>
          <p:cNvPicPr>
            <a:picLocks noChangeAspect="1"/>
          </p:cNvPicPr>
          <p:nvPr/>
        </p:nvPicPr>
        <p:blipFill>
          <a:blip r:embed="rId2"/>
          <a:stretch>
            <a:fillRect/>
          </a:stretch>
        </p:blipFill>
        <p:spPr>
          <a:xfrm>
            <a:off x="2419392" y="3819466"/>
            <a:ext cx="6279424" cy="2461473"/>
          </a:xfrm>
          <a:prstGeom prst="rect">
            <a:avLst/>
          </a:prstGeom>
        </p:spPr>
      </p:pic>
    </p:spTree>
    <p:extLst>
      <p:ext uri="{BB962C8B-B14F-4D97-AF65-F5344CB8AC3E}">
        <p14:creationId xmlns:p14="http://schemas.microsoft.com/office/powerpoint/2010/main" val="334353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224999" y="537074"/>
            <a:ext cx="1669410" cy="1077218"/>
          </a:xfrm>
          <a:prstGeom prst="rect">
            <a:avLst/>
          </a:prstGeom>
          <a:noFill/>
        </p:spPr>
        <p:txBody>
          <a:bodyPr wrap="square" rtlCol="0">
            <a:spAutoFit/>
          </a:bodyPr>
          <a:lstStyle/>
          <a:p>
            <a:pPr lvl="0" algn="ctr"/>
            <a:r>
              <a:rPr lang="en-US" altLang="zh-CN" sz="3200" dirty="0">
                <a:solidFill>
                  <a:prstClr val="white"/>
                </a:solidFill>
                <a:latin typeface="微软雅黑" panose="020B0503020204020204" pitchFamily="34" charset="-122"/>
                <a:ea typeface="微软雅黑" panose="020B0503020204020204" pitchFamily="34" charset="-122"/>
              </a:rPr>
              <a:t>HE</a:t>
            </a:r>
            <a:r>
              <a:rPr lang="zh-CN" altLang="en-US" sz="3200" dirty="0">
                <a:solidFill>
                  <a:prstClr val="white"/>
                </a:solidFill>
                <a:latin typeface="微软雅黑" panose="020B0503020204020204" pitchFamily="34" charset="-122"/>
                <a:ea typeface="微软雅黑" panose="020B0503020204020204" pitchFamily="34" charset="-122"/>
              </a:rPr>
              <a:t>算法</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528A6314-927F-4A5E-9BD7-980180025A11}"/>
              </a:ext>
            </a:extLst>
          </p:cNvPr>
          <p:cNvSpPr txBox="1"/>
          <p:nvPr/>
        </p:nvSpPr>
        <p:spPr>
          <a:xfrm>
            <a:off x="367262" y="2474752"/>
            <a:ext cx="2541864" cy="1446550"/>
          </a:xfrm>
          <a:prstGeom prst="rect">
            <a:avLst/>
          </a:prstGeom>
          <a:noFill/>
        </p:spPr>
        <p:txBody>
          <a:bodyPr wrap="square" rtlCol="0">
            <a:spAutoFit/>
          </a:bodyPr>
          <a:lstStyle/>
          <a:p>
            <a:r>
              <a:rPr lang="en-US" altLang="zh-CN" sz="2400" b="1" dirty="0" err="1">
                <a:latin typeface="华文楷体" panose="02010600040101010101" pitchFamily="2" charset="-122"/>
                <a:ea typeface="华文楷体" panose="02010600040101010101" pitchFamily="2" charset="-122"/>
              </a:rPr>
              <a:t>BoW</a:t>
            </a:r>
            <a:endParaRPr lang="en-US" altLang="zh-CN" sz="2400" b="1" dirty="0">
              <a:latin typeface="华文楷体" panose="02010600040101010101" pitchFamily="2" charset="-122"/>
              <a:ea typeface="华文楷体" panose="02010600040101010101" pitchFamily="2" charset="-122"/>
            </a:endParaRPr>
          </a:p>
          <a:p>
            <a:r>
              <a:rPr lang="en-US" altLang="zh-CN" sz="2400" b="1" dirty="0">
                <a:latin typeface="华文楷体" panose="02010600040101010101" pitchFamily="2" charset="-122"/>
                <a:ea typeface="华文楷体" panose="02010600040101010101" pitchFamily="2" charset="-122"/>
              </a:rPr>
              <a:t>(Bag of Words)</a:t>
            </a:r>
          </a:p>
          <a:p>
            <a:r>
              <a:rPr lang="zh-CN" altLang="en-US" sz="2000" dirty="0">
                <a:latin typeface="华文楷体" panose="02010600040101010101" pitchFamily="2" charset="-122"/>
                <a:ea typeface="华文楷体" panose="02010600040101010101" pitchFamily="2" charset="-122"/>
              </a:rPr>
              <a:t>用于自然语言处理和信息检索</a:t>
            </a:r>
          </a:p>
        </p:txBody>
      </p:sp>
      <p:sp>
        <p:nvSpPr>
          <p:cNvPr id="8" name="文本框 7">
            <a:extLst>
              <a:ext uri="{FF2B5EF4-FFF2-40B4-BE49-F238E27FC236}">
                <a16:creationId xmlns:a16="http://schemas.microsoft.com/office/drawing/2014/main" id="{31B01006-9C42-4FD5-92B5-3E369D9ED780}"/>
              </a:ext>
            </a:extLst>
          </p:cNvPr>
          <p:cNvSpPr txBox="1"/>
          <p:nvPr/>
        </p:nvSpPr>
        <p:spPr>
          <a:xfrm>
            <a:off x="4195895" y="2474752"/>
            <a:ext cx="2725022" cy="1446550"/>
          </a:xfrm>
          <a:prstGeom prst="rect">
            <a:avLst/>
          </a:prstGeom>
          <a:noFill/>
        </p:spPr>
        <p:txBody>
          <a:bodyPr wrap="square" rtlCol="0">
            <a:spAutoFit/>
          </a:bodyPr>
          <a:lstStyle/>
          <a:p>
            <a:r>
              <a:rPr lang="en-US" altLang="zh-CN" sz="2400" b="1" dirty="0" err="1">
                <a:latin typeface="华文楷体" panose="02010600040101010101" pitchFamily="2" charset="-122"/>
                <a:ea typeface="华文楷体" panose="02010600040101010101" pitchFamily="2" charset="-122"/>
              </a:rPr>
              <a:t>BoVW</a:t>
            </a:r>
            <a:endParaRPr lang="en-US" altLang="zh-CN" sz="2400" b="1" dirty="0">
              <a:latin typeface="华文楷体" panose="02010600040101010101" pitchFamily="2" charset="-122"/>
              <a:ea typeface="华文楷体" panose="02010600040101010101" pitchFamily="2" charset="-122"/>
            </a:endParaRPr>
          </a:p>
          <a:p>
            <a:r>
              <a:rPr lang="en-US" altLang="zh-CN" sz="2400" b="1" dirty="0">
                <a:latin typeface="华文楷体" panose="02010600040101010101" pitchFamily="2" charset="-122"/>
                <a:ea typeface="华文楷体" panose="02010600040101010101" pitchFamily="2" charset="-122"/>
              </a:rPr>
              <a:t>(Bag of </a:t>
            </a:r>
            <a:r>
              <a:rPr lang="en-US" altLang="zh-CN" sz="2400" b="1" dirty="0" err="1">
                <a:latin typeface="华文楷体" panose="02010600040101010101" pitchFamily="2" charset="-122"/>
                <a:ea typeface="华文楷体" panose="02010600040101010101" pitchFamily="2" charset="-122"/>
              </a:rPr>
              <a:t>VisualWords</a:t>
            </a:r>
            <a:r>
              <a:rPr lang="en-US" altLang="zh-CN" sz="2400" b="1" dirty="0">
                <a:latin typeface="华文楷体" panose="02010600040101010101" pitchFamily="2" charset="-122"/>
                <a:ea typeface="华文楷体" panose="02010600040101010101" pitchFamily="2" charset="-122"/>
              </a:rPr>
              <a:t>)</a:t>
            </a:r>
          </a:p>
          <a:p>
            <a:r>
              <a:rPr lang="zh-CN" altLang="en-US" sz="2000" dirty="0">
                <a:latin typeface="华文楷体" panose="02010600040101010101" pitchFamily="2" charset="-122"/>
                <a:ea typeface="华文楷体" panose="02010600040101010101" pitchFamily="2" charset="-122"/>
              </a:rPr>
              <a:t>用于大型图像集的快速索引和检索</a:t>
            </a:r>
          </a:p>
        </p:txBody>
      </p:sp>
      <p:sp>
        <p:nvSpPr>
          <p:cNvPr id="9" name="文本框 8">
            <a:extLst>
              <a:ext uri="{FF2B5EF4-FFF2-40B4-BE49-F238E27FC236}">
                <a16:creationId xmlns:a16="http://schemas.microsoft.com/office/drawing/2014/main" id="{4B5D64BF-47D2-4206-BEE0-DD159AF7B2B0}"/>
              </a:ext>
            </a:extLst>
          </p:cNvPr>
          <p:cNvSpPr txBox="1"/>
          <p:nvPr/>
        </p:nvSpPr>
        <p:spPr>
          <a:xfrm>
            <a:off x="8593124" y="2474752"/>
            <a:ext cx="2725022" cy="2308324"/>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HE</a:t>
            </a:r>
            <a:r>
              <a:rPr lang="zh-CN" altLang="en-US" sz="2400" b="1" dirty="0">
                <a:latin typeface="华文楷体" panose="02010600040101010101" pitchFamily="2" charset="-122"/>
                <a:ea typeface="华文楷体" panose="02010600040101010101" pitchFamily="2" charset="-122"/>
              </a:rPr>
              <a:t>算法</a:t>
            </a:r>
          </a:p>
          <a:p>
            <a:r>
              <a:rPr lang="zh-CN" altLang="en-US" sz="2000" dirty="0">
                <a:latin typeface="华文楷体" panose="02010600040101010101" pitchFamily="2" charset="-122"/>
                <a:ea typeface="华文楷体" panose="02010600040101010101" pitchFamily="2" charset="-122"/>
              </a:rPr>
              <a:t>对同一聚类中心的特征构造二值特征向量，然后利用阈值函数对同一聚类中与其他特征有较大差异的特征进行过滤，从而提高检索精度</a:t>
            </a:r>
          </a:p>
        </p:txBody>
      </p:sp>
      <p:sp>
        <p:nvSpPr>
          <p:cNvPr id="3" name="箭头: 右 2">
            <a:extLst>
              <a:ext uri="{FF2B5EF4-FFF2-40B4-BE49-F238E27FC236}">
                <a16:creationId xmlns:a16="http://schemas.microsoft.com/office/drawing/2014/main" id="{D9DCFF07-C7B2-4E17-8CA3-B23AFCE0ECAE}"/>
              </a:ext>
            </a:extLst>
          </p:cNvPr>
          <p:cNvSpPr/>
          <p:nvPr/>
        </p:nvSpPr>
        <p:spPr>
          <a:xfrm>
            <a:off x="7064229" y="3032619"/>
            <a:ext cx="1385583" cy="4278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C3B19128-EBC1-4B10-A16E-BB851AE9374B}"/>
              </a:ext>
            </a:extLst>
          </p:cNvPr>
          <p:cNvSpPr/>
          <p:nvPr/>
        </p:nvSpPr>
        <p:spPr>
          <a:xfrm>
            <a:off x="2867532" y="3047300"/>
            <a:ext cx="1385583" cy="4278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73018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1929</TotalTime>
  <Words>970</Words>
  <Application>Microsoft Office PowerPoint</Application>
  <PresentationFormat>宽屏</PresentationFormat>
  <Paragraphs>151</Paragraphs>
  <Slides>19</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Open Sans</vt:lpstr>
      <vt:lpstr>华文楷体</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乐 可馨</cp:lastModifiedBy>
  <cp:revision>82</cp:revision>
  <dcterms:created xsi:type="dcterms:W3CDTF">2017-05-19T06:35:00Z</dcterms:created>
  <dcterms:modified xsi:type="dcterms:W3CDTF">2020-02-26T05:56:21Z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