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59" r:id="rId4"/>
    <p:sldId id="257" r:id="rId5"/>
    <p:sldId id="297" r:id="rId6"/>
    <p:sldId id="264" r:id="rId7"/>
    <p:sldId id="298" r:id="rId8"/>
    <p:sldId id="265" r:id="rId9"/>
    <p:sldId id="299" r:id="rId10"/>
    <p:sldId id="300" r:id="rId11"/>
    <p:sldId id="301" r:id="rId12"/>
    <p:sldId id="302" r:id="rId13"/>
    <p:sldId id="303" r:id="rId14"/>
    <p:sldId id="304" r:id="rId15"/>
    <p:sldId id="267" r:id="rId16"/>
    <p:sldId id="305" r:id="rId17"/>
    <p:sldId id="306" r:id="rId18"/>
    <p:sldId id="307" r:id="rId19"/>
    <p:sldId id="310" r:id="rId20"/>
    <p:sldId id="308" r:id="rId21"/>
    <p:sldId id="309" r:id="rId22"/>
    <p:sldId id="269" r:id="rId23"/>
    <p:sldId id="274" r:id="rId24"/>
    <p:sldId id="296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  <a:srgbClr val="394659"/>
    <a:srgbClr val="595959"/>
    <a:srgbClr val="4B5C75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BE8EA-59C2-484C-BAFE-1336E8AEA6DC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F5750-D1BB-487B-94FA-EAAA1421A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2020/2/26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9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7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0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1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9035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055076"/>
            <a:ext cx="1775791" cy="5802924"/>
          </a:xfrm>
          <a:prstGeom prst="rect">
            <a:avLst/>
          </a:prstGeom>
          <a:solidFill>
            <a:srgbClr val="4B5C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-1"/>
            <a:ext cx="1775791" cy="1055077"/>
          </a:xfrm>
          <a:prstGeom prst="rect">
            <a:avLst/>
          </a:prstGeom>
          <a:solidFill>
            <a:srgbClr val="394659"/>
          </a:solidFill>
          <a:ln>
            <a:noFill/>
          </a:ln>
          <a:effectLst>
            <a:reflection stA="80000" endPos="59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4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9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2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19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4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2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2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2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F28C-6EAF-4EAF-9D75-5A3494FFCEEE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1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591857" y="4201145"/>
            <a:ext cx="6913798" cy="0"/>
          </a:xfrm>
          <a:prstGeom prst="line">
            <a:avLst/>
          </a:prstGeom>
          <a:ln>
            <a:solidFill>
              <a:srgbClr val="004F8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022706" y="4642007"/>
            <a:ext cx="2026573" cy="515384"/>
            <a:chOff x="3519939" y="3942615"/>
            <a:chExt cx="2026573" cy="515384"/>
          </a:xfrm>
        </p:grpSpPr>
        <p:sp>
          <p:nvSpPr>
            <p:cNvPr id="9" name="文本框 8"/>
            <p:cNvSpPr txBox="1"/>
            <p:nvPr/>
          </p:nvSpPr>
          <p:spPr>
            <a:xfrm>
              <a:off x="3765255" y="3942615"/>
              <a:ext cx="1781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汇 报 人： 曹 磊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KSO_Shape"/>
            <p:cNvSpPr>
              <a:spLocks/>
            </p:cNvSpPr>
            <p:nvPr/>
          </p:nvSpPr>
          <p:spPr bwMode="auto">
            <a:xfrm>
              <a:off x="3519939" y="3954289"/>
              <a:ext cx="397931" cy="503710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49140" y="4642007"/>
            <a:ext cx="2602253" cy="503710"/>
            <a:chOff x="8802980" y="3944675"/>
            <a:chExt cx="2602253" cy="503710"/>
          </a:xfrm>
        </p:grpSpPr>
        <p:sp>
          <p:nvSpPr>
            <p:cNvPr id="12" name="KSO_Shape"/>
            <p:cNvSpPr/>
            <p:nvPr/>
          </p:nvSpPr>
          <p:spPr>
            <a:xfrm>
              <a:off x="8802980" y="3944675"/>
              <a:ext cx="503710" cy="503710"/>
            </a:xfrm>
            <a:custGeom>
              <a:avLst/>
              <a:gdLst>
                <a:gd name="connsiteX0" fmla="*/ 320662 w 792088"/>
                <a:gd name="connsiteY0" fmla="*/ 99114 h 792088"/>
                <a:gd name="connsiteX1" fmla="*/ 320662 w 792088"/>
                <a:gd name="connsiteY1" fmla="*/ 475062 h 792088"/>
                <a:gd name="connsiteX2" fmla="*/ 696610 w 792088"/>
                <a:gd name="connsiteY2" fmla="*/ 475062 h 792088"/>
                <a:gd name="connsiteX3" fmla="*/ 696610 w 792088"/>
                <a:gd name="connsiteY3" fmla="*/ 434076 h 792088"/>
                <a:gd name="connsiteX4" fmla="*/ 361648 w 792088"/>
                <a:gd name="connsiteY4" fmla="*/ 434076 h 792088"/>
                <a:gd name="connsiteX5" fmla="*/ 361648 w 792088"/>
                <a:gd name="connsiteY5" fmla="*/ 99114 h 792088"/>
                <a:gd name="connsiteX6" fmla="*/ 396044 w 792088"/>
                <a:gd name="connsiteY6" fmla="*/ 0 h 792088"/>
                <a:gd name="connsiteX7" fmla="*/ 792088 w 792088"/>
                <a:gd name="connsiteY7" fmla="*/ 396044 h 792088"/>
                <a:gd name="connsiteX8" fmla="*/ 396044 w 792088"/>
                <a:gd name="connsiteY8" fmla="*/ 792088 h 792088"/>
                <a:gd name="connsiteX9" fmla="*/ 0 w 792088"/>
                <a:gd name="connsiteY9" fmla="*/ 396044 h 792088"/>
                <a:gd name="connsiteX10" fmla="*/ 396044 w 792088"/>
                <a:gd name="connsiteY10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088" h="792088">
                  <a:moveTo>
                    <a:pt x="320662" y="99114"/>
                  </a:moveTo>
                  <a:lnTo>
                    <a:pt x="320662" y="475062"/>
                  </a:lnTo>
                  <a:lnTo>
                    <a:pt x="696610" y="475062"/>
                  </a:lnTo>
                  <a:lnTo>
                    <a:pt x="696610" y="434076"/>
                  </a:lnTo>
                  <a:lnTo>
                    <a:pt x="361648" y="434076"/>
                  </a:lnTo>
                  <a:lnTo>
                    <a:pt x="361648" y="99114"/>
                  </a:lnTo>
                  <a:close/>
                  <a:moveTo>
                    <a:pt x="396044" y="0"/>
                  </a:moveTo>
                  <a:cubicBezTo>
                    <a:pt x="614773" y="0"/>
                    <a:pt x="792088" y="177315"/>
                    <a:pt x="792088" y="396044"/>
                  </a:cubicBezTo>
                  <a:cubicBezTo>
                    <a:pt x="792088" y="614773"/>
                    <a:pt x="614773" y="792088"/>
                    <a:pt x="396044" y="792088"/>
                  </a:cubicBez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253682" y="3949334"/>
              <a:ext cx="2151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时间：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2020.2.26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672235" y="2506585"/>
            <a:ext cx="5641289" cy="1370027"/>
            <a:chOff x="8564451" y="2716812"/>
            <a:chExt cx="579549" cy="1361673"/>
          </a:xfrm>
        </p:grpSpPr>
        <p:sp>
          <p:nvSpPr>
            <p:cNvPr id="23" name="矩形 22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0" y="2514939"/>
            <a:ext cx="7586037" cy="1374587"/>
            <a:chOff x="0" y="2716812"/>
            <a:chExt cx="6734043" cy="1374587"/>
          </a:xfrm>
        </p:grpSpPr>
        <p:sp>
          <p:nvSpPr>
            <p:cNvPr id="26" name="矩形 25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439952" y="2796050"/>
              <a:ext cx="3294091" cy="791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 期 总 结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247352" y="3720144"/>
              <a:ext cx="2743788" cy="37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18133" y="2523293"/>
            <a:ext cx="1224000" cy="1223998"/>
            <a:chOff x="222586" y="2787385"/>
            <a:chExt cx="1224000" cy="1223998"/>
          </a:xfrm>
        </p:grpSpPr>
        <p:sp>
          <p:nvSpPr>
            <p:cNvPr id="31" name="椭圆 30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4F8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90027" y="2529253"/>
            <a:ext cx="1224000" cy="1223998"/>
            <a:chOff x="1734969" y="2787385"/>
            <a:chExt cx="1224000" cy="1223998"/>
          </a:xfrm>
        </p:grpSpPr>
        <p:sp>
          <p:nvSpPr>
            <p:cNvPr id="34" name="椭圆 33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solidFill>
              <a:srgbClr val="004F8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SS-ELM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（样本选择）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352872" y="1622301"/>
            <a:ext cx="4008581" cy="4045527"/>
            <a:chOff x="2242256" y="1497597"/>
            <a:chExt cx="4008581" cy="404552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6319" y="1754909"/>
              <a:ext cx="463463" cy="30474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508568" y="1754909"/>
              <a:ext cx="3615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云计算中的</a:t>
              </a:r>
              <a:r>
                <a:rPr lang="zh-CN" altLang="en-US" sz="1600" dirty="0" smtClean="0"/>
                <a:t>样本集            分成两部分：</a:t>
              </a:r>
              <a:endParaRPr lang="en-US" altLang="zh-CN" sz="1600" dirty="0" smtClean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2176" y="2538400"/>
              <a:ext cx="2028285" cy="35221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6826" y="3397070"/>
              <a:ext cx="1939424" cy="349833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527034" y="2152085"/>
              <a:ext cx="3596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(1)</a:t>
              </a:r>
              <a:r>
                <a:rPr lang="zh-CN" altLang="zh-CN" sz="1600" dirty="0" smtClean="0"/>
                <a:t>要</a:t>
              </a:r>
              <a:r>
                <a:rPr lang="zh-CN" altLang="zh-CN" sz="1600" dirty="0"/>
                <a:t>分发</a:t>
              </a:r>
              <a:r>
                <a:rPr lang="zh-CN" altLang="zh-CN" sz="1600" dirty="0" smtClean="0"/>
                <a:t>到雾</a:t>
              </a:r>
              <a:r>
                <a:rPr lang="zh-CN" altLang="zh-CN" sz="1600" dirty="0"/>
                <a:t>节点</a:t>
              </a:r>
              <a:r>
                <a:rPr lang="en-US" altLang="zh-CN" sz="1600" dirty="0"/>
                <a:t>/MEC</a:t>
              </a:r>
              <a:r>
                <a:rPr lang="zh-CN" altLang="zh-CN" sz="1600" dirty="0" smtClean="0"/>
                <a:t>主机</a:t>
              </a:r>
              <a:r>
                <a:rPr lang="zh-CN" altLang="zh-CN" sz="1600" dirty="0"/>
                <a:t>的</a:t>
              </a:r>
              <a:r>
                <a:rPr lang="zh-CN" altLang="zh-CN" sz="1600" dirty="0" smtClean="0"/>
                <a:t>样本集</a:t>
              </a:r>
              <a:r>
                <a:rPr lang="en-US" altLang="zh-CN" sz="1600" dirty="0" smtClean="0"/>
                <a:t>: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27034" y="2975184"/>
              <a:ext cx="16995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(2)</a:t>
              </a:r>
              <a:r>
                <a:rPr lang="zh-CN" altLang="en-US" sz="1600" dirty="0" smtClean="0"/>
                <a:t>备份</a:t>
              </a:r>
              <a:r>
                <a:rPr lang="zh-CN" altLang="zh-CN" sz="1600" dirty="0" smtClean="0"/>
                <a:t>的样本集</a:t>
              </a:r>
              <a:r>
                <a:rPr lang="en-US" altLang="zh-CN" sz="1600" dirty="0" smtClean="0"/>
                <a:t>: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256826" y="4253356"/>
              <a:ext cx="1713244" cy="414268"/>
              <a:chOff x="2920011" y="4457732"/>
              <a:chExt cx="1859441" cy="44961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0011" y="4457732"/>
                <a:ext cx="1493649" cy="449619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3660" y="4503105"/>
                <a:ext cx="365792" cy="358171"/>
              </a:xfrm>
              <a:prstGeom prst="rect">
                <a:avLst/>
              </a:prstGeom>
            </p:spPr>
          </p:pic>
        </p:grp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6826" y="4780109"/>
              <a:ext cx="1462956" cy="435774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2527034" y="3848528"/>
              <a:ext cx="18806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满足下列两个条件</a:t>
              </a:r>
              <a:r>
                <a:rPr lang="en-US" altLang="zh-CN" sz="1600" dirty="0" smtClean="0"/>
                <a:t>:</a:t>
              </a: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242256" y="1497597"/>
              <a:ext cx="4008581" cy="404552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610488" y="1666832"/>
            <a:ext cx="3592945" cy="3956463"/>
            <a:chOff x="7212594" y="1542129"/>
            <a:chExt cx="3592945" cy="395646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31604" y="4434126"/>
              <a:ext cx="2874649" cy="781757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7491580" y="1754909"/>
              <a:ext cx="2704294" cy="338554"/>
              <a:chOff x="7694779" y="1721085"/>
              <a:chExt cx="2704294" cy="338554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7694779" y="1721085"/>
                <a:ext cx="24961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/>
                  <a:t>样本选择是从        中选择  </a:t>
                </a:r>
                <a:endParaRPr lang="en-US" altLang="zh-CN" sz="1600" dirty="0" smtClean="0"/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4766" y="1745702"/>
                <a:ext cx="294725" cy="287872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35080" y="1741868"/>
                <a:ext cx="363993" cy="317771"/>
              </a:xfrm>
              <a:prstGeom prst="rect">
                <a:avLst/>
              </a:prstGeom>
            </p:spPr>
          </p:pic>
        </p:grpSp>
        <p:grpSp>
          <p:nvGrpSpPr>
            <p:cNvPr id="32" name="组合 31"/>
            <p:cNvGrpSpPr/>
            <p:nvPr/>
          </p:nvGrpSpPr>
          <p:grpSpPr>
            <a:xfrm>
              <a:off x="7491580" y="2068831"/>
              <a:ext cx="3222357" cy="1682512"/>
              <a:chOff x="7491580" y="2170669"/>
              <a:chExt cx="3222357" cy="1682512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7491580" y="2170669"/>
                <a:ext cx="3222357" cy="1682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100"/>
                  </a:lnSpc>
                </a:pPr>
                <a:r>
                  <a:rPr lang="zh-CN" altLang="en-US" sz="1600" dirty="0"/>
                  <a:t>从而使得</a:t>
                </a:r>
                <a:r>
                  <a:rPr lang="zh-CN" altLang="en-US" sz="1600" dirty="0" smtClean="0"/>
                  <a:t>利用</a:t>
                </a:r>
                <a:r>
                  <a:rPr lang="en-US" altLang="zh-CN" sz="1600" dirty="0" smtClean="0"/>
                  <a:t>ELM</a:t>
                </a:r>
                <a:r>
                  <a:rPr lang="zh-CN" altLang="en-US" sz="1600" dirty="0" smtClean="0"/>
                  <a:t>算法学习</a:t>
                </a: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   </a:t>
                </a:r>
                <a:r>
                  <a:rPr lang="zh-CN" altLang="en-US" sz="1600" dirty="0" smtClean="0"/>
                  <a:t>的</a:t>
                </a:r>
                <a:endParaRPr lang="en-US" altLang="zh-CN" sz="1600" dirty="0" smtClean="0"/>
              </a:p>
              <a:p>
                <a:pPr>
                  <a:lnSpc>
                    <a:spcPts val="3100"/>
                  </a:lnSpc>
                </a:pPr>
                <a:r>
                  <a:rPr lang="zh-CN" altLang="en-US" sz="1600" dirty="0" smtClean="0"/>
                  <a:t>网络模型可以满足</a:t>
                </a:r>
                <a:endParaRPr lang="en-US" altLang="zh-CN" sz="1600" dirty="0" smtClean="0"/>
              </a:p>
              <a:p>
                <a:pPr>
                  <a:lnSpc>
                    <a:spcPts val="3100"/>
                  </a:lnSpc>
                </a:pPr>
                <a:r>
                  <a:rPr lang="zh-CN" altLang="en-US" sz="1600" dirty="0" smtClean="0"/>
                  <a:t>其中</a:t>
                </a:r>
                <a:endParaRPr lang="en-US" altLang="zh-CN" sz="1600" dirty="0" smtClean="0"/>
              </a:p>
              <a:p>
                <a:pPr>
                  <a:lnSpc>
                    <a:spcPts val="3100"/>
                  </a:lnSpc>
                </a:pPr>
                <a:r>
                  <a:rPr lang="zh-CN" altLang="en-US" sz="1600" dirty="0" smtClean="0"/>
                  <a:t>      是预先设定</a:t>
                </a:r>
                <a:r>
                  <a:rPr lang="zh-CN" altLang="en-US" sz="1600" dirty="0"/>
                  <a:t>的性能指标上限</a:t>
                </a:r>
                <a:r>
                  <a:rPr lang="zh-CN" altLang="en-US" dirty="0"/>
                  <a:t>。</a:t>
                </a:r>
                <a:endParaRPr lang="en-US" altLang="zh-CN" sz="1600" dirty="0"/>
              </a:p>
            </p:txBody>
          </p:sp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87776" y="2271987"/>
                <a:ext cx="363993" cy="317771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59303" y="2681105"/>
                <a:ext cx="1242168" cy="236240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51252" y="3044594"/>
                <a:ext cx="2092470" cy="304477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91470" y="3497495"/>
                <a:ext cx="277912" cy="249408"/>
              </a:xfrm>
              <a:prstGeom prst="rect">
                <a:avLst/>
              </a:prstGeom>
            </p:spPr>
          </p:pic>
        </p:grpSp>
        <p:sp>
          <p:nvSpPr>
            <p:cNvPr id="33" name="文本框 32"/>
            <p:cNvSpPr txBox="1"/>
            <p:nvPr/>
          </p:nvSpPr>
          <p:spPr>
            <a:xfrm>
              <a:off x="7533682" y="3914802"/>
              <a:ext cx="21884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ELM</a:t>
              </a:r>
              <a:r>
                <a:rPr lang="zh-CN" altLang="en-US" sz="1600" dirty="0" smtClean="0"/>
                <a:t>的平方损失函数：</a:t>
              </a:r>
              <a:endParaRPr lang="en-US" altLang="zh-CN" sz="1600" dirty="0" smtClean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7212594" y="1542129"/>
              <a:ext cx="3592945" cy="39564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右箭头 50"/>
          <p:cNvSpPr/>
          <p:nvPr/>
        </p:nvSpPr>
        <p:spPr>
          <a:xfrm>
            <a:off x="6361453" y="3269165"/>
            <a:ext cx="1249035" cy="704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入侵检测方案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71" y="1621383"/>
            <a:ext cx="7390518" cy="43545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72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仿真实验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99" y="2705201"/>
            <a:ext cx="5214102" cy="2389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31449" y="3020160"/>
            <a:ext cx="3371436" cy="175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 smtClean="0"/>
              <a:t>数据集：</a:t>
            </a:r>
            <a:r>
              <a:rPr lang="en-US" altLang="zh-CN" dirty="0"/>
              <a:t>KDD Cup </a:t>
            </a:r>
            <a:r>
              <a:rPr lang="en-US" altLang="zh-CN" dirty="0" smtClean="0"/>
              <a:t>99</a:t>
            </a:r>
          </a:p>
          <a:p>
            <a:pPr>
              <a:lnSpc>
                <a:spcPts val="2600"/>
              </a:lnSpc>
            </a:pPr>
            <a:r>
              <a:rPr lang="zh-CN" altLang="en-US" dirty="0"/>
              <a:t>训练</a:t>
            </a:r>
            <a:r>
              <a:rPr lang="zh-CN" altLang="en-US" dirty="0" smtClean="0"/>
              <a:t>数据：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zh-CN" altLang="en-US" dirty="0" smtClean="0"/>
              <a:t>测试数据：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zh-CN" altLang="en-US" dirty="0" smtClean="0"/>
              <a:t>算法比较：</a:t>
            </a:r>
            <a:r>
              <a:rPr lang="en-US" altLang="zh-CN" dirty="0" smtClean="0"/>
              <a:t>SS-ELM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ELM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BP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    SVM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CVM-ELM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69987" y="14316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：准确度和训练时长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9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仿真实验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69987" y="143169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实验二：改变训练数据集的大小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251" y="2134433"/>
            <a:ext cx="3910493" cy="40770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951" y="2124144"/>
            <a:ext cx="4155905" cy="408735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60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仿真实验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69987" y="14316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实验三：验证算法的鲁棒性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99" y="2146698"/>
            <a:ext cx="4084745" cy="401151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102762" y="2385043"/>
            <a:ext cx="4193311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zh-CN" sz="1600" dirty="0"/>
              <a:t>在</a:t>
            </a:r>
            <a:r>
              <a:rPr lang="en-US" altLang="zh-CN" sz="1600" dirty="0"/>
              <a:t>KDD99</a:t>
            </a:r>
            <a:r>
              <a:rPr lang="zh-CN" altLang="zh-CN" sz="1600" dirty="0"/>
              <a:t>数据集中，有</a:t>
            </a:r>
            <a:r>
              <a:rPr lang="en-US" altLang="zh-CN" sz="1600" dirty="0"/>
              <a:t>9</a:t>
            </a:r>
            <a:r>
              <a:rPr lang="zh-CN" altLang="zh-CN" sz="1600" dirty="0"/>
              <a:t>个特性</a:t>
            </a:r>
            <a:r>
              <a:rPr lang="en-US" altLang="zh-CN" sz="1600" dirty="0"/>
              <a:t>(</a:t>
            </a:r>
            <a:r>
              <a:rPr lang="zh-CN" altLang="zh-CN" sz="1600" dirty="0"/>
              <a:t>特性</a:t>
            </a:r>
            <a:r>
              <a:rPr lang="en-US" altLang="zh-CN" sz="1600" dirty="0"/>
              <a:t>23-31)</a:t>
            </a:r>
            <a:r>
              <a:rPr lang="zh-CN" altLang="zh-CN" sz="1600" dirty="0"/>
              <a:t>是</a:t>
            </a:r>
            <a:r>
              <a:rPr lang="zh-CN" altLang="zh-CN" sz="1600" dirty="0" smtClean="0"/>
              <a:t>关于</a:t>
            </a:r>
            <a:r>
              <a:rPr lang="zh-CN" altLang="en-US" sz="1600" dirty="0" smtClean="0"/>
              <a:t>时间</a:t>
            </a:r>
            <a:r>
              <a:rPr lang="zh-CN" altLang="en-US" sz="1600" dirty="0"/>
              <a:t>的网络流量统计</a:t>
            </a:r>
            <a:r>
              <a:rPr lang="zh-CN" altLang="en-US" sz="1600" dirty="0" smtClean="0"/>
              <a:t>特征</a:t>
            </a:r>
            <a:r>
              <a:rPr lang="zh-CN" altLang="zh-CN" sz="1600" dirty="0" smtClean="0"/>
              <a:t>的。它们</a:t>
            </a:r>
            <a:r>
              <a:rPr lang="zh-CN" altLang="zh-CN" sz="1600" dirty="0"/>
              <a:t>可以显示当前连接记录和前一段时间的连接记录之间的一些关系。然而，在真实的</a:t>
            </a:r>
            <a:r>
              <a:rPr lang="en-US" altLang="zh-CN" sz="1600" dirty="0"/>
              <a:t>FC/MEC</a:t>
            </a:r>
            <a:r>
              <a:rPr lang="zh-CN" altLang="zh-CN" sz="1600" dirty="0"/>
              <a:t>网络环境中，存在大量未经人工统计处理的原始数据。也就是说，我们很难获得基于时间统计的数据。为了保证分类器算法能够在高实时性、高动态性的网络环境下有效工作，我们</a:t>
            </a:r>
            <a:r>
              <a:rPr lang="zh-CN" altLang="zh-CN" sz="1600" dirty="0" smtClean="0"/>
              <a:t>去掉</a:t>
            </a:r>
            <a:r>
              <a:rPr lang="zh-CN" altLang="zh-CN" sz="1600" dirty="0"/>
              <a:t>特性</a:t>
            </a:r>
            <a:r>
              <a:rPr lang="en-US" altLang="zh-CN" sz="1600" dirty="0"/>
              <a:t>23-31</a:t>
            </a:r>
            <a:r>
              <a:rPr lang="zh-CN" altLang="zh-CN" sz="1600" dirty="0" smtClean="0"/>
              <a:t>进行</a:t>
            </a:r>
            <a:r>
              <a:rPr lang="zh-CN" altLang="zh-CN" sz="1600" dirty="0"/>
              <a:t>实验</a:t>
            </a:r>
            <a:r>
              <a:rPr lang="en-US" altLang="zh-CN" sz="1600" dirty="0"/>
              <a:t>3</a:t>
            </a:r>
            <a:r>
              <a:rPr lang="zh-CN" altLang="zh-CN" sz="1600" dirty="0"/>
              <a:t>。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33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用于入侵检测的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雾无线接入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网节点状态监测方案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7"/>
          <p:cNvSpPr txBox="1">
            <a:spLocks noChangeArrowheads="1"/>
          </p:cNvSpPr>
          <p:nvPr/>
        </p:nvSpPr>
        <p:spPr bwMode="auto">
          <a:xfrm>
            <a:off x="2644791" y="1214629"/>
            <a:ext cx="9393870" cy="139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600"/>
              </a:lnSpc>
            </a:pPr>
            <a:r>
              <a:rPr lang="zh-CN" altLang="zh-CN" dirty="0"/>
              <a:t>由于雾节点是资源受限的，传统的入侵检测系统（</a:t>
            </a:r>
            <a:r>
              <a:rPr lang="en-US" altLang="zh-CN" dirty="0"/>
              <a:t>IDS</a:t>
            </a:r>
            <a:r>
              <a:rPr lang="zh-CN" altLang="zh-CN" dirty="0"/>
              <a:t>）由于通信开销和计算复杂度无法直接部署在</a:t>
            </a:r>
            <a:r>
              <a:rPr lang="en-US" altLang="zh-CN" dirty="0"/>
              <a:t>F-RAN</a:t>
            </a:r>
            <a:r>
              <a:rPr lang="zh-CN" altLang="zh-CN" dirty="0"/>
              <a:t>中。为了解决这一问题，我们提出了一种基于</a:t>
            </a:r>
            <a:r>
              <a:rPr lang="en-US" altLang="zh-CN" dirty="0"/>
              <a:t>skyline</a:t>
            </a:r>
            <a:r>
              <a:rPr lang="zh-CN" altLang="zh-CN" dirty="0"/>
              <a:t>查询的方案，该方案能够分析雾节点的</a:t>
            </a:r>
            <a:r>
              <a:rPr lang="en-US" altLang="zh-CN" dirty="0"/>
              <a:t>IDS</a:t>
            </a:r>
            <a:r>
              <a:rPr lang="zh-CN" altLang="zh-CN" dirty="0"/>
              <a:t>日志统计信息，并提供完整的数据处理流程。</a:t>
            </a:r>
            <a:r>
              <a:rPr lang="zh-CN" altLang="en-US" dirty="0"/>
              <a:t>分成三个步骤：</a:t>
            </a:r>
            <a:endParaRPr lang="en-US" altLang="zh-CN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758698" y="2611418"/>
            <a:ext cx="92202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758699" y="3005318"/>
            <a:ext cx="2973416" cy="3369581"/>
            <a:chOff x="1423929" y="2798990"/>
            <a:chExt cx="3227991" cy="3369581"/>
          </a:xfrm>
        </p:grpSpPr>
        <p:grpSp>
          <p:nvGrpSpPr>
            <p:cNvPr id="26" name="组合 25"/>
            <p:cNvGrpSpPr/>
            <p:nvPr/>
          </p:nvGrpSpPr>
          <p:grpSpPr>
            <a:xfrm>
              <a:off x="1423929" y="2798990"/>
              <a:ext cx="3163123" cy="3369581"/>
              <a:chOff x="1446958" y="2798990"/>
              <a:chExt cx="1307398" cy="3148013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452958" y="3097440"/>
                <a:ext cx="1247775" cy="1730375"/>
              </a:xfrm>
              <a:prstGeom prst="rect">
                <a:avLst/>
              </a:prstGeom>
              <a:solidFill>
                <a:srgbClr val="004F8A"/>
              </a:solidFill>
              <a:ln w="25400" cap="flat" cmpd="sng" algn="ctr">
                <a:solidFill>
                  <a:schemeClr val="bg1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tIns="46800" bIns="216000" anchor="ctr"/>
              <a:lstStyle/>
              <a:p>
                <a:pPr algn="ctr">
                  <a:defRPr/>
                </a:pPr>
                <a:endParaRPr lang="en-US" sz="3600" b="1" kern="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Times New Roman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" name="矩形 1"/>
              <p:cNvSpPr/>
              <p:nvPr/>
            </p:nvSpPr>
            <p:spPr>
              <a:xfrm>
                <a:off x="1446958" y="2798990"/>
                <a:ext cx="1307398" cy="3148013"/>
              </a:xfrm>
              <a:custGeom>
                <a:avLst/>
                <a:gdLst>
                  <a:gd name="connsiteX0" fmla="*/ 1944216 w 1944216"/>
                  <a:gd name="connsiteY0" fmla="*/ 1887118 h 4536504"/>
                  <a:gd name="connsiteX1" fmla="*/ 1944216 w 1944216"/>
                  <a:gd name="connsiteY1" fmla="*/ 4536504 h 4536504"/>
                  <a:gd name="connsiteX2" fmla="*/ 0 w 1944216"/>
                  <a:gd name="connsiteY2" fmla="*/ 4536504 h 4536504"/>
                  <a:gd name="connsiteX3" fmla="*/ 0 w 1944216"/>
                  <a:gd name="connsiteY3" fmla="*/ 2127281 h 4536504"/>
                  <a:gd name="connsiteX4" fmla="*/ 1944216 w 1944216"/>
                  <a:gd name="connsiteY4" fmla="*/ 1887118 h 4536504"/>
                  <a:gd name="connsiteX5" fmla="*/ 0 w 1944216"/>
                  <a:gd name="connsiteY5" fmla="*/ 0 h 4536504"/>
                  <a:gd name="connsiteX6" fmla="*/ 1944216 w 1944216"/>
                  <a:gd name="connsiteY6" fmla="*/ 0 h 4536504"/>
                  <a:gd name="connsiteX7" fmla="*/ 1944216 w 1944216"/>
                  <a:gd name="connsiteY7" fmla="*/ 1322678 h 4536504"/>
                  <a:gd name="connsiteX8" fmla="*/ 0 w 1944216"/>
                  <a:gd name="connsiteY8" fmla="*/ 466487 h 4536504"/>
                  <a:gd name="connsiteX9" fmla="*/ 0 w 1944216"/>
                  <a:gd name="connsiteY9" fmla="*/ 0 h 4536504"/>
                  <a:gd name="connsiteX0" fmla="*/ 1944216 w 1944216"/>
                  <a:gd name="connsiteY0" fmla="*/ 1887118 h 4536504"/>
                  <a:gd name="connsiteX1" fmla="*/ 1944216 w 1944216"/>
                  <a:gd name="connsiteY1" fmla="*/ 4536504 h 4536504"/>
                  <a:gd name="connsiteX2" fmla="*/ 0 w 1944216"/>
                  <a:gd name="connsiteY2" fmla="*/ 4536504 h 4536504"/>
                  <a:gd name="connsiteX3" fmla="*/ 0 w 1944216"/>
                  <a:gd name="connsiteY3" fmla="*/ 2127281 h 4536504"/>
                  <a:gd name="connsiteX4" fmla="*/ 1944216 w 1944216"/>
                  <a:gd name="connsiteY4" fmla="*/ 1887118 h 4536504"/>
                  <a:gd name="connsiteX5" fmla="*/ 0 w 1944216"/>
                  <a:gd name="connsiteY5" fmla="*/ 0 h 4536504"/>
                  <a:gd name="connsiteX6" fmla="*/ 1944216 w 1944216"/>
                  <a:gd name="connsiteY6" fmla="*/ 0 h 4536504"/>
                  <a:gd name="connsiteX7" fmla="*/ 1944216 w 1944216"/>
                  <a:gd name="connsiteY7" fmla="*/ 674279 h 4536504"/>
                  <a:gd name="connsiteX8" fmla="*/ 0 w 1944216"/>
                  <a:gd name="connsiteY8" fmla="*/ 466487 h 4536504"/>
                  <a:gd name="connsiteX9" fmla="*/ 0 w 1944216"/>
                  <a:gd name="connsiteY9" fmla="*/ 0 h 4536504"/>
                  <a:gd name="connsiteX0" fmla="*/ 1944216 w 1962224"/>
                  <a:gd name="connsiteY0" fmla="*/ 1887118 h 4536504"/>
                  <a:gd name="connsiteX1" fmla="*/ 1944216 w 1962224"/>
                  <a:gd name="connsiteY1" fmla="*/ 4536504 h 4536504"/>
                  <a:gd name="connsiteX2" fmla="*/ 0 w 1962224"/>
                  <a:gd name="connsiteY2" fmla="*/ 4536504 h 4536504"/>
                  <a:gd name="connsiteX3" fmla="*/ 0 w 1962224"/>
                  <a:gd name="connsiteY3" fmla="*/ 2127281 h 4536504"/>
                  <a:gd name="connsiteX4" fmla="*/ 1944216 w 1962224"/>
                  <a:gd name="connsiteY4" fmla="*/ 1887118 h 4536504"/>
                  <a:gd name="connsiteX5" fmla="*/ 0 w 1962224"/>
                  <a:gd name="connsiteY5" fmla="*/ 0 h 4536504"/>
                  <a:gd name="connsiteX6" fmla="*/ 1944216 w 1962224"/>
                  <a:gd name="connsiteY6" fmla="*/ 0 h 4536504"/>
                  <a:gd name="connsiteX7" fmla="*/ 1962224 w 1962224"/>
                  <a:gd name="connsiteY7" fmla="*/ 716112 h 4536504"/>
                  <a:gd name="connsiteX8" fmla="*/ 0 w 1962224"/>
                  <a:gd name="connsiteY8" fmla="*/ 466487 h 4536504"/>
                  <a:gd name="connsiteX9" fmla="*/ 0 w 1962224"/>
                  <a:gd name="connsiteY9" fmla="*/ 0 h 4536504"/>
                  <a:gd name="connsiteX0" fmla="*/ 1944216 w 1944216"/>
                  <a:gd name="connsiteY0" fmla="*/ 1887118 h 4536504"/>
                  <a:gd name="connsiteX1" fmla="*/ 1944216 w 1944216"/>
                  <a:gd name="connsiteY1" fmla="*/ 4536504 h 4536504"/>
                  <a:gd name="connsiteX2" fmla="*/ 0 w 1944216"/>
                  <a:gd name="connsiteY2" fmla="*/ 4536504 h 4536504"/>
                  <a:gd name="connsiteX3" fmla="*/ 0 w 1944216"/>
                  <a:gd name="connsiteY3" fmla="*/ 2127281 h 4536504"/>
                  <a:gd name="connsiteX4" fmla="*/ 1944216 w 1944216"/>
                  <a:gd name="connsiteY4" fmla="*/ 1887118 h 4536504"/>
                  <a:gd name="connsiteX5" fmla="*/ 0 w 1944216"/>
                  <a:gd name="connsiteY5" fmla="*/ 0 h 4536504"/>
                  <a:gd name="connsiteX6" fmla="*/ 1944216 w 1944216"/>
                  <a:gd name="connsiteY6" fmla="*/ 0 h 4536504"/>
                  <a:gd name="connsiteX7" fmla="*/ 1944216 w 1944216"/>
                  <a:gd name="connsiteY7" fmla="*/ 757943 h 4536504"/>
                  <a:gd name="connsiteX8" fmla="*/ 0 w 1944216"/>
                  <a:gd name="connsiteY8" fmla="*/ 466487 h 4536504"/>
                  <a:gd name="connsiteX9" fmla="*/ 0 w 1944216"/>
                  <a:gd name="connsiteY9" fmla="*/ 0 h 4536504"/>
                  <a:gd name="connsiteX0" fmla="*/ 1944216 w 1944216"/>
                  <a:gd name="connsiteY0" fmla="*/ 1887118 h 4536504"/>
                  <a:gd name="connsiteX1" fmla="*/ 1944216 w 1944216"/>
                  <a:gd name="connsiteY1" fmla="*/ 4536504 h 4536504"/>
                  <a:gd name="connsiteX2" fmla="*/ 0 w 1944216"/>
                  <a:gd name="connsiteY2" fmla="*/ 4536504 h 4536504"/>
                  <a:gd name="connsiteX3" fmla="*/ 0 w 1944216"/>
                  <a:gd name="connsiteY3" fmla="*/ 2127281 h 4536504"/>
                  <a:gd name="connsiteX4" fmla="*/ 1944216 w 1944216"/>
                  <a:gd name="connsiteY4" fmla="*/ 1887118 h 4536504"/>
                  <a:gd name="connsiteX5" fmla="*/ 0 w 1944216"/>
                  <a:gd name="connsiteY5" fmla="*/ 0 h 4536504"/>
                  <a:gd name="connsiteX6" fmla="*/ 1944216 w 1944216"/>
                  <a:gd name="connsiteY6" fmla="*/ 0 h 4536504"/>
                  <a:gd name="connsiteX7" fmla="*/ 1944216 w 1944216"/>
                  <a:gd name="connsiteY7" fmla="*/ 611531 h 4536504"/>
                  <a:gd name="connsiteX8" fmla="*/ 0 w 1944216"/>
                  <a:gd name="connsiteY8" fmla="*/ 466487 h 4536504"/>
                  <a:gd name="connsiteX9" fmla="*/ 0 w 1944216"/>
                  <a:gd name="connsiteY9" fmla="*/ 0 h 4536504"/>
                  <a:gd name="connsiteX0" fmla="*/ 1953220 w 1953220"/>
                  <a:gd name="connsiteY0" fmla="*/ 1113223 h 4536504"/>
                  <a:gd name="connsiteX1" fmla="*/ 1944216 w 1953220"/>
                  <a:gd name="connsiteY1" fmla="*/ 4536504 h 4536504"/>
                  <a:gd name="connsiteX2" fmla="*/ 0 w 1953220"/>
                  <a:gd name="connsiteY2" fmla="*/ 4536504 h 4536504"/>
                  <a:gd name="connsiteX3" fmla="*/ 0 w 1953220"/>
                  <a:gd name="connsiteY3" fmla="*/ 2127281 h 4536504"/>
                  <a:gd name="connsiteX4" fmla="*/ 1953220 w 1953220"/>
                  <a:gd name="connsiteY4" fmla="*/ 1113223 h 4536504"/>
                  <a:gd name="connsiteX5" fmla="*/ 0 w 1953220"/>
                  <a:gd name="connsiteY5" fmla="*/ 0 h 4536504"/>
                  <a:gd name="connsiteX6" fmla="*/ 1944216 w 1953220"/>
                  <a:gd name="connsiteY6" fmla="*/ 0 h 4536504"/>
                  <a:gd name="connsiteX7" fmla="*/ 1944216 w 1953220"/>
                  <a:gd name="connsiteY7" fmla="*/ 611531 h 4536504"/>
                  <a:gd name="connsiteX8" fmla="*/ 0 w 1953220"/>
                  <a:gd name="connsiteY8" fmla="*/ 466487 h 4536504"/>
                  <a:gd name="connsiteX9" fmla="*/ 0 w 1953220"/>
                  <a:gd name="connsiteY9" fmla="*/ 0 h 4536504"/>
                  <a:gd name="connsiteX0" fmla="*/ 1962224 w 1962224"/>
                  <a:gd name="connsiteY0" fmla="*/ 1113223 h 4536504"/>
                  <a:gd name="connsiteX1" fmla="*/ 1953220 w 1962224"/>
                  <a:gd name="connsiteY1" fmla="*/ 4536504 h 4536504"/>
                  <a:gd name="connsiteX2" fmla="*/ 9004 w 1962224"/>
                  <a:gd name="connsiteY2" fmla="*/ 4536504 h 4536504"/>
                  <a:gd name="connsiteX3" fmla="*/ 0 w 1962224"/>
                  <a:gd name="connsiteY3" fmla="*/ 1708959 h 4536504"/>
                  <a:gd name="connsiteX4" fmla="*/ 1962224 w 1962224"/>
                  <a:gd name="connsiteY4" fmla="*/ 1113223 h 4536504"/>
                  <a:gd name="connsiteX5" fmla="*/ 9004 w 1962224"/>
                  <a:gd name="connsiteY5" fmla="*/ 0 h 4536504"/>
                  <a:gd name="connsiteX6" fmla="*/ 1953220 w 1962224"/>
                  <a:gd name="connsiteY6" fmla="*/ 0 h 4536504"/>
                  <a:gd name="connsiteX7" fmla="*/ 1953220 w 1962224"/>
                  <a:gd name="connsiteY7" fmla="*/ 611531 h 4536504"/>
                  <a:gd name="connsiteX8" fmla="*/ 9004 w 1962224"/>
                  <a:gd name="connsiteY8" fmla="*/ 466487 h 4536504"/>
                  <a:gd name="connsiteX9" fmla="*/ 9004 w 1962224"/>
                  <a:gd name="connsiteY9" fmla="*/ 0 h 4536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62224" h="4536504">
                    <a:moveTo>
                      <a:pt x="1962224" y="1113223"/>
                    </a:moveTo>
                    <a:cubicBezTo>
                      <a:pt x="1959223" y="2254317"/>
                      <a:pt x="1956221" y="3395410"/>
                      <a:pt x="1953220" y="4536504"/>
                    </a:cubicBezTo>
                    <a:lnTo>
                      <a:pt x="9004" y="4536504"/>
                    </a:lnTo>
                    <a:cubicBezTo>
                      <a:pt x="6003" y="3593989"/>
                      <a:pt x="3001" y="2651474"/>
                      <a:pt x="0" y="1708959"/>
                    </a:cubicBezTo>
                    <a:lnTo>
                      <a:pt x="1962224" y="1113223"/>
                    </a:lnTo>
                    <a:close/>
                    <a:moveTo>
                      <a:pt x="9004" y="0"/>
                    </a:moveTo>
                    <a:lnTo>
                      <a:pt x="1953220" y="0"/>
                    </a:lnTo>
                    <a:lnTo>
                      <a:pt x="1953220" y="611531"/>
                    </a:lnTo>
                    <a:lnTo>
                      <a:pt x="9004" y="466487"/>
                    </a:lnTo>
                    <a:lnTo>
                      <a:pt x="9004" y="0"/>
                    </a:lnTo>
                    <a:close/>
                  </a:path>
                </a:pathLst>
              </a:custGeom>
              <a:solidFill>
                <a:srgbClr val="394659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tIns="2016000" bIns="0" anchor="ctr"/>
              <a:lstStyle/>
              <a:p>
                <a:pPr algn="ctr">
                  <a:lnSpc>
                    <a:spcPct val="130000"/>
                  </a:lnSpc>
                  <a:defRPr/>
                </a:pPr>
                <a:endParaRPr lang="zh-CN" altLang="en-US" sz="1400" kern="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itchFamily="34" charset="0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2180292" y="3237742"/>
              <a:ext cx="1535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STEP 1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516834" y="4015722"/>
              <a:ext cx="3135086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5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提出了一种轻量级的雾节点过滤</a:t>
              </a:r>
              <a:r>
                <a:rPr lang="zh-CN" altLang="zh-CN" sz="15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策略</a:t>
              </a:r>
              <a:r>
                <a:rPr lang="zh-CN" altLang="en-US" sz="15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（</a:t>
              </a:r>
              <a:r>
                <a:rPr lang="en-US" altLang="zh-CN" sz="15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FNFS</a:t>
              </a:r>
              <a:r>
                <a:rPr lang="zh-CN" altLang="en-US" sz="15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）</a:t>
              </a:r>
              <a:r>
                <a:rPr lang="zh-CN" altLang="zh-CN" sz="15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对</a:t>
              </a:r>
              <a:r>
                <a:rPr lang="zh-CN" altLang="zh-CN" sz="15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原始数据进行过滤，减少了雾云通信开销。</a:t>
              </a:r>
              <a:endParaRPr lang="zh-CN" altLang="en-US" sz="15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11972" y="3005318"/>
            <a:ext cx="2973416" cy="3369581"/>
            <a:chOff x="1423929" y="2798990"/>
            <a:chExt cx="3227991" cy="3369581"/>
          </a:xfrm>
        </p:grpSpPr>
        <p:grpSp>
          <p:nvGrpSpPr>
            <p:cNvPr id="32" name="组合 31"/>
            <p:cNvGrpSpPr/>
            <p:nvPr/>
          </p:nvGrpSpPr>
          <p:grpSpPr>
            <a:xfrm>
              <a:off x="1423929" y="2798990"/>
              <a:ext cx="3163123" cy="3369581"/>
              <a:chOff x="1446958" y="2798990"/>
              <a:chExt cx="1307398" cy="3148013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452958" y="3097440"/>
                <a:ext cx="1247775" cy="1730375"/>
              </a:xfrm>
              <a:prstGeom prst="rect">
                <a:avLst/>
              </a:prstGeom>
              <a:solidFill>
                <a:srgbClr val="004F8A"/>
              </a:solidFill>
              <a:ln w="25400" cap="flat" cmpd="sng" algn="ctr">
                <a:solidFill>
                  <a:schemeClr val="bg1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tIns="46800" bIns="216000" anchor="ctr"/>
              <a:lstStyle/>
              <a:p>
                <a:pPr algn="ctr">
                  <a:defRPr/>
                </a:pPr>
                <a:endParaRPr lang="en-US" sz="3600" b="1" kern="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Times New Roman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矩形 1"/>
              <p:cNvSpPr/>
              <p:nvPr/>
            </p:nvSpPr>
            <p:spPr>
              <a:xfrm>
                <a:off x="1446958" y="2798990"/>
                <a:ext cx="1307398" cy="3148013"/>
              </a:xfrm>
              <a:custGeom>
                <a:avLst/>
                <a:gdLst>
                  <a:gd name="connsiteX0" fmla="*/ 1944216 w 1944216"/>
                  <a:gd name="connsiteY0" fmla="*/ 1887118 h 4536504"/>
                  <a:gd name="connsiteX1" fmla="*/ 1944216 w 1944216"/>
                  <a:gd name="connsiteY1" fmla="*/ 4536504 h 4536504"/>
                  <a:gd name="connsiteX2" fmla="*/ 0 w 1944216"/>
                  <a:gd name="connsiteY2" fmla="*/ 4536504 h 4536504"/>
                  <a:gd name="connsiteX3" fmla="*/ 0 w 1944216"/>
                  <a:gd name="connsiteY3" fmla="*/ 2127281 h 4536504"/>
                  <a:gd name="connsiteX4" fmla="*/ 1944216 w 1944216"/>
                  <a:gd name="connsiteY4" fmla="*/ 1887118 h 4536504"/>
                  <a:gd name="connsiteX5" fmla="*/ 0 w 1944216"/>
                  <a:gd name="connsiteY5" fmla="*/ 0 h 4536504"/>
                  <a:gd name="connsiteX6" fmla="*/ 1944216 w 1944216"/>
                  <a:gd name="connsiteY6" fmla="*/ 0 h 4536504"/>
                  <a:gd name="connsiteX7" fmla="*/ 1944216 w 1944216"/>
                  <a:gd name="connsiteY7" fmla="*/ 1322678 h 4536504"/>
                  <a:gd name="connsiteX8" fmla="*/ 0 w 1944216"/>
                  <a:gd name="connsiteY8" fmla="*/ 466487 h 4536504"/>
                  <a:gd name="connsiteX9" fmla="*/ 0 w 1944216"/>
                  <a:gd name="connsiteY9" fmla="*/ 0 h 4536504"/>
                  <a:gd name="connsiteX0" fmla="*/ 1944216 w 1944216"/>
                  <a:gd name="connsiteY0" fmla="*/ 1887118 h 4536504"/>
                  <a:gd name="connsiteX1" fmla="*/ 1944216 w 1944216"/>
                  <a:gd name="connsiteY1" fmla="*/ 4536504 h 4536504"/>
                  <a:gd name="connsiteX2" fmla="*/ 0 w 1944216"/>
                  <a:gd name="connsiteY2" fmla="*/ 4536504 h 4536504"/>
                  <a:gd name="connsiteX3" fmla="*/ 0 w 1944216"/>
                  <a:gd name="connsiteY3" fmla="*/ 2127281 h 4536504"/>
                  <a:gd name="connsiteX4" fmla="*/ 1944216 w 1944216"/>
                  <a:gd name="connsiteY4" fmla="*/ 1887118 h 4536504"/>
                  <a:gd name="connsiteX5" fmla="*/ 0 w 1944216"/>
                  <a:gd name="connsiteY5" fmla="*/ 0 h 4536504"/>
                  <a:gd name="connsiteX6" fmla="*/ 1944216 w 1944216"/>
                  <a:gd name="connsiteY6" fmla="*/ 0 h 4536504"/>
                  <a:gd name="connsiteX7" fmla="*/ 1944216 w 1944216"/>
                  <a:gd name="connsiteY7" fmla="*/ 674279 h 4536504"/>
                  <a:gd name="connsiteX8" fmla="*/ 0 w 1944216"/>
                  <a:gd name="connsiteY8" fmla="*/ 466487 h 4536504"/>
                  <a:gd name="connsiteX9" fmla="*/ 0 w 1944216"/>
                  <a:gd name="connsiteY9" fmla="*/ 0 h 4536504"/>
                  <a:gd name="connsiteX0" fmla="*/ 1944216 w 1962224"/>
                  <a:gd name="connsiteY0" fmla="*/ 1887118 h 4536504"/>
                  <a:gd name="connsiteX1" fmla="*/ 1944216 w 1962224"/>
                  <a:gd name="connsiteY1" fmla="*/ 4536504 h 4536504"/>
                  <a:gd name="connsiteX2" fmla="*/ 0 w 1962224"/>
                  <a:gd name="connsiteY2" fmla="*/ 4536504 h 4536504"/>
                  <a:gd name="connsiteX3" fmla="*/ 0 w 1962224"/>
                  <a:gd name="connsiteY3" fmla="*/ 2127281 h 4536504"/>
                  <a:gd name="connsiteX4" fmla="*/ 1944216 w 1962224"/>
                  <a:gd name="connsiteY4" fmla="*/ 1887118 h 4536504"/>
                  <a:gd name="connsiteX5" fmla="*/ 0 w 1962224"/>
                  <a:gd name="connsiteY5" fmla="*/ 0 h 4536504"/>
                  <a:gd name="connsiteX6" fmla="*/ 1944216 w 1962224"/>
                  <a:gd name="connsiteY6" fmla="*/ 0 h 4536504"/>
                  <a:gd name="connsiteX7" fmla="*/ 1962224 w 1962224"/>
                  <a:gd name="connsiteY7" fmla="*/ 716112 h 4536504"/>
                  <a:gd name="connsiteX8" fmla="*/ 0 w 1962224"/>
                  <a:gd name="connsiteY8" fmla="*/ 466487 h 4536504"/>
                  <a:gd name="connsiteX9" fmla="*/ 0 w 1962224"/>
                  <a:gd name="connsiteY9" fmla="*/ 0 h 4536504"/>
                  <a:gd name="connsiteX0" fmla="*/ 1944216 w 1944216"/>
                  <a:gd name="connsiteY0" fmla="*/ 1887118 h 4536504"/>
                  <a:gd name="connsiteX1" fmla="*/ 1944216 w 1944216"/>
                  <a:gd name="connsiteY1" fmla="*/ 4536504 h 4536504"/>
                  <a:gd name="connsiteX2" fmla="*/ 0 w 1944216"/>
                  <a:gd name="connsiteY2" fmla="*/ 4536504 h 4536504"/>
                  <a:gd name="connsiteX3" fmla="*/ 0 w 1944216"/>
                  <a:gd name="connsiteY3" fmla="*/ 2127281 h 4536504"/>
                  <a:gd name="connsiteX4" fmla="*/ 1944216 w 1944216"/>
                  <a:gd name="connsiteY4" fmla="*/ 1887118 h 4536504"/>
                  <a:gd name="connsiteX5" fmla="*/ 0 w 1944216"/>
                  <a:gd name="connsiteY5" fmla="*/ 0 h 4536504"/>
                  <a:gd name="connsiteX6" fmla="*/ 1944216 w 1944216"/>
                  <a:gd name="connsiteY6" fmla="*/ 0 h 4536504"/>
                  <a:gd name="connsiteX7" fmla="*/ 1944216 w 1944216"/>
                  <a:gd name="connsiteY7" fmla="*/ 757943 h 4536504"/>
                  <a:gd name="connsiteX8" fmla="*/ 0 w 1944216"/>
                  <a:gd name="connsiteY8" fmla="*/ 466487 h 4536504"/>
                  <a:gd name="connsiteX9" fmla="*/ 0 w 1944216"/>
                  <a:gd name="connsiteY9" fmla="*/ 0 h 4536504"/>
                  <a:gd name="connsiteX0" fmla="*/ 1944216 w 1944216"/>
                  <a:gd name="connsiteY0" fmla="*/ 1887118 h 4536504"/>
                  <a:gd name="connsiteX1" fmla="*/ 1944216 w 1944216"/>
                  <a:gd name="connsiteY1" fmla="*/ 4536504 h 4536504"/>
                  <a:gd name="connsiteX2" fmla="*/ 0 w 1944216"/>
                  <a:gd name="connsiteY2" fmla="*/ 4536504 h 4536504"/>
                  <a:gd name="connsiteX3" fmla="*/ 0 w 1944216"/>
                  <a:gd name="connsiteY3" fmla="*/ 2127281 h 4536504"/>
                  <a:gd name="connsiteX4" fmla="*/ 1944216 w 1944216"/>
                  <a:gd name="connsiteY4" fmla="*/ 1887118 h 4536504"/>
                  <a:gd name="connsiteX5" fmla="*/ 0 w 1944216"/>
                  <a:gd name="connsiteY5" fmla="*/ 0 h 4536504"/>
                  <a:gd name="connsiteX6" fmla="*/ 1944216 w 1944216"/>
                  <a:gd name="connsiteY6" fmla="*/ 0 h 4536504"/>
                  <a:gd name="connsiteX7" fmla="*/ 1944216 w 1944216"/>
                  <a:gd name="connsiteY7" fmla="*/ 611531 h 4536504"/>
                  <a:gd name="connsiteX8" fmla="*/ 0 w 1944216"/>
                  <a:gd name="connsiteY8" fmla="*/ 466487 h 4536504"/>
                  <a:gd name="connsiteX9" fmla="*/ 0 w 1944216"/>
                  <a:gd name="connsiteY9" fmla="*/ 0 h 4536504"/>
                  <a:gd name="connsiteX0" fmla="*/ 1953220 w 1953220"/>
                  <a:gd name="connsiteY0" fmla="*/ 1113223 h 4536504"/>
                  <a:gd name="connsiteX1" fmla="*/ 1944216 w 1953220"/>
                  <a:gd name="connsiteY1" fmla="*/ 4536504 h 4536504"/>
                  <a:gd name="connsiteX2" fmla="*/ 0 w 1953220"/>
                  <a:gd name="connsiteY2" fmla="*/ 4536504 h 4536504"/>
                  <a:gd name="connsiteX3" fmla="*/ 0 w 1953220"/>
                  <a:gd name="connsiteY3" fmla="*/ 2127281 h 4536504"/>
                  <a:gd name="connsiteX4" fmla="*/ 1953220 w 1953220"/>
                  <a:gd name="connsiteY4" fmla="*/ 1113223 h 4536504"/>
                  <a:gd name="connsiteX5" fmla="*/ 0 w 1953220"/>
                  <a:gd name="connsiteY5" fmla="*/ 0 h 4536504"/>
                  <a:gd name="connsiteX6" fmla="*/ 1944216 w 1953220"/>
                  <a:gd name="connsiteY6" fmla="*/ 0 h 4536504"/>
                  <a:gd name="connsiteX7" fmla="*/ 1944216 w 1953220"/>
                  <a:gd name="connsiteY7" fmla="*/ 611531 h 4536504"/>
                  <a:gd name="connsiteX8" fmla="*/ 0 w 1953220"/>
                  <a:gd name="connsiteY8" fmla="*/ 466487 h 4536504"/>
                  <a:gd name="connsiteX9" fmla="*/ 0 w 1953220"/>
                  <a:gd name="connsiteY9" fmla="*/ 0 h 4536504"/>
                  <a:gd name="connsiteX0" fmla="*/ 1962224 w 1962224"/>
                  <a:gd name="connsiteY0" fmla="*/ 1113223 h 4536504"/>
                  <a:gd name="connsiteX1" fmla="*/ 1953220 w 1962224"/>
                  <a:gd name="connsiteY1" fmla="*/ 4536504 h 4536504"/>
                  <a:gd name="connsiteX2" fmla="*/ 9004 w 1962224"/>
                  <a:gd name="connsiteY2" fmla="*/ 4536504 h 4536504"/>
                  <a:gd name="connsiteX3" fmla="*/ 0 w 1962224"/>
                  <a:gd name="connsiteY3" fmla="*/ 1708959 h 4536504"/>
                  <a:gd name="connsiteX4" fmla="*/ 1962224 w 1962224"/>
                  <a:gd name="connsiteY4" fmla="*/ 1113223 h 4536504"/>
                  <a:gd name="connsiteX5" fmla="*/ 9004 w 1962224"/>
                  <a:gd name="connsiteY5" fmla="*/ 0 h 4536504"/>
                  <a:gd name="connsiteX6" fmla="*/ 1953220 w 1962224"/>
                  <a:gd name="connsiteY6" fmla="*/ 0 h 4536504"/>
                  <a:gd name="connsiteX7" fmla="*/ 1953220 w 1962224"/>
                  <a:gd name="connsiteY7" fmla="*/ 611531 h 4536504"/>
                  <a:gd name="connsiteX8" fmla="*/ 9004 w 1962224"/>
                  <a:gd name="connsiteY8" fmla="*/ 466487 h 4536504"/>
                  <a:gd name="connsiteX9" fmla="*/ 9004 w 1962224"/>
                  <a:gd name="connsiteY9" fmla="*/ 0 h 4536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62224" h="4536504">
                    <a:moveTo>
                      <a:pt x="1962224" y="1113223"/>
                    </a:moveTo>
                    <a:cubicBezTo>
                      <a:pt x="1959223" y="2254317"/>
                      <a:pt x="1956221" y="3395410"/>
                      <a:pt x="1953220" y="4536504"/>
                    </a:cubicBezTo>
                    <a:lnTo>
                      <a:pt x="9004" y="4536504"/>
                    </a:lnTo>
                    <a:cubicBezTo>
                      <a:pt x="6003" y="3593989"/>
                      <a:pt x="3001" y="2651474"/>
                      <a:pt x="0" y="1708959"/>
                    </a:cubicBezTo>
                    <a:lnTo>
                      <a:pt x="1962224" y="1113223"/>
                    </a:lnTo>
                    <a:close/>
                    <a:moveTo>
                      <a:pt x="9004" y="0"/>
                    </a:moveTo>
                    <a:lnTo>
                      <a:pt x="1953220" y="0"/>
                    </a:lnTo>
                    <a:lnTo>
                      <a:pt x="1953220" y="611531"/>
                    </a:lnTo>
                    <a:lnTo>
                      <a:pt x="9004" y="466487"/>
                    </a:lnTo>
                    <a:lnTo>
                      <a:pt x="9004" y="0"/>
                    </a:lnTo>
                    <a:close/>
                  </a:path>
                </a:pathLst>
              </a:custGeom>
              <a:solidFill>
                <a:srgbClr val="394659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tIns="2016000" bIns="0" anchor="ctr"/>
              <a:lstStyle/>
              <a:p>
                <a:pPr algn="ctr">
                  <a:lnSpc>
                    <a:spcPct val="130000"/>
                  </a:lnSpc>
                  <a:defRPr/>
                </a:pPr>
                <a:endParaRPr lang="zh-CN" altLang="en-US" sz="1400" kern="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itchFamily="34" charset="0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1516834" y="4015722"/>
              <a:ext cx="3135086" cy="1786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5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在云服务器中开发了一种基于滑动窗口的机制，有效地处理异步数据流。然后，利用预处理的数据，通过天际线（</a:t>
              </a:r>
              <a:r>
                <a:rPr lang="en-US" altLang="zh-CN" sz="15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skyline</a:t>
              </a:r>
              <a:r>
                <a:rPr lang="zh-CN" altLang="zh-CN" sz="15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）查询识别出一组受到严重攻击的</a:t>
              </a:r>
              <a:r>
                <a:rPr lang="zh-CN" altLang="zh-CN" sz="15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节点</a:t>
              </a:r>
              <a:endParaRPr lang="zh-CN" altLang="en-US" sz="15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065245" y="3005318"/>
            <a:ext cx="2973416" cy="3369581"/>
            <a:chOff x="1423929" y="2798990"/>
            <a:chExt cx="3227991" cy="3369581"/>
          </a:xfrm>
        </p:grpSpPr>
        <p:grpSp>
          <p:nvGrpSpPr>
            <p:cNvPr id="38" name="组合 37"/>
            <p:cNvGrpSpPr/>
            <p:nvPr/>
          </p:nvGrpSpPr>
          <p:grpSpPr>
            <a:xfrm>
              <a:off x="1423929" y="2798990"/>
              <a:ext cx="3163123" cy="3369581"/>
              <a:chOff x="1446958" y="2798990"/>
              <a:chExt cx="1307398" cy="314801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452958" y="3097440"/>
                <a:ext cx="1247775" cy="1730375"/>
              </a:xfrm>
              <a:prstGeom prst="rect">
                <a:avLst/>
              </a:prstGeom>
              <a:solidFill>
                <a:srgbClr val="004F8A"/>
              </a:solidFill>
              <a:ln w="25400" cap="flat" cmpd="sng" algn="ctr">
                <a:solidFill>
                  <a:schemeClr val="bg1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tIns="46800" bIns="216000" anchor="ctr"/>
              <a:lstStyle/>
              <a:p>
                <a:pPr algn="ctr">
                  <a:defRPr/>
                </a:pPr>
                <a:endParaRPr lang="en-US" sz="3600" b="1" kern="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Times New Roman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" name="矩形 1"/>
              <p:cNvSpPr/>
              <p:nvPr/>
            </p:nvSpPr>
            <p:spPr>
              <a:xfrm>
                <a:off x="1446958" y="2798990"/>
                <a:ext cx="1307398" cy="3148013"/>
              </a:xfrm>
              <a:custGeom>
                <a:avLst/>
                <a:gdLst>
                  <a:gd name="connsiteX0" fmla="*/ 1944216 w 1944216"/>
                  <a:gd name="connsiteY0" fmla="*/ 1887118 h 4536504"/>
                  <a:gd name="connsiteX1" fmla="*/ 1944216 w 1944216"/>
                  <a:gd name="connsiteY1" fmla="*/ 4536504 h 4536504"/>
                  <a:gd name="connsiteX2" fmla="*/ 0 w 1944216"/>
                  <a:gd name="connsiteY2" fmla="*/ 4536504 h 4536504"/>
                  <a:gd name="connsiteX3" fmla="*/ 0 w 1944216"/>
                  <a:gd name="connsiteY3" fmla="*/ 2127281 h 4536504"/>
                  <a:gd name="connsiteX4" fmla="*/ 1944216 w 1944216"/>
                  <a:gd name="connsiteY4" fmla="*/ 1887118 h 4536504"/>
                  <a:gd name="connsiteX5" fmla="*/ 0 w 1944216"/>
                  <a:gd name="connsiteY5" fmla="*/ 0 h 4536504"/>
                  <a:gd name="connsiteX6" fmla="*/ 1944216 w 1944216"/>
                  <a:gd name="connsiteY6" fmla="*/ 0 h 4536504"/>
                  <a:gd name="connsiteX7" fmla="*/ 1944216 w 1944216"/>
                  <a:gd name="connsiteY7" fmla="*/ 1322678 h 4536504"/>
                  <a:gd name="connsiteX8" fmla="*/ 0 w 1944216"/>
                  <a:gd name="connsiteY8" fmla="*/ 466487 h 4536504"/>
                  <a:gd name="connsiteX9" fmla="*/ 0 w 1944216"/>
                  <a:gd name="connsiteY9" fmla="*/ 0 h 4536504"/>
                  <a:gd name="connsiteX0" fmla="*/ 1944216 w 1944216"/>
                  <a:gd name="connsiteY0" fmla="*/ 1887118 h 4536504"/>
                  <a:gd name="connsiteX1" fmla="*/ 1944216 w 1944216"/>
                  <a:gd name="connsiteY1" fmla="*/ 4536504 h 4536504"/>
                  <a:gd name="connsiteX2" fmla="*/ 0 w 1944216"/>
                  <a:gd name="connsiteY2" fmla="*/ 4536504 h 4536504"/>
                  <a:gd name="connsiteX3" fmla="*/ 0 w 1944216"/>
                  <a:gd name="connsiteY3" fmla="*/ 2127281 h 4536504"/>
                  <a:gd name="connsiteX4" fmla="*/ 1944216 w 1944216"/>
                  <a:gd name="connsiteY4" fmla="*/ 1887118 h 4536504"/>
                  <a:gd name="connsiteX5" fmla="*/ 0 w 1944216"/>
                  <a:gd name="connsiteY5" fmla="*/ 0 h 4536504"/>
                  <a:gd name="connsiteX6" fmla="*/ 1944216 w 1944216"/>
                  <a:gd name="connsiteY6" fmla="*/ 0 h 4536504"/>
                  <a:gd name="connsiteX7" fmla="*/ 1944216 w 1944216"/>
                  <a:gd name="connsiteY7" fmla="*/ 674279 h 4536504"/>
                  <a:gd name="connsiteX8" fmla="*/ 0 w 1944216"/>
                  <a:gd name="connsiteY8" fmla="*/ 466487 h 4536504"/>
                  <a:gd name="connsiteX9" fmla="*/ 0 w 1944216"/>
                  <a:gd name="connsiteY9" fmla="*/ 0 h 4536504"/>
                  <a:gd name="connsiteX0" fmla="*/ 1944216 w 1962224"/>
                  <a:gd name="connsiteY0" fmla="*/ 1887118 h 4536504"/>
                  <a:gd name="connsiteX1" fmla="*/ 1944216 w 1962224"/>
                  <a:gd name="connsiteY1" fmla="*/ 4536504 h 4536504"/>
                  <a:gd name="connsiteX2" fmla="*/ 0 w 1962224"/>
                  <a:gd name="connsiteY2" fmla="*/ 4536504 h 4536504"/>
                  <a:gd name="connsiteX3" fmla="*/ 0 w 1962224"/>
                  <a:gd name="connsiteY3" fmla="*/ 2127281 h 4536504"/>
                  <a:gd name="connsiteX4" fmla="*/ 1944216 w 1962224"/>
                  <a:gd name="connsiteY4" fmla="*/ 1887118 h 4536504"/>
                  <a:gd name="connsiteX5" fmla="*/ 0 w 1962224"/>
                  <a:gd name="connsiteY5" fmla="*/ 0 h 4536504"/>
                  <a:gd name="connsiteX6" fmla="*/ 1944216 w 1962224"/>
                  <a:gd name="connsiteY6" fmla="*/ 0 h 4536504"/>
                  <a:gd name="connsiteX7" fmla="*/ 1962224 w 1962224"/>
                  <a:gd name="connsiteY7" fmla="*/ 716112 h 4536504"/>
                  <a:gd name="connsiteX8" fmla="*/ 0 w 1962224"/>
                  <a:gd name="connsiteY8" fmla="*/ 466487 h 4536504"/>
                  <a:gd name="connsiteX9" fmla="*/ 0 w 1962224"/>
                  <a:gd name="connsiteY9" fmla="*/ 0 h 4536504"/>
                  <a:gd name="connsiteX0" fmla="*/ 1944216 w 1944216"/>
                  <a:gd name="connsiteY0" fmla="*/ 1887118 h 4536504"/>
                  <a:gd name="connsiteX1" fmla="*/ 1944216 w 1944216"/>
                  <a:gd name="connsiteY1" fmla="*/ 4536504 h 4536504"/>
                  <a:gd name="connsiteX2" fmla="*/ 0 w 1944216"/>
                  <a:gd name="connsiteY2" fmla="*/ 4536504 h 4536504"/>
                  <a:gd name="connsiteX3" fmla="*/ 0 w 1944216"/>
                  <a:gd name="connsiteY3" fmla="*/ 2127281 h 4536504"/>
                  <a:gd name="connsiteX4" fmla="*/ 1944216 w 1944216"/>
                  <a:gd name="connsiteY4" fmla="*/ 1887118 h 4536504"/>
                  <a:gd name="connsiteX5" fmla="*/ 0 w 1944216"/>
                  <a:gd name="connsiteY5" fmla="*/ 0 h 4536504"/>
                  <a:gd name="connsiteX6" fmla="*/ 1944216 w 1944216"/>
                  <a:gd name="connsiteY6" fmla="*/ 0 h 4536504"/>
                  <a:gd name="connsiteX7" fmla="*/ 1944216 w 1944216"/>
                  <a:gd name="connsiteY7" fmla="*/ 757943 h 4536504"/>
                  <a:gd name="connsiteX8" fmla="*/ 0 w 1944216"/>
                  <a:gd name="connsiteY8" fmla="*/ 466487 h 4536504"/>
                  <a:gd name="connsiteX9" fmla="*/ 0 w 1944216"/>
                  <a:gd name="connsiteY9" fmla="*/ 0 h 4536504"/>
                  <a:gd name="connsiteX0" fmla="*/ 1944216 w 1944216"/>
                  <a:gd name="connsiteY0" fmla="*/ 1887118 h 4536504"/>
                  <a:gd name="connsiteX1" fmla="*/ 1944216 w 1944216"/>
                  <a:gd name="connsiteY1" fmla="*/ 4536504 h 4536504"/>
                  <a:gd name="connsiteX2" fmla="*/ 0 w 1944216"/>
                  <a:gd name="connsiteY2" fmla="*/ 4536504 h 4536504"/>
                  <a:gd name="connsiteX3" fmla="*/ 0 w 1944216"/>
                  <a:gd name="connsiteY3" fmla="*/ 2127281 h 4536504"/>
                  <a:gd name="connsiteX4" fmla="*/ 1944216 w 1944216"/>
                  <a:gd name="connsiteY4" fmla="*/ 1887118 h 4536504"/>
                  <a:gd name="connsiteX5" fmla="*/ 0 w 1944216"/>
                  <a:gd name="connsiteY5" fmla="*/ 0 h 4536504"/>
                  <a:gd name="connsiteX6" fmla="*/ 1944216 w 1944216"/>
                  <a:gd name="connsiteY6" fmla="*/ 0 h 4536504"/>
                  <a:gd name="connsiteX7" fmla="*/ 1944216 w 1944216"/>
                  <a:gd name="connsiteY7" fmla="*/ 611531 h 4536504"/>
                  <a:gd name="connsiteX8" fmla="*/ 0 w 1944216"/>
                  <a:gd name="connsiteY8" fmla="*/ 466487 h 4536504"/>
                  <a:gd name="connsiteX9" fmla="*/ 0 w 1944216"/>
                  <a:gd name="connsiteY9" fmla="*/ 0 h 4536504"/>
                  <a:gd name="connsiteX0" fmla="*/ 1953220 w 1953220"/>
                  <a:gd name="connsiteY0" fmla="*/ 1113223 h 4536504"/>
                  <a:gd name="connsiteX1" fmla="*/ 1944216 w 1953220"/>
                  <a:gd name="connsiteY1" fmla="*/ 4536504 h 4536504"/>
                  <a:gd name="connsiteX2" fmla="*/ 0 w 1953220"/>
                  <a:gd name="connsiteY2" fmla="*/ 4536504 h 4536504"/>
                  <a:gd name="connsiteX3" fmla="*/ 0 w 1953220"/>
                  <a:gd name="connsiteY3" fmla="*/ 2127281 h 4536504"/>
                  <a:gd name="connsiteX4" fmla="*/ 1953220 w 1953220"/>
                  <a:gd name="connsiteY4" fmla="*/ 1113223 h 4536504"/>
                  <a:gd name="connsiteX5" fmla="*/ 0 w 1953220"/>
                  <a:gd name="connsiteY5" fmla="*/ 0 h 4536504"/>
                  <a:gd name="connsiteX6" fmla="*/ 1944216 w 1953220"/>
                  <a:gd name="connsiteY6" fmla="*/ 0 h 4536504"/>
                  <a:gd name="connsiteX7" fmla="*/ 1944216 w 1953220"/>
                  <a:gd name="connsiteY7" fmla="*/ 611531 h 4536504"/>
                  <a:gd name="connsiteX8" fmla="*/ 0 w 1953220"/>
                  <a:gd name="connsiteY8" fmla="*/ 466487 h 4536504"/>
                  <a:gd name="connsiteX9" fmla="*/ 0 w 1953220"/>
                  <a:gd name="connsiteY9" fmla="*/ 0 h 4536504"/>
                  <a:gd name="connsiteX0" fmla="*/ 1962224 w 1962224"/>
                  <a:gd name="connsiteY0" fmla="*/ 1113223 h 4536504"/>
                  <a:gd name="connsiteX1" fmla="*/ 1953220 w 1962224"/>
                  <a:gd name="connsiteY1" fmla="*/ 4536504 h 4536504"/>
                  <a:gd name="connsiteX2" fmla="*/ 9004 w 1962224"/>
                  <a:gd name="connsiteY2" fmla="*/ 4536504 h 4536504"/>
                  <a:gd name="connsiteX3" fmla="*/ 0 w 1962224"/>
                  <a:gd name="connsiteY3" fmla="*/ 1708959 h 4536504"/>
                  <a:gd name="connsiteX4" fmla="*/ 1962224 w 1962224"/>
                  <a:gd name="connsiteY4" fmla="*/ 1113223 h 4536504"/>
                  <a:gd name="connsiteX5" fmla="*/ 9004 w 1962224"/>
                  <a:gd name="connsiteY5" fmla="*/ 0 h 4536504"/>
                  <a:gd name="connsiteX6" fmla="*/ 1953220 w 1962224"/>
                  <a:gd name="connsiteY6" fmla="*/ 0 h 4536504"/>
                  <a:gd name="connsiteX7" fmla="*/ 1953220 w 1962224"/>
                  <a:gd name="connsiteY7" fmla="*/ 611531 h 4536504"/>
                  <a:gd name="connsiteX8" fmla="*/ 9004 w 1962224"/>
                  <a:gd name="connsiteY8" fmla="*/ 466487 h 4536504"/>
                  <a:gd name="connsiteX9" fmla="*/ 9004 w 1962224"/>
                  <a:gd name="connsiteY9" fmla="*/ 0 h 4536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62224" h="4536504">
                    <a:moveTo>
                      <a:pt x="1962224" y="1113223"/>
                    </a:moveTo>
                    <a:cubicBezTo>
                      <a:pt x="1959223" y="2254317"/>
                      <a:pt x="1956221" y="3395410"/>
                      <a:pt x="1953220" y="4536504"/>
                    </a:cubicBezTo>
                    <a:lnTo>
                      <a:pt x="9004" y="4536504"/>
                    </a:lnTo>
                    <a:cubicBezTo>
                      <a:pt x="6003" y="3593989"/>
                      <a:pt x="3001" y="2651474"/>
                      <a:pt x="0" y="1708959"/>
                    </a:cubicBezTo>
                    <a:lnTo>
                      <a:pt x="1962224" y="1113223"/>
                    </a:lnTo>
                    <a:close/>
                    <a:moveTo>
                      <a:pt x="9004" y="0"/>
                    </a:moveTo>
                    <a:lnTo>
                      <a:pt x="1953220" y="0"/>
                    </a:lnTo>
                    <a:lnTo>
                      <a:pt x="1953220" y="611531"/>
                    </a:lnTo>
                    <a:lnTo>
                      <a:pt x="9004" y="466487"/>
                    </a:lnTo>
                    <a:lnTo>
                      <a:pt x="9004" y="0"/>
                    </a:lnTo>
                    <a:close/>
                  </a:path>
                </a:pathLst>
              </a:custGeom>
              <a:solidFill>
                <a:srgbClr val="394659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tIns="2016000" bIns="0" anchor="ctr"/>
              <a:lstStyle/>
              <a:p>
                <a:pPr algn="ctr">
                  <a:lnSpc>
                    <a:spcPct val="130000"/>
                  </a:lnSpc>
                  <a:defRPr/>
                </a:pPr>
                <a:endParaRPr lang="zh-CN" altLang="en-US" sz="1400" kern="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itchFamily="34" charset="0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516834" y="4015722"/>
              <a:ext cx="3135086" cy="1436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5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利用未确知测度</a:t>
              </a:r>
              <a:r>
                <a: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（</a:t>
              </a:r>
              <a:r>
                <a:rPr lang="en-US" altLang="zh-CN" sz="15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unascertained measure</a:t>
              </a:r>
              <a:r>
                <a: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）</a:t>
              </a:r>
              <a:r>
                <a:rPr lang="zh-CN" altLang="zh-CN" sz="15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计算每个雾节点的安全威胁水平，确定雾节点的安全威胁程度</a:t>
              </a:r>
              <a:endParaRPr lang="zh-CN" altLang="en-US" sz="15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608685" y="3452223"/>
            <a:ext cx="1414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STEP 2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815024" y="3444070"/>
            <a:ext cx="1414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STEP 3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62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用于入侵检测的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雾无线接入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网节点状态监测方案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76" y="1719431"/>
            <a:ext cx="8526898" cy="38408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60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445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Ed-Max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58" y="2542451"/>
            <a:ext cx="3921044" cy="9697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717" y="1862405"/>
            <a:ext cx="4640238" cy="371408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02358" y="17348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欧几里得距离：</a:t>
            </a:r>
            <a:endParaRPr lang="zh-CN" altLang="en-US" b="1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919512" y="3223491"/>
            <a:ext cx="0" cy="990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901651" y="4213718"/>
            <a:ext cx="2410691" cy="1033797"/>
            <a:chOff x="3869214" y="4216522"/>
            <a:chExt cx="2410691" cy="1033797"/>
          </a:xfrm>
        </p:grpSpPr>
        <p:sp>
          <p:nvSpPr>
            <p:cNvPr id="17" name="圆角矩形 16"/>
            <p:cNvSpPr/>
            <p:nvPr/>
          </p:nvSpPr>
          <p:spPr>
            <a:xfrm>
              <a:off x="3869214" y="4216522"/>
              <a:ext cx="2410691" cy="10337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700"/>
                </a:lnSpc>
              </a:pPr>
              <a:r>
                <a:rPr lang="zh-CN" altLang="zh-CN" spc="75" dirty="0">
                  <a:solidFill>
                    <a:schemeClr val="tx1"/>
                  </a:solidFill>
                  <a:cs typeface="Arial" panose="020B0604020202020204" pitchFamily="34" charset="0"/>
                </a:rPr>
                <a:t>表示</a:t>
              </a:r>
              <a:r>
                <a:rPr lang="zh-CN" altLang="en-US" spc="75" dirty="0">
                  <a:solidFill>
                    <a:schemeClr val="tx1"/>
                  </a:solidFill>
                  <a:cs typeface="Arial" panose="020B0604020202020204" pitchFamily="34" charset="0"/>
                </a:rPr>
                <a:t>从雾节点采集</a:t>
              </a:r>
              <a:r>
                <a:rPr lang="zh-CN" altLang="en-US" spc="75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的数据</a:t>
              </a:r>
              <a:r>
                <a:rPr lang="zh-CN" altLang="zh-CN" spc="75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元组</a:t>
              </a:r>
              <a:r>
                <a:rPr lang="en-US" altLang="zh-CN" spc="75" dirty="0">
                  <a:solidFill>
                    <a:schemeClr val="tx1"/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pc="75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       </a:t>
              </a:r>
              <a:r>
                <a:rPr lang="zh-CN" altLang="zh-CN" spc="75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的第</a:t>
              </a:r>
              <a:r>
                <a:rPr lang="en-US" altLang="zh-CN" spc="75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  <a:r>
                <a:rPr lang="zh-CN" altLang="zh-CN" spc="75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维</a:t>
              </a:r>
              <a:r>
                <a:rPr lang="zh-CN" altLang="zh-CN" spc="75" dirty="0" smtClean="0">
                  <a:cs typeface="Arial" panose="020B0604020202020204" pitchFamily="34" charset="0"/>
                </a:rPr>
                <a:t>值</a:t>
              </a:r>
              <a:r>
                <a:rPr lang="en-US" altLang="zh-CN" spc="75" dirty="0" smtClean="0">
                  <a:cs typeface="Arial" panose="020B0604020202020204" pitchFamily="34" charset="0"/>
                </a:rPr>
                <a:t> </a:t>
              </a:r>
              <a:endParaRPr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5405" y="4582588"/>
              <a:ext cx="444820" cy="322616"/>
            </a:xfrm>
            <a:prstGeom prst="rect">
              <a:avLst/>
            </a:prstGeom>
          </p:spPr>
        </p:pic>
      </p:grpSp>
      <p:sp>
        <p:nvSpPr>
          <p:cNvPr id="19" name="圆角矩形 18"/>
          <p:cNvSpPr/>
          <p:nvPr/>
        </p:nvSpPr>
        <p:spPr>
          <a:xfrm>
            <a:off x="2341852" y="4214152"/>
            <a:ext cx="1519816" cy="1036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最大值命为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256" y="4741092"/>
            <a:ext cx="769294" cy="302531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3206167" y="3206203"/>
            <a:ext cx="0" cy="990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02255" y="2425771"/>
            <a:ext cx="249382" cy="2333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279605" y="2550746"/>
            <a:ext cx="249382" cy="2333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728037" y="3195084"/>
            <a:ext cx="249382" cy="2333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0478655" y="3624767"/>
            <a:ext cx="249382" cy="2333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0993114" y="3858127"/>
            <a:ext cx="249382" cy="2333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6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2" animBg="1"/>
      <p:bldP spid="24" grpId="2" animBg="1"/>
      <p:bldP spid="25" grpId="2" animBg="1"/>
      <p:bldP spid="26" grpId="2" animBg="1"/>
      <p:bldP spid="27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异步数据处理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28" y="1324136"/>
            <a:ext cx="4541581" cy="526314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7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5743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计算（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unascertained measure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4632785"/>
            <a:ext cx="3322608" cy="12497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733" y="4810646"/>
            <a:ext cx="3429297" cy="124978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798" y="4996127"/>
            <a:ext cx="3375953" cy="124216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570" y="5108929"/>
            <a:ext cx="3482642" cy="128027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333" y="4516199"/>
            <a:ext cx="3367657" cy="1667792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2069986" y="1328053"/>
            <a:ext cx="4238449" cy="1686918"/>
            <a:chOff x="2069987" y="1388791"/>
            <a:chExt cx="4238449" cy="1686918"/>
          </a:xfrm>
        </p:grpSpPr>
        <p:sp>
          <p:nvSpPr>
            <p:cNvPr id="6" name="矩形 5"/>
            <p:cNvSpPr/>
            <p:nvPr/>
          </p:nvSpPr>
          <p:spPr>
            <a:xfrm>
              <a:off x="2272579" y="1470099"/>
              <a:ext cx="33233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600" spc="75" dirty="0">
                  <a:latin typeface="+mj-ea"/>
                  <a:ea typeface="+mj-ea"/>
                  <a:cs typeface="Arial" panose="020B0604020202020204" pitchFamily="34" charset="0"/>
                </a:rPr>
                <a:t>利用</a:t>
              </a:r>
              <a:r>
                <a:rPr lang="en-US" altLang="zh-CN" sz="1600" spc="75" dirty="0">
                  <a:latin typeface="+mj-ea"/>
                  <a:ea typeface="+mj-ea"/>
                </a:rPr>
                <a:t>CSKY</a:t>
              </a:r>
              <a:r>
                <a:rPr lang="zh-CN" altLang="zh-CN" sz="1600" spc="75" dirty="0">
                  <a:latin typeface="+mj-ea"/>
                  <a:ea typeface="+mj-ea"/>
                  <a:cs typeface="Arial" panose="020B0604020202020204" pitchFamily="34" charset="0"/>
                </a:rPr>
                <a:t>输出的统计</a:t>
              </a:r>
              <a:r>
                <a:rPr lang="zh-CN" altLang="zh-CN" sz="1600" spc="75" dirty="0" smtClean="0">
                  <a:latin typeface="+mj-ea"/>
                  <a:ea typeface="+mj-ea"/>
                  <a:cs typeface="Arial" panose="020B0604020202020204" pitchFamily="34" charset="0"/>
                </a:rPr>
                <a:t>结果</a:t>
              </a:r>
              <a:r>
                <a:rPr lang="zh-CN" altLang="en-US" sz="1600" spc="75" dirty="0" smtClean="0">
                  <a:latin typeface="+mj-ea"/>
                  <a:ea typeface="+mj-ea"/>
                  <a:cs typeface="Arial" panose="020B0604020202020204" pitchFamily="34" charset="0"/>
                </a:rPr>
                <a:t>构造表</a:t>
              </a:r>
              <a:r>
                <a:rPr lang="en-US" altLang="zh-CN" sz="1600" spc="75" dirty="0" smtClean="0">
                  <a:latin typeface="+mj-ea"/>
                  <a:ea typeface="+mj-ea"/>
                  <a:cs typeface="Arial" panose="020B0604020202020204" pitchFamily="34" charset="0"/>
                </a:rPr>
                <a:t>2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2579" y="2006139"/>
              <a:ext cx="3894157" cy="823031"/>
            </a:xfrm>
            <a:prstGeom prst="rect">
              <a:avLst/>
            </a:prstGeom>
          </p:spPr>
        </p:pic>
        <p:sp>
          <p:nvSpPr>
            <p:cNvPr id="24" name="圆角矩形 23"/>
            <p:cNvSpPr/>
            <p:nvPr/>
          </p:nvSpPr>
          <p:spPr>
            <a:xfrm>
              <a:off x="2069987" y="1388791"/>
              <a:ext cx="4238449" cy="16869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069987" y="3693692"/>
            <a:ext cx="4238449" cy="2695508"/>
            <a:chOff x="2069987" y="3693692"/>
            <a:chExt cx="4238449" cy="2695508"/>
          </a:xfrm>
        </p:grpSpPr>
        <p:sp>
          <p:nvSpPr>
            <p:cNvPr id="11" name="矩形 10"/>
            <p:cNvSpPr/>
            <p:nvPr/>
          </p:nvSpPr>
          <p:spPr>
            <a:xfrm>
              <a:off x="2273935" y="3866294"/>
              <a:ext cx="3406702" cy="7335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sz="1600" spc="75" dirty="0">
                  <a:latin typeface="+mj-ea"/>
                  <a:ea typeface="+mj-ea"/>
                  <a:cs typeface="Arial" panose="020B0604020202020204" pitchFamily="34" charset="0"/>
                </a:rPr>
                <a:t>建立一个</a:t>
              </a:r>
              <a:r>
                <a:rPr lang="zh-CN" altLang="zh-CN" sz="1600" spc="75" dirty="0">
                  <a:latin typeface="+mj-ea"/>
                  <a:ea typeface="+mj-ea"/>
                  <a:cs typeface="Arial" panose="020B0604020202020204" pitchFamily="34" charset="0"/>
                </a:rPr>
                <a:t>线性测量函数</a:t>
              </a:r>
              <a:r>
                <a:rPr lang="zh-CN" altLang="en-US" sz="1600" spc="75" dirty="0">
                  <a:latin typeface="+mj-ea"/>
                  <a:ea typeface="+mj-ea"/>
                  <a:cs typeface="Arial" panose="020B0604020202020204" pitchFamily="34" charset="0"/>
                </a:rPr>
                <a:t>，</a:t>
              </a:r>
              <a:r>
                <a:rPr lang="zh-CN" altLang="zh-CN" sz="1600" spc="75" dirty="0" smtClean="0">
                  <a:latin typeface="+mj-ea"/>
                  <a:ea typeface="+mj-ea"/>
                  <a:cs typeface="Arial" panose="020B0604020202020204" pitchFamily="34" charset="0"/>
                </a:rPr>
                <a:t>不确定度</a:t>
              </a:r>
              <a:endParaRPr lang="en-US" altLang="zh-CN" sz="1600" spc="75" dirty="0" smtClean="0">
                <a:latin typeface="+mj-ea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zh-CN" altLang="zh-CN" sz="1600" spc="75" dirty="0" smtClean="0">
                  <a:latin typeface="+mj-ea"/>
                  <a:ea typeface="+mj-ea"/>
                  <a:cs typeface="Arial" panose="020B0604020202020204" pitchFamily="34" charset="0"/>
                </a:rPr>
                <a:t>量</a:t>
              </a:r>
              <a:r>
                <a:rPr lang="zh-CN" altLang="zh-CN" sz="1600" spc="75" dirty="0">
                  <a:latin typeface="+mj-ea"/>
                  <a:ea typeface="+mj-ea"/>
                  <a:cs typeface="Arial" panose="020B0604020202020204" pitchFamily="34" charset="0"/>
                </a:rPr>
                <a:t>函数</a:t>
              </a:r>
              <a:r>
                <a:rPr lang="en-US" altLang="zh-CN" sz="1600" spc="75" dirty="0">
                  <a:latin typeface="+mj-ea"/>
                  <a:ea typeface="+mj-ea"/>
                  <a:cs typeface="Arial" panose="020B0604020202020204" pitchFamily="34" charset="0"/>
                </a:rPr>
                <a:t>u</a:t>
              </a:r>
              <a:r>
                <a:rPr lang="zh-CN" altLang="zh-CN" sz="1600" spc="75" dirty="0">
                  <a:latin typeface="+mj-ea"/>
                  <a:ea typeface="+mj-ea"/>
                  <a:cs typeface="Arial" panose="020B0604020202020204" pitchFamily="34" charset="0"/>
                </a:rPr>
                <a:t>对应的表达式</a:t>
              </a:r>
              <a:r>
                <a:rPr lang="zh-CN" altLang="zh-CN" sz="1600" spc="75" dirty="0" smtClean="0">
                  <a:latin typeface="+mj-ea"/>
                  <a:ea typeface="+mj-ea"/>
                  <a:cs typeface="Arial" panose="020B0604020202020204" pitchFamily="34" charset="0"/>
                </a:rPr>
                <a:t>为</a:t>
              </a:r>
              <a:r>
                <a:rPr lang="en-US" altLang="zh-CN" sz="1600" spc="75" dirty="0" smtClean="0">
                  <a:latin typeface="+mj-ea"/>
                  <a:ea typeface="+mj-ea"/>
                  <a:cs typeface="Arial" panose="020B0604020202020204" pitchFamily="34" charset="0"/>
                </a:rPr>
                <a:t>:</a:t>
              </a:r>
              <a:endParaRPr lang="zh-CN" altLang="en-US" sz="1600" spc="75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74521" y="4783690"/>
              <a:ext cx="3337849" cy="1379340"/>
            </a:xfrm>
            <a:prstGeom prst="rect">
              <a:avLst/>
            </a:prstGeom>
          </p:spPr>
        </p:pic>
        <p:sp>
          <p:nvSpPr>
            <p:cNvPr id="25" name="圆角矩形 24"/>
            <p:cNvSpPr/>
            <p:nvPr/>
          </p:nvSpPr>
          <p:spPr>
            <a:xfrm>
              <a:off x="2069987" y="3693692"/>
              <a:ext cx="4238449" cy="26955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207363" y="3648373"/>
            <a:ext cx="4901510" cy="2918682"/>
            <a:chOff x="7207363" y="3648373"/>
            <a:chExt cx="4901510" cy="2918682"/>
          </a:xfrm>
        </p:grpSpPr>
        <p:sp>
          <p:nvSpPr>
            <p:cNvPr id="14" name="矩形 13"/>
            <p:cNvSpPr/>
            <p:nvPr/>
          </p:nvSpPr>
          <p:spPr>
            <a:xfrm>
              <a:off x="7570368" y="3715388"/>
              <a:ext cx="3518912" cy="688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sz="1600" spc="75" dirty="0">
                  <a:latin typeface="+mj-ea"/>
                  <a:ea typeface="+mj-ea"/>
                  <a:cs typeface="Arial" panose="020B0604020202020204" pitchFamily="34" charset="0"/>
                </a:rPr>
                <a:t>根据表</a:t>
              </a:r>
              <a:r>
                <a:rPr lang="en-US" altLang="zh-CN" sz="1600" spc="75" dirty="0">
                  <a:latin typeface="+mj-ea"/>
                  <a:ea typeface="+mj-ea"/>
                  <a:cs typeface="Arial" panose="020B0604020202020204" pitchFamily="34" charset="0"/>
                </a:rPr>
                <a:t>2</a:t>
              </a:r>
              <a:r>
                <a:rPr lang="zh-CN" altLang="en-US" sz="1600" spc="75" dirty="0">
                  <a:latin typeface="+mj-ea"/>
                  <a:ea typeface="+mj-ea"/>
                  <a:cs typeface="Arial" panose="020B0604020202020204" pitchFamily="34" charset="0"/>
                </a:rPr>
                <a:t>中的测量，我们将测量</a:t>
              </a:r>
              <a:r>
                <a:rPr lang="zh-CN" altLang="en-US" sz="1600" spc="75" dirty="0" smtClean="0">
                  <a:latin typeface="+mj-ea"/>
                  <a:ea typeface="+mj-ea"/>
                  <a:cs typeface="Arial" panose="020B0604020202020204" pitchFamily="34" charset="0"/>
                </a:rPr>
                <a:t>函数</a:t>
              </a:r>
              <a:endParaRPr lang="en-US" altLang="zh-CN" sz="1600" spc="75" dirty="0" smtClean="0">
                <a:latin typeface="+mj-ea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1600" spc="75" dirty="0" smtClean="0">
                  <a:latin typeface="+mj-ea"/>
                  <a:ea typeface="+mj-ea"/>
                  <a:cs typeface="Arial" panose="020B0604020202020204" pitchFamily="34" charset="0"/>
                </a:rPr>
                <a:t>U</a:t>
              </a:r>
              <a:r>
                <a:rPr lang="zh-CN" altLang="en-US" sz="1600" spc="75" dirty="0">
                  <a:latin typeface="+mj-ea"/>
                  <a:ea typeface="+mj-ea"/>
                  <a:cs typeface="Arial" panose="020B0604020202020204" pitchFamily="34" charset="0"/>
                </a:rPr>
                <a:t>（</a:t>
              </a:r>
              <a:r>
                <a:rPr lang="en-US" altLang="zh-CN" sz="1600" spc="75" dirty="0">
                  <a:latin typeface="+mj-ea"/>
                  <a:ea typeface="+mj-ea"/>
                  <a:cs typeface="Arial" panose="020B0604020202020204" pitchFamily="34" charset="0"/>
                </a:rPr>
                <a:t>x</a:t>
              </a:r>
              <a:r>
                <a:rPr lang="zh-CN" altLang="en-US" sz="1600" spc="75" dirty="0">
                  <a:latin typeface="+mj-ea"/>
                  <a:ea typeface="+mj-ea"/>
                  <a:cs typeface="Arial" panose="020B0604020202020204" pitchFamily="34" charset="0"/>
                </a:rPr>
                <a:t>）格式化为：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207363" y="3648373"/>
              <a:ext cx="4901510" cy="29186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78733" y="640022"/>
            <a:ext cx="4178970" cy="2468113"/>
            <a:chOff x="7354341" y="619849"/>
            <a:chExt cx="4178970" cy="2468113"/>
          </a:xfrm>
        </p:grpSpPr>
        <p:sp>
          <p:nvSpPr>
            <p:cNvPr id="20" name="矩形 19"/>
            <p:cNvSpPr/>
            <p:nvPr/>
          </p:nvSpPr>
          <p:spPr>
            <a:xfrm>
              <a:off x="7482202" y="788272"/>
              <a:ext cx="35189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spc="75" dirty="0">
                  <a:latin typeface="+mj-ea"/>
                  <a:ea typeface="+mj-ea"/>
                  <a:cs typeface="Arial" panose="020B0604020202020204" pitchFamily="34" charset="0"/>
                </a:rPr>
                <a:t>计算雾节点安全威胁等级的</a:t>
              </a:r>
              <a:r>
                <a:rPr lang="zh-CN" altLang="en-US" sz="1600" spc="75" dirty="0" smtClean="0">
                  <a:latin typeface="+mj-ea"/>
                  <a:ea typeface="+mj-ea"/>
                  <a:cs typeface="Arial" panose="020B0604020202020204" pitchFamily="34" charset="0"/>
                </a:rPr>
                <a:t>中间值</a:t>
              </a:r>
              <a:r>
                <a:rPr lang="en-US" altLang="zh-CN" sz="1600" spc="75" dirty="0" smtClean="0">
                  <a:latin typeface="+mj-ea"/>
                  <a:ea typeface="+mj-ea"/>
                  <a:cs typeface="Arial" panose="020B0604020202020204" pitchFamily="34" charset="0"/>
                </a:rPr>
                <a:t>:</a:t>
              </a:r>
              <a:endParaRPr lang="zh-CN" altLang="en-US" sz="1600" spc="75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56397" y="1184324"/>
              <a:ext cx="2179509" cy="571550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7482202" y="1801908"/>
              <a:ext cx="40511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spc="75" dirty="0">
                  <a:latin typeface="+mj-ea"/>
                  <a:ea typeface="+mj-ea"/>
                  <a:cs typeface="Arial" panose="020B0604020202020204" pitchFamily="34" charset="0"/>
                </a:rPr>
                <a:t>每个雾节点的安全威胁等级可以计算为：</a:t>
              </a: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41240" y="2324766"/>
              <a:ext cx="1409822" cy="586791"/>
            </a:xfrm>
            <a:prstGeom prst="rect">
              <a:avLst/>
            </a:prstGeom>
          </p:spPr>
        </p:pic>
        <p:sp>
          <p:nvSpPr>
            <p:cNvPr id="27" name="圆角矩形 26"/>
            <p:cNvSpPr/>
            <p:nvPr/>
          </p:nvSpPr>
          <p:spPr>
            <a:xfrm>
              <a:off x="7354341" y="619849"/>
              <a:ext cx="3965401" cy="24681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下箭头 30"/>
          <p:cNvSpPr/>
          <p:nvPr/>
        </p:nvSpPr>
        <p:spPr>
          <a:xfrm>
            <a:off x="3842327" y="3014971"/>
            <a:ext cx="563418" cy="678721"/>
          </a:xfrm>
          <a:prstGeom prst="downArrow">
            <a:avLst/>
          </a:prstGeom>
          <a:solidFill>
            <a:srgbClr val="004F8A"/>
          </a:solidFill>
          <a:ln>
            <a:solidFill>
              <a:srgbClr val="004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6308435" y="4904509"/>
            <a:ext cx="898928" cy="531031"/>
          </a:xfrm>
          <a:prstGeom prst="rightArrow">
            <a:avLst/>
          </a:prstGeom>
          <a:solidFill>
            <a:srgbClr val="004F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上箭头 32"/>
          <p:cNvSpPr/>
          <p:nvPr/>
        </p:nvSpPr>
        <p:spPr>
          <a:xfrm>
            <a:off x="9470543" y="3108135"/>
            <a:ext cx="573751" cy="540238"/>
          </a:xfrm>
          <a:prstGeom prst="upArrow">
            <a:avLst/>
          </a:prstGeom>
          <a:solidFill>
            <a:srgbClr val="004F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7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88312" y="1754269"/>
            <a:ext cx="3711198" cy="3685636"/>
            <a:chOff x="581833" y="1754269"/>
            <a:chExt cx="3711198" cy="3685636"/>
          </a:xfrm>
        </p:grpSpPr>
        <p:sp>
          <p:nvSpPr>
            <p:cNvPr id="7" name="KSO_Shape"/>
            <p:cNvSpPr>
              <a:spLocks/>
            </p:cNvSpPr>
            <p:nvPr/>
          </p:nvSpPr>
          <p:spPr bwMode="auto">
            <a:xfrm>
              <a:off x="581833" y="1754269"/>
              <a:ext cx="3711198" cy="368563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  <a:extLst/>
          </p:spPr>
          <p:txBody>
            <a:bodyPr bIns="720000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63977" y="1937880"/>
              <a:ext cx="2857096" cy="106045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>
                <a:defRPr/>
              </a:pPr>
              <a:r>
                <a:rPr lang="en-US" altLang="zh-CN" sz="8000" spc="400" dirty="0">
                  <a:solidFill>
                    <a:srgbClr val="394659"/>
                  </a:solidFill>
                  <a:latin typeface="Broadway" panose="04040905080B02020502" pitchFamily="82" charset="0"/>
                  <a:ea typeface="华文中宋" panose="02010600040101010101" pitchFamily="2" charset="-122"/>
                </a:rPr>
                <a:t>C</a:t>
              </a:r>
              <a:r>
                <a:rPr lang="en-US" altLang="zh-CN" sz="2400" spc="400" dirty="0">
                  <a:solidFill>
                    <a:srgbClr val="394659"/>
                  </a:solidFill>
                  <a:latin typeface="Broadway" panose="04040905080B02020502" pitchFamily="82" charset="0"/>
                  <a:ea typeface="华文中宋" panose="02010600040101010101" pitchFamily="2" charset="-122"/>
                </a:rPr>
                <a:t>ONTENTS</a:t>
              </a:r>
              <a:endParaRPr lang="zh-CN" altLang="en-US" sz="4400" spc="400" dirty="0">
                <a:solidFill>
                  <a:srgbClr val="394659"/>
                </a:solidFill>
                <a:latin typeface="Broadway" panose="04040905080B02020502" pitchFamily="82" charset="0"/>
                <a:ea typeface="华文中宋" panose="02010600040101010101" pitchFamily="2" charset="-122"/>
              </a:endParaRPr>
            </a:p>
          </p:txBody>
        </p:sp>
        <p:sp>
          <p:nvSpPr>
            <p:cNvPr id="9" name="文本框 103"/>
            <p:cNvSpPr txBox="1">
              <a:spLocks noChangeArrowheads="1"/>
            </p:cNvSpPr>
            <p:nvPr/>
          </p:nvSpPr>
          <p:spPr bwMode="auto">
            <a:xfrm>
              <a:off x="1824389" y="2093455"/>
              <a:ext cx="1836738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762" y="2093455"/>
            <a:ext cx="5403148" cy="557212"/>
            <a:chOff x="5495711" y="1754269"/>
            <a:chExt cx="5403148" cy="557212"/>
          </a:xfrm>
        </p:grpSpPr>
        <p:sp>
          <p:nvSpPr>
            <p:cNvPr id="10" name="任意多边形 9"/>
            <p:cNvSpPr/>
            <p:nvPr/>
          </p:nvSpPr>
          <p:spPr>
            <a:xfrm>
              <a:off x="5900522" y="1754269"/>
              <a:ext cx="4998337" cy="557212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zh-CN" altLang="en-US" sz="2400" dirty="0" smtClean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雾计算</a:t>
              </a:r>
              <a:endParaRPr lang="zh-CN" altLang="en-US" sz="16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495711" y="1789194"/>
              <a:ext cx="487363" cy="487362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08762" y="2875164"/>
            <a:ext cx="5403148" cy="557213"/>
            <a:chOff x="5489361" y="2508332"/>
            <a:chExt cx="5403148" cy="557213"/>
          </a:xfrm>
        </p:grpSpPr>
        <p:sp>
          <p:nvSpPr>
            <p:cNvPr id="12" name="任意多边形 11"/>
            <p:cNvSpPr/>
            <p:nvPr/>
          </p:nvSpPr>
          <p:spPr>
            <a:xfrm>
              <a:off x="5894172" y="2508332"/>
              <a:ext cx="4998337" cy="557213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zh-CN" altLang="en-US" sz="2400" dirty="0" smtClean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论文简析</a:t>
              </a:r>
              <a:endParaRPr lang="zh-CN" altLang="en-US" sz="16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489361" y="2543257"/>
              <a:ext cx="487363" cy="487363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08762" y="3656874"/>
            <a:ext cx="5403148" cy="558800"/>
            <a:chOff x="5483011" y="3260806"/>
            <a:chExt cx="5403148" cy="558800"/>
          </a:xfrm>
        </p:grpSpPr>
        <p:sp>
          <p:nvSpPr>
            <p:cNvPr id="14" name="任意多边形 13"/>
            <p:cNvSpPr/>
            <p:nvPr/>
          </p:nvSpPr>
          <p:spPr>
            <a:xfrm>
              <a:off x="5887822" y="3260806"/>
              <a:ext cx="4998337" cy="558800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zh-CN" altLang="en-US" sz="2400" dirty="0" smtClean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计划安排</a:t>
              </a:r>
              <a:endParaRPr lang="zh-CN" altLang="en-US" sz="16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483011" y="3295731"/>
              <a:ext cx="487363" cy="488950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2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仿真实验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478" y="2081737"/>
            <a:ext cx="3985605" cy="30939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462" y="2081737"/>
            <a:ext cx="3825572" cy="32159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69987" y="1350793"/>
            <a:ext cx="6203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验证了使用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FNFS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降低雾节点通信成本的效果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85759" y="5445004"/>
            <a:ext cx="232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Period   T </a:t>
            </a:r>
            <a:r>
              <a:rPr lang="en-US" altLang="zh-CN" dirty="0"/>
              <a:t>= </a:t>
            </a:r>
            <a:r>
              <a:rPr lang="en-US" altLang="zh-CN" dirty="0" smtClean="0"/>
              <a:t>60s</a:t>
            </a:r>
          </a:p>
          <a:p>
            <a:r>
              <a:rPr lang="en-US" altLang="zh-CN" dirty="0"/>
              <a:t>data dimension =</a:t>
            </a:r>
            <a:r>
              <a:rPr lang="en-US" altLang="zh-CN" dirty="0" smtClean="0"/>
              <a:t>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56583" y="5598892"/>
            <a:ext cx="3211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spc="75" dirty="0">
                <a:latin typeface="+mj-ea"/>
                <a:ea typeface="+mj-ea"/>
                <a:cs typeface="Arial" panose="020B0604020202020204" pitchFamily="34" charset="0"/>
              </a:rPr>
              <a:t>不同数据维度下</a:t>
            </a:r>
            <a:r>
              <a:rPr lang="en-US" altLang="zh-CN" sz="1600" spc="75" dirty="0">
                <a:latin typeface="+mj-ea"/>
                <a:ea typeface="+mj-ea"/>
                <a:cs typeface="Arial" panose="020B0604020202020204" pitchFamily="34" charset="0"/>
              </a:rPr>
              <a:t>FNFS</a:t>
            </a:r>
            <a:r>
              <a:rPr lang="zh-CN" altLang="zh-CN" sz="1600" spc="75" dirty="0">
                <a:latin typeface="+mj-ea"/>
                <a:ea typeface="+mj-ea"/>
                <a:cs typeface="Arial" panose="020B0604020202020204" pitchFamily="34" charset="0"/>
              </a:rPr>
              <a:t>的滤波效果</a:t>
            </a:r>
            <a:endParaRPr lang="zh-CN" altLang="en-US" sz="1600" spc="75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1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仿真实验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15" y="1909654"/>
            <a:ext cx="3871295" cy="3116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665" y="1771153"/>
            <a:ext cx="4468606" cy="37165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420161" y="1226769"/>
            <a:ext cx="3433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FNFS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的计算复杂性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5976" y="122676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雾节点安全状态的监测结果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777873" y="5635930"/>
            <a:ext cx="7887854" cy="801815"/>
            <a:chOff x="2503056" y="5672876"/>
            <a:chExt cx="7887854" cy="801815"/>
          </a:xfrm>
        </p:grpSpPr>
        <p:sp>
          <p:nvSpPr>
            <p:cNvPr id="14" name="矩形 13"/>
            <p:cNvSpPr/>
            <p:nvPr/>
          </p:nvSpPr>
          <p:spPr>
            <a:xfrm>
              <a:off x="2676273" y="5708925"/>
              <a:ext cx="7622273" cy="7335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zh-CN" sz="1600" spc="75" dirty="0">
                  <a:latin typeface="+mj-ea"/>
                  <a:ea typeface="+mj-ea"/>
                  <a:cs typeface="Arial" panose="020B0604020202020204" pitchFamily="34" charset="0"/>
                </a:rPr>
                <a:t>实验结果表明</a:t>
              </a:r>
              <a:r>
                <a:rPr lang="zh-CN" altLang="zh-CN" sz="1600" spc="75" dirty="0" smtClean="0">
                  <a:latin typeface="+mj-ea"/>
                  <a:ea typeface="+mj-ea"/>
                  <a:cs typeface="Arial" panose="020B0604020202020204" pitchFamily="34" charset="0"/>
                </a:rPr>
                <a:t>，</a:t>
              </a:r>
              <a:r>
                <a:rPr lang="zh-CN" altLang="en-US" sz="1600" spc="75" dirty="0" smtClean="0">
                  <a:latin typeface="+mj-ea"/>
                  <a:ea typeface="+mj-ea"/>
                  <a:cs typeface="Arial" panose="020B0604020202020204" pitchFamily="34" charset="0"/>
                </a:rPr>
                <a:t>雾</a:t>
              </a:r>
              <a:r>
                <a:rPr lang="zh-CN" altLang="zh-CN" sz="1600" spc="75" dirty="0" smtClean="0">
                  <a:latin typeface="+mj-ea"/>
                  <a:ea typeface="+mj-ea"/>
                  <a:cs typeface="Arial" panose="020B0604020202020204" pitchFamily="34" charset="0"/>
                </a:rPr>
                <a:t>节点</a:t>
              </a:r>
              <a:r>
                <a:rPr lang="zh-CN" altLang="zh-CN" sz="1600" spc="75" dirty="0">
                  <a:latin typeface="+mj-ea"/>
                  <a:ea typeface="+mj-ea"/>
                  <a:cs typeface="Arial" panose="020B0604020202020204" pitchFamily="34" charset="0"/>
                </a:rPr>
                <a:t>安全状态监测方案对</a:t>
              </a:r>
              <a:r>
                <a:rPr lang="en-US" altLang="zh-CN" sz="1600" spc="75" dirty="0">
                  <a:latin typeface="+mj-ea"/>
                  <a:ea typeface="+mj-ea"/>
                  <a:cs typeface="Arial" panose="020B0604020202020204" pitchFamily="34" charset="0"/>
                </a:rPr>
                <a:t>F-RANs</a:t>
              </a:r>
              <a:r>
                <a:rPr lang="zh-CN" altLang="zh-CN" sz="1600" spc="75" dirty="0">
                  <a:latin typeface="+mj-ea"/>
                  <a:ea typeface="+mj-ea"/>
                  <a:cs typeface="Arial" panose="020B0604020202020204" pitchFamily="34" charset="0"/>
                </a:rPr>
                <a:t>是有效的。</a:t>
              </a:r>
              <a:r>
                <a:rPr lang="en-US" altLang="zh-CN" sz="1600" spc="75" dirty="0">
                  <a:latin typeface="+mj-ea"/>
                  <a:ea typeface="+mj-ea"/>
                  <a:cs typeface="Arial" panose="020B0604020202020204" pitchFamily="34" charset="0"/>
                </a:rPr>
                <a:t>FNFS</a:t>
              </a:r>
              <a:r>
                <a:rPr lang="zh-CN" altLang="zh-CN" sz="1600" spc="75" dirty="0">
                  <a:latin typeface="+mj-ea"/>
                  <a:ea typeface="+mj-ea"/>
                  <a:cs typeface="Arial" panose="020B0604020202020204" pitchFamily="34" charset="0"/>
                </a:rPr>
                <a:t>具有良好的数据过滤性能。云服务器上的滑动窗口方案也满足了实时性的要求。</a:t>
              </a:r>
              <a:endParaRPr lang="zh-CN" altLang="en-US" sz="1600" spc="75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503056" y="5672876"/>
              <a:ext cx="7887854" cy="8018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7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74576" y="929898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3</a:t>
            </a:r>
            <a:endParaRPr lang="zh-CN" altLang="en-US" sz="19900" dirty="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5486400" y="2479729"/>
            <a:ext cx="6307810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sz="3600" b="1" dirty="0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3973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908010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2959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659589" y="2118750"/>
            <a:ext cx="2035527" cy="1578519"/>
            <a:chOff x="3170062" y="2085767"/>
            <a:chExt cx="2035527" cy="1578519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5112963" y="2085767"/>
              <a:ext cx="0" cy="1578519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12"/>
            <p:cNvSpPr txBox="1"/>
            <p:nvPr/>
          </p:nvSpPr>
          <p:spPr>
            <a:xfrm>
              <a:off x="3170062" y="2345671"/>
              <a:ext cx="2035527" cy="12003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004F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仔细阅读</a:t>
              </a:r>
              <a:r>
                <a:rPr lang="en-US" altLang="zh-CN" sz="2000" dirty="0" smtClean="0">
                  <a:solidFill>
                    <a:srgbClr val="004F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XINGSHUO AN</a:t>
              </a:r>
              <a:r>
                <a:rPr lang="zh-CN" altLang="en-US" sz="2000" dirty="0" smtClean="0">
                  <a:solidFill>
                    <a:srgbClr val="004F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团队的相关论文</a:t>
              </a:r>
              <a:r>
                <a:rPr lang="en-US" altLang="zh-CN" sz="2000" dirty="0" smtClean="0">
                  <a:solidFill>
                    <a:srgbClr val="004F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000" dirty="0">
                <a:solidFill>
                  <a:srgbClr val="004F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564593" y="1919479"/>
            <a:ext cx="6355784" cy="3478484"/>
            <a:chOff x="3075066" y="1886496"/>
            <a:chExt cx="6355784" cy="3478484"/>
          </a:xfrm>
        </p:grpSpPr>
        <p:sp>
          <p:nvSpPr>
            <p:cNvPr id="41" name="手杖形箭头 40"/>
            <p:cNvSpPr/>
            <p:nvPr/>
          </p:nvSpPr>
          <p:spPr>
            <a:xfrm rot="5400000">
              <a:off x="4513716" y="447846"/>
              <a:ext cx="3478484" cy="6355784"/>
            </a:xfrm>
            <a:prstGeom prst="uturnArrow">
              <a:avLst>
                <a:gd name="adj1" fmla="val 11580"/>
                <a:gd name="adj2" fmla="val 22107"/>
                <a:gd name="adj3" fmla="val 15322"/>
                <a:gd name="adj4" fmla="val 43750"/>
                <a:gd name="adj5" fmla="val 72520"/>
              </a:avLst>
            </a:prstGeom>
            <a:solidFill>
              <a:srgbClr val="3946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4F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093115" y="1975347"/>
              <a:ext cx="249204" cy="241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4F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 rot="1267204">
              <a:off x="5119579" y="2001034"/>
              <a:ext cx="196276" cy="190513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4F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14"/>
            <p:cNvSpPr txBox="1">
              <a:spLocks noChangeArrowheads="1"/>
            </p:cNvSpPr>
            <p:nvPr/>
          </p:nvSpPr>
          <p:spPr bwMode="auto">
            <a:xfrm>
              <a:off x="3889002" y="1913267"/>
              <a:ext cx="12151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21"/>
            <p:cNvSpPr txBox="1">
              <a:spLocks noChangeArrowheads="1"/>
            </p:cNvSpPr>
            <p:nvPr/>
          </p:nvSpPr>
          <p:spPr bwMode="auto">
            <a:xfrm>
              <a:off x="6352363" y="1913267"/>
              <a:ext cx="12151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41"/>
            <p:cNvSpPr txBox="1">
              <a:spLocks noChangeArrowheads="1"/>
            </p:cNvSpPr>
            <p:nvPr/>
          </p:nvSpPr>
          <p:spPr bwMode="auto">
            <a:xfrm>
              <a:off x="6592744" y="4449886"/>
              <a:ext cx="12173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646896" y="1975347"/>
              <a:ext cx="249204" cy="241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4F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 rot="1267204">
              <a:off x="7673360" y="2001034"/>
              <a:ext cx="196276" cy="190513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4F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821119" y="4481993"/>
              <a:ext cx="249202" cy="2397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4F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 bwMode="auto">
            <a:xfrm rot="1267204">
              <a:off x="7847582" y="4507680"/>
              <a:ext cx="194070" cy="188373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4F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89110" y="2118750"/>
            <a:ext cx="2035526" cy="1578519"/>
            <a:chOff x="5699583" y="2085767"/>
            <a:chExt cx="2035526" cy="1578519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7662334" y="2085767"/>
              <a:ext cx="0" cy="1578519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12"/>
            <p:cNvSpPr txBox="1"/>
            <p:nvPr/>
          </p:nvSpPr>
          <p:spPr>
            <a:xfrm>
              <a:off x="5699583" y="2345671"/>
              <a:ext cx="2035526" cy="12003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004F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机器学习和深度学习模型</a:t>
              </a:r>
              <a:r>
                <a:rPr lang="zh-CN" altLang="en-US" sz="2000" dirty="0" smtClean="0">
                  <a:solidFill>
                    <a:srgbClr val="004F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endParaRPr lang="en-US" altLang="zh-CN" sz="2000" dirty="0" smtClean="0">
                <a:solidFill>
                  <a:srgbClr val="004F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004F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</a:t>
              </a:r>
              <a:r>
                <a:rPr lang="en-US" altLang="zh-CN" sz="2000" dirty="0" smtClean="0">
                  <a:solidFill>
                    <a:srgbClr val="004F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ELM</a:t>
              </a:r>
              <a:endParaRPr lang="en-US" altLang="zh-CN" sz="2000" dirty="0">
                <a:solidFill>
                  <a:srgbClr val="004F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69948" y="4626669"/>
            <a:ext cx="2037732" cy="1578519"/>
            <a:chOff x="5880421" y="4593686"/>
            <a:chExt cx="2037732" cy="1578519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7832144" y="4593686"/>
              <a:ext cx="0" cy="1578519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12"/>
            <p:cNvSpPr txBox="1"/>
            <p:nvPr/>
          </p:nvSpPr>
          <p:spPr>
            <a:xfrm>
              <a:off x="5880421" y="4863022"/>
              <a:ext cx="2037732" cy="830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004F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认真学好网络攻防的相关知识</a:t>
              </a:r>
              <a:endParaRPr lang="en-US" altLang="zh-CN" sz="2000" dirty="0">
                <a:solidFill>
                  <a:srgbClr val="004F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32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399295" y="2049572"/>
            <a:ext cx="6172441" cy="2429439"/>
            <a:chOff x="4267201" y="2576514"/>
            <a:chExt cx="3767138" cy="1482725"/>
          </a:xfrm>
        </p:grpSpPr>
        <p:sp>
          <p:nvSpPr>
            <p:cNvPr id="2" name="TextBox 1"/>
            <p:cNvSpPr txBox="1">
              <a:spLocks noChangeArrowheads="1"/>
            </p:cNvSpPr>
            <p:nvPr/>
          </p:nvSpPr>
          <p:spPr bwMode="auto">
            <a:xfrm>
              <a:off x="4267201" y="2816225"/>
              <a:ext cx="3160228" cy="95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600" dirty="0">
                  <a:solidFill>
                    <a:srgbClr val="004F8A"/>
                  </a:solidFill>
                  <a:latin typeface="Arial" panose="020B0604020202020204" pitchFamily="34" charset="0"/>
                  <a:ea typeface="Kozuka Gothic Pr6N B" pitchFamily="34" charset="-128"/>
                  <a:cs typeface="Arial" panose="020B0604020202020204" pitchFamily="34" charset="0"/>
                </a:rPr>
                <a:t>THANKS</a:t>
              </a:r>
            </a:p>
          </p:txBody>
        </p:sp>
        <p:sp>
          <p:nvSpPr>
            <p:cNvPr id="3" name="空心弧 2"/>
            <p:cNvSpPr/>
            <p:nvPr/>
          </p:nvSpPr>
          <p:spPr bwMode="auto">
            <a:xfrm rot="7086271">
              <a:off x="6551614" y="2576514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004F8A"/>
            </a:solidFill>
            <a:ln w="3175">
              <a:solidFill>
                <a:srgbClr val="004F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4" name="TextBox 8"/>
            <p:cNvSpPr txBox="1">
              <a:spLocks noChangeArrowheads="1"/>
            </p:cNvSpPr>
            <p:nvPr/>
          </p:nvSpPr>
          <p:spPr bwMode="auto">
            <a:xfrm>
              <a:off x="4414839" y="3660775"/>
              <a:ext cx="2192337" cy="394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dist">
                <a:defRPr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谢谢聆听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9488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74576" y="929898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1</a:t>
            </a:r>
            <a:endParaRPr lang="zh-CN" altLang="en-US" sz="19900" dirty="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5486400" y="2479729"/>
            <a:ext cx="6307810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 计 算</a:t>
            </a:r>
            <a:endParaRPr lang="en-US" altLang="zh-CN" sz="3600" b="1" dirty="0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116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1580827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809042" y="235129"/>
            <a:ext cx="4265" cy="163241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雾计算环境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2931761" y="1497699"/>
            <a:ext cx="4639264" cy="43834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83183" y="2258096"/>
            <a:ext cx="4083169" cy="682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zh-CN" sz="1600" dirty="0"/>
              <a:t>传统的网络</a:t>
            </a:r>
            <a:r>
              <a:rPr lang="zh-CN" altLang="zh-CN" sz="1600" dirty="0" smtClean="0"/>
              <a:t>组件</a:t>
            </a:r>
            <a:r>
              <a:rPr lang="zh-CN" altLang="en-US" sz="1600" dirty="0"/>
              <a:t>：</a:t>
            </a:r>
            <a:r>
              <a:rPr lang="zh-CN" altLang="zh-CN" sz="1600" dirty="0" smtClean="0"/>
              <a:t>路由器</a:t>
            </a:r>
            <a:r>
              <a:rPr lang="zh-CN" altLang="zh-CN" sz="1600" dirty="0"/>
              <a:t>、开关、机顶盒</a:t>
            </a:r>
            <a:r>
              <a:rPr lang="zh-CN" altLang="zh-CN" sz="1600" dirty="0" smtClean="0"/>
              <a:t>、</a:t>
            </a:r>
            <a:endParaRPr lang="en-US" altLang="zh-CN" sz="1600" dirty="0" smtClean="0"/>
          </a:p>
          <a:p>
            <a:pPr>
              <a:lnSpc>
                <a:spcPts val="2300"/>
              </a:lnSpc>
            </a:pPr>
            <a:r>
              <a:rPr lang="zh-CN" altLang="zh-CN" sz="1600" dirty="0" smtClean="0"/>
              <a:t>代理</a:t>
            </a:r>
            <a:r>
              <a:rPr lang="zh-CN" altLang="zh-CN" sz="1600" dirty="0"/>
              <a:t>服务器</a:t>
            </a:r>
            <a:r>
              <a:rPr lang="zh-CN" altLang="zh-CN" sz="1600" dirty="0" smtClean="0"/>
              <a:t>、基</a:t>
            </a:r>
            <a:r>
              <a:rPr lang="zh-CN" altLang="zh-CN" sz="1600" dirty="0"/>
              <a:t>站等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8083183" y="1784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083182" y="3606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83183" y="4126172"/>
            <a:ext cx="4083169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zh-CN" sz="1600" dirty="0"/>
              <a:t>促进了位置感知、移动性支持、实时交互</a:t>
            </a:r>
            <a:r>
              <a:rPr lang="zh-CN" altLang="zh-CN" sz="1600" dirty="0" smtClean="0"/>
              <a:t>、</a:t>
            </a:r>
            <a:endParaRPr lang="en-US" altLang="zh-CN" sz="1600" dirty="0" smtClean="0"/>
          </a:p>
          <a:p>
            <a:pPr>
              <a:lnSpc>
                <a:spcPts val="2300"/>
              </a:lnSpc>
            </a:pPr>
            <a:r>
              <a:rPr lang="zh-CN" altLang="zh-CN" sz="1600" dirty="0" smtClean="0"/>
              <a:t>可</a:t>
            </a:r>
            <a:r>
              <a:rPr lang="zh-CN" altLang="zh-CN" sz="1600" dirty="0"/>
              <a:t>扩展性和可互操作性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6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1580827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809042" y="235129"/>
            <a:ext cx="4265" cy="163241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其他几种计算模式的联系和区别</a:t>
            </a:r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397765" y="1417319"/>
            <a:ext cx="5319320" cy="5012572"/>
          </a:xfrm>
          <a:prstGeom prst="rect">
            <a:avLst/>
          </a:prstGeom>
        </p:spPr>
      </p:pic>
      <p:sp>
        <p:nvSpPr>
          <p:cNvPr id="13" name="圆角矩形标注 12"/>
          <p:cNvSpPr/>
          <p:nvPr/>
        </p:nvSpPr>
        <p:spPr>
          <a:xfrm>
            <a:off x="8142298" y="1452260"/>
            <a:ext cx="3905250" cy="1932431"/>
          </a:xfrm>
          <a:custGeom>
            <a:avLst/>
            <a:gdLst>
              <a:gd name="connsiteX0" fmla="*/ 0 w 3905250"/>
              <a:gd name="connsiteY0" fmla="*/ 522384 h 3134241"/>
              <a:gd name="connsiteX1" fmla="*/ 522384 w 3905250"/>
              <a:gd name="connsiteY1" fmla="*/ 0 h 3134241"/>
              <a:gd name="connsiteX2" fmla="*/ 650875 w 3905250"/>
              <a:gd name="connsiteY2" fmla="*/ 0 h 3134241"/>
              <a:gd name="connsiteX3" fmla="*/ 650875 w 3905250"/>
              <a:gd name="connsiteY3" fmla="*/ 0 h 3134241"/>
              <a:gd name="connsiteX4" fmla="*/ 1627188 w 3905250"/>
              <a:gd name="connsiteY4" fmla="*/ 0 h 3134241"/>
              <a:gd name="connsiteX5" fmla="*/ 3382866 w 3905250"/>
              <a:gd name="connsiteY5" fmla="*/ 0 h 3134241"/>
              <a:gd name="connsiteX6" fmla="*/ 3905250 w 3905250"/>
              <a:gd name="connsiteY6" fmla="*/ 522384 h 3134241"/>
              <a:gd name="connsiteX7" fmla="*/ 3905250 w 3905250"/>
              <a:gd name="connsiteY7" fmla="*/ 1828307 h 3134241"/>
              <a:gd name="connsiteX8" fmla="*/ 3905250 w 3905250"/>
              <a:gd name="connsiteY8" fmla="*/ 1828307 h 3134241"/>
              <a:gd name="connsiteX9" fmla="*/ 3905250 w 3905250"/>
              <a:gd name="connsiteY9" fmla="*/ 2611868 h 3134241"/>
              <a:gd name="connsiteX10" fmla="*/ 3905250 w 3905250"/>
              <a:gd name="connsiteY10" fmla="*/ 2611857 h 3134241"/>
              <a:gd name="connsiteX11" fmla="*/ 3382866 w 3905250"/>
              <a:gd name="connsiteY11" fmla="*/ 3134241 h 3134241"/>
              <a:gd name="connsiteX12" fmla="*/ 1627188 w 3905250"/>
              <a:gd name="connsiteY12" fmla="*/ 3134241 h 3134241"/>
              <a:gd name="connsiteX13" fmla="*/ 1196178 w 3905250"/>
              <a:gd name="connsiteY13" fmla="*/ 3135495 h 3134241"/>
              <a:gd name="connsiteX14" fmla="*/ 650875 w 3905250"/>
              <a:gd name="connsiteY14" fmla="*/ 3134241 h 3134241"/>
              <a:gd name="connsiteX15" fmla="*/ 522384 w 3905250"/>
              <a:gd name="connsiteY15" fmla="*/ 3134241 h 3134241"/>
              <a:gd name="connsiteX16" fmla="*/ 0 w 3905250"/>
              <a:gd name="connsiteY16" fmla="*/ 2611857 h 3134241"/>
              <a:gd name="connsiteX17" fmla="*/ 0 w 3905250"/>
              <a:gd name="connsiteY17" fmla="*/ 2611868 h 3134241"/>
              <a:gd name="connsiteX18" fmla="*/ 0 w 3905250"/>
              <a:gd name="connsiteY18" fmla="*/ 1828307 h 3134241"/>
              <a:gd name="connsiteX19" fmla="*/ 0 w 3905250"/>
              <a:gd name="connsiteY19" fmla="*/ 1828307 h 3134241"/>
              <a:gd name="connsiteX20" fmla="*/ 0 w 3905250"/>
              <a:gd name="connsiteY20" fmla="*/ 522384 h 3134241"/>
              <a:gd name="connsiteX0" fmla="*/ 0 w 3905250"/>
              <a:gd name="connsiteY0" fmla="*/ 541434 h 3135495"/>
              <a:gd name="connsiteX1" fmla="*/ 522384 w 3905250"/>
              <a:gd name="connsiteY1" fmla="*/ 0 h 3135495"/>
              <a:gd name="connsiteX2" fmla="*/ 650875 w 3905250"/>
              <a:gd name="connsiteY2" fmla="*/ 0 h 3135495"/>
              <a:gd name="connsiteX3" fmla="*/ 650875 w 3905250"/>
              <a:gd name="connsiteY3" fmla="*/ 0 h 3135495"/>
              <a:gd name="connsiteX4" fmla="*/ 1627188 w 3905250"/>
              <a:gd name="connsiteY4" fmla="*/ 0 h 3135495"/>
              <a:gd name="connsiteX5" fmla="*/ 3382866 w 3905250"/>
              <a:gd name="connsiteY5" fmla="*/ 0 h 3135495"/>
              <a:gd name="connsiteX6" fmla="*/ 3905250 w 3905250"/>
              <a:gd name="connsiteY6" fmla="*/ 522384 h 3135495"/>
              <a:gd name="connsiteX7" fmla="*/ 3905250 w 3905250"/>
              <a:gd name="connsiteY7" fmla="*/ 1828307 h 3135495"/>
              <a:gd name="connsiteX8" fmla="*/ 3905250 w 3905250"/>
              <a:gd name="connsiteY8" fmla="*/ 1828307 h 3135495"/>
              <a:gd name="connsiteX9" fmla="*/ 3905250 w 3905250"/>
              <a:gd name="connsiteY9" fmla="*/ 2611868 h 3135495"/>
              <a:gd name="connsiteX10" fmla="*/ 3905250 w 3905250"/>
              <a:gd name="connsiteY10" fmla="*/ 2611857 h 3135495"/>
              <a:gd name="connsiteX11" fmla="*/ 3382866 w 3905250"/>
              <a:gd name="connsiteY11" fmla="*/ 3134241 h 3135495"/>
              <a:gd name="connsiteX12" fmla="*/ 1627188 w 3905250"/>
              <a:gd name="connsiteY12" fmla="*/ 3134241 h 3135495"/>
              <a:gd name="connsiteX13" fmla="*/ 1196178 w 3905250"/>
              <a:gd name="connsiteY13" fmla="*/ 3135495 h 3135495"/>
              <a:gd name="connsiteX14" fmla="*/ 650875 w 3905250"/>
              <a:gd name="connsiteY14" fmla="*/ 3134241 h 3135495"/>
              <a:gd name="connsiteX15" fmla="*/ 522384 w 3905250"/>
              <a:gd name="connsiteY15" fmla="*/ 3134241 h 3135495"/>
              <a:gd name="connsiteX16" fmla="*/ 0 w 3905250"/>
              <a:gd name="connsiteY16" fmla="*/ 2611857 h 3135495"/>
              <a:gd name="connsiteX17" fmla="*/ 0 w 3905250"/>
              <a:gd name="connsiteY17" fmla="*/ 2611868 h 3135495"/>
              <a:gd name="connsiteX18" fmla="*/ 0 w 3905250"/>
              <a:gd name="connsiteY18" fmla="*/ 1828307 h 3135495"/>
              <a:gd name="connsiteX19" fmla="*/ 0 w 3905250"/>
              <a:gd name="connsiteY19" fmla="*/ 1828307 h 3135495"/>
              <a:gd name="connsiteX20" fmla="*/ 0 w 3905250"/>
              <a:gd name="connsiteY20" fmla="*/ 541434 h 313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05250" h="3135495">
                <a:moveTo>
                  <a:pt x="0" y="541434"/>
                </a:moveTo>
                <a:cubicBezTo>
                  <a:pt x="0" y="252929"/>
                  <a:pt x="233879" y="0"/>
                  <a:pt x="522384" y="0"/>
                </a:cubicBezTo>
                <a:lnTo>
                  <a:pt x="650875" y="0"/>
                </a:lnTo>
                <a:lnTo>
                  <a:pt x="650875" y="0"/>
                </a:lnTo>
                <a:lnTo>
                  <a:pt x="1627188" y="0"/>
                </a:lnTo>
                <a:lnTo>
                  <a:pt x="3382866" y="0"/>
                </a:lnTo>
                <a:cubicBezTo>
                  <a:pt x="3671371" y="0"/>
                  <a:pt x="3905250" y="233879"/>
                  <a:pt x="3905250" y="522384"/>
                </a:cubicBezTo>
                <a:lnTo>
                  <a:pt x="3905250" y="1828307"/>
                </a:lnTo>
                <a:lnTo>
                  <a:pt x="3905250" y="1828307"/>
                </a:lnTo>
                <a:lnTo>
                  <a:pt x="3905250" y="2611868"/>
                </a:lnTo>
                <a:lnTo>
                  <a:pt x="3905250" y="2611857"/>
                </a:lnTo>
                <a:cubicBezTo>
                  <a:pt x="3905250" y="2900362"/>
                  <a:pt x="3671371" y="3134241"/>
                  <a:pt x="3382866" y="3134241"/>
                </a:cubicBezTo>
                <a:lnTo>
                  <a:pt x="1627188" y="3134241"/>
                </a:lnTo>
                <a:lnTo>
                  <a:pt x="1196178" y="3135495"/>
                </a:lnTo>
                <a:lnTo>
                  <a:pt x="650875" y="3134241"/>
                </a:lnTo>
                <a:lnTo>
                  <a:pt x="522384" y="3134241"/>
                </a:lnTo>
                <a:cubicBezTo>
                  <a:pt x="233879" y="3134241"/>
                  <a:pt x="0" y="2900362"/>
                  <a:pt x="0" y="2611857"/>
                </a:cubicBezTo>
                <a:lnTo>
                  <a:pt x="0" y="2611868"/>
                </a:lnTo>
                <a:lnTo>
                  <a:pt x="0" y="1828307"/>
                </a:lnTo>
                <a:lnTo>
                  <a:pt x="0" y="1828307"/>
                </a:lnTo>
                <a:lnTo>
                  <a:pt x="0" y="541434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云计算提供三种服务：基础</a:t>
            </a:r>
            <a:r>
              <a:rPr lang="zh-CN" altLang="en-US" sz="1600" dirty="0">
                <a:solidFill>
                  <a:schemeClr val="tx1"/>
                </a:solidFill>
              </a:rPr>
              <a:t>架构即服务 </a:t>
            </a:r>
            <a:r>
              <a:rPr lang="en-US" altLang="zh-CN" sz="1600" dirty="0">
                <a:solidFill>
                  <a:schemeClr val="tx1"/>
                </a:solidFill>
              </a:rPr>
              <a:t>(IaaS)</a:t>
            </a:r>
            <a:r>
              <a:rPr lang="zh-CN" altLang="en-US" sz="1600" dirty="0">
                <a:solidFill>
                  <a:schemeClr val="tx1"/>
                </a:solidFill>
              </a:rPr>
              <a:t>、平台即服务</a:t>
            </a:r>
            <a:r>
              <a:rPr lang="en-US" altLang="zh-CN" sz="1600" dirty="0">
                <a:solidFill>
                  <a:schemeClr val="tx1"/>
                </a:solidFill>
              </a:rPr>
              <a:t>(PaaS)</a:t>
            </a:r>
            <a:r>
              <a:rPr lang="zh-CN" altLang="en-US" sz="1600" dirty="0">
                <a:solidFill>
                  <a:schemeClr val="tx1"/>
                </a:solidFill>
              </a:rPr>
              <a:t>、软件即服务 </a:t>
            </a:r>
            <a:r>
              <a:rPr lang="en-US" altLang="zh-CN" sz="1600" dirty="0">
                <a:solidFill>
                  <a:schemeClr val="tx1"/>
                </a:solidFill>
              </a:rPr>
              <a:t>(SaaS)</a:t>
            </a:r>
            <a:r>
              <a:rPr lang="zh-CN" altLang="en-US" sz="1600" dirty="0" smtClean="0">
                <a:solidFill>
                  <a:schemeClr val="tx1"/>
                </a:solidFill>
              </a:rPr>
              <a:t>，用其处理</a:t>
            </a:r>
            <a:r>
              <a:rPr lang="zh-CN" altLang="en-US" sz="1600" dirty="0">
                <a:solidFill>
                  <a:schemeClr val="tx1"/>
                </a:solidFill>
              </a:rPr>
              <a:t>企业和教育相关的问题。然而，大多数的云数据中心是集中化的，离终端的设备和用户较远。所以</a:t>
            </a:r>
            <a:r>
              <a:rPr lang="zh-CN" altLang="en-US" sz="1600" dirty="0" smtClean="0">
                <a:solidFill>
                  <a:schemeClr val="tx1"/>
                </a:solidFill>
              </a:rPr>
              <a:t>，这样</a:t>
            </a:r>
            <a:r>
              <a:rPr lang="zh-CN" altLang="en-US" sz="1600" dirty="0">
                <a:solidFill>
                  <a:schemeClr val="tx1"/>
                </a:solidFill>
              </a:rPr>
              <a:t>会引起长距离往返延时、网络拥塞、服务质量下降等问题。</a:t>
            </a:r>
          </a:p>
        </p:txBody>
      </p:sp>
      <p:sp>
        <p:nvSpPr>
          <p:cNvPr id="20" name="左箭头 19"/>
          <p:cNvSpPr/>
          <p:nvPr/>
        </p:nvSpPr>
        <p:spPr>
          <a:xfrm>
            <a:off x="7518400" y="2246628"/>
            <a:ext cx="623900" cy="311845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142298" y="3528428"/>
            <a:ext cx="3905250" cy="1487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边缘计算让数据在边缘网络处处理。边缘网络基本上由</a:t>
            </a:r>
            <a:r>
              <a:rPr lang="zh-CN" altLang="en-US" sz="1600" dirty="0" smtClean="0">
                <a:solidFill>
                  <a:schemeClr val="tx1"/>
                </a:solidFill>
              </a:rPr>
              <a:t>终端设备、</a:t>
            </a:r>
            <a:r>
              <a:rPr lang="zh-CN" altLang="en-US" sz="1600" dirty="0">
                <a:solidFill>
                  <a:schemeClr val="tx1"/>
                </a:solidFill>
              </a:rPr>
              <a:t>边缘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设备、</a:t>
            </a:r>
            <a:r>
              <a:rPr lang="zh-CN" altLang="en-US" sz="1600" dirty="0">
                <a:solidFill>
                  <a:schemeClr val="tx1"/>
                </a:solidFill>
              </a:rPr>
              <a:t>边缘服务器等构成</a:t>
            </a:r>
            <a:r>
              <a:rPr lang="zh-CN" altLang="en-US" sz="1600" dirty="0" smtClean="0">
                <a:solidFill>
                  <a:schemeClr val="tx1"/>
                </a:solidFill>
              </a:rPr>
              <a:t>。作为</a:t>
            </a:r>
            <a:r>
              <a:rPr lang="zh-CN" altLang="en-US" sz="1600" dirty="0">
                <a:solidFill>
                  <a:schemeClr val="tx1"/>
                </a:solidFill>
              </a:rPr>
              <a:t>一种本地化的计算模式，边缘计算提供了对于计算服务需求更快的响应</a:t>
            </a:r>
            <a:r>
              <a:rPr lang="zh-CN" altLang="en-US" sz="1600" dirty="0" smtClean="0">
                <a:solidFill>
                  <a:schemeClr val="tx1"/>
                </a:solidFill>
              </a:rPr>
              <a:t>速度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左箭头 24"/>
          <p:cNvSpPr/>
          <p:nvPr/>
        </p:nvSpPr>
        <p:spPr>
          <a:xfrm>
            <a:off x="7518399" y="4092719"/>
            <a:ext cx="623901" cy="261004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8142296" y="4849046"/>
            <a:ext cx="3905251" cy="1809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MEC </a:t>
            </a:r>
            <a:r>
              <a:rPr lang="zh-CN" altLang="en-US" sz="1600" dirty="0">
                <a:solidFill>
                  <a:schemeClr val="tx1"/>
                </a:solidFill>
              </a:rPr>
              <a:t>被认为蜂窝基站模型的现代化演变的关键因素。它让边缘服务器和蜂窝基站相结合，可以和远程云数据中心连接或者断开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r>
              <a:rPr lang="en-US" altLang="zh-CN" sz="1600" dirty="0" smtClean="0">
                <a:solidFill>
                  <a:schemeClr val="tx1"/>
                </a:solidFill>
              </a:rPr>
              <a:t>MEC</a:t>
            </a:r>
            <a:r>
              <a:rPr lang="zh-CN" altLang="en-US" sz="1600" dirty="0">
                <a:solidFill>
                  <a:schemeClr val="tx1"/>
                </a:solidFill>
              </a:rPr>
              <a:t>旨在为用户带来自适应和更快初始化的蜂窝网络服务，提高网络效率。最近，</a:t>
            </a:r>
            <a:r>
              <a:rPr lang="en-US" altLang="zh-CN" sz="1600" dirty="0">
                <a:solidFill>
                  <a:schemeClr val="tx1"/>
                </a:solidFill>
              </a:rPr>
              <a:t>MEC</a:t>
            </a:r>
            <a:r>
              <a:rPr lang="zh-CN" altLang="en-US" sz="1600" dirty="0">
                <a:solidFill>
                  <a:schemeClr val="tx1"/>
                </a:solidFill>
              </a:rPr>
              <a:t>的一项显著应用就是支持</a:t>
            </a:r>
            <a:r>
              <a:rPr lang="en-US" altLang="zh-CN" sz="1600" dirty="0">
                <a:solidFill>
                  <a:schemeClr val="tx1"/>
                </a:solidFill>
              </a:rPr>
              <a:t>5G</a:t>
            </a:r>
            <a:r>
              <a:rPr lang="zh-CN" altLang="en-US" sz="1600" dirty="0">
                <a:solidFill>
                  <a:schemeClr val="tx1"/>
                </a:solidFill>
              </a:rPr>
              <a:t>通信。</a:t>
            </a:r>
          </a:p>
        </p:txBody>
      </p:sp>
      <p:sp>
        <p:nvSpPr>
          <p:cNvPr id="27" name="左箭头 26"/>
          <p:cNvSpPr/>
          <p:nvPr/>
        </p:nvSpPr>
        <p:spPr>
          <a:xfrm>
            <a:off x="7518400" y="5721697"/>
            <a:ext cx="623900" cy="311845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8142299" y="4008582"/>
            <a:ext cx="3905251" cy="1801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MCC</a:t>
            </a:r>
            <a:r>
              <a:rPr lang="zh-CN" altLang="en-US" sz="1600" dirty="0">
                <a:solidFill>
                  <a:schemeClr val="tx1"/>
                </a:solidFill>
              </a:rPr>
              <a:t>提供必要的计算资源，支撑这些靠近终端用户的移动应用程序在远程执行。通常这些轻量级的云服务器，被称为（</a:t>
            </a:r>
            <a:r>
              <a:rPr lang="en-US" altLang="zh-CN" sz="1600" dirty="0">
                <a:solidFill>
                  <a:schemeClr val="tx1"/>
                </a:solidFill>
              </a:rPr>
              <a:t>cloudlet</a:t>
            </a:r>
            <a:r>
              <a:rPr lang="zh-CN" altLang="en-US" sz="1600" dirty="0">
                <a:solidFill>
                  <a:schemeClr val="tx1"/>
                </a:solidFill>
              </a:rPr>
              <a:t>）“小云片”，它处于边缘网络中。“小云片”和移动设备以及数据中心一起，为丰富的应用程序，搭建了三层应用部署平台。</a:t>
            </a:r>
          </a:p>
        </p:txBody>
      </p:sp>
      <p:sp>
        <p:nvSpPr>
          <p:cNvPr id="29" name="左箭头 28"/>
          <p:cNvSpPr/>
          <p:nvPr/>
        </p:nvSpPr>
        <p:spPr>
          <a:xfrm>
            <a:off x="7518400" y="4849046"/>
            <a:ext cx="623900" cy="311845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7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3" animBg="1"/>
      <p:bldP spid="20" grpId="3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74576" y="929898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2</a:t>
            </a:r>
            <a:endParaRPr lang="zh-CN" altLang="en-US" sz="19900" dirty="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5486400" y="2479729"/>
            <a:ext cx="6307810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3600" b="1" dirty="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简析</a:t>
            </a:r>
            <a:endParaRPr lang="en-US" altLang="zh-CN" sz="3600" b="1" dirty="0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14235" y="3669573"/>
            <a:ext cx="7169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 </a:t>
            </a:r>
            <a:r>
              <a:rPr lang="en-US" altLang="zh-CN" sz="2000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 Extreme Learning Machine Based </a:t>
            </a:r>
            <a:r>
              <a:rPr lang="en-US" altLang="zh-CN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Intrusion Detection </a:t>
            </a:r>
            <a:r>
              <a:rPr lang="en-US" altLang="zh-CN" sz="2000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Fog Computing </a:t>
            </a:r>
            <a:r>
              <a:rPr lang="en-US" altLang="zh-CN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MEC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14235" y="4618776"/>
            <a:ext cx="7279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000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State Monitoring Scheme in Fog </a:t>
            </a:r>
            <a:r>
              <a:rPr lang="en-US" altLang="zh-CN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 Access </a:t>
            </a:r>
            <a:r>
              <a:rPr lang="en-US" altLang="zh-CN" sz="2000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Networks for Intrusion Detection</a:t>
            </a:r>
            <a:endParaRPr lang="en-US" altLang="zh-CN" sz="2000" dirty="0" smtClean="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14235" y="5548674"/>
            <a:ext cx="7279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zh-CN" altLang="en-US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XINGSHUO </a:t>
            </a:r>
            <a:r>
              <a:rPr lang="en-US" altLang="zh-CN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AN, </a:t>
            </a:r>
            <a:r>
              <a:rPr lang="en-US" altLang="zh-CN" sz="2000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XING </a:t>
            </a:r>
            <a:r>
              <a:rPr lang="en-US" altLang="zh-CN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LU, </a:t>
            </a:r>
            <a:r>
              <a:rPr lang="en-US" altLang="zh-CN" sz="2000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LEI </a:t>
            </a:r>
            <a:r>
              <a:rPr lang="en-US" altLang="zh-CN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YANG,XIANWEI ZHOU, </a:t>
            </a:r>
            <a:r>
              <a:rPr lang="en-US" altLang="zh-CN" sz="2000" dirty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FUHONG </a:t>
            </a:r>
            <a:r>
              <a:rPr lang="en-US" altLang="zh-CN" sz="2000" dirty="0" smtClean="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771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356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FC/MEC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的广义网络模型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914" y="1597268"/>
            <a:ext cx="7377484" cy="45172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97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通用体系结构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/>
          <p:nvPr/>
        </p:nvPicPr>
        <p:blipFill>
          <a:blip r:embed="rId2"/>
          <a:stretch>
            <a:fillRect/>
          </a:stretch>
        </p:blipFill>
        <p:spPr>
          <a:xfrm>
            <a:off x="2296508" y="1388791"/>
            <a:ext cx="6206999" cy="4849171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9407047" y="5411244"/>
            <a:ext cx="2697271" cy="7961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异构</a:t>
            </a:r>
            <a:r>
              <a:rPr lang="zh-CN" altLang="zh-CN" sz="1600" dirty="0">
                <a:solidFill>
                  <a:schemeClr val="tx1"/>
                </a:solidFill>
              </a:rPr>
              <a:t>设备可以通过不同的协议访问不同的</a:t>
            </a:r>
            <a:r>
              <a:rPr lang="zh-CN" altLang="en-US" sz="1600" dirty="0">
                <a:solidFill>
                  <a:schemeClr val="tx1"/>
                </a:solidFill>
              </a:rPr>
              <a:t>雾</a:t>
            </a:r>
            <a:r>
              <a:rPr lang="zh-CN" altLang="zh-CN" sz="1600" dirty="0">
                <a:solidFill>
                  <a:schemeClr val="tx1"/>
                </a:solidFill>
              </a:rPr>
              <a:t>节点</a:t>
            </a:r>
            <a:r>
              <a:rPr lang="en-US" altLang="zh-CN" sz="1600" dirty="0">
                <a:solidFill>
                  <a:schemeClr val="tx1"/>
                </a:solidFill>
              </a:rPr>
              <a:t>/MEC</a:t>
            </a:r>
            <a:r>
              <a:rPr lang="zh-CN" altLang="zh-CN" sz="1600" dirty="0">
                <a:solidFill>
                  <a:schemeClr val="tx1"/>
                </a:solidFill>
              </a:rPr>
              <a:t>主机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9407042" y="4409622"/>
            <a:ext cx="2697271" cy="10264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solidFill>
                  <a:schemeClr val="tx1"/>
                </a:solidFill>
              </a:rPr>
              <a:t>它为不同的雾网络</a:t>
            </a:r>
            <a:r>
              <a:rPr lang="en-US" altLang="zh-CN" sz="1600" dirty="0">
                <a:solidFill>
                  <a:schemeClr val="tx1"/>
                </a:solidFill>
              </a:rPr>
              <a:t>/MEC</a:t>
            </a:r>
            <a:r>
              <a:rPr lang="zh-CN" altLang="zh-CN" sz="1600" dirty="0">
                <a:solidFill>
                  <a:schemeClr val="tx1"/>
                </a:solidFill>
              </a:rPr>
              <a:t>网络协议提供链路服务。负责</a:t>
            </a:r>
            <a:r>
              <a:rPr lang="zh-CN" altLang="zh-CN" sz="1600" dirty="0" smtClean="0">
                <a:solidFill>
                  <a:schemeClr val="tx1"/>
                </a:solidFill>
              </a:rPr>
              <a:t>接收用户</a:t>
            </a:r>
            <a:r>
              <a:rPr lang="zh-CN" altLang="zh-CN" sz="1600" dirty="0">
                <a:solidFill>
                  <a:schemeClr val="tx1"/>
                </a:solidFill>
              </a:rPr>
              <a:t>设备层发送的</a:t>
            </a:r>
            <a:r>
              <a:rPr lang="zh-CN" altLang="zh-CN" sz="1600" dirty="0" smtClean="0">
                <a:solidFill>
                  <a:schemeClr val="tx1"/>
                </a:solidFill>
              </a:rPr>
              <a:t>数据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407043" y="3561023"/>
            <a:ext cx="2697271" cy="10056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solidFill>
                  <a:schemeClr val="tx1"/>
                </a:solidFill>
              </a:rPr>
              <a:t>它是从用户设备获取入侵数据，包括数据包捕获、数据清洗、数据过滤和数据预处理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9407043" y="2980204"/>
            <a:ext cx="2697271" cy="8071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solidFill>
                  <a:schemeClr val="tx1"/>
                </a:solidFill>
              </a:rPr>
              <a:t>对入侵数据进行预处理后，将检测层发送到分类器中检测攻击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407044" y="2255734"/>
            <a:ext cx="2697271" cy="8074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solidFill>
                  <a:schemeClr val="tx1"/>
                </a:solidFill>
              </a:rPr>
              <a:t>主要功能是分析</a:t>
            </a:r>
            <a:r>
              <a:rPr lang="zh-CN" altLang="en-US" sz="1600" dirty="0">
                <a:solidFill>
                  <a:schemeClr val="tx1"/>
                </a:solidFill>
              </a:rPr>
              <a:t>雾</a:t>
            </a:r>
            <a:r>
              <a:rPr lang="zh-CN" altLang="zh-CN" sz="1600" dirty="0">
                <a:solidFill>
                  <a:schemeClr val="tx1"/>
                </a:solidFill>
              </a:rPr>
              <a:t>节点</a:t>
            </a:r>
            <a:r>
              <a:rPr lang="en-US" altLang="zh-CN" sz="1600" dirty="0">
                <a:solidFill>
                  <a:schemeClr val="tx1"/>
                </a:solidFill>
              </a:rPr>
              <a:t>/MEC</a:t>
            </a:r>
            <a:r>
              <a:rPr lang="zh-CN" altLang="zh-CN" sz="1600" dirty="0">
                <a:solidFill>
                  <a:schemeClr val="tx1"/>
                </a:solidFill>
              </a:rPr>
              <a:t>主机报告的结果和相关日志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9407043" y="1044756"/>
            <a:ext cx="2697271" cy="1800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职</a:t>
            </a:r>
            <a:r>
              <a:rPr lang="zh-CN" altLang="zh-CN" sz="1600" dirty="0">
                <a:solidFill>
                  <a:schemeClr val="tx1"/>
                </a:solidFill>
              </a:rPr>
              <a:t>责</a:t>
            </a:r>
            <a:r>
              <a:rPr lang="zh-CN" altLang="en-US" sz="1600" dirty="0">
                <a:solidFill>
                  <a:schemeClr val="tx1"/>
                </a:solidFill>
              </a:rPr>
              <a:t>：</a:t>
            </a:r>
            <a:r>
              <a:rPr lang="zh-CN" altLang="zh-CN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zh-CN" sz="1600" dirty="0">
                <a:solidFill>
                  <a:schemeClr val="tx1"/>
                </a:solidFill>
              </a:rPr>
              <a:t>）对</a:t>
            </a:r>
            <a:r>
              <a:rPr lang="zh-CN" altLang="en-US" sz="1600" dirty="0">
                <a:solidFill>
                  <a:schemeClr val="tx1"/>
                </a:solidFill>
              </a:rPr>
              <a:t>雾</a:t>
            </a:r>
            <a:r>
              <a:rPr lang="zh-CN" altLang="zh-CN" sz="1600" dirty="0">
                <a:solidFill>
                  <a:schemeClr val="tx1"/>
                </a:solidFill>
              </a:rPr>
              <a:t>节点</a:t>
            </a:r>
            <a:r>
              <a:rPr lang="en-US" altLang="zh-CN" sz="1600" dirty="0">
                <a:solidFill>
                  <a:schemeClr val="tx1"/>
                </a:solidFill>
              </a:rPr>
              <a:t>/MEC</a:t>
            </a:r>
            <a:r>
              <a:rPr lang="zh-CN" altLang="zh-CN" sz="1600" dirty="0">
                <a:solidFill>
                  <a:schemeClr val="tx1"/>
                </a:solidFill>
              </a:rPr>
              <a:t>主机的安全状态进行统一监控和管理（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zh-CN" sz="1600" dirty="0">
                <a:solidFill>
                  <a:schemeClr val="tx1"/>
                </a:solidFill>
              </a:rPr>
              <a:t>）入侵检测系统的决策和响应（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zh-CN" sz="1600" dirty="0">
                <a:solidFill>
                  <a:schemeClr val="tx1"/>
                </a:solidFill>
              </a:rPr>
              <a:t>）可以存储入侵</a:t>
            </a:r>
            <a:r>
              <a:rPr lang="zh-CN" altLang="en-US" sz="1600" dirty="0">
                <a:solidFill>
                  <a:schemeClr val="tx1"/>
                </a:solidFill>
              </a:rPr>
              <a:t>雾</a:t>
            </a:r>
            <a:r>
              <a:rPr lang="zh-CN" altLang="zh-CN" sz="1600" dirty="0">
                <a:solidFill>
                  <a:schemeClr val="tx1"/>
                </a:solidFill>
              </a:rPr>
              <a:t>节点</a:t>
            </a:r>
            <a:r>
              <a:rPr lang="en-US" altLang="zh-CN" sz="1600" dirty="0">
                <a:solidFill>
                  <a:schemeClr val="tx1"/>
                </a:solidFill>
              </a:rPr>
              <a:t>/MEC</a:t>
            </a:r>
            <a:r>
              <a:rPr lang="zh-CN" altLang="zh-CN" sz="1600" dirty="0">
                <a:solidFill>
                  <a:schemeClr val="tx1"/>
                </a:solidFill>
              </a:rPr>
              <a:t>主机的数据和日志，以便进行入侵取证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左箭头 21"/>
          <p:cNvSpPr/>
          <p:nvPr/>
        </p:nvSpPr>
        <p:spPr>
          <a:xfrm>
            <a:off x="8503511" y="5653108"/>
            <a:ext cx="903536" cy="25052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左箭头 54"/>
          <p:cNvSpPr/>
          <p:nvPr/>
        </p:nvSpPr>
        <p:spPr>
          <a:xfrm>
            <a:off x="8503507" y="4814833"/>
            <a:ext cx="903536" cy="25052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左箭头 55"/>
          <p:cNvSpPr/>
          <p:nvPr/>
        </p:nvSpPr>
        <p:spPr>
          <a:xfrm>
            <a:off x="8503507" y="3925306"/>
            <a:ext cx="903536" cy="25052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左箭头 56"/>
          <p:cNvSpPr/>
          <p:nvPr/>
        </p:nvSpPr>
        <p:spPr>
          <a:xfrm>
            <a:off x="8503507" y="3288635"/>
            <a:ext cx="903536" cy="25052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箭头 57"/>
          <p:cNvSpPr/>
          <p:nvPr/>
        </p:nvSpPr>
        <p:spPr>
          <a:xfrm>
            <a:off x="8503507" y="2548599"/>
            <a:ext cx="903536" cy="25052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左箭头 58"/>
          <p:cNvSpPr/>
          <p:nvPr/>
        </p:nvSpPr>
        <p:spPr>
          <a:xfrm>
            <a:off x="8503507" y="1848662"/>
            <a:ext cx="903536" cy="25052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45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22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6573" y="235129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LOGO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分类器算法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ELM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26" y="2004292"/>
            <a:ext cx="4951434" cy="335207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00137" y="2456874"/>
            <a:ext cx="3655868" cy="1985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zh-CN" sz="1600" dirty="0"/>
              <a:t>可以通过求一个最小二乘问题的最小范数来求解，该最小范数最终可以转化为一个包含矩阵的</a:t>
            </a:r>
            <a:r>
              <a:rPr lang="en-US" altLang="zh-CN" sz="1600" dirty="0"/>
              <a:t>Moore-Penrose</a:t>
            </a:r>
            <a:r>
              <a:rPr lang="zh-CN" altLang="zh-CN" sz="1600" dirty="0"/>
              <a:t>广义逆问题。因此，该算法具有训练参数少、训练速度快、泛化能力强等特点，并能</a:t>
            </a:r>
            <a:r>
              <a:rPr lang="zh-CN" altLang="zh-CN" sz="1600" dirty="0" smtClean="0"/>
              <a:t>部署</a:t>
            </a:r>
            <a:r>
              <a:rPr lang="zh-CN" altLang="en-US" sz="1600" dirty="0"/>
              <a:t>雾</a:t>
            </a:r>
            <a:r>
              <a:rPr lang="zh-CN" altLang="zh-CN" sz="1600" dirty="0" smtClean="0"/>
              <a:t>节点</a:t>
            </a:r>
            <a:r>
              <a:rPr lang="en-US" altLang="zh-CN" sz="1600" dirty="0" smtClean="0"/>
              <a:t>/</a:t>
            </a:r>
            <a:r>
              <a:rPr lang="en-US" altLang="zh-CN" sz="1600" dirty="0"/>
              <a:t>MEC</a:t>
            </a:r>
            <a:r>
              <a:rPr lang="zh-CN" altLang="zh-CN" sz="1600" dirty="0" smtClean="0"/>
              <a:t>主机</a:t>
            </a:r>
            <a:r>
              <a:rPr lang="zh-CN" altLang="zh-CN" sz="1600" dirty="0"/>
              <a:t>上。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2207" y="1417319"/>
            <a:ext cx="14542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论文简析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计划安排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19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67df27a3144345ba339c82152959ad3dd7d5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1357</Words>
  <Application>Microsoft Office PowerPoint</Application>
  <PresentationFormat>宽屏</PresentationFormat>
  <Paragraphs>179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Broadway BT</vt:lpstr>
      <vt:lpstr>Kozuka Gothic Pr6N B</vt:lpstr>
      <vt:lpstr>华文中宋</vt:lpstr>
      <vt:lpstr>宋体</vt:lpstr>
      <vt:lpstr>微软雅黑</vt:lpstr>
      <vt:lpstr>幼圆</vt:lpstr>
      <vt:lpstr>Arial</vt:lpstr>
      <vt:lpstr>Arial Narrow</vt:lpstr>
      <vt:lpstr>Broadway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cao lei</cp:lastModifiedBy>
  <cp:revision>110</cp:revision>
  <dcterms:created xsi:type="dcterms:W3CDTF">2015-03-25T15:45:45Z</dcterms:created>
  <dcterms:modified xsi:type="dcterms:W3CDTF">2020-02-26T04:20:46Z</dcterms:modified>
  <cp:category>PPTS</cp:category>
</cp:coreProperties>
</file>