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720" r:id="rId2"/>
  </p:sldMasterIdLst>
  <p:notesMasterIdLst>
    <p:notesMasterId r:id="rId22"/>
  </p:notesMasterIdLst>
  <p:handoutMasterIdLst>
    <p:handoutMasterId r:id="rId23"/>
  </p:handoutMasterIdLst>
  <p:sldIdLst>
    <p:sldId id="256" r:id="rId3"/>
    <p:sldId id="328" r:id="rId4"/>
    <p:sldId id="321" r:id="rId5"/>
    <p:sldId id="329" r:id="rId6"/>
    <p:sldId id="332" r:id="rId7"/>
    <p:sldId id="330" r:id="rId8"/>
    <p:sldId id="312" r:id="rId9"/>
    <p:sldId id="270" r:id="rId10"/>
    <p:sldId id="325" r:id="rId11"/>
    <p:sldId id="316" r:id="rId12"/>
    <p:sldId id="269" r:id="rId13"/>
    <p:sldId id="333" r:id="rId14"/>
    <p:sldId id="334" r:id="rId15"/>
    <p:sldId id="335" r:id="rId16"/>
    <p:sldId id="336" r:id="rId17"/>
    <p:sldId id="337" r:id="rId18"/>
    <p:sldId id="338" r:id="rId19"/>
    <p:sldId id="339" r:id="rId20"/>
    <p:sldId id="290" r:id="rId21"/>
  </p:sldIdLst>
  <p:sldSz cx="9144000" cy="6858000" type="screen4x3"/>
  <p:notesSz cx="6797675" cy="987425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5968"/>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8037" autoAdjust="0"/>
  </p:normalViewPr>
  <p:slideViewPr>
    <p:cSldViewPr snapToGrid="0">
      <p:cViewPr>
        <p:scale>
          <a:sx n="100" d="100"/>
          <a:sy n="100" d="100"/>
        </p:scale>
        <p:origin x="498" y="-594"/>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70B8B620-6BA3-40A6-933E-990820B17CD9}" type="datetimeFigureOut">
              <a:rPr lang="zh-TW" altLang="en-US" smtClean="0"/>
              <a:t>2020/2/19</a:t>
            </a:fld>
            <a:endParaRPr lang="zh-TW" altLang="en-US"/>
          </a:p>
        </p:txBody>
      </p:sp>
      <p:sp>
        <p:nvSpPr>
          <p:cNvPr id="4" name="頁尾版面配置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598DFC4E-A29D-44DF-84D0-6F26F733BEA8}" type="slidenum">
              <a:rPr lang="zh-TW" altLang="en-US" smtClean="0"/>
              <a:t>‹#›</a:t>
            </a:fld>
            <a:endParaRPr lang="zh-TW" altLang="en-US"/>
          </a:p>
        </p:txBody>
      </p:sp>
    </p:spTree>
    <p:extLst>
      <p:ext uri="{BB962C8B-B14F-4D97-AF65-F5344CB8AC3E}">
        <p14:creationId xmlns:p14="http://schemas.microsoft.com/office/powerpoint/2010/main" val="2674036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146D43FC-9CA7-4984-951B-A0D77F4501A2}" type="datetimeFigureOut">
              <a:rPr lang="zh-TW" altLang="en-US" smtClean="0"/>
              <a:t>2020/2/19</a:t>
            </a:fld>
            <a:endParaRPr lang="zh-TW" altLang="en-US"/>
          </a:p>
        </p:txBody>
      </p:sp>
      <p:sp>
        <p:nvSpPr>
          <p:cNvPr id="4" name="投影片圖像版面配置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4C78391C-1B49-4191-966E-6174487BA34C}" type="slidenum">
              <a:rPr lang="zh-TW" altLang="en-US" smtClean="0"/>
              <a:t>‹#›</a:t>
            </a:fld>
            <a:endParaRPr lang="zh-TW" altLang="en-US"/>
          </a:p>
        </p:txBody>
      </p:sp>
    </p:spTree>
    <p:extLst>
      <p:ext uri="{BB962C8B-B14F-4D97-AF65-F5344CB8AC3E}">
        <p14:creationId xmlns:p14="http://schemas.microsoft.com/office/powerpoint/2010/main" val="152930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a:t>
            </a:fld>
            <a:endParaRPr lang="zh-TW" altLang="en-US"/>
          </a:p>
        </p:txBody>
      </p:sp>
    </p:spTree>
    <p:extLst>
      <p:ext uri="{BB962C8B-B14F-4D97-AF65-F5344CB8AC3E}">
        <p14:creationId xmlns:p14="http://schemas.microsoft.com/office/powerpoint/2010/main" val="708256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16</a:t>
            </a:fld>
            <a:endParaRPr lang="zh-TW" altLang="en-US"/>
          </a:p>
        </p:txBody>
      </p:sp>
    </p:spTree>
    <p:extLst>
      <p:ext uri="{BB962C8B-B14F-4D97-AF65-F5344CB8AC3E}">
        <p14:creationId xmlns:p14="http://schemas.microsoft.com/office/powerpoint/2010/main" val="3575833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17</a:t>
            </a:fld>
            <a:endParaRPr lang="zh-TW" altLang="en-US"/>
          </a:p>
        </p:txBody>
      </p:sp>
    </p:spTree>
    <p:extLst>
      <p:ext uri="{BB962C8B-B14F-4D97-AF65-F5344CB8AC3E}">
        <p14:creationId xmlns:p14="http://schemas.microsoft.com/office/powerpoint/2010/main" val="2931120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18</a:t>
            </a:fld>
            <a:endParaRPr lang="zh-TW" altLang="en-US"/>
          </a:p>
        </p:txBody>
      </p:sp>
    </p:spTree>
    <p:extLst>
      <p:ext uri="{BB962C8B-B14F-4D97-AF65-F5344CB8AC3E}">
        <p14:creationId xmlns:p14="http://schemas.microsoft.com/office/powerpoint/2010/main" val="2477123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19</a:t>
            </a:fld>
            <a:endParaRPr lang="zh-TW" altLang="en-US"/>
          </a:p>
        </p:txBody>
      </p:sp>
    </p:spTree>
    <p:extLst>
      <p:ext uri="{BB962C8B-B14F-4D97-AF65-F5344CB8AC3E}">
        <p14:creationId xmlns:p14="http://schemas.microsoft.com/office/powerpoint/2010/main" val="363603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7</a:t>
            </a:fld>
            <a:endParaRPr lang="zh-TW" altLang="en-US"/>
          </a:p>
        </p:txBody>
      </p:sp>
    </p:spTree>
    <p:extLst>
      <p:ext uri="{BB962C8B-B14F-4D97-AF65-F5344CB8AC3E}">
        <p14:creationId xmlns:p14="http://schemas.microsoft.com/office/powerpoint/2010/main" val="244028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8</a:t>
            </a:fld>
            <a:endParaRPr lang="zh-TW" altLang="en-US"/>
          </a:p>
        </p:txBody>
      </p:sp>
    </p:spTree>
    <p:extLst>
      <p:ext uri="{BB962C8B-B14F-4D97-AF65-F5344CB8AC3E}">
        <p14:creationId xmlns:p14="http://schemas.microsoft.com/office/powerpoint/2010/main" val="211536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78391C-1B49-4191-966E-6174487BA34C}"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05209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11</a:t>
            </a:fld>
            <a:endParaRPr lang="zh-TW" altLang="en-US"/>
          </a:p>
        </p:txBody>
      </p:sp>
    </p:spTree>
    <p:extLst>
      <p:ext uri="{BB962C8B-B14F-4D97-AF65-F5344CB8AC3E}">
        <p14:creationId xmlns:p14="http://schemas.microsoft.com/office/powerpoint/2010/main" val="3671399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12</a:t>
            </a:fld>
            <a:endParaRPr lang="zh-TW" altLang="en-US"/>
          </a:p>
        </p:txBody>
      </p:sp>
    </p:spTree>
    <p:extLst>
      <p:ext uri="{BB962C8B-B14F-4D97-AF65-F5344CB8AC3E}">
        <p14:creationId xmlns:p14="http://schemas.microsoft.com/office/powerpoint/2010/main" val="415016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13</a:t>
            </a:fld>
            <a:endParaRPr lang="zh-TW" altLang="en-US"/>
          </a:p>
        </p:txBody>
      </p:sp>
    </p:spTree>
    <p:extLst>
      <p:ext uri="{BB962C8B-B14F-4D97-AF65-F5344CB8AC3E}">
        <p14:creationId xmlns:p14="http://schemas.microsoft.com/office/powerpoint/2010/main" val="59253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14</a:t>
            </a:fld>
            <a:endParaRPr lang="zh-TW" altLang="en-US"/>
          </a:p>
        </p:txBody>
      </p:sp>
    </p:spTree>
    <p:extLst>
      <p:ext uri="{BB962C8B-B14F-4D97-AF65-F5344CB8AC3E}">
        <p14:creationId xmlns:p14="http://schemas.microsoft.com/office/powerpoint/2010/main" val="756429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C78391C-1B49-4191-966E-6174487BA34C}" type="slidenum">
              <a:rPr lang="zh-TW" altLang="en-US" smtClean="0"/>
              <a:t>15</a:t>
            </a:fld>
            <a:endParaRPr lang="zh-TW" altLang="en-US"/>
          </a:p>
        </p:txBody>
      </p:sp>
    </p:spTree>
    <p:extLst>
      <p:ext uri="{BB962C8B-B14F-4D97-AF65-F5344CB8AC3E}">
        <p14:creationId xmlns:p14="http://schemas.microsoft.com/office/powerpoint/2010/main" val="1047751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3D4E7C98-A839-4DE9-91C7-7D04C6EAB08E}" type="datetime1">
              <a:rPr lang="zh-TW" altLang="en-US" smtClean="0"/>
              <a:t>2020/2/19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117644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756B395-2DD9-4185-B42F-D4D013117A88}" type="datetime1">
              <a:rPr lang="zh-TW" altLang="en-US" smtClean="0"/>
              <a:t>2020/2/19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400058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A8ED7190-D034-46E6-A176-F63639FDFDD6}" type="datetime1">
              <a:rPr lang="zh-TW" altLang="en-US" smtClean="0"/>
              <a:t>2020/2/19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515765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9289C4F-21FB-4493-A25A-A3483B6A2578}" type="datetime1">
              <a:rPr lang="zh-TW" altLang="en-US" smtClean="0"/>
              <a:t>2020/2/19</a:t>
            </a:fld>
            <a:endParaRPr lang="zh-TW"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TW" alt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1989678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581192" y="687475"/>
            <a:ext cx="7989752" cy="737672"/>
          </a:xfrm>
          <a:noFill/>
          <a:ln>
            <a:noFill/>
          </a:ln>
        </p:spPr>
        <p:style>
          <a:lnRef idx="0">
            <a:scrgbClr r="0" g="0" b="0"/>
          </a:lnRef>
          <a:fillRef idx="0">
            <a:scrgbClr r="0" g="0" b="0"/>
          </a:fillRef>
          <a:effectRef idx="0">
            <a:scrgbClr r="0" g="0" b="0"/>
          </a:effectRef>
          <a:fontRef idx="minor">
            <a:schemeClr val="dk1"/>
          </a:fontRef>
        </p:style>
        <p:txBody>
          <a:bodyPr/>
          <a:lstStyle>
            <a:lvl1pPr algn="l">
              <a:defRPr b="0" cap="none" spc="0" baseline="0">
                <a:ln w="0"/>
                <a:solidFill>
                  <a:schemeClr val="accent3">
                    <a:lumMod val="50000"/>
                  </a:schemeClr>
                </a:solidFill>
                <a:effectLst/>
                <a:latin typeface="Candara" panose="020E0502030303020204" pitchFamily="34" charset="0"/>
              </a:defRPr>
            </a:lvl1pPr>
          </a:lstStyle>
          <a:p>
            <a:r>
              <a:rPr lang="zh-TW" altLang="en-US" dirty="0" smtClean="0"/>
              <a:t>以編輯母片標題樣式</a:t>
            </a:r>
            <a:endParaRPr lang="en-US" dirty="0"/>
          </a:p>
        </p:txBody>
      </p:sp>
      <p:sp>
        <p:nvSpPr>
          <p:cNvPr id="4" name="Date Placeholder 3"/>
          <p:cNvSpPr>
            <a:spLocks noGrp="1"/>
          </p:cNvSpPr>
          <p:nvPr>
            <p:ph type="dt" sz="half" idx="10"/>
          </p:nvPr>
        </p:nvSpPr>
        <p:spPr>
          <a:xfrm>
            <a:off x="5551088" y="6145332"/>
            <a:ext cx="2133600" cy="365125"/>
          </a:xfrm>
        </p:spPr>
        <p:txBody>
          <a:bodyPr/>
          <a:lstStyle/>
          <a:p>
            <a:fld id="{3BCC8B4E-8FEB-4855-AFDE-4F39C8E54EA2}" type="datetime1">
              <a:rPr lang="zh-TW" altLang="en-US" smtClean="0"/>
              <a:t>2020/2/19</a:t>
            </a:fld>
            <a:endParaRPr lang="zh-TW" altLang="en-US"/>
          </a:p>
        </p:txBody>
      </p:sp>
      <p:sp>
        <p:nvSpPr>
          <p:cNvPr id="5" name="Footer Placeholder 4"/>
          <p:cNvSpPr>
            <a:spLocks noGrp="1"/>
          </p:cNvSpPr>
          <p:nvPr>
            <p:ph type="ftr" sz="quarter" idx="11"/>
          </p:nvPr>
        </p:nvSpPr>
        <p:spPr>
          <a:xfrm>
            <a:off x="448092" y="6145333"/>
            <a:ext cx="4870585" cy="365125"/>
          </a:xfrm>
        </p:spPr>
        <p:txBody>
          <a:bodyPr/>
          <a:lstStyle/>
          <a:p>
            <a:endParaRPr lang="zh-TW" altLang="en-US" dirty="0"/>
          </a:p>
        </p:txBody>
      </p:sp>
      <p:sp>
        <p:nvSpPr>
          <p:cNvPr id="6" name="Slide Number Placeholder 5"/>
          <p:cNvSpPr>
            <a:spLocks noGrp="1"/>
          </p:cNvSpPr>
          <p:nvPr>
            <p:ph type="sldNum" sz="quarter" idx="12"/>
          </p:nvPr>
        </p:nvSpPr>
        <p:spPr>
          <a:xfrm>
            <a:off x="7800476" y="6145332"/>
            <a:ext cx="770468" cy="365125"/>
          </a:xfrm>
        </p:spPr>
        <p:txBody>
          <a:bodyPr/>
          <a:lstStyle/>
          <a:p>
            <a:fld id="{F2D3F1A7-F77E-4C2F-A1F2-DDCD038A1A67}" type="slidenum">
              <a:rPr lang="zh-TW" altLang="en-US" smtClean="0"/>
              <a:t>‹#›</a:t>
            </a:fld>
            <a:endParaRPr lang="zh-TW" altLang="en-US" dirty="0"/>
          </a:p>
        </p:txBody>
      </p:sp>
      <p:cxnSp>
        <p:nvCxnSpPr>
          <p:cNvPr id="8" name="直線接點 7"/>
          <p:cNvCxnSpPr/>
          <p:nvPr userDrawn="1"/>
        </p:nvCxnSpPr>
        <p:spPr>
          <a:xfrm>
            <a:off x="448092" y="5869490"/>
            <a:ext cx="8272211" cy="0"/>
          </a:xfrm>
          <a:prstGeom prst="line">
            <a:avLst/>
          </a:prstGeom>
          <a:effectLst>
            <a:outerShdw blurRad="63500" sx="102000" sy="102000" algn="ct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837301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87DAA66-D182-455E-86CB-BF34851AC6F4}" type="datetime1">
              <a:rPr lang="zh-TW" altLang="en-US" smtClean="0"/>
              <a:t>2020/2/19</a:t>
            </a:fld>
            <a:endParaRPr lang="zh-TW"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TW"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29980040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FC16A070-D5F7-4D7F-815E-0A4BEB127D13}" type="datetime1">
              <a:rPr lang="zh-TW" altLang="en-US" smtClean="0"/>
              <a:t>2020/2/19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10098642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3B1CF8F0-C874-4C63-8D9D-C3A383855A83}" type="datetime1">
              <a:rPr lang="zh-TW" altLang="en-US" smtClean="0"/>
              <a:t>2020/2/19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1796463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DE59597-B284-4F08-A5C2-27FC633636DF}" type="datetime1">
              <a:rPr lang="zh-TW" altLang="en-US" smtClean="0"/>
              <a:t>2020/2/19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18905775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6D16E-C83E-43A8-8763-1804E25C0CDA}" type="datetime1">
              <a:rPr lang="zh-TW" altLang="en-US" smtClean="0"/>
              <a:t>2020/2/19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91263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DAC4664-18BB-4CEC-B27C-40907BB688B0}" type="datetime1">
              <a:rPr lang="zh-TW" altLang="en-US" smtClean="0"/>
              <a:t>2020/2/19</a:t>
            </a:fld>
            <a:endParaRPr lang="zh-TW"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39509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15563FD-4423-4C9C-BEDF-138C7820F493}" type="datetime1">
              <a:rPr lang="zh-TW" altLang="en-US" smtClean="0"/>
              <a:t>2020/2/19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1559509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5FAE9D8-DDED-41A8-AB57-7C87D179B85B}" type="datetime1">
              <a:rPr lang="zh-TW" altLang="en-US" smtClean="0"/>
              <a:t>2020/2/19</a:t>
            </a:fld>
            <a:endParaRPr lang="zh-TW"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296669934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A7C4F4-6B8A-49FE-A2E5-991098728464}" type="datetime1">
              <a:rPr lang="zh-TW" altLang="en-US" smtClean="0"/>
              <a:t>2020/2/19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2533764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095F731D-63F6-4B95-ACAE-7BED21E30001}" type="datetime1">
              <a:rPr lang="zh-TW" altLang="en-US" smtClean="0"/>
              <a:t>2020/2/19</a:t>
            </a:fld>
            <a:endParaRPr lang="zh-TW" altLang="en-US"/>
          </a:p>
        </p:txBody>
      </p:sp>
      <p:sp>
        <p:nvSpPr>
          <p:cNvPr id="5" name="Footer Placeholder 4"/>
          <p:cNvSpPr>
            <a:spLocks noGrp="1"/>
          </p:cNvSpPr>
          <p:nvPr>
            <p:ph type="ftr" sz="quarter" idx="11"/>
          </p:nvPr>
        </p:nvSpPr>
        <p:spPr>
          <a:xfrm>
            <a:off x="581192" y="5951810"/>
            <a:ext cx="5922209" cy="365125"/>
          </a:xfrm>
        </p:spPr>
        <p:txBody>
          <a:bodyPr/>
          <a:lstStyle/>
          <a:p>
            <a:endParaRPr lang="zh-TW"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18170450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35895" y="2180497"/>
            <a:ext cx="8272211" cy="3678303"/>
          </a:xfrm>
        </p:spPr>
        <p:txBody>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cxnSp>
        <p:nvCxnSpPr>
          <p:cNvPr id="11" name="直線接點 10"/>
          <p:cNvCxnSpPr/>
          <p:nvPr userDrawn="1"/>
        </p:nvCxnSpPr>
        <p:spPr>
          <a:xfrm>
            <a:off x="435895" y="5885965"/>
            <a:ext cx="8272211" cy="0"/>
          </a:xfrm>
          <a:prstGeom prst="line">
            <a:avLst/>
          </a:prstGeom>
          <a:effectLst>
            <a:outerShdw blurRad="63500" sx="102000" sy="102000" algn="ct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12" name="標題 11"/>
          <p:cNvSpPr>
            <a:spLocks noGrp="1"/>
          </p:cNvSpPr>
          <p:nvPr>
            <p:ph type="title"/>
          </p:nvPr>
        </p:nvSpPr>
        <p:spPr/>
        <p:txBody>
          <a:bodyPr/>
          <a:lstStyle/>
          <a:p>
            <a:r>
              <a:rPr lang="zh-TW" altLang="en-US" smtClean="0"/>
              <a:t>按一下以編輯母片標題樣式</a:t>
            </a:r>
            <a:endParaRPr lang="zh-TW" altLang="en-US"/>
          </a:p>
        </p:txBody>
      </p:sp>
      <p:sp>
        <p:nvSpPr>
          <p:cNvPr id="13" name="日期版面配置區 12"/>
          <p:cNvSpPr>
            <a:spLocks noGrp="1"/>
          </p:cNvSpPr>
          <p:nvPr>
            <p:ph type="dt" sz="half" idx="10"/>
          </p:nvPr>
        </p:nvSpPr>
        <p:spPr/>
        <p:txBody>
          <a:bodyPr/>
          <a:lstStyle/>
          <a:p>
            <a:fld id="{372BB693-06D9-47BF-BCF3-B7416DF15F99}" type="datetime1">
              <a:rPr lang="zh-TW" altLang="en-US" smtClean="0"/>
              <a:t>2020/2/19</a:t>
            </a:fld>
            <a:endParaRPr lang="zh-TW" altLang="en-US"/>
          </a:p>
        </p:txBody>
      </p:sp>
      <p:sp>
        <p:nvSpPr>
          <p:cNvPr id="14" name="頁尾版面配置區 13"/>
          <p:cNvSpPr>
            <a:spLocks noGrp="1"/>
          </p:cNvSpPr>
          <p:nvPr>
            <p:ph type="ftr" sz="quarter" idx="11"/>
          </p:nvPr>
        </p:nvSpPr>
        <p:spPr/>
        <p:txBody>
          <a:bodyPr/>
          <a:lstStyle/>
          <a:p>
            <a:endParaRPr lang="zh-TW" altLang="en-US"/>
          </a:p>
        </p:txBody>
      </p:sp>
      <p:sp>
        <p:nvSpPr>
          <p:cNvPr id="15" name="投影片編號版面配置區 14"/>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3160620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2_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15563FD-4423-4C9C-BEDF-138C7820F493}" type="datetime1">
              <a:rPr lang="zh-TW" altLang="en-US" smtClean="0"/>
              <a:t>2020/2/19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196238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9EACF681-B0B1-4CC8-AC3A-3CF74695E68F}" type="datetime1">
              <a:rPr lang="zh-TW" altLang="en-US" smtClean="0"/>
              <a:t>2020/2/19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168028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878EA4E-5719-407D-B8B7-C1EBC63F94ED}" type="datetime1">
              <a:rPr lang="zh-TW" altLang="en-US" smtClean="0"/>
              <a:t>2020/2/19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153728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4699B905-59BC-4384-84CB-86D499501D68}" type="datetime1">
              <a:rPr lang="zh-TW" altLang="en-US" smtClean="0"/>
              <a:t>2020/2/19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2D3F1A7-F77E-4C2F-A1F2-DDCD038A1A67}"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401295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247D3E4-64A1-4C31-BA1A-2F405FEC9A40}" type="datetime1">
              <a:rPr lang="zh-TW" altLang="en-US" smtClean="0"/>
              <a:t>2020/2/19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2D3F1A7-F77E-4C2F-A1F2-DDCD038A1A67}" type="slidenum">
              <a:rPr lang="zh-TW" altLang="en-US" smtClean="0"/>
              <a:t>‹#›</a:t>
            </a:fld>
            <a:endParaRPr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403286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A2088-ADE4-4639-8C36-92DA3D3965D3}" type="datetime1">
              <a:rPr lang="zh-TW" altLang="en-US" smtClean="0"/>
              <a:t>2020/2/19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405369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32B00A82-7057-4906-9D09-F2DD386655BB}" type="datetime1">
              <a:rPr lang="zh-TW" altLang="en-US" smtClean="0"/>
              <a:t>2020/2/19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167114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E720D8B2-8902-409B-84E1-518058225DC7}" type="datetime1">
              <a:rPr lang="zh-TW" altLang="en-US" smtClean="0"/>
              <a:t>2020/2/19</a:t>
            </a:fld>
            <a:endParaRPr lang="zh-TW"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103639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B7277469-F6DA-49B5-BE1E-AB93F93D0AF6}" type="datetime1">
              <a:rPr lang="zh-TW" altLang="en-US" smtClean="0"/>
              <a:t>2020/2/19</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F2D3F1A7-F77E-4C2F-A1F2-DDCD038A1A67}" type="slidenum">
              <a:rPr lang="zh-TW" altLang="en-US" smtClean="0"/>
              <a:t>‹#›</a:t>
            </a:fld>
            <a:endParaRPr lang="zh-TW" altLang="en-US"/>
          </a:p>
        </p:txBody>
      </p:sp>
    </p:spTree>
    <p:extLst>
      <p:ext uri="{BB962C8B-B14F-4D97-AF65-F5344CB8AC3E}">
        <p14:creationId xmlns:p14="http://schemas.microsoft.com/office/powerpoint/2010/main" val="35165991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467652CA-0325-494B-8C0F-AC79AB4D76B1}" type="datetime1">
              <a:rPr lang="zh-TW" altLang="en-US" smtClean="0"/>
              <a:t>2020/2/19</a:t>
            </a:fld>
            <a:endParaRPr lang="zh-TW" alt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zh-TW" alt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F2D3F1A7-F77E-4C2F-A1F2-DDCD038A1A67}" type="slidenum">
              <a:rPr lang="zh-TW" altLang="en-US" smtClean="0"/>
              <a:t>‹#›</a:t>
            </a:fld>
            <a:endParaRPr lang="zh-TW" alt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2" name="直線接點 11"/>
          <p:cNvCxnSpPr/>
          <p:nvPr userDrawn="1"/>
        </p:nvCxnSpPr>
        <p:spPr>
          <a:xfrm>
            <a:off x="435894" y="5858797"/>
            <a:ext cx="82722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6416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10" r:id="rId12"/>
    <p:sldLayoutId id="2147483732" r:id="rId13"/>
  </p:sldLayoutIdLst>
  <p:timing>
    <p:tnLst>
      <p:par>
        <p:cTn id="1" dur="indefinite" restart="never" nodeType="tmRoot"/>
      </p:par>
    </p:tnLst>
  </p:timing>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3.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30457" y="1538867"/>
            <a:ext cx="8548976" cy="1403891"/>
          </a:xfrm>
        </p:spPr>
        <p:txBody>
          <a:bodyPr>
            <a:normAutofit/>
          </a:bodyPr>
          <a:lstStyle/>
          <a:p>
            <a:pPr algn="ctr">
              <a:lnSpc>
                <a:spcPct val="150000"/>
              </a:lnSpc>
            </a:pPr>
            <a:r>
              <a:rPr lang="en-US" altLang="zh-TW" sz="3200" cap="none" dirty="0">
                <a:ln w="0"/>
                <a:solidFill>
                  <a:schemeClr val="tx1"/>
                </a:solidFill>
                <a:effectLst>
                  <a:outerShdw blurRad="38100" dist="19050" dir="2700000" algn="tl" rotWithShape="0">
                    <a:schemeClr val="dk1">
                      <a:alpha val="40000"/>
                    </a:schemeClr>
                  </a:outerShdw>
                </a:effectLst>
                <a:latin typeface="Candara" panose="020E0502030303020204" pitchFamily="34" charset="0"/>
              </a:rPr>
              <a:t>Local Differential Privacy for Deep Learning</a:t>
            </a:r>
            <a:endParaRPr lang="zh-TW" altLang="en-US" sz="2400" cap="none" dirty="0">
              <a:ln w="0"/>
              <a:solidFill>
                <a:schemeClr val="tx1"/>
              </a:solidFill>
              <a:effectLst>
                <a:outerShdw blurRad="38100" dist="19050" dir="2700000" algn="tl" rotWithShape="0">
                  <a:schemeClr val="dk1">
                    <a:alpha val="40000"/>
                  </a:schemeClr>
                </a:outerShdw>
              </a:effectLst>
              <a:latin typeface="Candara" panose="020E0502030303020204" pitchFamily="34" charset="0"/>
            </a:endParaRPr>
          </a:p>
        </p:txBody>
      </p:sp>
      <p:sp>
        <p:nvSpPr>
          <p:cNvPr id="3" name="副標題 2"/>
          <p:cNvSpPr>
            <a:spLocks noGrp="1"/>
          </p:cNvSpPr>
          <p:nvPr>
            <p:ph type="subTitle" idx="1"/>
          </p:nvPr>
        </p:nvSpPr>
        <p:spPr>
          <a:xfrm>
            <a:off x="445665" y="3320322"/>
            <a:ext cx="8459944" cy="1862883"/>
          </a:xfrm>
        </p:spPr>
        <p:txBody>
          <a:bodyPr>
            <a:noAutofit/>
          </a:bodyPr>
          <a:lstStyle/>
          <a:p>
            <a:pPr algn="ctr"/>
            <a:r>
              <a:rPr lang="en-US" altLang="zh-CN" sz="2000" cap="none" dirty="0" smtClean="0">
                <a:solidFill>
                  <a:schemeClr val="tx1"/>
                </a:solidFill>
                <a:latin typeface="Times New Roman" panose="02020603050405020304" pitchFamily="18" charset="0"/>
                <a:cs typeface="Times New Roman" panose="02020603050405020304" pitchFamily="18" charset="0"/>
              </a:rPr>
              <a:t>2019</a:t>
            </a:r>
            <a:r>
              <a:rPr lang="en-US" altLang="zh-TW" sz="2000" cap="none" dirty="0" smtClean="0">
                <a:solidFill>
                  <a:schemeClr val="tx1"/>
                </a:solidFill>
                <a:latin typeface="Times New Roman" panose="02020603050405020304" pitchFamily="18" charset="0"/>
                <a:cs typeface="Times New Roman" panose="02020603050405020304" pitchFamily="18" charset="0"/>
              </a:rPr>
              <a:t>IEEE </a:t>
            </a:r>
            <a:r>
              <a:rPr lang="en-US" altLang="zh-TW" sz="2000" cap="none" dirty="0">
                <a:solidFill>
                  <a:schemeClr val="tx1"/>
                </a:solidFill>
                <a:latin typeface="Times New Roman" panose="02020603050405020304" pitchFamily="18" charset="0"/>
                <a:cs typeface="Times New Roman" panose="02020603050405020304" pitchFamily="18" charset="0"/>
              </a:rPr>
              <a:t>Internet </a:t>
            </a:r>
            <a:r>
              <a:rPr lang="en-US" altLang="zh-TW" sz="2000" cap="none" dirty="0" smtClean="0">
                <a:solidFill>
                  <a:schemeClr val="tx1"/>
                </a:solidFill>
                <a:latin typeface="Times New Roman" panose="02020603050405020304" pitchFamily="18" charset="0"/>
                <a:cs typeface="Times New Roman" panose="02020603050405020304" pitchFamily="18" charset="0"/>
              </a:rPr>
              <a:t>of Things Journal</a:t>
            </a:r>
          </a:p>
          <a:p>
            <a:pPr algn="ctr"/>
            <a:r>
              <a:rPr lang="en-US" altLang="zh-TW" sz="2000" cap="none" dirty="0" err="1">
                <a:solidFill>
                  <a:schemeClr val="tx1"/>
                </a:solidFill>
                <a:latin typeface="Times New Roman" panose="02020603050405020304" pitchFamily="18" charset="0"/>
                <a:cs typeface="Times New Roman" panose="02020603050405020304" pitchFamily="18" charset="0"/>
              </a:rPr>
              <a:t>Pathum</a:t>
            </a:r>
            <a:r>
              <a:rPr lang="en-US" altLang="zh-TW" sz="2000" cap="none" dirty="0">
                <a:solidFill>
                  <a:schemeClr val="tx1"/>
                </a:solidFill>
                <a:latin typeface="Times New Roman" panose="02020603050405020304" pitchFamily="18" charset="0"/>
                <a:cs typeface="Times New Roman" panose="02020603050405020304" pitchFamily="18" charset="0"/>
              </a:rPr>
              <a:t> </a:t>
            </a:r>
            <a:r>
              <a:rPr lang="en-US" altLang="zh-TW" sz="2000" cap="none" dirty="0" err="1">
                <a:solidFill>
                  <a:schemeClr val="tx1"/>
                </a:solidFill>
                <a:latin typeface="Times New Roman" panose="02020603050405020304" pitchFamily="18" charset="0"/>
                <a:cs typeface="Times New Roman" panose="02020603050405020304" pitchFamily="18" charset="0"/>
              </a:rPr>
              <a:t>Chamikara</a:t>
            </a:r>
            <a:r>
              <a:rPr lang="en-US" altLang="zh-TW" sz="2000" cap="none" dirty="0">
                <a:solidFill>
                  <a:schemeClr val="tx1"/>
                </a:solidFill>
                <a:latin typeface="Times New Roman" panose="02020603050405020304" pitchFamily="18" charset="0"/>
                <a:cs typeface="Times New Roman" panose="02020603050405020304" pitchFamily="18" charset="0"/>
              </a:rPr>
              <a:t> </a:t>
            </a:r>
            <a:r>
              <a:rPr lang="en-US" altLang="zh-TW" sz="2000" cap="none" dirty="0" err="1">
                <a:solidFill>
                  <a:schemeClr val="tx1"/>
                </a:solidFill>
                <a:latin typeface="Times New Roman" panose="02020603050405020304" pitchFamily="18" charset="0"/>
                <a:cs typeface="Times New Roman" panose="02020603050405020304" pitchFamily="18" charset="0"/>
              </a:rPr>
              <a:t>Mahawaga</a:t>
            </a:r>
            <a:r>
              <a:rPr lang="en-US" altLang="zh-TW" sz="2000" cap="none" dirty="0">
                <a:solidFill>
                  <a:schemeClr val="tx1"/>
                </a:solidFill>
                <a:latin typeface="Times New Roman" panose="02020603050405020304" pitchFamily="18" charset="0"/>
                <a:cs typeface="Times New Roman" panose="02020603050405020304" pitchFamily="18" charset="0"/>
              </a:rPr>
              <a:t> </a:t>
            </a:r>
            <a:r>
              <a:rPr lang="en-US" altLang="zh-TW" sz="2000" cap="none" dirty="0" err="1">
                <a:solidFill>
                  <a:schemeClr val="tx1"/>
                </a:solidFill>
                <a:latin typeface="Times New Roman" panose="02020603050405020304" pitchFamily="18" charset="0"/>
                <a:cs typeface="Times New Roman" panose="02020603050405020304" pitchFamily="18" charset="0"/>
              </a:rPr>
              <a:t>Arachchige</a:t>
            </a:r>
            <a:r>
              <a:rPr lang="en-US" altLang="zh-TW" sz="2000" cap="none" dirty="0">
                <a:solidFill>
                  <a:schemeClr val="tx1"/>
                </a:solidFill>
                <a:latin typeface="Times New Roman" panose="02020603050405020304" pitchFamily="18" charset="0"/>
                <a:cs typeface="Times New Roman" panose="02020603050405020304" pitchFamily="18" charset="0"/>
              </a:rPr>
              <a:t>, Peter </a:t>
            </a:r>
            <a:r>
              <a:rPr lang="en-US" altLang="zh-TW" sz="2000" cap="none" dirty="0" err="1">
                <a:solidFill>
                  <a:schemeClr val="tx1"/>
                </a:solidFill>
                <a:latin typeface="Times New Roman" panose="02020603050405020304" pitchFamily="18" charset="0"/>
                <a:cs typeface="Times New Roman" panose="02020603050405020304" pitchFamily="18" charset="0"/>
              </a:rPr>
              <a:t>Bertok</a:t>
            </a:r>
            <a:r>
              <a:rPr lang="en-US" altLang="zh-TW" sz="2000" cap="none" dirty="0">
                <a:solidFill>
                  <a:schemeClr val="tx1"/>
                </a:solidFill>
                <a:latin typeface="Times New Roman" panose="02020603050405020304" pitchFamily="18" charset="0"/>
                <a:cs typeface="Times New Roman" panose="02020603050405020304" pitchFamily="18" charset="0"/>
              </a:rPr>
              <a:t>, Ibrahim Khalil, </a:t>
            </a:r>
            <a:r>
              <a:rPr lang="en-US" altLang="zh-TW" sz="2000" cap="none" dirty="0" err="1">
                <a:solidFill>
                  <a:schemeClr val="tx1"/>
                </a:solidFill>
                <a:latin typeface="Times New Roman" panose="02020603050405020304" pitchFamily="18" charset="0"/>
                <a:cs typeface="Times New Roman" panose="02020603050405020304" pitchFamily="18" charset="0"/>
              </a:rPr>
              <a:t>Dongxi</a:t>
            </a:r>
            <a:r>
              <a:rPr lang="en-US" altLang="zh-TW" sz="2000" cap="none" dirty="0">
                <a:solidFill>
                  <a:schemeClr val="tx1"/>
                </a:solidFill>
                <a:latin typeface="Times New Roman" panose="02020603050405020304" pitchFamily="18" charset="0"/>
                <a:cs typeface="Times New Roman" panose="02020603050405020304" pitchFamily="18" charset="0"/>
              </a:rPr>
              <a:t> Liu, </a:t>
            </a:r>
            <a:r>
              <a:rPr lang="en-US" altLang="zh-TW" sz="2000" cap="none" dirty="0" err="1">
                <a:solidFill>
                  <a:schemeClr val="tx1"/>
                </a:solidFill>
                <a:latin typeface="Times New Roman" panose="02020603050405020304" pitchFamily="18" charset="0"/>
                <a:cs typeface="Times New Roman" panose="02020603050405020304" pitchFamily="18" charset="0"/>
              </a:rPr>
              <a:t>Seyit</a:t>
            </a:r>
            <a:r>
              <a:rPr lang="en-US" altLang="zh-TW" sz="2000" cap="none" dirty="0">
                <a:solidFill>
                  <a:schemeClr val="tx1"/>
                </a:solidFill>
                <a:latin typeface="Times New Roman" panose="02020603050405020304" pitchFamily="18" charset="0"/>
                <a:cs typeface="Times New Roman" panose="02020603050405020304" pitchFamily="18" charset="0"/>
              </a:rPr>
              <a:t> </a:t>
            </a:r>
            <a:r>
              <a:rPr lang="en-US" altLang="zh-TW" sz="2000" cap="none" dirty="0" err="1" smtClean="0">
                <a:solidFill>
                  <a:schemeClr val="tx1"/>
                </a:solidFill>
                <a:latin typeface="Times New Roman" panose="02020603050405020304" pitchFamily="18" charset="0"/>
                <a:cs typeface="Times New Roman" panose="02020603050405020304" pitchFamily="18" charset="0"/>
              </a:rPr>
              <a:t>Camtepe,and</a:t>
            </a:r>
            <a:r>
              <a:rPr lang="en-US" altLang="zh-TW" sz="2000" cap="none" dirty="0" smtClean="0">
                <a:solidFill>
                  <a:schemeClr val="tx1"/>
                </a:solidFill>
                <a:latin typeface="Times New Roman" panose="02020603050405020304" pitchFamily="18" charset="0"/>
                <a:cs typeface="Times New Roman" panose="02020603050405020304" pitchFamily="18" charset="0"/>
              </a:rPr>
              <a:t> </a:t>
            </a:r>
            <a:r>
              <a:rPr lang="en-US" altLang="zh-TW" sz="2000" cap="none" dirty="0">
                <a:solidFill>
                  <a:schemeClr val="tx1"/>
                </a:solidFill>
                <a:latin typeface="Times New Roman" panose="02020603050405020304" pitchFamily="18" charset="0"/>
                <a:cs typeface="Times New Roman" panose="02020603050405020304" pitchFamily="18" charset="0"/>
              </a:rPr>
              <a:t>Mohammed </a:t>
            </a:r>
            <a:r>
              <a:rPr lang="en-US" altLang="zh-TW" sz="2000" cap="none" dirty="0" err="1" smtClean="0">
                <a:solidFill>
                  <a:schemeClr val="tx1"/>
                </a:solidFill>
                <a:latin typeface="Times New Roman" panose="02020603050405020304" pitchFamily="18" charset="0"/>
                <a:cs typeface="Times New Roman" panose="02020603050405020304" pitchFamily="18" charset="0"/>
              </a:rPr>
              <a:t>Atiquzzaman</a:t>
            </a:r>
            <a:endParaRPr lang="en-US" altLang="zh-TW" sz="2000" cap="none" dirty="0" smtClean="0">
              <a:solidFill>
                <a:schemeClr val="tx1"/>
              </a:solidFill>
              <a:latin typeface="Times New Roman" panose="02020603050405020304" pitchFamily="18" charset="0"/>
              <a:cs typeface="Times New Roman" panose="02020603050405020304" pitchFamily="18" charset="0"/>
            </a:endParaRPr>
          </a:p>
          <a:p>
            <a:pPr algn="ctr"/>
            <a:r>
              <a:rPr lang="zh-CN" altLang="en-US" sz="2000" cap="none" dirty="0" smtClean="0">
                <a:solidFill>
                  <a:schemeClr val="tx1"/>
                </a:solidFill>
                <a:latin typeface="Times New Roman" panose="02020603050405020304" pitchFamily="18" charset="0"/>
                <a:cs typeface="Times New Roman" panose="02020603050405020304" pitchFamily="18" charset="0"/>
              </a:rPr>
              <a:t>导师：温蜜          汇报人：谢荣</a:t>
            </a:r>
            <a:endParaRPr lang="en-US" altLang="zh-TW" sz="2000" cap="none" dirty="0">
              <a:solidFill>
                <a:schemeClr val="tx1"/>
              </a:solidFill>
              <a:latin typeface="Times New Roman" panose="02020603050405020304" pitchFamily="18" charset="0"/>
              <a:cs typeface="Times New Roman" panose="02020603050405020304" pitchFamily="18" charset="0"/>
            </a:endParaRPr>
          </a:p>
        </p:txBody>
      </p:sp>
      <p:cxnSp>
        <p:nvCxnSpPr>
          <p:cNvPr id="5" name="直線接點 4"/>
          <p:cNvCxnSpPr/>
          <p:nvPr/>
        </p:nvCxnSpPr>
        <p:spPr>
          <a:xfrm>
            <a:off x="539532" y="6052445"/>
            <a:ext cx="8272211" cy="0"/>
          </a:xfrm>
          <a:prstGeom prst="line">
            <a:avLst/>
          </a:prstGeom>
          <a:effectLst>
            <a:outerShdw blurRad="63500" sx="102000" sy="102000" algn="ct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20619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1192" y="359740"/>
            <a:ext cx="7989752" cy="737672"/>
          </a:xfrm>
        </p:spPr>
        <p:txBody>
          <a:bodyPr>
            <a:normAutofit/>
          </a:bodyPr>
          <a:lstStyle/>
          <a:p>
            <a:r>
              <a:rPr lang="en-US" altLang="zh-TW" dirty="0">
                <a:solidFill>
                  <a:schemeClr val="accent5">
                    <a:lumMod val="50000"/>
                  </a:schemeClr>
                </a:solidFill>
                <a:latin typeface="Comic Sans MS" panose="030F0702030302020204" pitchFamily="66" charset="0"/>
                <a:cs typeface="Times New Roman" panose="02020603050405020304" pitchFamily="18" charset="0"/>
              </a:rPr>
              <a:t>E</a:t>
            </a:r>
            <a:r>
              <a:rPr lang="en-US" altLang="zh-TW" dirty="0" smtClean="0">
                <a:solidFill>
                  <a:schemeClr val="accent5">
                    <a:lumMod val="50000"/>
                  </a:schemeClr>
                </a:solidFill>
                <a:latin typeface="Comic Sans MS" panose="030F0702030302020204" pitchFamily="66" charset="0"/>
                <a:cs typeface="Times New Roman" panose="02020603050405020304" pitchFamily="18" charset="0"/>
              </a:rPr>
              <a:t>xperiments</a:t>
            </a:r>
            <a:endParaRPr lang="zh-TW" altLang="en-US" dirty="0">
              <a:solidFill>
                <a:schemeClr val="accent5">
                  <a:lumMod val="50000"/>
                </a:schemeClr>
              </a:solidFill>
              <a:latin typeface="Comic Sans MS" panose="030F0702030302020204" pitchFamily="66" charset="0"/>
            </a:endParaRPr>
          </a:p>
        </p:txBody>
      </p:sp>
      <p:sp>
        <p:nvSpPr>
          <p:cNvPr id="3" name="頁尾版面配置區 2"/>
          <p:cNvSpPr>
            <a:spLocks noGrp="1"/>
          </p:cNvSpPr>
          <p:nvPr>
            <p:ph type="ftr" sz="quarter" idx="11"/>
          </p:nvPr>
        </p:nvSpPr>
        <p:spPr>
          <a:xfrm>
            <a:off x="307415" y="6057410"/>
            <a:ext cx="8326631" cy="61881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600" b="0" i="0" u="none" strike="noStrike" kern="1200" cap="none" spc="0" normalizeH="0" baseline="0" noProof="0" dirty="0">
              <a:ln>
                <a:noFill/>
              </a:ln>
              <a:solidFill>
                <a:prstClr val="white">
                  <a:lumMod val="50000"/>
                </a:prstClr>
              </a:solidFill>
              <a:effectLst/>
              <a:uLnTx/>
              <a:uFillTx/>
              <a:latin typeface="Gill Sans MT" panose="020B0502020104020203"/>
              <a:ea typeface="微軟正黑體" panose="020B0604030504040204" pitchFamily="34" charset="-120"/>
              <a:cs typeface="+mn-cs"/>
            </a:endParaRP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D3F1A7-F77E-4C2F-A1F2-DDCD038A1A67}" type="slidenum">
              <a:rPr kumimoji="0" lang="zh-TW" altLang="en-US" sz="900" b="0" i="0" u="none" strike="noStrike" kern="1200" cap="none" spc="0" normalizeH="0" baseline="0" noProof="0" smtClean="0">
                <a:ln>
                  <a:noFill/>
                </a:ln>
                <a:solidFill>
                  <a:srgbClr val="C0504D"/>
                </a:solidFill>
                <a:effectLst/>
                <a:uLnTx/>
                <a:uFillTx/>
                <a:latin typeface="Gill Sans MT" panose="020B0502020104020203"/>
                <a:ea typeface="微軟正黑體" panose="020B0604030504040204" pitchFamily="34"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TW" altLang="en-US" sz="900" b="0" i="0" u="none" strike="noStrike" kern="1200" cap="none" spc="0" normalizeH="0" baseline="0" noProof="0" dirty="0">
              <a:ln>
                <a:noFill/>
              </a:ln>
              <a:solidFill>
                <a:srgbClr val="C0504D"/>
              </a:solidFill>
              <a:effectLst/>
              <a:uLnTx/>
              <a:uFillTx/>
              <a:latin typeface="Gill Sans MT" panose="020B0502020104020203"/>
              <a:ea typeface="微軟正黑體" panose="020B0604030504040204" pitchFamily="34" charset="-120"/>
              <a:cs typeface="+mn-cs"/>
            </a:endParaRPr>
          </a:p>
        </p:txBody>
      </p:sp>
      <p:pic>
        <p:nvPicPr>
          <p:cNvPr id="6" name="图片 5"/>
          <p:cNvPicPr>
            <a:picLocks noChangeAspect="1"/>
          </p:cNvPicPr>
          <p:nvPr/>
        </p:nvPicPr>
        <p:blipFill>
          <a:blip r:embed="rId3"/>
          <a:stretch>
            <a:fillRect/>
          </a:stretch>
        </p:blipFill>
        <p:spPr>
          <a:xfrm>
            <a:off x="142093" y="1425147"/>
            <a:ext cx="3143599" cy="4366110"/>
          </a:xfrm>
          <a:prstGeom prst="rect">
            <a:avLst/>
          </a:prstGeom>
        </p:spPr>
      </p:pic>
      <p:pic>
        <p:nvPicPr>
          <p:cNvPr id="7" name="图片 6"/>
          <p:cNvPicPr>
            <a:picLocks noChangeAspect="1"/>
          </p:cNvPicPr>
          <p:nvPr/>
        </p:nvPicPr>
        <p:blipFill>
          <a:blip r:embed="rId4"/>
          <a:stretch>
            <a:fillRect/>
          </a:stretch>
        </p:blipFill>
        <p:spPr>
          <a:xfrm>
            <a:off x="5457326" y="1403164"/>
            <a:ext cx="2522892" cy="4410075"/>
          </a:xfrm>
          <a:prstGeom prst="rect">
            <a:avLst/>
          </a:prstGeom>
        </p:spPr>
      </p:pic>
      <p:sp>
        <p:nvSpPr>
          <p:cNvPr id="9" name="文本框 8"/>
          <p:cNvSpPr txBox="1"/>
          <p:nvPr/>
        </p:nvSpPr>
        <p:spPr>
          <a:xfrm>
            <a:off x="1163782" y="1055815"/>
            <a:ext cx="846707" cy="369332"/>
          </a:xfrm>
          <a:prstGeom prst="rect">
            <a:avLst/>
          </a:prstGeom>
          <a:noFill/>
        </p:spPr>
        <p:txBody>
          <a:bodyPr wrap="none" rtlCol="0">
            <a:spAutoFit/>
          </a:bodyPr>
          <a:lstStyle/>
          <a:p>
            <a:r>
              <a:rPr lang="en-US" altLang="zh-CN" dirty="0"/>
              <a:t>MNIST</a:t>
            </a:r>
            <a:endParaRPr lang="zh-CN" altLang="en-US" dirty="0"/>
          </a:p>
        </p:txBody>
      </p:sp>
      <p:sp>
        <p:nvSpPr>
          <p:cNvPr id="10" name="文本框 9"/>
          <p:cNvSpPr txBox="1"/>
          <p:nvPr/>
        </p:nvSpPr>
        <p:spPr>
          <a:xfrm>
            <a:off x="6205547" y="1004691"/>
            <a:ext cx="1102931" cy="369332"/>
          </a:xfrm>
          <a:prstGeom prst="rect">
            <a:avLst/>
          </a:prstGeom>
          <a:noFill/>
        </p:spPr>
        <p:txBody>
          <a:bodyPr wrap="none" rtlCol="0">
            <a:spAutoFit/>
          </a:bodyPr>
          <a:lstStyle/>
          <a:p>
            <a:r>
              <a:rPr lang="en-US" altLang="zh-CN" dirty="0"/>
              <a:t>CIFAR-10</a:t>
            </a:r>
            <a:endParaRPr lang="zh-CN" altLang="en-US" dirty="0"/>
          </a:p>
        </p:txBody>
      </p:sp>
    </p:spTree>
    <p:extLst>
      <p:ext uri="{BB962C8B-B14F-4D97-AF65-F5344CB8AC3E}">
        <p14:creationId xmlns:p14="http://schemas.microsoft.com/office/powerpoint/2010/main" val="2562432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solidFill>
                  <a:schemeClr val="accent5">
                    <a:lumMod val="50000"/>
                  </a:schemeClr>
                </a:solidFill>
                <a:latin typeface="Comic Sans MS" panose="030F0702030302020204" pitchFamily="66" charset="0"/>
              </a:rPr>
              <a:t>Parameters</a:t>
            </a:r>
            <a:endParaRPr lang="zh-TW" altLang="en-US" dirty="0">
              <a:latin typeface="Comic Sans MS" panose="030F0702030302020204" pitchFamily="66" charset="0"/>
            </a:endParaRP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11</a:t>
            </a:fld>
            <a:endParaRPr lang="zh-TW" altLang="en-US" dirty="0"/>
          </a:p>
        </p:txBody>
      </p:sp>
      <p:pic>
        <p:nvPicPr>
          <p:cNvPr id="7" name="图片 6"/>
          <p:cNvPicPr>
            <a:picLocks noChangeAspect="1"/>
          </p:cNvPicPr>
          <p:nvPr/>
        </p:nvPicPr>
        <p:blipFill>
          <a:blip r:embed="rId3"/>
          <a:stretch>
            <a:fillRect/>
          </a:stretch>
        </p:blipFill>
        <p:spPr>
          <a:xfrm>
            <a:off x="1737101" y="1956667"/>
            <a:ext cx="5133333" cy="2053333"/>
          </a:xfrm>
          <a:prstGeom prst="rect">
            <a:avLst/>
          </a:prstGeom>
        </p:spPr>
      </p:pic>
      <p:sp>
        <p:nvSpPr>
          <p:cNvPr id="44" name="矩形 43"/>
          <p:cNvSpPr/>
          <p:nvPr/>
        </p:nvSpPr>
        <p:spPr>
          <a:xfrm>
            <a:off x="1737101" y="4541521"/>
            <a:ext cx="7162800" cy="923330"/>
          </a:xfrm>
          <a:prstGeom prst="rect">
            <a:avLst/>
          </a:prstGeom>
        </p:spPr>
        <p:txBody>
          <a:bodyPr wrap="square">
            <a:spAutoFit/>
          </a:bodyPr>
          <a:lstStyle/>
          <a:p>
            <a:r>
              <a:rPr lang="zh-CN" altLang="zh-CN" spc="75" dirty="0">
                <a:latin typeface="Arial" panose="020B0604020202020204" pitchFamily="34" charset="0"/>
                <a:ea typeface="等线" panose="02010600030101010101" pitchFamily="2" charset="-122"/>
                <a:cs typeface="Arial" panose="020B0604020202020204" pitchFamily="34" charset="0"/>
              </a:rPr>
              <a:t>每个增强图像都是通过对原始输入图像应用总宽度</a:t>
            </a:r>
            <a:r>
              <a:rPr lang="en-US" altLang="zh-CN" spc="75" dirty="0">
                <a:latin typeface="Arial" panose="020B0604020202020204" pitchFamily="34" charset="0"/>
                <a:ea typeface="等线" panose="02010600030101010101" pitchFamily="2" charset="-122"/>
              </a:rPr>
              <a:t>0.1</a:t>
            </a:r>
            <a:r>
              <a:rPr lang="zh-CN" altLang="zh-CN" spc="75" dirty="0">
                <a:latin typeface="Arial" panose="020B0604020202020204" pitchFamily="34" charset="0"/>
                <a:ea typeface="等线" panose="02010600030101010101" pitchFamily="2" charset="-122"/>
                <a:cs typeface="Arial" panose="020B0604020202020204" pitchFamily="34" charset="0"/>
              </a:rPr>
              <a:t>分之一的随机水平移动、总高度</a:t>
            </a:r>
            <a:r>
              <a:rPr lang="en-US" altLang="zh-CN" spc="75" dirty="0">
                <a:latin typeface="Arial" panose="020B0604020202020204" pitchFamily="34" charset="0"/>
                <a:ea typeface="等线" panose="02010600030101010101" pitchFamily="2" charset="-122"/>
              </a:rPr>
              <a:t>0.1</a:t>
            </a:r>
            <a:r>
              <a:rPr lang="zh-CN" altLang="zh-CN" spc="75" dirty="0">
                <a:latin typeface="Arial" panose="020B0604020202020204" pitchFamily="34" charset="0"/>
                <a:ea typeface="等线" panose="02010600030101010101" pitchFamily="2" charset="-122"/>
                <a:cs typeface="Arial" panose="020B0604020202020204" pitchFamily="34" charset="0"/>
              </a:rPr>
              <a:t>分之一的随机垂直移动、</a:t>
            </a:r>
            <a:r>
              <a:rPr lang="en-US" altLang="zh-CN" spc="75" dirty="0">
                <a:latin typeface="Arial" panose="020B0604020202020204" pitchFamily="34" charset="0"/>
                <a:ea typeface="等线" panose="02010600030101010101" pitchFamily="2" charset="-122"/>
              </a:rPr>
              <a:t>10</a:t>
            </a:r>
            <a:r>
              <a:rPr lang="zh-CN" altLang="zh-CN" spc="75" dirty="0">
                <a:latin typeface="Arial" panose="020B0604020202020204" pitchFamily="34" charset="0"/>
                <a:ea typeface="等线" panose="02010600030101010101" pitchFamily="2" charset="-122"/>
                <a:cs typeface="Arial" panose="020B0604020202020204" pitchFamily="34" charset="0"/>
              </a:rPr>
              <a:t>度的随机旋转和随机水平翻转来生成的。</a:t>
            </a:r>
            <a:endParaRPr lang="zh-CN" altLang="en-US" dirty="0"/>
          </a:p>
        </p:txBody>
      </p:sp>
      <p:sp>
        <p:nvSpPr>
          <p:cNvPr id="45" name="文本框 44"/>
          <p:cNvSpPr txBox="1"/>
          <p:nvPr/>
        </p:nvSpPr>
        <p:spPr>
          <a:xfrm>
            <a:off x="1737101" y="1756229"/>
            <a:ext cx="1369286" cy="369332"/>
          </a:xfrm>
          <a:prstGeom prst="rect">
            <a:avLst/>
          </a:prstGeom>
          <a:noFill/>
        </p:spPr>
        <p:txBody>
          <a:bodyPr wrap="none" rtlCol="0">
            <a:spAutoFit/>
          </a:bodyPr>
          <a:lstStyle/>
          <a:p>
            <a:r>
              <a:rPr lang="zh-CN" altLang="en-US" dirty="0"/>
              <a:t>超</a:t>
            </a:r>
            <a:r>
              <a:rPr lang="zh-CN" altLang="en-US" dirty="0" smtClean="0"/>
              <a:t>参数调整</a:t>
            </a:r>
            <a:endParaRPr lang="zh-CN" altLang="en-US" dirty="0"/>
          </a:p>
        </p:txBody>
      </p:sp>
      <p:sp>
        <p:nvSpPr>
          <p:cNvPr id="46" name="文本框 45"/>
          <p:cNvSpPr txBox="1"/>
          <p:nvPr/>
        </p:nvSpPr>
        <p:spPr>
          <a:xfrm>
            <a:off x="1766459" y="4190416"/>
            <a:ext cx="1107996" cy="369332"/>
          </a:xfrm>
          <a:prstGeom prst="rect">
            <a:avLst/>
          </a:prstGeom>
          <a:noFill/>
        </p:spPr>
        <p:txBody>
          <a:bodyPr wrap="none" rtlCol="0">
            <a:spAutoFit/>
          </a:bodyPr>
          <a:lstStyle/>
          <a:p>
            <a:r>
              <a:rPr lang="zh-CN" altLang="en-US" dirty="0" smtClean="0"/>
              <a:t>图像增强</a:t>
            </a:r>
            <a:endParaRPr lang="zh-CN" altLang="en-US" dirty="0"/>
          </a:p>
        </p:txBody>
      </p:sp>
    </p:spTree>
    <p:extLst>
      <p:ext uri="{BB962C8B-B14F-4D97-AF65-F5344CB8AC3E}">
        <p14:creationId xmlns:p14="http://schemas.microsoft.com/office/powerpoint/2010/main" val="2488311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solidFill>
                  <a:schemeClr val="accent5">
                    <a:lumMod val="50000"/>
                  </a:schemeClr>
                </a:solidFill>
                <a:latin typeface="Comic Sans MS" panose="030F0702030302020204" pitchFamily="66" charset="0"/>
              </a:rPr>
              <a:t>R</a:t>
            </a:r>
            <a:r>
              <a:rPr lang="en-US" altLang="zh-TW" dirty="0" smtClean="0">
                <a:solidFill>
                  <a:schemeClr val="accent5">
                    <a:lumMod val="50000"/>
                  </a:schemeClr>
                </a:solidFill>
                <a:latin typeface="Comic Sans MS" panose="030F0702030302020204" pitchFamily="66" charset="0"/>
              </a:rPr>
              <a:t>esults</a:t>
            </a:r>
            <a:endParaRPr lang="zh-TW" altLang="en-US" dirty="0">
              <a:latin typeface="Comic Sans MS" panose="030F0702030302020204" pitchFamily="66" charset="0"/>
            </a:endParaRP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12</a:t>
            </a:fld>
            <a:endParaRPr lang="zh-TW" altLang="en-US" dirty="0"/>
          </a:p>
        </p:txBody>
      </p:sp>
      <p:pic>
        <p:nvPicPr>
          <p:cNvPr id="40" name="图片 39"/>
          <p:cNvPicPr>
            <a:picLocks noChangeAspect="1"/>
          </p:cNvPicPr>
          <p:nvPr/>
        </p:nvPicPr>
        <p:blipFill>
          <a:blip r:embed="rId3"/>
          <a:stretch>
            <a:fillRect/>
          </a:stretch>
        </p:blipFill>
        <p:spPr>
          <a:xfrm>
            <a:off x="0" y="1440430"/>
            <a:ext cx="4191000" cy="4171950"/>
          </a:xfrm>
          <a:prstGeom prst="rect">
            <a:avLst/>
          </a:prstGeom>
        </p:spPr>
      </p:pic>
      <p:pic>
        <p:nvPicPr>
          <p:cNvPr id="42" name="图片 41"/>
          <p:cNvPicPr>
            <a:picLocks noChangeAspect="1"/>
          </p:cNvPicPr>
          <p:nvPr/>
        </p:nvPicPr>
        <p:blipFill>
          <a:blip r:embed="rId4"/>
          <a:stretch>
            <a:fillRect/>
          </a:stretch>
        </p:blipFill>
        <p:spPr>
          <a:xfrm>
            <a:off x="4124877" y="4172636"/>
            <a:ext cx="5019123" cy="1304972"/>
          </a:xfrm>
          <a:prstGeom prst="rect">
            <a:avLst/>
          </a:prstGeom>
        </p:spPr>
      </p:pic>
      <p:pic>
        <p:nvPicPr>
          <p:cNvPr id="43" name="图片 42"/>
          <p:cNvPicPr>
            <a:picLocks noChangeAspect="1"/>
          </p:cNvPicPr>
          <p:nvPr/>
        </p:nvPicPr>
        <p:blipFill>
          <a:blip r:embed="rId5"/>
          <a:stretch>
            <a:fillRect/>
          </a:stretch>
        </p:blipFill>
        <p:spPr>
          <a:xfrm>
            <a:off x="4871010" y="1485164"/>
            <a:ext cx="3314700" cy="2552700"/>
          </a:xfrm>
          <a:prstGeom prst="rect">
            <a:avLst/>
          </a:prstGeom>
        </p:spPr>
      </p:pic>
    </p:spTree>
    <p:extLst>
      <p:ext uri="{BB962C8B-B14F-4D97-AF65-F5344CB8AC3E}">
        <p14:creationId xmlns:p14="http://schemas.microsoft.com/office/powerpoint/2010/main" val="3102203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solidFill>
                  <a:schemeClr val="accent5">
                    <a:lumMod val="50000"/>
                  </a:schemeClr>
                </a:solidFill>
                <a:latin typeface="Comic Sans MS" panose="030F0702030302020204" pitchFamily="66" charset="0"/>
              </a:rPr>
              <a:t>C</a:t>
            </a:r>
            <a:r>
              <a:rPr lang="en-US" altLang="zh-CN" dirty="0" smtClean="0">
                <a:solidFill>
                  <a:schemeClr val="accent5">
                    <a:lumMod val="50000"/>
                  </a:schemeClr>
                </a:solidFill>
                <a:latin typeface="Comic Sans MS" panose="030F0702030302020204" pitchFamily="66" charset="0"/>
              </a:rPr>
              <a:t>onclusion and Prospect</a:t>
            </a:r>
            <a:endParaRPr lang="zh-TW" altLang="en-US" dirty="0">
              <a:latin typeface="Comic Sans MS" panose="030F0702030302020204" pitchFamily="66" charset="0"/>
            </a:endParaRP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13</a:t>
            </a:fld>
            <a:endParaRPr lang="zh-TW" altLang="en-US" dirty="0"/>
          </a:p>
        </p:txBody>
      </p:sp>
      <p:sp>
        <p:nvSpPr>
          <p:cNvPr id="5" name="文本框 4"/>
          <p:cNvSpPr txBox="1"/>
          <p:nvPr/>
        </p:nvSpPr>
        <p:spPr>
          <a:xfrm>
            <a:off x="781050" y="1885950"/>
            <a:ext cx="8362950" cy="2308324"/>
          </a:xfrm>
          <a:prstGeom prst="rect">
            <a:avLst/>
          </a:prstGeom>
          <a:noFill/>
        </p:spPr>
        <p:txBody>
          <a:bodyPr wrap="square" rtlCol="0">
            <a:spAutoFit/>
          </a:bodyPr>
          <a:lstStyle/>
          <a:p>
            <a:r>
              <a:rPr lang="en-US" altLang="zh-CN" dirty="0" smtClean="0"/>
              <a:t>1.</a:t>
            </a:r>
            <a:r>
              <a:rPr lang="zh-CN" altLang="en-US" dirty="0" smtClean="0"/>
              <a:t>本文提出了一种本地化差分隐私机制来训练具有高隐私性和高精度的深层神经网络。</a:t>
            </a:r>
            <a:endParaRPr lang="en-US" altLang="zh-CN" dirty="0" smtClean="0"/>
          </a:p>
          <a:p>
            <a:r>
              <a:rPr lang="en-US" altLang="zh-CN" dirty="0" smtClean="0"/>
              <a:t>2.</a:t>
            </a:r>
            <a:r>
              <a:rPr lang="zh-CN" altLang="en-US" dirty="0" smtClean="0"/>
              <a:t>在</a:t>
            </a:r>
            <a:r>
              <a:rPr lang="zh-CN" altLang="en-US" dirty="0"/>
              <a:t>隐私预算较低的情况</a:t>
            </a:r>
            <a:r>
              <a:rPr lang="zh-CN" altLang="en-US" dirty="0" smtClean="0"/>
              <a:t>下对</a:t>
            </a:r>
            <a:r>
              <a:rPr lang="en-US" altLang="zh-CN" dirty="0"/>
              <a:t>MNIST</a:t>
            </a:r>
            <a:r>
              <a:rPr lang="zh-CN" altLang="en-US" dirty="0"/>
              <a:t>数据集和</a:t>
            </a:r>
            <a:r>
              <a:rPr lang="en-US" altLang="zh-CN" dirty="0"/>
              <a:t>CIFAR-10</a:t>
            </a:r>
            <a:r>
              <a:rPr lang="zh-CN" altLang="en-US" dirty="0"/>
              <a:t>数据集分别实现了</a:t>
            </a:r>
            <a:r>
              <a:rPr lang="en-US" altLang="zh-CN" dirty="0"/>
              <a:t>95</a:t>
            </a:r>
            <a:r>
              <a:rPr lang="en-US" altLang="zh-CN" dirty="0" smtClean="0"/>
              <a:t>%-96</a:t>
            </a:r>
            <a:r>
              <a:rPr lang="en-US" altLang="zh-CN" dirty="0"/>
              <a:t>%</a:t>
            </a:r>
            <a:r>
              <a:rPr lang="zh-CN" altLang="en-US" dirty="0"/>
              <a:t>和</a:t>
            </a:r>
            <a:r>
              <a:rPr lang="en-US" altLang="zh-CN" dirty="0"/>
              <a:t>90%-91%</a:t>
            </a:r>
            <a:r>
              <a:rPr lang="zh-CN" altLang="en-US" dirty="0"/>
              <a:t>的测试</a:t>
            </a:r>
            <a:r>
              <a:rPr lang="zh-CN" altLang="en-US" dirty="0" smtClean="0"/>
              <a:t>精度。</a:t>
            </a:r>
            <a:endParaRPr lang="en-US" altLang="zh-CN" dirty="0" smtClean="0"/>
          </a:p>
          <a:p>
            <a:r>
              <a:rPr lang="en-US" altLang="zh-CN" dirty="0" smtClean="0"/>
              <a:t>3.</a:t>
            </a:r>
            <a:r>
              <a:rPr lang="zh-CN" altLang="en-US" dirty="0" smtClean="0"/>
              <a:t>我们</a:t>
            </a:r>
            <a:r>
              <a:rPr lang="zh-CN" altLang="en-US" dirty="0"/>
              <a:t>方法的不受信任的管理员设置提供了更高的隐私级别，同时给数据所有者留下了较低的计算负担</a:t>
            </a:r>
            <a:r>
              <a:rPr lang="zh-CN" altLang="en-US" dirty="0" smtClean="0"/>
              <a:t>。</a:t>
            </a:r>
            <a:endParaRPr lang="en-US" altLang="zh-CN" dirty="0" smtClean="0"/>
          </a:p>
          <a:p>
            <a:r>
              <a:rPr lang="en-US" altLang="zh-CN" dirty="0" smtClean="0"/>
              <a:t>4.</a:t>
            </a:r>
            <a:r>
              <a:rPr lang="zh-CN" altLang="en-US" dirty="0" smtClean="0"/>
              <a:t>由于</a:t>
            </a:r>
            <a:r>
              <a:rPr lang="zh-CN" altLang="en-US" dirty="0"/>
              <a:t>所提出的方法是基于</a:t>
            </a:r>
            <a:r>
              <a:rPr lang="en-US" altLang="zh-CN" dirty="0"/>
              <a:t>LDP</a:t>
            </a:r>
            <a:r>
              <a:rPr lang="zh-CN" altLang="en-US" dirty="0"/>
              <a:t>的，因此我们没有对卷积网络的全连接人工神经网络组件（我们称之为</a:t>
            </a:r>
            <a:r>
              <a:rPr lang="en-US" altLang="zh-CN" dirty="0"/>
              <a:t>FC</a:t>
            </a:r>
            <a:r>
              <a:rPr lang="zh-CN" altLang="en-US" dirty="0"/>
              <a:t>模块）进行任何架构上的修改。</a:t>
            </a:r>
          </a:p>
        </p:txBody>
      </p:sp>
      <p:sp>
        <p:nvSpPr>
          <p:cNvPr id="6" name="矩形 5"/>
          <p:cNvSpPr/>
          <p:nvPr/>
        </p:nvSpPr>
        <p:spPr>
          <a:xfrm>
            <a:off x="781050" y="4431139"/>
            <a:ext cx="8362950" cy="1477328"/>
          </a:xfrm>
          <a:prstGeom prst="rect">
            <a:avLst/>
          </a:prstGeom>
        </p:spPr>
        <p:txBody>
          <a:bodyPr wrap="square">
            <a:spAutoFit/>
          </a:bodyPr>
          <a:lstStyle/>
          <a:p>
            <a:r>
              <a:rPr lang="en-US" altLang="zh-CN" dirty="0" smtClean="0"/>
              <a:t>1.</a:t>
            </a:r>
            <a:r>
              <a:rPr lang="zh-CN" altLang="zh-CN" dirty="0"/>
              <a:t>研究降低数据敏感性的可能性将是一个很好的研究途径。低灵敏度将允许根据领域要求选择适当的</a:t>
            </a:r>
            <a:r>
              <a:rPr lang="en-US" altLang="zh-CN" dirty="0"/>
              <a:t>ε</a:t>
            </a:r>
            <a:r>
              <a:rPr lang="zh-CN" altLang="zh-CN" dirty="0"/>
              <a:t>值。</a:t>
            </a:r>
            <a:endParaRPr lang="en-US" altLang="zh-CN" dirty="0" smtClean="0"/>
          </a:p>
          <a:p>
            <a:r>
              <a:rPr lang="en-US" altLang="zh-CN" dirty="0" smtClean="0"/>
              <a:t>2.</a:t>
            </a:r>
            <a:r>
              <a:rPr lang="zh-CN" altLang="en-US" dirty="0" smtClean="0"/>
              <a:t> 在</a:t>
            </a:r>
            <a:r>
              <a:rPr lang="zh-CN" altLang="en-US" dirty="0"/>
              <a:t>其他深层学习架构上测试我们的方法，例如带有</a:t>
            </a:r>
            <a:r>
              <a:rPr lang="en-US" altLang="zh-CN" dirty="0"/>
              <a:t>LSTM</a:t>
            </a:r>
            <a:r>
              <a:rPr lang="zh-CN" altLang="en-US" dirty="0"/>
              <a:t>（</a:t>
            </a:r>
            <a:r>
              <a:rPr lang="en-US" altLang="zh-CN" dirty="0"/>
              <a:t>Long-Short-Term Memory</a:t>
            </a:r>
            <a:r>
              <a:rPr lang="zh-CN" altLang="en-US" dirty="0"/>
              <a:t>）的递归网络，并在其他大型数据集上测试它，以发现它的性能和可推广性。</a:t>
            </a:r>
          </a:p>
        </p:txBody>
      </p:sp>
    </p:spTree>
    <p:extLst>
      <p:ext uri="{BB962C8B-B14F-4D97-AF65-F5344CB8AC3E}">
        <p14:creationId xmlns:p14="http://schemas.microsoft.com/office/powerpoint/2010/main" val="3898079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solidFill>
                  <a:schemeClr val="accent5">
                    <a:lumMod val="50000"/>
                  </a:schemeClr>
                </a:solidFill>
                <a:latin typeface="Comic Sans MS" panose="030F0702030302020204" pitchFamily="66" charset="0"/>
              </a:rPr>
              <a:t>My Work-CNN</a:t>
            </a:r>
            <a:endParaRPr lang="zh-TW" altLang="en-US" dirty="0">
              <a:latin typeface="Comic Sans MS" panose="030F0702030302020204" pitchFamily="66" charset="0"/>
            </a:endParaRP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14</a:t>
            </a:fld>
            <a:endParaRPr lang="zh-TW" altLang="en-US" dirty="0"/>
          </a:p>
        </p:txBody>
      </p:sp>
      <p:pic>
        <p:nvPicPr>
          <p:cNvPr id="25" name="图片 24"/>
          <p:cNvPicPr>
            <a:picLocks noChangeAspect="1"/>
          </p:cNvPicPr>
          <p:nvPr/>
        </p:nvPicPr>
        <p:blipFill>
          <a:blip r:embed="rId3"/>
          <a:stretch>
            <a:fillRect/>
          </a:stretch>
        </p:blipFill>
        <p:spPr>
          <a:xfrm>
            <a:off x="170992" y="1613621"/>
            <a:ext cx="4179326" cy="3686175"/>
          </a:xfrm>
          <a:prstGeom prst="rect">
            <a:avLst/>
          </a:prstGeom>
        </p:spPr>
      </p:pic>
      <p:pic>
        <p:nvPicPr>
          <p:cNvPr id="26" name="图片 25"/>
          <p:cNvPicPr>
            <a:picLocks noChangeAspect="1"/>
          </p:cNvPicPr>
          <p:nvPr/>
        </p:nvPicPr>
        <p:blipFill>
          <a:blip r:embed="rId4"/>
          <a:stretch>
            <a:fillRect/>
          </a:stretch>
        </p:blipFill>
        <p:spPr>
          <a:xfrm>
            <a:off x="4105275" y="1337234"/>
            <a:ext cx="5038725" cy="1866900"/>
          </a:xfrm>
          <a:prstGeom prst="rect">
            <a:avLst/>
          </a:prstGeom>
        </p:spPr>
      </p:pic>
      <p:pic>
        <p:nvPicPr>
          <p:cNvPr id="27" name="图片 26"/>
          <p:cNvPicPr>
            <a:picLocks noChangeAspect="1"/>
          </p:cNvPicPr>
          <p:nvPr/>
        </p:nvPicPr>
        <p:blipFill>
          <a:blip r:embed="rId5"/>
          <a:stretch>
            <a:fillRect/>
          </a:stretch>
        </p:blipFill>
        <p:spPr>
          <a:xfrm>
            <a:off x="4105275" y="3389308"/>
            <a:ext cx="5038725" cy="1914525"/>
          </a:xfrm>
          <a:prstGeom prst="rect">
            <a:avLst/>
          </a:prstGeom>
        </p:spPr>
      </p:pic>
    </p:spTree>
    <p:extLst>
      <p:ext uri="{BB962C8B-B14F-4D97-AF65-F5344CB8AC3E}">
        <p14:creationId xmlns:p14="http://schemas.microsoft.com/office/powerpoint/2010/main" val="788633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solidFill>
                  <a:schemeClr val="accent5">
                    <a:lumMod val="50000"/>
                  </a:schemeClr>
                </a:solidFill>
                <a:latin typeface="Comic Sans MS" panose="030F0702030302020204" pitchFamily="66" charset="0"/>
              </a:rPr>
              <a:t>My Work-LDP</a:t>
            </a:r>
            <a:endParaRPr lang="zh-TW" altLang="en-US" dirty="0">
              <a:latin typeface="Comic Sans MS" panose="030F0702030302020204" pitchFamily="66" charset="0"/>
            </a:endParaRP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15</a:t>
            </a:fld>
            <a:endParaRPr lang="zh-TW" altLang="en-US" dirty="0"/>
          </a:p>
        </p:txBody>
      </p:sp>
      <p:sp>
        <p:nvSpPr>
          <p:cNvPr id="6" name="矩形 5"/>
          <p:cNvSpPr/>
          <p:nvPr/>
        </p:nvSpPr>
        <p:spPr>
          <a:xfrm>
            <a:off x="4576068" y="2025548"/>
            <a:ext cx="4572000" cy="2862322"/>
          </a:xfrm>
          <a:prstGeom prst="rect">
            <a:avLst/>
          </a:prstGeom>
        </p:spPr>
        <p:txBody>
          <a:bodyPr>
            <a:spAutoFit/>
          </a:bodyPr>
          <a:lstStyle/>
          <a:p>
            <a:r>
              <a:rPr lang="en-US" altLang="zh-CN" dirty="0" err="1">
                <a:latin typeface="medium-content-serif-font"/>
              </a:rPr>
              <a:t>db</a:t>
            </a:r>
            <a:r>
              <a:rPr lang="en-US" altLang="zh-CN" dirty="0">
                <a:latin typeface="medium-content-serif-font"/>
              </a:rPr>
              <a:t>, </a:t>
            </a:r>
            <a:r>
              <a:rPr lang="en-US" altLang="zh-CN" dirty="0" err="1">
                <a:latin typeface="medium-content-serif-font"/>
              </a:rPr>
              <a:t>pdbs</a:t>
            </a:r>
            <a:r>
              <a:rPr lang="en-US" altLang="zh-CN" dirty="0">
                <a:latin typeface="medium-content-serif-font"/>
              </a:rPr>
              <a:t> = </a:t>
            </a:r>
            <a:r>
              <a:rPr lang="en-US" altLang="zh-CN" dirty="0" err="1">
                <a:latin typeface="medium-content-serif-font"/>
              </a:rPr>
              <a:t>create_db_and_parallels</a:t>
            </a:r>
            <a:r>
              <a:rPr lang="en-US" altLang="zh-CN" dirty="0">
                <a:latin typeface="medium-content-serif-font"/>
              </a:rPr>
              <a:t>(10000)</a:t>
            </a:r>
          </a:p>
          <a:p>
            <a:r>
              <a:rPr lang="en-US" altLang="zh-CN" dirty="0" err="1">
                <a:latin typeface="medium-content-serif-font"/>
              </a:rPr>
              <a:t>private_result</a:t>
            </a:r>
            <a:r>
              <a:rPr lang="en-US" altLang="zh-CN" dirty="0">
                <a:latin typeface="medium-content-serif-font"/>
              </a:rPr>
              <a:t>, </a:t>
            </a:r>
            <a:r>
              <a:rPr lang="en-US" altLang="zh-CN" dirty="0" err="1">
                <a:latin typeface="medium-content-serif-font"/>
              </a:rPr>
              <a:t>true_result</a:t>
            </a:r>
            <a:r>
              <a:rPr lang="en-US" altLang="zh-CN" dirty="0">
                <a:latin typeface="medium-content-serif-font"/>
              </a:rPr>
              <a:t> = query(</a:t>
            </a:r>
            <a:r>
              <a:rPr lang="en-US" altLang="zh-CN" dirty="0" err="1">
                <a:latin typeface="medium-content-serif-font"/>
              </a:rPr>
              <a:t>db</a:t>
            </a:r>
            <a:r>
              <a:rPr lang="en-US" altLang="zh-CN" dirty="0">
                <a:latin typeface="medium-content-serif-font"/>
              </a:rPr>
              <a:t>, noise=0.8)</a:t>
            </a:r>
          </a:p>
          <a:p>
            <a:r>
              <a:rPr lang="en-US" altLang="zh-CN" dirty="0">
                <a:latin typeface="medium-content-serif-font"/>
              </a:rPr>
              <a:t>print(“With Noise:” + </a:t>
            </a:r>
            <a:r>
              <a:rPr lang="en-US" altLang="zh-CN" dirty="0" err="1">
                <a:latin typeface="medium-content-serif-font"/>
              </a:rPr>
              <a:t>str</a:t>
            </a:r>
            <a:r>
              <a:rPr lang="en-US" altLang="zh-CN" dirty="0">
                <a:latin typeface="medium-content-serif-font"/>
              </a:rPr>
              <a:t>(</a:t>
            </a:r>
            <a:r>
              <a:rPr lang="en-US" altLang="zh-CN" dirty="0" err="1">
                <a:latin typeface="medium-content-serif-font"/>
              </a:rPr>
              <a:t>private_result</a:t>
            </a:r>
            <a:r>
              <a:rPr lang="en-US" altLang="zh-CN" dirty="0">
                <a:latin typeface="medium-content-serif-font"/>
              </a:rPr>
              <a:t>))</a:t>
            </a:r>
          </a:p>
          <a:p>
            <a:r>
              <a:rPr lang="en-US" altLang="zh-CN" dirty="0">
                <a:latin typeface="medium-content-serif-font"/>
              </a:rPr>
              <a:t>print(“Without Noise:” + </a:t>
            </a:r>
            <a:r>
              <a:rPr lang="en-US" altLang="zh-CN" dirty="0" err="1">
                <a:latin typeface="medium-content-serif-font"/>
              </a:rPr>
              <a:t>str</a:t>
            </a:r>
            <a:r>
              <a:rPr lang="en-US" altLang="zh-CN" dirty="0">
                <a:latin typeface="medium-content-serif-font"/>
              </a:rPr>
              <a:t>(</a:t>
            </a:r>
            <a:r>
              <a:rPr lang="en-US" altLang="zh-CN" dirty="0" err="1">
                <a:latin typeface="medium-content-serif-font"/>
              </a:rPr>
              <a:t>true_result</a:t>
            </a:r>
            <a:r>
              <a:rPr lang="en-US" altLang="zh-CN" dirty="0">
                <a:latin typeface="medium-content-serif-font"/>
              </a:rPr>
              <a:t>))</a:t>
            </a:r>
          </a:p>
          <a:p>
            <a:r>
              <a:rPr lang="en-US" altLang="zh-CN" dirty="0">
                <a:latin typeface="medium-content-serif-font"/>
              </a:rPr>
              <a:t>With </a:t>
            </a:r>
            <a:r>
              <a:rPr lang="en-US" altLang="zh-CN" dirty="0" err="1">
                <a:latin typeface="medium-content-serif-font"/>
              </a:rPr>
              <a:t>Noise:tensor</a:t>
            </a:r>
            <a:r>
              <a:rPr lang="en-US" altLang="zh-CN" dirty="0">
                <a:latin typeface="medium-content-serif-font"/>
              </a:rPr>
              <a:t>(0.5195)</a:t>
            </a:r>
          </a:p>
          <a:p>
            <a:r>
              <a:rPr lang="en-US" altLang="zh-CN" dirty="0">
                <a:latin typeface="medium-content-serif-font"/>
              </a:rPr>
              <a:t>Without </a:t>
            </a:r>
            <a:r>
              <a:rPr lang="en-US" altLang="zh-CN" dirty="0" err="1">
                <a:latin typeface="medium-content-serif-font"/>
              </a:rPr>
              <a:t>Noise:tensor</a:t>
            </a:r>
            <a:r>
              <a:rPr lang="en-US" altLang="zh-CN" dirty="0">
                <a:latin typeface="medium-content-serif-font"/>
              </a:rPr>
              <a:t>(0.5056)</a:t>
            </a:r>
            <a:endParaRPr lang="en-US" altLang="zh-CN" b="0" i="0" dirty="0">
              <a:effectLst/>
              <a:latin typeface="medium-content-serif-font"/>
            </a:endParaRPr>
          </a:p>
        </p:txBody>
      </p:sp>
      <p:pic>
        <p:nvPicPr>
          <p:cNvPr id="7" name="图片 6"/>
          <p:cNvPicPr>
            <a:picLocks noChangeAspect="1"/>
          </p:cNvPicPr>
          <p:nvPr/>
        </p:nvPicPr>
        <p:blipFill>
          <a:blip r:embed="rId3"/>
          <a:stretch>
            <a:fillRect/>
          </a:stretch>
        </p:blipFill>
        <p:spPr>
          <a:xfrm>
            <a:off x="301336" y="1664277"/>
            <a:ext cx="4274732" cy="4000500"/>
          </a:xfrm>
          <a:prstGeom prst="rect">
            <a:avLst/>
          </a:prstGeom>
        </p:spPr>
      </p:pic>
    </p:spTree>
    <p:extLst>
      <p:ext uri="{BB962C8B-B14F-4D97-AF65-F5344CB8AC3E}">
        <p14:creationId xmlns:p14="http://schemas.microsoft.com/office/powerpoint/2010/main" val="1964814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solidFill>
                  <a:schemeClr val="accent5">
                    <a:lumMod val="50000"/>
                  </a:schemeClr>
                </a:solidFill>
                <a:latin typeface="Comic Sans MS" panose="030F0702030302020204" pitchFamily="66" charset="0"/>
              </a:rPr>
              <a:t>My Work-Secure and Private </a:t>
            </a:r>
            <a:r>
              <a:rPr lang="en-US" altLang="zh-TW" dirty="0" smtClean="0">
                <a:solidFill>
                  <a:schemeClr val="accent5">
                    <a:lumMod val="50000"/>
                  </a:schemeClr>
                </a:solidFill>
                <a:latin typeface="Comic Sans MS" panose="030F0702030302020204" pitchFamily="66" charset="0"/>
              </a:rPr>
              <a:t>AI</a:t>
            </a:r>
            <a:endParaRPr lang="zh-TW" altLang="en-US" dirty="0">
              <a:latin typeface="Comic Sans MS" panose="030F0702030302020204" pitchFamily="66" charset="0"/>
            </a:endParaRP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16</a:t>
            </a:fld>
            <a:endParaRPr lang="zh-TW" altLang="en-US" dirty="0"/>
          </a:p>
        </p:txBody>
      </p:sp>
      <p:pic>
        <p:nvPicPr>
          <p:cNvPr id="7" name="图片 6"/>
          <p:cNvPicPr>
            <a:picLocks noChangeAspect="1"/>
          </p:cNvPicPr>
          <p:nvPr/>
        </p:nvPicPr>
        <p:blipFill>
          <a:blip r:embed="rId3"/>
          <a:stretch>
            <a:fillRect/>
          </a:stretch>
        </p:blipFill>
        <p:spPr>
          <a:xfrm>
            <a:off x="448092" y="2422381"/>
            <a:ext cx="3533608" cy="1957810"/>
          </a:xfrm>
          <a:prstGeom prst="rect">
            <a:avLst/>
          </a:prstGeom>
        </p:spPr>
      </p:pic>
      <p:pic>
        <p:nvPicPr>
          <p:cNvPr id="8" name="图片 7"/>
          <p:cNvPicPr>
            <a:picLocks noChangeAspect="1"/>
          </p:cNvPicPr>
          <p:nvPr/>
        </p:nvPicPr>
        <p:blipFill>
          <a:blip r:embed="rId4"/>
          <a:stretch>
            <a:fillRect/>
          </a:stretch>
        </p:blipFill>
        <p:spPr>
          <a:xfrm>
            <a:off x="3990975" y="1633537"/>
            <a:ext cx="5153025" cy="1152525"/>
          </a:xfrm>
          <a:prstGeom prst="rect">
            <a:avLst/>
          </a:prstGeom>
        </p:spPr>
      </p:pic>
      <p:pic>
        <p:nvPicPr>
          <p:cNvPr id="9" name="图片 8"/>
          <p:cNvPicPr>
            <a:picLocks noChangeAspect="1"/>
          </p:cNvPicPr>
          <p:nvPr/>
        </p:nvPicPr>
        <p:blipFill>
          <a:blip r:embed="rId5"/>
          <a:stretch>
            <a:fillRect/>
          </a:stretch>
        </p:blipFill>
        <p:spPr>
          <a:xfrm>
            <a:off x="3990975" y="2786062"/>
            <a:ext cx="5153025" cy="1419225"/>
          </a:xfrm>
          <a:prstGeom prst="rect">
            <a:avLst/>
          </a:prstGeom>
        </p:spPr>
      </p:pic>
      <p:pic>
        <p:nvPicPr>
          <p:cNvPr id="10" name="图片 9"/>
          <p:cNvPicPr>
            <a:picLocks noChangeAspect="1"/>
          </p:cNvPicPr>
          <p:nvPr/>
        </p:nvPicPr>
        <p:blipFill>
          <a:blip r:embed="rId6"/>
          <a:stretch>
            <a:fillRect/>
          </a:stretch>
        </p:blipFill>
        <p:spPr>
          <a:xfrm>
            <a:off x="3914774" y="4342091"/>
            <a:ext cx="5305425" cy="1190625"/>
          </a:xfrm>
          <a:prstGeom prst="rect">
            <a:avLst/>
          </a:prstGeom>
        </p:spPr>
      </p:pic>
    </p:spTree>
    <p:extLst>
      <p:ext uri="{BB962C8B-B14F-4D97-AF65-F5344CB8AC3E}">
        <p14:creationId xmlns:p14="http://schemas.microsoft.com/office/powerpoint/2010/main" val="3089758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solidFill>
                  <a:schemeClr val="accent5">
                    <a:lumMod val="50000"/>
                  </a:schemeClr>
                </a:solidFill>
                <a:latin typeface="Comic Sans MS" panose="030F0702030302020204" pitchFamily="66" charset="0"/>
              </a:rPr>
              <a:t>My </a:t>
            </a:r>
            <a:r>
              <a:rPr lang="en-US" altLang="zh-TW" dirty="0" smtClean="0">
                <a:solidFill>
                  <a:schemeClr val="accent5">
                    <a:lumMod val="50000"/>
                  </a:schemeClr>
                </a:solidFill>
                <a:latin typeface="Comic Sans MS" panose="030F0702030302020204" pitchFamily="66" charset="0"/>
              </a:rPr>
              <a:t>Work-LSTM</a:t>
            </a:r>
            <a:endParaRPr lang="zh-TW" altLang="en-US" dirty="0">
              <a:latin typeface="Comic Sans MS" panose="030F0702030302020204" pitchFamily="66" charset="0"/>
            </a:endParaRP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17</a:t>
            </a:fld>
            <a:endParaRPr lang="zh-TW" altLang="en-US" dirty="0"/>
          </a:p>
        </p:txBody>
      </p:sp>
      <p:pic>
        <p:nvPicPr>
          <p:cNvPr id="5" name="图片 4"/>
          <p:cNvPicPr>
            <a:picLocks noChangeAspect="1"/>
          </p:cNvPicPr>
          <p:nvPr/>
        </p:nvPicPr>
        <p:blipFill>
          <a:blip r:embed="rId3"/>
          <a:stretch>
            <a:fillRect/>
          </a:stretch>
        </p:blipFill>
        <p:spPr>
          <a:xfrm>
            <a:off x="1521380" y="1573162"/>
            <a:ext cx="5877030" cy="1731092"/>
          </a:xfrm>
          <a:prstGeom prst="rect">
            <a:avLst/>
          </a:prstGeom>
        </p:spPr>
      </p:pic>
      <p:pic>
        <p:nvPicPr>
          <p:cNvPr id="6" name="图片 5"/>
          <p:cNvPicPr>
            <a:picLocks noChangeAspect="1"/>
          </p:cNvPicPr>
          <p:nvPr/>
        </p:nvPicPr>
        <p:blipFill>
          <a:blip r:embed="rId4"/>
          <a:stretch>
            <a:fillRect/>
          </a:stretch>
        </p:blipFill>
        <p:spPr>
          <a:xfrm>
            <a:off x="4281115" y="3304254"/>
            <a:ext cx="4319960" cy="2447198"/>
          </a:xfrm>
          <a:prstGeom prst="rect">
            <a:avLst/>
          </a:prstGeom>
        </p:spPr>
      </p:pic>
      <p:pic>
        <p:nvPicPr>
          <p:cNvPr id="7" name="图片 6"/>
          <p:cNvPicPr>
            <a:picLocks noChangeAspect="1"/>
          </p:cNvPicPr>
          <p:nvPr/>
        </p:nvPicPr>
        <p:blipFill>
          <a:blip r:embed="rId5"/>
          <a:stretch>
            <a:fillRect/>
          </a:stretch>
        </p:blipFill>
        <p:spPr>
          <a:xfrm>
            <a:off x="38100" y="3874687"/>
            <a:ext cx="4578582" cy="1700213"/>
          </a:xfrm>
          <a:prstGeom prst="rect">
            <a:avLst/>
          </a:prstGeom>
        </p:spPr>
      </p:pic>
    </p:spTree>
    <p:extLst>
      <p:ext uri="{BB962C8B-B14F-4D97-AF65-F5344CB8AC3E}">
        <p14:creationId xmlns:p14="http://schemas.microsoft.com/office/powerpoint/2010/main" val="1491207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solidFill>
                  <a:schemeClr val="accent5">
                    <a:lumMod val="50000"/>
                  </a:schemeClr>
                </a:solidFill>
                <a:latin typeface="Comic Sans MS" panose="030F0702030302020204" pitchFamily="66" charset="0"/>
              </a:rPr>
              <a:t>My </a:t>
            </a:r>
            <a:r>
              <a:rPr lang="en-US" altLang="zh-TW" dirty="0" smtClean="0">
                <a:solidFill>
                  <a:schemeClr val="accent5">
                    <a:lumMod val="50000"/>
                  </a:schemeClr>
                </a:solidFill>
                <a:latin typeface="Comic Sans MS" panose="030F0702030302020204" pitchFamily="66" charset="0"/>
              </a:rPr>
              <a:t>Work-BOOK</a:t>
            </a:r>
            <a:endParaRPr lang="zh-TW" altLang="en-US" dirty="0">
              <a:latin typeface="Comic Sans MS" panose="030F0702030302020204" pitchFamily="66" charset="0"/>
            </a:endParaRP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18</a:t>
            </a:fld>
            <a:endParaRPr lang="zh-TW" altLang="en-US" dirty="0"/>
          </a:p>
        </p:txBody>
      </p:sp>
      <p:pic>
        <p:nvPicPr>
          <p:cNvPr id="6" name="图片 5"/>
          <p:cNvPicPr>
            <a:picLocks noChangeAspect="1"/>
          </p:cNvPicPr>
          <p:nvPr/>
        </p:nvPicPr>
        <p:blipFill>
          <a:blip r:embed="rId3"/>
          <a:stretch>
            <a:fillRect/>
          </a:stretch>
        </p:blipFill>
        <p:spPr>
          <a:xfrm>
            <a:off x="581192" y="1471733"/>
            <a:ext cx="2605353" cy="4006488"/>
          </a:xfrm>
          <a:prstGeom prst="rect">
            <a:avLst/>
          </a:prstGeom>
        </p:spPr>
      </p:pic>
      <p:pic>
        <p:nvPicPr>
          <p:cNvPr id="7" name="图片 6"/>
          <p:cNvPicPr>
            <a:picLocks noChangeAspect="1"/>
          </p:cNvPicPr>
          <p:nvPr/>
        </p:nvPicPr>
        <p:blipFill>
          <a:blip r:embed="rId4"/>
          <a:stretch>
            <a:fillRect/>
          </a:stretch>
        </p:blipFill>
        <p:spPr>
          <a:xfrm>
            <a:off x="4208319" y="1056311"/>
            <a:ext cx="4495800" cy="4371975"/>
          </a:xfrm>
          <a:prstGeom prst="rect">
            <a:avLst/>
          </a:prstGeom>
        </p:spPr>
      </p:pic>
    </p:spTree>
    <p:extLst>
      <p:ext uri="{BB962C8B-B14F-4D97-AF65-F5344CB8AC3E}">
        <p14:creationId xmlns:p14="http://schemas.microsoft.com/office/powerpoint/2010/main" val="3187706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97793" y="2880691"/>
            <a:ext cx="2700841" cy="737672"/>
          </a:xfrm>
        </p:spPr>
        <p:txBody>
          <a:bodyPr>
            <a:normAutofit/>
          </a:bodyPr>
          <a:lstStyle/>
          <a:p>
            <a:r>
              <a:rPr lang="en-US" altLang="zh-TW" sz="4000" b="1" dirty="0" smtClean="0"/>
              <a:t>Thank You</a:t>
            </a:r>
            <a:endParaRPr lang="zh-TW" altLang="en-US" sz="40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19</a:t>
            </a:fld>
            <a:endParaRPr lang="zh-TW" altLang="en-US" dirty="0"/>
          </a:p>
        </p:txBody>
      </p:sp>
    </p:spTree>
    <p:extLst>
      <p:ext uri="{BB962C8B-B14F-4D97-AF65-F5344CB8AC3E}">
        <p14:creationId xmlns:p14="http://schemas.microsoft.com/office/powerpoint/2010/main" val="4280399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ln w="0"/>
                <a:solidFill>
                  <a:srgbClr val="215968"/>
                </a:solidFill>
                <a:latin typeface="Comic Sans MS" panose="030F0702030302020204" pitchFamily="66" charset="0"/>
                <a:ea typeface="+mn-ea"/>
                <a:cs typeface="+mn-cs"/>
              </a:rPr>
              <a:t>Abstract</a:t>
            </a:r>
            <a:endParaRPr lang="zh-TW" altLang="en-US" sz="3200" dirty="0">
              <a:ln w="0"/>
              <a:solidFill>
                <a:srgbClr val="215968"/>
              </a:solidFill>
              <a:latin typeface="Comic Sans MS" panose="030F0702030302020204" pitchFamily="66" charset="0"/>
              <a:ea typeface="+mn-ea"/>
              <a:cs typeface="+mn-cs"/>
            </a:endParaRPr>
          </a:p>
        </p:txBody>
      </p:sp>
      <p:sp>
        <p:nvSpPr>
          <p:cNvPr id="11" name="內容版面配置區 10"/>
          <p:cNvSpPr>
            <a:spLocks noGrp="1"/>
          </p:cNvSpPr>
          <p:nvPr>
            <p:ph idx="1"/>
          </p:nvPr>
        </p:nvSpPr>
        <p:spPr>
          <a:xfrm>
            <a:off x="633845" y="1586430"/>
            <a:ext cx="7886700" cy="4731187"/>
          </a:xfrm>
        </p:spPr>
        <p:txBody>
          <a:bodyPr>
            <a:normAutofit fontScale="55000" lnSpcReduction="20000"/>
          </a:bodyPr>
          <a:lstStyle/>
          <a:p>
            <a:pPr marL="285750" indent="-285750">
              <a:lnSpc>
                <a:spcPct val="150000"/>
              </a:lnSpc>
              <a:buClr>
                <a:srgbClr val="C00000"/>
              </a:buClr>
              <a:buFont typeface="Arial" panose="020B0604020202020204" pitchFamily="34" charset="0"/>
              <a:buChar char="•"/>
            </a:pPr>
            <a:r>
              <a:rPr lang="en-US" altLang="zh-TW" sz="2800" dirty="0" smtClean="0">
                <a:solidFill>
                  <a:schemeClr val="tx1"/>
                </a:solidFill>
                <a:latin typeface="Candara" panose="020E0502030303020204" pitchFamily="34" charset="0"/>
              </a:rPr>
              <a:t>B</a:t>
            </a:r>
            <a:r>
              <a:rPr lang="en-US" altLang="zh-CN" sz="2800" dirty="0" smtClean="0">
                <a:solidFill>
                  <a:schemeClr val="tx1"/>
                </a:solidFill>
                <a:latin typeface="Candara" panose="020E0502030303020204" pitchFamily="34" charset="0"/>
              </a:rPr>
              <a:t>ackground</a:t>
            </a:r>
            <a:endParaRPr lang="en-US" altLang="zh-TW" sz="2800" dirty="0" smtClean="0">
              <a:solidFill>
                <a:schemeClr val="tx1"/>
              </a:solidFill>
              <a:latin typeface="Candara" panose="020E0502030303020204" pitchFamily="34" charset="0"/>
            </a:endParaRPr>
          </a:p>
          <a:p>
            <a:pPr marL="628650" lvl="1" indent="-285750">
              <a:lnSpc>
                <a:spcPct val="150000"/>
              </a:lnSpc>
              <a:buClr>
                <a:srgbClr val="C00000"/>
              </a:buClr>
              <a:buFont typeface="Arial" panose="020B0604020202020204" pitchFamily="34" charset="0"/>
              <a:buChar char="•"/>
            </a:pPr>
            <a:r>
              <a:rPr lang="zh-CN" altLang="en-US" sz="2500" dirty="0" smtClean="0">
                <a:solidFill>
                  <a:schemeClr val="tx1"/>
                </a:solidFill>
                <a:latin typeface="Candara" panose="020E0502030303020204" pitchFamily="34" charset="0"/>
              </a:rPr>
              <a:t>物</a:t>
            </a:r>
            <a:r>
              <a:rPr lang="zh-CN" altLang="en-US" sz="2500" dirty="0">
                <a:solidFill>
                  <a:schemeClr val="tx1"/>
                </a:solidFill>
                <a:latin typeface="Candara" panose="020E0502030303020204" pitchFamily="34" charset="0"/>
              </a:rPr>
              <a:t>联网平台正在不断改进，创新包括边缘云交互中的软件定义网络（</a:t>
            </a:r>
            <a:r>
              <a:rPr lang="en-US" altLang="zh-CN" sz="2500" dirty="0">
                <a:solidFill>
                  <a:schemeClr val="tx1"/>
                </a:solidFill>
                <a:latin typeface="Candara" panose="020E0502030303020204" pitchFamily="34" charset="0"/>
              </a:rPr>
              <a:t>SDN</a:t>
            </a:r>
            <a:r>
              <a:rPr lang="zh-CN" altLang="en-US" sz="2500" dirty="0">
                <a:solidFill>
                  <a:schemeClr val="tx1"/>
                </a:solidFill>
                <a:latin typeface="Candara" panose="020E0502030303020204" pitchFamily="34" charset="0"/>
              </a:rPr>
              <a:t>）和网络功能虚拟化（</a:t>
            </a:r>
            <a:r>
              <a:rPr lang="en-US" altLang="zh-CN" sz="2500" dirty="0">
                <a:solidFill>
                  <a:schemeClr val="tx1"/>
                </a:solidFill>
                <a:latin typeface="Candara" panose="020E0502030303020204" pitchFamily="34" charset="0"/>
              </a:rPr>
              <a:t>NFV</a:t>
            </a:r>
            <a:r>
              <a:rPr lang="zh-CN" altLang="en-US" sz="2500" dirty="0">
                <a:solidFill>
                  <a:schemeClr val="tx1"/>
                </a:solidFill>
                <a:latin typeface="Candara" panose="020E0502030303020204" pitchFamily="34" charset="0"/>
              </a:rPr>
              <a:t>）的融合。</a:t>
            </a:r>
            <a:endParaRPr lang="en-US" altLang="zh-TW" sz="2500" dirty="0" smtClean="0">
              <a:solidFill>
                <a:schemeClr val="tx1"/>
              </a:solidFill>
              <a:latin typeface="Candara" panose="020E0502030303020204" pitchFamily="34" charset="0"/>
            </a:endParaRPr>
          </a:p>
          <a:p>
            <a:pPr marL="285750" indent="-285750">
              <a:lnSpc>
                <a:spcPct val="150000"/>
              </a:lnSpc>
              <a:buClr>
                <a:srgbClr val="C00000"/>
              </a:buClr>
              <a:buFont typeface="Arial" panose="020B0604020202020204" pitchFamily="34" charset="0"/>
              <a:buChar char="•"/>
            </a:pPr>
            <a:r>
              <a:rPr lang="en-US" altLang="zh-TW" sz="2800" dirty="0" smtClean="0">
                <a:solidFill>
                  <a:schemeClr val="tx1"/>
                </a:solidFill>
                <a:latin typeface="Candara" panose="020E0502030303020204" pitchFamily="34" charset="0"/>
              </a:rPr>
              <a:t>Problem</a:t>
            </a:r>
          </a:p>
          <a:p>
            <a:pPr marL="628650" lvl="1" indent="-285750">
              <a:lnSpc>
                <a:spcPct val="150000"/>
              </a:lnSpc>
              <a:buClr>
                <a:srgbClr val="C00000"/>
              </a:buClr>
              <a:buFont typeface="Arial" panose="020B0604020202020204" pitchFamily="34" charset="0"/>
              <a:buChar char="•"/>
            </a:pPr>
            <a:r>
              <a:rPr lang="zh-CN" altLang="en-US" sz="2500" dirty="0" smtClean="0">
                <a:solidFill>
                  <a:schemeClr val="tx1"/>
                </a:solidFill>
                <a:latin typeface="Candara" panose="020E0502030303020204" pitchFamily="34" charset="0"/>
              </a:rPr>
              <a:t>深度</a:t>
            </a:r>
            <a:r>
              <a:rPr lang="zh-CN" altLang="en-US" sz="2500" dirty="0">
                <a:solidFill>
                  <a:schemeClr val="tx1"/>
                </a:solidFill>
                <a:latin typeface="Candara" panose="020E0502030303020204" pitchFamily="34" charset="0"/>
              </a:rPr>
              <a:t>学习（</a:t>
            </a:r>
            <a:r>
              <a:rPr lang="en-US" altLang="zh-CN" sz="2500" dirty="0">
                <a:solidFill>
                  <a:schemeClr val="tx1"/>
                </a:solidFill>
                <a:latin typeface="Candara" panose="020E0502030303020204" pitchFamily="34" charset="0"/>
              </a:rPr>
              <a:t>Deep learning</a:t>
            </a:r>
            <a:r>
              <a:rPr lang="zh-CN" altLang="en-US" sz="2500" dirty="0">
                <a:solidFill>
                  <a:schemeClr val="tx1"/>
                </a:solidFill>
                <a:latin typeface="Candara" panose="020E0502030303020204" pitchFamily="34" charset="0"/>
              </a:rPr>
              <a:t>，</a:t>
            </a:r>
            <a:r>
              <a:rPr lang="en-US" altLang="zh-CN" sz="2500" dirty="0">
                <a:solidFill>
                  <a:schemeClr val="tx1"/>
                </a:solidFill>
                <a:latin typeface="Candara" panose="020E0502030303020204" pitchFamily="34" charset="0"/>
              </a:rPr>
              <a:t>DL</a:t>
            </a:r>
            <a:r>
              <a:rPr lang="zh-CN" altLang="en-US" sz="2500" dirty="0">
                <a:solidFill>
                  <a:schemeClr val="tx1"/>
                </a:solidFill>
                <a:latin typeface="Candara" panose="020E0502030303020204" pitchFamily="34" charset="0"/>
              </a:rPr>
              <a:t>）因其在使用大量数据（如物联网生成的数据）进行训练时具有显著的准确性而越来越受欢迎。</a:t>
            </a:r>
            <a:endParaRPr lang="en-US" altLang="zh-TW" sz="2500" dirty="0" smtClean="0">
              <a:solidFill>
                <a:schemeClr val="tx1"/>
              </a:solidFill>
              <a:latin typeface="Candara" panose="020E0502030303020204" pitchFamily="34" charset="0"/>
            </a:endParaRPr>
          </a:p>
          <a:p>
            <a:pPr marL="628650" lvl="1" indent="-285750">
              <a:lnSpc>
                <a:spcPct val="150000"/>
              </a:lnSpc>
              <a:buClr>
                <a:srgbClr val="C00000"/>
              </a:buClr>
              <a:buFont typeface="Arial" panose="020B0604020202020204" pitchFamily="34" charset="0"/>
              <a:buChar char="•"/>
            </a:pPr>
            <a:r>
              <a:rPr lang="zh-CN" altLang="en-US" sz="2400" dirty="0" smtClean="0">
                <a:solidFill>
                  <a:schemeClr val="tx1"/>
                </a:solidFill>
                <a:latin typeface="Candara" panose="020E0502030303020204" pitchFamily="34" charset="0"/>
              </a:rPr>
              <a:t>然而</a:t>
            </a:r>
            <a:r>
              <a:rPr lang="zh-CN" altLang="en-US" sz="2400" dirty="0">
                <a:solidFill>
                  <a:schemeClr val="tx1"/>
                </a:solidFill>
                <a:latin typeface="Candara" panose="020E0502030303020204" pitchFamily="34" charset="0"/>
              </a:rPr>
              <a:t>，当使用高度敏感的众包数据（如医疗数据）进行训练时，</a:t>
            </a:r>
            <a:r>
              <a:rPr lang="en-US" altLang="zh-CN" sz="2400" dirty="0">
                <a:solidFill>
                  <a:schemeClr val="tx1"/>
                </a:solidFill>
                <a:latin typeface="Candara" panose="020E0502030303020204" pitchFamily="34" charset="0"/>
              </a:rPr>
              <a:t>DL</a:t>
            </a:r>
            <a:r>
              <a:rPr lang="zh-CN" altLang="en-US" sz="2400" dirty="0">
                <a:solidFill>
                  <a:schemeClr val="tx1"/>
                </a:solidFill>
                <a:latin typeface="Candara" panose="020E0502030303020204" pitchFamily="34" charset="0"/>
              </a:rPr>
              <a:t>算法往往会泄露隐私。</a:t>
            </a:r>
            <a:endParaRPr lang="en-US" altLang="zh-TW" sz="2400" dirty="0" smtClean="0">
              <a:solidFill>
                <a:schemeClr val="tx1"/>
              </a:solidFill>
              <a:latin typeface="Candara" panose="020E0502030303020204" pitchFamily="34" charset="0"/>
            </a:endParaRPr>
          </a:p>
          <a:p>
            <a:pPr marL="285750" indent="-285750">
              <a:lnSpc>
                <a:spcPct val="150000"/>
              </a:lnSpc>
              <a:buClr>
                <a:srgbClr val="C00000"/>
              </a:buClr>
              <a:buFont typeface="Arial" panose="020B0604020202020204" pitchFamily="34" charset="0"/>
              <a:buChar char="•"/>
            </a:pPr>
            <a:r>
              <a:rPr lang="en-US" altLang="zh-TW" sz="2800" dirty="0" smtClean="0">
                <a:solidFill>
                  <a:schemeClr val="tx1"/>
                </a:solidFill>
                <a:latin typeface="Candara" panose="020E0502030303020204" pitchFamily="34" charset="0"/>
              </a:rPr>
              <a:t>I</a:t>
            </a:r>
            <a:r>
              <a:rPr lang="en-US" altLang="zh-CN" sz="2800" dirty="0" smtClean="0">
                <a:solidFill>
                  <a:schemeClr val="tx1"/>
                </a:solidFill>
                <a:latin typeface="Candara" panose="020E0502030303020204" pitchFamily="34" charset="0"/>
              </a:rPr>
              <a:t>mprove</a:t>
            </a:r>
            <a:endParaRPr lang="en-US" altLang="zh-TW" sz="2800" dirty="0" smtClean="0">
              <a:solidFill>
                <a:schemeClr val="tx1"/>
              </a:solidFill>
              <a:latin typeface="Candara" panose="020E0502030303020204" pitchFamily="34" charset="0"/>
            </a:endParaRPr>
          </a:p>
          <a:p>
            <a:pPr marL="628650" lvl="1" indent="-285750">
              <a:lnSpc>
                <a:spcPct val="150000"/>
              </a:lnSpc>
              <a:buClr>
                <a:srgbClr val="C00000"/>
              </a:buClr>
              <a:buFont typeface="Arial" panose="020B0604020202020204" pitchFamily="34" charset="0"/>
              <a:buChar char="•"/>
            </a:pPr>
            <a:r>
              <a:rPr lang="zh-CN" altLang="en-US" sz="2400" dirty="0" smtClean="0">
                <a:solidFill>
                  <a:schemeClr val="tx1"/>
                </a:solidFill>
                <a:latin typeface="Candara" panose="020E0502030303020204" pitchFamily="34" charset="0"/>
              </a:rPr>
              <a:t>现有</a:t>
            </a:r>
            <a:r>
              <a:rPr lang="zh-CN" altLang="en-US" sz="2400" dirty="0">
                <a:solidFill>
                  <a:schemeClr val="tx1"/>
                </a:solidFill>
                <a:latin typeface="Candara" panose="020E0502030303020204" pitchFamily="34" charset="0"/>
              </a:rPr>
              <a:t>的隐私保护</a:t>
            </a:r>
            <a:r>
              <a:rPr lang="en-US" altLang="zh-CN" sz="2400" dirty="0">
                <a:solidFill>
                  <a:schemeClr val="tx1"/>
                </a:solidFill>
                <a:latin typeface="Candara" panose="020E0502030303020204" pitchFamily="34" charset="0"/>
              </a:rPr>
              <a:t>DL</a:t>
            </a:r>
            <a:r>
              <a:rPr lang="zh-CN" altLang="en-US" sz="2400" dirty="0">
                <a:solidFill>
                  <a:schemeClr val="tx1"/>
                </a:solidFill>
                <a:latin typeface="Candara" panose="020E0502030303020204" pitchFamily="34" charset="0"/>
              </a:rPr>
              <a:t>算法依赖于传统的以服务器为中心的方法，需要较高的处理能力。</a:t>
            </a:r>
            <a:endParaRPr lang="en-US" altLang="zh-TW" sz="2400" dirty="0" smtClean="0">
              <a:solidFill>
                <a:schemeClr val="tx1"/>
              </a:solidFill>
              <a:latin typeface="Candara" panose="020E0502030303020204" pitchFamily="34" charset="0"/>
            </a:endParaRPr>
          </a:p>
          <a:p>
            <a:pPr marL="628650" lvl="1" indent="-285750">
              <a:lnSpc>
                <a:spcPct val="150000"/>
              </a:lnSpc>
              <a:buClr>
                <a:srgbClr val="C00000"/>
              </a:buClr>
              <a:buFont typeface="Arial" panose="020B0604020202020204" pitchFamily="34" charset="0"/>
              <a:buChar char="•"/>
            </a:pPr>
            <a:r>
              <a:rPr lang="zh-CN" altLang="en-US" sz="2400" dirty="0" smtClean="0">
                <a:solidFill>
                  <a:schemeClr val="tx1"/>
                </a:solidFill>
                <a:latin typeface="Candara" panose="020E0502030303020204" pitchFamily="34" charset="0"/>
              </a:rPr>
              <a:t>我们</a:t>
            </a:r>
            <a:r>
              <a:rPr lang="zh-CN" altLang="en-US" sz="2400" dirty="0">
                <a:solidFill>
                  <a:schemeClr val="tx1"/>
                </a:solidFill>
                <a:latin typeface="Candara" panose="020E0502030303020204" pitchFamily="34" charset="0"/>
              </a:rPr>
              <a:t>提出了一种新</a:t>
            </a:r>
            <a:r>
              <a:rPr lang="zh-CN" altLang="en-US" sz="2400" dirty="0" smtClean="0">
                <a:solidFill>
                  <a:schemeClr val="tx1"/>
                </a:solidFill>
                <a:latin typeface="Candara" panose="020E0502030303020204" pitchFamily="34" charset="0"/>
              </a:rPr>
              <a:t>的</a:t>
            </a:r>
            <a:r>
              <a:rPr lang="zh-CN" altLang="en-US" sz="2400" dirty="0">
                <a:solidFill>
                  <a:schemeClr val="tx1"/>
                </a:solidFill>
                <a:latin typeface="Candara" panose="020E0502030303020204" pitchFamily="34" charset="0"/>
              </a:rPr>
              <a:t>本地</a:t>
            </a:r>
            <a:r>
              <a:rPr lang="zh-CN" altLang="en-US" sz="2400" dirty="0" smtClean="0">
                <a:solidFill>
                  <a:schemeClr val="tx1"/>
                </a:solidFill>
                <a:latin typeface="Candara" panose="020E0502030303020204" pitchFamily="34" charset="0"/>
              </a:rPr>
              <a:t>差分私有</a:t>
            </a:r>
            <a:r>
              <a:rPr lang="zh-CN" altLang="en-US" sz="2400" dirty="0">
                <a:solidFill>
                  <a:schemeClr val="tx1"/>
                </a:solidFill>
                <a:latin typeface="Candara" panose="020E0502030303020204" pitchFamily="34" charset="0"/>
              </a:rPr>
              <a:t>（</a:t>
            </a:r>
            <a:r>
              <a:rPr lang="en-US" altLang="zh-CN" sz="2400" dirty="0">
                <a:solidFill>
                  <a:schemeClr val="tx1"/>
                </a:solidFill>
                <a:latin typeface="Candara" panose="020E0502030303020204" pitchFamily="34" charset="0"/>
              </a:rPr>
              <a:t>LDP</a:t>
            </a:r>
            <a:r>
              <a:rPr lang="zh-CN" altLang="en-US" sz="2400" dirty="0">
                <a:solidFill>
                  <a:schemeClr val="tx1"/>
                </a:solidFill>
                <a:latin typeface="Candara" panose="020E0502030303020204" pitchFamily="34" charset="0"/>
              </a:rPr>
              <a:t>）算法，称为潜算法，重新设计了训练过程。潜在允许数据所有者在数据离开数据所有者的设备并到达可能不受信任的机器学习服务之前添加随机化层。</a:t>
            </a:r>
            <a:endParaRPr lang="zh-TW" altLang="en-US" sz="2400" dirty="0">
              <a:solidFill>
                <a:schemeClr val="tx1"/>
              </a:solidFill>
              <a:latin typeface="Candara" panose="020E0502030303020204" pitchFamily="34" charset="0"/>
            </a:endParaRPr>
          </a:p>
          <a:p>
            <a:pPr marL="0" indent="0">
              <a:buNone/>
            </a:pPr>
            <a:endParaRPr lang="zh-TW" altLang="en-US" sz="24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2</a:t>
            </a:fld>
            <a:endParaRPr lang="zh-TW" altLang="en-US" dirty="0"/>
          </a:p>
        </p:txBody>
      </p:sp>
    </p:spTree>
    <p:extLst>
      <p:ext uri="{BB962C8B-B14F-4D97-AF65-F5344CB8AC3E}">
        <p14:creationId xmlns:p14="http://schemas.microsoft.com/office/powerpoint/2010/main" val="3353059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defTabSz="457200"/>
            <a:r>
              <a:rPr lang="en-US" altLang="zh-TW" sz="3200" dirty="0">
                <a:ln w="0"/>
                <a:solidFill>
                  <a:srgbClr val="215968"/>
                </a:solidFill>
                <a:latin typeface="Comic Sans MS" panose="030F0702030302020204" pitchFamily="66" charset="0"/>
                <a:ea typeface="+mn-ea"/>
                <a:cs typeface="+mn-cs"/>
              </a:rPr>
              <a:t>Introduction</a:t>
            </a:r>
            <a:endParaRPr lang="zh-TW" altLang="en-US" sz="3200" dirty="0">
              <a:ln w="0"/>
              <a:solidFill>
                <a:srgbClr val="215968"/>
              </a:solidFill>
              <a:latin typeface="Comic Sans MS" panose="030F0702030302020204" pitchFamily="66" charset="0"/>
              <a:ea typeface="+mn-ea"/>
              <a:cs typeface="+mn-cs"/>
            </a:endParaRPr>
          </a:p>
        </p:txBody>
      </p:sp>
      <p:sp>
        <p:nvSpPr>
          <p:cNvPr id="11" name="內容版面配置區 10"/>
          <p:cNvSpPr>
            <a:spLocks noGrp="1"/>
          </p:cNvSpPr>
          <p:nvPr>
            <p:ph idx="1"/>
          </p:nvPr>
        </p:nvSpPr>
        <p:spPr>
          <a:xfrm>
            <a:off x="633845" y="1586430"/>
            <a:ext cx="7886700" cy="4731187"/>
          </a:xfrm>
        </p:spPr>
        <p:txBody>
          <a:bodyPr>
            <a:normAutofit fontScale="77500" lnSpcReduction="20000"/>
          </a:bodyPr>
          <a:lstStyle/>
          <a:p>
            <a:pPr marL="285750" indent="-285750">
              <a:lnSpc>
                <a:spcPct val="150000"/>
              </a:lnSpc>
              <a:buClr>
                <a:srgbClr val="C00000"/>
              </a:buClr>
              <a:buFont typeface="Arial" panose="020B0604020202020204" pitchFamily="34" charset="0"/>
              <a:buChar char="•"/>
            </a:pPr>
            <a:r>
              <a:rPr lang="zh-CN" altLang="en-US" sz="2800" dirty="0">
                <a:latin typeface="Candara" panose="020E0502030303020204" pitchFamily="34" charset="0"/>
              </a:rPr>
              <a:t>现状</a:t>
            </a:r>
            <a:endParaRPr lang="en-US" altLang="zh-TW" sz="2800" dirty="0" smtClean="0">
              <a:latin typeface="Candara" panose="020E0502030303020204" pitchFamily="34" charset="0"/>
            </a:endParaRPr>
          </a:p>
          <a:p>
            <a:pPr marL="628650" lvl="1" indent="-285750">
              <a:lnSpc>
                <a:spcPct val="150000"/>
              </a:lnSpc>
              <a:buClr>
                <a:srgbClr val="C00000"/>
              </a:buClr>
              <a:buFont typeface="Arial" panose="020B0604020202020204" pitchFamily="34" charset="0"/>
              <a:buChar char="•"/>
            </a:pPr>
            <a:r>
              <a:rPr lang="zh-CN" altLang="en-US" sz="2500" dirty="0" smtClean="0">
                <a:latin typeface="Candara" panose="020E0502030303020204" pitchFamily="34" charset="0"/>
              </a:rPr>
              <a:t>作为</a:t>
            </a:r>
            <a:r>
              <a:rPr lang="zh-CN" altLang="en-US" sz="2500" dirty="0">
                <a:latin typeface="Candara" panose="020E0502030303020204" pitchFamily="34" charset="0"/>
              </a:rPr>
              <a:t>服务的机器学习必须采用足够的隐私保护机制来限制经过训练的</a:t>
            </a:r>
            <a:r>
              <a:rPr lang="en-US" altLang="zh-CN" sz="2500" dirty="0">
                <a:latin typeface="Candara" panose="020E0502030303020204" pitchFamily="34" charset="0"/>
              </a:rPr>
              <a:t>DL</a:t>
            </a:r>
            <a:r>
              <a:rPr lang="zh-CN" altLang="en-US" sz="2500" dirty="0">
                <a:latin typeface="Candara" panose="020E0502030303020204" pitchFamily="34" charset="0"/>
              </a:rPr>
              <a:t>模型的隐私泄漏。同样重要的是，这些针对</a:t>
            </a:r>
            <a:r>
              <a:rPr lang="en-US" altLang="zh-CN" sz="2500" dirty="0">
                <a:latin typeface="Candara" panose="020E0502030303020204" pitchFamily="34" charset="0"/>
              </a:rPr>
              <a:t>DL</a:t>
            </a:r>
            <a:r>
              <a:rPr lang="zh-CN" altLang="en-US" sz="2500" dirty="0">
                <a:latin typeface="Candara" panose="020E0502030303020204" pitchFamily="34" charset="0"/>
              </a:rPr>
              <a:t>的隐私保护方法可以用于基于物联网的应用，如智能医疗、</a:t>
            </a:r>
            <a:r>
              <a:rPr lang="en-US" altLang="zh-CN" sz="2500" dirty="0" err="1">
                <a:latin typeface="Candara" panose="020E0502030303020204" pitchFamily="34" charset="0"/>
              </a:rPr>
              <a:t>IIoT</a:t>
            </a:r>
            <a:r>
              <a:rPr lang="zh-CN" altLang="en-US" sz="2500" dirty="0">
                <a:latin typeface="Candara" panose="020E0502030303020204" pitchFamily="34" charset="0"/>
              </a:rPr>
              <a:t>和工业</a:t>
            </a:r>
            <a:r>
              <a:rPr lang="en-US" altLang="zh-CN" sz="2500" dirty="0">
                <a:latin typeface="Candara" panose="020E0502030303020204" pitchFamily="34" charset="0"/>
              </a:rPr>
              <a:t>4.0</a:t>
            </a:r>
            <a:r>
              <a:rPr lang="zh-CN" altLang="en-US" sz="2500" dirty="0">
                <a:latin typeface="Candara" panose="020E0502030303020204" pitchFamily="34" charset="0"/>
              </a:rPr>
              <a:t>。</a:t>
            </a:r>
            <a:endParaRPr lang="en-US" altLang="zh-TW" sz="2500" dirty="0" smtClean="0">
              <a:latin typeface="Candara" panose="020E0502030303020204" pitchFamily="34" charset="0"/>
            </a:endParaRPr>
          </a:p>
          <a:p>
            <a:pPr marL="285750" indent="-285750">
              <a:lnSpc>
                <a:spcPct val="150000"/>
              </a:lnSpc>
              <a:buClr>
                <a:srgbClr val="C00000"/>
              </a:buClr>
              <a:buFont typeface="Arial" panose="020B0604020202020204" pitchFamily="34" charset="0"/>
              <a:buChar char="•"/>
            </a:pPr>
            <a:r>
              <a:rPr lang="zh-CN" altLang="en-US" sz="2800" dirty="0">
                <a:latin typeface="Candara" panose="020E0502030303020204" pitchFamily="34" charset="0"/>
              </a:rPr>
              <a:t>问题</a:t>
            </a:r>
            <a:endParaRPr lang="en-US" altLang="zh-TW" sz="2800" dirty="0" smtClean="0">
              <a:latin typeface="Candara" panose="020E0502030303020204" pitchFamily="34" charset="0"/>
            </a:endParaRPr>
          </a:p>
          <a:p>
            <a:pPr marL="628650" lvl="1" indent="-285750">
              <a:lnSpc>
                <a:spcPct val="150000"/>
              </a:lnSpc>
              <a:buClr>
                <a:srgbClr val="C00000"/>
              </a:buClr>
              <a:buFont typeface="Arial" panose="020B0604020202020204" pitchFamily="34" charset="0"/>
              <a:buChar char="•"/>
            </a:pPr>
            <a:r>
              <a:rPr lang="en-US" altLang="zh-CN" sz="2400" dirty="0" smtClean="0">
                <a:latin typeface="Candara" panose="020E0502030303020204" pitchFamily="34" charset="0"/>
              </a:rPr>
              <a:t>DL</a:t>
            </a:r>
            <a:r>
              <a:rPr lang="zh-CN" altLang="en-US" sz="2400" dirty="0">
                <a:latin typeface="Candara" panose="020E0502030303020204" pitchFamily="34" charset="0"/>
              </a:rPr>
              <a:t>模型通常针对敏感的众包数据（如个人图像、健康记录和财务记录）进行培训。当</a:t>
            </a:r>
            <a:r>
              <a:rPr lang="en-US" altLang="zh-CN" sz="2400" dirty="0">
                <a:latin typeface="Candara" panose="020E0502030303020204" pitchFamily="34" charset="0"/>
              </a:rPr>
              <a:t>DL</a:t>
            </a:r>
            <a:r>
              <a:rPr lang="zh-CN" altLang="en-US" sz="2400" dirty="0">
                <a:latin typeface="Candara" panose="020E0502030303020204" pitchFamily="34" charset="0"/>
              </a:rPr>
              <a:t>模型在包含敏感数据的海量数据库上进行训练时，它们倾向于公开私有</a:t>
            </a:r>
            <a:r>
              <a:rPr lang="zh-CN" altLang="en-US" sz="2400" dirty="0" smtClean="0">
                <a:latin typeface="Candara" panose="020E0502030303020204" pitchFamily="34" charset="0"/>
              </a:rPr>
              <a:t>信息。</a:t>
            </a:r>
            <a:endParaRPr lang="en-US" altLang="zh-CN" sz="2400" dirty="0" smtClean="0">
              <a:latin typeface="Candara" panose="020E0502030303020204" pitchFamily="34" charset="0"/>
            </a:endParaRPr>
          </a:p>
          <a:p>
            <a:pPr marL="628650" lvl="1" indent="-285750">
              <a:lnSpc>
                <a:spcPct val="150000"/>
              </a:lnSpc>
              <a:buClr>
                <a:srgbClr val="C00000"/>
              </a:buClr>
              <a:buFont typeface="Arial" panose="020B0604020202020204" pitchFamily="34" charset="0"/>
              <a:buChar char="•"/>
            </a:pPr>
            <a:r>
              <a:rPr lang="zh-CN" altLang="en-US" sz="2400" dirty="0">
                <a:latin typeface="Candara" panose="020E0502030303020204" pitchFamily="34" charset="0"/>
              </a:rPr>
              <a:t>恶意算法可能会将敏感的用户信息作为训练模型的一部分进行记忆。对手可以稍后提取和近似所存储的信息，从而获得关于用户的信息并破坏他们的隐私</a:t>
            </a:r>
            <a:endParaRPr lang="en-US" altLang="zh-TW" sz="2400" dirty="0">
              <a:latin typeface="Candara" panose="020E0502030303020204" pitchFamily="34" charset="0"/>
            </a:endParaRPr>
          </a:p>
          <a:p>
            <a:pPr marL="0" indent="0">
              <a:buNone/>
            </a:pPr>
            <a:endParaRPr lang="zh-TW" altLang="en-US" sz="24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3</a:t>
            </a:fld>
            <a:endParaRPr lang="zh-TW" altLang="en-US" dirty="0"/>
          </a:p>
        </p:txBody>
      </p:sp>
    </p:spTree>
    <p:extLst>
      <p:ext uri="{BB962C8B-B14F-4D97-AF65-F5344CB8AC3E}">
        <p14:creationId xmlns:p14="http://schemas.microsoft.com/office/powerpoint/2010/main" val="1829124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defTabSz="457200"/>
            <a:r>
              <a:rPr lang="en-US" altLang="zh-TW" sz="3200" dirty="0" smtClean="0">
                <a:ln w="0"/>
                <a:solidFill>
                  <a:srgbClr val="215968"/>
                </a:solidFill>
                <a:latin typeface="Comic Sans MS" panose="030F0702030302020204" pitchFamily="66" charset="0"/>
                <a:ea typeface="+mn-ea"/>
                <a:cs typeface="+mn-cs"/>
              </a:rPr>
              <a:t>Technology</a:t>
            </a:r>
            <a:endParaRPr lang="zh-TW" altLang="en-US" sz="3200" dirty="0">
              <a:ln w="0"/>
              <a:solidFill>
                <a:srgbClr val="215968"/>
              </a:solidFill>
              <a:latin typeface="Comic Sans MS" panose="030F0702030302020204" pitchFamily="66" charset="0"/>
              <a:ea typeface="+mn-ea"/>
              <a:cs typeface="+mn-cs"/>
            </a:endParaRPr>
          </a:p>
        </p:txBody>
      </p:sp>
      <p:sp>
        <p:nvSpPr>
          <p:cNvPr id="11" name="內容版面配置區 10"/>
          <p:cNvSpPr>
            <a:spLocks noGrp="1"/>
          </p:cNvSpPr>
          <p:nvPr>
            <p:ph idx="1"/>
          </p:nvPr>
        </p:nvSpPr>
        <p:spPr>
          <a:xfrm>
            <a:off x="3629891" y="1586430"/>
            <a:ext cx="4890654" cy="4731187"/>
          </a:xfrm>
        </p:spPr>
        <p:txBody>
          <a:bodyPr>
            <a:normAutofit fontScale="85000" lnSpcReduction="10000"/>
          </a:bodyPr>
          <a:lstStyle/>
          <a:p>
            <a:pPr marL="285750" indent="-285750">
              <a:lnSpc>
                <a:spcPct val="150000"/>
              </a:lnSpc>
              <a:buClr>
                <a:srgbClr val="C00000"/>
              </a:buClr>
              <a:buFont typeface="Arial" panose="020B0604020202020204" pitchFamily="34" charset="0"/>
              <a:buChar char="•"/>
            </a:pPr>
            <a:r>
              <a:rPr lang="en-US" altLang="zh-TW" sz="2800" dirty="0" smtClean="0">
                <a:latin typeface="Candara" panose="020E0502030303020204" pitchFamily="34" charset="0"/>
              </a:rPr>
              <a:t>Local differential privacy</a:t>
            </a:r>
          </a:p>
          <a:p>
            <a:pPr marL="628650" lvl="1" indent="-285750">
              <a:lnSpc>
                <a:spcPct val="150000"/>
              </a:lnSpc>
              <a:buClr>
                <a:srgbClr val="C00000"/>
              </a:buClr>
              <a:buFont typeface="Arial" panose="020B0604020202020204" pitchFamily="34" charset="0"/>
              <a:buChar char="•"/>
            </a:pPr>
            <a:r>
              <a:rPr lang="en-US" altLang="zh-CN" sz="2400" dirty="0" smtClean="0">
                <a:latin typeface="Candara" panose="020E0502030303020204" pitchFamily="34" charset="0"/>
              </a:rPr>
              <a:t>DP</a:t>
            </a:r>
            <a:r>
              <a:rPr lang="zh-CN" altLang="en-US" sz="2400" dirty="0">
                <a:latin typeface="Candara" panose="020E0502030303020204" pitchFamily="34" charset="0"/>
              </a:rPr>
              <a:t>构成了一个强大的框架，保证了强大的隐私</a:t>
            </a:r>
            <a:r>
              <a:rPr lang="zh-CN" altLang="en-US" sz="2400" dirty="0" smtClean="0">
                <a:latin typeface="Candara" panose="020E0502030303020204" pitchFamily="34" charset="0"/>
              </a:rPr>
              <a:t>级别。</a:t>
            </a:r>
            <a:r>
              <a:rPr lang="zh-CN" altLang="en-US" sz="2400" dirty="0">
                <a:latin typeface="Candara" panose="020E0502030303020204" pitchFamily="34" charset="0"/>
              </a:rPr>
              <a:t>现有的用于深度学习的基准隐私保护方法是基于全</a:t>
            </a:r>
            <a:r>
              <a:rPr lang="zh-CN" altLang="en-US" sz="2400" dirty="0" smtClean="0">
                <a:latin typeface="Candara" panose="020E0502030303020204" pitchFamily="34" charset="0"/>
              </a:rPr>
              <a:t>球差分隐私</a:t>
            </a:r>
            <a:r>
              <a:rPr lang="zh-CN" altLang="en-US" sz="2400" dirty="0">
                <a:latin typeface="Candara" panose="020E0502030303020204" pitchFamily="34" charset="0"/>
              </a:rPr>
              <a:t>（</a:t>
            </a:r>
            <a:r>
              <a:rPr lang="en-US" altLang="zh-CN" sz="2400" dirty="0">
                <a:latin typeface="Candara" panose="020E0502030303020204" pitchFamily="34" charset="0"/>
              </a:rPr>
              <a:t>GDP</a:t>
            </a:r>
            <a:r>
              <a:rPr lang="zh-CN" altLang="en-US" sz="2400" dirty="0" smtClean="0">
                <a:latin typeface="Candara" panose="020E0502030303020204" pitchFamily="34" charset="0"/>
              </a:rPr>
              <a:t>）。</a:t>
            </a:r>
            <a:r>
              <a:rPr lang="zh-CN" altLang="en-US" sz="2400" dirty="0">
                <a:latin typeface="Candara" panose="020E0502030303020204" pitchFamily="34" charset="0"/>
              </a:rPr>
              <a:t>然而，我们选择了本地</a:t>
            </a:r>
            <a:r>
              <a:rPr lang="zh-CN" altLang="en-US" sz="2400" dirty="0" smtClean="0">
                <a:latin typeface="Candara" panose="020E0502030303020204" pitchFamily="34" charset="0"/>
              </a:rPr>
              <a:t>差分隐私</a:t>
            </a:r>
            <a:r>
              <a:rPr lang="zh-CN" altLang="en-US" sz="2400" dirty="0">
                <a:latin typeface="Candara" panose="020E0502030303020204" pitchFamily="34" charset="0"/>
              </a:rPr>
              <a:t>（</a:t>
            </a:r>
            <a:r>
              <a:rPr lang="en-US" altLang="zh-CN" sz="2400" dirty="0">
                <a:latin typeface="Candara" panose="020E0502030303020204" pitchFamily="34" charset="0"/>
              </a:rPr>
              <a:t>LDP</a:t>
            </a:r>
            <a:r>
              <a:rPr lang="zh-CN" altLang="en-US" sz="2400" dirty="0">
                <a:latin typeface="Candara" panose="020E0502030303020204" pitchFamily="34" charset="0"/>
              </a:rPr>
              <a:t>）而不是</a:t>
            </a:r>
            <a:r>
              <a:rPr lang="en-US" altLang="zh-CN" sz="2400" dirty="0">
                <a:latin typeface="Candara" panose="020E0502030303020204" pitchFamily="34" charset="0"/>
              </a:rPr>
              <a:t>GDP</a:t>
            </a:r>
            <a:r>
              <a:rPr lang="zh-CN" altLang="en-US" sz="2400" dirty="0" smtClean="0">
                <a:latin typeface="Candara" panose="020E0502030303020204" pitchFamily="34" charset="0"/>
              </a:rPr>
              <a:t>。</a:t>
            </a:r>
            <a:endParaRPr lang="en-US" altLang="zh-CN" sz="2400" dirty="0" smtClean="0">
              <a:latin typeface="Candara" panose="020E0502030303020204" pitchFamily="34" charset="0"/>
            </a:endParaRPr>
          </a:p>
          <a:p>
            <a:pPr marL="628650" lvl="1" indent="-285750">
              <a:lnSpc>
                <a:spcPct val="150000"/>
              </a:lnSpc>
              <a:buClr>
                <a:srgbClr val="C00000"/>
              </a:buClr>
              <a:buFont typeface="Arial" panose="020B0604020202020204" pitchFamily="34" charset="0"/>
              <a:buChar char="•"/>
            </a:pPr>
            <a:r>
              <a:rPr lang="zh-CN" altLang="en-US" sz="2500" dirty="0">
                <a:latin typeface="Candara" panose="020E0502030303020204" pitchFamily="34" charset="0"/>
              </a:rPr>
              <a:t>本文研究了深度学习中的隐私问题，提出了一种基于差分隐私（</a:t>
            </a:r>
            <a:r>
              <a:rPr lang="en-US" altLang="zh-CN" sz="2500" dirty="0">
                <a:latin typeface="Candara" panose="020E0502030303020204" pitchFamily="34" charset="0"/>
              </a:rPr>
              <a:t>DP</a:t>
            </a:r>
            <a:r>
              <a:rPr lang="zh-CN" altLang="en-US" sz="2500" dirty="0">
                <a:latin typeface="Candara" panose="020E0502030303020204" pitchFamily="34" charset="0"/>
              </a:rPr>
              <a:t>）的分布式隐私保护机制来控制和限制深度学习中的隐私泄漏。</a:t>
            </a:r>
            <a:endParaRPr lang="en-US" altLang="zh-CN" sz="2500" dirty="0">
              <a:latin typeface="Candara" panose="020E0502030303020204" pitchFamily="34" charset="0"/>
            </a:endParaRPr>
          </a:p>
          <a:p>
            <a:pPr marL="628650" lvl="1" indent="-285750">
              <a:lnSpc>
                <a:spcPct val="150000"/>
              </a:lnSpc>
              <a:buClr>
                <a:srgbClr val="C00000"/>
              </a:buClr>
              <a:buFont typeface="Arial" panose="020B0604020202020204" pitchFamily="34" charset="0"/>
              <a:buChar char="•"/>
            </a:pPr>
            <a:endParaRPr lang="en-US" altLang="zh-TW" sz="2800" dirty="0" smtClean="0">
              <a:latin typeface="Candara" panose="020E0502030303020204" pitchFamily="34" charset="0"/>
            </a:endParaRPr>
          </a:p>
          <a:p>
            <a:pPr marL="0" indent="0">
              <a:buNone/>
            </a:pPr>
            <a:endParaRPr lang="zh-TW" altLang="en-US" sz="24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4</a:t>
            </a:fld>
            <a:endParaRPr lang="zh-TW" altLang="en-US" dirty="0"/>
          </a:p>
        </p:txBody>
      </p:sp>
      <p:pic>
        <p:nvPicPr>
          <p:cNvPr id="6" name="图片 5"/>
          <p:cNvPicPr>
            <a:picLocks noChangeAspect="1"/>
          </p:cNvPicPr>
          <p:nvPr/>
        </p:nvPicPr>
        <p:blipFill>
          <a:blip r:embed="rId2"/>
          <a:stretch>
            <a:fillRect/>
          </a:stretch>
        </p:blipFill>
        <p:spPr>
          <a:xfrm>
            <a:off x="371275" y="1871032"/>
            <a:ext cx="3258616" cy="4305608"/>
          </a:xfrm>
          <a:prstGeom prst="rect">
            <a:avLst/>
          </a:prstGeom>
        </p:spPr>
      </p:pic>
    </p:spTree>
    <p:extLst>
      <p:ext uri="{BB962C8B-B14F-4D97-AF65-F5344CB8AC3E}">
        <p14:creationId xmlns:p14="http://schemas.microsoft.com/office/powerpoint/2010/main" val="2016773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defTabSz="457200"/>
            <a:r>
              <a:rPr lang="en-US" altLang="zh-TW" sz="3200" dirty="0" smtClean="0">
                <a:ln w="0"/>
                <a:solidFill>
                  <a:srgbClr val="215968"/>
                </a:solidFill>
                <a:latin typeface="Comic Sans MS" panose="030F0702030302020204" pitchFamily="66" charset="0"/>
                <a:ea typeface="+mn-ea"/>
                <a:cs typeface="+mn-cs"/>
              </a:rPr>
              <a:t>Related work</a:t>
            </a:r>
            <a:endParaRPr lang="zh-TW" altLang="en-US" sz="3200" dirty="0">
              <a:ln w="0"/>
              <a:solidFill>
                <a:srgbClr val="215968"/>
              </a:solidFill>
              <a:latin typeface="Comic Sans MS" panose="030F0702030302020204" pitchFamily="66" charset="0"/>
              <a:ea typeface="+mn-ea"/>
              <a:cs typeface="+mn-cs"/>
            </a:endParaRPr>
          </a:p>
        </p:txBody>
      </p:sp>
      <p:sp>
        <p:nvSpPr>
          <p:cNvPr id="11" name="內容版面配置區 10"/>
          <p:cNvSpPr>
            <a:spLocks noGrp="1"/>
          </p:cNvSpPr>
          <p:nvPr>
            <p:ph idx="1"/>
          </p:nvPr>
        </p:nvSpPr>
        <p:spPr>
          <a:xfrm>
            <a:off x="633845" y="1586430"/>
            <a:ext cx="7886700" cy="4731187"/>
          </a:xfrm>
        </p:spPr>
        <p:txBody>
          <a:bodyPr>
            <a:normAutofit fontScale="70000" lnSpcReduction="20000"/>
          </a:bodyPr>
          <a:lstStyle/>
          <a:p>
            <a:pPr marL="0" indent="0">
              <a:lnSpc>
                <a:spcPct val="150000"/>
              </a:lnSpc>
              <a:buClr>
                <a:srgbClr val="C00000"/>
              </a:buClr>
              <a:buNone/>
            </a:pPr>
            <a:endParaRPr lang="en-US" altLang="zh-TW" sz="2800" dirty="0" smtClean="0">
              <a:latin typeface="Candara" panose="020E0502030303020204" pitchFamily="34" charset="0"/>
            </a:endParaRPr>
          </a:p>
          <a:p>
            <a:pPr marL="628650" lvl="1" indent="-285750">
              <a:lnSpc>
                <a:spcPct val="150000"/>
              </a:lnSpc>
              <a:buClr>
                <a:srgbClr val="C00000"/>
              </a:buClr>
              <a:buFont typeface="Arial" panose="020B0604020202020204" pitchFamily="34" charset="0"/>
              <a:buChar char="•"/>
            </a:pPr>
            <a:r>
              <a:rPr lang="en-US" altLang="zh-CN" sz="2900" dirty="0"/>
              <a:t>[SS15]</a:t>
            </a:r>
            <a:r>
              <a:rPr lang="zh-CN" altLang="en-US" sz="2900" dirty="0"/>
              <a:t>隐私损失是根据模型的参数计算的。由于存在许多模型参数，通常会有数千个这样的模型参数，因此此功能可能会导致大量的隐私损失。</a:t>
            </a:r>
            <a:endParaRPr lang="en-US" altLang="zh-CN" sz="2900" dirty="0"/>
          </a:p>
          <a:p>
            <a:pPr marL="628650" lvl="1" indent="-285750">
              <a:lnSpc>
                <a:spcPct val="150000"/>
              </a:lnSpc>
              <a:buClr>
                <a:srgbClr val="C00000"/>
              </a:buClr>
              <a:buFont typeface="Arial" panose="020B0604020202020204" pitchFamily="34" charset="0"/>
              <a:buChar char="•"/>
            </a:pPr>
            <a:r>
              <a:rPr lang="en-US" altLang="zh-CN" sz="2800" dirty="0"/>
              <a:t>[ACG+16</a:t>
            </a:r>
            <a:r>
              <a:rPr lang="en-US" altLang="zh-CN" sz="2800" dirty="0" smtClean="0"/>
              <a:t>]</a:t>
            </a:r>
            <a:r>
              <a:rPr lang="zh-CN" altLang="en-US" sz="2800" dirty="0"/>
              <a:t>该方法用于更大的数据集时，其（</a:t>
            </a:r>
            <a:r>
              <a:rPr lang="en-US" altLang="zh-CN" sz="2800" dirty="0"/>
              <a:t>ε</a:t>
            </a:r>
            <a:r>
              <a:rPr lang="zh-CN" altLang="en-US" sz="2800" dirty="0"/>
              <a:t>，</a:t>
            </a:r>
            <a:r>
              <a:rPr lang="en-US" altLang="zh-CN" sz="2800" dirty="0"/>
              <a:t>δ</a:t>
            </a:r>
            <a:r>
              <a:rPr lang="zh-CN" altLang="en-US" sz="2800" dirty="0"/>
              <a:t>）</a:t>
            </a:r>
            <a:r>
              <a:rPr lang="en-US" altLang="zh-CN" sz="2800" dirty="0" smtClean="0"/>
              <a:t>-</a:t>
            </a:r>
            <a:r>
              <a:rPr lang="zh-CN" altLang="en-US" sz="2800" dirty="0" smtClean="0"/>
              <a:t>差分</a:t>
            </a:r>
            <a:r>
              <a:rPr lang="zh-CN" altLang="en-US" sz="2800" dirty="0"/>
              <a:t>隐私机制的加性界</a:t>
            </a:r>
            <a:r>
              <a:rPr lang="en-US" altLang="zh-CN" sz="2800" dirty="0"/>
              <a:t>δ</a:t>
            </a:r>
            <a:r>
              <a:rPr lang="zh-CN" altLang="en-US" sz="2800" dirty="0"/>
              <a:t>可能会导致不可靠的隐私泄漏水平</a:t>
            </a:r>
            <a:r>
              <a:rPr lang="zh-CN" altLang="en-US" sz="2800" dirty="0" smtClean="0"/>
              <a:t>。</a:t>
            </a:r>
            <a:endParaRPr lang="en-US" altLang="zh-CN" sz="2800" dirty="0" smtClean="0"/>
          </a:p>
          <a:p>
            <a:pPr marL="628650" lvl="1" indent="-285750">
              <a:lnSpc>
                <a:spcPct val="150000"/>
              </a:lnSpc>
              <a:buClr>
                <a:srgbClr val="C00000"/>
              </a:buClr>
              <a:buFont typeface="Arial" panose="020B0604020202020204" pitchFamily="34" charset="0"/>
              <a:buChar char="•"/>
            </a:pPr>
            <a:r>
              <a:rPr lang="zh-CN" altLang="en-US" sz="2800" dirty="0"/>
              <a:t>两种方法</a:t>
            </a:r>
            <a:r>
              <a:rPr lang="en-US" altLang="zh-CN" sz="2800" dirty="0"/>
              <a:t>[SS15]</a:t>
            </a:r>
            <a:r>
              <a:rPr lang="zh-CN" altLang="en-US" sz="2800" dirty="0"/>
              <a:t>和</a:t>
            </a:r>
            <a:r>
              <a:rPr lang="en-US" altLang="zh-CN" sz="2800" dirty="0"/>
              <a:t>[ACG+16]</a:t>
            </a:r>
            <a:r>
              <a:rPr lang="zh-CN" altLang="en-US" sz="2800" dirty="0"/>
              <a:t>的另一个缺点是需要可信的第三方。由于这两种方法都基于全局差异隐私，因此无法避免拥有可信的第三方的必要性。这可以被认为是将这些方法应用于真实场景中的一个重要问题，在真实场景中，不总是可以使用可信的策展人。</a:t>
            </a:r>
          </a:p>
          <a:p>
            <a:pPr marL="628650" lvl="1" indent="-285750">
              <a:lnSpc>
                <a:spcPct val="150000"/>
              </a:lnSpc>
              <a:buClr>
                <a:srgbClr val="C00000"/>
              </a:buClr>
              <a:buFont typeface="Arial" panose="020B0604020202020204" pitchFamily="34" charset="0"/>
              <a:buChar char="•"/>
            </a:pPr>
            <a:endParaRPr lang="en-US" altLang="zh-TW" sz="2800" dirty="0" smtClean="0">
              <a:latin typeface="Candara" panose="020E0502030303020204" pitchFamily="34" charset="0"/>
            </a:endParaRPr>
          </a:p>
          <a:p>
            <a:pPr marL="0" indent="0">
              <a:buNone/>
            </a:pPr>
            <a:endParaRPr lang="zh-TW" altLang="en-US" sz="2400" dirty="0"/>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5</a:t>
            </a:fld>
            <a:endParaRPr lang="zh-TW" altLang="en-US" dirty="0"/>
          </a:p>
        </p:txBody>
      </p:sp>
    </p:spTree>
    <p:extLst>
      <p:ext uri="{BB962C8B-B14F-4D97-AF65-F5344CB8AC3E}">
        <p14:creationId xmlns:p14="http://schemas.microsoft.com/office/powerpoint/2010/main" val="971565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solidFill>
                  <a:schemeClr val="accent5">
                    <a:lumMod val="50000"/>
                  </a:schemeClr>
                </a:solidFill>
                <a:latin typeface="Comic Sans MS" panose="030F0702030302020204" pitchFamily="66" charset="0"/>
              </a:rPr>
              <a:t>System </a:t>
            </a:r>
            <a:r>
              <a:rPr lang="en-US" altLang="zh-TW" sz="3200" dirty="0" smtClean="0">
                <a:solidFill>
                  <a:srgbClr val="215968"/>
                </a:solidFill>
                <a:latin typeface="Comic Sans MS" panose="030F0702030302020204" pitchFamily="66" charset="0"/>
              </a:rPr>
              <a:t>model</a:t>
            </a:r>
            <a:endParaRPr lang="zh-TW" altLang="en-US" sz="3200" dirty="0">
              <a:solidFill>
                <a:srgbClr val="215968"/>
              </a:solidFill>
              <a:latin typeface="Comic Sans MS" panose="030F0702030302020204" pitchFamily="66" charset="0"/>
            </a:endParaRPr>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6</a:t>
            </a:fld>
            <a:endParaRPr lang="zh-TW" altLang="en-US" dirty="0"/>
          </a:p>
        </p:txBody>
      </p:sp>
      <p:pic>
        <p:nvPicPr>
          <p:cNvPr id="14" name="图片 13"/>
          <p:cNvPicPr>
            <a:picLocks noChangeAspect="1"/>
          </p:cNvPicPr>
          <p:nvPr/>
        </p:nvPicPr>
        <p:blipFill>
          <a:blip r:embed="rId2"/>
          <a:stretch>
            <a:fillRect/>
          </a:stretch>
        </p:blipFill>
        <p:spPr>
          <a:xfrm>
            <a:off x="1182649" y="2064184"/>
            <a:ext cx="7097593" cy="3245945"/>
          </a:xfrm>
          <a:prstGeom prst="rect">
            <a:avLst/>
          </a:prstGeom>
        </p:spPr>
      </p:pic>
      <p:pic>
        <p:nvPicPr>
          <p:cNvPr id="43" name="图片 42"/>
          <p:cNvPicPr>
            <a:picLocks noChangeAspect="1"/>
          </p:cNvPicPr>
          <p:nvPr/>
        </p:nvPicPr>
        <p:blipFill>
          <a:blip r:embed="rId3"/>
          <a:stretch>
            <a:fillRect/>
          </a:stretch>
        </p:blipFill>
        <p:spPr>
          <a:xfrm>
            <a:off x="5318678" y="687475"/>
            <a:ext cx="3512312" cy="1391826"/>
          </a:xfrm>
          <a:prstGeom prst="rect">
            <a:avLst/>
          </a:prstGeom>
        </p:spPr>
      </p:pic>
    </p:spTree>
    <p:extLst>
      <p:ext uri="{BB962C8B-B14F-4D97-AF65-F5344CB8AC3E}">
        <p14:creationId xmlns:p14="http://schemas.microsoft.com/office/powerpoint/2010/main" val="4048075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1"/>
          </p:nvPr>
        </p:nvSpPr>
        <p:spPr/>
        <p:txBody>
          <a:bodyPr/>
          <a:lstStyle/>
          <a:p>
            <a:endParaRPr lang="zh-TW" altLang="en-US"/>
          </a:p>
        </p:txBody>
      </p:sp>
      <p:pic>
        <p:nvPicPr>
          <p:cNvPr id="6" name="图片 5"/>
          <p:cNvPicPr>
            <a:picLocks noChangeAspect="1"/>
          </p:cNvPicPr>
          <p:nvPr/>
        </p:nvPicPr>
        <p:blipFill>
          <a:blip r:embed="rId3"/>
          <a:stretch>
            <a:fillRect/>
          </a:stretch>
        </p:blipFill>
        <p:spPr>
          <a:xfrm>
            <a:off x="4826851" y="1482630"/>
            <a:ext cx="3714750" cy="1285875"/>
          </a:xfrm>
          <a:prstGeom prst="rect">
            <a:avLst/>
          </a:prstGeom>
        </p:spPr>
      </p:pic>
      <p:sp>
        <p:nvSpPr>
          <p:cNvPr id="2" name="矩形 1"/>
          <p:cNvSpPr/>
          <p:nvPr/>
        </p:nvSpPr>
        <p:spPr>
          <a:xfrm>
            <a:off x="4122058" y="919497"/>
            <a:ext cx="4761444" cy="646331"/>
          </a:xfrm>
          <a:prstGeom prst="rect">
            <a:avLst/>
          </a:prstGeom>
        </p:spPr>
        <p:txBody>
          <a:bodyPr wrap="square">
            <a:spAutoFit/>
          </a:bodyPr>
          <a:lstStyle/>
          <a:p>
            <a:r>
              <a:rPr lang="en-US" altLang="zh-CN" dirty="0"/>
              <a:t>1</a:t>
            </a:r>
            <a:r>
              <a:rPr lang="zh-CN" altLang="en-US" dirty="0"/>
              <a:t>） 对潜在的输入值应用</a:t>
            </a:r>
            <a:r>
              <a:rPr lang="en-US" altLang="zh-CN" dirty="0"/>
              <a:t>z-score</a:t>
            </a:r>
            <a:r>
              <a:rPr lang="zh-CN" altLang="en-US" dirty="0"/>
              <a:t>规范化：在随机化之前，</a:t>
            </a:r>
            <a:r>
              <a:rPr lang="en-US" altLang="zh-CN" dirty="0"/>
              <a:t>LA TENT</a:t>
            </a:r>
            <a:r>
              <a:rPr lang="zh-CN" altLang="en-US" dirty="0"/>
              <a:t>将输入值转换为二进制值。</a:t>
            </a:r>
          </a:p>
        </p:txBody>
      </p:sp>
      <p:pic>
        <p:nvPicPr>
          <p:cNvPr id="30" name="图片 29"/>
          <p:cNvPicPr>
            <a:picLocks noChangeAspect="1"/>
          </p:cNvPicPr>
          <p:nvPr/>
        </p:nvPicPr>
        <p:blipFill>
          <a:blip r:embed="rId4"/>
          <a:stretch>
            <a:fillRect/>
          </a:stretch>
        </p:blipFill>
        <p:spPr>
          <a:xfrm>
            <a:off x="0" y="2452340"/>
            <a:ext cx="4355468" cy="1991888"/>
          </a:xfrm>
          <a:prstGeom prst="rect">
            <a:avLst/>
          </a:prstGeom>
        </p:spPr>
      </p:pic>
      <p:sp>
        <p:nvSpPr>
          <p:cNvPr id="33" name="文本框 32"/>
          <p:cNvSpPr txBox="1"/>
          <p:nvPr/>
        </p:nvSpPr>
        <p:spPr>
          <a:xfrm>
            <a:off x="4238763" y="3013067"/>
            <a:ext cx="4528034" cy="2862322"/>
          </a:xfrm>
          <a:prstGeom prst="rect">
            <a:avLst/>
          </a:prstGeom>
          <a:noFill/>
        </p:spPr>
        <p:txBody>
          <a:bodyPr wrap="square" rtlCol="0">
            <a:spAutoFit/>
          </a:bodyPr>
          <a:lstStyle/>
          <a:p>
            <a:r>
              <a:rPr lang="en-US" altLang="zh-CN" dirty="0" smtClean="0"/>
              <a:t>2</a:t>
            </a:r>
            <a:r>
              <a:rPr lang="zh-CN" altLang="en-US" dirty="0" smtClean="0"/>
              <a:t>）</a:t>
            </a:r>
            <a:r>
              <a:rPr lang="en-US" altLang="zh-CN" dirty="0" smtClean="0"/>
              <a:t>Unary Encoding(UE):</a:t>
            </a:r>
            <a:r>
              <a:rPr lang="zh-CN" altLang="en-US" dirty="0" smtClean="0"/>
              <a:t>把一个数据</a:t>
            </a:r>
            <a:r>
              <a:rPr lang="en-US" altLang="zh-CN" dirty="0" smtClean="0"/>
              <a:t>v</a:t>
            </a:r>
            <a:r>
              <a:rPr lang="zh-CN" altLang="en-US" dirty="0" smtClean="0"/>
              <a:t>编码到长度为</a:t>
            </a:r>
            <a:r>
              <a:rPr lang="en-US" altLang="zh-CN" dirty="0" smtClean="0"/>
              <a:t>d</a:t>
            </a:r>
            <a:r>
              <a:rPr lang="zh-CN" altLang="en-US" dirty="0" smtClean="0"/>
              <a:t>的向量中，使得</a:t>
            </a:r>
            <a:r>
              <a:rPr lang="en-US" altLang="zh-CN" dirty="0" smtClean="0"/>
              <a:t>v</a:t>
            </a:r>
            <a:r>
              <a:rPr lang="zh-CN" altLang="en-US" dirty="0" smtClean="0"/>
              <a:t>对应的位为</a:t>
            </a:r>
            <a:r>
              <a:rPr lang="en-US" altLang="zh-CN" dirty="0" smtClean="0"/>
              <a:t>1</a:t>
            </a:r>
            <a:r>
              <a:rPr lang="zh-CN" altLang="en-US" dirty="0" smtClean="0"/>
              <a:t>。然后进行替代，替代中两个参数很重要：</a:t>
            </a:r>
            <a:r>
              <a:rPr lang="en-US" altLang="zh-CN" dirty="0" smtClean="0"/>
              <a:t>p</a:t>
            </a:r>
            <a:r>
              <a:rPr lang="zh-CN" altLang="en-US" dirty="0" smtClean="0"/>
              <a:t>表示</a:t>
            </a:r>
            <a:r>
              <a:rPr lang="en-US" altLang="zh-CN" dirty="0" smtClean="0"/>
              <a:t>1</a:t>
            </a:r>
            <a:r>
              <a:rPr lang="zh-CN" altLang="en-US" dirty="0" smtClean="0"/>
              <a:t>变到</a:t>
            </a:r>
            <a:r>
              <a:rPr lang="en-US" altLang="zh-CN" dirty="0" smtClean="0"/>
              <a:t>1</a:t>
            </a:r>
            <a:r>
              <a:rPr lang="zh-CN" altLang="en-US" dirty="0" smtClean="0"/>
              <a:t>的概率，</a:t>
            </a:r>
            <a:r>
              <a:rPr lang="en-US" altLang="zh-CN" dirty="0" smtClean="0"/>
              <a:t>q</a:t>
            </a:r>
            <a:r>
              <a:rPr lang="zh-CN" altLang="en-US" dirty="0" smtClean="0"/>
              <a:t>表示</a:t>
            </a:r>
            <a:r>
              <a:rPr lang="en-US" altLang="zh-CN" dirty="0" smtClean="0"/>
              <a:t>0</a:t>
            </a:r>
            <a:r>
              <a:rPr lang="zh-CN" altLang="en-US" dirty="0" smtClean="0"/>
              <a:t>变到</a:t>
            </a:r>
            <a:r>
              <a:rPr lang="en-US" altLang="zh-CN" dirty="0" smtClean="0"/>
              <a:t>1</a:t>
            </a:r>
            <a:r>
              <a:rPr lang="zh-CN" altLang="en-US" dirty="0" smtClean="0"/>
              <a:t>的概率。</a:t>
            </a:r>
            <a:endParaRPr lang="en-US" altLang="zh-CN" dirty="0" smtClean="0"/>
          </a:p>
          <a:p>
            <a:endParaRPr lang="en-US" altLang="zh-CN" dirty="0"/>
          </a:p>
          <a:p>
            <a:r>
              <a:rPr lang="en-US" altLang="zh-CN" dirty="0" smtClean="0"/>
              <a:t>    </a:t>
            </a:r>
          </a:p>
          <a:p>
            <a:r>
              <a:rPr lang="en-US" altLang="zh-CN" dirty="0" smtClean="0"/>
              <a:t>    Symmetric Unary Encoding(SUE):</a:t>
            </a:r>
            <a:r>
              <a:rPr lang="en-US" altLang="zh-CN" dirty="0" err="1" smtClean="0"/>
              <a:t>p+q</a:t>
            </a:r>
            <a:r>
              <a:rPr lang="en-US" altLang="zh-CN" dirty="0" smtClean="0"/>
              <a:t>=1</a:t>
            </a:r>
          </a:p>
          <a:p>
            <a:r>
              <a:rPr lang="en-US" altLang="zh-CN" dirty="0" smtClean="0"/>
              <a:t>    Optimized Unary Encoding(OUE):</a:t>
            </a:r>
            <a:r>
              <a:rPr lang="zh-CN" altLang="en-US" dirty="0" smtClean="0"/>
              <a:t>更优的方法意味着更小的方差，所以我们对方差求偏导就可以。</a:t>
            </a:r>
            <a:endParaRPr lang="zh-CN" altLang="en-US" dirty="0"/>
          </a:p>
        </p:txBody>
      </p:sp>
      <p:sp>
        <p:nvSpPr>
          <p:cNvPr id="34" name="標題 1"/>
          <p:cNvSpPr txBox="1">
            <a:spLocks/>
          </p:cNvSpPr>
          <p:nvPr/>
        </p:nvSpPr>
        <p:spPr>
          <a:xfrm>
            <a:off x="127182" y="706748"/>
            <a:ext cx="7989752" cy="73767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sz="3200" dirty="0" smtClean="0">
                <a:solidFill>
                  <a:srgbClr val="215968"/>
                </a:solidFill>
                <a:latin typeface="Comic Sans MS" panose="030F0702030302020204" pitchFamily="66" charset="0"/>
              </a:rPr>
              <a:t> T</a:t>
            </a:r>
            <a:r>
              <a:rPr lang="en-US" altLang="zh-CN" sz="3200" dirty="0" smtClean="0">
                <a:solidFill>
                  <a:srgbClr val="215968"/>
                </a:solidFill>
                <a:latin typeface="Comic Sans MS" panose="030F0702030302020204" pitchFamily="66" charset="0"/>
              </a:rPr>
              <a:t>echnology</a:t>
            </a:r>
            <a:endParaRPr lang="zh-TW" altLang="en-US" sz="3200" dirty="0">
              <a:solidFill>
                <a:srgbClr val="215968"/>
              </a:solidFill>
              <a:latin typeface="Comic Sans MS" panose="030F0702030302020204" pitchFamily="66" charset="0"/>
            </a:endParaRPr>
          </a:p>
        </p:txBody>
      </p:sp>
      <p:pic>
        <p:nvPicPr>
          <p:cNvPr id="18" name="图片 17"/>
          <p:cNvPicPr>
            <a:picLocks noChangeAspect="1"/>
          </p:cNvPicPr>
          <p:nvPr/>
        </p:nvPicPr>
        <p:blipFill>
          <a:blip r:embed="rId5"/>
          <a:stretch>
            <a:fillRect/>
          </a:stretch>
        </p:blipFill>
        <p:spPr>
          <a:xfrm>
            <a:off x="4822197" y="4163658"/>
            <a:ext cx="3294737" cy="561139"/>
          </a:xfrm>
          <a:prstGeom prst="rect">
            <a:avLst/>
          </a:prstGeom>
        </p:spPr>
      </p:pic>
    </p:spTree>
    <p:extLst>
      <p:ext uri="{BB962C8B-B14F-4D97-AF65-F5344CB8AC3E}">
        <p14:creationId xmlns:p14="http://schemas.microsoft.com/office/powerpoint/2010/main" val="1398995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endParaRPr lang="zh-TW" altLang="en-US" dirty="0"/>
          </a:p>
        </p:txBody>
      </p:sp>
      <p:pic>
        <p:nvPicPr>
          <p:cNvPr id="6" name="图片 5"/>
          <p:cNvPicPr>
            <a:picLocks noChangeAspect="1"/>
          </p:cNvPicPr>
          <p:nvPr/>
        </p:nvPicPr>
        <p:blipFill>
          <a:blip r:embed="rId3"/>
          <a:stretch>
            <a:fillRect/>
          </a:stretch>
        </p:blipFill>
        <p:spPr>
          <a:xfrm>
            <a:off x="163644" y="729635"/>
            <a:ext cx="4000500" cy="5286375"/>
          </a:xfrm>
          <a:prstGeom prst="rect">
            <a:avLst/>
          </a:prstGeom>
        </p:spPr>
      </p:pic>
      <p:pic>
        <p:nvPicPr>
          <p:cNvPr id="29" name="图片 28"/>
          <p:cNvPicPr>
            <a:picLocks noChangeAspect="1"/>
          </p:cNvPicPr>
          <p:nvPr/>
        </p:nvPicPr>
        <p:blipFill>
          <a:blip r:embed="rId4"/>
          <a:stretch>
            <a:fillRect/>
          </a:stretch>
        </p:blipFill>
        <p:spPr>
          <a:xfrm>
            <a:off x="4010171" y="2198894"/>
            <a:ext cx="5133829" cy="2347856"/>
          </a:xfrm>
          <a:prstGeom prst="rect">
            <a:avLst/>
          </a:prstGeom>
        </p:spPr>
      </p:pic>
    </p:spTree>
    <p:extLst>
      <p:ext uri="{BB962C8B-B14F-4D97-AF65-F5344CB8AC3E}">
        <p14:creationId xmlns:p14="http://schemas.microsoft.com/office/powerpoint/2010/main" val="3106972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F2D3F1A7-F77E-4C2F-A1F2-DDCD038A1A67}" type="slidenum">
              <a:rPr lang="zh-TW" altLang="en-US" smtClean="0"/>
              <a:t>9</a:t>
            </a:fld>
            <a:endParaRPr lang="zh-TW" altLang="en-US" dirty="0"/>
          </a:p>
        </p:txBody>
      </p:sp>
      <p:sp>
        <p:nvSpPr>
          <p:cNvPr id="5" name="標題 1"/>
          <p:cNvSpPr txBox="1">
            <a:spLocks/>
          </p:cNvSpPr>
          <p:nvPr/>
        </p:nvSpPr>
        <p:spPr>
          <a:xfrm>
            <a:off x="733592" y="839875"/>
            <a:ext cx="7989752" cy="737672"/>
          </a:xfrm>
          <a:prstGeom prst="rect">
            <a:avLst/>
          </a:prstGeom>
          <a:noFill/>
          <a:ln>
            <a:noFill/>
          </a:ln>
          <a:effectLst/>
        </p:spPr>
        <p:txBody>
          <a:bodyPr vert="horz" lIns="91440" tIns="45720" rIns="91440" bIns="45720" rtlCol="0" anchor="b">
            <a:normAutofit/>
          </a:bodyPr>
          <a:lstStyle>
            <a:lvl1pPr algn="l" defTabSz="457200" rtl="0" eaLnBrk="1" latinLnBrk="0" hangingPunct="1">
              <a:spcBef>
                <a:spcPct val="0"/>
              </a:spcBef>
              <a:buNone/>
              <a:defRPr sz="2800" b="0" kern="1200" cap="none" spc="0" baseline="0">
                <a:ln w="0"/>
                <a:solidFill>
                  <a:schemeClr val="accent3">
                    <a:lumMod val="50000"/>
                  </a:schemeClr>
                </a:solidFill>
                <a:effectLst/>
                <a:latin typeface="Candara" panose="020E0502030303020204" pitchFamily="34" charset="0"/>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altLang="zh-TW" dirty="0" smtClean="0">
                <a:solidFill>
                  <a:schemeClr val="accent5">
                    <a:lumMod val="50000"/>
                  </a:schemeClr>
                </a:solidFill>
                <a:latin typeface="Comic Sans MS" panose="030F0702030302020204" pitchFamily="66" charset="0"/>
              </a:rPr>
              <a:t>Settings</a:t>
            </a:r>
            <a:endParaRPr lang="zh-TW" altLang="en-US" dirty="0">
              <a:latin typeface="Comic Sans MS" panose="030F0702030302020204" pitchFamily="66" charset="0"/>
            </a:endParaRPr>
          </a:p>
        </p:txBody>
      </p:sp>
      <p:pic>
        <p:nvPicPr>
          <p:cNvPr id="2" name="图片 1"/>
          <p:cNvPicPr>
            <a:picLocks noChangeAspect="1"/>
          </p:cNvPicPr>
          <p:nvPr/>
        </p:nvPicPr>
        <p:blipFill>
          <a:blip r:embed="rId2"/>
          <a:stretch>
            <a:fillRect/>
          </a:stretch>
        </p:blipFill>
        <p:spPr>
          <a:xfrm>
            <a:off x="816459" y="1992488"/>
            <a:ext cx="2066925" cy="2895600"/>
          </a:xfrm>
          <a:prstGeom prst="rect">
            <a:avLst/>
          </a:prstGeom>
        </p:spPr>
      </p:pic>
      <p:pic>
        <p:nvPicPr>
          <p:cNvPr id="6" name="图片 5"/>
          <p:cNvPicPr>
            <a:picLocks noChangeAspect="1"/>
          </p:cNvPicPr>
          <p:nvPr/>
        </p:nvPicPr>
        <p:blipFill>
          <a:blip r:embed="rId3"/>
          <a:stretch>
            <a:fillRect/>
          </a:stretch>
        </p:blipFill>
        <p:spPr>
          <a:xfrm>
            <a:off x="4089960" y="1921442"/>
            <a:ext cx="4480984" cy="3874861"/>
          </a:xfrm>
          <a:prstGeom prst="rect">
            <a:avLst/>
          </a:prstGeom>
        </p:spPr>
      </p:pic>
      <p:sp>
        <p:nvSpPr>
          <p:cNvPr id="39" name="文本框 38"/>
          <p:cNvSpPr txBox="1"/>
          <p:nvPr/>
        </p:nvSpPr>
        <p:spPr>
          <a:xfrm>
            <a:off x="997530" y="1648688"/>
            <a:ext cx="1702069" cy="369332"/>
          </a:xfrm>
          <a:prstGeom prst="rect">
            <a:avLst/>
          </a:prstGeom>
          <a:noFill/>
        </p:spPr>
        <p:txBody>
          <a:bodyPr wrap="none" rtlCol="0">
            <a:spAutoFit/>
          </a:bodyPr>
          <a:lstStyle/>
          <a:p>
            <a:r>
              <a:rPr lang="en-US" altLang="zh-CN" dirty="0" smtClean="0"/>
              <a:t>LATENT in LDP</a:t>
            </a:r>
            <a:endParaRPr lang="zh-CN" altLang="en-US" dirty="0"/>
          </a:p>
        </p:txBody>
      </p:sp>
      <p:sp>
        <p:nvSpPr>
          <p:cNvPr id="41" name="文本框 40"/>
          <p:cNvSpPr txBox="1"/>
          <p:nvPr/>
        </p:nvSpPr>
        <p:spPr>
          <a:xfrm>
            <a:off x="5008936" y="1572412"/>
            <a:ext cx="2643031" cy="369332"/>
          </a:xfrm>
          <a:prstGeom prst="rect">
            <a:avLst/>
          </a:prstGeom>
          <a:noFill/>
        </p:spPr>
        <p:txBody>
          <a:bodyPr wrap="none" rtlCol="0">
            <a:spAutoFit/>
          </a:bodyPr>
          <a:lstStyle/>
          <a:p>
            <a:r>
              <a:rPr lang="en-US" altLang="zh-CN" dirty="0" smtClean="0"/>
              <a:t>LATENT in SDN and NFV</a:t>
            </a:r>
            <a:endParaRPr lang="zh-CN" altLang="en-US" dirty="0"/>
          </a:p>
        </p:txBody>
      </p:sp>
    </p:spTree>
    <p:extLst>
      <p:ext uri="{BB962C8B-B14F-4D97-AF65-F5344CB8AC3E}">
        <p14:creationId xmlns:p14="http://schemas.microsoft.com/office/powerpoint/2010/main" val="4032407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紅利">
  <a:themeElements>
    <a:clrScheme name="自訂 9">
      <a:dk1>
        <a:sysClr val="windowText" lastClr="000000"/>
      </a:dk1>
      <a:lt1>
        <a:sysClr val="window" lastClr="FFFFFF"/>
      </a:lt1>
      <a:dk2>
        <a:srgbClr val="1F497D"/>
      </a:dk2>
      <a:lt2>
        <a:srgbClr val="EEECE1"/>
      </a:lt2>
      <a:accent1>
        <a:srgbClr val="FFFFF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紅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紅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TM02900688[[fn=面向]]</Template>
  <TotalTime>23898</TotalTime>
  <Words>1036</Words>
  <Application>Microsoft Office PowerPoint</Application>
  <PresentationFormat>全屏显示(4:3)</PresentationFormat>
  <Paragraphs>95</Paragraphs>
  <Slides>19</Slides>
  <Notes>13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19</vt:i4>
      </vt:variant>
    </vt:vector>
  </HeadingPairs>
  <TitlesOfParts>
    <vt:vector size="35" baseType="lpstr">
      <vt:lpstr>medium-content-serif-font</vt:lpstr>
      <vt:lpstr>微軟正黑體</vt:lpstr>
      <vt:lpstr>新細明體</vt:lpstr>
      <vt:lpstr>等线</vt:lpstr>
      <vt:lpstr>华文中宋</vt:lpstr>
      <vt:lpstr>宋体</vt:lpstr>
      <vt:lpstr>Arial</vt:lpstr>
      <vt:lpstr>Calibri</vt:lpstr>
      <vt:lpstr>Calibri Light</vt:lpstr>
      <vt:lpstr>Candara</vt:lpstr>
      <vt:lpstr>Comic Sans MS</vt:lpstr>
      <vt:lpstr>Gill Sans MT</vt:lpstr>
      <vt:lpstr>Times New Roman</vt:lpstr>
      <vt:lpstr>Wingdings 2</vt:lpstr>
      <vt:lpstr>HDOfficeLightV0</vt:lpstr>
      <vt:lpstr>紅利</vt:lpstr>
      <vt:lpstr>Local Differential Privacy for Deep Learning</vt:lpstr>
      <vt:lpstr>Abstract</vt:lpstr>
      <vt:lpstr>Introduction</vt:lpstr>
      <vt:lpstr>Technology</vt:lpstr>
      <vt:lpstr>Related work</vt:lpstr>
      <vt:lpstr>System model</vt:lpstr>
      <vt:lpstr>PowerPoint 演示文稿</vt:lpstr>
      <vt:lpstr>PowerPoint 演示文稿</vt:lpstr>
      <vt:lpstr>PowerPoint 演示文稿</vt:lpstr>
      <vt:lpstr>Experiments</vt:lpstr>
      <vt:lpstr>Parameters</vt:lpstr>
      <vt:lpstr>Results</vt:lpstr>
      <vt:lpstr>Conclusion and Prospect</vt:lpstr>
      <vt:lpstr>My Work-CNN</vt:lpstr>
      <vt:lpstr>My Work-LDP</vt:lpstr>
      <vt:lpstr>My Work-Secure and Private AI</vt:lpstr>
      <vt:lpstr>My Work-LSTM</vt:lpstr>
      <vt:lpstr>My Work-BOOK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M10415016</dc:creator>
  <cp:lastModifiedBy>Administrator</cp:lastModifiedBy>
  <cp:revision>399</cp:revision>
  <cp:lastPrinted>2017-06-23T10:40:02Z</cp:lastPrinted>
  <dcterms:created xsi:type="dcterms:W3CDTF">2017-06-20T04:51:54Z</dcterms:created>
  <dcterms:modified xsi:type="dcterms:W3CDTF">2020-02-19T04:53:00Z</dcterms:modified>
</cp:coreProperties>
</file>