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2" r:id="rId2"/>
  </p:sldMasterIdLst>
  <p:notesMasterIdLst>
    <p:notesMasterId r:id="rId21"/>
  </p:notesMasterIdLst>
  <p:sldIdLst>
    <p:sldId id="256" r:id="rId3"/>
    <p:sldId id="286" r:id="rId4"/>
    <p:sldId id="289" r:id="rId5"/>
    <p:sldId id="257" r:id="rId6"/>
    <p:sldId id="295" r:id="rId7"/>
    <p:sldId id="297" r:id="rId8"/>
    <p:sldId id="302" r:id="rId9"/>
    <p:sldId id="292" r:id="rId10"/>
    <p:sldId id="305" r:id="rId11"/>
    <p:sldId id="306" r:id="rId12"/>
    <p:sldId id="303" r:id="rId13"/>
    <p:sldId id="294" r:id="rId14"/>
    <p:sldId id="293" r:id="rId15"/>
    <p:sldId id="299" r:id="rId16"/>
    <p:sldId id="300" r:id="rId17"/>
    <p:sldId id="304" r:id="rId18"/>
    <p:sldId id="272" r:id="rId19"/>
    <p:sldId id="288" r:id="rId20"/>
  </p:sldIdLst>
  <p:sldSz cx="9144000" cy="514191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44E"/>
    <a:srgbClr val="58967A"/>
    <a:srgbClr val="E34326"/>
    <a:srgbClr val="563D2A"/>
    <a:srgbClr val="F4F4F4"/>
    <a:srgbClr val="00B069"/>
    <a:srgbClr val="AFD1C2"/>
    <a:srgbClr val="DDDDDD"/>
    <a:srgbClr val="95C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26" autoAdjust="0"/>
  </p:normalViewPr>
  <p:slideViewPr>
    <p:cSldViewPr>
      <p:cViewPr varScale="1">
        <p:scale>
          <a:sx n="89" d="100"/>
          <a:sy n="89" d="100"/>
        </p:scale>
        <p:origin x="620" y="52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26A35-D26E-4BF2-A44C-08B707D9AC30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161D6-D868-40A9-B875-06142286A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3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161D6-D868-40A9-B875-06142286A33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153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161D6-D868-40A9-B875-06142286A33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748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161D6-D868-40A9-B875-06142286A33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5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063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7F389-F341-4B3A-835D-F162AC75E5E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D7332-1D9D-4117-81FB-A97ACAD9C72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EA1A0-E5C3-430E-88B4-0878C2297F1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063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7509B-64D6-4DC9-B13D-73D8129F781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7D245-6AF9-4AB3-88FA-DD6A2126CB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3588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3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238B43-51B5-47B2-B7C8-F2E9A6DEE6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0DE1A-107E-4A69-9F7C-0E34935B09B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363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0363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B9FB7-389D-46E4-8F87-96C12F77D29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C7705-3067-40B3-BFD2-00210215DAD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AF172-DDF7-4A47-8978-80DE0373480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7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6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1D1D6-BE1F-42B9-AA94-496AE6E843C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D47F6-6C2D-47B8-809F-EB240CE0291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8863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878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313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B44F5-EBE0-4122-A8AE-4622C792349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3637B-2259-46D7-A943-75C904A5262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0533D-8841-46B9-BD23-D2E8169F931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3588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3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F8B27C-596D-4C22-A0DD-71BCE98413A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8E4B6F-EB1E-45ED-997D-A236D483528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363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0363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21D2F7-43DB-47ED-B9EB-4EDF6B1640E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2E5A0-9AD1-4AC4-B66C-1B077779F74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36C30-826D-4100-A7C5-D55CEADA821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7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6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CEB80-5832-4E98-A6D3-7F4F5DF445C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8863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878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313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54F68-5F93-4955-B785-817BF2FDA0F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0B1F490A-830A-424B-BBEF-2E5DA80BA5AA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/>
            </a:lvl1pPr>
          </a:lstStyle>
          <a:p>
            <a:endParaRPr lang="en-US" altLang="zh-CN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/>
            </a:lvl1pPr>
          </a:lstStyle>
          <a:p>
            <a:endParaRPr lang="en-US" altLang="zh-CN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/>
            </a:lvl1pPr>
          </a:lstStyle>
          <a:p>
            <a:fld id="{09ED5251-B303-448A-919C-EC2C4AE6453D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svg"/><Relationship Id="rId7" Type="http://schemas.openxmlformats.org/officeDocument/2006/relationships/image" Target="../media/image41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4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C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 descr="锁">
            <a:extLst>
              <a:ext uri="{FF2B5EF4-FFF2-40B4-BE49-F238E27FC236}">
                <a16:creationId xmlns:a16="http://schemas.microsoft.com/office/drawing/2014/main" id="{9E9C40CC-3F97-4CFC-AA4C-D05C5AF76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4629" y="3352405"/>
            <a:ext cx="669975" cy="669975"/>
          </a:xfrm>
          <a:prstGeom prst="rect">
            <a:avLst/>
          </a:prstGeom>
        </p:spPr>
      </p:pic>
      <p:pic>
        <p:nvPicPr>
          <p:cNvPr id="7" name="图形 6" descr="Internet">
            <a:extLst>
              <a:ext uri="{FF2B5EF4-FFF2-40B4-BE49-F238E27FC236}">
                <a16:creationId xmlns:a16="http://schemas.microsoft.com/office/drawing/2014/main" id="{D84A8CC9-5059-40E1-8850-CBB9E0E415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3483" y="3099879"/>
            <a:ext cx="696049" cy="696049"/>
          </a:xfrm>
          <a:prstGeom prst="rect">
            <a:avLst/>
          </a:prstGeom>
        </p:spPr>
      </p:pic>
      <p:pic>
        <p:nvPicPr>
          <p:cNvPr id="9" name="图形 8" descr="USB">
            <a:extLst>
              <a:ext uri="{FF2B5EF4-FFF2-40B4-BE49-F238E27FC236}">
                <a16:creationId xmlns:a16="http://schemas.microsoft.com/office/drawing/2014/main" id="{CA307301-8C12-42B8-B6E9-8212DC735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7866" y="3132559"/>
            <a:ext cx="585787" cy="585787"/>
          </a:xfrm>
          <a:prstGeom prst="rect">
            <a:avLst/>
          </a:prstGeom>
        </p:spPr>
      </p:pic>
      <p:pic>
        <p:nvPicPr>
          <p:cNvPr id="11" name="图形 10" descr="云计算">
            <a:extLst>
              <a:ext uri="{FF2B5EF4-FFF2-40B4-BE49-F238E27FC236}">
                <a16:creationId xmlns:a16="http://schemas.microsoft.com/office/drawing/2014/main" id="{AAEDCEE7-FA02-4AD9-B511-039055A7CA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49123" y="3722424"/>
            <a:ext cx="619154" cy="619154"/>
          </a:xfrm>
          <a:prstGeom prst="rect">
            <a:avLst/>
          </a:prstGeom>
        </p:spPr>
      </p:pic>
      <p:pic>
        <p:nvPicPr>
          <p:cNvPr id="13" name="图形 12" descr="信号塔">
            <a:extLst>
              <a:ext uri="{FF2B5EF4-FFF2-40B4-BE49-F238E27FC236}">
                <a16:creationId xmlns:a16="http://schemas.microsoft.com/office/drawing/2014/main" id="{248AC5E3-BB9F-4DFA-AA74-5256024F09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1698" y="4167797"/>
            <a:ext cx="914400" cy="914400"/>
          </a:xfrm>
          <a:prstGeom prst="rect">
            <a:avLst/>
          </a:prstGeom>
        </p:spPr>
      </p:pic>
      <p:pic>
        <p:nvPicPr>
          <p:cNvPr id="15" name="图形 14" descr="蓝牙">
            <a:extLst>
              <a:ext uri="{FF2B5EF4-FFF2-40B4-BE49-F238E27FC236}">
                <a16:creationId xmlns:a16="http://schemas.microsoft.com/office/drawing/2014/main" id="{F8A12104-82EE-4972-8A1B-14CB09F834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5431" y="4051431"/>
            <a:ext cx="696050" cy="696050"/>
          </a:xfrm>
          <a:prstGeom prst="rect">
            <a:avLst/>
          </a:prstGeom>
        </p:spPr>
      </p:pic>
      <p:pic>
        <p:nvPicPr>
          <p:cNvPr id="17" name="图形 16" descr="房子">
            <a:extLst>
              <a:ext uri="{FF2B5EF4-FFF2-40B4-BE49-F238E27FC236}">
                <a16:creationId xmlns:a16="http://schemas.microsoft.com/office/drawing/2014/main" id="{9536EDEB-D23D-4AFB-B601-56F7FBBEFFF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44843" y="3755700"/>
            <a:ext cx="1351587" cy="1351587"/>
          </a:xfrm>
          <a:prstGeom prst="rect">
            <a:avLst/>
          </a:prstGeom>
        </p:spPr>
      </p:pic>
      <p:pic>
        <p:nvPicPr>
          <p:cNvPr id="19" name="图形 18" descr="云">
            <a:extLst>
              <a:ext uri="{FF2B5EF4-FFF2-40B4-BE49-F238E27FC236}">
                <a16:creationId xmlns:a16="http://schemas.microsoft.com/office/drawing/2014/main" id="{A3D007DD-E4FA-49A4-8DCC-D6E73DFA2D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11989" y="2967914"/>
            <a:ext cx="775650" cy="775650"/>
          </a:xfrm>
          <a:prstGeom prst="rect">
            <a:avLst/>
          </a:prstGeom>
        </p:spPr>
      </p:pic>
      <p:pic>
        <p:nvPicPr>
          <p:cNvPr id="21" name="图形 20" descr="文档">
            <a:extLst>
              <a:ext uri="{FF2B5EF4-FFF2-40B4-BE49-F238E27FC236}">
                <a16:creationId xmlns:a16="http://schemas.microsoft.com/office/drawing/2014/main" id="{E05D0F2F-EFC4-4C04-A5D5-C4DFDBBE6DC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57353" y="3683877"/>
            <a:ext cx="458295" cy="458295"/>
          </a:xfrm>
          <a:prstGeom prst="rect">
            <a:avLst/>
          </a:prstGeom>
        </p:spPr>
      </p:pic>
      <p:pic>
        <p:nvPicPr>
          <p:cNvPr id="23" name="图形 22" descr="监控摄像机">
            <a:extLst>
              <a:ext uri="{FF2B5EF4-FFF2-40B4-BE49-F238E27FC236}">
                <a16:creationId xmlns:a16="http://schemas.microsoft.com/office/drawing/2014/main" id="{81D77237-4035-42C6-B7D1-CA3ECCCBAC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-22511" y="2676133"/>
            <a:ext cx="1138159" cy="1138159"/>
          </a:xfrm>
          <a:prstGeom prst="rect">
            <a:avLst/>
          </a:prstGeom>
        </p:spPr>
      </p:pic>
      <p:pic>
        <p:nvPicPr>
          <p:cNvPr id="25" name="图形 24" descr="电力汽车">
            <a:extLst>
              <a:ext uri="{FF2B5EF4-FFF2-40B4-BE49-F238E27FC236}">
                <a16:creationId xmlns:a16="http://schemas.microsoft.com/office/drawing/2014/main" id="{08B57B33-EE9C-4661-ADCB-33D2278971B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853977" y="4070185"/>
            <a:ext cx="1148427" cy="1148427"/>
          </a:xfrm>
          <a:prstGeom prst="rect">
            <a:avLst/>
          </a:prstGeom>
        </p:spPr>
      </p:pic>
      <p:pic>
        <p:nvPicPr>
          <p:cNvPr id="29" name="图形 28" descr="机器人">
            <a:extLst>
              <a:ext uri="{FF2B5EF4-FFF2-40B4-BE49-F238E27FC236}">
                <a16:creationId xmlns:a16="http://schemas.microsoft.com/office/drawing/2014/main" id="{04BDF304-B00F-4BF6-A851-AB74348143A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727" y="4071374"/>
            <a:ext cx="1010823" cy="1010823"/>
          </a:xfrm>
          <a:prstGeom prst="rect">
            <a:avLst/>
          </a:prstGeom>
        </p:spPr>
      </p:pic>
      <p:pic>
        <p:nvPicPr>
          <p:cNvPr id="31" name="图形 30" descr="风车">
            <a:extLst>
              <a:ext uri="{FF2B5EF4-FFF2-40B4-BE49-F238E27FC236}">
                <a16:creationId xmlns:a16="http://schemas.microsoft.com/office/drawing/2014/main" id="{4EFEF001-02D4-4287-B078-7F787CAAC7E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749085" y="2952740"/>
            <a:ext cx="2109281" cy="2109281"/>
          </a:xfrm>
          <a:prstGeom prst="rect">
            <a:avLst/>
          </a:prstGeom>
        </p:spPr>
      </p:pic>
      <p:pic>
        <p:nvPicPr>
          <p:cNvPr id="33" name="图形 32" descr="从云中下载">
            <a:extLst>
              <a:ext uri="{FF2B5EF4-FFF2-40B4-BE49-F238E27FC236}">
                <a16:creationId xmlns:a16="http://schemas.microsoft.com/office/drawing/2014/main" id="{40B6C977-174D-448C-9BBD-96CF8F09C59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15637" y="2757459"/>
            <a:ext cx="1056833" cy="1056833"/>
          </a:xfrm>
          <a:prstGeom prst="rect">
            <a:avLst/>
          </a:prstGeom>
        </p:spPr>
      </p:pic>
      <p:pic>
        <p:nvPicPr>
          <p:cNvPr id="35" name="图形 34" descr="碟形卫星天线">
            <a:extLst>
              <a:ext uri="{FF2B5EF4-FFF2-40B4-BE49-F238E27FC236}">
                <a16:creationId xmlns:a16="http://schemas.microsoft.com/office/drawing/2014/main" id="{DFDDA58A-B4DF-4829-827C-CF2084D61C2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819923" y="3666383"/>
            <a:ext cx="914400" cy="914400"/>
          </a:xfrm>
          <a:prstGeom prst="rect">
            <a:avLst/>
          </a:prstGeom>
        </p:spPr>
      </p:pic>
      <p:pic>
        <p:nvPicPr>
          <p:cNvPr id="37" name="图形 36" descr="客户评价 RTL">
            <a:extLst>
              <a:ext uri="{FF2B5EF4-FFF2-40B4-BE49-F238E27FC236}">
                <a16:creationId xmlns:a16="http://schemas.microsoft.com/office/drawing/2014/main" id="{6E40661F-F1FB-468A-B096-0E019D3A3D4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904178" y="3940758"/>
            <a:ext cx="1202885" cy="1202885"/>
          </a:xfrm>
          <a:prstGeom prst="rect">
            <a:avLst/>
          </a:prstGeom>
        </p:spPr>
      </p:pic>
      <p:pic>
        <p:nvPicPr>
          <p:cNvPr id="39" name="图形 38" descr="连接">
            <a:extLst>
              <a:ext uri="{FF2B5EF4-FFF2-40B4-BE49-F238E27FC236}">
                <a16:creationId xmlns:a16="http://schemas.microsoft.com/office/drawing/2014/main" id="{242FB3B2-228E-4377-9FD5-1203A9416E7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638952" y="3068925"/>
            <a:ext cx="1180123" cy="1180123"/>
          </a:xfrm>
          <a:prstGeom prst="rect">
            <a:avLst/>
          </a:prstGeom>
        </p:spPr>
      </p:pic>
      <p:pic>
        <p:nvPicPr>
          <p:cNvPr id="41" name="图形 40" descr="程序员">
            <a:extLst>
              <a:ext uri="{FF2B5EF4-FFF2-40B4-BE49-F238E27FC236}">
                <a16:creationId xmlns:a16="http://schemas.microsoft.com/office/drawing/2014/main" id="{78DD5D1B-D733-4601-9B56-D9DD2D9EE51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424631" y="4341578"/>
            <a:ext cx="675930" cy="675930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86AE6C2F-2015-42C1-B1F9-B14A2FF3A770}"/>
              </a:ext>
            </a:extLst>
          </p:cNvPr>
          <p:cNvSpPr/>
          <p:nvPr/>
        </p:nvSpPr>
        <p:spPr>
          <a:xfrm>
            <a:off x="1708619" y="497237"/>
            <a:ext cx="53735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 习 情 况</a:t>
            </a:r>
            <a:r>
              <a:rPr lang="zh-CN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汇 报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91CBDD1-A78A-4D3F-A6F6-5FD167D35E5B}"/>
              </a:ext>
            </a:extLst>
          </p:cNvPr>
          <p:cNvSpPr txBox="1"/>
          <p:nvPr/>
        </p:nvSpPr>
        <p:spPr>
          <a:xfrm>
            <a:off x="2607902" y="1626336"/>
            <a:ext cx="357501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汇报人：陈佳圣    导师：王亮亮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2020.2.12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23850" y="318151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58967A"/>
                </a:solidFill>
              </a:rPr>
              <a:t>安全问题与挑战</a:t>
            </a:r>
            <a:endParaRPr lang="en-US" altLang="zh-CN" sz="2400" b="1" dirty="0">
              <a:solidFill>
                <a:srgbClr val="58967A"/>
              </a:solidFill>
            </a:endParaRPr>
          </a:p>
        </p:txBody>
      </p:sp>
      <p:grpSp>
        <p:nvGrpSpPr>
          <p:cNvPr id="3088" name="Group 16"/>
          <p:cNvGrpSpPr/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85953CFB-E735-49A8-B005-18CC9C951E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85" r="799" b="5313"/>
          <a:stretch/>
        </p:blipFill>
        <p:spPr>
          <a:xfrm>
            <a:off x="105685" y="1202804"/>
            <a:ext cx="8932629" cy="304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3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C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Oval 2"/>
          <p:cNvSpPr>
            <a:spLocks noChangeArrowheads="1"/>
          </p:cNvSpPr>
          <p:nvPr/>
        </p:nvSpPr>
        <p:spPr bwMode="auto">
          <a:xfrm>
            <a:off x="1868488" y="1727200"/>
            <a:ext cx="1692275" cy="1685925"/>
          </a:xfrm>
          <a:prstGeom prst="ellipse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924300" y="2211388"/>
            <a:ext cx="38160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</a:rPr>
              <a:t>最 近 所 读 论 文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124075" y="2020888"/>
            <a:ext cx="12525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600" dirty="0">
                <a:solidFill>
                  <a:srgbClr val="95C1AD"/>
                </a:solidFill>
              </a:rPr>
              <a:t>03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4C9781-F9EC-45EE-B79C-D8C0B2FB59CA}"/>
              </a:ext>
            </a:extLst>
          </p:cNvPr>
          <p:cNvSpPr txBox="1"/>
          <p:nvPr/>
        </p:nvSpPr>
        <p:spPr>
          <a:xfrm>
            <a:off x="3823610" y="2703831"/>
            <a:ext cx="1944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Recent Papers</a:t>
            </a:r>
            <a:endParaRPr lang="zh-CN" altLang="en-US" sz="105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698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23850" y="318151"/>
            <a:ext cx="23592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58967A"/>
                </a:solidFill>
                <a:latin typeface="Arial Rounded MT Bold" panose="020F0704030504030204" pitchFamily="34" charset="0"/>
              </a:rPr>
              <a:t>Recent Papers</a:t>
            </a:r>
            <a:endParaRPr lang="zh-CN" altLang="en-US" sz="2400" dirty="0">
              <a:solidFill>
                <a:srgbClr val="58967A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088" name="Group 16"/>
          <p:cNvGrpSpPr/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1A51F1E-44E2-4299-89D8-975D9F1B9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3" t="6135" r="3671" b="34743"/>
          <a:stretch/>
        </p:blipFill>
        <p:spPr>
          <a:xfrm>
            <a:off x="2659438" y="122684"/>
            <a:ext cx="5400600" cy="112154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2B1FA7F-A1D7-4D45-8462-7C9599C7F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0" t="6188" b="3786"/>
          <a:stretch/>
        </p:blipFill>
        <p:spPr>
          <a:xfrm>
            <a:off x="250825" y="1361620"/>
            <a:ext cx="4539302" cy="346214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7391B39-EB36-4B85-A43B-301C70F9EC7E}"/>
              </a:ext>
            </a:extLst>
          </p:cNvPr>
          <p:cNvSpPr txBox="1"/>
          <p:nvPr/>
        </p:nvSpPr>
        <p:spPr>
          <a:xfrm>
            <a:off x="4881112" y="1361620"/>
            <a:ext cx="4262887" cy="351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、生产者必须注册写入交易条件以出售能源的智能合约。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完成后，智能合约将包含在该块中。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、消费者和生产者共同制定价格和交易过程。当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完成时，价格和交易过程的内容包含在块中。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、如果消费者的家庭矿工确定剩余的能量不足，它将把购买意向转达给生产者，则事务匹配开始。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、如果事务匹配成功，则能源交易完成。 由此，消费者获得能量，生产者得到了价格。</a:t>
            </a:r>
          </a:p>
        </p:txBody>
      </p:sp>
    </p:spTree>
    <p:extLst>
      <p:ext uri="{BB962C8B-B14F-4D97-AF65-F5344CB8AC3E}">
        <p14:creationId xmlns:p14="http://schemas.microsoft.com/office/powerpoint/2010/main" val="2031685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23850" y="318151"/>
            <a:ext cx="23592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58967A"/>
                </a:solidFill>
                <a:latin typeface="Arial Rounded MT Bold" panose="020F0704030504030204" pitchFamily="34" charset="0"/>
              </a:rPr>
              <a:t>Recent Papers</a:t>
            </a:r>
            <a:endParaRPr lang="zh-CN" altLang="en-US" sz="2400" dirty="0">
              <a:solidFill>
                <a:srgbClr val="58967A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088" name="Group 16"/>
          <p:cNvGrpSpPr/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7FFB274-20BF-4FE4-9D1C-0C30323A9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1" t="8097" r="2799" b="8229"/>
          <a:stretch/>
        </p:blipFill>
        <p:spPr>
          <a:xfrm>
            <a:off x="198950" y="2066900"/>
            <a:ext cx="5670246" cy="21500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6859282-7DD7-4A05-A8DF-A7B21E750A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2" t="36474" r="6639" b="4839"/>
          <a:stretch/>
        </p:blipFill>
        <p:spPr>
          <a:xfrm>
            <a:off x="201540" y="1058788"/>
            <a:ext cx="5705269" cy="7964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80100BC-C759-484E-A83B-E47A42DE81FC}"/>
              </a:ext>
            </a:extLst>
          </p:cNvPr>
          <p:cNvSpPr txBox="1"/>
          <p:nvPr/>
        </p:nvSpPr>
        <p:spPr>
          <a:xfrm>
            <a:off x="5979834" y="730250"/>
            <a:ext cx="3080402" cy="388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、挖矿特别</a:t>
            </a:r>
            <a:r>
              <a:rPr lang="zh-CN" altLang="en-US" sz="1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耗费计算资源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，而大多数物联网设备资源受限。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、挖块非常</a:t>
            </a:r>
            <a:r>
              <a:rPr lang="zh-CN" altLang="en-US" sz="1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耗时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，而在大多数物联网应用中，需要低延迟。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、随着网络中节点数量的增加，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BC</a:t>
            </a:r>
            <a:r>
              <a:rPr lang="zh-CN" altLang="en-US" sz="1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扩展性很差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，物联网预计将包含大量节点。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、底层的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BC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协议产生了</a:t>
            </a:r>
            <a:r>
              <a:rPr lang="zh-CN" altLang="en-US" sz="1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大量的开销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，这对于某些带宽有限的物联网设备来说可能是不受欢迎的。</a:t>
            </a:r>
          </a:p>
        </p:txBody>
      </p:sp>
    </p:spTree>
    <p:extLst>
      <p:ext uri="{BB962C8B-B14F-4D97-AF65-F5344CB8AC3E}">
        <p14:creationId xmlns:p14="http://schemas.microsoft.com/office/powerpoint/2010/main" val="58556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23850" y="318151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58967A"/>
                </a:solidFill>
                <a:latin typeface="Arial Rounded MT Bold" panose="020F0704030504030204" pitchFamily="34" charset="0"/>
              </a:rPr>
              <a:t>Recent Papers</a:t>
            </a:r>
            <a:endParaRPr lang="zh-CN" altLang="en-US" sz="2400" dirty="0">
              <a:solidFill>
                <a:srgbClr val="58967A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088" name="Group 16"/>
          <p:cNvGrpSpPr/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BD85FC00-7DE9-4033-838C-C45EA3AB32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7" t="9388" r="5051" b="986"/>
          <a:stretch/>
        </p:blipFill>
        <p:spPr>
          <a:xfrm>
            <a:off x="125412" y="799517"/>
            <a:ext cx="6696744" cy="4285915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A5DA9B3F-A7C4-4B68-9DA3-152005556F2B}"/>
              </a:ext>
            </a:extLst>
          </p:cNvPr>
          <p:cNvSpPr/>
          <p:nvPr/>
        </p:nvSpPr>
        <p:spPr>
          <a:xfrm>
            <a:off x="1403649" y="914771"/>
            <a:ext cx="648072" cy="7610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6B8CF3-74FC-40FB-9F4F-BA60AC9F310A}"/>
              </a:ext>
            </a:extLst>
          </p:cNvPr>
          <p:cNvSpPr txBox="1"/>
          <p:nvPr/>
        </p:nvSpPr>
        <p:spPr>
          <a:xfrm>
            <a:off x="2915816" y="79240"/>
            <a:ext cx="2448272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所有的事务都使用</a:t>
            </a:r>
            <a:r>
              <a:rPr lang="zh-CN" alt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共享密钥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来保护通信，并保存在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1AE822-33C7-4F06-A346-C80E80064A31}"/>
              </a:ext>
            </a:extLst>
          </p:cNvPr>
          <p:cNvSpPr txBox="1"/>
          <p:nvPr/>
        </p:nvSpPr>
        <p:spPr>
          <a:xfrm>
            <a:off x="6902986" y="626071"/>
            <a:ext cx="2115601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策略头用于</a:t>
            </a:r>
            <a:r>
              <a:rPr lang="zh-CN" alt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授权设备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强制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执行所有者对其家庭的控制策略。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A323AF-0558-4870-9043-A2495BFDE72C}"/>
              </a:ext>
            </a:extLst>
          </p:cNvPr>
          <p:cNvSpPr txBox="1"/>
          <p:nvPr/>
        </p:nvSpPr>
        <p:spPr>
          <a:xfrm>
            <a:off x="6902986" y="2714972"/>
            <a:ext cx="2115600" cy="167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矿工将所有事务收集到一个块中，并将整个块附加到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。为了提供额外的容量，矿工还管理一个本地存储器。</a:t>
            </a:r>
          </a:p>
        </p:txBody>
      </p:sp>
    </p:spTree>
    <p:extLst>
      <p:ext uri="{BB962C8B-B14F-4D97-AF65-F5344CB8AC3E}">
        <p14:creationId xmlns:p14="http://schemas.microsoft.com/office/powerpoint/2010/main" val="425403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23850" y="318151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58967A"/>
                </a:solidFill>
                <a:latin typeface="Arial Rounded MT Bold" panose="020F0704030504030204" pitchFamily="34" charset="0"/>
              </a:rPr>
              <a:t>Recent Papers</a:t>
            </a:r>
            <a:endParaRPr lang="zh-CN" altLang="en-US" sz="2400" dirty="0">
              <a:solidFill>
                <a:srgbClr val="58967A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088" name="Group 16"/>
          <p:cNvGrpSpPr/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0624630-EB9F-4AFB-A424-681E52C505B3}"/>
              </a:ext>
            </a:extLst>
          </p:cNvPr>
          <p:cNvSpPr txBox="1"/>
          <p:nvPr/>
        </p:nvSpPr>
        <p:spPr>
          <a:xfrm>
            <a:off x="1619672" y="1130796"/>
            <a:ext cx="669674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任何安全设计都需要满足三个主要的安全需求：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CIA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C1DA72-F896-4CCC-A077-50819EBAF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804337"/>
            <a:ext cx="76676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94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C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Oval 2"/>
          <p:cNvSpPr>
            <a:spLocks noChangeArrowheads="1"/>
          </p:cNvSpPr>
          <p:nvPr/>
        </p:nvSpPr>
        <p:spPr bwMode="auto">
          <a:xfrm>
            <a:off x="1868488" y="1727200"/>
            <a:ext cx="1692275" cy="1685925"/>
          </a:xfrm>
          <a:prstGeom prst="ellipse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924300" y="2211388"/>
            <a:ext cx="38160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</a:rPr>
              <a:t>下 一 阶 段 计 划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924300" y="2709260"/>
            <a:ext cx="331152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10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next stage</a:t>
            </a:r>
            <a:endParaRPr lang="zh-CN" altLang="en-US" sz="105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124075" y="2020888"/>
            <a:ext cx="12525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600" dirty="0">
                <a:solidFill>
                  <a:srgbClr val="95C1AD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659672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Freeform 9"/>
          <p:cNvSpPr/>
          <p:nvPr/>
        </p:nvSpPr>
        <p:spPr bwMode="auto">
          <a:xfrm>
            <a:off x="3450955" y="2782232"/>
            <a:ext cx="1899065" cy="941388"/>
          </a:xfrm>
          <a:custGeom>
            <a:avLst/>
            <a:gdLst>
              <a:gd name="T0" fmla="*/ 228 w 457"/>
              <a:gd name="T1" fmla="*/ 142 h 229"/>
              <a:gd name="T2" fmla="*/ 87 w 457"/>
              <a:gd name="T3" fmla="*/ 0 h 229"/>
              <a:gd name="T4" fmla="*/ 0 w 457"/>
              <a:gd name="T5" fmla="*/ 0 h 229"/>
              <a:gd name="T6" fmla="*/ 228 w 457"/>
              <a:gd name="T7" fmla="*/ 229 h 229"/>
              <a:gd name="T8" fmla="*/ 457 w 457"/>
              <a:gd name="T9" fmla="*/ 0 h 229"/>
              <a:gd name="T10" fmla="*/ 370 w 457"/>
              <a:gd name="T11" fmla="*/ 0 h 229"/>
              <a:gd name="T12" fmla="*/ 228 w 457"/>
              <a:gd name="T13" fmla="*/ 142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7" h="229">
                <a:moveTo>
                  <a:pt x="228" y="142"/>
                </a:moveTo>
                <a:cubicBezTo>
                  <a:pt x="150" y="142"/>
                  <a:pt x="87" y="78"/>
                  <a:pt x="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6"/>
                  <a:pt x="102" y="229"/>
                  <a:pt x="228" y="229"/>
                </a:cubicBezTo>
                <a:cubicBezTo>
                  <a:pt x="355" y="229"/>
                  <a:pt x="457" y="126"/>
                  <a:pt x="457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78"/>
                  <a:pt x="307" y="142"/>
                  <a:pt x="228" y="142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95C1AD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4" name="Freeform 12"/>
          <p:cNvSpPr/>
          <p:nvPr/>
        </p:nvSpPr>
        <p:spPr bwMode="auto">
          <a:xfrm>
            <a:off x="1869919" y="1880971"/>
            <a:ext cx="1946902" cy="1068606"/>
          </a:xfrm>
          <a:custGeom>
            <a:avLst/>
            <a:gdLst>
              <a:gd name="T0" fmla="*/ 229 w 458"/>
              <a:gd name="T1" fmla="*/ 0 h 272"/>
              <a:gd name="T2" fmla="*/ 0 w 458"/>
              <a:gd name="T3" fmla="*/ 229 h 272"/>
              <a:gd name="T4" fmla="*/ 44 w 458"/>
              <a:gd name="T5" fmla="*/ 272 h 272"/>
              <a:gd name="T6" fmla="*/ 87 w 458"/>
              <a:gd name="T7" fmla="*/ 229 h 272"/>
              <a:gd name="T8" fmla="*/ 229 w 458"/>
              <a:gd name="T9" fmla="*/ 87 h 272"/>
              <a:gd name="T10" fmla="*/ 371 w 458"/>
              <a:gd name="T11" fmla="*/ 229 h 272"/>
              <a:gd name="T12" fmla="*/ 458 w 458"/>
              <a:gd name="T13" fmla="*/ 229 h 272"/>
              <a:gd name="T14" fmla="*/ 229 w 458"/>
              <a:gd name="T1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8" h="272">
                <a:moveTo>
                  <a:pt x="229" y="0"/>
                </a:moveTo>
                <a:cubicBezTo>
                  <a:pt x="103" y="0"/>
                  <a:pt x="0" y="103"/>
                  <a:pt x="0" y="229"/>
                </a:cubicBezTo>
                <a:cubicBezTo>
                  <a:pt x="0" y="253"/>
                  <a:pt x="20" y="272"/>
                  <a:pt x="44" y="272"/>
                </a:cubicBezTo>
                <a:cubicBezTo>
                  <a:pt x="68" y="272"/>
                  <a:pt x="87" y="253"/>
                  <a:pt x="87" y="229"/>
                </a:cubicBezTo>
                <a:cubicBezTo>
                  <a:pt x="87" y="151"/>
                  <a:pt x="151" y="87"/>
                  <a:pt x="229" y="87"/>
                </a:cubicBezTo>
                <a:cubicBezTo>
                  <a:pt x="307" y="87"/>
                  <a:pt x="371" y="151"/>
                  <a:pt x="371" y="229"/>
                </a:cubicBezTo>
                <a:cubicBezTo>
                  <a:pt x="458" y="229"/>
                  <a:pt x="458" y="229"/>
                  <a:pt x="458" y="229"/>
                </a:cubicBezTo>
                <a:cubicBezTo>
                  <a:pt x="458" y="103"/>
                  <a:pt x="355" y="0"/>
                  <a:pt x="229" y="0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Freeform 13"/>
          <p:cNvSpPr/>
          <p:nvPr/>
        </p:nvSpPr>
        <p:spPr bwMode="auto">
          <a:xfrm>
            <a:off x="4968856" y="1857155"/>
            <a:ext cx="2046003" cy="1101944"/>
          </a:xfrm>
          <a:custGeom>
            <a:avLst/>
            <a:gdLst>
              <a:gd name="T0" fmla="*/ 229 w 458"/>
              <a:gd name="T1" fmla="*/ 0 h 272"/>
              <a:gd name="T2" fmla="*/ 0 w 458"/>
              <a:gd name="T3" fmla="*/ 229 h 272"/>
              <a:gd name="T4" fmla="*/ 87 w 458"/>
              <a:gd name="T5" fmla="*/ 229 h 272"/>
              <a:gd name="T6" fmla="*/ 229 w 458"/>
              <a:gd name="T7" fmla="*/ 87 h 272"/>
              <a:gd name="T8" fmla="*/ 371 w 458"/>
              <a:gd name="T9" fmla="*/ 229 h 272"/>
              <a:gd name="T10" fmla="*/ 414 w 458"/>
              <a:gd name="T11" fmla="*/ 272 h 272"/>
              <a:gd name="T12" fmla="*/ 458 w 458"/>
              <a:gd name="T13" fmla="*/ 229 h 272"/>
              <a:gd name="T14" fmla="*/ 229 w 458"/>
              <a:gd name="T1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8" h="272">
                <a:moveTo>
                  <a:pt x="229" y="0"/>
                </a:moveTo>
                <a:cubicBezTo>
                  <a:pt x="103" y="0"/>
                  <a:pt x="0" y="103"/>
                  <a:pt x="0" y="229"/>
                </a:cubicBezTo>
                <a:cubicBezTo>
                  <a:pt x="87" y="229"/>
                  <a:pt x="87" y="229"/>
                  <a:pt x="87" y="229"/>
                </a:cubicBezTo>
                <a:cubicBezTo>
                  <a:pt x="87" y="151"/>
                  <a:pt x="151" y="87"/>
                  <a:pt x="229" y="87"/>
                </a:cubicBezTo>
                <a:cubicBezTo>
                  <a:pt x="307" y="87"/>
                  <a:pt x="371" y="151"/>
                  <a:pt x="371" y="229"/>
                </a:cubicBezTo>
                <a:cubicBezTo>
                  <a:pt x="371" y="253"/>
                  <a:pt x="390" y="272"/>
                  <a:pt x="414" y="272"/>
                </a:cubicBezTo>
                <a:cubicBezTo>
                  <a:pt x="438" y="272"/>
                  <a:pt x="458" y="253"/>
                  <a:pt x="458" y="229"/>
                </a:cubicBezTo>
                <a:cubicBezTo>
                  <a:pt x="458" y="103"/>
                  <a:pt x="355" y="0"/>
                  <a:pt x="229" y="0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46" name="Group 14"/>
          <p:cNvGrpSpPr/>
          <p:nvPr/>
        </p:nvGrpSpPr>
        <p:grpSpPr bwMode="auto">
          <a:xfrm>
            <a:off x="2666304" y="2648745"/>
            <a:ext cx="292100" cy="374650"/>
            <a:chOff x="0" y="0"/>
            <a:chExt cx="184" cy="236"/>
          </a:xfrm>
        </p:grpSpPr>
        <p:sp>
          <p:nvSpPr>
            <p:cNvPr id="18447" name="Freeform 15"/>
            <p:cNvSpPr/>
            <p:nvPr/>
          </p:nvSpPr>
          <p:spPr bwMode="auto">
            <a:xfrm>
              <a:off x="0" y="0"/>
              <a:ext cx="184" cy="236"/>
            </a:xfrm>
            <a:custGeom>
              <a:avLst/>
              <a:gdLst>
                <a:gd name="T0" fmla="*/ 19 w 84"/>
                <a:gd name="T1" fmla="*/ 98 h 108"/>
                <a:gd name="T2" fmla="*/ 10 w 84"/>
                <a:gd name="T3" fmla="*/ 98 h 108"/>
                <a:gd name="T4" fmla="*/ 10 w 84"/>
                <a:gd name="T5" fmla="*/ 9 h 108"/>
                <a:gd name="T6" fmla="*/ 79 w 84"/>
                <a:gd name="T7" fmla="*/ 9 h 108"/>
                <a:gd name="T8" fmla="*/ 84 w 84"/>
                <a:gd name="T9" fmla="*/ 5 h 108"/>
                <a:gd name="T10" fmla="*/ 79 w 84"/>
                <a:gd name="T11" fmla="*/ 0 h 108"/>
                <a:gd name="T12" fmla="*/ 5 w 84"/>
                <a:gd name="T13" fmla="*/ 0 h 108"/>
                <a:gd name="T14" fmla="*/ 0 w 84"/>
                <a:gd name="T15" fmla="*/ 5 h 108"/>
                <a:gd name="T16" fmla="*/ 0 w 84"/>
                <a:gd name="T17" fmla="*/ 103 h 108"/>
                <a:gd name="T18" fmla="*/ 5 w 84"/>
                <a:gd name="T19" fmla="*/ 108 h 108"/>
                <a:gd name="T20" fmla="*/ 19 w 84"/>
                <a:gd name="T21" fmla="*/ 108 h 108"/>
                <a:gd name="T22" fmla="*/ 23 w 84"/>
                <a:gd name="T23" fmla="*/ 103 h 108"/>
                <a:gd name="T24" fmla="*/ 19 w 84"/>
                <a:gd name="T25" fmla="*/ 9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08">
                  <a:moveTo>
                    <a:pt x="19" y="98"/>
                  </a:moveTo>
                  <a:cubicBezTo>
                    <a:pt x="10" y="98"/>
                    <a:pt x="10" y="98"/>
                    <a:pt x="10" y="9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2" y="9"/>
                    <a:pt x="84" y="7"/>
                    <a:pt x="84" y="5"/>
                  </a:cubicBezTo>
                  <a:cubicBezTo>
                    <a:pt x="84" y="2"/>
                    <a:pt x="82" y="0"/>
                    <a:pt x="7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6"/>
                    <a:pt x="3" y="108"/>
                    <a:pt x="5" y="108"/>
                  </a:cubicBezTo>
                  <a:cubicBezTo>
                    <a:pt x="19" y="108"/>
                    <a:pt x="19" y="108"/>
                    <a:pt x="19" y="108"/>
                  </a:cubicBezTo>
                  <a:cubicBezTo>
                    <a:pt x="21" y="108"/>
                    <a:pt x="23" y="106"/>
                    <a:pt x="23" y="103"/>
                  </a:cubicBezTo>
                  <a:cubicBezTo>
                    <a:pt x="23" y="100"/>
                    <a:pt x="21" y="98"/>
                    <a:pt x="19" y="9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Freeform 16"/>
            <p:cNvSpPr/>
            <p:nvPr/>
          </p:nvSpPr>
          <p:spPr bwMode="auto">
            <a:xfrm>
              <a:off x="116" y="138"/>
              <a:ext cx="68" cy="98"/>
            </a:xfrm>
            <a:custGeom>
              <a:avLst/>
              <a:gdLst>
                <a:gd name="T0" fmla="*/ 26 w 31"/>
                <a:gd name="T1" fmla="*/ 0 h 45"/>
                <a:gd name="T2" fmla="*/ 21 w 31"/>
                <a:gd name="T3" fmla="*/ 5 h 45"/>
                <a:gd name="T4" fmla="*/ 21 w 31"/>
                <a:gd name="T5" fmla="*/ 35 h 45"/>
                <a:gd name="T6" fmla="*/ 4 w 31"/>
                <a:gd name="T7" fmla="*/ 35 h 45"/>
                <a:gd name="T8" fmla="*/ 0 w 31"/>
                <a:gd name="T9" fmla="*/ 40 h 45"/>
                <a:gd name="T10" fmla="*/ 4 w 31"/>
                <a:gd name="T11" fmla="*/ 45 h 45"/>
                <a:gd name="T12" fmla="*/ 26 w 31"/>
                <a:gd name="T13" fmla="*/ 45 h 45"/>
                <a:gd name="T14" fmla="*/ 29 w 31"/>
                <a:gd name="T15" fmla="*/ 43 h 45"/>
                <a:gd name="T16" fmla="*/ 31 w 31"/>
                <a:gd name="T17" fmla="*/ 40 h 45"/>
                <a:gd name="T18" fmla="*/ 31 w 31"/>
                <a:gd name="T19" fmla="*/ 5 h 45"/>
                <a:gd name="T20" fmla="*/ 26 w 31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26" y="0"/>
                  </a:moveTo>
                  <a:cubicBezTo>
                    <a:pt x="23" y="0"/>
                    <a:pt x="21" y="2"/>
                    <a:pt x="21" y="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7" y="45"/>
                    <a:pt x="28" y="44"/>
                    <a:pt x="29" y="43"/>
                  </a:cubicBezTo>
                  <a:cubicBezTo>
                    <a:pt x="30" y="42"/>
                    <a:pt x="31" y="41"/>
                    <a:pt x="31" y="4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2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Freeform 17"/>
            <p:cNvSpPr>
              <a:spLocks noEditPoints="1"/>
            </p:cNvSpPr>
            <p:nvPr/>
          </p:nvSpPr>
          <p:spPr bwMode="auto">
            <a:xfrm>
              <a:off x="66" y="51"/>
              <a:ext cx="113" cy="163"/>
            </a:xfrm>
            <a:custGeom>
              <a:avLst/>
              <a:gdLst>
                <a:gd name="T0" fmla="*/ 45 w 52"/>
                <a:gd name="T1" fmla="*/ 1 h 75"/>
                <a:gd name="T2" fmla="*/ 40 w 52"/>
                <a:gd name="T3" fmla="*/ 0 h 75"/>
                <a:gd name="T4" fmla="*/ 30 w 52"/>
                <a:gd name="T5" fmla="*/ 5 h 75"/>
                <a:gd name="T6" fmla="*/ 1 w 52"/>
                <a:gd name="T7" fmla="*/ 57 h 75"/>
                <a:gd name="T8" fmla="*/ 0 w 52"/>
                <a:gd name="T9" fmla="*/ 59 h 75"/>
                <a:gd name="T10" fmla="*/ 0 w 52"/>
                <a:gd name="T11" fmla="*/ 71 h 75"/>
                <a:gd name="T12" fmla="*/ 3 w 52"/>
                <a:gd name="T13" fmla="*/ 75 h 75"/>
                <a:gd name="T14" fmla="*/ 5 w 52"/>
                <a:gd name="T15" fmla="*/ 75 h 75"/>
                <a:gd name="T16" fmla="*/ 7 w 52"/>
                <a:gd name="T17" fmla="*/ 75 h 75"/>
                <a:gd name="T18" fmla="*/ 18 w 52"/>
                <a:gd name="T19" fmla="*/ 69 h 75"/>
                <a:gd name="T20" fmla="*/ 19 w 52"/>
                <a:gd name="T21" fmla="*/ 67 h 75"/>
                <a:gd name="T22" fmla="*/ 49 w 52"/>
                <a:gd name="T23" fmla="*/ 16 h 75"/>
                <a:gd name="T24" fmla="*/ 45 w 52"/>
                <a:gd name="T25" fmla="*/ 1 h 75"/>
                <a:gd name="T26" fmla="*/ 41 w 52"/>
                <a:gd name="T27" fmla="*/ 11 h 75"/>
                <a:gd name="T28" fmla="*/ 12 w 52"/>
                <a:gd name="T29" fmla="*/ 62 h 75"/>
                <a:gd name="T30" fmla="*/ 9 w 52"/>
                <a:gd name="T31" fmla="*/ 63 h 75"/>
                <a:gd name="T32" fmla="*/ 9 w 52"/>
                <a:gd name="T33" fmla="*/ 60 h 75"/>
                <a:gd name="T34" fmla="*/ 38 w 52"/>
                <a:gd name="T35" fmla="*/ 10 h 75"/>
                <a:gd name="T36" fmla="*/ 41 w 52"/>
                <a:gd name="T37" fmla="*/ 9 h 75"/>
                <a:gd name="T38" fmla="*/ 41 w 52"/>
                <a:gd name="T39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75">
                  <a:moveTo>
                    <a:pt x="45" y="1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36" y="0"/>
                    <a:pt x="32" y="2"/>
                    <a:pt x="30" y="5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0" y="57"/>
                    <a:pt x="0" y="58"/>
                    <a:pt x="0" y="59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2"/>
                    <a:pt x="1" y="74"/>
                    <a:pt x="3" y="75"/>
                  </a:cubicBezTo>
                  <a:cubicBezTo>
                    <a:pt x="3" y="75"/>
                    <a:pt x="4" y="75"/>
                    <a:pt x="5" y="75"/>
                  </a:cubicBezTo>
                  <a:cubicBezTo>
                    <a:pt x="6" y="75"/>
                    <a:pt x="7" y="75"/>
                    <a:pt x="7" y="75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69"/>
                    <a:pt x="19" y="68"/>
                    <a:pt x="19" y="6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2" y="11"/>
                    <a:pt x="50" y="4"/>
                    <a:pt x="45" y="1"/>
                  </a:cubicBezTo>
                  <a:close/>
                  <a:moveTo>
                    <a:pt x="41" y="11"/>
                  </a:moveTo>
                  <a:cubicBezTo>
                    <a:pt x="12" y="62"/>
                    <a:pt x="12" y="62"/>
                    <a:pt x="12" y="62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9"/>
                    <a:pt x="40" y="9"/>
                    <a:pt x="41" y="9"/>
                  </a:cubicBezTo>
                  <a:cubicBezTo>
                    <a:pt x="41" y="10"/>
                    <a:pt x="42" y="11"/>
                    <a:pt x="41" y="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Freeform 18"/>
            <p:cNvSpPr/>
            <p:nvPr/>
          </p:nvSpPr>
          <p:spPr bwMode="auto">
            <a:xfrm>
              <a:off x="35" y="68"/>
              <a:ext cx="70" cy="20"/>
            </a:xfrm>
            <a:custGeom>
              <a:avLst/>
              <a:gdLst>
                <a:gd name="T0" fmla="*/ 32 w 32"/>
                <a:gd name="T1" fmla="*/ 4 h 9"/>
                <a:gd name="T2" fmla="*/ 28 w 32"/>
                <a:gd name="T3" fmla="*/ 0 h 9"/>
                <a:gd name="T4" fmla="*/ 4 w 32"/>
                <a:gd name="T5" fmla="*/ 0 h 9"/>
                <a:gd name="T6" fmla="*/ 0 w 32"/>
                <a:gd name="T7" fmla="*/ 4 h 9"/>
                <a:gd name="T8" fmla="*/ 4 w 32"/>
                <a:gd name="T9" fmla="*/ 9 h 9"/>
                <a:gd name="T10" fmla="*/ 28 w 32"/>
                <a:gd name="T11" fmla="*/ 9 h 9"/>
                <a:gd name="T12" fmla="*/ 32 w 32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9">
                  <a:moveTo>
                    <a:pt x="32" y="4"/>
                  </a:moveTo>
                  <a:cubicBezTo>
                    <a:pt x="32" y="2"/>
                    <a:pt x="30" y="0"/>
                    <a:pt x="2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9"/>
                    <a:pt x="32" y="7"/>
                    <a:pt x="32" y="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Freeform 19"/>
            <p:cNvSpPr/>
            <p:nvPr/>
          </p:nvSpPr>
          <p:spPr bwMode="auto">
            <a:xfrm>
              <a:off x="35" y="107"/>
              <a:ext cx="46" cy="20"/>
            </a:xfrm>
            <a:custGeom>
              <a:avLst/>
              <a:gdLst>
                <a:gd name="T0" fmla="*/ 4 w 21"/>
                <a:gd name="T1" fmla="*/ 0 h 9"/>
                <a:gd name="T2" fmla="*/ 0 w 21"/>
                <a:gd name="T3" fmla="*/ 4 h 9"/>
                <a:gd name="T4" fmla="*/ 4 w 21"/>
                <a:gd name="T5" fmla="*/ 9 h 9"/>
                <a:gd name="T6" fmla="*/ 16 w 21"/>
                <a:gd name="T7" fmla="*/ 9 h 9"/>
                <a:gd name="T8" fmla="*/ 21 w 21"/>
                <a:gd name="T9" fmla="*/ 4 h 9"/>
                <a:gd name="T10" fmla="*/ 16 w 21"/>
                <a:gd name="T11" fmla="*/ 0 h 9"/>
                <a:gd name="T12" fmla="*/ 4 w 2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9" y="9"/>
                    <a:pt x="21" y="7"/>
                    <a:pt x="21" y="4"/>
                  </a:cubicBezTo>
                  <a:cubicBezTo>
                    <a:pt x="21" y="2"/>
                    <a:pt x="19" y="0"/>
                    <a:pt x="16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58" name="Group 26"/>
          <p:cNvGrpSpPr/>
          <p:nvPr/>
        </p:nvGrpSpPr>
        <p:grpSpPr bwMode="auto">
          <a:xfrm>
            <a:off x="4198938" y="2700339"/>
            <a:ext cx="373062" cy="317500"/>
            <a:chOff x="0" y="0"/>
            <a:chExt cx="235" cy="200"/>
          </a:xfrm>
        </p:grpSpPr>
        <p:sp>
          <p:nvSpPr>
            <p:cNvPr id="18459" name="Freeform 27"/>
            <p:cNvSpPr>
              <a:spLocks noEditPoints="1"/>
            </p:cNvSpPr>
            <p:nvPr/>
          </p:nvSpPr>
          <p:spPr bwMode="auto">
            <a:xfrm>
              <a:off x="0" y="0"/>
              <a:ext cx="235" cy="200"/>
            </a:xfrm>
            <a:custGeom>
              <a:avLst/>
              <a:gdLst>
                <a:gd name="T0" fmla="*/ 94 w 108"/>
                <a:gd name="T1" fmla="*/ 15 h 92"/>
                <a:gd name="T2" fmla="*/ 77 w 108"/>
                <a:gd name="T3" fmla="*/ 15 h 92"/>
                <a:gd name="T4" fmla="*/ 77 w 108"/>
                <a:gd name="T5" fmla="*/ 14 h 92"/>
                <a:gd name="T6" fmla="*/ 77 w 108"/>
                <a:gd name="T7" fmla="*/ 11 h 92"/>
                <a:gd name="T8" fmla="*/ 66 w 108"/>
                <a:gd name="T9" fmla="*/ 0 h 92"/>
                <a:gd name="T10" fmla="*/ 54 w 108"/>
                <a:gd name="T11" fmla="*/ 0 h 92"/>
                <a:gd name="T12" fmla="*/ 43 w 108"/>
                <a:gd name="T13" fmla="*/ 11 h 92"/>
                <a:gd name="T14" fmla="*/ 43 w 108"/>
                <a:gd name="T15" fmla="*/ 15 h 92"/>
                <a:gd name="T16" fmla="*/ 14 w 108"/>
                <a:gd name="T17" fmla="*/ 15 h 92"/>
                <a:gd name="T18" fmla="*/ 0 w 108"/>
                <a:gd name="T19" fmla="*/ 29 h 92"/>
                <a:gd name="T20" fmla="*/ 0 w 108"/>
                <a:gd name="T21" fmla="*/ 78 h 92"/>
                <a:gd name="T22" fmla="*/ 14 w 108"/>
                <a:gd name="T23" fmla="*/ 92 h 92"/>
                <a:gd name="T24" fmla="*/ 94 w 108"/>
                <a:gd name="T25" fmla="*/ 92 h 92"/>
                <a:gd name="T26" fmla="*/ 108 w 108"/>
                <a:gd name="T27" fmla="*/ 78 h 92"/>
                <a:gd name="T28" fmla="*/ 108 w 108"/>
                <a:gd name="T29" fmla="*/ 29 h 92"/>
                <a:gd name="T30" fmla="*/ 94 w 108"/>
                <a:gd name="T31" fmla="*/ 15 h 92"/>
                <a:gd name="T32" fmla="*/ 10 w 108"/>
                <a:gd name="T33" fmla="*/ 78 h 92"/>
                <a:gd name="T34" fmla="*/ 10 w 108"/>
                <a:gd name="T35" fmla="*/ 29 h 92"/>
                <a:gd name="T36" fmla="*/ 14 w 108"/>
                <a:gd name="T37" fmla="*/ 24 h 92"/>
                <a:gd name="T38" fmla="*/ 26 w 108"/>
                <a:gd name="T39" fmla="*/ 24 h 92"/>
                <a:gd name="T40" fmla="*/ 26 w 108"/>
                <a:gd name="T41" fmla="*/ 83 h 92"/>
                <a:gd name="T42" fmla="*/ 14 w 108"/>
                <a:gd name="T43" fmla="*/ 83 h 92"/>
                <a:gd name="T44" fmla="*/ 10 w 108"/>
                <a:gd name="T45" fmla="*/ 78 h 92"/>
                <a:gd name="T46" fmla="*/ 99 w 108"/>
                <a:gd name="T47" fmla="*/ 78 h 92"/>
                <a:gd name="T48" fmla="*/ 94 w 108"/>
                <a:gd name="T49" fmla="*/ 83 h 92"/>
                <a:gd name="T50" fmla="*/ 35 w 108"/>
                <a:gd name="T51" fmla="*/ 83 h 92"/>
                <a:gd name="T52" fmla="*/ 35 w 108"/>
                <a:gd name="T53" fmla="*/ 24 h 92"/>
                <a:gd name="T54" fmla="*/ 43 w 108"/>
                <a:gd name="T55" fmla="*/ 24 h 92"/>
                <a:gd name="T56" fmla="*/ 77 w 108"/>
                <a:gd name="T57" fmla="*/ 24 h 92"/>
                <a:gd name="T58" fmla="*/ 94 w 108"/>
                <a:gd name="T59" fmla="*/ 24 h 92"/>
                <a:gd name="T60" fmla="*/ 99 w 108"/>
                <a:gd name="T61" fmla="*/ 29 h 92"/>
                <a:gd name="T62" fmla="*/ 99 w 108"/>
                <a:gd name="T63" fmla="*/ 7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92">
                  <a:moveTo>
                    <a:pt x="94" y="15"/>
                  </a:moveTo>
                  <a:cubicBezTo>
                    <a:pt x="77" y="15"/>
                    <a:pt x="77" y="15"/>
                    <a:pt x="77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5"/>
                    <a:pt x="72" y="0"/>
                    <a:pt x="6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3" y="5"/>
                    <a:pt x="43" y="11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" y="15"/>
                    <a:pt x="0" y="21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6"/>
                    <a:pt x="6" y="92"/>
                    <a:pt x="1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101" y="92"/>
                    <a:pt x="108" y="86"/>
                    <a:pt x="108" y="78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08" y="21"/>
                    <a:pt x="101" y="15"/>
                    <a:pt x="94" y="15"/>
                  </a:cubicBezTo>
                  <a:close/>
                  <a:moveTo>
                    <a:pt x="10" y="78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10" y="27"/>
                    <a:pt x="12" y="24"/>
                    <a:pt x="14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1" y="83"/>
                    <a:pt x="10" y="80"/>
                    <a:pt x="10" y="78"/>
                  </a:cubicBezTo>
                  <a:close/>
                  <a:moveTo>
                    <a:pt x="99" y="78"/>
                  </a:moveTo>
                  <a:cubicBezTo>
                    <a:pt x="99" y="80"/>
                    <a:pt x="96" y="83"/>
                    <a:pt x="94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6" y="24"/>
                    <a:pt x="99" y="27"/>
                    <a:pt x="99" y="29"/>
                  </a:cubicBezTo>
                  <a:lnTo>
                    <a:pt x="99" y="7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Freeform 28"/>
            <p:cNvSpPr>
              <a:spLocks noEditPoints="1"/>
            </p:cNvSpPr>
            <p:nvPr/>
          </p:nvSpPr>
          <p:spPr bwMode="auto">
            <a:xfrm>
              <a:off x="93" y="83"/>
              <a:ext cx="74" cy="74"/>
            </a:xfrm>
            <a:custGeom>
              <a:avLst/>
              <a:gdLst>
                <a:gd name="T0" fmla="*/ 17 w 34"/>
                <a:gd name="T1" fmla="*/ 0 h 34"/>
                <a:gd name="T2" fmla="*/ 0 w 34"/>
                <a:gd name="T3" fmla="*/ 17 h 34"/>
                <a:gd name="T4" fmla="*/ 17 w 34"/>
                <a:gd name="T5" fmla="*/ 34 h 34"/>
                <a:gd name="T6" fmla="*/ 34 w 34"/>
                <a:gd name="T7" fmla="*/ 17 h 34"/>
                <a:gd name="T8" fmla="*/ 17 w 34"/>
                <a:gd name="T9" fmla="*/ 0 h 34"/>
                <a:gd name="T10" fmla="*/ 17 w 34"/>
                <a:gd name="T11" fmla="*/ 25 h 34"/>
                <a:gd name="T12" fmla="*/ 9 w 34"/>
                <a:gd name="T13" fmla="*/ 17 h 34"/>
                <a:gd name="T14" fmla="*/ 17 w 34"/>
                <a:gd name="T15" fmla="*/ 10 h 34"/>
                <a:gd name="T16" fmla="*/ 25 w 34"/>
                <a:gd name="T17" fmla="*/ 17 h 34"/>
                <a:gd name="T18" fmla="*/ 17 w 34"/>
                <a:gd name="T19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  <a:moveTo>
                    <a:pt x="17" y="25"/>
                  </a:moveTo>
                  <a:cubicBezTo>
                    <a:pt x="13" y="25"/>
                    <a:pt x="9" y="21"/>
                    <a:pt x="9" y="17"/>
                  </a:cubicBezTo>
                  <a:cubicBezTo>
                    <a:pt x="9" y="13"/>
                    <a:pt x="13" y="10"/>
                    <a:pt x="17" y="10"/>
                  </a:cubicBezTo>
                  <a:cubicBezTo>
                    <a:pt x="21" y="10"/>
                    <a:pt x="25" y="13"/>
                    <a:pt x="25" y="17"/>
                  </a:cubicBezTo>
                  <a:cubicBezTo>
                    <a:pt x="25" y="21"/>
                    <a:pt x="21" y="25"/>
                    <a:pt x="17" y="2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61" name="Group 29"/>
          <p:cNvGrpSpPr/>
          <p:nvPr/>
        </p:nvGrpSpPr>
        <p:grpSpPr bwMode="auto">
          <a:xfrm>
            <a:off x="5751414" y="2703513"/>
            <a:ext cx="366713" cy="365125"/>
            <a:chOff x="0" y="0"/>
            <a:chExt cx="231" cy="230"/>
          </a:xfrm>
        </p:grpSpPr>
        <p:sp>
          <p:nvSpPr>
            <p:cNvPr id="18462" name="Freeform 30"/>
            <p:cNvSpPr>
              <a:spLocks noEditPoints="1"/>
            </p:cNvSpPr>
            <p:nvPr/>
          </p:nvSpPr>
          <p:spPr bwMode="auto">
            <a:xfrm>
              <a:off x="0" y="0"/>
              <a:ext cx="231" cy="230"/>
            </a:xfrm>
            <a:custGeom>
              <a:avLst/>
              <a:gdLst>
                <a:gd name="T0" fmla="*/ 53 w 106"/>
                <a:gd name="T1" fmla="*/ 106 h 106"/>
                <a:gd name="T2" fmla="*/ 0 w 106"/>
                <a:gd name="T3" fmla="*/ 53 h 106"/>
                <a:gd name="T4" fmla="*/ 53 w 106"/>
                <a:gd name="T5" fmla="*/ 0 h 106"/>
                <a:gd name="T6" fmla="*/ 106 w 106"/>
                <a:gd name="T7" fmla="*/ 53 h 106"/>
                <a:gd name="T8" fmla="*/ 53 w 106"/>
                <a:gd name="T9" fmla="*/ 106 h 106"/>
                <a:gd name="T10" fmla="*/ 53 w 106"/>
                <a:gd name="T11" fmla="*/ 9 h 106"/>
                <a:gd name="T12" fmla="*/ 9 w 106"/>
                <a:gd name="T13" fmla="*/ 53 h 106"/>
                <a:gd name="T14" fmla="*/ 53 w 106"/>
                <a:gd name="T15" fmla="*/ 97 h 106"/>
                <a:gd name="T16" fmla="*/ 97 w 106"/>
                <a:gd name="T17" fmla="*/ 53 h 106"/>
                <a:gd name="T18" fmla="*/ 53 w 106"/>
                <a:gd name="T19" fmla="*/ 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6">
                  <a:moveTo>
                    <a:pt x="53" y="106"/>
                  </a:moveTo>
                  <a:cubicBezTo>
                    <a:pt x="24" y="106"/>
                    <a:pt x="0" y="82"/>
                    <a:pt x="0" y="53"/>
                  </a:cubicBezTo>
                  <a:cubicBezTo>
                    <a:pt x="0" y="24"/>
                    <a:pt x="24" y="0"/>
                    <a:pt x="53" y="0"/>
                  </a:cubicBezTo>
                  <a:cubicBezTo>
                    <a:pt x="82" y="0"/>
                    <a:pt x="106" y="24"/>
                    <a:pt x="106" y="53"/>
                  </a:cubicBezTo>
                  <a:cubicBezTo>
                    <a:pt x="106" y="82"/>
                    <a:pt x="82" y="106"/>
                    <a:pt x="53" y="106"/>
                  </a:cubicBezTo>
                  <a:close/>
                  <a:moveTo>
                    <a:pt x="53" y="9"/>
                  </a:moveTo>
                  <a:cubicBezTo>
                    <a:pt x="29" y="9"/>
                    <a:pt x="9" y="29"/>
                    <a:pt x="9" y="53"/>
                  </a:cubicBezTo>
                  <a:cubicBezTo>
                    <a:pt x="9" y="77"/>
                    <a:pt x="29" y="97"/>
                    <a:pt x="53" y="97"/>
                  </a:cubicBezTo>
                  <a:cubicBezTo>
                    <a:pt x="77" y="97"/>
                    <a:pt x="97" y="77"/>
                    <a:pt x="97" y="53"/>
                  </a:cubicBezTo>
                  <a:cubicBezTo>
                    <a:pt x="97" y="29"/>
                    <a:pt x="77" y="9"/>
                    <a:pt x="53" y="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Freeform 31"/>
            <p:cNvSpPr/>
            <p:nvPr/>
          </p:nvSpPr>
          <p:spPr bwMode="auto">
            <a:xfrm>
              <a:off x="104" y="43"/>
              <a:ext cx="72" cy="81"/>
            </a:xfrm>
            <a:custGeom>
              <a:avLst/>
              <a:gdLst>
                <a:gd name="T0" fmla="*/ 28 w 33"/>
                <a:gd name="T1" fmla="*/ 37 h 37"/>
                <a:gd name="T2" fmla="*/ 5 w 33"/>
                <a:gd name="T3" fmla="*/ 37 h 37"/>
                <a:gd name="T4" fmla="*/ 0 w 33"/>
                <a:gd name="T5" fmla="*/ 33 h 37"/>
                <a:gd name="T6" fmla="*/ 0 w 33"/>
                <a:gd name="T7" fmla="*/ 5 h 37"/>
                <a:gd name="T8" fmla="*/ 5 w 33"/>
                <a:gd name="T9" fmla="*/ 0 h 37"/>
                <a:gd name="T10" fmla="*/ 9 w 33"/>
                <a:gd name="T11" fmla="*/ 5 h 37"/>
                <a:gd name="T12" fmla="*/ 9 w 33"/>
                <a:gd name="T13" fmla="*/ 28 h 37"/>
                <a:gd name="T14" fmla="*/ 28 w 33"/>
                <a:gd name="T15" fmla="*/ 28 h 37"/>
                <a:gd name="T16" fmla="*/ 33 w 33"/>
                <a:gd name="T17" fmla="*/ 33 h 37"/>
                <a:gd name="T18" fmla="*/ 28 w 33"/>
                <a:gd name="T1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7">
                  <a:moveTo>
                    <a:pt x="28" y="37"/>
                  </a:moveTo>
                  <a:cubicBezTo>
                    <a:pt x="5" y="37"/>
                    <a:pt x="5" y="37"/>
                    <a:pt x="5" y="37"/>
                  </a:cubicBezTo>
                  <a:cubicBezTo>
                    <a:pt x="2" y="37"/>
                    <a:pt x="0" y="35"/>
                    <a:pt x="0" y="3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1" y="28"/>
                    <a:pt x="33" y="30"/>
                    <a:pt x="33" y="33"/>
                  </a:cubicBezTo>
                  <a:cubicBezTo>
                    <a:pt x="33" y="35"/>
                    <a:pt x="31" y="37"/>
                    <a:pt x="28" y="3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64" name="Line 32"/>
          <p:cNvSpPr>
            <a:spLocks noChangeShapeType="1"/>
          </p:cNvSpPr>
          <p:nvPr/>
        </p:nvSpPr>
        <p:spPr bwMode="auto">
          <a:xfrm>
            <a:off x="2812354" y="3165475"/>
            <a:ext cx="0" cy="674688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5935262" y="3165475"/>
            <a:ext cx="0" cy="674688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4392838" y="1974057"/>
            <a:ext cx="0" cy="674688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1869919" y="4021168"/>
            <a:ext cx="2329019" cy="608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根据总结的研究方向，寻找相关论文并精读</a:t>
            </a:r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5220075" y="3924518"/>
            <a:ext cx="2808306" cy="93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由于目前了解到的智能家居整体框架是基于云实现的，找一些边缘计算、雾计算、区块链有关的论文</a:t>
            </a:r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3594555" y="1268276"/>
            <a:ext cx="2046010" cy="608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《Python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密码学编程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，尽快了解实验过程</a:t>
            </a:r>
          </a:p>
        </p:txBody>
      </p:sp>
      <p:sp>
        <p:nvSpPr>
          <p:cNvPr id="18474" name="Text Box 42"/>
          <p:cNvSpPr txBox="1">
            <a:spLocks noChangeArrowheads="1"/>
          </p:cNvSpPr>
          <p:nvPr/>
        </p:nvSpPr>
        <p:spPr bwMode="auto">
          <a:xfrm>
            <a:off x="323850" y="298450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58967A"/>
                </a:solidFill>
              </a:rPr>
              <a:t>下一阶段计划</a:t>
            </a:r>
            <a:endParaRPr lang="en-US" altLang="zh-CN" sz="2400" b="1" dirty="0">
              <a:solidFill>
                <a:srgbClr val="58967A"/>
              </a:solidFill>
            </a:endParaRPr>
          </a:p>
        </p:txBody>
      </p:sp>
      <p:grpSp>
        <p:nvGrpSpPr>
          <p:cNvPr id="18476" name="Group 44"/>
          <p:cNvGrpSpPr/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C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5F3E2B1-420C-4118-B2AA-3D4F8C5200F4}"/>
              </a:ext>
            </a:extLst>
          </p:cNvPr>
          <p:cNvSpPr txBox="1"/>
          <p:nvPr/>
        </p:nvSpPr>
        <p:spPr>
          <a:xfrm>
            <a:off x="3059832" y="224779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 YOU</a:t>
            </a:r>
            <a:endParaRPr lang="zh-CN" altLang="en-US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3146425"/>
          </a:xfrm>
          <a:prstGeom prst="rect">
            <a:avLst/>
          </a:prstGeom>
          <a:solidFill>
            <a:srgbClr val="95C1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66" name="Oval 78"/>
          <p:cNvSpPr>
            <a:spLocks noChangeArrowheads="1"/>
          </p:cNvSpPr>
          <p:nvPr/>
        </p:nvSpPr>
        <p:spPr bwMode="auto">
          <a:xfrm>
            <a:off x="5130800" y="2730500"/>
            <a:ext cx="835025" cy="831850"/>
          </a:xfrm>
          <a:prstGeom prst="ellipse">
            <a:avLst/>
          </a:prstGeom>
          <a:solidFill>
            <a:srgbClr val="58967A"/>
          </a:solidFill>
          <a:ln>
            <a:noFill/>
          </a:ln>
          <a:effectLst>
            <a:outerShdw dist="35921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67" name="Oval 79"/>
          <p:cNvSpPr>
            <a:spLocks noChangeArrowheads="1"/>
          </p:cNvSpPr>
          <p:nvPr/>
        </p:nvSpPr>
        <p:spPr bwMode="auto">
          <a:xfrm>
            <a:off x="7127875" y="2730500"/>
            <a:ext cx="835025" cy="831850"/>
          </a:xfrm>
          <a:prstGeom prst="ellipse">
            <a:avLst/>
          </a:prstGeom>
          <a:solidFill>
            <a:srgbClr val="58967A"/>
          </a:solidFill>
          <a:ln>
            <a:noFill/>
          </a:ln>
          <a:effectLst>
            <a:outerShdw dist="35921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65" name="Oval 77"/>
          <p:cNvSpPr>
            <a:spLocks noChangeArrowheads="1"/>
          </p:cNvSpPr>
          <p:nvPr/>
        </p:nvSpPr>
        <p:spPr bwMode="auto">
          <a:xfrm>
            <a:off x="3059113" y="2730500"/>
            <a:ext cx="835025" cy="831850"/>
          </a:xfrm>
          <a:prstGeom prst="ellipse">
            <a:avLst/>
          </a:prstGeom>
          <a:solidFill>
            <a:srgbClr val="58967A"/>
          </a:solidFill>
          <a:ln>
            <a:noFill/>
          </a:ln>
          <a:effectLst>
            <a:outerShdw dist="35921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492218" y="3954463"/>
            <a:ext cx="21595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95C1AD"/>
                </a:solidFill>
              </a:rPr>
              <a:t>CONTENTS</a:t>
            </a: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1165225" y="2728913"/>
            <a:ext cx="835025" cy="831850"/>
          </a:xfrm>
          <a:prstGeom prst="ellipse">
            <a:avLst/>
          </a:prstGeom>
          <a:solidFill>
            <a:srgbClr val="58967A"/>
          </a:solidFill>
          <a:ln>
            <a:noFill/>
          </a:ln>
          <a:effectLst>
            <a:outerShdw dist="35921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944563" y="917575"/>
            <a:ext cx="1296987" cy="155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bg1"/>
                </a:solidFill>
              </a:rPr>
              <a:t>01</a:t>
            </a:r>
            <a:r>
              <a:rPr lang="zh-CN" altLang="en-US" sz="1000" b="1" dirty="0">
                <a:solidFill>
                  <a:schemeClr val="bg1"/>
                </a:solidFill>
              </a:rPr>
              <a:t> 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z="1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rPr>
              <a:t>智 能 家 居 简 介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833688" y="917575"/>
            <a:ext cx="1296987" cy="155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bg1"/>
                </a:solidFill>
              </a:rPr>
              <a:t>02</a:t>
            </a:r>
            <a:r>
              <a:rPr lang="zh-CN" altLang="en-US" sz="1000" b="1" dirty="0">
                <a:solidFill>
                  <a:schemeClr val="bg1"/>
                </a:solidFill>
              </a:rPr>
              <a:t> 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z="1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rPr>
              <a:t>安 全 问 题 与 挑 战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1225550" y="1566863"/>
            <a:ext cx="7207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3130550" y="1566863"/>
            <a:ext cx="7207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7153275" y="1566863"/>
            <a:ext cx="7207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2" name="图形 71" descr="云计算">
            <a:extLst>
              <a:ext uri="{FF2B5EF4-FFF2-40B4-BE49-F238E27FC236}">
                <a16:creationId xmlns:a16="http://schemas.microsoft.com/office/drawing/2014/main" id="{81974AC0-209B-4347-8F11-AA9435BCA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1335" y="2829676"/>
            <a:ext cx="619154" cy="619154"/>
          </a:xfrm>
          <a:prstGeom prst="rect">
            <a:avLst/>
          </a:prstGeom>
        </p:spPr>
      </p:pic>
      <p:pic>
        <p:nvPicPr>
          <p:cNvPr id="73" name="图形 72" descr="房子">
            <a:extLst>
              <a:ext uri="{FF2B5EF4-FFF2-40B4-BE49-F238E27FC236}">
                <a16:creationId xmlns:a16="http://schemas.microsoft.com/office/drawing/2014/main" id="{A98AB061-30F4-4616-A8E2-85F5687C4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9201" y="2764842"/>
            <a:ext cx="707072" cy="707072"/>
          </a:xfrm>
          <a:prstGeom prst="rect">
            <a:avLst/>
          </a:prstGeom>
        </p:spPr>
      </p:pic>
      <p:pic>
        <p:nvPicPr>
          <p:cNvPr id="74" name="图形 73" descr="从云中下载">
            <a:extLst>
              <a:ext uri="{FF2B5EF4-FFF2-40B4-BE49-F238E27FC236}">
                <a16:creationId xmlns:a16="http://schemas.microsoft.com/office/drawing/2014/main" id="{8FF89F42-A090-4A28-BFE8-47FE5B61AB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8327" y="2794099"/>
            <a:ext cx="719970" cy="719970"/>
          </a:xfrm>
          <a:prstGeom prst="rect">
            <a:avLst/>
          </a:prstGeom>
        </p:spPr>
      </p:pic>
      <p:pic>
        <p:nvPicPr>
          <p:cNvPr id="75" name="图形 74" descr="Internet">
            <a:extLst>
              <a:ext uri="{FF2B5EF4-FFF2-40B4-BE49-F238E27FC236}">
                <a16:creationId xmlns:a16="http://schemas.microsoft.com/office/drawing/2014/main" id="{EB244452-1CE0-4F09-99FB-AEE1C5047C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94512" y="2794099"/>
            <a:ext cx="696049" cy="696049"/>
          </a:xfrm>
          <a:prstGeom prst="rect">
            <a:avLst/>
          </a:prstGeom>
        </p:spPr>
      </p:pic>
      <p:sp>
        <p:nvSpPr>
          <p:cNvPr id="76" name="Rectangle 15">
            <a:extLst>
              <a:ext uri="{FF2B5EF4-FFF2-40B4-BE49-F238E27FC236}">
                <a16:creationId xmlns:a16="http://schemas.microsoft.com/office/drawing/2014/main" id="{5EE514D5-CE5D-49A8-A92E-7A98D5B0F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813" y="948140"/>
            <a:ext cx="1296987" cy="155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bg1"/>
                </a:solidFill>
              </a:rPr>
              <a:t>0</a:t>
            </a:r>
            <a:r>
              <a:rPr lang="en-US" altLang="zh-CN" sz="4000" dirty="0">
                <a:solidFill>
                  <a:schemeClr val="bg1"/>
                </a:solidFill>
              </a:rPr>
              <a:t>3</a:t>
            </a:r>
            <a:r>
              <a:rPr lang="zh-CN" altLang="en-US" sz="1000" b="1" dirty="0">
                <a:solidFill>
                  <a:schemeClr val="bg1"/>
                </a:solidFill>
              </a:rPr>
              <a:t> 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z="1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rPr>
              <a:t>最 近 所 读论 文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77" name="Line 19">
            <a:extLst>
              <a:ext uri="{FF2B5EF4-FFF2-40B4-BE49-F238E27FC236}">
                <a16:creationId xmlns:a16="http://schemas.microsoft.com/office/drawing/2014/main" id="{02E0454C-21DF-4C3B-A140-CCF04C2842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7943" y="1566863"/>
            <a:ext cx="7207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Rectangle 15">
            <a:extLst>
              <a:ext uri="{FF2B5EF4-FFF2-40B4-BE49-F238E27FC236}">
                <a16:creationId xmlns:a16="http://schemas.microsoft.com/office/drawing/2014/main" id="{955703B0-AF91-4FC2-AB13-8711AC7EF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4413" y="948140"/>
            <a:ext cx="1296987" cy="155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bg1"/>
                </a:solidFill>
              </a:rPr>
              <a:t>0</a:t>
            </a:r>
            <a:r>
              <a:rPr lang="en-US" altLang="zh-CN" sz="4000" dirty="0">
                <a:solidFill>
                  <a:schemeClr val="bg1"/>
                </a:solidFill>
              </a:rPr>
              <a:t>4</a:t>
            </a:r>
            <a:r>
              <a:rPr lang="zh-CN" altLang="en-US" sz="1000" b="1" dirty="0">
                <a:solidFill>
                  <a:schemeClr val="bg1"/>
                </a:solidFill>
              </a:rPr>
              <a:t> 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z="1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rPr>
              <a:t>下 一 阶 段的 计 划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C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Oval 2"/>
          <p:cNvSpPr>
            <a:spLocks noChangeArrowheads="1"/>
          </p:cNvSpPr>
          <p:nvPr/>
        </p:nvSpPr>
        <p:spPr bwMode="auto">
          <a:xfrm>
            <a:off x="1868488" y="1727200"/>
            <a:ext cx="1692275" cy="1685925"/>
          </a:xfrm>
          <a:prstGeom prst="ellipse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924300" y="2211388"/>
            <a:ext cx="29940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</a:rPr>
              <a:t>智 能 家 居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878098" y="2703831"/>
            <a:ext cx="331152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10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</a:t>
            </a:r>
            <a:r>
              <a:rPr lang="en-US" altLang="zh-CN" sz="10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mart Home</a:t>
            </a:r>
            <a:endParaRPr lang="zh-CN" altLang="en-US" sz="105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124075" y="2020888"/>
            <a:ext cx="12525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600" dirty="0">
                <a:solidFill>
                  <a:srgbClr val="95C1AD"/>
                </a:solidFill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23850" y="318151"/>
            <a:ext cx="2659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58967A"/>
                </a:solidFill>
              </a:rPr>
              <a:t>什么是智能家居？</a:t>
            </a:r>
            <a:endParaRPr lang="en-US" altLang="zh-CN" sz="2400" b="1" dirty="0">
              <a:solidFill>
                <a:srgbClr val="58967A"/>
              </a:solidFill>
            </a:endParaRPr>
          </a:p>
        </p:txBody>
      </p:sp>
      <p:grpSp>
        <p:nvGrpSpPr>
          <p:cNvPr id="3088" name="Group 16"/>
          <p:cNvGrpSpPr/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D44ACA0-B271-4EE0-ACAF-F5F6EECF1767}"/>
              </a:ext>
            </a:extLst>
          </p:cNvPr>
          <p:cNvSpPr txBox="1"/>
          <p:nvPr/>
        </p:nvSpPr>
        <p:spPr>
          <a:xfrm>
            <a:off x="313418" y="1562843"/>
            <a:ext cx="3178462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智能家居是在互联网影响之下物联化的体现。智能家居通过信息通信技术（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）为住宅用户提供自动化、智能化、创新性和无处不在的服务。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E6D70A-03B7-4838-9CF6-BB2DB63746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925437"/>
            <a:ext cx="5430211" cy="32910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23850" y="318151"/>
            <a:ext cx="2659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58967A"/>
                </a:solidFill>
              </a:rPr>
              <a:t>什么是智能家居？</a:t>
            </a:r>
            <a:endParaRPr lang="en-US" altLang="zh-CN" sz="2400" b="1" dirty="0">
              <a:solidFill>
                <a:srgbClr val="58967A"/>
              </a:solidFill>
            </a:endParaRPr>
          </a:p>
        </p:txBody>
      </p:sp>
      <p:grpSp>
        <p:nvGrpSpPr>
          <p:cNvPr id="3088" name="Group 16"/>
          <p:cNvGrpSpPr/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3A540A19-942B-44FE-9FA4-97A853442A39}"/>
              </a:ext>
            </a:extLst>
          </p:cNvPr>
          <p:cNvSpPr/>
          <p:nvPr/>
        </p:nvSpPr>
        <p:spPr>
          <a:xfrm>
            <a:off x="478244" y="1202804"/>
            <a:ext cx="2350323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E864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橙色线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表示连接到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HEMS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的实体；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绿色线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表示连接到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的实体；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蓝色虚线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表示智能家居与其外部环境之间的通信。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67815D-60CF-4CD6-BA84-96DFDB364C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71" r="1112"/>
          <a:stretch/>
        </p:blipFill>
        <p:spPr>
          <a:xfrm>
            <a:off x="3213623" y="507594"/>
            <a:ext cx="5606527" cy="432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7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23850" y="318151"/>
            <a:ext cx="2659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58967A"/>
                </a:solidFill>
              </a:rPr>
              <a:t>智能家居整体框架</a:t>
            </a:r>
            <a:endParaRPr lang="en-US" altLang="zh-CN" sz="2400" b="1" dirty="0">
              <a:solidFill>
                <a:srgbClr val="58967A"/>
              </a:solidFill>
            </a:endParaRPr>
          </a:p>
        </p:txBody>
      </p:sp>
      <p:grpSp>
        <p:nvGrpSpPr>
          <p:cNvPr id="3088" name="Group 16"/>
          <p:cNvGrpSpPr/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A789B6A3-8C7C-465C-8E67-3A86E46B13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74" b="1776"/>
          <a:stretch/>
        </p:blipFill>
        <p:spPr>
          <a:xfrm>
            <a:off x="3200008" y="340700"/>
            <a:ext cx="5815923" cy="454670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6EA5D47-9E9D-4CF7-888C-2155AC2B5791}"/>
              </a:ext>
            </a:extLst>
          </p:cNvPr>
          <p:cNvSpPr txBox="1"/>
          <p:nvPr/>
        </p:nvSpPr>
        <p:spPr>
          <a:xfrm>
            <a:off x="141193" y="1130796"/>
            <a:ext cx="2807990" cy="378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在框架内，数据以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无线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方式发送，用虚线显示。黄线对应双向电流。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来自不同来源的所有数据都存储在云中，云是该系统的核心部分，因此该框架可以视为“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以云为中心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431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C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Oval 2"/>
          <p:cNvSpPr>
            <a:spLocks noChangeArrowheads="1"/>
          </p:cNvSpPr>
          <p:nvPr/>
        </p:nvSpPr>
        <p:spPr bwMode="auto">
          <a:xfrm>
            <a:off x="1868488" y="1727200"/>
            <a:ext cx="1692275" cy="1685925"/>
          </a:xfrm>
          <a:prstGeom prst="ellipse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924300" y="2211388"/>
            <a:ext cx="38160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</a:rPr>
              <a:t>安 全 问 题 与 挑 战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878098" y="2703831"/>
            <a:ext cx="331152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10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Security I</a:t>
            </a:r>
            <a:r>
              <a:rPr lang="en-US" altLang="zh-CN" sz="10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ssues</a:t>
            </a:r>
            <a:r>
              <a:rPr lang="en-US" sz="10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and Challenges</a:t>
            </a:r>
            <a:endParaRPr lang="zh-CN" altLang="en-US" sz="105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124075" y="2020888"/>
            <a:ext cx="12525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600" dirty="0">
                <a:solidFill>
                  <a:srgbClr val="95C1AD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52542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23850" y="318151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58967A"/>
                </a:solidFill>
              </a:rPr>
              <a:t>安全问题与挑战</a:t>
            </a:r>
            <a:endParaRPr lang="en-US" altLang="zh-CN" sz="2400" b="1" dirty="0">
              <a:solidFill>
                <a:srgbClr val="58967A"/>
              </a:solidFill>
            </a:endParaRPr>
          </a:p>
        </p:txBody>
      </p:sp>
      <p:grpSp>
        <p:nvGrpSpPr>
          <p:cNvPr id="3088" name="Group 16"/>
          <p:cNvGrpSpPr/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0233E113-F50A-4429-9AF7-57694FEE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21" y="800044"/>
            <a:ext cx="7553357" cy="435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1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23850" y="318151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58967A"/>
                </a:solidFill>
              </a:rPr>
              <a:t>安全问题与挑战</a:t>
            </a:r>
            <a:endParaRPr lang="en-US" altLang="zh-CN" sz="2400" b="1" dirty="0">
              <a:solidFill>
                <a:srgbClr val="58967A"/>
              </a:solidFill>
            </a:endParaRPr>
          </a:p>
        </p:txBody>
      </p:sp>
      <p:grpSp>
        <p:nvGrpSpPr>
          <p:cNvPr id="3088" name="Group 16"/>
          <p:cNvGrpSpPr/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78ECBCA9-135D-4238-901A-3A655DE9EF6C}"/>
              </a:ext>
            </a:extLst>
          </p:cNvPr>
          <p:cNvSpPr txBox="1"/>
          <p:nvPr/>
        </p:nvSpPr>
        <p:spPr>
          <a:xfrm>
            <a:off x="108933" y="2210915"/>
            <a:ext cx="1694395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智能家居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安全问题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69380CCE-A2CA-446B-8266-D95A42D9D5E3}"/>
              </a:ext>
            </a:extLst>
          </p:cNvPr>
          <p:cNvSpPr/>
          <p:nvPr/>
        </p:nvSpPr>
        <p:spPr>
          <a:xfrm>
            <a:off x="1105440" y="1534105"/>
            <a:ext cx="360040" cy="2228028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2B5DF7-5552-49C9-9BFD-0DACC3CC3D0B}"/>
              </a:ext>
            </a:extLst>
          </p:cNvPr>
          <p:cNvSpPr txBox="1"/>
          <p:nvPr/>
        </p:nvSpPr>
        <p:spPr>
          <a:xfrm>
            <a:off x="1517574" y="1349439"/>
            <a:ext cx="144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平台安全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64831D-B2C5-4B83-AB39-509F28850D14}"/>
              </a:ext>
            </a:extLst>
          </p:cNvPr>
          <p:cNvSpPr txBox="1"/>
          <p:nvPr/>
        </p:nvSpPr>
        <p:spPr>
          <a:xfrm>
            <a:off x="1517574" y="2463452"/>
            <a:ext cx="136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设备安全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EEE1EF-F894-4709-B595-4759531A7B33}"/>
              </a:ext>
            </a:extLst>
          </p:cNvPr>
          <p:cNvSpPr txBox="1"/>
          <p:nvPr/>
        </p:nvSpPr>
        <p:spPr>
          <a:xfrm>
            <a:off x="1517574" y="359456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通信安全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6E8D8F3-7454-452D-962F-82A7BF013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25" b="-593"/>
          <a:stretch/>
        </p:blipFill>
        <p:spPr>
          <a:xfrm>
            <a:off x="2674173" y="829009"/>
            <a:ext cx="6396230" cy="380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17717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默认设计模板">
  <a:themeElements>
    <a:clrScheme name="8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583</Words>
  <Application>Microsoft Office PowerPoint</Application>
  <PresentationFormat>自定义</PresentationFormat>
  <Paragraphs>71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微软雅黑</vt:lpstr>
      <vt:lpstr>Arial</vt:lpstr>
      <vt:lpstr>Arial Rounded MT Bold</vt:lpstr>
      <vt:lpstr>默认设计模板</vt:lpstr>
      <vt:lpstr>8_默认设计模板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</dc:title>
  <dc:creator>陈佳圣</dc:creator>
  <cp:lastModifiedBy>1378325410@qq.com</cp:lastModifiedBy>
  <cp:revision>61</cp:revision>
  <dcterms:created xsi:type="dcterms:W3CDTF">2015-05-21T08:56:00Z</dcterms:created>
  <dcterms:modified xsi:type="dcterms:W3CDTF">2020-02-12T06:17:55Z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2052-10.1.0.7400</vt:lpwstr>
  </property>
</Properties>
</file>