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9" r:id="rId4"/>
    <p:sldId id="265" r:id="rId5"/>
    <p:sldId id="269" r:id="rId6"/>
    <p:sldId id="267" r:id="rId7"/>
    <p:sldId id="264" r:id="rId8"/>
    <p:sldId id="258" r:id="rId9"/>
    <p:sldId id="272" r:id="rId10"/>
    <p:sldId id="274" r:id="rId11"/>
    <p:sldId id="273" r:id="rId12"/>
    <p:sldId id="293" r:id="rId13"/>
    <p:sldId id="260" r:id="rId14"/>
    <p:sldId id="275" r:id="rId15"/>
    <p:sldId id="276" r:id="rId16"/>
    <p:sldId id="289" r:id="rId17"/>
    <p:sldId id="290" r:id="rId18"/>
    <p:sldId id="278" r:id="rId19"/>
    <p:sldId id="261" r:id="rId20"/>
    <p:sldId id="279" r:id="rId21"/>
    <p:sldId id="280" r:id="rId22"/>
    <p:sldId id="281" r:id="rId23"/>
    <p:sldId id="291" r:id="rId24"/>
    <p:sldId id="292" r:id="rId25"/>
    <p:sldId id="262" r:id="rId26"/>
    <p:sldId id="283" r:id="rId27"/>
    <p:sldId id="286" r:id="rId28"/>
    <p:sldId id="287" r:id="rId29"/>
    <p:sldId id="288" r:id="rId30"/>
  </p:sldIdLst>
  <p:sldSz cx="9144000" cy="51419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焦 旭斌" initials="焦" lastIdx="1" clrIdx="0">
    <p:extLst>
      <p:ext uri="{19B8F6BF-5375-455C-9EA6-DF929625EA0E}">
        <p15:presenceInfo xmlns:p15="http://schemas.microsoft.com/office/powerpoint/2012/main" userId="90e0953d4ef7f9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CCCE"/>
    <a:srgbClr val="3C4157"/>
    <a:srgbClr val="02A6A6"/>
    <a:srgbClr val="596181"/>
    <a:srgbClr val="EFF6FC"/>
    <a:srgbClr val="F7F7F9"/>
    <a:srgbClr val="3B445B"/>
    <a:srgbClr val="2A95F1"/>
    <a:srgbClr val="D4E8F8"/>
    <a:srgbClr val="E2EF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7" d="100"/>
          <a:sy n="107" d="100"/>
        </p:scale>
        <p:origin x="754" y="82"/>
      </p:cViewPr>
      <p:guideLst>
        <p:guide orient="horz" pos="1619"/>
        <p:guide pos="2880"/>
      </p:guideLst>
    </p:cSldViewPr>
  </p:slideViewPr>
  <p:notesTextViewPr>
    <p:cViewPr>
      <p:scale>
        <a:sx n="1" d="1"/>
        <a:sy n="1" d="1"/>
      </p:scale>
      <p:origin x="0" y="0"/>
    </p:cViewPr>
  </p:notesTextViewPr>
  <p:sorterViewPr>
    <p:cViewPr>
      <p:scale>
        <a:sx n="186" d="100"/>
        <a:sy n="186" d="100"/>
      </p:scale>
      <p:origin x="0" y="0"/>
    </p:cViewPr>
  </p:sorterViewPr>
  <p:notesViewPr>
    <p:cSldViewPr showGuides="1">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102375350990401"/>
          <c:y val="6.4668740510313696E-2"/>
          <c:w val="0.72436366395993002"/>
          <c:h val="0.70075037958745301"/>
        </c:manualLayout>
      </c:layout>
      <c:barChart>
        <c:barDir val="bar"/>
        <c:grouping val="clustered"/>
        <c:varyColors val="0"/>
        <c:dLbls>
          <c:showLegendKey val="0"/>
          <c:showVal val="0"/>
          <c:showCatName val="0"/>
          <c:showSerName val="0"/>
          <c:showPercent val="0"/>
          <c:showBubbleSize val="0"/>
        </c:dLbls>
        <c:gapWidth val="150"/>
        <c:axId val="202900608"/>
        <c:axId val="203008256"/>
      </c:barChart>
      <c:catAx>
        <c:axId val="202900608"/>
        <c:scaling>
          <c:orientation val="minMax"/>
        </c:scaling>
        <c:delete val="0"/>
        <c:axPos val="l"/>
        <c:numFmt formatCode="General" sourceLinked="1"/>
        <c:majorTickMark val="out"/>
        <c:minorTickMark val="none"/>
        <c:tickLblPos val="nextTo"/>
        <c:spPr>
          <a:noFill/>
          <a:ln w="6350">
            <a:solidFill>
              <a:schemeClr val="bg1">
                <a:lumMod val="50000"/>
              </a:schemeClr>
            </a:solidFill>
          </a:ln>
          <a:effectLst/>
        </c:spPr>
        <c:txPr>
          <a:bodyPr rot="-60000000" spcFirstLastPara="0" vertOverflow="ellipsis" horzOverflow="overflow" vert="horz" wrap="square" anchor="ctr" anchorCtr="1"/>
          <a:lstStyle/>
          <a:p>
            <a:pPr>
              <a:defRPr sz="1000" b="0">
                <a:solidFill>
                  <a:schemeClr val="bg1">
                    <a:lumMod val="50000"/>
                  </a:schemeClr>
                </a:solidFill>
                <a:latin typeface="微软雅黑" pitchFamily="34" charset="-122"/>
                <a:ea typeface="微软雅黑" pitchFamily="34" charset="-122"/>
              </a:defRPr>
            </a:pPr>
            <a:endParaRPr lang="zh-CN"/>
          </a:p>
        </c:txPr>
        <c:crossAx val="203008256"/>
        <c:crosses val="autoZero"/>
        <c:auto val="1"/>
        <c:lblAlgn val="ctr"/>
        <c:lblOffset val="100"/>
        <c:tickMarkSkip val="1"/>
        <c:noMultiLvlLbl val="0"/>
      </c:catAx>
      <c:valAx>
        <c:axId val="203008256"/>
        <c:scaling>
          <c:orientation val="minMax"/>
        </c:scaling>
        <c:delete val="0"/>
        <c:axPos val="b"/>
        <c:majorGridlines>
          <c:spPr>
            <a:ln w="6350">
              <a:solidFill>
                <a:schemeClr val="bg1">
                  <a:lumMod val="50000"/>
                </a:schemeClr>
              </a:solidFill>
            </a:ln>
            <a:effectLst/>
          </c:spPr>
        </c:majorGridlines>
        <c:numFmt formatCode="General" sourceLinked="1"/>
        <c:majorTickMark val="out"/>
        <c:minorTickMark val="none"/>
        <c:tickLblPos val="nextTo"/>
        <c:spPr>
          <a:noFill/>
          <a:ln w="6350">
            <a:solidFill>
              <a:schemeClr val="bg1">
                <a:lumMod val="50000"/>
              </a:schemeClr>
            </a:solidFill>
          </a:ln>
          <a:effectLst/>
        </c:spPr>
        <c:txPr>
          <a:bodyPr rot="-60000000" spcFirstLastPara="0" vertOverflow="ellipsis" horzOverflow="overflow" vert="horz" wrap="square" anchor="ctr" anchorCtr="1"/>
          <a:lstStyle/>
          <a:p>
            <a:pPr>
              <a:defRPr sz="1000" b="0">
                <a:solidFill>
                  <a:schemeClr val="bg1">
                    <a:lumMod val="50000"/>
                  </a:schemeClr>
                </a:solidFill>
                <a:latin typeface="微软雅黑" pitchFamily="34" charset="-122"/>
                <a:ea typeface="微软雅黑" pitchFamily="34" charset="-122"/>
              </a:defRPr>
            </a:pPr>
            <a:endParaRPr lang="zh-CN"/>
          </a:p>
        </c:txPr>
        <c:crossAx val="202900608"/>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diagrams/_rels/data1.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5.png"/></Relationships>
</file>

<file path=ppt/diagrams/_rels/data2.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5.png"/></Relationships>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5.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393BEC-DD71-42A4-84DF-2E0FE21A532E}" type="doc">
      <dgm:prSet loTypeId="urn:microsoft.com/office/officeart/2005/8/layout/radial2" loCatId="relationship" qsTypeId="urn:microsoft.com/office/officeart/2005/8/quickstyle/3d1" qsCatId="3D" csTypeId="urn:microsoft.com/office/officeart/2005/8/colors/accent5_2" csCatId="accent5" phldr="1"/>
      <dgm:spPr/>
      <dgm:t>
        <a:bodyPr/>
        <a:lstStyle/>
        <a:p>
          <a:endParaRPr lang="zh-CN" altLang="en-US"/>
        </a:p>
      </dgm:t>
    </dgm:pt>
    <dgm:pt modelId="{E1E46EC1-2EE9-4B6F-8606-B38D9CE2E532}">
      <dgm:prSet phldrT="[文本]" custT="1"/>
      <dgm:spPr/>
      <dgm:t>
        <a:bodyPr/>
        <a:lstStyle/>
        <a:p>
          <a:r>
            <a:rPr lang="zh-CN" altLang="en-US" sz="2000" dirty="0"/>
            <a:t>输入层</a:t>
          </a:r>
        </a:p>
      </dgm:t>
    </dgm:pt>
    <dgm:pt modelId="{4D4C2219-DDE0-4E96-8828-FC677E6C0466}" type="parTrans" cxnId="{03DF2BC4-8DDA-4DF5-BB08-850BF5A1F598}">
      <dgm:prSet/>
      <dgm:spPr/>
      <dgm:t>
        <a:bodyPr/>
        <a:lstStyle/>
        <a:p>
          <a:endParaRPr lang="zh-CN" altLang="en-US"/>
        </a:p>
      </dgm:t>
    </dgm:pt>
    <dgm:pt modelId="{FD15EC35-88AA-44B6-8040-5B7D1047653B}" type="sibTrans" cxnId="{03DF2BC4-8DDA-4DF5-BB08-850BF5A1F598}">
      <dgm:prSet/>
      <dgm:spPr/>
      <dgm:t>
        <a:bodyPr/>
        <a:lstStyle/>
        <a:p>
          <a:endParaRPr lang="zh-CN" altLang="en-US"/>
        </a:p>
      </dgm:t>
    </dgm:pt>
    <dgm:pt modelId="{C3E51F03-4CB9-4ABC-9806-E83DA749F45A}">
      <dgm:prSet phldrT="[文本]" custT="1"/>
      <dgm:spPr/>
      <dgm:t>
        <a:bodyPr/>
        <a:lstStyle/>
        <a:p>
          <a:r>
            <a:rPr lang="zh-CN" altLang="en-US" sz="1200" dirty="0"/>
            <a:t>处理多种不同类型数据，</a:t>
          </a:r>
          <a:r>
            <a:rPr lang="zh-CN" sz="1200" dirty="0"/>
            <a:t>如</a:t>
          </a:r>
          <a:r>
            <a:rPr lang="en-US" sz="1200" dirty="0"/>
            <a:t>images</a:t>
          </a:r>
          <a:r>
            <a:rPr lang="zh-CN" sz="1200" dirty="0"/>
            <a:t>、</a:t>
          </a:r>
          <a:r>
            <a:rPr lang="en-US" sz="1200" dirty="0"/>
            <a:t>CSV</a:t>
          </a:r>
          <a:r>
            <a:rPr lang="zh-CN" sz="1200" dirty="0"/>
            <a:t>、</a:t>
          </a:r>
          <a:r>
            <a:rPr lang="en-US" sz="1200" dirty="0"/>
            <a:t>ARFF</a:t>
          </a:r>
          <a:r>
            <a:rPr lang="zh-CN" sz="1200" dirty="0"/>
            <a:t>、纯文本和</a:t>
          </a:r>
          <a:r>
            <a:rPr lang="en-US" sz="1200" dirty="0"/>
            <a:t>Apache Camel</a:t>
          </a:r>
          <a:r>
            <a:rPr lang="zh-CN" sz="1200" dirty="0"/>
            <a:t>集成</a:t>
          </a:r>
          <a:endParaRPr lang="zh-CN" altLang="en-US" sz="1200" dirty="0"/>
        </a:p>
      </dgm:t>
    </dgm:pt>
    <dgm:pt modelId="{039FF84B-1170-4492-B1A1-123013EC2D35}" type="parTrans" cxnId="{A4D1708C-EF13-4B1F-9CAF-B8F1883A21FE}">
      <dgm:prSet/>
      <dgm:spPr/>
      <dgm:t>
        <a:bodyPr/>
        <a:lstStyle/>
        <a:p>
          <a:endParaRPr lang="zh-CN" altLang="en-US"/>
        </a:p>
      </dgm:t>
    </dgm:pt>
    <dgm:pt modelId="{5BD693E3-76ED-48F3-8782-3C013071274A}" type="sibTrans" cxnId="{A4D1708C-EF13-4B1F-9CAF-B8F1883A21FE}">
      <dgm:prSet/>
      <dgm:spPr/>
      <dgm:t>
        <a:bodyPr/>
        <a:lstStyle/>
        <a:p>
          <a:endParaRPr lang="zh-CN" altLang="en-US"/>
        </a:p>
      </dgm:t>
    </dgm:pt>
    <dgm:pt modelId="{F9097EE7-8F01-4193-B064-D61888E2B7F8}">
      <dgm:prSet phldrT="[文本]" custT="1"/>
      <dgm:spPr/>
      <dgm:t>
        <a:bodyPr/>
        <a:lstStyle/>
        <a:p>
          <a:r>
            <a:rPr lang="zh-CN" altLang="en-US" sz="2000" dirty="0"/>
            <a:t>隐藏层</a:t>
          </a:r>
        </a:p>
      </dgm:t>
    </dgm:pt>
    <dgm:pt modelId="{8069C0E2-8434-4182-BE11-3CE40215F13D}" type="parTrans" cxnId="{AD942017-1D60-4B97-B38B-4EA66B88506A}">
      <dgm:prSet/>
      <dgm:spPr/>
      <dgm:t>
        <a:bodyPr/>
        <a:lstStyle/>
        <a:p>
          <a:endParaRPr lang="zh-CN" altLang="en-US"/>
        </a:p>
      </dgm:t>
    </dgm:pt>
    <dgm:pt modelId="{A341591E-48B3-4625-8106-672FA225F581}" type="sibTrans" cxnId="{AD942017-1D60-4B97-B38B-4EA66B88506A}">
      <dgm:prSet/>
      <dgm:spPr/>
      <dgm:t>
        <a:bodyPr/>
        <a:lstStyle/>
        <a:p>
          <a:endParaRPr lang="zh-CN" altLang="en-US"/>
        </a:p>
      </dgm:t>
    </dgm:pt>
    <dgm:pt modelId="{A7DEF6E9-EB58-450D-8663-26B4F68E7396}">
      <dgm:prSet phldrT="[文本]" custT="1"/>
      <dgm:spPr/>
      <dgm:t>
        <a:bodyPr/>
        <a:lstStyle/>
        <a:p>
          <a:r>
            <a:rPr lang="zh-CN" sz="1200" dirty="0"/>
            <a:t>使用</a:t>
          </a:r>
          <a:r>
            <a:rPr lang="en-US" sz="1200" dirty="0" err="1"/>
            <a:t>ReLU</a:t>
          </a:r>
          <a:r>
            <a:rPr lang="zh-CN" sz="1200" dirty="0"/>
            <a:t>（校正线性单元）激活函数的隐藏层其中，如果输入小于</a:t>
          </a:r>
          <a:r>
            <a:rPr lang="en-US" sz="1200" dirty="0"/>
            <a:t>0</a:t>
          </a:r>
          <a:r>
            <a:rPr lang="zh-CN" sz="1200" dirty="0"/>
            <a:t>，</a:t>
          </a:r>
          <a:r>
            <a:rPr lang="en-US" altLang="zh-CN" sz="1200" dirty="0"/>
            <a:t>F(x)</a:t>
          </a:r>
          <a:r>
            <a:rPr lang="zh-CN" sz="1200" dirty="0"/>
            <a:t>的输出为</a:t>
          </a:r>
          <a:r>
            <a:rPr lang="en-US" sz="1200" dirty="0"/>
            <a:t>0</a:t>
          </a:r>
          <a:r>
            <a:rPr lang="zh-CN" sz="1200" dirty="0"/>
            <a:t>；如果输入大于</a:t>
          </a:r>
          <a:r>
            <a:rPr lang="en-US" sz="1200" dirty="0"/>
            <a:t>0</a:t>
          </a:r>
          <a:r>
            <a:rPr lang="zh-CN" sz="1200" dirty="0"/>
            <a:t>，则</a:t>
          </a:r>
          <a:r>
            <a:rPr lang="en-US" altLang="zh-CN" sz="1200" dirty="0"/>
            <a:t>F(x)</a:t>
          </a:r>
          <a:r>
            <a:rPr lang="zh-CN" altLang="en-US" sz="1200" dirty="0"/>
            <a:t>的</a:t>
          </a:r>
          <a:r>
            <a:rPr lang="zh-CN" sz="1200" dirty="0"/>
            <a:t>输出为原始输出。</a:t>
          </a:r>
          <a:endParaRPr lang="zh-CN" altLang="en-US" sz="1200" dirty="0"/>
        </a:p>
      </dgm:t>
    </dgm:pt>
    <dgm:pt modelId="{E89D0BE0-27A0-473A-A820-362BEDDF240B}" type="parTrans" cxnId="{C1699552-D10A-4F6C-8A31-34BAEEB85802}">
      <dgm:prSet/>
      <dgm:spPr/>
      <dgm:t>
        <a:bodyPr/>
        <a:lstStyle/>
        <a:p>
          <a:endParaRPr lang="zh-CN" altLang="en-US"/>
        </a:p>
      </dgm:t>
    </dgm:pt>
    <dgm:pt modelId="{030C02AB-FCED-4ED2-B64F-3098745DA74E}" type="sibTrans" cxnId="{C1699552-D10A-4F6C-8A31-34BAEEB85802}">
      <dgm:prSet/>
      <dgm:spPr/>
      <dgm:t>
        <a:bodyPr/>
        <a:lstStyle/>
        <a:p>
          <a:endParaRPr lang="zh-CN" altLang="en-US"/>
        </a:p>
      </dgm:t>
    </dgm:pt>
    <dgm:pt modelId="{D7FB804A-18E4-4AB5-AFEC-E54752CBABEA}">
      <dgm:prSet phldrT="[文本]" custT="1"/>
      <dgm:spPr/>
      <dgm:t>
        <a:bodyPr/>
        <a:lstStyle/>
        <a:p>
          <a:r>
            <a:rPr lang="zh-CN" altLang="en-US" sz="2000" dirty="0"/>
            <a:t>输出层</a:t>
          </a:r>
        </a:p>
      </dgm:t>
    </dgm:pt>
    <dgm:pt modelId="{9573028A-CF31-49C9-B8B8-E0D8034B1FCD}" type="parTrans" cxnId="{699FBF81-576C-4FED-BA9E-6165835D626C}">
      <dgm:prSet/>
      <dgm:spPr/>
      <dgm:t>
        <a:bodyPr/>
        <a:lstStyle/>
        <a:p>
          <a:endParaRPr lang="zh-CN" altLang="en-US"/>
        </a:p>
      </dgm:t>
    </dgm:pt>
    <dgm:pt modelId="{5FD22E11-7C9D-48EA-BED1-D179B8E481F4}" type="sibTrans" cxnId="{699FBF81-576C-4FED-BA9E-6165835D626C}">
      <dgm:prSet/>
      <dgm:spPr/>
      <dgm:t>
        <a:bodyPr/>
        <a:lstStyle/>
        <a:p>
          <a:endParaRPr lang="zh-CN" altLang="en-US"/>
        </a:p>
      </dgm:t>
    </dgm:pt>
    <dgm:pt modelId="{A80F3678-BD04-4EA9-9D23-EC14E01A9456}">
      <dgm:prSet phldrT="[文本]" custT="1"/>
      <dgm:spPr/>
      <dgm:t>
        <a:bodyPr/>
        <a:lstStyle/>
        <a:p>
          <a:r>
            <a:rPr lang="zh-CN" altLang="en-US" sz="1200" dirty="0"/>
            <a:t>使用</a:t>
          </a:r>
          <a:r>
            <a:rPr lang="en-US" sz="1200" dirty="0" err="1"/>
            <a:t>softmax</a:t>
          </a:r>
          <a:r>
            <a:rPr lang="zh-CN" sz="1200" dirty="0"/>
            <a:t>激活函数</a:t>
          </a:r>
          <a:r>
            <a:rPr lang="zh-CN" altLang="en-US" sz="1200" dirty="0"/>
            <a:t>，</a:t>
          </a:r>
          <a:r>
            <a:rPr lang="zh-CN" sz="1200" dirty="0"/>
            <a:t>该函数将每个单元的输出压缩在</a:t>
          </a:r>
          <a:r>
            <a:rPr lang="en-US" sz="1200" dirty="0"/>
            <a:t>0</a:t>
          </a:r>
          <a:r>
            <a:rPr lang="zh-CN" sz="1200" dirty="0"/>
            <a:t>到</a:t>
          </a:r>
          <a:r>
            <a:rPr lang="en-US" sz="1200" dirty="0"/>
            <a:t>1</a:t>
          </a:r>
          <a:r>
            <a:rPr lang="zh-CN" sz="1200" dirty="0"/>
            <a:t>之间</a:t>
          </a:r>
          <a:endParaRPr lang="zh-CN" altLang="en-US" sz="1200" dirty="0"/>
        </a:p>
      </dgm:t>
    </dgm:pt>
    <dgm:pt modelId="{0DC6B205-3916-4055-8395-D8044B86D417}" type="parTrans" cxnId="{CD8C7FA2-7FCF-4BE3-935D-454C3460752F}">
      <dgm:prSet/>
      <dgm:spPr/>
      <dgm:t>
        <a:bodyPr/>
        <a:lstStyle/>
        <a:p>
          <a:endParaRPr lang="zh-CN" altLang="en-US"/>
        </a:p>
      </dgm:t>
    </dgm:pt>
    <dgm:pt modelId="{5834277E-C540-4572-83C7-B152D52F788A}" type="sibTrans" cxnId="{CD8C7FA2-7FCF-4BE3-935D-454C3460752F}">
      <dgm:prSet/>
      <dgm:spPr/>
      <dgm:t>
        <a:bodyPr/>
        <a:lstStyle/>
        <a:p>
          <a:endParaRPr lang="zh-CN" altLang="en-US"/>
        </a:p>
      </dgm:t>
    </dgm:pt>
    <dgm:pt modelId="{7A873694-9089-42C2-817D-6C57E5F3CFB6}" type="pres">
      <dgm:prSet presAssocID="{D1393BEC-DD71-42A4-84DF-2E0FE21A532E}" presName="composite" presStyleCnt="0">
        <dgm:presLayoutVars>
          <dgm:chMax val="5"/>
          <dgm:dir/>
          <dgm:animLvl val="ctr"/>
          <dgm:resizeHandles val="exact"/>
        </dgm:presLayoutVars>
      </dgm:prSet>
      <dgm:spPr/>
    </dgm:pt>
    <dgm:pt modelId="{BCD2139C-6882-4BB7-9023-1F1DEAD2607D}" type="pres">
      <dgm:prSet presAssocID="{D1393BEC-DD71-42A4-84DF-2E0FE21A532E}" presName="cycle" presStyleCnt="0"/>
      <dgm:spPr/>
    </dgm:pt>
    <dgm:pt modelId="{17849FAB-02EB-418A-BAFC-41A6D08139E3}" type="pres">
      <dgm:prSet presAssocID="{D1393BEC-DD71-42A4-84DF-2E0FE21A532E}" presName="centerShape" presStyleCnt="0"/>
      <dgm:spPr/>
    </dgm:pt>
    <dgm:pt modelId="{FBE1B1A2-981C-4206-B736-46393E05B8E7}" type="pres">
      <dgm:prSet presAssocID="{D1393BEC-DD71-42A4-84DF-2E0FE21A532E}" presName="connSite" presStyleLbl="node1" presStyleIdx="0" presStyleCnt="4"/>
      <dgm:spPr/>
    </dgm:pt>
    <dgm:pt modelId="{027779E1-E99E-4993-803C-1B104BEE9401}" type="pres">
      <dgm:prSet presAssocID="{D1393BEC-DD71-42A4-84DF-2E0FE21A532E}" presName="visible"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录制"/>
        </a:ext>
      </dgm:extLst>
    </dgm:pt>
    <dgm:pt modelId="{F268CA18-DA28-4C05-B8E6-B1F1905009A8}" type="pres">
      <dgm:prSet presAssocID="{4D4C2219-DDE0-4E96-8828-FC677E6C0466}" presName="Name25" presStyleLbl="parChTrans1D1" presStyleIdx="0" presStyleCnt="3"/>
      <dgm:spPr/>
    </dgm:pt>
    <dgm:pt modelId="{ACDCBB55-DBB5-497C-BC08-A90539C8F2A4}" type="pres">
      <dgm:prSet presAssocID="{E1E46EC1-2EE9-4B6F-8606-B38D9CE2E532}" presName="node" presStyleCnt="0"/>
      <dgm:spPr/>
    </dgm:pt>
    <dgm:pt modelId="{CCE447C1-4D8D-440F-98F5-7E5F72EB4DD5}" type="pres">
      <dgm:prSet presAssocID="{E1E46EC1-2EE9-4B6F-8606-B38D9CE2E532}" presName="parentNode" presStyleLbl="node1" presStyleIdx="1" presStyleCnt="4">
        <dgm:presLayoutVars>
          <dgm:chMax val="1"/>
          <dgm:bulletEnabled val="1"/>
        </dgm:presLayoutVars>
      </dgm:prSet>
      <dgm:spPr/>
    </dgm:pt>
    <dgm:pt modelId="{B8EC5F2A-252A-446B-92AC-3FBCD0EA1AF2}" type="pres">
      <dgm:prSet presAssocID="{E1E46EC1-2EE9-4B6F-8606-B38D9CE2E532}" presName="childNode" presStyleLbl="revTx" presStyleIdx="0" presStyleCnt="3">
        <dgm:presLayoutVars>
          <dgm:bulletEnabled val="1"/>
        </dgm:presLayoutVars>
      </dgm:prSet>
      <dgm:spPr/>
    </dgm:pt>
    <dgm:pt modelId="{E8A2AE85-FF99-4DDC-92D8-1BC7F38A994B}" type="pres">
      <dgm:prSet presAssocID="{8069C0E2-8434-4182-BE11-3CE40215F13D}" presName="Name25" presStyleLbl="parChTrans1D1" presStyleIdx="1" presStyleCnt="3"/>
      <dgm:spPr/>
    </dgm:pt>
    <dgm:pt modelId="{01FB46F2-E77D-457F-A7C5-AC01EF32B73C}" type="pres">
      <dgm:prSet presAssocID="{F9097EE7-8F01-4193-B064-D61888E2B7F8}" presName="node" presStyleCnt="0"/>
      <dgm:spPr/>
    </dgm:pt>
    <dgm:pt modelId="{94B41D27-5A39-4011-AF2F-2688C24C91AF}" type="pres">
      <dgm:prSet presAssocID="{F9097EE7-8F01-4193-B064-D61888E2B7F8}" presName="parentNode" presStyleLbl="node1" presStyleIdx="2" presStyleCnt="4">
        <dgm:presLayoutVars>
          <dgm:chMax val="1"/>
          <dgm:bulletEnabled val="1"/>
        </dgm:presLayoutVars>
      </dgm:prSet>
      <dgm:spPr/>
    </dgm:pt>
    <dgm:pt modelId="{3BCFB370-DE7E-4E7B-8728-70ED25DE794B}" type="pres">
      <dgm:prSet presAssocID="{F9097EE7-8F01-4193-B064-D61888E2B7F8}" presName="childNode" presStyleLbl="revTx" presStyleIdx="1" presStyleCnt="3">
        <dgm:presLayoutVars>
          <dgm:bulletEnabled val="1"/>
        </dgm:presLayoutVars>
      </dgm:prSet>
      <dgm:spPr/>
    </dgm:pt>
    <dgm:pt modelId="{738062AE-CE98-4AD5-BDA1-5AB38F3CC844}" type="pres">
      <dgm:prSet presAssocID="{9573028A-CF31-49C9-B8B8-E0D8034B1FCD}" presName="Name25" presStyleLbl="parChTrans1D1" presStyleIdx="2" presStyleCnt="3"/>
      <dgm:spPr/>
    </dgm:pt>
    <dgm:pt modelId="{D9BD580F-A34A-43A4-B3C4-C29E6F2A44B6}" type="pres">
      <dgm:prSet presAssocID="{D7FB804A-18E4-4AB5-AFEC-E54752CBABEA}" presName="node" presStyleCnt="0"/>
      <dgm:spPr/>
    </dgm:pt>
    <dgm:pt modelId="{12348A04-C779-4F70-9DB9-CB5362B9BA51}" type="pres">
      <dgm:prSet presAssocID="{D7FB804A-18E4-4AB5-AFEC-E54752CBABEA}" presName="parentNode" presStyleLbl="node1" presStyleIdx="3" presStyleCnt="4">
        <dgm:presLayoutVars>
          <dgm:chMax val="1"/>
          <dgm:bulletEnabled val="1"/>
        </dgm:presLayoutVars>
      </dgm:prSet>
      <dgm:spPr/>
    </dgm:pt>
    <dgm:pt modelId="{997181DB-432F-41EC-A73B-52DF0F63DE66}" type="pres">
      <dgm:prSet presAssocID="{D7FB804A-18E4-4AB5-AFEC-E54752CBABEA}" presName="childNode" presStyleLbl="revTx" presStyleIdx="2" presStyleCnt="3">
        <dgm:presLayoutVars>
          <dgm:bulletEnabled val="1"/>
        </dgm:presLayoutVars>
      </dgm:prSet>
      <dgm:spPr/>
    </dgm:pt>
  </dgm:ptLst>
  <dgm:cxnLst>
    <dgm:cxn modelId="{EABDC807-E05D-4C59-B64F-C21161263073}" type="presOf" srcId="{D1393BEC-DD71-42A4-84DF-2E0FE21A532E}" destId="{7A873694-9089-42C2-817D-6C57E5F3CFB6}" srcOrd="0" destOrd="0" presId="urn:microsoft.com/office/officeart/2005/8/layout/radial2"/>
    <dgm:cxn modelId="{AD942017-1D60-4B97-B38B-4EA66B88506A}" srcId="{D1393BEC-DD71-42A4-84DF-2E0FE21A532E}" destId="{F9097EE7-8F01-4193-B064-D61888E2B7F8}" srcOrd="1" destOrd="0" parTransId="{8069C0E2-8434-4182-BE11-3CE40215F13D}" sibTransId="{A341591E-48B3-4625-8106-672FA225F581}"/>
    <dgm:cxn modelId="{5684B518-A48B-4422-9572-407EE650FBA8}" type="presOf" srcId="{A7DEF6E9-EB58-450D-8663-26B4F68E7396}" destId="{3BCFB370-DE7E-4E7B-8728-70ED25DE794B}" srcOrd="0" destOrd="0" presId="urn:microsoft.com/office/officeart/2005/8/layout/radial2"/>
    <dgm:cxn modelId="{F8C81D28-DA95-4DDE-A6BC-6016ABF17962}" type="presOf" srcId="{C3E51F03-4CB9-4ABC-9806-E83DA749F45A}" destId="{B8EC5F2A-252A-446B-92AC-3FBCD0EA1AF2}" srcOrd="0" destOrd="0" presId="urn:microsoft.com/office/officeart/2005/8/layout/radial2"/>
    <dgm:cxn modelId="{2AC5CA4A-AB8F-495E-99FC-AD8BF43F272F}" type="presOf" srcId="{E1E46EC1-2EE9-4B6F-8606-B38D9CE2E532}" destId="{CCE447C1-4D8D-440F-98F5-7E5F72EB4DD5}" srcOrd="0" destOrd="0" presId="urn:microsoft.com/office/officeart/2005/8/layout/radial2"/>
    <dgm:cxn modelId="{C1699552-D10A-4F6C-8A31-34BAEEB85802}" srcId="{F9097EE7-8F01-4193-B064-D61888E2B7F8}" destId="{A7DEF6E9-EB58-450D-8663-26B4F68E7396}" srcOrd="0" destOrd="0" parTransId="{E89D0BE0-27A0-473A-A820-362BEDDF240B}" sibTransId="{030C02AB-FCED-4ED2-B64F-3098745DA74E}"/>
    <dgm:cxn modelId="{A313097B-FD1B-485F-ABE8-2AB84A45E4A0}" type="presOf" srcId="{D7FB804A-18E4-4AB5-AFEC-E54752CBABEA}" destId="{12348A04-C779-4F70-9DB9-CB5362B9BA51}" srcOrd="0" destOrd="0" presId="urn:microsoft.com/office/officeart/2005/8/layout/radial2"/>
    <dgm:cxn modelId="{699FBF81-576C-4FED-BA9E-6165835D626C}" srcId="{D1393BEC-DD71-42A4-84DF-2E0FE21A532E}" destId="{D7FB804A-18E4-4AB5-AFEC-E54752CBABEA}" srcOrd="2" destOrd="0" parTransId="{9573028A-CF31-49C9-B8B8-E0D8034B1FCD}" sibTransId="{5FD22E11-7C9D-48EA-BED1-D179B8E481F4}"/>
    <dgm:cxn modelId="{A4D1708C-EF13-4B1F-9CAF-B8F1883A21FE}" srcId="{E1E46EC1-2EE9-4B6F-8606-B38D9CE2E532}" destId="{C3E51F03-4CB9-4ABC-9806-E83DA749F45A}" srcOrd="0" destOrd="0" parTransId="{039FF84B-1170-4492-B1A1-123013EC2D35}" sibTransId="{5BD693E3-76ED-48F3-8782-3C013071274A}"/>
    <dgm:cxn modelId="{FF53BE91-0D66-4EAD-9738-DA5C1FE90955}" type="presOf" srcId="{8069C0E2-8434-4182-BE11-3CE40215F13D}" destId="{E8A2AE85-FF99-4DDC-92D8-1BC7F38A994B}" srcOrd="0" destOrd="0" presId="urn:microsoft.com/office/officeart/2005/8/layout/radial2"/>
    <dgm:cxn modelId="{CD8C7FA2-7FCF-4BE3-935D-454C3460752F}" srcId="{D7FB804A-18E4-4AB5-AFEC-E54752CBABEA}" destId="{A80F3678-BD04-4EA9-9D23-EC14E01A9456}" srcOrd="0" destOrd="0" parTransId="{0DC6B205-3916-4055-8395-D8044B86D417}" sibTransId="{5834277E-C540-4572-83C7-B152D52F788A}"/>
    <dgm:cxn modelId="{1CFCD6BE-0D4B-4385-82BB-7D9AC1C259BD}" type="presOf" srcId="{4D4C2219-DDE0-4E96-8828-FC677E6C0466}" destId="{F268CA18-DA28-4C05-B8E6-B1F1905009A8}" srcOrd="0" destOrd="0" presId="urn:microsoft.com/office/officeart/2005/8/layout/radial2"/>
    <dgm:cxn modelId="{03DF2BC4-8DDA-4DF5-BB08-850BF5A1F598}" srcId="{D1393BEC-DD71-42A4-84DF-2E0FE21A532E}" destId="{E1E46EC1-2EE9-4B6F-8606-B38D9CE2E532}" srcOrd="0" destOrd="0" parTransId="{4D4C2219-DDE0-4E96-8828-FC677E6C0466}" sibTransId="{FD15EC35-88AA-44B6-8040-5B7D1047653B}"/>
    <dgm:cxn modelId="{E0BE54EC-328F-4951-B71A-73F18384E5F7}" type="presOf" srcId="{A80F3678-BD04-4EA9-9D23-EC14E01A9456}" destId="{997181DB-432F-41EC-A73B-52DF0F63DE66}" srcOrd="0" destOrd="0" presId="urn:microsoft.com/office/officeart/2005/8/layout/radial2"/>
    <dgm:cxn modelId="{591F9BF2-F1BE-4D09-8DCA-0BC3D989E742}" type="presOf" srcId="{F9097EE7-8F01-4193-B064-D61888E2B7F8}" destId="{94B41D27-5A39-4011-AF2F-2688C24C91AF}" srcOrd="0" destOrd="0" presId="urn:microsoft.com/office/officeart/2005/8/layout/radial2"/>
    <dgm:cxn modelId="{F74128FC-2FBD-421A-8C35-8581E275077C}" type="presOf" srcId="{9573028A-CF31-49C9-B8B8-E0D8034B1FCD}" destId="{738062AE-CE98-4AD5-BDA1-5AB38F3CC844}" srcOrd="0" destOrd="0" presId="urn:microsoft.com/office/officeart/2005/8/layout/radial2"/>
    <dgm:cxn modelId="{2F50D700-E03C-4BF8-87D1-0C056BB1BEAA}" type="presParOf" srcId="{7A873694-9089-42C2-817D-6C57E5F3CFB6}" destId="{BCD2139C-6882-4BB7-9023-1F1DEAD2607D}" srcOrd="0" destOrd="0" presId="urn:microsoft.com/office/officeart/2005/8/layout/radial2"/>
    <dgm:cxn modelId="{4F5350C1-8045-402B-A7F6-8C08AD7A121F}" type="presParOf" srcId="{BCD2139C-6882-4BB7-9023-1F1DEAD2607D}" destId="{17849FAB-02EB-418A-BAFC-41A6D08139E3}" srcOrd="0" destOrd="0" presId="urn:microsoft.com/office/officeart/2005/8/layout/radial2"/>
    <dgm:cxn modelId="{12A5BE6F-7B6D-4DDC-926C-9C6020CD49BA}" type="presParOf" srcId="{17849FAB-02EB-418A-BAFC-41A6D08139E3}" destId="{FBE1B1A2-981C-4206-B736-46393E05B8E7}" srcOrd="0" destOrd="0" presId="urn:microsoft.com/office/officeart/2005/8/layout/radial2"/>
    <dgm:cxn modelId="{E84ABE18-AEB9-4D82-AA16-F2044ECD4608}" type="presParOf" srcId="{17849FAB-02EB-418A-BAFC-41A6D08139E3}" destId="{027779E1-E99E-4993-803C-1B104BEE9401}" srcOrd="1" destOrd="0" presId="urn:microsoft.com/office/officeart/2005/8/layout/radial2"/>
    <dgm:cxn modelId="{E46DEDA1-90D1-48EA-9883-99A704FA9021}" type="presParOf" srcId="{BCD2139C-6882-4BB7-9023-1F1DEAD2607D}" destId="{F268CA18-DA28-4C05-B8E6-B1F1905009A8}" srcOrd="1" destOrd="0" presId="urn:microsoft.com/office/officeart/2005/8/layout/radial2"/>
    <dgm:cxn modelId="{8C1B871E-2B83-436B-AF8E-517E69AF30D7}" type="presParOf" srcId="{BCD2139C-6882-4BB7-9023-1F1DEAD2607D}" destId="{ACDCBB55-DBB5-497C-BC08-A90539C8F2A4}" srcOrd="2" destOrd="0" presId="urn:microsoft.com/office/officeart/2005/8/layout/radial2"/>
    <dgm:cxn modelId="{7B855754-76AA-4C4D-AEC0-8267EFC5DC40}" type="presParOf" srcId="{ACDCBB55-DBB5-497C-BC08-A90539C8F2A4}" destId="{CCE447C1-4D8D-440F-98F5-7E5F72EB4DD5}" srcOrd="0" destOrd="0" presId="urn:microsoft.com/office/officeart/2005/8/layout/radial2"/>
    <dgm:cxn modelId="{CD5AE6F7-54A7-4CC8-B531-45650C743A55}" type="presParOf" srcId="{ACDCBB55-DBB5-497C-BC08-A90539C8F2A4}" destId="{B8EC5F2A-252A-446B-92AC-3FBCD0EA1AF2}" srcOrd="1" destOrd="0" presId="urn:microsoft.com/office/officeart/2005/8/layout/radial2"/>
    <dgm:cxn modelId="{4BB25D7D-BBE5-44EB-986A-094D16B1D35A}" type="presParOf" srcId="{BCD2139C-6882-4BB7-9023-1F1DEAD2607D}" destId="{E8A2AE85-FF99-4DDC-92D8-1BC7F38A994B}" srcOrd="3" destOrd="0" presId="urn:microsoft.com/office/officeart/2005/8/layout/radial2"/>
    <dgm:cxn modelId="{A536B624-0383-4F76-8D2D-BCC9F130F34A}" type="presParOf" srcId="{BCD2139C-6882-4BB7-9023-1F1DEAD2607D}" destId="{01FB46F2-E77D-457F-A7C5-AC01EF32B73C}" srcOrd="4" destOrd="0" presId="urn:microsoft.com/office/officeart/2005/8/layout/radial2"/>
    <dgm:cxn modelId="{25144FEE-D1EA-4FCA-9EA2-0B5F79769F6D}" type="presParOf" srcId="{01FB46F2-E77D-457F-A7C5-AC01EF32B73C}" destId="{94B41D27-5A39-4011-AF2F-2688C24C91AF}" srcOrd="0" destOrd="0" presId="urn:microsoft.com/office/officeart/2005/8/layout/radial2"/>
    <dgm:cxn modelId="{55857E60-3FAA-4081-BC76-AD18923F14A6}" type="presParOf" srcId="{01FB46F2-E77D-457F-A7C5-AC01EF32B73C}" destId="{3BCFB370-DE7E-4E7B-8728-70ED25DE794B}" srcOrd="1" destOrd="0" presId="urn:microsoft.com/office/officeart/2005/8/layout/radial2"/>
    <dgm:cxn modelId="{87BD18BF-1FC4-4EC2-B7B4-A62CD21D093B}" type="presParOf" srcId="{BCD2139C-6882-4BB7-9023-1F1DEAD2607D}" destId="{738062AE-CE98-4AD5-BDA1-5AB38F3CC844}" srcOrd="5" destOrd="0" presId="urn:microsoft.com/office/officeart/2005/8/layout/radial2"/>
    <dgm:cxn modelId="{4364E79D-193B-4E8B-90FB-1145E641073B}" type="presParOf" srcId="{BCD2139C-6882-4BB7-9023-1F1DEAD2607D}" destId="{D9BD580F-A34A-43A4-B3C4-C29E6F2A44B6}" srcOrd="6" destOrd="0" presId="urn:microsoft.com/office/officeart/2005/8/layout/radial2"/>
    <dgm:cxn modelId="{721EF3C9-5234-4076-8EBD-07C7A8E05C88}" type="presParOf" srcId="{D9BD580F-A34A-43A4-B3C4-C29E6F2A44B6}" destId="{12348A04-C779-4F70-9DB9-CB5362B9BA51}" srcOrd="0" destOrd="0" presId="urn:microsoft.com/office/officeart/2005/8/layout/radial2"/>
    <dgm:cxn modelId="{21F86CD4-F267-4EA8-AB20-ABB55D1203FC}" type="presParOf" srcId="{D9BD580F-A34A-43A4-B3C4-C29E6F2A44B6}" destId="{997181DB-432F-41EC-A73B-52DF0F63DE66}" srcOrd="1" destOrd="0" presId="urn:microsoft.com/office/officeart/2005/8/layout/radial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393BEC-DD71-42A4-84DF-2E0FE21A532E}" type="doc">
      <dgm:prSet loTypeId="urn:microsoft.com/office/officeart/2005/8/layout/radial2" loCatId="relationship" qsTypeId="urn:microsoft.com/office/officeart/2005/8/quickstyle/3d1" qsCatId="3D" csTypeId="urn:microsoft.com/office/officeart/2005/8/colors/accent5_2" csCatId="accent5" phldr="1"/>
      <dgm:spPr/>
      <dgm:t>
        <a:bodyPr/>
        <a:lstStyle/>
        <a:p>
          <a:endParaRPr lang="zh-CN" altLang="en-US"/>
        </a:p>
      </dgm:t>
    </dgm:pt>
    <dgm:pt modelId="{E1E46EC1-2EE9-4B6F-8606-B38D9CE2E532}">
      <dgm:prSet phldrT="[文本]" custT="1"/>
      <dgm:spPr/>
      <dgm:t>
        <a:bodyPr/>
        <a:lstStyle/>
        <a:p>
          <a:r>
            <a:rPr lang="zh-CN" altLang="en-US" sz="2000" dirty="0"/>
            <a:t>输入层</a:t>
          </a:r>
        </a:p>
      </dgm:t>
    </dgm:pt>
    <dgm:pt modelId="{4D4C2219-DDE0-4E96-8828-FC677E6C0466}" type="parTrans" cxnId="{03DF2BC4-8DDA-4DF5-BB08-850BF5A1F598}">
      <dgm:prSet/>
      <dgm:spPr/>
      <dgm:t>
        <a:bodyPr/>
        <a:lstStyle/>
        <a:p>
          <a:endParaRPr lang="zh-CN" altLang="en-US"/>
        </a:p>
      </dgm:t>
    </dgm:pt>
    <dgm:pt modelId="{FD15EC35-88AA-44B6-8040-5B7D1047653B}" type="sibTrans" cxnId="{03DF2BC4-8DDA-4DF5-BB08-850BF5A1F598}">
      <dgm:prSet/>
      <dgm:spPr/>
      <dgm:t>
        <a:bodyPr/>
        <a:lstStyle/>
        <a:p>
          <a:endParaRPr lang="zh-CN" altLang="en-US"/>
        </a:p>
      </dgm:t>
    </dgm:pt>
    <dgm:pt modelId="{C3E51F03-4CB9-4ABC-9806-E83DA749F45A}">
      <dgm:prSet phldrT="[文本]" custT="1"/>
      <dgm:spPr/>
      <dgm:t>
        <a:bodyPr/>
        <a:lstStyle/>
        <a:p>
          <a:r>
            <a:rPr lang="zh-CN" altLang="en-US" sz="1200" dirty="0"/>
            <a:t>处理多种不同类型数据，</a:t>
          </a:r>
          <a:r>
            <a:rPr lang="zh-CN" sz="1200" dirty="0"/>
            <a:t>如</a:t>
          </a:r>
          <a:r>
            <a:rPr lang="en-US" sz="1200" dirty="0"/>
            <a:t>images</a:t>
          </a:r>
          <a:r>
            <a:rPr lang="zh-CN" sz="1200" dirty="0"/>
            <a:t>、</a:t>
          </a:r>
          <a:r>
            <a:rPr lang="en-US" sz="1200" dirty="0"/>
            <a:t>CSV</a:t>
          </a:r>
          <a:r>
            <a:rPr lang="zh-CN" sz="1200" dirty="0"/>
            <a:t>、</a:t>
          </a:r>
          <a:r>
            <a:rPr lang="en-US" sz="1200" dirty="0"/>
            <a:t>ARFF</a:t>
          </a:r>
          <a:r>
            <a:rPr lang="zh-CN" sz="1200" dirty="0"/>
            <a:t>、纯文本和</a:t>
          </a:r>
          <a:r>
            <a:rPr lang="en-US" sz="1200" dirty="0"/>
            <a:t>Apache Camel</a:t>
          </a:r>
          <a:r>
            <a:rPr lang="zh-CN" sz="1200" dirty="0"/>
            <a:t>集成</a:t>
          </a:r>
          <a:endParaRPr lang="zh-CN" altLang="en-US" sz="1200" dirty="0"/>
        </a:p>
      </dgm:t>
    </dgm:pt>
    <dgm:pt modelId="{039FF84B-1170-4492-B1A1-123013EC2D35}" type="parTrans" cxnId="{A4D1708C-EF13-4B1F-9CAF-B8F1883A21FE}">
      <dgm:prSet/>
      <dgm:spPr/>
      <dgm:t>
        <a:bodyPr/>
        <a:lstStyle/>
        <a:p>
          <a:endParaRPr lang="zh-CN" altLang="en-US"/>
        </a:p>
      </dgm:t>
    </dgm:pt>
    <dgm:pt modelId="{5BD693E3-76ED-48F3-8782-3C013071274A}" type="sibTrans" cxnId="{A4D1708C-EF13-4B1F-9CAF-B8F1883A21FE}">
      <dgm:prSet/>
      <dgm:spPr/>
      <dgm:t>
        <a:bodyPr/>
        <a:lstStyle/>
        <a:p>
          <a:endParaRPr lang="zh-CN" altLang="en-US"/>
        </a:p>
      </dgm:t>
    </dgm:pt>
    <dgm:pt modelId="{F9097EE7-8F01-4193-B064-D61888E2B7F8}">
      <dgm:prSet phldrT="[文本]" custT="1"/>
      <dgm:spPr/>
      <dgm:t>
        <a:bodyPr/>
        <a:lstStyle/>
        <a:p>
          <a:r>
            <a:rPr lang="zh-CN" altLang="en-US" sz="2000" dirty="0"/>
            <a:t>隐藏层</a:t>
          </a:r>
        </a:p>
      </dgm:t>
    </dgm:pt>
    <dgm:pt modelId="{8069C0E2-8434-4182-BE11-3CE40215F13D}" type="parTrans" cxnId="{AD942017-1D60-4B97-B38B-4EA66B88506A}">
      <dgm:prSet/>
      <dgm:spPr/>
      <dgm:t>
        <a:bodyPr/>
        <a:lstStyle/>
        <a:p>
          <a:endParaRPr lang="zh-CN" altLang="en-US"/>
        </a:p>
      </dgm:t>
    </dgm:pt>
    <dgm:pt modelId="{A341591E-48B3-4625-8106-672FA225F581}" type="sibTrans" cxnId="{AD942017-1D60-4B97-B38B-4EA66B88506A}">
      <dgm:prSet/>
      <dgm:spPr/>
      <dgm:t>
        <a:bodyPr/>
        <a:lstStyle/>
        <a:p>
          <a:endParaRPr lang="zh-CN" altLang="en-US"/>
        </a:p>
      </dgm:t>
    </dgm:pt>
    <dgm:pt modelId="{A7DEF6E9-EB58-450D-8663-26B4F68E7396}">
      <dgm:prSet phldrT="[文本]" custT="1"/>
      <dgm:spPr/>
      <dgm:t>
        <a:bodyPr/>
        <a:lstStyle/>
        <a:p>
          <a:r>
            <a:rPr lang="zh-CN" sz="1200" dirty="0"/>
            <a:t>使用</a:t>
          </a:r>
          <a:r>
            <a:rPr lang="en-US" sz="1200" dirty="0" err="1"/>
            <a:t>ReLU</a:t>
          </a:r>
          <a:r>
            <a:rPr lang="zh-CN" sz="1200" dirty="0"/>
            <a:t>（校正线性单元）激活函数的隐藏层其中，如果输入小于</a:t>
          </a:r>
          <a:r>
            <a:rPr lang="en-US" sz="1200" dirty="0"/>
            <a:t>0</a:t>
          </a:r>
          <a:r>
            <a:rPr lang="zh-CN" sz="1200" dirty="0"/>
            <a:t>，</a:t>
          </a:r>
          <a:r>
            <a:rPr lang="en-US" altLang="zh-CN" sz="1200" dirty="0"/>
            <a:t>F(x)</a:t>
          </a:r>
          <a:r>
            <a:rPr lang="zh-CN" sz="1200" dirty="0"/>
            <a:t>的输出为</a:t>
          </a:r>
          <a:r>
            <a:rPr lang="en-US" sz="1200" dirty="0"/>
            <a:t>0</a:t>
          </a:r>
          <a:r>
            <a:rPr lang="zh-CN" sz="1200" dirty="0"/>
            <a:t>；如果输入大于</a:t>
          </a:r>
          <a:r>
            <a:rPr lang="en-US" sz="1200" dirty="0"/>
            <a:t>0</a:t>
          </a:r>
          <a:r>
            <a:rPr lang="zh-CN" sz="1200" dirty="0"/>
            <a:t>，则</a:t>
          </a:r>
          <a:r>
            <a:rPr lang="en-US" altLang="zh-CN" sz="1200" dirty="0"/>
            <a:t>F(x)</a:t>
          </a:r>
          <a:r>
            <a:rPr lang="zh-CN" altLang="en-US" sz="1200" dirty="0"/>
            <a:t>的</a:t>
          </a:r>
          <a:r>
            <a:rPr lang="zh-CN" sz="1200" dirty="0"/>
            <a:t>输出为原始输出。</a:t>
          </a:r>
          <a:endParaRPr lang="zh-CN" altLang="en-US" sz="1200" dirty="0"/>
        </a:p>
      </dgm:t>
    </dgm:pt>
    <dgm:pt modelId="{E89D0BE0-27A0-473A-A820-362BEDDF240B}" type="parTrans" cxnId="{C1699552-D10A-4F6C-8A31-34BAEEB85802}">
      <dgm:prSet/>
      <dgm:spPr/>
      <dgm:t>
        <a:bodyPr/>
        <a:lstStyle/>
        <a:p>
          <a:endParaRPr lang="zh-CN" altLang="en-US"/>
        </a:p>
      </dgm:t>
    </dgm:pt>
    <dgm:pt modelId="{030C02AB-FCED-4ED2-B64F-3098745DA74E}" type="sibTrans" cxnId="{C1699552-D10A-4F6C-8A31-34BAEEB85802}">
      <dgm:prSet/>
      <dgm:spPr/>
      <dgm:t>
        <a:bodyPr/>
        <a:lstStyle/>
        <a:p>
          <a:endParaRPr lang="zh-CN" altLang="en-US"/>
        </a:p>
      </dgm:t>
    </dgm:pt>
    <dgm:pt modelId="{D7FB804A-18E4-4AB5-AFEC-E54752CBABEA}">
      <dgm:prSet phldrT="[文本]" custT="1"/>
      <dgm:spPr/>
      <dgm:t>
        <a:bodyPr/>
        <a:lstStyle/>
        <a:p>
          <a:r>
            <a:rPr lang="zh-CN" altLang="en-US" sz="2000" dirty="0"/>
            <a:t>输出层</a:t>
          </a:r>
        </a:p>
      </dgm:t>
    </dgm:pt>
    <dgm:pt modelId="{9573028A-CF31-49C9-B8B8-E0D8034B1FCD}" type="parTrans" cxnId="{699FBF81-576C-4FED-BA9E-6165835D626C}">
      <dgm:prSet/>
      <dgm:spPr/>
      <dgm:t>
        <a:bodyPr/>
        <a:lstStyle/>
        <a:p>
          <a:endParaRPr lang="zh-CN" altLang="en-US"/>
        </a:p>
      </dgm:t>
    </dgm:pt>
    <dgm:pt modelId="{5FD22E11-7C9D-48EA-BED1-D179B8E481F4}" type="sibTrans" cxnId="{699FBF81-576C-4FED-BA9E-6165835D626C}">
      <dgm:prSet/>
      <dgm:spPr/>
      <dgm:t>
        <a:bodyPr/>
        <a:lstStyle/>
        <a:p>
          <a:endParaRPr lang="zh-CN" altLang="en-US"/>
        </a:p>
      </dgm:t>
    </dgm:pt>
    <dgm:pt modelId="{A80F3678-BD04-4EA9-9D23-EC14E01A9456}">
      <dgm:prSet phldrT="[文本]" custT="1"/>
      <dgm:spPr/>
      <dgm:t>
        <a:bodyPr/>
        <a:lstStyle/>
        <a:p>
          <a:r>
            <a:rPr lang="zh-CN" altLang="en-US" sz="1200" dirty="0"/>
            <a:t>使用</a:t>
          </a:r>
          <a:r>
            <a:rPr lang="en-US" sz="1200" dirty="0" err="1"/>
            <a:t>softmax</a:t>
          </a:r>
          <a:r>
            <a:rPr lang="zh-CN" sz="1200" dirty="0"/>
            <a:t>激活函数</a:t>
          </a:r>
          <a:r>
            <a:rPr lang="zh-CN" altLang="en-US" sz="1200" dirty="0"/>
            <a:t>，</a:t>
          </a:r>
          <a:r>
            <a:rPr lang="zh-CN" sz="1200" dirty="0"/>
            <a:t>该函数将每个单元的输出压缩在</a:t>
          </a:r>
          <a:r>
            <a:rPr lang="en-US" sz="1200" dirty="0"/>
            <a:t>0</a:t>
          </a:r>
          <a:r>
            <a:rPr lang="zh-CN" sz="1200" dirty="0"/>
            <a:t>到</a:t>
          </a:r>
          <a:r>
            <a:rPr lang="en-US" sz="1200" dirty="0"/>
            <a:t>1</a:t>
          </a:r>
          <a:r>
            <a:rPr lang="zh-CN" sz="1200" dirty="0"/>
            <a:t>之间</a:t>
          </a:r>
          <a:endParaRPr lang="zh-CN" altLang="en-US" sz="1200" dirty="0"/>
        </a:p>
      </dgm:t>
    </dgm:pt>
    <dgm:pt modelId="{0DC6B205-3916-4055-8395-D8044B86D417}" type="parTrans" cxnId="{CD8C7FA2-7FCF-4BE3-935D-454C3460752F}">
      <dgm:prSet/>
      <dgm:spPr/>
      <dgm:t>
        <a:bodyPr/>
        <a:lstStyle/>
        <a:p>
          <a:endParaRPr lang="zh-CN" altLang="en-US"/>
        </a:p>
      </dgm:t>
    </dgm:pt>
    <dgm:pt modelId="{5834277E-C540-4572-83C7-B152D52F788A}" type="sibTrans" cxnId="{CD8C7FA2-7FCF-4BE3-935D-454C3460752F}">
      <dgm:prSet/>
      <dgm:spPr/>
      <dgm:t>
        <a:bodyPr/>
        <a:lstStyle/>
        <a:p>
          <a:endParaRPr lang="zh-CN" altLang="en-US"/>
        </a:p>
      </dgm:t>
    </dgm:pt>
    <dgm:pt modelId="{7A873694-9089-42C2-817D-6C57E5F3CFB6}" type="pres">
      <dgm:prSet presAssocID="{D1393BEC-DD71-42A4-84DF-2E0FE21A532E}" presName="composite" presStyleCnt="0">
        <dgm:presLayoutVars>
          <dgm:chMax val="5"/>
          <dgm:dir/>
          <dgm:animLvl val="ctr"/>
          <dgm:resizeHandles val="exact"/>
        </dgm:presLayoutVars>
      </dgm:prSet>
      <dgm:spPr/>
    </dgm:pt>
    <dgm:pt modelId="{BCD2139C-6882-4BB7-9023-1F1DEAD2607D}" type="pres">
      <dgm:prSet presAssocID="{D1393BEC-DD71-42A4-84DF-2E0FE21A532E}" presName="cycle" presStyleCnt="0"/>
      <dgm:spPr/>
    </dgm:pt>
    <dgm:pt modelId="{17849FAB-02EB-418A-BAFC-41A6D08139E3}" type="pres">
      <dgm:prSet presAssocID="{D1393BEC-DD71-42A4-84DF-2E0FE21A532E}" presName="centerShape" presStyleCnt="0"/>
      <dgm:spPr/>
    </dgm:pt>
    <dgm:pt modelId="{FBE1B1A2-981C-4206-B736-46393E05B8E7}" type="pres">
      <dgm:prSet presAssocID="{D1393BEC-DD71-42A4-84DF-2E0FE21A532E}" presName="connSite" presStyleLbl="node1" presStyleIdx="0" presStyleCnt="4"/>
      <dgm:spPr/>
    </dgm:pt>
    <dgm:pt modelId="{027779E1-E99E-4993-803C-1B104BEE9401}" type="pres">
      <dgm:prSet presAssocID="{D1393BEC-DD71-42A4-84DF-2E0FE21A532E}" presName="visible"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录制"/>
        </a:ext>
      </dgm:extLst>
    </dgm:pt>
    <dgm:pt modelId="{F268CA18-DA28-4C05-B8E6-B1F1905009A8}" type="pres">
      <dgm:prSet presAssocID="{4D4C2219-DDE0-4E96-8828-FC677E6C0466}" presName="Name25" presStyleLbl="parChTrans1D1" presStyleIdx="0" presStyleCnt="3"/>
      <dgm:spPr/>
    </dgm:pt>
    <dgm:pt modelId="{ACDCBB55-DBB5-497C-BC08-A90539C8F2A4}" type="pres">
      <dgm:prSet presAssocID="{E1E46EC1-2EE9-4B6F-8606-B38D9CE2E532}" presName="node" presStyleCnt="0"/>
      <dgm:spPr/>
    </dgm:pt>
    <dgm:pt modelId="{CCE447C1-4D8D-440F-98F5-7E5F72EB4DD5}" type="pres">
      <dgm:prSet presAssocID="{E1E46EC1-2EE9-4B6F-8606-B38D9CE2E532}" presName="parentNode" presStyleLbl="node1" presStyleIdx="1" presStyleCnt="4">
        <dgm:presLayoutVars>
          <dgm:chMax val="1"/>
          <dgm:bulletEnabled val="1"/>
        </dgm:presLayoutVars>
      </dgm:prSet>
      <dgm:spPr/>
    </dgm:pt>
    <dgm:pt modelId="{B8EC5F2A-252A-446B-92AC-3FBCD0EA1AF2}" type="pres">
      <dgm:prSet presAssocID="{E1E46EC1-2EE9-4B6F-8606-B38D9CE2E532}" presName="childNode" presStyleLbl="revTx" presStyleIdx="0" presStyleCnt="3">
        <dgm:presLayoutVars>
          <dgm:bulletEnabled val="1"/>
        </dgm:presLayoutVars>
      </dgm:prSet>
      <dgm:spPr/>
    </dgm:pt>
    <dgm:pt modelId="{E8A2AE85-FF99-4DDC-92D8-1BC7F38A994B}" type="pres">
      <dgm:prSet presAssocID="{8069C0E2-8434-4182-BE11-3CE40215F13D}" presName="Name25" presStyleLbl="parChTrans1D1" presStyleIdx="1" presStyleCnt="3"/>
      <dgm:spPr/>
    </dgm:pt>
    <dgm:pt modelId="{01FB46F2-E77D-457F-A7C5-AC01EF32B73C}" type="pres">
      <dgm:prSet presAssocID="{F9097EE7-8F01-4193-B064-D61888E2B7F8}" presName="node" presStyleCnt="0"/>
      <dgm:spPr/>
    </dgm:pt>
    <dgm:pt modelId="{94B41D27-5A39-4011-AF2F-2688C24C91AF}" type="pres">
      <dgm:prSet presAssocID="{F9097EE7-8F01-4193-B064-D61888E2B7F8}" presName="parentNode" presStyleLbl="node1" presStyleIdx="2" presStyleCnt="4">
        <dgm:presLayoutVars>
          <dgm:chMax val="1"/>
          <dgm:bulletEnabled val="1"/>
        </dgm:presLayoutVars>
      </dgm:prSet>
      <dgm:spPr/>
    </dgm:pt>
    <dgm:pt modelId="{3BCFB370-DE7E-4E7B-8728-70ED25DE794B}" type="pres">
      <dgm:prSet presAssocID="{F9097EE7-8F01-4193-B064-D61888E2B7F8}" presName="childNode" presStyleLbl="revTx" presStyleIdx="1" presStyleCnt="3">
        <dgm:presLayoutVars>
          <dgm:bulletEnabled val="1"/>
        </dgm:presLayoutVars>
      </dgm:prSet>
      <dgm:spPr/>
    </dgm:pt>
    <dgm:pt modelId="{738062AE-CE98-4AD5-BDA1-5AB38F3CC844}" type="pres">
      <dgm:prSet presAssocID="{9573028A-CF31-49C9-B8B8-E0D8034B1FCD}" presName="Name25" presStyleLbl="parChTrans1D1" presStyleIdx="2" presStyleCnt="3"/>
      <dgm:spPr/>
    </dgm:pt>
    <dgm:pt modelId="{D9BD580F-A34A-43A4-B3C4-C29E6F2A44B6}" type="pres">
      <dgm:prSet presAssocID="{D7FB804A-18E4-4AB5-AFEC-E54752CBABEA}" presName="node" presStyleCnt="0"/>
      <dgm:spPr/>
    </dgm:pt>
    <dgm:pt modelId="{12348A04-C779-4F70-9DB9-CB5362B9BA51}" type="pres">
      <dgm:prSet presAssocID="{D7FB804A-18E4-4AB5-AFEC-E54752CBABEA}" presName="parentNode" presStyleLbl="node1" presStyleIdx="3" presStyleCnt="4">
        <dgm:presLayoutVars>
          <dgm:chMax val="1"/>
          <dgm:bulletEnabled val="1"/>
        </dgm:presLayoutVars>
      </dgm:prSet>
      <dgm:spPr/>
    </dgm:pt>
    <dgm:pt modelId="{997181DB-432F-41EC-A73B-52DF0F63DE66}" type="pres">
      <dgm:prSet presAssocID="{D7FB804A-18E4-4AB5-AFEC-E54752CBABEA}" presName="childNode" presStyleLbl="revTx" presStyleIdx="2" presStyleCnt="3">
        <dgm:presLayoutVars>
          <dgm:bulletEnabled val="1"/>
        </dgm:presLayoutVars>
      </dgm:prSet>
      <dgm:spPr/>
    </dgm:pt>
  </dgm:ptLst>
  <dgm:cxnLst>
    <dgm:cxn modelId="{EABDC807-E05D-4C59-B64F-C21161263073}" type="presOf" srcId="{D1393BEC-DD71-42A4-84DF-2E0FE21A532E}" destId="{7A873694-9089-42C2-817D-6C57E5F3CFB6}" srcOrd="0" destOrd="0" presId="urn:microsoft.com/office/officeart/2005/8/layout/radial2"/>
    <dgm:cxn modelId="{AD942017-1D60-4B97-B38B-4EA66B88506A}" srcId="{D1393BEC-DD71-42A4-84DF-2E0FE21A532E}" destId="{F9097EE7-8F01-4193-B064-D61888E2B7F8}" srcOrd="1" destOrd="0" parTransId="{8069C0E2-8434-4182-BE11-3CE40215F13D}" sibTransId="{A341591E-48B3-4625-8106-672FA225F581}"/>
    <dgm:cxn modelId="{5684B518-A48B-4422-9572-407EE650FBA8}" type="presOf" srcId="{A7DEF6E9-EB58-450D-8663-26B4F68E7396}" destId="{3BCFB370-DE7E-4E7B-8728-70ED25DE794B}" srcOrd="0" destOrd="0" presId="urn:microsoft.com/office/officeart/2005/8/layout/radial2"/>
    <dgm:cxn modelId="{F8C81D28-DA95-4DDE-A6BC-6016ABF17962}" type="presOf" srcId="{C3E51F03-4CB9-4ABC-9806-E83DA749F45A}" destId="{B8EC5F2A-252A-446B-92AC-3FBCD0EA1AF2}" srcOrd="0" destOrd="0" presId="urn:microsoft.com/office/officeart/2005/8/layout/radial2"/>
    <dgm:cxn modelId="{2AC5CA4A-AB8F-495E-99FC-AD8BF43F272F}" type="presOf" srcId="{E1E46EC1-2EE9-4B6F-8606-B38D9CE2E532}" destId="{CCE447C1-4D8D-440F-98F5-7E5F72EB4DD5}" srcOrd="0" destOrd="0" presId="urn:microsoft.com/office/officeart/2005/8/layout/radial2"/>
    <dgm:cxn modelId="{C1699552-D10A-4F6C-8A31-34BAEEB85802}" srcId="{F9097EE7-8F01-4193-B064-D61888E2B7F8}" destId="{A7DEF6E9-EB58-450D-8663-26B4F68E7396}" srcOrd="0" destOrd="0" parTransId="{E89D0BE0-27A0-473A-A820-362BEDDF240B}" sibTransId="{030C02AB-FCED-4ED2-B64F-3098745DA74E}"/>
    <dgm:cxn modelId="{A313097B-FD1B-485F-ABE8-2AB84A45E4A0}" type="presOf" srcId="{D7FB804A-18E4-4AB5-AFEC-E54752CBABEA}" destId="{12348A04-C779-4F70-9DB9-CB5362B9BA51}" srcOrd="0" destOrd="0" presId="urn:microsoft.com/office/officeart/2005/8/layout/radial2"/>
    <dgm:cxn modelId="{699FBF81-576C-4FED-BA9E-6165835D626C}" srcId="{D1393BEC-DD71-42A4-84DF-2E0FE21A532E}" destId="{D7FB804A-18E4-4AB5-AFEC-E54752CBABEA}" srcOrd="2" destOrd="0" parTransId="{9573028A-CF31-49C9-B8B8-E0D8034B1FCD}" sibTransId="{5FD22E11-7C9D-48EA-BED1-D179B8E481F4}"/>
    <dgm:cxn modelId="{A4D1708C-EF13-4B1F-9CAF-B8F1883A21FE}" srcId="{E1E46EC1-2EE9-4B6F-8606-B38D9CE2E532}" destId="{C3E51F03-4CB9-4ABC-9806-E83DA749F45A}" srcOrd="0" destOrd="0" parTransId="{039FF84B-1170-4492-B1A1-123013EC2D35}" sibTransId="{5BD693E3-76ED-48F3-8782-3C013071274A}"/>
    <dgm:cxn modelId="{FF53BE91-0D66-4EAD-9738-DA5C1FE90955}" type="presOf" srcId="{8069C0E2-8434-4182-BE11-3CE40215F13D}" destId="{E8A2AE85-FF99-4DDC-92D8-1BC7F38A994B}" srcOrd="0" destOrd="0" presId="urn:microsoft.com/office/officeart/2005/8/layout/radial2"/>
    <dgm:cxn modelId="{CD8C7FA2-7FCF-4BE3-935D-454C3460752F}" srcId="{D7FB804A-18E4-4AB5-AFEC-E54752CBABEA}" destId="{A80F3678-BD04-4EA9-9D23-EC14E01A9456}" srcOrd="0" destOrd="0" parTransId="{0DC6B205-3916-4055-8395-D8044B86D417}" sibTransId="{5834277E-C540-4572-83C7-B152D52F788A}"/>
    <dgm:cxn modelId="{1CFCD6BE-0D4B-4385-82BB-7D9AC1C259BD}" type="presOf" srcId="{4D4C2219-DDE0-4E96-8828-FC677E6C0466}" destId="{F268CA18-DA28-4C05-B8E6-B1F1905009A8}" srcOrd="0" destOrd="0" presId="urn:microsoft.com/office/officeart/2005/8/layout/radial2"/>
    <dgm:cxn modelId="{03DF2BC4-8DDA-4DF5-BB08-850BF5A1F598}" srcId="{D1393BEC-DD71-42A4-84DF-2E0FE21A532E}" destId="{E1E46EC1-2EE9-4B6F-8606-B38D9CE2E532}" srcOrd="0" destOrd="0" parTransId="{4D4C2219-DDE0-4E96-8828-FC677E6C0466}" sibTransId="{FD15EC35-88AA-44B6-8040-5B7D1047653B}"/>
    <dgm:cxn modelId="{E0BE54EC-328F-4951-B71A-73F18384E5F7}" type="presOf" srcId="{A80F3678-BD04-4EA9-9D23-EC14E01A9456}" destId="{997181DB-432F-41EC-A73B-52DF0F63DE66}" srcOrd="0" destOrd="0" presId="urn:microsoft.com/office/officeart/2005/8/layout/radial2"/>
    <dgm:cxn modelId="{591F9BF2-F1BE-4D09-8DCA-0BC3D989E742}" type="presOf" srcId="{F9097EE7-8F01-4193-B064-D61888E2B7F8}" destId="{94B41D27-5A39-4011-AF2F-2688C24C91AF}" srcOrd="0" destOrd="0" presId="urn:microsoft.com/office/officeart/2005/8/layout/radial2"/>
    <dgm:cxn modelId="{F74128FC-2FBD-421A-8C35-8581E275077C}" type="presOf" srcId="{9573028A-CF31-49C9-B8B8-E0D8034B1FCD}" destId="{738062AE-CE98-4AD5-BDA1-5AB38F3CC844}" srcOrd="0" destOrd="0" presId="urn:microsoft.com/office/officeart/2005/8/layout/radial2"/>
    <dgm:cxn modelId="{2F50D700-E03C-4BF8-87D1-0C056BB1BEAA}" type="presParOf" srcId="{7A873694-9089-42C2-817D-6C57E5F3CFB6}" destId="{BCD2139C-6882-4BB7-9023-1F1DEAD2607D}" srcOrd="0" destOrd="0" presId="urn:microsoft.com/office/officeart/2005/8/layout/radial2"/>
    <dgm:cxn modelId="{4F5350C1-8045-402B-A7F6-8C08AD7A121F}" type="presParOf" srcId="{BCD2139C-6882-4BB7-9023-1F1DEAD2607D}" destId="{17849FAB-02EB-418A-BAFC-41A6D08139E3}" srcOrd="0" destOrd="0" presId="urn:microsoft.com/office/officeart/2005/8/layout/radial2"/>
    <dgm:cxn modelId="{12A5BE6F-7B6D-4DDC-926C-9C6020CD49BA}" type="presParOf" srcId="{17849FAB-02EB-418A-BAFC-41A6D08139E3}" destId="{FBE1B1A2-981C-4206-B736-46393E05B8E7}" srcOrd="0" destOrd="0" presId="urn:microsoft.com/office/officeart/2005/8/layout/radial2"/>
    <dgm:cxn modelId="{E84ABE18-AEB9-4D82-AA16-F2044ECD4608}" type="presParOf" srcId="{17849FAB-02EB-418A-BAFC-41A6D08139E3}" destId="{027779E1-E99E-4993-803C-1B104BEE9401}" srcOrd="1" destOrd="0" presId="urn:microsoft.com/office/officeart/2005/8/layout/radial2"/>
    <dgm:cxn modelId="{E46DEDA1-90D1-48EA-9883-99A704FA9021}" type="presParOf" srcId="{BCD2139C-6882-4BB7-9023-1F1DEAD2607D}" destId="{F268CA18-DA28-4C05-B8E6-B1F1905009A8}" srcOrd="1" destOrd="0" presId="urn:microsoft.com/office/officeart/2005/8/layout/radial2"/>
    <dgm:cxn modelId="{8C1B871E-2B83-436B-AF8E-517E69AF30D7}" type="presParOf" srcId="{BCD2139C-6882-4BB7-9023-1F1DEAD2607D}" destId="{ACDCBB55-DBB5-497C-BC08-A90539C8F2A4}" srcOrd="2" destOrd="0" presId="urn:microsoft.com/office/officeart/2005/8/layout/radial2"/>
    <dgm:cxn modelId="{7B855754-76AA-4C4D-AEC0-8267EFC5DC40}" type="presParOf" srcId="{ACDCBB55-DBB5-497C-BC08-A90539C8F2A4}" destId="{CCE447C1-4D8D-440F-98F5-7E5F72EB4DD5}" srcOrd="0" destOrd="0" presId="urn:microsoft.com/office/officeart/2005/8/layout/radial2"/>
    <dgm:cxn modelId="{CD5AE6F7-54A7-4CC8-B531-45650C743A55}" type="presParOf" srcId="{ACDCBB55-DBB5-497C-BC08-A90539C8F2A4}" destId="{B8EC5F2A-252A-446B-92AC-3FBCD0EA1AF2}" srcOrd="1" destOrd="0" presId="urn:microsoft.com/office/officeart/2005/8/layout/radial2"/>
    <dgm:cxn modelId="{4BB25D7D-BBE5-44EB-986A-094D16B1D35A}" type="presParOf" srcId="{BCD2139C-6882-4BB7-9023-1F1DEAD2607D}" destId="{E8A2AE85-FF99-4DDC-92D8-1BC7F38A994B}" srcOrd="3" destOrd="0" presId="urn:microsoft.com/office/officeart/2005/8/layout/radial2"/>
    <dgm:cxn modelId="{A536B624-0383-4F76-8D2D-BCC9F130F34A}" type="presParOf" srcId="{BCD2139C-6882-4BB7-9023-1F1DEAD2607D}" destId="{01FB46F2-E77D-457F-A7C5-AC01EF32B73C}" srcOrd="4" destOrd="0" presId="urn:microsoft.com/office/officeart/2005/8/layout/radial2"/>
    <dgm:cxn modelId="{25144FEE-D1EA-4FCA-9EA2-0B5F79769F6D}" type="presParOf" srcId="{01FB46F2-E77D-457F-A7C5-AC01EF32B73C}" destId="{94B41D27-5A39-4011-AF2F-2688C24C91AF}" srcOrd="0" destOrd="0" presId="urn:microsoft.com/office/officeart/2005/8/layout/radial2"/>
    <dgm:cxn modelId="{55857E60-3FAA-4081-BC76-AD18923F14A6}" type="presParOf" srcId="{01FB46F2-E77D-457F-A7C5-AC01EF32B73C}" destId="{3BCFB370-DE7E-4E7B-8728-70ED25DE794B}" srcOrd="1" destOrd="0" presId="urn:microsoft.com/office/officeart/2005/8/layout/radial2"/>
    <dgm:cxn modelId="{87BD18BF-1FC4-4EC2-B7B4-A62CD21D093B}" type="presParOf" srcId="{BCD2139C-6882-4BB7-9023-1F1DEAD2607D}" destId="{738062AE-CE98-4AD5-BDA1-5AB38F3CC844}" srcOrd="5" destOrd="0" presId="urn:microsoft.com/office/officeart/2005/8/layout/radial2"/>
    <dgm:cxn modelId="{4364E79D-193B-4E8B-90FB-1145E641073B}" type="presParOf" srcId="{BCD2139C-6882-4BB7-9023-1F1DEAD2607D}" destId="{D9BD580F-A34A-43A4-B3C4-C29E6F2A44B6}" srcOrd="6" destOrd="0" presId="urn:microsoft.com/office/officeart/2005/8/layout/radial2"/>
    <dgm:cxn modelId="{721EF3C9-5234-4076-8EBD-07C7A8E05C88}" type="presParOf" srcId="{D9BD580F-A34A-43A4-B3C4-C29E6F2A44B6}" destId="{12348A04-C779-4F70-9DB9-CB5362B9BA51}" srcOrd="0" destOrd="0" presId="urn:microsoft.com/office/officeart/2005/8/layout/radial2"/>
    <dgm:cxn modelId="{21F86CD4-F267-4EA8-AB20-ABB55D1203FC}" type="presParOf" srcId="{D9BD580F-A34A-43A4-B3C4-C29E6F2A44B6}" destId="{997181DB-432F-41EC-A73B-52DF0F63DE66}"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A2C002-A47F-454E-B55D-A94872CFA3E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A098E6B8-A470-4191-8277-EA2995B5FD6E}">
      <dgm:prSet phldrT="[文本]" custT="1"/>
      <dgm:spPr/>
      <dgm:t>
        <a:bodyPr/>
        <a:lstStyle/>
        <a:p>
          <a:r>
            <a:rPr lang="zh-CN" altLang="en-US" sz="2000" spc="75" dirty="0">
              <a:latin typeface="Arial" panose="020B0604020202020204" pitchFamily="34" charset="0"/>
              <a:ea typeface="等线" panose="02010600030101010101" pitchFamily="2" charset="-122"/>
              <a:cs typeface="Arial" panose="020B0604020202020204" pitchFamily="34" charset="0"/>
            </a:rPr>
            <a:t>编程语言及框架</a:t>
          </a:r>
          <a:endParaRPr lang="zh-CN" altLang="en-US" sz="2000" dirty="0"/>
        </a:p>
      </dgm:t>
    </dgm:pt>
    <dgm:pt modelId="{68D6AB5E-0505-4D10-9AFB-3C19E44B6055}" type="parTrans" cxnId="{0F1CB024-9FD2-4A72-B26F-B02AFE4E0285}">
      <dgm:prSet/>
      <dgm:spPr/>
      <dgm:t>
        <a:bodyPr/>
        <a:lstStyle/>
        <a:p>
          <a:endParaRPr lang="zh-CN" altLang="en-US"/>
        </a:p>
      </dgm:t>
    </dgm:pt>
    <dgm:pt modelId="{E23B88E3-5CF1-406E-9F3D-819C46267226}" type="sibTrans" cxnId="{0F1CB024-9FD2-4A72-B26F-B02AFE4E0285}">
      <dgm:prSet/>
      <dgm:spPr/>
      <dgm:t>
        <a:bodyPr/>
        <a:lstStyle/>
        <a:p>
          <a:endParaRPr lang="zh-CN" altLang="en-US"/>
        </a:p>
      </dgm:t>
    </dgm:pt>
    <dgm:pt modelId="{982071F1-6A68-4F41-BEFB-D645EBE7F3AA}">
      <dgm:prSet phldrT="[文本]" custT="1"/>
      <dgm:spPr/>
      <dgm:t>
        <a:bodyPr/>
        <a:lstStyle/>
        <a:p>
          <a:r>
            <a:rPr lang="en-US" altLang="zh-CN" sz="1400" spc="75" dirty="0">
              <a:latin typeface="Arial" panose="020B0604020202020204" pitchFamily="34" charset="0"/>
              <a:ea typeface="等线" panose="02010600030101010101" pitchFamily="2" charset="-122"/>
            </a:rPr>
            <a:t>Java</a:t>
          </a:r>
          <a:r>
            <a:rPr lang="zh-CN" altLang="zh-CN" sz="1400" spc="75" dirty="0">
              <a:latin typeface="Arial" panose="020B0604020202020204" pitchFamily="34" charset="0"/>
              <a:ea typeface="等线" panose="02010600030101010101" pitchFamily="2" charset="-122"/>
              <a:cs typeface="Arial" panose="020B0604020202020204" pitchFamily="34" charset="0"/>
            </a:rPr>
            <a:t>编程语言，借助于用于数据流挖掘和大数据处理的开源框架</a:t>
          </a:r>
          <a:r>
            <a:rPr lang="en-US" altLang="zh-CN" sz="1400" spc="75" dirty="0">
              <a:latin typeface="Arial" panose="020B0604020202020204" pitchFamily="34" charset="0"/>
              <a:ea typeface="等线" panose="02010600030101010101" pitchFamily="2" charset="-122"/>
            </a:rPr>
            <a:t>Massive Online Analysis</a:t>
          </a:r>
          <a:r>
            <a:rPr lang="zh-CN" altLang="zh-CN" sz="1400" spc="75" dirty="0">
              <a:latin typeface="Arial" panose="020B0604020202020204" pitchFamily="34" charset="0"/>
              <a:ea typeface="等线" panose="02010600030101010101" pitchFamily="2" charset="-122"/>
              <a:cs typeface="Arial" panose="020B0604020202020204" pitchFamily="34" charset="0"/>
            </a:rPr>
            <a:t>（</a:t>
          </a:r>
          <a:r>
            <a:rPr lang="en-US" altLang="zh-CN" sz="1400" spc="75" dirty="0">
              <a:latin typeface="Arial" panose="020B0604020202020204" pitchFamily="34" charset="0"/>
              <a:ea typeface="等线" panose="02010600030101010101" pitchFamily="2" charset="-122"/>
            </a:rPr>
            <a:t>MOA</a:t>
          </a:r>
          <a:r>
            <a:rPr lang="zh-CN" altLang="zh-CN" sz="1400" spc="75" dirty="0">
              <a:latin typeface="Arial" panose="020B0604020202020204" pitchFamily="34" charset="0"/>
              <a:ea typeface="等线" panose="02010600030101010101" pitchFamily="2" charset="-122"/>
              <a:cs typeface="Arial" panose="020B0604020202020204" pitchFamily="34" charset="0"/>
            </a:rPr>
            <a:t>）和开源</a:t>
          </a:r>
          <a:r>
            <a:rPr lang="en-US" altLang="zh-CN" sz="1400" spc="75" dirty="0">
              <a:latin typeface="Arial" panose="020B0604020202020204" pitchFamily="34" charset="0"/>
              <a:ea typeface="等线" panose="02010600030101010101" pitchFamily="2" charset="-122"/>
            </a:rPr>
            <a:t>WEKA</a:t>
          </a:r>
          <a:r>
            <a:rPr lang="zh-CN" altLang="zh-CN" sz="1400" spc="75" dirty="0">
              <a:latin typeface="Arial" panose="020B0604020202020204" pitchFamily="34" charset="0"/>
              <a:ea typeface="等线" panose="02010600030101010101" pitchFamily="2" charset="-122"/>
              <a:cs typeface="Arial" panose="020B0604020202020204" pitchFamily="34" charset="0"/>
            </a:rPr>
            <a:t>工具，该工具具有用于数据挖掘和预处理任务的机器学习算法集合</a:t>
          </a:r>
          <a:endParaRPr lang="zh-CN" altLang="en-US" sz="1400" dirty="0"/>
        </a:p>
      </dgm:t>
    </dgm:pt>
    <dgm:pt modelId="{4C922AD5-5FEC-4F3F-9950-12FB51ADD020}" type="parTrans" cxnId="{08785C0A-DB50-49B9-BE0E-42A8E951603B}">
      <dgm:prSet/>
      <dgm:spPr/>
      <dgm:t>
        <a:bodyPr/>
        <a:lstStyle/>
        <a:p>
          <a:endParaRPr lang="zh-CN" altLang="en-US"/>
        </a:p>
      </dgm:t>
    </dgm:pt>
    <dgm:pt modelId="{A7E303C1-5E47-41D2-B0F3-7492E2C13213}" type="sibTrans" cxnId="{08785C0A-DB50-49B9-BE0E-42A8E951603B}">
      <dgm:prSet/>
      <dgm:spPr/>
      <dgm:t>
        <a:bodyPr/>
        <a:lstStyle/>
        <a:p>
          <a:endParaRPr lang="zh-CN" altLang="en-US"/>
        </a:p>
      </dgm:t>
    </dgm:pt>
    <dgm:pt modelId="{B107507F-8E41-4803-B870-E93D42A744AC}">
      <dgm:prSet phldrT="[文本]" custT="1"/>
      <dgm:spPr/>
      <dgm:t>
        <a:bodyPr/>
        <a:lstStyle/>
        <a:p>
          <a:r>
            <a:rPr lang="zh-CN" altLang="en-US" sz="2000" kern="1200" spc="75" dirty="0">
              <a:solidFill>
                <a:prstClr val="white"/>
              </a:solidFill>
              <a:latin typeface="Arial" panose="020B0604020202020204" pitchFamily="34" charset="0"/>
              <a:ea typeface="等线" panose="02010600030101010101" pitchFamily="2" charset="-122"/>
              <a:cs typeface="Arial" panose="020B0604020202020204" pitchFamily="34" charset="0"/>
            </a:rPr>
            <a:t>数据集</a:t>
          </a:r>
        </a:p>
      </dgm:t>
    </dgm:pt>
    <dgm:pt modelId="{CE962A8F-4150-4341-AC2C-EA86DB797455}" type="parTrans" cxnId="{D7A20971-A799-4DC0-94F6-8D7D02CC8130}">
      <dgm:prSet/>
      <dgm:spPr/>
      <dgm:t>
        <a:bodyPr/>
        <a:lstStyle/>
        <a:p>
          <a:endParaRPr lang="zh-CN" altLang="en-US"/>
        </a:p>
      </dgm:t>
    </dgm:pt>
    <dgm:pt modelId="{C1BD834E-5A8D-4497-B892-5E4499A1AB56}" type="sibTrans" cxnId="{D7A20971-A799-4DC0-94F6-8D7D02CC8130}">
      <dgm:prSet/>
      <dgm:spPr/>
      <dgm:t>
        <a:bodyPr/>
        <a:lstStyle/>
        <a:p>
          <a:endParaRPr lang="zh-CN" altLang="en-US"/>
        </a:p>
      </dgm:t>
    </dgm:pt>
    <dgm:pt modelId="{D4DE19F0-739E-4750-AABC-D360F6496E4C}">
      <dgm:prSet phldrT="[文本]" custT="1"/>
      <dgm:spPr/>
      <dgm:t>
        <a:bodyPr/>
        <a:lstStyle/>
        <a:p>
          <a:r>
            <a:rPr lang="zh-CN" sz="1400" dirty="0"/>
            <a:t>随机选择了</a:t>
          </a:r>
          <a:r>
            <a:rPr lang="en-US" sz="1400" dirty="0"/>
            <a:t>2015</a:t>
          </a:r>
          <a:r>
            <a:rPr lang="zh-CN" sz="1400" dirty="0"/>
            <a:t>年</a:t>
          </a:r>
          <a:r>
            <a:rPr lang="en-US" sz="1400" dirty="0"/>
            <a:t>12</a:t>
          </a:r>
          <a:r>
            <a:rPr lang="zh-CN" sz="1400" dirty="0"/>
            <a:t>月</a:t>
          </a:r>
          <a:r>
            <a:rPr lang="en-US" sz="1400" dirty="0"/>
            <a:t>27</a:t>
          </a:r>
          <a:r>
            <a:rPr lang="zh-CN" sz="1400" dirty="0"/>
            <a:t>日、</a:t>
          </a:r>
          <a:r>
            <a:rPr lang="en-US" sz="1400" dirty="0"/>
            <a:t>28</a:t>
          </a:r>
          <a:r>
            <a:rPr lang="zh-CN" sz="1400" dirty="0"/>
            <a:t>日、</a:t>
          </a:r>
          <a:r>
            <a:rPr lang="en-US" sz="1400" dirty="0"/>
            <a:t>29</a:t>
          </a:r>
          <a:r>
            <a:rPr lang="zh-CN" sz="1400" dirty="0"/>
            <a:t>日、</a:t>
          </a:r>
          <a:r>
            <a:rPr lang="en-US" sz="1400" dirty="0"/>
            <a:t>30</a:t>
          </a:r>
          <a:r>
            <a:rPr lang="zh-CN" sz="1400" dirty="0"/>
            <a:t>日和</a:t>
          </a:r>
          <a:r>
            <a:rPr lang="en-US" sz="1400" dirty="0"/>
            <a:t>31</a:t>
          </a:r>
          <a:r>
            <a:rPr lang="zh-CN" sz="1400" dirty="0"/>
            <a:t>日的数据</a:t>
          </a:r>
          <a:r>
            <a:rPr lang="en-US" sz="1400" dirty="0"/>
            <a:t>80000</a:t>
          </a:r>
          <a:r>
            <a:rPr lang="zh-CN" sz="1400" dirty="0"/>
            <a:t>个具有已知攻击的处理数据集和</a:t>
          </a:r>
          <a:r>
            <a:rPr lang="en-US" sz="1400" dirty="0"/>
            <a:t>10000</a:t>
          </a:r>
          <a:r>
            <a:rPr lang="zh-CN" sz="1400" dirty="0"/>
            <a:t>个具有未知攻击和已知攻击的处理数据集来测试该模型</a:t>
          </a:r>
          <a:r>
            <a:rPr lang="zh-CN" altLang="en-US" sz="1400" dirty="0"/>
            <a:t>。</a:t>
          </a:r>
        </a:p>
      </dgm:t>
    </dgm:pt>
    <dgm:pt modelId="{D150C6D7-2566-4AF4-BABC-83DC56D0485E}" type="parTrans" cxnId="{A33839B3-EF30-4E0C-8147-C90DA40B50CB}">
      <dgm:prSet/>
      <dgm:spPr/>
      <dgm:t>
        <a:bodyPr/>
        <a:lstStyle/>
        <a:p>
          <a:endParaRPr lang="zh-CN" altLang="en-US"/>
        </a:p>
      </dgm:t>
    </dgm:pt>
    <dgm:pt modelId="{74A604D0-6B0F-4A3B-845E-8AC5B804CEB1}" type="sibTrans" cxnId="{A33839B3-EF30-4E0C-8147-C90DA40B50CB}">
      <dgm:prSet/>
      <dgm:spPr/>
      <dgm:t>
        <a:bodyPr/>
        <a:lstStyle/>
        <a:p>
          <a:endParaRPr lang="zh-CN" altLang="en-US"/>
        </a:p>
      </dgm:t>
    </dgm:pt>
    <dgm:pt modelId="{AEA2E561-4F07-45AF-84A4-CE5A0848E234}" type="pres">
      <dgm:prSet presAssocID="{8EA2C002-A47F-454E-B55D-A94872CFA3E2}" presName="linear" presStyleCnt="0">
        <dgm:presLayoutVars>
          <dgm:animLvl val="lvl"/>
          <dgm:resizeHandles val="exact"/>
        </dgm:presLayoutVars>
      </dgm:prSet>
      <dgm:spPr/>
    </dgm:pt>
    <dgm:pt modelId="{204C0C98-CAC8-40C2-938E-14E738BC6E09}" type="pres">
      <dgm:prSet presAssocID="{A098E6B8-A470-4191-8277-EA2995B5FD6E}" presName="parentText" presStyleLbl="node1" presStyleIdx="0" presStyleCnt="2" custScaleX="51769" custScaleY="54564" custLinFactNeighborX="-20485" custLinFactNeighborY="-6487">
        <dgm:presLayoutVars>
          <dgm:chMax val="0"/>
          <dgm:bulletEnabled val="1"/>
        </dgm:presLayoutVars>
      </dgm:prSet>
      <dgm:spPr/>
    </dgm:pt>
    <dgm:pt modelId="{BD6A5770-1830-44B7-98F8-9F284335E8A0}" type="pres">
      <dgm:prSet presAssocID="{A098E6B8-A470-4191-8277-EA2995B5FD6E}" presName="childText" presStyleLbl="revTx" presStyleIdx="0" presStyleCnt="2" custLinFactNeighborX="-220" custLinFactNeighborY="884">
        <dgm:presLayoutVars>
          <dgm:bulletEnabled val="1"/>
        </dgm:presLayoutVars>
      </dgm:prSet>
      <dgm:spPr/>
    </dgm:pt>
    <dgm:pt modelId="{1D302E55-6946-4D5C-8568-4EFD21631372}" type="pres">
      <dgm:prSet presAssocID="{B107507F-8E41-4803-B870-E93D42A744AC}" presName="parentText" presStyleLbl="node1" presStyleIdx="1" presStyleCnt="2" custScaleX="25745" custScaleY="42878" custLinFactNeighborX="-32563" custLinFactNeighborY="-1590">
        <dgm:presLayoutVars>
          <dgm:chMax val="0"/>
          <dgm:bulletEnabled val="1"/>
        </dgm:presLayoutVars>
      </dgm:prSet>
      <dgm:spPr/>
    </dgm:pt>
    <dgm:pt modelId="{89852163-948C-4673-A855-8181C0380D65}" type="pres">
      <dgm:prSet presAssocID="{B107507F-8E41-4803-B870-E93D42A744AC}" presName="childText" presStyleLbl="revTx" presStyleIdx="1" presStyleCnt="2" custLinFactNeighborX="-4" custLinFactNeighborY="2642">
        <dgm:presLayoutVars>
          <dgm:bulletEnabled val="1"/>
        </dgm:presLayoutVars>
      </dgm:prSet>
      <dgm:spPr/>
    </dgm:pt>
  </dgm:ptLst>
  <dgm:cxnLst>
    <dgm:cxn modelId="{24EED506-9289-497D-84BC-5CC35CAF58DB}" type="presOf" srcId="{8EA2C002-A47F-454E-B55D-A94872CFA3E2}" destId="{AEA2E561-4F07-45AF-84A4-CE5A0848E234}" srcOrd="0" destOrd="0" presId="urn:microsoft.com/office/officeart/2005/8/layout/vList2"/>
    <dgm:cxn modelId="{08785C0A-DB50-49B9-BE0E-42A8E951603B}" srcId="{A098E6B8-A470-4191-8277-EA2995B5FD6E}" destId="{982071F1-6A68-4F41-BEFB-D645EBE7F3AA}" srcOrd="0" destOrd="0" parTransId="{4C922AD5-5FEC-4F3F-9950-12FB51ADD020}" sibTransId="{A7E303C1-5E47-41D2-B0F3-7492E2C13213}"/>
    <dgm:cxn modelId="{0F1CB024-9FD2-4A72-B26F-B02AFE4E0285}" srcId="{8EA2C002-A47F-454E-B55D-A94872CFA3E2}" destId="{A098E6B8-A470-4191-8277-EA2995B5FD6E}" srcOrd="0" destOrd="0" parTransId="{68D6AB5E-0505-4D10-9AFB-3C19E44B6055}" sibTransId="{E23B88E3-5CF1-406E-9F3D-819C46267226}"/>
    <dgm:cxn modelId="{A3082E64-92DB-4D2C-BCEA-B13914AB808F}" type="presOf" srcId="{D4DE19F0-739E-4750-AABC-D360F6496E4C}" destId="{89852163-948C-4673-A855-8181C0380D65}" srcOrd="0" destOrd="0" presId="urn:microsoft.com/office/officeart/2005/8/layout/vList2"/>
    <dgm:cxn modelId="{3D5C3E45-C7BE-41D0-BAF2-0137D12B7B3E}" type="presOf" srcId="{A098E6B8-A470-4191-8277-EA2995B5FD6E}" destId="{204C0C98-CAC8-40C2-938E-14E738BC6E09}" srcOrd="0" destOrd="0" presId="urn:microsoft.com/office/officeart/2005/8/layout/vList2"/>
    <dgm:cxn modelId="{D7A20971-A799-4DC0-94F6-8D7D02CC8130}" srcId="{8EA2C002-A47F-454E-B55D-A94872CFA3E2}" destId="{B107507F-8E41-4803-B870-E93D42A744AC}" srcOrd="1" destOrd="0" parTransId="{CE962A8F-4150-4341-AC2C-EA86DB797455}" sibTransId="{C1BD834E-5A8D-4497-B892-5E4499A1AB56}"/>
    <dgm:cxn modelId="{C57E6294-41B5-4D92-ADA9-5261EC66C52C}" type="presOf" srcId="{B107507F-8E41-4803-B870-E93D42A744AC}" destId="{1D302E55-6946-4D5C-8568-4EFD21631372}" srcOrd="0" destOrd="0" presId="urn:microsoft.com/office/officeart/2005/8/layout/vList2"/>
    <dgm:cxn modelId="{A33839B3-EF30-4E0C-8147-C90DA40B50CB}" srcId="{B107507F-8E41-4803-B870-E93D42A744AC}" destId="{D4DE19F0-739E-4750-AABC-D360F6496E4C}" srcOrd="0" destOrd="0" parTransId="{D150C6D7-2566-4AF4-BABC-83DC56D0485E}" sibTransId="{74A604D0-6B0F-4A3B-845E-8AC5B804CEB1}"/>
    <dgm:cxn modelId="{18A328D8-0C9C-4396-AEF2-3EF61817BBBA}" type="presOf" srcId="{982071F1-6A68-4F41-BEFB-D645EBE7F3AA}" destId="{BD6A5770-1830-44B7-98F8-9F284335E8A0}" srcOrd="0" destOrd="0" presId="urn:microsoft.com/office/officeart/2005/8/layout/vList2"/>
    <dgm:cxn modelId="{804A3856-281C-4168-BB5D-B3D7885F5DCA}" type="presParOf" srcId="{AEA2E561-4F07-45AF-84A4-CE5A0848E234}" destId="{204C0C98-CAC8-40C2-938E-14E738BC6E09}" srcOrd="0" destOrd="0" presId="urn:microsoft.com/office/officeart/2005/8/layout/vList2"/>
    <dgm:cxn modelId="{348BE931-F009-48D2-9C00-D4831AA9BED0}" type="presParOf" srcId="{AEA2E561-4F07-45AF-84A4-CE5A0848E234}" destId="{BD6A5770-1830-44B7-98F8-9F284335E8A0}" srcOrd="1" destOrd="0" presId="urn:microsoft.com/office/officeart/2005/8/layout/vList2"/>
    <dgm:cxn modelId="{3708BD0F-25D0-4996-AD0F-C29C47B76197}" type="presParOf" srcId="{AEA2E561-4F07-45AF-84A4-CE5A0848E234}" destId="{1D302E55-6946-4D5C-8568-4EFD21631372}" srcOrd="2" destOrd="0" presId="urn:microsoft.com/office/officeart/2005/8/layout/vList2"/>
    <dgm:cxn modelId="{6F0E7A3F-2671-4605-9AA5-DF9000094F65}" type="presParOf" srcId="{AEA2E561-4F07-45AF-84A4-CE5A0848E234}" destId="{89852163-948C-4673-A855-8181C0380D6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8B1BEA-4634-46A2-B34F-7B0210D840D5}" type="doc">
      <dgm:prSet loTypeId="urn:microsoft.com/office/officeart/2005/8/layout/bList2" loCatId="list" qsTypeId="urn:microsoft.com/office/officeart/2005/8/quickstyle/simple1" qsCatId="simple" csTypeId="urn:microsoft.com/office/officeart/2005/8/colors/accent5_2" csCatId="accent5" phldr="1"/>
      <dgm:spPr/>
      <dgm:t>
        <a:bodyPr/>
        <a:lstStyle/>
        <a:p>
          <a:endParaRPr lang="zh-CN" altLang="en-US"/>
        </a:p>
      </dgm:t>
    </dgm:pt>
    <dgm:pt modelId="{51258E9B-C683-4E11-BCBC-B1B2FD9DD73E}">
      <dgm:prSet phldrT="[文本]"/>
      <dgm:spPr/>
      <dgm:t>
        <a:bodyPr/>
        <a:lstStyle/>
        <a:p>
          <a:r>
            <a:rPr lang="zh-CN" altLang="en-US" dirty="0"/>
            <a:t>准确度</a:t>
          </a:r>
        </a:p>
      </dgm:t>
    </dgm:pt>
    <dgm:pt modelId="{68EE1333-E381-4BD5-B4DA-52A384EA6417}" type="parTrans" cxnId="{64304943-AA33-4A4F-B28B-708FB527B1B9}">
      <dgm:prSet/>
      <dgm:spPr/>
      <dgm:t>
        <a:bodyPr/>
        <a:lstStyle/>
        <a:p>
          <a:endParaRPr lang="zh-CN" altLang="en-US"/>
        </a:p>
      </dgm:t>
    </dgm:pt>
    <dgm:pt modelId="{AE30E63F-12DB-4DB7-A63C-D6F12D53C9A9}" type="sibTrans" cxnId="{64304943-AA33-4A4F-B28B-708FB527B1B9}">
      <dgm:prSet/>
      <dgm:spPr/>
      <dgm:t>
        <a:bodyPr/>
        <a:lstStyle/>
        <a:p>
          <a:endParaRPr lang="zh-CN" altLang="en-US"/>
        </a:p>
      </dgm:t>
    </dgm:pt>
    <dgm:pt modelId="{A557BDFA-DF16-489D-BD4B-0AC8B6165071}">
      <dgm:prSet phldrT="[文本]"/>
      <dgm:spPr/>
      <dgm:t>
        <a:bodyPr/>
        <a:lstStyle/>
        <a:p>
          <a:r>
            <a:rPr lang="zh-CN" altLang="en-US" dirty="0"/>
            <a:t>统计量</a:t>
          </a:r>
        </a:p>
      </dgm:t>
    </dgm:pt>
    <dgm:pt modelId="{0B7EBE7A-26E3-4E26-B2AB-0B246A76CB31}" type="parTrans" cxnId="{693A1ACD-9927-4E4B-8B33-958B4AFD6A7E}">
      <dgm:prSet/>
      <dgm:spPr/>
      <dgm:t>
        <a:bodyPr/>
        <a:lstStyle/>
        <a:p>
          <a:endParaRPr lang="zh-CN" altLang="en-US"/>
        </a:p>
      </dgm:t>
    </dgm:pt>
    <dgm:pt modelId="{834A4CFE-F65F-41D5-919D-11478D99B4EE}" type="sibTrans" cxnId="{693A1ACD-9927-4E4B-8B33-958B4AFD6A7E}">
      <dgm:prSet/>
      <dgm:spPr/>
      <dgm:t>
        <a:bodyPr/>
        <a:lstStyle/>
        <a:p>
          <a:endParaRPr lang="zh-CN" altLang="en-US"/>
        </a:p>
      </dgm:t>
    </dgm:pt>
    <dgm:pt modelId="{E2429908-BC56-4FEA-8259-E5F2363B04E8}">
      <dgm:prSet phldrT="[文本]"/>
      <dgm:spPr/>
      <dgm:t>
        <a:bodyPr/>
        <a:lstStyle/>
        <a:p>
          <a:r>
            <a:rPr lang="zh-CN" altLang="en-US" dirty="0"/>
            <a:t>运行时间</a:t>
          </a:r>
        </a:p>
      </dgm:t>
    </dgm:pt>
    <dgm:pt modelId="{20C78FD1-0A3A-4C33-8888-D978F7716B05}" type="parTrans" cxnId="{4C998818-B4E5-4EA7-B8FC-0C2CB1C11EBC}">
      <dgm:prSet/>
      <dgm:spPr/>
      <dgm:t>
        <a:bodyPr/>
        <a:lstStyle/>
        <a:p>
          <a:endParaRPr lang="zh-CN" altLang="en-US"/>
        </a:p>
      </dgm:t>
    </dgm:pt>
    <dgm:pt modelId="{B3C38217-9D4B-4698-8B74-3BAB7010EB58}" type="sibTrans" cxnId="{4C998818-B4E5-4EA7-B8FC-0C2CB1C11EBC}">
      <dgm:prSet/>
      <dgm:spPr/>
      <dgm:t>
        <a:bodyPr/>
        <a:lstStyle/>
        <a:p>
          <a:endParaRPr lang="zh-CN" altLang="en-US"/>
        </a:p>
      </dgm:t>
    </dgm:pt>
    <dgm:pt modelId="{59E7C2D5-BCCC-4B06-B8AF-80CB91B6CE13}">
      <dgm:prSet/>
      <dgm:spPr/>
      <dgm:t>
        <a:bodyPr/>
        <a:lstStyle/>
        <a:p>
          <a:r>
            <a:rPr lang="en-US" altLang="zh-CN" dirty="0"/>
            <a:t>1</a:t>
          </a:r>
          <a:endParaRPr lang="zh-CN" altLang="en-US" dirty="0"/>
        </a:p>
      </dgm:t>
    </dgm:pt>
    <dgm:pt modelId="{212DB694-CEA2-4971-83AB-87C4C5436284}" type="parTrans" cxnId="{CC9A3645-9FF2-49BD-A6F0-5CFC699C2D39}">
      <dgm:prSet/>
      <dgm:spPr/>
      <dgm:t>
        <a:bodyPr/>
        <a:lstStyle/>
        <a:p>
          <a:endParaRPr lang="zh-CN" altLang="en-US"/>
        </a:p>
      </dgm:t>
    </dgm:pt>
    <dgm:pt modelId="{E703F3C4-FFCA-498E-8E68-BBA2AE2EB770}" type="sibTrans" cxnId="{CC9A3645-9FF2-49BD-A6F0-5CFC699C2D39}">
      <dgm:prSet/>
      <dgm:spPr/>
      <dgm:t>
        <a:bodyPr/>
        <a:lstStyle/>
        <a:p>
          <a:endParaRPr lang="zh-CN" altLang="en-US"/>
        </a:p>
      </dgm:t>
    </dgm:pt>
    <dgm:pt modelId="{79402619-1713-408D-A16E-3C60A141E903}">
      <dgm:prSet/>
      <dgm:spPr/>
      <dgm:t>
        <a:bodyPr/>
        <a:lstStyle/>
        <a:p>
          <a:r>
            <a:rPr lang="en-US" altLang="zh-CN" dirty="0"/>
            <a:t>2</a:t>
          </a:r>
          <a:endParaRPr lang="zh-CN" altLang="en-US" dirty="0"/>
        </a:p>
      </dgm:t>
    </dgm:pt>
    <dgm:pt modelId="{026618EB-F0B4-4CEA-88EA-B33685EB87C8}" type="parTrans" cxnId="{769A5513-534C-40B6-90DB-AEDA2488B5BD}">
      <dgm:prSet/>
      <dgm:spPr/>
      <dgm:t>
        <a:bodyPr/>
        <a:lstStyle/>
        <a:p>
          <a:endParaRPr lang="zh-CN" altLang="en-US"/>
        </a:p>
      </dgm:t>
    </dgm:pt>
    <dgm:pt modelId="{4278C360-33DA-4195-A639-BCA632DBD185}" type="sibTrans" cxnId="{769A5513-534C-40B6-90DB-AEDA2488B5BD}">
      <dgm:prSet/>
      <dgm:spPr/>
      <dgm:t>
        <a:bodyPr/>
        <a:lstStyle/>
        <a:p>
          <a:endParaRPr lang="zh-CN" altLang="en-US"/>
        </a:p>
      </dgm:t>
    </dgm:pt>
    <dgm:pt modelId="{B08BD5F3-6935-4828-8BE1-216222526EFA}">
      <dgm:prSet/>
      <dgm:spPr/>
      <dgm:t>
        <a:bodyPr/>
        <a:lstStyle/>
        <a:p>
          <a:r>
            <a:rPr lang="en-US" altLang="zh-CN" dirty="0"/>
            <a:t>3</a:t>
          </a:r>
          <a:endParaRPr lang="zh-CN" altLang="en-US" dirty="0"/>
        </a:p>
      </dgm:t>
    </dgm:pt>
    <dgm:pt modelId="{0CFB1BE4-835F-477B-98AE-C81FE3E3DD30}" type="parTrans" cxnId="{5C77CDAF-0704-4565-9277-5C60B06EDC72}">
      <dgm:prSet/>
      <dgm:spPr/>
      <dgm:t>
        <a:bodyPr/>
        <a:lstStyle/>
        <a:p>
          <a:endParaRPr lang="zh-CN" altLang="en-US"/>
        </a:p>
      </dgm:t>
    </dgm:pt>
    <dgm:pt modelId="{89C6F5BD-47BB-4CDE-9ED4-E6ECA8A2EB56}" type="sibTrans" cxnId="{5C77CDAF-0704-4565-9277-5C60B06EDC72}">
      <dgm:prSet/>
      <dgm:spPr/>
      <dgm:t>
        <a:bodyPr/>
        <a:lstStyle/>
        <a:p>
          <a:endParaRPr lang="zh-CN" altLang="en-US"/>
        </a:p>
      </dgm:t>
    </dgm:pt>
    <dgm:pt modelId="{0C8630DF-1583-4CFF-BCCE-0C6535C1CDE3}" type="pres">
      <dgm:prSet presAssocID="{D28B1BEA-4634-46A2-B34F-7B0210D840D5}" presName="diagram" presStyleCnt="0">
        <dgm:presLayoutVars>
          <dgm:dir/>
          <dgm:animLvl val="lvl"/>
          <dgm:resizeHandles val="exact"/>
        </dgm:presLayoutVars>
      </dgm:prSet>
      <dgm:spPr/>
    </dgm:pt>
    <dgm:pt modelId="{EFFCDD93-6BC4-4535-BB2A-152C5D2FC373}" type="pres">
      <dgm:prSet presAssocID="{51258E9B-C683-4E11-BCBC-B1B2FD9DD73E}" presName="compNode" presStyleCnt="0"/>
      <dgm:spPr/>
    </dgm:pt>
    <dgm:pt modelId="{DE408308-6BD9-4BA2-80DD-EBC3BD00256F}" type="pres">
      <dgm:prSet presAssocID="{51258E9B-C683-4E11-BCBC-B1B2FD9DD73E}" presName="childRect" presStyleLbl="bgAcc1" presStyleIdx="0" presStyleCnt="3">
        <dgm:presLayoutVars>
          <dgm:bulletEnabled val="1"/>
        </dgm:presLayoutVars>
      </dgm:prSet>
      <dgm:spPr/>
    </dgm:pt>
    <dgm:pt modelId="{4DFD1E38-ECDF-4646-BC48-91687C438166}" type="pres">
      <dgm:prSet presAssocID="{51258E9B-C683-4E11-BCBC-B1B2FD9DD73E}" presName="parentText" presStyleLbl="node1" presStyleIdx="0" presStyleCnt="0">
        <dgm:presLayoutVars>
          <dgm:chMax val="0"/>
          <dgm:bulletEnabled val="1"/>
        </dgm:presLayoutVars>
      </dgm:prSet>
      <dgm:spPr/>
    </dgm:pt>
    <dgm:pt modelId="{67DC1928-8A80-4C00-8FBE-9D6F0559ACD9}" type="pres">
      <dgm:prSet presAssocID="{51258E9B-C683-4E11-BCBC-B1B2FD9DD73E}" presName="parentRect" presStyleLbl="alignNode1" presStyleIdx="0" presStyleCnt="3"/>
      <dgm:spPr/>
    </dgm:pt>
    <dgm:pt modelId="{AF503E23-B124-44F8-8E01-66C5FBF09964}" type="pres">
      <dgm:prSet presAssocID="{51258E9B-C683-4E11-BCBC-B1B2FD9DD73E}" presName="adorn" presStyleLbl="fgAccFollow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复选标记"/>
        </a:ext>
      </dgm:extLst>
    </dgm:pt>
    <dgm:pt modelId="{DEE56386-E6F9-4BD1-A05F-083223040C82}" type="pres">
      <dgm:prSet presAssocID="{AE30E63F-12DB-4DB7-A63C-D6F12D53C9A9}" presName="sibTrans" presStyleLbl="sibTrans2D1" presStyleIdx="0" presStyleCnt="0"/>
      <dgm:spPr/>
    </dgm:pt>
    <dgm:pt modelId="{69B9198B-FC8A-49A7-937C-C2D097AEB15C}" type="pres">
      <dgm:prSet presAssocID="{A557BDFA-DF16-489D-BD4B-0AC8B6165071}" presName="compNode" presStyleCnt="0"/>
      <dgm:spPr/>
    </dgm:pt>
    <dgm:pt modelId="{296A8350-DE25-4568-9159-6E22A7057860}" type="pres">
      <dgm:prSet presAssocID="{A557BDFA-DF16-489D-BD4B-0AC8B6165071}" presName="childRect" presStyleLbl="bgAcc1" presStyleIdx="1" presStyleCnt="3">
        <dgm:presLayoutVars>
          <dgm:bulletEnabled val="1"/>
        </dgm:presLayoutVars>
      </dgm:prSet>
      <dgm:spPr/>
    </dgm:pt>
    <dgm:pt modelId="{EF1FFAC3-B547-4D64-87C2-02A9B24734C0}" type="pres">
      <dgm:prSet presAssocID="{A557BDFA-DF16-489D-BD4B-0AC8B6165071}" presName="parentText" presStyleLbl="node1" presStyleIdx="0" presStyleCnt="0">
        <dgm:presLayoutVars>
          <dgm:chMax val="0"/>
          <dgm:bulletEnabled val="1"/>
        </dgm:presLayoutVars>
      </dgm:prSet>
      <dgm:spPr/>
    </dgm:pt>
    <dgm:pt modelId="{8B50DC94-DA5A-4D99-BF1E-9AFB18AACE39}" type="pres">
      <dgm:prSet presAssocID="{A557BDFA-DF16-489D-BD4B-0AC8B6165071}" presName="parentRect" presStyleLbl="alignNode1" presStyleIdx="1" presStyleCnt="3"/>
      <dgm:spPr/>
    </dgm:pt>
    <dgm:pt modelId="{1EF5E26E-B901-4955-A4B5-DA257A5455F9}" type="pres">
      <dgm:prSet presAssocID="{A557BDFA-DF16-489D-BD4B-0AC8B6165071}" presName="adorn" presStyleLbl="fgAccFollow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条形图 RTL"/>
        </a:ext>
      </dgm:extLst>
    </dgm:pt>
    <dgm:pt modelId="{33258EFF-646A-4F77-B32F-9EF308FCBA5E}" type="pres">
      <dgm:prSet presAssocID="{834A4CFE-F65F-41D5-919D-11478D99B4EE}" presName="sibTrans" presStyleLbl="sibTrans2D1" presStyleIdx="0" presStyleCnt="0"/>
      <dgm:spPr/>
    </dgm:pt>
    <dgm:pt modelId="{A5C4EA92-99F8-4C42-8DB5-49A7C7F361CA}" type="pres">
      <dgm:prSet presAssocID="{E2429908-BC56-4FEA-8259-E5F2363B04E8}" presName="compNode" presStyleCnt="0"/>
      <dgm:spPr/>
    </dgm:pt>
    <dgm:pt modelId="{1D8B084C-99C2-48B3-BED7-D960978FF8C8}" type="pres">
      <dgm:prSet presAssocID="{E2429908-BC56-4FEA-8259-E5F2363B04E8}" presName="childRect" presStyleLbl="bgAcc1" presStyleIdx="2" presStyleCnt="3">
        <dgm:presLayoutVars>
          <dgm:bulletEnabled val="1"/>
        </dgm:presLayoutVars>
      </dgm:prSet>
      <dgm:spPr/>
    </dgm:pt>
    <dgm:pt modelId="{80F9AA0D-4072-4662-828C-A3DEC7E10069}" type="pres">
      <dgm:prSet presAssocID="{E2429908-BC56-4FEA-8259-E5F2363B04E8}" presName="parentText" presStyleLbl="node1" presStyleIdx="0" presStyleCnt="0">
        <dgm:presLayoutVars>
          <dgm:chMax val="0"/>
          <dgm:bulletEnabled val="1"/>
        </dgm:presLayoutVars>
      </dgm:prSet>
      <dgm:spPr/>
    </dgm:pt>
    <dgm:pt modelId="{16B1760F-E14F-47DA-903F-E04CABDBE6CD}" type="pres">
      <dgm:prSet presAssocID="{E2429908-BC56-4FEA-8259-E5F2363B04E8}" presName="parentRect" presStyleLbl="alignNode1" presStyleIdx="2" presStyleCnt="3"/>
      <dgm:spPr/>
    </dgm:pt>
    <dgm:pt modelId="{79697739-AB3C-4D02-9288-75E3BA8D6D20}" type="pres">
      <dgm:prSet presAssocID="{E2429908-BC56-4FEA-8259-E5F2363B04E8}" presName="adorn" presStyleLbl="fgAccFollow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秒表"/>
        </a:ext>
      </dgm:extLst>
    </dgm:pt>
  </dgm:ptLst>
  <dgm:cxnLst>
    <dgm:cxn modelId="{769A5513-534C-40B6-90DB-AEDA2488B5BD}" srcId="{A557BDFA-DF16-489D-BD4B-0AC8B6165071}" destId="{79402619-1713-408D-A16E-3C60A141E903}" srcOrd="0" destOrd="0" parTransId="{026618EB-F0B4-4CEA-88EA-B33685EB87C8}" sibTransId="{4278C360-33DA-4195-A639-BCA632DBD185}"/>
    <dgm:cxn modelId="{16C75F17-E025-4774-9160-4A1F012E813A}" type="presOf" srcId="{51258E9B-C683-4E11-BCBC-B1B2FD9DD73E}" destId="{67DC1928-8A80-4C00-8FBE-9D6F0559ACD9}" srcOrd="1" destOrd="0" presId="urn:microsoft.com/office/officeart/2005/8/layout/bList2"/>
    <dgm:cxn modelId="{4C998818-B4E5-4EA7-B8FC-0C2CB1C11EBC}" srcId="{D28B1BEA-4634-46A2-B34F-7B0210D840D5}" destId="{E2429908-BC56-4FEA-8259-E5F2363B04E8}" srcOrd="2" destOrd="0" parTransId="{20C78FD1-0A3A-4C33-8888-D978F7716B05}" sibTransId="{B3C38217-9D4B-4698-8B74-3BAB7010EB58}"/>
    <dgm:cxn modelId="{3AC6AF27-89D9-46FA-AD0F-401F3FCE3043}" type="presOf" srcId="{E2429908-BC56-4FEA-8259-E5F2363B04E8}" destId="{16B1760F-E14F-47DA-903F-E04CABDBE6CD}" srcOrd="1" destOrd="0" presId="urn:microsoft.com/office/officeart/2005/8/layout/bList2"/>
    <dgm:cxn modelId="{64304943-AA33-4A4F-B28B-708FB527B1B9}" srcId="{D28B1BEA-4634-46A2-B34F-7B0210D840D5}" destId="{51258E9B-C683-4E11-BCBC-B1B2FD9DD73E}" srcOrd="0" destOrd="0" parTransId="{68EE1333-E381-4BD5-B4DA-52A384EA6417}" sibTransId="{AE30E63F-12DB-4DB7-A63C-D6F12D53C9A9}"/>
    <dgm:cxn modelId="{CED90E45-62CE-4407-BFD1-BBB72149B575}" type="presOf" srcId="{59E7C2D5-BCCC-4B06-B8AF-80CB91B6CE13}" destId="{DE408308-6BD9-4BA2-80DD-EBC3BD00256F}" srcOrd="0" destOrd="0" presId="urn:microsoft.com/office/officeart/2005/8/layout/bList2"/>
    <dgm:cxn modelId="{CC9A3645-9FF2-49BD-A6F0-5CFC699C2D39}" srcId="{51258E9B-C683-4E11-BCBC-B1B2FD9DD73E}" destId="{59E7C2D5-BCCC-4B06-B8AF-80CB91B6CE13}" srcOrd="0" destOrd="0" parTransId="{212DB694-CEA2-4971-83AB-87C4C5436284}" sibTransId="{E703F3C4-FFCA-498E-8E68-BBA2AE2EB770}"/>
    <dgm:cxn modelId="{B0841D49-2E94-483A-87A8-38ED4330FF3D}" type="presOf" srcId="{834A4CFE-F65F-41D5-919D-11478D99B4EE}" destId="{33258EFF-646A-4F77-B32F-9EF308FCBA5E}" srcOrd="0" destOrd="0" presId="urn:microsoft.com/office/officeart/2005/8/layout/bList2"/>
    <dgm:cxn modelId="{8EC04369-CFAB-42B8-822F-8ED69A0CED65}" type="presOf" srcId="{B08BD5F3-6935-4828-8BE1-216222526EFA}" destId="{1D8B084C-99C2-48B3-BED7-D960978FF8C8}" srcOrd="0" destOrd="0" presId="urn:microsoft.com/office/officeart/2005/8/layout/bList2"/>
    <dgm:cxn modelId="{01B53172-656B-4ACE-A210-ED0E2FB20E4B}" type="presOf" srcId="{51258E9B-C683-4E11-BCBC-B1B2FD9DD73E}" destId="{4DFD1E38-ECDF-4646-BC48-91687C438166}" srcOrd="0" destOrd="0" presId="urn:microsoft.com/office/officeart/2005/8/layout/bList2"/>
    <dgm:cxn modelId="{3382AF7B-80E6-49AC-BDCE-B9289CD30B97}" type="presOf" srcId="{79402619-1713-408D-A16E-3C60A141E903}" destId="{296A8350-DE25-4568-9159-6E22A7057860}" srcOrd="0" destOrd="0" presId="urn:microsoft.com/office/officeart/2005/8/layout/bList2"/>
    <dgm:cxn modelId="{E061868F-C71B-4458-95AC-1D1DB2479E23}" type="presOf" srcId="{E2429908-BC56-4FEA-8259-E5F2363B04E8}" destId="{80F9AA0D-4072-4662-828C-A3DEC7E10069}" srcOrd="0" destOrd="0" presId="urn:microsoft.com/office/officeart/2005/8/layout/bList2"/>
    <dgm:cxn modelId="{3C2A3497-B668-4313-A2F0-2EF4F3516599}" type="presOf" srcId="{D28B1BEA-4634-46A2-B34F-7B0210D840D5}" destId="{0C8630DF-1583-4CFF-BCCE-0C6535C1CDE3}" srcOrd="0" destOrd="0" presId="urn:microsoft.com/office/officeart/2005/8/layout/bList2"/>
    <dgm:cxn modelId="{06F5FCAC-01FF-4B8F-A09B-1A12FA864778}" type="presOf" srcId="{AE30E63F-12DB-4DB7-A63C-D6F12D53C9A9}" destId="{DEE56386-E6F9-4BD1-A05F-083223040C82}" srcOrd="0" destOrd="0" presId="urn:microsoft.com/office/officeart/2005/8/layout/bList2"/>
    <dgm:cxn modelId="{5C77CDAF-0704-4565-9277-5C60B06EDC72}" srcId="{E2429908-BC56-4FEA-8259-E5F2363B04E8}" destId="{B08BD5F3-6935-4828-8BE1-216222526EFA}" srcOrd="0" destOrd="0" parTransId="{0CFB1BE4-835F-477B-98AE-C81FE3E3DD30}" sibTransId="{89C6F5BD-47BB-4CDE-9ED4-E6ECA8A2EB56}"/>
    <dgm:cxn modelId="{40E2D9C6-C696-4374-8CCD-74026AF64541}" type="presOf" srcId="{A557BDFA-DF16-489D-BD4B-0AC8B6165071}" destId="{8B50DC94-DA5A-4D99-BF1E-9AFB18AACE39}" srcOrd="1" destOrd="0" presId="urn:microsoft.com/office/officeart/2005/8/layout/bList2"/>
    <dgm:cxn modelId="{693A1ACD-9927-4E4B-8B33-958B4AFD6A7E}" srcId="{D28B1BEA-4634-46A2-B34F-7B0210D840D5}" destId="{A557BDFA-DF16-489D-BD4B-0AC8B6165071}" srcOrd="1" destOrd="0" parTransId="{0B7EBE7A-26E3-4E26-B2AB-0B246A76CB31}" sibTransId="{834A4CFE-F65F-41D5-919D-11478D99B4EE}"/>
    <dgm:cxn modelId="{423881FD-A87D-47F3-A6ED-2DBBFAD99432}" type="presOf" srcId="{A557BDFA-DF16-489D-BD4B-0AC8B6165071}" destId="{EF1FFAC3-B547-4D64-87C2-02A9B24734C0}" srcOrd="0" destOrd="0" presId="urn:microsoft.com/office/officeart/2005/8/layout/bList2"/>
    <dgm:cxn modelId="{1840171C-54CC-464E-9094-4A806ED51B8D}" type="presParOf" srcId="{0C8630DF-1583-4CFF-BCCE-0C6535C1CDE3}" destId="{EFFCDD93-6BC4-4535-BB2A-152C5D2FC373}" srcOrd="0" destOrd="0" presId="urn:microsoft.com/office/officeart/2005/8/layout/bList2"/>
    <dgm:cxn modelId="{AB828FF2-A9D1-4F21-AB59-7E8D6528D19B}" type="presParOf" srcId="{EFFCDD93-6BC4-4535-BB2A-152C5D2FC373}" destId="{DE408308-6BD9-4BA2-80DD-EBC3BD00256F}" srcOrd="0" destOrd="0" presId="urn:microsoft.com/office/officeart/2005/8/layout/bList2"/>
    <dgm:cxn modelId="{98853F90-B89F-4018-B9B0-A05A64FBBA90}" type="presParOf" srcId="{EFFCDD93-6BC4-4535-BB2A-152C5D2FC373}" destId="{4DFD1E38-ECDF-4646-BC48-91687C438166}" srcOrd="1" destOrd="0" presId="urn:microsoft.com/office/officeart/2005/8/layout/bList2"/>
    <dgm:cxn modelId="{CC9BC722-DD12-4F3F-A928-D760C127E7C9}" type="presParOf" srcId="{EFFCDD93-6BC4-4535-BB2A-152C5D2FC373}" destId="{67DC1928-8A80-4C00-8FBE-9D6F0559ACD9}" srcOrd="2" destOrd="0" presId="urn:microsoft.com/office/officeart/2005/8/layout/bList2"/>
    <dgm:cxn modelId="{3779BD0F-7939-44E9-9F95-16914ADCBCD8}" type="presParOf" srcId="{EFFCDD93-6BC4-4535-BB2A-152C5D2FC373}" destId="{AF503E23-B124-44F8-8E01-66C5FBF09964}" srcOrd="3" destOrd="0" presId="urn:microsoft.com/office/officeart/2005/8/layout/bList2"/>
    <dgm:cxn modelId="{ADF4C66F-2F8F-4B54-AEA6-D07830AAEB55}" type="presParOf" srcId="{0C8630DF-1583-4CFF-BCCE-0C6535C1CDE3}" destId="{DEE56386-E6F9-4BD1-A05F-083223040C82}" srcOrd="1" destOrd="0" presId="urn:microsoft.com/office/officeart/2005/8/layout/bList2"/>
    <dgm:cxn modelId="{FC254933-79EA-4D86-B556-2F489141EC28}" type="presParOf" srcId="{0C8630DF-1583-4CFF-BCCE-0C6535C1CDE3}" destId="{69B9198B-FC8A-49A7-937C-C2D097AEB15C}" srcOrd="2" destOrd="0" presId="urn:microsoft.com/office/officeart/2005/8/layout/bList2"/>
    <dgm:cxn modelId="{A49B3FBE-BDEC-4795-8E48-D474CBFE1C5D}" type="presParOf" srcId="{69B9198B-FC8A-49A7-937C-C2D097AEB15C}" destId="{296A8350-DE25-4568-9159-6E22A7057860}" srcOrd="0" destOrd="0" presId="urn:microsoft.com/office/officeart/2005/8/layout/bList2"/>
    <dgm:cxn modelId="{B8625CA7-42F7-4062-B63C-6DD3EFE50B71}" type="presParOf" srcId="{69B9198B-FC8A-49A7-937C-C2D097AEB15C}" destId="{EF1FFAC3-B547-4D64-87C2-02A9B24734C0}" srcOrd="1" destOrd="0" presId="urn:microsoft.com/office/officeart/2005/8/layout/bList2"/>
    <dgm:cxn modelId="{AF1894E7-0C94-47E8-9D0E-F60DC1553531}" type="presParOf" srcId="{69B9198B-FC8A-49A7-937C-C2D097AEB15C}" destId="{8B50DC94-DA5A-4D99-BF1E-9AFB18AACE39}" srcOrd="2" destOrd="0" presId="urn:microsoft.com/office/officeart/2005/8/layout/bList2"/>
    <dgm:cxn modelId="{9B1E9948-4C2F-4493-9C35-FF0856C28086}" type="presParOf" srcId="{69B9198B-FC8A-49A7-937C-C2D097AEB15C}" destId="{1EF5E26E-B901-4955-A4B5-DA257A5455F9}" srcOrd="3" destOrd="0" presId="urn:microsoft.com/office/officeart/2005/8/layout/bList2"/>
    <dgm:cxn modelId="{CAD6982D-D642-462E-85C5-956A74709674}" type="presParOf" srcId="{0C8630DF-1583-4CFF-BCCE-0C6535C1CDE3}" destId="{33258EFF-646A-4F77-B32F-9EF308FCBA5E}" srcOrd="3" destOrd="0" presId="urn:microsoft.com/office/officeart/2005/8/layout/bList2"/>
    <dgm:cxn modelId="{C817DE82-F865-4090-B503-E5D6BD32DB5E}" type="presParOf" srcId="{0C8630DF-1583-4CFF-BCCE-0C6535C1CDE3}" destId="{A5C4EA92-99F8-4C42-8DB5-49A7C7F361CA}" srcOrd="4" destOrd="0" presId="urn:microsoft.com/office/officeart/2005/8/layout/bList2"/>
    <dgm:cxn modelId="{8D08AB71-FE6A-48E4-BF22-F4A916C86DE8}" type="presParOf" srcId="{A5C4EA92-99F8-4C42-8DB5-49A7C7F361CA}" destId="{1D8B084C-99C2-48B3-BED7-D960978FF8C8}" srcOrd="0" destOrd="0" presId="urn:microsoft.com/office/officeart/2005/8/layout/bList2"/>
    <dgm:cxn modelId="{174D89E8-1B15-4E98-BD04-FEB4A538A9F7}" type="presParOf" srcId="{A5C4EA92-99F8-4C42-8DB5-49A7C7F361CA}" destId="{80F9AA0D-4072-4662-828C-A3DEC7E10069}" srcOrd="1" destOrd="0" presId="urn:microsoft.com/office/officeart/2005/8/layout/bList2"/>
    <dgm:cxn modelId="{083AED51-C0AA-409C-B4EE-463D5B1472A8}" type="presParOf" srcId="{A5C4EA92-99F8-4C42-8DB5-49A7C7F361CA}" destId="{16B1760F-E14F-47DA-903F-E04CABDBE6CD}" srcOrd="2" destOrd="0" presId="urn:microsoft.com/office/officeart/2005/8/layout/bList2"/>
    <dgm:cxn modelId="{C70D88C3-6C44-400C-93BA-18DF33F38157}" type="presParOf" srcId="{A5C4EA92-99F8-4C42-8DB5-49A7C7F361CA}" destId="{79697739-AB3C-4D02-9288-75E3BA8D6D20}"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8062AE-CE98-4AD5-BDA1-5AB38F3CC844}">
      <dsp:nvSpPr>
        <dsp:cNvPr id="0" name=""/>
        <dsp:cNvSpPr/>
      </dsp:nvSpPr>
      <dsp:spPr>
        <a:xfrm rot="2561600">
          <a:off x="1930133" y="2842888"/>
          <a:ext cx="617111" cy="57656"/>
        </a:xfrm>
        <a:custGeom>
          <a:avLst/>
          <a:gdLst/>
          <a:ahLst/>
          <a:cxnLst/>
          <a:rect l="0" t="0" r="0" b="0"/>
          <a:pathLst>
            <a:path>
              <a:moveTo>
                <a:pt x="0" y="28828"/>
              </a:moveTo>
              <a:lnTo>
                <a:pt x="617111" y="28828"/>
              </a:lnTo>
            </a:path>
          </a:pathLst>
        </a:custGeom>
        <a:noFill/>
        <a:ln w="25400" cap="flat" cmpd="sng" algn="ctr">
          <a:solidFill>
            <a:schemeClr val="accent5">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8A2AE85-FF99-4DDC-92D8-1BC7F38A994B}">
      <dsp:nvSpPr>
        <dsp:cNvPr id="0" name=""/>
        <dsp:cNvSpPr/>
      </dsp:nvSpPr>
      <dsp:spPr>
        <a:xfrm>
          <a:off x="2011903" y="2003171"/>
          <a:ext cx="685829" cy="57656"/>
        </a:xfrm>
        <a:custGeom>
          <a:avLst/>
          <a:gdLst/>
          <a:ahLst/>
          <a:cxnLst/>
          <a:rect l="0" t="0" r="0" b="0"/>
          <a:pathLst>
            <a:path>
              <a:moveTo>
                <a:pt x="0" y="28828"/>
              </a:moveTo>
              <a:lnTo>
                <a:pt x="685829" y="28828"/>
              </a:lnTo>
            </a:path>
          </a:pathLst>
        </a:custGeom>
        <a:noFill/>
        <a:ln w="25400" cap="flat" cmpd="sng" algn="ctr">
          <a:solidFill>
            <a:schemeClr val="accent5">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268CA18-DA28-4C05-B8E6-B1F1905009A8}">
      <dsp:nvSpPr>
        <dsp:cNvPr id="0" name=""/>
        <dsp:cNvSpPr/>
      </dsp:nvSpPr>
      <dsp:spPr>
        <a:xfrm rot="19038400">
          <a:off x="1930133" y="1163454"/>
          <a:ext cx="617111" cy="57656"/>
        </a:xfrm>
        <a:custGeom>
          <a:avLst/>
          <a:gdLst/>
          <a:ahLst/>
          <a:cxnLst/>
          <a:rect l="0" t="0" r="0" b="0"/>
          <a:pathLst>
            <a:path>
              <a:moveTo>
                <a:pt x="0" y="28828"/>
              </a:moveTo>
              <a:lnTo>
                <a:pt x="617111" y="28828"/>
              </a:lnTo>
            </a:path>
          </a:pathLst>
        </a:custGeom>
        <a:noFill/>
        <a:ln w="25400" cap="flat" cmpd="sng" algn="ctr">
          <a:solidFill>
            <a:schemeClr val="accent5">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27779E1-E99E-4993-803C-1B104BEE9401}">
      <dsp:nvSpPr>
        <dsp:cNvPr id="0" name=""/>
        <dsp:cNvSpPr/>
      </dsp:nvSpPr>
      <dsp:spPr>
        <a:xfrm>
          <a:off x="352171" y="1055687"/>
          <a:ext cx="1952625" cy="1952625"/>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CE447C1-4D8D-440F-98F5-7E5F72EB4DD5}">
      <dsp:nvSpPr>
        <dsp:cNvPr id="0" name=""/>
        <dsp:cNvSpPr/>
      </dsp:nvSpPr>
      <dsp:spPr>
        <a:xfrm>
          <a:off x="2310238" y="64"/>
          <a:ext cx="1171575" cy="1171575"/>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输入层</a:t>
          </a:r>
        </a:p>
      </dsp:txBody>
      <dsp:txXfrm>
        <a:off x="2481811" y="171637"/>
        <a:ext cx="828429" cy="828429"/>
      </dsp:txXfrm>
    </dsp:sp>
    <dsp:sp modelId="{B8EC5F2A-252A-446B-92AC-3FBCD0EA1AF2}">
      <dsp:nvSpPr>
        <dsp:cNvPr id="0" name=""/>
        <dsp:cNvSpPr/>
      </dsp:nvSpPr>
      <dsp:spPr>
        <a:xfrm>
          <a:off x="3598971" y="64"/>
          <a:ext cx="1757362" cy="1171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处理多种不同类型数据，</a:t>
          </a:r>
          <a:r>
            <a:rPr lang="zh-CN" sz="1200" kern="1200" dirty="0"/>
            <a:t>如</a:t>
          </a:r>
          <a:r>
            <a:rPr lang="en-US" sz="1200" kern="1200" dirty="0"/>
            <a:t>images</a:t>
          </a:r>
          <a:r>
            <a:rPr lang="zh-CN" sz="1200" kern="1200" dirty="0"/>
            <a:t>、</a:t>
          </a:r>
          <a:r>
            <a:rPr lang="en-US" sz="1200" kern="1200" dirty="0"/>
            <a:t>CSV</a:t>
          </a:r>
          <a:r>
            <a:rPr lang="zh-CN" sz="1200" kern="1200" dirty="0"/>
            <a:t>、</a:t>
          </a:r>
          <a:r>
            <a:rPr lang="en-US" sz="1200" kern="1200" dirty="0"/>
            <a:t>ARFF</a:t>
          </a:r>
          <a:r>
            <a:rPr lang="zh-CN" sz="1200" kern="1200" dirty="0"/>
            <a:t>、纯文本和</a:t>
          </a:r>
          <a:r>
            <a:rPr lang="en-US" sz="1200" kern="1200" dirty="0"/>
            <a:t>Apache Camel</a:t>
          </a:r>
          <a:r>
            <a:rPr lang="zh-CN" sz="1200" kern="1200" dirty="0"/>
            <a:t>集成</a:t>
          </a:r>
          <a:endParaRPr lang="zh-CN" altLang="en-US" sz="1200" kern="1200" dirty="0"/>
        </a:p>
      </dsp:txBody>
      <dsp:txXfrm>
        <a:off x="3598971" y="64"/>
        <a:ext cx="1757362" cy="1171575"/>
      </dsp:txXfrm>
    </dsp:sp>
    <dsp:sp modelId="{94B41D27-5A39-4011-AF2F-2688C24C91AF}">
      <dsp:nvSpPr>
        <dsp:cNvPr id="0" name=""/>
        <dsp:cNvSpPr/>
      </dsp:nvSpPr>
      <dsp:spPr>
        <a:xfrm>
          <a:off x="2697733" y="1446212"/>
          <a:ext cx="1171575" cy="1171575"/>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隐藏层</a:t>
          </a:r>
        </a:p>
      </dsp:txBody>
      <dsp:txXfrm>
        <a:off x="2869306" y="1617785"/>
        <a:ext cx="828429" cy="828429"/>
      </dsp:txXfrm>
    </dsp:sp>
    <dsp:sp modelId="{3BCFB370-DE7E-4E7B-8728-70ED25DE794B}">
      <dsp:nvSpPr>
        <dsp:cNvPr id="0" name=""/>
        <dsp:cNvSpPr/>
      </dsp:nvSpPr>
      <dsp:spPr>
        <a:xfrm>
          <a:off x="3986465" y="1446212"/>
          <a:ext cx="1757362" cy="1171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33400">
            <a:lnSpc>
              <a:spcPct val="90000"/>
            </a:lnSpc>
            <a:spcBef>
              <a:spcPct val="0"/>
            </a:spcBef>
            <a:spcAft>
              <a:spcPct val="15000"/>
            </a:spcAft>
            <a:buChar char="•"/>
          </a:pPr>
          <a:r>
            <a:rPr lang="zh-CN" sz="1200" kern="1200" dirty="0"/>
            <a:t>使用</a:t>
          </a:r>
          <a:r>
            <a:rPr lang="en-US" sz="1200" kern="1200" dirty="0" err="1"/>
            <a:t>ReLU</a:t>
          </a:r>
          <a:r>
            <a:rPr lang="zh-CN" sz="1200" kern="1200" dirty="0"/>
            <a:t>（校正线性单元）激活函数的隐藏层其中，如果输入小于</a:t>
          </a:r>
          <a:r>
            <a:rPr lang="en-US" sz="1200" kern="1200" dirty="0"/>
            <a:t>0</a:t>
          </a:r>
          <a:r>
            <a:rPr lang="zh-CN" sz="1200" kern="1200" dirty="0"/>
            <a:t>，</a:t>
          </a:r>
          <a:r>
            <a:rPr lang="en-US" altLang="zh-CN" sz="1200" kern="1200" dirty="0"/>
            <a:t>F(x)</a:t>
          </a:r>
          <a:r>
            <a:rPr lang="zh-CN" sz="1200" kern="1200" dirty="0"/>
            <a:t>的输出为</a:t>
          </a:r>
          <a:r>
            <a:rPr lang="en-US" sz="1200" kern="1200" dirty="0"/>
            <a:t>0</a:t>
          </a:r>
          <a:r>
            <a:rPr lang="zh-CN" sz="1200" kern="1200" dirty="0"/>
            <a:t>；如果输入大于</a:t>
          </a:r>
          <a:r>
            <a:rPr lang="en-US" sz="1200" kern="1200" dirty="0"/>
            <a:t>0</a:t>
          </a:r>
          <a:r>
            <a:rPr lang="zh-CN" sz="1200" kern="1200" dirty="0"/>
            <a:t>，则</a:t>
          </a:r>
          <a:r>
            <a:rPr lang="en-US" altLang="zh-CN" sz="1200" kern="1200" dirty="0"/>
            <a:t>F(x)</a:t>
          </a:r>
          <a:r>
            <a:rPr lang="zh-CN" altLang="en-US" sz="1200" kern="1200" dirty="0"/>
            <a:t>的</a:t>
          </a:r>
          <a:r>
            <a:rPr lang="zh-CN" sz="1200" kern="1200" dirty="0"/>
            <a:t>输出为原始输出。</a:t>
          </a:r>
          <a:endParaRPr lang="zh-CN" altLang="en-US" sz="1200" kern="1200" dirty="0"/>
        </a:p>
      </dsp:txBody>
      <dsp:txXfrm>
        <a:off x="3986465" y="1446212"/>
        <a:ext cx="1757362" cy="1171575"/>
      </dsp:txXfrm>
    </dsp:sp>
    <dsp:sp modelId="{12348A04-C779-4F70-9DB9-CB5362B9BA51}">
      <dsp:nvSpPr>
        <dsp:cNvPr id="0" name=""/>
        <dsp:cNvSpPr/>
      </dsp:nvSpPr>
      <dsp:spPr>
        <a:xfrm>
          <a:off x="2310238" y="2892360"/>
          <a:ext cx="1171575" cy="1171575"/>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输出层</a:t>
          </a:r>
        </a:p>
      </dsp:txBody>
      <dsp:txXfrm>
        <a:off x="2481811" y="3063933"/>
        <a:ext cx="828429" cy="828429"/>
      </dsp:txXfrm>
    </dsp:sp>
    <dsp:sp modelId="{997181DB-432F-41EC-A73B-52DF0F63DE66}">
      <dsp:nvSpPr>
        <dsp:cNvPr id="0" name=""/>
        <dsp:cNvSpPr/>
      </dsp:nvSpPr>
      <dsp:spPr>
        <a:xfrm>
          <a:off x="3598971" y="2892360"/>
          <a:ext cx="1757362" cy="1171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使用</a:t>
          </a:r>
          <a:r>
            <a:rPr lang="en-US" sz="1200" kern="1200" dirty="0" err="1"/>
            <a:t>softmax</a:t>
          </a:r>
          <a:r>
            <a:rPr lang="zh-CN" sz="1200" kern="1200" dirty="0"/>
            <a:t>激活函数</a:t>
          </a:r>
          <a:r>
            <a:rPr lang="zh-CN" altLang="en-US" sz="1200" kern="1200" dirty="0"/>
            <a:t>，</a:t>
          </a:r>
          <a:r>
            <a:rPr lang="zh-CN" sz="1200" kern="1200" dirty="0"/>
            <a:t>该函数将每个单元的输出压缩在</a:t>
          </a:r>
          <a:r>
            <a:rPr lang="en-US" sz="1200" kern="1200" dirty="0"/>
            <a:t>0</a:t>
          </a:r>
          <a:r>
            <a:rPr lang="zh-CN" sz="1200" kern="1200" dirty="0"/>
            <a:t>到</a:t>
          </a:r>
          <a:r>
            <a:rPr lang="en-US" sz="1200" kern="1200" dirty="0"/>
            <a:t>1</a:t>
          </a:r>
          <a:r>
            <a:rPr lang="zh-CN" sz="1200" kern="1200" dirty="0"/>
            <a:t>之间</a:t>
          </a:r>
          <a:endParaRPr lang="zh-CN" altLang="en-US" sz="1200" kern="1200" dirty="0"/>
        </a:p>
      </dsp:txBody>
      <dsp:txXfrm>
        <a:off x="3598971" y="2892360"/>
        <a:ext cx="1757362" cy="1171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8062AE-CE98-4AD5-BDA1-5AB38F3CC844}">
      <dsp:nvSpPr>
        <dsp:cNvPr id="0" name=""/>
        <dsp:cNvSpPr/>
      </dsp:nvSpPr>
      <dsp:spPr>
        <a:xfrm rot="2562460">
          <a:off x="1473968" y="2198647"/>
          <a:ext cx="476871" cy="58271"/>
        </a:xfrm>
        <a:custGeom>
          <a:avLst/>
          <a:gdLst/>
          <a:ahLst/>
          <a:cxnLst/>
          <a:rect l="0" t="0" r="0" b="0"/>
          <a:pathLst>
            <a:path>
              <a:moveTo>
                <a:pt x="0" y="29135"/>
              </a:moveTo>
              <a:lnTo>
                <a:pt x="476871" y="29135"/>
              </a:lnTo>
            </a:path>
          </a:pathLst>
        </a:custGeom>
        <a:noFill/>
        <a:ln w="25400" cap="flat" cmpd="sng" algn="ctr">
          <a:solidFill>
            <a:schemeClr val="accent5">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8A2AE85-FF99-4DDC-92D8-1BC7F38A994B}">
      <dsp:nvSpPr>
        <dsp:cNvPr id="0" name=""/>
        <dsp:cNvSpPr/>
      </dsp:nvSpPr>
      <dsp:spPr>
        <a:xfrm>
          <a:off x="1537195" y="1547420"/>
          <a:ext cx="530317" cy="58271"/>
        </a:xfrm>
        <a:custGeom>
          <a:avLst/>
          <a:gdLst/>
          <a:ahLst/>
          <a:cxnLst/>
          <a:rect l="0" t="0" r="0" b="0"/>
          <a:pathLst>
            <a:path>
              <a:moveTo>
                <a:pt x="0" y="29135"/>
              </a:moveTo>
              <a:lnTo>
                <a:pt x="530317" y="29135"/>
              </a:lnTo>
            </a:path>
          </a:pathLst>
        </a:custGeom>
        <a:noFill/>
        <a:ln w="25400" cap="flat" cmpd="sng" algn="ctr">
          <a:solidFill>
            <a:schemeClr val="accent5">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268CA18-DA28-4C05-B8E6-B1F1905009A8}">
      <dsp:nvSpPr>
        <dsp:cNvPr id="0" name=""/>
        <dsp:cNvSpPr/>
      </dsp:nvSpPr>
      <dsp:spPr>
        <a:xfrm rot="19037540">
          <a:off x="1473968" y="896194"/>
          <a:ext cx="476871" cy="58271"/>
        </a:xfrm>
        <a:custGeom>
          <a:avLst/>
          <a:gdLst/>
          <a:ahLst/>
          <a:cxnLst/>
          <a:rect l="0" t="0" r="0" b="0"/>
          <a:pathLst>
            <a:path>
              <a:moveTo>
                <a:pt x="0" y="29135"/>
              </a:moveTo>
              <a:lnTo>
                <a:pt x="476871" y="29135"/>
              </a:lnTo>
            </a:path>
          </a:pathLst>
        </a:custGeom>
        <a:noFill/>
        <a:ln w="25400" cap="flat" cmpd="sng" algn="ctr">
          <a:solidFill>
            <a:schemeClr val="accent5">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27779E1-E99E-4993-803C-1B104BEE9401}">
      <dsp:nvSpPr>
        <dsp:cNvPr id="0" name=""/>
        <dsp:cNvSpPr/>
      </dsp:nvSpPr>
      <dsp:spPr>
        <a:xfrm>
          <a:off x="249252" y="818943"/>
          <a:ext cx="1515226" cy="151522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CE447C1-4D8D-440F-98F5-7E5F72EB4DD5}">
      <dsp:nvSpPr>
        <dsp:cNvPr id="0" name=""/>
        <dsp:cNvSpPr/>
      </dsp:nvSpPr>
      <dsp:spPr>
        <a:xfrm>
          <a:off x="1767071" y="726"/>
          <a:ext cx="909136" cy="909136"/>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输入层</a:t>
          </a:r>
        </a:p>
      </dsp:txBody>
      <dsp:txXfrm>
        <a:off x="1900211" y="133866"/>
        <a:ext cx="642856" cy="642856"/>
      </dsp:txXfrm>
    </dsp:sp>
    <dsp:sp modelId="{B8EC5F2A-252A-446B-92AC-3FBCD0EA1AF2}">
      <dsp:nvSpPr>
        <dsp:cNvPr id="0" name=""/>
        <dsp:cNvSpPr/>
      </dsp:nvSpPr>
      <dsp:spPr>
        <a:xfrm>
          <a:off x="2767121" y="726"/>
          <a:ext cx="1363704" cy="909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处理多种不同类型数据，</a:t>
          </a:r>
          <a:r>
            <a:rPr lang="zh-CN" sz="1200" kern="1200" dirty="0"/>
            <a:t>如</a:t>
          </a:r>
          <a:r>
            <a:rPr lang="en-US" sz="1200" kern="1200" dirty="0"/>
            <a:t>images</a:t>
          </a:r>
          <a:r>
            <a:rPr lang="zh-CN" sz="1200" kern="1200" dirty="0"/>
            <a:t>、</a:t>
          </a:r>
          <a:r>
            <a:rPr lang="en-US" sz="1200" kern="1200" dirty="0"/>
            <a:t>CSV</a:t>
          </a:r>
          <a:r>
            <a:rPr lang="zh-CN" sz="1200" kern="1200" dirty="0"/>
            <a:t>、</a:t>
          </a:r>
          <a:r>
            <a:rPr lang="en-US" sz="1200" kern="1200" dirty="0"/>
            <a:t>ARFF</a:t>
          </a:r>
          <a:r>
            <a:rPr lang="zh-CN" sz="1200" kern="1200" dirty="0"/>
            <a:t>、纯文本和</a:t>
          </a:r>
          <a:r>
            <a:rPr lang="en-US" sz="1200" kern="1200" dirty="0"/>
            <a:t>Apache Camel</a:t>
          </a:r>
          <a:r>
            <a:rPr lang="zh-CN" sz="1200" kern="1200" dirty="0"/>
            <a:t>集成</a:t>
          </a:r>
          <a:endParaRPr lang="zh-CN" altLang="en-US" sz="1200" kern="1200" dirty="0"/>
        </a:p>
      </dsp:txBody>
      <dsp:txXfrm>
        <a:off x="2767121" y="726"/>
        <a:ext cx="1363704" cy="909136"/>
      </dsp:txXfrm>
    </dsp:sp>
    <dsp:sp modelId="{94B41D27-5A39-4011-AF2F-2688C24C91AF}">
      <dsp:nvSpPr>
        <dsp:cNvPr id="0" name=""/>
        <dsp:cNvSpPr/>
      </dsp:nvSpPr>
      <dsp:spPr>
        <a:xfrm>
          <a:off x="2067513" y="1121988"/>
          <a:ext cx="909136" cy="909136"/>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隐藏层</a:t>
          </a:r>
        </a:p>
      </dsp:txBody>
      <dsp:txXfrm>
        <a:off x="2200653" y="1255128"/>
        <a:ext cx="642856" cy="642856"/>
      </dsp:txXfrm>
    </dsp:sp>
    <dsp:sp modelId="{3BCFB370-DE7E-4E7B-8728-70ED25DE794B}">
      <dsp:nvSpPr>
        <dsp:cNvPr id="0" name=""/>
        <dsp:cNvSpPr/>
      </dsp:nvSpPr>
      <dsp:spPr>
        <a:xfrm>
          <a:off x="3067562" y="1121988"/>
          <a:ext cx="1363704" cy="909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33400">
            <a:lnSpc>
              <a:spcPct val="90000"/>
            </a:lnSpc>
            <a:spcBef>
              <a:spcPct val="0"/>
            </a:spcBef>
            <a:spcAft>
              <a:spcPct val="15000"/>
            </a:spcAft>
            <a:buChar char="•"/>
          </a:pPr>
          <a:r>
            <a:rPr lang="zh-CN" sz="1200" kern="1200" dirty="0"/>
            <a:t>使用</a:t>
          </a:r>
          <a:r>
            <a:rPr lang="en-US" sz="1200" kern="1200" dirty="0" err="1"/>
            <a:t>ReLU</a:t>
          </a:r>
          <a:r>
            <a:rPr lang="zh-CN" sz="1200" kern="1200" dirty="0"/>
            <a:t>（校正线性单元）激活函数的隐藏层其中，如果输入小于</a:t>
          </a:r>
          <a:r>
            <a:rPr lang="en-US" sz="1200" kern="1200" dirty="0"/>
            <a:t>0</a:t>
          </a:r>
          <a:r>
            <a:rPr lang="zh-CN" sz="1200" kern="1200" dirty="0"/>
            <a:t>，</a:t>
          </a:r>
          <a:r>
            <a:rPr lang="en-US" altLang="zh-CN" sz="1200" kern="1200" dirty="0"/>
            <a:t>F(x)</a:t>
          </a:r>
          <a:r>
            <a:rPr lang="zh-CN" sz="1200" kern="1200" dirty="0"/>
            <a:t>的输出为</a:t>
          </a:r>
          <a:r>
            <a:rPr lang="en-US" sz="1200" kern="1200" dirty="0"/>
            <a:t>0</a:t>
          </a:r>
          <a:r>
            <a:rPr lang="zh-CN" sz="1200" kern="1200" dirty="0"/>
            <a:t>；如果输入大于</a:t>
          </a:r>
          <a:r>
            <a:rPr lang="en-US" sz="1200" kern="1200" dirty="0"/>
            <a:t>0</a:t>
          </a:r>
          <a:r>
            <a:rPr lang="zh-CN" sz="1200" kern="1200" dirty="0"/>
            <a:t>，则</a:t>
          </a:r>
          <a:r>
            <a:rPr lang="en-US" altLang="zh-CN" sz="1200" kern="1200" dirty="0"/>
            <a:t>F(x)</a:t>
          </a:r>
          <a:r>
            <a:rPr lang="zh-CN" altLang="en-US" sz="1200" kern="1200" dirty="0"/>
            <a:t>的</a:t>
          </a:r>
          <a:r>
            <a:rPr lang="zh-CN" sz="1200" kern="1200" dirty="0"/>
            <a:t>输出为原始输出。</a:t>
          </a:r>
          <a:endParaRPr lang="zh-CN" altLang="en-US" sz="1200" kern="1200" dirty="0"/>
        </a:p>
      </dsp:txBody>
      <dsp:txXfrm>
        <a:off x="3067562" y="1121988"/>
        <a:ext cx="1363704" cy="909136"/>
      </dsp:txXfrm>
    </dsp:sp>
    <dsp:sp modelId="{12348A04-C779-4F70-9DB9-CB5362B9BA51}">
      <dsp:nvSpPr>
        <dsp:cNvPr id="0" name=""/>
        <dsp:cNvSpPr/>
      </dsp:nvSpPr>
      <dsp:spPr>
        <a:xfrm>
          <a:off x="1767071" y="2243250"/>
          <a:ext cx="909136" cy="909136"/>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输出层</a:t>
          </a:r>
        </a:p>
      </dsp:txBody>
      <dsp:txXfrm>
        <a:off x="1900211" y="2376390"/>
        <a:ext cx="642856" cy="642856"/>
      </dsp:txXfrm>
    </dsp:sp>
    <dsp:sp modelId="{997181DB-432F-41EC-A73B-52DF0F63DE66}">
      <dsp:nvSpPr>
        <dsp:cNvPr id="0" name=""/>
        <dsp:cNvSpPr/>
      </dsp:nvSpPr>
      <dsp:spPr>
        <a:xfrm>
          <a:off x="2767121" y="2243250"/>
          <a:ext cx="1363704" cy="909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使用</a:t>
          </a:r>
          <a:r>
            <a:rPr lang="en-US" sz="1200" kern="1200" dirty="0" err="1"/>
            <a:t>softmax</a:t>
          </a:r>
          <a:r>
            <a:rPr lang="zh-CN" sz="1200" kern="1200" dirty="0"/>
            <a:t>激活函数</a:t>
          </a:r>
          <a:r>
            <a:rPr lang="zh-CN" altLang="en-US" sz="1200" kern="1200" dirty="0"/>
            <a:t>，</a:t>
          </a:r>
          <a:r>
            <a:rPr lang="zh-CN" sz="1200" kern="1200" dirty="0"/>
            <a:t>该函数将每个单元的输出压缩在</a:t>
          </a:r>
          <a:r>
            <a:rPr lang="en-US" sz="1200" kern="1200" dirty="0"/>
            <a:t>0</a:t>
          </a:r>
          <a:r>
            <a:rPr lang="zh-CN" sz="1200" kern="1200" dirty="0"/>
            <a:t>到</a:t>
          </a:r>
          <a:r>
            <a:rPr lang="en-US" sz="1200" kern="1200" dirty="0"/>
            <a:t>1</a:t>
          </a:r>
          <a:r>
            <a:rPr lang="zh-CN" sz="1200" kern="1200" dirty="0"/>
            <a:t>之间</a:t>
          </a:r>
          <a:endParaRPr lang="zh-CN" altLang="en-US" sz="1200" kern="1200" dirty="0"/>
        </a:p>
      </dsp:txBody>
      <dsp:txXfrm>
        <a:off x="2767121" y="2243250"/>
        <a:ext cx="1363704" cy="9091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C0C98-CAC8-40C2-938E-14E738BC6E09}">
      <dsp:nvSpPr>
        <dsp:cNvPr id="0" name=""/>
        <dsp:cNvSpPr/>
      </dsp:nvSpPr>
      <dsp:spPr>
        <a:xfrm>
          <a:off x="149108" y="254935"/>
          <a:ext cx="2126210" cy="6639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spc="75" dirty="0">
              <a:latin typeface="Arial" panose="020B0604020202020204" pitchFamily="34" charset="0"/>
              <a:ea typeface="等线" panose="02010600030101010101" pitchFamily="2" charset="-122"/>
              <a:cs typeface="Arial" panose="020B0604020202020204" pitchFamily="34" charset="0"/>
            </a:rPr>
            <a:t>编程语言及框架</a:t>
          </a:r>
          <a:endParaRPr lang="zh-CN" altLang="en-US" sz="2000" kern="1200" dirty="0"/>
        </a:p>
      </dsp:txBody>
      <dsp:txXfrm>
        <a:off x="181519" y="287346"/>
        <a:ext cx="2061388" cy="599112"/>
      </dsp:txXfrm>
    </dsp:sp>
    <dsp:sp modelId="{BD6A5770-1830-44B7-98F8-9F284335E8A0}">
      <dsp:nvSpPr>
        <dsp:cNvPr id="0" name=""/>
        <dsp:cNvSpPr/>
      </dsp:nvSpPr>
      <dsp:spPr>
        <a:xfrm>
          <a:off x="0" y="1003816"/>
          <a:ext cx="4107112" cy="1143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401"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altLang="zh-CN" sz="1400" kern="1200" spc="75" dirty="0">
              <a:latin typeface="Arial" panose="020B0604020202020204" pitchFamily="34" charset="0"/>
              <a:ea typeface="等线" panose="02010600030101010101" pitchFamily="2" charset="-122"/>
            </a:rPr>
            <a:t>Java</a:t>
          </a:r>
          <a:r>
            <a:rPr lang="zh-CN" altLang="zh-CN" sz="1400" kern="1200" spc="75" dirty="0">
              <a:latin typeface="Arial" panose="020B0604020202020204" pitchFamily="34" charset="0"/>
              <a:ea typeface="等线" panose="02010600030101010101" pitchFamily="2" charset="-122"/>
              <a:cs typeface="Arial" panose="020B0604020202020204" pitchFamily="34" charset="0"/>
            </a:rPr>
            <a:t>编程语言，借助于用于数据流挖掘和大数据处理的开源框架</a:t>
          </a:r>
          <a:r>
            <a:rPr lang="en-US" altLang="zh-CN" sz="1400" kern="1200" spc="75" dirty="0">
              <a:latin typeface="Arial" panose="020B0604020202020204" pitchFamily="34" charset="0"/>
              <a:ea typeface="等线" panose="02010600030101010101" pitchFamily="2" charset="-122"/>
            </a:rPr>
            <a:t>Massive Online Analysis</a:t>
          </a:r>
          <a:r>
            <a:rPr lang="zh-CN" altLang="zh-CN" sz="1400" kern="1200" spc="75" dirty="0">
              <a:latin typeface="Arial" panose="020B0604020202020204" pitchFamily="34" charset="0"/>
              <a:ea typeface="等线" panose="02010600030101010101" pitchFamily="2" charset="-122"/>
              <a:cs typeface="Arial" panose="020B0604020202020204" pitchFamily="34" charset="0"/>
            </a:rPr>
            <a:t>（</a:t>
          </a:r>
          <a:r>
            <a:rPr lang="en-US" altLang="zh-CN" sz="1400" kern="1200" spc="75" dirty="0">
              <a:latin typeface="Arial" panose="020B0604020202020204" pitchFamily="34" charset="0"/>
              <a:ea typeface="等线" panose="02010600030101010101" pitchFamily="2" charset="-122"/>
            </a:rPr>
            <a:t>MOA</a:t>
          </a:r>
          <a:r>
            <a:rPr lang="zh-CN" altLang="zh-CN" sz="1400" kern="1200" spc="75" dirty="0">
              <a:latin typeface="Arial" panose="020B0604020202020204" pitchFamily="34" charset="0"/>
              <a:ea typeface="等线" panose="02010600030101010101" pitchFamily="2" charset="-122"/>
              <a:cs typeface="Arial" panose="020B0604020202020204" pitchFamily="34" charset="0"/>
            </a:rPr>
            <a:t>）和开源</a:t>
          </a:r>
          <a:r>
            <a:rPr lang="en-US" altLang="zh-CN" sz="1400" kern="1200" spc="75" dirty="0">
              <a:latin typeface="Arial" panose="020B0604020202020204" pitchFamily="34" charset="0"/>
              <a:ea typeface="等线" panose="02010600030101010101" pitchFamily="2" charset="-122"/>
            </a:rPr>
            <a:t>WEKA</a:t>
          </a:r>
          <a:r>
            <a:rPr lang="zh-CN" altLang="zh-CN" sz="1400" kern="1200" spc="75" dirty="0">
              <a:latin typeface="Arial" panose="020B0604020202020204" pitchFamily="34" charset="0"/>
              <a:ea typeface="等线" panose="02010600030101010101" pitchFamily="2" charset="-122"/>
              <a:cs typeface="Arial" panose="020B0604020202020204" pitchFamily="34" charset="0"/>
            </a:rPr>
            <a:t>工具，该工具具有用于数据挖掘和预处理任务的机器学习算法集合</a:t>
          </a:r>
          <a:endParaRPr lang="zh-CN" altLang="en-US" sz="1400" kern="1200" dirty="0"/>
        </a:p>
      </dsp:txBody>
      <dsp:txXfrm>
        <a:off x="0" y="1003816"/>
        <a:ext cx="4107112" cy="1143675"/>
      </dsp:txXfrm>
    </dsp:sp>
    <dsp:sp modelId="{1D302E55-6946-4D5C-8568-4EFD21631372}">
      <dsp:nvSpPr>
        <dsp:cNvPr id="0" name=""/>
        <dsp:cNvSpPr/>
      </dsp:nvSpPr>
      <dsp:spPr>
        <a:xfrm>
          <a:off x="187469" y="2119620"/>
          <a:ext cx="1057375" cy="5217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spc="75" dirty="0">
              <a:solidFill>
                <a:prstClr val="white"/>
              </a:solidFill>
              <a:latin typeface="Arial" panose="020B0604020202020204" pitchFamily="34" charset="0"/>
              <a:ea typeface="等线" panose="02010600030101010101" pitchFamily="2" charset="-122"/>
              <a:cs typeface="Arial" panose="020B0604020202020204" pitchFamily="34" charset="0"/>
            </a:rPr>
            <a:t>数据集</a:t>
          </a:r>
        </a:p>
      </dsp:txBody>
      <dsp:txXfrm>
        <a:off x="212938" y="2145089"/>
        <a:ext cx="1006437" cy="470801"/>
      </dsp:txXfrm>
    </dsp:sp>
    <dsp:sp modelId="{89852163-948C-4673-A855-8181C0380D65}">
      <dsp:nvSpPr>
        <dsp:cNvPr id="0" name=""/>
        <dsp:cNvSpPr/>
      </dsp:nvSpPr>
      <dsp:spPr>
        <a:xfrm>
          <a:off x="0" y="2690622"/>
          <a:ext cx="4107112"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401" tIns="17780" rIns="99568" bIns="17780" numCol="1" spcCol="1270" anchor="t" anchorCtr="0">
          <a:noAutofit/>
        </a:bodyPr>
        <a:lstStyle/>
        <a:p>
          <a:pPr marL="114300" lvl="1" indent="-114300" algn="l" defTabSz="622300">
            <a:lnSpc>
              <a:spcPct val="90000"/>
            </a:lnSpc>
            <a:spcBef>
              <a:spcPct val="0"/>
            </a:spcBef>
            <a:spcAft>
              <a:spcPct val="20000"/>
            </a:spcAft>
            <a:buChar char="•"/>
          </a:pPr>
          <a:r>
            <a:rPr lang="zh-CN" sz="1400" kern="1200" dirty="0"/>
            <a:t>随机选择了</a:t>
          </a:r>
          <a:r>
            <a:rPr lang="en-US" sz="1400" kern="1200" dirty="0"/>
            <a:t>2015</a:t>
          </a:r>
          <a:r>
            <a:rPr lang="zh-CN" sz="1400" kern="1200" dirty="0"/>
            <a:t>年</a:t>
          </a:r>
          <a:r>
            <a:rPr lang="en-US" sz="1400" kern="1200" dirty="0"/>
            <a:t>12</a:t>
          </a:r>
          <a:r>
            <a:rPr lang="zh-CN" sz="1400" kern="1200" dirty="0"/>
            <a:t>月</a:t>
          </a:r>
          <a:r>
            <a:rPr lang="en-US" sz="1400" kern="1200" dirty="0"/>
            <a:t>27</a:t>
          </a:r>
          <a:r>
            <a:rPr lang="zh-CN" sz="1400" kern="1200" dirty="0"/>
            <a:t>日、</a:t>
          </a:r>
          <a:r>
            <a:rPr lang="en-US" sz="1400" kern="1200" dirty="0"/>
            <a:t>28</a:t>
          </a:r>
          <a:r>
            <a:rPr lang="zh-CN" sz="1400" kern="1200" dirty="0"/>
            <a:t>日、</a:t>
          </a:r>
          <a:r>
            <a:rPr lang="en-US" sz="1400" kern="1200" dirty="0"/>
            <a:t>29</a:t>
          </a:r>
          <a:r>
            <a:rPr lang="zh-CN" sz="1400" kern="1200" dirty="0"/>
            <a:t>日、</a:t>
          </a:r>
          <a:r>
            <a:rPr lang="en-US" sz="1400" kern="1200" dirty="0"/>
            <a:t>30</a:t>
          </a:r>
          <a:r>
            <a:rPr lang="zh-CN" sz="1400" kern="1200" dirty="0"/>
            <a:t>日和</a:t>
          </a:r>
          <a:r>
            <a:rPr lang="en-US" sz="1400" kern="1200" dirty="0"/>
            <a:t>31</a:t>
          </a:r>
          <a:r>
            <a:rPr lang="zh-CN" sz="1400" kern="1200" dirty="0"/>
            <a:t>日的数据</a:t>
          </a:r>
          <a:r>
            <a:rPr lang="en-US" sz="1400" kern="1200" dirty="0"/>
            <a:t>80000</a:t>
          </a:r>
          <a:r>
            <a:rPr lang="zh-CN" sz="1400" kern="1200" dirty="0"/>
            <a:t>个具有已知攻击的处理数据集和</a:t>
          </a:r>
          <a:r>
            <a:rPr lang="en-US" sz="1400" kern="1200" dirty="0"/>
            <a:t>10000</a:t>
          </a:r>
          <a:r>
            <a:rPr lang="zh-CN" sz="1400" kern="1200" dirty="0"/>
            <a:t>个具有未知攻击和已知攻击的处理数据集来测试该模型</a:t>
          </a:r>
          <a:r>
            <a:rPr lang="zh-CN" altLang="en-US" sz="1400" kern="1200" dirty="0"/>
            <a:t>。</a:t>
          </a:r>
        </a:p>
      </dsp:txBody>
      <dsp:txXfrm>
        <a:off x="0" y="2690622"/>
        <a:ext cx="4107112" cy="1076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08308-6BD9-4BA2-80DD-EBC3BD00256F}">
      <dsp:nvSpPr>
        <dsp:cNvPr id="0" name=""/>
        <dsp:cNvSpPr/>
      </dsp:nvSpPr>
      <dsp:spPr>
        <a:xfrm>
          <a:off x="4120" y="1011016"/>
          <a:ext cx="1779546" cy="1328393"/>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0" tIns="247650" rIns="82550" bIns="82550" numCol="1" spcCol="1270" anchor="t" anchorCtr="0">
          <a:noAutofit/>
        </a:bodyPr>
        <a:lstStyle/>
        <a:p>
          <a:pPr marL="285750" lvl="1" indent="-285750" algn="l" defTabSz="2889250">
            <a:lnSpc>
              <a:spcPct val="90000"/>
            </a:lnSpc>
            <a:spcBef>
              <a:spcPct val="0"/>
            </a:spcBef>
            <a:spcAft>
              <a:spcPct val="15000"/>
            </a:spcAft>
            <a:buChar char="•"/>
          </a:pPr>
          <a:r>
            <a:rPr lang="en-US" altLang="zh-CN" sz="6500" kern="1200" dirty="0"/>
            <a:t>1</a:t>
          </a:r>
          <a:endParaRPr lang="zh-CN" altLang="en-US" sz="6500" kern="1200" dirty="0"/>
        </a:p>
      </dsp:txBody>
      <dsp:txXfrm>
        <a:off x="35246" y="1042142"/>
        <a:ext cx="1717294" cy="1297267"/>
      </dsp:txXfrm>
    </dsp:sp>
    <dsp:sp modelId="{67DC1928-8A80-4C00-8FBE-9D6F0559ACD9}">
      <dsp:nvSpPr>
        <dsp:cNvPr id="0" name=""/>
        <dsp:cNvSpPr/>
      </dsp:nvSpPr>
      <dsp:spPr>
        <a:xfrm>
          <a:off x="4120" y="2339410"/>
          <a:ext cx="1779546" cy="571209"/>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准确度</a:t>
          </a:r>
        </a:p>
      </dsp:txBody>
      <dsp:txXfrm>
        <a:off x="4120" y="2339410"/>
        <a:ext cx="1253201" cy="571209"/>
      </dsp:txXfrm>
    </dsp:sp>
    <dsp:sp modelId="{AF503E23-B124-44F8-8E01-66C5FBF09964}">
      <dsp:nvSpPr>
        <dsp:cNvPr id="0" name=""/>
        <dsp:cNvSpPr/>
      </dsp:nvSpPr>
      <dsp:spPr>
        <a:xfrm>
          <a:off x="1307662" y="2430141"/>
          <a:ext cx="622841" cy="622841"/>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6A8350-DE25-4568-9159-6E22A7057860}">
      <dsp:nvSpPr>
        <dsp:cNvPr id="0" name=""/>
        <dsp:cNvSpPr/>
      </dsp:nvSpPr>
      <dsp:spPr>
        <a:xfrm>
          <a:off x="2084808" y="1011016"/>
          <a:ext cx="1779546" cy="1328393"/>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0" tIns="247650" rIns="82550" bIns="82550" numCol="1" spcCol="1270" anchor="t" anchorCtr="0">
          <a:noAutofit/>
        </a:bodyPr>
        <a:lstStyle/>
        <a:p>
          <a:pPr marL="285750" lvl="1" indent="-285750" algn="l" defTabSz="2889250">
            <a:lnSpc>
              <a:spcPct val="90000"/>
            </a:lnSpc>
            <a:spcBef>
              <a:spcPct val="0"/>
            </a:spcBef>
            <a:spcAft>
              <a:spcPct val="15000"/>
            </a:spcAft>
            <a:buChar char="•"/>
          </a:pPr>
          <a:r>
            <a:rPr lang="en-US" altLang="zh-CN" sz="6500" kern="1200" dirty="0"/>
            <a:t>2</a:t>
          </a:r>
          <a:endParaRPr lang="zh-CN" altLang="en-US" sz="6500" kern="1200" dirty="0"/>
        </a:p>
      </dsp:txBody>
      <dsp:txXfrm>
        <a:off x="2115934" y="1042142"/>
        <a:ext cx="1717294" cy="1297267"/>
      </dsp:txXfrm>
    </dsp:sp>
    <dsp:sp modelId="{8B50DC94-DA5A-4D99-BF1E-9AFB18AACE39}">
      <dsp:nvSpPr>
        <dsp:cNvPr id="0" name=""/>
        <dsp:cNvSpPr/>
      </dsp:nvSpPr>
      <dsp:spPr>
        <a:xfrm>
          <a:off x="2084808" y="2339410"/>
          <a:ext cx="1779546" cy="571209"/>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统计量</a:t>
          </a:r>
        </a:p>
      </dsp:txBody>
      <dsp:txXfrm>
        <a:off x="2084808" y="2339410"/>
        <a:ext cx="1253201" cy="571209"/>
      </dsp:txXfrm>
    </dsp:sp>
    <dsp:sp modelId="{1EF5E26E-B901-4955-A4B5-DA257A5455F9}">
      <dsp:nvSpPr>
        <dsp:cNvPr id="0" name=""/>
        <dsp:cNvSpPr/>
      </dsp:nvSpPr>
      <dsp:spPr>
        <a:xfrm>
          <a:off x="3388350" y="2430141"/>
          <a:ext cx="622841" cy="622841"/>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8B084C-99C2-48B3-BED7-D960978FF8C8}">
      <dsp:nvSpPr>
        <dsp:cNvPr id="0" name=""/>
        <dsp:cNvSpPr/>
      </dsp:nvSpPr>
      <dsp:spPr>
        <a:xfrm>
          <a:off x="4165496" y="1011016"/>
          <a:ext cx="1779546" cy="1328393"/>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0" tIns="247650" rIns="82550" bIns="82550" numCol="1" spcCol="1270" anchor="t" anchorCtr="0">
          <a:noAutofit/>
        </a:bodyPr>
        <a:lstStyle/>
        <a:p>
          <a:pPr marL="285750" lvl="1" indent="-285750" algn="l" defTabSz="2889250">
            <a:lnSpc>
              <a:spcPct val="90000"/>
            </a:lnSpc>
            <a:spcBef>
              <a:spcPct val="0"/>
            </a:spcBef>
            <a:spcAft>
              <a:spcPct val="15000"/>
            </a:spcAft>
            <a:buChar char="•"/>
          </a:pPr>
          <a:r>
            <a:rPr lang="en-US" altLang="zh-CN" sz="6500" kern="1200" dirty="0"/>
            <a:t>3</a:t>
          </a:r>
          <a:endParaRPr lang="zh-CN" altLang="en-US" sz="6500" kern="1200" dirty="0"/>
        </a:p>
      </dsp:txBody>
      <dsp:txXfrm>
        <a:off x="4196622" y="1042142"/>
        <a:ext cx="1717294" cy="1297267"/>
      </dsp:txXfrm>
    </dsp:sp>
    <dsp:sp modelId="{16B1760F-E14F-47DA-903F-E04CABDBE6CD}">
      <dsp:nvSpPr>
        <dsp:cNvPr id="0" name=""/>
        <dsp:cNvSpPr/>
      </dsp:nvSpPr>
      <dsp:spPr>
        <a:xfrm>
          <a:off x="4165496" y="2339410"/>
          <a:ext cx="1779546" cy="571209"/>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zh-CN" altLang="en-US" sz="2200" kern="1200" dirty="0"/>
            <a:t>运行时间</a:t>
          </a:r>
        </a:p>
      </dsp:txBody>
      <dsp:txXfrm>
        <a:off x="4165496" y="2339410"/>
        <a:ext cx="1253201" cy="571209"/>
      </dsp:txXfrm>
    </dsp:sp>
    <dsp:sp modelId="{79697739-AB3C-4D02-9288-75E3BA8D6D20}">
      <dsp:nvSpPr>
        <dsp:cNvPr id="0" name=""/>
        <dsp:cNvSpPr/>
      </dsp:nvSpPr>
      <dsp:spPr>
        <a:xfrm>
          <a:off x="5469038" y="2430141"/>
          <a:ext cx="622841" cy="622841"/>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79097E-DDD7-483D-B357-48CFAB5DA0B6}" type="datetimeFigureOut">
              <a:rPr lang="zh-CN" altLang="en-US" smtClean="0"/>
              <a:t>2020/2/19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85E652-0FE1-4A17-B02D-BB6472ECDD49}" type="slidenum">
              <a:rPr lang="zh-CN" altLang="en-US" smtClean="0"/>
              <a:t>‹#›</a:t>
            </a:fld>
            <a:endParaRPr lang="zh-CN" altLang="en-US"/>
          </a:p>
        </p:txBody>
      </p:sp>
    </p:spTree>
    <p:extLst>
      <p:ext uri="{BB962C8B-B14F-4D97-AF65-F5344CB8AC3E}">
        <p14:creationId xmlns:p14="http://schemas.microsoft.com/office/powerpoint/2010/main" val="1740671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a:t>
            </a:fld>
            <a:endParaRPr lang="zh-CN" altLang="en-US"/>
          </a:p>
        </p:txBody>
      </p:sp>
    </p:spTree>
    <p:extLst>
      <p:ext uri="{BB962C8B-B14F-4D97-AF65-F5344CB8AC3E}">
        <p14:creationId xmlns:p14="http://schemas.microsoft.com/office/powerpoint/2010/main" val="1684133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10</a:t>
            </a:fld>
            <a:endParaRPr lang="zh-CN" altLang="en-US"/>
          </a:p>
        </p:txBody>
      </p:sp>
    </p:spTree>
    <p:extLst>
      <p:ext uri="{BB962C8B-B14F-4D97-AF65-F5344CB8AC3E}">
        <p14:creationId xmlns:p14="http://schemas.microsoft.com/office/powerpoint/2010/main" val="3849266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11</a:t>
            </a:fld>
            <a:endParaRPr lang="zh-CN" altLang="en-US"/>
          </a:p>
        </p:txBody>
      </p:sp>
    </p:spTree>
    <p:extLst>
      <p:ext uri="{BB962C8B-B14F-4D97-AF65-F5344CB8AC3E}">
        <p14:creationId xmlns:p14="http://schemas.microsoft.com/office/powerpoint/2010/main" val="1414563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12</a:t>
            </a:fld>
            <a:endParaRPr lang="zh-CN" altLang="en-US"/>
          </a:p>
        </p:txBody>
      </p:sp>
    </p:spTree>
    <p:extLst>
      <p:ext uri="{BB962C8B-B14F-4D97-AF65-F5344CB8AC3E}">
        <p14:creationId xmlns:p14="http://schemas.microsoft.com/office/powerpoint/2010/main" val="1884944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13</a:t>
            </a:fld>
            <a:endParaRPr lang="zh-CN" altLang="en-US"/>
          </a:p>
        </p:txBody>
      </p:sp>
    </p:spTree>
    <p:extLst>
      <p:ext uri="{BB962C8B-B14F-4D97-AF65-F5344CB8AC3E}">
        <p14:creationId xmlns:p14="http://schemas.microsoft.com/office/powerpoint/2010/main" val="4043611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14</a:t>
            </a:fld>
            <a:endParaRPr lang="zh-CN" altLang="en-US"/>
          </a:p>
        </p:txBody>
      </p:sp>
    </p:spTree>
    <p:extLst>
      <p:ext uri="{BB962C8B-B14F-4D97-AF65-F5344CB8AC3E}">
        <p14:creationId xmlns:p14="http://schemas.microsoft.com/office/powerpoint/2010/main" val="3807684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15</a:t>
            </a:fld>
            <a:endParaRPr lang="zh-CN" altLang="en-US"/>
          </a:p>
        </p:txBody>
      </p:sp>
    </p:spTree>
    <p:extLst>
      <p:ext uri="{BB962C8B-B14F-4D97-AF65-F5344CB8AC3E}">
        <p14:creationId xmlns:p14="http://schemas.microsoft.com/office/powerpoint/2010/main" val="2133161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85E652-0FE1-4A17-B02D-BB6472ECDD49}" type="slidenum">
              <a:rPr lang="zh-CN" altLang="en-US" smtClean="0"/>
              <a:t>16</a:t>
            </a:fld>
            <a:endParaRPr lang="zh-CN" altLang="en-US"/>
          </a:p>
        </p:txBody>
      </p:sp>
    </p:spTree>
    <p:extLst>
      <p:ext uri="{BB962C8B-B14F-4D97-AF65-F5344CB8AC3E}">
        <p14:creationId xmlns:p14="http://schemas.microsoft.com/office/powerpoint/2010/main" val="2461768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17</a:t>
            </a:fld>
            <a:endParaRPr lang="zh-CN" altLang="en-US"/>
          </a:p>
        </p:txBody>
      </p:sp>
    </p:spTree>
    <p:extLst>
      <p:ext uri="{BB962C8B-B14F-4D97-AF65-F5344CB8AC3E}">
        <p14:creationId xmlns:p14="http://schemas.microsoft.com/office/powerpoint/2010/main" val="3869025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18</a:t>
            </a:fld>
            <a:endParaRPr lang="zh-CN" altLang="en-US"/>
          </a:p>
        </p:txBody>
      </p:sp>
    </p:spTree>
    <p:extLst>
      <p:ext uri="{BB962C8B-B14F-4D97-AF65-F5344CB8AC3E}">
        <p14:creationId xmlns:p14="http://schemas.microsoft.com/office/powerpoint/2010/main" val="1759319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19</a:t>
            </a:fld>
            <a:endParaRPr lang="zh-CN" altLang="en-US"/>
          </a:p>
        </p:txBody>
      </p:sp>
    </p:spTree>
    <p:extLst>
      <p:ext uri="{BB962C8B-B14F-4D97-AF65-F5344CB8AC3E}">
        <p14:creationId xmlns:p14="http://schemas.microsoft.com/office/powerpoint/2010/main" val="1196289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a:t>
            </a:fld>
            <a:endParaRPr lang="zh-CN" altLang="en-US"/>
          </a:p>
        </p:txBody>
      </p:sp>
    </p:spTree>
    <p:extLst>
      <p:ext uri="{BB962C8B-B14F-4D97-AF65-F5344CB8AC3E}">
        <p14:creationId xmlns:p14="http://schemas.microsoft.com/office/powerpoint/2010/main" val="1819547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20</a:t>
            </a:fld>
            <a:endParaRPr lang="zh-CN" altLang="en-US"/>
          </a:p>
        </p:txBody>
      </p:sp>
    </p:spTree>
    <p:extLst>
      <p:ext uri="{BB962C8B-B14F-4D97-AF65-F5344CB8AC3E}">
        <p14:creationId xmlns:p14="http://schemas.microsoft.com/office/powerpoint/2010/main" val="1625779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21</a:t>
            </a:fld>
            <a:endParaRPr lang="zh-CN" altLang="en-US"/>
          </a:p>
        </p:txBody>
      </p:sp>
    </p:spTree>
    <p:extLst>
      <p:ext uri="{BB962C8B-B14F-4D97-AF65-F5344CB8AC3E}">
        <p14:creationId xmlns:p14="http://schemas.microsoft.com/office/powerpoint/2010/main" val="3039885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22</a:t>
            </a:fld>
            <a:endParaRPr lang="zh-CN" altLang="en-US"/>
          </a:p>
        </p:txBody>
      </p:sp>
    </p:spTree>
    <p:extLst>
      <p:ext uri="{BB962C8B-B14F-4D97-AF65-F5344CB8AC3E}">
        <p14:creationId xmlns:p14="http://schemas.microsoft.com/office/powerpoint/2010/main" val="3540653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23</a:t>
            </a:fld>
            <a:endParaRPr lang="zh-CN" altLang="en-US"/>
          </a:p>
        </p:txBody>
      </p:sp>
    </p:spTree>
    <p:extLst>
      <p:ext uri="{BB962C8B-B14F-4D97-AF65-F5344CB8AC3E}">
        <p14:creationId xmlns:p14="http://schemas.microsoft.com/office/powerpoint/2010/main" val="2452883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24</a:t>
            </a:fld>
            <a:endParaRPr lang="zh-CN" altLang="en-US"/>
          </a:p>
        </p:txBody>
      </p:sp>
    </p:spTree>
    <p:extLst>
      <p:ext uri="{BB962C8B-B14F-4D97-AF65-F5344CB8AC3E}">
        <p14:creationId xmlns:p14="http://schemas.microsoft.com/office/powerpoint/2010/main" val="446864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25</a:t>
            </a:fld>
            <a:endParaRPr lang="zh-CN" altLang="en-US"/>
          </a:p>
        </p:txBody>
      </p:sp>
    </p:spTree>
    <p:extLst>
      <p:ext uri="{BB962C8B-B14F-4D97-AF65-F5344CB8AC3E}">
        <p14:creationId xmlns:p14="http://schemas.microsoft.com/office/powerpoint/2010/main" val="3375214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26</a:t>
            </a:fld>
            <a:endParaRPr lang="zh-CN" altLang="en-US"/>
          </a:p>
        </p:txBody>
      </p:sp>
    </p:spTree>
    <p:extLst>
      <p:ext uri="{BB962C8B-B14F-4D97-AF65-F5344CB8AC3E}">
        <p14:creationId xmlns:p14="http://schemas.microsoft.com/office/powerpoint/2010/main" val="4078016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27</a:t>
            </a:fld>
            <a:endParaRPr lang="zh-CN" altLang="en-US"/>
          </a:p>
        </p:txBody>
      </p:sp>
    </p:spTree>
    <p:extLst>
      <p:ext uri="{BB962C8B-B14F-4D97-AF65-F5344CB8AC3E}">
        <p14:creationId xmlns:p14="http://schemas.microsoft.com/office/powerpoint/2010/main" val="37052740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28</a:t>
            </a:fld>
            <a:endParaRPr lang="zh-CN" altLang="en-US"/>
          </a:p>
        </p:txBody>
      </p:sp>
    </p:spTree>
    <p:extLst>
      <p:ext uri="{BB962C8B-B14F-4D97-AF65-F5344CB8AC3E}">
        <p14:creationId xmlns:p14="http://schemas.microsoft.com/office/powerpoint/2010/main" val="29227761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29</a:t>
            </a:fld>
            <a:endParaRPr lang="zh-CN" altLang="en-US"/>
          </a:p>
        </p:txBody>
      </p:sp>
    </p:spTree>
    <p:extLst>
      <p:ext uri="{BB962C8B-B14F-4D97-AF65-F5344CB8AC3E}">
        <p14:creationId xmlns:p14="http://schemas.microsoft.com/office/powerpoint/2010/main" val="892799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3</a:t>
            </a:fld>
            <a:endParaRPr lang="zh-CN" altLang="en-US"/>
          </a:p>
        </p:txBody>
      </p:sp>
    </p:spTree>
    <p:extLst>
      <p:ext uri="{BB962C8B-B14F-4D97-AF65-F5344CB8AC3E}">
        <p14:creationId xmlns:p14="http://schemas.microsoft.com/office/powerpoint/2010/main" val="3169712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4</a:t>
            </a:fld>
            <a:endParaRPr lang="zh-CN" altLang="en-US"/>
          </a:p>
        </p:txBody>
      </p:sp>
    </p:spTree>
    <p:extLst>
      <p:ext uri="{BB962C8B-B14F-4D97-AF65-F5344CB8AC3E}">
        <p14:creationId xmlns:p14="http://schemas.microsoft.com/office/powerpoint/2010/main" val="1261005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5</a:t>
            </a:fld>
            <a:endParaRPr lang="zh-CN" altLang="en-US"/>
          </a:p>
        </p:txBody>
      </p:sp>
    </p:spTree>
    <p:extLst>
      <p:ext uri="{BB962C8B-B14F-4D97-AF65-F5344CB8AC3E}">
        <p14:creationId xmlns:p14="http://schemas.microsoft.com/office/powerpoint/2010/main" val="2867703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6</a:t>
            </a:fld>
            <a:endParaRPr lang="zh-CN" altLang="en-US"/>
          </a:p>
        </p:txBody>
      </p:sp>
    </p:spTree>
    <p:extLst>
      <p:ext uri="{BB962C8B-B14F-4D97-AF65-F5344CB8AC3E}">
        <p14:creationId xmlns:p14="http://schemas.microsoft.com/office/powerpoint/2010/main" val="2812793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7</a:t>
            </a:fld>
            <a:endParaRPr lang="zh-CN" altLang="en-US"/>
          </a:p>
        </p:txBody>
      </p:sp>
    </p:spTree>
    <p:extLst>
      <p:ext uri="{BB962C8B-B14F-4D97-AF65-F5344CB8AC3E}">
        <p14:creationId xmlns:p14="http://schemas.microsoft.com/office/powerpoint/2010/main" val="1404808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8</a:t>
            </a:fld>
            <a:endParaRPr lang="zh-CN" altLang="en-US"/>
          </a:p>
        </p:txBody>
      </p:sp>
    </p:spTree>
    <p:extLst>
      <p:ext uri="{BB962C8B-B14F-4D97-AF65-F5344CB8AC3E}">
        <p14:creationId xmlns:p14="http://schemas.microsoft.com/office/powerpoint/2010/main" val="1973131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t>9</a:t>
            </a:fld>
            <a:endParaRPr lang="zh-CN" altLang="en-US"/>
          </a:p>
        </p:txBody>
      </p:sp>
    </p:spTree>
    <p:extLst>
      <p:ext uri="{BB962C8B-B14F-4D97-AF65-F5344CB8AC3E}">
        <p14:creationId xmlns:p14="http://schemas.microsoft.com/office/powerpoint/2010/main" val="272516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Tm="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spd="slow" advTm="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transition spd="slow" advTm="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矩形 9"/>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3" name="矩形 2"/>
          <p:cNvSpPr/>
          <p:nvPr userDrawn="1"/>
        </p:nvSpPr>
        <p:spPr>
          <a:xfrm>
            <a:off x="0" y="698748"/>
            <a:ext cx="9144000" cy="4443165"/>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331088"/>
            <a:ext cx="9144000" cy="367660"/>
          </a:xfrm>
          <a:custGeom>
            <a:avLst/>
            <a:gdLst/>
            <a:ahLst/>
            <a:cxnLst/>
            <a:rect l="l" t="t" r="r" b="b"/>
            <a:pathLst>
              <a:path w="9144000" h="367660">
                <a:moveTo>
                  <a:pt x="914626" y="0"/>
                </a:moveTo>
                <a:lnTo>
                  <a:pt x="960810" y="79628"/>
                </a:lnTo>
                <a:lnTo>
                  <a:pt x="9144000" y="79628"/>
                </a:lnTo>
                <a:lnTo>
                  <a:pt x="9144000" y="367660"/>
                </a:lnTo>
                <a:lnTo>
                  <a:pt x="0" y="367660"/>
                </a:lnTo>
                <a:lnTo>
                  <a:pt x="0" y="79628"/>
                </a:lnTo>
                <a:lnTo>
                  <a:pt x="868442"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1828801"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4" name="矩形 13"/>
          <p:cNvSpPr/>
          <p:nvPr userDrawn="1"/>
        </p:nvSpPr>
        <p:spPr>
          <a:xfrm>
            <a:off x="0" y="331088"/>
            <a:ext cx="9144000" cy="367660"/>
          </a:xfrm>
          <a:custGeom>
            <a:avLst/>
            <a:gdLst/>
            <a:ahLst/>
            <a:cxnLst/>
            <a:rect l="l" t="t" r="r" b="b"/>
            <a:pathLst>
              <a:path w="9144000" h="367660">
                <a:moveTo>
                  <a:pt x="2743427" y="0"/>
                </a:moveTo>
                <a:lnTo>
                  <a:pt x="2789611" y="79628"/>
                </a:lnTo>
                <a:lnTo>
                  <a:pt x="9144000" y="79628"/>
                </a:lnTo>
                <a:lnTo>
                  <a:pt x="9144000" y="367660"/>
                </a:lnTo>
                <a:lnTo>
                  <a:pt x="0" y="367660"/>
                </a:lnTo>
                <a:lnTo>
                  <a:pt x="0" y="79628"/>
                </a:lnTo>
                <a:lnTo>
                  <a:pt x="2697243"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3653780"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331087"/>
            <a:ext cx="9144000" cy="367660"/>
          </a:xfrm>
          <a:custGeom>
            <a:avLst/>
            <a:gdLst/>
            <a:ahLst/>
            <a:cxnLst/>
            <a:rect l="l" t="t" r="r" b="b"/>
            <a:pathLst>
              <a:path w="9144000" h="367660">
                <a:moveTo>
                  <a:pt x="4568406" y="0"/>
                </a:moveTo>
                <a:lnTo>
                  <a:pt x="4614590" y="79628"/>
                </a:lnTo>
                <a:lnTo>
                  <a:pt x="9144000" y="79628"/>
                </a:lnTo>
                <a:lnTo>
                  <a:pt x="9144000" y="367660"/>
                </a:lnTo>
                <a:lnTo>
                  <a:pt x="0" y="367660"/>
                </a:lnTo>
                <a:lnTo>
                  <a:pt x="0" y="79628"/>
                </a:lnTo>
                <a:lnTo>
                  <a:pt x="4522222"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5472113"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331087"/>
            <a:ext cx="9144000" cy="367660"/>
          </a:xfrm>
          <a:custGeom>
            <a:avLst/>
            <a:gdLst/>
            <a:ahLst/>
            <a:cxnLst/>
            <a:rect l="l" t="t" r="r" b="b"/>
            <a:pathLst>
              <a:path w="9144000" h="367660">
                <a:moveTo>
                  <a:pt x="6386739" y="0"/>
                </a:moveTo>
                <a:lnTo>
                  <a:pt x="6432923" y="79628"/>
                </a:lnTo>
                <a:lnTo>
                  <a:pt x="9144000" y="79628"/>
                </a:lnTo>
                <a:lnTo>
                  <a:pt x="9144000" y="367660"/>
                </a:lnTo>
                <a:lnTo>
                  <a:pt x="0" y="367660"/>
                </a:lnTo>
                <a:lnTo>
                  <a:pt x="0" y="79628"/>
                </a:lnTo>
                <a:lnTo>
                  <a:pt x="6340555"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7310121" y="0"/>
            <a:ext cx="1833879"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331087"/>
            <a:ext cx="9144000" cy="367660"/>
          </a:xfrm>
          <a:custGeom>
            <a:avLst/>
            <a:gdLst/>
            <a:ahLst/>
            <a:cxnLst/>
            <a:rect l="l" t="t" r="r" b="b"/>
            <a:pathLst>
              <a:path w="9144000" h="367660">
                <a:moveTo>
                  <a:pt x="8224747" y="0"/>
                </a:moveTo>
                <a:lnTo>
                  <a:pt x="8270931" y="79628"/>
                </a:lnTo>
                <a:lnTo>
                  <a:pt x="9144000" y="79628"/>
                </a:lnTo>
                <a:lnTo>
                  <a:pt x="9144000" y="367660"/>
                </a:lnTo>
                <a:lnTo>
                  <a:pt x="0" y="367660"/>
                </a:lnTo>
                <a:lnTo>
                  <a:pt x="0" y="79628"/>
                </a:lnTo>
                <a:lnTo>
                  <a:pt x="8178563"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CCCE"/>
            </a:gs>
            <a:gs pos="100000">
              <a:srgbClr val="3B445B"/>
            </a:gs>
          </a:gsLst>
          <a:lin ang="2700000" scaled="0"/>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slow" advTm="0">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50.pn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971600" y="2066900"/>
            <a:ext cx="7200800" cy="1754326"/>
          </a:xfrm>
          <a:prstGeom prst="rect">
            <a:avLst/>
          </a:prstGeom>
          <a:noFill/>
        </p:spPr>
        <p:txBody>
          <a:bodyPr wrap="square" rtlCol="0">
            <a:spAutoFit/>
          </a:bodyPr>
          <a:lstStyle/>
          <a:p>
            <a:pPr algn="ctr"/>
            <a:r>
              <a:rPr lang="zh-CN" altLang="zh-CN" sz="3600"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利用增量分类器训练自适应入侵检测模型</a:t>
            </a:r>
          </a:p>
          <a:p>
            <a:pPr algn="ctr"/>
            <a:endParaRPr lang="zh-CN" altLang="en-US" sz="3600"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endParaRPr>
          </a:p>
        </p:txBody>
      </p:sp>
      <p:grpSp>
        <p:nvGrpSpPr>
          <p:cNvPr id="37" name="组合 36"/>
          <p:cNvGrpSpPr/>
          <p:nvPr/>
        </p:nvGrpSpPr>
        <p:grpSpPr>
          <a:xfrm>
            <a:off x="3056060" y="3846439"/>
            <a:ext cx="174306" cy="174304"/>
            <a:chOff x="801291" y="3535885"/>
            <a:chExt cx="219347" cy="219347"/>
          </a:xfrm>
        </p:grpSpPr>
        <p:sp>
          <p:nvSpPr>
            <p:cNvPr id="38" name="Oval 10"/>
            <p:cNvSpPr>
              <a:spLocks noChangeArrowheads="1"/>
            </p:cNvSpPr>
            <p:nvPr/>
          </p:nvSpPr>
          <p:spPr bwMode="auto">
            <a:xfrm>
              <a:off x="801291" y="3535885"/>
              <a:ext cx="219347" cy="219347"/>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nvGrpSpPr>
            <p:cNvPr id="39" name="组合 38"/>
            <p:cNvGrpSpPr/>
            <p:nvPr/>
          </p:nvGrpSpPr>
          <p:grpSpPr>
            <a:xfrm>
              <a:off x="860980" y="3583766"/>
              <a:ext cx="100336" cy="114060"/>
              <a:chOff x="860980" y="3583766"/>
              <a:chExt cx="100336" cy="114060"/>
            </a:xfrm>
          </p:grpSpPr>
          <p:sp>
            <p:nvSpPr>
              <p:cNvPr id="40"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sp>
            <p:nvSpPr>
              <p:cNvPr id="41"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grpSp>
      <p:grpSp>
        <p:nvGrpSpPr>
          <p:cNvPr id="42" name="Group 14"/>
          <p:cNvGrpSpPr/>
          <p:nvPr/>
        </p:nvGrpSpPr>
        <p:grpSpPr bwMode="auto">
          <a:xfrm>
            <a:off x="4800872" y="3846439"/>
            <a:ext cx="174306" cy="174304"/>
            <a:chOff x="4248" y="3024"/>
            <a:chExt cx="600" cy="599"/>
          </a:xfrm>
        </p:grpSpPr>
        <p:sp>
          <p:nvSpPr>
            <p:cNvPr id="43" name="Oval 15"/>
            <p:cNvSpPr>
              <a:spLocks noChangeArrowheads="1"/>
            </p:cNvSpPr>
            <p:nvPr/>
          </p:nvSpPr>
          <p:spPr bwMode="auto">
            <a:xfrm>
              <a:off x="4248" y="3024"/>
              <a:ext cx="600" cy="599"/>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nvGrpSpPr>
            <p:cNvPr id="44" name="Group 16"/>
            <p:cNvGrpSpPr/>
            <p:nvPr/>
          </p:nvGrpSpPr>
          <p:grpSpPr bwMode="auto">
            <a:xfrm>
              <a:off x="4441" y="3144"/>
              <a:ext cx="215" cy="345"/>
              <a:chOff x="4441" y="3144"/>
              <a:chExt cx="215" cy="345"/>
            </a:xfrm>
          </p:grpSpPr>
          <p:sp>
            <p:nvSpPr>
              <p:cNvPr id="4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sp>
            <p:nvSpPr>
              <p:cNvPr id="48"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grpSp>
      <p:sp>
        <p:nvSpPr>
          <p:cNvPr id="50" name="Text Box 19"/>
          <p:cNvSpPr txBox="1">
            <a:spLocks noChangeArrowheads="1"/>
          </p:cNvSpPr>
          <p:nvPr/>
        </p:nvSpPr>
        <p:spPr bwMode="auto">
          <a:xfrm>
            <a:off x="3243361" y="3795092"/>
            <a:ext cx="1261884"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bg1"/>
                </a:solidFill>
                <a:latin typeface="微软雅黑" pitchFamily="34" charset="-122"/>
                <a:ea typeface="微软雅黑" pitchFamily="34" charset="-122"/>
              </a:rPr>
              <a:t>指导老师：李晋国</a:t>
            </a:r>
            <a:endParaRPr lang="en-US" altLang="zh-CN" sz="1050" dirty="0">
              <a:solidFill>
                <a:schemeClr val="bg1"/>
              </a:solidFill>
              <a:latin typeface="微软雅黑" pitchFamily="34" charset="-122"/>
              <a:ea typeface="微软雅黑" pitchFamily="34" charset="-122"/>
            </a:endParaRPr>
          </a:p>
        </p:txBody>
      </p:sp>
      <p:sp>
        <p:nvSpPr>
          <p:cNvPr id="51" name="Text Box 20"/>
          <p:cNvSpPr txBox="1">
            <a:spLocks noChangeArrowheads="1"/>
          </p:cNvSpPr>
          <p:nvPr/>
        </p:nvSpPr>
        <p:spPr bwMode="auto">
          <a:xfrm>
            <a:off x="5004048" y="3795092"/>
            <a:ext cx="1127232"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bg1"/>
                </a:solidFill>
                <a:latin typeface="微软雅黑" pitchFamily="34" charset="-122"/>
                <a:ea typeface="微软雅黑" pitchFamily="34" charset="-122"/>
              </a:rPr>
              <a:t>汇报人：焦旭斌</a:t>
            </a:r>
            <a:endParaRPr lang="en-US" altLang="zh-CN" sz="1050" dirty="0">
              <a:solidFill>
                <a:schemeClr val="bg1"/>
              </a:solidFill>
              <a:latin typeface="微软雅黑" pitchFamily="34" charset="-122"/>
              <a:ea typeface="微软雅黑" pitchFamily="34" charset="-122"/>
            </a:endParaRPr>
          </a:p>
        </p:txBody>
      </p:sp>
      <p:sp>
        <p:nvSpPr>
          <p:cNvPr id="54" name="Freeform 103"/>
          <p:cNvSpPr>
            <a:spLocks noEditPoints="1"/>
          </p:cNvSpPr>
          <p:nvPr/>
        </p:nvSpPr>
        <p:spPr bwMode="auto">
          <a:xfrm>
            <a:off x="4251489" y="1287430"/>
            <a:ext cx="640212" cy="52464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par>
                                    <p:cTn id="12" presetID="2" presetClass="entr" presetSubtype="4" fill="hold" nodeType="withEffect" p14:presetBounceEnd="60000">
                                      <p:stCondLst>
                                        <p:cond delay="1350"/>
                                      </p:stCondLst>
                                      <p:childTnLst>
                                        <p:set>
                                          <p:cBhvr>
                                            <p:cTn id="13" dur="1" fill="hold">
                                              <p:stCondLst>
                                                <p:cond delay="0"/>
                                              </p:stCondLst>
                                            </p:cTn>
                                            <p:tgtEl>
                                              <p:spTgt spid="37"/>
                                            </p:tgtEl>
                                            <p:attrNameLst>
                                              <p:attrName>style.visibility</p:attrName>
                                            </p:attrNameLst>
                                          </p:cBhvr>
                                          <p:to>
                                            <p:strVal val="visible"/>
                                          </p:to>
                                        </p:set>
                                        <p:anim calcmode="lin" valueType="num" p14:bounceEnd="60000">
                                          <p:cBhvr additive="base">
                                            <p:cTn id="14" dur="500" fill="hold"/>
                                            <p:tgtEl>
                                              <p:spTgt spid="37"/>
                                            </p:tgtEl>
                                            <p:attrNameLst>
                                              <p:attrName>ppt_x</p:attrName>
                                            </p:attrNameLst>
                                          </p:cBhvr>
                                          <p:tavLst>
                                            <p:tav tm="0">
                                              <p:val>
                                                <p:strVal val="#ppt_x"/>
                                              </p:val>
                                            </p:tav>
                                            <p:tav tm="100000">
                                              <p:val>
                                                <p:strVal val="#ppt_x"/>
                                              </p:val>
                                            </p:tav>
                                          </p:tavLst>
                                        </p:anim>
                                        <p:anim calcmode="lin" valueType="num" p14:bounceEnd="60000">
                                          <p:cBhvr additive="base">
                                            <p:cTn id="15" dur="500" fill="hold"/>
                                            <p:tgtEl>
                                              <p:spTgt spid="37"/>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14:presetBounceEnd="60000">
                                      <p:stCondLst>
                                        <p:cond delay="1350"/>
                                      </p:stCondLst>
                                      <p:childTnLst>
                                        <p:set>
                                          <p:cBhvr>
                                            <p:cTn id="17" dur="1" fill="hold">
                                              <p:stCondLst>
                                                <p:cond delay="0"/>
                                              </p:stCondLst>
                                            </p:cTn>
                                            <p:tgtEl>
                                              <p:spTgt spid="42"/>
                                            </p:tgtEl>
                                            <p:attrNameLst>
                                              <p:attrName>style.visibility</p:attrName>
                                            </p:attrNameLst>
                                          </p:cBhvr>
                                          <p:to>
                                            <p:strVal val="visible"/>
                                          </p:to>
                                        </p:set>
                                        <p:anim calcmode="lin" valueType="num" p14:bounceEnd="60000">
                                          <p:cBhvr additive="base">
                                            <p:cTn id="18" dur="500" fill="hold"/>
                                            <p:tgtEl>
                                              <p:spTgt spid="42"/>
                                            </p:tgtEl>
                                            <p:attrNameLst>
                                              <p:attrName>ppt_x</p:attrName>
                                            </p:attrNameLst>
                                          </p:cBhvr>
                                          <p:tavLst>
                                            <p:tav tm="0">
                                              <p:val>
                                                <p:strVal val="#ppt_x"/>
                                              </p:val>
                                            </p:tav>
                                            <p:tav tm="100000">
                                              <p:val>
                                                <p:strVal val="#ppt_x"/>
                                              </p:val>
                                            </p:tav>
                                          </p:tavLst>
                                        </p:anim>
                                        <p:anim calcmode="lin" valueType="num" p14:bounceEnd="60000">
                                          <p:cBhvr additive="base">
                                            <p:cTn id="19" dur="500" fill="hold"/>
                                            <p:tgtEl>
                                              <p:spTgt spid="42"/>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14:presetBounceEnd="60000">
                                      <p:stCondLst>
                                        <p:cond delay="1350"/>
                                      </p:stCondLst>
                                      <p:childTnLst>
                                        <p:set>
                                          <p:cBhvr>
                                            <p:cTn id="21" dur="1" fill="hold">
                                              <p:stCondLst>
                                                <p:cond delay="0"/>
                                              </p:stCondLst>
                                            </p:cTn>
                                            <p:tgtEl>
                                              <p:spTgt spid="50"/>
                                            </p:tgtEl>
                                            <p:attrNameLst>
                                              <p:attrName>style.visibility</p:attrName>
                                            </p:attrNameLst>
                                          </p:cBhvr>
                                          <p:to>
                                            <p:strVal val="visible"/>
                                          </p:to>
                                        </p:set>
                                        <p:anim calcmode="lin" valueType="num" p14:bounceEnd="60000">
                                          <p:cBhvr additive="base">
                                            <p:cTn id="22" dur="500" fill="hold"/>
                                            <p:tgtEl>
                                              <p:spTgt spid="50"/>
                                            </p:tgtEl>
                                            <p:attrNameLst>
                                              <p:attrName>ppt_x</p:attrName>
                                            </p:attrNameLst>
                                          </p:cBhvr>
                                          <p:tavLst>
                                            <p:tav tm="0">
                                              <p:val>
                                                <p:strVal val="#ppt_x"/>
                                              </p:val>
                                            </p:tav>
                                            <p:tav tm="100000">
                                              <p:val>
                                                <p:strVal val="#ppt_x"/>
                                              </p:val>
                                            </p:tav>
                                          </p:tavLst>
                                        </p:anim>
                                        <p:anim calcmode="lin" valueType="num" p14:bounceEnd="60000">
                                          <p:cBhvr additive="base">
                                            <p:cTn id="23" dur="500" fill="hold"/>
                                            <p:tgtEl>
                                              <p:spTgt spid="5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14:presetBounceEnd="60000">
                                      <p:stCondLst>
                                        <p:cond delay="1350"/>
                                      </p:stCondLst>
                                      <p:childTnLst>
                                        <p:set>
                                          <p:cBhvr>
                                            <p:cTn id="25" dur="1" fill="hold">
                                              <p:stCondLst>
                                                <p:cond delay="0"/>
                                              </p:stCondLst>
                                            </p:cTn>
                                            <p:tgtEl>
                                              <p:spTgt spid="51"/>
                                            </p:tgtEl>
                                            <p:attrNameLst>
                                              <p:attrName>style.visibility</p:attrName>
                                            </p:attrNameLst>
                                          </p:cBhvr>
                                          <p:to>
                                            <p:strVal val="visible"/>
                                          </p:to>
                                        </p:set>
                                        <p:anim calcmode="lin" valueType="num" p14:bounceEnd="60000">
                                          <p:cBhvr additive="base">
                                            <p:cTn id="26" dur="500" fill="hold"/>
                                            <p:tgtEl>
                                              <p:spTgt spid="51"/>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51"/>
                                            </p:tgtEl>
                                            <p:attrNameLst>
                                              <p:attrName>ppt_y</p:attrName>
                                            </p:attrNameLst>
                                          </p:cBhvr>
                                          <p:tavLst>
                                            <p:tav tm="0">
                                              <p:val>
                                                <p:strVal val="1+#ppt_h/2"/>
                                              </p:val>
                                            </p:tav>
                                            <p:tav tm="100000">
                                              <p:val>
                                                <p:strVal val="#ppt_y"/>
                                              </p:val>
                                            </p:tav>
                                          </p:tavLst>
                                        </p:anim>
                                      </p:childTnLst>
                                    </p:cTn>
                                  </p:par>
                                  <p:par>
                                    <p:cTn id="28" presetID="53" presetClass="entr" presetSubtype="16" fill="hold" grpId="0" nodeType="withEffect">
                                      <p:stCondLst>
                                        <p:cond delay="0"/>
                                      </p:stCondLst>
                                      <p:childTnLst>
                                        <p:set>
                                          <p:cBhvr>
                                            <p:cTn id="29" dur="1" fill="hold">
                                              <p:stCondLst>
                                                <p:cond delay="0"/>
                                              </p:stCondLst>
                                            </p:cTn>
                                            <p:tgtEl>
                                              <p:spTgt spid="54"/>
                                            </p:tgtEl>
                                            <p:attrNameLst>
                                              <p:attrName>style.visibility</p:attrName>
                                            </p:attrNameLst>
                                          </p:cBhvr>
                                          <p:to>
                                            <p:strVal val="visible"/>
                                          </p:to>
                                        </p:set>
                                        <p:anim calcmode="lin" valueType="num">
                                          <p:cBhvr>
                                            <p:cTn id="30" dur="500" fill="hold"/>
                                            <p:tgtEl>
                                              <p:spTgt spid="54"/>
                                            </p:tgtEl>
                                            <p:attrNameLst>
                                              <p:attrName>ppt_w</p:attrName>
                                            </p:attrNameLst>
                                          </p:cBhvr>
                                          <p:tavLst>
                                            <p:tav tm="0">
                                              <p:val>
                                                <p:fltVal val="0"/>
                                              </p:val>
                                            </p:tav>
                                            <p:tav tm="100000">
                                              <p:val>
                                                <p:strVal val="#ppt_w"/>
                                              </p:val>
                                            </p:tav>
                                          </p:tavLst>
                                        </p:anim>
                                        <p:anim calcmode="lin" valueType="num">
                                          <p:cBhvr>
                                            <p:cTn id="31" dur="500" fill="hold"/>
                                            <p:tgtEl>
                                              <p:spTgt spid="54"/>
                                            </p:tgtEl>
                                            <p:attrNameLst>
                                              <p:attrName>ppt_h</p:attrName>
                                            </p:attrNameLst>
                                          </p:cBhvr>
                                          <p:tavLst>
                                            <p:tav tm="0">
                                              <p:val>
                                                <p:fltVal val="0"/>
                                              </p:val>
                                            </p:tav>
                                            <p:tav tm="100000">
                                              <p:val>
                                                <p:strVal val="#ppt_h"/>
                                              </p:val>
                                            </p:tav>
                                          </p:tavLst>
                                        </p:anim>
                                        <p:animEffect transition="in" filter="fade">
                                          <p:cBhvr>
                                            <p:cTn id="3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0" grpId="0" bldLvl="0" animBg="1"/>
          <p:bldP spid="51" grpId="0" bldLvl="0" animBg="1"/>
          <p:bldP spid="5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par>
                                    <p:cTn id="12" presetID="2" presetClass="entr" presetSubtype="4" fill="hold" nodeType="withEffect">
                                      <p:stCondLst>
                                        <p:cond delay="135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500" fill="hold"/>
                                            <p:tgtEl>
                                              <p:spTgt spid="37"/>
                                            </p:tgtEl>
                                            <p:attrNameLst>
                                              <p:attrName>ppt_x</p:attrName>
                                            </p:attrNameLst>
                                          </p:cBhvr>
                                          <p:tavLst>
                                            <p:tav tm="0">
                                              <p:val>
                                                <p:strVal val="#ppt_x"/>
                                              </p:val>
                                            </p:tav>
                                            <p:tav tm="100000">
                                              <p:val>
                                                <p:strVal val="#ppt_x"/>
                                              </p:val>
                                            </p:tav>
                                          </p:tavLst>
                                        </p:anim>
                                        <p:anim calcmode="lin" valueType="num">
                                          <p:cBhvr additive="base">
                                            <p:cTn id="15" dur="500" fill="hold"/>
                                            <p:tgtEl>
                                              <p:spTgt spid="37"/>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1350"/>
                                      </p:stCondLst>
                                      <p:childTnLst>
                                        <p:set>
                                          <p:cBhvr>
                                            <p:cTn id="17" dur="1" fill="hold">
                                              <p:stCondLst>
                                                <p:cond delay="0"/>
                                              </p:stCondLst>
                                            </p:cTn>
                                            <p:tgtEl>
                                              <p:spTgt spid="42"/>
                                            </p:tgtEl>
                                            <p:attrNameLst>
                                              <p:attrName>style.visibility</p:attrName>
                                            </p:attrNameLst>
                                          </p:cBhvr>
                                          <p:to>
                                            <p:strVal val="visible"/>
                                          </p:to>
                                        </p:set>
                                        <p:anim calcmode="lin" valueType="num">
                                          <p:cBhvr additive="base">
                                            <p:cTn id="18" dur="500" fill="hold"/>
                                            <p:tgtEl>
                                              <p:spTgt spid="42"/>
                                            </p:tgtEl>
                                            <p:attrNameLst>
                                              <p:attrName>ppt_x</p:attrName>
                                            </p:attrNameLst>
                                          </p:cBhvr>
                                          <p:tavLst>
                                            <p:tav tm="0">
                                              <p:val>
                                                <p:strVal val="#ppt_x"/>
                                              </p:val>
                                            </p:tav>
                                            <p:tav tm="100000">
                                              <p:val>
                                                <p:strVal val="#ppt_x"/>
                                              </p:val>
                                            </p:tav>
                                          </p:tavLst>
                                        </p:anim>
                                        <p:anim calcmode="lin" valueType="num">
                                          <p:cBhvr additive="base">
                                            <p:cTn id="19" dur="500" fill="hold"/>
                                            <p:tgtEl>
                                              <p:spTgt spid="42"/>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1350"/>
                                      </p:stCondLst>
                                      <p:childTnLst>
                                        <p:set>
                                          <p:cBhvr>
                                            <p:cTn id="21" dur="1" fill="hold">
                                              <p:stCondLst>
                                                <p:cond delay="0"/>
                                              </p:stCondLst>
                                            </p:cTn>
                                            <p:tgtEl>
                                              <p:spTgt spid="50"/>
                                            </p:tgtEl>
                                            <p:attrNameLst>
                                              <p:attrName>style.visibility</p:attrName>
                                            </p:attrNameLst>
                                          </p:cBhvr>
                                          <p:to>
                                            <p:strVal val="visible"/>
                                          </p:to>
                                        </p:set>
                                        <p:anim calcmode="lin" valueType="num">
                                          <p:cBhvr additive="base">
                                            <p:cTn id="22" dur="500" fill="hold"/>
                                            <p:tgtEl>
                                              <p:spTgt spid="50"/>
                                            </p:tgtEl>
                                            <p:attrNameLst>
                                              <p:attrName>ppt_x</p:attrName>
                                            </p:attrNameLst>
                                          </p:cBhvr>
                                          <p:tavLst>
                                            <p:tav tm="0">
                                              <p:val>
                                                <p:strVal val="#ppt_x"/>
                                              </p:val>
                                            </p:tav>
                                            <p:tav tm="100000">
                                              <p:val>
                                                <p:strVal val="#ppt_x"/>
                                              </p:val>
                                            </p:tav>
                                          </p:tavLst>
                                        </p:anim>
                                        <p:anim calcmode="lin" valueType="num">
                                          <p:cBhvr additive="base">
                                            <p:cTn id="23" dur="500" fill="hold"/>
                                            <p:tgtEl>
                                              <p:spTgt spid="5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1350"/>
                                      </p:stCondLst>
                                      <p:childTnLst>
                                        <p:set>
                                          <p:cBhvr>
                                            <p:cTn id="25" dur="1" fill="hold">
                                              <p:stCondLst>
                                                <p:cond delay="0"/>
                                              </p:stCondLst>
                                            </p:cTn>
                                            <p:tgtEl>
                                              <p:spTgt spid="51"/>
                                            </p:tgtEl>
                                            <p:attrNameLst>
                                              <p:attrName>style.visibility</p:attrName>
                                            </p:attrNameLst>
                                          </p:cBhvr>
                                          <p:to>
                                            <p:strVal val="visible"/>
                                          </p:to>
                                        </p:set>
                                        <p:anim calcmode="lin" valueType="num">
                                          <p:cBhvr additive="base">
                                            <p:cTn id="26" dur="500" fill="hold"/>
                                            <p:tgtEl>
                                              <p:spTgt spid="51"/>
                                            </p:tgtEl>
                                            <p:attrNameLst>
                                              <p:attrName>ppt_x</p:attrName>
                                            </p:attrNameLst>
                                          </p:cBhvr>
                                          <p:tavLst>
                                            <p:tav tm="0">
                                              <p:val>
                                                <p:strVal val="#ppt_x"/>
                                              </p:val>
                                            </p:tav>
                                            <p:tav tm="100000">
                                              <p:val>
                                                <p:strVal val="#ppt_x"/>
                                              </p:val>
                                            </p:tav>
                                          </p:tavLst>
                                        </p:anim>
                                        <p:anim calcmode="lin" valueType="num">
                                          <p:cBhvr additive="base">
                                            <p:cTn id="27" dur="500" fill="hold"/>
                                            <p:tgtEl>
                                              <p:spTgt spid="51"/>
                                            </p:tgtEl>
                                            <p:attrNameLst>
                                              <p:attrName>ppt_y</p:attrName>
                                            </p:attrNameLst>
                                          </p:cBhvr>
                                          <p:tavLst>
                                            <p:tav tm="0">
                                              <p:val>
                                                <p:strVal val="1+#ppt_h/2"/>
                                              </p:val>
                                            </p:tav>
                                            <p:tav tm="100000">
                                              <p:val>
                                                <p:strVal val="#ppt_y"/>
                                              </p:val>
                                            </p:tav>
                                          </p:tavLst>
                                        </p:anim>
                                      </p:childTnLst>
                                    </p:cTn>
                                  </p:par>
                                  <p:par>
                                    <p:cTn id="28" presetID="53" presetClass="entr" presetSubtype="16" fill="hold" grpId="0" nodeType="withEffect">
                                      <p:stCondLst>
                                        <p:cond delay="0"/>
                                      </p:stCondLst>
                                      <p:childTnLst>
                                        <p:set>
                                          <p:cBhvr>
                                            <p:cTn id="29" dur="1" fill="hold">
                                              <p:stCondLst>
                                                <p:cond delay="0"/>
                                              </p:stCondLst>
                                            </p:cTn>
                                            <p:tgtEl>
                                              <p:spTgt spid="54"/>
                                            </p:tgtEl>
                                            <p:attrNameLst>
                                              <p:attrName>style.visibility</p:attrName>
                                            </p:attrNameLst>
                                          </p:cBhvr>
                                          <p:to>
                                            <p:strVal val="visible"/>
                                          </p:to>
                                        </p:set>
                                        <p:anim calcmode="lin" valueType="num">
                                          <p:cBhvr>
                                            <p:cTn id="30" dur="500" fill="hold"/>
                                            <p:tgtEl>
                                              <p:spTgt spid="54"/>
                                            </p:tgtEl>
                                            <p:attrNameLst>
                                              <p:attrName>ppt_w</p:attrName>
                                            </p:attrNameLst>
                                          </p:cBhvr>
                                          <p:tavLst>
                                            <p:tav tm="0">
                                              <p:val>
                                                <p:fltVal val="0"/>
                                              </p:val>
                                            </p:tav>
                                            <p:tav tm="100000">
                                              <p:val>
                                                <p:strVal val="#ppt_w"/>
                                              </p:val>
                                            </p:tav>
                                          </p:tavLst>
                                        </p:anim>
                                        <p:anim calcmode="lin" valueType="num">
                                          <p:cBhvr>
                                            <p:cTn id="31" dur="500" fill="hold"/>
                                            <p:tgtEl>
                                              <p:spTgt spid="54"/>
                                            </p:tgtEl>
                                            <p:attrNameLst>
                                              <p:attrName>ppt_h</p:attrName>
                                            </p:attrNameLst>
                                          </p:cBhvr>
                                          <p:tavLst>
                                            <p:tav tm="0">
                                              <p:val>
                                                <p:fltVal val="0"/>
                                              </p:val>
                                            </p:tav>
                                            <p:tav tm="100000">
                                              <p:val>
                                                <p:strVal val="#ppt_h"/>
                                              </p:val>
                                            </p:tav>
                                          </p:tavLst>
                                        </p:anim>
                                        <p:animEffect transition="in" filter="fade">
                                          <p:cBhvr>
                                            <p:cTn id="3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0" grpId="0" bldLvl="0" animBg="1"/>
          <p:bldP spid="51" grpId="0" bldLvl="0" animBg="1"/>
          <p:bldP spid="54"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圆角矩形 36"/>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介 绍</a:t>
            </a:r>
          </a:p>
        </p:txBody>
      </p:sp>
      <p:sp>
        <p:nvSpPr>
          <p:cNvPr id="38" name="圆角矩形 37"/>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提出的</a:t>
            </a:r>
            <a:r>
              <a:rPr lang="en-US" altLang="zh-CN"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AIDM</a:t>
            </a: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模型</a:t>
            </a:r>
          </a:p>
        </p:txBody>
      </p:sp>
      <p:sp>
        <p:nvSpPr>
          <p:cNvPr id="39" name="圆角矩形 38"/>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40" name="圆角矩形 39"/>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41" name="圆角矩形 40"/>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42" name="矩形 41"/>
          <p:cNvSpPr/>
          <p:nvPr/>
        </p:nvSpPr>
        <p:spPr>
          <a:xfrm>
            <a:off x="2157988" y="378109"/>
            <a:ext cx="1261884"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七种分类器介绍</a:t>
            </a:r>
          </a:p>
        </p:txBody>
      </p:sp>
      <p:sp>
        <p:nvSpPr>
          <p:cNvPr id="44" name="Freeform 7">
            <a:extLst>
              <a:ext uri="{FF2B5EF4-FFF2-40B4-BE49-F238E27FC236}">
                <a16:creationId xmlns:a16="http://schemas.microsoft.com/office/drawing/2014/main" id="{E73AEB8A-9F66-4FEF-863C-EF0CA964848A}"/>
              </a:ext>
            </a:extLst>
          </p:cNvPr>
          <p:cNvSpPr/>
          <p:nvPr/>
        </p:nvSpPr>
        <p:spPr bwMode="auto">
          <a:xfrm rot="1320000">
            <a:off x="3779337" y="1480713"/>
            <a:ext cx="809359" cy="810742"/>
          </a:xfrm>
          <a:custGeom>
            <a:avLst/>
            <a:gdLst>
              <a:gd name="T0" fmla="*/ 189 w 248"/>
              <a:gd name="T1" fmla="*/ 173 h 248"/>
              <a:gd name="T2" fmla="*/ 248 w 248"/>
              <a:gd name="T3" fmla="*/ 135 h 248"/>
              <a:gd name="T4" fmla="*/ 192 w 248"/>
              <a:gd name="T5" fmla="*/ 0 h 248"/>
              <a:gd name="T6" fmla="*/ 0 w 248"/>
              <a:gd name="T7" fmla="*/ 192 h 248"/>
              <a:gd name="T8" fmla="*/ 135 w 248"/>
              <a:gd name="T9" fmla="*/ 248 h 248"/>
              <a:gd name="T10" fmla="*/ 173 w 248"/>
              <a:gd name="T11" fmla="*/ 189 h 248"/>
              <a:gd name="T12" fmla="*/ 183 w 248"/>
              <a:gd name="T13" fmla="*/ 192 h 248"/>
              <a:gd name="T14" fmla="*/ 195 w 248"/>
              <a:gd name="T15" fmla="*/ 195 h 248"/>
              <a:gd name="T16" fmla="*/ 192 w 248"/>
              <a:gd name="T17" fmla="*/ 182 h 248"/>
              <a:gd name="T18" fmla="*/ 189 w 248"/>
              <a:gd name="T19" fmla="*/ 1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8">
                <a:moveTo>
                  <a:pt x="189" y="173"/>
                </a:moveTo>
                <a:cubicBezTo>
                  <a:pt x="206" y="158"/>
                  <a:pt x="226" y="145"/>
                  <a:pt x="248" y="135"/>
                </a:cubicBezTo>
                <a:cubicBezTo>
                  <a:pt x="192" y="0"/>
                  <a:pt x="192" y="0"/>
                  <a:pt x="192" y="0"/>
                </a:cubicBezTo>
                <a:cubicBezTo>
                  <a:pt x="103" y="39"/>
                  <a:pt x="37" y="109"/>
                  <a:pt x="0" y="192"/>
                </a:cubicBezTo>
                <a:cubicBezTo>
                  <a:pt x="135" y="248"/>
                  <a:pt x="135" y="248"/>
                  <a:pt x="135" y="248"/>
                </a:cubicBezTo>
                <a:cubicBezTo>
                  <a:pt x="144" y="226"/>
                  <a:pt x="157" y="207"/>
                  <a:pt x="173" y="189"/>
                </a:cubicBezTo>
                <a:cubicBezTo>
                  <a:pt x="183" y="192"/>
                  <a:pt x="183" y="192"/>
                  <a:pt x="183" y="192"/>
                </a:cubicBezTo>
                <a:cubicBezTo>
                  <a:pt x="195" y="195"/>
                  <a:pt x="195" y="195"/>
                  <a:pt x="195" y="195"/>
                </a:cubicBezTo>
                <a:cubicBezTo>
                  <a:pt x="192" y="182"/>
                  <a:pt x="192" y="182"/>
                  <a:pt x="192" y="182"/>
                </a:cubicBezTo>
                <a:lnTo>
                  <a:pt x="189" y="173"/>
                </a:lnTo>
                <a:close/>
              </a:path>
            </a:pathLst>
          </a:cu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n w="6350">
                <a:noFill/>
              </a:ln>
              <a:solidFill>
                <a:schemeClr val="bg1"/>
              </a:solidFill>
              <a:latin typeface="Impact" pitchFamily="34" charset="0"/>
              <a:ea typeface="微软雅黑" pitchFamily="34" charset="-122"/>
            </a:endParaRPr>
          </a:p>
        </p:txBody>
      </p:sp>
      <p:sp>
        <p:nvSpPr>
          <p:cNvPr id="45" name="Freeform 8">
            <a:extLst>
              <a:ext uri="{FF2B5EF4-FFF2-40B4-BE49-F238E27FC236}">
                <a16:creationId xmlns:a16="http://schemas.microsoft.com/office/drawing/2014/main" id="{4EB7EF00-6863-41A7-9A3A-B9E002F43909}"/>
              </a:ext>
            </a:extLst>
          </p:cNvPr>
          <p:cNvSpPr/>
          <p:nvPr/>
        </p:nvSpPr>
        <p:spPr bwMode="auto">
          <a:xfrm rot="1320000">
            <a:off x="3403890" y="1998634"/>
            <a:ext cx="571394" cy="885452"/>
          </a:xfrm>
          <a:custGeom>
            <a:avLst/>
            <a:gdLst>
              <a:gd name="T0" fmla="*/ 164 w 175"/>
              <a:gd name="T1" fmla="*/ 142 h 271"/>
              <a:gd name="T2" fmla="*/ 175 w 175"/>
              <a:gd name="T3" fmla="*/ 136 h 271"/>
              <a:gd name="T4" fmla="*/ 164 w 175"/>
              <a:gd name="T5" fmla="*/ 129 h 271"/>
              <a:gd name="T6" fmla="*/ 156 w 175"/>
              <a:gd name="T7" fmla="*/ 125 h 271"/>
              <a:gd name="T8" fmla="*/ 170 w 175"/>
              <a:gd name="T9" fmla="*/ 56 h 271"/>
              <a:gd name="T10" fmla="*/ 36 w 175"/>
              <a:gd name="T11" fmla="*/ 0 h 271"/>
              <a:gd name="T12" fmla="*/ 36 w 175"/>
              <a:gd name="T13" fmla="*/ 271 h 271"/>
              <a:gd name="T14" fmla="*/ 170 w 175"/>
              <a:gd name="T15" fmla="*/ 216 h 271"/>
              <a:gd name="T16" fmla="*/ 156 w 175"/>
              <a:gd name="T17" fmla="*/ 147 h 271"/>
              <a:gd name="T18" fmla="*/ 164 w 175"/>
              <a:gd name="T19" fmla="*/ 14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271">
                <a:moveTo>
                  <a:pt x="164" y="142"/>
                </a:moveTo>
                <a:cubicBezTo>
                  <a:pt x="175" y="136"/>
                  <a:pt x="175" y="136"/>
                  <a:pt x="175" y="136"/>
                </a:cubicBezTo>
                <a:cubicBezTo>
                  <a:pt x="164" y="129"/>
                  <a:pt x="164" y="129"/>
                  <a:pt x="164" y="129"/>
                </a:cubicBezTo>
                <a:cubicBezTo>
                  <a:pt x="156" y="125"/>
                  <a:pt x="156" y="125"/>
                  <a:pt x="156" y="125"/>
                </a:cubicBezTo>
                <a:cubicBezTo>
                  <a:pt x="157" y="101"/>
                  <a:pt x="162" y="78"/>
                  <a:pt x="170" y="56"/>
                </a:cubicBezTo>
                <a:cubicBezTo>
                  <a:pt x="36" y="0"/>
                  <a:pt x="36" y="0"/>
                  <a:pt x="36" y="0"/>
                </a:cubicBezTo>
                <a:cubicBezTo>
                  <a:pt x="3" y="84"/>
                  <a:pt x="0" y="181"/>
                  <a:pt x="36" y="271"/>
                </a:cubicBezTo>
                <a:cubicBezTo>
                  <a:pt x="170" y="216"/>
                  <a:pt x="170" y="216"/>
                  <a:pt x="170" y="216"/>
                </a:cubicBezTo>
                <a:cubicBezTo>
                  <a:pt x="162" y="193"/>
                  <a:pt x="157" y="170"/>
                  <a:pt x="156" y="147"/>
                </a:cubicBezTo>
                <a:lnTo>
                  <a:pt x="164" y="142"/>
                </a:ln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tx1">
                  <a:lumMod val="65000"/>
                  <a:lumOff val="35000"/>
                </a:schemeClr>
              </a:solidFill>
              <a:latin typeface="Impact" pitchFamily="34" charset="0"/>
              <a:ea typeface="微软雅黑" pitchFamily="34" charset="-122"/>
            </a:endParaRPr>
          </a:p>
        </p:txBody>
      </p:sp>
      <p:sp>
        <p:nvSpPr>
          <p:cNvPr id="46" name="Freeform 9">
            <a:extLst>
              <a:ext uri="{FF2B5EF4-FFF2-40B4-BE49-F238E27FC236}">
                <a16:creationId xmlns:a16="http://schemas.microsoft.com/office/drawing/2014/main" id="{7D04C37D-252D-4B80-A51F-84660647A52F}"/>
              </a:ext>
            </a:extLst>
          </p:cNvPr>
          <p:cNvSpPr/>
          <p:nvPr/>
        </p:nvSpPr>
        <p:spPr bwMode="auto">
          <a:xfrm rot="1320000">
            <a:off x="3253807" y="2782830"/>
            <a:ext cx="809359" cy="807975"/>
          </a:xfrm>
          <a:custGeom>
            <a:avLst/>
            <a:gdLst>
              <a:gd name="T0" fmla="*/ 189 w 248"/>
              <a:gd name="T1" fmla="*/ 75 h 247"/>
              <a:gd name="T2" fmla="*/ 192 w 248"/>
              <a:gd name="T3" fmla="*/ 65 h 247"/>
              <a:gd name="T4" fmla="*/ 195 w 248"/>
              <a:gd name="T5" fmla="*/ 53 h 247"/>
              <a:gd name="T6" fmla="*/ 183 w 248"/>
              <a:gd name="T7" fmla="*/ 56 h 247"/>
              <a:gd name="T8" fmla="*/ 173 w 248"/>
              <a:gd name="T9" fmla="*/ 59 h 247"/>
              <a:gd name="T10" fmla="*/ 135 w 248"/>
              <a:gd name="T11" fmla="*/ 0 h 247"/>
              <a:gd name="T12" fmla="*/ 0 w 248"/>
              <a:gd name="T13" fmla="*/ 56 h 247"/>
              <a:gd name="T14" fmla="*/ 192 w 248"/>
              <a:gd name="T15" fmla="*/ 247 h 247"/>
              <a:gd name="T16" fmla="*/ 248 w 248"/>
              <a:gd name="T17" fmla="*/ 113 h 247"/>
              <a:gd name="T18" fmla="*/ 189 w 248"/>
              <a:gd name="T19" fmla="*/ 7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7">
                <a:moveTo>
                  <a:pt x="189" y="75"/>
                </a:moveTo>
                <a:cubicBezTo>
                  <a:pt x="192" y="65"/>
                  <a:pt x="192" y="65"/>
                  <a:pt x="192" y="65"/>
                </a:cubicBezTo>
                <a:cubicBezTo>
                  <a:pt x="195" y="53"/>
                  <a:pt x="195" y="53"/>
                  <a:pt x="195" y="53"/>
                </a:cubicBezTo>
                <a:cubicBezTo>
                  <a:pt x="183" y="56"/>
                  <a:pt x="183" y="56"/>
                  <a:pt x="183" y="56"/>
                </a:cubicBezTo>
                <a:cubicBezTo>
                  <a:pt x="173" y="59"/>
                  <a:pt x="173" y="59"/>
                  <a:pt x="173" y="59"/>
                </a:cubicBezTo>
                <a:cubicBezTo>
                  <a:pt x="158" y="42"/>
                  <a:pt x="145" y="22"/>
                  <a:pt x="135" y="0"/>
                </a:cubicBezTo>
                <a:cubicBezTo>
                  <a:pt x="0" y="56"/>
                  <a:pt x="0" y="56"/>
                  <a:pt x="0" y="56"/>
                </a:cubicBezTo>
                <a:cubicBezTo>
                  <a:pt x="39" y="145"/>
                  <a:pt x="109" y="211"/>
                  <a:pt x="192" y="247"/>
                </a:cubicBezTo>
                <a:cubicBezTo>
                  <a:pt x="248" y="113"/>
                  <a:pt x="248" y="113"/>
                  <a:pt x="248" y="113"/>
                </a:cubicBezTo>
                <a:cubicBezTo>
                  <a:pt x="227" y="104"/>
                  <a:pt x="207" y="91"/>
                  <a:pt x="189" y="75"/>
                </a:cubicBezTo>
                <a:close/>
              </a:path>
            </a:pathLst>
          </a:cu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n w="6350">
                <a:noFill/>
              </a:ln>
              <a:solidFill>
                <a:schemeClr val="bg1"/>
              </a:solidFill>
              <a:latin typeface="Impact" pitchFamily="34" charset="0"/>
              <a:ea typeface="微软雅黑" pitchFamily="34" charset="-122"/>
            </a:endParaRPr>
          </a:p>
        </p:txBody>
      </p:sp>
      <p:sp>
        <p:nvSpPr>
          <p:cNvPr id="47" name="Freeform 10">
            <a:extLst>
              <a:ext uri="{FF2B5EF4-FFF2-40B4-BE49-F238E27FC236}">
                <a16:creationId xmlns:a16="http://schemas.microsoft.com/office/drawing/2014/main" id="{878939E5-34F6-4146-9F44-573035047A87}"/>
              </a:ext>
            </a:extLst>
          </p:cNvPr>
          <p:cNvSpPr/>
          <p:nvPr/>
        </p:nvSpPr>
        <p:spPr bwMode="auto">
          <a:xfrm rot="1320000">
            <a:off x="3771059" y="3396920"/>
            <a:ext cx="888220" cy="572777"/>
          </a:xfrm>
          <a:custGeom>
            <a:avLst/>
            <a:gdLst>
              <a:gd name="T0" fmla="*/ 216 w 272"/>
              <a:gd name="T1" fmla="*/ 5 h 175"/>
              <a:gd name="T2" fmla="*/ 147 w 272"/>
              <a:gd name="T3" fmla="*/ 19 h 175"/>
              <a:gd name="T4" fmla="*/ 142 w 272"/>
              <a:gd name="T5" fmla="*/ 11 h 175"/>
              <a:gd name="T6" fmla="*/ 136 w 272"/>
              <a:gd name="T7" fmla="*/ 0 h 175"/>
              <a:gd name="T8" fmla="*/ 130 w 272"/>
              <a:gd name="T9" fmla="*/ 11 h 175"/>
              <a:gd name="T10" fmla="*/ 125 w 272"/>
              <a:gd name="T11" fmla="*/ 19 h 175"/>
              <a:gd name="T12" fmla="*/ 56 w 272"/>
              <a:gd name="T13" fmla="*/ 5 h 175"/>
              <a:gd name="T14" fmla="*/ 0 w 272"/>
              <a:gd name="T15" fmla="*/ 139 h 175"/>
              <a:gd name="T16" fmla="*/ 272 w 272"/>
              <a:gd name="T17" fmla="*/ 139 h 175"/>
              <a:gd name="T18" fmla="*/ 216 w 272"/>
              <a:gd name="T19" fmla="*/ 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175">
                <a:moveTo>
                  <a:pt x="216" y="5"/>
                </a:moveTo>
                <a:cubicBezTo>
                  <a:pt x="193" y="13"/>
                  <a:pt x="170" y="18"/>
                  <a:pt x="147" y="19"/>
                </a:cubicBezTo>
                <a:cubicBezTo>
                  <a:pt x="142" y="11"/>
                  <a:pt x="142" y="11"/>
                  <a:pt x="142" y="11"/>
                </a:cubicBezTo>
                <a:cubicBezTo>
                  <a:pt x="136" y="0"/>
                  <a:pt x="136" y="0"/>
                  <a:pt x="136" y="0"/>
                </a:cubicBezTo>
                <a:cubicBezTo>
                  <a:pt x="130" y="11"/>
                  <a:pt x="130" y="11"/>
                  <a:pt x="130" y="11"/>
                </a:cubicBezTo>
                <a:cubicBezTo>
                  <a:pt x="125" y="19"/>
                  <a:pt x="125" y="19"/>
                  <a:pt x="125" y="19"/>
                </a:cubicBezTo>
                <a:cubicBezTo>
                  <a:pt x="101" y="18"/>
                  <a:pt x="78" y="13"/>
                  <a:pt x="56" y="5"/>
                </a:cubicBezTo>
                <a:cubicBezTo>
                  <a:pt x="0" y="139"/>
                  <a:pt x="0" y="139"/>
                  <a:pt x="0" y="139"/>
                </a:cubicBezTo>
                <a:cubicBezTo>
                  <a:pt x="85" y="172"/>
                  <a:pt x="181" y="175"/>
                  <a:pt x="272" y="139"/>
                </a:cubicBezTo>
                <a:lnTo>
                  <a:pt x="216" y="5"/>
                </a:ln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tx1">
                  <a:lumMod val="65000"/>
                  <a:lumOff val="35000"/>
                </a:schemeClr>
              </a:solidFill>
              <a:latin typeface="Impact" pitchFamily="34" charset="0"/>
              <a:ea typeface="微软雅黑" pitchFamily="34" charset="-122"/>
            </a:endParaRPr>
          </a:p>
        </p:txBody>
      </p:sp>
      <p:sp>
        <p:nvSpPr>
          <p:cNvPr id="48" name="Freeform 11">
            <a:extLst>
              <a:ext uri="{FF2B5EF4-FFF2-40B4-BE49-F238E27FC236}">
                <a16:creationId xmlns:a16="http://schemas.microsoft.com/office/drawing/2014/main" id="{F0648783-1ED0-48ED-BECB-6E8DE1D3F07A}"/>
              </a:ext>
            </a:extLst>
          </p:cNvPr>
          <p:cNvSpPr/>
          <p:nvPr/>
        </p:nvSpPr>
        <p:spPr bwMode="auto">
          <a:xfrm rot="1320000">
            <a:off x="4555825" y="3308880"/>
            <a:ext cx="809359" cy="807975"/>
          </a:xfrm>
          <a:custGeom>
            <a:avLst/>
            <a:gdLst>
              <a:gd name="T0" fmla="*/ 113 w 248"/>
              <a:gd name="T1" fmla="*/ 0 h 247"/>
              <a:gd name="T2" fmla="*/ 75 w 248"/>
              <a:gd name="T3" fmla="*/ 59 h 247"/>
              <a:gd name="T4" fmla="*/ 65 w 248"/>
              <a:gd name="T5" fmla="*/ 56 h 247"/>
              <a:gd name="T6" fmla="*/ 53 w 248"/>
              <a:gd name="T7" fmla="*/ 53 h 247"/>
              <a:gd name="T8" fmla="*/ 56 w 248"/>
              <a:gd name="T9" fmla="*/ 65 h 247"/>
              <a:gd name="T10" fmla="*/ 59 w 248"/>
              <a:gd name="T11" fmla="*/ 75 h 247"/>
              <a:gd name="T12" fmla="*/ 0 w 248"/>
              <a:gd name="T13" fmla="*/ 113 h 247"/>
              <a:gd name="T14" fmla="*/ 56 w 248"/>
              <a:gd name="T15" fmla="*/ 247 h 247"/>
              <a:gd name="T16" fmla="*/ 248 w 248"/>
              <a:gd name="T17" fmla="*/ 56 h 247"/>
              <a:gd name="T18" fmla="*/ 113 w 248"/>
              <a:gd name="T19"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7">
                <a:moveTo>
                  <a:pt x="113" y="0"/>
                </a:moveTo>
                <a:cubicBezTo>
                  <a:pt x="104" y="21"/>
                  <a:pt x="91" y="41"/>
                  <a:pt x="75" y="59"/>
                </a:cubicBezTo>
                <a:cubicBezTo>
                  <a:pt x="65" y="56"/>
                  <a:pt x="65" y="56"/>
                  <a:pt x="65" y="56"/>
                </a:cubicBezTo>
                <a:cubicBezTo>
                  <a:pt x="53" y="53"/>
                  <a:pt x="53" y="53"/>
                  <a:pt x="53" y="53"/>
                </a:cubicBezTo>
                <a:cubicBezTo>
                  <a:pt x="56" y="65"/>
                  <a:pt x="56" y="65"/>
                  <a:pt x="56" y="65"/>
                </a:cubicBezTo>
                <a:cubicBezTo>
                  <a:pt x="59" y="75"/>
                  <a:pt x="59" y="75"/>
                  <a:pt x="59" y="75"/>
                </a:cubicBezTo>
                <a:cubicBezTo>
                  <a:pt x="42" y="90"/>
                  <a:pt x="22" y="103"/>
                  <a:pt x="0" y="113"/>
                </a:cubicBezTo>
                <a:cubicBezTo>
                  <a:pt x="56" y="247"/>
                  <a:pt x="56" y="247"/>
                  <a:pt x="56" y="247"/>
                </a:cubicBezTo>
                <a:cubicBezTo>
                  <a:pt x="145" y="209"/>
                  <a:pt x="212" y="139"/>
                  <a:pt x="248" y="56"/>
                </a:cubicBezTo>
                <a:lnTo>
                  <a:pt x="113" y="0"/>
                </a:lnTo>
                <a:close/>
              </a:path>
            </a:pathLst>
          </a:cu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n w="6350">
                <a:noFill/>
              </a:ln>
              <a:solidFill>
                <a:schemeClr val="bg1"/>
              </a:solidFill>
              <a:latin typeface="Impact" pitchFamily="34" charset="0"/>
              <a:ea typeface="微软雅黑" pitchFamily="34" charset="-122"/>
            </a:endParaRPr>
          </a:p>
        </p:txBody>
      </p:sp>
      <p:sp>
        <p:nvSpPr>
          <p:cNvPr id="49" name="Freeform 12">
            <a:extLst>
              <a:ext uri="{FF2B5EF4-FFF2-40B4-BE49-F238E27FC236}">
                <a16:creationId xmlns:a16="http://schemas.microsoft.com/office/drawing/2014/main" id="{740ECB32-E665-4391-AFFD-26F5B16FE547}"/>
              </a:ext>
            </a:extLst>
          </p:cNvPr>
          <p:cNvSpPr/>
          <p:nvPr/>
        </p:nvSpPr>
        <p:spPr bwMode="auto">
          <a:xfrm rot="1320000">
            <a:off x="5168940" y="2712041"/>
            <a:ext cx="572777" cy="885452"/>
          </a:xfrm>
          <a:custGeom>
            <a:avLst/>
            <a:gdLst>
              <a:gd name="T0" fmla="*/ 139 w 175"/>
              <a:gd name="T1" fmla="*/ 0 h 271"/>
              <a:gd name="T2" fmla="*/ 5 w 175"/>
              <a:gd name="T3" fmla="*/ 56 h 271"/>
              <a:gd name="T4" fmla="*/ 19 w 175"/>
              <a:gd name="T5" fmla="*/ 125 h 271"/>
              <a:gd name="T6" fmla="*/ 11 w 175"/>
              <a:gd name="T7" fmla="*/ 129 h 271"/>
              <a:gd name="T8" fmla="*/ 0 w 175"/>
              <a:gd name="T9" fmla="*/ 136 h 271"/>
              <a:gd name="T10" fmla="*/ 11 w 175"/>
              <a:gd name="T11" fmla="*/ 142 h 271"/>
              <a:gd name="T12" fmla="*/ 19 w 175"/>
              <a:gd name="T13" fmla="*/ 147 h 271"/>
              <a:gd name="T14" fmla="*/ 5 w 175"/>
              <a:gd name="T15" fmla="*/ 216 h 271"/>
              <a:gd name="T16" fmla="*/ 139 w 175"/>
              <a:gd name="T17" fmla="*/ 271 h 271"/>
              <a:gd name="T18" fmla="*/ 139 w 175"/>
              <a:gd name="T19"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271">
                <a:moveTo>
                  <a:pt x="139" y="0"/>
                </a:moveTo>
                <a:cubicBezTo>
                  <a:pt x="5" y="56"/>
                  <a:pt x="5" y="56"/>
                  <a:pt x="5" y="56"/>
                </a:cubicBezTo>
                <a:cubicBezTo>
                  <a:pt x="13" y="78"/>
                  <a:pt x="18" y="102"/>
                  <a:pt x="19" y="125"/>
                </a:cubicBezTo>
                <a:cubicBezTo>
                  <a:pt x="11" y="129"/>
                  <a:pt x="11" y="129"/>
                  <a:pt x="11" y="129"/>
                </a:cubicBezTo>
                <a:cubicBezTo>
                  <a:pt x="0" y="136"/>
                  <a:pt x="0" y="136"/>
                  <a:pt x="0" y="136"/>
                </a:cubicBezTo>
                <a:cubicBezTo>
                  <a:pt x="11" y="142"/>
                  <a:pt x="11" y="142"/>
                  <a:pt x="11" y="142"/>
                </a:cubicBezTo>
                <a:cubicBezTo>
                  <a:pt x="19" y="147"/>
                  <a:pt x="19" y="147"/>
                  <a:pt x="19" y="147"/>
                </a:cubicBezTo>
                <a:cubicBezTo>
                  <a:pt x="18" y="171"/>
                  <a:pt x="13" y="194"/>
                  <a:pt x="5" y="216"/>
                </a:cubicBezTo>
                <a:cubicBezTo>
                  <a:pt x="139" y="271"/>
                  <a:pt x="139" y="271"/>
                  <a:pt x="139" y="271"/>
                </a:cubicBezTo>
                <a:cubicBezTo>
                  <a:pt x="172" y="187"/>
                  <a:pt x="175" y="91"/>
                  <a:pt x="139" y="0"/>
                </a:cubicBez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tx1">
                  <a:lumMod val="65000"/>
                  <a:lumOff val="35000"/>
                </a:schemeClr>
              </a:solidFill>
              <a:latin typeface="Impact" pitchFamily="34" charset="0"/>
              <a:ea typeface="微软雅黑" pitchFamily="34" charset="-122"/>
            </a:endParaRPr>
          </a:p>
        </p:txBody>
      </p:sp>
      <p:sp>
        <p:nvSpPr>
          <p:cNvPr id="50" name="Freeform 13">
            <a:extLst>
              <a:ext uri="{FF2B5EF4-FFF2-40B4-BE49-F238E27FC236}">
                <a16:creationId xmlns:a16="http://schemas.microsoft.com/office/drawing/2014/main" id="{274372DE-F09E-4163-BB92-00F54CA0B93A}"/>
              </a:ext>
            </a:extLst>
          </p:cNvPr>
          <p:cNvSpPr/>
          <p:nvPr/>
        </p:nvSpPr>
        <p:spPr bwMode="auto">
          <a:xfrm rot="1320000">
            <a:off x="5081456" y="2006244"/>
            <a:ext cx="806592" cy="810742"/>
          </a:xfrm>
          <a:custGeom>
            <a:avLst/>
            <a:gdLst>
              <a:gd name="T0" fmla="*/ 247 w 247"/>
              <a:gd name="T1" fmla="*/ 192 h 248"/>
              <a:gd name="T2" fmla="*/ 56 w 247"/>
              <a:gd name="T3" fmla="*/ 0 h 248"/>
              <a:gd name="T4" fmla="*/ 0 w 247"/>
              <a:gd name="T5" fmla="*/ 135 h 248"/>
              <a:gd name="T6" fmla="*/ 59 w 247"/>
              <a:gd name="T7" fmla="*/ 173 h 248"/>
              <a:gd name="T8" fmla="*/ 56 w 247"/>
              <a:gd name="T9" fmla="*/ 182 h 248"/>
              <a:gd name="T10" fmla="*/ 53 w 247"/>
              <a:gd name="T11" fmla="*/ 195 h 248"/>
              <a:gd name="T12" fmla="*/ 65 w 247"/>
              <a:gd name="T13" fmla="*/ 192 h 248"/>
              <a:gd name="T14" fmla="*/ 75 w 247"/>
              <a:gd name="T15" fmla="*/ 189 h 248"/>
              <a:gd name="T16" fmla="*/ 113 w 247"/>
              <a:gd name="T17" fmla="*/ 248 h 248"/>
              <a:gd name="T18" fmla="*/ 247 w 247"/>
              <a:gd name="T19" fmla="*/ 19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7" h="248">
                <a:moveTo>
                  <a:pt x="247" y="192"/>
                </a:moveTo>
                <a:cubicBezTo>
                  <a:pt x="209" y="103"/>
                  <a:pt x="139" y="36"/>
                  <a:pt x="56" y="0"/>
                </a:cubicBezTo>
                <a:cubicBezTo>
                  <a:pt x="0" y="135"/>
                  <a:pt x="0" y="135"/>
                  <a:pt x="0" y="135"/>
                </a:cubicBezTo>
                <a:cubicBezTo>
                  <a:pt x="21" y="144"/>
                  <a:pt x="41" y="157"/>
                  <a:pt x="59" y="173"/>
                </a:cubicBezTo>
                <a:cubicBezTo>
                  <a:pt x="56" y="182"/>
                  <a:pt x="56" y="182"/>
                  <a:pt x="56" y="182"/>
                </a:cubicBezTo>
                <a:cubicBezTo>
                  <a:pt x="53" y="195"/>
                  <a:pt x="53" y="195"/>
                  <a:pt x="53" y="195"/>
                </a:cubicBezTo>
                <a:cubicBezTo>
                  <a:pt x="65" y="192"/>
                  <a:pt x="65" y="192"/>
                  <a:pt x="65" y="192"/>
                </a:cubicBezTo>
                <a:cubicBezTo>
                  <a:pt x="75" y="189"/>
                  <a:pt x="75" y="189"/>
                  <a:pt x="75" y="189"/>
                </a:cubicBezTo>
                <a:cubicBezTo>
                  <a:pt x="90" y="206"/>
                  <a:pt x="103" y="226"/>
                  <a:pt x="113" y="248"/>
                </a:cubicBezTo>
                <a:lnTo>
                  <a:pt x="247" y="192"/>
                </a:lnTo>
                <a:close/>
              </a:path>
            </a:pathLst>
          </a:cu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n w="6350">
                <a:noFill/>
              </a:ln>
              <a:solidFill>
                <a:schemeClr val="bg1"/>
              </a:solidFill>
              <a:latin typeface="Impact" pitchFamily="34" charset="0"/>
              <a:ea typeface="微软雅黑" pitchFamily="34" charset="-122"/>
            </a:endParaRPr>
          </a:p>
        </p:txBody>
      </p:sp>
      <p:grpSp>
        <p:nvGrpSpPr>
          <p:cNvPr id="51" name="组合 50">
            <a:extLst>
              <a:ext uri="{FF2B5EF4-FFF2-40B4-BE49-F238E27FC236}">
                <a16:creationId xmlns:a16="http://schemas.microsoft.com/office/drawing/2014/main" id="{FE70A480-6227-477F-8F55-A3728A21251D}"/>
              </a:ext>
            </a:extLst>
          </p:cNvPr>
          <p:cNvGrpSpPr/>
          <p:nvPr/>
        </p:nvGrpSpPr>
        <p:grpSpPr>
          <a:xfrm>
            <a:off x="4289426" y="2420928"/>
            <a:ext cx="574674" cy="761798"/>
            <a:chOff x="1703388" y="2746375"/>
            <a:chExt cx="1028700" cy="1363663"/>
          </a:xfrm>
        </p:grpSpPr>
        <p:sp>
          <p:nvSpPr>
            <p:cNvPr id="52" name="Freeform 18">
              <a:extLst>
                <a:ext uri="{FF2B5EF4-FFF2-40B4-BE49-F238E27FC236}">
                  <a16:creationId xmlns:a16="http://schemas.microsoft.com/office/drawing/2014/main" id="{538C933D-7E2F-4F77-A335-0FBAEBE2B38C}"/>
                </a:ext>
              </a:extLst>
            </p:cNvPr>
            <p:cNvSpPr>
              <a:spLocks noEditPoints="1"/>
            </p:cNvSpPr>
            <p:nvPr/>
          </p:nvSpPr>
          <p:spPr bwMode="auto">
            <a:xfrm>
              <a:off x="1703388" y="2746375"/>
              <a:ext cx="1028700" cy="992188"/>
            </a:xfrm>
            <a:custGeom>
              <a:avLst/>
              <a:gdLst>
                <a:gd name="T0" fmla="*/ 180 w 274"/>
                <a:gd name="T1" fmla="*/ 154 h 265"/>
                <a:gd name="T2" fmla="*/ 274 w 274"/>
                <a:gd name="T3" fmla="*/ 24 h 265"/>
                <a:gd name="T4" fmla="*/ 274 w 274"/>
                <a:gd name="T5" fmla="*/ 16 h 265"/>
                <a:gd name="T6" fmla="*/ 274 w 274"/>
                <a:gd name="T7" fmla="*/ 8 h 265"/>
                <a:gd name="T8" fmla="*/ 220 w 274"/>
                <a:gd name="T9" fmla="*/ 8 h 265"/>
                <a:gd name="T10" fmla="*/ 218 w 274"/>
                <a:gd name="T11" fmla="*/ 0 h 265"/>
                <a:gd name="T12" fmla="*/ 57 w 274"/>
                <a:gd name="T13" fmla="*/ 0 h 265"/>
                <a:gd name="T14" fmla="*/ 54 w 274"/>
                <a:gd name="T15" fmla="*/ 8 h 265"/>
                <a:gd name="T16" fmla="*/ 1 w 274"/>
                <a:gd name="T17" fmla="*/ 8 h 265"/>
                <a:gd name="T18" fmla="*/ 1 w 274"/>
                <a:gd name="T19" fmla="*/ 16 h 265"/>
                <a:gd name="T20" fmla="*/ 0 w 274"/>
                <a:gd name="T21" fmla="*/ 24 h 265"/>
                <a:gd name="T22" fmla="*/ 95 w 274"/>
                <a:gd name="T23" fmla="*/ 154 h 265"/>
                <a:gd name="T24" fmla="*/ 125 w 274"/>
                <a:gd name="T25" fmla="*/ 177 h 265"/>
                <a:gd name="T26" fmla="*/ 125 w 274"/>
                <a:gd name="T27" fmla="*/ 238 h 265"/>
                <a:gd name="T28" fmla="*/ 99 w 274"/>
                <a:gd name="T29" fmla="*/ 238 h 265"/>
                <a:gd name="T30" fmla="*/ 99 w 274"/>
                <a:gd name="T31" fmla="*/ 246 h 265"/>
                <a:gd name="T32" fmla="*/ 78 w 274"/>
                <a:gd name="T33" fmla="*/ 246 h 265"/>
                <a:gd name="T34" fmla="*/ 70 w 274"/>
                <a:gd name="T35" fmla="*/ 256 h 265"/>
                <a:gd name="T36" fmla="*/ 70 w 274"/>
                <a:gd name="T37" fmla="*/ 265 h 265"/>
                <a:gd name="T38" fmla="*/ 205 w 274"/>
                <a:gd name="T39" fmla="*/ 265 h 265"/>
                <a:gd name="T40" fmla="*/ 205 w 274"/>
                <a:gd name="T41" fmla="*/ 256 h 265"/>
                <a:gd name="T42" fmla="*/ 197 w 274"/>
                <a:gd name="T43" fmla="*/ 246 h 265"/>
                <a:gd name="T44" fmla="*/ 176 w 274"/>
                <a:gd name="T45" fmla="*/ 246 h 265"/>
                <a:gd name="T46" fmla="*/ 176 w 274"/>
                <a:gd name="T47" fmla="*/ 238 h 265"/>
                <a:gd name="T48" fmla="*/ 150 w 274"/>
                <a:gd name="T49" fmla="*/ 238 h 265"/>
                <a:gd name="T50" fmla="*/ 150 w 274"/>
                <a:gd name="T51" fmla="*/ 177 h 265"/>
                <a:gd name="T52" fmla="*/ 180 w 274"/>
                <a:gd name="T53" fmla="*/ 154 h 265"/>
                <a:gd name="T54" fmla="*/ 225 w 274"/>
                <a:gd name="T55" fmla="*/ 45 h 265"/>
                <a:gd name="T56" fmla="*/ 223 w 274"/>
                <a:gd name="T57" fmla="*/ 25 h 265"/>
                <a:gd name="T58" fmla="*/ 258 w 274"/>
                <a:gd name="T59" fmla="*/ 25 h 265"/>
                <a:gd name="T60" fmla="*/ 201 w 274"/>
                <a:gd name="T61" fmla="*/ 128 h 265"/>
                <a:gd name="T62" fmla="*/ 225 w 274"/>
                <a:gd name="T63" fmla="*/ 45 h 265"/>
                <a:gd name="T64" fmla="*/ 17 w 274"/>
                <a:gd name="T65" fmla="*/ 25 h 265"/>
                <a:gd name="T66" fmla="*/ 51 w 274"/>
                <a:gd name="T67" fmla="*/ 25 h 265"/>
                <a:gd name="T68" fmla="*/ 50 w 274"/>
                <a:gd name="T69" fmla="*/ 45 h 265"/>
                <a:gd name="T70" fmla="*/ 74 w 274"/>
                <a:gd name="T71" fmla="*/ 128 h 265"/>
                <a:gd name="T72" fmla="*/ 17 w 274"/>
                <a:gd name="T73" fmla="*/ 2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4" h="265">
                  <a:moveTo>
                    <a:pt x="180" y="154"/>
                  </a:moveTo>
                  <a:cubicBezTo>
                    <a:pt x="235" y="140"/>
                    <a:pt x="274" y="87"/>
                    <a:pt x="274" y="24"/>
                  </a:cubicBezTo>
                  <a:cubicBezTo>
                    <a:pt x="274" y="22"/>
                    <a:pt x="274" y="19"/>
                    <a:pt x="274" y="16"/>
                  </a:cubicBezTo>
                  <a:cubicBezTo>
                    <a:pt x="274" y="8"/>
                    <a:pt x="274" y="8"/>
                    <a:pt x="274" y="8"/>
                  </a:cubicBezTo>
                  <a:cubicBezTo>
                    <a:pt x="220" y="8"/>
                    <a:pt x="220" y="8"/>
                    <a:pt x="220" y="8"/>
                  </a:cubicBezTo>
                  <a:cubicBezTo>
                    <a:pt x="220" y="5"/>
                    <a:pt x="219" y="3"/>
                    <a:pt x="218" y="0"/>
                  </a:cubicBezTo>
                  <a:cubicBezTo>
                    <a:pt x="57" y="0"/>
                    <a:pt x="57" y="0"/>
                    <a:pt x="57" y="0"/>
                  </a:cubicBezTo>
                  <a:cubicBezTo>
                    <a:pt x="56" y="3"/>
                    <a:pt x="55" y="5"/>
                    <a:pt x="54" y="8"/>
                  </a:cubicBezTo>
                  <a:cubicBezTo>
                    <a:pt x="1" y="8"/>
                    <a:pt x="1" y="8"/>
                    <a:pt x="1" y="8"/>
                  </a:cubicBezTo>
                  <a:cubicBezTo>
                    <a:pt x="1" y="16"/>
                    <a:pt x="1" y="16"/>
                    <a:pt x="1" y="16"/>
                  </a:cubicBezTo>
                  <a:cubicBezTo>
                    <a:pt x="0" y="19"/>
                    <a:pt x="0" y="21"/>
                    <a:pt x="0" y="24"/>
                  </a:cubicBezTo>
                  <a:cubicBezTo>
                    <a:pt x="0" y="87"/>
                    <a:pt x="40" y="140"/>
                    <a:pt x="95" y="154"/>
                  </a:cubicBezTo>
                  <a:cubicBezTo>
                    <a:pt x="104" y="163"/>
                    <a:pt x="114" y="171"/>
                    <a:pt x="125" y="177"/>
                  </a:cubicBezTo>
                  <a:cubicBezTo>
                    <a:pt x="125" y="238"/>
                    <a:pt x="125" y="238"/>
                    <a:pt x="125" y="238"/>
                  </a:cubicBezTo>
                  <a:cubicBezTo>
                    <a:pt x="99" y="238"/>
                    <a:pt x="99" y="238"/>
                    <a:pt x="99" y="238"/>
                  </a:cubicBezTo>
                  <a:cubicBezTo>
                    <a:pt x="99" y="246"/>
                    <a:pt x="99" y="246"/>
                    <a:pt x="99" y="246"/>
                  </a:cubicBezTo>
                  <a:cubicBezTo>
                    <a:pt x="78" y="246"/>
                    <a:pt x="78" y="246"/>
                    <a:pt x="78" y="246"/>
                  </a:cubicBezTo>
                  <a:cubicBezTo>
                    <a:pt x="73" y="246"/>
                    <a:pt x="70" y="251"/>
                    <a:pt x="70" y="256"/>
                  </a:cubicBezTo>
                  <a:cubicBezTo>
                    <a:pt x="70" y="265"/>
                    <a:pt x="70" y="265"/>
                    <a:pt x="70" y="265"/>
                  </a:cubicBezTo>
                  <a:cubicBezTo>
                    <a:pt x="205" y="265"/>
                    <a:pt x="205" y="265"/>
                    <a:pt x="205" y="265"/>
                  </a:cubicBezTo>
                  <a:cubicBezTo>
                    <a:pt x="205" y="256"/>
                    <a:pt x="205" y="256"/>
                    <a:pt x="205" y="256"/>
                  </a:cubicBezTo>
                  <a:cubicBezTo>
                    <a:pt x="205" y="251"/>
                    <a:pt x="201" y="246"/>
                    <a:pt x="197" y="246"/>
                  </a:cubicBezTo>
                  <a:cubicBezTo>
                    <a:pt x="176" y="246"/>
                    <a:pt x="176" y="246"/>
                    <a:pt x="176" y="246"/>
                  </a:cubicBezTo>
                  <a:cubicBezTo>
                    <a:pt x="176" y="238"/>
                    <a:pt x="176" y="238"/>
                    <a:pt x="176" y="238"/>
                  </a:cubicBezTo>
                  <a:cubicBezTo>
                    <a:pt x="150" y="238"/>
                    <a:pt x="150" y="238"/>
                    <a:pt x="150" y="238"/>
                  </a:cubicBezTo>
                  <a:cubicBezTo>
                    <a:pt x="150" y="177"/>
                    <a:pt x="150" y="177"/>
                    <a:pt x="150" y="177"/>
                  </a:cubicBezTo>
                  <a:cubicBezTo>
                    <a:pt x="161" y="171"/>
                    <a:pt x="171" y="163"/>
                    <a:pt x="180" y="154"/>
                  </a:cubicBezTo>
                  <a:close/>
                  <a:moveTo>
                    <a:pt x="225" y="45"/>
                  </a:moveTo>
                  <a:cubicBezTo>
                    <a:pt x="225" y="38"/>
                    <a:pt x="224" y="32"/>
                    <a:pt x="223" y="25"/>
                  </a:cubicBezTo>
                  <a:cubicBezTo>
                    <a:pt x="258" y="25"/>
                    <a:pt x="258" y="25"/>
                    <a:pt x="258" y="25"/>
                  </a:cubicBezTo>
                  <a:cubicBezTo>
                    <a:pt x="257" y="69"/>
                    <a:pt x="235" y="108"/>
                    <a:pt x="201" y="128"/>
                  </a:cubicBezTo>
                  <a:cubicBezTo>
                    <a:pt x="216" y="104"/>
                    <a:pt x="225" y="76"/>
                    <a:pt x="225" y="45"/>
                  </a:cubicBezTo>
                  <a:close/>
                  <a:moveTo>
                    <a:pt x="17" y="25"/>
                  </a:moveTo>
                  <a:cubicBezTo>
                    <a:pt x="51" y="25"/>
                    <a:pt x="51" y="25"/>
                    <a:pt x="51" y="25"/>
                  </a:cubicBezTo>
                  <a:cubicBezTo>
                    <a:pt x="50" y="32"/>
                    <a:pt x="50" y="38"/>
                    <a:pt x="50" y="45"/>
                  </a:cubicBezTo>
                  <a:cubicBezTo>
                    <a:pt x="50" y="76"/>
                    <a:pt x="59" y="104"/>
                    <a:pt x="74" y="128"/>
                  </a:cubicBezTo>
                  <a:cubicBezTo>
                    <a:pt x="40" y="108"/>
                    <a:pt x="17" y="69"/>
                    <a:pt x="17" y="25"/>
                  </a:cubicBezTo>
                  <a:close/>
                </a:path>
              </a:pathLst>
            </a:custGeom>
            <a:solidFill>
              <a:srgbClr val="02A6A6"/>
            </a:solidFill>
            <a:ln>
              <a:noFill/>
            </a:ln>
          </p:spPr>
          <p:txBody>
            <a:bodyPr vert="horz" wrap="square" lIns="91440" tIns="45720" rIns="91440" bIns="45720" numCol="1" anchor="t" anchorCtr="0" compatLnSpc="1"/>
            <a:lstStyle/>
            <a:p>
              <a:endParaRPr lang="zh-CN" altLang="en-US"/>
            </a:p>
          </p:txBody>
        </p:sp>
        <p:sp>
          <p:nvSpPr>
            <p:cNvPr id="53" name="Freeform 19">
              <a:extLst>
                <a:ext uri="{FF2B5EF4-FFF2-40B4-BE49-F238E27FC236}">
                  <a16:creationId xmlns:a16="http://schemas.microsoft.com/office/drawing/2014/main" id="{86026EF9-5C71-4B36-88AD-1EA41C375C47}"/>
                </a:ext>
              </a:extLst>
            </p:cNvPr>
            <p:cNvSpPr/>
            <p:nvPr/>
          </p:nvSpPr>
          <p:spPr bwMode="auto">
            <a:xfrm>
              <a:off x="1890713" y="2746375"/>
              <a:ext cx="323850" cy="892175"/>
            </a:xfrm>
            <a:custGeom>
              <a:avLst/>
              <a:gdLst>
                <a:gd name="T0" fmla="*/ 7 w 86"/>
                <a:gd name="T1" fmla="*/ 0 h 238"/>
                <a:gd name="T2" fmla="*/ 0 w 86"/>
                <a:gd name="T3" fmla="*/ 45 h 238"/>
                <a:gd name="T4" fmla="*/ 75 w 86"/>
                <a:gd name="T5" fmla="*/ 177 h 238"/>
                <a:gd name="T6" fmla="*/ 75 w 86"/>
                <a:gd name="T7" fmla="*/ 238 h 238"/>
                <a:gd name="T8" fmla="*/ 86 w 86"/>
                <a:gd name="T9" fmla="*/ 238 h 238"/>
                <a:gd name="T10" fmla="*/ 86 w 86"/>
                <a:gd name="T11" fmla="*/ 152 h 238"/>
                <a:gd name="T12" fmla="*/ 86 w 86"/>
                <a:gd name="T13" fmla="*/ 0 h 238"/>
                <a:gd name="T14" fmla="*/ 7 w 86"/>
                <a:gd name="T15" fmla="*/ 0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238">
                  <a:moveTo>
                    <a:pt x="7" y="0"/>
                  </a:moveTo>
                  <a:cubicBezTo>
                    <a:pt x="2" y="14"/>
                    <a:pt x="0" y="29"/>
                    <a:pt x="0" y="45"/>
                  </a:cubicBezTo>
                  <a:cubicBezTo>
                    <a:pt x="0" y="102"/>
                    <a:pt x="30" y="151"/>
                    <a:pt x="75" y="177"/>
                  </a:cubicBezTo>
                  <a:cubicBezTo>
                    <a:pt x="75" y="238"/>
                    <a:pt x="75" y="238"/>
                    <a:pt x="75" y="238"/>
                  </a:cubicBezTo>
                  <a:cubicBezTo>
                    <a:pt x="86" y="238"/>
                    <a:pt x="86" y="238"/>
                    <a:pt x="86" y="238"/>
                  </a:cubicBezTo>
                  <a:cubicBezTo>
                    <a:pt x="86" y="152"/>
                    <a:pt x="86" y="152"/>
                    <a:pt x="86" y="152"/>
                  </a:cubicBezTo>
                  <a:cubicBezTo>
                    <a:pt x="86" y="0"/>
                    <a:pt x="86" y="0"/>
                    <a:pt x="86" y="0"/>
                  </a:cubicBezTo>
                  <a:lnTo>
                    <a:pt x="7" y="0"/>
                  </a:lnTo>
                  <a:close/>
                </a:path>
              </a:pathLst>
            </a:custGeom>
            <a:solidFill>
              <a:srgbClr val="03CCCE"/>
            </a:solidFill>
            <a:ln>
              <a:noFill/>
            </a:ln>
          </p:spPr>
          <p:txBody>
            <a:bodyPr vert="horz" wrap="square" lIns="91440" tIns="45720" rIns="91440" bIns="45720" numCol="1" anchor="t" anchorCtr="0" compatLnSpc="1"/>
            <a:lstStyle/>
            <a:p>
              <a:endParaRPr lang="zh-CN" altLang="en-US"/>
            </a:p>
          </p:txBody>
        </p:sp>
        <p:sp>
          <p:nvSpPr>
            <p:cNvPr id="54" name="Freeform 20">
              <a:extLst>
                <a:ext uri="{FF2B5EF4-FFF2-40B4-BE49-F238E27FC236}">
                  <a16:creationId xmlns:a16="http://schemas.microsoft.com/office/drawing/2014/main" id="{C3320580-344C-4E85-AB70-3EEBBF764D52}"/>
                </a:ext>
              </a:extLst>
            </p:cNvPr>
            <p:cNvSpPr/>
            <p:nvPr/>
          </p:nvSpPr>
          <p:spPr bwMode="auto">
            <a:xfrm>
              <a:off x="1966913" y="3667125"/>
              <a:ext cx="247650" cy="71438"/>
            </a:xfrm>
            <a:custGeom>
              <a:avLst/>
              <a:gdLst>
                <a:gd name="T0" fmla="*/ 29 w 66"/>
                <a:gd name="T1" fmla="*/ 0 h 19"/>
                <a:gd name="T2" fmla="*/ 8 w 66"/>
                <a:gd name="T3" fmla="*/ 0 h 19"/>
                <a:gd name="T4" fmla="*/ 0 w 66"/>
                <a:gd name="T5" fmla="*/ 10 h 19"/>
                <a:gd name="T6" fmla="*/ 0 w 66"/>
                <a:gd name="T7" fmla="*/ 19 h 19"/>
                <a:gd name="T8" fmla="*/ 66 w 66"/>
                <a:gd name="T9" fmla="*/ 19 h 19"/>
                <a:gd name="T10" fmla="*/ 66 w 66"/>
                <a:gd name="T11" fmla="*/ 0 h 19"/>
                <a:gd name="T12" fmla="*/ 55 w 66"/>
                <a:gd name="T13" fmla="*/ 0 h 19"/>
                <a:gd name="T14" fmla="*/ 29 w 66"/>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9">
                  <a:moveTo>
                    <a:pt x="29" y="0"/>
                  </a:moveTo>
                  <a:cubicBezTo>
                    <a:pt x="8" y="0"/>
                    <a:pt x="8" y="0"/>
                    <a:pt x="8" y="0"/>
                  </a:cubicBezTo>
                  <a:cubicBezTo>
                    <a:pt x="3" y="0"/>
                    <a:pt x="0" y="5"/>
                    <a:pt x="0" y="10"/>
                  </a:cubicBezTo>
                  <a:cubicBezTo>
                    <a:pt x="0" y="19"/>
                    <a:pt x="0" y="19"/>
                    <a:pt x="0" y="19"/>
                  </a:cubicBezTo>
                  <a:cubicBezTo>
                    <a:pt x="66" y="19"/>
                    <a:pt x="66" y="19"/>
                    <a:pt x="66" y="19"/>
                  </a:cubicBezTo>
                  <a:cubicBezTo>
                    <a:pt x="66" y="0"/>
                    <a:pt x="66" y="0"/>
                    <a:pt x="66" y="0"/>
                  </a:cubicBezTo>
                  <a:cubicBezTo>
                    <a:pt x="55" y="0"/>
                    <a:pt x="55" y="0"/>
                    <a:pt x="55" y="0"/>
                  </a:cubicBezTo>
                  <a:lnTo>
                    <a:pt x="29" y="0"/>
                  </a:lnTo>
                  <a:close/>
                </a:path>
              </a:pathLst>
            </a:custGeom>
            <a:solidFill>
              <a:srgbClr val="02A6A6"/>
            </a:solidFill>
            <a:ln>
              <a:noFill/>
            </a:ln>
          </p:spPr>
          <p:txBody>
            <a:bodyPr vert="horz" wrap="square" lIns="91440" tIns="45720" rIns="91440" bIns="45720" numCol="1" anchor="t" anchorCtr="0" compatLnSpc="1"/>
            <a:lstStyle/>
            <a:p>
              <a:endParaRPr lang="zh-CN" altLang="en-US"/>
            </a:p>
          </p:txBody>
        </p:sp>
        <p:sp>
          <p:nvSpPr>
            <p:cNvPr id="55" name="Rectangle 21">
              <a:extLst>
                <a:ext uri="{FF2B5EF4-FFF2-40B4-BE49-F238E27FC236}">
                  <a16:creationId xmlns:a16="http://schemas.microsoft.com/office/drawing/2014/main" id="{461831F3-8F26-4029-A74D-F1FEC59C1F61}"/>
                </a:ext>
              </a:extLst>
            </p:cNvPr>
            <p:cNvSpPr>
              <a:spLocks noChangeArrowheads="1"/>
            </p:cNvSpPr>
            <p:nvPr/>
          </p:nvSpPr>
          <p:spPr bwMode="auto">
            <a:xfrm>
              <a:off x="1898651" y="3735388"/>
              <a:ext cx="638175" cy="311150"/>
            </a:xfrm>
            <a:prstGeom prst="rect">
              <a:avLst/>
            </a:pr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56" name="Rectangle 22">
              <a:extLst>
                <a:ext uri="{FF2B5EF4-FFF2-40B4-BE49-F238E27FC236}">
                  <a16:creationId xmlns:a16="http://schemas.microsoft.com/office/drawing/2014/main" id="{DFB132E7-A820-40A1-85A0-52FAF3FD8430}"/>
                </a:ext>
              </a:extLst>
            </p:cNvPr>
            <p:cNvSpPr>
              <a:spLocks noChangeArrowheads="1"/>
            </p:cNvSpPr>
            <p:nvPr/>
          </p:nvSpPr>
          <p:spPr bwMode="auto">
            <a:xfrm>
              <a:off x="1973263" y="3810000"/>
              <a:ext cx="487363" cy="161925"/>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7" name="Rectangle 23">
              <a:extLst>
                <a:ext uri="{FF2B5EF4-FFF2-40B4-BE49-F238E27FC236}">
                  <a16:creationId xmlns:a16="http://schemas.microsoft.com/office/drawing/2014/main" id="{1EAECDDE-8808-4A65-A627-8EA41B4B4F73}"/>
                </a:ext>
              </a:extLst>
            </p:cNvPr>
            <p:cNvSpPr>
              <a:spLocks noChangeArrowheads="1"/>
            </p:cNvSpPr>
            <p:nvPr/>
          </p:nvSpPr>
          <p:spPr bwMode="auto">
            <a:xfrm>
              <a:off x="1876426" y="4035425"/>
              <a:ext cx="685800" cy="74613"/>
            </a:xfrm>
            <a:prstGeom prst="rect">
              <a:avLst/>
            </a:prstGeom>
            <a:solidFill>
              <a:srgbClr val="3C4157"/>
            </a:solidFill>
            <a:ln>
              <a:noFill/>
            </a:ln>
          </p:spPr>
          <p:txBody>
            <a:bodyPr vert="horz" wrap="square" lIns="91440" tIns="45720" rIns="91440" bIns="45720" numCol="1" anchor="t" anchorCtr="0" compatLnSpc="1"/>
            <a:lstStyle/>
            <a:p>
              <a:endParaRPr lang="zh-CN" altLang="en-US"/>
            </a:p>
          </p:txBody>
        </p:sp>
      </p:grpSp>
      <p:sp>
        <p:nvSpPr>
          <p:cNvPr id="58" name="矩形 57">
            <a:extLst>
              <a:ext uri="{FF2B5EF4-FFF2-40B4-BE49-F238E27FC236}">
                <a16:creationId xmlns:a16="http://schemas.microsoft.com/office/drawing/2014/main" id="{91E8C13B-8405-47CB-AEA4-7F38636F207B}"/>
              </a:ext>
            </a:extLst>
          </p:cNvPr>
          <p:cNvSpPr/>
          <p:nvPr/>
        </p:nvSpPr>
        <p:spPr>
          <a:xfrm>
            <a:off x="4002258" y="1749807"/>
            <a:ext cx="373820"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01</a:t>
            </a:r>
            <a:endParaRPr lang="zh-CN" altLang="zh-CN" sz="1600" dirty="0">
              <a:solidFill>
                <a:schemeClr val="bg1"/>
              </a:solidFill>
              <a:latin typeface="Impact" pitchFamily="34" charset="0"/>
              <a:ea typeface="微软雅黑" pitchFamily="34" charset="-122"/>
            </a:endParaRPr>
          </a:p>
        </p:txBody>
      </p:sp>
      <p:sp>
        <p:nvSpPr>
          <p:cNvPr id="59" name="矩形 58">
            <a:extLst>
              <a:ext uri="{FF2B5EF4-FFF2-40B4-BE49-F238E27FC236}">
                <a16:creationId xmlns:a16="http://schemas.microsoft.com/office/drawing/2014/main" id="{3EBE8A1F-723E-49AD-9129-6FF06CC7EAFC}"/>
              </a:ext>
            </a:extLst>
          </p:cNvPr>
          <p:cNvSpPr/>
          <p:nvPr/>
        </p:nvSpPr>
        <p:spPr>
          <a:xfrm>
            <a:off x="3458016" y="2272083"/>
            <a:ext cx="397865"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02</a:t>
            </a:r>
            <a:endParaRPr lang="zh-CN" altLang="zh-CN" sz="1600" dirty="0">
              <a:solidFill>
                <a:schemeClr val="bg1"/>
              </a:solidFill>
              <a:latin typeface="Impact" pitchFamily="34" charset="0"/>
              <a:ea typeface="微软雅黑" pitchFamily="34" charset="-122"/>
            </a:endParaRPr>
          </a:p>
        </p:txBody>
      </p:sp>
      <p:sp>
        <p:nvSpPr>
          <p:cNvPr id="60" name="矩形 59">
            <a:extLst>
              <a:ext uri="{FF2B5EF4-FFF2-40B4-BE49-F238E27FC236}">
                <a16:creationId xmlns:a16="http://schemas.microsoft.com/office/drawing/2014/main" id="{6A7AC1A0-15FD-4ED6-B79E-D7FA63883AB9}"/>
              </a:ext>
            </a:extLst>
          </p:cNvPr>
          <p:cNvSpPr/>
          <p:nvPr/>
        </p:nvSpPr>
        <p:spPr>
          <a:xfrm>
            <a:off x="3487448" y="2992608"/>
            <a:ext cx="404278"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03</a:t>
            </a:r>
            <a:endParaRPr lang="zh-CN" altLang="zh-CN" sz="1600" dirty="0">
              <a:solidFill>
                <a:schemeClr val="bg1"/>
              </a:solidFill>
              <a:latin typeface="Impact" pitchFamily="34" charset="0"/>
              <a:ea typeface="微软雅黑" pitchFamily="34" charset="-122"/>
            </a:endParaRPr>
          </a:p>
        </p:txBody>
      </p:sp>
      <p:sp>
        <p:nvSpPr>
          <p:cNvPr id="61" name="矩形 60">
            <a:extLst>
              <a:ext uri="{FF2B5EF4-FFF2-40B4-BE49-F238E27FC236}">
                <a16:creationId xmlns:a16="http://schemas.microsoft.com/office/drawing/2014/main" id="{D215CB95-2265-47B4-B630-D0EE4AC6D359}"/>
              </a:ext>
            </a:extLst>
          </p:cNvPr>
          <p:cNvSpPr/>
          <p:nvPr/>
        </p:nvSpPr>
        <p:spPr>
          <a:xfrm>
            <a:off x="3990235" y="3514031"/>
            <a:ext cx="397866"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04</a:t>
            </a:r>
            <a:endParaRPr lang="zh-CN" altLang="zh-CN" sz="1600" dirty="0">
              <a:solidFill>
                <a:schemeClr val="bg1"/>
              </a:solidFill>
              <a:latin typeface="Impact" pitchFamily="34" charset="0"/>
              <a:ea typeface="微软雅黑" pitchFamily="34" charset="-122"/>
            </a:endParaRPr>
          </a:p>
        </p:txBody>
      </p:sp>
      <p:sp>
        <p:nvSpPr>
          <p:cNvPr id="62" name="矩形 61">
            <a:extLst>
              <a:ext uri="{FF2B5EF4-FFF2-40B4-BE49-F238E27FC236}">
                <a16:creationId xmlns:a16="http://schemas.microsoft.com/office/drawing/2014/main" id="{D0CB2DDD-B843-490A-A60C-F1135F7BD65D}"/>
              </a:ext>
            </a:extLst>
          </p:cNvPr>
          <p:cNvSpPr/>
          <p:nvPr/>
        </p:nvSpPr>
        <p:spPr>
          <a:xfrm>
            <a:off x="4725893" y="3514031"/>
            <a:ext cx="405880"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05</a:t>
            </a:r>
            <a:endParaRPr lang="zh-CN" altLang="zh-CN" sz="1600" dirty="0">
              <a:solidFill>
                <a:schemeClr val="bg1"/>
              </a:solidFill>
              <a:latin typeface="Impact" pitchFamily="34" charset="0"/>
              <a:ea typeface="微软雅黑" pitchFamily="34" charset="-122"/>
            </a:endParaRPr>
          </a:p>
        </p:txBody>
      </p:sp>
      <p:sp>
        <p:nvSpPr>
          <p:cNvPr id="63" name="矩形 62">
            <a:extLst>
              <a:ext uri="{FF2B5EF4-FFF2-40B4-BE49-F238E27FC236}">
                <a16:creationId xmlns:a16="http://schemas.microsoft.com/office/drawing/2014/main" id="{8D67F1E6-528F-4A25-93E7-146AF3A6A9FA}"/>
              </a:ext>
            </a:extLst>
          </p:cNvPr>
          <p:cNvSpPr/>
          <p:nvPr/>
        </p:nvSpPr>
        <p:spPr>
          <a:xfrm>
            <a:off x="5258297" y="2992608"/>
            <a:ext cx="405880"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06</a:t>
            </a:r>
            <a:endParaRPr lang="zh-CN" altLang="zh-CN" sz="1600" dirty="0">
              <a:solidFill>
                <a:schemeClr val="bg1"/>
              </a:solidFill>
              <a:latin typeface="Impact" pitchFamily="34" charset="0"/>
              <a:ea typeface="微软雅黑" pitchFamily="34" charset="-122"/>
            </a:endParaRPr>
          </a:p>
        </p:txBody>
      </p:sp>
      <p:sp>
        <p:nvSpPr>
          <p:cNvPr id="64" name="矩形 63">
            <a:extLst>
              <a:ext uri="{FF2B5EF4-FFF2-40B4-BE49-F238E27FC236}">
                <a16:creationId xmlns:a16="http://schemas.microsoft.com/office/drawing/2014/main" id="{B9245DAB-D9D1-4F92-9BFD-B5D2DE504BA4}"/>
              </a:ext>
            </a:extLst>
          </p:cNvPr>
          <p:cNvSpPr/>
          <p:nvPr/>
        </p:nvSpPr>
        <p:spPr>
          <a:xfrm>
            <a:off x="5278987" y="2272083"/>
            <a:ext cx="375424"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07</a:t>
            </a:r>
            <a:endParaRPr lang="zh-CN" altLang="zh-CN" sz="1600" dirty="0">
              <a:solidFill>
                <a:schemeClr val="bg1"/>
              </a:solidFill>
              <a:latin typeface="Impact" pitchFamily="34" charset="0"/>
              <a:ea typeface="微软雅黑" pitchFamily="34" charset="-122"/>
            </a:endParaRPr>
          </a:p>
        </p:txBody>
      </p:sp>
      <p:sp>
        <p:nvSpPr>
          <p:cNvPr id="68" name="Rectangle 66">
            <a:extLst>
              <a:ext uri="{FF2B5EF4-FFF2-40B4-BE49-F238E27FC236}">
                <a16:creationId xmlns:a16="http://schemas.microsoft.com/office/drawing/2014/main" id="{B0DF9463-83E4-4F69-921E-D4A0D8BF5DE5}"/>
              </a:ext>
            </a:extLst>
          </p:cNvPr>
          <p:cNvSpPr>
            <a:spLocks noChangeArrowheads="1"/>
          </p:cNvSpPr>
          <p:nvPr/>
        </p:nvSpPr>
        <p:spPr bwMode="auto">
          <a:xfrm>
            <a:off x="5870147" y="2349459"/>
            <a:ext cx="28968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en-US" altLang="zh-CN" sz="1000" dirty="0">
                <a:solidFill>
                  <a:schemeClr val="bg1">
                    <a:lumMod val="50000"/>
                  </a:schemeClr>
                </a:solidFill>
                <a:latin typeface="Arial" pitchFamily="34" charset="0"/>
                <a:ea typeface="微软雅黑" pitchFamily="34" charset="-122"/>
              </a:rPr>
              <a:t>Deeplearning4J MLP</a:t>
            </a:r>
            <a:r>
              <a:rPr lang="zh-CN" altLang="en-US" sz="1000" dirty="0">
                <a:solidFill>
                  <a:prstClr val="black">
                    <a:lumMod val="50000"/>
                    <a:lumOff val="50000"/>
                  </a:prstClr>
                </a:solidFill>
                <a:latin typeface="Arial" pitchFamily="34" charset="0"/>
                <a:ea typeface="微软雅黑" pitchFamily="34" charset="-122"/>
              </a:rPr>
              <a:t>，是一个基于</a:t>
            </a:r>
            <a:r>
              <a:rPr lang="en-US" altLang="zh-CN" sz="1000" dirty="0">
                <a:solidFill>
                  <a:prstClr val="black">
                    <a:lumMod val="50000"/>
                    <a:lumOff val="50000"/>
                  </a:prstClr>
                </a:solidFill>
                <a:latin typeface="Arial" pitchFamily="34" charset="0"/>
                <a:ea typeface="微软雅黑" pitchFamily="34" charset="-122"/>
              </a:rPr>
              <a:t>Java</a:t>
            </a:r>
            <a:r>
              <a:rPr lang="zh-CN" altLang="en-US" sz="1000" dirty="0">
                <a:solidFill>
                  <a:prstClr val="black">
                    <a:lumMod val="50000"/>
                    <a:lumOff val="50000"/>
                  </a:prstClr>
                </a:solidFill>
                <a:latin typeface="Arial" pitchFamily="34" charset="0"/>
                <a:ea typeface="微软雅黑" pitchFamily="34" charset="-122"/>
              </a:rPr>
              <a:t>的工具，用于配置由多层感知机组成的深层神经网络。这些层是用超参数来组织的，超参数用来学习神经网络。</a:t>
            </a:r>
            <a:endParaRPr lang="zh-CN" altLang="zh-CN" sz="1000" dirty="0">
              <a:solidFill>
                <a:prstClr val="black">
                  <a:lumMod val="50000"/>
                  <a:lumOff val="50000"/>
                </a:prstClr>
              </a:solidFill>
              <a:latin typeface="Arial" pitchFamily="34" charset="0"/>
              <a:ea typeface="微软雅黑" pitchFamily="34" charset="-122"/>
            </a:endParaRPr>
          </a:p>
        </p:txBody>
      </p:sp>
      <p:sp>
        <p:nvSpPr>
          <p:cNvPr id="69" name="圆角矩形 67">
            <a:extLst>
              <a:ext uri="{FF2B5EF4-FFF2-40B4-BE49-F238E27FC236}">
                <a16:creationId xmlns:a16="http://schemas.microsoft.com/office/drawing/2014/main" id="{7D45F669-2106-4FB3-8E93-599C859A30E0}"/>
              </a:ext>
            </a:extLst>
          </p:cNvPr>
          <p:cNvSpPr/>
          <p:nvPr/>
        </p:nvSpPr>
        <p:spPr>
          <a:xfrm>
            <a:off x="5886712" y="2019036"/>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n w="6350">
                  <a:noFill/>
                </a:ln>
                <a:solidFill>
                  <a:schemeClr val="bg1"/>
                </a:solidFill>
                <a:latin typeface="Impact" pitchFamily="34" charset="0"/>
                <a:ea typeface="微软雅黑" pitchFamily="34" charset="-122"/>
              </a:rPr>
              <a:t>DL4JMLP</a:t>
            </a:r>
            <a:endParaRPr lang="zh-CN" altLang="en-US" sz="1000" dirty="0">
              <a:ln w="6350">
                <a:noFill/>
              </a:ln>
              <a:solidFill>
                <a:schemeClr val="bg1"/>
              </a:solidFill>
              <a:latin typeface="Impact" pitchFamily="34" charset="0"/>
              <a:ea typeface="微软雅黑" pitchFamily="34" charset="-122"/>
            </a:endParaRPr>
          </a:p>
        </p:txBody>
      </p:sp>
      <p:sp>
        <p:nvSpPr>
          <p:cNvPr id="70" name="Rectangle 66">
            <a:extLst>
              <a:ext uri="{FF2B5EF4-FFF2-40B4-BE49-F238E27FC236}">
                <a16:creationId xmlns:a16="http://schemas.microsoft.com/office/drawing/2014/main" id="{D87A3A36-1538-4396-A50A-A8D75F9E60E3}"/>
              </a:ext>
            </a:extLst>
          </p:cNvPr>
          <p:cNvSpPr>
            <a:spLocks noChangeArrowheads="1"/>
          </p:cNvSpPr>
          <p:nvPr/>
        </p:nvSpPr>
        <p:spPr bwMode="auto">
          <a:xfrm>
            <a:off x="5870147" y="3303854"/>
            <a:ext cx="289688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在线精度更新集成是一种集成算法，它是精度加权集成的改进版本。</a:t>
            </a:r>
            <a:r>
              <a:rPr lang="en-US" altLang="zh-CN" sz="1000" dirty="0">
                <a:solidFill>
                  <a:schemeClr val="bg1">
                    <a:lumMod val="50000"/>
                  </a:schemeClr>
                </a:solidFill>
                <a:latin typeface="Arial" pitchFamily="34" charset="0"/>
                <a:ea typeface="微软雅黑" pitchFamily="34" charset="-122"/>
              </a:rPr>
              <a:t>OAUE</a:t>
            </a:r>
            <a:r>
              <a:rPr lang="zh-CN" altLang="en-US" sz="1000" dirty="0">
                <a:solidFill>
                  <a:schemeClr val="bg1">
                    <a:lumMod val="50000"/>
                  </a:schemeClr>
                </a:solidFill>
                <a:latin typeface="Arial" pitchFamily="34" charset="0"/>
                <a:ea typeface="微软雅黑" pitchFamily="34" charset="-122"/>
              </a:rPr>
              <a:t>分类器有一个加权的分类器池，用于预测传入样本的类别，它通过使用一个称为加权投票的规则聚合所有预测来预测新实例。</a:t>
            </a:r>
            <a:endParaRPr lang="zh-CN" altLang="zh-CN" sz="1000" dirty="0">
              <a:solidFill>
                <a:prstClr val="black">
                  <a:lumMod val="50000"/>
                  <a:lumOff val="50000"/>
                </a:prstClr>
              </a:solidFill>
              <a:latin typeface="Arial" pitchFamily="34" charset="0"/>
              <a:ea typeface="微软雅黑" pitchFamily="34" charset="-122"/>
            </a:endParaRPr>
          </a:p>
        </p:txBody>
      </p:sp>
      <p:sp>
        <p:nvSpPr>
          <p:cNvPr id="71" name="圆角矩形 69">
            <a:extLst>
              <a:ext uri="{FF2B5EF4-FFF2-40B4-BE49-F238E27FC236}">
                <a16:creationId xmlns:a16="http://schemas.microsoft.com/office/drawing/2014/main" id="{7ECFBB8C-8200-4C5D-B597-372D43728C2F}"/>
              </a:ext>
            </a:extLst>
          </p:cNvPr>
          <p:cNvSpPr/>
          <p:nvPr/>
        </p:nvSpPr>
        <p:spPr>
          <a:xfrm>
            <a:off x="5886712" y="2973431"/>
            <a:ext cx="1052375"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n w="6350">
                  <a:noFill/>
                </a:ln>
                <a:solidFill>
                  <a:schemeClr val="bg1"/>
                </a:solidFill>
                <a:latin typeface="Impact" pitchFamily="34" charset="0"/>
                <a:ea typeface="微软雅黑" pitchFamily="34" charset="-122"/>
              </a:rPr>
              <a:t>OAUE</a:t>
            </a:r>
            <a:endParaRPr lang="zh-CN" altLang="en-US" sz="1000" dirty="0">
              <a:ln w="6350">
                <a:noFill/>
              </a:ln>
              <a:solidFill>
                <a:schemeClr val="bg1"/>
              </a:solidFill>
              <a:latin typeface="Impact" pitchFamily="34" charset="0"/>
              <a:ea typeface="微软雅黑" pitchFamily="34" charset="-122"/>
            </a:endParaRPr>
          </a:p>
        </p:txBody>
      </p:sp>
      <p:sp>
        <p:nvSpPr>
          <p:cNvPr id="72" name="Rectangle 66">
            <a:extLst>
              <a:ext uri="{FF2B5EF4-FFF2-40B4-BE49-F238E27FC236}">
                <a16:creationId xmlns:a16="http://schemas.microsoft.com/office/drawing/2014/main" id="{A3D198A8-65B8-4F8B-A2CE-D300469B4DA5}"/>
              </a:ext>
            </a:extLst>
          </p:cNvPr>
          <p:cNvSpPr>
            <a:spLocks noChangeArrowheads="1"/>
          </p:cNvSpPr>
          <p:nvPr/>
        </p:nvSpPr>
        <p:spPr bwMode="auto">
          <a:xfrm>
            <a:off x="5034274" y="4323231"/>
            <a:ext cx="28968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en-US" altLang="zh-CN" sz="1000" dirty="0">
                <a:solidFill>
                  <a:schemeClr val="bg1">
                    <a:lumMod val="50000"/>
                  </a:schemeClr>
                </a:solidFill>
                <a:latin typeface="Arial" pitchFamily="34" charset="0"/>
                <a:ea typeface="微软雅黑" pitchFamily="34" charset="-122"/>
              </a:rPr>
              <a:t>RBF</a:t>
            </a:r>
            <a:r>
              <a:rPr lang="zh-CN" altLang="en-US" sz="1000" dirty="0">
                <a:solidFill>
                  <a:schemeClr val="bg1">
                    <a:lumMod val="50000"/>
                  </a:schemeClr>
                </a:solidFill>
                <a:latin typeface="Arial" pitchFamily="34" charset="0"/>
                <a:ea typeface="微软雅黑" pitchFamily="34" charset="-122"/>
              </a:rPr>
              <a:t>是公共</a:t>
            </a:r>
            <a:r>
              <a:rPr lang="en-US" altLang="zh-CN" sz="1000" dirty="0">
                <a:solidFill>
                  <a:schemeClr val="bg1">
                    <a:lumMod val="50000"/>
                  </a:schemeClr>
                </a:solidFill>
                <a:latin typeface="Arial" pitchFamily="34" charset="0"/>
                <a:ea typeface="微软雅黑" pitchFamily="34" charset="-122"/>
              </a:rPr>
              <a:t>MLP</a:t>
            </a:r>
            <a:r>
              <a:rPr lang="zh-CN" altLang="en-US" sz="1000" dirty="0">
                <a:solidFill>
                  <a:schemeClr val="bg1">
                    <a:lumMod val="50000"/>
                  </a:schemeClr>
                </a:solidFill>
                <a:latin typeface="Arial" pitchFamily="34" charset="0"/>
                <a:ea typeface="微软雅黑" pitchFamily="34" charset="-122"/>
              </a:rPr>
              <a:t>分类器的一种替代方法，但其训练速度快，结构简单，优于</a:t>
            </a:r>
            <a:r>
              <a:rPr lang="en-US" altLang="zh-CN" sz="1000" dirty="0">
                <a:solidFill>
                  <a:schemeClr val="bg1">
                    <a:lumMod val="50000"/>
                  </a:schemeClr>
                </a:solidFill>
                <a:latin typeface="Arial" pitchFamily="34" charset="0"/>
                <a:ea typeface="微软雅黑" pitchFamily="34" charset="-122"/>
              </a:rPr>
              <a:t>MLP</a:t>
            </a:r>
            <a:r>
              <a:rPr lang="zh-CN" altLang="en-US" sz="1000" dirty="0">
                <a:solidFill>
                  <a:schemeClr val="bg1">
                    <a:lumMod val="50000"/>
                  </a:schemeClr>
                </a:solidFill>
                <a:latin typeface="Arial" pitchFamily="34" charset="0"/>
                <a:ea typeface="微软雅黑" pitchFamily="34" charset="-122"/>
              </a:rPr>
              <a:t>。径向基函数使用高斯传递函数，而不是</a:t>
            </a:r>
            <a:r>
              <a:rPr lang="en-US" altLang="zh-CN" sz="1000" dirty="0">
                <a:solidFill>
                  <a:schemeClr val="bg1">
                    <a:lumMod val="50000"/>
                  </a:schemeClr>
                </a:solidFill>
                <a:latin typeface="Arial" pitchFamily="34" charset="0"/>
                <a:ea typeface="微软雅黑" pitchFamily="34" charset="-122"/>
              </a:rPr>
              <a:t>MLP</a:t>
            </a:r>
            <a:r>
              <a:rPr lang="zh-CN" altLang="en-US" sz="1000" dirty="0">
                <a:solidFill>
                  <a:schemeClr val="bg1">
                    <a:lumMod val="50000"/>
                  </a:schemeClr>
                </a:solidFill>
                <a:latin typeface="Arial" pitchFamily="34" charset="0"/>
                <a:ea typeface="微软雅黑" pitchFamily="34" charset="-122"/>
              </a:rPr>
              <a:t>学习者使用的</a:t>
            </a:r>
            <a:r>
              <a:rPr lang="en-US" altLang="zh-CN" sz="1000" dirty="0">
                <a:solidFill>
                  <a:schemeClr val="bg1">
                    <a:lumMod val="50000"/>
                  </a:schemeClr>
                </a:solidFill>
                <a:latin typeface="Arial" pitchFamily="34" charset="0"/>
                <a:ea typeface="微软雅黑" pitchFamily="34" charset="-122"/>
              </a:rPr>
              <a:t>sigmoid</a:t>
            </a:r>
            <a:r>
              <a:rPr lang="zh-CN" altLang="en-US" sz="1000" dirty="0">
                <a:solidFill>
                  <a:schemeClr val="bg1">
                    <a:lumMod val="50000"/>
                  </a:schemeClr>
                </a:solidFill>
                <a:latin typeface="Arial" pitchFamily="34" charset="0"/>
                <a:ea typeface="微软雅黑" pitchFamily="34" charset="-122"/>
              </a:rPr>
              <a:t>函数</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3" name="圆角矩形 72">
            <a:extLst>
              <a:ext uri="{FF2B5EF4-FFF2-40B4-BE49-F238E27FC236}">
                <a16:creationId xmlns:a16="http://schemas.microsoft.com/office/drawing/2014/main" id="{A2538C14-0299-4147-BFD7-A4CD2B07CBB9}"/>
              </a:ext>
            </a:extLst>
          </p:cNvPr>
          <p:cNvSpPr/>
          <p:nvPr/>
        </p:nvSpPr>
        <p:spPr>
          <a:xfrm>
            <a:off x="5050839" y="399280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n w="6350">
                  <a:noFill/>
                </a:ln>
                <a:solidFill>
                  <a:schemeClr val="bg1"/>
                </a:solidFill>
                <a:latin typeface="Impact" pitchFamily="34" charset="0"/>
                <a:ea typeface="微软雅黑" pitchFamily="34" charset="-122"/>
              </a:rPr>
              <a:t>RBFNN</a:t>
            </a:r>
            <a:endParaRPr lang="zh-CN" altLang="en-US" sz="1000" dirty="0">
              <a:ln w="6350">
                <a:noFill/>
              </a:ln>
              <a:solidFill>
                <a:schemeClr val="bg1"/>
              </a:solidFill>
              <a:latin typeface="Impact" pitchFamily="34" charset="0"/>
              <a:ea typeface="微软雅黑" pitchFamily="34" charset="-122"/>
            </a:endParaRPr>
          </a:p>
        </p:txBody>
      </p:sp>
      <p:sp>
        <p:nvSpPr>
          <p:cNvPr id="74" name="Rectangle 66">
            <a:extLst>
              <a:ext uri="{FF2B5EF4-FFF2-40B4-BE49-F238E27FC236}">
                <a16:creationId xmlns:a16="http://schemas.microsoft.com/office/drawing/2014/main" id="{C5F0263D-766F-4CA7-8353-D4FEE7FA6CDD}"/>
              </a:ext>
            </a:extLst>
          </p:cNvPr>
          <p:cNvSpPr>
            <a:spLocks noChangeArrowheads="1"/>
          </p:cNvSpPr>
          <p:nvPr/>
        </p:nvSpPr>
        <p:spPr bwMode="auto">
          <a:xfrm>
            <a:off x="913153" y="1341625"/>
            <a:ext cx="289688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非嵌套广义样本（</a:t>
            </a:r>
            <a:r>
              <a:rPr lang="en-US" altLang="zh-CN" sz="1000" dirty="0">
                <a:solidFill>
                  <a:schemeClr val="bg1">
                    <a:lumMod val="50000"/>
                  </a:schemeClr>
                </a:solidFill>
                <a:latin typeface="Arial" pitchFamily="34" charset="0"/>
                <a:ea typeface="微软雅黑" pitchFamily="34" charset="-122"/>
              </a:rPr>
              <a:t>NNGE</a:t>
            </a:r>
            <a:r>
              <a:rPr lang="zh-CN" altLang="en-US" sz="1000" dirty="0">
                <a:solidFill>
                  <a:schemeClr val="bg1">
                    <a:lumMod val="50000"/>
                  </a:schemeClr>
                </a:solidFill>
                <a:latin typeface="Arial" pitchFamily="34" charset="0"/>
                <a:ea typeface="微软雅黑" pitchFamily="34" charset="-122"/>
              </a:rPr>
              <a:t>）算法，它使用欧氏距离函数根据一组样本之间的距离来</a:t>
            </a:r>
            <a:r>
              <a:rPr lang="zh-CN" altLang="en-US" sz="1000" dirty="0">
                <a:solidFill>
                  <a:srgbClr val="FF0000"/>
                </a:solidFill>
                <a:latin typeface="Arial" pitchFamily="34" charset="0"/>
                <a:ea typeface="微软雅黑" pitchFamily="34" charset="-122"/>
              </a:rPr>
              <a:t>扩展</a:t>
            </a:r>
            <a:r>
              <a:rPr lang="zh-CN" altLang="en-US" sz="1000" dirty="0">
                <a:solidFill>
                  <a:schemeClr val="bg1">
                    <a:lumMod val="50000"/>
                  </a:schemeClr>
                </a:solidFill>
                <a:latin typeface="Arial" pitchFamily="34" charset="0"/>
                <a:ea typeface="微软雅黑" pitchFamily="34" charset="-122"/>
              </a:rPr>
              <a:t>内存中的</a:t>
            </a:r>
            <a:r>
              <a:rPr lang="zh-CN" altLang="en-US" sz="1000" dirty="0">
                <a:solidFill>
                  <a:srgbClr val="FF0000"/>
                </a:solidFill>
                <a:latin typeface="Arial" pitchFamily="34" charset="0"/>
                <a:ea typeface="微软雅黑" pitchFamily="34" charset="-122"/>
              </a:rPr>
              <a:t>广义样本</a:t>
            </a:r>
            <a:r>
              <a:rPr lang="zh-CN" altLang="en-US" sz="1000" dirty="0">
                <a:solidFill>
                  <a:schemeClr val="bg1">
                    <a:lumMod val="50000"/>
                  </a:schemeClr>
                </a:solidFill>
                <a:latin typeface="Arial" pitchFamily="34" charset="0"/>
                <a:ea typeface="微软雅黑" pitchFamily="34" charset="-122"/>
              </a:rPr>
              <a:t>，能够对序列、多类数据和不同格式的数据进行分类</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5" name="圆角矩形 74">
            <a:extLst>
              <a:ext uri="{FF2B5EF4-FFF2-40B4-BE49-F238E27FC236}">
                <a16:creationId xmlns:a16="http://schemas.microsoft.com/office/drawing/2014/main" id="{7A679BAF-6C62-42D7-972E-532C287CDA13}"/>
              </a:ext>
            </a:extLst>
          </p:cNvPr>
          <p:cNvSpPr/>
          <p:nvPr/>
        </p:nvSpPr>
        <p:spPr>
          <a:xfrm>
            <a:off x="2757663" y="1011202"/>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n w="6350">
                  <a:noFill/>
                </a:ln>
                <a:solidFill>
                  <a:schemeClr val="bg1"/>
                </a:solidFill>
                <a:latin typeface="Impact" pitchFamily="34" charset="0"/>
                <a:ea typeface="微软雅黑" pitchFamily="34" charset="-122"/>
              </a:rPr>
              <a:t>NNGE</a:t>
            </a:r>
            <a:endParaRPr lang="zh-CN" altLang="en-US" sz="1000" dirty="0">
              <a:ln w="6350">
                <a:noFill/>
              </a:ln>
              <a:solidFill>
                <a:schemeClr val="bg1"/>
              </a:solidFill>
              <a:latin typeface="Impact" pitchFamily="34" charset="0"/>
              <a:ea typeface="微软雅黑" pitchFamily="34" charset="-122"/>
            </a:endParaRPr>
          </a:p>
        </p:txBody>
      </p:sp>
      <mc:AlternateContent xmlns:mc="http://schemas.openxmlformats.org/markup-compatibility/2006" xmlns:a14="http://schemas.microsoft.com/office/drawing/2010/main">
        <mc:Choice Requires="a14">
          <p:sp>
            <p:nvSpPr>
              <p:cNvPr id="76" name="Rectangle 66">
                <a:extLst>
                  <a:ext uri="{FF2B5EF4-FFF2-40B4-BE49-F238E27FC236}">
                    <a16:creationId xmlns:a16="http://schemas.microsoft.com/office/drawing/2014/main" id="{88CB5BDA-9F9D-4462-BFD1-13D3F76E1842}"/>
                  </a:ext>
                </a:extLst>
              </p:cNvPr>
              <p:cNvSpPr>
                <a:spLocks noChangeArrowheads="1"/>
              </p:cNvSpPr>
              <p:nvPr/>
            </p:nvSpPr>
            <p:spPr bwMode="auto">
              <a:xfrm>
                <a:off x="377024" y="2349459"/>
                <a:ext cx="2896885" cy="61555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通过</a:t>
                </a:r>
                <a:r>
                  <a:rPr lang="zh-CN" altLang="en-US" sz="1000" dirty="0">
                    <a:solidFill>
                      <a:srgbClr val="FF0000"/>
                    </a:solidFill>
                    <a:latin typeface="Arial" pitchFamily="34" charset="0"/>
                    <a:ea typeface="微软雅黑" pitchFamily="34" charset="-122"/>
                  </a:rPr>
                  <a:t>找到最大的后验概率</a:t>
                </a:r>
                <a:r>
                  <a:rPr lang="zh-CN" altLang="en-US" sz="1000" dirty="0">
                    <a:solidFill>
                      <a:schemeClr val="bg1">
                        <a:lumMod val="50000"/>
                      </a:schemeClr>
                    </a:solidFill>
                    <a:latin typeface="Arial" pitchFamily="34" charset="0"/>
                    <a:ea typeface="微软雅黑" pitchFamily="34" charset="-122"/>
                  </a:rPr>
                  <a:t>来对新的数据流进行分类，该后验概率可以预测</a:t>
                </a:r>
                <a:r>
                  <a:rPr lang="en-US" altLang="zh-CN" sz="1000" dirty="0">
                    <a:solidFill>
                      <a:schemeClr val="bg1">
                        <a:lumMod val="50000"/>
                      </a:schemeClr>
                    </a:solidFill>
                    <a:latin typeface="Arial" pitchFamily="34" charset="0"/>
                    <a:ea typeface="微软雅黑" pitchFamily="34" charset="-122"/>
                  </a:rPr>
                  <a:t>X</a:t>
                </a:r>
                <a:r>
                  <a:rPr lang="zh-CN" altLang="en-US" sz="1000" dirty="0">
                    <a:solidFill>
                      <a:schemeClr val="bg1">
                        <a:lumMod val="50000"/>
                      </a:schemeClr>
                    </a:solidFill>
                    <a:latin typeface="Arial" pitchFamily="34" charset="0"/>
                    <a:ea typeface="微软雅黑" pitchFamily="34" charset="-122"/>
                  </a:rPr>
                  <a:t>是否属于</a:t>
                </a:r>
                <a14:m>
                  <m:oMath xmlns:m="http://schemas.openxmlformats.org/officeDocument/2006/math">
                    <m:sSub>
                      <m:sSubPr>
                        <m:ctrlPr>
                          <a:rPr lang="en-US" altLang="zh-CN" sz="1000" i="1" smtClean="0">
                            <a:solidFill>
                              <a:schemeClr val="bg1">
                                <a:lumMod val="50000"/>
                              </a:schemeClr>
                            </a:solidFill>
                            <a:latin typeface="Cambria Math" panose="02040503050406030204" pitchFamily="18" charset="0"/>
                          </a:rPr>
                        </m:ctrlPr>
                      </m:sSubPr>
                      <m:e>
                        <m:r>
                          <a:rPr lang="en-US" altLang="zh-CN" sz="1000" i="1" smtClean="0">
                            <a:solidFill>
                              <a:schemeClr val="bg1">
                                <a:lumMod val="50000"/>
                              </a:schemeClr>
                            </a:solidFill>
                            <a:latin typeface="Cambria Math" panose="02040503050406030204" pitchFamily="18" charset="0"/>
                          </a:rPr>
                          <m:t>𝐶</m:t>
                        </m:r>
                      </m:e>
                      <m:sub>
                        <m:r>
                          <a:rPr lang="en-US" altLang="zh-CN" sz="1000" i="1" smtClean="0">
                            <a:solidFill>
                              <a:schemeClr val="bg1">
                                <a:lumMod val="50000"/>
                              </a:schemeClr>
                            </a:solidFill>
                            <a:latin typeface="Cambria Math" panose="02040503050406030204" pitchFamily="18" charset="0"/>
                          </a:rPr>
                          <m:t>𝑖</m:t>
                        </m:r>
                      </m:sub>
                    </m:sSub>
                  </m:oMath>
                </a14:m>
                <a:r>
                  <a:rPr lang="zh-CN" altLang="en-US" sz="1000" dirty="0">
                    <a:solidFill>
                      <a:schemeClr val="bg1">
                        <a:lumMod val="50000"/>
                      </a:schemeClr>
                    </a:solidFill>
                    <a:latin typeface="Arial" pitchFamily="34" charset="0"/>
                    <a:ea typeface="微软雅黑" pitchFamily="34" charset="-122"/>
                  </a:rPr>
                  <a:t>类</a:t>
                </a:r>
                <a:r>
                  <a:rPr lang="zh-CN" altLang="en-US" sz="1000" dirty="0">
                    <a:solidFill>
                      <a:prstClr val="black">
                        <a:lumMod val="50000"/>
                        <a:lumOff val="50000"/>
                      </a:prstClr>
                    </a:solidFill>
                    <a:latin typeface="Arial" pitchFamily="34" charset="0"/>
                    <a:ea typeface="微软雅黑" pitchFamily="34" charset="-122"/>
                  </a:rPr>
                  <a:t>。</a:t>
                </a:r>
                <a:endParaRPr lang="en-US" altLang="zh-CN" sz="1000" dirty="0">
                  <a:solidFill>
                    <a:prstClr val="black">
                      <a:lumMod val="50000"/>
                      <a:lumOff val="50000"/>
                    </a:prstClr>
                  </a:solidFill>
                  <a:latin typeface="Arial" pitchFamily="34" charset="0"/>
                  <a:ea typeface="微软雅黑" pitchFamily="34" charset="-122"/>
                </a:endParaRPr>
              </a:p>
              <a:p>
                <a:pPr lvl="0" algn="just" fontAlgn="base">
                  <a:spcBef>
                    <a:spcPct val="0"/>
                  </a:spcBef>
                  <a:spcAft>
                    <a:spcPct val="0"/>
                  </a:spcAft>
                </a:pPr>
                <a:endParaRPr lang="en-US" altLang="zh-CN" sz="1000" dirty="0">
                  <a:solidFill>
                    <a:prstClr val="black">
                      <a:lumMod val="50000"/>
                      <a:lumOff val="50000"/>
                    </a:prstClr>
                  </a:solidFill>
                  <a:latin typeface="Arial" pitchFamily="34" charset="0"/>
                  <a:ea typeface="微软雅黑" pitchFamily="34" charset="-122"/>
                </a:endParaRPr>
              </a:p>
              <a:p>
                <a:pPr lvl="0" algn="just" fontAlgn="base">
                  <a:spcBef>
                    <a:spcPct val="0"/>
                  </a:spcBef>
                  <a:spcAft>
                    <a:spcPct val="0"/>
                  </a:spcAft>
                </a:pPr>
                <a:endParaRPr lang="zh-CN" altLang="zh-CN" sz="1000" dirty="0">
                  <a:solidFill>
                    <a:prstClr val="black">
                      <a:lumMod val="50000"/>
                      <a:lumOff val="50000"/>
                    </a:prstClr>
                  </a:solidFill>
                  <a:latin typeface="Arial" pitchFamily="34" charset="0"/>
                  <a:ea typeface="微软雅黑" pitchFamily="34" charset="-122"/>
                </a:endParaRPr>
              </a:p>
            </p:txBody>
          </p:sp>
        </mc:Choice>
        <mc:Fallback xmlns="">
          <p:sp>
            <p:nvSpPr>
              <p:cNvPr id="76" name="Rectangle 66">
                <a:extLst>
                  <a:ext uri="{FF2B5EF4-FFF2-40B4-BE49-F238E27FC236}">
                    <a16:creationId xmlns:a16="http://schemas.microsoft.com/office/drawing/2014/main" id="{88CB5BDA-9F9D-4462-BFD1-13D3F76E1842}"/>
                  </a:ext>
                </a:extLst>
              </p:cNvPr>
              <p:cNvSpPr>
                <a:spLocks noRot="1" noChangeAspect="1" noMove="1" noResize="1" noEditPoints="1" noAdjustHandles="1" noChangeArrowheads="1" noChangeShapeType="1" noTextEdit="1"/>
              </p:cNvSpPr>
              <p:nvPr/>
            </p:nvSpPr>
            <p:spPr bwMode="auto">
              <a:xfrm>
                <a:off x="377024" y="2349459"/>
                <a:ext cx="2896885" cy="615553"/>
              </a:xfrm>
              <a:prstGeom prst="rect">
                <a:avLst/>
              </a:prstGeom>
              <a:blipFill>
                <a:blip r:embed="rId3"/>
                <a:stretch>
                  <a:fillRect l="-2737" t="-5941" r="-6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77" name="圆角矩形 76">
            <a:extLst>
              <a:ext uri="{FF2B5EF4-FFF2-40B4-BE49-F238E27FC236}">
                <a16:creationId xmlns:a16="http://schemas.microsoft.com/office/drawing/2014/main" id="{617E0456-165B-429D-80CF-89FAB4C86270}"/>
              </a:ext>
            </a:extLst>
          </p:cNvPr>
          <p:cNvSpPr/>
          <p:nvPr/>
        </p:nvSpPr>
        <p:spPr>
          <a:xfrm>
            <a:off x="2206470" y="2019036"/>
            <a:ext cx="1052375"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朴素贝叶斯</a:t>
            </a:r>
          </a:p>
        </p:txBody>
      </p:sp>
      <p:sp>
        <p:nvSpPr>
          <p:cNvPr id="78" name="Rectangle 66">
            <a:extLst>
              <a:ext uri="{FF2B5EF4-FFF2-40B4-BE49-F238E27FC236}">
                <a16:creationId xmlns:a16="http://schemas.microsoft.com/office/drawing/2014/main" id="{C39269F7-F6F9-49F2-9493-F97889DD71C3}"/>
              </a:ext>
            </a:extLst>
          </p:cNvPr>
          <p:cNvSpPr>
            <a:spLocks noChangeArrowheads="1"/>
          </p:cNvSpPr>
          <p:nvPr/>
        </p:nvSpPr>
        <p:spPr bwMode="auto">
          <a:xfrm>
            <a:off x="377024" y="3303854"/>
            <a:ext cx="28968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en-US" altLang="zh-CN" sz="1000" dirty="0">
                <a:solidFill>
                  <a:schemeClr val="bg1">
                    <a:lumMod val="50000"/>
                  </a:schemeClr>
                </a:solidFill>
                <a:latin typeface="Arial" pitchFamily="34" charset="0"/>
                <a:ea typeface="微软雅黑" pitchFamily="34" charset="-122"/>
              </a:rPr>
              <a:t>HT</a:t>
            </a:r>
            <a:r>
              <a:rPr lang="zh-CN" altLang="en-US" sz="1000" dirty="0">
                <a:solidFill>
                  <a:schemeClr val="bg1">
                    <a:lumMod val="50000"/>
                  </a:schemeClr>
                </a:solidFill>
                <a:latin typeface="Arial" pitchFamily="34" charset="0"/>
                <a:ea typeface="微软雅黑" pitchFamily="34" charset="-122"/>
              </a:rPr>
              <a:t>是一种决策树方法用于对</a:t>
            </a:r>
            <a:r>
              <a:rPr lang="zh-CN" altLang="en-US" sz="1000" dirty="0">
                <a:solidFill>
                  <a:srgbClr val="FF0000"/>
                </a:solidFill>
                <a:latin typeface="Arial" pitchFamily="34" charset="0"/>
                <a:ea typeface="微软雅黑" pitchFamily="34" charset="-122"/>
              </a:rPr>
              <a:t>数据流</a:t>
            </a:r>
            <a:r>
              <a:rPr lang="zh-CN" altLang="en-US" sz="1000" dirty="0">
                <a:solidFill>
                  <a:schemeClr val="bg1">
                    <a:lumMod val="50000"/>
                  </a:schemeClr>
                </a:solidFill>
                <a:latin typeface="Arial" pitchFamily="34" charset="0"/>
                <a:ea typeface="微软雅黑" pitchFamily="34" charset="-122"/>
              </a:rPr>
              <a:t>进行分类</a:t>
            </a:r>
            <a:r>
              <a:rPr lang="zh-CN" altLang="en-US" sz="1000" dirty="0">
                <a:solidFill>
                  <a:prstClr val="black">
                    <a:lumMod val="50000"/>
                    <a:lumOff val="50000"/>
                  </a:prstClr>
                </a:solidFill>
                <a:latin typeface="Arial" pitchFamily="34" charset="0"/>
                <a:ea typeface="微软雅黑" pitchFamily="34" charset="-122"/>
              </a:rPr>
              <a:t>，被认为是数据挖掘的一种筛选技术。</a:t>
            </a:r>
            <a:endParaRPr lang="zh-CN" altLang="zh-CN" sz="1000" dirty="0">
              <a:solidFill>
                <a:prstClr val="black">
                  <a:lumMod val="50000"/>
                  <a:lumOff val="50000"/>
                </a:prstClr>
              </a:solidFill>
              <a:latin typeface="Arial" pitchFamily="34" charset="0"/>
              <a:ea typeface="微软雅黑" pitchFamily="34" charset="-122"/>
            </a:endParaRPr>
          </a:p>
        </p:txBody>
      </p:sp>
      <p:sp>
        <p:nvSpPr>
          <p:cNvPr id="79" name="圆角矩形 78">
            <a:extLst>
              <a:ext uri="{FF2B5EF4-FFF2-40B4-BE49-F238E27FC236}">
                <a16:creationId xmlns:a16="http://schemas.microsoft.com/office/drawing/2014/main" id="{A4267D81-7C97-467D-B6EB-216894720E26}"/>
              </a:ext>
            </a:extLst>
          </p:cNvPr>
          <p:cNvSpPr/>
          <p:nvPr/>
        </p:nvSpPr>
        <p:spPr>
          <a:xfrm>
            <a:off x="2221534" y="2973431"/>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err="1">
                <a:ln w="6350">
                  <a:noFill/>
                </a:ln>
                <a:solidFill>
                  <a:schemeClr val="bg1"/>
                </a:solidFill>
                <a:latin typeface="Impact" pitchFamily="34" charset="0"/>
                <a:ea typeface="微软雅黑" pitchFamily="34" charset="-122"/>
              </a:rPr>
              <a:t>Hoeffding</a:t>
            </a:r>
            <a:r>
              <a:rPr lang="en-US" altLang="zh-CN" sz="1000" dirty="0">
                <a:ln w="6350">
                  <a:noFill/>
                </a:ln>
                <a:solidFill>
                  <a:schemeClr val="bg1"/>
                </a:solidFill>
                <a:latin typeface="Impact" pitchFamily="34" charset="0"/>
                <a:ea typeface="微软雅黑" pitchFamily="34" charset="-122"/>
              </a:rPr>
              <a:t> Tree</a:t>
            </a:r>
            <a:endParaRPr lang="zh-CN" altLang="en-US" sz="1000" dirty="0">
              <a:ln w="6350">
                <a:noFill/>
              </a:ln>
              <a:solidFill>
                <a:schemeClr val="bg1"/>
              </a:solidFill>
              <a:latin typeface="Impact" pitchFamily="34" charset="0"/>
              <a:ea typeface="微软雅黑" pitchFamily="34" charset="-122"/>
            </a:endParaRPr>
          </a:p>
        </p:txBody>
      </p:sp>
      <p:sp>
        <p:nvSpPr>
          <p:cNvPr id="80" name="Rectangle 66">
            <a:extLst>
              <a:ext uri="{FF2B5EF4-FFF2-40B4-BE49-F238E27FC236}">
                <a16:creationId xmlns:a16="http://schemas.microsoft.com/office/drawing/2014/main" id="{9817657C-639A-4E7E-A357-15F88B07753E}"/>
              </a:ext>
            </a:extLst>
          </p:cNvPr>
          <p:cNvSpPr>
            <a:spLocks noChangeArrowheads="1"/>
          </p:cNvSpPr>
          <p:nvPr/>
        </p:nvSpPr>
        <p:spPr bwMode="auto">
          <a:xfrm>
            <a:off x="1208585" y="4323231"/>
            <a:ext cx="28968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基于实例的</a:t>
            </a:r>
            <a:r>
              <a:rPr lang="en-US" altLang="zh-CN" sz="1000" dirty="0">
                <a:solidFill>
                  <a:schemeClr val="bg1">
                    <a:lumMod val="50000"/>
                  </a:schemeClr>
                </a:solidFill>
                <a:latin typeface="Arial" pitchFamily="34" charset="0"/>
                <a:ea typeface="微软雅黑" pitchFamily="34" charset="-122"/>
              </a:rPr>
              <a:t>k</a:t>
            </a:r>
            <a:r>
              <a:rPr lang="zh-CN" altLang="en-US" sz="1000" dirty="0">
                <a:solidFill>
                  <a:schemeClr val="bg1">
                    <a:lumMod val="50000"/>
                  </a:schemeClr>
                </a:solidFill>
                <a:latin typeface="Arial" pitchFamily="34" charset="0"/>
                <a:ea typeface="微软雅黑" pitchFamily="34" charset="-122"/>
              </a:rPr>
              <a:t>近邻算法，通过在以上等式中定义的欧氏距离度量上确定</a:t>
            </a:r>
            <a:r>
              <a:rPr lang="en-US" altLang="zh-CN" sz="1000" dirty="0">
                <a:solidFill>
                  <a:schemeClr val="bg1">
                    <a:lumMod val="50000"/>
                  </a:schemeClr>
                </a:solidFill>
                <a:latin typeface="Arial" pitchFamily="34" charset="0"/>
                <a:ea typeface="微软雅黑" pitchFamily="34" charset="-122"/>
              </a:rPr>
              <a:t>k</a:t>
            </a:r>
            <a:r>
              <a:rPr lang="zh-CN" altLang="en-US" sz="1000" dirty="0">
                <a:solidFill>
                  <a:schemeClr val="bg1">
                    <a:lumMod val="50000"/>
                  </a:schemeClr>
                </a:solidFill>
                <a:latin typeface="Arial" pitchFamily="34" charset="0"/>
                <a:ea typeface="微软雅黑" pitchFamily="34" charset="-122"/>
              </a:rPr>
              <a:t>近邻来对新实例进行分类：</a:t>
            </a:r>
            <a:endParaRPr lang="zh-CN" altLang="zh-CN" sz="1000" dirty="0">
              <a:solidFill>
                <a:prstClr val="black">
                  <a:lumMod val="50000"/>
                  <a:lumOff val="50000"/>
                </a:prstClr>
              </a:solidFill>
              <a:latin typeface="Arial" pitchFamily="34" charset="0"/>
              <a:ea typeface="微软雅黑" pitchFamily="34" charset="-122"/>
            </a:endParaRPr>
          </a:p>
        </p:txBody>
      </p:sp>
      <p:sp>
        <p:nvSpPr>
          <p:cNvPr id="81" name="圆角矩形 80">
            <a:extLst>
              <a:ext uri="{FF2B5EF4-FFF2-40B4-BE49-F238E27FC236}">
                <a16:creationId xmlns:a16="http://schemas.microsoft.com/office/drawing/2014/main" id="{ED5B89E4-71AF-42AB-98D6-2F04FB2C5A58}"/>
              </a:ext>
            </a:extLst>
          </p:cNvPr>
          <p:cNvSpPr/>
          <p:nvPr/>
        </p:nvSpPr>
        <p:spPr>
          <a:xfrm>
            <a:off x="3053095" y="3992808"/>
            <a:ext cx="1052375"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n w="6350">
                  <a:noFill/>
                </a:ln>
                <a:solidFill>
                  <a:schemeClr val="bg1"/>
                </a:solidFill>
                <a:latin typeface="Impact" pitchFamily="34" charset="0"/>
                <a:ea typeface="微软雅黑" pitchFamily="34" charset="-122"/>
              </a:rPr>
              <a:t>KNN</a:t>
            </a:r>
            <a:endParaRPr lang="zh-CN" altLang="en-US" sz="1000" dirty="0">
              <a:ln w="6350">
                <a:noFill/>
              </a:ln>
              <a:solidFill>
                <a:schemeClr val="bg1"/>
              </a:solidFill>
              <a:latin typeface="Impact" pitchFamily="34" charset="0"/>
              <a:ea typeface="微软雅黑" pitchFamily="34" charset="-122"/>
            </a:endParaRPr>
          </a:p>
        </p:txBody>
      </p:sp>
      <p:pic>
        <p:nvPicPr>
          <p:cNvPr id="2" name="图片 1">
            <a:extLst>
              <a:ext uri="{FF2B5EF4-FFF2-40B4-BE49-F238E27FC236}">
                <a16:creationId xmlns:a16="http://schemas.microsoft.com/office/drawing/2014/main" id="{79E66DD6-311F-4DAE-93DE-AA6E0E501B2C}"/>
              </a:ext>
            </a:extLst>
          </p:cNvPr>
          <p:cNvPicPr>
            <a:picLocks noChangeAspect="1"/>
          </p:cNvPicPr>
          <p:nvPr/>
        </p:nvPicPr>
        <p:blipFill>
          <a:blip r:embed="rId4"/>
          <a:stretch>
            <a:fillRect/>
          </a:stretch>
        </p:blipFill>
        <p:spPr>
          <a:xfrm>
            <a:off x="874978" y="2657235"/>
            <a:ext cx="2042337" cy="243861"/>
          </a:xfrm>
          <a:prstGeom prst="rect">
            <a:avLst/>
          </a:prstGeom>
        </p:spPr>
      </p:pic>
      <p:pic>
        <p:nvPicPr>
          <p:cNvPr id="3" name="图片 2">
            <a:extLst>
              <a:ext uri="{FF2B5EF4-FFF2-40B4-BE49-F238E27FC236}">
                <a16:creationId xmlns:a16="http://schemas.microsoft.com/office/drawing/2014/main" id="{76300C05-81FE-472C-ADEC-63D8DF2878F2}"/>
              </a:ext>
            </a:extLst>
          </p:cNvPr>
          <p:cNvPicPr>
            <a:picLocks noChangeAspect="1"/>
          </p:cNvPicPr>
          <p:nvPr/>
        </p:nvPicPr>
        <p:blipFill>
          <a:blip r:embed="rId5"/>
          <a:stretch>
            <a:fillRect/>
          </a:stretch>
        </p:blipFill>
        <p:spPr>
          <a:xfrm>
            <a:off x="627275" y="3621948"/>
            <a:ext cx="2415749" cy="701101"/>
          </a:xfrm>
          <a:prstGeom prst="rect">
            <a:avLst/>
          </a:prstGeom>
        </p:spPr>
      </p:pic>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300" fill="hold"/>
                                            <p:tgtEl>
                                              <p:spTgt spid="51"/>
                                            </p:tgtEl>
                                            <p:attrNameLst>
                                              <p:attrName>ppt_w</p:attrName>
                                            </p:attrNameLst>
                                          </p:cBhvr>
                                          <p:tavLst>
                                            <p:tav tm="0">
                                              <p:val>
                                                <p:fltVal val="0"/>
                                              </p:val>
                                            </p:tav>
                                            <p:tav tm="100000">
                                              <p:val>
                                                <p:strVal val="#ppt_w"/>
                                              </p:val>
                                            </p:tav>
                                          </p:tavLst>
                                        </p:anim>
                                        <p:anim calcmode="lin" valueType="num">
                                          <p:cBhvr>
                                            <p:cTn id="8" dur="300" fill="hold"/>
                                            <p:tgtEl>
                                              <p:spTgt spid="51"/>
                                            </p:tgtEl>
                                            <p:attrNameLst>
                                              <p:attrName>ppt_h</p:attrName>
                                            </p:attrNameLst>
                                          </p:cBhvr>
                                          <p:tavLst>
                                            <p:tav tm="0">
                                              <p:val>
                                                <p:fltVal val="0"/>
                                              </p:val>
                                            </p:tav>
                                            <p:tav tm="100000">
                                              <p:val>
                                                <p:strVal val="#ppt_h"/>
                                              </p:val>
                                            </p:tav>
                                          </p:tavLst>
                                        </p:anim>
                                        <p:animEffect transition="in" filter="fade">
                                          <p:cBhvr>
                                            <p:cTn id="9" dur="300"/>
                                            <p:tgtEl>
                                              <p:spTgt spid="51"/>
                                            </p:tgtEl>
                                          </p:cBhvr>
                                        </p:animEffect>
                                      </p:childTnLst>
                                    </p:cTn>
                                  </p:par>
                                  <p:par>
                                    <p:cTn id="10" presetID="6" presetClass="emph" presetSubtype="0" autoRev="1" fill="hold" nodeType="withEffect">
                                      <p:stCondLst>
                                        <p:cond delay="300"/>
                                      </p:stCondLst>
                                      <p:childTnLst>
                                        <p:animScale>
                                          <p:cBhvr>
                                            <p:cTn id="11" dur="150" fill="hold"/>
                                            <p:tgtEl>
                                              <p:spTgt spid="51"/>
                                            </p:tgtEl>
                                          </p:cBhvr>
                                          <p:by x="110000" y="110000"/>
                                        </p:animScale>
                                      </p:childTnLst>
                                    </p:cTn>
                                  </p:par>
                                  <p:par>
                                    <p:cTn id="12" presetID="53" presetClass="entr" presetSubtype="528" fill="hold" grpId="0" nodeType="withEffect">
                                      <p:stCondLst>
                                        <p:cond delay="300"/>
                                      </p:stCondLst>
                                      <p:childTnLst>
                                        <p:set>
                                          <p:cBhvr>
                                            <p:cTn id="13" dur="1" fill="hold">
                                              <p:stCondLst>
                                                <p:cond delay="0"/>
                                              </p:stCondLst>
                                            </p:cTn>
                                            <p:tgtEl>
                                              <p:spTgt spid="44"/>
                                            </p:tgtEl>
                                            <p:attrNameLst>
                                              <p:attrName>style.visibility</p:attrName>
                                            </p:attrNameLst>
                                          </p:cBhvr>
                                          <p:to>
                                            <p:strVal val="visible"/>
                                          </p:to>
                                        </p:set>
                                        <p:anim calcmode="lin" valueType="num">
                                          <p:cBhvr>
                                            <p:cTn id="14" dur="250" fill="hold"/>
                                            <p:tgtEl>
                                              <p:spTgt spid="44"/>
                                            </p:tgtEl>
                                            <p:attrNameLst>
                                              <p:attrName>ppt_w</p:attrName>
                                            </p:attrNameLst>
                                          </p:cBhvr>
                                          <p:tavLst>
                                            <p:tav tm="0">
                                              <p:val>
                                                <p:fltVal val="0"/>
                                              </p:val>
                                            </p:tav>
                                            <p:tav tm="100000">
                                              <p:val>
                                                <p:strVal val="#ppt_w"/>
                                              </p:val>
                                            </p:tav>
                                          </p:tavLst>
                                        </p:anim>
                                        <p:anim calcmode="lin" valueType="num">
                                          <p:cBhvr>
                                            <p:cTn id="15" dur="250" fill="hold"/>
                                            <p:tgtEl>
                                              <p:spTgt spid="44"/>
                                            </p:tgtEl>
                                            <p:attrNameLst>
                                              <p:attrName>ppt_h</p:attrName>
                                            </p:attrNameLst>
                                          </p:cBhvr>
                                          <p:tavLst>
                                            <p:tav tm="0">
                                              <p:val>
                                                <p:fltVal val="0"/>
                                              </p:val>
                                            </p:tav>
                                            <p:tav tm="100000">
                                              <p:val>
                                                <p:strVal val="#ppt_h"/>
                                              </p:val>
                                            </p:tav>
                                          </p:tavLst>
                                        </p:anim>
                                        <p:animEffect transition="in" filter="fade">
                                          <p:cBhvr>
                                            <p:cTn id="16" dur="250"/>
                                            <p:tgtEl>
                                              <p:spTgt spid="44"/>
                                            </p:tgtEl>
                                          </p:cBhvr>
                                        </p:animEffect>
                                        <p:anim calcmode="lin" valueType="num">
                                          <p:cBhvr>
                                            <p:cTn id="17" dur="250" fill="hold"/>
                                            <p:tgtEl>
                                              <p:spTgt spid="44"/>
                                            </p:tgtEl>
                                            <p:attrNameLst>
                                              <p:attrName>ppt_x</p:attrName>
                                            </p:attrNameLst>
                                          </p:cBhvr>
                                          <p:tavLst>
                                            <p:tav tm="0">
                                              <p:val>
                                                <p:fltVal val="0.5"/>
                                              </p:val>
                                            </p:tav>
                                            <p:tav tm="100000">
                                              <p:val>
                                                <p:strVal val="#ppt_x"/>
                                              </p:val>
                                            </p:tav>
                                          </p:tavLst>
                                        </p:anim>
                                        <p:anim calcmode="lin" valueType="num">
                                          <p:cBhvr>
                                            <p:cTn id="18" dur="250" fill="hold"/>
                                            <p:tgtEl>
                                              <p:spTgt spid="44"/>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400"/>
                                      </p:stCondLst>
                                      <p:childTnLst>
                                        <p:set>
                                          <p:cBhvr>
                                            <p:cTn id="20" dur="1" fill="hold">
                                              <p:stCondLst>
                                                <p:cond delay="0"/>
                                              </p:stCondLst>
                                            </p:cTn>
                                            <p:tgtEl>
                                              <p:spTgt spid="45"/>
                                            </p:tgtEl>
                                            <p:attrNameLst>
                                              <p:attrName>style.visibility</p:attrName>
                                            </p:attrNameLst>
                                          </p:cBhvr>
                                          <p:to>
                                            <p:strVal val="visible"/>
                                          </p:to>
                                        </p:set>
                                        <p:anim calcmode="lin" valueType="num">
                                          <p:cBhvr>
                                            <p:cTn id="21" dur="250" fill="hold"/>
                                            <p:tgtEl>
                                              <p:spTgt spid="45"/>
                                            </p:tgtEl>
                                            <p:attrNameLst>
                                              <p:attrName>ppt_w</p:attrName>
                                            </p:attrNameLst>
                                          </p:cBhvr>
                                          <p:tavLst>
                                            <p:tav tm="0">
                                              <p:val>
                                                <p:fltVal val="0"/>
                                              </p:val>
                                            </p:tav>
                                            <p:tav tm="100000">
                                              <p:val>
                                                <p:strVal val="#ppt_w"/>
                                              </p:val>
                                            </p:tav>
                                          </p:tavLst>
                                        </p:anim>
                                        <p:anim calcmode="lin" valueType="num">
                                          <p:cBhvr>
                                            <p:cTn id="22" dur="250" fill="hold"/>
                                            <p:tgtEl>
                                              <p:spTgt spid="45"/>
                                            </p:tgtEl>
                                            <p:attrNameLst>
                                              <p:attrName>ppt_h</p:attrName>
                                            </p:attrNameLst>
                                          </p:cBhvr>
                                          <p:tavLst>
                                            <p:tav tm="0">
                                              <p:val>
                                                <p:fltVal val="0"/>
                                              </p:val>
                                            </p:tav>
                                            <p:tav tm="100000">
                                              <p:val>
                                                <p:strVal val="#ppt_h"/>
                                              </p:val>
                                            </p:tav>
                                          </p:tavLst>
                                        </p:anim>
                                        <p:animEffect transition="in" filter="fade">
                                          <p:cBhvr>
                                            <p:cTn id="23" dur="250"/>
                                            <p:tgtEl>
                                              <p:spTgt spid="45"/>
                                            </p:tgtEl>
                                          </p:cBhvr>
                                        </p:animEffect>
                                        <p:anim calcmode="lin" valueType="num">
                                          <p:cBhvr>
                                            <p:cTn id="24" dur="250" fill="hold"/>
                                            <p:tgtEl>
                                              <p:spTgt spid="45"/>
                                            </p:tgtEl>
                                            <p:attrNameLst>
                                              <p:attrName>ppt_x</p:attrName>
                                            </p:attrNameLst>
                                          </p:cBhvr>
                                          <p:tavLst>
                                            <p:tav tm="0">
                                              <p:val>
                                                <p:fltVal val="0.5"/>
                                              </p:val>
                                            </p:tav>
                                            <p:tav tm="100000">
                                              <p:val>
                                                <p:strVal val="#ppt_x"/>
                                              </p:val>
                                            </p:tav>
                                          </p:tavLst>
                                        </p:anim>
                                        <p:anim calcmode="lin" valueType="num">
                                          <p:cBhvr>
                                            <p:cTn id="25" dur="250" fill="hold"/>
                                            <p:tgtEl>
                                              <p:spTgt spid="45"/>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500"/>
                                      </p:stCondLst>
                                      <p:childTnLst>
                                        <p:set>
                                          <p:cBhvr>
                                            <p:cTn id="27" dur="1" fill="hold">
                                              <p:stCondLst>
                                                <p:cond delay="0"/>
                                              </p:stCondLst>
                                            </p:cTn>
                                            <p:tgtEl>
                                              <p:spTgt spid="46"/>
                                            </p:tgtEl>
                                            <p:attrNameLst>
                                              <p:attrName>style.visibility</p:attrName>
                                            </p:attrNameLst>
                                          </p:cBhvr>
                                          <p:to>
                                            <p:strVal val="visible"/>
                                          </p:to>
                                        </p:set>
                                        <p:anim calcmode="lin" valueType="num">
                                          <p:cBhvr>
                                            <p:cTn id="28" dur="250" fill="hold"/>
                                            <p:tgtEl>
                                              <p:spTgt spid="46"/>
                                            </p:tgtEl>
                                            <p:attrNameLst>
                                              <p:attrName>ppt_w</p:attrName>
                                            </p:attrNameLst>
                                          </p:cBhvr>
                                          <p:tavLst>
                                            <p:tav tm="0">
                                              <p:val>
                                                <p:fltVal val="0"/>
                                              </p:val>
                                            </p:tav>
                                            <p:tav tm="100000">
                                              <p:val>
                                                <p:strVal val="#ppt_w"/>
                                              </p:val>
                                            </p:tav>
                                          </p:tavLst>
                                        </p:anim>
                                        <p:anim calcmode="lin" valueType="num">
                                          <p:cBhvr>
                                            <p:cTn id="29" dur="250" fill="hold"/>
                                            <p:tgtEl>
                                              <p:spTgt spid="46"/>
                                            </p:tgtEl>
                                            <p:attrNameLst>
                                              <p:attrName>ppt_h</p:attrName>
                                            </p:attrNameLst>
                                          </p:cBhvr>
                                          <p:tavLst>
                                            <p:tav tm="0">
                                              <p:val>
                                                <p:fltVal val="0"/>
                                              </p:val>
                                            </p:tav>
                                            <p:tav tm="100000">
                                              <p:val>
                                                <p:strVal val="#ppt_h"/>
                                              </p:val>
                                            </p:tav>
                                          </p:tavLst>
                                        </p:anim>
                                        <p:animEffect transition="in" filter="fade">
                                          <p:cBhvr>
                                            <p:cTn id="30" dur="250"/>
                                            <p:tgtEl>
                                              <p:spTgt spid="46"/>
                                            </p:tgtEl>
                                          </p:cBhvr>
                                        </p:animEffect>
                                        <p:anim calcmode="lin" valueType="num">
                                          <p:cBhvr>
                                            <p:cTn id="31" dur="250" fill="hold"/>
                                            <p:tgtEl>
                                              <p:spTgt spid="46"/>
                                            </p:tgtEl>
                                            <p:attrNameLst>
                                              <p:attrName>ppt_x</p:attrName>
                                            </p:attrNameLst>
                                          </p:cBhvr>
                                          <p:tavLst>
                                            <p:tav tm="0">
                                              <p:val>
                                                <p:fltVal val="0.5"/>
                                              </p:val>
                                            </p:tav>
                                            <p:tav tm="100000">
                                              <p:val>
                                                <p:strVal val="#ppt_x"/>
                                              </p:val>
                                            </p:tav>
                                          </p:tavLst>
                                        </p:anim>
                                        <p:anim calcmode="lin" valueType="num">
                                          <p:cBhvr>
                                            <p:cTn id="32" dur="250" fill="hold"/>
                                            <p:tgtEl>
                                              <p:spTgt spid="46"/>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600"/>
                                      </p:stCondLst>
                                      <p:childTnLst>
                                        <p:set>
                                          <p:cBhvr>
                                            <p:cTn id="34" dur="1" fill="hold">
                                              <p:stCondLst>
                                                <p:cond delay="0"/>
                                              </p:stCondLst>
                                            </p:cTn>
                                            <p:tgtEl>
                                              <p:spTgt spid="47"/>
                                            </p:tgtEl>
                                            <p:attrNameLst>
                                              <p:attrName>style.visibility</p:attrName>
                                            </p:attrNameLst>
                                          </p:cBhvr>
                                          <p:to>
                                            <p:strVal val="visible"/>
                                          </p:to>
                                        </p:set>
                                        <p:anim calcmode="lin" valueType="num">
                                          <p:cBhvr>
                                            <p:cTn id="35" dur="250" fill="hold"/>
                                            <p:tgtEl>
                                              <p:spTgt spid="47"/>
                                            </p:tgtEl>
                                            <p:attrNameLst>
                                              <p:attrName>ppt_w</p:attrName>
                                            </p:attrNameLst>
                                          </p:cBhvr>
                                          <p:tavLst>
                                            <p:tav tm="0">
                                              <p:val>
                                                <p:fltVal val="0"/>
                                              </p:val>
                                            </p:tav>
                                            <p:tav tm="100000">
                                              <p:val>
                                                <p:strVal val="#ppt_w"/>
                                              </p:val>
                                            </p:tav>
                                          </p:tavLst>
                                        </p:anim>
                                        <p:anim calcmode="lin" valueType="num">
                                          <p:cBhvr>
                                            <p:cTn id="36" dur="250" fill="hold"/>
                                            <p:tgtEl>
                                              <p:spTgt spid="47"/>
                                            </p:tgtEl>
                                            <p:attrNameLst>
                                              <p:attrName>ppt_h</p:attrName>
                                            </p:attrNameLst>
                                          </p:cBhvr>
                                          <p:tavLst>
                                            <p:tav tm="0">
                                              <p:val>
                                                <p:fltVal val="0"/>
                                              </p:val>
                                            </p:tav>
                                            <p:tav tm="100000">
                                              <p:val>
                                                <p:strVal val="#ppt_h"/>
                                              </p:val>
                                            </p:tav>
                                          </p:tavLst>
                                        </p:anim>
                                        <p:animEffect transition="in" filter="fade">
                                          <p:cBhvr>
                                            <p:cTn id="37" dur="250"/>
                                            <p:tgtEl>
                                              <p:spTgt spid="47"/>
                                            </p:tgtEl>
                                          </p:cBhvr>
                                        </p:animEffect>
                                        <p:anim calcmode="lin" valueType="num">
                                          <p:cBhvr>
                                            <p:cTn id="38" dur="250" fill="hold"/>
                                            <p:tgtEl>
                                              <p:spTgt spid="47"/>
                                            </p:tgtEl>
                                            <p:attrNameLst>
                                              <p:attrName>ppt_x</p:attrName>
                                            </p:attrNameLst>
                                          </p:cBhvr>
                                          <p:tavLst>
                                            <p:tav tm="0">
                                              <p:val>
                                                <p:fltVal val="0.5"/>
                                              </p:val>
                                            </p:tav>
                                            <p:tav tm="100000">
                                              <p:val>
                                                <p:strVal val="#ppt_x"/>
                                              </p:val>
                                            </p:tav>
                                          </p:tavLst>
                                        </p:anim>
                                        <p:anim calcmode="lin" valueType="num">
                                          <p:cBhvr>
                                            <p:cTn id="39" dur="250" fill="hold"/>
                                            <p:tgtEl>
                                              <p:spTgt spid="47"/>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700"/>
                                      </p:stCondLst>
                                      <p:childTnLst>
                                        <p:set>
                                          <p:cBhvr>
                                            <p:cTn id="41" dur="1" fill="hold">
                                              <p:stCondLst>
                                                <p:cond delay="0"/>
                                              </p:stCondLst>
                                            </p:cTn>
                                            <p:tgtEl>
                                              <p:spTgt spid="48"/>
                                            </p:tgtEl>
                                            <p:attrNameLst>
                                              <p:attrName>style.visibility</p:attrName>
                                            </p:attrNameLst>
                                          </p:cBhvr>
                                          <p:to>
                                            <p:strVal val="visible"/>
                                          </p:to>
                                        </p:set>
                                        <p:anim calcmode="lin" valueType="num">
                                          <p:cBhvr>
                                            <p:cTn id="42" dur="250" fill="hold"/>
                                            <p:tgtEl>
                                              <p:spTgt spid="48"/>
                                            </p:tgtEl>
                                            <p:attrNameLst>
                                              <p:attrName>ppt_w</p:attrName>
                                            </p:attrNameLst>
                                          </p:cBhvr>
                                          <p:tavLst>
                                            <p:tav tm="0">
                                              <p:val>
                                                <p:fltVal val="0"/>
                                              </p:val>
                                            </p:tav>
                                            <p:tav tm="100000">
                                              <p:val>
                                                <p:strVal val="#ppt_w"/>
                                              </p:val>
                                            </p:tav>
                                          </p:tavLst>
                                        </p:anim>
                                        <p:anim calcmode="lin" valueType="num">
                                          <p:cBhvr>
                                            <p:cTn id="43" dur="250" fill="hold"/>
                                            <p:tgtEl>
                                              <p:spTgt spid="48"/>
                                            </p:tgtEl>
                                            <p:attrNameLst>
                                              <p:attrName>ppt_h</p:attrName>
                                            </p:attrNameLst>
                                          </p:cBhvr>
                                          <p:tavLst>
                                            <p:tav tm="0">
                                              <p:val>
                                                <p:fltVal val="0"/>
                                              </p:val>
                                            </p:tav>
                                            <p:tav tm="100000">
                                              <p:val>
                                                <p:strVal val="#ppt_h"/>
                                              </p:val>
                                            </p:tav>
                                          </p:tavLst>
                                        </p:anim>
                                        <p:animEffect transition="in" filter="fade">
                                          <p:cBhvr>
                                            <p:cTn id="44" dur="250"/>
                                            <p:tgtEl>
                                              <p:spTgt spid="48"/>
                                            </p:tgtEl>
                                          </p:cBhvr>
                                        </p:animEffect>
                                        <p:anim calcmode="lin" valueType="num">
                                          <p:cBhvr>
                                            <p:cTn id="45" dur="250" fill="hold"/>
                                            <p:tgtEl>
                                              <p:spTgt spid="48"/>
                                            </p:tgtEl>
                                            <p:attrNameLst>
                                              <p:attrName>ppt_x</p:attrName>
                                            </p:attrNameLst>
                                          </p:cBhvr>
                                          <p:tavLst>
                                            <p:tav tm="0">
                                              <p:val>
                                                <p:fltVal val="0.5"/>
                                              </p:val>
                                            </p:tav>
                                            <p:tav tm="100000">
                                              <p:val>
                                                <p:strVal val="#ppt_x"/>
                                              </p:val>
                                            </p:tav>
                                          </p:tavLst>
                                        </p:anim>
                                        <p:anim calcmode="lin" valueType="num">
                                          <p:cBhvr>
                                            <p:cTn id="46" dur="250" fill="hold"/>
                                            <p:tgtEl>
                                              <p:spTgt spid="48"/>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800"/>
                                      </p:stCondLst>
                                      <p:childTnLst>
                                        <p:set>
                                          <p:cBhvr>
                                            <p:cTn id="48" dur="1" fill="hold">
                                              <p:stCondLst>
                                                <p:cond delay="0"/>
                                              </p:stCondLst>
                                            </p:cTn>
                                            <p:tgtEl>
                                              <p:spTgt spid="49"/>
                                            </p:tgtEl>
                                            <p:attrNameLst>
                                              <p:attrName>style.visibility</p:attrName>
                                            </p:attrNameLst>
                                          </p:cBhvr>
                                          <p:to>
                                            <p:strVal val="visible"/>
                                          </p:to>
                                        </p:set>
                                        <p:anim calcmode="lin" valueType="num">
                                          <p:cBhvr>
                                            <p:cTn id="49" dur="250" fill="hold"/>
                                            <p:tgtEl>
                                              <p:spTgt spid="49"/>
                                            </p:tgtEl>
                                            <p:attrNameLst>
                                              <p:attrName>ppt_w</p:attrName>
                                            </p:attrNameLst>
                                          </p:cBhvr>
                                          <p:tavLst>
                                            <p:tav tm="0">
                                              <p:val>
                                                <p:fltVal val="0"/>
                                              </p:val>
                                            </p:tav>
                                            <p:tav tm="100000">
                                              <p:val>
                                                <p:strVal val="#ppt_w"/>
                                              </p:val>
                                            </p:tav>
                                          </p:tavLst>
                                        </p:anim>
                                        <p:anim calcmode="lin" valueType="num">
                                          <p:cBhvr>
                                            <p:cTn id="50" dur="250" fill="hold"/>
                                            <p:tgtEl>
                                              <p:spTgt spid="49"/>
                                            </p:tgtEl>
                                            <p:attrNameLst>
                                              <p:attrName>ppt_h</p:attrName>
                                            </p:attrNameLst>
                                          </p:cBhvr>
                                          <p:tavLst>
                                            <p:tav tm="0">
                                              <p:val>
                                                <p:fltVal val="0"/>
                                              </p:val>
                                            </p:tav>
                                            <p:tav tm="100000">
                                              <p:val>
                                                <p:strVal val="#ppt_h"/>
                                              </p:val>
                                            </p:tav>
                                          </p:tavLst>
                                        </p:anim>
                                        <p:animEffect transition="in" filter="fade">
                                          <p:cBhvr>
                                            <p:cTn id="51" dur="250"/>
                                            <p:tgtEl>
                                              <p:spTgt spid="49"/>
                                            </p:tgtEl>
                                          </p:cBhvr>
                                        </p:animEffect>
                                        <p:anim calcmode="lin" valueType="num">
                                          <p:cBhvr>
                                            <p:cTn id="52" dur="250" fill="hold"/>
                                            <p:tgtEl>
                                              <p:spTgt spid="49"/>
                                            </p:tgtEl>
                                            <p:attrNameLst>
                                              <p:attrName>ppt_x</p:attrName>
                                            </p:attrNameLst>
                                          </p:cBhvr>
                                          <p:tavLst>
                                            <p:tav tm="0">
                                              <p:val>
                                                <p:fltVal val="0.5"/>
                                              </p:val>
                                            </p:tav>
                                            <p:tav tm="100000">
                                              <p:val>
                                                <p:strVal val="#ppt_x"/>
                                              </p:val>
                                            </p:tav>
                                          </p:tavLst>
                                        </p:anim>
                                        <p:anim calcmode="lin" valueType="num">
                                          <p:cBhvr>
                                            <p:cTn id="53" dur="250" fill="hold"/>
                                            <p:tgtEl>
                                              <p:spTgt spid="49"/>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900"/>
                                      </p:stCondLst>
                                      <p:childTnLst>
                                        <p:set>
                                          <p:cBhvr>
                                            <p:cTn id="55" dur="1" fill="hold">
                                              <p:stCondLst>
                                                <p:cond delay="0"/>
                                              </p:stCondLst>
                                            </p:cTn>
                                            <p:tgtEl>
                                              <p:spTgt spid="50"/>
                                            </p:tgtEl>
                                            <p:attrNameLst>
                                              <p:attrName>style.visibility</p:attrName>
                                            </p:attrNameLst>
                                          </p:cBhvr>
                                          <p:to>
                                            <p:strVal val="visible"/>
                                          </p:to>
                                        </p:set>
                                        <p:anim calcmode="lin" valueType="num">
                                          <p:cBhvr>
                                            <p:cTn id="56" dur="250" fill="hold"/>
                                            <p:tgtEl>
                                              <p:spTgt spid="50"/>
                                            </p:tgtEl>
                                            <p:attrNameLst>
                                              <p:attrName>ppt_w</p:attrName>
                                            </p:attrNameLst>
                                          </p:cBhvr>
                                          <p:tavLst>
                                            <p:tav tm="0">
                                              <p:val>
                                                <p:fltVal val="0"/>
                                              </p:val>
                                            </p:tav>
                                            <p:tav tm="100000">
                                              <p:val>
                                                <p:strVal val="#ppt_w"/>
                                              </p:val>
                                            </p:tav>
                                          </p:tavLst>
                                        </p:anim>
                                        <p:anim calcmode="lin" valueType="num">
                                          <p:cBhvr>
                                            <p:cTn id="57" dur="250" fill="hold"/>
                                            <p:tgtEl>
                                              <p:spTgt spid="50"/>
                                            </p:tgtEl>
                                            <p:attrNameLst>
                                              <p:attrName>ppt_h</p:attrName>
                                            </p:attrNameLst>
                                          </p:cBhvr>
                                          <p:tavLst>
                                            <p:tav tm="0">
                                              <p:val>
                                                <p:fltVal val="0"/>
                                              </p:val>
                                            </p:tav>
                                            <p:tav tm="100000">
                                              <p:val>
                                                <p:strVal val="#ppt_h"/>
                                              </p:val>
                                            </p:tav>
                                          </p:tavLst>
                                        </p:anim>
                                        <p:animEffect transition="in" filter="fade">
                                          <p:cBhvr>
                                            <p:cTn id="58" dur="250"/>
                                            <p:tgtEl>
                                              <p:spTgt spid="50"/>
                                            </p:tgtEl>
                                          </p:cBhvr>
                                        </p:animEffect>
                                        <p:anim calcmode="lin" valueType="num">
                                          <p:cBhvr>
                                            <p:cTn id="59" dur="250" fill="hold"/>
                                            <p:tgtEl>
                                              <p:spTgt spid="50"/>
                                            </p:tgtEl>
                                            <p:attrNameLst>
                                              <p:attrName>ppt_x</p:attrName>
                                            </p:attrNameLst>
                                          </p:cBhvr>
                                          <p:tavLst>
                                            <p:tav tm="0">
                                              <p:val>
                                                <p:fltVal val="0.5"/>
                                              </p:val>
                                            </p:tav>
                                            <p:tav tm="100000">
                                              <p:val>
                                                <p:strVal val="#ppt_x"/>
                                              </p:val>
                                            </p:tav>
                                          </p:tavLst>
                                        </p:anim>
                                        <p:anim calcmode="lin" valueType="num">
                                          <p:cBhvr>
                                            <p:cTn id="60" dur="250" fill="hold"/>
                                            <p:tgtEl>
                                              <p:spTgt spid="50"/>
                                            </p:tgtEl>
                                            <p:attrNameLst>
                                              <p:attrName>ppt_y</p:attrName>
                                            </p:attrNameLst>
                                          </p:cBhvr>
                                          <p:tavLst>
                                            <p:tav tm="0">
                                              <p:val>
                                                <p:fltVal val="0.5"/>
                                              </p:val>
                                            </p:tav>
                                            <p:tav tm="100000">
                                              <p:val>
                                                <p:strVal val="#ppt_y"/>
                                              </p:val>
                                            </p:tav>
                                          </p:tavLst>
                                        </p:anim>
                                      </p:childTnLst>
                                    </p:cTn>
                                  </p:par>
                                  <p:par>
                                    <p:cTn id="61" presetID="53" presetClass="entr" presetSubtype="16" fill="hold" grpId="0" nodeType="withEffect">
                                      <p:stCondLst>
                                        <p:cond delay="1300"/>
                                      </p:stCondLst>
                                      <p:childTnLst>
                                        <p:set>
                                          <p:cBhvr>
                                            <p:cTn id="62" dur="1" fill="hold">
                                              <p:stCondLst>
                                                <p:cond delay="0"/>
                                              </p:stCondLst>
                                            </p:cTn>
                                            <p:tgtEl>
                                              <p:spTgt spid="58"/>
                                            </p:tgtEl>
                                            <p:attrNameLst>
                                              <p:attrName>style.visibility</p:attrName>
                                            </p:attrNameLst>
                                          </p:cBhvr>
                                          <p:to>
                                            <p:strVal val="visible"/>
                                          </p:to>
                                        </p:set>
                                        <p:anim calcmode="lin" valueType="num">
                                          <p:cBhvr>
                                            <p:cTn id="63" dur="300" fill="hold"/>
                                            <p:tgtEl>
                                              <p:spTgt spid="58"/>
                                            </p:tgtEl>
                                            <p:attrNameLst>
                                              <p:attrName>ppt_w</p:attrName>
                                            </p:attrNameLst>
                                          </p:cBhvr>
                                          <p:tavLst>
                                            <p:tav tm="0">
                                              <p:val>
                                                <p:fltVal val="0"/>
                                              </p:val>
                                            </p:tav>
                                            <p:tav tm="100000">
                                              <p:val>
                                                <p:strVal val="#ppt_w"/>
                                              </p:val>
                                            </p:tav>
                                          </p:tavLst>
                                        </p:anim>
                                        <p:anim calcmode="lin" valueType="num">
                                          <p:cBhvr>
                                            <p:cTn id="64" dur="300" fill="hold"/>
                                            <p:tgtEl>
                                              <p:spTgt spid="58"/>
                                            </p:tgtEl>
                                            <p:attrNameLst>
                                              <p:attrName>ppt_h</p:attrName>
                                            </p:attrNameLst>
                                          </p:cBhvr>
                                          <p:tavLst>
                                            <p:tav tm="0">
                                              <p:val>
                                                <p:fltVal val="0"/>
                                              </p:val>
                                            </p:tav>
                                            <p:tav tm="100000">
                                              <p:val>
                                                <p:strVal val="#ppt_h"/>
                                              </p:val>
                                            </p:tav>
                                          </p:tavLst>
                                        </p:anim>
                                        <p:animEffect transition="in" filter="fade">
                                          <p:cBhvr>
                                            <p:cTn id="65" dur="300"/>
                                            <p:tgtEl>
                                              <p:spTgt spid="58"/>
                                            </p:tgtEl>
                                          </p:cBhvr>
                                        </p:animEffect>
                                      </p:childTnLst>
                                    </p:cTn>
                                  </p:par>
                                  <p:par>
                                    <p:cTn id="66" presetID="6" presetClass="emph" presetSubtype="0" autoRev="1" fill="hold" grpId="1" nodeType="withEffect">
                                      <p:stCondLst>
                                        <p:cond delay="1600"/>
                                      </p:stCondLst>
                                      <p:childTnLst>
                                        <p:animScale>
                                          <p:cBhvr>
                                            <p:cTn id="67" dur="150" fill="hold"/>
                                            <p:tgtEl>
                                              <p:spTgt spid="58"/>
                                            </p:tgtEl>
                                          </p:cBhvr>
                                          <p:by x="110000" y="110000"/>
                                        </p:animScale>
                                      </p:childTnLst>
                                    </p:cTn>
                                  </p:par>
                                  <p:par>
                                    <p:cTn id="68" presetID="53" presetClass="entr" presetSubtype="16" fill="hold" grpId="0" nodeType="withEffect">
                                      <p:stCondLst>
                                        <p:cond delay="1300"/>
                                      </p:stCondLst>
                                      <p:childTnLst>
                                        <p:set>
                                          <p:cBhvr>
                                            <p:cTn id="69" dur="1" fill="hold">
                                              <p:stCondLst>
                                                <p:cond delay="0"/>
                                              </p:stCondLst>
                                            </p:cTn>
                                            <p:tgtEl>
                                              <p:spTgt spid="59"/>
                                            </p:tgtEl>
                                            <p:attrNameLst>
                                              <p:attrName>style.visibility</p:attrName>
                                            </p:attrNameLst>
                                          </p:cBhvr>
                                          <p:to>
                                            <p:strVal val="visible"/>
                                          </p:to>
                                        </p:set>
                                        <p:anim calcmode="lin" valueType="num">
                                          <p:cBhvr>
                                            <p:cTn id="70" dur="300" fill="hold"/>
                                            <p:tgtEl>
                                              <p:spTgt spid="59"/>
                                            </p:tgtEl>
                                            <p:attrNameLst>
                                              <p:attrName>ppt_w</p:attrName>
                                            </p:attrNameLst>
                                          </p:cBhvr>
                                          <p:tavLst>
                                            <p:tav tm="0">
                                              <p:val>
                                                <p:fltVal val="0"/>
                                              </p:val>
                                            </p:tav>
                                            <p:tav tm="100000">
                                              <p:val>
                                                <p:strVal val="#ppt_w"/>
                                              </p:val>
                                            </p:tav>
                                          </p:tavLst>
                                        </p:anim>
                                        <p:anim calcmode="lin" valueType="num">
                                          <p:cBhvr>
                                            <p:cTn id="71" dur="300" fill="hold"/>
                                            <p:tgtEl>
                                              <p:spTgt spid="59"/>
                                            </p:tgtEl>
                                            <p:attrNameLst>
                                              <p:attrName>ppt_h</p:attrName>
                                            </p:attrNameLst>
                                          </p:cBhvr>
                                          <p:tavLst>
                                            <p:tav tm="0">
                                              <p:val>
                                                <p:fltVal val="0"/>
                                              </p:val>
                                            </p:tav>
                                            <p:tav tm="100000">
                                              <p:val>
                                                <p:strVal val="#ppt_h"/>
                                              </p:val>
                                            </p:tav>
                                          </p:tavLst>
                                        </p:anim>
                                        <p:animEffect transition="in" filter="fade">
                                          <p:cBhvr>
                                            <p:cTn id="72" dur="300"/>
                                            <p:tgtEl>
                                              <p:spTgt spid="59"/>
                                            </p:tgtEl>
                                          </p:cBhvr>
                                        </p:animEffect>
                                      </p:childTnLst>
                                    </p:cTn>
                                  </p:par>
                                  <p:par>
                                    <p:cTn id="73" presetID="6" presetClass="emph" presetSubtype="0" autoRev="1" fill="hold" grpId="1" nodeType="withEffect">
                                      <p:stCondLst>
                                        <p:cond delay="1600"/>
                                      </p:stCondLst>
                                      <p:childTnLst>
                                        <p:animScale>
                                          <p:cBhvr>
                                            <p:cTn id="74" dur="150" fill="hold"/>
                                            <p:tgtEl>
                                              <p:spTgt spid="59"/>
                                            </p:tgtEl>
                                          </p:cBhvr>
                                          <p:by x="110000" y="110000"/>
                                        </p:animScale>
                                      </p:childTnLst>
                                    </p:cTn>
                                  </p:par>
                                  <p:par>
                                    <p:cTn id="75" presetID="53" presetClass="entr" presetSubtype="16" fill="hold" grpId="0" nodeType="withEffect">
                                      <p:stCondLst>
                                        <p:cond delay="1300"/>
                                      </p:stCondLst>
                                      <p:childTnLst>
                                        <p:set>
                                          <p:cBhvr>
                                            <p:cTn id="76" dur="1" fill="hold">
                                              <p:stCondLst>
                                                <p:cond delay="0"/>
                                              </p:stCondLst>
                                            </p:cTn>
                                            <p:tgtEl>
                                              <p:spTgt spid="60"/>
                                            </p:tgtEl>
                                            <p:attrNameLst>
                                              <p:attrName>style.visibility</p:attrName>
                                            </p:attrNameLst>
                                          </p:cBhvr>
                                          <p:to>
                                            <p:strVal val="visible"/>
                                          </p:to>
                                        </p:set>
                                        <p:anim calcmode="lin" valueType="num">
                                          <p:cBhvr>
                                            <p:cTn id="77" dur="300" fill="hold"/>
                                            <p:tgtEl>
                                              <p:spTgt spid="60"/>
                                            </p:tgtEl>
                                            <p:attrNameLst>
                                              <p:attrName>ppt_w</p:attrName>
                                            </p:attrNameLst>
                                          </p:cBhvr>
                                          <p:tavLst>
                                            <p:tav tm="0">
                                              <p:val>
                                                <p:fltVal val="0"/>
                                              </p:val>
                                            </p:tav>
                                            <p:tav tm="100000">
                                              <p:val>
                                                <p:strVal val="#ppt_w"/>
                                              </p:val>
                                            </p:tav>
                                          </p:tavLst>
                                        </p:anim>
                                        <p:anim calcmode="lin" valueType="num">
                                          <p:cBhvr>
                                            <p:cTn id="78" dur="300" fill="hold"/>
                                            <p:tgtEl>
                                              <p:spTgt spid="60"/>
                                            </p:tgtEl>
                                            <p:attrNameLst>
                                              <p:attrName>ppt_h</p:attrName>
                                            </p:attrNameLst>
                                          </p:cBhvr>
                                          <p:tavLst>
                                            <p:tav tm="0">
                                              <p:val>
                                                <p:fltVal val="0"/>
                                              </p:val>
                                            </p:tav>
                                            <p:tav tm="100000">
                                              <p:val>
                                                <p:strVal val="#ppt_h"/>
                                              </p:val>
                                            </p:tav>
                                          </p:tavLst>
                                        </p:anim>
                                        <p:animEffect transition="in" filter="fade">
                                          <p:cBhvr>
                                            <p:cTn id="79" dur="300"/>
                                            <p:tgtEl>
                                              <p:spTgt spid="60"/>
                                            </p:tgtEl>
                                          </p:cBhvr>
                                        </p:animEffect>
                                      </p:childTnLst>
                                    </p:cTn>
                                  </p:par>
                                  <p:par>
                                    <p:cTn id="80" presetID="6" presetClass="emph" presetSubtype="0" autoRev="1" fill="hold" grpId="1" nodeType="withEffect">
                                      <p:stCondLst>
                                        <p:cond delay="1600"/>
                                      </p:stCondLst>
                                      <p:childTnLst>
                                        <p:animScale>
                                          <p:cBhvr>
                                            <p:cTn id="81" dur="150" fill="hold"/>
                                            <p:tgtEl>
                                              <p:spTgt spid="60"/>
                                            </p:tgtEl>
                                          </p:cBhvr>
                                          <p:by x="110000" y="110000"/>
                                        </p:animScale>
                                      </p:childTnLst>
                                    </p:cTn>
                                  </p:par>
                                  <p:par>
                                    <p:cTn id="82" presetID="53" presetClass="entr" presetSubtype="16" fill="hold" grpId="0" nodeType="withEffect">
                                      <p:stCondLst>
                                        <p:cond delay="1300"/>
                                      </p:stCondLst>
                                      <p:childTnLst>
                                        <p:set>
                                          <p:cBhvr>
                                            <p:cTn id="83" dur="1" fill="hold">
                                              <p:stCondLst>
                                                <p:cond delay="0"/>
                                              </p:stCondLst>
                                            </p:cTn>
                                            <p:tgtEl>
                                              <p:spTgt spid="61"/>
                                            </p:tgtEl>
                                            <p:attrNameLst>
                                              <p:attrName>style.visibility</p:attrName>
                                            </p:attrNameLst>
                                          </p:cBhvr>
                                          <p:to>
                                            <p:strVal val="visible"/>
                                          </p:to>
                                        </p:set>
                                        <p:anim calcmode="lin" valueType="num">
                                          <p:cBhvr>
                                            <p:cTn id="84" dur="300" fill="hold"/>
                                            <p:tgtEl>
                                              <p:spTgt spid="61"/>
                                            </p:tgtEl>
                                            <p:attrNameLst>
                                              <p:attrName>ppt_w</p:attrName>
                                            </p:attrNameLst>
                                          </p:cBhvr>
                                          <p:tavLst>
                                            <p:tav tm="0">
                                              <p:val>
                                                <p:fltVal val="0"/>
                                              </p:val>
                                            </p:tav>
                                            <p:tav tm="100000">
                                              <p:val>
                                                <p:strVal val="#ppt_w"/>
                                              </p:val>
                                            </p:tav>
                                          </p:tavLst>
                                        </p:anim>
                                        <p:anim calcmode="lin" valueType="num">
                                          <p:cBhvr>
                                            <p:cTn id="85" dur="300" fill="hold"/>
                                            <p:tgtEl>
                                              <p:spTgt spid="61"/>
                                            </p:tgtEl>
                                            <p:attrNameLst>
                                              <p:attrName>ppt_h</p:attrName>
                                            </p:attrNameLst>
                                          </p:cBhvr>
                                          <p:tavLst>
                                            <p:tav tm="0">
                                              <p:val>
                                                <p:fltVal val="0"/>
                                              </p:val>
                                            </p:tav>
                                            <p:tav tm="100000">
                                              <p:val>
                                                <p:strVal val="#ppt_h"/>
                                              </p:val>
                                            </p:tav>
                                          </p:tavLst>
                                        </p:anim>
                                        <p:animEffect transition="in" filter="fade">
                                          <p:cBhvr>
                                            <p:cTn id="86" dur="300"/>
                                            <p:tgtEl>
                                              <p:spTgt spid="61"/>
                                            </p:tgtEl>
                                          </p:cBhvr>
                                        </p:animEffect>
                                      </p:childTnLst>
                                    </p:cTn>
                                  </p:par>
                                  <p:par>
                                    <p:cTn id="87" presetID="6" presetClass="emph" presetSubtype="0" autoRev="1" fill="hold" grpId="1" nodeType="withEffect">
                                      <p:stCondLst>
                                        <p:cond delay="1600"/>
                                      </p:stCondLst>
                                      <p:childTnLst>
                                        <p:animScale>
                                          <p:cBhvr>
                                            <p:cTn id="88" dur="150" fill="hold"/>
                                            <p:tgtEl>
                                              <p:spTgt spid="61"/>
                                            </p:tgtEl>
                                          </p:cBhvr>
                                          <p:by x="110000" y="110000"/>
                                        </p:animScale>
                                      </p:childTnLst>
                                    </p:cTn>
                                  </p:par>
                                  <p:par>
                                    <p:cTn id="89" presetID="53" presetClass="entr" presetSubtype="16" fill="hold" grpId="0" nodeType="withEffect">
                                      <p:stCondLst>
                                        <p:cond delay="1300"/>
                                      </p:stCondLst>
                                      <p:childTnLst>
                                        <p:set>
                                          <p:cBhvr>
                                            <p:cTn id="90" dur="1" fill="hold">
                                              <p:stCondLst>
                                                <p:cond delay="0"/>
                                              </p:stCondLst>
                                            </p:cTn>
                                            <p:tgtEl>
                                              <p:spTgt spid="62"/>
                                            </p:tgtEl>
                                            <p:attrNameLst>
                                              <p:attrName>style.visibility</p:attrName>
                                            </p:attrNameLst>
                                          </p:cBhvr>
                                          <p:to>
                                            <p:strVal val="visible"/>
                                          </p:to>
                                        </p:set>
                                        <p:anim calcmode="lin" valueType="num">
                                          <p:cBhvr>
                                            <p:cTn id="91" dur="300" fill="hold"/>
                                            <p:tgtEl>
                                              <p:spTgt spid="62"/>
                                            </p:tgtEl>
                                            <p:attrNameLst>
                                              <p:attrName>ppt_w</p:attrName>
                                            </p:attrNameLst>
                                          </p:cBhvr>
                                          <p:tavLst>
                                            <p:tav tm="0">
                                              <p:val>
                                                <p:fltVal val="0"/>
                                              </p:val>
                                            </p:tav>
                                            <p:tav tm="100000">
                                              <p:val>
                                                <p:strVal val="#ppt_w"/>
                                              </p:val>
                                            </p:tav>
                                          </p:tavLst>
                                        </p:anim>
                                        <p:anim calcmode="lin" valueType="num">
                                          <p:cBhvr>
                                            <p:cTn id="92" dur="300" fill="hold"/>
                                            <p:tgtEl>
                                              <p:spTgt spid="62"/>
                                            </p:tgtEl>
                                            <p:attrNameLst>
                                              <p:attrName>ppt_h</p:attrName>
                                            </p:attrNameLst>
                                          </p:cBhvr>
                                          <p:tavLst>
                                            <p:tav tm="0">
                                              <p:val>
                                                <p:fltVal val="0"/>
                                              </p:val>
                                            </p:tav>
                                            <p:tav tm="100000">
                                              <p:val>
                                                <p:strVal val="#ppt_h"/>
                                              </p:val>
                                            </p:tav>
                                          </p:tavLst>
                                        </p:anim>
                                        <p:animEffect transition="in" filter="fade">
                                          <p:cBhvr>
                                            <p:cTn id="93" dur="300"/>
                                            <p:tgtEl>
                                              <p:spTgt spid="62"/>
                                            </p:tgtEl>
                                          </p:cBhvr>
                                        </p:animEffect>
                                      </p:childTnLst>
                                    </p:cTn>
                                  </p:par>
                                  <p:par>
                                    <p:cTn id="94" presetID="6" presetClass="emph" presetSubtype="0" autoRev="1" fill="hold" grpId="1" nodeType="withEffect">
                                      <p:stCondLst>
                                        <p:cond delay="1600"/>
                                      </p:stCondLst>
                                      <p:childTnLst>
                                        <p:animScale>
                                          <p:cBhvr>
                                            <p:cTn id="95" dur="150" fill="hold"/>
                                            <p:tgtEl>
                                              <p:spTgt spid="62"/>
                                            </p:tgtEl>
                                          </p:cBhvr>
                                          <p:by x="110000" y="110000"/>
                                        </p:animScale>
                                      </p:childTnLst>
                                    </p:cTn>
                                  </p:par>
                                  <p:par>
                                    <p:cTn id="96" presetID="53" presetClass="entr" presetSubtype="16" fill="hold" grpId="0" nodeType="withEffect">
                                      <p:stCondLst>
                                        <p:cond delay="1300"/>
                                      </p:stCondLst>
                                      <p:childTnLst>
                                        <p:set>
                                          <p:cBhvr>
                                            <p:cTn id="97" dur="1" fill="hold">
                                              <p:stCondLst>
                                                <p:cond delay="0"/>
                                              </p:stCondLst>
                                            </p:cTn>
                                            <p:tgtEl>
                                              <p:spTgt spid="63"/>
                                            </p:tgtEl>
                                            <p:attrNameLst>
                                              <p:attrName>style.visibility</p:attrName>
                                            </p:attrNameLst>
                                          </p:cBhvr>
                                          <p:to>
                                            <p:strVal val="visible"/>
                                          </p:to>
                                        </p:set>
                                        <p:anim calcmode="lin" valueType="num">
                                          <p:cBhvr>
                                            <p:cTn id="98" dur="300" fill="hold"/>
                                            <p:tgtEl>
                                              <p:spTgt spid="63"/>
                                            </p:tgtEl>
                                            <p:attrNameLst>
                                              <p:attrName>ppt_w</p:attrName>
                                            </p:attrNameLst>
                                          </p:cBhvr>
                                          <p:tavLst>
                                            <p:tav tm="0">
                                              <p:val>
                                                <p:fltVal val="0"/>
                                              </p:val>
                                            </p:tav>
                                            <p:tav tm="100000">
                                              <p:val>
                                                <p:strVal val="#ppt_w"/>
                                              </p:val>
                                            </p:tav>
                                          </p:tavLst>
                                        </p:anim>
                                        <p:anim calcmode="lin" valueType="num">
                                          <p:cBhvr>
                                            <p:cTn id="99" dur="300" fill="hold"/>
                                            <p:tgtEl>
                                              <p:spTgt spid="63"/>
                                            </p:tgtEl>
                                            <p:attrNameLst>
                                              <p:attrName>ppt_h</p:attrName>
                                            </p:attrNameLst>
                                          </p:cBhvr>
                                          <p:tavLst>
                                            <p:tav tm="0">
                                              <p:val>
                                                <p:fltVal val="0"/>
                                              </p:val>
                                            </p:tav>
                                            <p:tav tm="100000">
                                              <p:val>
                                                <p:strVal val="#ppt_h"/>
                                              </p:val>
                                            </p:tav>
                                          </p:tavLst>
                                        </p:anim>
                                        <p:animEffect transition="in" filter="fade">
                                          <p:cBhvr>
                                            <p:cTn id="100" dur="300"/>
                                            <p:tgtEl>
                                              <p:spTgt spid="63"/>
                                            </p:tgtEl>
                                          </p:cBhvr>
                                        </p:animEffect>
                                      </p:childTnLst>
                                    </p:cTn>
                                  </p:par>
                                  <p:par>
                                    <p:cTn id="101" presetID="6" presetClass="emph" presetSubtype="0" autoRev="1" fill="hold" grpId="1" nodeType="withEffect">
                                      <p:stCondLst>
                                        <p:cond delay="1600"/>
                                      </p:stCondLst>
                                      <p:childTnLst>
                                        <p:animScale>
                                          <p:cBhvr>
                                            <p:cTn id="102" dur="150" fill="hold"/>
                                            <p:tgtEl>
                                              <p:spTgt spid="63"/>
                                            </p:tgtEl>
                                          </p:cBhvr>
                                          <p:by x="110000" y="110000"/>
                                        </p:animScale>
                                      </p:childTnLst>
                                    </p:cTn>
                                  </p:par>
                                  <p:par>
                                    <p:cTn id="103" presetID="53" presetClass="entr" presetSubtype="16" fill="hold" grpId="0" nodeType="withEffect">
                                      <p:stCondLst>
                                        <p:cond delay="1300"/>
                                      </p:stCondLst>
                                      <p:childTnLst>
                                        <p:set>
                                          <p:cBhvr>
                                            <p:cTn id="104" dur="1" fill="hold">
                                              <p:stCondLst>
                                                <p:cond delay="0"/>
                                              </p:stCondLst>
                                            </p:cTn>
                                            <p:tgtEl>
                                              <p:spTgt spid="64"/>
                                            </p:tgtEl>
                                            <p:attrNameLst>
                                              <p:attrName>style.visibility</p:attrName>
                                            </p:attrNameLst>
                                          </p:cBhvr>
                                          <p:to>
                                            <p:strVal val="visible"/>
                                          </p:to>
                                        </p:set>
                                        <p:anim calcmode="lin" valueType="num">
                                          <p:cBhvr>
                                            <p:cTn id="105" dur="300" fill="hold"/>
                                            <p:tgtEl>
                                              <p:spTgt spid="64"/>
                                            </p:tgtEl>
                                            <p:attrNameLst>
                                              <p:attrName>ppt_w</p:attrName>
                                            </p:attrNameLst>
                                          </p:cBhvr>
                                          <p:tavLst>
                                            <p:tav tm="0">
                                              <p:val>
                                                <p:fltVal val="0"/>
                                              </p:val>
                                            </p:tav>
                                            <p:tav tm="100000">
                                              <p:val>
                                                <p:strVal val="#ppt_w"/>
                                              </p:val>
                                            </p:tav>
                                          </p:tavLst>
                                        </p:anim>
                                        <p:anim calcmode="lin" valueType="num">
                                          <p:cBhvr>
                                            <p:cTn id="106" dur="300" fill="hold"/>
                                            <p:tgtEl>
                                              <p:spTgt spid="64"/>
                                            </p:tgtEl>
                                            <p:attrNameLst>
                                              <p:attrName>ppt_h</p:attrName>
                                            </p:attrNameLst>
                                          </p:cBhvr>
                                          <p:tavLst>
                                            <p:tav tm="0">
                                              <p:val>
                                                <p:fltVal val="0"/>
                                              </p:val>
                                            </p:tav>
                                            <p:tav tm="100000">
                                              <p:val>
                                                <p:strVal val="#ppt_h"/>
                                              </p:val>
                                            </p:tav>
                                          </p:tavLst>
                                        </p:anim>
                                        <p:animEffect transition="in" filter="fade">
                                          <p:cBhvr>
                                            <p:cTn id="107" dur="300"/>
                                            <p:tgtEl>
                                              <p:spTgt spid="64"/>
                                            </p:tgtEl>
                                          </p:cBhvr>
                                        </p:animEffect>
                                      </p:childTnLst>
                                    </p:cTn>
                                  </p:par>
                                  <p:par>
                                    <p:cTn id="108" presetID="6" presetClass="emph" presetSubtype="0" autoRev="1" fill="hold" grpId="1" nodeType="withEffect">
                                      <p:stCondLst>
                                        <p:cond delay="1600"/>
                                      </p:stCondLst>
                                      <p:childTnLst>
                                        <p:animScale>
                                          <p:cBhvr>
                                            <p:cTn id="109" dur="150" fill="hold"/>
                                            <p:tgtEl>
                                              <p:spTgt spid="64"/>
                                            </p:tgtEl>
                                          </p:cBhvr>
                                          <p:by x="110000" y="110000"/>
                                        </p:animScale>
                                      </p:childTnLst>
                                    </p:cTn>
                                  </p:par>
                                  <p:par>
                                    <p:cTn id="110" presetID="2" presetClass="entr" presetSubtype="2" fill="hold" grpId="0" nodeType="withEffect" p14:presetBounceEnd="60000">
                                      <p:stCondLst>
                                        <p:cond delay="1700"/>
                                      </p:stCondLst>
                                      <p:childTnLst>
                                        <p:set>
                                          <p:cBhvr>
                                            <p:cTn id="111" dur="1" fill="hold">
                                              <p:stCondLst>
                                                <p:cond delay="0"/>
                                              </p:stCondLst>
                                            </p:cTn>
                                            <p:tgtEl>
                                              <p:spTgt spid="69"/>
                                            </p:tgtEl>
                                            <p:attrNameLst>
                                              <p:attrName>style.visibility</p:attrName>
                                            </p:attrNameLst>
                                          </p:cBhvr>
                                          <p:to>
                                            <p:strVal val="visible"/>
                                          </p:to>
                                        </p:set>
                                        <p:anim calcmode="lin" valueType="num" p14:bounceEnd="60000">
                                          <p:cBhvr additive="base">
                                            <p:cTn id="112" dur="500" fill="hold"/>
                                            <p:tgtEl>
                                              <p:spTgt spid="69"/>
                                            </p:tgtEl>
                                            <p:attrNameLst>
                                              <p:attrName>ppt_x</p:attrName>
                                            </p:attrNameLst>
                                          </p:cBhvr>
                                          <p:tavLst>
                                            <p:tav tm="0">
                                              <p:val>
                                                <p:strVal val="1+#ppt_w/2"/>
                                              </p:val>
                                            </p:tav>
                                            <p:tav tm="100000">
                                              <p:val>
                                                <p:strVal val="#ppt_x"/>
                                              </p:val>
                                            </p:tav>
                                          </p:tavLst>
                                        </p:anim>
                                        <p:anim calcmode="lin" valueType="num" p14:bounceEnd="60000">
                                          <p:cBhvr additive="base">
                                            <p:cTn id="113" dur="500" fill="hold"/>
                                            <p:tgtEl>
                                              <p:spTgt spid="69"/>
                                            </p:tgtEl>
                                            <p:attrNameLst>
                                              <p:attrName>ppt_y</p:attrName>
                                            </p:attrNameLst>
                                          </p:cBhvr>
                                          <p:tavLst>
                                            <p:tav tm="0">
                                              <p:val>
                                                <p:strVal val="#ppt_y"/>
                                              </p:val>
                                            </p:tav>
                                            <p:tav tm="100000">
                                              <p:val>
                                                <p:strVal val="#ppt_y"/>
                                              </p:val>
                                            </p:tav>
                                          </p:tavLst>
                                        </p:anim>
                                      </p:childTnLst>
                                    </p:cTn>
                                  </p:par>
                                  <p:par>
                                    <p:cTn id="114" presetID="55" presetClass="entr" presetSubtype="0" fill="hold" grpId="0" nodeType="withEffect">
                                      <p:stCondLst>
                                        <p:cond delay="2100"/>
                                      </p:stCondLst>
                                      <p:childTnLst>
                                        <p:set>
                                          <p:cBhvr>
                                            <p:cTn id="115" dur="1" fill="hold">
                                              <p:stCondLst>
                                                <p:cond delay="0"/>
                                              </p:stCondLst>
                                            </p:cTn>
                                            <p:tgtEl>
                                              <p:spTgt spid="68"/>
                                            </p:tgtEl>
                                            <p:attrNameLst>
                                              <p:attrName>style.visibility</p:attrName>
                                            </p:attrNameLst>
                                          </p:cBhvr>
                                          <p:to>
                                            <p:strVal val="visible"/>
                                          </p:to>
                                        </p:set>
                                        <p:anim calcmode="lin" valueType="num">
                                          <p:cBhvr>
                                            <p:cTn id="116" dur="500" fill="hold"/>
                                            <p:tgtEl>
                                              <p:spTgt spid="68"/>
                                            </p:tgtEl>
                                            <p:attrNameLst>
                                              <p:attrName>ppt_w</p:attrName>
                                            </p:attrNameLst>
                                          </p:cBhvr>
                                          <p:tavLst>
                                            <p:tav tm="0">
                                              <p:val>
                                                <p:strVal val="#ppt_w*0.70"/>
                                              </p:val>
                                            </p:tav>
                                            <p:tav tm="100000">
                                              <p:val>
                                                <p:strVal val="#ppt_w"/>
                                              </p:val>
                                            </p:tav>
                                          </p:tavLst>
                                        </p:anim>
                                        <p:anim calcmode="lin" valueType="num">
                                          <p:cBhvr>
                                            <p:cTn id="117" dur="500" fill="hold"/>
                                            <p:tgtEl>
                                              <p:spTgt spid="68"/>
                                            </p:tgtEl>
                                            <p:attrNameLst>
                                              <p:attrName>ppt_h</p:attrName>
                                            </p:attrNameLst>
                                          </p:cBhvr>
                                          <p:tavLst>
                                            <p:tav tm="0">
                                              <p:val>
                                                <p:strVal val="#ppt_h"/>
                                              </p:val>
                                            </p:tav>
                                            <p:tav tm="100000">
                                              <p:val>
                                                <p:strVal val="#ppt_h"/>
                                              </p:val>
                                            </p:tav>
                                          </p:tavLst>
                                        </p:anim>
                                        <p:animEffect transition="in" filter="fade">
                                          <p:cBhvr>
                                            <p:cTn id="118" dur="500"/>
                                            <p:tgtEl>
                                              <p:spTgt spid="68"/>
                                            </p:tgtEl>
                                          </p:cBhvr>
                                        </p:animEffect>
                                      </p:childTnLst>
                                    </p:cTn>
                                  </p:par>
                                  <p:par>
                                    <p:cTn id="119" presetID="2" presetClass="entr" presetSubtype="2" fill="hold" grpId="0" nodeType="withEffect" p14:presetBounceEnd="60000">
                                      <p:stCondLst>
                                        <p:cond delay="1700"/>
                                      </p:stCondLst>
                                      <p:childTnLst>
                                        <p:set>
                                          <p:cBhvr>
                                            <p:cTn id="120" dur="1" fill="hold">
                                              <p:stCondLst>
                                                <p:cond delay="0"/>
                                              </p:stCondLst>
                                            </p:cTn>
                                            <p:tgtEl>
                                              <p:spTgt spid="71"/>
                                            </p:tgtEl>
                                            <p:attrNameLst>
                                              <p:attrName>style.visibility</p:attrName>
                                            </p:attrNameLst>
                                          </p:cBhvr>
                                          <p:to>
                                            <p:strVal val="visible"/>
                                          </p:to>
                                        </p:set>
                                        <p:anim calcmode="lin" valueType="num" p14:bounceEnd="60000">
                                          <p:cBhvr additive="base">
                                            <p:cTn id="121" dur="500" fill="hold"/>
                                            <p:tgtEl>
                                              <p:spTgt spid="71"/>
                                            </p:tgtEl>
                                            <p:attrNameLst>
                                              <p:attrName>ppt_x</p:attrName>
                                            </p:attrNameLst>
                                          </p:cBhvr>
                                          <p:tavLst>
                                            <p:tav tm="0">
                                              <p:val>
                                                <p:strVal val="1+#ppt_w/2"/>
                                              </p:val>
                                            </p:tav>
                                            <p:tav tm="100000">
                                              <p:val>
                                                <p:strVal val="#ppt_x"/>
                                              </p:val>
                                            </p:tav>
                                          </p:tavLst>
                                        </p:anim>
                                        <p:anim calcmode="lin" valueType="num" p14:bounceEnd="60000">
                                          <p:cBhvr additive="base">
                                            <p:cTn id="122" dur="500" fill="hold"/>
                                            <p:tgtEl>
                                              <p:spTgt spid="71"/>
                                            </p:tgtEl>
                                            <p:attrNameLst>
                                              <p:attrName>ppt_y</p:attrName>
                                            </p:attrNameLst>
                                          </p:cBhvr>
                                          <p:tavLst>
                                            <p:tav tm="0">
                                              <p:val>
                                                <p:strVal val="#ppt_y"/>
                                              </p:val>
                                            </p:tav>
                                            <p:tav tm="100000">
                                              <p:val>
                                                <p:strVal val="#ppt_y"/>
                                              </p:val>
                                            </p:tav>
                                          </p:tavLst>
                                        </p:anim>
                                      </p:childTnLst>
                                    </p:cTn>
                                  </p:par>
                                  <p:par>
                                    <p:cTn id="123" presetID="55" presetClass="entr" presetSubtype="0" fill="hold" grpId="0" nodeType="withEffect">
                                      <p:stCondLst>
                                        <p:cond delay="2100"/>
                                      </p:stCondLst>
                                      <p:childTnLst>
                                        <p:set>
                                          <p:cBhvr>
                                            <p:cTn id="124" dur="1" fill="hold">
                                              <p:stCondLst>
                                                <p:cond delay="0"/>
                                              </p:stCondLst>
                                            </p:cTn>
                                            <p:tgtEl>
                                              <p:spTgt spid="70"/>
                                            </p:tgtEl>
                                            <p:attrNameLst>
                                              <p:attrName>style.visibility</p:attrName>
                                            </p:attrNameLst>
                                          </p:cBhvr>
                                          <p:to>
                                            <p:strVal val="visible"/>
                                          </p:to>
                                        </p:set>
                                        <p:anim calcmode="lin" valueType="num">
                                          <p:cBhvr>
                                            <p:cTn id="125" dur="500" fill="hold"/>
                                            <p:tgtEl>
                                              <p:spTgt spid="70"/>
                                            </p:tgtEl>
                                            <p:attrNameLst>
                                              <p:attrName>ppt_w</p:attrName>
                                            </p:attrNameLst>
                                          </p:cBhvr>
                                          <p:tavLst>
                                            <p:tav tm="0">
                                              <p:val>
                                                <p:strVal val="#ppt_w*0.70"/>
                                              </p:val>
                                            </p:tav>
                                            <p:tav tm="100000">
                                              <p:val>
                                                <p:strVal val="#ppt_w"/>
                                              </p:val>
                                            </p:tav>
                                          </p:tavLst>
                                        </p:anim>
                                        <p:anim calcmode="lin" valueType="num">
                                          <p:cBhvr>
                                            <p:cTn id="126" dur="500" fill="hold"/>
                                            <p:tgtEl>
                                              <p:spTgt spid="70"/>
                                            </p:tgtEl>
                                            <p:attrNameLst>
                                              <p:attrName>ppt_h</p:attrName>
                                            </p:attrNameLst>
                                          </p:cBhvr>
                                          <p:tavLst>
                                            <p:tav tm="0">
                                              <p:val>
                                                <p:strVal val="#ppt_h"/>
                                              </p:val>
                                            </p:tav>
                                            <p:tav tm="100000">
                                              <p:val>
                                                <p:strVal val="#ppt_h"/>
                                              </p:val>
                                            </p:tav>
                                          </p:tavLst>
                                        </p:anim>
                                        <p:animEffect transition="in" filter="fade">
                                          <p:cBhvr>
                                            <p:cTn id="127" dur="500"/>
                                            <p:tgtEl>
                                              <p:spTgt spid="70"/>
                                            </p:tgtEl>
                                          </p:cBhvr>
                                        </p:animEffect>
                                      </p:childTnLst>
                                    </p:cTn>
                                  </p:par>
                                  <p:par>
                                    <p:cTn id="128" presetID="2" presetClass="entr" presetSubtype="2" fill="hold" grpId="0" nodeType="withEffect" p14:presetBounceEnd="60000">
                                      <p:stCondLst>
                                        <p:cond delay="1700"/>
                                      </p:stCondLst>
                                      <p:childTnLst>
                                        <p:set>
                                          <p:cBhvr>
                                            <p:cTn id="129" dur="1" fill="hold">
                                              <p:stCondLst>
                                                <p:cond delay="0"/>
                                              </p:stCondLst>
                                            </p:cTn>
                                            <p:tgtEl>
                                              <p:spTgt spid="73"/>
                                            </p:tgtEl>
                                            <p:attrNameLst>
                                              <p:attrName>style.visibility</p:attrName>
                                            </p:attrNameLst>
                                          </p:cBhvr>
                                          <p:to>
                                            <p:strVal val="visible"/>
                                          </p:to>
                                        </p:set>
                                        <p:anim calcmode="lin" valueType="num" p14:bounceEnd="60000">
                                          <p:cBhvr additive="base">
                                            <p:cTn id="130" dur="500" fill="hold"/>
                                            <p:tgtEl>
                                              <p:spTgt spid="73"/>
                                            </p:tgtEl>
                                            <p:attrNameLst>
                                              <p:attrName>ppt_x</p:attrName>
                                            </p:attrNameLst>
                                          </p:cBhvr>
                                          <p:tavLst>
                                            <p:tav tm="0">
                                              <p:val>
                                                <p:strVal val="1+#ppt_w/2"/>
                                              </p:val>
                                            </p:tav>
                                            <p:tav tm="100000">
                                              <p:val>
                                                <p:strVal val="#ppt_x"/>
                                              </p:val>
                                            </p:tav>
                                          </p:tavLst>
                                        </p:anim>
                                        <p:anim calcmode="lin" valueType="num" p14:bounceEnd="60000">
                                          <p:cBhvr additive="base">
                                            <p:cTn id="131" dur="500" fill="hold"/>
                                            <p:tgtEl>
                                              <p:spTgt spid="73"/>
                                            </p:tgtEl>
                                            <p:attrNameLst>
                                              <p:attrName>ppt_y</p:attrName>
                                            </p:attrNameLst>
                                          </p:cBhvr>
                                          <p:tavLst>
                                            <p:tav tm="0">
                                              <p:val>
                                                <p:strVal val="#ppt_y"/>
                                              </p:val>
                                            </p:tav>
                                            <p:tav tm="100000">
                                              <p:val>
                                                <p:strVal val="#ppt_y"/>
                                              </p:val>
                                            </p:tav>
                                          </p:tavLst>
                                        </p:anim>
                                      </p:childTnLst>
                                    </p:cTn>
                                  </p:par>
                                  <p:par>
                                    <p:cTn id="132" presetID="55" presetClass="entr" presetSubtype="0" fill="hold" grpId="0" nodeType="withEffect">
                                      <p:stCondLst>
                                        <p:cond delay="2100"/>
                                      </p:stCondLst>
                                      <p:childTnLst>
                                        <p:set>
                                          <p:cBhvr>
                                            <p:cTn id="133" dur="1" fill="hold">
                                              <p:stCondLst>
                                                <p:cond delay="0"/>
                                              </p:stCondLst>
                                            </p:cTn>
                                            <p:tgtEl>
                                              <p:spTgt spid="72"/>
                                            </p:tgtEl>
                                            <p:attrNameLst>
                                              <p:attrName>style.visibility</p:attrName>
                                            </p:attrNameLst>
                                          </p:cBhvr>
                                          <p:to>
                                            <p:strVal val="visible"/>
                                          </p:to>
                                        </p:set>
                                        <p:anim calcmode="lin" valueType="num">
                                          <p:cBhvr>
                                            <p:cTn id="134" dur="500" fill="hold"/>
                                            <p:tgtEl>
                                              <p:spTgt spid="72"/>
                                            </p:tgtEl>
                                            <p:attrNameLst>
                                              <p:attrName>ppt_w</p:attrName>
                                            </p:attrNameLst>
                                          </p:cBhvr>
                                          <p:tavLst>
                                            <p:tav tm="0">
                                              <p:val>
                                                <p:strVal val="#ppt_w*0.70"/>
                                              </p:val>
                                            </p:tav>
                                            <p:tav tm="100000">
                                              <p:val>
                                                <p:strVal val="#ppt_w"/>
                                              </p:val>
                                            </p:tav>
                                          </p:tavLst>
                                        </p:anim>
                                        <p:anim calcmode="lin" valueType="num">
                                          <p:cBhvr>
                                            <p:cTn id="135" dur="500" fill="hold"/>
                                            <p:tgtEl>
                                              <p:spTgt spid="72"/>
                                            </p:tgtEl>
                                            <p:attrNameLst>
                                              <p:attrName>ppt_h</p:attrName>
                                            </p:attrNameLst>
                                          </p:cBhvr>
                                          <p:tavLst>
                                            <p:tav tm="0">
                                              <p:val>
                                                <p:strVal val="#ppt_h"/>
                                              </p:val>
                                            </p:tav>
                                            <p:tav tm="100000">
                                              <p:val>
                                                <p:strVal val="#ppt_h"/>
                                              </p:val>
                                            </p:tav>
                                          </p:tavLst>
                                        </p:anim>
                                        <p:animEffect transition="in" filter="fade">
                                          <p:cBhvr>
                                            <p:cTn id="136" dur="500"/>
                                            <p:tgtEl>
                                              <p:spTgt spid="72"/>
                                            </p:tgtEl>
                                          </p:cBhvr>
                                        </p:animEffect>
                                      </p:childTnLst>
                                    </p:cTn>
                                  </p:par>
                                  <p:par>
                                    <p:cTn id="137" presetID="2" presetClass="entr" presetSubtype="8" fill="hold" grpId="0" nodeType="withEffect" p14:presetBounceEnd="60000">
                                      <p:stCondLst>
                                        <p:cond delay="1700"/>
                                      </p:stCondLst>
                                      <p:childTnLst>
                                        <p:set>
                                          <p:cBhvr>
                                            <p:cTn id="138" dur="1" fill="hold">
                                              <p:stCondLst>
                                                <p:cond delay="0"/>
                                              </p:stCondLst>
                                            </p:cTn>
                                            <p:tgtEl>
                                              <p:spTgt spid="75"/>
                                            </p:tgtEl>
                                            <p:attrNameLst>
                                              <p:attrName>style.visibility</p:attrName>
                                            </p:attrNameLst>
                                          </p:cBhvr>
                                          <p:to>
                                            <p:strVal val="visible"/>
                                          </p:to>
                                        </p:set>
                                        <p:anim calcmode="lin" valueType="num" p14:bounceEnd="60000">
                                          <p:cBhvr additive="base">
                                            <p:cTn id="139" dur="500" fill="hold"/>
                                            <p:tgtEl>
                                              <p:spTgt spid="75"/>
                                            </p:tgtEl>
                                            <p:attrNameLst>
                                              <p:attrName>ppt_x</p:attrName>
                                            </p:attrNameLst>
                                          </p:cBhvr>
                                          <p:tavLst>
                                            <p:tav tm="0">
                                              <p:val>
                                                <p:strVal val="0-#ppt_w/2"/>
                                              </p:val>
                                            </p:tav>
                                            <p:tav tm="100000">
                                              <p:val>
                                                <p:strVal val="#ppt_x"/>
                                              </p:val>
                                            </p:tav>
                                          </p:tavLst>
                                        </p:anim>
                                        <p:anim calcmode="lin" valueType="num" p14:bounceEnd="60000">
                                          <p:cBhvr additive="base">
                                            <p:cTn id="140" dur="500" fill="hold"/>
                                            <p:tgtEl>
                                              <p:spTgt spid="75"/>
                                            </p:tgtEl>
                                            <p:attrNameLst>
                                              <p:attrName>ppt_y</p:attrName>
                                            </p:attrNameLst>
                                          </p:cBhvr>
                                          <p:tavLst>
                                            <p:tav tm="0">
                                              <p:val>
                                                <p:strVal val="#ppt_y"/>
                                              </p:val>
                                            </p:tav>
                                            <p:tav tm="100000">
                                              <p:val>
                                                <p:strVal val="#ppt_y"/>
                                              </p:val>
                                            </p:tav>
                                          </p:tavLst>
                                        </p:anim>
                                      </p:childTnLst>
                                    </p:cTn>
                                  </p:par>
                                  <p:par>
                                    <p:cTn id="141" presetID="55" presetClass="entr" presetSubtype="0" fill="hold" grpId="0" nodeType="withEffect">
                                      <p:stCondLst>
                                        <p:cond delay="2100"/>
                                      </p:stCondLst>
                                      <p:childTnLst>
                                        <p:set>
                                          <p:cBhvr>
                                            <p:cTn id="142" dur="1" fill="hold">
                                              <p:stCondLst>
                                                <p:cond delay="0"/>
                                              </p:stCondLst>
                                            </p:cTn>
                                            <p:tgtEl>
                                              <p:spTgt spid="74"/>
                                            </p:tgtEl>
                                            <p:attrNameLst>
                                              <p:attrName>style.visibility</p:attrName>
                                            </p:attrNameLst>
                                          </p:cBhvr>
                                          <p:to>
                                            <p:strVal val="visible"/>
                                          </p:to>
                                        </p:set>
                                        <p:anim calcmode="lin" valueType="num">
                                          <p:cBhvr>
                                            <p:cTn id="143" dur="500" fill="hold"/>
                                            <p:tgtEl>
                                              <p:spTgt spid="74"/>
                                            </p:tgtEl>
                                            <p:attrNameLst>
                                              <p:attrName>ppt_w</p:attrName>
                                            </p:attrNameLst>
                                          </p:cBhvr>
                                          <p:tavLst>
                                            <p:tav tm="0">
                                              <p:val>
                                                <p:strVal val="#ppt_w*0.70"/>
                                              </p:val>
                                            </p:tav>
                                            <p:tav tm="100000">
                                              <p:val>
                                                <p:strVal val="#ppt_w"/>
                                              </p:val>
                                            </p:tav>
                                          </p:tavLst>
                                        </p:anim>
                                        <p:anim calcmode="lin" valueType="num">
                                          <p:cBhvr>
                                            <p:cTn id="144" dur="500" fill="hold"/>
                                            <p:tgtEl>
                                              <p:spTgt spid="74"/>
                                            </p:tgtEl>
                                            <p:attrNameLst>
                                              <p:attrName>ppt_h</p:attrName>
                                            </p:attrNameLst>
                                          </p:cBhvr>
                                          <p:tavLst>
                                            <p:tav tm="0">
                                              <p:val>
                                                <p:strVal val="#ppt_h"/>
                                              </p:val>
                                            </p:tav>
                                            <p:tav tm="100000">
                                              <p:val>
                                                <p:strVal val="#ppt_h"/>
                                              </p:val>
                                            </p:tav>
                                          </p:tavLst>
                                        </p:anim>
                                        <p:animEffect transition="in" filter="fade">
                                          <p:cBhvr>
                                            <p:cTn id="145" dur="500"/>
                                            <p:tgtEl>
                                              <p:spTgt spid="74"/>
                                            </p:tgtEl>
                                          </p:cBhvr>
                                        </p:animEffect>
                                      </p:childTnLst>
                                    </p:cTn>
                                  </p:par>
                                  <p:par>
                                    <p:cTn id="146" presetID="2" presetClass="entr" presetSubtype="8" fill="hold" grpId="0" nodeType="withEffect" p14:presetBounceEnd="60000">
                                      <p:stCondLst>
                                        <p:cond delay="1700"/>
                                      </p:stCondLst>
                                      <p:childTnLst>
                                        <p:set>
                                          <p:cBhvr>
                                            <p:cTn id="147" dur="1" fill="hold">
                                              <p:stCondLst>
                                                <p:cond delay="0"/>
                                              </p:stCondLst>
                                            </p:cTn>
                                            <p:tgtEl>
                                              <p:spTgt spid="77"/>
                                            </p:tgtEl>
                                            <p:attrNameLst>
                                              <p:attrName>style.visibility</p:attrName>
                                            </p:attrNameLst>
                                          </p:cBhvr>
                                          <p:to>
                                            <p:strVal val="visible"/>
                                          </p:to>
                                        </p:set>
                                        <p:anim calcmode="lin" valueType="num" p14:bounceEnd="60000">
                                          <p:cBhvr additive="base">
                                            <p:cTn id="148" dur="500" fill="hold"/>
                                            <p:tgtEl>
                                              <p:spTgt spid="77"/>
                                            </p:tgtEl>
                                            <p:attrNameLst>
                                              <p:attrName>ppt_x</p:attrName>
                                            </p:attrNameLst>
                                          </p:cBhvr>
                                          <p:tavLst>
                                            <p:tav tm="0">
                                              <p:val>
                                                <p:strVal val="0-#ppt_w/2"/>
                                              </p:val>
                                            </p:tav>
                                            <p:tav tm="100000">
                                              <p:val>
                                                <p:strVal val="#ppt_x"/>
                                              </p:val>
                                            </p:tav>
                                          </p:tavLst>
                                        </p:anim>
                                        <p:anim calcmode="lin" valueType="num" p14:bounceEnd="60000">
                                          <p:cBhvr additive="base">
                                            <p:cTn id="149" dur="500" fill="hold"/>
                                            <p:tgtEl>
                                              <p:spTgt spid="77"/>
                                            </p:tgtEl>
                                            <p:attrNameLst>
                                              <p:attrName>ppt_y</p:attrName>
                                            </p:attrNameLst>
                                          </p:cBhvr>
                                          <p:tavLst>
                                            <p:tav tm="0">
                                              <p:val>
                                                <p:strVal val="#ppt_y"/>
                                              </p:val>
                                            </p:tav>
                                            <p:tav tm="100000">
                                              <p:val>
                                                <p:strVal val="#ppt_y"/>
                                              </p:val>
                                            </p:tav>
                                          </p:tavLst>
                                        </p:anim>
                                      </p:childTnLst>
                                    </p:cTn>
                                  </p:par>
                                  <p:par>
                                    <p:cTn id="150" presetID="55" presetClass="entr" presetSubtype="0" fill="hold" grpId="0" nodeType="withEffect">
                                      <p:stCondLst>
                                        <p:cond delay="2100"/>
                                      </p:stCondLst>
                                      <p:childTnLst>
                                        <p:set>
                                          <p:cBhvr>
                                            <p:cTn id="151" dur="1" fill="hold">
                                              <p:stCondLst>
                                                <p:cond delay="0"/>
                                              </p:stCondLst>
                                            </p:cTn>
                                            <p:tgtEl>
                                              <p:spTgt spid="76"/>
                                            </p:tgtEl>
                                            <p:attrNameLst>
                                              <p:attrName>style.visibility</p:attrName>
                                            </p:attrNameLst>
                                          </p:cBhvr>
                                          <p:to>
                                            <p:strVal val="visible"/>
                                          </p:to>
                                        </p:set>
                                        <p:anim calcmode="lin" valueType="num">
                                          <p:cBhvr>
                                            <p:cTn id="152" dur="500" fill="hold"/>
                                            <p:tgtEl>
                                              <p:spTgt spid="76"/>
                                            </p:tgtEl>
                                            <p:attrNameLst>
                                              <p:attrName>ppt_w</p:attrName>
                                            </p:attrNameLst>
                                          </p:cBhvr>
                                          <p:tavLst>
                                            <p:tav tm="0">
                                              <p:val>
                                                <p:strVal val="#ppt_w*0.70"/>
                                              </p:val>
                                            </p:tav>
                                            <p:tav tm="100000">
                                              <p:val>
                                                <p:strVal val="#ppt_w"/>
                                              </p:val>
                                            </p:tav>
                                          </p:tavLst>
                                        </p:anim>
                                        <p:anim calcmode="lin" valueType="num">
                                          <p:cBhvr>
                                            <p:cTn id="153" dur="500" fill="hold"/>
                                            <p:tgtEl>
                                              <p:spTgt spid="76"/>
                                            </p:tgtEl>
                                            <p:attrNameLst>
                                              <p:attrName>ppt_h</p:attrName>
                                            </p:attrNameLst>
                                          </p:cBhvr>
                                          <p:tavLst>
                                            <p:tav tm="0">
                                              <p:val>
                                                <p:strVal val="#ppt_h"/>
                                              </p:val>
                                            </p:tav>
                                            <p:tav tm="100000">
                                              <p:val>
                                                <p:strVal val="#ppt_h"/>
                                              </p:val>
                                            </p:tav>
                                          </p:tavLst>
                                        </p:anim>
                                        <p:animEffect transition="in" filter="fade">
                                          <p:cBhvr>
                                            <p:cTn id="154" dur="500"/>
                                            <p:tgtEl>
                                              <p:spTgt spid="76"/>
                                            </p:tgtEl>
                                          </p:cBhvr>
                                        </p:animEffect>
                                      </p:childTnLst>
                                    </p:cTn>
                                  </p:par>
                                  <p:par>
                                    <p:cTn id="155" presetID="2" presetClass="entr" presetSubtype="8" fill="hold" grpId="0" nodeType="withEffect" p14:presetBounceEnd="60000">
                                      <p:stCondLst>
                                        <p:cond delay="1700"/>
                                      </p:stCondLst>
                                      <p:childTnLst>
                                        <p:set>
                                          <p:cBhvr>
                                            <p:cTn id="156" dur="1" fill="hold">
                                              <p:stCondLst>
                                                <p:cond delay="0"/>
                                              </p:stCondLst>
                                            </p:cTn>
                                            <p:tgtEl>
                                              <p:spTgt spid="79"/>
                                            </p:tgtEl>
                                            <p:attrNameLst>
                                              <p:attrName>style.visibility</p:attrName>
                                            </p:attrNameLst>
                                          </p:cBhvr>
                                          <p:to>
                                            <p:strVal val="visible"/>
                                          </p:to>
                                        </p:set>
                                        <p:anim calcmode="lin" valueType="num" p14:bounceEnd="60000">
                                          <p:cBhvr additive="base">
                                            <p:cTn id="157" dur="500" fill="hold"/>
                                            <p:tgtEl>
                                              <p:spTgt spid="79"/>
                                            </p:tgtEl>
                                            <p:attrNameLst>
                                              <p:attrName>ppt_x</p:attrName>
                                            </p:attrNameLst>
                                          </p:cBhvr>
                                          <p:tavLst>
                                            <p:tav tm="0">
                                              <p:val>
                                                <p:strVal val="0-#ppt_w/2"/>
                                              </p:val>
                                            </p:tav>
                                            <p:tav tm="100000">
                                              <p:val>
                                                <p:strVal val="#ppt_x"/>
                                              </p:val>
                                            </p:tav>
                                          </p:tavLst>
                                        </p:anim>
                                        <p:anim calcmode="lin" valueType="num" p14:bounceEnd="60000">
                                          <p:cBhvr additive="base">
                                            <p:cTn id="158" dur="500" fill="hold"/>
                                            <p:tgtEl>
                                              <p:spTgt spid="79"/>
                                            </p:tgtEl>
                                            <p:attrNameLst>
                                              <p:attrName>ppt_y</p:attrName>
                                            </p:attrNameLst>
                                          </p:cBhvr>
                                          <p:tavLst>
                                            <p:tav tm="0">
                                              <p:val>
                                                <p:strVal val="#ppt_y"/>
                                              </p:val>
                                            </p:tav>
                                            <p:tav tm="100000">
                                              <p:val>
                                                <p:strVal val="#ppt_y"/>
                                              </p:val>
                                            </p:tav>
                                          </p:tavLst>
                                        </p:anim>
                                      </p:childTnLst>
                                    </p:cTn>
                                  </p:par>
                                  <p:par>
                                    <p:cTn id="159" presetID="55" presetClass="entr" presetSubtype="0" fill="hold" grpId="0" nodeType="withEffect">
                                      <p:stCondLst>
                                        <p:cond delay="2100"/>
                                      </p:stCondLst>
                                      <p:childTnLst>
                                        <p:set>
                                          <p:cBhvr>
                                            <p:cTn id="160" dur="1" fill="hold">
                                              <p:stCondLst>
                                                <p:cond delay="0"/>
                                              </p:stCondLst>
                                            </p:cTn>
                                            <p:tgtEl>
                                              <p:spTgt spid="78"/>
                                            </p:tgtEl>
                                            <p:attrNameLst>
                                              <p:attrName>style.visibility</p:attrName>
                                            </p:attrNameLst>
                                          </p:cBhvr>
                                          <p:to>
                                            <p:strVal val="visible"/>
                                          </p:to>
                                        </p:set>
                                        <p:anim calcmode="lin" valueType="num">
                                          <p:cBhvr>
                                            <p:cTn id="161" dur="500" fill="hold"/>
                                            <p:tgtEl>
                                              <p:spTgt spid="78"/>
                                            </p:tgtEl>
                                            <p:attrNameLst>
                                              <p:attrName>ppt_w</p:attrName>
                                            </p:attrNameLst>
                                          </p:cBhvr>
                                          <p:tavLst>
                                            <p:tav tm="0">
                                              <p:val>
                                                <p:strVal val="#ppt_w*0.70"/>
                                              </p:val>
                                            </p:tav>
                                            <p:tav tm="100000">
                                              <p:val>
                                                <p:strVal val="#ppt_w"/>
                                              </p:val>
                                            </p:tav>
                                          </p:tavLst>
                                        </p:anim>
                                        <p:anim calcmode="lin" valueType="num">
                                          <p:cBhvr>
                                            <p:cTn id="162" dur="500" fill="hold"/>
                                            <p:tgtEl>
                                              <p:spTgt spid="78"/>
                                            </p:tgtEl>
                                            <p:attrNameLst>
                                              <p:attrName>ppt_h</p:attrName>
                                            </p:attrNameLst>
                                          </p:cBhvr>
                                          <p:tavLst>
                                            <p:tav tm="0">
                                              <p:val>
                                                <p:strVal val="#ppt_h"/>
                                              </p:val>
                                            </p:tav>
                                            <p:tav tm="100000">
                                              <p:val>
                                                <p:strVal val="#ppt_h"/>
                                              </p:val>
                                            </p:tav>
                                          </p:tavLst>
                                        </p:anim>
                                        <p:animEffect transition="in" filter="fade">
                                          <p:cBhvr>
                                            <p:cTn id="163" dur="500"/>
                                            <p:tgtEl>
                                              <p:spTgt spid="78"/>
                                            </p:tgtEl>
                                          </p:cBhvr>
                                        </p:animEffect>
                                      </p:childTnLst>
                                    </p:cTn>
                                  </p:par>
                                  <p:par>
                                    <p:cTn id="164" presetID="2" presetClass="entr" presetSubtype="8" fill="hold" grpId="0" nodeType="withEffect" p14:presetBounceEnd="60000">
                                      <p:stCondLst>
                                        <p:cond delay="1700"/>
                                      </p:stCondLst>
                                      <p:childTnLst>
                                        <p:set>
                                          <p:cBhvr>
                                            <p:cTn id="165" dur="1" fill="hold">
                                              <p:stCondLst>
                                                <p:cond delay="0"/>
                                              </p:stCondLst>
                                            </p:cTn>
                                            <p:tgtEl>
                                              <p:spTgt spid="81"/>
                                            </p:tgtEl>
                                            <p:attrNameLst>
                                              <p:attrName>style.visibility</p:attrName>
                                            </p:attrNameLst>
                                          </p:cBhvr>
                                          <p:to>
                                            <p:strVal val="visible"/>
                                          </p:to>
                                        </p:set>
                                        <p:anim calcmode="lin" valueType="num" p14:bounceEnd="60000">
                                          <p:cBhvr additive="base">
                                            <p:cTn id="166" dur="500" fill="hold"/>
                                            <p:tgtEl>
                                              <p:spTgt spid="81"/>
                                            </p:tgtEl>
                                            <p:attrNameLst>
                                              <p:attrName>ppt_x</p:attrName>
                                            </p:attrNameLst>
                                          </p:cBhvr>
                                          <p:tavLst>
                                            <p:tav tm="0">
                                              <p:val>
                                                <p:strVal val="0-#ppt_w/2"/>
                                              </p:val>
                                            </p:tav>
                                            <p:tav tm="100000">
                                              <p:val>
                                                <p:strVal val="#ppt_x"/>
                                              </p:val>
                                            </p:tav>
                                          </p:tavLst>
                                        </p:anim>
                                        <p:anim calcmode="lin" valueType="num" p14:bounceEnd="60000">
                                          <p:cBhvr additive="base">
                                            <p:cTn id="167" dur="500" fill="hold"/>
                                            <p:tgtEl>
                                              <p:spTgt spid="81"/>
                                            </p:tgtEl>
                                            <p:attrNameLst>
                                              <p:attrName>ppt_y</p:attrName>
                                            </p:attrNameLst>
                                          </p:cBhvr>
                                          <p:tavLst>
                                            <p:tav tm="0">
                                              <p:val>
                                                <p:strVal val="#ppt_y"/>
                                              </p:val>
                                            </p:tav>
                                            <p:tav tm="100000">
                                              <p:val>
                                                <p:strVal val="#ppt_y"/>
                                              </p:val>
                                            </p:tav>
                                          </p:tavLst>
                                        </p:anim>
                                      </p:childTnLst>
                                    </p:cTn>
                                  </p:par>
                                  <p:par>
                                    <p:cTn id="168" presetID="55" presetClass="entr" presetSubtype="0" fill="hold" grpId="0" nodeType="withEffect">
                                      <p:stCondLst>
                                        <p:cond delay="2100"/>
                                      </p:stCondLst>
                                      <p:childTnLst>
                                        <p:set>
                                          <p:cBhvr>
                                            <p:cTn id="169" dur="1" fill="hold">
                                              <p:stCondLst>
                                                <p:cond delay="0"/>
                                              </p:stCondLst>
                                            </p:cTn>
                                            <p:tgtEl>
                                              <p:spTgt spid="80"/>
                                            </p:tgtEl>
                                            <p:attrNameLst>
                                              <p:attrName>style.visibility</p:attrName>
                                            </p:attrNameLst>
                                          </p:cBhvr>
                                          <p:to>
                                            <p:strVal val="visible"/>
                                          </p:to>
                                        </p:set>
                                        <p:anim calcmode="lin" valueType="num">
                                          <p:cBhvr>
                                            <p:cTn id="170" dur="500" fill="hold"/>
                                            <p:tgtEl>
                                              <p:spTgt spid="80"/>
                                            </p:tgtEl>
                                            <p:attrNameLst>
                                              <p:attrName>ppt_w</p:attrName>
                                            </p:attrNameLst>
                                          </p:cBhvr>
                                          <p:tavLst>
                                            <p:tav tm="0">
                                              <p:val>
                                                <p:strVal val="#ppt_w*0.70"/>
                                              </p:val>
                                            </p:tav>
                                            <p:tav tm="100000">
                                              <p:val>
                                                <p:strVal val="#ppt_w"/>
                                              </p:val>
                                            </p:tav>
                                          </p:tavLst>
                                        </p:anim>
                                        <p:anim calcmode="lin" valueType="num">
                                          <p:cBhvr>
                                            <p:cTn id="171" dur="500" fill="hold"/>
                                            <p:tgtEl>
                                              <p:spTgt spid="80"/>
                                            </p:tgtEl>
                                            <p:attrNameLst>
                                              <p:attrName>ppt_h</p:attrName>
                                            </p:attrNameLst>
                                          </p:cBhvr>
                                          <p:tavLst>
                                            <p:tav tm="0">
                                              <p:val>
                                                <p:strVal val="#ppt_h"/>
                                              </p:val>
                                            </p:tav>
                                            <p:tav tm="100000">
                                              <p:val>
                                                <p:strVal val="#ppt_h"/>
                                              </p:val>
                                            </p:tav>
                                          </p:tavLst>
                                        </p:anim>
                                        <p:animEffect transition="in" filter="fade">
                                          <p:cBhvr>
                                            <p:cTn id="172"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animBg="1"/>
          <p:bldP spid="49" grpId="0" animBg="1"/>
          <p:bldP spid="50" grpId="0" animBg="1"/>
          <p:bldP spid="58" grpId="0"/>
          <p:bldP spid="58" grpId="1"/>
          <p:bldP spid="59" grpId="0"/>
          <p:bldP spid="59" grpId="1"/>
          <p:bldP spid="60" grpId="0"/>
          <p:bldP spid="60" grpId="1"/>
          <p:bldP spid="61" grpId="0"/>
          <p:bldP spid="61" grpId="1"/>
          <p:bldP spid="62" grpId="0"/>
          <p:bldP spid="62" grpId="1"/>
          <p:bldP spid="63" grpId="0"/>
          <p:bldP spid="63" grpId="1"/>
          <p:bldP spid="64" grpId="0"/>
          <p:bldP spid="64" grpId="1"/>
          <p:bldP spid="68" grpId="0"/>
          <p:bldP spid="69" grpId="0" animBg="1"/>
          <p:bldP spid="70" grpId="0"/>
          <p:bldP spid="71" grpId="0" animBg="1"/>
          <p:bldP spid="72" grpId="0"/>
          <p:bldP spid="73" grpId="0" animBg="1"/>
          <p:bldP spid="74" grpId="0"/>
          <p:bldP spid="75" grpId="0" animBg="1"/>
          <p:bldP spid="76" grpId="0"/>
          <p:bldP spid="77" grpId="0" animBg="1"/>
          <p:bldP spid="78" grpId="0"/>
          <p:bldP spid="79" grpId="0" animBg="1"/>
          <p:bldP spid="80" grpId="0"/>
          <p:bldP spid="8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300" fill="hold"/>
                                            <p:tgtEl>
                                              <p:spTgt spid="51"/>
                                            </p:tgtEl>
                                            <p:attrNameLst>
                                              <p:attrName>ppt_w</p:attrName>
                                            </p:attrNameLst>
                                          </p:cBhvr>
                                          <p:tavLst>
                                            <p:tav tm="0">
                                              <p:val>
                                                <p:fltVal val="0"/>
                                              </p:val>
                                            </p:tav>
                                            <p:tav tm="100000">
                                              <p:val>
                                                <p:strVal val="#ppt_w"/>
                                              </p:val>
                                            </p:tav>
                                          </p:tavLst>
                                        </p:anim>
                                        <p:anim calcmode="lin" valueType="num">
                                          <p:cBhvr>
                                            <p:cTn id="8" dur="300" fill="hold"/>
                                            <p:tgtEl>
                                              <p:spTgt spid="51"/>
                                            </p:tgtEl>
                                            <p:attrNameLst>
                                              <p:attrName>ppt_h</p:attrName>
                                            </p:attrNameLst>
                                          </p:cBhvr>
                                          <p:tavLst>
                                            <p:tav tm="0">
                                              <p:val>
                                                <p:fltVal val="0"/>
                                              </p:val>
                                            </p:tav>
                                            <p:tav tm="100000">
                                              <p:val>
                                                <p:strVal val="#ppt_h"/>
                                              </p:val>
                                            </p:tav>
                                          </p:tavLst>
                                        </p:anim>
                                        <p:animEffect transition="in" filter="fade">
                                          <p:cBhvr>
                                            <p:cTn id="9" dur="300"/>
                                            <p:tgtEl>
                                              <p:spTgt spid="51"/>
                                            </p:tgtEl>
                                          </p:cBhvr>
                                        </p:animEffect>
                                      </p:childTnLst>
                                    </p:cTn>
                                  </p:par>
                                  <p:par>
                                    <p:cTn id="10" presetID="6" presetClass="emph" presetSubtype="0" autoRev="1" fill="hold" nodeType="withEffect">
                                      <p:stCondLst>
                                        <p:cond delay="300"/>
                                      </p:stCondLst>
                                      <p:childTnLst>
                                        <p:animScale>
                                          <p:cBhvr>
                                            <p:cTn id="11" dur="150" fill="hold"/>
                                            <p:tgtEl>
                                              <p:spTgt spid="51"/>
                                            </p:tgtEl>
                                          </p:cBhvr>
                                          <p:by x="110000" y="110000"/>
                                        </p:animScale>
                                      </p:childTnLst>
                                    </p:cTn>
                                  </p:par>
                                  <p:par>
                                    <p:cTn id="12" presetID="53" presetClass="entr" presetSubtype="528" fill="hold" grpId="0" nodeType="withEffect">
                                      <p:stCondLst>
                                        <p:cond delay="300"/>
                                      </p:stCondLst>
                                      <p:childTnLst>
                                        <p:set>
                                          <p:cBhvr>
                                            <p:cTn id="13" dur="1" fill="hold">
                                              <p:stCondLst>
                                                <p:cond delay="0"/>
                                              </p:stCondLst>
                                            </p:cTn>
                                            <p:tgtEl>
                                              <p:spTgt spid="44"/>
                                            </p:tgtEl>
                                            <p:attrNameLst>
                                              <p:attrName>style.visibility</p:attrName>
                                            </p:attrNameLst>
                                          </p:cBhvr>
                                          <p:to>
                                            <p:strVal val="visible"/>
                                          </p:to>
                                        </p:set>
                                        <p:anim calcmode="lin" valueType="num">
                                          <p:cBhvr>
                                            <p:cTn id="14" dur="250" fill="hold"/>
                                            <p:tgtEl>
                                              <p:spTgt spid="44"/>
                                            </p:tgtEl>
                                            <p:attrNameLst>
                                              <p:attrName>ppt_w</p:attrName>
                                            </p:attrNameLst>
                                          </p:cBhvr>
                                          <p:tavLst>
                                            <p:tav tm="0">
                                              <p:val>
                                                <p:fltVal val="0"/>
                                              </p:val>
                                            </p:tav>
                                            <p:tav tm="100000">
                                              <p:val>
                                                <p:strVal val="#ppt_w"/>
                                              </p:val>
                                            </p:tav>
                                          </p:tavLst>
                                        </p:anim>
                                        <p:anim calcmode="lin" valueType="num">
                                          <p:cBhvr>
                                            <p:cTn id="15" dur="250" fill="hold"/>
                                            <p:tgtEl>
                                              <p:spTgt spid="44"/>
                                            </p:tgtEl>
                                            <p:attrNameLst>
                                              <p:attrName>ppt_h</p:attrName>
                                            </p:attrNameLst>
                                          </p:cBhvr>
                                          <p:tavLst>
                                            <p:tav tm="0">
                                              <p:val>
                                                <p:fltVal val="0"/>
                                              </p:val>
                                            </p:tav>
                                            <p:tav tm="100000">
                                              <p:val>
                                                <p:strVal val="#ppt_h"/>
                                              </p:val>
                                            </p:tav>
                                          </p:tavLst>
                                        </p:anim>
                                        <p:animEffect transition="in" filter="fade">
                                          <p:cBhvr>
                                            <p:cTn id="16" dur="250"/>
                                            <p:tgtEl>
                                              <p:spTgt spid="44"/>
                                            </p:tgtEl>
                                          </p:cBhvr>
                                        </p:animEffect>
                                        <p:anim calcmode="lin" valueType="num">
                                          <p:cBhvr>
                                            <p:cTn id="17" dur="250" fill="hold"/>
                                            <p:tgtEl>
                                              <p:spTgt spid="44"/>
                                            </p:tgtEl>
                                            <p:attrNameLst>
                                              <p:attrName>ppt_x</p:attrName>
                                            </p:attrNameLst>
                                          </p:cBhvr>
                                          <p:tavLst>
                                            <p:tav tm="0">
                                              <p:val>
                                                <p:fltVal val="0.5"/>
                                              </p:val>
                                            </p:tav>
                                            <p:tav tm="100000">
                                              <p:val>
                                                <p:strVal val="#ppt_x"/>
                                              </p:val>
                                            </p:tav>
                                          </p:tavLst>
                                        </p:anim>
                                        <p:anim calcmode="lin" valueType="num">
                                          <p:cBhvr>
                                            <p:cTn id="18" dur="250" fill="hold"/>
                                            <p:tgtEl>
                                              <p:spTgt spid="44"/>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400"/>
                                      </p:stCondLst>
                                      <p:childTnLst>
                                        <p:set>
                                          <p:cBhvr>
                                            <p:cTn id="20" dur="1" fill="hold">
                                              <p:stCondLst>
                                                <p:cond delay="0"/>
                                              </p:stCondLst>
                                            </p:cTn>
                                            <p:tgtEl>
                                              <p:spTgt spid="45"/>
                                            </p:tgtEl>
                                            <p:attrNameLst>
                                              <p:attrName>style.visibility</p:attrName>
                                            </p:attrNameLst>
                                          </p:cBhvr>
                                          <p:to>
                                            <p:strVal val="visible"/>
                                          </p:to>
                                        </p:set>
                                        <p:anim calcmode="lin" valueType="num">
                                          <p:cBhvr>
                                            <p:cTn id="21" dur="250" fill="hold"/>
                                            <p:tgtEl>
                                              <p:spTgt spid="45"/>
                                            </p:tgtEl>
                                            <p:attrNameLst>
                                              <p:attrName>ppt_w</p:attrName>
                                            </p:attrNameLst>
                                          </p:cBhvr>
                                          <p:tavLst>
                                            <p:tav tm="0">
                                              <p:val>
                                                <p:fltVal val="0"/>
                                              </p:val>
                                            </p:tav>
                                            <p:tav tm="100000">
                                              <p:val>
                                                <p:strVal val="#ppt_w"/>
                                              </p:val>
                                            </p:tav>
                                          </p:tavLst>
                                        </p:anim>
                                        <p:anim calcmode="lin" valueType="num">
                                          <p:cBhvr>
                                            <p:cTn id="22" dur="250" fill="hold"/>
                                            <p:tgtEl>
                                              <p:spTgt spid="45"/>
                                            </p:tgtEl>
                                            <p:attrNameLst>
                                              <p:attrName>ppt_h</p:attrName>
                                            </p:attrNameLst>
                                          </p:cBhvr>
                                          <p:tavLst>
                                            <p:tav tm="0">
                                              <p:val>
                                                <p:fltVal val="0"/>
                                              </p:val>
                                            </p:tav>
                                            <p:tav tm="100000">
                                              <p:val>
                                                <p:strVal val="#ppt_h"/>
                                              </p:val>
                                            </p:tav>
                                          </p:tavLst>
                                        </p:anim>
                                        <p:animEffect transition="in" filter="fade">
                                          <p:cBhvr>
                                            <p:cTn id="23" dur="250"/>
                                            <p:tgtEl>
                                              <p:spTgt spid="45"/>
                                            </p:tgtEl>
                                          </p:cBhvr>
                                        </p:animEffect>
                                        <p:anim calcmode="lin" valueType="num">
                                          <p:cBhvr>
                                            <p:cTn id="24" dur="250" fill="hold"/>
                                            <p:tgtEl>
                                              <p:spTgt spid="45"/>
                                            </p:tgtEl>
                                            <p:attrNameLst>
                                              <p:attrName>ppt_x</p:attrName>
                                            </p:attrNameLst>
                                          </p:cBhvr>
                                          <p:tavLst>
                                            <p:tav tm="0">
                                              <p:val>
                                                <p:fltVal val="0.5"/>
                                              </p:val>
                                            </p:tav>
                                            <p:tav tm="100000">
                                              <p:val>
                                                <p:strVal val="#ppt_x"/>
                                              </p:val>
                                            </p:tav>
                                          </p:tavLst>
                                        </p:anim>
                                        <p:anim calcmode="lin" valueType="num">
                                          <p:cBhvr>
                                            <p:cTn id="25" dur="250" fill="hold"/>
                                            <p:tgtEl>
                                              <p:spTgt spid="45"/>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500"/>
                                      </p:stCondLst>
                                      <p:childTnLst>
                                        <p:set>
                                          <p:cBhvr>
                                            <p:cTn id="27" dur="1" fill="hold">
                                              <p:stCondLst>
                                                <p:cond delay="0"/>
                                              </p:stCondLst>
                                            </p:cTn>
                                            <p:tgtEl>
                                              <p:spTgt spid="46"/>
                                            </p:tgtEl>
                                            <p:attrNameLst>
                                              <p:attrName>style.visibility</p:attrName>
                                            </p:attrNameLst>
                                          </p:cBhvr>
                                          <p:to>
                                            <p:strVal val="visible"/>
                                          </p:to>
                                        </p:set>
                                        <p:anim calcmode="lin" valueType="num">
                                          <p:cBhvr>
                                            <p:cTn id="28" dur="250" fill="hold"/>
                                            <p:tgtEl>
                                              <p:spTgt spid="46"/>
                                            </p:tgtEl>
                                            <p:attrNameLst>
                                              <p:attrName>ppt_w</p:attrName>
                                            </p:attrNameLst>
                                          </p:cBhvr>
                                          <p:tavLst>
                                            <p:tav tm="0">
                                              <p:val>
                                                <p:fltVal val="0"/>
                                              </p:val>
                                            </p:tav>
                                            <p:tav tm="100000">
                                              <p:val>
                                                <p:strVal val="#ppt_w"/>
                                              </p:val>
                                            </p:tav>
                                          </p:tavLst>
                                        </p:anim>
                                        <p:anim calcmode="lin" valueType="num">
                                          <p:cBhvr>
                                            <p:cTn id="29" dur="250" fill="hold"/>
                                            <p:tgtEl>
                                              <p:spTgt spid="46"/>
                                            </p:tgtEl>
                                            <p:attrNameLst>
                                              <p:attrName>ppt_h</p:attrName>
                                            </p:attrNameLst>
                                          </p:cBhvr>
                                          <p:tavLst>
                                            <p:tav tm="0">
                                              <p:val>
                                                <p:fltVal val="0"/>
                                              </p:val>
                                            </p:tav>
                                            <p:tav tm="100000">
                                              <p:val>
                                                <p:strVal val="#ppt_h"/>
                                              </p:val>
                                            </p:tav>
                                          </p:tavLst>
                                        </p:anim>
                                        <p:animEffect transition="in" filter="fade">
                                          <p:cBhvr>
                                            <p:cTn id="30" dur="250"/>
                                            <p:tgtEl>
                                              <p:spTgt spid="46"/>
                                            </p:tgtEl>
                                          </p:cBhvr>
                                        </p:animEffect>
                                        <p:anim calcmode="lin" valueType="num">
                                          <p:cBhvr>
                                            <p:cTn id="31" dur="250" fill="hold"/>
                                            <p:tgtEl>
                                              <p:spTgt spid="46"/>
                                            </p:tgtEl>
                                            <p:attrNameLst>
                                              <p:attrName>ppt_x</p:attrName>
                                            </p:attrNameLst>
                                          </p:cBhvr>
                                          <p:tavLst>
                                            <p:tav tm="0">
                                              <p:val>
                                                <p:fltVal val="0.5"/>
                                              </p:val>
                                            </p:tav>
                                            <p:tav tm="100000">
                                              <p:val>
                                                <p:strVal val="#ppt_x"/>
                                              </p:val>
                                            </p:tav>
                                          </p:tavLst>
                                        </p:anim>
                                        <p:anim calcmode="lin" valueType="num">
                                          <p:cBhvr>
                                            <p:cTn id="32" dur="250" fill="hold"/>
                                            <p:tgtEl>
                                              <p:spTgt spid="46"/>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600"/>
                                      </p:stCondLst>
                                      <p:childTnLst>
                                        <p:set>
                                          <p:cBhvr>
                                            <p:cTn id="34" dur="1" fill="hold">
                                              <p:stCondLst>
                                                <p:cond delay="0"/>
                                              </p:stCondLst>
                                            </p:cTn>
                                            <p:tgtEl>
                                              <p:spTgt spid="47"/>
                                            </p:tgtEl>
                                            <p:attrNameLst>
                                              <p:attrName>style.visibility</p:attrName>
                                            </p:attrNameLst>
                                          </p:cBhvr>
                                          <p:to>
                                            <p:strVal val="visible"/>
                                          </p:to>
                                        </p:set>
                                        <p:anim calcmode="lin" valueType="num">
                                          <p:cBhvr>
                                            <p:cTn id="35" dur="250" fill="hold"/>
                                            <p:tgtEl>
                                              <p:spTgt spid="47"/>
                                            </p:tgtEl>
                                            <p:attrNameLst>
                                              <p:attrName>ppt_w</p:attrName>
                                            </p:attrNameLst>
                                          </p:cBhvr>
                                          <p:tavLst>
                                            <p:tav tm="0">
                                              <p:val>
                                                <p:fltVal val="0"/>
                                              </p:val>
                                            </p:tav>
                                            <p:tav tm="100000">
                                              <p:val>
                                                <p:strVal val="#ppt_w"/>
                                              </p:val>
                                            </p:tav>
                                          </p:tavLst>
                                        </p:anim>
                                        <p:anim calcmode="lin" valueType="num">
                                          <p:cBhvr>
                                            <p:cTn id="36" dur="250" fill="hold"/>
                                            <p:tgtEl>
                                              <p:spTgt spid="47"/>
                                            </p:tgtEl>
                                            <p:attrNameLst>
                                              <p:attrName>ppt_h</p:attrName>
                                            </p:attrNameLst>
                                          </p:cBhvr>
                                          <p:tavLst>
                                            <p:tav tm="0">
                                              <p:val>
                                                <p:fltVal val="0"/>
                                              </p:val>
                                            </p:tav>
                                            <p:tav tm="100000">
                                              <p:val>
                                                <p:strVal val="#ppt_h"/>
                                              </p:val>
                                            </p:tav>
                                          </p:tavLst>
                                        </p:anim>
                                        <p:animEffect transition="in" filter="fade">
                                          <p:cBhvr>
                                            <p:cTn id="37" dur="250"/>
                                            <p:tgtEl>
                                              <p:spTgt spid="47"/>
                                            </p:tgtEl>
                                          </p:cBhvr>
                                        </p:animEffect>
                                        <p:anim calcmode="lin" valueType="num">
                                          <p:cBhvr>
                                            <p:cTn id="38" dur="250" fill="hold"/>
                                            <p:tgtEl>
                                              <p:spTgt spid="47"/>
                                            </p:tgtEl>
                                            <p:attrNameLst>
                                              <p:attrName>ppt_x</p:attrName>
                                            </p:attrNameLst>
                                          </p:cBhvr>
                                          <p:tavLst>
                                            <p:tav tm="0">
                                              <p:val>
                                                <p:fltVal val="0.5"/>
                                              </p:val>
                                            </p:tav>
                                            <p:tav tm="100000">
                                              <p:val>
                                                <p:strVal val="#ppt_x"/>
                                              </p:val>
                                            </p:tav>
                                          </p:tavLst>
                                        </p:anim>
                                        <p:anim calcmode="lin" valueType="num">
                                          <p:cBhvr>
                                            <p:cTn id="39" dur="250" fill="hold"/>
                                            <p:tgtEl>
                                              <p:spTgt spid="47"/>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700"/>
                                      </p:stCondLst>
                                      <p:childTnLst>
                                        <p:set>
                                          <p:cBhvr>
                                            <p:cTn id="41" dur="1" fill="hold">
                                              <p:stCondLst>
                                                <p:cond delay="0"/>
                                              </p:stCondLst>
                                            </p:cTn>
                                            <p:tgtEl>
                                              <p:spTgt spid="48"/>
                                            </p:tgtEl>
                                            <p:attrNameLst>
                                              <p:attrName>style.visibility</p:attrName>
                                            </p:attrNameLst>
                                          </p:cBhvr>
                                          <p:to>
                                            <p:strVal val="visible"/>
                                          </p:to>
                                        </p:set>
                                        <p:anim calcmode="lin" valueType="num">
                                          <p:cBhvr>
                                            <p:cTn id="42" dur="250" fill="hold"/>
                                            <p:tgtEl>
                                              <p:spTgt spid="48"/>
                                            </p:tgtEl>
                                            <p:attrNameLst>
                                              <p:attrName>ppt_w</p:attrName>
                                            </p:attrNameLst>
                                          </p:cBhvr>
                                          <p:tavLst>
                                            <p:tav tm="0">
                                              <p:val>
                                                <p:fltVal val="0"/>
                                              </p:val>
                                            </p:tav>
                                            <p:tav tm="100000">
                                              <p:val>
                                                <p:strVal val="#ppt_w"/>
                                              </p:val>
                                            </p:tav>
                                          </p:tavLst>
                                        </p:anim>
                                        <p:anim calcmode="lin" valueType="num">
                                          <p:cBhvr>
                                            <p:cTn id="43" dur="250" fill="hold"/>
                                            <p:tgtEl>
                                              <p:spTgt spid="48"/>
                                            </p:tgtEl>
                                            <p:attrNameLst>
                                              <p:attrName>ppt_h</p:attrName>
                                            </p:attrNameLst>
                                          </p:cBhvr>
                                          <p:tavLst>
                                            <p:tav tm="0">
                                              <p:val>
                                                <p:fltVal val="0"/>
                                              </p:val>
                                            </p:tav>
                                            <p:tav tm="100000">
                                              <p:val>
                                                <p:strVal val="#ppt_h"/>
                                              </p:val>
                                            </p:tav>
                                          </p:tavLst>
                                        </p:anim>
                                        <p:animEffect transition="in" filter="fade">
                                          <p:cBhvr>
                                            <p:cTn id="44" dur="250"/>
                                            <p:tgtEl>
                                              <p:spTgt spid="48"/>
                                            </p:tgtEl>
                                          </p:cBhvr>
                                        </p:animEffect>
                                        <p:anim calcmode="lin" valueType="num">
                                          <p:cBhvr>
                                            <p:cTn id="45" dur="250" fill="hold"/>
                                            <p:tgtEl>
                                              <p:spTgt spid="48"/>
                                            </p:tgtEl>
                                            <p:attrNameLst>
                                              <p:attrName>ppt_x</p:attrName>
                                            </p:attrNameLst>
                                          </p:cBhvr>
                                          <p:tavLst>
                                            <p:tav tm="0">
                                              <p:val>
                                                <p:fltVal val="0.5"/>
                                              </p:val>
                                            </p:tav>
                                            <p:tav tm="100000">
                                              <p:val>
                                                <p:strVal val="#ppt_x"/>
                                              </p:val>
                                            </p:tav>
                                          </p:tavLst>
                                        </p:anim>
                                        <p:anim calcmode="lin" valueType="num">
                                          <p:cBhvr>
                                            <p:cTn id="46" dur="250" fill="hold"/>
                                            <p:tgtEl>
                                              <p:spTgt spid="48"/>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800"/>
                                      </p:stCondLst>
                                      <p:childTnLst>
                                        <p:set>
                                          <p:cBhvr>
                                            <p:cTn id="48" dur="1" fill="hold">
                                              <p:stCondLst>
                                                <p:cond delay="0"/>
                                              </p:stCondLst>
                                            </p:cTn>
                                            <p:tgtEl>
                                              <p:spTgt spid="49"/>
                                            </p:tgtEl>
                                            <p:attrNameLst>
                                              <p:attrName>style.visibility</p:attrName>
                                            </p:attrNameLst>
                                          </p:cBhvr>
                                          <p:to>
                                            <p:strVal val="visible"/>
                                          </p:to>
                                        </p:set>
                                        <p:anim calcmode="lin" valueType="num">
                                          <p:cBhvr>
                                            <p:cTn id="49" dur="250" fill="hold"/>
                                            <p:tgtEl>
                                              <p:spTgt spid="49"/>
                                            </p:tgtEl>
                                            <p:attrNameLst>
                                              <p:attrName>ppt_w</p:attrName>
                                            </p:attrNameLst>
                                          </p:cBhvr>
                                          <p:tavLst>
                                            <p:tav tm="0">
                                              <p:val>
                                                <p:fltVal val="0"/>
                                              </p:val>
                                            </p:tav>
                                            <p:tav tm="100000">
                                              <p:val>
                                                <p:strVal val="#ppt_w"/>
                                              </p:val>
                                            </p:tav>
                                          </p:tavLst>
                                        </p:anim>
                                        <p:anim calcmode="lin" valueType="num">
                                          <p:cBhvr>
                                            <p:cTn id="50" dur="250" fill="hold"/>
                                            <p:tgtEl>
                                              <p:spTgt spid="49"/>
                                            </p:tgtEl>
                                            <p:attrNameLst>
                                              <p:attrName>ppt_h</p:attrName>
                                            </p:attrNameLst>
                                          </p:cBhvr>
                                          <p:tavLst>
                                            <p:tav tm="0">
                                              <p:val>
                                                <p:fltVal val="0"/>
                                              </p:val>
                                            </p:tav>
                                            <p:tav tm="100000">
                                              <p:val>
                                                <p:strVal val="#ppt_h"/>
                                              </p:val>
                                            </p:tav>
                                          </p:tavLst>
                                        </p:anim>
                                        <p:animEffect transition="in" filter="fade">
                                          <p:cBhvr>
                                            <p:cTn id="51" dur="250"/>
                                            <p:tgtEl>
                                              <p:spTgt spid="49"/>
                                            </p:tgtEl>
                                          </p:cBhvr>
                                        </p:animEffect>
                                        <p:anim calcmode="lin" valueType="num">
                                          <p:cBhvr>
                                            <p:cTn id="52" dur="250" fill="hold"/>
                                            <p:tgtEl>
                                              <p:spTgt spid="49"/>
                                            </p:tgtEl>
                                            <p:attrNameLst>
                                              <p:attrName>ppt_x</p:attrName>
                                            </p:attrNameLst>
                                          </p:cBhvr>
                                          <p:tavLst>
                                            <p:tav tm="0">
                                              <p:val>
                                                <p:fltVal val="0.5"/>
                                              </p:val>
                                            </p:tav>
                                            <p:tav tm="100000">
                                              <p:val>
                                                <p:strVal val="#ppt_x"/>
                                              </p:val>
                                            </p:tav>
                                          </p:tavLst>
                                        </p:anim>
                                        <p:anim calcmode="lin" valueType="num">
                                          <p:cBhvr>
                                            <p:cTn id="53" dur="250" fill="hold"/>
                                            <p:tgtEl>
                                              <p:spTgt spid="49"/>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900"/>
                                      </p:stCondLst>
                                      <p:childTnLst>
                                        <p:set>
                                          <p:cBhvr>
                                            <p:cTn id="55" dur="1" fill="hold">
                                              <p:stCondLst>
                                                <p:cond delay="0"/>
                                              </p:stCondLst>
                                            </p:cTn>
                                            <p:tgtEl>
                                              <p:spTgt spid="50"/>
                                            </p:tgtEl>
                                            <p:attrNameLst>
                                              <p:attrName>style.visibility</p:attrName>
                                            </p:attrNameLst>
                                          </p:cBhvr>
                                          <p:to>
                                            <p:strVal val="visible"/>
                                          </p:to>
                                        </p:set>
                                        <p:anim calcmode="lin" valueType="num">
                                          <p:cBhvr>
                                            <p:cTn id="56" dur="250" fill="hold"/>
                                            <p:tgtEl>
                                              <p:spTgt spid="50"/>
                                            </p:tgtEl>
                                            <p:attrNameLst>
                                              <p:attrName>ppt_w</p:attrName>
                                            </p:attrNameLst>
                                          </p:cBhvr>
                                          <p:tavLst>
                                            <p:tav tm="0">
                                              <p:val>
                                                <p:fltVal val="0"/>
                                              </p:val>
                                            </p:tav>
                                            <p:tav tm="100000">
                                              <p:val>
                                                <p:strVal val="#ppt_w"/>
                                              </p:val>
                                            </p:tav>
                                          </p:tavLst>
                                        </p:anim>
                                        <p:anim calcmode="lin" valueType="num">
                                          <p:cBhvr>
                                            <p:cTn id="57" dur="250" fill="hold"/>
                                            <p:tgtEl>
                                              <p:spTgt spid="50"/>
                                            </p:tgtEl>
                                            <p:attrNameLst>
                                              <p:attrName>ppt_h</p:attrName>
                                            </p:attrNameLst>
                                          </p:cBhvr>
                                          <p:tavLst>
                                            <p:tav tm="0">
                                              <p:val>
                                                <p:fltVal val="0"/>
                                              </p:val>
                                            </p:tav>
                                            <p:tav tm="100000">
                                              <p:val>
                                                <p:strVal val="#ppt_h"/>
                                              </p:val>
                                            </p:tav>
                                          </p:tavLst>
                                        </p:anim>
                                        <p:animEffect transition="in" filter="fade">
                                          <p:cBhvr>
                                            <p:cTn id="58" dur="250"/>
                                            <p:tgtEl>
                                              <p:spTgt spid="50"/>
                                            </p:tgtEl>
                                          </p:cBhvr>
                                        </p:animEffect>
                                        <p:anim calcmode="lin" valueType="num">
                                          <p:cBhvr>
                                            <p:cTn id="59" dur="250" fill="hold"/>
                                            <p:tgtEl>
                                              <p:spTgt spid="50"/>
                                            </p:tgtEl>
                                            <p:attrNameLst>
                                              <p:attrName>ppt_x</p:attrName>
                                            </p:attrNameLst>
                                          </p:cBhvr>
                                          <p:tavLst>
                                            <p:tav tm="0">
                                              <p:val>
                                                <p:fltVal val="0.5"/>
                                              </p:val>
                                            </p:tav>
                                            <p:tav tm="100000">
                                              <p:val>
                                                <p:strVal val="#ppt_x"/>
                                              </p:val>
                                            </p:tav>
                                          </p:tavLst>
                                        </p:anim>
                                        <p:anim calcmode="lin" valueType="num">
                                          <p:cBhvr>
                                            <p:cTn id="60" dur="250" fill="hold"/>
                                            <p:tgtEl>
                                              <p:spTgt spid="50"/>
                                            </p:tgtEl>
                                            <p:attrNameLst>
                                              <p:attrName>ppt_y</p:attrName>
                                            </p:attrNameLst>
                                          </p:cBhvr>
                                          <p:tavLst>
                                            <p:tav tm="0">
                                              <p:val>
                                                <p:fltVal val="0.5"/>
                                              </p:val>
                                            </p:tav>
                                            <p:tav tm="100000">
                                              <p:val>
                                                <p:strVal val="#ppt_y"/>
                                              </p:val>
                                            </p:tav>
                                          </p:tavLst>
                                        </p:anim>
                                      </p:childTnLst>
                                    </p:cTn>
                                  </p:par>
                                  <p:par>
                                    <p:cTn id="61" presetID="53" presetClass="entr" presetSubtype="16" fill="hold" grpId="0" nodeType="withEffect">
                                      <p:stCondLst>
                                        <p:cond delay="1300"/>
                                      </p:stCondLst>
                                      <p:childTnLst>
                                        <p:set>
                                          <p:cBhvr>
                                            <p:cTn id="62" dur="1" fill="hold">
                                              <p:stCondLst>
                                                <p:cond delay="0"/>
                                              </p:stCondLst>
                                            </p:cTn>
                                            <p:tgtEl>
                                              <p:spTgt spid="58"/>
                                            </p:tgtEl>
                                            <p:attrNameLst>
                                              <p:attrName>style.visibility</p:attrName>
                                            </p:attrNameLst>
                                          </p:cBhvr>
                                          <p:to>
                                            <p:strVal val="visible"/>
                                          </p:to>
                                        </p:set>
                                        <p:anim calcmode="lin" valueType="num">
                                          <p:cBhvr>
                                            <p:cTn id="63" dur="300" fill="hold"/>
                                            <p:tgtEl>
                                              <p:spTgt spid="58"/>
                                            </p:tgtEl>
                                            <p:attrNameLst>
                                              <p:attrName>ppt_w</p:attrName>
                                            </p:attrNameLst>
                                          </p:cBhvr>
                                          <p:tavLst>
                                            <p:tav tm="0">
                                              <p:val>
                                                <p:fltVal val="0"/>
                                              </p:val>
                                            </p:tav>
                                            <p:tav tm="100000">
                                              <p:val>
                                                <p:strVal val="#ppt_w"/>
                                              </p:val>
                                            </p:tav>
                                          </p:tavLst>
                                        </p:anim>
                                        <p:anim calcmode="lin" valueType="num">
                                          <p:cBhvr>
                                            <p:cTn id="64" dur="300" fill="hold"/>
                                            <p:tgtEl>
                                              <p:spTgt spid="58"/>
                                            </p:tgtEl>
                                            <p:attrNameLst>
                                              <p:attrName>ppt_h</p:attrName>
                                            </p:attrNameLst>
                                          </p:cBhvr>
                                          <p:tavLst>
                                            <p:tav tm="0">
                                              <p:val>
                                                <p:fltVal val="0"/>
                                              </p:val>
                                            </p:tav>
                                            <p:tav tm="100000">
                                              <p:val>
                                                <p:strVal val="#ppt_h"/>
                                              </p:val>
                                            </p:tav>
                                          </p:tavLst>
                                        </p:anim>
                                        <p:animEffect transition="in" filter="fade">
                                          <p:cBhvr>
                                            <p:cTn id="65" dur="300"/>
                                            <p:tgtEl>
                                              <p:spTgt spid="58"/>
                                            </p:tgtEl>
                                          </p:cBhvr>
                                        </p:animEffect>
                                      </p:childTnLst>
                                    </p:cTn>
                                  </p:par>
                                  <p:par>
                                    <p:cTn id="66" presetID="6" presetClass="emph" presetSubtype="0" autoRev="1" fill="hold" grpId="1" nodeType="withEffect">
                                      <p:stCondLst>
                                        <p:cond delay="1600"/>
                                      </p:stCondLst>
                                      <p:childTnLst>
                                        <p:animScale>
                                          <p:cBhvr>
                                            <p:cTn id="67" dur="150" fill="hold"/>
                                            <p:tgtEl>
                                              <p:spTgt spid="58"/>
                                            </p:tgtEl>
                                          </p:cBhvr>
                                          <p:by x="110000" y="110000"/>
                                        </p:animScale>
                                      </p:childTnLst>
                                    </p:cTn>
                                  </p:par>
                                  <p:par>
                                    <p:cTn id="68" presetID="53" presetClass="entr" presetSubtype="16" fill="hold" grpId="0" nodeType="withEffect">
                                      <p:stCondLst>
                                        <p:cond delay="1300"/>
                                      </p:stCondLst>
                                      <p:childTnLst>
                                        <p:set>
                                          <p:cBhvr>
                                            <p:cTn id="69" dur="1" fill="hold">
                                              <p:stCondLst>
                                                <p:cond delay="0"/>
                                              </p:stCondLst>
                                            </p:cTn>
                                            <p:tgtEl>
                                              <p:spTgt spid="59"/>
                                            </p:tgtEl>
                                            <p:attrNameLst>
                                              <p:attrName>style.visibility</p:attrName>
                                            </p:attrNameLst>
                                          </p:cBhvr>
                                          <p:to>
                                            <p:strVal val="visible"/>
                                          </p:to>
                                        </p:set>
                                        <p:anim calcmode="lin" valueType="num">
                                          <p:cBhvr>
                                            <p:cTn id="70" dur="300" fill="hold"/>
                                            <p:tgtEl>
                                              <p:spTgt spid="59"/>
                                            </p:tgtEl>
                                            <p:attrNameLst>
                                              <p:attrName>ppt_w</p:attrName>
                                            </p:attrNameLst>
                                          </p:cBhvr>
                                          <p:tavLst>
                                            <p:tav tm="0">
                                              <p:val>
                                                <p:fltVal val="0"/>
                                              </p:val>
                                            </p:tav>
                                            <p:tav tm="100000">
                                              <p:val>
                                                <p:strVal val="#ppt_w"/>
                                              </p:val>
                                            </p:tav>
                                          </p:tavLst>
                                        </p:anim>
                                        <p:anim calcmode="lin" valueType="num">
                                          <p:cBhvr>
                                            <p:cTn id="71" dur="300" fill="hold"/>
                                            <p:tgtEl>
                                              <p:spTgt spid="59"/>
                                            </p:tgtEl>
                                            <p:attrNameLst>
                                              <p:attrName>ppt_h</p:attrName>
                                            </p:attrNameLst>
                                          </p:cBhvr>
                                          <p:tavLst>
                                            <p:tav tm="0">
                                              <p:val>
                                                <p:fltVal val="0"/>
                                              </p:val>
                                            </p:tav>
                                            <p:tav tm="100000">
                                              <p:val>
                                                <p:strVal val="#ppt_h"/>
                                              </p:val>
                                            </p:tav>
                                          </p:tavLst>
                                        </p:anim>
                                        <p:animEffect transition="in" filter="fade">
                                          <p:cBhvr>
                                            <p:cTn id="72" dur="300"/>
                                            <p:tgtEl>
                                              <p:spTgt spid="59"/>
                                            </p:tgtEl>
                                          </p:cBhvr>
                                        </p:animEffect>
                                      </p:childTnLst>
                                    </p:cTn>
                                  </p:par>
                                  <p:par>
                                    <p:cTn id="73" presetID="6" presetClass="emph" presetSubtype="0" autoRev="1" fill="hold" grpId="1" nodeType="withEffect">
                                      <p:stCondLst>
                                        <p:cond delay="1600"/>
                                      </p:stCondLst>
                                      <p:childTnLst>
                                        <p:animScale>
                                          <p:cBhvr>
                                            <p:cTn id="74" dur="150" fill="hold"/>
                                            <p:tgtEl>
                                              <p:spTgt spid="59"/>
                                            </p:tgtEl>
                                          </p:cBhvr>
                                          <p:by x="110000" y="110000"/>
                                        </p:animScale>
                                      </p:childTnLst>
                                    </p:cTn>
                                  </p:par>
                                  <p:par>
                                    <p:cTn id="75" presetID="53" presetClass="entr" presetSubtype="16" fill="hold" grpId="0" nodeType="withEffect">
                                      <p:stCondLst>
                                        <p:cond delay="1300"/>
                                      </p:stCondLst>
                                      <p:childTnLst>
                                        <p:set>
                                          <p:cBhvr>
                                            <p:cTn id="76" dur="1" fill="hold">
                                              <p:stCondLst>
                                                <p:cond delay="0"/>
                                              </p:stCondLst>
                                            </p:cTn>
                                            <p:tgtEl>
                                              <p:spTgt spid="60"/>
                                            </p:tgtEl>
                                            <p:attrNameLst>
                                              <p:attrName>style.visibility</p:attrName>
                                            </p:attrNameLst>
                                          </p:cBhvr>
                                          <p:to>
                                            <p:strVal val="visible"/>
                                          </p:to>
                                        </p:set>
                                        <p:anim calcmode="lin" valueType="num">
                                          <p:cBhvr>
                                            <p:cTn id="77" dur="300" fill="hold"/>
                                            <p:tgtEl>
                                              <p:spTgt spid="60"/>
                                            </p:tgtEl>
                                            <p:attrNameLst>
                                              <p:attrName>ppt_w</p:attrName>
                                            </p:attrNameLst>
                                          </p:cBhvr>
                                          <p:tavLst>
                                            <p:tav tm="0">
                                              <p:val>
                                                <p:fltVal val="0"/>
                                              </p:val>
                                            </p:tav>
                                            <p:tav tm="100000">
                                              <p:val>
                                                <p:strVal val="#ppt_w"/>
                                              </p:val>
                                            </p:tav>
                                          </p:tavLst>
                                        </p:anim>
                                        <p:anim calcmode="lin" valueType="num">
                                          <p:cBhvr>
                                            <p:cTn id="78" dur="300" fill="hold"/>
                                            <p:tgtEl>
                                              <p:spTgt spid="60"/>
                                            </p:tgtEl>
                                            <p:attrNameLst>
                                              <p:attrName>ppt_h</p:attrName>
                                            </p:attrNameLst>
                                          </p:cBhvr>
                                          <p:tavLst>
                                            <p:tav tm="0">
                                              <p:val>
                                                <p:fltVal val="0"/>
                                              </p:val>
                                            </p:tav>
                                            <p:tav tm="100000">
                                              <p:val>
                                                <p:strVal val="#ppt_h"/>
                                              </p:val>
                                            </p:tav>
                                          </p:tavLst>
                                        </p:anim>
                                        <p:animEffect transition="in" filter="fade">
                                          <p:cBhvr>
                                            <p:cTn id="79" dur="300"/>
                                            <p:tgtEl>
                                              <p:spTgt spid="60"/>
                                            </p:tgtEl>
                                          </p:cBhvr>
                                        </p:animEffect>
                                      </p:childTnLst>
                                    </p:cTn>
                                  </p:par>
                                  <p:par>
                                    <p:cTn id="80" presetID="6" presetClass="emph" presetSubtype="0" autoRev="1" fill="hold" grpId="1" nodeType="withEffect">
                                      <p:stCondLst>
                                        <p:cond delay="1600"/>
                                      </p:stCondLst>
                                      <p:childTnLst>
                                        <p:animScale>
                                          <p:cBhvr>
                                            <p:cTn id="81" dur="150" fill="hold"/>
                                            <p:tgtEl>
                                              <p:spTgt spid="60"/>
                                            </p:tgtEl>
                                          </p:cBhvr>
                                          <p:by x="110000" y="110000"/>
                                        </p:animScale>
                                      </p:childTnLst>
                                    </p:cTn>
                                  </p:par>
                                  <p:par>
                                    <p:cTn id="82" presetID="53" presetClass="entr" presetSubtype="16" fill="hold" grpId="0" nodeType="withEffect">
                                      <p:stCondLst>
                                        <p:cond delay="1300"/>
                                      </p:stCondLst>
                                      <p:childTnLst>
                                        <p:set>
                                          <p:cBhvr>
                                            <p:cTn id="83" dur="1" fill="hold">
                                              <p:stCondLst>
                                                <p:cond delay="0"/>
                                              </p:stCondLst>
                                            </p:cTn>
                                            <p:tgtEl>
                                              <p:spTgt spid="61"/>
                                            </p:tgtEl>
                                            <p:attrNameLst>
                                              <p:attrName>style.visibility</p:attrName>
                                            </p:attrNameLst>
                                          </p:cBhvr>
                                          <p:to>
                                            <p:strVal val="visible"/>
                                          </p:to>
                                        </p:set>
                                        <p:anim calcmode="lin" valueType="num">
                                          <p:cBhvr>
                                            <p:cTn id="84" dur="300" fill="hold"/>
                                            <p:tgtEl>
                                              <p:spTgt spid="61"/>
                                            </p:tgtEl>
                                            <p:attrNameLst>
                                              <p:attrName>ppt_w</p:attrName>
                                            </p:attrNameLst>
                                          </p:cBhvr>
                                          <p:tavLst>
                                            <p:tav tm="0">
                                              <p:val>
                                                <p:fltVal val="0"/>
                                              </p:val>
                                            </p:tav>
                                            <p:tav tm="100000">
                                              <p:val>
                                                <p:strVal val="#ppt_w"/>
                                              </p:val>
                                            </p:tav>
                                          </p:tavLst>
                                        </p:anim>
                                        <p:anim calcmode="lin" valueType="num">
                                          <p:cBhvr>
                                            <p:cTn id="85" dur="300" fill="hold"/>
                                            <p:tgtEl>
                                              <p:spTgt spid="61"/>
                                            </p:tgtEl>
                                            <p:attrNameLst>
                                              <p:attrName>ppt_h</p:attrName>
                                            </p:attrNameLst>
                                          </p:cBhvr>
                                          <p:tavLst>
                                            <p:tav tm="0">
                                              <p:val>
                                                <p:fltVal val="0"/>
                                              </p:val>
                                            </p:tav>
                                            <p:tav tm="100000">
                                              <p:val>
                                                <p:strVal val="#ppt_h"/>
                                              </p:val>
                                            </p:tav>
                                          </p:tavLst>
                                        </p:anim>
                                        <p:animEffect transition="in" filter="fade">
                                          <p:cBhvr>
                                            <p:cTn id="86" dur="300"/>
                                            <p:tgtEl>
                                              <p:spTgt spid="61"/>
                                            </p:tgtEl>
                                          </p:cBhvr>
                                        </p:animEffect>
                                      </p:childTnLst>
                                    </p:cTn>
                                  </p:par>
                                  <p:par>
                                    <p:cTn id="87" presetID="6" presetClass="emph" presetSubtype="0" autoRev="1" fill="hold" grpId="1" nodeType="withEffect">
                                      <p:stCondLst>
                                        <p:cond delay="1600"/>
                                      </p:stCondLst>
                                      <p:childTnLst>
                                        <p:animScale>
                                          <p:cBhvr>
                                            <p:cTn id="88" dur="150" fill="hold"/>
                                            <p:tgtEl>
                                              <p:spTgt spid="61"/>
                                            </p:tgtEl>
                                          </p:cBhvr>
                                          <p:by x="110000" y="110000"/>
                                        </p:animScale>
                                      </p:childTnLst>
                                    </p:cTn>
                                  </p:par>
                                  <p:par>
                                    <p:cTn id="89" presetID="53" presetClass="entr" presetSubtype="16" fill="hold" grpId="0" nodeType="withEffect">
                                      <p:stCondLst>
                                        <p:cond delay="1300"/>
                                      </p:stCondLst>
                                      <p:childTnLst>
                                        <p:set>
                                          <p:cBhvr>
                                            <p:cTn id="90" dur="1" fill="hold">
                                              <p:stCondLst>
                                                <p:cond delay="0"/>
                                              </p:stCondLst>
                                            </p:cTn>
                                            <p:tgtEl>
                                              <p:spTgt spid="62"/>
                                            </p:tgtEl>
                                            <p:attrNameLst>
                                              <p:attrName>style.visibility</p:attrName>
                                            </p:attrNameLst>
                                          </p:cBhvr>
                                          <p:to>
                                            <p:strVal val="visible"/>
                                          </p:to>
                                        </p:set>
                                        <p:anim calcmode="lin" valueType="num">
                                          <p:cBhvr>
                                            <p:cTn id="91" dur="300" fill="hold"/>
                                            <p:tgtEl>
                                              <p:spTgt spid="62"/>
                                            </p:tgtEl>
                                            <p:attrNameLst>
                                              <p:attrName>ppt_w</p:attrName>
                                            </p:attrNameLst>
                                          </p:cBhvr>
                                          <p:tavLst>
                                            <p:tav tm="0">
                                              <p:val>
                                                <p:fltVal val="0"/>
                                              </p:val>
                                            </p:tav>
                                            <p:tav tm="100000">
                                              <p:val>
                                                <p:strVal val="#ppt_w"/>
                                              </p:val>
                                            </p:tav>
                                          </p:tavLst>
                                        </p:anim>
                                        <p:anim calcmode="lin" valueType="num">
                                          <p:cBhvr>
                                            <p:cTn id="92" dur="300" fill="hold"/>
                                            <p:tgtEl>
                                              <p:spTgt spid="62"/>
                                            </p:tgtEl>
                                            <p:attrNameLst>
                                              <p:attrName>ppt_h</p:attrName>
                                            </p:attrNameLst>
                                          </p:cBhvr>
                                          <p:tavLst>
                                            <p:tav tm="0">
                                              <p:val>
                                                <p:fltVal val="0"/>
                                              </p:val>
                                            </p:tav>
                                            <p:tav tm="100000">
                                              <p:val>
                                                <p:strVal val="#ppt_h"/>
                                              </p:val>
                                            </p:tav>
                                          </p:tavLst>
                                        </p:anim>
                                        <p:animEffect transition="in" filter="fade">
                                          <p:cBhvr>
                                            <p:cTn id="93" dur="300"/>
                                            <p:tgtEl>
                                              <p:spTgt spid="62"/>
                                            </p:tgtEl>
                                          </p:cBhvr>
                                        </p:animEffect>
                                      </p:childTnLst>
                                    </p:cTn>
                                  </p:par>
                                  <p:par>
                                    <p:cTn id="94" presetID="6" presetClass="emph" presetSubtype="0" autoRev="1" fill="hold" grpId="1" nodeType="withEffect">
                                      <p:stCondLst>
                                        <p:cond delay="1600"/>
                                      </p:stCondLst>
                                      <p:childTnLst>
                                        <p:animScale>
                                          <p:cBhvr>
                                            <p:cTn id="95" dur="150" fill="hold"/>
                                            <p:tgtEl>
                                              <p:spTgt spid="62"/>
                                            </p:tgtEl>
                                          </p:cBhvr>
                                          <p:by x="110000" y="110000"/>
                                        </p:animScale>
                                      </p:childTnLst>
                                    </p:cTn>
                                  </p:par>
                                  <p:par>
                                    <p:cTn id="96" presetID="53" presetClass="entr" presetSubtype="16" fill="hold" grpId="0" nodeType="withEffect">
                                      <p:stCondLst>
                                        <p:cond delay="1300"/>
                                      </p:stCondLst>
                                      <p:childTnLst>
                                        <p:set>
                                          <p:cBhvr>
                                            <p:cTn id="97" dur="1" fill="hold">
                                              <p:stCondLst>
                                                <p:cond delay="0"/>
                                              </p:stCondLst>
                                            </p:cTn>
                                            <p:tgtEl>
                                              <p:spTgt spid="63"/>
                                            </p:tgtEl>
                                            <p:attrNameLst>
                                              <p:attrName>style.visibility</p:attrName>
                                            </p:attrNameLst>
                                          </p:cBhvr>
                                          <p:to>
                                            <p:strVal val="visible"/>
                                          </p:to>
                                        </p:set>
                                        <p:anim calcmode="lin" valueType="num">
                                          <p:cBhvr>
                                            <p:cTn id="98" dur="300" fill="hold"/>
                                            <p:tgtEl>
                                              <p:spTgt spid="63"/>
                                            </p:tgtEl>
                                            <p:attrNameLst>
                                              <p:attrName>ppt_w</p:attrName>
                                            </p:attrNameLst>
                                          </p:cBhvr>
                                          <p:tavLst>
                                            <p:tav tm="0">
                                              <p:val>
                                                <p:fltVal val="0"/>
                                              </p:val>
                                            </p:tav>
                                            <p:tav tm="100000">
                                              <p:val>
                                                <p:strVal val="#ppt_w"/>
                                              </p:val>
                                            </p:tav>
                                          </p:tavLst>
                                        </p:anim>
                                        <p:anim calcmode="lin" valueType="num">
                                          <p:cBhvr>
                                            <p:cTn id="99" dur="300" fill="hold"/>
                                            <p:tgtEl>
                                              <p:spTgt spid="63"/>
                                            </p:tgtEl>
                                            <p:attrNameLst>
                                              <p:attrName>ppt_h</p:attrName>
                                            </p:attrNameLst>
                                          </p:cBhvr>
                                          <p:tavLst>
                                            <p:tav tm="0">
                                              <p:val>
                                                <p:fltVal val="0"/>
                                              </p:val>
                                            </p:tav>
                                            <p:tav tm="100000">
                                              <p:val>
                                                <p:strVal val="#ppt_h"/>
                                              </p:val>
                                            </p:tav>
                                          </p:tavLst>
                                        </p:anim>
                                        <p:animEffect transition="in" filter="fade">
                                          <p:cBhvr>
                                            <p:cTn id="100" dur="300"/>
                                            <p:tgtEl>
                                              <p:spTgt spid="63"/>
                                            </p:tgtEl>
                                          </p:cBhvr>
                                        </p:animEffect>
                                      </p:childTnLst>
                                    </p:cTn>
                                  </p:par>
                                  <p:par>
                                    <p:cTn id="101" presetID="6" presetClass="emph" presetSubtype="0" autoRev="1" fill="hold" grpId="1" nodeType="withEffect">
                                      <p:stCondLst>
                                        <p:cond delay="1600"/>
                                      </p:stCondLst>
                                      <p:childTnLst>
                                        <p:animScale>
                                          <p:cBhvr>
                                            <p:cTn id="102" dur="150" fill="hold"/>
                                            <p:tgtEl>
                                              <p:spTgt spid="63"/>
                                            </p:tgtEl>
                                          </p:cBhvr>
                                          <p:by x="110000" y="110000"/>
                                        </p:animScale>
                                      </p:childTnLst>
                                    </p:cTn>
                                  </p:par>
                                  <p:par>
                                    <p:cTn id="103" presetID="53" presetClass="entr" presetSubtype="16" fill="hold" grpId="0" nodeType="withEffect">
                                      <p:stCondLst>
                                        <p:cond delay="1300"/>
                                      </p:stCondLst>
                                      <p:childTnLst>
                                        <p:set>
                                          <p:cBhvr>
                                            <p:cTn id="104" dur="1" fill="hold">
                                              <p:stCondLst>
                                                <p:cond delay="0"/>
                                              </p:stCondLst>
                                            </p:cTn>
                                            <p:tgtEl>
                                              <p:spTgt spid="64"/>
                                            </p:tgtEl>
                                            <p:attrNameLst>
                                              <p:attrName>style.visibility</p:attrName>
                                            </p:attrNameLst>
                                          </p:cBhvr>
                                          <p:to>
                                            <p:strVal val="visible"/>
                                          </p:to>
                                        </p:set>
                                        <p:anim calcmode="lin" valueType="num">
                                          <p:cBhvr>
                                            <p:cTn id="105" dur="300" fill="hold"/>
                                            <p:tgtEl>
                                              <p:spTgt spid="64"/>
                                            </p:tgtEl>
                                            <p:attrNameLst>
                                              <p:attrName>ppt_w</p:attrName>
                                            </p:attrNameLst>
                                          </p:cBhvr>
                                          <p:tavLst>
                                            <p:tav tm="0">
                                              <p:val>
                                                <p:fltVal val="0"/>
                                              </p:val>
                                            </p:tav>
                                            <p:tav tm="100000">
                                              <p:val>
                                                <p:strVal val="#ppt_w"/>
                                              </p:val>
                                            </p:tav>
                                          </p:tavLst>
                                        </p:anim>
                                        <p:anim calcmode="lin" valueType="num">
                                          <p:cBhvr>
                                            <p:cTn id="106" dur="300" fill="hold"/>
                                            <p:tgtEl>
                                              <p:spTgt spid="64"/>
                                            </p:tgtEl>
                                            <p:attrNameLst>
                                              <p:attrName>ppt_h</p:attrName>
                                            </p:attrNameLst>
                                          </p:cBhvr>
                                          <p:tavLst>
                                            <p:tav tm="0">
                                              <p:val>
                                                <p:fltVal val="0"/>
                                              </p:val>
                                            </p:tav>
                                            <p:tav tm="100000">
                                              <p:val>
                                                <p:strVal val="#ppt_h"/>
                                              </p:val>
                                            </p:tav>
                                          </p:tavLst>
                                        </p:anim>
                                        <p:animEffect transition="in" filter="fade">
                                          <p:cBhvr>
                                            <p:cTn id="107" dur="300"/>
                                            <p:tgtEl>
                                              <p:spTgt spid="64"/>
                                            </p:tgtEl>
                                          </p:cBhvr>
                                        </p:animEffect>
                                      </p:childTnLst>
                                    </p:cTn>
                                  </p:par>
                                  <p:par>
                                    <p:cTn id="108" presetID="6" presetClass="emph" presetSubtype="0" autoRev="1" fill="hold" grpId="1" nodeType="withEffect">
                                      <p:stCondLst>
                                        <p:cond delay="1600"/>
                                      </p:stCondLst>
                                      <p:childTnLst>
                                        <p:animScale>
                                          <p:cBhvr>
                                            <p:cTn id="109" dur="150" fill="hold"/>
                                            <p:tgtEl>
                                              <p:spTgt spid="64"/>
                                            </p:tgtEl>
                                          </p:cBhvr>
                                          <p:by x="110000" y="110000"/>
                                        </p:animScale>
                                      </p:childTnLst>
                                    </p:cTn>
                                  </p:par>
                                  <p:par>
                                    <p:cTn id="110" presetID="2" presetClass="entr" presetSubtype="2" fill="hold" grpId="0" nodeType="withEffect">
                                      <p:stCondLst>
                                        <p:cond delay="1700"/>
                                      </p:stCondLst>
                                      <p:childTnLst>
                                        <p:set>
                                          <p:cBhvr>
                                            <p:cTn id="111" dur="1" fill="hold">
                                              <p:stCondLst>
                                                <p:cond delay="0"/>
                                              </p:stCondLst>
                                            </p:cTn>
                                            <p:tgtEl>
                                              <p:spTgt spid="69"/>
                                            </p:tgtEl>
                                            <p:attrNameLst>
                                              <p:attrName>style.visibility</p:attrName>
                                            </p:attrNameLst>
                                          </p:cBhvr>
                                          <p:to>
                                            <p:strVal val="visible"/>
                                          </p:to>
                                        </p:set>
                                        <p:anim calcmode="lin" valueType="num">
                                          <p:cBhvr additive="base">
                                            <p:cTn id="112" dur="500" fill="hold"/>
                                            <p:tgtEl>
                                              <p:spTgt spid="69"/>
                                            </p:tgtEl>
                                            <p:attrNameLst>
                                              <p:attrName>ppt_x</p:attrName>
                                            </p:attrNameLst>
                                          </p:cBhvr>
                                          <p:tavLst>
                                            <p:tav tm="0">
                                              <p:val>
                                                <p:strVal val="1+#ppt_w/2"/>
                                              </p:val>
                                            </p:tav>
                                            <p:tav tm="100000">
                                              <p:val>
                                                <p:strVal val="#ppt_x"/>
                                              </p:val>
                                            </p:tav>
                                          </p:tavLst>
                                        </p:anim>
                                        <p:anim calcmode="lin" valueType="num">
                                          <p:cBhvr additive="base">
                                            <p:cTn id="113" dur="500" fill="hold"/>
                                            <p:tgtEl>
                                              <p:spTgt spid="69"/>
                                            </p:tgtEl>
                                            <p:attrNameLst>
                                              <p:attrName>ppt_y</p:attrName>
                                            </p:attrNameLst>
                                          </p:cBhvr>
                                          <p:tavLst>
                                            <p:tav tm="0">
                                              <p:val>
                                                <p:strVal val="#ppt_y"/>
                                              </p:val>
                                            </p:tav>
                                            <p:tav tm="100000">
                                              <p:val>
                                                <p:strVal val="#ppt_y"/>
                                              </p:val>
                                            </p:tav>
                                          </p:tavLst>
                                        </p:anim>
                                      </p:childTnLst>
                                    </p:cTn>
                                  </p:par>
                                  <p:par>
                                    <p:cTn id="114" presetID="55" presetClass="entr" presetSubtype="0" fill="hold" grpId="0" nodeType="withEffect">
                                      <p:stCondLst>
                                        <p:cond delay="2100"/>
                                      </p:stCondLst>
                                      <p:childTnLst>
                                        <p:set>
                                          <p:cBhvr>
                                            <p:cTn id="115" dur="1" fill="hold">
                                              <p:stCondLst>
                                                <p:cond delay="0"/>
                                              </p:stCondLst>
                                            </p:cTn>
                                            <p:tgtEl>
                                              <p:spTgt spid="68"/>
                                            </p:tgtEl>
                                            <p:attrNameLst>
                                              <p:attrName>style.visibility</p:attrName>
                                            </p:attrNameLst>
                                          </p:cBhvr>
                                          <p:to>
                                            <p:strVal val="visible"/>
                                          </p:to>
                                        </p:set>
                                        <p:anim calcmode="lin" valueType="num">
                                          <p:cBhvr>
                                            <p:cTn id="116" dur="500" fill="hold"/>
                                            <p:tgtEl>
                                              <p:spTgt spid="68"/>
                                            </p:tgtEl>
                                            <p:attrNameLst>
                                              <p:attrName>ppt_w</p:attrName>
                                            </p:attrNameLst>
                                          </p:cBhvr>
                                          <p:tavLst>
                                            <p:tav tm="0">
                                              <p:val>
                                                <p:strVal val="#ppt_w*0.70"/>
                                              </p:val>
                                            </p:tav>
                                            <p:tav tm="100000">
                                              <p:val>
                                                <p:strVal val="#ppt_w"/>
                                              </p:val>
                                            </p:tav>
                                          </p:tavLst>
                                        </p:anim>
                                        <p:anim calcmode="lin" valueType="num">
                                          <p:cBhvr>
                                            <p:cTn id="117" dur="500" fill="hold"/>
                                            <p:tgtEl>
                                              <p:spTgt spid="68"/>
                                            </p:tgtEl>
                                            <p:attrNameLst>
                                              <p:attrName>ppt_h</p:attrName>
                                            </p:attrNameLst>
                                          </p:cBhvr>
                                          <p:tavLst>
                                            <p:tav tm="0">
                                              <p:val>
                                                <p:strVal val="#ppt_h"/>
                                              </p:val>
                                            </p:tav>
                                            <p:tav tm="100000">
                                              <p:val>
                                                <p:strVal val="#ppt_h"/>
                                              </p:val>
                                            </p:tav>
                                          </p:tavLst>
                                        </p:anim>
                                        <p:animEffect transition="in" filter="fade">
                                          <p:cBhvr>
                                            <p:cTn id="118" dur="500"/>
                                            <p:tgtEl>
                                              <p:spTgt spid="68"/>
                                            </p:tgtEl>
                                          </p:cBhvr>
                                        </p:animEffect>
                                      </p:childTnLst>
                                    </p:cTn>
                                  </p:par>
                                  <p:par>
                                    <p:cTn id="119" presetID="2" presetClass="entr" presetSubtype="2" fill="hold" grpId="0" nodeType="withEffect">
                                      <p:stCondLst>
                                        <p:cond delay="1700"/>
                                      </p:stCondLst>
                                      <p:childTnLst>
                                        <p:set>
                                          <p:cBhvr>
                                            <p:cTn id="120" dur="1" fill="hold">
                                              <p:stCondLst>
                                                <p:cond delay="0"/>
                                              </p:stCondLst>
                                            </p:cTn>
                                            <p:tgtEl>
                                              <p:spTgt spid="71"/>
                                            </p:tgtEl>
                                            <p:attrNameLst>
                                              <p:attrName>style.visibility</p:attrName>
                                            </p:attrNameLst>
                                          </p:cBhvr>
                                          <p:to>
                                            <p:strVal val="visible"/>
                                          </p:to>
                                        </p:set>
                                        <p:anim calcmode="lin" valueType="num">
                                          <p:cBhvr additive="base">
                                            <p:cTn id="121" dur="500" fill="hold"/>
                                            <p:tgtEl>
                                              <p:spTgt spid="71"/>
                                            </p:tgtEl>
                                            <p:attrNameLst>
                                              <p:attrName>ppt_x</p:attrName>
                                            </p:attrNameLst>
                                          </p:cBhvr>
                                          <p:tavLst>
                                            <p:tav tm="0">
                                              <p:val>
                                                <p:strVal val="1+#ppt_w/2"/>
                                              </p:val>
                                            </p:tav>
                                            <p:tav tm="100000">
                                              <p:val>
                                                <p:strVal val="#ppt_x"/>
                                              </p:val>
                                            </p:tav>
                                          </p:tavLst>
                                        </p:anim>
                                        <p:anim calcmode="lin" valueType="num">
                                          <p:cBhvr additive="base">
                                            <p:cTn id="122" dur="500" fill="hold"/>
                                            <p:tgtEl>
                                              <p:spTgt spid="71"/>
                                            </p:tgtEl>
                                            <p:attrNameLst>
                                              <p:attrName>ppt_y</p:attrName>
                                            </p:attrNameLst>
                                          </p:cBhvr>
                                          <p:tavLst>
                                            <p:tav tm="0">
                                              <p:val>
                                                <p:strVal val="#ppt_y"/>
                                              </p:val>
                                            </p:tav>
                                            <p:tav tm="100000">
                                              <p:val>
                                                <p:strVal val="#ppt_y"/>
                                              </p:val>
                                            </p:tav>
                                          </p:tavLst>
                                        </p:anim>
                                      </p:childTnLst>
                                    </p:cTn>
                                  </p:par>
                                  <p:par>
                                    <p:cTn id="123" presetID="55" presetClass="entr" presetSubtype="0" fill="hold" grpId="0" nodeType="withEffect">
                                      <p:stCondLst>
                                        <p:cond delay="2100"/>
                                      </p:stCondLst>
                                      <p:childTnLst>
                                        <p:set>
                                          <p:cBhvr>
                                            <p:cTn id="124" dur="1" fill="hold">
                                              <p:stCondLst>
                                                <p:cond delay="0"/>
                                              </p:stCondLst>
                                            </p:cTn>
                                            <p:tgtEl>
                                              <p:spTgt spid="70"/>
                                            </p:tgtEl>
                                            <p:attrNameLst>
                                              <p:attrName>style.visibility</p:attrName>
                                            </p:attrNameLst>
                                          </p:cBhvr>
                                          <p:to>
                                            <p:strVal val="visible"/>
                                          </p:to>
                                        </p:set>
                                        <p:anim calcmode="lin" valueType="num">
                                          <p:cBhvr>
                                            <p:cTn id="125" dur="500" fill="hold"/>
                                            <p:tgtEl>
                                              <p:spTgt spid="70"/>
                                            </p:tgtEl>
                                            <p:attrNameLst>
                                              <p:attrName>ppt_w</p:attrName>
                                            </p:attrNameLst>
                                          </p:cBhvr>
                                          <p:tavLst>
                                            <p:tav tm="0">
                                              <p:val>
                                                <p:strVal val="#ppt_w*0.70"/>
                                              </p:val>
                                            </p:tav>
                                            <p:tav tm="100000">
                                              <p:val>
                                                <p:strVal val="#ppt_w"/>
                                              </p:val>
                                            </p:tav>
                                          </p:tavLst>
                                        </p:anim>
                                        <p:anim calcmode="lin" valueType="num">
                                          <p:cBhvr>
                                            <p:cTn id="126" dur="500" fill="hold"/>
                                            <p:tgtEl>
                                              <p:spTgt spid="70"/>
                                            </p:tgtEl>
                                            <p:attrNameLst>
                                              <p:attrName>ppt_h</p:attrName>
                                            </p:attrNameLst>
                                          </p:cBhvr>
                                          <p:tavLst>
                                            <p:tav tm="0">
                                              <p:val>
                                                <p:strVal val="#ppt_h"/>
                                              </p:val>
                                            </p:tav>
                                            <p:tav tm="100000">
                                              <p:val>
                                                <p:strVal val="#ppt_h"/>
                                              </p:val>
                                            </p:tav>
                                          </p:tavLst>
                                        </p:anim>
                                        <p:animEffect transition="in" filter="fade">
                                          <p:cBhvr>
                                            <p:cTn id="127" dur="500"/>
                                            <p:tgtEl>
                                              <p:spTgt spid="70"/>
                                            </p:tgtEl>
                                          </p:cBhvr>
                                        </p:animEffect>
                                      </p:childTnLst>
                                    </p:cTn>
                                  </p:par>
                                  <p:par>
                                    <p:cTn id="128" presetID="2" presetClass="entr" presetSubtype="2" fill="hold" grpId="0" nodeType="withEffect">
                                      <p:stCondLst>
                                        <p:cond delay="1700"/>
                                      </p:stCondLst>
                                      <p:childTnLst>
                                        <p:set>
                                          <p:cBhvr>
                                            <p:cTn id="129" dur="1" fill="hold">
                                              <p:stCondLst>
                                                <p:cond delay="0"/>
                                              </p:stCondLst>
                                            </p:cTn>
                                            <p:tgtEl>
                                              <p:spTgt spid="73"/>
                                            </p:tgtEl>
                                            <p:attrNameLst>
                                              <p:attrName>style.visibility</p:attrName>
                                            </p:attrNameLst>
                                          </p:cBhvr>
                                          <p:to>
                                            <p:strVal val="visible"/>
                                          </p:to>
                                        </p:set>
                                        <p:anim calcmode="lin" valueType="num">
                                          <p:cBhvr additive="base">
                                            <p:cTn id="130" dur="500" fill="hold"/>
                                            <p:tgtEl>
                                              <p:spTgt spid="73"/>
                                            </p:tgtEl>
                                            <p:attrNameLst>
                                              <p:attrName>ppt_x</p:attrName>
                                            </p:attrNameLst>
                                          </p:cBhvr>
                                          <p:tavLst>
                                            <p:tav tm="0">
                                              <p:val>
                                                <p:strVal val="1+#ppt_w/2"/>
                                              </p:val>
                                            </p:tav>
                                            <p:tav tm="100000">
                                              <p:val>
                                                <p:strVal val="#ppt_x"/>
                                              </p:val>
                                            </p:tav>
                                          </p:tavLst>
                                        </p:anim>
                                        <p:anim calcmode="lin" valueType="num">
                                          <p:cBhvr additive="base">
                                            <p:cTn id="131" dur="500" fill="hold"/>
                                            <p:tgtEl>
                                              <p:spTgt spid="73"/>
                                            </p:tgtEl>
                                            <p:attrNameLst>
                                              <p:attrName>ppt_y</p:attrName>
                                            </p:attrNameLst>
                                          </p:cBhvr>
                                          <p:tavLst>
                                            <p:tav tm="0">
                                              <p:val>
                                                <p:strVal val="#ppt_y"/>
                                              </p:val>
                                            </p:tav>
                                            <p:tav tm="100000">
                                              <p:val>
                                                <p:strVal val="#ppt_y"/>
                                              </p:val>
                                            </p:tav>
                                          </p:tavLst>
                                        </p:anim>
                                      </p:childTnLst>
                                    </p:cTn>
                                  </p:par>
                                  <p:par>
                                    <p:cTn id="132" presetID="55" presetClass="entr" presetSubtype="0" fill="hold" grpId="0" nodeType="withEffect">
                                      <p:stCondLst>
                                        <p:cond delay="2100"/>
                                      </p:stCondLst>
                                      <p:childTnLst>
                                        <p:set>
                                          <p:cBhvr>
                                            <p:cTn id="133" dur="1" fill="hold">
                                              <p:stCondLst>
                                                <p:cond delay="0"/>
                                              </p:stCondLst>
                                            </p:cTn>
                                            <p:tgtEl>
                                              <p:spTgt spid="72"/>
                                            </p:tgtEl>
                                            <p:attrNameLst>
                                              <p:attrName>style.visibility</p:attrName>
                                            </p:attrNameLst>
                                          </p:cBhvr>
                                          <p:to>
                                            <p:strVal val="visible"/>
                                          </p:to>
                                        </p:set>
                                        <p:anim calcmode="lin" valueType="num">
                                          <p:cBhvr>
                                            <p:cTn id="134" dur="500" fill="hold"/>
                                            <p:tgtEl>
                                              <p:spTgt spid="72"/>
                                            </p:tgtEl>
                                            <p:attrNameLst>
                                              <p:attrName>ppt_w</p:attrName>
                                            </p:attrNameLst>
                                          </p:cBhvr>
                                          <p:tavLst>
                                            <p:tav tm="0">
                                              <p:val>
                                                <p:strVal val="#ppt_w*0.70"/>
                                              </p:val>
                                            </p:tav>
                                            <p:tav tm="100000">
                                              <p:val>
                                                <p:strVal val="#ppt_w"/>
                                              </p:val>
                                            </p:tav>
                                          </p:tavLst>
                                        </p:anim>
                                        <p:anim calcmode="lin" valueType="num">
                                          <p:cBhvr>
                                            <p:cTn id="135" dur="500" fill="hold"/>
                                            <p:tgtEl>
                                              <p:spTgt spid="72"/>
                                            </p:tgtEl>
                                            <p:attrNameLst>
                                              <p:attrName>ppt_h</p:attrName>
                                            </p:attrNameLst>
                                          </p:cBhvr>
                                          <p:tavLst>
                                            <p:tav tm="0">
                                              <p:val>
                                                <p:strVal val="#ppt_h"/>
                                              </p:val>
                                            </p:tav>
                                            <p:tav tm="100000">
                                              <p:val>
                                                <p:strVal val="#ppt_h"/>
                                              </p:val>
                                            </p:tav>
                                          </p:tavLst>
                                        </p:anim>
                                        <p:animEffect transition="in" filter="fade">
                                          <p:cBhvr>
                                            <p:cTn id="136" dur="500"/>
                                            <p:tgtEl>
                                              <p:spTgt spid="72"/>
                                            </p:tgtEl>
                                          </p:cBhvr>
                                        </p:animEffect>
                                      </p:childTnLst>
                                    </p:cTn>
                                  </p:par>
                                  <p:par>
                                    <p:cTn id="137" presetID="2" presetClass="entr" presetSubtype="8" fill="hold" grpId="0" nodeType="withEffect">
                                      <p:stCondLst>
                                        <p:cond delay="1700"/>
                                      </p:stCondLst>
                                      <p:childTnLst>
                                        <p:set>
                                          <p:cBhvr>
                                            <p:cTn id="138" dur="1" fill="hold">
                                              <p:stCondLst>
                                                <p:cond delay="0"/>
                                              </p:stCondLst>
                                            </p:cTn>
                                            <p:tgtEl>
                                              <p:spTgt spid="75"/>
                                            </p:tgtEl>
                                            <p:attrNameLst>
                                              <p:attrName>style.visibility</p:attrName>
                                            </p:attrNameLst>
                                          </p:cBhvr>
                                          <p:to>
                                            <p:strVal val="visible"/>
                                          </p:to>
                                        </p:set>
                                        <p:anim calcmode="lin" valueType="num">
                                          <p:cBhvr additive="base">
                                            <p:cTn id="139" dur="500" fill="hold"/>
                                            <p:tgtEl>
                                              <p:spTgt spid="75"/>
                                            </p:tgtEl>
                                            <p:attrNameLst>
                                              <p:attrName>ppt_x</p:attrName>
                                            </p:attrNameLst>
                                          </p:cBhvr>
                                          <p:tavLst>
                                            <p:tav tm="0">
                                              <p:val>
                                                <p:strVal val="0-#ppt_w/2"/>
                                              </p:val>
                                            </p:tav>
                                            <p:tav tm="100000">
                                              <p:val>
                                                <p:strVal val="#ppt_x"/>
                                              </p:val>
                                            </p:tav>
                                          </p:tavLst>
                                        </p:anim>
                                        <p:anim calcmode="lin" valueType="num">
                                          <p:cBhvr additive="base">
                                            <p:cTn id="140" dur="500" fill="hold"/>
                                            <p:tgtEl>
                                              <p:spTgt spid="75"/>
                                            </p:tgtEl>
                                            <p:attrNameLst>
                                              <p:attrName>ppt_y</p:attrName>
                                            </p:attrNameLst>
                                          </p:cBhvr>
                                          <p:tavLst>
                                            <p:tav tm="0">
                                              <p:val>
                                                <p:strVal val="#ppt_y"/>
                                              </p:val>
                                            </p:tav>
                                            <p:tav tm="100000">
                                              <p:val>
                                                <p:strVal val="#ppt_y"/>
                                              </p:val>
                                            </p:tav>
                                          </p:tavLst>
                                        </p:anim>
                                      </p:childTnLst>
                                    </p:cTn>
                                  </p:par>
                                  <p:par>
                                    <p:cTn id="141" presetID="55" presetClass="entr" presetSubtype="0" fill="hold" grpId="0" nodeType="withEffect">
                                      <p:stCondLst>
                                        <p:cond delay="2100"/>
                                      </p:stCondLst>
                                      <p:childTnLst>
                                        <p:set>
                                          <p:cBhvr>
                                            <p:cTn id="142" dur="1" fill="hold">
                                              <p:stCondLst>
                                                <p:cond delay="0"/>
                                              </p:stCondLst>
                                            </p:cTn>
                                            <p:tgtEl>
                                              <p:spTgt spid="74"/>
                                            </p:tgtEl>
                                            <p:attrNameLst>
                                              <p:attrName>style.visibility</p:attrName>
                                            </p:attrNameLst>
                                          </p:cBhvr>
                                          <p:to>
                                            <p:strVal val="visible"/>
                                          </p:to>
                                        </p:set>
                                        <p:anim calcmode="lin" valueType="num">
                                          <p:cBhvr>
                                            <p:cTn id="143" dur="500" fill="hold"/>
                                            <p:tgtEl>
                                              <p:spTgt spid="74"/>
                                            </p:tgtEl>
                                            <p:attrNameLst>
                                              <p:attrName>ppt_w</p:attrName>
                                            </p:attrNameLst>
                                          </p:cBhvr>
                                          <p:tavLst>
                                            <p:tav tm="0">
                                              <p:val>
                                                <p:strVal val="#ppt_w*0.70"/>
                                              </p:val>
                                            </p:tav>
                                            <p:tav tm="100000">
                                              <p:val>
                                                <p:strVal val="#ppt_w"/>
                                              </p:val>
                                            </p:tav>
                                          </p:tavLst>
                                        </p:anim>
                                        <p:anim calcmode="lin" valueType="num">
                                          <p:cBhvr>
                                            <p:cTn id="144" dur="500" fill="hold"/>
                                            <p:tgtEl>
                                              <p:spTgt spid="74"/>
                                            </p:tgtEl>
                                            <p:attrNameLst>
                                              <p:attrName>ppt_h</p:attrName>
                                            </p:attrNameLst>
                                          </p:cBhvr>
                                          <p:tavLst>
                                            <p:tav tm="0">
                                              <p:val>
                                                <p:strVal val="#ppt_h"/>
                                              </p:val>
                                            </p:tav>
                                            <p:tav tm="100000">
                                              <p:val>
                                                <p:strVal val="#ppt_h"/>
                                              </p:val>
                                            </p:tav>
                                          </p:tavLst>
                                        </p:anim>
                                        <p:animEffect transition="in" filter="fade">
                                          <p:cBhvr>
                                            <p:cTn id="145" dur="500"/>
                                            <p:tgtEl>
                                              <p:spTgt spid="74"/>
                                            </p:tgtEl>
                                          </p:cBhvr>
                                        </p:animEffect>
                                      </p:childTnLst>
                                    </p:cTn>
                                  </p:par>
                                  <p:par>
                                    <p:cTn id="146" presetID="2" presetClass="entr" presetSubtype="8" fill="hold" grpId="0" nodeType="withEffect">
                                      <p:stCondLst>
                                        <p:cond delay="1700"/>
                                      </p:stCondLst>
                                      <p:childTnLst>
                                        <p:set>
                                          <p:cBhvr>
                                            <p:cTn id="147" dur="1" fill="hold">
                                              <p:stCondLst>
                                                <p:cond delay="0"/>
                                              </p:stCondLst>
                                            </p:cTn>
                                            <p:tgtEl>
                                              <p:spTgt spid="77"/>
                                            </p:tgtEl>
                                            <p:attrNameLst>
                                              <p:attrName>style.visibility</p:attrName>
                                            </p:attrNameLst>
                                          </p:cBhvr>
                                          <p:to>
                                            <p:strVal val="visible"/>
                                          </p:to>
                                        </p:set>
                                        <p:anim calcmode="lin" valueType="num">
                                          <p:cBhvr additive="base">
                                            <p:cTn id="148" dur="500" fill="hold"/>
                                            <p:tgtEl>
                                              <p:spTgt spid="77"/>
                                            </p:tgtEl>
                                            <p:attrNameLst>
                                              <p:attrName>ppt_x</p:attrName>
                                            </p:attrNameLst>
                                          </p:cBhvr>
                                          <p:tavLst>
                                            <p:tav tm="0">
                                              <p:val>
                                                <p:strVal val="0-#ppt_w/2"/>
                                              </p:val>
                                            </p:tav>
                                            <p:tav tm="100000">
                                              <p:val>
                                                <p:strVal val="#ppt_x"/>
                                              </p:val>
                                            </p:tav>
                                          </p:tavLst>
                                        </p:anim>
                                        <p:anim calcmode="lin" valueType="num">
                                          <p:cBhvr additive="base">
                                            <p:cTn id="149" dur="500" fill="hold"/>
                                            <p:tgtEl>
                                              <p:spTgt spid="77"/>
                                            </p:tgtEl>
                                            <p:attrNameLst>
                                              <p:attrName>ppt_y</p:attrName>
                                            </p:attrNameLst>
                                          </p:cBhvr>
                                          <p:tavLst>
                                            <p:tav tm="0">
                                              <p:val>
                                                <p:strVal val="#ppt_y"/>
                                              </p:val>
                                            </p:tav>
                                            <p:tav tm="100000">
                                              <p:val>
                                                <p:strVal val="#ppt_y"/>
                                              </p:val>
                                            </p:tav>
                                          </p:tavLst>
                                        </p:anim>
                                      </p:childTnLst>
                                    </p:cTn>
                                  </p:par>
                                  <p:par>
                                    <p:cTn id="150" presetID="55" presetClass="entr" presetSubtype="0" fill="hold" grpId="0" nodeType="withEffect">
                                      <p:stCondLst>
                                        <p:cond delay="2100"/>
                                      </p:stCondLst>
                                      <p:childTnLst>
                                        <p:set>
                                          <p:cBhvr>
                                            <p:cTn id="151" dur="1" fill="hold">
                                              <p:stCondLst>
                                                <p:cond delay="0"/>
                                              </p:stCondLst>
                                            </p:cTn>
                                            <p:tgtEl>
                                              <p:spTgt spid="76"/>
                                            </p:tgtEl>
                                            <p:attrNameLst>
                                              <p:attrName>style.visibility</p:attrName>
                                            </p:attrNameLst>
                                          </p:cBhvr>
                                          <p:to>
                                            <p:strVal val="visible"/>
                                          </p:to>
                                        </p:set>
                                        <p:anim calcmode="lin" valueType="num">
                                          <p:cBhvr>
                                            <p:cTn id="152" dur="500" fill="hold"/>
                                            <p:tgtEl>
                                              <p:spTgt spid="76"/>
                                            </p:tgtEl>
                                            <p:attrNameLst>
                                              <p:attrName>ppt_w</p:attrName>
                                            </p:attrNameLst>
                                          </p:cBhvr>
                                          <p:tavLst>
                                            <p:tav tm="0">
                                              <p:val>
                                                <p:strVal val="#ppt_w*0.70"/>
                                              </p:val>
                                            </p:tav>
                                            <p:tav tm="100000">
                                              <p:val>
                                                <p:strVal val="#ppt_w"/>
                                              </p:val>
                                            </p:tav>
                                          </p:tavLst>
                                        </p:anim>
                                        <p:anim calcmode="lin" valueType="num">
                                          <p:cBhvr>
                                            <p:cTn id="153" dur="500" fill="hold"/>
                                            <p:tgtEl>
                                              <p:spTgt spid="76"/>
                                            </p:tgtEl>
                                            <p:attrNameLst>
                                              <p:attrName>ppt_h</p:attrName>
                                            </p:attrNameLst>
                                          </p:cBhvr>
                                          <p:tavLst>
                                            <p:tav tm="0">
                                              <p:val>
                                                <p:strVal val="#ppt_h"/>
                                              </p:val>
                                            </p:tav>
                                            <p:tav tm="100000">
                                              <p:val>
                                                <p:strVal val="#ppt_h"/>
                                              </p:val>
                                            </p:tav>
                                          </p:tavLst>
                                        </p:anim>
                                        <p:animEffect transition="in" filter="fade">
                                          <p:cBhvr>
                                            <p:cTn id="154" dur="500"/>
                                            <p:tgtEl>
                                              <p:spTgt spid="76"/>
                                            </p:tgtEl>
                                          </p:cBhvr>
                                        </p:animEffect>
                                      </p:childTnLst>
                                    </p:cTn>
                                  </p:par>
                                  <p:par>
                                    <p:cTn id="155" presetID="2" presetClass="entr" presetSubtype="8" fill="hold" grpId="0" nodeType="withEffect">
                                      <p:stCondLst>
                                        <p:cond delay="1700"/>
                                      </p:stCondLst>
                                      <p:childTnLst>
                                        <p:set>
                                          <p:cBhvr>
                                            <p:cTn id="156" dur="1" fill="hold">
                                              <p:stCondLst>
                                                <p:cond delay="0"/>
                                              </p:stCondLst>
                                            </p:cTn>
                                            <p:tgtEl>
                                              <p:spTgt spid="79"/>
                                            </p:tgtEl>
                                            <p:attrNameLst>
                                              <p:attrName>style.visibility</p:attrName>
                                            </p:attrNameLst>
                                          </p:cBhvr>
                                          <p:to>
                                            <p:strVal val="visible"/>
                                          </p:to>
                                        </p:set>
                                        <p:anim calcmode="lin" valueType="num">
                                          <p:cBhvr additive="base">
                                            <p:cTn id="157" dur="500" fill="hold"/>
                                            <p:tgtEl>
                                              <p:spTgt spid="79"/>
                                            </p:tgtEl>
                                            <p:attrNameLst>
                                              <p:attrName>ppt_x</p:attrName>
                                            </p:attrNameLst>
                                          </p:cBhvr>
                                          <p:tavLst>
                                            <p:tav tm="0">
                                              <p:val>
                                                <p:strVal val="0-#ppt_w/2"/>
                                              </p:val>
                                            </p:tav>
                                            <p:tav tm="100000">
                                              <p:val>
                                                <p:strVal val="#ppt_x"/>
                                              </p:val>
                                            </p:tav>
                                          </p:tavLst>
                                        </p:anim>
                                        <p:anim calcmode="lin" valueType="num">
                                          <p:cBhvr additive="base">
                                            <p:cTn id="158" dur="500" fill="hold"/>
                                            <p:tgtEl>
                                              <p:spTgt spid="79"/>
                                            </p:tgtEl>
                                            <p:attrNameLst>
                                              <p:attrName>ppt_y</p:attrName>
                                            </p:attrNameLst>
                                          </p:cBhvr>
                                          <p:tavLst>
                                            <p:tav tm="0">
                                              <p:val>
                                                <p:strVal val="#ppt_y"/>
                                              </p:val>
                                            </p:tav>
                                            <p:tav tm="100000">
                                              <p:val>
                                                <p:strVal val="#ppt_y"/>
                                              </p:val>
                                            </p:tav>
                                          </p:tavLst>
                                        </p:anim>
                                      </p:childTnLst>
                                    </p:cTn>
                                  </p:par>
                                  <p:par>
                                    <p:cTn id="159" presetID="55" presetClass="entr" presetSubtype="0" fill="hold" grpId="0" nodeType="withEffect">
                                      <p:stCondLst>
                                        <p:cond delay="2100"/>
                                      </p:stCondLst>
                                      <p:childTnLst>
                                        <p:set>
                                          <p:cBhvr>
                                            <p:cTn id="160" dur="1" fill="hold">
                                              <p:stCondLst>
                                                <p:cond delay="0"/>
                                              </p:stCondLst>
                                            </p:cTn>
                                            <p:tgtEl>
                                              <p:spTgt spid="78"/>
                                            </p:tgtEl>
                                            <p:attrNameLst>
                                              <p:attrName>style.visibility</p:attrName>
                                            </p:attrNameLst>
                                          </p:cBhvr>
                                          <p:to>
                                            <p:strVal val="visible"/>
                                          </p:to>
                                        </p:set>
                                        <p:anim calcmode="lin" valueType="num">
                                          <p:cBhvr>
                                            <p:cTn id="161" dur="500" fill="hold"/>
                                            <p:tgtEl>
                                              <p:spTgt spid="78"/>
                                            </p:tgtEl>
                                            <p:attrNameLst>
                                              <p:attrName>ppt_w</p:attrName>
                                            </p:attrNameLst>
                                          </p:cBhvr>
                                          <p:tavLst>
                                            <p:tav tm="0">
                                              <p:val>
                                                <p:strVal val="#ppt_w*0.70"/>
                                              </p:val>
                                            </p:tav>
                                            <p:tav tm="100000">
                                              <p:val>
                                                <p:strVal val="#ppt_w"/>
                                              </p:val>
                                            </p:tav>
                                          </p:tavLst>
                                        </p:anim>
                                        <p:anim calcmode="lin" valueType="num">
                                          <p:cBhvr>
                                            <p:cTn id="162" dur="500" fill="hold"/>
                                            <p:tgtEl>
                                              <p:spTgt spid="78"/>
                                            </p:tgtEl>
                                            <p:attrNameLst>
                                              <p:attrName>ppt_h</p:attrName>
                                            </p:attrNameLst>
                                          </p:cBhvr>
                                          <p:tavLst>
                                            <p:tav tm="0">
                                              <p:val>
                                                <p:strVal val="#ppt_h"/>
                                              </p:val>
                                            </p:tav>
                                            <p:tav tm="100000">
                                              <p:val>
                                                <p:strVal val="#ppt_h"/>
                                              </p:val>
                                            </p:tav>
                                          </p:tavLst>
                                        </p:anim>
                                        <p:animEffect transition="in" filter="fade">
                                          <p:cBhvr>
                                            <p:cTn id="163" dur="500"/>
                                            <p:tgtEl>
                                              <p:spTgt spid="78"/>
                                            </p:tgtEl>
                                          </p:cBhvr>
                                        </p:animEffect>
                                      </p:childTnLst>
                                    </p:cTn>
                                  </p:par>
                                  <p:par>
                                    <p:cTn id="164" presetID="2" presetClass="entr" presetSubtype="8" fill="hold" grpId="0" nodeType="withEffect">
                                      <p:stCondLst>
                                        <p:cond delay="1700"/>
                                      </p:stCondLst>
                                      <p:childTnLst>
                                        <p:set>
                                          <p:cBhvr>
                                            <p:cTn id="165" dur="1" fill="hold">
                                              <p:stCondLst>
                                                <p:cond delay="0"/>
                                              </p:stCondLst>
                                            </p:cTn>
                                            <p:tgtEl>
                                              <p:spTgt spid="81"/>
                                            </p:tgtEl>
                                            <p:attrNameLst>
                                              <p:attrName>style.visibility</p:attrName>
                                            </p:attrNameLst>
                                          </p:cBhvr>
                                          <p:to>
                                            <p:strVal val="visible"/>
                                          </p:to>
                                        </p:set>
                                        <p:anim calcmode="lin" valueType="num">
                                          <p:cBhvr additive="base">
                                            <p:cTn id="166" dur="500" fill="hold"/>
                                            <p:tgtEl>
                                              <p:spTgt spid="81"/>
                                            </p:tgtEl>
                                            <p:attrNameLst>
                                              <p:attrName>ppt_x</p:attrName>
                                            </p:attrNameLst>
                                          </p:cBhvr>
                                          <p:tavLst>
                                            <p:tav tm="0">
                                              <p:val>
                                                <p:strVal val="0-#ppt_w/2"/>
                                              </p:val>
                                            </p:tav>
                                            <p:tav tm="100000">
                                              <p:val>
                                                <p:strVal val="#ppt_x"/>
                                              </p:val>
                                            </p:tav>
                                          </p:tavLst>
                                        </p:anim>
                                        <p:anim calcmode="lin" valueType="num">
                                          <p:cBhvr additive="base">
                                            <p:cTn id="167" dur="500" fill="hold"/>
                                            <p:tgtEl>
                                              <p:spTgt spid="81"/>
                                            </p:tgtEl>
                                            <p:attrNameLst>
                                              <p:attrName>ppt_y</p:attrName>
                                            </p:attrNameLst>
                                          </p:cBhvr>
                                          <p:tavLst>
                                            <p:tav tm="0">
                                              <p:val>
                                                <p:strVal val="#ppt_y"/>
                                              </p:val>
                                            </p:tav>
                                            <p:tav tm="100000">
                                              <p:val>
                                                <p:strVal val="#ppt_y"/>
                                              </p:val>
                                            </p:tav>
                                          </p:tavLst>
                                        </p:anim>
                                      </p:childTnLst>
                                    </p:cTn>
                                  </p:par>
                                  <p:par>
                                    <p:cTn id="168" presetID="55" presetClass="entr" presetSubtype="0" fill="hold" grpId="0" nodeType="withEffect">
                                      <p:stCondLst>
                                        <p:cond delay="2100"/>
                                      </p:stCondLst>
                                      <p:childTnLst>
                                        <p:set>
                                          <p:cBhvr>
                                            <p:cTn id="169" dur="1" fill="hold">
                                              <p:stCondLst>
                                                <p:cond delay="0"/>
                                              </p:stCondLst>
                                            </p:cTn>
                                            <p:tgtEl>
                                              <p:spTgt spid="80"/>
                                            </p:tgtEl>
                                            <p:attrNameLst>
                                              <p:attrName>style.visibility</p:attrName>
                                            </p:attrNameLst>
                                          </p:cBhvr>
                                          <p:to>
                                            <p:strVal val="visible"/>
                                          </p:to>
                                        </p:set>
                                        <p:anim calcmode="lin" valueType="num">
                                          <p:cBhvr>
                                            <p:cTn id="170" dur="500" fill="hold"/>
                                            <p:tgtEl>
                                              <p:spTgt spid="80"/>
                                            </p:tgtEl>
                                            <p:attrNameLst>
                                              <p:attrName>ppt_w</p:attrName>
                                            </p:attrNameLst>
                                          </p:cBhvr>
                                          <p:tavLst>
                                            <p:tav tm="0">
                                              <p:val>
                                                <p:strVal val="#ppt_w*0.70"/>
                                              </p:val>
                                            </p:tav>
                                            <p:tav tm="100000">
                                              <p:val>
                                                <p:strVal val="#ppt_w"/>
                                              </p:val>
                                            </p:tav>
                                          </p:tavLst>
                                        </p:anim>
                                        <p:anim calcmode="lin" valueType="num">
                                          <p:cBhvr>
                                            <p:cTn id="171" dur="500" fill="hold"/>
                                            <p:tgtEl>
                                              <p:spTgt spid="80"/>
                                            </p:tgtEl>
                                            <p:attrNameLst>
                                              <p:attrName>ppt_h</p:attrName>
                                            </p:attrNameLst>
                                          </p:cBhvr>
                                          <p:tavLst>
                                            <p:tav tm="0">
                                              <p:val>
                                                <p:strVal val="#ppt_h"/>
                                              </p:val>
                                            </p:tav>
                                            <p:tav tm="100000">
                                              <p:val>
                                                <p:strVal val="#ppt_h"/>
                                              </p:val>
                                            </p:tav>
                                          </p:tavLst>
                                        </p:anim>
                                        <p:animEffect transition="in" filter="fade">
                                          <p:cBhvr>
                                            <p:cTn id="172"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animBg="1"/>
          <p:bldP spid="49" grpId="0" animBg="1"/>
          <p:bldP spid="50" grpId="0" animBg="1"/>
          <p:bldP spid="58" grpId="0"/>
          <p:bldP spid="58" grpId="1"/>
          <p:bldP spid="59" grpId="0"/>
          <p:bldP spid="59" grpId="1"/>
          <p:bldP spid="60" grpId="0"/>
          <p:bldP spid="60" grpId="1"/>
          <p:bldP spid="61" grpId="0"/>
          <p:bldP spid="61" grpId="1"/>
          <p:bldP spid="62" grpId="0"/>
          <p:bldP spid="62" grpId="1"/>
          <p:bldP spid="63" grpId="0"/>
          <p:bldP spid="63" grpId="1"/>
          <p:bldP spid="64" grpId="0"/>
          <p:bldP spid="64" grpId="1"/>
          <p:bldP spid="68" grpId="0"/>
          <p:bldP spid="69" grpId="0" animBg="1"/>
          <p:bldP spid="70" grpId="0"/>
          <p:bldP spid="71" grpId="0" animBg="1"/>
          <p:bldP spid="72" grpId="0"/>
          <p:bldP spid="73" grpId="0" animBg="1"/>
          <p:bldP spid="74" grpId="0"/>
          <p:bldP spid="75" grpId="0" animBg="1"/>
          <p:bldP spid="76" grpId="0"/>
          <p:bldP spid="77" grpId="0" animBg="1"/>
          <p:bldP spid="78" grpId="0"/>
          <p:bldP spid="79" grpId="0" animBg="1"/>
          <p:bldP spid="80" grpId="0"/>
          <p:bldP spid="81"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介 绍</a:t>
            </a:r>
          </a:p>
        </p:txBody>
      </p:sp>
      <p:sp>
        <p:nvSpPr>
          <p:cNvPr id="37" name="圆角矩形 36"/>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提出的</a:t>
            </a:r>
            <a:r>
              <a:rPr lang="en-US" altLang="zh-CN"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AIDM</a:t>
            </a: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模型</a:t>
            </a:r>
          </a:p>
        </p:txBody>
      </p:sp>
      <p:sp>
        <p:nvSpPr>
          <p:cNvPr id="38" name="圆角矩形 3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39" name="圆角矩形 3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40" name="圆角矩形 3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41" name="矩形 40"/>
          <p:cNvSpPr/>
          <p:nvPr/>
        </p:nvSpPr>
        <p:spPr>
          <a:xfrm>
            <a:off x="1032338" y="371771"/>
            <a:ext cx="3715559" cy="336695"/>
          </a:xfrm>
          <a:prstGeom prst="rect">
            <a:avLst/>
          </a:prstGeom>
        </p:spPr>
        <p:txBody>
          <a:bodyPr wrap="square" anchor="ctr" anchorCtr="0">
            <a:spAutoFit/>
          </a:bodyPr>
          <a:lstStyle/>
          <a:p>
            <a:pPr>
              <a:lnSpc>
                <a:spcPct val="150000"/>
              </a:lnSpc>
            </a:pPr>
            <a:r>
              <a:rPr lang="en-US" altLang="zh-CN" sz="1200" dirty="0">
                <a:solidFill>
                  <a:srgbClr val="03CCCE"/>
                </a:solidFill>
                <a:latin typeface="微软雅黑" pitchFamily="34" charset="-122"/>
                <a:ea typeface="微软雅黑" pitchFamily="34" charset="-122"/>
              </a:rPr>
              <a:t>Deep Learning 4 Java Multilayer Perceptron</a:t>
            </a:r>
            <a:endParaRPr lang="zh-CN" altLang="en-US" sz="1200" dirty="0">
              <a:solidFill>
                <a:srgbClr val="03CCCE"/>
              </a:solidFill>
              <a:latin typeface="微软雅黑" pitchFamily="34" charset="-122"/>
              <a:ea typeface="微软雅黑" pitchFamily="34" charset="-122"/>
            </a:endParaRPr>
          </a:p>
        </p:txBody>
      </p:sp>
      <p:pic>
        <p:nvPicPr>
          <p:cNvPr id="5" name="图片 4">
            <a:extLst>
              <a:ext uri="{FF2B5EF4-FFF2-40B4-BE49-F238E27FC236}">
                <a16:creationId xmlns:a16="http://schemas.microsoft.com/office/drawing/2014/main" id="{BB99A5A0-3BEE-4F1D-909E-7DBAB1B4AC30}"/>
              </a:ext>
            </a:extLst>
          </p:cNvPr>
          <p:cNvPicPr>
            <a:picLocks noChangeAspect="1"/>
          </p:cNvPicPr>
          <p:nvPr/>
        </p:nvPicPr>
        <p:blipFill>
          <a:blip r:embed="rId3"/>
          <a:stretch>
            <a:fillRect/>
          </a:stretch>
        </p:blipFill>
        <p:spPr>
          <a:xfrm>
            <a:off x="7312025" y="2604169"/>
            <a:ext cx="1501270" cy="457240"/>
          </a:xfrm>
          <a:prstGeom prst="rect">
            <a:avLst/>
          </a:prstGeom>
        </p:spPr>
      </p:pic>
      <p:graphicFrame>
        <p:nvGraphicFramePr>
          <p:cNvPr id="7" name="图示 6">
            <a:extLst>
              <a:ext uri="{FF2B5EF4-FFF2-40B4-BE49-F238E27FC236}">
                <a16:creationId xmlns:a16="http://schemas.microsoft.com/office/drawing/2014/main" id="{70007051-D018-4948-AE94-33F7BF26BAC2}"/>
              </a:ext>
            </a:extLst>
          </p:cNvPr>
          <p:cNvGraphicFramePr/>
          <p:nvPr>
            <p:extLst>
              <p:ext uri="{D42A27DB-BD31-4B8C-83A1-F6EECF244321}">
                <p14:modId xmlns:p14="http://schemas.microsoft.com/office/powerpoint/2010/main" val="3206485248"/>
              </p:ext>
            </p:extLst>
          </p:nvPr>
        </p:nvGraphicFramePr>
        <p:xfrm>
          <a:off x="1524000" y="914772"/>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图片 8">
            <a:extLst>
              <a:ext uri="{FF2B5EF4-FFF2-40B4-BE49-F238E27FC236}">
                <a16:creationId xmlns:a16="http://schemas.microsoft.com/office/drawing/2014/main" id="{C689F2C2-8A2C-4961-B41A-F6AC13CE7DEE}"/>
              </a:ext>
            </a:extLst>
          </p:cNvPr>
          <p:cNvPicPr>
            <a:picLocks noChangeAspect="1"/>
          </p:cNvPicPr>
          <p:nvPr/>
        </p:nvPicPr>
        <p:blipFill>
          <a:blip r:embed="rId9"/>
          <a:stretch>
            <a:fillRect/>
          </a:stretch>
        </p:blipFill>
        <p:spPr>
          <a:xfrm>
            <a:off x="7020272" y="4083124"/>
            <a:ext cx="1318374" cy="632515"/>
          </a:xfrm>
          <a:prstGeom prst="rect">
            <a:avLst/>
          </a:prstGeom>
        </p:spPr>
      </p:pic>
    </p:spTree>
  </p:cSld>
  <p:clrMapOvr>
    <a:masterClrMapping/>
  </p:clrMapOvr>
  <p:transition spd="slow" advTm="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介 绍</a:t>
            </a:r>
          </a:p>
        </p:txBody>
      </p:sp>
      <p:sp>
        <p:nvSpPr>
          <p:cNvPr id="37" name="圆角矩形 36"/>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提出的</a:t>
            </a:r>
            <a:r>
              <a:rPr lang="en-US" altLang="zh-CN"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AIDM</a:t>
            </a: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模型</a:t>
            </a:r>
          </a:p>
        </p:txBody>
      </p:sp>
      <p:sp>
        <p:nvSpPr>
          <p:cNvPr id="38" name="圆角矩形 3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39" name="圆角矩形 3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40" name="圆角矩形 3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41" name="矩形 40"/>
          <p:cNvSpPr/>
          <p:nvPr/>
        </p:nvSpPr>
        <p:spPr>
          <a:xfrm>
            <a:off x="1032338" y="371771"/>
            <a:ext cx="3715559" cy="336695"/>
          </a:xfrm>
          <a:prstGeom prst="rect">
            <a:avLst/>
          </a:prstGeom>
        </p:spPr>
        <p:txBody>
          <a:bodyPr wrap="square" anchor="ctr" anchorCtr="0">
            <a:spAutoFit/>
          </a:bodyPr>
          <a:lstStyle/>
          <a:p>
            <a:pPr>
              <a:lnSpc>
                <a:spcPct val="150000"/>
              </a:lnSpc>
            </a:pPr>
            <a:r>
              <a:rPr lang="en-US" altLang="zh-CN" sz="1200" dirty="0">
                <a:solidFill>
                  <a:srgbClr val="03CCCE"/>
                </a:solidFill>
                <a:latin typeface="微软雅黑" pitchFamily="34" charset="-122"/>
                <a:ea typeface="微软雅黑" pitchFamily="34" charset="-122"/>
              </a:rPr>
              <a:t>Deep Learning 4 Java Multilayer Perceptron</a:t>
            </a:r>
            <a:endParaRPr lang="zh-CN" altLang="en-US" sz="1200" dirty="0">
              <a:solidFill>
                <a:srgbClr val="03CCCE"/>
              </a:solidFill>
              <a:latin typeface="微软雅黑" pitchFamily="34" charset="-122"/>
              <a:ea typeface="微软雅黑" pitchFamily="34" charset="-122"/>
            </a:endParaRPr>
          </a:p>
        </p:txBody>
      </p:sp>
      <p:graphicFrame>
        <p:nvGraphicFramePr>
          <p:cNvPr id="7" name="图示 6">
            <a:extLst>
              <a:ext uri="{FF2B5EF4-FFF2-40B4-BE49-F238E27FC236}">
                <a16:creationId xmlns:a16="http://schemas.microsoft.com/office/drawing/2014/main" id="{70007051-D018-4948-AE94-33F7BF26BAC2}"/>
              </a:ext>
            </a:extLst>
          </p:cNvPr>
          <p:cNvGraphicFramePr/>
          <p:nvPr>
            <p:extLst>
              <p:ext uri="{D42A27DB-BD31-4B8C-83A1-F6EECF244321}">
                <p14:modId xmlns:p14="http://schemas.microsoft.com/office/powerpoint/2010/main" val="2937801216"/>
              </p:ext>
            </p:extLst>
          </p:nvPr>
        </p:nvGraphicFramePr>
        <p:xfrm>
          <a:off x="-80491" y="1274812"/>
          <a:ext cx="4680520" cy="3153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图片 10">
            <a:extLst>
              <a:ext uri="{FF2B5EF4-FFF2-40B4-BE49-F238E27FC236}">
                <a16:creationId xmlns:a16="http://schemas.microsoft.com/office/drawing/2014/main" id="{1E4C9C33-5B5C-4D2B-B163-3EDB2305D85E}"/>
              </a:ext>
            </a:extLst>
          </p:cNvPr>
          <p:cNvPicPr/>
          <p:nvPr/>
        </p:nvPicPr>
        <p:blipFill>
          <a:blip r:embed="rId8"/>
          <a:stretch>
            <a:fillRect/>
          </a:stretch>
        </p:blipFill>
        <p:spPr>
          <a:xfrm>
            <a:off x="4700258" y="740169"/>
            <a:ext cx="3406140" cy="1874520"/>
          </a:xfrm>
          <a:prstGeom prst="rect">
            <a:avLst/>
          </a:prstGeom>
        </p:spPr>
      </p:pic>
      <p:pic>
        <p:nvPicPr>
          <p:cNvPr id="12" name="图片 11">
            <a:extLst>
              <a:ext uri="{FF2B5EF4-FFF2-40B4-BE49-F238E27FC236}">
                <a16:creationId xmlns:a16="http://schemas.microsoft.com/office/drawing/2014/main" id="{F8AE4AE7-3630-48AA-87EA-FB1CFF96781E}"/>
              </a:ext>
            </a:extLst>
          </p:cNvPr>
          <p:cNvPicPr/>
          <p:nvPr/>
        </p:nvPicPr>
        <p:blipFill>
          <a:blip r:embed="rId9"/>
          <a:stretch>
            <a:fillRect/>
          </a:stretch>
        </p:blipFill>
        <p:spPr>
          <a:xfrm>
            <a:off x="5035176" y="2600085"/>
            <a:ext cx="2736304" cy="2541828"/>
          </a:xfrm>
          <a:prstGeom prst="rect">
            <a:avLst/>
          </a:prstGeom>
        </p:spPr>
      </p:pic>
    </p:spTree>
    <p:extLst>
      <p:ext uri="{BB962C8B-B14F-4D97-AF65-F5344CB8AC3E}">
        <p14:creationId xmlns:p14="http://schemas.microsoft.com/office/powerpoint/2010/main" val="5026141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0">
        <p159:morph option="byObject"/>
      </p:transition>
    </mc:Choice>
    <mc:Fallback>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9"/>
          <p:cNvSpPr>
            <a:spLocks noEditPoints="1"/>
          </p:cNvSpPr>
          <p:nvPr/>
        </p:nvSpPr>
        <p:spPr bwMode="auto">
          <a:xfrm>
            <a:off x="-11400" y="934853"/>
            <a:ext cx="2931492" cy="4207060"/>
          </a:xfrm>
          <a:custGeom>
            <a:avLst/>
            <a:gdLst>
              <a:gd name="T0" fmla="*/ 51 w 1711"/>
              <a:gd name="T1" fmla="*/ 1681 h 2455"/>
              <a:gd name="T2" fmla="*/ 330 w 1711"/>
              <a:gd name="T3" fmla="*/ 1624 h 2455"/>
              <a:gd name="T4" fmla="*/ 544 w 1711"/>
              <a:gd name="T5" fmla="*/ 1032 h 2455"/>
              <a:gd name="T6" fmla="*/ 544 w 1711"/>
              <a:gd name="T7" fmla="*/ 1032 h 2455"/>
              <a:gd name="T8" fmla="*/ 544 w 1711"/>
              <a:gd name="T9" fmla="*/ 408 h 2455"/>
              <a:gd name="T10" fmla="*/ 760 w 1711"/>
              <a:gd name="T11" fmla="*/ 291 h 2455"/>
              <a:gd name="T12" fmla="*/ 856 w 1711"/>
              <a:gd name="T13" fmla="*/ 0 h 2455"/>
              <a:gd name="T14" fmla="*/ 951 w 1711"/>
              <a:gd name="T15" fmla="*/ 291 h 2455"/>
              <a:gd name="T16" fmla="*/ 1297 w 1711"/>
              <a:gd name="T17" fmla="*/ 720 h 2455"/>
              <a:gd name="T18" fmla="*/ 1163 w 1711"/>
              <a:gd name="T19" fmla="*/ 1037 h 2455"/>
              <a:gd name="T20" fmla="*/ 1382 w 1711"/>
              <a:gd name="T21" fmla="*/ 1624 h 2455"/>
              <a:gd name="T22" fmla="*/ 1660 w 1711"/>
              <a:gd name="T23" fmla="*/ 1681 h 2455"/>
              <a:gd name="T24" fmla="*/ 1438 w 1711"/>
              <a:gd name="T25" fmla="*/ 1738 h 2455"/>
              <a:gd name="T26" fmla="*/ 1635 w 1711"/>
              <a:gd name="T27" fmla="*/ 2233 h 2455"/>
              <a:gd name="T28" fmla="*/ 1698 w 1711"/>
              <a:gd name="T29" fmla="*/ 2364 h 2455"/>
              <a:gd name="T30" fmla="*/ 1595 w 1711"/>
              <a:gd name="T31" fmla="*/ 2413 h 2455"/>
              <a:gd name="T32" fmla="*/ 1532 w 1711"/>
              <a:gd name="T33" fmla="*/ 2283 h 2455"/>
              <a:gd name="T34" fmla="*/ 1226 w 1711"/>
              <a:gd name="T35" fmla="*/ 1738 h 2455"/>
              <a:gd name="T36" fmla="*/ 951 w 1711"/>
              <a:gd name="T37" fmla="*/ 1811 h 2455"/>
              <a:gd name="T38" fmla="*/ 760 w 1711"/>
              <a:gd name="T39" fmla="*/ 1811 h 2455"/>
              <a:gd name="T40" fmla="*/ 485 w 1711"/>
              <a:gd name="T41" fmla="*/ 1738 h 2455"/>
              <a:gd name="T42" fmla="*/ 180 w 1711"/>
              <a:gd name="T43" fmla="*/ 2283 h 2455"/>
              <a:gd name="T44" fmla="*/ 117 w 1711"/>
              <a:gd name="T45" fmla="*/ 2413 h 2455"/>
              <a:gd name="T46" fmla="*/ 14 w 1711"/>
              <a:gd name="T47" fmla="*/ 2364 h 2455"/>
              <a:gd name="T48" fmla="*/ 77 w 1711"/>
              <a:gd name="T49" fmla="*/ 2233 h 2455"/>
              <a:gd name="T50" fmla="*/ 273 w 1711"/>
              <a:gd name="T51" fmla="*/ 1738 h 2455"/>
              <a:gd name="T52" fmla="*/ 760 w 1711"/>
              <a:gd name="T53" fmla="*/ 1624 h 2455"/>
              <a:gd name="T54" fmla="*/ 760 w 1711"/>
              <a:gd name="T55" fmla="*/ 1550 h 2455"/>
              <a:gd name="T56" fmla="*/ 951 w 1711"/>
              <a:gd name="T57" fmla="*/ 1550 h 2455"/>
              <a:gd name="T58" fmla="*/ 1170 w 1711"/>
              <a:gd name="T59" fmla="*/ 1624 h 2455"/>
              <a:gd name="T60" fmla="*/ 769 w 1711"/>
              <a:gd name="T61" fmla="*/ 1152 h 2455"/>
              <a:gd name="T62" fmla="*/ 760 w 1711"/>
              <a:gd name="T63" fmla="*/ 1624 h 2455"/>
              <a:gd name="T64" fmla="*/ 1032 w 1711"/>
              <a:gd name="T65" fmla="*/ 543 h 2455"/>
              <a:gd name="T66" fmla="*/ 679 w 1711"/>
              <a:gd name="T67" fmla="*/ 543 h 2455"/>
              <a:gd name="T68" fmla="*/ 679 w 1711"/>
              <a:gd name="T69" fmla="*/ 897 h 2455"/>
              <a:gd name="T70" fmla="*/ 956 w 1711"/>
              <a:gd name="T71" fmla="*/ 949 h 2455"/>
              <a:gd name="T72" fmla="*/ 1032 w 1711"/>
              <a:gd name="T73" fmla="*/ 897 h 2455"/>
              <a:gd name="T74" fmla="*/ 1032 w 1711"/>
              <a:gd name="T75" fmla="*/ 543 h 2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11" h="2455">
                <a:moveTo>
                  <a:pt x="109" y="1738"/>
                </a:moveTo>
                <a:cubicBezTo>
                  <a:pt x="76" y="1738"/>
                  <a:pt x="51" y="1713"/>
                  <a:pt x="51" y="1681"/>
                </a:cubicBezTo>
                <a:cubicBezTo>
                  <a:pt x="51" y="1649"/>
                  <a:pt x="76" y="1624"/>
                  <a:pt x="109" y="1624"/>
                </a:cubicBezTo>
                <a:cubicBezTo>
                  <a:pt x="330" y="1624"/>
                  <a:pt x="330" y="1624"/>
                  <a:pt x="330" y="1624"/>
                </a:cubicBezTo>
                <a:cubicBezTo>
                  <a:pt x="594" y="1074"/>
                  <a:pt x="594" y="1074"/>
                  <a:pt x="594" y="1074"/>
                </a:cubicBezTo>
                <a:cubicBezTo>
                  <a:pt x="577" y="1061"/>
                  <a:pt x="560" y="1047"/>
                  <a:pt x="544" y="1032"/>
                </a:cubicBezTo>
                <a:cubicBezTo>
                  <a:pt x="544" y="1032"/>
                  <a:pt x="544" y="1032"/>
                  <a:pt x="544" y="1032"/>
                </a:cubicBezTo>
                <a:cubicBezTo>
                  <a:pt x="544" y="1032"/>
                  <a:pt x="544" y="1032"/>
                  <a:pt x="544" y="1032"/>
                </a:cubicBezTo>
                <a:cubicBezTo>
                  <a:pt x="464" y="951"/>
                  <a:pt x="415" y="843"/>
                  <a:pt x="415" y="720"/>
                </a:cubicBezTo>
                <a:cubicBezTo>
                  <a:pt x="415" y="599"/>
                  <a:pt x="464" y="488"/>
                  <a:pt x="544" y="408"/>
                </a:cubicBezTo>
                <a:cubicBezTo>
                  <a:pt x="549" y="403"/>
                  <a:pt x="549" y="403"/>
                  <a:pt x="549" y="403"/>
                </a:cubicBezTo>
                <a:cubicBezTo>
                  <a:pt x="606" y="348"/>
                  <a:pt x="679" y="308"/>
                  <a:pt x="760" y="291"/>
                </a:cubicBezTo>
                <a:cubicBezTo>
                  <a:pt x="760" y="95"/>
                  <a:pt x="760" y="95"/>
                  <a:pt x="760" y="95"/>
                </a:cubicBezTo>
                <a:cubicBezTo>
                  <a:pt x="760" y="43"/>
                  <a:pt x="803" y="0"/>
                  <a:pt x="856" y="0"/>
                </a:cubicBezTo>
                <a:cubicBezTo>
                  <a:pt x="908" y="0"/>
                  <a:pt x="951" y="43"/>
                  <a:pt x="951" y="95"/>
                </a:cubicBezTo>
                <a:cubicBezTo>
                  <a:pt x="951" y="291"/>
                  <a:pt x="951" y="291"/>
                  <a:pt x="951" y="291"/>
                </a:cubicBezTo>
                <a:cubicBezTo>
                  <a:pt x="1034" y="308"/>
                  <a:pt x="1108" y="349"/>
                  <a:pt x="1167" y="408"/>
                </a:cubicBezTo>
                <a:cubicBezTo>
                  <a:pt x="1247" y="488"/>
                  <a:pt x="1297" y="599"/>
                  <a:pt x="1297" y="720"/>
                </a:cubicBezTo>
                <a:cubicBezTo>
                  <a:pt x="1297" y="843"/>
                  <a:pt x="1247" y="951"/>
                  <a:pt x="1167" y="1032"/>
                </a:cubicBezTo>
                <a:cubicBezTo>
                  <a:pt x="1163" y="1037"/>
                  <a:pt x="1163" y="1037"/>
                  <a:pt x="1163" y="1037"/>
                </a:cubicBezTo>
                <a:cubicBezTo>
                  <a:pt x="1148" y="1049"/>
                  <a:pt x="1133" y="1063"/>
                  <a:pt x="1116" y="1074"/>
                </a:cubicBezTo>
                <a:cubicBezTo>
                  <a:pt x="1382" y="1624"/>
                  <a:pt x="1382" y="1624"/>
                  <a:pt x="1382" y="1624"/>
                </a:cubicBezTo>
                <a:cubicBezTo>
                  <a:pt x="1603" y="1624"/>
                  <a:pt x="1603" y="1624"/>
                  <a:pt x="1603" y="1624"/>
                </a:cubicBezTo>
                <a:cubicBezTo>
                  <a:pt x="1635" y="1624"/>
                  <a:pt x="1660" y="1649"/>
                  <a:pt x="1660" y="1681"/>
                </a:cubicBezTo>
                <a:cubicBezTo>
                  <a:pt x="1660" y="1713"/>
                  <a:pt x="1635" y="1738"/>
                  <a:pt x="1603" y="1738"/>
                </a:cubicBezTo>
                <a:cubicBezTo>
                  <a:pt x="1438" y="1738"/>
                  <a:pt x="1438" y="1738"/>
                  <a:pt x="1438" y="1738"/>
                </a:cubicBezTo>
                <a:cubicBezTo>
                  <a:pt x="1636" y="2147"/>
                  <a:pt x="1636" y="2147"/>
                  <a:pt x="1636" y="2147"/>
                </a:cubicBezTo>
                <a:cubicBezTo>
                  <a:pt x="1648" y="2176"/>
                  <a:pt x="1648" y="2208"/>
                  <a:pt x="1635" y="2233"/>
                </a:cubicBezTo>
                <a:cubicBezTo>
                  <a:pt x="1657" y="2278"/>
                  <a:pt x="1657" y="2278"/>
                  <a:pt x="1657" y="2278"/>
                </a:cubicBezTo>
                <a:cubicBezTo>
                  <a:pt x="1698" y="2364"/>
                  <a:pt x="1698" y="2364"/>
                  <a:pt x="1698" y="2364"/>
                </a:cubicBezTo>
                <a:cubicBezTo>
                  <a:pt x="1711" y="2392"/>
                  <a:pt x="1701" y="2427"/>
                  <a:pt x="1671" y="2440"/>
                </a:cubicBezTo>
                <a:cubicBezTo>
                  <a:pt x="1643" y="2455"/>
                  <a:pt x="1609" y="2442"/>
                  <a:pt x="1595" y="2413"/>
                </a:cubicBezTo>
                <a:cubicBezTo>
                  <a:pt x="1555" y="2328"/>
                  <a:pt x="1555" y="2328"/>
                  <a:pt x="1555" y="2328"/>
                </a:cubicBezTo>
                <a:cubicBezTo>
                  <a:pt x="1532" y="2283"/>
                  <a:pt x="1532" y="2283"/>
                  <a:pt x="1532" y="2283"/>
                </a:cubicBezTo>
                <a:cubicBezTo>
                  <a:pt x="1503" y="2278"/>
                  <a:pt x="1477" y="2259"/>
                  <a:pt x="1464" y="2231"/>
                </a:cubicBezTo>
                <a:cubicBezTo>
                  <a:pt x="1226" y="1738"/>
                  <a:pt x="1226" y="1738"/>
                  <a:pt x="1226" y="1738"/>
                </a:cubicBezTo>
                <a:cubicBezTo>
                  <a:pt x="951" y="1738"/>
                  <a:pt x="951" y="1738"/>
                  <a:pt x="951" y="1738"/>
                </a:cubicBezTo>
                <a:cubicBezTo>
                  <a:pt x="951" y="1811"/>
                  <a:pt x="951" y="1811"/>
                  <a:pt x="951" y="1811"/>
                </a:cubicBezTo>
                <a:cubicBezTo>
                  <a:pt x="951" y="1863"/>
                  <a:pt x="908" y="1907"/>
                  <a:pt x="856" y="1907"/>
                </a:cubicBezTo>
                <a:cubicBezTo>
                  <a:pt x="803" y="1907"/>
                  <a:pt x="760" y="1863"/>
                  <a:pt x="760" y="1811"/>
                </a:cubicBezTo>
                <a:cubicBezTo>
                  <a:pt x="760" y="1738"/>
                  <a:pt x="760" y="1738"/>
                  <a:pt x="760" y="1738"/>
                </a:cubicBezTo>
                <a:cubicBezTo>
                  <a:pt x="485" y="1738"/>
                  <a:pt x="485" y="1738"/>
                  <a:pt x="485" y="1738"/>
                </a:cubicBezTo>
                <a:cubicBezTo>
                  <a:pt x="246" y="2231"/>
                  <a:pt x="246" y="2231"/>
                  <a:pt x="246" y="2231"/>
                </a:cubicBezTo>
                <a:cubicBezTo>
                  <a:pt x="235" y="2259"/>
                  <a:pt x="208" y="2278"/>
                  <a:pt x="180" y="2283"/>
                </a:cubicBezTo>
                <a:cubicBezTo>
                  <a:pt x="158" y="2328"/>
                  <a:pt x="158" y="2328"/>
                  <a:pt x="158" y="2328"/>
                </a:cubicBezTo>
                <a:cubicBezTo>
                  <a:pt x="117" y="2413"/>
                  <a:pt x="117" y="2413"/>
                  <a:pt x="117" y="2413"/>
                </a:cubicBezTo>
                <a:cubicBezTo>
                  <a:pt x="103" y="2442"/>
                  <a:pt x="69" y="2455"/>
                  <a:pt x="41" y="2440"/>
                </a:cubicBezTo>
                <a:cubicBezTo>
                  <a:pt x="12" y="2427"/>
                  <a:pt x="0" y="2392"/>
                  <a:pt x="14" y="2364"/>
                </a:cubicBezTo>
                <a:cubicBezTo>
                  <a:pt x="56" y="2278"/>
                  <a:pt x="56" y="2278"/>
                  <a:pt x="56" y="2278"/>
                </a:cubicBezTo>
                <a:cubicBezTo>
                  <a:pt x="77" y="2233"/>
                  <a:pt x="77" y="2233"/>
                  <a:pt x="77" y="2233"/>
                </a:cubicBezTo>
                <a:cubicBezTo>
                  <a:pt x="63" y="2208"/>
                  <a:pt x="62" y="2176"/>
                  <a:pt x="76" y="2147"/>
                </a:cubicBezTo>
                <a:cubicBezTo>
                  <a:pt x="273" y="1738"/>
                  <a:pt x="273" y="1738"/>
                  <a:pt x="273" y="1738"/>
                </a:cubicBezTo>
                <a:cubicBezTo>
                  <a:pt x="109" y="1738"/>
                  <a:pt x="109" y="1738"/>
                  <a:pt x="109" y="1738"/>
                </a:cubicBezTo>
                <a:close/>
                <a:moveTo>
                  <a:pt x="760" y="1624"/>
                </a:moveTo>
                <a:cubicBezTo>
                  <a:pt x="760" y="1624"/>
                  <a:pt x="760" y="1624"/>
                  <a:pt x="760" y="1624"/>
                </a:cubicBezTo>
                <a:cubicBezTo>
                  <a:pt x="760" y="1550"/>
                  <a:pt x="760" y="1550"/>
                  <a:pt x="760" y="1550"/>
                </a:cubicBezTo>
                <a:cubicBezTo>
                  <a:pt x="760" y="1498"/>
                  <a:pt x="803" y="1455"/>
                  <a:pt x="856" y="1455"/>
                </a:cubicBezTo>
                <a:cubicBezTo>
                  <a:pt x="908" y="1455"/>
                  <a:pt x="951" y="1498"/>
                  <a:pt x="951" y="1550"/>
                </a:cubicBezTo>
                <a:cubicBezTo>
                  <a:pt x="951" y="1624"/>
                  <a:pt x="951" y="1624"/>
                  <a:pt x="951" y="1624"/>
                </a:cubicBezTo>
                <a:cubicBezTo>
                  <a:pt x="1170" y="1624"/>
                  <a:pt x="1170" y="1624"/>
                  <a:pt x="1170" y="1624"/>
                </a:cubicBezTo>
                <a:cubicBezTo>
                  <a:pt x="942" y="1152"/>
                  <a:pt x="942" y="1152"/>
                  <a:pt x="942" y="1152"/>
                </a:cubicBezTo>
                <a:cubicBezTo>
                  <a:pt x="886" y="1163"/>
                  <a:pt x="825" y="1163"/>
                  <a:pt x="769" y="1152"/>
                </a:cubicBezTo>
                <a:cubicBezTo>
                  <a:pt x="541" y="1624"/>
                  <a:pt x="541" y="1624"/>
                  <a:pt x="541" y="1624"/>
                </a:cubicBezTo>
                <a:cubicBezTo>
                  <a:pt x="760" y="1624"/>
                  <a:pt x="760" y="1624"/>
                  <a:pt x="760" y="1624"/>
                </a:cubicBezTo>
                <a:close/>
                <a:moveTo>
                  <a:pt x="1032" y="543"/>
                </a:moveTo>
                <a:cubicBezTo>
                  <a:pt x="1032" y="543"/>
                  <a:pt x="1032" y="543"/>
                  <a:pt x="1032" y="543"/>
                </a:cubicBezTo>
                <a:cubicBezTo>
                  <a:pt x="936" y="447"/>
                  <a:pt x="781" y="445"/>
                  <a:pt x="683" y="539"/>
                </a:cubicBezTo>
                <a:cubicBezTo>
                  <a:pt x="679" y="543"/>
                  <a:pt x="679" y="543"/>
                  <a:pt x="679" y="543"/>
                </a:cubicBezTo>
                <a:cubicBezTo>
                  <a:pt x="634" y="589"/>
                  <a:pt x="606" y="651"/>
                  <a:pt x="606" y="720"/>
                </a:cubicBezTo>
                <a:cubicBezTo>
                  <a:pt x="606" y="789"/>
                  <a:pt x="634" y="852"/>
                  <a:pt x="679" y="897"/>
                </a:cubicBezTo>
                <a:cubicBezTo>
                  <a:pt x="750" y="968"/>
                  <a:pt x="861" y="989"/>
                  <a:pt x="954" y="949"/>
                </a:cubicBezTo>
                <a:cubicBezTo>
                  <a:pt x="956" y="949"/>
                  <a:pt x="956" y="949"/>
                  <a:pt x="956" y="949"/>
                </a:cubicBezTo>
                <a:cubicBezTo>
                  <a:pt x="982" y="938"/>
                  <a:pt x="1007" y="922"/>
                  <a:pt x="1028" y="901"/>
                </a:cubicBezTo>
                <a:cubicBezTo>
                  <a:pt x="1032" y="897"/>
                  <a:pt x="1032" y="897"/>
                  <a:pt x="1032" y="897"/>
                </a:cubicBezTo>
                <a:cubicBezTo>
                  <a:pt x="1076" y="852"/>
                  <a:pt x="1105" y="789"/>
                  <a:pt x="1105" y="720"/>
                </a:cubicBezTo>
                <a:cubicBezTo>
                  <a:pt x="1105" y="651"/>
                  <a:pt x="1076" y="589"/>
                  <a:pt x="1032" y="543"/>
                </a:cubicBezTo>
                <a:cubicBezTo>
                  <a:pt x="1032" y="543"/>
                  <a:pt x="1032" y="543"/>
                  <a:pt x="1032" y="543"/>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提出的</a:t>
            </a:r>
            <a:r>
              <a:rPr lang="en-US" altLang="zh-CN"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AIDM</a:t>
            </a:r>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模型</a:t>
            </a:r>
          </a:p>
        </p:txBody>
      </p:sp>
      <p:sp>
        <p:nvSpPr>
          <p:cNvPr id="3" name="矩形 2"/>
          <p:cNvSpPr/>
          <p:nvPr/>
        </p:nvSpPr>
        <p:spPr>
          <a:xfrm>
            <a:off x="2564466" y="1881356"/>
            <a:ext cx="1236236"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0 3</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2226607"/>
            <a:ext cx="998991" cy="687111"/>
          </a:xfrm>
          <a:prstGeom prst="rect">
            <a:avLst/>
          </a:prstGeom>
        </p:spPr>
        <p:txBody>
          <a:bodyPr wrap="none">
            <a:spAutoFit/>
          </a:bodyPr>
          <a:lstStyle/>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模型介绍</a:t>
            </a:r>
            <a:endParaRPr lang="en-US" altLang="zh-CN"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预处理阶段</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分类阶段</a:t>
            </a:r>
          </a:p>
        </p:txBody>
      </p:sp>
      <p:sp>
        <p:nvSpPr>
          <p:cNvPr id="5" name="矩形 4"/>
          <p:cNvSpPr/>
          <p:nvPr/>
        </p:nvSpPr>
        <p:spPr>
          <a:xfrm>
            <a:off x="2502180" y="2817460"/>
            <a:ext cx="1349740"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THREE</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矩形 108">
            <a:extLst>
              <a:ext uri="{FF2B5EF4-FFF2-40B4-BE49-F238E27FC236}">
                <a16:creationId xmlns:a16="http://schemas.microsoft.com/office/drawing/2014/main" id="{54E23C8A-2EC0-44DE-9FE9-E93FA90E6418}"/>
              </a:ext>
            </a:extLst>
          </p:cNvPr>
          <p:cNvSpPr/>
          <p:nvPr/>
        </p:nvSpPr>
        <p:spPr>
          <a:xfrm>
            <a:off x="2696940" y="2910223"/>
            <a:ext cx="6336704" cy="1592439"/>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C81B26F3-E044-4919-BA99-84CEFCAB0882}"/>
              </a:ext>
            </a:extLst>
          </p:cNvPr>
          <p:cNvSpPr/>
          <p:nvPr/>
        </p:nvSpPr>
        <p:spPr>
          <a:xfrm>
            <a:off x="2699792" y="1266549"/>
            <a:ext cx="6336704" cy="1592439"/>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B709916E-34F7-4FBF-9634-207616F11127}"/>
              </a:ext>
            </a:extLst>
          </p:cNvPr>
          <p:cNvSpPr/>
          <p:nvPr/>
        </p:nvSpPr>
        <p:spPr>
          <a:xfrm>
            <a:off x="6951154" y="1418828"/>
            <a:ext cx="1077230" cy="1152128"/>
          </a:xfrm>
          <a:prstGeom prst="rect">
            <a:avLst/>
          </a:prstGeom>
          <a:solidFill>
            <a:schemeClr val="bg1"/>
          </a:solidFill>
          <a:ln>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预处理引擎阶段</a:t>
            </a:r>
            <a:endParaRPr lang="zh-CN" altLang="en-US" dirty="0"/>
          </a:p>
        </p:txBody>
      </p:sp>
      <p:sp>
        <p:nvSpPr>
          <p:cNvPr id="26" name="矩形 25">
            <a:extLst>
              <a:ext uri="{FF2B5EF4-FFF2-40B4-BE49-F238E27FC236}">
                <a16:creationId xmlns:a16="http://schemas.microsoft.com/office/drawing/2014/main" id="{0FD6A38F-FD83-40F8-AF89-5E9DDB9C823A}"/>
              </a:ext>
            </a:extLst>
          </p:cNvPr>
          <p:cNvSpPr/>
          <p:nvPr/>
        </p:nvSpPr>
        <p:spPr>
          <a:xfrm>
            <a:off x="2868764" y="1427890"/>
            <a:ext cx="4032448" cy="1152128"/>
          </a:xfrm>
          <a:prstGeom prst="rect">
            <a:avLst/>
          </a:prstGeom>
          <a:solidFill>
            <a:schemeClr val="bg1"/>
          </a:solidFill>
          <a:ln>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BAEE2A5B-63DC-4C96-9311-087A83B5815B}"/>
              </a:ext>
            </a:extLst>
          </p:cNvPr>
          <p:cNvSpPr/>
          <p:nvPr/>
        </p:nvSpPr>
        <p:spPr>
          <a:xfrm>
            <a:off x="539552" y="1310816"/>
            <a:ext cx="2016224" cy="3096344"/>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介 绍</a:t>
            </a:r>
          </a:p>
        </p:txBody>
      </p:sp>
      <p:sp>
        <p:nvSpPr>
          <p:cNvPr id="48" name="圆角矩形 47"/>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提出的</a:t>
            </a:r>
            <a:r>
              <a:rPr lang="en-US" altLang="zh-CN"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AIDM</a:t>
            </a: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模型</a:t>
            </a:r>
          </a:p>
        </p:txBody>
      </p:sp>
      <p:sp>
        <p:nvSpPr>
          <p:cNvPr id="49" name="圆角矩形 48"/>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52" name="圆角矩形 51"/>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53" name="圆角矩形 52"/>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54" name="矩形 53"/>
          <p:cNvSpPr/>
          <p:nvPr/>
        </p:nvSpPr>
        <p:spPr>
          <a:xfrm>
            <a:off x="4164562"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模型介绍</a:t>
            </a:r>
          </a:p>
        </p:txBody>
      </p:sp>
      <p:sp>
        <p:nvSpPr>
          <p:cNvPr id="2" name="流程图: 磁盘 1">
            <a:extLst>
              <a:ext uri="{FF2B5EF4-FFF2-40B4-BE49-F238E27FC236}">
                <a16:creationId xmlns:a16="http://schemas.microsoft.com/office/drawing/2014/main" id="{B308CC54-A574-42A1-AFDD-0C6854A3CF42}"/>
              </a:ext>
            </a:extLst>
          </p:cNvPr>
          <p:cNvSpPr/>
          <p:nvPr/>
        </p:nvSpPr>
        <p:spPr>
          <a:xfrm>
            <a:off x="924548" y="1859805"/>
            <a:ext cx="1224136" cy="71115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带有标记的离线网络流量</a:t>
            </a:r>
          </a:p>
        </p:txBody>
      </p:sp>
      <p:sp>
        <p:nvSpPr>
          <p:cNvPr id="61" name="流程图: 磁盘 60">
            <a:extLst>
              <a:ext uri="{FF2B5EF4-FFF2-40B4-BE49-F238E27FC236}">
                <a16:creationId xmlns:a16="http://schemas.microsoft.com/office/drawing/2014/main" id="{8998B39C-61D4-4449-8759-7CA36D3F65DB}"/>
              </a:ext>
            </a:extLst>
          </p:cNvPr>
          <p:cNvSpPr/>
          <p:nvPr/>
        </p:nvSpPr>
        <p:spPr>
          <a:xfrm>
            <a:off x="924548" y="3219028"/>
            <a:ext cx="1224136" cy="71115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带有标记或未带有标记的在线网络流量</a:t>
            </a:r>
          </a:p>
        </p:txBody>
      </p:sp>
      <p:sp>
        <p:nvSpPr>
          <p:cNvPr id="5" name="文本框 4">
            <a:extLst>
              <a:ext uri="{FF2B5EF4-FFF2-40B4-BE49-F238E27FC236}">
                <a16:creationId xmlns:a16="http://schemas.microsoft.com/office/drawing/2014/main" id="{ACB1ECD0-FDAA-4D9F-8EF2-01134F93A8DA}"/>
              </a:ext>
            </a:extLst>
          </p:cNvPr>
          <p:cNvSpPr txBox="1"/>
          <p:nvPr/>
        </p:nvSpPr>
        <p:spPr>
          <a:xfrm>
            <a:off x="882008" y="933154"/>
            <a:ext cx="2088232" cy="307777"/>
          </a:xfrm>
          <a:prstGeom prst="rect">
            <a:avLst/>
          </a:prstGeom>
          <a:noFill/>
        </p:spPr>
        <p:txBody>
          <a:bodyPr wrap="square" rtlCol="0">
            <a:spAutoFit/>
          </a:bodyPr>
          <a:lstStyle/>
          <a:p>
            <a:r>
              <a:rPr lang="zh-CN" altLang="en-US" sz="1400" dirty="0"/>
              <a:t>数据集收集阶段</a:t>
            </a:r>
          </a:p>
        </p:txBody>
      </p:sp>
      <p:sp>
        <p:nvSpPr>
          <p:cNvPr id="6" name="文本框 5">
            <a:extLst>
              <a:ext uri="{FF2B5EF4-FFF2-40B4-BE49-F238E27FC236}">
                <a16:creationId xmlns:a16="http://schemas.microsoft.com/office/drawing/2014/main" id="{0AE76473-AFFE-4781-8AC2-7A6CDC3A2C7F}"/>
              </a:ext>
            </a:extLst>
          </p:cNvPr>
          <p:cNvSpPr txBox="1"/>
          <p:nvPr/>
        </p:nvSpPr>
        <p:spPr>
          <a:xfrm>
            <a:off x="2771800" y="897217"/>
            <a:ext cx="1107996" cy="369332"/>
          </a:xfrm>
          <a:prstGeom prst="rect">
            <a:avLst/>
          </a:prstGeom>
          <a:noFill/>
        </p:spPr>
        <p:txBody>
          <a:bodyPr wrap="none" rtlCol="0">
            <a:spAutoFit/>
          </a:bodyPr>
          <a:lstStyle/>
          <a:p>
            <a:r>
              <a:rPr lang="zh-CN" altLang="en-US" dirty="0"/>
              <a:t>离线阶段</a:t>
            </a:r>
          </a:p>
        </p:txBody>
      </p:sp>
      <p:sp>
        <p:nvSpPr>
          <p:cNvPr id="65" name="文本框 64">
            <a:extLst>
              <a:ext uri="{FF2B5EF4-FFF2-40B4-BE49-F238E27FC236}">
                <a16:creationId xmlns:a16="http://schemas.microsoft.com/office/drawing/2014/main" id="{EA751891-23DC-44D2-A64E-2927A90CD8F4}"/>
              </a:ext>
            </a:extLst>
          </p:cNvPr>
          <p:cNvSpPr txBox="1"/>
          <p:nvPr/>
        </p:nvSpPr>
        <p:spPr>
          <a:xfrm>
            <a:off x="2771800" y="4451427"/>
            <a:ext cx="1107996" cy="369332"/>
          </a:xfrm>
          <a:prstGeom prst="rect">
            <a:avLst/>
          </a:prstGeom>
          <a:noFill/>
        </p:spPr>
        <p:txBody>
          <a:bodyPr wrap="none" rtlCol="0">
            <a:spAutoFit/>
          </a:bodyPr>
          <a:lstStyle/>
          <a:p>
            <a:r>
              <a:rPr lang="zh-CN" altLang="en-US" dirty="0"/>
              <a:t>在线阶段</a:t>
            </a:r>
          </a:p>
        </p:txBody>
      </p:sp>
      <p:sp>
        <p:nvSpPr>
          <p:cNvPr id="7" name="矩形 6">
            <a:extLst>
              <a:ext uri="{FF2B5EF4-FFF2-40B4-BE49-F238E27FC236}">
                <a16:creationId xmlns:a16="http://schemas.microsoft.com/office/drawing/2014/main" id="{9CC30191-9A1A-4CF5-A553-DF9C25D0BDFC}"/>
              </a:ext>
            </a:extLst>
          </p:cNvPr>
          <p:cNvSpPr/>
          <p:nvPr/>
        </p:nvSpPr>
        <p:spPr>
          <a:xfrm>
            <a:off x="2940772" y="1922884"/>
            <a:ext cx="767132" cy="540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数据转换</a:t>
            </a:r>
          </a:p>
        </p:txBody>
      </p:sp>
      <p:sp>
        <p:nvSpPr>
          <p:cNvPr id="86" name="矩形 85">
            <a:extLst>
              <a:ext uri="{FF2B5EF4-FFF2-40B4-BE49-F238E27FC236}">
                <a16:creationId xmlns:a16="http://schemas.microsoft.com/office/drawing/2014/main" id="{AB29F91E-ABF4-4E22-9BA4-64260FA1575C}"/>
              </a:ext>
            </a:extLst>
          </p:cNvPr>
          <p:cNvSpPr/>
          <p:nvPr/>
        </p:nvSpPr>
        <p:spPr>
          <a:xfrm>
            <a:off x="3995936" y="1922884"/>
            <a:ext cx="767132" cy="540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数据编码</a:t>
            </a:r>
          </a:p>
        </p:txBody>
      </p:sp>
      <p:sp>
        <p:nvSpPr>
          <p:cNvPr id="87" name="矩形 86">
            <a:extLst>
              <a:ext uri="{FF2B5EF4-FFF2-40B4-BE49-F238E27FC236}">
                <a16:creationId xmlns:a16="http://schemas.microsoft.com/office/drawing/2014/main" id="{93711015-0701-47D8-B95F-D4AC21FB76AB}"/>
              </a:ext>
            </a:extLst>
          </p:cNvPr>
          <p:cNvSpPr/>
          <p:nvPr/>
        </p:nvSpPr>
        <p:spPr>
          <a:xfrm>
            <a:off x="5004048" y="1918788"/>
            <a:ext cx="767132" cy="540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特征提取</a:t>
            </a:r>
          </a:p>
        </p:txBody>
      </p:sp>
      <p:sp>
        <p:nvSpPr>
          <p:cNvPr id="88" name="矩形 87">
            <a:extLst>
              <a:ext uri="{FF2B5EF4-FFF2-40B4-BE49-F238E27FC236}">
                <a16:creationId xmlns:a16="http://schemas.microsoft.com/office/drawing/2014/main" id="{83FD3A07-5628-465F-9DE6-25C00F55603E}"/>
              </a:ext>
            </a:extLst>
          </p:cNvPr>
          <p:cNvSpPr/>
          <p:nvPr/>
        </p:nvSpPr>
        <p:spPr>
          <a:xfrm>
            <a:off x="6084168" y="1908763"/>
            <a:ext cx="767132" cy="540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规范化</a:t>
            </a:r>
          </a:p>
        </p:txBody>
      </p:sp>
      <p:sp>
        <p:nvSpPr>
          <p:cNvPr id="89" name="矩形 88">
            <a:extLst>
              <a:ext uri="{FF2B5EF4-FFF2-40B4-BE49-F238E27FC236}">
                <a16:creationId xmlns:a16="http://schemas.microsoft.com/office/drawing/2014/main" id="{94E39F18-A2A7-49C3-BA8C-97B967C007EE}"/>
              </a:ext>
            </a:extLst>
          </p:cNvPr>
          <p:cNvSpPr/>
          <p:nvPr/>
        </p:nvSpPr>
        <p:spPr>
          <a:xfrm>
            <a:off x="7092280" y="1908763"/>
            <a:ext cx="767132" cy="540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建立训练模型</a:t>
            </a:r>
          </a:p>
        </p:txBody>
      </p:sp>
      <p:sp>
        <p:nvSpPr>
          <p:cNvPr id="90" name="矩形 89">
            <a:extLst>
              <a:ext uri="{FF2B5EF4-FFF2-40B4-BE49-F238E27FC236}">
                <a16:creationId xmlns:a16="http://schemas.microsoft.com/office/drawing/2014/main" id="{0BD6D203-C3BF-47E3-A41C-1FF892E214E4}"/>
              </a:ext>
            </a:extLst>
          </p:cNvPr>
          <p:cNvSpPr/>
          <p:nvPr/>
        </p:nvSpPr>
        <p:spPr>
          <a:xfrm>
            <a:off x="8172400" y="1908763"/>
            <a:ext cx="767132" cy="540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训练</a:t>
            </a:r>
          </a:p>
        </p:txBody>
      </p:sp>
      <p:cxnSp>
        <p:nvCxnSpPr>
          <p:cNvPr id="9" name="直接箭头连接符 8">
            <a:extLst>
              <a:ext uri="{FF2B5EF4-FFF2-40B4-BE49-F238E27FC236}">
                <a16:creationId xmlns:a16="http://schemas.microsoft.com/office/drawing/2014/main" id="{6D97E24A-A65B-4D6B-B9F6-56001244329B}"/>
              </a:ext>
            </a:extLst>
          </p:cNvPr>
          <p:cNvCxnSpPr>
            <a:stCxn id="2" idx="4"/>
          </p:cNvCxnSpPr>
          <p:nvPr/>
        </p:nvCxnSpPr>
        <p:spPr>
          <a:xfrm flipV="1">
            <a:off x="2148684" y="2210916"/>
            <a:ext cx="792088" cy="4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9FD80E78-2D68-4EF6-8115-8833C26DAAC7}"/>
              </a:ext>
            </a:extLst>
          </p:cNvPr>
          <p:cNvCxnSpPr/>
          <p:nvPr/>
        </p:nvCxnSpPr>
        <p:spPr>
          <a:xfrm>
            <a:off x="3707904" y="2210916"/>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B842AE1F-E0D9-478D-8C82-1DFE4BC772FD}"/>
              </a:ext>
            </a:extLst>
          </p:cNvPr>
          <p:cNvCxnSpPr>
            <a:cxnSpLocks/>
            <a:endCxn id="87" idx="1"/>
          </p:cNvCxnSpPr>
          <p:nvPr/>
        </p:nvCxnSpPr>
        <p:spPr>
          <a:xfrm>
            <a:off x="4763068" y="2189151"/>
            <a:ext cx="2409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891033E8-048F-4F9A-8FFA-A91865E042F4}"/>
              </a:ext>
            </a:extLst>
          </p:cNvPr>
          <p:cNvCxnSpPr>
            <a:cxnSpLocks/>
          </p:cNvCxnSpPr>
          <p:nvPr/>
        </p:nvCxnSpPr>
        <p:spPr>
          <a:xfrm>
            <a:off x="5771180" y="2189151"/>
            <a:ext cx="312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8F64B5B0-ACB4-4B64-951B-BE56067F9132}"/>
              </a:ext>
            </a:extLst>
          </p:cNvPr>
          <p:cNvCxnSpPr>
            <a:cxnSpLocks/>
          </p:cNvCxnSpPr>
          <p:nvPr/>
        </p:nvCxnSpPr>
        <p:spPr>
          <a:xfrm>
            <a:off x="6851300" y="2186735"/>
            <a:ext cx="2409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BFCD6CA8-106A-436E-81A8-6FA2D08CFC4F}"/>
              </a:ext>
            </a:extLst>
          </p:cNvPr>
          <p:cNvCxnSpPr>
            <a:cxnSpLocks/>
            <a:endCxn id="90" idx="1"/>
          </p:cNvCxnSpPr>
          <p:nvPr/>
        </p:nvCxnSpPr>
        <p:spPr>
          <a:xfrm flipV="1">
            <a:off x="7859412" y="2179126"/>
            <a:ext cx="312988" cy="13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DE886F73-7006-4E3C-9BAC-F18DD3A7EEFF}"/>
              </a:ext>
            </a:extLst>
          </p:cNvPr>
          <p:cNvSpPr txBox="1"/>
          <p:nvPr/>
        </p:nvSpPr>
        <p:spPr>
          <a:xfrm>
            <a:off x="4204201" y="1490441"/>
            <a:ext cx="2131995" cy="307777"/>
          </a:xfrm>
          <a:prstGeom prst="rect">
            <a:avLst/>
          </a:prstGeom>
          <a:noFill/>
        </p:spPr>
        <p:txBody>
          <a:bodyPr wrap="square" rtlCol="0">
            <a:spAutoFit/>
          </a:bodyPr>
          <a:lstStyle/>
          <a:p>
            <a:r>
              <a:rPr lang="zh-CN" altLang="en-US" sz="1400" dirty="0"/>
              <a:t>预处理引擎阶段</a:t>
            </a:r>
          </a:p>
        </p:txBody>
      </p:sp>
      <p:sp>
        <p:nvSpPr>
          <p:cNvPr id="97" name="文本框 96">
            <a:extLst>
              <a:ext uri="{FF2B5EF4-FFF2-40B4-BE49-F238E27FC236}">
                <a16:creationId xmlns:a16="http://schemas.microsoft.com/office/drawing/2014/main" id="{9C3DE820-2E76-42BC-9BB1-B27A0227998E}"/>
              </a:ext>
            </a:extLst>
          </p:cNvPr>
          <p:cNvSpPr txBox="1"/>
          <p:nvPr/>
        </p:nvSpPr>
        <p:spPr>
          <a:xfrm>
            <a:off x="7023361" y="1478067"/>
            <a:ext cx="932815" cy="307777"/>
          </a:xfrm>
          <a:prstGeom prst="rect">
            <a:avLst/>
          </a:prstGeom>
          <a:noFill/>
        </p:spPr>
        <p:txBody>
          <a:bodyPr wrap="square" rtlCol="0">
            <a:spAutoFit/>
          </a:bodyPr>
          <a:lstStyle/>
          <a:p>
            <a:r>
              <a:rPr lang="zh-CN" altLang="en-US" sz="1400" dirty="0"/>
              <a:t>分类阶段</a:t>
            </a:r>
          </a:p>
        </p:txBody>
      </p:sp>
      <p:sp>
        <p:nvSpPr>
          <p:cNvPr id="98" name="矩形 97">
            <a:extLst>
              <a:ext uri="{FF2B5EF4-FFF2-40B4-BE49-F238E27FC236}">
                <a16:creationId xmlns:a16="http://schemas.microsoft.com/office/drawing/2014/main" id="{C85A3B06-4897-4C0C-84A1-7352D2F114D1}"/>
              </a:ext>
            </a:extLst>
          </p:cNvPr>
          <p:cNvSpPr/>
          <p:nvPr/>
        </p:nvSpPr>
        <p:spPr>
          <a:xfrm>
            <a:off x="2940773" y="3304240"/>
            <a:ext cx="1415204" cy="540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预处理引擎</a:t>
            </a:r>
          </a:p>
        </p:txBody>
      </p:sp>
      <p:sp>
        <p:nvSpPr>
          <p:cNvPr id="99" name="矩形 98">
            <a:extLst>
              <a:ext uri="{FF2B5EF4-FFF2-40B4-BE49-F238E27FC236}">
                <a16:creationId xmlns:a16="http://schemas.microsoft.com/office/drawing/2014/main" id="{D1EF0739-8B43-4B48-B31B-D3EB395069B1}"/>
              </a:ext>
            </a:extLst>
          </p:cNvPr>
          <p:cNvSpPr/>
          <p:nvPr/>
        </p:nvSpPr>
        <p:spPr>
          <a:xfrm>
            <a:off x="5477445" y="3304240"/>
            <a:ext cx="1110779" cy="540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训练模型</a:t>
            </a:r>
          </a:p>
        </p:txBody>
      </p:sp>
      <p:sp>
        <p:nvSpPr>
          <p:cNvPr id="100" name="矩形 99">
            <a:extLst>
              <a:ext uri="{FF2B5EF4-FFF2-40B4-BE49-F238E27FC236}">
                <a16:creationId xmlns:a16="http://schemas.microsoft.com/office/drawing/2014/main" id="{CE7C5BA5-8E99-4A13-9A7C-FD508488F453}"/>
              </a:ext>
            </a:extLst>
          </p:cNvPr>
          <p:cNvSpPr/>
          <p:nvPr/>
        </p:nvSpPr>
        <p:spPr>
          <a:xfrm>
            <a:off x="3588525" y="3893032"/>
            <a:ext cx="2063276" cy="540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用新样本更新离线阶段的模型</a:t>
            </a:r>
          </a:p>
        </p:txBody>
      </p:sp>
      <p:cxnSp>
        <p:nvCxnSpPr>
          <p:cNvPr id="101" name="直接箭头连接符 100">
            <a:extLst>
              <a:ext uri="{FF2B5EF4-FFF2-40B4-BE49-F238E27FC236}">
                <a16:creationId xmlns:a16="http://schemas.microsoft.com/office/drawing/2014/main" id="{D23A153F-B1FA-46FB-ACD3-2570667E8D5A}"/>
              </a:ext>
            </a:extLst>
          </p:cNvPr>
          <p:cNvCxnSpPr/>
          <p:nvPr/>
        </p:nvCxnSpPr>
        <p:spPr>
          <a:xfrm flipV="1">
            <a:off x="2137636" y="3519920"/>
            <a:ext cx="792088" cy="4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45B21984-EDC2-4CAC-A12A-3029ACF42B6C}"/>
              </a:ext>
            </a:extLst>
          </p:cNvPr>
          <p:cNvCxnSpPr>
            <a:cxnSpLocks/>
            <a:endCxn id="99" idx="1"/>
          </p:cNvCxnSpPr>
          <p:nvPr/>
        </p:nvCxnSpPr>
        <p:spPr>
          <a:xfrm flipV="1">
            <a:off x="4344930" y="3574603"/>
            <a:ext cx="1132515" cy="4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5485806C-FB3A-4DF4-9CE9-ED6C51F4C45D}"/>
              </a:ext>
            </a:extLst>
          </p:cNvPr>
          <p:cNvCxnSpPr>
            <a:stCxn id="61" idx="3"/>
            <a:endCxn id="100" idx="1"/>
          </p:cNvCxnSpPr>
          <p:nvPr/>
        </p:nvCxnSpPr>
        <p:spPr>
          <a:xfrm rot="16200000" flipH="1">
            <a:off x="2445962" y="3020832"/>
            <a:ext cx="233216" cy="20519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连接符: 肘形 103">
            <a:extLst>
              <a:ext uri="{FF2B5EF4-FFF2-40B4-BE49-F238E27FC236}">
                <a16:creationId xmlns:a16="http://schemas.microsoft.com/office/drawing/2014/main" id="{4E1AEC02-54DF-45A3-8B55-793DF8BE5F56}"/>
              </a:ext>
            </a:extLst>
          </p:cNvPr>
          <p:cNvCxnSpPr>
            <a:cxnSpLocks/>
            <a:stCxn id="100" idx="3"/>
            <a:endCxn id="99" idx="2"/>
          </p:cNvCxnSpPr>
          <p:nvPr/>
        </p:nvCxnSpPr>
        <p:spPr>
          <a:xfrm flipV="1">
            <a:off x="5651801" y="3844966"/>
            <a:ext cx="381034" cy="3184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矩形 104">
            <a:extLst>
              <a:ext uri="{FF2B5EF4-FFF2-40B4-BE49-F238E27FC236}">
                <a16:creationId xmlns:a16="http://schemas.microsoft.com/office/drawing/2014/main" id="{22866BBB-3CFF-4D74-8E54-14B97C21F866}"/>
              </a:ext>
            </a:extLst>
          </p:cNvPr>
          <p:cNvSpPr/>
          <p:nvPr/>
        </p:nvSpPr>
        <p:spPr>
          <a:xfrm>
            <a:off x="6920456" y="3304240"/>
            <a:ext cx="1110779" cy="540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检测结果</a:t>
            </a:r>
          </a:p>
        </p:txBody>
      </p:sp>
      <p:cxnSp>
        <p:nvCxnSpPr>
          <p:cNvPr id="106" name="直接箭头连接符 105">
            <a:extLst>
              <a:ext uri="{FF2B5EF4-FFF2-40B4-BE49-F238E27FC236}">
                <a16:creationId xmlns:a16="http://schemas.microsoft.com/office/drawing/2014/main" id="{4D8ED6B2-4CFA-4BA8-96D0-E46770268A83}"/>
              </a:ext>
            </a:extLst>
          </p:cNvPr>
          <p:cNvCxnSpPr>
            <a:cxnSpLocks/>
            <a:endCxn id="105" idx="1"/>
          </p:cNvCxnSpPr>
          <p:nvPr/>
        </p:nvCxnSpPr>
        <p:spPr>
          <a:xfrm>
            <a:off x="6598913" y="3574603"/>
            <a:ext cx="3215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8B674C1B-B471-47CA-96BB-82B0056AF28E}"/>
              </a:ext>
            </a:extLst>
          </p:cNvPr>
          <p:cNvCxnSpPr>
            <a:cxnSpLocks/>
          </p:cNvCxnSpPr>
          <p:nvPr/>
        </p:nvCxnSpPr>
        <p:spPr>
          <a:xfrm>
            <a:off x="8046665" y="3583848"/>
            <a:ext cx="8458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69E00B60-1BFB-4871-BFB9-C3400C128FF4}"/>
              </a:ext>
            </a:extLst>
          </p:cNvPr>
          <p:cNvSpPr txBox="1"/>
          <p:nvPr/>
        </p:nvSpPr>
        <p:spPr>
          <a:xfrm>
            <a:off x="8172400" y="3247151"/>
            <a:ext cx="767132" cy="369332"/>
          </a:xfrm>
          <a:prstGeom prst="rect">
            <a:avLst/>
          </a:prstGeom>
          <a:noFill/>
        </p:spPr>
        <p:txBody>
          <a:bodyPr wrap="square" rtlCol="0">
            <a:spAutoFit/>
          </a:bodyPr>
          <a:lstStyle/>
          <a:p>
            <a:r>
              <a:rPr lang="en-US" altLang="zh-CN" dirty="0"/>
              <a:t>Attack</a:t>
            </a:r>
            <a:endParaRPr lang="zh-CN" altLang="en-US" dirty="0"/>
          </a:p>
        </p:txBody>
      </p:sp>
      <p:sp>
        <p:nvSpPr>
          <p:cNvPr id="108" name="文本框 107">
            <a:extLst>
              <a:ext uri="{FF2B5EF4-FFF2-40B4-BE49-F238E27FC236}">
                <a16:creationId xmlns:a16="http://schemas.microsoft.com/office/drawing/2014/main" id="{E499C518-D054-4A3E-AF81-3828FDAD8214}"/>
              </a:ext>
            </a:extLst>
          </p:cNvPr>
          <p:cNvSpPr txBox="1"/>
          <p:nvPr/>
        </p:nvSpPr>
        <p:spPr>
          <a:xfrm>
            <a:off x="8172399" y="3574603"/>
            <a:ext cx="892867" cy="369332"/>
          </a:xfrm>
          <a:prstGeom prst="rect">
            <a:avLst/>
          </a:prstGeom>
          <a:noFill/>
        </p:spPr>
        <p:txBody>
          <a:bodyPr wrap="square" rtlCol="0">
            <a:spAutoFit/>
          </a:bodyPr>
          <a:lstStyle/>
          <a:p>
            <a:r>
              <a:rPr lang="en-US" altLang="zh-CN" dirty="0"/>
              <a:t>Normal</a:t>
            </a:r>
          </a:p>
        </p:txBody>
      </p:sp>
    </p:spTree>
  </p:cSld>
  <p:clrMapOvr>
    <a:masterClrMapping/>
  </p:clrMapOvr>
  <p:transition spd="slow" advTm="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介 绍</a:t>
            </a:r>
          </a:p>
        </p:txBody>
      </p:sp>
      <p:sp>
        <p:nvSpPr>
          <p:cNvPr id="35" name="圆角矩形 34"/>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提出的</a:t>
            </a:r>
            <a:r>
              <a:rPr lang="en-US" altLang="zh-CN"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AIDM</a:t>
            </a: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模型</a:t>
            </a:r>
          </a:p>
        </p:txBody>
      </p:sp>
      <p:sp>
        <p:nvSpPr>
          <p:cNvPr id="36" name="圆角矩形 35"/>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37" name="圆角矩形 36"/>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38" name="圆角矩形 37"/>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39" name="矩形 38"/>
          <p:cNvSpPr/>
          <p:nvPr/>
        </p:nvSpPr>
        <p:spPr>
          <a:xfrm>
            <a:off x="3923928" y="378109"/>
            <a:ext cx="1261884"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预处理引擎阶段</a:t>
            </a:r>
          </a:p>
        </p:txBody>
      </p:sp>
      <p:pic>
        <p:nvPicPr>
          <p:cNvPr id="2" name="图片 1">
            <a:extLst>
              <a:ext uri="{FF2B5EF4-FFF2-40B4-BE49-F238E27FC236}">
                <a16:creationId xmlns:a16="http://schemas.microsoft.com/office/drawing/2014/main" id="{A26026E4-FA50-41F2-8078-CC6A73417492}"/>
              </a:ext>
            </a:extLst>
          </p:cNvPr>
          <p:cNvPicPr>
            <a:picLocks noChangeAspect="1"/>
          </p:cNvPicPr>
          <p:nvPr/>
        </p:nvPicPr>
        <p:blipFill>
          <a:blip r:embed="rId3"/>
          <a:stretch>
            <a:fillRect/>
          </a:stretch>
        </p:blipFill>
        <p:spPr>
          <a:xfrm>
            <a:off x="2648373" y="2735232"/>
            <a:ext cx="6408712" cy="2209992"/>
          </a:xfrm>
          <a:prstGeom prst="rect">
            <a:avLst/>
          </a:prstGeom>
        </p:spPr>
      </p:pic>
      <p:sp>
        <p:nvSpPr>
          <p:cNvPr id="4" name="矩形 3">
            <a:extLst>
              <a:ext uri="{FF2B5EF4-FFF2-40B4-BE49-F238E27FC236}">
                <a16:creationId xmlns:a16="http://schemas.microsoft.com/office/drawing/2014/main" id="{B07E5D7A-F4FD-4B50-954B-A3B8C2822801}"/>
              </a:ext>
            </a:extLst>
          </p:cNvPr>
          <p:cNvSpPr/>
          <p:nvPr/>
        </p:nvSpPr>
        <p:spPr>
          <a:xfrm>
            <a:off x="-108520" y="1654968"/>
            <a:ext cx="2790057" cy="1569660"/>
          </a:xfrm>
          <a:prstGeom prst="rect">
            <a:avLst/>
          </a:prstGeom>
        </p:spPr>
        <p:txBody>
          <a:bodyPr wrap="square">
            <a:spAutoFit/>
          </a:bodyPr>
          <a:lstStyle/>
          <a:p>
            <a:pPr marL="457200" indent="266700" algn="just">
              <a:spcAft>
                <a:spcPts val="0"/>
              </a:spcAft>
            </a:pPr>
            <a:r>
              <a:rPr lang="zh-CN" altLang="zh-CN" sz="1200" kern="100" spc="75" dirty="0">
                <a:latin typeface="Arial" panose="020B0604020202020204" pitchFamily="34" charset="0"/>
                <a:ea typeface="等线" panose="02010600030101010101" pitchFamily="2" charset="-122"/>
                <a:cs typeface="Arial" panose="020B0604020202020204" pitchFamily="34" charset="0"/>
              </a:rPr>
              <a:t>一些机器学习算法处理数字特征以保证最佳性能，因此我们将符号和文本值转换为数字值</a:t>
            </a:r>
            <a:r>
              <a:rPr lang="zh-CN" altLang="en-US" sz="1200" kern="100" spc="75" dirty="0">
                <a:latin typeface="Arial" panose="020B0604020202020204" pitchFamily="34" charset="0"/>
                <a:ea typeface="等线" panose="02010600030101010101" pitchFamily="2" charset="-122"/>
                <a:cs typeface="Arial" panose="020B0604020202020204" pitchFamily="34" charset="0"/>
              </a:rPr>
              <a:t>，其中，我们给在特征中重复的每个符号赋予一个数字，例如，</a:t>
            </a:r>
            <a:r>
              <a:rPr lang="en-US" altLang="zh-CN" sz="1200" kern="100" spc="75" dirty="0">
                <a:latin typeface="Arial" panose="020B0604020202020204" pitchFamily="34" charset="0"/>
                <a:ea typeface="等线" panose="02010600030101010101" pitchFamily="2" charset="-122"/>
                <a:cs typeface="Arial" panose="020B0604020202020204" pitchFamily="34" charset="0"/>
              </a:rPr>
              <a:t>1</a:t>
            </a:r>
            <a:r>
              <a:rPr lang="zh-CN" altLang="en-US" sz="1200" kern="100" spc="75" dirty="0">
                <a:latin typeface="Arial" panose="020B0604020202020204" pitchFamily="34" charset="0"/>
                <a:ea typeface="等线" panose="02010600030101010101" pitchFamily="2" charset="-122"/>
                <a:cs typeface="Arial" panose="020B0604020202020204" pitchFamily="34" charset="0"/>
              </a:rPr>
              <a:t>给重复次数较多的特征，然后，较少重复的特征取</a:t>
            </a:r>
            <a:r>
              <a:rPr lang="en-US" altLang="zh-CN" sz="1200" kern="100" spc="75" dirty="0">
                <a:latin typeface="Arial" panose="020B0604020202020204" pitchFamily="34" charset="0"/>
                <a:ea typeface="等线" panose="02010600030101010101" pitchFamily="2" charset="-122"/>
                <a:cs typeface="Arial" panose="020B0604020202020204" pitchFamily="34" charset="0"/>
              </a:rPr>
              <a:t>2</a:t>
            </a:r>
            <a:r>
              <a:rPr lang="zh-CN" altLang="en-US" sz="1200" kern="100" spc="75" dirty="0">
                <a:latin typeface="Arial" panose="020B0604020202020204" pitchFamily="34" charset="0"/>
                <a:ea typeface="等线" panose="02010600030101010101" pitchFamily="2" charset="-122"/>
                <a:cs typeface="Arial" panose="020B0604020202020204" pitchFamily="34" charset="0"/>
              </a:rPr>
              <a:t>，等等。</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7A058C83-195C-44D3-9ED9-FD2646FA9151}"/>
              </a:ext>
            </a:extLst>
          </p:cNvPr>
          <p:cNvPicPr>
            <a:picLocks noChangeAspect="1"/>
          </p:cNvPicPr>
          <p:nvPr/>
        </p:nvPicPr>
        <p:blipFill>
          <a:blip r:embed="rId4"/>
          <a:stretch>
            <a:fillRect/>
          </a:stretch>
        </p:blipFill>
        <p:spPr>
          <a:xfrm>
            <a:off x="2890953" y="1339867"/>
            <a:ext cx="5738357" cy="1364098"/>
          </a:xfrm>
          <a:prstGeom prst="rect">
            <a:avLst/>
          </a:prstGeom>
        </p:spPr>
      </p:pic>
      <p:sp>
        <p:nvSpPr>
          <p:cNvPr id="7" name="矩形 6">
            <a:extLst>
              <a:ext uri="{FF2B5EF4-FFF2-40B4-BE49-F238E27FC236}">
                <a16:creationId xmlns:a16="http://schemas.microsoft.com/office/drawing/2014/main" id="{12A96A0D-1461-493E-8C21-2432F9BF6AD6}"/>
              </a:ext>
            </a:extLst>
          </p:cNvPr>
          <p:cNvSpPr/>
          <p:nvPr/>
        </p:nvSpPr>
        <p:spPr>
          <a:xfrm>
            <a:off x="395536" y="3252886"/>
            <a:ext cx="2193403" cy="1569660"/>
          </a:xfrm>
          <a:prstGeom prst="rect">
            <a:avLst/>
          </a:prstGeom>
        </p:spPr>
        <p:txBody>
          <a:bodyPr wrap="square">
            <a:spAutoFit/>
          </a:bodyPr>
          <a:lstStyle/>
          <a:p>
            <a:r>
              <a:rPr lang="zh-CN" altLang="en-US" sz="1200" spc="75" dirty="0">
                <a:latin typeface="Arial" panose="020B0604020202020204" pitchFamily="34" charset="0"/>
                <a:ea typeface="等线" panose="02010600030101010101" pitchFamily="2" charset="-122"/>
                <a:cs typeface="Arial" panose="020B0604020202020204" pitchFamily="34" charset="0"/>
              </a:rPr>
              <a:t>其中</a:t>
            </a:r>
            <a:r>
              <a:rPr lang="en-US" altLang="zh-CN" sz="1200" spc="75" dirty="0">
                <a:latin typeface="Arial" panose="020B0604020202020204" pitchFamily="34" charset="0"/>
                <a:ea typeface="等线" panose="02010600030101010101" pitchFamily="2" charset="-122"/>
                <a:cs typeface="Arial" panose="020B0604020202020204" pitchFamily="34" charset="0"/>
              </a:rPr>
              <a:t>KDD CUP 99</a:t>
            </a:r>
            <a:r>
              <a:rPr lang="zh-CN" altLang="en-US" sz="1200" spc="75" dirty="0">
                <a:latin typeface="Arial" panose="020B0604020202020204" pitchFamily="34" charset="0"/>
                <a:ea typeface="等线" panose="02010600030101010101" pitchFamily="2" charset="-122"/>
                <a:cs typeface="Arial" panose="020B0604020202020204" pitchFamily="34" charset="0"/>
              </a:rPr>
              <a:t>数据集包含三个符号特征：协议类型、服务和标志特征；</a:t>
            </a:r>
            <a:r>
              <a:rPr lang="en-US" altLang="zh-CN" sz="1200" spc="75" dirty="0">
                <a:latin typeface="Arial" panose="020B0604020202020204" pitchFamily="34" charset="0"/>
                <a:ea typeface="等线" panose="02010600030101010101" pitchFamily="2" charset="-122"/>
                <a:cs typeface="Arial" panose="020B0604020202020204" pitchFamily="34" charset="0"/>
              </a:rPr>
              <a:t>UNSW-NB15</a:t>
            </a:r>
            <a:r>
              <a:rPr lang="zh-CN" altLang="en-US" sz="1200" spc="75" dirty="0">
                <a:latin typeface="Arial" panose="020B0604020202020204" pitchFamily="34" charset="0"/>
                <a:ea typeface="等线" panose="02010600030101010101" pitchFamily="2" charset="-122"/>
                <a:cs typeface="Arial" panose="020B0604020202020204" pitchFamily="34" charset="0"/>
              </a:rPr>
              <a:t>数据集具有三个符号特征：协议、服务和状态特征；</a:t>
            </a:r>
            <a:r>
              <a:rPr lang="en-US" altLang="zh-CN" sz="1200" spc="75" dirty="0">
                <a:latin typeface="Arial" panose="020B0604020202020204" pitchFamily="34" charset="0"/>
                <a:ea typeface="等线" panose="02010600030101010101" pitchFamily="2" charset="-122"/>
                <a:cs typeface="Arial" panose="020B0604020202020204" pitchFamily="34" charset="0"/>
              </a:rPr>
              <a:t>Kyoto 2006+</a:t>
            </a:r>
            <a:r>
              <a:rPr lang="zh-CN" altLang="en-US" sz="1200" spc="75" dirty="0">
                <a:latin typeface="Arial" panose="020B0604020202020204" pitchFamily="34" charset="0"/>
                <a:ea typeface="等线" panose="02010600030101010101" pitchFamily="2" charset="-122"/>
                <a:cs typeface="Arial" panose="020B0604020202020204" pitchFamily="34" charset="0"/>
              </a:rPr>
              <a:t>数据集具有两个符号特征：服务和标志。</a:t>
            </a:r>
            <a:endParaRPr lang="zh-CN" altLang="en-US" sz="1200" dirty="0"/>
          </a:p>
        </p:txBody>
      </p:sp>
      <p:sp>
        <p:nvSpPr>
          <p:cNvPr id="40" name="文本框 39">
            <a:extLst>
              <a:ext uri="{FF2B5EF4-FFF2-40B4-BE49-F238E27FC236}">
                <a16:creationId xmlns:a16="http://schemas.microsoft.com/office/drawing/2014/main" id="{55A347CE-5D1F-4AE2-8825-7141BC0EB1D7}"/>
              </a:ext>
            </a:extLst>
          </p:cNvPr>
          <p:cNvSpPr txBox="1"/>
          <p:nvPr/>
        </p:nvSpPr>
        <p:spPr>
          <a:xfrm>
            <a:off x="514690" y="1123934"/>
            <a:ext cx="2448272" cy="369332"/>
          </a:xfrm>
          <a:prstGeom prst="rect">
            <a:avLst/>
          </a:prstGeom>
          <a:noFill/>
        </p:spPr>
        <p:txBody>
          <a:bodyPr wrap="square" rtlCol="0">
            <a:spAutoFit/>
          </a:bodyPr>
          <a:lstStyle/>
          <a:p>
            <a:r>
              <a:rPr lang="zh-CN" altLang="en-US" dirty="0"/>
              <a:t>数据转换</a:t>
            </a:r>
            <a:r>
              <a:rPr lang="en-US" altLang="zh-CN" dirty="0"/>
              <a:t>+</a:t>
            </a:r>
            <a:r>
              <a:rPr lang="zh-CN" altLang="en-US" dirty="0"/>
              <a:t>数据编码</a:t>
            </a:r>
          </a:p>
        </p:txBody>
      </p:sp>
    </p:spTree>
  </p:cSld>
  <p:clrMapOvr>
    <a:masterClrMapping/>
  </p:clrMapOvr>
  <p:transition spd="slow" advTm="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介 绍</a:t>
            </a:r>
          </a:p>
        </p:txBody>
      </p:sp>
      <p:sp>
        <p:nvSpPr>
          <p:cNvPr id="35" name="圆角矩形 34"/>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提出的</a:t>
            </a:r>
            <a:r>
              <a:rPr lang="en-US" altLang="zh-CN"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AIDM</a:t>
            </a: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模型</a:t>
            </a:r>
          </a:p>
        </p:txBody>
      </p:sp>
      <p:sp>
        <p:nvSpPr>
          <p:cNvPr id="36" name="圆角矩形 35"/>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37" name="圆角矩形 36"/>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38" name="圆角矩形 37"/>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39" name="矩形 38"/>
          <p:cNvSpPr/>
          <p:nvPr/>
        </p:nvSpPr>
        <p:spPr>
          <a:xfrm>
            <a:off x="3923928" y="378109"/>
            <a:ext cx="1261884"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预处理引擎阶段</a:t>
            </a:r>
          </a:p>
        </p:txBody>
      </p:sp>
      <p:sp>
        <p:nvSpPr>
          <p:cNvPr id="3" name="文本框 2">
            <a:extLst>
              <a:ext uri="{FF2B5EF4-FFF2-40B4-BE49-F238E27FC236}">
                <a16:creationId xmlns:a16="http://schemas.microsoft.com/office/drawing/2014/main" id="{94042B5D-EA59-4903-B11A-C4DCAE648889}"/>
              </a:ext>
            </a:extLst>
          </p:cNvPr>
          <p:cNvSpPr txBox="1"/>
          <p:nvPr/>
        </p:nvSpPr>
        <p:spPr>
          <a:xfrm>
            <a:off x="597655" y="1110480"/>
            <a:ext cx="2448272" cy="369332"/>
          </a:xfrm>
          <a:prstGeom prst="rect">
            <a:avLst/>
          </a:prstGeom>
          <a:noFill/>
        </p:spPr>
        <p:txBody>
          <a:bodyPr wrap="square" rtlCol="0">
            <a:spAutoFit/>
          </a:bodyPr>
          <a:lstStyle/>
          <a:p>
            <a:r>
              <a:rPr lang="zh-CN" altLang="en-US" dirty="0"/>
              <a:t>特征提取</a:t>
            </a:r>
          </a:p>
        </p:txBody>
      </p:sp>
      <p:sp>
        <p:nvSpPr>
          <p:cNvPr id="8" name="矩形 7">
            <a:extLst>
              <a:ext uri="{FF2B5EF4-FFF2-40B4-BE49-F238E27FC236}">
                <a16:creationId xmlns:a16="http://schemas.microsoft.com/office/drawing/2014/main" id="{38E5D952-CC9C-436C-9070-8C6B4651CA2D}"/>
              </a:ext>
            </a:extLst>
          </p:cNvPr>
          <p:cNvSpPr/>
          <p:nvPr/>
        </p:nvSpPr>
        <p:spPr>
          <a:xfrm>
            <a:off x="1187624" y="1655975"/>
            <a:ext cx="6533305" cy="1015663"/>
          </a:xfrm>
          <a:prstGeom prst="rect">
            <a:avLst/>
          </a:prstGeom>
        </p:spPr>
        <p:txBody>
          <a:bodyPr wrap="square">
            <a:spAutoFit/>
          </a:bodyPr>
          <a:lstStyle/>
          <a:p>
            <a:r>
              <a:rPr lang="en-US" altLang="zh-CN" sz="1200" dirty="0"/>
              <a:t>        </a:t>
            </a:r>
            <a:r>
              <a:rPr lang="zh-CN" altLang="en-US" sz="1200" dirty="0"/>
              <a:t>特征提取技术</a:t>
            </a:r>
            <a:r>
              <a:rPr lang="en-US" altLang="zh-CN" sz="1200" dirty="0"/>
              <a:t>[2]</a:t>
            </a:r>
            <a:r>
              <a:rPr lang="zh-CN" altLang="en-US" sz="1200" dirty="0"/>
              <a:t>是一种改进的异常事件检测方法，它通过在数据集中选择折衷的特征集，用不同的特征来表示，然后去除影响较小的特征，从而获得高性能的</a:t>
            </a:r>
            <a:r>
              <a:rPr lang="en-US" altLang="zh-CN" sz="1200" dirty="0"/>
              <a:t>IDSs</a:t>
            </a:r>
            <a:r>
              <a:rPr lang="zh-CN" altLang="en-US" sz="1200" dirty="0"/>
              <a:t>。在网络流量分类的数据分析中，我们不需要所有这些特征，因此我们需要选取信息量最大的特征来优化机器学习算法的性能。在</a:t>
            </a:r>
            <a:r>
              <a:rPr lang="en-US" altLang="zh-CN" sz="1200" dirty="0"/>
              <a:t>AIDM</a:t>
            </a:r>
            <a:r>
              <a:rPr lang="zh-CN" altLang="en-US" sz="1200" dirty="0"/>
              <a:t>中，我们根据</a:t>
            </a:r>
            <a:r>
              <a:rPr lang="en-US" altLang="zh-CN" sz="1200" dirty="0"/>
              <a:t>DNFD</a:t>
            </a:r>
            <a:r>
              <a:rPr lang="zh-CN" altLang="en-US" sz="1200" dirty="0"/>
              <a:t>（数据集</a:t>
            </a:r>
            <a:r>
              <a:rPr lang="zh-CN" altLang="en-US" sz="1200" dirty="0">
                <a:solidFill>
                  <a:srgbClr val="FF0000"/>
                </a:solidFill>
              </a:rPr>
              <a:t>特征数量</a:t>
            </a:r>
            <a:r>
              <a:rPr lang="zh-CN" altLang="en-US" sz="1200" dirty="0"/>
              <a:t>检测器）检测到的特征数目，使用信息增益（</a:t>
            </a:r>
            <a:r>
              <a:rPr lang="en-US" altLang="zh-CN" sz="1200" dirty="0"/>
              <a:t>IG</a:t>
            </a:r>
            <a:r>
              <a:rPr lang="zh-CN" altLang="en-US" sz="1200" dirty="0"/>
              <a:t>）准则对每个数据集执行特征提取技术</a:t>
            </a:r>
          </a:p>
        </p:txBody>
      </p:sp>
      <p:pic>
        <p:nvPicPr>
          <p:cNvPr id="9" name="图片 8">
            <a:extLst>
              <a:ext uri="{FF2B5EF4-FFF2-40B4-BE49-F238E27FC236}">
                <a16:creationId xmlns:a16="http://schemas.microsoft.com/office/drawing/2014/main" id="{91A95B39-CCFE-4AAD-B894-4CEF9A03FABB}"/>
              </a:ext>
            </a:extLst>
          </p:cNvPr>
          <p:cNvPicPr>
            <a:picLocks noChangeAspect="1"/>
          </p:cNvPicPr>
          <p:nvPr/>
        </p:nvPicPr>
        <p:blipFill>
          <a:blip r:embed="rId3"/>
          <a:stretch>
            <a:fillRect/>
          </a:stretch>
        </p:blipFill>
        <p:spPr>
          <a:xfrm>
            <a:off x="3131840" y="2761193"/>
            <a:ext cx="3200677" cy="640135"/>
          </a:xfrm>
          <a:prstGeom prst="rect">
            <a:avLst/>
          </a:prstGeom>
        </p:spPr>
      </p:pic>
      <p:pic>
        <p:nvPicPr>
          <p:cNvPr id="10" name="图片 9">
            <a:extLst>
              <a:ext uri="{FF2B5EF4-FFF2-40B4-BE49-F238E27FC236}">
                <a16:creationId xmlns:a16="http://schemas.microsoft.com/office/drawing/2014/main" id="{E6564385-7EC5-4264-9102-D3DDD42166A9}"/>
              </a:ext>
            </a:extLst>
          </p:cNvPr>
          <p:cNvPicPr>
            <a:picLocks noChangeAspect="1"/>
          </p:cNvPicPr>
          <p:nvPr/>
        </p:nvPicPr>
        <p:blipFill>
          <a:blip r:embed="rId4"/>
          <a:stretch>
            <a:fillRect/>
          </a:stretch>
        </p:blipFill>
        <p:spPr>
          <a:xfrm>
            <a:off x="2093946" y="3317378"/>
            <a:ext cx="5227773" cy="716342"/>
          </a:xfrm>
          <a:prstGeom prst="rect">
            <a:avLst/>
          </a:prstGeom>
        </p:spPr>
      </p:pic>
      <p:pic>
        <p:nvPicPr>
          <p:cNvPr id="11" name="图片 10">
            <a:extLst>
              <a:ext uri="{FF2B5EF4-FFF2-40B4-BE49-F238E27FC236}">
                <a16:creationId xmlns:a16="http://schemas.microsoft.com/office/drawing/2014/main" id="{4AD8F6FA-E5F1-4FFD-8DB9-F8947A62BD27}"/>
              </a:ext>
            </a:extLst>
          </p:cNvPr>
          <p:cNvPicPr>
            <a:picLocks noChangeAspect="1"/>
          </p:cNvPicPr>
          <p:nvPr/>
        </p:nvPicPr>
        <p:blipFill>
          <a:blip r:embed="rId5"/>
          <a:stretch>
            <a:fillRect/>
          </a:stretch>
        </p:blipFill>
        <p:spPr>
          <a:xfrm>
            <a:off x="3131840" y="4083124"/>
            <a:ext cx="3147333" cy="281964"/>
          </a:xfrm>
          <a:prstGeom prst="rect">
            <a:avLst/>
          </a:prstGeom>
        </p:spPr>
      </p:pic>
    </p:spTree>
    <p:extLst>
      <p:ext uri="{BB962C8B-B14F-4D97-AF65-F5344CB8AC3E}">
        <p14:creationId xmlns:p14="http://schemas.microsoft.com/office/powerpoint/2010/main" val="1292688595"/>
      </p:ext>
    </p:extLst>
  </p:cSld>
  <p:clrMapOvr>
    <a:masterClrMapping/>
  </p:clrMapOvr>
  <p:transition spd="slow" advTm="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介 绍</a:t>
            </a:r>
          </a:p>
        </p:txBody>
      </p:sp>
      <p:sp>
        <p:nvSpPr>
          <p:cNvPr id="35" name="圆角矩形 34"/>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提出的</a:t>
            </a:r>
            <a:r>
              <a:rPr lang="en-US" altLang="zh-CN"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AIDM</a:t>
            </a: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模型</a:t>
            </a:r>
          </a:p>
        </p:txBody>
      </p:sp>
      <p:sp>
        <p:nvSpPr>
          <p:cNvPr id="36" name="圆角矩形 35"/>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37" name="圆角矩形 36"/>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38" name="圆角矩形 37"/>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39" name="矩形 38"/>
          <p:cNvSpPr/>
          <p:nvPr/>
        </p:nvSpPr>
        <p:spPr>
          <a:xfrm>
            <a:off x="3923928" y="378109"/>
            <a:ext cx="1261884"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预处理引擎阶段</a:t>
            </a:r>
          </a:p>
        </p:txBody>
      </p:sp>
      <p:sp>
        <p:nvSpPr>
          <p:cNvPr id="3" name="文本框 2">
            <a:extLst>
              <a:ext uri="{FF2B5EF4-FFF2-40B4-BE49-F238E27FC236}">
                <a16:creationId xmlns:a16="http://schemas.microsoft.com/office/drawing/2014/main" id="{94042B5D-EA59-4903-B11A-C4DCAE648889}"/>
              </a:ext>
            </a:extLst>
          </p:cNvPr>
          <p:cNvSpPr txBox="1"/>
          <p:nvPr/>
        </p:nvSpPr>
        <p:spPr>
          <a:xfrm>
            <a:off x="597655" y="1110480"/>
            <a:ext cx="2448272" cy="369332"/>
          </a:xfrm>
          <a:prstGeom prst="rect">
            <a:avLst/>
          </a:prstGeom>
          <a:noFill/>
        </p:spPr>
        <p:txBody>
          <a:bodyPr wrap="square" rtlCol="0">
            <a:spAutoFit/>
          </a:bodyPr>
          <a:lstStyle/>
          <a:p>
            <a:r>
              <a:rPr lang="zh-CN" altLang="en-US" dirty="0"/>
              <a:t>规范化</a:t>
            </a:r>
          </a:p>
        </p:txBody>
      </p:sp>
      <p:sp>
        <p:nvSpPr>
          <p:cNvPr id="8" name="矩形 7">
            <a:extLst>
              <a:ext uri="{FF2B5EF4-FFF2-40B4-BE49-F238E27FC236}">
                <a16:creationId xmlns:a16="http://schemas.microsoft.com/office/drawing/2014/main" id="{38E5D952-CC9C-436C-9070-8C6B4651CA2D}"/>
              </a:ext>
            </a:extLst>
          </p:cNvPr>
          <p:cNvSpPr/>
          <p:nvPr/>
        </p:nvSpPr>
        <p:spPr>
          <a:xfrm>
            <a:off x="1187624" y="1655975"/>
            <a:ext cx="6533305" cy="461665"/>
          </a:xfrm>
          <a:prstGeom prst="rect">
            <a:avLst/>
          </a:prstGeom>
        </p:spPr>
        <p:txBody>
          <a:bodyPr wrap="square">
            <a:spAutoFit/>
          </a:bodyPr>
          <a:lstStyle/>
          <a:p>
            <a:r>
              <a:rPr lang="en-US" altLang="zh-CN" sz="1200" dirty="0"/>
              <a:t>       </a:t>
            </a:r>
            <a:r>
              <a:rPr lang="zh-CN" altLang="en-US" sz="1200" dirty="0"/>
              <a:t>规范化技术是将数据集中属性的每个值缩放到指定的新范围</a:t>
            </a:r>
            <a:r>
              <a:rPr lang="en-US" altLang="zh-CN" sz="1200" dirty="0">
                <a:solidFill>
                  <a:srgbClr val="FF0000"/>
                </a:solidFill>
              </a:rPr>
              <a:t>[0</a:t>
            </a:r>
            <a:r>
              <a:rPr lang="zh-CN" altLang="en-US" sz="1200" dirty="0">
                <a:solidFill>
                  <a:srgbClr val="FF0000"/>
                </a:solidFill>
              </a:rPr>
              <a:t>，</a:t>
            </a:r>
            <a:r>
              <a:rPr lang="en-US" altLang="zh-CN" sz="1200" dirty="0">
                <a:solidFill>
                  <a:srgbClr val="FF0000"/>
                </a:solidFill>
              </a:rPr>
              <a:t>1]</a:t>
            </a:r>
            <a:r>
              <a:rPr lang="zh-CN" altLang="en-US" sz="1200" dirty="0"/>
              <a:t>或</a:t>
            </a:r>
            <a:r>
              <a:rPr lang="en-US" altLang="zh-CN" sz="1200" dirty="0">
                <a:solidFill>
                  <a:srgbClr val="FF0000"/>
                </a:solidFill>
              </a:rPr>
              <a:t>[-1</a:t>
            </a:r>
            <a:r>
              <a:rPr lang="zh-CN" altLang="en-US" sz="1200" dirty="0">
                <a:solidFill>
                  <a:srgbClr val="FF0000"/>
                </a:solidFill>
              </a:rPr>
              <a:t>，</a:t>
            </a:r>
            <a:r>
              <a:rPr lang="en-US" altLang="zh-CN" sz="1200" dirty="0">
                <a:solidFill>
                  <a:srgbClr val="FF0000"/>
                </a:solidFill>
              </a:rPr>
              <a:t>1]</a:t>
            </a:r>
            <a:r>
              <a:rPr lang="zh-CN" altLang="en-US" sz="1200" dirty="0"/>
              <a:t>的过程，这使得数据集获得有助于预测的特定属性。这里是将值缩放到</a:t>
            </a:r>
            <a:r>
              <a:rPr lang="en-US" altLang="zh-CN" sz="1200" dirty="0">
                <a:solidFill>
                  <a:srgbClr val="FF0000"/>
                </a:solidFill>
              </a:rPr>
              <a:t>[0</a:t>
            </a:r>
            <a:r>
              <a:rPr lang="zh-CN" altLang="en-US" sz="1200" dirty="0">
                <a:solidFill>
                  <a:srgbClr val="FF0000"/>
                </a:solidFill>
              </a:rPr>
              <a:t>，</a:t>
            </a:r>
            <a:r>
              <a:rPr lang="en-US" altLang="zh-CN" sz="1200" dirty="0">
                <a:solidFill>
                  <a:srgbClr val="FF0000"/>
                </a:solidFill>
              </a:rPr>
              <a:t>1]</a:t>
            </a:r>
            <a:r>
              <a:rPr lang="zh-CN" altLang="en-US" sz="1200" dirty="0"/>
              <a:t>之中。</a:t>
            </a:r>
          </a:p>
        </p:txBody>
      </p:sp>
      <p:pic>
        <p:nvPicPr>
          <p:cNvPr id="2" name="图片 1">
            <a:extLst>
              <a:ext uri="{FF2B5EF4-FFF2-40B4-BE49-F238E27FC236}">
                <a16:creationId xmlns:a16="http://schemas.microsoft.com/office/drawing/2014/main" id="{B6255441-78DB-4276-BB46-A04CEF2C9413}"/>
              </a:ext>
            </a:extLst>
          </p:cNvPr>
          <p:cNvPicPr>
            <a:picLocks noChangeAspect="1"/>
          </p:cNvPicPr>
          <p:nvPr/>
        </p:nvPicPr>
        <p:blipFill>
          <a:blip r:embed="rId3"/>
          <a:stretch>
            <a:fillRect/>
          </a:stretch>
        </p:blipFill>
        <p:spPr>
          <a:xfrm>
            <a:off x="3185436" y="2266181"/>
            <a:ext cx="2537680" cy="754445"/>
          </a:xfrm>
          <a:prstGeom prst="rect">
            <a:avLst/>
          </a:prstGeom>
        </p:spPr>
      </p:pic>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BA11DF8A-2A2E-4E84-AD45-453E96A0EF99}"/>
                  </a:ext>
                </a:extLst>
              </p:cNvPr>
              <p:cNvSpPr/>
              <p:nvPr/>
            </p:nvSpPr>
            <p:spPr>
              <a:xfrm>
                <a:off x="1259632" y="3194926"/>
                <a:ext cx="6336704" cy="461665"/>
              </a:xfrm>
              <a:prstGeom prst="rect">
                <a:avLst/>
              </a:prstGeom>
            </p:spPr>
            <p:txBody>
              <a:bodyPr wrap="square">
                <a:spAutoFit/>
              </a:bodyPr>
              <a:lstStyle/>
              <a:p>
                <a:r>
                  <a:rPr lang="en-US" altLang="zh-CN" sz="1200" dirty="0"/>
                  <a:t>     </a:t>
                </a:r>
                <a:r>
                  <a:rPr lang="zh-CN" altLang="en-US" sz="1200" dirty="0"/>
                  <a:t>其中</a:t>
                </a:r>
                <a14:m>
                  <m:oMath xmlns:m="http://schemas.openxmlformats.org/officeDocument/2006/math">
                    <m:sSub>
                      <m:sSubPr>
                        <m:ctrlPr>
                          <a:rPr lang="zh-CN" altLang="en-US" sz="1200" i="1" dirty="0" smtClean="0">
                            <a:latin typeface="Cambria Math" panose="02040503050406030204" pitchFamily="18" charset="0"/>
                          </a:rPr>
                        </m:ctrlPr>
                      </m:sSubPr>
                      <m:e>
                        <m:r>
                          <a:rPr lang="zh-CN" altLang="en-US" sz="1200" i="1" dirty="0">
                            <a:latin typeface="Cambria Math" panose="02040503050406030204" pitchFamily="18" charset="0"/>
                          </a:rPr>
                          <m:t>𝑣</m:t>
                        </m:r>
                      </m:e>
                      <m:sub>
                        <m:r>
                          <a:rPr lang="zh-CN" altLang="en-US" sz="1200" i="1" dirty="0">
                            <a:latin typeface="Cambria Math" panose="02040503050406030204" pitchFamily="18" charset="0"/>
                          </a:rPr>
                          <m:t>𝑖</m:t>
                        </m:r>
                      </m:sub>
                    </m:sSub>
                  </m:oMath>
                </a14:m>
                <a:r>
                  <a:rPr lang="zh-CN" altLang="en-US" sz="1200" dirty="0"/>
                  <a:t>存在属性的现有值。最大值和最小值都取在属性的所有值上，如果最大值等于最小值，则将</a:t>
                </a:r>
                <a14:m>
                  <m:oMath xmlns:m="http://schemas.openxmlformats.org/officeDocument/2006/math">
                    <m:sSub>
                      <m:sSubPr>
                        <m:ctrlPr>
                          <a:rPr lang="zh-CN" altLang="en-US" sz="1200" i="1" smtClean="0">
                            <a:latin typeface="Cambria Math" panose="02040503050406030204" pitchFamily="18" charset="0"/>
                          </a:rPr>
                        </m:ctrlPr>
                      </m:sSubPr>
                      <m:e>
                        <m:r>
                          <a:rPr lang="zh-CN" altLang="en-US" sz="1200" i="1" smtClean="0">
                            <a:latin typeface="Cambria Math" panose="02040503050406030204" pitchFamily="18" charset="0"/>
                          </a:rPr>
                          <m:t>𝑥</m:t>
                        </m:r>
                      </m:e>
                      <m:sub>
                        <m:r>
                          <a:rPr lang="zh-CN" altLang="en-US" sz="1200" i="1" smtClean="0">
                            <a:latin typeface="Cambria Math" panose="02040503050406030204" pitchFamily="18" charset="0"/>
                          </a:rPr>
                          <m:t>𝑖</m:t>
                        </m:r>
                      </m:sub>
                    </m:sSub>
                  </m:oMath>
                </a14:m>
                <a:r>
                  <a:rPr lang="zh-CN" altLang="en-US" sz="1200" dirty="0"/>
                  <a:t>设置为零</a:t>
                </a:r>
              </a:p>
            </p:txBody>
          </p:sp>
        </mc:Choice>
        <mc:Fallback xmlns="">
          <p:sp>
            <p:nvSpPr>
              <p:cNvPr id="5" name="矩形 4">
                <a:extLst>
                  <a:ext uri="{FF2B5EF4-FFF2-40B4-BE49-F238E27FC236}">
                    <a16:creationId xmlns:a16="http://schemas.microsoft.com/office/drawing/2014/main" id="{BA11DF8A-2A2E-4E84-AD45-453E96A0EF99}"/>
                  </a:ext>
                </a:extLst>
              </p:cNvPr>
              <p:cNvSpPr>
                <a:spLocks noRot="1" noChangeAspect="1" noMove="1" noResize="1" noEditPoints="1" noAdjustHandles="1" noChangeArrowheads="1" noChangeShapeType="1" noTextEdit="1"/>
              </p:cNvSpPr>
              <p:nvPr/>
            </p:nvSpPr>
            <p:spPr>
              <a:xfrm>
                <a:off x="1259632" y="3194926"/>
                <a:ext cx="6336704" cy="461665"/>
              </a:xfrm>
              <a:prstGeom prst="rect">
                <a:avLst/>
              </a:prstGeom>
              <a:blipFill>
                <a:blip r:embed="rId4"/>
                <a:stretch>
                  <a:fillRect l="-96" t="-1316" b="-78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8154072"/>
      </p:ext>
    </p:extLst>
  </p:cSld>
  <p:clrMapOvr>
    <a:masterClrMapping/>
  </p:clrMapOvr>
  <p:transition spd="slow" advTm="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6"/>
          <p:cNvSpPr>
            <a:spLocks noChangeArrowheads="1"/>
          </p:cNvSpPr>
          <p:nvPr/>
        </p:nvSpPr>
        <p:spPr bwMode="auto">
          <a:xfrm>
            <a:off x="5162616" y="4011116"/>
            <a:ext cx="291117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en-US" altLang="zh-CN" sz="1000" dirty="0">
                <a:solidFill>
                  <a:schemeClr val="bg1">
                    <a:lumMod val="50000"/>
                  </a:schemeClr>
                </a:solidFill>
                <a:latin typeface="Arial" pitchFamily="34" charset="0"/>
                <a:ea typeface="微软雅黑" pitchFamily="34" charset="-122"/>
              </a:rPr>
              <a:t>AIDM</a:t>
            </a:r>
            <a:r>
              <a:rPr lang="zh-CN" altLang="en-US" sz="1000" dirty="0">
                <a:solidFill>
                  <a:schemeClr val="bg1">
                    <a:lumMod val="50000"/>
                  </a:schemeClr>
                </a:solidFill>
                <a:latin typeface="Arial" pitchFamily="34" charset="0"/>
                <a:ea typeface="微软雅黑" pitchFamily="34" charset="-122"/>
              </a:rPr>
              <a:t>在</a:t>
            </a:r>
            <a:r>
              <a:rPr lang="zh-CN" altLang="en-US" sz="1000" dirty="0">
                <a:solidFill>
                  <a:srgbClr val="FF0000"/>
                </a:solidFill>
                <a:latin typeface="Arial" pitchFamily="34" charset="0"/>
                <a:ea typeface="微软雅黑" pitchFamily="34" charset="-122"/>
              </a:rPr>
              <a:t>不使用特征提取技术</a:t>
            </a:r>
            <a:r>
              <a:rPr lang="zh-CN" altLang="en-US" sz="1000" dirty="0">
                <a:solidFill>
                  <a:schemeClr val="bg1">
                    <a:lumMod val="50000"/>
                  </a:schemeClr>
                </a:solidFill>
                <a:latin typeface="Arial" pitchFamily="34" charset="0"/>
                <a:ea typeface="微软雅黑" pitchFamily="34" charset="-122"/>
              </a:rPr>
              <a:t>的情况下对数据集进行分类，</a:t>
            </a:r>
            <a:r>
              <a:rPr lang="en-US" altLang="zh-CN" sz="1000" dirty="0">
                <a:solidFill>
                  <a:schemeClr val="bg1">
                    <a:lumMod val="50000"/>
                  </a:schemeClr>
                </a:solidFill>
                <a:latin typeface="Arial" pitchFamily="34" charset="0"/>
                <a:ea typeface="微软雅黑" pitchFamily="34" charset="-122"/>
              </a:rPr>
              <a:t> AIDM</a:t>
            </a:r>
            <a:r>
              <a:rPr lang="zh-CN" altLang="en-US" sz="1000" dirty="0">
                <a:solidFill>
                  <a:schemeClr val="bg1">
                    <a:lumMod val="50000"/>
                  </a:schemeClr>
                </a:solidFill>
                <a:latin typeface="Arial" pitchFamily="34" charset="0"/>
                <a:ea typeface="微软雅黑" pitchFamily="34" charset="-122"/>
              </a:rPr>
              <a:t>在</a:t>
            </a:r>
            <a:r>
              <a:rPr lang="zh-CN" altLang="en-US" sz="1000" dirty="0">
                <a:solidFill>
                  <a:srgbClr val="FF0000"/>
                </a:solidFill>
                <a:latin typeface="Arial" pitchFamily="34" charset="0"/>
                <a:ea typeface="微软雅黑" pitchFamily="34" charset="-122"/>
              </a:rPr>
              <a:t>不使用特征提取技术</a:t>
            </a:r>
            <a:r>
              <a:rPr lang="zh-CN" altLang="en-US" sz="1000" dirty="0">
                <a:solidFill>
                  <a:schemeClr val="bg1">
                    <a:lumMod val="50000"/>
                  </a:schemeClr>
                </a:solidFill>
                <a:latin typeface="Arial" pitchFamily="34" charset="0"/>
                <a:ea typeface="微软雅黑" pitchFamily="34" charset="-122"/>
              </a:rPr>
              <a:t>的情况下对数据集进行分类，并分别记录每个分类器的分类结果并分别记录每个分类器的分类结果</a:t>
            </a:r>
            <a:r>
              <a:rPr lang="zh-CN" altLang="en-US" sz="1000" dirty="0">
                <a:solidFill>
                  <a:prstClr val="black">
                    <a:lumMod val="50000"/>
                    <a:lumOff val="50000"/>
                  </a:prstClr>
                </a:solidFill>
                <a:latin typeface="Arial" pitchFamily="34" charset="0"/>
                <a:ea typeface="微软雅黑" pitchFamily="34" charset="-122"/>
              </a:rPr>
              <a:t>，以及</a:t>
            </a:r>
            <a:r>
              <a:rPr lang="en-US" altLang="zh-CN" sz="1000" dirty="0">
                <a:solidFill>
                  <a:schemeClr val="bg1">
                    <a:lumMod val="50000"/>
                  </a:schemeClr>
                </a:solidFill>
                <a:latin typeface="Arial" pitchFamily="34" charset="0"/>
                <a:ea typeface="微软雅黑" pitchFamily="34" charset="-122"/>
              </a:rPr>
              <a:t>AIDM</a:t>
            </a:r>
            <a:r>
              <a:rPr lang="zh-CN" altLang="en-US" sz="1000" dirty="0">
                <a:solidFill>
                  <a:schemeClr val="bg1">
                    <a:lumMod val="50000"/>
                  </a:schemeClr>
                </a:solidFill>
                <a:latin typeface="Arial" pitchFamily="34" charset="0"/>
                <a:ea typeface="微软雅黑" pitchFamily="34" charset="-122"/>
              </a:rPr>
              <a:t>在</a:t>
            </a:r>
            <a:r>
              <a:rPr lang="zh-CN" altLang="en-US" sz="1000" dirty="0">
                <a:solidFill>
                  <a:srgbClr val="FF0000"/>
                </a:solidFill>
                <a:latin typeface="Arial" pitchFamily="34" charset="0"/>
                <a:ea typeface="微软雅黑" pitchFamily="34" charset="-122"/>
              </a:rPr>
              <a:t>使用特征提取技术</a:t>
            </a:r>
            <a:r>
              <a:rPr lang="zh-CN" altLang="en-US" sz="1000" dirty="0">
                <a:solidFill>
                  <a:schemeClr val="bg1">
                    <a:lumMod val="50000"/>
                  </a:schemeClr>
                </a:solidFill>
                <a:latin typeface="Arial" pitchFamily="34" charset="0"/>
                <a:ea typeface="微软雅黑" pitchFamily="34" charset="-122"/>
              </a:rPr>
              <a:t>的情况下对数据集进行分类，并分别记录每个分类器的分类结果</a:t>
            </a:r>
            <a:endParaRPr lang="zh-CN" altLang="zh-CN" sz="1000" dirty="0">
              <a:solidFill>
                <a:prstClr val="black">
                  <a:lumMod val="50000"/>
                  <a:lumOff val="50000"/>
                </a:prstClr>
              </a:solidFill>
              <a:latin typeface="Arial" pitchFamily="34" charset="0"/>
              <a:ea typeface="微软雅黑" pitchFamily="34" charset="-122"/>
            </a:endParaRPr>
          </a:p>
        </p:txBody>
      </p:sp>
      <p:graphicFrame>
        <p:nvGraphicFramePr>
          <p:cNvPr id="5" name="图表 4"/>
          <p:cNvGraphicFramePr/>
          <p:nvPr/>
        </p:nvGraphicFramePr>
        <p:xfrm>
          <a:off x="355934" y="1925679"/>
          <a:ext cx="3953100" cy="2160240"/>
        </p:xfrm>
        <a:graphic>
          <a:graphicData uri="http://schemas.openxmlformats.org/drawingml/2006/chart">
            <c:chart xmlns:c="http://schemas.openxmlformats.org/drawingml/2006/chart" xmlns:r="http://schemas.openxmlformats.org/officeDocument/2006/relationships" r:id="rId3"/>
          </a:graphicData>
        </a:graphic>
      </p:graphicFrame>
      <p:sp>
        <p:nvSpPr>
          <p:cNvPr id="19" name="圆角矩形 18"/>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介 绍</a:t>
            </a:r>
          </a:p>
        </p:txBody>
      </p:sp>
      <p:sp>
        <p:nvSpPr>
          <p:cNvPr id="20" name="圆角矩形 19"/>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提出的</a:t>
            </a:r>
            <a:r>
              <a:rPr lang="en-US" altLang="zh-CN"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AIDM</a:t>
            </a: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模型</a:t>
            </a:r>
          </a:p>
        </p:txBody>
      </p:sp>
      <p:sp>
        <p:nvSpPr>
          <p:cNvPr id="21" name="圆角矩形 20"/>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22" name="圆角矩形 21"/>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23" name="圆角矩形 22"/>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27" name="矩形 26"/>
          <p:cNvSpPr/>
          <p:nvPr/>
        </p:nvSpPr>
        <p:spPr>
          <a:xfrm>
            <a:off x="4211960"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分类阶段</a:t>
            </a:r>
          </a:p>
        </p:txBody>
      </p:sp>
      <p:sp>
        <p:nvSpPr>
          <p:cNvPr id="18" name="文本框 17">
            <a:extLst>
              <a:ext uri="{FF2B5EF4-FFF2-40B4-BE49-F238E27FC236}">
                <a16:creationId xmlns:a16="http://schemas.microsoft.com/office/drawing/2014/main" id="{0515791C-7B70-4A3C-8256-8C6585BEAB10}"/>
              </a:ext>
            </a:extLst>
          </p:cNvPr>
          <p:cNvSpPr txBox="1"/>
          <p:nvPr/>
        </p:nvSpPr>
        <p:spPr>
          <a:xfrm>
            <a:off x="679619" y="918234"/>
            <a:ext cx="2448272" cy="369332"/>
          </a:xfrm>
          <a:prstGeom prst="rect">
            <a:avLst/>
          </a:prstGeom>
          <a:noFill/>
        </p:spPr>
        <p:txBody>
          <a:bodyPr wrap="square" rtlCol="0">
            <a:spAutoFit/>
          </a:bodyPr>
          <a:lstStyle/>
          <a:p>
            <a:r>
              <a:rPr lang="zh-CN" altLang="en-US" dirty="0"/>
              <a:t>数据分类</a:t>
            </a:r>
          </a:p>
        </p:txBody>
      </p:sp>
      <p:pic>
        <p:nvPicPr>
          <p:cNvPr id="2" name="图片 1">
            <a:extLst>
              <a:ext uri="{FF2B5EF4-FFF2-40B4-BE49-F238E27FC236}">
                <a16:creationId xmlns:a16="http://schemas.microsoft.com/office/drawing/2014/main" id="{8B13B4C7-7D0D-4B0F-B6D0-D1CE4A288BB3}"/>
              </a:ext>
            </a:extLst>
          </p:cNvPr>
          <p:cNvPicPr>
            <a:picLocks noChangeAspect="1"/>
          </p:cNvPicPr>
          <p:nvPr/>
        </p:nvPicPr>
        <p:blipFill>
          <a:blip r:embed="rId4"/>
          <a:stretch>
            <a:fillRect/>
          </a:stretch>
        </p:blipFill>
        <p:spPr>
          <a:xfrm>
            <a:off x="1023266" y="1947099"/>
            <a:ext cx="3566469" cy="1836579"/>
          </a:xfrm>
          <a:prstGeom prst="rect">
            <a:avLst/>
          </a:prstGeom>
        </p:spPr>
      </p:pic>
      <p:sp>
        <p:nvSpPr>
          <p:cNvPr id="3" name="矩形 2">
            <a:extLst>
              <a:ext uri="{FF2B5EF4-FFF2-40B4-BE49-F238E27FC236}">
                <a16:creationId xmlns:a16="http://schemas.microsoft.com/office/drawing/2014/main" id="{EFFF1DA9-0168-4DDD-B90F-32966D487544}"/>
              </a:ext>
            </a:extLst>
          </p:cNvPr>
          <p:cNvSpPr/>
          <p:nvPr/>
        </p:nvSpPr>
        <p:spPr>
          <a:xfrm>
            <a:off x="1163616" y="1461806"/>
            <a:ext cx="3285767" cy="461665"/>
          </a:xfrm>
          <a:prstGeom prst="rect">
            <a:avLst/>
          </a:prstGeom>
        </p:spPr>
        <p:txBody>
          <a:bodyPr wrap="square">
            <a:spAutoFit/>
          </a:bodyPr>
          <a:lstStyle/>
          <a:p>
            <a:r>
              <a:rPr lang="zh-CN" altLang="zh-CN" sz="1200" spc="75" dirty="0">
                <a:latin typeface="Arial" panose="020B0604020202020204" pitchFamily="34" charset="0"/>
                <a:ea typeface="等线" panose="02010600030101010101" pitchFamily="2" charset="-122"/>
                <a:cs typeface="Arial" panose="020B0604020202020204" pitchFamily="34" charset="0"/>
              </a:rPr>
              <a:t>通过实验</a:t>
            </a:r>
            <a:r>
              <a:rPr lang="zh-CN" altLang="en-US" sz="1200" spc="75" dirty="0">
                <a:latin typeface="Arial" panose="020B0604020202020204" pitchFamily="34" charset="0"/>
                <a:ea typeface="等线" panose="02010600030101010101" pitchFamily="2" charset="-122"/>
                <a:cs typeface="Arial" panose="020B0604020202020204" pitchFamily="34" charset="0"/>
              </a:rPr>
              <a:t>结果</a:t>
            </a:r>
            <a:r>
              <a:rPr lang="zh-CN" altLang="zh-CN" sz="1200" spc="75" dirty="0">
                <a:latin typeface="Arial" panose="020B0604020202020204" pitchFamily="34" charset="0"/>
                <a:ea typeface="等线" panose="02010600030101010101" pitchFamily="2" charset="-122"/>
                <a:cs typeface="Arial" panose="020B0604020202020204" pitchFamily="34" charset="0"/>
              </a:rPr>
              <a:t>来说明特征提取技术的重要性</a:t>
            </a:r>
            <a:r>
              <a:rPr lang="zh-CN" altLang="en-US" sz="1200" spc="75" dirty="0">
                <a:latin typeface="Arial" panose="020B0604020202020204" pitchFamily="34" charset="0"/>
                <a:ea typeface="等线" panose="02010600030101010101" pitchFamily="2" charset="-122"/>
                <a:cs typeface="Arial" panose="020B0604020202020204" pitchFamily="34" charset="0"/>
              </a:rPr>
              <a:t>，表格记录的提取的特征，图记录了实验结果</a:t>
            </a:r>
            <a:endParaRPr lang="zh-CN" altLang="en-US" sz="1200" dirty="0"/>
          </a:p>
        </p:txBody>
      </p:sp>
      <p:pic>
        <p:nvPicPr>
          <p:cNvPr id="4" name="图片 3">
            <a:extLst>
              <a:ext uri="{FF2B5EF4-FFF2-40B4-BE49-F238E27FC236}">
                <a16:creationId xmlns:a16="http://schemas.microsoft.com/office/drawing/2014/main" id="{CC34B411-2AC0-4041-9883-E00FECD20CA1}"/>
              </a:ext>
            </a:extLst>
          </p:cNvPr>
          <p:cNvPicPr>
            <a:picLocks noChangeAspect="1"/>
          </p:cNvPicPr>
          <p:nvPr/>
        </p:nvPicPr>
        <p:blipFill>
          <a:blip r:embed="rId5"/>
          <a:stretch>
            <a:fillRect/>
          </a:stretch>
        </p:blipFill>
        <p:spPr>
          <a:xfrm>
            <a:off x="4834968" y="1678150"/>
            <a:ext cx="3566469" cy="2278577"/>
          </a:xfrm>
          <a:prstGeom prst="rect">
            <a:avLst/>
          </a:prstGeom>
        </p:spPr>
      </p:pic>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140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0.7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animEffect transition="in" filter="fade">
                                          <p:cBhvr>
                                            <p:cTn id="9" dur="500"/>
                                            <p:tgtEl>
                                              <p:spTgt spid="6"/>
                                            </p:tgtEl>
                                          </p:cBhvr>
                                        </p:animEffect>
                                      </p:childTnLst>
                                    </p:cTn>
                                  </p:par>
                                  <p:par>
                                    <p:cTn id="10" presetID="2" presetClass="entr" presetSubtype="8" fill="hold" grpId="0" nodeType="withEffect" p14:presetBounceEnd="60000">
                                      <p:stCondLst>
                                        <p:cond delay="1400"/>
                                      </p:stCondLst>
                                      <p:childTnLst>
                                        <p:set>
                                          <p:cBhvr>
                                            <p:cTn id="11" dur="1" fill="hold">
                                              <p:stCondLst>
                                                <p:cond delay="0"/>
                                              </p:stCondLst>
                                            </p:cTn>
                                            <p:tgtEl>
                                              <p:spTgt spid="5"/>
                                            </p:tgtEl>
                                            <p:attrNameLst>
                                              <p:attrName>style.visibility</p:attrName>
                                            </p:attrNameLst>
                                          </p:cBhvr>
                                          <p:to>
                                            <p:strVal val="visible"/>
                                          </p:to>
                                        </p:set>
                                        <p:anim calcmode="lin" valueType="num" p14:bounceEnd="60000">
                                          <p:cBhvr additive="base">
                                            <p:cTn id="12" dur="500" fill="hold"/>
                                            <p:tgtEl>
                                              <p:spTgt spid="5"/>
                                            </p:tgtEl>
                                            <p:attrNameLst>
                                              <p:attrName>ppt_x</p:attrName>
                                            </p:attrNameLst>
                                          </p:cBhvr>
                                          <p:tavLst>
                                            <p:tav tm="0">
                                              <p:val>
                                                <p:strVal val="0-#ppt_w/2"/>
                                              </p:val>
                                            </p:tav>
                                            <p:tav tm="100000">
                                              <p:val>
                                                <p:strVal val="#ppt_x"/>
                                              </p:val>
                                            </p:tav>
                                          </p:tavLst>
                                        </p:anim>
                                        <p:anim calcmode="lin" valueType="num" p14:bounceEnd="60000">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5" grpId="0">
            <p:bldAsOne/>
          </p:bldGraphic>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140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0.7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animEffect transition="in" filter="fade">
                                          <p:cBhvr>
                                            <p:cTn id="9" dur="500"/>
                                            <p:tgtEl>
                                              <p:spTgt spid="6"/>
                                            </p:tgtEl>
                                          </p:cBhvr>
                                        </p:animEffect>
                                      </p:childTnLst>
                                    </p:cTn>
                                  </p:par>
                                  <p:par>
                                    <p:cTn id="10" presetID="2" presetClass="entr" presetSubtype="8" fill="hold" grpId="0" nodeType="withEffect">
                                      <p:stCondLst>
                                        <p:cond delay="14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5" grpId="0">
            <p:bldAsOne/>
          </p:bldGraphic>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8"/>
          <p:cNvSpPr>
            <a:spLocks noEditPoints="1"/>
          </p:cNvSpPr>
          <p:nvPr/>
        </p:nvSpPr>
        <p:spPr bwMode="auto">
          <a:xfrm>
            <a:off x="0" y="839602"/>
            <a:ext cx="3374386" cy="4279019"/>
          </a:xfrm>
          <a:custGeom>
            <a:avLst/>
            <a:gdLst>
              <a:gd name="T0" fmla="*/ 1463 w 1969"/>
              <a:gd name="T1" fmla="*/ 1396 h 2497"/>
              <a:gd name="T2" fmla="*/ 1286 w 1969"/>
              <a:gd name="T3" fmla="*/ 2262 h 2497"/>
              <a:gd name="T4" fmla="*/ 1873 w 1969"/>
              <a:gd name="T5" fmla="*/ 2307 h 2497"/>
              <a:gd name="T6" fmla="*/ 1873 w 1969"/>
              <a:gd name="T7" fmla="*/ 2497 h 2497"/>
              <a:gd name="T8" fmla="*/ 0 w 1969"/>
              <a:gd name="T9" fmla="*/ 2403 h 2497"/>
              <a:gd name="T10" fmla="*/ 715 w 1969"/>
              <a:gd name="T11" fmla="*/ 2307 h 2497"/>
              <a:gd name="T12" fmla="*/ 1150 w 1969"/>
              <a:gd name="T13" fmla="*/ 2128 h 2497"/>
              <a:gd name="T14" fmla="*/ 139 w 1969"/>
              <a:gd name="T15" fmla="*/ 2075 h 2497"/>
              <a:gd name="T16" fmla="*/ 139 w 1969"/>
              <a:gd name="T17" fmla="*/ 1961 h 2497"/>
              <a:gd name="T18" fmla="*/ 1329 w 1969"/>
              <a:gd name="T19" fmla="*/ 1694 h 2497"/>
              <a:gd name="T20" fmla="*/ 1183 w 1969"/>
              <a:gd name="T21" fmla="*/ 1297 h 2497"/>
              <a:gd name="T22" fmla="*/ 976 w 1969"/>
              <a:gd name="T23" fmla="*/ 1320 h 2497"/>
              <a:gd name="T24" fmla="*/ 755 w 1969"/>
              <a:gd name="T25" fmla="*/ 1589 h 2497"/>
              <a:gd name="T26" fmla="*/ 647 w 1969"/>
              <a:gd name="T27" fmla="*/ 1647 h 2497"/>
              <a:gd name="T28" fmla="*/ 337 w 1969"/>
              <a:gd name="T29" fmla="*/ 1534 h 2497"/>
              <a:gd name="T30" fmla="*/ 369 w 1969"/>
              <a:gd name="T31" fmla="*/ 1366 h 2497"/>
              <a:gd name="T32" fmla="*/ 293 w 1969"/>
              <a:gd name="T33" fmla="*/ 1255 h 2497"/>
              <a:gd name="T34" fmla="*/ 888 w 1969"/>
              <a:gd name="T35" fmla="*/ 338 h 2497"/>
              <a:gd name="T36" fmla="*/ 944 w 1969"/>
              <a:gd name="T37" fmla="*/ 371 h 2497"/>
              <a:gd name="T38" fmla="*/ 972 w 1969"/>
              <a:gd name="T39" fmla="*/ 192 h 2497"/>
              <a:gd name="T40" fmla="*/ 1067 w 1969"/>
              <a:gd name="T41" fmla="*/ 26 h 2497"/>
              <a:gd name="T42" fmla="*/ 1545 w 1969"/>
              <a:gd name="T43" fmla="*/ 412 h 2497"/>
              <a:gd name="T44" fmla="*/ 1359 w 1969"/>
              <a:gd name="T45" fmla="*/ 414 h 2497"/>
              <a:gd name="T46" fmla="*/ 1330 w 1969"/>
              <a:gd name="T47" fmla="*/ 593 h 2497"/>
              <a:gd name="T48" fmla="*/ 1229 w 1969"/>
              <a:gd name="T49" fmla="*/ 880 h 2497"/>
              <a:gd name="T50" fmla="*/ 1303 w 1969"/>
              <a:gd name="T51" fmla="*/ 1145 h 2497"/>
              <a:gd name="T52" fmla="*/ 1259 w 1969"/>
              <a:gd name="T53" fmla="*/ 357 h 2497"/>
              <a:gd name="T54" fmla="*/ 1043 w 1969"/>
              <a:gd name="T55" fmla="*/ 427 h 2497"/>
              <a:gd name="T56" fmla="*/ 1259 w 1969"/>
              <a:gd name="T57" fmla="*/ 357 h 2497"/>
              <a:gd name="T58" fmla="*/ 1130 w 1969"/>
              <a:gd name="T59" fmla="*/ 824 h 2497"/>
              <a:gd name="T60" fmla="*/ 880 w 1969"/>
              <a:gd name="T61" fmla="*/ 466 h 2497"/>
              <a:gd name="T62" fmla="*/ 763 w 1969"/>
              <a:gd name="T63" fmla="*/ 1463 h 2497"/>
              <a:gd name="T64" fmla="*/ 795 w 1969"/>
              <a:gd name="T65" fmla="*/ 1072 h 2497"/>
              <a:gd name="T66" fmla="*/ 870 w 1969"/>
              <a:gd name="T67" fmla="*/ 889 h 2497"/>
              <a:gd name="T68" fmla="*/ 1157 w 1969"/>
              <a:gd name="T69" fmla="*/ 969 h 2497"/>
              <a:gd name="T70" fmla="*/ 951 w 1969"/>
              <a:gd name="T71" fmla="*/ 969 h 2497"/>
              <a:gd name="T72" fmla="*/ 951 w 1969"/>
              <a:gd name="T73" fmla="*/ 969 h 2497"/>
              <a:gd name="T74" fmla="*/ 1055 w 1969"/>
              <a:gd name="T75" fmla="*/ 1217 h 2497"/>
              <a:gd name="T76" fmla="*/ 1157 w 1969"/>
              <a:gd name="T77" fmla="*/ 1174 h 2497"/>
              <a:gd name="T78" fmla="*/ 1159 w 1969"/>
              <a:gd name="T79" fmla="*/ 972 h 2497"/>
              <a:gd name="T80" fmla="*/ 468 w 1969"/>
              <a:gd name="T81" fmla="*/ 1422 h 2497"/>
              <a:gd name="T82" fmla="*/ 444 w 1969"/>
              <a:gd name="T83" fmla="*/ 1464 h 2497"/>
              <a:gd name="T84" fmla="*/ 601 w 1969"/>
              <a:gd name="T85" fmla="*/ 1500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9" h="2497">
                <a:moveTo>
                  <a:pt x="1303" y="1145"/>
                </a:moveTo>
                <a:cubicBezTo>
                  <a:pt x="1370" y="1219"/>
                  <a:pt x="1425" y="1302"/>
                  <a:pt x="1463" y="1396"/>
                </a:cubicBezTo>
                <a:cubicBezTo>
                  <a:pt x="1499" y="1487"/>
                  <a:pt x="1520" y="1589"/>
                  <a:pt x="1520" y="1694"/>
                </a:cubicBezTo>
                <a:cubicBezTo>
                  <a:pt x="1520" y="1916"/>
                  <a:pt x="1431" y="2117"/>
                  <a:pt x="1286" y="2262"/>
                </a:cubicBezTo>
                <a:cubicBezTo>
                  <a:pt x="1271" y="2278"/>
                  <a:pt x="1253" y="2293"/>
                  <a:pt x="1237" y="2307"/>
                </a:cubicBezTo>
                <a:cubicBezTo>
                  <a:pt x="1873" y="2307"/>
                  <a:pt x="1873" y="2307"/>
                  <a:pt x="1873" y="2307"/>
                </a:cubicBezTo>
                <a:cubicBezTo>
                  <a:pt x="1926" y="2307"/>
                  <a:pt x="1969" y="2349"/>
                  <a:pt x="1969" y="2403"/>
                </a:cubicBezTo>
                <a:cubicBezTo>
                  <a:pt x="1969" y="2455"/>
                  <a:pt x="1926" y="2497"/>
                  <a:pt x="1873" y="2497"/>
                </a:cubicBezTo>
                <a:cubicBezTo>
                  <a:pt x="1280" y="2497"/>
                  <a:pt x="687" y="2497"/>
                  <a:pt x="96" y="2497"/>
                </a:cubicBezTo>
                <a:cubicBezTo>
                  <a:pt x="43" y="2497"/>
                  <a:pt x="0" y="2455"/>
                  <a:pt x="0" y="2403"/>
                </a:cubicBezTo>
                <a:cubicBezTo>
                  <a:pt x="0" y="2349"/>
                  <a:pt x="43" y="2307"/>
                  <a:pt x="96" y="2307"/>
                </a:cubicBezTo>
                <a:cubicBezTo>
                  <a:pt x="715" y="2307"/>
                  <a:pt x="715" y="2307"/>
                  <a:pt x="715" y="2307"/>
                </a:cubicBezTo>
                <a:cubicBezTo>
                  <a:pt x="717" y="2307"/>
                  <a:pt x="717" y="2307"/>
                  <a:pt x="717" y="2307"/>
                </a:cubicBezTo>
                <a:cubicBezTo>
                  <a:pt x="886" y="2307"/>
                  <a:pt x="1039" y="2237"/>
                  <a:pt x="1150" y="2128"/>
                </a:cubicBezTo>
                <a:cubicBezTo>
                  <a:pt x="1166" y="2111"/>
                  <a:pt x="1181" y="2094"/>
                  <a:pt x="1195" y="2075"/>
                </a:cubicBezTo>
                <a:cubicBezTo>
                  <a:pt x="139" y="2075"/>
                  <a:pt x="139" y="2075"/>
                  <a:pt x="139" y="2075"/>
                </a:cubicBezTo>
                <a:cubicBezTo>
                  <a:pt x="108" y="2075"/>
                  <a:pt x="82" y="2050"/>
                  <a:pt x="82" y="2018"/>
                </a:cubicBezTo>
                <a:cubicBezTo>
                  <a:pt x="82" y="1986"/>
                  <a:pt x="108" y="1961"/>
                  <a:pt x="139" y="1961"/>
                </a:cubicBezTo>
                <a:cubicBezTo>
                  <a:pt x="1268" y="1961"/>
                  <a:pt x="1268" y="1961"/>
                  <a:pt x="1268" y="1961"/>
                </a:cubicBezTo>
                <a:cubicBezTo>
                  <a:pt x="1307" y="1879"/>
                  <a:pt x="1329" y="1789"/>
                  <a:pt x="1329" y="1694"/>
                </a:cubicBezTo>
                <a:cubicBezTo>
                  <a:pt x="1329" y="1613"/>
                  <a:pt x="1314" y="1536"/>
                  <a:pt x="1286" y="1466"/>
                </a:cubicBezTo>
                <a:cubicBezTo>
                  <a:pt x="1261" y="1404"/>
                  <a:pt x="1225" y="1348"/>
                  <a:pt x="1183" y="1297"/>
                </a:cubicBezTo>
                <a:cubicBezTo>
                  <a:pt x="1145" y="1318"/>
                  <a:pt x="1101" y="1331"/>
                  <a:pt x="1055" y="1331"/>
                </a:cubicBezTo>
                <a:cubicBezTo>
                  <a:pt x="1027" y="1331"/>
                  <a:pt x="1001" y="1326"/>
                  <a:pt x="976" y="1320"/>
                </a:cubicBezTo>
                <a:cubicBezTo>
                  <a:pt x="833" y="1568"/>
                  <a:pt x="833" y="1568"/>
                  <a:pt x="833" y="1568"/>
                </a:cubicBezTo>
                <a:cubicBezTo>
                  <a:pt x="818" y="1595"/>
                  <a:pt x="782" y="1605"/>
                  <a:pt x="755" y="1589"/>
                </a:cubicBezTo>
                <a:cubicBezTo>
                  <a:pt x="700" y="1558"/>
                  <a:pt x="700" y="1558"/>
                  <a:pt x="700" y="1558"/>
                </a:cubicBezTo>
                <a:cubicBezTo>
                  <a:pt x="647" y="1647"/>
                  <a:pt x="647" y="1647"/>
                  <a:pt x="647" y="1647"/>
                </a:cubicBezTo>
                <a:cubicBezTo>
                  <a:pt x="632" y="1675"/>
                  <a:pt x="597" y="1683"/>
                  <a:pt x="569" y="1666"/>
                </a:cubicBezTo>
                <a:cubicBezTo>
                  <a:pt x="337" y="1534"/>
                  <a:pt x="337" y="1534"/>
                  <a:pt x="337" y="1534"/>
                </a:cubicBezTo>
                <a:cubicBezTo>
                  <a:pt x="310" y="1518"/>
                  <a:pt x="300" y="1483"/>
                  <a:pt x="316" y="1456"/>
                </a:cubicBezTo>
                <a:cubicBezTo>
                  <a:pt x="369" y="1366"/>
                  <a:pt x="369" y="1366"/>
                  <a:pt x="369" y="1366"/>
                </a:cubicBezTo>
                <a:cubicBezTo>
                  <a:pt x="312" y="1333"/>
                  <a:pt x="312" y="1333"/>
                  <a:pt x="312" y="1333"/>
                </a:cubicBezTo>
                <a:cubicBezTo>
                  <a:pt x="285" y="1318"/>
                  <a:pt x="276" y="1284"/>
                  <a:pt x="293" y="1255"/>
                </a:cubicBezTo>
                <a:cubicBezTo>
                  <a:pt x="810" y="359"/>
                  <a:pt x="810" y="359"/>
                  <a:pt x="810" y="359"/>
                </a:cubicBezTo>
                <a:cubicBezTo>
                  <a:pt x="826" y="331"/>
                  <a:pt x="861" y="323"/>
                  <a:pt x="888" y="338"/>
                </a:cubicBezTo>
                <a:cubicBezTo>
                  <a:pt x="891" y="340"/>
                  <a:pt x="891" y="340"/>
                  <a:pt x="891" y="340"/>
                </a:cubicBezTo>
                <a:cubicBezTo>
                  <a:pt x="944" y="371"/>
                  <a:pt x="944" y="371"/>
                  <a:pt x="944" y="371"/>
                </a:cubicBezTo>
                <a:cubicBezTo>
                  <a:pt x="1028" y="223"/>
                  <a:pt x="1028" y="223"/>
                  <a:pt x="1028" y="223"/>
                </a:cubicBezTo>
                <a:cubicBezTo>
                  <a:pt x="972" y="192"/>
                  <a:pt x="972" y="192"/>
                  <a:pt x="972" y="192"/>
                </a:cubicBezTo>
                <a:cubicBezTo>
                  <a:pt x="928" y="165"/>
                  <a:pt x="913" y="108"/>
                  <a:pt x="938" y="62"/>
                </a:cubicBezTo>
                <a:cubicBezTo>
                  <a:pt x="964" y="16"/>
                  <a:pt x="1023" y="0"/>
                  <a:pt x="1067" y="26"/>
                </a:cubicBezTo>
                <a:cubicBezTo>
                  <a:pt x="1215" y="112"/>
                  <a:pt x="1363" y="197"/>
                  <a:pt x="1511" y="282"/>
                </a:cubicBezTo>
                <a:cubicBezTo>
                  <a:pt x="1556" y="308"/>
                  <a:pt x="1571" y="365"/>
                  <a:pt x="1545" y="412"/>
                </a:cubicBezTo>
                <a:cubicBezTo>
                  <a:pt x="1518" y="457"/>
                  <a:pt x="1461" y="473"/>
                  <a:pt x="1415" y="445"/>
                </a:cubicBezTo>
                <a:cubicBezTo>
                  <a:pt x="1359" y="414"/>
                  <a:pt x="1359" y="414"/>
                  <a:pt x="1359" y="414"/>
                </a:cubicBezTo>
                <a:cubicBezTo>
                  <a:pt x="1274" y="561"/>
                  <a:pt x="1274" y="561"/>
                  <a:pt x="1274" y="561"/>
                </a:cubicBezTo>
                <a:cubicBezTo>
                  <a:pt x="1330" y="593"/>
                  <a:pt x="1330" y="593"/>
                  <a:pt x="1330" y="593"/>
                </a:cubicBezTo>
                <a:cubicBezTo>
                  <a:pt x="1357" y="608"/>
                  <a:pt x="1367" y="645"/>
                  <a:pt x="1351" y="671"/>
                </a:cubicBezTo>
                <a:cubicBezTo>
                  <a:pt x="1229" y="880"/>
                  <a:pt x="1229" y="880"/>
                  <a:pt x="1229" y="880"/>
                </a:cubicBezTo>
                <a:cubicBezTo>
                  <a:pt x="1283" y="930"/>
                  <a:pt x="1314" y="998"/>
                  <a:pt x="1314" y="1072"/>
                </a:cubicBezTo>
                <a:cubicBezTo>
                  <a:pt x="1314" y="1097"/>
                  <a:pt x="1309" y="1122"/>
                  <a:pt x="1303" y="1145"/>
                </a:cubicBezTo>
                <a:close/>
                <a:moveTo>
                  <a:pt x="1259" y="357"/>
                </a:moveTo>
                <a:cubicBezTo>
                  <a:pt x="1259" y="357"/>
                  <a:pt x="1259" y="357"/>
                  <a:pt x="1259" y="357"/>
                </a:cubicBezTo>
                <a:cubicBezTo>
                  <a:pt x="1215" y="331"/>
                  <a:pt x="1172" y="306"/>
                  <a:pt x="1128" y="281"/>
                </a:cubicBezTo>
                <a:cubicBezTo>
                  <a:pt x="1043" y="427"/>
                  <a:pt x="1043" y="427"/>
                  <a:pt x="1043" y="427"/>
                </a:cubicBezTo>
                <a:cubicBezTo>
                  <a:pt x="1175" y="504"/>
                  <a:pt x="1175" y="504"/>
                  <a:pt x="1175" y="504"/>
                </a:cubicBezTo>
                <a:cubicBezTo>
                  <a:pt x="1259" y="357"/>
                  <a:pt x="1259" y="357"/>
                  <a:pt x="1259" y="357"/>
                </a:cubicBezTo>
                <a:close/>
                <a:moveTo>
                  <a:pt x="1130" y="824"/>
                </a:moveTo>
                <a:cubicBezTo>
                  <a:pt x="1130" y="824"/>
                  <a:pt x="1130" y="824"/>
                  <a:pt x="1130" y="824"/>
                </a:cubicBezTo>
                <a:cubicBezTo>
                  <a:pt x="1223" y="664"/>
                  <a:pt x="1223" y="664"/>
                  <a:pt x="1223" y="664"/>
                </a:cubicBezTo>
                <a:cubicBezTo>
                  <a:pt x="1109" y="597"/>
                  <a:pt x="995" y="532"/>
                  <a:pt x="880" y="466"/>
                </a:cubicBezTo>
                <a:cubicBezTo>
                  <a:pt x="420" y="1263"/>
                  <a:pt x="420" y="1263"/>
                  <a:pt x="420" y="1263"/>
                </a:cubicBezTo>
                <a:cubicBezTo>
                  <a:pt x="534" y="1330"/>
                  <a:pt x="648" y="1396"/>
                  <a:pt x="763" y="1463"/>
                </a:cubicBezTo>
                <a:cubicBezTo>
                  <a:pt x="879" y="1262"/>
                  <a:pt x="879" y="1262"/>
                  <a:pt x="879" y="1262"/>
                </a:cubicBezTo>
                <a:cubicBezTo>
                  <a:pt x="826" y="1211"/>
                  <a:pt x="795" y="1145"/>
                  <a:pt x="795" y="1072"/>
                </a:cubicBezTo>
                <a:cubicBezTo>
                  <a:pt x="795" y="999"/>
                  <a:pt x="824" y="934"/>
                  <a:pt x="871" y="889"/>
                </a:cubicBezTo>
                <a:cubicBezTo>
                  <a:pt x="870" y="889"/>
                  <a:pt x="870" y="889"/>
                  <a:pt x="870" y="889"/>
                </a:cubicBezTo>
                <a:cubicBezTo>
                  <a:pt x="941" y="816"/>
                  <a:pt x="1037" y="797"/>
                  <a:pt x="1130" y="824"/>
                </a:cubicBezTo>
                <a:close/>
                <a:moveTo>
                  <a:pt x="1157" y="969"/>
                </a:moveTo>
                <a:cubicBezTo>
                  <a:pt x="1157" y="969"/>
                  <a:pt x="1157" y="969"/>
                  <a:pt x="1157" y="969"/>
                </a:cubicBezTo>
                <a:cubicBezTo>
                  <a:pt x="1101" y="913"/>
                  <a:pt x="1009" y="912"/>
                  <a:pt x="951" y="969"/>
                </a:cubicBezTo>
                <a:cubicBezTo>
                  <a:pt x="951" y="968"/>
                  <a:pt x="951" y="968"/>
                  <a:pt x="951" y="968"/>
                </a:cubicBezTo>
                <a:cubicBezTo>
                  <a:pt x="951" y="969"/>
                  <a:pt x="951" y="969"/>
                  <a:pt x="951" y="969"/>
                </a:cubicBezTo>
                <a:cubicBezTo>
                  <a:pt x="925" y="995"/>
                  <a:pt x="910" y="1031"/>
                  <a:pt x="910" y="1072"/>
                </a:cubicBezTo>
                <a:cubicBezTo>
                  <a:pt x="910" y="1152"/>
                  <a:pt x="975" y="1217"/>
                  <a:pt x="1055" y="1217"/>
                </a:cubicBezTo>
                <a:cubicBezTo>
                  <a:pt x="1094" y="1217"/>
                  <a:pt x="1130" y="1201"/>
                  <a:pt x="1157" y="1174"/>
                </a:cubicBezTo>
                <a:cubicBezTo>
                  <a:pt x="1157" y="1174"/>
                  <a:pt x="1157" y="1174"/>
                  <a:pt x="1157" y="1174"/>
                </a:cubicBezTo>
                <a:cubicBezTo>
                  <a:pt x="1183" y="1147"/>
                  <a:pt x="1199" y="1112"/>
                  <a:pt x="1199" y="1072"/>
                </a:cubicBezTo>
                <a:cubicBezTo>
                  <a:pt x="1199" y="1033"/>
                  <a:pt x="1184" y="997"/>
                  <a:pt x="1159" y="972"/>
                </a:cubicBezTo>
                <a:cubicBezTo>
                  <a:pt x="1157" y="969"/>
                  <a:pt x="1157" y="969"/>
                  <a:pt x="1157" y="969"/>
                </a:cubicBezTo>
                <a:close/>
                <a:moveTo>
                  <a:pt x="468" y="1422"/>
                </a:moveTo>
                <a:cubicBezTo>
                  <a:pt x="468" y="1422"/>
                  <a:pt x="468" y="1422"/>
                  <a:pt x="468" y="1422"/>
                </a:cubicBezTo>
                <a:cubicBezTo>
                  <a:pt x="444" y="1464"/>
                  <a:pt x="444" y="1464"/>
                  <a:pt x="444" y="1464"/>
                </a:cubicBezTo>
                <a:cubicBezTo>
                  <a:pt x="577" y="1540"/>
                  <a:pt x="577" y="1540"/>
                  <a:pt x="577" y="1540"/>
                </a:cubicBezTo>
                <a:cubicBezTo>
                  <a:pt x="601" y="1500"/>
                  <a:pt x="601" y="1500"/>
                  <a:pt x="601" y="1500"/>
                </a:cubicBezTo>
                <a:cubicBezTo>
                  <a:pt x="468" y="1422"/>
                  <a:pt x="468" y="1422"/>
                  <a:pt x="468" y="1422"/>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3" name="矩形 2"/>
          <p:cNvSpPr/>
          <p:nvPr/>
        </p:nvSpPr>
        <p:spPr>
          <a:xfrm>
            <a:off x="2577290" y="1881356"/>
            <a:ext cx="1210588"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0 4</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2124015"/>
            <a:ext cx="1127232" cy="892296"/>
          </a:xfrm>
          <a:prstGeom prst="rect">
            <a:avLst/>
          </a:prstGeom>
        </p:spPr>
        <p:txBody>
          <a:bodyPr wrap="none">
            <a:spAutoFit/>
          </a:bodyPr>
          <a:lstStyle/>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项目实施</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数据集说明</a:t>
            </a:r>
            <a:endParaRPr lang="en-US" altLang="zh-CN"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绩效评估指标</a:t>
            </a:r>
            <a:endParaRPr lang="en-US" altLang="zh-CN"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实验结果</a:t>
            </a:r>
          </a:p>
        </p:txBody>
      </p:sp>
      <p:sp>
        <p:nvSpPr>
          <p:cNvPr id="5" name="矩形 4"/>
          <p:cNvSpPr/>
          <p:nvPr/>
        </p:nvSpPr>
        <p:spPr>
          <a:xfrm>
            <a:off x="2574187" y="2817460"/>
            <a:ext cx="1205726"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FOUR</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3707904" y="410716"/>
            <a:ext cx="1728192" cy="769441"/>
          </a:xfrm>
          <a:prstGeom prst="rect">
            <a:avLst/>
          </a:prstGeom>
          <a:noFill/>
        </p:spPr>
        <p:txBody>
          <a:bodyPr wrap="square" rtlCol="0">
            <a:spAutoFit/>
          </a:bodyPr>
          <a:lstStyle/>
          <a:p>
            <a:pPr algn="ctr"/>
            <a:r>
              <a:rPr lang="zh-CN" altLang="en-US" sz="2800" b="1" dirty="0">
                <a:ln w="6350">
                  <a:noFill/>
                </a:ln>
                <a:solidFill>
                  <a:schemeClr val="bg1"/>
                </a:solidFill>
                <a:latin typeface="Impact" pitchFamily="34" charset="0"/>
                <a:ea typeface="微软雅黑" pitchFamily="34" charset="-122"/>
              </a:rPr>
              <a:t>目  录</a:t>
            </a:r>
            <a:endParaRPr lang="en-US" altLang="zh-CN" sz="2800" b="1" dirty="0">
              <a:ln w="6350">
                <a:noFill/>
              </a:ln>
              <a:solidFill>
                <a:schemeClr val="bg1"/>
              </a:solidFill>
              <a:latin typeface="Impact" pitchFamily="34" charset="0"/>
              <a:ea typeface="微软雅黑" pitchFamily="34" charset="-122"/>
            </a:endParaRPr>
          </a:p>
          <a:p>
            <a:pPr algn="ctr"/>
            <a:r>
              <a:rPr lang="en-US" altLang="zh-CN" sz="1600" dirty="0">
                <a:ln w="6350">
                  <a:noFill/>
                </a:ln>
                <a:solidFill>
                  <a:schemeClr val="bg1"/>
                </a:solidFill>
                <a:latin typeface="Arial" pitchFamily="34" charset="0"/>
                <a:ea typeface="微软雅黑" pitchFamily="34" charset="-122"/>
                <a:cs typeface="Arial" pitchFamily="34" charset="0"/>
              </a:rPr>
              <a:t>CONTENTS</a:t>
            </a:r>
            <a:endParaRPr lang="zh-CN" altLang="en-US" sz="1600" dirty="0">
              <a:ln w="6350">
                <a:noFill/>
              </a:ln>
              <a:solidFill>
                <a:schemeClr val="bg1"/>
              </a:solidFill>
              <a:latin typeface="Arial" pitchFamily="34" charset="0"/>
              <a:ea typeface="微软雅黑" pitchFamily="34" charset="-122"/>
              <a:cs typeface="Arial" pitchFamily="34" charset="0"/>
            </a:endParaRPr>
          </a:p>
        </p:txBody>
      </p:sp>
      <p:sp>
        <p:nvSpPr>
          <p:cNvPr id="65" name="矩形 64"/>
          <p:cNvSpPr/>
          <p:nvPr/>
        </p:nvSpPr>
        <p:spPr>
          <a:xfrm>
            <a:off x="2123728"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6" name="矩形 65"/>
          <p:cNvSpPr/>
          <p:nvPr/>
        </p:nvSpPr>
        <p:spPr>
          <a:xfrm>
            <a:off x="3779912"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7" name="矩形 66"/>
          <p:cNvSpPr/>
          <p:nvPr/>
        </p:nvSpPr>
        <p:spPr>
          <a:xfrm>
            <a:off x="5436097" y="1634852"/>
            <a:ext cx="1584175"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8" name="矩形 67"/>
          <p:cNvSpPr/>
          <p:nvPr/>
        </p:nvSpPr>
        <p:spPr>
          <a:xfrm>
            <a:off x="7092071"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9" name="矩形 68"/>
          <p:cNvSpPr/>
          <p:nvPr/>
        </p:nvSpPr>
        <p:spPr>
          <a:xfrm>
            <a:off x="474524"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0" name="矩形 69"/>
          <p:cNvSpPr/>
          <p:nvPr/>
        </p:nvSpPr>
        <p:spPr>
          <a:xfrm>
            <a:off x="4159065" y="2943447"/>
            <a:ext cx="825867" cy="756874"/>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模型介绍</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预处理阶段</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分类阶段</a:t>
            </a:r>
          </a:p>
        </p:txBody>
      </p:sp>
      <p:sp>
        <p:nvSpPr>
          <p:cNvPr id="71" name="矩形 70"/>
          <p:cNvSpPr/>
          <p:nvPr/>
        </p:nvSpPr>
        <p:spPr>
          <a:xfrm>
            <a:off x="2164129" y="2943447"/>
            <a:ext cx="1510350" cy="756874"/>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研究思路</a:t>
            </a:r>
          </a:p>
          <a:p>
            <a:pPr algn="ctr">
              <a:lnSpc>
                <a:spcPct val="150000"/>
              </a:lnSpc>
            </a:pPr>
            <a:r>
              <a:rPr lang="en-US" altLang="zh-CN" sz="1000" dirty="0">
                <a:ln w="6350">
                  <a:noFill/>
                </a:ln>
                <a:solidFill>
                  <a:schemeClr val="bg1">
                    <a:lumMod val="95000"/>
                  </a:schemeClr>
                </a:solidFill>
                <a:latin typeface="Impact" pitchFamily="34" charset="0"/>
                <a:ea typeface="微软雅黑" pitchFamily="34" charset="-122"/>
              </a:rPr>
              <a:t>DL4JMLP</a:t>
            </a:r>
            <a:r>
              <a:rPr lang="zh-CN" altLang="en-US" sz="1000" dirty="0">
                <a:ln w="6350">
                  <a:noFill/>
                </a:ln>
                <a:solidFill>
                  <a:schemeClr val="bg1">
                    <a:lumMod val="95000"/>
                  </a:schemeClr>
                </a:solidFill>
                <a:latin typeface="Impact" pitchFamily="34" charset="0"/>
                <a:ea typeface="微软雅黑" pitchFamily="34" charset="-122"/>
              </a:rPr>
              <a:t>深度学习分类器</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七种分类器的介绍</a:t>
            </a:r>
          </a:p>
        </p:txBody>
      </p:sp>
      <p:sp>
        <p:nvSpPr>
          <p:cNvPr id="72" name="矩形 71"/>
          <p:cNvSpPr/>
          <p:nvPr/>
        </p:nvSpPr>
        <p:spPr>
          <a:xfrm>
            <a:off x="725436" y="2943447"/>
            <a:ext cx="1082348" cy="756874"/>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研究意义</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主要贡献与创新</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相关综述研究</a:t>
            </a:r>
          </a:p>
        </p:txBody>
      </p:sp>
      <p:sp>
        <p:nvSpPr>
          <p:cNvPr id="73" name="矩形 72"/>
          <p:cNvSpPr/>
          <p:nvPr/>
        </p:nvSpPr>
        <p:spPr>
          <a:xfrm>
            <a:off x="7471225" y="2943447"/>
            <a:ext cx="825867" cy="526041"/>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比较研究</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展望与思考</a:t>
            </a:r>
          </a:p>
        </p:txBody>
      </p:sp>
      <p:sp>
        <p:nvSpPr>
          <p:cNvPr id="74" name="矩形 73"/>
          <p:cNvSpPr/>
          <p:nvPr/>
        </p:nvSpPr>
        <p:spPr>
          <a:xfrm>
            <a:off x="5754415" y="2943447"/>
            <a:ext cx="954107" cy="984565"/>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项目实施</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数据集说明</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绩效评估指标</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实验结果</a:t>
            </a:r>
            <a:endParaRPr lang="en-US" altLang="zh-CN" sz="1000" dirty="0">
              <a:ln w="6350">
                <a:noFill/>
              </a:ln>
              <a:solidFill>
                <a:schemeClr val="bg1">
                  <a:lumMod val="95000"/>
                </a:schemeClr>
              </a:solidFill>
              <a:latin typeface="Impact" pitchFamily="34" charset="0"/>
              <a:ea typeface="微软雅黑" pitchFamily="34" charset="-122"/>
            </a:endParaRPr>
          </a:p>
        </p:txBody>
      </p:sp>
      <p:sp>
        <p:nvSpPr>
          <p:cNvPr id="75" name="矩形 74"/>
          <p:cNvSpPr/>
          <p:nvPr/>
        </p:nvSpPr>
        <p:spPr>
          <a:xfrm>
            <a:off x="2123728"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6" name="矩形 75"/>
          <p:cNvSpPr/>
          <p:nvPr/>
        </p:nvSpPr>
        <p:spPr>
          <a:xfrm>
            <a:off x="3779912"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7" name="矩形 76"/>
          <p:cNvSpPr/>
          <p:nvPr/>
        </p:nvSpPr>
        <p:spPr>
          <a:xfrm>
            <a:off x="5436096"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8" name="矩形 77"/>
          <p:cNvSpPr/>
          <p:nvPr/>
        </p:nvSpPr>
        <p:spPr>
          <a:xfrm>
            <a:off x="7092280"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9" name="矩形 78"/>
          <p:cNvSpPr/>
          <p:nvPr/>
        </p:nvSpPr>
        <p:spPr>
          <a:xfrm>
            <a:off x="474524"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80" name="矩形 79"/>
          <p:cNvSpPr/>
          <p:nvPr/>
        </p:nvSpPr>
        <p:spPr>
          <a:xfrm>
            <a:off x="3871326" y="2498947"/>
            <a:ext cx="1401345" cy="276999"/>
          </a:xfrm>
          <a:prstGeom prst="rect">
            <a:avLst/>
          </a:prstGeom>
        </p:spPr>
        <p:txBody>
          <a:bodyPr wrap="none">
            <a:spAutoFit/>
          </a:bodyP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提出的</a:t>
            </a:r>
            <a:r>
              <a:rPr lang="en-US" altLang="zh-CN"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AIDM</a:t>
            </a: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模型</a:t>
            </a:r>
          </a:p>
        </p:txBody>
      </p:sp>
      <p:sp>
        <p:nvSpPr>
          <p:cNvPr id="81" name="矩形 80"/>
          <p:cNvSpPr/>
          <p:nvPr/>
        </p:nvSpPr>
        <p:spPr>
          <a:xfrm>
            <a:off x="2288363" y="2498947"/>
            <a:ext cx="1261884" cy="276999"/>
          </a:xfrm>
          <a:prstGeom prst="rect">
            <a:avLst/>
          </a:prstGeom>
        </p:spPr>
        <p:txBody>
          <a:bodyPr wrap="non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研究思路与方法</a:t>
            </a:r>
          </a:p>
        </p:txBody>
      </p:sp>
      <p:sp>
        <p:nvSpPr>
          <p:cNvPr id="82" name="矩形 81"/>
          <p:cNvSpPr/>
          <p:nvPr/>
        </p:nvSpPr>
        <p:spPr>
          <a:xfrm>
            <a:off x="697527" y="2498947"/>
            <a:ext cx="1138170" cy="276999"/>
          </a:xfrm>
          <a:prstGeom prst="rect">
            <a:avLst/>
          </a:prstGeom>
        </p:spPr>
        <p:txBody>
          <a:bodyPr wrap="squar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介绍</a:t>
            </a:r>
          </a:p>
        </p:txBody>
      </p:sp>
      <p:sp>
        <p:nvSpPr>
          <p:cNvPr id="83" name="矩形 82"/>
          <p:cNvSpPr/>
          <p:nvPr/>
        </p:nvSpPr>
        <p:spPr>
          <a:xfrm>
            <a:off x="7099328" y="2498947"/>
            <a:ext cx="1569660" cy="276999"/>
          </a:xfrm>
          <a:prstGeom prst="rect">
            <a:avLst/>
          </a:prstGeom>
        </p:spPr>
        <p:txBody>
          <a:bodyPr wrap="non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相关建议与论文总结</a:t>
            </a:r>
          </a:p>
        </p:txBody>
      </p:sp>
      <p:sp>
        <p:nvSpPr>
          <p:cNvPr id="84" name="矩形 83"/>
          <p:cNvSpPr/>
          <p:nvPr/>
        </p:nvSpPr>
        <p:spPr>
          <a:xfrm>
            <a:off x="5600522" y="2498947"/>
            <a:ext cx="1261884" cy="276999"/>
          </a:xfrm>
          <a:prstGeom prst="rect">
            <a:avLst/>
          </a:prstGeom>
        </p:spPr>
        <p:txBody>
          <a:bodyPr wrap="non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研究成果与应用</a:t>
            </a:r>
          </a:p>
        </p:txBody>
      </p:sp>
      <p:sp>
        <p:nvSpPr>
          <p:cNvPr id="85" name="Freeform 9"/>
          <p:cNvSpPr>
            <a:spLocks noEditPoints="1"/>
          </p:cNvSpPr>
          <p:nvPr/>
        </p:nvSpPr>
        <p:spPr bwMode="auto">
          <a:xfrm>
            <a:off x="7705804" y="1971675"/>
            <a:ext cx="380484" cy="247914"/>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6" name="Freeform 10"/>
          <p:cNvSpPr>
            <a:spLocks noEditPoints="1"/>
          </p:cNvSpPr>
          <p:nvPr/>
        </p:nvSpPr>
        <p:spPr bwMode="auto">
          <a:xfrm>
            <a:off x="2800042" y="1954206"/>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7" name="Freeform 11"/>
          <p:cNvSpPr>
            <a:spLocks noEditPoints="1"/>
          </p:cNvSpPr>
          <p:nvPr/>
        </p:nvSpPr>
        <p:spPr bwMode="auto">
          <a:xfrm>
            <a:off x="6108428" y="1938300"/>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8" name="Freeform 12"/>
          <p:cNvSpPr>
            <a:spLocks noEditPoints="1"/>
          </p:cNvSpPr>
          <p:nvPr/>
        </p:nvSpPr>
        <p:spPr bwMode="auto">
          <a:xfrm>
            <a:off x="4464895" y="1941715"/>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9" name="Freeform 13"/>
          <p:cNvSpPr>
            <a:spLocks noEditPoints="1"/>
          </p:cNvSpPr>
          <p:nvPr/>
        </p:nvSpPr>
        <p:spPr bwMode="auto">
          <a:xfrm>
            <a:off x="1100223" y="1950703"/>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anim calcmode="lin" valueType="num">
                                      <p:cBhvr>
                                        <p:cTn id="8" dur="500" fill="hold"/>
                                        <p:tgtEl>
                                          <p:spTgt spid="79"/>
                                        </p:tgtEl>
                                        <p:attrNameLst>
                                          <p:attrName>ppt_x</p:attrName>
                                        </p:attrNameLst>
                                      </p:cBhvr>
                                      <p:tavLst>
                                        <p:tav tm="0">
                                          <p:val>
                                            <p:strVal val="#ppt_x"/>
                                          </p:val>
                                        </p:tav>
                                        <p:tav tm="100000">
                                          <p:val>
                                            <p:strVal val="#ppt_x"/>
                                          </p:val>
                                        </p:tav>
                                      </p:tavLst>
                                    </p:anim>
                                    <p:anim calcmode="lin" valueType="num">
                                      <p:cBhvr>
                                        <p:cTn id="9" dur="500" fill="hold"/>
                                        <p:tgtEl>
                                          <p:spTgt spid="7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500"/>
                                        <p:tgtEl>
                                          <p:spTgt spid="69"/>
                                        </p:tgtEl>
                                      </p:cBhvr>
                                    </p:animEffect>
                                    <p:anim calcmode="lin" valueType="num">
                                      <p:cBhvr>
                                        <p:cTn id="13" dur="500" fill="hold"/>
                                        <p:tgtEl>
                                          <p:spTgt spid="69"/>
                                        </p:tgtEl>
                                        <p:attrNameLst>
                                          <p:attrName>ppt_x</p:attrName>
                                        </p:attrNameLst>
                                      </p:cBhvr>
                                      <p:tavLst>
                                        <p:tav tm="0">
                                          <p:val>
                                            <p:strVal val="#ppt_x"/>
                                          </p:val>
                                        </p:tav>
                                        <p:tav tm="100000">
                                          <p:val>
                                            <p:strVal val="#ppt_x"/>
                                          </p:val>
                                        </p:tav>
                                      </p:tavLst>
                                    </p:anim>
                                    <p:anim calcmode="lin" valueType="num">
                                      <p:cBhvr>
                                        <p:cTn id="14" dur="500" fill="hold"/>
                                        <p:tgtEl>
                                          <p:spTgt spid="69"/>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1000"/>
                                  </p:stCondLst>
                                  <p:childTnLst>
                                    <p:set>
                                      <p:cBhvr>
                                        <p:cTn id="16" dur="1" fill="hold">
                                          <p:stCondLst>
                                            <p:cond delay="0"/>
                                          </p:stCondLst>
                                        </p:cTn>
                                        <p:tgtEl>
                                          <p:spTgt spid="89"/>
                                        </p:tgtEl>
                                        <p:attrNameLst>
                                          <p:attrName>style.visibility</p:attrName>
                                        </p:attrNameLst>
                                      </p:cBhvr>
                                      <p:to>
                                        <p:strVal val="visible"/>
                                      </p:to>
                                    </p:set>
                                    <p:anim calcmode="lin" valueType="num">
                                      <p:cBhvr>
                                        <p:cTn id="17" dur="300" fill="hold"/>
                                        <p:tgtEl>
                                          <p:spTgt spid="89"/>
                                        </p:tgtEl>
                                        <p:attrNameLst>
                                          <p:attrName>ppt_w</p:attrName>
                                        </p:attrNameLst>
                                      </p:cBhvr>
                                      <p:tavLst>
                                        <p:tav tm="0">
                                          <p:val>
                                            <p:fltVal val="0"/>
                                          </p:val>
                                        </p:tav>
                                        <p:tav tm="100000">
                                          <p:val>
                                            <p:strVal val="#ppt_w"/>
                                          </p:val>
                                        </p:tav>
                                      </p:tavLst>
                                    </p:anim>
                                    <p:anim calcmode="lin" valueType="num">
                                      <p:cBhvr>
                                        <p:cTn id="18" dur="300" fill="hold"/>
                                        <p:tgtEl>
                                          <p:spTgt spid="89"/>
                                        </p:tgtEl>
                                        <p:attrNameLst>
                                          <p:attrName>ppt_h</p:attrName>
                                        </p:attrNameLst>
                                      </p:cBhvr>
                                      <p:tavLst>
                                        <p:tav tm="0">
                                          <p:val>
                                            <p:fltVal val="0"/>
                                          </p:val>
                                        </p:tav>
                                        <p:tav tm="100000">
                                          <p:val>
                                            <p:strVal val="#ppt_h"/>
                                          </p:val>
                                        </p:tav>
                                      </p:tavLst>
                                    </p:anim>
                                    <p:animEffect transition="in" filter="fade">
                                      <p:cBhvr>
                                        <p:cTn id="19" dur="300"/>
                                        <p:tgtEl>
                                          <p:spTgt spid="89"/>
                                        </p:tgtEl>
                                      </p:cBhvr>
                                    </p:animEffect>
                                  </p:childTnLst>
                                </p:cTn>
                              </p:par>
                              <p:par>
                                <p:cTn id="20" presetID="6" presetClass="emph" presetSubtype="0" autoRev="1" fill="hold" grpId="1" nodeType="withEffect">
                                  <p:stCondLst>
                                    <p:cond delay="1300"/>
                                  </p:stCondLst>
                                  <p:childTnLst>
                                    <p:animScale>
                                      <p:cBhvr>
                                        <p:cTn id="21" dur="150" fill="hold"/>
                                        <p:tgtEl>
                                          <p:spTgt spid="89"/>
                                        </p:tgtEl>
                                      </p:cBhvr>
                                      <p:by x="110000" y="110000"/>
                                    </p:animScale>
                                  </p:childTnLst>
                                </p:cTn>
                              </p:par>
                              <p:par>
                                <p:cTn id="22" presetID="53" presetClass="entr" presetSubtype="16" fill="hold" grpId="0" nodeType="withEffect">
                                  <p:stCondLst>
                                    <p:cond delay="1300"/>
                                  </p:stCondLst>
                                  <p:childTnLst>
                                    <p:set>
                                      <p:cBhvr>
                                        <p:cTn id="23" dur="1" fill="hold">
                                          <p:stCondLst>
                                            <p:cond delay="0"/>
                                          </p:stCondLst>
                                        </p:cTn>
                                        <p:tgtEl>
                                          <p:spTgt spid="82"/>
                                        </p:tgtEl>
                                        <p:attrNameLst>
                                          <p:attrName>style.visibility</p:attrName>
                                        </p:attrNameLst>
                                      </p:cBhvr>
                                      <p:to>
                                        <p:strVal val="visible"/>
                                      </p:to>
                                    </p:set>
                                    <p:anim calcmode="lin" valueType="num">
                                      <p:cBhvr>
                                        <p:cTn id="24" dur="300" fill="hold"/>
                                        <p:tgtEl>
                                          <p:spTgt spid="82"/>
                                        </p:tgtEl>
                                        <p:attrNameLst>
                                          <p:attrName>ppt_w</p:attrName>
                                        </p:attrNameLst>
                                      </p:cBhvr>
                                      <p:tavLst>
                                        <p:tav tm="0">
                                          <p:val>
                                            <p:fltVal val="0"/>
                                          </p:val>
                                        </p:tav>
                                        <p:tav tm="100000">
                                          <p:val>
                                            <p:strVal val="#ppt_w"/>
                                          </p:val>
                                        </p:tav>
                                      </p:tavLst>
                                    </p:anim>
                                    <p:anim calcmode="lin" valueType="num">
                                      <p:cBhvr>
                                        <p:cTn id="25" dur="300" fill="hold"/>
                                        <p:tgtEl>
                                          <p:spTgt spid="82"/>
                                        </p:tgtEl>
                                        <p:attrNameLst>
                                          <p:attrName>ppt_h</p:attrName>
                                        </p:attrNameLst>
                                      </p:cBhvr>
                                      <p:tavLst>
                                        <p:tav tm="0">
                                          <p:val>
                                            <p:fltVal val="0"/>
                                          </p:val>
                                        </p:tav>
                                        <p:tav tm="100000">
                                          <p:val>
                                            <p:strVal val="#ppt_h"/>
                                          </p:val>
                                        </p:tav>
                                      </p:tavLst>
                                    </p:anim>
                                    <p:animEffect transition="in" filter="fade">
                                      <p:cBhvr>
                                        <p:cTn id="26" dur="300"/>
                                        <p:tgtEl>
                                          <p:spTgt spid="82"/>
                                        </p:tgtEl>
                                      </p:cBhvr>
                                    </p:animEffect>
                                  </p:childTnLst>
                                </p:cTn>
                              </p:par>
                              <p:par>
                                <p:cTn id="27" presetID="6" presetClass="emph" presetSubtype="0" autoRev="1" fill="hold" grpId="1" nodeType="withEffect">
                                  <p:stCondLst>
                                    <p:cond delay="1600"/>
                                  </p:stCondLst>
                                  <p:childTnLst>
                                    <p:animScale>
                                      <p:cBhvr>
                                        <p:cTn id="28" dur="150" fill="hold"/>
                                        <p:tgtEl>
                                          <p:spTgt spid="82"/>
                                        </p:tgtEl>
                                      </p:cBhvr>
                                      <p:by x="110000" y="110000"/>
                                    </p:animScale>
                                  </p:childTnLst>
                                </p:cTn>
                              </p:par>
                              <p:par>
                                <p:cTn id="29" presetID="12" presetClass="entr" presetSubtype="1" fill="hold" grpId="0" nodeType="withEffect">
                                  <p:stCondLst>
                                    <p:cond delay="1600"/>
                                  </p:stCondLst>
                                  <p:childTnLst>
                                    <p:set>
                                      <p:cBhvr>
                                        <p:cTn id="30" dur="1" fill="hold">
                                          <p:stCondLst>
                                            <p:cond delay="0"/>
                                          </p:stCondLst>
                                        </p:cTn>
                                        <p:tgtEl>
                                          <p:spTgt spid="72"/>
                                        </p:tgtEl>
                                        <p:attrNameLst>
                                          <p:attrName>style.visibility</p:attrName>
                                        </p:attrNameLst>
                                      </p:cBhvr>
                                      <p:to>
                                        <p:strVal val="visible"/>
                                      </p:to>
                                    </p:set>
                                    <p:anim calcmode="lin" valueType="num">
                                      <p:cBhvr additive="base">
                                        <p:cTn id="31" dur="500"/>
                                        <p:tgtEl>
                                          <p:spTgt spid="72"/>
                                        </p:tgtEl>
                                        <p:attrNameLst>
                                          <p:attrName>ppt_y</p:attrName>
                                        </p:attrNameLst>
                                      </p:cBhvr>
                                      <p:tavLst>
                                        <p:tav tm="0">
                                          <p:val>
                                            <p:strVal val="#ppt_y-#ppt_h*1.125000"/>
                                          </p:val>
                                        </p:tav>
                                        <p:tav tm="100000">
                                          <p:val>
                                            <p:strVal val="#ppt_y"/>
                                          </p:val>
                                        </p:tav>
                                      </p:tavLst>
                                    </p:anim>
                                    <p:animEffect transition="in" filter="wipe(down)">
                                      <p:cBhvr>
                                        <p:cTn id="32" dur="500"/>
                                        <p:tgtEl>
                                          <p:spTgt spid="72"/>
                                        </p:tgtEl>
                                      </p:cBhvr>
                                    </p:animEffect>
                                  </p:childTnLst>
                                </p:cTn>
                              </p:par>
                              <p:par>
                                <p:cTn id="33" presetID="42" presetClass="entr" presetSubtype="0" fill="hold" grpId="0" nodeType="withEffect">
                                  <p:stCondLst>
                                    <p:cond delay="1600"/>
                                  </p:stCondLst>
                                  <p:childTnLst>
                                    <p:set>
                                      <p:cBhvr>
                                        <p:cTn id="34" dur="1" fill="hold">
                                          <p:stCondLst>
                                            <p:cond delay="0"/>
                                          </p:stCondLst>
                                        </p:cTn>
                                        <p:tgtEl>
                                          <p:spTgt spid="65"/>
                                        </p:tgtEl>
                                        <p:attrNameLst>
                                          <p:attrName>style.visibility</p:attrName>
                                        </p:attrNameLst>
                                      </p:cBhvr>
                                      <p:to>
                                        <p:strVal val="visible"/>
                                      </p:to>
                                    </p:set>
                                    <p:animEffect transition="in" filter="fade">
                                      <p:cBhvr>
                                        <p:cTn id="35" dur="500"/>
                                        <p:tgtEl>
                                          <p:spTgt spid="65"/>
                                        </p:tgtEl>
                                      </p:cBhvr>
                                    </p:animEffect>
                                    <p:anim calcmode="lin" valueType="num">
                                      <p:cBhvr>
                                        <p:cTn id="36" dur="500" fill="hold"/>
                                        <p:tgtEl>
                                          <p:spTgt spid="65"/>
                                        </p:tgtEl>
                                        <p:attrNameLst>
                                          <p:attrName>ppt_x</p:attrName>
                                        </p:attrNameLst>
                                      </p:cBhvr>
                                      <p:tavLst>
                                        <p:tav tm="0">
                                          <p:val>
                                            <p:strVal val="#ppt_x"/>
                                          </p:val>
                                        </p:tav>
                                        <p:tav tm="100000">
                                          <p:val>
                                            <p:strVal val="#ppt_x"/>
                                          </p:val>
                                        </p:tav>
                                      </p:tavLst>
                                    </p:anim>
                                    <p:anim calcmode="lin" valueType="num">
                                      <p:cBhvr>
                                        <p:cTn id="37" dur="500" fill="hold"/>
                                        <p:tgtEl>
                                          <p:spTgt spid="6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1600"/>
                                  </p:stCondLst>
                                  <p:childTnLst>
                                    <p:set>
                                      <p:cBhvr>
                                        <p:cTn id="39" dur="1" fill="hold">
                                          <p:stCondLst>
                                            <p:cond delay="0"/>
                                          </p:stCondLst>
                                        </p:cTn>
                                        <p:tgtEl>
                                          <p:spTgt spid="75"/>
                                        </p:tgtEl>
                                        <p:attrNameLst>
                                          <p:attrName>style.visibility</p:attrName>
                                        </p:attrNameLst>
                                      </p:cBhvr>
                                      <p:to>
                                        <p:strVal val="visible"/>
                                      </p:to>
                                    </p:set>
                                    <p:animEffect transition="in" filter="fade">
                                      <p:cBhvr>
                                        <p:cTn id="40" dur="500"/>
                                        <p:tgtEl>
                                          <p:spTgt spid="75"/>
                                        </p:tgtEl>
                                      </p:cBhvr>
                                    </p:animEffect>
                                    <p:anim calcmode="lin" valueType="num">
                                      <p:cBhvr>
                                        <p:cTn id="41" dur="500" fill="hold"/>
                                        <p:tgtEl>
                                          <p:spTgt spid="75"/>
                                        </p:tgtEl>
                                        <p:attrNameLst>
                                          <p:attrName>ppt_x</p:attrName>
                                        </p:attrNameLst>
                                      </p:cBhvr>
                                      <p:tavLst>
                                        <p:tav tm="0">
                                          <p:val>
                                            <p:strVal val="#ppt_x"/>
                                          </p:val>
                                        </p:tav>
                                        <p:tav tm="100000">
                                          <p:val>
                                            <p:strVal val="#ppt_x"/>
                                          </p:val>
                                        </p:tav>
                                      </p:tavLst>
                                    </p:anim>
                                    <p:anim calcmode="lin" valueType="num">
                                      <p:cBhvr>
                                        <p:cTn id="42" dur="500" fill="hold"/>
                                        <p:tgtEl>
                                          <p:spTgt spid="75"/>
                                        </p:tgtEl>
                                        <p:attrNameLst>
                                          <p:attrName>ppt_y</p:attrName>
                                        </p:attrNameLst>
                                      </p:cBhvr>
                                      <p:tavLst>
                                        <p:tav tm="0">
                                          <p:val>
                                            <p:strVal val="#ppt_y+.1"/>
                                          </p:val>
                                        </p:tav>
                                        <p:tav tm="100000">
                                          <p:val>
                                            <p:strVal val="#ppt_y"/>
                                          </p:val>
                                        </p:tav>
                                      </p:tavLst>
                                    </p:anim>
                                  </p:childTnLst>
                                </p:cTn>
                              </p:par>
                              <p:par>
                                <p:cTn id="43" presetID="53" presetClass="entr" presetSubtype="16" fill="hold" grpId="0" nodeType="withEffect">
                                  <p:stCondLst>
                                    <p:cond delay="2100"/>
                                  </p:stCondLst>
                                  <p:childTnLst>
                                    <p:set>
                                      <p:cBhvr>
                                        <p:cTn id="44" dur="1" fill="hold">
                                          <p:stCondLst>
                                            <p:cond delay="0"/>
                                          </p:stCondLst>
                                        </p:cTn>
                                        <p:tgtEl>
                                          <p:spTgt spid="86"/>
                                        </p:tgtEl>
                                        <p:attrNameLst>
                                          <p:attrName>style.visibility</p:attrName>
                                        </p:attrNameLst>
                                      </p:cBhvr>
                                      <p:to>
                                        <p:strVal val="visible"/>
                                      </p:to>
                                    </p:set>
                                    <p:anim calcmode="lin" valueType="num">
                                      <p:cBhvr>
                                        <p:cTn id="45" dur="300" fill="hold"/>
                                        <p:tgtEl>
                                          <p:spTgt spid="86"/>
                                        </p:tgtEl>
                                        <p:attrNameLst>
                                          <p:attrName>ppt_w</p:attrName>
                                        </p:attrNameLst>
                                      </p:cBhvr>
                                      <p:tavLst>
                                        <p:tav tm="0">
                                          <p:val>
                                            <p:fltVal val="0"/>
                                          </p:val>
                                        </p:tav>
                                        <p:tav tm="100000">
                                          <p:val>
                                            <p:strVal val="#ppt_w"/>
                                          </p:val>
                                        </p:tav>
                                      </p:tavLst>
                                    </p:anim>
                                    <p:anim calcmode="lin" valueType="num">
                                      <p:cBhvr>
                                        <p:cTn id="46" dur="300" fill="hold"/>
                                        <p:tgtEl>
                                          <p:spTgt spid="86"/>
                                        </p:tgtEl>
                                        <p:attrNameLst>
                                          <p:attrName>ppt_h</p:attrName>
                                        </p:attrNameLst>
                                      </p:cBhvr>
                                      <p:tavLst>
                                        <p:tav tm="0">
                                          <p:val>
                                            <p:fltVal val="0"/>
                                          </p:val>
                                        </p:tav>
                                        <p:tav tm="100000">
                                          <p:val>
                                            <p:strVal val="#ppt_h"/>
                                          </p:val>
                                        </p:tav>
                                      </p:tavLst>
                                    </p:anim>
                                    <p:animEffect transition="in" filter="fade">
                                      <p:cBhvr>
                                        <p:cTn id="47" dur="300"/>
                                        <p:tgtEl>
                                          <p:spTgt spid="86"/>
                                        </p:tgtEl>
                                      </p:cBhvr>
                                    </p:animEffect>
                                  </p:childTnLst>
                                </p:cTn>
                              </p:par>
                              <p:par>
                                <p:cTn id="48" presetID="6" presetClass="emph" presetSubtype="0" autoRev="1" fill="hold" grpId="1" nodeType="withEffect">
                                  <p:stCondLst>
                                    <p:cond delay="2400"/>
                                  </p:stCondLst>
                                  <p:childTnLst>
                                    <p:animScale>
                                      <p:cBhvr>
                                        <p:cTn id="49" dur="150" fill="hold"/>
                                        <p:tgtEl>
                                          <p:spTgt spid="86"/>
                                        </p:tgtEl>
                                      </p:cBhvr>
                                      <p:by x="110000" y="110000"/>
                                    </p:animScale>
                                  </p:childTnLst>
                                </p:cTn>
                              </p:par>
                              <p:par>
                                <p:cTn id="50" presetID="53" presetClass="entr" presetSubtype="16" fill="hold" grpId="0" nodeType="withEffect">
                                  <p:stCondLst>
                                    <p:cond delay="2400"/>
                                  </p:stCondLst>
                                  <p:childTnLst>
                                    <p:set>
                                      <p:cBhvr>
                                        <p:cTn id="51" dur="1" fill="hold">
                                          <p:stCondLst>
                                            <p:cond delay="0"/>
                                          </p:stCondLst>
                                        </p:cTn>
                                        <p:tgtEl>
                                          <p:spTgt spid="81"/>
                                        </p:tgtEl>
                                        <p:attrNameLst>
                                          <p:attrName>style.visibility</p:attrName>
                                        </p:attrNameLst>
                                      </p:cBhvr>
                                      <p:to>
                                        <p:strVal val="visible"/>
                                      </p:to>
                                    </p:set>
                                    <p:anim calcmode="lin" valueType="num">
                                      <p:cBhvr>
                                        <p:cTn id="52" dur="300" fill="hold"/>
                                        <p:tgtEl>
                                          <p:spTgt spid="81"/>
                                        </p:tgtEl>
                                        <p:attrNameLst>
                                          <p:attrName>ppt_w</p:attrName>
                                        </p:attrNameLst>
                                      </p:cBhvr>
                                      <p:tavLst>
                                        <p:tav tm="0">
                                          <p:val>
                                            <p:fltVal val="0"/>
                                          </p:val>
                                        </p:tav>
                                        <p:tav tm="100000">
                                          <p:val>
                                            <p:strVal val="#ppt_w"/>
                                          </p:val>
                                        </p:tav>
                                      </p:tavLst>
                                    </p:anim>
                                    <p:anim calcmode="lin" valueType="num">
                                      <p:cBhvr>
                                        <p:cTn id="53" dur="300" fill="hold"/>
                                        <p:tgtEl>
                                          <p:spTgt spid="81"/>
                                        </p:tgtEl>
                                        <p:attrNameLst>
                                          <p:attrName>ppt_h</p:attrName>
                                        </p:attrNameLst>
                                      </p:cBhvr>
                                      <p:tavLst>
                                        <p:tav tm="0">
                                          <p:val>
                                            <p:fltVal val="0"/>
                                          </p:val>
                                        </p:tav>
                                        <p:tav tm="100000">
                                          <p:val>
                                            <p:strVal val="#ppt_h"/>
                                          </p:val>
                                        </p:tav>
                                      </p:tavLst>
                                    </p:anim>
                                    <p:animEffect transition="in" filter="fade">
                                      <p:cBhvr>
                                        <p:cTn id="54" dur="300"/>
                                        <p:tgtEl>
                                          <p:spTgt spid="81"/>
                                        </p:tgtEl>
                                      </p:cBhvr>
                                    </p:animEffect>
                                  </p:childTnLst>
                                </p:cTn>
                              </p:par>
                              <p:par>
                                <p:cTn id="55" presetID="6" presetClass="emph" presetSubtype="0" autoRev="1" fill="hold" grpId="1" nodeType="withEffect">
                                  <p:stCondLst>
                                    <p:cond delay="2700"/>
                                  </p:stCondLst>
                                  <p:childTnLst>
                                    <p:animScale>
                                      <p:cBhvr>
                                        <p:cTn id="56" dur="150" fill="hold"/>
                                        <p:tgtEl>
                                          <p:spTgt spid="81"/>
                                        </p:tgtEl>
                                      </p:cBhvr>
                                      <p:by x="110000" y="110000"/>
                                    </p:animScale>
                                  </p:childTnLst>
                                </p:cTn>
                              </p:par>
                              <p:par>
                                <p:cTn id="57" presetID="12" presetClass="entr" presetSubtype="1" fill="hold" grpId="0" nodeType="withEffect">
                                  <p:stCondLst>
                                    <p:cond delay="270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p:tgtEl>
                                          <p:spTgt spid="71"/>
                                        </p:tgtEl>
                                        <p:attrNameLst>
                                          <p:attrName>ppt_y</p:attrName>
                                        </p:attrNameLst>
                                      </p:cBhvr>
                                      <p:tavLst>
                                        <p:tav tm="0">
                                          <p:val>
                                            <p:strVal val="#ppt_y-#ppt_h*1.125000"/>
                                          </p:val>
                                        </p:tav>
                                        <p:tav tm="100000">
                                          <p:val>
                                            <p:strVal val="#ppt_y"/>
                                          </p:val>
                                        </p:tav>
                                      </p:tavLst>
                                    </p:anim>
                                    <p:animEffect transition="in" filter="wipe(down)">
                                      <p:cBhvr>
                                        <p:cTn id="60" dur="500"/>
                                        <p:tgtEl>
                                          <p:spTgt spid="71"/>
                                        </p:tgtEl>
                                      </p:cBhvr>
                                    </p:animEffect>
                                  </p:childTnLst>
                                </p:cTn>
                              </p:par>
                              <p:par>
                                <p:cTn id="61" presetID="42" presetClass="entr" presetSubtype="0" fill="hold" grpId="0" nodeType="withEffect">
                                  <p:stCondLst>
                                    <p:cond delay="2700"/>
                                  </p:stCondLst>
                                  <p:childTnLst>
                                    <p:set>
                                      <p:cBhvr>
                                        <p:cTn id="62" dur="1" fill="hold">
                                          <p:stCondLst>
                                            <p:cond delay="0"/>
                                          </p:stCondLst>
                                        </p:cTn>
                                        <p:tgtEl>
                                          <p:spTgt spid="66"/>
                                        </p:tgtEl>
                                        <p:attrNameLst>
                                          <p:attrName>style.visibility</p:attrName>
                                        </p:attrNameLst>
                                      </p:cBhvr>
                                      <p:to>
                                        <p:strVal val="visible"/>
                                      </p:to>
                                    </p:set>
                                    <p:animEffect transition="in" filter="fade">
                                      <p:cBhvr>
                                        <p:cTn id="63" dur="500"/>
                                        <p:tgtEl>
                                          <p:spTgt spid="66"/>
                                        </p:tgtEl>
                                      </p:cBhvr>
                                    </p:animEffect>
                                    <p:anim calcmode="lin" valueType="num">
                                      <p:cBhvr>
                                        <p:cTn id="64" dur="500" fill="hold"/>
                                        <p:tgtEl>
                                          <p:spTgt spid="66"/>
                                        </p:tgtEl>
                                        <p:attrNameLst>
                                          <p:attrName>ppt_x</p:attrName>
                                        </p:attrNameLst>
                                      </p:cBhvr>
                                      <p:tavLst>
                                        <p:tav tm="0">
                                          <p:val>
                                            <p:strVal val="#ppt_x"/>
                                          </p:val>
                                        </p:tav>
                                        <p:tav tm="100000">
                                          <p:val>
                                            <p:strVal val="#ppt_x"/>
                                          </p:val>
                                        </p:tav>
                                      </p:tavLst>
                                    </p:anim>
                                    <p:anim calcmode="lin" valueType="num">
                                      <p:cBhvr>
                                        <p:cTn id="65" dur="500" fill="hold"/>
                                        <p:tgtEl>
                                          <p:spTgt spid="6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2700"/>
                                  </p:stCondLst>
                                  <p:childTnLst>
                                    <p:set>
                                      <p:cBhvr>
                                        <p:cTn id="67" dur="1" fill="hold">
                                          <p:stCondLst>
                                            <p:cond delay="0"/>
                                          </p:stCondLst>
                                        </p:cTn>
                                        <p:tgtEl>
                                          <p:spTgt spid="76"/>
                                        </p:tgtEl>
                                        <p:attrNameLst>
                                          <p:attrName>style.visibility</p:attrName>
                                        </p:attrNameLst>
                                      </p:cBhvr>
                                      <p:to>
                                        <p:strVal val="visible"/>
                                      </p:to>
                                    </p:set>
                                    <p:animEffect transition="in" filter="fade">
                                      <p:cBhvr>
                                        <p:cTn id="68" dur="500"/>
                                        <p:tgtEl>
                                          <p:spTgt spid="76"/>
                                        </p:tgtEl>
                                      </p:cBhvr>
                                    </p:animEffect>
                                    <p:anim calcmode="lin" valueType="num">
                                      <p:cBhvr>
                                        <p:cTn id="69" dur="500" fill="hold"/>
                                        <p:tgtEl>
                                          <p:spTgt spid="76"/>
                                        </p:tgtEl>
                                        <p:attrNameLst>
                                          <p:attrName>ppt_x</p:attrName>
                                        </p:attrNameLst>
                                      </p:cBhvr>
                                      <p:tavLst>
                                        <p:tav tm="0">
                                          <p:val>
                                            <p:strVal val="#ppt_x"/>
                                          </p:val>
                                        </p:tav>
                                        <p:tav tm="100000">
                                          <p:val>
                                            <p:strVal val="#ppt_x"/>
                                          </p:val>
                                        </p:tav>
                                      </p:tavLst>
                                    </p:anim>
                                    <p:anim calcmode="lin" valueType="num">
                                      <p:cBhvr>
                                        <p:cTn id="70" dur="500" fill="hold"/>
                                        <p:tgtEl>
                                          <p:spTgt spid="76"/>
                                        </p:tgtEl>
                                        <p:attrNameLst>
                                          <p:attrName>ppt_y</p:attrName>
                                        </p:attrNameLst>
                                      </p:cBhvr>
                                      <p:tavLst>
                                        <p:tav tm="0">
                                          <p:val>
                                            <p:strVal val="#ppt_y+.1"/>
                                          </p:val>
                                        </p:tav>
                                        <p:tav tm="100000">
                                          <p:val>
                                            <p:strVal val="#ppt_y"/>
                                          </p:val>
                                        </p:tav>
                                      </p:tavLst>
                                    </p:anim>
                                  </p:childTnLst>
                                </p:cTn>
                              </p:par>
                              <p:par>
                                <p:cTn id="71" presetID="53" presetClass="entr" presetSubtype="16" fill="hold" grpId="0" nodeType="withEffect">
                                  <p:stCondLst>
                                    <p:cond delay="3200"/>
                                  </p:stCondLst>
                                  <p:childTnLst>
                                    <p:set>
                                      <p:cBhvr>
                                        <p:cTn id="72" dur="1" fill="hold">
                                          <p:stCondLst>
                                            <p:cond delay="0"/>
                                          </p:stCondLst>
                                        </p:cTn>
                                        <p:tgtEl>
                                          <p:spTgt spid="88"/>
                                        </p:tgtEl>
                                        <p:attrNameLst>
                                          <p:attrName>style.visibility</p:attrName>
                                        </p:attrNameLst>
                                      </p:cBhvr>
                                      <p:to>
                                        <p:strVal val="visible"/>
                                      </p:to>
                                    </p:set>
                                    <p:anim calcmode="lin" valueType="num">
                                      <p:cBhvr>
                                        <p:cTn id="73" dur="300" fill="hold"/>
                                        <p:tgtEl>
                                          <p:spTgt spid="88"/>
                                        </p:tgtEl>
                                        <p:attrNameLst>
                                          <p:attrName>ppt_w</p:attrName>
                                        </p:attrNameLst>
                                      </p:cBhvr>
                                      <p:tavLst>
                                        <p:tav tm="0">
                                          <p:val>
                                            <p:fltVal val="0"/>
                                          </p:val>
                                        </p:tav>
                                        <p:tav tm="100000">
                                          <p:val>
                                            <p:strVal val="#ppt_w"/>
                                          </p:val>
                                        </p:tav>
                                      </p:tavLst>
                                    </p:anim>
                                    <p:anim calcmode="lin" valueType="num">
                                      <p:cBhvr>
                                        <p:cTn id="74" dur="300" fill="hold"/>
                                        <p:tgtEl>
                                          <p:spTgt spid="88"/>
                                        </p:tgtEl>
                                        <p:attrNameLst>
                                          <p:attrName>ppt_h</p:attrName>
                                        </p:attrNameLst>
                                      </p:cBhvr>
                                      <p:tavLst>
                                        <p:tav tm="0">
                                          <p:val>
                                            <p:fltVal val="0"/>
                                          </p:val>
                                        </p:tav>
                                        <p:tav tm="100000">
                                          <p:val>
                                            <p:strVal val="#ppt_h"/>
                                          </p:val>
                                        </p:tav>
                                      </p:tavLst>
                                    </p:anim>
                                    <p:animEffect transition="in" filter="fade">
                                      <p:cBhvr>
                                        <p:cTn id="75" dur="300"/>
                                        <p:tgtEl>
                                          <p:spTgt spid="88"/>
                                        </p:tgtEl>
                                      </p:cBhvr>
                                    </p:animEffect>
                                  </p:childTnLst>
                                </p:cTn>
                              </p:par>
                              <p:par>
                                <p:cTn id="76" presetID="6" presetClass="emph" presetSubtype="0" autoRev="1" fill="hold" grpId="1" nodeType="withEffect">
                                  <p:stCondLst>
                                    <p:cond delay="3500"/>
                                  </p:stCondLst>
                                  <p:childTnLst>
                                    <p:animScale>
                                      <p:cBhvr>
                                        <p:cTn id="77" dur="150" fill="hold"/>
                                        <p:tgtEl>
                                          <p:spTgt spid="88"/>
                                        </p:tgtEl>
                                      </p:cBhvr>
                                      <p:by x="110000" y="110000"/>
                                    </p:animScale>
                                  </p:childTnLst>
                                </p:cTn>
                              </p:par>
                              <p:par>
                                <p:cTn id="78" presetID="53" presetClass="entr" presetSubtype="16" fill="hold" grpId="0" nodeType="withEffect">
                                  <p:stCondLst>
                                    <p:cond delay="3500"/>
                                  </p:stCondLst>
                                  <p:childTnLst>
                                    <p:set>
                                      <p:cBhvr>
                                        <p:cTn id="79" dur="1" fill="hold">
                                          <p:stCondLst>
                                            <p:cond delay="0"/>
                                          </p:stCondLst>
                                        </p:cTn>
                                        <p:tgtEl>
                                          <p:spTgt spid="80"/>
                                        </p:tgtEl>
                                        <p:attrNameLst>
                                          <p:attrName>style.visibility</p:attrName>
                                        </p:attrNameLst>
                                      </p:cBhvr>
                                      <p:to>
                                        <p:strVal val="visible"/>
                                      </p:to>
                                    </p:set>
                                    <p:anim calcmode="lin" valueType="num">
                                      <p:cBhvr>
                                        <p:cTn id="80" dur="300" fill="hold"/>
                                        <p:tgtEl>
                                          <p:spTgt spid="80"/>
                                        </p:tgtEl>
                                        <p:attrNameLst>
                                          <p:attrName>ppt_w</p:attrName>
                                        </p:attrNameLst>
                                      </p:cBhvr>
                                      <p:tavLst>
                                        <p:tav tm="0">
                                          <p:val>
                                            <p:fltVal val="0"/>
                                          </p:val>
                                        </p:tav>
                                        <p:tav tm="100000">
                                          <p:val>
                                            <p:strVal val="#ppt_w"/>
                                          </p:val>
                                        </p:tav>
                                      </p:tavLst>
                                    </p:anim>
                                    <p:anim calcmode="lin" valueType="num">
                                      <p:cBhvr>
                                        <p:cTn id="81" dur="300" fill="hold"/>
                                        <p:tgtEl>
                                          <p:spTgt spid="80"/>
                                        </p:tgtEl>
                                        <p:attrNameLst>
                                          <p:attrName>ppt_h</p:attrName>
                                        </p:attrNameLst>
                                      </p:cBhvr>
                                      <p:tavLst>
                                        <p:tav tm="0">
                                          <p:val>
                                            <p:fltVal val="0"/>
                                          </p:val>
                                        </p:tav>
                                        <p:tav tm="100000">
                                          <p:val>
                                            <p:strVal val="#ppt_h"/>
                                          </p:val>
                                        </p:tav>
                                      </p:tavLst>
                                    </p:anim>
                                    <p:animEffect transition="in" filter="fade">
                                      <p:cBhvr>
                                        <p:cTn id="82" dur="300"/>
                                        <p:tgtEl>
                                          <p:spTgt spid="80"/>
                                        </p:tgtEl>
                                      </p:cBhvr>
                                    </p:animEffect>
                                  </p:childTnLst>
                                </p:cTn>
                              </p:par>
                              <p:par>
                                <p:cTn id="83" presetID="6" presetClass="emph" presetSubtype="0" autoRev="1" fill="hold" grpId="1" nodeType="withEffect">
                                  <p:stCondLst>
                                    <p:cond delay="3800"/>
                                  </p:stCondLst>
                                  <p:childTnLst>
                                    <p:animScale>
                                      <p:cBhvr>
                                        <p:cTn id="84" dur="150" fill="hold"/>
                                        <p:tgtEl>
                                          <p:spTgt spid="80"/>
                                        </p:tgtEl>
                                      </p:cBhvr>
                                      <p:by x="110000" y="110000"/>
                                    </p:animScale>
                                  </p:childTnLst>
                                </p:cTn>
                              </p:par>
                              <p:par>
                                <p:cTn id="85" presetID="12" presetClass="entr" presetSubtype="1" fill="hold" grpId="0" nodeType="withEffect">
                                  <p:stCondLst>
                                    <p:cond delay="3800"/>
                                  </p:stCondLst>
                                  <p:childTnLst>
                                    <p:set>
                                      <p:cBhvr>
                                        <p:cTn id="86" dur="1" fill="hold">
                                          <p:stCondLst>
                                            <p:cond delay="0"/>
                                          </p:stCondLst>
                                        </p:cTn>
                                        <p:tgtEl>
                                          <p:spTgt spid="70"/>
                                        </p:tgtEl>
                                        <p:attrNameLst>
                                          <p:attrName>style.visibility</p:attrName>
                                        </p:attrNameLst>
                                      </p:cBhvr>
                                      <p:to>
                                        <p:strVal val="visible"/>
                                      </p:to>
                                    </p:set>
                                    <p:anim calcmode="lin" valueType="num">
                                      <p:cBhvr additive="base">
                                        <p:cTn id="87" dur="500"/>
                                        <p:tgtEl>
                                          <p:spTgt spid="70"/>
                                        </p:tgtEl>
                                        <p:attrNameLst>
                                          <p:attrName>ppt_y</p:attrName>
                                        </p:attrNameLst>
                                      </p:cBhvr>
                                      <p:tavLst>
                                        <p:tav tm="0">
                                          <p:val>
                                            <p:strVal val="#ppt_y-#ppt_h*1.125000"/>
                                          </p:val>
                                        </p:tav>
                                        <p:tav tm="100000">
                                          <p:val>
                                            <p:strVal val="#ppt_y"/>
                                          </p:val>
                                        </p:tav>
                                      </p:tavLst>
                                    </p:anim>
                                    <p:animEffect transition="in" filter="wipe(down)">
                                      <p:cBhvr>
                                        <p:cTn id="88" dur="500"/>
                                        <p:tgtEl>
                                          <p:spTgt spid="70"/>
                                        </p:tgtEl>
                                      </p:cBhvr>
                                    </p:animEffect>
                                  </p:childTnLst>
                                </p:cTn>
                              </p:par>
                              <p:par>
                                <p:cTn id="89" presetID="42" presetClass="entr" presetSubtype="0" fill="hold" grpId="0" nodeType="withEffect">
                                  <p:stCondLst>
                                    <p:cond delay="3800"/>
                                  </p:stCondLst>
                                  <p:childTnLst>
                                    <p:set>
                                      <p:cBhvr>
                                        <p:cTn id="90" dur="1" fill="hold">
                                          <p:stCondLst>
                                            <p:cond delay="0"/>
                                          </p:stCondLst>
                                        </p:cTn>
                                        <p:tgtEl>
                                          <p:spTgt spid="67"/>
                                        </p:tgtEl>
                                        <p:attrNameLst>
                                          <p:attrName>style.visibility</p:attrName>
                                        </p:attrNameLst>
                                      </p:cBhvr>
                                      <p:to>
                                        <p:strVal val="visible"/>
                                      </p:to>
                                    </p:set>
                                    <p:animEffect transition="in" filter="fade">
                                      <p:cBhvr>
                                        <p:cTn id="91" dur="500"/>
                                        <p:tgtEl>
                                          <p:spTgt spid="67"/>
                                        </p:tgtEl>
                                      </p:cBhvr>
                                    </p:animEffect>
                                    <p:anim calcmode="lin" valueType="num">
                                      <p:cBhvr>
                                        <p:cTn id="92" dur="500" fill="hold"/>
                                        <p:tgtEl>
                                          <p:spTgt spid="67"/>
                                        </p:tgtEl>
                                        <p:attrNameLst>
                                          <p:attrName>ppt_x</p:attrName>
                                        </p:attrNameLst>
                                      </p:cBhvr>
                                      <p:tavLst>
                                        <p:tav tm="0">
                                          <p:val>
                                            <p:strVal val="#ppt_x"/>
                                          </p:val>
                                        </p:tav>
                                        <p:tav tm="100000">
                                          <p:val>
                                            <p:strVal val="#ppt_x"/>
                                          </p:val>
                                        </p:tav>
                                      </p:tavLst>
                                    </p:anim>
                                    <p:anim calcmode="lin" valueType="num">
                                      <p:cBhvr>
                                        <p:cTn id="93" dur="500" fill="hold"/>
                                        <p:tgtEl>
                                          <p:spTgt spid="67"/>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3800"/>
                                  </p:stCondLst>
                                  <p:childTnLst>
                                    <p:set>
                                      <p:cBhvr>
                                        <p:cTn id="95" dur="1" fill="hold">
                                          <p:stCondLst>
                                            <p:cond delay="0"/>
                                          </p:stCondLst>
                                        </p:cTn>
                                        <p:tgtEl>
                                          <p:spTgt spid="77"/>
                                        </p:tgtEl>
                                        <p:attrNameLst>
                                          <p:attrName>style.visibility</p:attrName>
                                        </p:attrNameLst>
                                      </p:cBhvr>
                                      <p:to>
                                        <p:strVal val="visible"/>
                                      </p:to>
                                    </p:set>
                                    <p:animEffect transition="in" filter="fade">
                                      <p:cBhvr>
                                        <p:cTn id="96" dur="500"/>
                                        <p:tgtEl>
                                          <p:spTgt spid="77"/>
                                        </p:tgtEl>
                                      </p:cBhvr>
                                    </p:animEffect>
                                    <p:anim calcmode="lin" valueType="num">
                                      <p:cBhvr>
                                        <p:cTn id="97" dur="500" fill="hold"/>
                                        <p:tgtEl>
                                          <p:spTgt spid="77"/>
                                        </p:tgtEl>
                                        <p:attrNameLst>
                                          <p:attrName>ppt_x</p:attrName>
                                        </p:attrNameLst>
                                      </p:cBhvr>
                                      <p:tavLst>
                                        <p:tav tm="0">
                                          <p:val>
                                            <p:strVal val="#ppt_x"/>
                                          </p:val>
                                        </p:tav>
                                        <p:tav tm="100000">
                                          <p:val>
                                            <p:strVal val="#ppt_x"/>
                                          </p:val>
                                        </p:tav>
                                      </p:tavLst>
                                    </p:anim>
                                    <p:anim calcmode="lin" valueType="num">
                                      <p:cBhvr>
                                        <p:cTn id="98" dur="500" fill="hold"/>
                                        <p:tgtEl>
                                          <p:spTgt spid="77"/>
                                        </p:tgtEl>
                                        <p:attrNameLst>
                                          <p:attrName>ppt_y</p:attrName>
                                        </p:attrNameLst>
                                      </p:cBhvr>
                                      <p:tavLst>
                                        <p:tav tm="0">
                                          <p:val>
                                            <p:strVal val="#ppt_y+.1"/>
                                          </p:val>
                                        </p:tav>
                                        <p:tav tm="100000">
                                          <p:val>
                                            <p:strVal val="#ppt_y"/>
                                          </p:val>
                                        </p:tav>
                                      </p:tavLst>
                                    </p:anim>
                                  </p:childTnLst>
                                </p:cTn>
                              </p:par>
                              <p:par>
                                <p:cTn id="99" presetID="53" presetClass="entr" presetSubtype="16" fill="hold" grpId="0" nodeType="withEffect">
                                  <p:stCondLst>
                                    <p:cond delay="4300"/>
                                  </p:stCondLst>
                                  <p:childTnLst>
                                    <p:set>
                                      <p:cBhvr>
                                        <p:cTn id="100" dur="1" fill="hold">
                                          <p:stCondLst>
                                            <p:cond delay="0"/>
                                          </p:stCondLst>
                                        </p:cTn>
                                        <p:tgtEl>
                                          <p:spTgt spid="87"/>
                                        </p:tgtEl>
                                        <p:attrNameLst>
                                          <p:attrName>style.visibility</p:attrName>
                                        </p:attrNameLst>
                                      </p:cBhvr>
                                      <p:to>
                                        <p:strVal val="visible"/>
                                      </p:to>
                                    </p:set>
                                    <p:anim calcmode="lin" valueType="num">
                                      <p:cBhvr>
                                        <p:cTn id="101" dur="300" fill="hold"/>
                                        <p:tgtEl>
                                          <p:spTgt spid="87"/>
                                        </p:tgtEl>
                                        <p:attrNameLst>
                                          <p:attrName>ppt_w</p:attrName>
                                        </p:attrNameLst>
                                      </p:cBhvr>
                                      <p:tavLst>
                                        <p:tav tm="0">
                                          <p:val>
                                            <p:fltVal val="0"/>
                                          </p:val>
                                        </p:tav>
                                        <p:tav tm="100000">
                                          <p:val>
                                            <p:strVal val="#ppt_w"/>
                                          </p:val>
                                        </p:tav>
                                      </p:tavLst>
                                    </p:anim>
                                    <p:anim calcmode="lin" valueType="num">
                                      <p:cBhvr>
                                        <p:cTn id="102" dur="300" fill="hold"/>
                                        <p:tgtEl>
                                          <p:spTgt spid="87"/>
                                        </p:tgtEl>
                                        <p:attrNameLst>
                                          <p:attrName>ppt_h</p:attrName>
                                        </p:attrNameLst>
                                      </p:cBhvr>
                                      <p:tavLst>
                                        <p:tav tm="0">
                                          <p:val>
                                            <p:fltVal val="0"/>
                                          </p:val>
                                        </p:tav>
                                        <p:tav tm="100000">
                                          <p:val>
                                            <p:strVal val="#ppt_h"/>
                                          </p:val>
                                        </p:tav>
                                      </p:tavLst>
                                    </p:anim>
                                    <p:animEffect transition="in" filter="fade">
                                      <p:cBhvr>
                                        <p:cTn id="103" dur="300"/>
                                        <p:tgtEl>
                                          <p:spTgt spid="87"/>
                                        </p:tgtEl>
                                      </p:cBhvr>
                                    </p:animEffect>
                                  </p:childTnLst>
                                </p:cTn>
                              </p:par>
                              <p:par>
                                <p:cTn id="104" presetID="6" presetClass="emph" presetSubtype="0" autoRev="1" fill="hold" grpId="1" nodeType="withEffect">
                                  <p:stCondLst>
                                    <p:cond delay="4600"/>
                                  </p:stCondLst>
                                  <p:childTnLst>
                                    <p:animScale>
                                      <p:cBhvr>
                                        <p:cTn id="105" dur="150" fill="hold"/>
                                        <p:tgtEl>
                                          <p:spTgt spid="87"/>
                                        </p:tgtEl>
                                      </p:cBhvr>
                                      <p:by x="110000" y="110000"/>
                                    </p:animScale>
                                  </p:childTnLst>
                                </p:cTn>
                              </p:par>
                              <p:par>
                                <p:cTn id="106" presetID="53" presetClass="entr" presetSubtype="16" fill="hold" grpId="0" nodeType="withEffect">
                                  <p:stCondLst>
                                    <p:cond delay="4600"/>
                                  </p:stCondLst>
                                  <p:childTnLst>
                                    <p:set>
                                      <p:cBhvr>
                                        <p:cTn id="107" dur="1" fill="hold">
                                          <p:stCondLst>
                                            <p:cond delay="0"/>
                                          </p:stCondLst>
                                        </p:cTn>
                                        <p:tgtEl>
                                          <p:spTgt spid="84"/>
                                        </p:tgtEl>
                                        <p:attrNameLst>
                                          <p:attrName>style.visibility</p:attrName>
                                        </p:attrNameLst>
                                      </p:cBhvr>
                                      <p:to>
                                        <p:strVal val="visible"/>
                                      </p:to>
                                    </p:set>
                                    <p:anim calcmode="lin" valueType="num">
                                      <p:cBhvr>
                                        <p:cTn id="108" dur="300" fill="hold"/>
                                        <p:tgtEl>
                                          <p:spTgt spid="84"/>
                                        </p:tgtEl>
                                        <p:attrNameLst>
                                          <p:attrName>ppt_w</p:attrName>
                                        </p:attrNameLst>
                                      </p:cBhvr>
                                      <p:tavLst>
                                        <p:tav tm="0">
                                          <p:val>
                                            <p:fltVal val="0"/>
                                          </p:val>
                                        </p:tav>
                                        <p:tav tm="100000">
                                          <p:val>
                                            <p:strVal val="#ppt_w"/>
                                          </p:val>
                                        </p:tav>
                                      </p:tavLst>
                                    </p:anim>
                                    <p:anim calcmode="lin" valueType="num">
                                      <p:cBhvr>
                                        <p:cTn id="109" dur="300" fill="hold"/>
                                        <p:tgtEl>
                                          <p:spTgt spid="84"/>
                                        </p:tgtEl>
                                        <p:attrNameLst>
                                          <p:attrName>ppt_h</p:attrName>
                                        </p:attrNameLst>
                                      </p:cBhvr>
                                      <p:tavLst>
                                        <p:tav tm="0">
                                          <p:val>
                                            <p:fltVal val="0"/>
                                          </p:val>
                                        </p:tav>
                                        <p:tav tm="100000">
                                          <p:val>
                                            <p:strVal val="#ppt_h"/>
                                          </p:val>
                                        </p:tav>
                                      </p:tavLst>
                                    </p:anim>
                                    <p:animEffect transition="in" filter="fade">
                                      <p:cBhvr>
                                        <p:cTn id="110" dur="300"/>
                                        <p:tgtEl>
                                          <p:spTgt spid="84"/>
                                        </p:tgtEl>
                                      </p:cBhvr>
                                    </p:animEffect>
                                  </p:childTnLst>
                                </p:cTn>
                              </p:par>
                              <p:par>
                                <p:cTn id="111" presetID="6" presetClass="emph" presetSubtype="0" autoRev="1" fill="hold" grpId="1" nodeType="withEffect">
                                  <p:stCondLst>
                                    <p:cond delay="4900"/>
                                  </p:stCondLst>
                                  <p:childTnLst>
                                    <p:animScale>
                                      <p:cBhvr>
                                        <p:cTn id="112" dur="150" fill="hold"/>
                                        <p:tgtEl>
                                          <p:spTgt spid="84"/>
                                        </p:tgtEl>
                                      </p:cBhvr>
                                      <p:by x="110000" y="110000"/>
                                    </p:animScale>
                                  </p:childTnLst>
                                </p:cTn>
                              </p:par>
                              <p:par>
                                <p:cTn id="113" presetID="12" presetClass="entr" presetSubtype="1" fill="hold" grpId="0" nodeType="withEffect">
                                  <p:stCondLst>
                                    <p:cond delay="4900"/>
                                  </p:stCondLst>
                                  <p:childTnLst>
                                    <p:set>
                                      <p:cBhvr>
                                        <p:cTn id="114" dur="1" fill="hold">
                                          <p:stCondLst>
                                            <p:cond delay="0"/>
                                          </p:stCondLst>
                                        </p:cTn>
                                        <p:tgtEl>
                                          <p:spTgt spid="74"/>
                                        </p:tgtEl>
                                        <p:attrNameLst>
                                          <p:attrName>style.visibility</p:attrName>
                                        </p:attrNameLst>
                                      </p:cBhvr>
                                      <p:to>
                                        <p:strVal val="visible"/>
                                      </p:to>
                                    </p:set>
                                    <p:anim calcmode="lin" valueType="num">
                                      <p:cBhvr additive="base">
                                        <p:cTn id="115" dur="500"/>
                                        <p:tgtEl>
                                          <p:spTgt spid="74"/>
                                        </p:tgtEl>
                                        <p:attrNameLst>
                                          <p:attrName>ppt_y</p:attrName>
                                        </p:attrNameLst>
                                      </p:cBhvr>
                                      <p:tavLst>
                                        <p:tav tm="0">
                                          <p:val>
                                            <p:strVal val="#ppt_y-#ppt_h*1.125000"/>
                                          </p:val>
                                        </p:tav>
                                        <p:tav tm="100000">
                                          <p:val>
                                            <p:strVal val="#ppt_y"/>
                                          </p:val>
                                        </p:tav>
                                      </p:tavLst>
                                    </p:anim>
                                    <p:animEffect transition="in" filter="wipe(down)">
                                      <p:cBhvr>
                                        <p:cTn id="116" dur="500"/>
                                        <p:tgtEl>
                                          <p:spTgt spid="74"/>
                                        </p:tgtEl>
                                      </p:cBhvr>
                                    </p:animEffect>
                                  </p:childTnLst>
                                </p:cTn>
                              </p:par>
                              <p:par>
                                <p:cTn id="117" presetID="42" presetClass="entr" presetSubtype="0" fill="hold" grpId="0" nodeType="withEffect">
                                  <p:stCondLst>
                                    <p:cond delay="4900"/>
                                  </p:stCondLst>
                                  <p:childTnLst>
                                    <p:set>
                                      <p:cBhvr>
                                        <p:cTn id="118" dur="1" fill="hold">
                                          <p:stCondLst>
                                            <p:cond delay="0"/>
                                          </p:stCondLst>
                                        </p:cTn>
                                        <p:tgtEl>
                                          <p:spTgt spid="68"/>
                                        </p:tgtEl>
                                        <p:attrNameLst>
                                          <p:attrName>style.visibility</p:attrName>
                                        </p:attrNameLst>
                                      </p:cBhvr>
                                      <p:to>
                                        <p:strVal val="visible"/>
                                      </p:to>
                                    </p:set>
                                    <p:animEffect transition="in" filter="fade">
                                      <p:cBhvr>
                                        <p:cTn id="119" dur="500"/>
                                        <p:tgtEl>
                                          <p:spTgt spid="68"/>
                                        </p:tgtEl>
                                      </p:cBhvr>
                                    </p:animEffect>
                                    <p:anim calcmode="lin" valueType="num">
                                      <p:cBhvr>
                                        <p:cTn id="120" dur="500" fill="hold"/>
                                        <p:tgtEl>
                                          <p:spTgt spid="68"/>
                                        </p:tgtEl>
                                        <p:attrNameLst>
                                          <p:attrName>ppt_x</p:attrName>
                                        </p:attrNameLst>
                                      </p:cBhvr>
                                      <p:tavLst>
                                        <p:tav tm="0">
                                          <p:val>
                                            <p:strVal val="#ppt_x"/>
                                          </p:val>
                                        </p:tav>
                                        <p:tav tm="100000">
                                          <p:val>
                                            <p:strVal val="#ppt_x"/>
                                          </p:val>
                                        </p:tav>
                                      </p:tavLst>
                                    </p:anim>
                                    <p:anim calcmode="lin" valueType="num">
                                      <p:cBhvr>
                                        <p:cTn id="121" dur="500" fill="hold"/>
                                        <p:tgtEl>
                                          <p:spTgt spid="68"/>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4900"/>
                                  </p:stCondLst>
                                  <p:childTnLst>
                                    <p:set>
                                      <p:cBhvr>
                                        <p:cTn id="123" dur="1" fill="hold">
                                          <p:stCondLst>
                                            <p:cond delay="0"/>
                                          </p:stCondLst>
                                        </p:cTn>
                                        <p:tgtEl>
                                          <p:spTgt spid="78"/>
                                        </p:tgtEl>
                                        <p:attrNameLst>
                                          <p:attrName>style.visibility</p:attrName>
                                        </p:attrNameLst>
                                      </p:cBhvr>
                                      <p:to>
                                        <p:strVal val="visible"/>
                                      </p:to>
                                    </p:set>
                                    <p:animEffect transition="in" filter="fade">
                                      <p:cBhvr>
                                        <p:cTn id="124" dur="500"/>
                                        <p:tgtEl>
                                          <p:spTgt spid="78"/>
                                        </p:tgtEl>
                                      </p:cBhvr>
                                    </p:animEffect>
                                    <p:anim calcmode="lin" valueType="num">
                                      <p:cBhvr>
                                        <p:cTn id="125" dur="500" fill="hold"/>
                                        <p:tgtEl>
                                          <p:spTgt spid="78"/>
                                        </p:tgtEl>
                                        <p:attrNameLst>
                                          <p:attrName>ppt_x</p:attrName>
                                        </p:attrNameLst>
                                      </p:cBhvr>
                                      <p:tavLst>
                                        <p:tav tm="0">
                                          <p:val>
                                            <p:strVal val="#ppt_x"/>
                                          </p:val>
                                        </p:tav>
                                        <p:tav tm="100000">
                                          <p:val>
                                            <p:strVal val="#ppt_x"/>
                                          </p:val>
                                        </p:tav>
                                      </p:tavLst>
                                    </p:anim>
                                    <p:anim calcmode="lin" valueType="num">
                                      <p:cBhvr>
                                        <p:cTn id="126" dur="500" fill="hold"/>
                                        <p:tgtEl>
                                          <p:spTgt spid="78"/>
                                        </p:tgtEl>
                                        <p:attrNameLst>
                                          <p:attrName>ppt_y</p:attrName>
                                        </p:attrNameLst>
                                      </p:cBhvr>
                                      <p:tavLst>
                                        <p:tav tm="0">
                                          <p:val>
                                            <p:strVal val="#ppt_y+.1"/>
                                          </p:val>
                                        </p:tav>
                                        <p:tav tm="100000">
                                          <p:val>
                                            <p:strVal val="#ppt_y"/>
                                          </p:val>
                                        </p:tav>
                                      </p:tavLst>
                                    </p:anim>
                                  </p:childTnLst>
                                </p:cTn>
                              </p:par>
                              <p:par>
                                <p:cTn id="127" presetID="53" presetClass="entr" presetSubtype="16" fill="hold" grpId="0" nodeType="withEffect">
                                  <p:stCondLst>
                                    <p:cond delay="5400"/>
                                  </p:stCondLst>
                                  <p:childTnLst>
                                    <p:set>
                                      <p:cBhvr>
                                        <p:cTn id="128" dur="1" fill="hold">
                                          <p:stCondLst>
                                            <p:cond delay="0"/>
                                          </p:stCondLst>
                                        </p:cTn>
                                        <p:tgtEl>
                                          <p:spTgt spid="85"/>
                                        </p:tgtEl>
                                        <p:attrNameLst>
                                          <p:attrName>style.visibility</p:attrName>
                                        </p:attrNameLst>
                                      </p:cBhvr>
                                      <p:to>
                                        <p:strVal val="visible"/>
                                      </p:to>
                                    </p:set>
                                    <p:anim calcmode="lin" valueType="num">
                                      <p:cBhvr>
                                        <p:cTn id="129" dur="300" fill="hold"/>
                                        <p:tgtEl>
                                          <p:spTgt spid="85"/>
                                        </p:tgtEl>
                                        <p:attrNameLst>
                                          <p:attrName>ppt_w</p:attrName>
                                        </p:attrNameLst>
                                      </p:cBhvr>
                                      <p:tavLst>
                                        <p:tav tm="0">
                                          <p:val>
                                            <p:fltVal val="0"/>
                                          </p:val>
                                        </p:tav>
                                        <p:tav tm="100000">
                                          <p:val>
                                            <p:strVal val="#ppt_w"/>
                                          </p:val>
                                        </p:tav>
                                      </p:tavLst>
                                    </p:anim>
                                    <p:anim calcmode="lin" valueType="num">
                                      <p:cBhvr>
                                        <p:cTn id="130" dur="300" fill="hold"/>
                                        <p:tgtEl>
                                          <p:spTgt spid="85"/>
                                        </p:tgtEl>
                                        <p:attrNameLst>
                                          <p:attrName>ppt_h</p:attrName>
                                        </p:attrNameLst>
                                      </p:cBhvr>
                                      <p:tavLst>
                                        <p:tav tm="0">
                                          <p:val>
                                            <p:fltVal val="0"/>
                                          </p:val>
                                        </p:tav>
                                        <p:tav tm="100000">
                                          <p:val>
                                            <p:strVal val="#ppt_h"/>
                                          </p:val>
                                        </p:tav>
                                      </p:tavLst>
                                    </p:anim>
                                    <p:animEffect transition="in" filter="fade">
                                      <p:cBhvr>
                                        <p:cTn id="131" dur="300"/>
                                        <p:tgtEl>
                                          <p:spTgt spid="85"/>
                                        </p:tgtEl>
                                      </p:cBhvr>
                                    </p:animEffect>
                                  </p:childTnLst>
                                </p:cTn>
                              </p:par>
                              <p:par>
                                <p:cTn id="132" presetID="6" presetClass="emph" presetSubtype="0" autoRev="1" fill="hold" grpId="1" nodeType="withEffect">
                                  <p:stCondLst>
                                    <p:cond delay="5700"/>
                                  </p:stCondLst>
                                  <p:childTnLst>
                                    <p:animScale>
                                      <p:cBhvr>
                                        <p:cTn id="133" dur="150" fill="hold"/>
                                        <p:tgtEl>
                                          <p:spTgt spid="85"/>
                                        </p:tgtEl>
                                      </p:cBhvr>
                                      <p:by x="110000" y="110000"/>
                                    </p:animScale>
                                  </p:childTnLst>
                                </p:cTn>
                              </p:par>
                              <p:par>
                                <p:cTn id="134" presetID="53" presetClass="entr" presetSubtype="16" fill="hold" grpId="0" nodeType="withEffect">
                                  <p:stCondLst>
                                    <p:cond delay="5700"/>
                                  </p:stCondLst>
                                  <p:childTnLst>
                                    <p:set>
                                      <p:cBhvr>
                                        <p:cTn id="135" dur="1" fill="hold">
                                          <p:stCondLst>
                                            <p:cond delay="0"/>
                                          </p:stCondLst>
                                        </p:cTn>
                                        <p:tgtEl>
                                          <p:spTgt spid="83"/>
                                        </p:tgtEl>
                                        <p:attrNameLst>
                                          <p:attrName>style.visibility</p:attrName>
                                        </p:attrNameLst>
                                      </p:cBhvr>
                                      <p:to>
                                        <p:strVal val="visible"/>
                                      </p:to>
                                    </p:set>
                                    <p:anim calcmode="lin" valueType="num">
                                      <p:cBhvr>
                                        <p:cTn id="136" dur="300" fill="hold"/>
                                        <p:tgtEl>
                                          <p:spTgt spid="83"/>
                                        </p:tgtEl>
                                        <p:attrNameLst>
                                          <p:attrName>ppt_w</p:attrName>
                                        </p:attrNameLst>
                                      </p:cBhvr>
                                      <p:tavLst>
                                        <p:tav tm="0">
                                          <p:val>
                                            <p:fltVal val="0"/>
                                          </p:val>
                                        </p:tav>
                                        <p:tav tm="100000">
                                          <p:val>
                                            <p:strVal val="#ppt_w"/>
                                          </p:val>
                                        </p:tav>
                                      </p:tavLst>
                                    </p:anim>
                                    <p:anim calcmode="lin" valueType="num">
                                      <p:cBhvr>
                                        <p:cTn id="137" dur="300" fill="hold"/>
                                        <p:tgtEl>
                                          <p:spTgt spid="83"/>
                                        </p:tgtEl>
                                        <p:attrNameLst>
                                          <p:attrName>ppt_h</p:attrName>
                                        </p:attrNameLst>
                                      </p:cBhvr>
                                      <p:tavLst>
                                        <p:tav tm="0">
                                          <p:val>
                                            <p:fltVal val="0"/>
                                          </p:val>
                                        </p:tav>
                                        <p:tav tm="100000">
                                          <p:val>
                                            <p:strVal val="#ppt_h"/>
                                          </p:val>
                                        </p:tav>
                                      </p:tavLst>
                                    </p:anim>
                                    <p:animEffect transition="in" filter="fade">
                                      <p:cBhvr>
                                        <p:cTn id="138" dur="300"/>
                                        <p:tgtEl>
                                          <p:spTgt spid="83"/>
                                        </p:tgtEl>
                                      </p:cBhvr>
                                    </p:animEffect>
                                  </p:childTnLst>
                                </p:cTn>
                              </p:par>
                              <p:par>
                                <p:cTn id="139" presetID="6" presetClass="emph" presetSubtype="0" autoRev="1" fill="hold" grpId="1" nodeType="withEffect">
                                  <p:stCondLst>
                                    <p:cond delay="6000"/>
                                  </p:stCondLst>
                                  <p:childTnLst>
                                    <p:animScale>
                                      <p:cBhvr>
                                        <p:cTn id="140" dur="150" fill="hold"/>
                                        <p:tgtEl>
                                          <p:spTgt spid="83"/>
                                        </p:tgtEl>
                                      </p:cBhvr>
                                      <p:by x="110000" y="110000"/>
                                    </p:animScale>
                                  </p:childTnLst>
                                </p:cTn>
                              </p:par>
                              <p:par>
                                <p:cTn id="141" presetID="12" presetClass="entr" presetSubtype="1" fill="hold" grpId="0" nodeType="withEffect">
                                  <p:stCondLst>
                                    <p:cond delay="6000"/>
                                  </p:stCondLst>
                                  <p:childTnLst>
                                    <p:set>
                                      <p:cBhvr>
                                        <p:cTn id="142" dur="1" fill="hold">
                                          <p:stCondLst>
                                            <p:cond delay="0"/>
                                          </p:stCondLst>
                                        </p:cTn>
                                        <p:tgtEl>
                                          <p:spTgt spid="73"/>
                                        </p:tgtEl>
                                        <p:attrNameLst>
                                          <p:attrName>style.visibility</p:attrName>
                                        </p:attrNameLst>
                                      </p:cBhvr>
                                      <p:to>
                                        <p:strVal val="visible"/>
                                      </p:to>
                                    </p:set>
                                    <p:anim calcmode="lin" valueType="num">
                                      <p:cBhvr additive="base">
                                        <p:cTn id="143" dur="500"/>
                                        <p:tgtEl>
                                          <p:spTgt spid="73"/>
                                        </p:tgtEl>
                                        <p:attrNameLst>
                                          <p:attrName>ppt_y</p:attrName>
                                        </p:attrNameLst>
                                      </p:cBhvr>
                                      <p:tavLst>
                                        <p:tav tm="0">
                                          <p:val>
                                            <p:strVal val="#ppt_y-#ppt_h*1.125000"/>
                                          </p:val>
                                        </p:tav>
                                        <p:tav tm="100000">
                                          <p:val>
                                            <p:strVal val="#ppt_y"/>
                                          </p:val>
                                        </p:tav>
                                      </p:tavLst>
                                    </p:anim>
                                    <p:animEffect transition="in" filter="wipe(down)">
                                      <p:cBhvr>
                                        <p:cTn id="144"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69" grpId="0" animBg="1"/>
      <p:bldP spid="70" grpId="0"/>
      <p:bldP spid="71" grpId="0"/>
      <p:bldP spid="72" grpId="0"/>
      <p:bldP spid="73" grpId="0"/>
      <p:bldP spid="74" grpId="0"/>
      <p:bldP spid="75" grpId="0" animBg="1"/>
      <p:bldP spid="76" grpId="0" animBg="1"/>
      <p:bldP spid="77" grpId="0" animBg="1"/>
      <p:bldP spid="78" grpId="0" animBg="1"/>
      <p:bldP spid="79" grpId="0" animBg="1"/>
      <p:bldP spid="80" grpId="0"/>
      <p:bldP spid="80" grpId="1"/>
      <p:bldP spid="81" grpId="0"/>
      <p:bldP spid="81" grpId="1"/>
      <p:bldP spid="82" grpId="0"/>
      <p:bldP spid="82" grpId="1"/>
      <p:bldP spid="83" grpId="0"/>
      <p:bldP spid="83" grpId="1"/>
      <p:bldP spid="84" grpId="0"/>
      <p:bldP spid="84" grpId="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004767" y="1150072"/>
            <a:ext cx="3223366" cy="3000166"/>
            <a:chOff x="974092" y="1272064"/>
            <a:chExt cx="3736975" cy="3478213"/>
          </a:xfrm>
          <a:solidFill>
            <a:srgbClr val="EAEAEA"/>
          </a:solidFill>
        </p:grpSpPr>
        <p:sp>
          <p:nvSpPr>
            <p:cNvPr id="30"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3"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6" name="圆角矩形 125"/>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介 绍</a:t>
            </a:r>
          </a:p>
        </p:txBody>
      </p:sp>
      <p:sp>
        <p:nvSpPr>
          <p:cNvPr id="127" name="圆角矩形 126"/>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提出的</a:t>
            </a:r>
            <a:r>
              <a:rPr lang="en-US" altLang="zh-CN"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AIDM</a:t>
            </a: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模型</a:t>
            </a:r>
          </a:p>
        </p:txBody>
      </p:sp>
      <p:sp>
        <p:nvSpPr>
          <p:cNvPr id="128" name="圆角矩形 12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29" name="圆角矩形 12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30" name="圆角矩形 12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31" name="矩形 130"/>
          <p:cNvSpPr/>
          <p:nvPr/>
        </p:nvSpPr>
        <p:spPr>
          <a:xfrm>
            <a:off x="5991171"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项目实施</a:t>
            </a:r>
          </a:p>
        </p:txBody>
      </p:sp>
      <p:graphicFrame>
        <p:nvGraphicFramePr>
          <p:cNvPr id="4" name="图示 3">
            <a:extLst>
              <a:ext uri="{FF2B5EF4-FFF2-40B4-BE49-F238E27FC236}">
                <a16:creationId xmlns:a16="http://schemas.microsoft.com/office/drawing/2014/main" id="{AF0F01E4-5EF3-458D-9178-A5C1659D937A}"/>
              </a:ext>
            </a:extLst>
          </p:cNvPr>
          <p:cNvGraphicFramePr/>
          <p:nvPr>
            <p:extLst>
              <p:ext uri="{D42A27DB-BD31-4B8C-83A1-F6EECF244321}">
                <p14:modId xmlns:p14="http://schemas.microsoft.com/office/powerpoint/2010/main" val="2446009987"/>
              </p:ext>
            </p:extLst>
          </p:nvPr>
        </p:nvGraphicFramePr>
        <p:xfrm>
          <a:off x="202759" y="865316"/>
          <a:ext cx="410711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图片 5">
            <a:extLst>
              <a:ext uri="{FF2B5EF4-FFF2-40B4-BE49-F238E27FC236}">
                <a16:creationId xmlns:a16="http://schemas.microsoft.com/office/drawing/2014/main" id="{6ECA6A14-CE4E-4596-905B-0621CA406635}"/>
              </a:ext>
            </a:extLst>
          </p:cNvPr>
          <p:cNvPicPr>
            <a:picLocks noChangeAspect="1"/>
          </p:cNvPicPr>
          <p:nvPr/>
        </p:nvPicPr>
        <p:blipFill>
          <a:blip r:embed="rId8"/>
          <a:stretch>
            <a:fillRect/>
          </a:stretch>
        </p:blipFill>
        <p:spPr>
          <a:xfrm>
            <a:off x="4394446" y="1373270"/>
            <a:ext cx="4604333" cy="2813759"/>
          </a:xfrm>
          <a:prstGeom prst="rect">
            <a:avLst/>
          </a:prstGeom>
        </p:spPr>
      </p:pic>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圆角矩形 21">
            <a:extLst>
              <a:ext uri="{FF2B5EF4-FFF2-40B4-BE49-F238E27FC236}">
                <a16:creationId xmlns:a16="http://schemas.microsoft.com/office/drawing/2014/main" id="{5C7E2B40-687B-4AC0-B98B-E938BDA37A26}"/>
              </a:ext>
            </a:extLst>
          </p:cNvPr>
          <p:cNvSpPr/>
          <p:nvPr/>
        </p:nvSpPr>
        <p:spPr>
          <a:xfrm>
            <a:off x="2232660" y="1094164"/>
            <a:ext cx="6227772" cy="3528392"/>
          </a:xfrm>
          <a:prstGeom prst="roundRect">
            <a:avLst>
              <a:gd name="adj" fmla="val 0"/>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41" name="圆角矩形 40"/>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介 绍</a:t>
            </a:r>
          </a:p>
        </p:txBody>
      </p:sp>
      <p:sp>
        <p:nvSpPr>
          <p:cNvPr id="42" name="圆角矩形 41"/>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提出的</a:t>
            </a:r>
            <a:r>
              <a:rPr lang="en-US" altLang="zh-CN"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AIDM</a:t>
            </a: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模型</a:t>
            </a:r>
          </a:p>
        </p:txBody>
      </p:sp>
      <p:sp>
        <p:nvSpPr>
          <p:cNvPr id="43" name="圆角矩形 42"/>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44" name="圆角矩形 43"/>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45" name="圆角矩形 44"/>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46" name="矩形 45"/>
          <p:cNvSpPr/>
          <p:nvPr/>
        </p:nvSpPr>
        <p:spPr>
          <a:xfrm>
            <a:off x="5940152" y="378109"/>
            <a:ext cx="954107"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数据集说明</a:t>
            </a:r>
          </a:p>
        </p:txBody>
      </p:sp>
      <p:pic>
        <p:nvPicPr>
          <p:cNvPr id="36" name="Picture 3" descr="E:\稻壳模板\ppt\2016.2\创意灯泡毕业论文答辩模板\247.png">
            <a:extLst>
              <a:ext uri="{FF2B5EF4-FFF2-40B4-BE49-F238E27FC236}">
                <a16:creationId xmlns:a16="http://schemas.microsoft.com/office/drawing/2014/main" id="{A7788B74-929F-46AC-90EE-5EBE435993B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1814244"/>
            <a:ext cx="3048000" cy="342265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66">
            <a:extLst>
              <a:ext uri="{FF2B5EF4-FFF2-40B4-BE49-F238E27FC236}">
                <a16:creationId xmlns:a16="http://schemas.microsoft.com/office/drawing/2014/main" id="{C909F53F-E882-4B96-829E-CBD1B35D7BD1}"/>
              </a:ext>
            </a:extLst>
          </p:cNvPr>
          <p:cNvSpPr>
            <a:spLocks noChangeArrowheads="1"/>
          </p:cNvSpPr>
          <p:nvPr/>
        </p:nvSpPr>
        <p:spPr bwMode="auto">
          <a:xfrm>
            <a:off x="3131840" y="1616928"/>
            <a:ext cx="489654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en-US" altLang="zh-CN" sz="1000" dirty="0">
                <a:solidFill>
                  <a:schemeClr val="bg1">
                    <a:lumMod val="50000"/>
                  </a:schemeClr>
                </a:solidFill>
                <a:latin typeface="Arial" pitchFamily="34" charset="0"/>
                <a:ea typeface="微软雅黑" pitchFamily="34" charset="-122"/>
              </a:rPr>
              <a:t>KDD-cup 99</a:t>
            </a:r>
            <a:r>
              <a:rPr lang="zh-CN" altLang="en-US" sz="1000" dirty="0">
                <a:solidFill>
                  <a:schemeClr val="bg1">
                    <a:lumMod val="50000"/>
                  </a:schemeClr>
                </a:solidFill>
                <a:latin typeface="Arial" pitchFamily="34" charset="0"/>
                <a:ea typeface="微软雅黑" pitchFamily="34" charset="-122"/>
              </a:rPr>
              <a:t>基准数据集是在</a:t>
            </a:r>
            <a:r>
              <a:rPr lang="en-US" altLang="zh-CN" sz="1000" dirty="0">
                <a:solidFill>
                  <a:schemeClr val="bg1">
                    <a:lumMod val="50000"/>
                  </a:schemeClr>
                </a:solidFill>
                <a:latin typeface="Arial" pitchFamily="34" charset="0"/>
                <a:ea typeface="微软雅黑" pitchFamily="34" charset="-122"/>
              </a:rPr>
              <a:t>DARPA</a:t>
            </a:r>
            <a:r>
              <a:rPr lang="zh-CN" altLang="en-US" sz="1000" dirty="0">
                <a:solidFill>
                  <a:schemeClr val="bg1">
                    <a:lumMod val="50000"/>
                  </a:schemeClr>
                </a:solidFill>
                <a:latin typeface="Arial" pitchFamily="34" charset="0"/>
                <a:ea typeface="微软雅黑" pitchFamily="34" charset="-122"/>
              </a:rPr>
              <a:t>的</a:t>
            </a:r>
            <a:r>
              <a:rPr lang="en-US" altLang="zh-CN" sz="1000" dirty="0">
                <a:solidFill>
                  <a:schemeClr val="bg1">
                    <a:lumMod val="50000"/>
                  </a:schemeClr>
                </a:solidFill>
                <a:latin typeface="Arial" pitchFamily="34" charset="0"/>
                <a:ea typeface="微软雅黑" pitchFamily="34" charset="-122"/>
              </a:rPr>
              <a:t>98</a:t>
            </a:r>
            <a:r>
              <a:rPr lang="zh-CN" altLang="en-US" sz="1000" dirty="0">
                <a:solidFill>
                  <a:schemeClr val="bg1">
                    <a:lumMod val="50000"/>
                  </a:schemeClr>
                </a:solidFill>
                <a:latin typeface="Arial" pitchFamily="34" charset="0"/>
                <a:ea typeface="微软雅黑" pitchFamily="34" charset="-122"/>
              </a:rPr>
              <a:t>评估程序的基础上建立的，该程序是</a:t>
            </a:r>
            <a:r>
              <a:rPr lang="en-US" altLang="zh-CN" sz="1000" dirty="0">
                <a:solidFill>
                  <a:schemeClr val="bg1">
                    <a:lumMod val="50000"/>
                  </a:schemeClr>
                </a:solidFill>
                <a:latin typeface="Arial" pitchFamily="34" charset="0"/>
                <a:ea typeface="微软雅黑" pitchFamily="34" charset="-122"/>
              </a:rPr>
              <a:t>7</a:t>
            </a:r>
            <a:r>
              <a:rPr lang="zh-CN" altLang="en-US" sz="1000" dirty="0">
                <a:solidFill>
                  <a:schemeClr val="bg1">
                    <a:lumMod val="50000"/>
                  </a:schemeClr>
                </a:solidFill>
                <a:latin typeface="Arial" pitchFamily="34" charset="0"/>
                <a:ea typeface="微软雅黑" pitchFamily="34" charset="-122"/>
              </a:rPr>
              <a:t>周内网络流量的压缩</a:t>
            </a:r>
            <a:r>
              <a:rPr lang="en-US" altLang="zh-CN" sz="1000" dirty="0">
                <a:solidFill>
                  <a:schemeClr val="bg1">
                    <a:lumMod val="50000"/>
                  </a:schemeClr>
                </a:solidFill>
                <a:latin typeface="Arial" pitchFamily="34" charset="0"/>
                <a:ea typeface="微软雅黑" pitchFamily="34" charset="-122"/>
              </a:rPr>
              <a:t>TCP</a:t>
            </a:r>
            <a:r>
              <a:rPr lang="zh-CN" altLang="en-US" sz="1000" dirty="0">
                <a:solidFill>
                  <a:schemeClr val="bg1">
                    <a:lumMod val="50000"/>
                  </a:schemeClr>
                </a:solidFill>
                <a:latin typeface="Arial" pitchFamily="34" charset="0"/>
                <a:ea typeface="微软雅黑" pitchFamily="34" charset="-122"/>
              </a:rPr>
              <a:t>转储数据。每个实例都有</a:t>
            </a:r>
            <a:r>
              <a:rPr lang="en-US" altLang="zh-CN" sz="1000" dirty="0">
                <a:solidFill>
                  <a:schemeClr val="bg1">
                    <a:lumMod val="50000"/>
                  </a:schemeClr>
                </a:solidFill>
                <a:latin typeface="Arial" pitchFamily="34" charset="0"/>
                <a:ea typeface="微软雅黑" pitchFamily="34" charset="-122"/>
              </a:rPr>
              <a:t>41</a:t>
            </a:r>
            <a:r>
              <a:rPr lang="zh-CN" altLang="en-US" sz="1000" dirty="0">
                <a:solidFill>
                  <a:schemeClr val="bg1">
                    <a:lumMod val="50000"/>
                  </a:schemeClr>
                </a:solidFill>
                <a:latin typeface="Arial" pitchFamily="34" charset="0"/>
                <a:ea typeface="微软雅黑" pitchFamily="34" charset="-122"/>
              </a:rPr>
              <a:t>个带有标记类的特性，表示五个值中的一个为</a:t>
            </a:r>
            <a:r>
              <a:rPr lang="en-US" altLang="zh-CN" sz="1000" dirty="0">
                <a:solidFill>
                  <a:schemeClr val="bg1">
                    <a:lumMod val="50000"/>
                  </a:schemeClr>
                </a:solidFill>
                <a:latin typeface="Arial" pitchFamily="34" charset="0"/>
                <a:ea typeface="微软雅黑" pitchFamily="34" charset="-122"/>
              </a:rPr>
              <a:t>Normal</a:t>
            </a:r>
            <a:r>
              <a:rPr lang="zh-CN" altLang="en-US" sz="1000" dirty="0">
                <a:solidFill>
                  <a:schemeClr val="bg1">
                    <a:lumMod val="50000"/>
                  </a:schemeClr>
                </a:solidFill>
                <a:latin typeface="Arial" pitchFamily="34" charset="0"/>
                <a:ea typeface="微软雅黑" pitchFamily="34" charset="-122"/>
              </a:rPr>
              <a:t>、</a:t>
            </a:r>
            <a:r>
              <a:rPr lang="en-US" altLang="zh-CN" sz="1000" dirty="0">
                <a:solidFill>
                  <a:schemeClr val="bg1">
                    <a:lumMod val="50000"/>
                  </a:schemeClr>
                </a:solidFill>
                <a:latin typeface="Arial" pitchFamily="34" charset="0"/>
                <a:ea typeface="微软雅黑" pitchFamily="34" charset="-122"/>
              </a:rPr>
              <a:t>DOS</a:t>
            </a:r>
            <a:r>
              <a:rPr lang="zh-CN" altLang="en-US" sz="1000" dirty="0">
                <a:solidFill>
                  <a:schemeClr val="bg1">
                    <a:lumMod val="50000"/>
                  </a:schemeClr>
                </a:solidFill>
                <a:latin typeface="Arial" pitchFamily="34" charset="0"/>
                <a:ea typeface="微软雅黑" pitchFamily="34" charset="-122"/>
              </a:rPr>
              <a:t>（拒绝服务）、</a:t>
            </a:r>
            <a:r>
              <a:rPr lang="en-US" altLang="zh-CN" sz="1000" dirty="0">
                <a:solidFill>
                  <a:schemeClr val="bg1">
                    <a:lumMod val="50000"/>
                  </a:schemeClr>
                </a:solidFill>
                <a:latin typeface="Arial" pitchFamily="34" charset="0"/>
                <a:ea typeface="微软雅黑" pitchFamily="34" charset="-122"/>
              </a:rPr>
              <a:t>PROBE</a:t>
            </a:r>
            <a:r>
              <a:rPr lang="zh-CN" altLang="en-US" sz="1000" dirty="0">
                <a:solidFill>
                  <a:schemeClr val="bg1">
                    <a:lumMod val="50000"/>
                  </a:schemeClr>
                </a:solidFill>
                <a:latin typeface="Arial" pitchFamily="34" charset="0"/>
                <a:ea typeface="微软雅黑" pitchFamily="34" charset="-122"/>
              </a:rPr>
              <a:t>（监视）、</a:t>
            </a:r>
            <a:r>
              <a:rPr lang="en-US" altLang="zh-CN" sz="1000" dirty="0">
                <a:solidFill>
                  <a:schemeClr val="bg1">
                    <a:lumMod val="50000"/>
                  </a:schemeClr>
                </a:solidFill>
                <a:latin typeface="Arial" pitchFamily="34" charset="0"/>
                <a:ea typeface="微软雅黑" pitchFamily="34" charset="-122"/>
              </a:rPr>
              <a:t>U2R</a:t>
            </a:r>
            <a:r>
              <a:rPr lang="zh-CN" altLang="en-US" sz="1000" dirty="0">
                <a:solidFill>
                  <a:schemeClr val="bg1">
                    <a:lumMod val="50000"/>
                  </a:schemeClr>
                </a:solidFill>
                <a:latin typeface="Arial" pitchFamily="34" charset="0"/>
                <a:ea typeface="微软雅黑" pitchFamily="34" charset="-122"/>
              </a:rPr>
              <a:t>（用户到根）和</a:t>
            </a:r>
            <a:r>
              <a:rPr lang="en-US" altLang="zh-CN" sz="1000" dirty="0">
                <a:solidFill>
                  <a:schemeClr val="bg1">
                    <a:lumMod val="50000"/>
                  </a:schemeClr>
                </a:solidFill>
                <a:latin typeface="Arial" pitchFamily="34" charset="0"/>
                <a:ea typeface="微软雅黑" pitchFamily="34" charset="-122"/>
              </a:rPr>
              <a:t>R2l</a:t>
            </a:r>
            <a:r>
              <a:rPr lang="zh-CN" altLang="en-US" sz="1000" dirty="0">
                <a:solidFill>
                  <a:schemeClr val="bg1">
                    <a:lumMod val="50000"/>
                  </a:schemeClr>
                </a:solidFill>
                <a:latin typeface="Arial" pitchFamily="34" charset="0"/>
                <a:ea typeface="微软雅黑" pitchFamily="34" charset="-122"/>
              </a:rPr>
              <a:t>（根到本地）。将</a:t>
            </a:r>
            <a:r>
              <a:rPr lang="en-US" altLang="zh-CN" sz="1000" dirty="0">
                <a:solidFill>
                  <a:schemeClr val="bg1">
                    <a:lumMod val="50000"/>
                  </a:schemeClr>
                </a:solidFill>
                <a:latin typeface="Arial" pitchFamily="34" charset="0"/>
                <a:ea typeface="微软雅黑" pitchFamily="34" charset="-122"/>
              </a:rPr>
              <a:t>KDD-CUP99</a:t>
            </a:r>
            <a:r>
              <a:rPr lang="zh-CN" altLang="en-US" sz="1000" dirty="0">
                <a:solidFill>
                  <a:schemeClr val="bg1">
                    <a:lumMod val="50000"/>
                  </a:schemeClr>
                </a:solidFill>
                <a:latin typeface="Arial" pitchFamily="34" charset="0"/>
                <a:ea typeface="微软雅黑" pitchFamily="34" charset="-122"/>
              </a:rPr>
              <a:t>数据集分为训练数据集</a:t>
            </a:r>
            <a:r>
              <a:rPr lang="en-US" altLang="zh-CN" sz="1000" dirty="0">
                <a:solidFill>
                  <a:schemeClr val="bg1">
                    <a:lumMod val="50000"/>
                  </a:schemeClr>
                </a:solidFill>
                <a:latin typeface="Arial" pitchFamily="34" charset="0"/>
                <a:ea typeface="微软雅黑" pitchFamily="34" charset="-122"/>
              </a:rPr>
              <a:t>4898431</a:t>
            </a:r>
            <a:r>
              <a:rPr lang="zh-CN" altLang="en-US" sz="1000" dirty="0">
                <a:solidFill>
                  <a:schemeClr val="bg1">
                    <a:lumMod val="50000"/>
                  </a:schemeClr>
                </a:solidFill>
                <a:latin typeface="Arial" pitchFamily="34" charset="0"/>
                <a:ea typeface="微软雅黑" pitchFamily="34" charset="-122"/>
              </a:rPr>
              <a:t>条和测试数据集</a:t>
            </a:r>
            <a:r>
              <a:rPr lang="en-US" altLang="zh-CN" sz="1000" dirty="0">
                <a:solidFill>
                  <a:schemeClr val="bg1">
                    <a:lumMod val="50000"/>
                  </a:schemeClr>
                </a:solidFill>
                <a:latin typeface="Arial" pitchFamily="34" charset="0"/>
                <a:ea typeface="微软雅黑" pitchFamily="34" charset="-122"/>
              </a:rPr>
              <a:t>311027</a:t>
            </a:r>
            <a:r>
              <a:rPr lang="zh-CN" altLang="en-US" sz="1000" dirty="0">
                <a:solidFill>
                  <a:schemeClr val="bg1">
                    <a:lumMod val="50000"/>
                  </a:schemeClr>
                </a:solidFill>
                <a:latin typeface="Arial" pitchFamily="34" charset="0"/>
                <a:ea typeface="微软雅黑" pitchFamily="34" charset="-122"/>
              </a:rPr>
              <a:t>条。</a:t>
            </a:r>
            <a:endParaRPr lang="zh-CN" altLang="zh-CN" sz="1000" dirty="0">
              <a:solidFill>
                <a:prstClr val="black">
                  <a:lumMod val="50000"/>
                  <a:lumOff val="50000"/>
                </a:prstClr>
              </a:solidFill>
              <a:latin typeface="Arial" pitchFamily="34" charset="0"/>
              <a:ea typeface="微软雅黑" pitchFamily="34" charset="-122"/>
            </a:endParaRPr>
          </a:p>
        </p:txBody>
      </p:sp>
      <p:sp>
        <p:nvSpPr>
          <p:cNvPr id="39" name="圆角矩形 23">
            <a:extLst>
              <a:ext uri="{FF2B5EF4-FFF2-40B4-BE49-F238E27FC236}">
                <a16:creationId xmlns:a16="http://schemas.microsoft.com/office/drawing/2014/main" id="{ABD4E7DE-D700-4075-9904-E5B6F08D269C}"/>
              </a:ext>
            </a:extLst>
          </p:cNvPr>
          <p:cNvSpPr/>
          <p:nvPr/>
        </p:nvSpPr>
        <p:spPr>
          <a:xfrm>
            <a:off x="3131840" y="127302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数据集一</a:t>
            </a:r>
          </a:p>
        </p:txBody>
      </p:sp>
      <p:sp>
        <p:nvSpPr>
          <p:cNvPr id="40" name="Rectangle 66">
            <a:extLst>
              <a:ext uri="{FF2B5EF4-FFF2-40B4-BE49-F238E27FC236}">
                <a16:creationId xmlns:a16="http://schemas.microsoft.com/office/drawing/2014/main" id="{B64E79B3-6286-4168-A884-A417F42CD1D7}"/>
              </a:ext>
            </a:extLst>
          </p:cNvPr>
          <p:cNvSpPr>
            <a:spLocks noChangeArrowheads="1"/>
          </p:cNvSpPr>
          <p:nvPr/>
        </p:nvSpPr>
        <p:spPr bwMode="auto">
          <a:xfrm>
            <a:off x="3131840" y="2737068"/>
            <a:ext cx="489654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en-US" altLang="zh-CN" sz="1000" dirty="0">
                <a:solidFill>
                  <a:schemeClr val="bg1">
                    <a:lumMod val="50000"/>
                  </a:schemeClr>
                </a:solidFill>
                <a:latin typeface="Arial" pitchFamily="34" charset="0"/>
                <a:ea typeface="微软雅黑" pitchFamily="34" charset="-122"/>
              </a:rPr>
              <a:t>UNSW-NB15</a:t>
            </a:r>
            <a:r>
              <a:rPr lang="zh-CN" altLang="en-US" sz="1000" dirty="0">
                <a:solidFill>
                  <a:schemeClr val="bg1">
                    <a:lumMod val="50000"/>
                  </a:schemeClr>
                </a:solidFill>
                <a:latin typeface="Arial" pitchFamily="34" charset="0"/>
                <a:ea typeface="微软雅黑" pitchFamily="34" charset="-122"/>
              </a:rPr>
              <a:t>基准数据集</a:t>
            </a:r>
            <a:r>
              <a:rPr lang="en-US" altLang="zh-CN" sz="1000" dirty="0">
                <a:solidFill>
                  <a:schemeClr val="bg1">
                    <a:lumMod val="50000"/>
                  </a:schemeClr>
                </a:solidFill>
                <a:latin typeface="Arial" pitchFamily="34" charset="0"/>
                <a:ea typeface="微软雅黑" pitchFamily="34" charset="-122"/>
              </a:rPr>
              <a:t>[7]</a:t>
            </a:r>
            <a:r>
              <a:rPr lang="zh-CN" altLang="en-US" sz="1000" dirty="0">
                <a:solidFill>
                  <a:schemeClr val="bg1">
                    <a:lumMod val="50000"/>
                  </a:schemeClr>
                </a:solidFill>
                <a:latin typeface="Arial" pitchFamily="34" charset="0"/>
                <a:ea typeface="微软雅黑" pitchFamily="34" charset="-122"/>
              </a:rPr>
              <a:t>是基于一个</a:t>
            </a:r>
            <a:r>
              <a:rPr lang="en-US" altLang="zh-CN" sz="1000" dirty="0">
                <a:solidFill>
                  <a:schemeClr val="bg1">
                    <a:lumMod val="50000"/>
                  </a:schemeClr>
                </a:solidFill>
                <a:latin typeface="Arial" pitchFamily="34" charset="0"/>
                <a:ea typeface="微软雅黑" pitchFamily="34" charset="-122"/>
              </a:rPr>
              <a:t>IXIA</a:t>
            </a:r>
            <a:r>
              <a:rPr lang="zh-CN" altLang="en-US" sz="1000" dirty="0">
                <a:solidFill>
                  <a:schemeClr val="bg1">
                    <a:lumMod val="50000"/>
                  </a:schemeClr>
                </a:solidFill>
                <a:latin typeface="Arial" pitchFamily="34" charset="0"/>
                <a:ea typeface="微软雅黑" pitchFamily="34" charset="-122"/>
              </a:rPr>
              <a:t>工具开发的，该工具用于产生</a:t>
            </a:r>
            <a:r>
              <a:rPr lang="en-US" altLang="zh-CN" sz="1000" dirty="0">
                <a:solidFill>
                  <a:schemeClr val="bg1">
                    <a:lumMod val="50000"/>
                  </a:schemeClr>
                </a:solidFill>
                <a:latin typeface="Arial" pitchFamily="34" charset="0"/>
                <a:ea typeface="微软雅黑" pitchFamily="34" charset="-122"/>
              </a:rPr>
              <a:t>9</a:t>
            </a:r>
            <a:r>
              <a:rPr lang="zh-CN" altLang="en-US" sz="1000" dirty="0">
                <a:solidFill>
                  <a:schemeClr val="bg1">
                    <a:lumMod val="50000"/>
                  </a:schemeClr>
                </a:solidFill>
                <a:latin typeface="Arial" pitchFamily="34" charset="0"/>
                <a:ea typeface="微软雅黑" pitchFamily="34" charset="-122"/>
              </a:rPr>
              <a:t>个现代化攻击，以及各种各样的正常活动。</a:t>
            </a:r>
            <a:r>
              <a:rPr lang="en-US" altLang="zh-CN" sz="1000" dirty="0">
                <a:solidFill>
                  <a:schemeClr val="bg1">
                    <a:lumMod val="50000"/>
                  </a:schemeClr>
                </a:solidFill>
                <a:latin typeface="Arial" pitchFamily="34" charset="0"/>
                <a:ea typeface="微软雅黑" pitchFamily="34" charset="-122"/>
              </a:rPr>
              <a:t>UNSW-NB15</a:t>
            </a:r>
            <a:r>
              <a:rPr lang="zh-CN" altLang="en-US" sz="1000" dirty="0">
                <a:solidFill>
                  <a:schemeClr val="bg1">
                    <a:lumMod val="50000"/>
                  </a:schemeClr>
                </a:solidFill>
                <a:latin typeface="Arial" pitchFamily="34" charset="0"/>
                <a:ea typeface="微软雅黑" pitchFamily="34" charset="-122"/>
              </a:rPr>
              <a:t>数据集被分为训练数据集，测试数据集有</a:t>
            </a:r>
            <a:r>
              <a:rPr lang="en-US" altLang="zh-CN" sz="1000" dirty="0">
                <a:solidFill>
                  <a:schemeClr val="bg1">
                    <a:lumMod val="50000"/>
                  </a:schemeClr>
                </a:solidFill>
                <a:latin typeface="Arial" pitchFamily="34" charset="0"/>
                <a:ea typeface="微软雅黑" pitchFamily="34" charset="-122"/>
              </a:rPr>
              <a:t>82332</a:t>
            </a:r>
            <a:r>
              <a:rPr lang="zh-CN" altLang="en-US" sz="1000" dirty="0">
                <a:solidFill>
                  <a:schemeClr val="bg1">
                    <a:lumMod val="50000"/>
                  </a:schemeClr>
                </a:solidFill>
                <a:latin typeface="Arial" pitchFamily="34" charset="0"/>
                <a:ea typeface="微软雅黑" pitchFamily="34" charset="-122"/>
              </a:rPr>
              <a:t>条记录和</a:t>
            </a:r>
            <a:r>
              <a:rPr lang="en-US" altLang="zh-CN" sz="1000" dirty="0">
                <a:solidFill>
                  <a:schemeClr val="bg1">
                    <a:lumMod val="50000"/>
                  </a:schemeClr>
                </a:solidFill>
                <a:latin typeface="Arial" pitchFamily="34" charset="0"/>
                <a:ea typeface="微软雅黑" pitchFamily="34" charset="-122"/>
              </a:rPr>
              <a:t>175341</a:t>
            </a:r>
            <a:r>
              <a:rPr lang="zh-CN" altLang="en-US" sz="1000" dirty="0">
                <a:solidFill>
                  <a:schemeClr val="bg1">
                    <a:lumMod val="50000"/>
                  </a:schemeClr>
                </a:solidFill>
                <a:latin typeface="Arial" pitchFamily="34" charset="0"/>
                <a:ea typeface="微软雅黑" pitchFamily="34" charset="-122"/>
              </a:rPr>
              <a:t>条记录。</a:t>
            </a:r>
            <a:r>
              <a:rPr lang="en-US" altLang="zh-CN" sz="1000" dirty="0">
                <a:solidFill>
                  <a:schemeClr val="bg1">
                    <a:lumMod val="50000"/>
                  </a:schemeClr>
                </a:solidFill>
                <a:latin typeface="Arial" pitchFamily="34" charset="0"/>
                <a:ea typeface="微软雅黑" pitchFamily="34" charset="-122"/>
              </a:rPr>
              <a:t>UNSW-NB15</a:t>
            </a:r>
            <a:r>
              <a:rPr lang="zh-CN" altLang="en-US" sz="1000" dirty="0">
                <a:solidFill>
                  <a:schemeClr val="bg1">
                    <a:lumMod val="50000"/>
                  </a:schemeClr>
                </a:solidFill>
                <a:latin typeface="Arial" pitchFamily="34" charset="0"/>
                <a:ea typeface="微软雅黑" pitchFamily="34" charset="-122"/>
              </a:rPr>
              <a:t>数据集有</a:t>
            </a:r>
            <a:r>
              <a:rPr lang="en-US" altLang="zh-CN" sz="1000" dirty="0">
                <a:solidFill>
                  <a:schemeClr val="bg1">
                    <a:lumMod val="50000"/>
                  </a:schemeClr>
                </a:solidFill>
                <a:latin typeface="Arial" pitchFamily="34" charset="0"/>
                <a:ea typeface="微软雅黑" pitchFamily="34" charset="-122"/>
              </a:rPr>
              <a:t>45</a:t>
            </a:r>
            <a:r>
              <a:rPr lang="zh-CN" altLang="en-US" sz="1000" dirty="0">
                <a:solidFill>
                  <a:schemeClr val="bg1">
                    <a:lumMod val="50000"/>
                  </a:schemeClr>
                </a:solidFill>
                <a:latin typeface="Arial" pitchFamily="34" charset="0"/>
                <a:ea typeface="微软雅黑" pitchFamily="34" charset="-122"/>
              </a:rPr>
              <a:t>个特征，标签包含</a:t>
            </a:r>
            <a:r>
              <a:rPr lang="en-US" altLang="zh-CN" sz="1000" dirty="0">
                <a:solidFill>
                  <a:schemeClr val="bg1">
                    <a:lumMod val="50000"/>
                  </a:schemeClr>
                </a:solidFill>
                <a:latin typeface="Arial" pitchFamily="34" charset="0"/>
                <a:ea typeface="微软雅黑" pitchFamily="34" charset="-122"/>
              </a:rPr>
              <a:t>9</a:t>
            </a:r>
            <a:r>
              <a:rPr lang="zh-CN" altLang="en-US" sz="1000" dirty="0">
                <a:solidFill>
                  <a:schemeClr val="bg1">
                    <a:lumMod val="50000"/>
                  </a:schemeClr>
                </a:solidFill>
                <a:latin typeface="Arial" pitchFamily="34" charset="0"/>
                <a:ea typeface="微软雅黑" pitchFamily="34" charset="-122"/>
              </a:rPr>
              <a:t>个攻击，即侦察、外壳代码、攻击、模糊器、蠕虫、</a:t>
            </a:r>
            <a:r>
              <a:rPr lang="en-US" altLang="zh-CN" sz="1000" dirty="0">
                <a:solidFill>
                  <a:schemeClr val="bg1">
                    <a:lumMod val="50000"/>
                  </a:schemeClr>
                </a:solidFill>
                <a:latin typeface="Arial" pitchFamily="34" charset="0"/>
                <a:ea typeface="微软雅黑" pitchFamily="34" charset="-122"/>
              </a:rPr>
              <a:t>DoS</a:t>
            </a:r>
            <a:r>
              <a:rPr lang="zh-CN" altLang="en-US" sz="1000" dirty="0">
                <a:solidFill>
                  <a:schemeClr val="bg1">
                    <a:lumMod val="50000"/>
                  </a:schemeClr>
                </a:solidFill>
                <a:latin typeface="Arial" pitchFamily="34" charset="0"/>
                <a:ea typeface="微软雅黑" pitchFamily="34" charset="-122"/>
              </a:rPr>
              <a:t>、后门、分析和泛型，一个普通类。</a:t>
            </a:r>
            <a:endParaRPr lang="zh-CN" altLang="zh-CN" sz="1000" dirty="0">
              <a:solidFill>
                <a:prstClr val="black">
                  <a:lumMod val="50000"/>
                  <a:lumOff val="50000"/>
                </a:prstClr>
              </a:solidFill>
              <a:latin typeface="Arial" pitchFamily="34" charset="0"/>
              <a:ea typeface="微软雅黑" pitchFamily="34" charset="-122"/>
            </a:endParaRPr>
          </a:p>
        </p:txBody>
      </p:sp>
      <p:sp>
        <p:nvSpPr>
          <p:cNvPr id="47" name="圆角矩形 27">
            <a:extLst>
              <a:ext uri="{FF2B5EF4-FFF2-40B4-BE49-F238E27FC236}">
                <a16:creationId xmlns:a16="http://schemas.microsoft.com/office/drawing/2014/main" id="{7DEE1752-47A4-491B-8C3E-BCF464C8EF21}"/>
              </a:ext>
            </a:extLst>
          </p:cNvPr>
          <p:cNvSpPr/>
          <p:nvPr/>
        </p:nvSpPr>
        <p:spPr>
          <a:xfrm>
            <a:off x="3131840" y="239316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数据集二</a:t>
            </a:r>
          </a:p>
        </p:txBody>
      </p:sp>
      <p:sp>
        <p:nvSpPr>
          <p:cNvPr id="48" name="Rectangle 66">
            <a:extLst>
              <a:ext uri="{FF2B5EF4-FFF2-40B4-BE49-F238E27FC236}">
                <a16:creationId xmlns:a16="http://schemas.microsoft.com/office/drawing/2014/main" id="{B1522ADF-971D-43DE-B667-3FE000528032}"/>
              </a:ext>
            </a:extLst>
          </p:cNvPr>
          <p:cNvSpPr>
            <a:spLocks noChangeArrowheads="1"/>
          </p:cNvSpPr>
          <p:nvPr/>
        </p:nvSpPr>
        <p:spPr bwMode="auto">
          <a:xfrm>
            <a:off x="3131840" y="3872448"/>
            <a:ext cx="4896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京都</a:t>
            </a:r>
            <a:r>
              <a:rPr lang="en-US" altLang="zh-CN" sz="1000" dirty="0">
                <a:solidFill>
                  <a:schemeClr val="bg1">
                    <a:lumMod val="50000"/>
                  </a:schemeClr>
                </a:solidFill>
                <a:latin typeface="Arial" pitchFamily="34" charset="0"/>
                <a:ea typeface="微软雅黑" pitchFamily="34" charset="-122"/>
              </a:rPr>
              <a:t>2006+</a:t>
            </a:r>
            <a:r>
              <a:rPr lang="zh-CN" altLang="en-US" sz="1000" dirty="0">
                <a:solidFill>
                  <a:schemeClr val="bg1">
                    <a:lumMod val="50000"/>
                  </a:schemeClr>
                </a:solidFill>
                <a:latin typeface="Arial" pitchFamily="34" charset="0"/>
                <a:ea typeface="微软雅黑" pitchFamily="34" charset="-122"/>
              </a:rPr>
              <a:t>数据集是在京都大学从蜜点系统收集。京都</a:t>
            </a:r>
            <a:r>
              <a:rPr lang="en-US" altLang="zh-CN" sz="1000" dirty="0">
                <a:solidFill>
                  <a:schemeClr val="bg1">
                    <a:lumMod val="50000"/>
                  </a:schemeClr>
                </a:solidFill>
                <a:latin typeface="Arial" pitchFamily="34" charset="0"/>
                <a:ea typeface="微软雅黑" pitchFamily="34" charset="-122"/>
              </a:rPr>
              <a:t>2006+</a:t>
            </a:r>
            <a:r>
              <a:rPr lang="zh-CN" altLang="en-US" sz="1000" dirty="0">
                <a:solidFill>
                  <a:schemeClr val="bg1">
                    <a:lumMod val="50000"/>
                  </a:schemeClr>
                </a:solidFill>
                <a:latin typeface="Arial" pitchFamily="34" charset="0"/>
                <a:ea typeface="微软雅黑" pitchFamily="34" charset="-122"/>
              </a:rPr>
              <a:t>数据集是一个真正的流量跟踪，没有任何手动标签，每个连接有</a:t>
            </a:r>
            <a:r>
              <a:rPr lang="en-US" altLang="zh-CN" sz="1000" dirty="0">
                <a:solidFill>
                  <a:schemeClr val="bg1">
                    <a:lumMod val="50000"/>
                  </a:schemeClr>
                </a:solidFill>
                <a:latin typeface="Arial" pitchFamily="34" charset="0"/>
                <a:ea typeface="微软雅黑" pitchFamily="34" charset="-122"/>
              </a:rPr>
              <a:t>23</a:t>
            </a:r>
            <a:r>
              <a:rPr lang="zh-CN" altLang="en-US" sz="1000" dirty="0">
                <a:solidFill>
                  <a:schemeClr val="bg1">
                    <a:lumMod val="50000"/>
                  </a:schemeClr>
                </a:solidFill>
                <a:latin typeface="Arial" pitchFamily="34" charset="0"/>
                <a:ea typeface="微软雅黑" pitchFamily="34" charset="-122"/>
              </a:rPr>
              <a:t>个功能，标签包含三个值，其中，“</a:t>
            </a:r>
            <a:r>
              <a:rPr lang="en-US" altLang="zh-CN" sz="1000" dirty="0">
                <a:solidFill>
                  <a:schemeClr val="bg1">
                    <a:lumMod val="50000"/>
                  </a:schemeClr>
                </a:solidFill>
                <a:latin typeface="Arial" pitchFamily="34" charset="0"/>
                <a:ea typeface="微软雅黑" pitchFamily="34" charset="-122"/>
              </a:rPr>
              <a:t>1”</a:t>
            </a:r>
            <a:r>
              <a:rPr lang="zh-CN" altLang="en-US" sz="1000" dirty="0">
                <a:solidFill>
                  <a:schemeClr val="bg1">
                    <a:lumMod val="50000"/>
                  </a:schemeClr>
                </a:solidFill>
                <a:latin typeface="Arial" pitchFamily="34" charset="0"/>
                <a:ea typeface="微软雅黑" pitchFamily="34" charset="-122"/>
              </a:rPr>
              <a:t>值表示会话正常，“</a:t>
            </a:r>
            <a:r>
              <a:rPr lang="en-US" altLang="zh-CN" sz="1000" dirty="0">
                <a:solidFill>
                  <a:schemeClr val="bg1">
                    <a:lumMod val="50000"/>
                  </a:schemeClr>
                </a:solidFill>
                <a:latin typeface="Arial" pitchFamily="34" charset="0"/>
                <a:ea typeface="微软雅黑" pitchFamily="34" charset="-122"/>
              </a:rPr>
              <a:t>-1”</a:t>
            </a:r>
            <a:r>
              <a:rPr lang="zh-CN" altLang="en-US" sz="1000" dirty="0">
                <a:solidFill>
                  <a:schemeClr val="bg1">
                    <a:lumMod val="50000"/>
                  </a:schemeClr>
                </a:solidFill>
                <a:latin typeface="Arial" pitchFamily="34" charset="0"/>
                <a:ea typeface="微软雅黑" pitchFamily="34" charset="-122"/>
              </a:rPr>
              <a:t>表示会话中观察到已知攻击，“</a:t>
            </a:r>
            <a:r>
              <a:rPr lang="en-US" altLang="zh-CN" sz="1000" dirty="0">
                <a:solidFill>
                  <a:schemeClr val="bg1">
                    <a:lumMod val="50000"/>
                  </a:schemeClr>
                </a:solidFill>
                <a:latin typeface="Arial" pitchFamily="34" charset="0"/>
                <a:ea typeface="微软雅黑" pitchFamily="34" charset="-122"/>
              </a:rPr>
              <a:t>-2”</a:t>
            </a:r>
            <a:r>
              <a:rPr lang="zh-CN" altLang="en-US" sz="1000" dirty="0">
                <a:solidFill>
                  <a:schemeClr val="bg1">
                    <a:lumMod val="50000"/>
                  </a:schemeClr>
                </a:solidFill>
                <a:latin typeface="Arial" pitchFamily="34" charset="0"/>
                <a:ea typeface="微软雅黑" pitchFamily="34" charset="-122"/>
              </a:rPr>
              <a:t>表示会话中观察到未知攻击。</a:t>
            </a:r>
            <a:endParaRPr lang="zh-CN" altLang="zh-CN" sz="1000" dirty="0">
              <a:solidFill>
                <a:prstClr val="black">
                  <a:lumMod val="50000"/>
                  <a:lumOff val="50000"/>
                </a:prstClr>
              </a:solidFill>
              <a:latin typeface="Arial" pitchFamily="34" charset="0"/>
              <a:ea typeface="微软雅黑" pitchFamily="34" charset="-122"/>
            </a:endParaRPr>
          </a:p>
        </p:txBody>
      </p:sp>
      <p:sp>
        <p:nvSpPr>
          <p:cNvPr id="49" name="圆角矩形 29">
            <a:extLst>
              <a:ext uri="{FF2B5EF4-FFF2-40B4-BE49-F238E27FC236}">
                <a16:creationId xmlns:a16="http://schemas.microsoft.com/office/drawing/2014/main" id="{655018B3-4766-4692-A46E-34C3AFA96D52}"/>
              </a:ext>
            </a:extLst>
          </p:cNvPr>
          <p:cNvSpPr/>
          <p:nvPr/>
        </p:nvSpPr>
        <p:spPr>
          <a:xfrm>
            <a:off x="3131840" y="352854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数据集三</a:t>
            </a:r>
          </a:p>
        </p:txBody>
      </p:sp>
      <p:sp>
        <p:nvSpPr>
          <p:cNvPr id="50" name="矩形 49">
            <a:extLst>
              <a:ext uri="{FF2B5EF4-FFF2-40B4-BE49-F238E27FC236}">
                <a16:creationId xmlns:a16="http://schemas.microsoft.com/office/drawing/2014/main" id="{6BD4D15A-53FC-47DB-9DAA-CB4EE07ACA24}"/>
              </a:ext>
            </a:extLst>
          </p:cNvPr>
          <p:cNvSpPr/>
          <p:nvPr/>
        </p:nvSpPr>
        <p:spPr>
          <a:xfrm>
            <a:off x="6509923" y="436489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anim calcmode="lin" valueType="num">
                                          <p:cBhvr>
                                            <p:cTn id="13" dur="500" fill="hold"/>
                                            <p:tgtEl>
                                              <p:spTgt spid="37"/>
                                            </p:tgtEl>
                                            <p:attrNameLst>
                                              <p:attrName>ppt_x</p:attrName>
                                            </p:attrNameLst>
                                          </p:cBhvr>
                                          <p:tavLst>
                                            <p:tav tm="0">
                                              <p:val>
                                                <p:strVal val="#ppt_x"/>
                                              </p:val>
                                            </p:tav>
                                            <p:tav tm="100000">
                                              <p:val>
                                                <p:strVal val="#ppt_x"/>
                                              </p:val>
                                            </p:tav>
                                          </p:tavLst>
                                        </p:anim>
                                        <p:anim calcmode="lin" valueType="num">
                                          <p:cBhvr>
                                            <p:cTn id="14" dur="500" fill="hold"/>
                                            <p:tgtEl>
                                              <p:spTgt spid="37"/>
                                            </p:tgtEl>
                                            <p:attrNameLst>
                                              <p:attrName>ppt_y</p:attrName>
                                            </p:attrNameLst>
                                          </p:cBhvr>
                                          <p:tavLst>
                                            <p:tav tm="0">
                                              <p:val>
                                                <p:strVal val="#ppt_y+.1"/>
                                              </p:val>
                                            </p:tav>
                                            <p:tav tm="100000">
                                              <p:val>
                                                <p:strVal val="#ppt_y"/>
                                              </p:val>
                                            </p:tav>
                                          </p:tavLst>
                                        </p:anim>
                                      </p:childTnLst>
                                    </p:cTn>
                                  </p:par>
                                  <p:par>
                                    <p:cTn id="15" presetID="2" presetClass="entr" presetSubtype="2" fill="hold" grpId="0" nodeType="withEffect" p14:presetBounceEnd="60000">
                                      <p:stCondLst>
                                        <p:cond delay="500"/>
                                      </p:stCondLst>
                                      <p:childTnLst>
                                        <p:set>
                                          <p:cBhvr>
                                            <p:cTn id="16" dur="1" fill="hold">
                                              <p:stCondLst>
                                                <p:cond delay="0"/>
                                              </p:stCondLst>
                                            </p:cTn>
                                            <p:tgtEl>
                                              <p:spTgt spid="39"/>
                                            </p:tgtEl>
                                            <p:attrNameLst>
                                              <p:attrName>style.visibility</p:attrName>
                                            </p:attrNameLst>
                                          </p:cBhvr>
                                          <p:to>
                                            <p:strVal val="visible"/>
                                          </p:to>
                                        </p:set>
                                        <p:anim calcmode="lin" valueType="num" p14:bounceEnd="60000">
                                          <p:cBhvr additive="base">
                                            <p:cTn id="17" dur="500" fill="hold"/>
                                            <p:tgtEl>
                                              <p:spTgt spid="39"/>
                                            </p:tgtEl>
                                            <p:attrNameLst>
                                              <p:attrName>ppt_x</p:attrName>
                                            </p:attrNameLst>
                                          </p:cBhvr>
                                          <p:tavLst>
                                            <p:tav tm="0">
                                              <p:val>
                                                <p:strVal val="1+#ppt_w/2"/>
                                              </p:val>
                                            </p:tav>
                                            <p:tav tm="100000">
                                              <p:val>
                                                <p:strVal val="#ppt_x"/>
                                              </p:val>
                                            </p:tav>
                                          </p:tavLst>
                                        </p:anim>
                                        <p:anim calcmode="lin" valueType="num" p14:bounceEnd="60000">
                                          <p:cBhvr additive="base">
                                            <p:cTn id="18" dur="500" fill="hold"/>
                                            <p:tgtEl>
                                              <p:spTgt spid="39"/>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60000">
                                      <p:stCondLst>
                                        <p:cond delay="700"/>
                                      </p:stCondLst>
                                      <p:childTnLst>
                                        <p:set>
                                          <p:cBhvr>
                                            <p:cTn id="20" dur="1" fill="hold">
                                              <p:stCondLst>
                                                <p:cond delay="0"/>
                                              </p:stCondLst>
                                            </p:cTn>
                                            <p:tgtEl>
                                              <p:spTgt spid="47"/>
                                            </p:tgtEl>
                                            <p:attrNameLst>
                                              <p:attrName>style.visibility</p:attrName>
                                            </p:attrNameLst>
                                          </p:cBhvr>
                                          <p:to>
                                            <p:strVal val="visible"/>
                                          </p:to>
                                        </p:set>
                                        <p:anim calcmode="lin" valueType="num" p14:bounceEnd="60000">
                                          <p:cBhvr additive="base">
                                            <p:cTn id="21" dur="500" fill="hold"/>
                                            <p:tgtEl>
                                              <p:spTgt spid="47"/>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47"/>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60000">
                                      <p:stCondLst>
                                        <p:cond delay="900"/>
                                      </p:stCondLst>
                                      <p:childTnLst>
                                        <p:set>
                                          <p:cBhvr>
                                            <p:cTn id="24" dur="1" fill="hold">
                                              <p:stCondLst>
                                                <p:cond delay="0"/>
                                              </p:stCondLst>
                                            </p:cTn>
                                            <p:tgtEl>
                                              <p:spTgt spid="49"/>
                                            </p:tgtEl>
                                            <p:attrNameLst>
                                              <p:attrName>style.visibility</p:attrName>
                                            </p:attrNameLst>
                                          </p:cBhvr>
                                          <p:to>
                                            <p:strVal val="visible"/>
                                          </p:to>
                                        </p:set>
                                        <p:anim calcmode="lin" valueType="num" p14:bounceEnd="60000">
                                          <p:cBhvr additive="base">
                                            <p:cTn id="25" dur="500" fill="hold"/>
                                            <p:tgtEl>
                                              <p:spTgt spid="49"/>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49"/>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8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strVal val="#ppt_w*0.70"/>
                                              </p:val>
                                            </p:tav>
                                            <p:tav tm="100000">
                                              <p:val>
                                                <p:strVal val="#ppt_w"/>
                                              </p:val>
                                            </p:tav>
                                          </p:tavLst>
                                        </p:anim>
                                        <p:anim calcmode="lin" valueType="num">
                                          <p:cBhvr>
                                            <p:cTn id="30" dur="500" fill="hold"/>
                                            <p:tgtEl>
                                              <p:spTgt spid="38"/>
                                            </p:tgtEl>
                                            <p:attrNameLst>
                                              <p:attrName>ppt_h</p:attrName>
                                            </p:attrNameLst>
                                          </p:cBhvr>
                                          <p:tavLst>
                                            <p:tav tm="0">
                                              <p:val>
                                                <p:strVal val="#ppt_h"/>
                                              </p:val>
                                            </p:tav>
                                            <p:tav tm="100000">
                                              <p:val>
                                                <p:strVal val="#ppt_h"/>
                                              </p:val>
                                            </p:tav>
                                          </p:tavLst>
                                        </p:anim>
                                        <p:animEffect transition="in" filter="fade">
                                          <p:cBhvr>
                                            <p:cTn id="31" dur="500"/>
                                            <p:tgtEl>
                                              <p:spTgt spid="38"/>
                                            </p:tgtEl>
                                          </p:cBhvr>
                                        </p:animEffect>
                                      </p:childTnLst>
                                    </p:cTn>
                                  </p:par>
                                  <p:par>
                                    <p:cTn id="32" presetID="55" presetClass="entr" presetSubtype="0" fill="hold" grpId="0" nodeType="withEffect">
                                      <p:stCondLst>
                                        <p:cond delay="1000"/>
                                      </p:stCondLst>
                                      <p:childTnLst>
                                        <p:set>
                                          <p:cBhvr>
                                            <p:cTn id="33" dur="1" fill="hold">
                                              <p:stCondLst>
                                                <p:cond delay="0"/>
                                              </p:stCondLst>
                                            </p:cTn>
                                            <p:tgtEl>
                                              <p:spTgt spid="40"/>
                                            </p:tgtEl>
                                            <p:attrNameLst>
                                              <p:attrName>style.visibility</p:attrName>
                                            </p:attrNameLst>
                                          </p:cBhvr>
                                          <p:to>
                                            <p:strVal val="visible"/>
                                          </p:to>
                                        </p:set>
                                        <p:anim calcmode="lin" valueType="num">
                                          <p:cBhvr>
                                            <p:cTn id="34" dur="500" fill="hold"/>
                                            <p:tgtEl>
                                              <p:spTgt spid="40"/>
                                            </p:tgtEl>
                                            <p:attrNameLst>
                                              <p:attrName>ppt_w</p:attrName>
                                            </p:attrNameLst>
                                          </p:cBhvr>
                                          <p:tavLst>
                                            <p:tav tm="0">
                                              <p:val>
                                                <p:strVal val="#ppt_w*0.70"/>
                                              </p:val>
                                            </p:tav>
                                            <p:tav tm="100000">
                                              <p:val>
                                                <p:strVal val="#ppt_w"/>
                                              </p:val>
                                            </p:tav>
                                          </p:tavLst>
                                        </p:anim>
                                        <p:anim calcmode="lin" valueType="num">
                                          <p:cBhvr>
                                            <p:cTn id="35" dur="500" fill="hold"/>
                                            <p:tgtEl>
                                              <p:spTgt spid="40"/>
                                            </p:tgtEl>
                                            <p:attrNameLst>
                                              <p:attrName>ppt_h</p:attrName>
                                            </p:attrNameLst>
                                          </p:cBhvr>
                                          <p:tavLst>
                                            <p:tav tm="0">
                                              <p:val>
                                                <p:strVal val="#ppt_h"/>
                                              </p:val>
                                            </p:tav>
                                            <p:tav tm="100000">
                                              <p:val>
                                                <p:strVal val="#ppt_h"/>
                                              </p:val>
                                            </p:tav>
                                          </p:tavLst>
                                        </p:anim>
                                        <p:animEffect transition="in" filter="fade">
                                          <p:cBhvr>
                                            <p:cTn id="36" dur="500"/>
                                            <p:tgtEl>
                                              <p:spTgt spid="40"/>
                                            </p:tgtEl>
                                          </p:cBhvr>
                                        </p:animEffect>
                                      </p:childTnLst>
                                    </p:cTn>
                                  </p:par>
                                  <p:par>
                                    <p:cTn id="37" presetID="55" presetClass="entr" presetSubtype="0" fill="hold" grpId="0" nodeType="withEffect">
                                      <p:stCondLst>
                                        <p:cond delay="120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strVal val="#ppt_w*0.70"/>
                                              </p:val>
                                            </p:tav>
                                            <p:tav tm="100000">
                                              <p:val>
                                                <p:strVal val="#ppt_w"/>
                                              </p:val>
                                            </p:tav>
                                          </p:tavLst>
                                        </p:anim>
                                        <p:anim calcmode="lin" valueType="num">
                                          <p:cBhvr>
                                            <p:cTn id="40" dur="500" fill="hold"/>
                                            <p:tgtEl>
                                              <p:spTgt spid="48"/>
                                            </p:tgtEl>
                                            <p:attrNameLst>
                                              <p:attrName>ppt_h</p:attrName>
                                            </p:attrNameLst>
                                          </p:cBhvr>
                                          <p:tavLst>
                                            <p:tav tm="0">
                                              <p:val>
                                                <p:strVal val="#ppt_h"/>
                                              </p:val>
                                            </p:tav>
                                            <p:tav tm="100000">
                                              <p:val>
                                                <p:strVal val="#ppt_h"/>
                                              </p:val>
                                            </p:tav>
                                          </p:tavLst>
                                        </p:anim>
                                        <p:animEffect transition="in" filter="fade">
                                          <p:cBhvr>
                                            <p:cTn id="4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39" grpId="0" animBg="1"/>
          <p:bldP spid="40" grpId="0"/>
          <p:bldP spid="47" grpId="0" animBg="1"/>
          <p:bldP spid="48" grpId="0"/>
          <p:bldP spid="4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anim calcmode="lin" valueType="num">
                                          <p:cBhvr>
                                            <p:cTn id="13" dur="500" fill="hold"/>
                                            <p:tgtEl>
                                              <p:spTgt spid="37"/>
                                            </p:tgtEl>
                                            <p:attrNameLst>
                                              <p:attrName>ppt_x</p:attrName>
                                            </p:attrNameLst>
                                          </p:cBhvr>
                                          <p:tavLst>
                                            <p:tav tm="0">
                                              <p:val>
                                                <p:strVal val="#ppt_x"/>
                                              </p:val>
                                            </p:tav>
                                            <p:tav tm="100000">
                                              <p:val>
                                                <p:strVal val="#ppt_x"/>
                                              </p:val>
                                            </p:tav>
                                          </p:tavLst>
                                        </p:anim>
                                        <p:anim calcmode="lin" valueType="num">
                                          <p:cBhvr>
                                            <p:cTn id="14" dur="500" fill="hold"/>
                                            <p:tgtEl>
                                              <p:spTgt spid="37"/>
                                            </p:tgtEl>
                                            <p:attrNameLst>
                                              <p:attrName>ppt_y</p:attrName>
                                            </p:attrNameLst>
                                          </p:cBhvr>
                                          <p:tavLst>
                                            <p:tav tm="0">
                                              <p:val>
                                                <p:strVal val="#ppt_y+.1"/>
                                              </p:val>
                                            </p:tav>
                                            <p:tav tm="100000">
                                              <p:val>
                                                <p:strVal val="#ppt_y"/>
                                              </p:val>
                                            </p:tav>
                                          </p:tavLst>
                                        </p:anim>
                                      </p:childTnLst>
                                    </p:cTn>
                                  </p:par>
                                  <p:par>
                                    <p:cTn id="15" presetID="2" presetClass="entr" presetSubtype="2" fill="hold" grpId="0" nodeType="withEffect">
                                      <p:stCondLst>
                                        <p:cond delay="500"/>
                                      </p:stCondLst>
                                      <p:childTnLst>
                                        <p:set>
                                          <p:cBhvr>
                                            <p:cTn id="16" dur="1" fill="hold">
                                              <p:stCondLst>
                                                <p:cond delay="0"/>
                                              </p:stCondLst>
                                            </p:cTn>
                                            <p:tgtEl>
                                              <p:spTgt spid="39"/>
                                            </p:tgtEl>
                                            <p:attrNameLst>
                                              <p:attrName>style.visibility</p:attrName>
                                            </p:attrNameLst>
                                          </p:cBhvr>
                                          <p:to>
                                            <p:strVal val="visible"/>
                                          </p:to>
                                        </p:set>
                                        <p:anim calcmode="lin" valueType="num">
                                          <p:cBhvr additive="base">
                                            <p:cTn id="17" dur="500" fill="hold"/>
                                            <p:tgtEl>
                                              <p:spTgt spid="39"/>
                                            </p:tgtEl>
                                            <p:attrNameLst>
                                              <p:attrName>ppt_x</p:attrName>
                                            </p:attrNameLst>
                                          </p:cBhvr>
                                          <p:tavLst>
                                            <p:tav tm="0">
                                              <p:val>
                                                <p:strVal val="1+#ppt_w/2"/>
                                              </p:val>
                                            </p:tav>
                                            <p:tav tm="100000">
                                              <p:val>
                                                <p:strVal val="#ppt_x"/>
                                              </p:val>
                                            </p:tav>
                                          </p:tavLst>
                                        </p:anim>
                                        <p:anim calcmode="lin" valueType="num">
                                          <p:cBhvr additive="base">
                                            <p:cTn id="18" dur="500" fill="hold"/>
                                            <p:tgtEl>
                                              <p:spTgt spid="39"/>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70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1+#ppt_w/2"/>
                                              </p:val>
                                            </p:tav>
                                            <p:tav tm="100000">
                                              <p:val>
                                                <p:strVal val="#ppt_x"/>
                                              </p:val>
                                            </p:tav>
                                          </p:tavLst>
                                        </p:anim>
                                        <p:anim calcmode="lin" valueType="num">
                                          <p:cBhvr additive="base">
                                            <p:cTn id="22" dur="500" fill="hold"/>
                                            <p:tgtEl>
                                              <p:spTgt spid="47"/>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900"/>
                                      </p:stCondLst>
                                      <p:childTnLst>
                                        <p:set>
                                          <p:cBhvr>
                                            <p:cTn id="24" dur="1" fill="hold">
                                              <p:stCondLst>
                                                <p:cond delay="0"/>
                                              </p:stCondLst>
                                            </p:cTn>
                                            <p:tgtEl>
                                              <p:spTgt spid="49"/>
                                            </p:tgtEl>
                                            <p:attrNameLst>
                                              <p:attrName>style.visibility</p:attrName>
                                            </p:attrNameLst>
                                          </p:cBhvr>
                                          <p:to>
                                            <p:strVal val="visible"/>
                                          </p:to>
                                        </p:set>
                                        <p:anim calcmode="lin" valueType="num">
                                          <p:cBhvr additive="base">
                                            <p:cTn id="25" dur="500" fill="hold"/>
                                            <p:tgtEl>
                                              <p:spTgt spid="49"/>
                                            </p:tgtEl>
                                            <p:attrNameLst>
                                              <p:attrName>ppt_x</p:attrName>
                                            </p:attrNameLst>
                                          </p:cBhvr>
                                          <p:tavLst>
                                            <p:tav tm="0">
                                              <p:val>
                                                <p:strVal val="1+#ppt_w/2"/>
                                              </p:val>
                                            </p:tav>
                                            <p:tav tm="100000">
                                              <p:val>
                                                <p:strVal val="#ppt_x"/>
                                              </p:val>
                                            </p:tav>
                                          </p:tavLst>
                                        </p:anim>
                                        <p:anim calcmode="lin" valueType="num">
                                          <p:cBhvr additive="base">
                                            <p:cTn id="26" dur="500" fill="hold"/>
                                            <p:tgtEl>
                                              <p:spTgt spid="49"/>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8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strVal val="#ppt_w*0.70"/>
                                              </p:val>
                                            </p:tav>
                                            <p:tav tm="100000">
                                              <p:val>
                                                <p:strVal val="#ppt_w"/>
                                              </p:val>
                                            </p:tav>
                                          </p:tavLst>
                                        </p:anim>
                                        <p:anim calcmode="lin" valueType="num">
                                          <p:cBhvr>
                                            <p:cTn id="30" dur="500" fill="hold"/>
                                            <p:tgtEl>
                                              <p:spTgt spid="38"/>
                                            </p:tgtEl>
                                            <p:attrNameLst>
                                              <p:attrName>ppt_h</p:attrName>
                                            </p:attrNameLst>
                                          </p:cBhvr>
                                          <p:tavLst>
                                            <p:tav tm="0">
                                              <p:val>
                                                <p:strVal val="#ppt_h"/>
                                              </p:val>
                                            </p:tav>
                                            <p:tav tm="100000">
                                              <p:val>
                                                <p:strVal val="#ppt_h"/>
                                              </p:val>
                                            </p:tav>
                                          </p:tavLst>
                                        </p:anim>
                                        <p:animEffect transition="in" filter="fade">
                                          <p:cBhvr>
                                            <p:cTn id="31" dur="500"/>
                                            <p:tgtEl>
                                              <p:spTgt spid="38"/>
                                            </p:tgtEl>
                                          </p:cBhvr>
                                        </p:animEffect>
                                      </p:childTnLst>
                                    </p:cTn>
                                  </p:par>
                                  <p:par>
                                    <p:cTn id="32" presetID="55" presetClass="entr" presetSubtype="0" fill="hold" grpId="0" nodeType="withEffect">
                                      <p:stCondLst>
                                        <p:cond delay="1000"/>
                                      </p:stCondLst>
                                      <p:childTnLst>
                                        <p:set>
                                          <p:cBhvr>
                                            <p:cTn id="33" dur="1" fill="hold">
                                              <p:stCondLst>
                                                <p:cond delay="0"/>
                                              </p:stCondLst>
                                            </p:cTn>
                                            <p:tgtEl>
                                              <p:spTgt spid="40"/>
                                            </p:tgtEl>
                                            <p:attrNameLst>
                                              <p:attrName>style.visibility</p:attrName>
                                            </p:attrNameLst>
                                          </p:cBhvr>
                                          <p:to>
                                            <p:strVal val="visible"/>
                                          </p:to>
                                        </p:set>
                                        <p:anim calcmode="lin" valueType="num">
                                          <p:cBhvr>
                                            <p:cTn id="34" dur="500" fill="hold"/>
                                            <p:tgtEl>
                                              <p:spTgt spid="40"/>
                                            </p:tgtEl>
                                            <p:attrNameLst>
                                              <p:attrName>ppt_w</p:attrName>
                                            </p:attrNameLst>
                                          </p:cBhvr>
                                          <p:tavLst>
                                            <p:tav tm="0">
                                              <p:val>
                                                <p:strVal val="#ppt_w*0.70"/>
                                              </p:val>
                                            </p:tav>
                                            <p:tav tm="100000">
                                              <p:val>
                                                <p:strVal val="#ppt_w"/>
                                              </p:val>
                                            </p:tav>
                                          </p:tavLst>
                                        </p:anim>
                                        <p:anim calcmode="lin" valueType="num">
                                          <p:cBhvr>
                                            <p:cTn id="35" dur="500" fill="hold"/>
                                            <p:tgtEl>
                                              <p:spTgt spid="40"/>
                                            </p:tgtEl>
                                            <p:attrNameLst>
                                              <p:attrName>ppt_h</p:attrName>
                                            </p:attrNameLst>
                                          </p:cBhvr>
                                          <p:tavLst>
                                            <p:tav tm="0">
                                              <p:val>
                                                <p:strVal val="#ppt_h"/>
                                              </p:val>
                                            </p:tav>
                                            <p:tav tm="100000">
                                              <p:val>
                                                <p:strVal val="#ppt_h"/>
                                              </p:val>
                                            </p:tav>
                                          </p:tavLst>
                                        </p:anim>
                                        <p:animEffect transition="in" filter="fade">
                                          <p:cBhvr>
                                            <p:cTn id="36" dur="500"/>
                                            <p:tgtEl>
                                              <p:spTgt spid="40"/>
                                            </p:tgtEl>
                                          </p:cBhvr>
                                        </p:animEffect>
                                      </p:childTnLst>
                                    </p:cTn>
                                  </p:par>
                                  <p:par>
                                    <p:cTn id="37" presetID="55" presetClass="entr" presetSubtype="0" fill="hold" grpId="0" nodeType="withEffect">
                                      <p:stCondLst>
                                        <p:cond delay="120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strVal val="#ppt_w*0.70"/>
                                              </p:val>
                                            </p:tav>
                                            <p:tav tm="100000">
                                              <p:val>
                                                <p:strVal val="#ppt_w"/>
                                              </p:val>
                                            </p:tav>
                                          </p:tavLst>
                                        </p:anim>
                                        <p:anim calcmode="lin" valueType="num">
                                          <p:cBhvr>
                                            <p:cTn id="40" dur="500" fill="hold"/>
                                            <p:tgtEl>
                                              <p:spTgt spid="48"/>
                                            </p:tgtEl>
                                            <p:attrNameLst>
                                              <p:attrName>ppt_h</p:attrName>
                                            </p:attrNameLst>
                                          </p:cBhvr>
                                          <p:tavLst>
                                            <p:tav tm="0">
                                              <p:val>
                                                <p:strVal val="#ppt_h"/>
                                              </p:val>
                                            </p:tav>
                                            <p:tav tm="100000">
                                              <p:val>
                                                <p:strVal val="#ppt_h"/>
                                              </p:val>
                                            </p:tav>
                                          </p:tavLst>
                                        </p:anim>
                                        <p:animEffect transition="in" filter="fade">
                                          <p:cBhvr>
                                            <p:cTn id="4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39" grpId="0" animBg="1"/>
          <p:bldP spid="40" grpId="0"/>
          <p:bldP spid="47" grpId="0" animBg="1"/>
          <p:bldP spid="48" grpId="0"/>
          <p:bldP spid="49" grpId="0" animBg="1"/>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圆角矩形 36"/>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介 绍</a:t>
            </a:r>
          </a:p>
        </p:txBody>
      </p:sp>
      <p:sp>
        <p:nvSpPr>
          <p:cNvPr id="38" name="圆角矩形 37"/>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提出的</a:t>
            </a:r>
            <a:r>
              <a:rPr lang="en-US" altLang="zh-CN"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AIDM</a:t>
            </a: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模型</a:t>
            </a:r>
          </a:p>
        </p:txBody>
      </p:sp>
      <p:sp>
        <p:nvSpPr>
          <p:cNvPr id="39" name="圆角矩形 38"/>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40" name="圆角矩形 39"/>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41" name="圆角矩形 40"/>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42" name="矩形 41"/>
          <p:cNvSpPr/>
          <p:nvPr/>
        </p:nvSpPr>
        <p:spPr>
          <a:xfrm>
            <a:off x="5895735" y="378411"/>
            <a:ext cx="1107996"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绩效评估指标</a:t>
            </a:r>
          </a:p>
        </p:txBody>
      </p:sp>
      <p:graphicFrame>
        <p:nvGraphicFramePr>
          <p:cNvPr id="2" name="图示 1">
            <a:extLst>
              <a:ext uri="{FF2B5EF4-FFF2-40B4-BE49-F238E27FC236}">
                <a16:creationId xmlns:a16="http://schemas.microsoft.com/office/drawing/2014/main" id="{3EE3AA58-C5D5-4042-977B-A66A8F47A367}"/>
              </a:ext>
            </a:extLst>
          </p:cNvPr>
          <p:cNvGraphicFramePr/>
          <p:nvPr>
            <p:extLst>
              <p:ext uri="{D42A27DB-BD31-4B8C-83A1-F6EECF244321}">
                <p14:modId xmlns:p14="http://schemas.microsoft.com/office/powerpoint/2010/main" val="3675555360"/>
              </p:ext>
            </p:extLst>
          </p:nvPr>
        </p:nvGraphicFramePr>
        <p:xfrm>
          <a:off x="1619672" y="531871"/>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a:extLst>
              <a:ext uri="{FF2B5EF4-FFF2-40B4-BE49-F238E27FC236}">
                <a16:creationId xmlns:a16="http://schemas.microsoft.com/office/drawing/2014/main" id="{86D757EA-3585-490E-A748-CF6D19608C9F}"/>
              </a:ext>
            </a:extLst>
          </p:cNvPr>
          <p:cNvSpPr txBox="1"/>
          <p:nvPr/>
        </p:nvSpPr>
        <p:spPr>
          <a:xfrm>
            <a:off x="1475656" y="3757805"/>
            <a:ext cx="6912768" cy="646331"/>
          </a:xfrm>
          <a:prstGeom prst="rect">
            <a:avLst/>
          </a:prstGeom>
          <a:noFill/>
        </p:spPr>
        <p:txBody>
          <a:bodyPr wrap="square" rtlCol="0">
            <a:spAutoFit/>
          </a:bodyPr>
          <a:lstStyle/>
          <a:p>
            <a:r>
              <a:rPr lang="en-US" altLang="zh-CN" dirty="0"/>
              <a:t>kappa</a:t>
            </a:r>
            <a:r>
              <a:rPr lang="zh-CN" altLang="en-US" dirty="0"/>
              <a:t>统计量，它衡量使用方程式（</a:t>
            </a:r>
            <a:r>
              <a:rPr lang="en-US" altLang="zh-CN" dirty="0"/>
              <a:t>13</a:t>
            </a:r>
            <a:r>
              <a:rPr lang="zh-CN" altLang="en-US" dirty="0"/>
              <a:t>）进行正确类别预测：</a:t>
            </a:r>
            <a:endParaRPr lang="en-US" altLang="zh-CN" dirty="0"/>
          </a:p>
          <a:p>
            <a:endParaRPr lang="zh-CN" altLang="en-US" dirty="0"/>
          </a:p>
        </p:txBody>
      </p:sp>
      <p:pic>
        <p:nvPicPr>
          <p:cNvPr id="6" name="图片 5">
            <a:extLst>
              <a:ext uri="{FF2B5EF4-FFF2-40B4-BE49-F238E27FC236}">
                <a16:creationId xmlns:a16="http://schemas.microsoft.com/office/drawing/2014/main" id="{CE483D6C-2E1A-4A91-9716-512F86AA1D1C}"/>
              </a:ext>
            </a:extLst>
          </p:cNvPr>
          <p:cNvPicPr>
            <a:picLocks noChangeAspect="1"/>
          </p:cNvPicPr>
          <p:nvPr/>
        </p:nvPicPr>
        <p:blipFill>
          <a:blip r:embed="rId8"/>
          <a:stretch>
            <a:fillRect/>
          </a:stretch>
        </p:blipFill>
        <p:spPr>
          <a:xfrm>
            <a:off x="3419872" y="4225660"/>
            <a:ext cx="1844200" cy="274344"/>
          </a:xfrm>
          <a:prstGeom prst="rect">
            <a:avLst/>
          </a:prstGeom>
        </p:spPr>
      </p:pic>
    </p:spTree>
  </p:cSld>
  <p:clrMapOvr>
    <a:masterClrMapping/>
  </p:clrMapOvr>
  <p:transition spd="slow" advTm="0">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圆角矩形 36"/>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介 绍</a:t>
            </a:r>
          </a:p>
        </p:txBody>
      </p:sp>
      <p:sp>
        <p:nvSpPr>
          <p:cNvPr id="38" name="圆角矩形 37"/>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提出的</a:t>
            </a:r>
            <a:r>
              <a:rPr lang="en-US" altLang="zh-CN"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AIDM</a:t>
            </a: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模型</a:t>
            </a:r>
          </a:p>
        </p:txBody>
      </p:sp>
      <p:sp>
        <p:nvSpPr>
          <p:cNvPr id="39" name="圆角矩形 38"/>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40" name="圆角矩形 39"/>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41" name="圆角矩形 40"/>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42" name="矩形 41"/>
          <p:cNvSpPr/>
          <p:nvPr/>
        </p:nvSpPr>
        <p:spPr>
          <a:xfrm>
            <a:off x="6004029" y="378411"/>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实验结果</a:t>
            </a:r>
          </a:p>
        </p:txBody>
      </p:sp>
      <p:pic>
        <p:nvPicPr>
          <p:cNvPr id="3" name="图片 2">
            <a:extLst>
              <a:ext uri="{FF2B5EF4-FFF2-40B4-BE49-F238E27FC236}">
                <a16:creationId xmlns:a16="http://schemas.microsoft.com/office/drawing/2014/main" id="{01EF53C0-D22F-4F93-B1BD-C2D4132A6122}"/>
              </a:ext>
            </a:extLst>
          </p:cNvPr>
          <p:cNvPicPr>
            <a:picLocks noChangeAspect="1"/>
          </p:cNvPicPr>
          <p:nvPr/>
        </p:nvPicPr>
        <p:blipFill>
          <a:blip r:embed="rId3"/>
          <a:stretch>
            <a:fillRect/>
          </a:stretch>
        </p:blipFill>
        <p:spPr>
          <a:xfrm>
            <a:off x="229347" y="1058788"/>
            <a:ext cx="3737004" cy="1836286"/>
          </a:xfrm>
          <a:prstGeom prst="rect">
            <a:avLst/>
          </a:prstGeom>
        </p:spPr>
      </p:pic>
      <p:pic>
        <p:nvPicPr>
          <p:cNvPr id="4" name="图片 3">
            <a:extLst>
              <a:ext uri="{FF2B5EF4-FFF2-40B4-BE49-F238E27FC236}">
                <a16:creationId xmlns:a16="http://schemas.microsoft.com/office/drawing/2014/main" id="{779E05A5-6C60-445F-B5E9-0A9DDC12D8C5}"/>
              </a:ext>
            </a:extLst>
          </p:cNvPr>
          <p:cNvPicPr>
            <a:picLocks noChangeAspect="1"/>
          </p:cNvPicPr>
          <p:nvPr/>
        </p:nvPicPr>
        <p:blipFill>
          <a:blip r:embed="rId4"/>
          <a:stretch>
            <a:fillRect/>
          </a:stretch>
        </p:blipFill>
        <p:spPr>
          <a:xfrm>
            <a:off x="1547664" y="3291036"/>
            <a:ext cx="3757573" cy="1717748"/>
          </a:xfrm>
          <a:prstGeom prst="rect">
            <a:avLst/>
          </a:prstGeom>
        </p:spPr>
      </p:pic>
      <p:pic>
        <p:nvPicPr>
          <p:cNvPr id="5" name="图片 4">
            <a:extLst>
              <a:ext uri="{FF2B5EF4-FFF2-40B4-BE49-F238E27FC236}">
                <a16:creationId xmlns:a16="http://schemas.microsoft.com/office/drawing/2014/main" id="{1C10C427-06B6-4285-9000-EE469C2ECC82}"/>
              </a:ext>
            </a:extLst>
          </p:cNvPr>
          <p:cNvPicPr>
            <a:picLocks noChangeAspect="1"/>
          </p:cNvPicPr>
          <p:nvPr/>
        </p:nvPicPr>
        <p:blipFill>
          <a:blip r:embed="rId5"/>
          <a:stretch>
            <a:fillRect/>
          </a:stretch>
        </p:blipFill>
        <p:spPr>
          <a:xfrm>
            <a:off x="5220072" y="1135224"/>
            <a:ext cx="3706909" cy="1925294"/>
          </a:xfrm>
          <a:prstGeom prst="rect">
            <a:avLst/>
          </a:prstGeom>
        </p:spPr>
      </p:pic>
      <p:sp>
        <p:nvSpPr>
          <p:cNvPr id="7" name="文本框 6">
            <a:extLst>
              <a:ext uri="{FF2B5EF4-FFF2-40B4-BE49-F238E27FC236}">
                <a16:creationId xmlns:a16="http://schemas.microsoft.com/office/drawing/2014/main" id="{FBD93627-8778-42BF-91E9-842F4372A69B}"/>
              </a:ext>
            </a:extLst>
          </p:cNvPr>
          <p:cNvSpPr txBox="1"/>
          <p:nvPr/>
        </p:nvSpPr>
        <p:spPr>
          <a:xfrm>
            <a:off x="1137715" y="726152"/>
            <a:ext cx="1368152" cy="369332"/>
          </a:xfrm>
          <a:prstGeom prst="rect">
            <a:avLst/>
          </a:prstGeom>
          <a:noFill/>
        </p:spPr>
        <p:txBody>
          <a:bodyPr wrap="square" rtlCol="0">
            <a:spAutoFit/>
          </a:bodyPr>
          <a:lstStyle/>
          <a:p>
            <a:r>
              <a:rPr lang="en-US" altLang="zh-CN" dirty="0"/>
              <a:t>KDD-Cup 99</a:t>
            </a:r>
            <a:endParaRPr lang="zh-CN" altLang="en-US" dirty="0"/>
          </a:p>
        </p:txBody>
      </p:sp>
      <p:sp>
        <p:nvSpPr>
          <p:cNvPr id="14" name="文本框 13">
            <a:extLst>
              <a:ext uri="{FF2B5EF4-FFF2-40B4-BE49-F238E27FC236}">
                <a16:creationId xmlns:a16="http://schemas.microsoft.com/office/drawing/2014/main" id="{19FD6A21-6EA7-470D-AF61-F538D301E84F}"/>
              </a:ext>
            </a:extLst>
          </p:cNvPr>
          <p:cNvSpPr txBox="1"/>
          <p:nvPr/>
        </p:nvSpPr>
        <p:spPr>
          <a:xfrm>
            <a:off x="2915816" y="2991111"/>
            <a:ext cx="1368152" cy="369332"/>
          </a:xfrm>
          <a:prstGeom prst="rect">
            <a:avLst/>
          </a:prstGeom>
          <a:noFill/>
        </p:spPr>
        <p:txBody>
          <a:bodyPr wrap="square" rtlCol="0">
            <a:spAutoFit/>
          </a:bodyPr>
          <a:lstStyle/>
          <a:p>
            <a:r>
              <a:rPr lang="en-US" altLang="zh-CN" dirty="0"/>
              <a:t>UNSWNB15</a:t>
            </a:r>
            <a:endParaRPr lang="zh-CN" altLang="en-US" dirty="0"/>
          </a:p>
        </p:txBody>
      </p:sp>
      <p:sp>
        <p:nvSpPr>
          <p:cNvPr id="8" name="矩形 7">
            <a:extLst>
              <a:ext uri="{FF2B5EF4-FFF2-40B4-BE49-F238E27FC236}">
                <a16:creationId xmlns:a16="http://schemas.microsoft.com/office/drawing/2014/main" id="{C7FD74D9-E66B-4D3D-B35C-529461AA579B}"/>
              </a:ext>
            </a:extLst>
          </p:cNvPr>
          <p:cNvSpPr/>
          <p:nvPr/>
        </p:nvSpPr>
        <p:spPr>
          <a:xfrm>
            <a:off x="6403328" y="792640"/>
            <a:ext cx="1369221" cy="369332"/>
          </a:xfrm>
          <a:prstGeom prst="rect">
            <a:avLst/>
          </a:prstGeom>
        </p:spPr>
        <p:txBody>
          <a:bodyPr wrap="none">
            <a:spAutoFit/>
          </a:bodyPr>
          <a:lstStyle/>
          <a:p>
            <a:r>
              <a:rPr lang="en-US" altLang="zh-CN" dirty="0"/>
              <a:t>Kyoto-2006+</a:t>
            </a:r>
            <a:endParaRPr lang="zh-CN" altLang="en-US" dirty="0"/>
          </a:p>
        </p:txBody>
      </p:sp>
    </p:spTree>
    <p:extLst>
      <p:ext uri="{BB962C8B-B14F-4D97-AF65-F5344CB8AC3E}">
        <p14:creationId xmlns:p14="http://schemas.microsoft.com/office/powerpoint/2010/main" val="3497882665"/>
      </p:ext>
    </p:extLst>
  </p:cSld>
  <p:clrMapOvr>
    <a:masterClrMapping/>
  </p:clrMapOvr>
  <p:transition spd="slow" advTm="0">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圆角矩形 36"/>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介 绍</a:t>
            </a:r>
          </a:p>
        </p:txBody>
      </p:sp>
      <p:sp>
        <p:nvSpPr>
          <p:cNvPr id="38" name="圆角矩形 37"/>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提出的</a:t>
            </a:r>
            <a:r>
              <a:rPr lang="en-US" altLang="zh-CN"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AIDM</a:t>
            </a: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模型</a:t>
            </a:r>
          </a:p>
        </p:txBody>
      </p:sp>
      <p:sp>
        <p:nvSpPr>
          <p:cNvPr id="39" name="圆角矩形 38"/>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40" name="圆角矩形 39"/>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41" name="圆角矩形 40"/>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42" name="矩形 41"/>
          <p:cNvSpPr/>
          <p:nvPr/>
        </p:nvSpPr>
        <p:spPr>
          <a:xfrm>
            <a:off x="6004029" y="378411"/>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实验结果</a:t>
            </a:r>
          </a:p>
        </p:txBody>
      </p:sp>
      <p:pic>
        <p:nvPicPr>
          <p:cNvPr id="6" name="图片 5">
            <a:extLst>
              <a:ext uri="{FF2B5EF4-FFF2-40B4-BE49-F238E27FC236}">
                <a16:creationId xmlns:a16="http://schemas.microsoft.com/office/drawing/2014/main" id="{295FF7CF-6ADE-4236-B44B-00CE5EF38ADD}"/>
              </a:ext>
            </a:extLst>
          </p:cNvPr>
          <p:cNvPicPr>
            <a:picLocks noChangeAspect="1"/>
          </p:cNvPicPr>
          <p:nvPr/>
        </p:nvPicPr>
        <p:blipFill>
          <a:blip r:embed="rId3"/>
          <a:stretch>
            <a:fillRect/>
          </a:stretch>
        </p:blipFill>
        <p:spPr>
          <a:xfrm>
            <a:off x="395536" y="986780"/>
            <a:ext cx="8626588" cy="2316681"/>
          </a:xfrm>
          <a:prstGeom prst="rect">
            <a:avLst/>
          </a:prstGeom>
        </p:spPr>
      </p:pic>
      <p:sp>
        <p:nvSpPr>
          <p:cNvPr id="2" name="矩形 1">
            <a:extLst>
              <a:ext uri="{FF2B5EF4-FFF2-40B4-BE49-F238E27FC236}">
                <a16:creationId xmlns:a16="http://schemas.microsoft.com/office/drawing/2014/main" id="{9AA422FF-5063-4440-9FC8-4B864C00B9CC}"/>
              </a:ext>
            </a:extLst>
          </p:cNvPr>
          <p:cNvSpPr/>
          <p:nvPr/>
        </p:nvSpPr>
        <p:spPr>
          <a:xfrm>
            <a:off x="1945394" y="3554968"/>
            <a:ext cx="5253211" cy="1200329"/>
          </a:xfrm>
          <a:prstGeom prst="rect">
            <a:avLst/>
          </a:prstGeom>
        </p:spPr>
        <p:txBody>
          <a:bodyPr wrap="square">
            <a:spAutoFit/>
          </a:bodyPr>
          <a:lstStyle/>
          <a:p>
            <a:r>
              <a:rPr lang="zh-CN" altLang="en-US" dirty="0"/>
              <a:t>结论：基于深度学习的</a:t>
            </a:r>
            <a:r>
              <a:rPr lang="en-US" altLang="zh-CN" dirty="0"/>
              <a:t>Dl4jMlp</a:t>
            </a:r>
            <a:r>
              <a:rPr lang="zh-CN" altLang="en-US" dirty="0"/>
              <a:t>分类器模型和基于</a:t>
            </a:r>
            <a:r>
              <a:rPr lang="en-US" altLang="zh-CN" dirty="0"/>
              <a:t>IG</a:t>
            </a:r>
            <a:r>
              <a:rPr lang="zh-CN" altLang="en-US" dirty="0"/>
              <a:t>准则的特征选择技术，在</a:t>
            </a:r>
            <a:r>
              <a:rPr lang="en-US" altLang="zh-CN" dirty="0"/>
              <a:t>KDD-Cup 99</a:t>
            </a:r>
            <a:r>
              <a:rPr lang="zh-CN" altLang="en-US" dirty="0"/>
              <a:t>、</a:t>
            </a:r>
            <a:r>
              <a:rPr lang="en-US" altLang="zh-CN" dirty="0"/>
              <a:t>UNSWNB15</a:t>
            </a:r>
            <a:r>
              <a:rPr lang="zh-CN" altLang="en-US" dirty="0"/>
              <a:t>和</a:t>
            </a:r>
            <a:r>
              <a:rPr lang="en-US" altLang="zh-CN" dirty="0"/>
              <a:t>Kyoto-2006+</a:t>
            </a:r>
            <a:r>
              <a:rPr lang="zh-CN" altLang="en-US" dirty="0"/>
              <a:t>三个数据集上分别达到了</a:t>
            </a:r>
            <a:r>
              <a:rPr lang="en-US" altLang="zh-CN" dirty="0"/>
              <a:t>98.2%</a:t>
            </a:r>
            <a:r>
              <a:rPr lang="zh-CN" altLang="en-US" dirty="0"/>
              <a:t>、</a:t>
            </a:r>
            <a:r>
              <a:rPr lang="en-US" altLang="zh-CN" dirty="0"/>
              <a:t>92.5%</a:t>
            </a:r>
            <a:r>
              <a:rPr lang="zh-CN" altLang="en-US" dirty="0"/>
              <a:t>和</a:t>
            </a:r>
            <a:r>
              <a:rPr lang="en-US" altLang="zh-CN" dirty="0"/>
              <a:t>82.12%</a:t>
            </a:r>
            <a:r>
              <a:rPr lang="zh-CN" altLang="en-US" dirty="0"/>
              <a:t>的最佳精度</a:t>
            </a:r>
          </a:p>
        </p:txBody>
      </p:sp>
    </p:spTree>
    <p:extLst>
      <p:ext uri="{BB962C8B-B14F-4D97-AF65-F5344CB8AC3E}">
        <p14:creationId xmlns:p14="http://schemas.microsoft.com/office/powerpoint/2010/main" val="2368575157"/>
      </p:ext>
    </p:extLst>
  </p:cSld>
  <p:clrMapOvr>
    <a:masterClrMapping/>
  </p:clrMapOvr>
  <p:transition spd="slow" advTm="0">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6"/>
          <p:cNvSpPr>
            <a:spLocks noEditPoints="1"/>
          </p:cNvSpPr>
          <p:nvPr/>
        </p:nvSpPr>
        <p:spPr bwMode="auto">
          <a:xfrm>
            <a:off x="-6573" y="1634852"/>
            <a:ext cx="5207639" cy="3398372"/>
          </a:xfrm>
          <a:custGeom>
            <a:avLst/>
            <a:gdLst>
              <a:gd name="T0" fmla="*/ 822 w 3039"/>
              <a:gd name="T1" fmla="*/ 1167 h 1983"/>
              <a:gd name="T2" fmla="*/ 822 w 3039"/>
              <a:gd name="T3" fmla="*/ 1281 h 1983"/>
              <a:gd name="T4" fmla="*/ 2274 w 3039"/>
              <a:gd name="T5" fmla="*/ 1225 h 1983"/>
              <a:gd name="T6" fmla="*/ 822 w 3039"/>
              <a:gd name="T7" fmla="*/ 1036 h 1983"/>
              <a:gd name="T8" fmla="*/ 1375 w 3039"/>
              <a:gd name="T9" fmla="*/ 1036 h 1983"/>
              <a:gd name="T10" fmla="*/ 1432 w 3039"/>
              <a:gd name="T11" fmla="*/ 485 h 1983"/>
              <a:gd name="T12" fmla="*/ 822 w 3039"/>
              <a:gd name="T13" fmla="*/ 429 h 1983"/>
              <a:gd name="T14" fmla="*/ 764 w 3039"/>
              <a:gd name="T15" fmla="*/ 977 h 1983"/>
              <a:gd name="T16" fmla="*/ 880 w 3039"/>
              <a:gd name="T17" fmla="*/ 542 h 1983"/>
              <a:gd name="T18" fmla="*/ 1318 w 3039"/>
              <a:gd name="T19" fmla="*/ 542 h 1983"/>
              <a:gd name="T20" fmla="*/ 880 w 3039"/>
              <a:gd name="T21" fmla="*/ 920 h 1983"/>
              <a:gd name="T22" fmla="*/ 373 w 3039"/>
              <a:gd name="T23" fmla="*/ 1708 h 1983"/>
              <a:gd name="T24" fmla="*/ 2666 w 3039"/>
              <a:gd name="T25" fmla="*/ 1708 h 1983"/>
              <a:gd name="T26" fmla="*/ 2761 w 3039"/>
              <a:gd name="T27" fmla="*/ 96 h 1983"/>
              <a:gd name="T28" fmla="*/ 373 w 3039"/>
              <a:gd name="T29" fmla="*/ 0 h 1983"/>
              <a:gd name="T30" fmla="*/ 278 w 3039"/>
              <a:gd name="T31" fmla="*/ 1613 h 1983"/>
              <a:gd name="T32" fmla="*/ 468 w 3039"/>
              <a:gd name="T33" fmla="*/ 192 h 1983"/>
              <a:gd name="T34" fmla="*/ 2571 w 3039"/>
              <a:gd name="T35" fmla="*/ 192 h 1983"/>
              <a:gd name="T36" fmla="*/ 468 w 3039"/>
              <a:gd name="T37" fmla="*/ 1518 h 1983"/>
              <a:gd name="T38" fmla="*/ 2218 w 3039"/>
              <a:gd name="T39" fmla="*/ 675 h 1983"/>
              <a:gd name="T40" fmla="*/ 1558 w 3039"/>
              <a:gd name="T41" fmla="*/ 675 h 1983"/>
              <a:gd name="T42" fmla="*/ 1558 w 3039"/>
              <a:gd name="T43" fmla="*/ 789 h 1983"/>
              <a:gd name="T44" fmla="*/ 2274 w 3039"/>
              <a:gd name="T45" fmla="*/ 731 h 1983"/>
              <a:gd name="T46" fmla="*/ 2218 w 3039"/>
              <a:gd name="T47" fmla="*/ 920 h 1983"/>
              <a:gd name="T48" fmla="*/ 1558 w 3039"/>
              <a:gd name="T49" fmla="*/ 920 h 1983"/>
              <a:gd name="T50" fmla="*/ 1558 w 3039"/>
              <a:gd name="T51" fmla="*/ 1036 h 1983"/>
              <a:gd name="T52" fmla="*/ 2274 w 3039"/>
              <a:gd name="T53" fmla="*/ 977 h 1983"/>
              <a:gd name="T54" fmla="*/ 2218 w 3039"/>
              <a:gd name="T55" fmla="*/ 429 h 1983"/>
              <a:gd name="T56" fmla="*/ 1558 w 3039"/>
              <a:gd name="T57" fmla="*/ 429 h 1983"/>
              <a:gd name="T58" fmla="*/ 1558 w 3039"/>
              <a:gd name="T59" fmla="*/ 542 h 1983"/>
              <a:gd name="T60" fmla="*/ 2274 w 3039"/>
              <a:gd name="T61" fmla="*/ 485 h 1983"/>
              <a:gd name="T62" fmla="*/ 2944 w 3039"/>
              <a:gd name="T63" fmla="*/ 1791 h 1983"/>
              <a:gd name="T64" fmla="*/ 95 w 3039"/>
              <a:gd name="T65" fmla="*/ 1791 h 1983"/>
              <a:gd name="T66" fmla="*/ 95 w 3039"/>
              <a:gd name="T67" fmla="*/ 1983 h 1983"/>
              <a:gd name="T68" fmla="*/ 3039 w 3039"/>
              <a:gd name="T69" fmla="*/ 1887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39" h="1983">
                <a:moveTo>
                  <a:pt x="2218" y="1167"/>
                </a:moveTo>
                <a:cubicBezTo>
                  <a:pt x="822" y="1167"/>
                  <a:pt x="822" y="1167"/>
                  <a:pt x="822" y="1167"/>
                </a:cubicBezTo>
                <a:cubicBezTo>
                  <a:pt x="790" y="1167"/>
                  <a:pt x="764" y="1192"/>
                  <a:pt x="764" y="1225"/>
                </a:cubicBezTo>
                <a:cubicBezTo>
                  <a:pt x="764" y="1256"/>
                  <a:pt x="790" y="1281"/>
                  <a:pt x="822" y="1281"/>
                </a:cubicBezTo>
                <a:cubicBezTo>
                  <a:pt x="2218" y="1281"/>
                  <a:pt x="2218" y="1281"/>
                  <a:pt x="2218" y="1281"/>
                </a:cubicBezTo>
                <a:cubicBezTo>
                  <a:pt x="2249" y="1281"/>
                  <a:pt x="2274" y="1256"/>
                  <a:pt x="2274" y="1225"/>
                </a:cubicBezTo>
                <a:cubicBezTo>
                  <a:pt x="2274" y="1192"/>
                  <a:pt x="2249" y="1167"/>
                  <a:pt x="2218" y="1167"/>
                </a:cubicBezTo>
                <a:close/>
                <a:moveTo>
                  <a:pt x="822" y="1036"/>
                </a:moveTo>
                <a:cubicBezTo>
                  <a:pt x="822" y="1036"/>
                  <a:pt x="822" y="1036"/>
                  <a:pt x="822" y="1036"/>
                </a:cubicBezTo>
                <a:cubicBezTo>
                  <a:pt x="1375" y="1036"/>
                  <a:pt x="1375" y="1036"/>
                  <a:pt x="1375" y="1036"/>
                </a:cubicBezTo>
                <a:cubicBezTo>
                  <a:pt x="1408" y="1036"/>
                  <a:pt x="1432" y="1009"/>
                  <a:pt x="1432" y="977"/>
                </a:cubicBezTo>
                <a:cubicBezTo>
                  <a:pt x="1432" y="485"/>
                  <a:pt x="1432" y="485"/>
                  <a:pt x="1432" y="485"/>
                </a:cubicBezTo>
                <a:cubicBezTo>
                  <a:pt x="1432" y="454"/>
                  <a:pt x="1408" y="429"/>
                  <a:pt x="1375" y="429"/>
                </a:cubicBezTo>
                <a:cubicBezTo>
                  <a:pt x="822" y="429"/>
                  <a:pt x="822" y="429"/>
                  <a:pt x="822" y="429"/>
                </a:cubicBezTo>
                <a:cubicBezTo>
                  <a:pt x="790" y="429"/>
                  <a:pt x="764" y="454"/>
                  <a:pt x="764" y="485"/>
                </a:cubicBezTo>
                <a:cubicBezTo>
                  <a:pt x="764" y="977"/>
                  <a:pt x="764" y="977"/>
                  <a:pt x="764" y="977"/>
                </a:cubicBezTo>
                <a:cubicBezTo>
                  <a:pt x="764" y="1009"/>
                  <a:pt x="790" y="1036"/>
                  <a:pt x="822" y="1036"/>
                </a:cubicBezTo>
                <a:close/>
                <a:moveTo>
                  <a:pt x="880" y="542"/>
                </a:moveTo>
                <a:cubicBezTo>
                  <a:pt x="880" y="542"/>
                  <a:pt x="880" y="542"/>
                  <a:pt x="880" y="542"/>
                </a:cubicBezTo>
                <a:cubicBezTo>
                  <a:pt x="1318" y="542"/>
                  <a:pt x="1318" y="542"/>
                  <a:pt x="1318" y="542"/>
                </a:cubicBezTo>
                <a:cubicBezTo>
                  <a:pt x="1318" y="920"/>
                  <a:pt x="1318" y="920"/>
                  <a:pt x="1318" y="920"/>
                </a:cubicBezTo>
                <a:cubicBezTo>
                  <a:pt x="880" y="920"/>
                  <a:pt x="880" y="920"/>
                  <a:pt x="880" y="920"/>
                </a:cubicBezTo>
                <a:cubicBezTo>
                  <a:pt x="880" y="542"/>
                  <a:pt x="880" y="542"/>
                  <a:pt x="880" y="542"/>
                </a:cubicBezTo>
                <a:close/>
                <a:moveTo>
                  <a:pt x="373" y="1708"/>
                </a:moveTo>
                <a:cubicBezTo>
                  <a:pt x="373" y="1708"/>
                  <a:pt x="373" y="1708"/>
                  <a:pt x="373" y="1708"/>
                </a:cubicBezTo>
                <a:cubicBezTo>
                  <a:pt x="2666" y="1708"/>
                  <a:pt x="2666" y="1708"/>
                  <a:pt x="2666" y="1708"/>
                </a:cubicBezTo>
                <a:cubicBezTo>
                  <a:pt x="2720" y="1708"/>
                  <a:pt x="2761" y="1666"/>
                  <a:pt x="2761" y="1613"/>
                </a:cubicBezTo>
                <a:cubicBezTo>
                  <a:pt x="2761" y="96"/>
                  <a:pt x="2761" y="96"/>
                  <a:pt x="2761" y="96"/>
                </a:cubicBezTo>
                <a:cubicBezTo>
                  <a:pt x="2761" y="43"/>
                  <a:pt x="2720" y="0"/>
                  <a:pt x="2666" y="0"/>
                </a:cubicBezTo>
                <a:cubicBezTo>
                  <a:pt x="373" y="0"/>
                  <a:pt x="373" y="0"/>
                  <a:pt x="373" y="0"/>
                </a:cubicBezTo>
                <a:cubicBezTo>
                  <a:pt x="320" y="0"/>
                  <a:pt x="278" y="43"/>
                  <a:pt x="278" y="96"/>
                </a:cubicBezTo>
                <a:cubicBezTo>
                  <a:pt x="278" y="1613"/>
                  <a:pt x="278" y="1613"/>
                  <a:pt x="278" y="1613"/>
                </a:cubicBezTo>
                <a:cubicBezTo>
                  <a:pt x="278" y="1666"/>
                  <a:pt x="320" y="1708"/>
                  <a:pt x="373" y="1708"/>
                </a:cubicBezTo>
                <a:close/>
                <a:moveTo>
                  <a:pt x="468" y="192"/>
                </a:moveTo>
                <a:cubicBezTo>
                  <a:pt x="468" y="192"/>
                  <a:pt x="468" y="192"/>
                  <a:pt x="468" y="192"/>
                </a:cubicBezTo>
                <a:cubicBezTo>
                  <a:pt x="2571" y="192"/>
                  <a:pt x="2571" y="192"/>
                  <a:pt x="2571" y="192"/>
                </a:cubicBezTo>
                <a:cubicBezTo>
                  <a:pt x="2571" y="1518"/>
                  <a:pt x="2571" y="1518"/>
                  <a:pt x="2571" y="1518"/>
                </a:cubicBezTo>
                <a:cubicBezTo>
                  <a:pt x="468" y="1518"/>
                  <a:pt x="468" y="1518"/>
                  <a:pt x="468" y="1518"/>
                </a:cubicBezTo>
                <a:cubicBezTo>
                  <a:pt x="468" y="192"/>
                  <a:pt x="468" y="192"/>
                  <a:pt x="468" y="192"/>
                </a:cubicBezTo>
                <a:close/>
                <a:moveTo>
                  <a:pt x="2218" y="675"/>
                </a:moveTo>
                <a:cubicBezTo>
                  <a:pt x="2218" y="675"/>
                  <a:pt x="2218" y="675"/>
                  <a:pt x="2218" y="675"/>
                </a:cubicBezTo>
                <a:cubicBezTo>
                  <a:pt x="1558" y="675"/>
                  <a:pt x="1558" y="675"/>
                  <a:pt x="1558" y="675"/>
                </a:cubicBezTo>
                <a:cubicBezTo>
                  <a:pt x="1526" y="675"/>
                  <a:pt x="1501" y="700"/>
                  <a:pt x="1501" y="731"/>
                </a:cubicBezTo>
                <a:cubicBezTo>
                  <a:pt x="1501" y="763"/>
                  <a:pt x="1526" y="789"/>
                  <a:pt x="1558" y="789"/>
                </a:cubicBezTo>
                <a:cubicBezTo>
                  <a:pt x="2218" y="789"/>
                  <a:pt x="2218" y="789"/>
                  <a:pt x="2218" y="789"/>
                </a:cubicBezTo>
                <a:cubicBezTo>
                  <a:pt x="2249" y="789"/>
                  <a:pt x="2274" y="763"/>
                  <a:pt x="2274" y="731"/>
                </a:cubicBezTo>
                <a:cubicBezTo>
                  <a:pt x="2274" y="700"/>
                  <a:pt x="2249" y="675"/>
                  <a:pt x="2218" y="675"/>
                </a:cubicBezTo>
                <a:close/>
                <a:moveTo>
                  <a:pt x="2218" y="920"/>
                </a:moveTo>
                <a:cubicBezTo>
                  <a:pt x="2218" y="920"/>
                  <a:pt x="2218" y="920"/>
                  <a:pt x="2218" y="920"/>
                </a:cubicBezTo>
                <a:cubicBezTo>
                  <a:pt x="1558" y="920"/>
                  <a:pt x="1558" y="920"/>
                  <a:pt x="1558" y="920"/>
                </a:cubicBezTo>
                <a:cubicBezTo>
                  <a:pt x="1526" y="920"/>
                  <a:pt x="1501" y="947"/>
                  <a:pt x="1501" y="977"/>
                </a:cubicBezTo>
                <a:cubicBezTo>
                  <a:pt x="1501" y="1009"/>
                  <a:pt x="1526" y="1036"/>
                  <a:pt x="1558" y="1036"/>
                </a:cubicBezTo>
                <a:cubicBezTo>
                  <a:pt x="2218" y="1036"/>
                  <a:pt x="2218" y="1036"/>
                  <a:pt x="2218" y="1036"/>
                </a:cubicBezTo>
                <a:cubicBezTo>
                  <a:pt x="2249" y="1036"/>
                  <a:pt x="2274" y="1009"/>
                  <a:pt x="2274" y="977"/>
                </a:cubicBezTo>
                <a:cubicBezTo>
                  <a:pt x="2274" y="947"/>
                  <a:pt x="2249" y="920"/>
                  <a:pt x="2218" y="920"/>
                </a:cubicBezTo>
                <a:close/>
                <a:moveTo>
                  <a:pt x="2218" y="429"/>
                </a:moveTo>
                <a:cubicBezTo>
                  <a:pt x="2218" y="429"/>
                  <a:pt x="2218" y="429"/>
                  <a:pt x="2218" y="429"/>
                </a:cubicBezTo>
                <a:cubicBezTo>
                  <a:pt x="1558" y="429"/>
                  <a:pt x="1558" y="429"/>
                  <a:pt x="1558" y="429"/>
                </a:cubicBezTo>
                <a:cubicBezTo>
                  <a:pt x="1526" y="429"/>
                  <a:pt x="1501" y="454"/>
                  <a:pt x="1501" y="485"/>
                </a:cubicBezTo>
                <a:cubicBezTo>
                  <a:pt x="1501" y="517"/>
                  <a:pt x="1526" y="542"/>
                  <a:pt x="1558" y="542"/>
                </a:cubicBezTo>
                <a:cubicBezTo>
                  <a:pt x="2218" y="542"/>
                  <a:pt x="2218" y="542"/>
                  <a:pt x="2218" y="542"/>
                </a:cubicBezTo>
                <a:cubicBezTo>
                  <a:pt x="2249" y="542"/>
                  <a:pt x="2274" y="517"/>
                  <a:pt x="2274" y="485"/>
                </a:cubicBezTo>
                <a:cubicBezTo>
                  <a:pt x="2274" y="454"/>
                  <a:pt x="2249" y="429"/>
                  <a:pt x="2218" y="429"/>
                </a:cubicBezTo>
                <a:close/>
                <a:moveTo>
                  <a:pt x="2944" y="1791"/>
                </a:moveTo>
                <a:cubicBezTo>
                  <a:pt x="2944" y="1791"/>
                  <a:pt x="2944" y="1791"/>
                  <a:pt x="2944" y="1791"/>
                </a:cubicBezTo>
                <a:cubicBezTo>
                  <a:pt x="95" y="1791"/>
                  <a:pt x="95" y="1791"/>
                  <a:pt x="95" y="1791"/>
                </a:cubicBezTo>
                <a:cubicBezTo>
                  <a:pt x="42" y="1791"/>
                  <a:pt x="0" y="1835"/>
                  <a:pt x="0" y="1887"/>
                </a:cubicBezTo>
                <a:cubicBezTo>
                  <a:pt x="0" y="1940"/>
                  <a:pt x="42" y="1983"/>
                  <a:pt x="95" y="1983"/>
                </a:cubicBezTo>
                <a:cubicBezTo>
                  <a:pt x="2944" y="1983"/>
                  <a:pt x="2944" y="1983"/>
                  <a:pt x="2944" y="1983"/>
                </a:cubicBezTo>
                <a:cubicBezTo>
                  <a:pt x="2996" y="1983"/>
                  <a:pt x="3039" y="1940"/>
                  <a:pt x="3039" y="1887"/>
                </a:cubicBezTo>
                <a:cubicBezTo>
                  <a:pt x="3039" y="1835"/>
                  <a:pt x="2996" y="1791"/>
                  <a:pt x="2944" y="1791"/>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3" name="矩形 2"/>
          <p:cNvSpPr/>
          <p:nvPr/>
        </p:nvSpPr>
        <p:spPr>
          <a:xfrm>
            <a:off x="2562061" y="1881356"/>
            <a:ext cx="1241045"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0 5</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4884" y="2221964"/>
            <a:ext cx="1016625" cy="687111"/>
          </a:xfrm>
          <a:prstGeom prst="rect">
            <a:avLst/>
          </a:prstGeom>
        </p:spPr>
        <p:txBody>
          <a:bodyPr wrap="none">
            <a:spAutoFit/>
          </a:bodyPr>
          <a:lstStyle/>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比较研究</a:t>
            </a:r>
            <a:endParaRPr lang="en-US" altLang="zh-CN"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endParaRPr lang="zh-CN" altLang="en-US"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展望与思考</a:t>
            </a:r>
          </a:p>
        </p:txBody>
      </p:sp>
      <p:sp>
        <p:nvSpPr>
          <p:cNvPr id="5" name="矩形 4"/>
          <p:cNvSpPr/>
          <p:nvPr/>
        </p:nvSpPr>
        <p:spPr>
          <a:xfrm>
            <a:off x="2627784" y="2817460"/>
            <a:ext cx="1098531"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FIVE </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圆角矩形 114"/>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介 绍</a:t>
            </a:r>
          </a:p>
        </p:txBody>
      </p:sp>
      <p:sp>
        <p:nvSpPr>
          <p:cNvPr id="116" name="圆角矩形 115"/>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提出的</a:t>
            </a:r>
            <a:r>
              <a:rPr lang="en-US" altLang="zh-CN"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AIDM</a:t>
            </a: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模型</a:t>
            </a:r>
          </a:p>
        </p:txBody>
      </p:sp>
      <p:sp>
        <p:nvSpPr>
          <p:cNvPr id="117" name="圆角矩形 116"/>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18" name="圆角矩形 117"/>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19" name="圆角矩形 118"/>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20" name="矩形 119"/>
          <p:cNvSpPr/>
          <p:nvPr/>
        </p:nvSpPr>
        <p:spPr>
          <a:xfrm>
            <a:off x="7832018"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比较研究</a:t>
            </a:r>
          </a:p>
        </p:txBody>
      </p:sp>
      <p:sp>
        <p:nvSpPr>
          <p:cNvPr id="113" name="圆角矩形 6">
            <a:extLst>
              <a:ext uri="{FF2B5EF4-FFF2-40B4-BE49-F238E27FC236}">
                <a16:creationId xmlns:a16="http://schemas.microsoft.com/office/drawing/2014/main" id="{CDCE8CD5-61DB-41A0-9465-A7C3CCB10BE6}"/>
              </a:ext>
            </a:extLst>
          </p:cNvPr>
          <p:cNvSpPr/>
          <p:nvPr/>
        </p:nvSpPr>
        <p:spPr>
          <a:xfrm>
            <a:off x="1903755" y="1418195"/>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本文模型</a:t>
            </a:r>
          </a:p>
        </p:txBody>
      </p:sp>
      <p:sp>
        <p:nvSpPr>
          <p:cNvPr id="121" name="椭圆 120">
            <a:extLst>
              <a:ext uri="{FF2B5EF4-FFF2-40B4-BE49-F238E27FC236}">
                <a16:creationId xmlns:a16="http://schemas.microsoft.com/office/drawing/2014/main" id="{8A2EEF1A-1C27-48E8-9687-D30AB91AB109}"/>
              </a:ext>
            </a:extLst>
          </p:cNvPr>
          <p:cNvSpPr/>
          <p:nvPr/>
        </p:nvSpPr>
        <p:spPr>
          <a:xfrm>
            <a:off x="4296966" y="2676343"/>
            <a:ext cx="533400" cy="533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a:extLst>
              <a:ext uri="{FF2B5EF4-FFF2-40B4-BE49-F238E27FC236}">
                <a16:creationId xmlns:a16="http://schemas.microsoft.com/office/drawing/2014/main" id="{23F6888A-E75A-41E0-8387-0E2172F6E9F9}"/>
              </a:ext>
            </a:extLst>
          </p:cNvPr>
          <p:cNvSpPr/>
          <p:nvPr/>
        </p:nvSpPr>
        <p:spPr>
          <a:xfrm>
            <a:off x="4345817" y="2740134"/>
            <a:ext cx="452367" cy="399468"/>
          </a:xfrm>
          <a:prstGeom prst="rect">
            <a:avLst/>
          </a:prstGeom>
        </p:spPr>
        <p:txBody>
          <a:bodyPr wrap="none" tIns="0" bIns="0" anchor="ctr" anchorCtr="0">
            <a:spAutoFit/>
          </a:bodyPr>
          <a:lstStyle/>
          <a:p>
            <a:pPr algn="ctr">
              <a:lnSpc>
                <a:spcPct val="150000"/>
              </a:lnSpc>
            </a:pPr>
            <a:r>
              <a:rPr lang="en-US" altLang="zh-CN" sz="2000" dirty="0">
                <a:ln w="6350">
                  <a:noFill/>
                </a:ln>
                <a:solidFill>
                  <a:srgbClr val="03CCCE"/>
                </a:solidFill>
                <a:latin typeface="Impact" pitchFamily="34" charset="0"/>
                <a:ea typeface="微软雅黑" pitchFamily="34" charset="-122"/>
              </a:rPr>
              <a:t>VS</a:t>
            </a:r>
            <a:endParaRPr lang="zh-CN" altLang="en-US" sz="2000" dirty="0">
              <a:ln w="6350">
                <a:noFill/>
              </a:ln>
              <a:solidFill>
                <a:srgbClr val="03CCCE"/>
              </a:solidFill>
              <a:latin typeface="Impact" pitchFamily="34" charset="0"/>
              <a:ea typeface="微软雅黑" pitchFamily="34" charset="-122"/>
            </a:endParaRPr>
          </a:p>
        </p:txBody>
      </p:sp>
      <p:cxnSp>
        <p:nvCxnSpPr>
          <p:cNvPr id="123" name="直接连接符 122">
            <a:extLst>
              <a:ext uri="{FF2B5EF4-FFF2-40B4-BE49-F238E27FC236}">
                <a16:creationId xmlns:a16="http://schemas.microsoft.com/office/drawing/2014/main" id="{886065CF-5572-4B3B-B17C-B6563AB36514}"/>
              </a:ext>
            </a:extLst>
          </p:cNvPr>
          <p:cNvCxnSpPr>
            <a:stCxn id="121" idx="0"/>
          </p:cNvCxnSpPr>
          <p:nvPr/>
        </p:nvCxnSpPr>
        <p:spPr>
          <a:xfrm flipV="1">
            <a:off x="4563666" y="923991"/>
            <a:ext cx="0" cy="1752352"/>
          </a:xfrm>
          <a:prstGeom prst="lin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25" name="圆角矩形 24">
            <a:extLst>
              <a:ext uri="{FF2B5EF4-FFF2-40B4-BE49-F238E27FC236}">
                <a16:creationId xmlns:a16="http://schemas.microsoft.com/office/drawing/2014/main" id="{CB91966D-ECDE-4073-B722-D670E6229C4F}"/>
              </a:ext>
            </a:extLst>
          </p:cNvPr>
          <p:cNvSpPr/>
          <p:nvPr/>
        </p:nvSpPr>
        <p:spPr>
          <a:xfrm>
            <a:off x="6559209" y="1418195"/>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其他</a:t>
            </a:r>
            <a:r>
              <a:rPr lang="en-US" altLang="zh-CN" sz="1000" dirty="0">
                <a:ln w="6350">
                  <a:noFill/>
                </a:ln>
                <a:solidFill>
                  <a:schemeClr val="bg1"/>
                </a:solidFill>
                <a:latin typeface="Impact" pitchFamily="34" charset="0"/>
                <a:ea typeface="微软雅黑" pitchFamily="34" charset="-122"/>
              </a:rPr>
              <a:t>DL</a:t>
            </a:r>
            <a:r>
              <a:rPr lang="zh-CN" altLang="en-US" sz="1000" dirty="0">
                <a:ln w="6350">
                  <a:noFill/>
                </a:ln>
                <a:solidFill>
                  <a:schemeClr val="bg1"/>
                </a:solidFill>
                <a:latin typeface="Impact" pitchFamily="34" charset="0"/>
                <a:ea typeface="微软雅黑" pitchFamily="34" charset="-122"/>
              </a:rPr>
              <a:t>模型</a:t>
            </a:r>
          </a:p>
        </p:txBody>
      </p:sp>
      <p:sp>
        <p:nvSpPr>
          <p:cNvPr id="2" name="文本框 1">
            <a:extLst>
              <a:ext uri="{FF2B5EF4-FFF2-40B4-BE49-F238E27FC236}">
                <a16:creationId xmlns:a16="http://schemas.microsoft.com/office/drawing/2014/main" id="{D0636BC1-231E-457C-A245-F3047AC734FA}"/>
              </a:ext>
            </a:extLst>
          </p:cNvPr>
          <p:cNvSpPr txBox="1"/>
          <p:nvPr/>
        </p:nvSpPr>
        <p:spPr>
          <a:xfrm>
            <a:off x="1013129" y="1922884"/>
            <a:ext cx="2911167"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1200" dirty="0"/>
              <a:t>提高</a:t>
            </a:r>
            <a:r>
              <a:rPr lang="en-US" altLang="zh-CN" sz="1200" dirty="0"/>
              <a:t>KDD-CUP99</a:t>
            </a:r>
            <a:r>
              <a:rPr lang="zh-CN" altLang="en-US" sz="1200" dirty="0"/>
              <a:t>数据集异常攻击的检测率</a:t>
            </a:r>
            <a:r>
              <a:rPr lang="en-US" altLang="zh-CN" sz="1200" dirty="0"/>
              <a:t>97.9%</a:t>
            </a:r>
          </a:p>
          <a:p>
            <a:pPr marL="285750" indent="-285750">
              <a:buFont typeface="Arial" panose="020B0604020202020204" pitchFamily="34" charset="0"/>
              <a:buChar char="•"/>
            </a:pPr>
            <a:r>
              <a:rPr lang="zh-CN" altLang="en-US" sz="1200" dirty="0"/>
              <a:t>提高</a:t>
            </a:r>
            <a:r>
              <a:rPr lang="en-US" altLang="zh-CN" sz="1200" dirty="0"/>
              <a:t>UNSW-NB15</a:t>
            </a:r>
            <a:r>
              <a:rPr lang="zh-CN" altLang="en-US" sz="1200" dirty="0"/>
              <a:t>数据集异常攻击的检测率</a:t>
            </a:r>
            <a:r>
              <a:rPr lang="en-US" altLang="zh-CN" sz="1200" dirty="0"/>
              <a:t>89.12%</a:t>
            </a:r>
          </a:p>
        </p:txBody>
      </p:sp>
      <p:sp>
        <p:nvSpPr>
          <p:cNvPr id="128" name="文本框 127">
            <a:extLst>
              <a:ext uri="{FF2B5EF4-FFF2-40B4-BE49-F238E27FC236}">
                <a16:creationId xmlns:a16="http://schemas.microsoft.com/office/drawing/2014/main" id="{150787BA-E72B-4E0E-97DE-D65C76CA5960}"/>
              </a:ext>
            </a:extLst>
          </p:cNvPr>
          <p:cNvSpPr txBox="1"/>
          <p:nvPr/>
        </p:nvSpPr>
        <p:spPr>
          <a:xfrm>
            <a:off x="5483225" y="1837393"/>
            <a:ext cx="2911167" cy="1384995"/>
          </a:xfrm>
          <a:prstGeom prst="rect">
            <a:avLst/>
          </a:prstGeom>
          <a:noFill/>
        </p:spPr>
        <p:txBody>
          <a:bodyPr wrap="square" rtlCol="0">
            <a:spAutoFit/>
          </a:bodyPr>
          <a:lstStyle/>
          <a:p>
            <a:pPr marL="285750" indent="-285750">
              <a:buFont typeface="Arial" panose="020B0604020202020204" pitchFamily="34" charset="0"/>
              <a:buChar char="•"/>
            </a:pPr>
            <a:r>
              <a:rPr lang="zh-CN" altLang="en-US" sz="1200" dirty="0"/>
              <a:t>文献</a:t>
            </a:r>
            <a:r>
              <a:rPr lang="en-US" altLang="zh-CN" sz="1200" dirty="0"/>
              <a:t>13</a:t>
            </a:r>
            <a:r>
              <a:rPr lang="zh-CN" altLang="en-US" sz="1200" dirty="0"/>
              <a:t>提高</a:t>
            </a:r>
            <a:r>
              <a:rPr lang="en-US" altLang="zh-CN" sz="1200" dirty="0"/>
              <a:t>KDD-CUP99</a:t>
            </a:r>
            <a:r>
              <a:rPr lang="zh-CN" altLang="en-US" sz="1200" dirty="0"/>
              <a:t>数据集异常攻击的检测率</a:t>
            </a:r>
            <a:r>
              <a:rPr lang="en-US" altLang="zh-CN" sz="1200" dirty="0"/>
              <a:t>78.06%</a:t>
            </a:r>
          </a:p>
          <a:p>
            <a:endParaRPr lang="en-US" altLang="zh-CN" sz="1200" dirty="0"/>
          </a:p>
          <a:p>
            <a:pPr marL="285750" indent="-285750">
              <a:buFont typeface="Arial" panose="020B0604020202020204" pitchFamily="34" charset="0"/>
              <a:buChar char="•"/>
            </a:pPr>
            <a:r>
              <a:rPr lang="zh-CN" altLang="en-US" sz="1200" dirty="0"/>
              <a:t>文献</a:t>
            </a:r>
            <a:r>
              <a:rPr lang="en-US" altLang="zh-CN" sz="1200" dirty="0"/>
              <a:t>4</a:t>
            </a:r>
            <a:r>
              <a:rPr lang="zh-CN" altLang="en-US" sz="1200" dirty="0"/>
              <a:t>提高</a:t>
            </a:r>
            <a:r>
              <a:rPr lang="en-US" altLang="zh-CN" sz="1200" dirty="0"/>
              <a:t>KDD-CUP99</a:t>
            </a:r>
            <a:r>
              <a:rPr lang="zh-CN" altLang="en-US" sz="1200" dirty="0"/>
              <a:t>数据集异常攻击的检测率</a:t>
            </a:r>
            <a:r>
              <a:rPr lang="en-US" altLang="zh-CN" sz="1200" dirty="0"/>
              <a:t>89.85%</a:t>
            </a:r>
          </a:p>
          <a:p>
            <a:pPr marL="285750" indent="-285750">
              <a:buFont typeface="Arial" panose="020B0604020202020204" pitchFamily="34" charset="0"/>
              <a:buChar char="•"/>
            </a:pPr>
            <a:r>
              <a:rPr lang="zh-CN" altLang="en-US" sz="1200" dirty="0"/>
              <a:t>提高</a:t>
            </a:r>
            <a:r>
              <a:rPr lang="en-US" altLang="zh-CN" sz="1200" dirty="0"/>
              <a:t>UNSW-NB15</a:t>
            </a:r>
            <a:r>
              <a:rPr lang="zh-CN" altLang="en-US" sz="1200" dirty="0"/>
              <a:t>数据集异常攻击的检测率</a:t>
            </a:r>
            <a:r>
              <a:rPr lang="en-US" altLang="zh-CN" sz="1200" dirty="0"/>
              <a:t>88.95%</a:t>
            </a:r>
          </a:p>
        </p:txBody>
      </p:sp>
      <p:sp>
        <p:nvSpPr>
          <p:cNvPr id="3" name="文本框 2">
            <a:extLst>
              <a:ext uri="{FF2B5EF4-FFF2-40B4-BE49-F238E27FC236}">
                <a16:creationId xmlns:a16="http://schemas.microsoft.com/office/drawing/2014/main" id="{9E55A3D9-6A35-4A16-B7E0-0A524BD9C774}"/>
              </a:ext>
            </a:extLst>
          </p:cNvPr>
          <p:cNvSpPr txBox="1"/>
          <p:nvPr/>
        </p:nvSpPr>
        <p:spPr>
          <a:xfrm>
            <a:off x="1691680" y="3664140"/>
            <a:ext cx="5976664" cy="523220"/>
          </a:xfrm>
          <a:prstGeom prst="rect">
            <a:avLst/>
          </a:prstGeom>
          <a:noFill/>
        </p:spPr>
        <p:txBody>
          <a:bodyPr wrap="square" rtlCol="0">
            <a:spAutoFit/>
          </a:bodyPr>
          <a:lstStyle/>
          <a:p>
            <a:r>
              <a:rPr lang="zh-CN" altLang="en-US" sz="1400" dirty="0"/>
              <a:t>结论：本文模型和</a:t>
            </a:r>
            <a:r>
              <a:rPr lang="zh-CN" altLang="zh-CN" sz="1400" dirty="0"/>
              <a:t>其他一些最先进的模型进行了比较</a:t>
            </a:r>
            <a:r>
              <a:rPr lang="zh-CN" altLang="en-US" sz="1400" dirty="0"/>
              <a:t>，</a:t>
            </a:r>
            <a:r>
              <a:rPr lang="zh-CN" altLang="zh-CN" sz="1400" dirty="0"/>
              <a:t>基于特征选择技术和</a:t>
            </a:r>
            <a:r>
              <a:rPr lang="en-US" altLang="zh-CN" sz="1400" dirty="0"/>
              <a:t>Dl4JMlp</a:t>
            </a:r>
            <a:r>
              <a:rPr lang="zh-CN" altLang="zh-CN" sz="1400" dirty="0"/>
              <a:t>分类器的</a:t>
            </a:r>
            <a:r>
              <a:rPr lang="en-US" altLang="zh-CN" sz="1400" dirty="0"/>
              <a:t>AIDM</a:t>
            </a:r>
            <a:r>
              <a:rPr lang="zh-CN" altLang="zh-CN" sz="1400" dirty="0"/>
              <a:t>模型是一种</a:t>
            </a:r>
            <a:r>
              <a:rPr lang="zh-CN" altLang="zh-CN" sz="1400" dirty="0">
                <a:solidFill>
                  <a:srgbClr val="FF0000"/>
                </a:solidFill>
              </a:rPr>
              <a:t>很有前途</a:t>
            </a:r>
            <a:r>
              <a:rPr lang="zh-CN" altLang="zh-CN" sz="1400" dirty="0"/>
              <a:t>的模型。</a:t>
            </a:r>
            <a:endParaRPr lang="zh-CN" altLang="en-US" sz="1400" dirty="0"/>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p:cTn id="7" dur="300" fill="hold"/>
                                            <p:tgtEl>
                                              <p:spTgt spid="122"/>
                                            </p:tgtEl>
                                            <p:attrNameLst>
                                              <p:attrName>ppt_w</p:attrName>
                                            </p:attrNameLst>
                                          </p:cBhvr>
                                          <p:tavLst>
                                            <p:tav tm="0">
                                              <p:val>
                                                <p:fltVal val="0"/>
                                              </p:val>
                                            </p:tav>
                                            <p:tav tm="100000">
                                              <p:val>
                                                <p:strVal val="#ppt_w"/>
                                              </p:val>
                                            </p:tav>
                                          </p:tavLst>
                                        </p:anim>
                                        <p:anim calcmode="lin" valueType="num">
                                          <p:cBhvr>
                                            <p:cTn id="8" dur="300" fill="hold"/>
                                            <p:tgtEl>
                                              <p:spTgt spid="122"/>
                                            </p:tgtEl>
                                            <p:attrNameLst>
                                              <p:attrName>ppt_h</p:attrName>
                                            </p:attrNameLst>
                                          </p:cBhvr>
                                          <p:tavLst>
                                            <p:tav tm="0">
                                              <p:val>
                                                <p:fltVal val="0"/>
                                              </p:val>
                                            </p:tav>
                                            <p:tav tm="100000">
                                              <p:val>
                                                <p:strVal val="#ppt_h"/>
                                              </p:val>
                                            </p:tav>
                                          </p:tavLst>
                                        </p:anim>
                                        <p:animEffect transition="in" filter="fade">
                                          <p:cBhvr>
                                            <p:cTn id="9" dur="300"/>
                                            <p:tgtEl>
                                              <p:spTgt spid="122"/>
                                            </p:tgtEl>
                                          </p:cBhvr>
                                        </p:animEffect>
                                      </p:childTnLst>
                                    </p:cTn>
                                  </p:par>
                                  <p:par>
                                    <p:cTn id="10" presetID="6" presetClass="emph" presetSubtype="0" autoRev="1" fill="hold" grpId="1" nodeType="withEffect">
                                      <p:stCondLst>
                                        <p:cond delay="300"/>
                                      </p:stCondLst>
                                      <p:childTnLst>
                                        <p:animScale>
                                          <p:cBhvr>
                                            <p:cTn id="11" dur="150" fill="hold"/>
                                            <p:tgtEl>
                                              <p:spTgt spid="122"/>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121"/>
                                            </p:tgtEl>
                                            <p:attrNameLst>
                                              <p:attrName>style.visibility</p:attrName>
                                            </p:attrNameLst>
                                          </p:cBhvr>
                                          <p:to>
                                            <p:strVal val="visible"/>
                                          </p:to>
                                        </p:set>
                                        <p:anim calcmode="lin" valueType="num">
                                          <p:cBhvr>
                                            <p:cTn id="14" dur="300" fill="hold"/>
                                            <p:tgtEl>
                                              <p:spTgt spid="121"/>
                                            </p:tgtEl>
                                            <p:attrNameLst>
                                              <p:attrName>ppt_w</p:attrName>
                                            </p:attrNameLst>
                                          </p:cBhvr>
                                          <p:tavLst>
                                            <p:tav tm="0">
                                              <p:val>
                                                <p:fltVal val="0"/>
                                              </p:val>
                                            </p:tav>
                                            <p:tav tm="100000">
                                              <p:val>
                                                <p:strVal val="#ppt_w"/>
                                              </p:val>
                                            </p:tav>
                                          </p:tavLst>
                                        </p:anim>
                                        <p:anim calcmode="lin" valueType="num">
                                          <p:cBhvr>
                                            <p:cTn id="15" dur="300" fill="hold"/>
                                            <p:tgtEl>
                                              <p:spTgt spid="121"/>
                                            </p:tgtEl>
                                            <p:attrNameLst>
                                              <p:attrName>ppt_h</p:attrName>
                                            </p:attrNameLst>
                                          </p:cBhvr>
                                          <p:tavLst>
                                            <p:tav tm="0">
                                              <p:val>
                                                <p:fltVal val="0"/>
                                              </p:val>
                                            </p:tav>
                                            <p:tav tm="100000">
                                              <p:val>
                                                <p:strVal val="#ppt_h"/>
                                              </p:val>
                                            </p:tav>
                                          </p:tavLst>
                                        </p:anim>
                                        <p:animEffect transition="in" filter="fade">
                                          <p:cBhvr>
                                            <p:cTn id="16" dur="300"/>
                                            <p:tgtEl>
                                              <p:spTgt spid="121"/>
                                            </p:tgtEl>
                                          </p:cBhvr>
                                        </p:animEffect>
                                      </p:childTnLst>
                                    </p:cTn>
                                  </p:par>
                                  <p:par>
                                    <p:cTn id="17" presetID="6" presetClass="emph" presetSubtype="0" autoRev="1" fill="hold" grpId="1" nodeType="withEffect">
                                      <p:stCondLst>
                                        <p:cond delay="600"/>
                                      </p:stCondLst>
                                      <p:childTnLst>
                                        <p:animScale>
                                          <p:cBhvr>
                                            <p:cTn id="18" dur="150" fill="hold"/>
                                            <p:tgtEl>
                                              <p:spTgt spid="121"/>
                                            </p:tgtEl>
                                          </p:cBhvr>
                                          <p:by x="110000" y="110000"/>
                                        </p:animScale>
                                      </p:childTnLst>
                                    </p:cTn>
                                  </p:par>
                                  <p:par>
                                    <p:cTn id="19" presetID="22" presetClass="entr" presetSubtype="4" fill="hold" nodeType="withEffect">
                                      <p:stCondLst>
                                        <p:cond delay="900"/>
                                      </p:stCondLst>
                                      <p:childTnLst>
                                        <p:set>
                                          <p:cBhvr>
                                            <p:cTn id="20" dur="1" fill="hold">
                                              <p:stCondLst>
                                                <p:cond delay="0"/>
                                              </p:stCondLst>
                                            </p:cTn>
                                            <p:tgtEl>
                                              <p:spTgt spid="123"/>
                                            </p:tgtEl>
                                            <p:attrNameLst>
                                              <p:attrName>style.visibility</p:attrName>
                                            </p:attrNameLst>
                                          </p:cBhvr>
                                          <p:to>
                                            <p:strVal val="visible"/>
                                          </p:to>
                                        </p:set>
                                        <p:animEffect transition="in" filter="wipe(down)">
                                          <p:cBhvr>
                                            <p:cTn id="21" dur="500"/>
                                            <p:tgtEl>
                                              <p:spTgt spid="123"/>
                                            </p:tgtEl>
                                          </p:cBhvr>
                                        </p:animEffect>
                                      </p:childTnLst>
                                    </p:cTn>
                                  </p:par>
                                  <p:par>
                                    <p:cTn id="22" presetID="2" presetClass="entr" presetSubtype="8" fill="hold" grpId="0" nodeType="withEffect" p14:presetBounceEnd="60000">
                                      <p:stCondLst>
                                        <p:cond delay="1400"/>
                                      </p:stCondLst>
                                      <p:childTnLst>
                                        <p:set>
                                          <p:cBhvr>
                                            <p:cTn id="23" dur="1" fill="hold">
                                              <p:stCondLst>
                                                <p:cond delay="0"/>
                                              </p:stCondLst>
                                            </p:cTn>
                                            <p:tgtEl>
                                              <p:spTgt spid="113"/>
                                            </p:tgtEl>
                                            <p:attrNameLst>
                                              <p:attrName>style.visibility</p:attrName>
                                            </p:attrNameLst>
                                          </p:cBhvr>
                                          <p:to>
                                            <p:strVal val="visible"/>
                                          </p:to>
                                        </p:set>
                                        <p:anim calcmode="lin" valueType="num" p14:bounceEnd="60000">
                                          <p:cBhvr additive="base">
                                            <p:cTn id="24" dur="500" fill="hold"/>
                                            <p:tgtEl>
                                              <p:spTgt spid="113"/>
                                            </p:tgtEl>
                                            <p:attrNameLst>
                                              <p:attrName>ppt_x</p:attrName>
                                            </p:attrNameLst>
                                          </p:cBhvr>
                                          <p:tavLst>
                                            <p:tav tm="0">
                                              <p:val>
                                                <p:strVal val="0-#ppt_w/2"/>
                                              </p:val>
                                            </p:tav>
                                            <p:tav tm="100000">
                                              <p:val>
                                                <p:strVal val="#ppt_x"/>
                                              </p:val>
                                            </p:tav>
                                          </p:tavLst>
                                        </p:anim>
                                        <p:anim calcmode="lin" valueType="num" p14:bounceEnd="60000">
                                          <p:cBhvr additive="base">
                                            <p:cTn id="25" dur="500" fill="hold"/>
                                            <p:tgtEl>
                                              <p:spTgt spid="113"/>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14:presetBounceEnd="60000">
                                      <p:stCondLst>
                                        <p:cond delay="1400"/>
                                      </p:stCondLst>
                                      <p:childTnLst>
                                        <p:set>
                                          <p:cBhvr>
                                            <p:cTn id="27" dur="1" fill="hold">
                                              <p:stCondLst>
                                                <p:cond delay="0"/>
                                              </p:stCondLst>
                                            </p:cTn>
                                            <p:tgtEl>
                                              <p:spTgt spid="125"/>
                                            </p:tgtEl>
                                            <p:attrNameLst>
                                              <p:attrName>style.visibility</p:attrName>
                                            </p:attrNameLst>
                                          </p:cBhvr>
                                          <p:to>
                                            <p:strVal val="visible"/>
                                          </p:to>
                                        </p:set>
                                        <p:anim calcmode="lin" valueType="num" p14:bounceEnd="60000">
                                          <p:cBhvr additive="base">
                                            <p:cTn id="28" dur="500" fill="hold"/>
                                            <p:tgtEl>
                                              <p:spTgt spid="125"/>
                                            </p:tgtEl>
                                            <p:attrNameLst>
                                              <p:attrName>ppt_x</p:attrName>
                                            </p:attrNameLst>
                                          </p:cBhvr>
                                          <p:tavLst>
                                            <p:tav tm="0">
                                              <p:val>
                                                <p:strVal val="1+#ppt_w/2"/>
                                              </p:val>
                                            </p:tav>
                                            <p:tav tm="100000">
                                              <p:val>
                                                <p:strVal val="#ppt_x"/>
                                              </p:val>
                                            </p:tav>
                                          </p:tavLst>
                                        </p:anim>
                                        <p:anim calcmode="lin" valueType="num" p14:bounceEnd="60000">
                                          <p:cBhvr additive="base">
                                            <p:cTn id="29" dur="500" fill="hold"/>
                                            <p:tgtEl>
                                              <p:spTgt spid="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21" grpId="0" animBg="1"/>
          <p:bldP spid="121" grpId="1" animBg="1"/>
          <p:bldP spid="122" grpId="0"/>
          <p:bldP spid="122" grpId="1"/>
          <p:bldP spid="1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p:cTn id="7" dur="300" fill="hold"/>
                                            <p:tgtEl>
                                              <p:spTgt spid="122"/>
                                            </p:tgtEl>
                                            <p:attrNameLst>
                                              <p:attrName>ppt_w</p:attrName>
                                            </p:attrNameLst>
                                          </p:cBhvr>
                                          <p:tavLst>
                                            <p:tav tm="0">
                                              <p:val>
                                                <p:fltVal val="0"/>
                                              </p:val>
                                            </p:tav>
                                            <p:tav tm="100000">
                                              <p:val>
                                                <p:strVal val="#ppt_w"/>
                                              </p:val>
                                            </p:tav>
                                          </p:tavLst>
                                        </p:anim>
                                        <p:anim calcmode="lin" valueType="num">
                                          <p:cBhvr>
                                            <p:cTn id="8" dur="300" fill="hold"/>
                                            <p:tgtEl>
                                              <p:spTgt spid="122"/>
                                            </p:tgtEl>
                                            <p:attrNameLst>
                                              <p:attrName>ppt_h</p:attrName>
                                            </p:attrNameLst>
                                          </p:cBhvr>
                                          <p:tavLst>
                                            <p:tav tm="0">
                                              <p:val>
                                                <p:fltVal val="0"/>
                                              </p:val>
                                            </p:tav>
                                            <p:tav tm="100000">
                                              <p:val>
                                                <p:strVal val="#ppt_h"/>
                                              </p:val>
                                            </p:tav>
                                          </p:tavLst>
                                        </p:anim>
                                        <p:animEffect transition="in" filter="fade">
                                          <p:cBhvr>
                                            <p:cTn id="9" dur="300"/>
                                            <p:tgtEl>
                                              <p:spTgt spid="122"/>
                                            </p:tgtEl>
                                          </p:cBhvr>
                                        </p:animEffect>
                                      </p:childTnLst>
                                    </p:cTn>
                                  </p:par>
                                  <p:par>
                                    <p:cTn id="10" presetID="6" presetClass="emph" presetSubtype="0" autoRev="1" fill="hold" grpId="1" nodeType="withEffect">
                                      <p:stCondLst>
                                        <p:cond delay="300"/>
                                      </p:stCondLst>
                                      <p:childTnLst>
                                        <p:animScale>
                                          <p:cBhvr>
                                            <p:cTn id="11" dur="150" fill="hold"/>
                                            <p:tgtEl>
                                              <p:spTgt spid="122"/>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121"/>
                                            </p:tgtEl>
                                            <p:attrNameLst>
                                              <p:attrName>style.visibility</p:attrName>
                                            </p:attrNameLst>
                                          </p:cBhvr>
                                          <p:to>
                                            <p:strVal val="visible"/>
                                          </p:to>
                                        </p:set>
                                        <p:anim calcmode="lin" valueType="num">
                                          <p:cBhvr>
                                            <p:cTn id="14" dur="300" fill="hold"/>
                                            <p:tgtEl>
                                              <p:spTgt spid="121"/>
                                            </p:tgtEl>
                                            <p:attrNameLst>
                                              <p:attrName>ppt_w</p:attrName>
                                            </p:attrNameLst>
                                          </p:cBhvr>
                                          <p:tavLst>
                                            <p:tav tm="0">
                                              <p:val>
                                                <p:fltVal val="0"/>
                                              </p:val>
                                            </p:tav>
                                            <p:tav tm="100000">
                                              <p:val>
                                                <p:strVal val="#ppt_w"/>
                                              </p:val>
                                            </p:tav>
                                          </p:tavLst>
                                        </p:anim>
                                        <p:anim calcmode="lin" valueType="num">
                                          <p:cBhvr>
                                            <p:cTn id="15" dur="300" fill="hold"/>
                                            <p:tgtEl>
                                              <p:spTgt spid="121"/>
                                            </p:tgtEl>
                                            <p:attrNameLst>
                                              <p:attrName>ppt_h</p:attrName>
                                            </p:attrNameLst>
                                          </p:cBhvr>
                                          <p:tavLst>
                                            <p:tav tm="0">
                                              <p:val>
                                                <p:fltVal val="0"/>
                                              </p:val>
                                            </p:tav>
                                            <p:tav tm="100000">
                                              <p:val>
                                                <p:strVal val="#ppt_h"/>
                                              </p:val>
                                            </p:tav>
                                          </p:tavLst>
                                        </p:anim>
                                        <p:animEffect transition="in" filter="fade">
                                          <p:cBhvr>
                                            <p:cTn id="16" dur="300"/>
                                            <p:tgtEl>
                                              <p:spTgt spid="121"/>
                                            </p:tgtEl>
                                          </p:cBhvr>
                                        </p:animEffect>
                                      </p:childTnLst>
                                    </p:cTn>
                                  </p:par>
                                  <p:par>
                                    <p:cTn id="17" presetID="6" presetClass="emph" presetSubtype="0" autoRev="1" fill="hold" grpId="1" nodeType="withEffect">
                                      <p:stCondLst>
                                        <p:cond delay="600"/>
                                      </p:stCondLst>
                                      <p:childTnLst>
                                        <p:animScale>
                                          <p:cBhvr>
                                            <p:cTn id="18" dur="150" fill="hold"/>
                                            <p:tgtEl>
                                              <p:spTgt spid="121"/>
                                            </p:tgtEl>
                                          </p:cBhvr>
                                          <p:by x="110000" y="110000"/>
                                        </p:animScale>
                                      </p:childTnLst>
                                    </p:cTn>
                                  </p:par>
                                  <p:par>
                                    <p:cTn id="19" presetID="22" presetClass="entr" presetSubtype="4" fill="hold" nodeType="withEffect">
                                      <p:stCondLst>
                                        <p:cond delay="900"/>
                                      </p:stCondLst>
                                      <p:childTnLst>
                                        <p:set>
                                          <p:cBhvr>
                                            <p:cTn id="20" dur="1" fill="hold">
                                              <p:stCondLst>
                                                <p:cond delay="0"/>
                                              </p:stCondLst>
                                            </p:cTn>
                                            <p:tgtEl>
                                              <p:spTgt spid="123"/>
                                            </p:tgtEl>
                                            <p:attrNameLst>
                                              <p:attrName>style.visibility</p:attrName>
                                            </p:attrNameLst>
                                          </p:cBhvr>
                                          <p:to>
                                            <p:strVal val="visible"/>
                                          </p:to>
                                        </p:set>
                                        <p:animEffect transition="in" filter="wipe(down)">
                                          <p:cBhvr>
                                            <p:cTn id="21" dur="500"/>
                                            <p:tgtEl>
                                              <p:spTgt spid="123"/>
                                            </p:tgtEl>
                                          </p:cBhvr>
                                        </p:animEffect>
                                      </p:childTnLst>
                                    </p:cTn>
                                  </p:par>
                                  <p:par>
                                    <p:cTn id="22" presetID="2" presetClass="entr" presetSubtype="8" fill="hold" grpId="0" nodeType="withEffect">
                                      <p:stCondLst>
                                        <p:cond delay="1400"/>
                                      </p:stCondLst>
                                      <p:childTnLst>
                                        <p:set>
                                          <p:cBhvr>
                                            <p:cTn id="23" dur="1" fill="hold">
                                              <p:stCondLst>
                                                <p:cond delay="0"/>
                                              </p:stCondLst>
                                            </p:cTn>
                                            <p:tgtEl>
                                              <p:spTgt spid="113"/>
                                            </p:tgtEl>
                                            <p:attrNameLst>
                                              <p:attrName>style.visibility</p:attrName>
                                            </p:attrNameLst>
                                          </p:cBhvr>
                                          <p:to>
                                            <p:strVal val="visible"/>
                                          </p:to>
                                        </p:set>
                                        <p:anim calcmode="lin" valueType="num">
                                          <p:cBhvr additive="base">
                                            <p:cTn id="24" dur="500" fill="hold"/>
                                            <p:tgtEl>
                                              <p:spTgt spid="113"/>
                                            </p:tgtEl>
                                            <p:attrNameLst>
                                              <p:attrName>ppt_x</p:attrName>
                                            </p:attrNameLst>
                                          </p:cBhvr>
                                          <p:tavLst>
                                            <p:tav tm="0">
                                              <p:val>
                                                <p:strVal val="0-#ppt_w/2"/>
                                              </p:val>
                                            </p:tav>
                                            <p:tav tm="100000">
                                              <p:val>
                                                <p:strVal val="#ppt_x"/>
                                              </p:val>
                                            </p:tav>
                                          </p:tavLst>
                                        </p:anim>
                                        <p:anim calcmode="lin" valueType="num">
                                          <p:cBhvr additive="base">
                                            <p:cTn id="25" dur="500" fill="hold"/>
                                            <p:tgtEl>
                                              <p:spTgt spid="113"/>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1400"/>
                                      </p:stCondLst>
                                      <p:childTnLst>
                                        <p:set>
                                          <p:cBhvr>
                                            <p:cTn id="27" dur="1" fill="hold">
                                              <p:stCondLst>
                                                <p:cond delay="0"/>
                                              </p:stCondLst>
                                            </p:cTn>
                                            <p:tgtEl>
                                              <p:spTgt spid="125"/>
                                            </p:tgtEl>
                                            <p:attrNameLst>
                                              <p:attrName>style.visibility</p:attrName>
                                            </p:attrNameLst>
                                          </p:cBhvr>
                                          <p:to>
                                            <p:strVal val="visible"/>
                                          </p:to>
                                        </p:set>
                                        <p:anim calcmode="lin" valueType="num">
                                          <p:cBhvr additive="base">
                                            <p:cTn id="28" dur="500" fill="hold"/>
                                            <p:tgtEl>
                                              <p:spTgt spid="125"/>
                                            </p:tgtEl>
                                            <p:attrNameLst>
                                              <p:attrName>ppt_x</p:attrName>
                                            </p:attrNameLst>
                                          </p:cBhvr>
                                          <p:tavLst>
                                            <p:tav tm="0">
                                              <p:val>
                                                <p:strVal val="1+#ppt_w/2"/>
                                              </p:val>
                                            </p:tav>
                                            <p:tav tm="100000">
                                              <p:val>
                                                <p:strVal val="#ppt_x"/>
                                              </p:val>
                                            </p:tav>
                                          </p:tavLst>
                                        </p:anim>
                                        <p:anim calcmode="lin" valueType="num">
                                          <p:cBhvr additive="base">
                                            <p:cTn id="29" dur="500" fill="hold"/>
                                            <p:tgtEl>
                                              <p:spTgt spid="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21" grpId="0" animBg="1"/>
          <p:bldP spid="121" grpId="1" animBg="1"/>
          <p:bldP spid="122" grpId="0"/>
          <p:bldP spid="122" grpId="1"/>
          <p:bldP spid="125" grpId="0" animBg="1"/>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3399542" y="1203960"/>
            <a:ext cx="2338180" cy="3435920"/>
            <a:chOff x="3382292" y="1184652"/>
            <a:chExt cx="2364458" cy="3474536"/>
          </a:xfrm>
        </p:grpSpPr>
        <p:sp>
          <p:nvSpPr>
            <p:cNvPr id="43" name="Freeform 6"/>
            <p:cNvSpPr/>
            <p:nvPr/>
          </p:nvSpPr>
          <p:spPr bwMode="auto">
            <a:xfrm flipH="1">
              <a:off x="4240136" y="4404171"/>
              <a:ext cx="629478" cy="135423"/>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03CCCE"/>
            </a:solidFill>
            <a:ln>
              <a:noFill/>
            </a:ln>
          </p:spPr>
          <p:txBody>
            <a:bodyPr vert="horz" wrap="square" lIns="91440" tIns="45720" rIns="91440" bIns="45720" numCol="1" anchor="t" anchorCtr="0" compatLnSpc="1"/>
            <a:lstStyle/>
            <a:p>
              <a:endParaRPr lang="id-ID" sz="1350"/>
            </a:p>
          </p:txBody>
        </p:sp>
        <p:sp>
          <p:nvSpPr>
            <p:cNvPr id="44" name="Freeform 24"/>
            <p:cNvSpPr/>
            <p:nvPr/>
          </p:nvSpPr>
          <p:spPr>
            <a:xfrm flipH="1">
              <a:off x="4075147" y="4096246"/>
              <a:ext cx="959455" cy="279699"/>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Freeform 25"/>
            <p:cNvSpPr/>
            <p:nvPr/>
          </p:nvSpPr>
          <p:spPr>
            <a:xfrm flipH="1">
              <a:off x="4340875" y="4567821"/>
              <a:ext cx="428000" cy="91367"/>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Freeform 5"/>
            <p:cNvSpPr/>
            <p:nvPr/>
          </p:nvSpPr>
          <p:spPr bwMode="auto">
            <a:xfrm>
              <a:off x="4477880" y="3493551"/>
              <a:ext cx="271661" cy="464388"/>
            </a:xfrm>
            <a:custGeom>
              <a:avLst/>
              <a:gdLst/>
              <a:ahLst/>
              <a:cxnLst/>
              <a:rect l="l" t="t" r="r" b="b"/>
              <a:pathLst>
                <a:path w="385763" h="659438">
                  <a:moveTo>
                    <a:pt x="84907" y="4875"/>
                  </a:moveTo>
                  <a:cubicBezTo>
                    <a:pt x="96093" y="4055"/>
                    <a:pt x="110827" y="7884"/>
                    <a:pt x="127199" y="10072"/>
                  </a:cubicBezTo>
                  <a:cubicBezTo>
                    <a:pt x="162124" y="14448"/>
                    <a:pt x="190500" y="10072"/>
                    <a:pt x="186135" y="42895"/>
                  </a:cubicBezTo>
                  <a:lnTo>
                    <a:pt x="181706" y="71750"/>
                  </a:lnTo>
                  <a:lnTo>
                    <a:pt x="187325" y="72543"/>
                  </a:lnTo>
                  <a:lnTo>
                    <a:pt x="169863" y="201131"/>
                  </a:lnTo>
                  <a:lnTo>
                    <a:pt x="165021" y="200448"/>
                  </a:lnTo>
                  <a:lnTo>
                    <a:pt x="122238" y="517044"/>
                  </a:lnTo>
                  <a:lnTo>
                    <a:pt x="69850" y="613881"/>
                  </a:lnTo>
                  <a:lnTo>
                    <a:pt x="68915" y="613785"/>
                  </a:lnTo>
                  <a:lnTo>
                    <a:pt x="69851" y="614425"/>
                  </a:lnTo>
                  <a:cubicBezTo>
                    <a:pt x="43544" y="671030"/>
                    <a:pt x="36967" y="662322"/>
                    <a:pt x="34775" y="651436"/>
                  </a:cubicBezTo>
                  <a:cubicBezTo>
                    <a:pt x="31212" y="644360"/>
                    <a:pt x="26202" y="618596"/>
                    <a:pt x="24456" y="609185"/>
                  </a:cubicBezTo>
                  <a:lnTo>
                    <a:pt x="23813" y="609119"/>
                  </a:lnTo>
                  <a:lnTo>
                    <a:pt x="0" y="502756"/>
                  </a:lnTo>
                  <a:lnTo>
                    <a:pt x="42852" y="183200"/>
                  </a:lnTo>
                  <a:lnTo>
                    <a:pt x="34925" y="182081"/>
                  </a:lnTo>
                  <a:lnTo>
                    <a:pt x="52388" y="53493"/>
                  </a:lnTo>
                  <a:lnTo>
                    <a:pt x="59760" y="54534"/>
                  </a:lnTo>
                  <a:cubicBezTo>
                    <a:pt x="63897" y="27578"/>
                    <a:pt x="63897" y="27578"/>
                    <a:pt x="63897" y="27578"/>
                  </a:cubicBezTo>
                  <a:cubicBezTo>
                    <a:pt x="66080" y="11166"/>
                    <a:pt x="73720" y="5696"/>
                    <a:pt x="84907" y="4875"/>
                  </a:cubicBezTo>
                  <a:close/>
                  <a:moveTo>
                    <a:pt x="267470" y="113"/>
                  </a:moveTo>
                  <a:cubicBezTo>
                    <a:pt x="278656" y="-707"/>
                    <a:pt x="293390" y="3122"/>
                    <a:pt x="309762" y="5310"/>
                  </a:cubicBezTo>
                  <a:cubicBezTo>
                    <a:pt x="344687" y="9686"/>
                    <a:pt x="373063" y="5310"/>
                    <a:pt x="366515" y="40321"/>
                  </a:cubicBezTo>
                  <a:lnTo>
                    <a:pt x="363166" y="68292"/>
                  </a:lnTo>
                  <a:lnTo>
                    <a:pt x="371475" y="69367"/>
                  </a:lnTo>
                  <a:lnTo>
                    <a:pt x="367138" y="101305"/>
                  </a:lnTo>
                  <a:cubicBezTo>
                    <a:pt x="375481" y="108574"/>
                    <a:pt x="384609" y="118013"/>
                    <a:pt x="385763" y="124982"/>
                  </a:cubicBezTo>
                  <a:cubicBezTo>
                    <a:pt x="385763" y="135913"/>
                    <a:pt x="359695" y="341403"/>
                    <a:pt x="359695" y="341403"/>
                  </a:cubicBezTo>
                  <a:cubicBezTo>
                    <a:pt x="359699" y="341433"/>
                    <a:pt x="361850" y="356703"/>
                    <a:pt x="344488" y="354519"/>
                  </a:cubicBezTo>
                  <a:cubicBezTo>
                    <a:pt x="366212" y="184006"/>
                    <a:pt x="366212" y="184006"/>
                    <a:pt x="366212" y="184006"/>
                  </a:cubicBezTo>
                  <a:lnTo>
                    <a:pt x="357942" y="169025"/>
                  </a:lnTo>
                  <a:lnTo>
                    <a:pt x="354013" y="197955"/>
                  </a:lnTo>
                  <a:lnTo>
                    <a:pt x="347079" y="197058"/>
                  </a:lnTo>
                  <a:lnTo>
                    <a:pt x="303213" y="513868"/>
                  </a:lnTo>
                  <a:lnTo>
                    <a:pt x="254000" y="612293"/>
                  </a:lnTo>
                  <a:lnTo>
                    <a:pt x="253776" y="612255"/>
                  </a:lnTo>
                  <a:cubicBezTo>
                    <a:pt x="227659" y="666223"/>
                    <a:pt x="221111" y="657537"/>
                    <a:pt x="218925" y="648851"/>
                  </a:cubicBezTo>
                  <a:cubicBezTo>
                    <a:pt x="215039" y="639205"/>
                    <a:pt x="209433" y="610754"/>
                    <a:pt x="208211" y="604399"/>
                  </a:cubicBezTo>
                  <a:lnTo>
                    <a:pt x="207963" y="604356"/>
                  </a:lnTo>
                  <a:lnTo>
                    <a:pt x="184150" y="497993"/>
                  </a:lnTo>
                  <a:lnTo>
                    <a:pt x="225717" y="181352"/>
                  </a:lnTo>
                  <a:lnTo>
                    <a:pt x="219075" y="180493"/>
                  </a:lnTo>
                  <a:lnTo>
                    <a:pt x="236538" y="51905"/>
                  </a:lnTo>
                  <a:lnTo>
                    <a:pt x="241890" y="52597"/>
                  </a:lnTo>
                  <a:cubicBezTo>
                    <a:pt x="246460" y="22816"/>
                    <a:pt x="246460" y="22816"/>
                    <a:pt x="246460" y="22816"/>
                  </a:cubicBezTo>
                  <a:cubicBezTo>
                    <a:pt x="248643" y="6404"/>
                    <a:pt x="256283" y="934"/>
                    <a:pt x="267470" y="11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65" name="Group 123"/>
            <p:cNvGrpSpPr/>
            <p:nvPr/>
          </p:nvGrpSpPr>
          <p:grpSpPr>
            <a:xfrm>
              <a:off x="3850712" y="3498802"/>
              <a:ext cx="575743" cy="437118"/>
              <a:chOff x="7170738" y="4168775"/>
              <a:chExt cx="817563" cy="620713"/>
            </a:xfrm>
            <a:solidFill>
              <a:srgbClr val="00C373"/>
            </a:solidFill>
          </p:grpSpPr>
          <p:sp>
            <p:nvSpPr>
              <p:cNvPr id="66" name="Freeform 14"/>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2" name="Rectangle 15"/>
              <p:cNvSpPr>
                <a:spLocks noChangeArrowheads="1"/>
              </p:cNvSpPr>
              <p:nvPr/>
            </p:nvSpPr>
            <p:spPr bwMode="auto">
              <a:xfrm>
                <a:off x="7924800" y="4335463"/>
                <a:ext cx="23813" cy="257175"/>
              </a:xfrm>
              <a:prstGeom prst="rect">
                <a:avLst/>
              </a:prstGeom>
              <a:solidFill>
                <a:srgbClr val="03CC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82" name="Oval 16"/>
              <p:cNvSpPr>
                <a:spLocks noChangeArrowheads="1"/>
              </p:cNvSpPr>
              <p:nvPr/>
            </p:nvSpPr>
            <p:spPr bwMode="auto">
              <a:xfrm>
                <a:off x="7897813" y="4564063"/>
                <a:ext cx="76200" cy="77788"/>
              </a:xfrm>
              <a:prstGeom prst="ellipse">
                <a:avLst/>
              </a:pr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3" name="Freeform 17"/>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4" name="Freeform 18"/>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5" name="Freeform 19"/>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86" name="Freeform 20"/>
            <p:cNvSpPr>
              <a:spLocks noEditPoints="1"/>
            </p:cNvSpPr>
            <p:nvPr/>
          </p:nvSpPr>
          <p:spPr bwMode="auto">
            <a:xfrm>
              <a:off x="3382292" y="1978394"/>
              <a:ext cx="336502" cy="354389"/>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7" name="Oval 21"/>
            <p:cNvSpPr>
              <a:spLocks noChangeArrowheads="1"/>
            </p:cNvSpPr>
            <p:nvPr/>
          </p:nvSpPr>
          <p:spPr bwMode="auto">
            <a:xfrm>
              <a:off x="5428135" y="1859892"/>
              <a:ext cx="289544" cy="435999"/>
            </a:xfrm>
            <a:custGeom>
              <a:avLst/>
              <a:gdLst/>
              <a:ahLst/>
              <a:cxnLst/>
              <a:rect l="l" t="t" r="r" b="b"/>
              <a:pathLst>
                <a:path w="411157" h="619125">
                  <a:moveTo>
                    <a:pt x="220663" y="0"/>
                  </a:moveTo>
                  <a:cubicBezTo>
                    <a:pt x="229130" y="0"/>
                    <a:pt x="233363" y="6615"/>
                    <a:pt x="233363" y="13229"/>
                  </a:cubicBezTo>
                  <a:lnTo>
                    <a:pt x="233363" y="54486"/>
                  </a:lnTo>
                  <a:cubicBezTo>
                    <a:pt x="263693" y="61430"/>
                    <a:pt x="285751" y="88861"/>
                    <a:pt x="285751" y="121444"/>
                  </a:cubicBezTo>
                  <a:cubicBezTo>
                    <a:pt x="285751" y="145771"/>
                    <a:pt x="273455" y="167226"/>
                    <a:pt x="254004" y="178851"/>
                  </a:cubicBezTo>
                  <a:cubicBezTo>
                    <a:pt x="288791" y="272808"/>
                    <a:pt x="416626" y="619125"/>
                    <a:pt x="410976" y="619125"/>
                  </a:cubicBezTo>
                  <a:cubicBezTo>
                    <a:pt x="404442" y="619125"/>
                    <a:pt x="343463" y="556047"/>
                    <a:pt x="343430" y="556013"/>
                  </a:cubicBezTo>
                  <a:cubicBezTo>
                    <a:pt x="343395" y="555923"/>
                    <a:pt x="256201" y="329233"/>
                    <a:pt x="215618" y="222711"/>
                  </a:cubicBezTo>
                  <a:lnTo>
                    <a:pt x="63500" y="549275"/>
                  </a:lnTo>
                  <a:lnTo>
                    <a:pt x="0" y="612775"/>
                  </a:lnTo>
                  <a:lnTo>
                    <a:pt x="17462" y="525463"/>
                  </a:lnTo>
                  <a:lnTo>
                    <a:pt x="175354" y="178399"/>
                  </a:lnTo>
                  <a:cubicBezTo>
                    <a:pt x="156483" y="166740"/>
                    <a:pt x="144463" y="145496"/>
                    <a:pt x="144463" y="121444"/>
                  </a:cubicBezTo>
                  <a:cubicBezTo>
                    <a:pt x="144463" y="84877"/>
                    <a:pt x="172245" y="54800"/>
                    <a:pt x="207963" y="52242"/>
                  </a:cubicBezTo>
                  <a:cubicBezTo>
                    <a:pt x="207963" y="13229"/>
                    <a:pt x="207963" y="13229"/>
                    <a:pt x="207963" y="13229"/>
                  </a:cubicBezTo>
                  <a:cubicBezTo>
                    <a:pt x="207963" y="6615"/>
                    <a:pt x="214313" y="0"/>
                    <a:pt x="220663"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1" name="Freeform 25"/>
            <p:cNvSpPr>
              <a:spLocks noEditPoints="1"/>
            </p:cNvSpPr>
            <p:nvPr/>
          </p:nvSpPr>
          <p:spPr bwMode="auto">
            <a:xfrm>
              <a:off x="4774136" y="1619534"/>
              <a:ext cx="158748" cy="429292"/>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2" name="Freeform 26"/>
            <p:cNvSpPr>
              <a:spLocks noEditPoints="1"/>
            </p:cNvSpPr>
            <p:nvPr/>
          </p:nvSpPr>
          <p:spPr bwMode="auto">
            <a:xfrm>
              <a:off x="4637747" y="1754805"/>
              <a:ext cx="430410" cy="157631"/>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15" name="组合 14"/>
            <p:cNvGrpSpPr/>
            <p:nvPr/>
          </p:nvGrpSpPr>
          <p:grpSpPr>
            <a:xfrm>
              <a:off x="4670167" y="1657544"/>
              <a:ext cx="365569" cy="351035"/>
              <a:chOff x="4755784" y="1370261"/>
              <a:chExt cx="519113" cy="498475"/>
            </a:xfrm>
          </p:grpSpPr>
          <p:sp>
            <p:nvSpPr>
              <p:cNvPr id="93" name="Freeform 27"/>
              <p:cNvSpPr>
                <a:spLocks noEditPoints="1"/>
              </p:cNvSpPr>
              <p:nvPr/>
            </p:nvSpPr>
            <p:spPr bwMode="auto">
              <a:xfrm>
                <a:off x="4755784" y="1370261"/>
                <a:ext cx="519113" cy="498475"/>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4" name="Freeform 28"/>
              <p:cNvSpPr>
                <a:spLocks noEditPoints="1"/>
              </p:cNvSpPr>
              <p:nvPr/>
            </p:nvSpPr>
            <p:spPr bwMode="auto">
              <a:xfrm>
                <a:off x="4755784" y="1370261"/>
                <a:ext cx="519113" cy="498475"/>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5" name="Oval 29"/>
              <p:cNvSpPr>
                <a:spLocks noChangeArrowheads="1"/>
              </p:cNvSpPr>
              <p:nvPr/>
            </p:nvSpPr>
            <p:spPr bwMode="auto">
              <a:xfrm>
                <a:off x="4970097" y="1573461"/>
                <a:ext cx="93663" cy="93663"/>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96" name="Freeform 30"/>
            <p:cNvSpPr>
              <a:spLocks noEditPoints="1"/>
            </p:cNvSpPr>
            <p:nvPr/>
          </p:nvSpPr>
          <p:spPr bwMode="auto">
            <a:xfrm>
              <a:off x="5327520" y="1497677"/>
              <a:ext cx="181107" cy="343210"/>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7" name="Rectangle 31"/>
            <p:cNvSpPr>
              <a:spLocks noChangeArrowheads="1"/>
            </p:cNvSpPr>
            <p:nvPr/>
          </p:nvSpPr>
          <p:spPr bwMode="auto">
            <a:xfrm>
              <a:off x="5236966" y="1496559"/>
              <a:ext cx="45836" cy="33426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98" name="Freeform 32"/>
            <p:cNvSpPr>
              <a:spLocks noEditPoints="1"/>
            </p:cNvSpPr>
            <p:nvPr/>
          </p:nvSpPr>
          <p:spPr bwMode="auto">
            <a:xfrm>
              <a:off x="3752333" y="3180187"/>
              <a:ext cx="395753" cy="289549"/>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99" name="Group 127"/>
            <p:cNvGrpSpPr/>
            <p:nvPr/>
          </p:nvGrpSpPr>
          <p:grpSpPr>
            <a:xfrm>
              <a:off x="4864690" y="3469735"/>
              <a:ext cx="357747" cy="460594"/>
              <a:chOff x="8610596" y="4127500"/>
              <a:chExt cx="508005" cy="654050"/>
            </a:xfrm>
            <a:solidFill>
              <a:srgbClr val="00C373"/>
            </a:solidFill>
          </p:grpSpPr>
          <p:sp>
            <p:nvSpPr>
              <p:cNvPr id="100" name="Freeform 33"/>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1"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2" name="Freeform 35"/>
              <p:cNvSpPr/>
              <p:nvPr/>
            </p:nvSpPr>
            <p:spPr bwMode="auto">
              <a:xfrm>
                <a:off x="8610596" y="4144965"/>
                <a:ext cx="496887" cy="433389"/>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solidFill>
                <a:srgbClr val="2A95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3" name="Freeform 36"/>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4" name="Freeform 37"/>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5" name="Freeform 38"/>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6"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7" name="Freeform 40"/>
              <p:cNvSpPr/>
              <p:nvPr/>
            </p:nvSpPr>
            <p:spPr bwMode="auto">
              <a:xfrm>
                <a:off x="8610599" y="4144967"/>
                <a:ext cx="496888" cy="433390"/>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solidFill>
                <a:srgbClr val="03CC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5" name="组合 4"/>
            <p:cNvGrpSpPr/>
            <p:nvPr/>
          </p:nvGrpSpPr>
          <p:grpSpPr>
            <a:xfrm>
              <a:off x="5160946" y="3004669"/>
              <a:ext cx="301846" cy="482642"/>
              <a:chOff x="5452697" y="3283198"/>
              <a:chExt cx="428625" cy="685359"/>
            </a:xfrm>
          </p:grpSpPr>
          <p:sp>
            <p:nvSpPr>
              <p:cNvPr id="108" name="Freeform 41"/>
              <p:cNvSpPr>
                <a:spLocks noEditPoints="1"/>
              </p:cNvSpPr>
              <p:nvPr/>
            </p:nvSpPr>
            <p:spPr bwMode="auto">
              <a:xfrm>
                <a:off x="5452697" y="3283198"/>
                <a:ext cx="428625" cy="390525"/>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0" name="Freeform 43"/>
              <p:cNvSpPr/>
              <p:nvPr/>
            </p:nvSpPr>
            <p:spPr bwMode="auto">
              <a:xfrm>
                <a:off x="5530719" y="3643561"/>
                <a:ext cx="125178" cy="324996"/>
              </a:xfrm>
              <a:custGeom>
                <a:avLst/>
                <a:gdLst/>
                <a:ahLst/>
                <a:cxnLst/>
                <a:rect l="l" t="t" r="r" b="b"/>
                <a:pathLst>
                  <a:path w="125178" h="324996">
                    <a:moveTo>
                      <a:pt x="72791" y="0"/>
                    </a:moveTo>
                    <a:lnTo>
                      <a:pt x="125178" y="11112"/>
                    </a:lnTo>
                    <a:lnTo>
                      <a:pt x="110517" y="80314"/>
                    </a:lnTo>
                    <a:cubicBezTo>
                      <a:pt x="119190" y="88806"/>
                      <a:pt x="122294" y="101492"/>
                      <a:pt x="118669" y="114855"/>
                    </a:cubicBezTo>
                    <a:lnTo>
                      <a:pt x="81787" y="291533"/>
                    </a:lnTo>
                    <a:cubicBezTo>
                      <a:pt x="77447" y="313345"/>
                      <a:pt x="55752" y="328613"/>
                      <a:pt x="34056" y="324251"/>
                    </a:cubicBezTo>
                    <a:cubicBezTo>
                      <a:pt x="10190" y="317707"/>
                      <a:pt x="-4997" y="295895"/>
                      <a:pt x="1512" y="274083"/>
                    </a:cubicBezTo>
                    <a:cubicBezTo>
                      <a:pt x="38395" y="97406"/>
                      <a:pt x="38395" y="97406"/>
                      <a:pt x="38395" y="97406"/>
                    </a:cubicBezTo>
                    <a:cubicBezTo>
                      <a:pt x="40712" y="84594"/>
                      <a:pt x="47978" y="74891"/>
                      <a:pt x="57961" y="69997"/>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11" name="Freeform 44"/>
            <p:cNvSpPr/>
            <p:nvPr/>
          </p:nvSpPr>
          <p:spPr bwMode="auto">
            <a:xfrm>
              <a:off x="4375029" y="1184652"/>
              <a:ext cx="368922" cy="337620"/>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12" name="Freeform 45"/>
            <p:cNvSpPr>
              <a:spLocks noEditPoints="1"/>
            </p:cNvSpPr>
            <p:nvPr/>
          </p:nvSpPr>
          <p:spPr bwMode="auto">
            <a:xfrm>
              <a:off x="4265470" y="3058331"/>
              <a:ext cx="449415" cy="372277"/>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3" name="Freeform 46"/>
            <p:cNvSpPr>
              <a:spLocks noEditPoints="1"/>
            </p:cNvSpPr>
            <p:nvPr/>
          </p:nvSpPr>
          <p:spPr bwMode="auto">
            <a:xfrm>
              <a:off x="5060331" y="2317132"/>
              <a:ext cx="576861" cy="673004"/>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14" name="Freeform 47"/>
            <p:cNvSpPr>
              <a:spLocks noEditPoints="1"/>
            </p:cNvSpPr>
            <p:nvPr/>
          </p:nvSpPr>
          <p:spPr bwMode="auto">
            <a:xfrm>
              <a:off x="5497447" y="2513891"/>
              <a:ext cx="249303" cy="489661"/>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15" name="Freeform 48"/>
            <p:cNvSpPr>
              <a:spLocks noEditPoints="1"/>
            </p:cNvSpPr>
            <p:nvPr/>
          </p:nvSpPr>
          <p:spPr bwMode="auto">
            <a:xfrm>
              <a:off x="4627685" y="2576496"/>
              <a:ext cx="408051" cy="408051"/>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6" name="Freeform 49"/>
            <p:cNvSpPr/>
            <p:nvPr/>
          </p:nvSpPr>
          <p:spPr bwMode="auto">
            <a:xfrm>
              <a:off x="4702588" y="2706178"/>
              <a:ext cx="203466" cy="107323"/>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117" name="Group 126"/>
            <p:cNvGrpSpPr/>
            <p:nvPr/>
          </p:nvGrpSpPr>
          <p:grpSpPr>
            <a:xfrm>
              <a:off x="4790905" y="3101931"/>
              <a:ext cx="319733" cy="304081"/>
              <a:chOff x="8505825" y="3605213"/>
              <a:chExt cx="454025" cy="431800"/>
            </a:xfrm>
          </p:grpSpPr>
          <p:sp>
            <p:nvSpPr>
              <p:cNvPr id="118" name="Freeform 50"/>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9" name="Freeform 51"/>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20" name="Freeform 52"/>
            <p:cNvSpPr/>
            <p:nvPr/>
          </p:nvSpPr>
          <p:spPr bwMode="auto">
            <a:xfrm>
              <a:off x="3814163" y="1273122"/>
              <a:ext cx="483950" cy="397374"/>
            </a:xfrm>
            <a:custGeom>
              <a:avLst/>
              <a:gdLst/>
              <a:ahLst/>
              <a:cxnLst/>
              <a:rect l="l" t="t" r="r" b="b"/>
              <a:pathLst>
                <a:path w="687216" h="564276">
                  <a:moveTo>
                    <a:pt x="570447" y="172822"/>
                  </a:moveTo>
                  <a:cubicBezTo>
                    <a:pt x="570447" y="172822"/>
                    <a:pt x="570447" y="172822"/>
                    <a:pt x="590062" y="201232"/>
                  </a:cubicBezTo>
                  <a:lnTo>
                    <a:pt x="154172" y="491889"/>
                  </a:lnTo>
                  <a:cubicBezTo>
                    <a:pt x="130198" y="509372"/>
                    <a:pt x="95327" y="500631"/>
                    <a:pt x="77892" y="474406"/>
                  </a:cubicBezTo>
                  <a:cubicBezTo>
                    <a:pt x="75712" y="472220"/>
                    <a:pt x="75712" y="472220"/>
                    <a:pt x="75712" y="470035"/>
                  </a:cubicBezTo>
                  <a:cubicBezTo>
                    <a:pt x="93148" y="478777"/>
                    <a:pt x="112763" y="478777"/>
                    <a:pt x="130198" y="467850"/>
                  </a:cubicBezTo>
                  <a:cubicBezTo>
                    <a:pt x="130198" y="467850"/>
                    <a:pt x="130198" y="467850"/>
                    <a:pt x="570447" y="172822"/>
                  </a:cubicBezTo>
                  <a:close/>
                  <a:moveTo>
                    <a:pt x="533073" y="67001"/>
                  </a:moveTo>
                  <a:cubicBezTo>
                    <a:pt x="491035" y="95040"/>
                    <a:pt x="376282" y="171580"/>
                    <a:pt x="63032" y="380515"/>
                  </a:cubicBezTo>
                  <a:cubicBezTo>
                    <a:pt x="28189" y="404534"/>
                    <a:pt x="21656" y="454757"/>
                    <a:pt x="47788" y="494062"/>
                  </a:cubicBezTo>
                  <a:cubicBezTo>
                    <a:pt x="73921" y="531183"/>
                    <a:pt x="124009" y="544285"/>
                    <a:pt x="158852" y="520265"/>
                  </a:cubicBezTo>
                  <a:cubicBezTo>
                    <a:pt x="158860" y="520260"/>
                    <a:pt x="160695" y="519030"/>
                    <a:pt x="626715" y="206824"/>
                  </a:cubicBezTo>
                  <a:cubicBezTo>
                    <a:pt x="578252" y="134460"/>
                    <a:pt x="549789" y="91961"/>
                    <a:pt x="533073" y="67001"/>
                  </a:cubicBezTo>
                  <a:close/>
                  <a:moveTo>
                    <a:pt x="530794" y="696"/>
                  </a:moveTo>
                  <a:cubicBezTo>
                    <a:pt x="535968" y="2059"/>
                    <a:pt x="540869" y="5328"/>
                    <a:pt x="544136" y="9687"/>
                  </a:cubicBezTo>
                  <a:cubicBezTo>
                    <a:pt x="683541" y="218914"/>
                    <a:pt x="683541" y="218914"/>
                    <a:pt x="683541" y="218914"/>
                  </a:cubicBezTo>
                  <a:cubicBezTo>
                    <a:pt x="690075" y="229811"/>
                    <a:pt x="687897" y="240708"/>
                    <a:pt x="677006" y="247247"/>
                  </a:cubicBezTo>
                  <a:cubicBezTo>
                    <a:pt x="668293" y="253785"/>
                    <a:pt x="655224" y="251606"/>
                    <a:pt x="650868" y="242888"/>
                  </a:cubicBezTo>
                  <a:lnTo>
                    <a:pt x="642540" y="230453"/>
                  </a:lnTo>
                  <a:lnTo>
                    <a:pt x="167563" y="548652"/>
                  </a:lnTo>
                  <a:cubicBezTo>
                    <a:pt x="121831" y="579222"/>
                    <a:pt x="54322" y="563937"/>
                    <a:pt x="19478" y="511531"/>
                  </a:cubicBezTo>
                  <a:cubicBezTo>
                    <a:pt x="-13188" y="459124"/>
                    <a:pt x="-4477" y="391433"/>
                    <a:pt x="43433" y="360862"/>
                  </a:cubicBezTo>
                  <a:cubicBezTo>
                    <a:pt x="43440" y="360857"/>
                    <a:pt x="45324" y="359590"/>
                    <a:pt x="516638" y="42461"/>
                  </a:cubicBezTo>
                  <a:lnTo>
                    <a:pt x="510204" y="32854"/>
                  </a:lnTo>
                  <a:cubicBezTo>
                    <a:pt x="509285" y="31481"/>
                    <a:pt x="509285" y="31481"/>
                    <a:pt x="509285" y="31481"/>
                  </a:cubicBezTo>
                  <a:cubicBezTo>
                    <a:pt x="502750" y="22763"/>
                    <a:pt x="504928" y="9687"/>
                    <a:pt x="515819" y="3148"/>
                  </a:cubicBezTo>
                  <a:cubicBezTo>
                    <a:pt x="520176" y="-121"/>
                    <a:pt x="525621" y="-666"/>
                    <a:pt x="530794" y="69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3" name="Freeform 55"/>
            <p:cNvSpPr>
              <a:spLocks noEditPoints="1"/>
            </p:cNvSpPr>
            <p:nvPr/>
          </p:nvSpPr>
          <p:spPr bwMode="auto">
            <a:xfrm>
              <a:off x="3572343" y="1602764"/>
              <a:ext cx="209056" cy="366687"/>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24" name="Freeform 56"/>
            <p:cNvSpPr>
              <a:spLocks noEditPoints="1"/>
            </p:cNvSpPr>
            <p:nvPr/>
          </p:nvSpPr>
          <p:spPr bwMode="auto">
            <a:xfrm>
              <a:off x="3382292" y="2370794"/>
              <a:ext cx="391281" cy="425938"/>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5" name="Freeform 57"/>
            <p:cNvSpPr>
              <a:spLocks noEditPoints="1"/>
            </p:cNvSpPr>
            <p:nvPr/>
          </p:nvSpPr>
          <p:spPr bwMode="auto">
            <a:xfrm>
              <a:off x="4825562" y="1269616"/>
              <a:ext cx="372277" cy="365569"/>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6" name="Freeform 58"/>
            <p:cNvSpPr>
              <a:spLocks noEditPoints="1"/>
            </p:cNvSpPr>
            <p:nvPr/>
          </p:nvSpPr>
          <p:spPr bwMode="auto">
            <a:xfrm>
              <a:off x="3510499" y="2794688"/>
              <a:ext cx="362215" cy="366687"/>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7" name="Rectangle 59"/>
            <p:cNvSpPr>
              <a:spLocks noChangeArrowheads="1"/>
            </p:cNvSpPr>
            <p:nvPr/>
          </p:nvSpPr>
          <p:spPr bwMode="auto">
            <a:xfrm>
              <a:off x="4916115" y="2004107"/>
              <a:ext cx="441589" cy="465066"/>
            </a:xfrm>
            <a:custGeom>
              <a:avLst/>
              <a:gdLst/>
              <a:ahLst/>
              <a:cxnLst/>
              <a:rect l="l" t="t" r="r" b="b"/>
              <a:pathLst>
                <a:path w="627063" h="660400">
                  <a:moveTo>
                    <a:pt x="0" y="628650"/>
                  </a:moveTo>
                  <a:lnTo>
                    <a:pt x="627063" y="628650"/>
                  </a:lnTo>
                  <a:lnTo>
                    <a:pt x="627063" y="660400"/>
                  </a:lnTo>
                  <a:lnTo>
                    <a:pt x="0" y="660400"/>
                  </a:lnTo>
                  <a:close/>
                  <a:moveTo>
                    <a:pt x="25400" y="565150"/>
                  </a:moveTo>
                  <a:lnTo>
                    <a:pt x="601663" y="565150"/>
                  </a:lnTo>
                  <a:lnTo>
                    <a:pt x="601663" y="596900"/>
                  </a:lnTo>
                  <a:lnTo>
                    <a:pt x="25400" y="596900"/>
                  </a:lnTo>
                  <a:close/>
                  <a:moveTo>
                    <a:pt x="438150" y="254000"/>
                  </a:moveTo>
                  <a:lnTo>
                    <a:pt x="557213" y="254000"/>
                  </a:lnTo>
                  <a:lnTo>
                    <a:pt x="557213" y="285750"/>
                  </a:lnTo>
                  <a:lnTo>
                    <a:pt x="534988" y="285750"/>
                  </a:lnTo>
                  <a:lnTo>
                    <a:pt x="534988" y="500062"/>
                  </a:lnTo>
                  <a:lnTo>
                    <a:pt x="557213" y="500062"/>
                  </a:lnTo>
                  <a:lnTo>
                    <a:pt x="557213" y="531812"/>
                  </a:lnTo>
                  <a:lnTo>
                    <a:pt x="438150" y="531812"/>
                  </a:lnTo>
                  <a:lnTo>
                    <a:pt x="438150" y="500062"/>
                  </a:lnTo>
                  <a:lnTo>
                    <a:pt x="458788" y="500062"/>
                  </a:lnTo>
                  <a:lnTo>
                    <a:pt x="458788" y="285750"/>
                  </a:lnTo>
                  <a:lnTo>
                    <a:pt x="438150" y="285750"/>
                  </a:lnTo>
                  <a:close/>
                  <a:moveTo>
                    <a:pt x="252413" y="254000"/>
                  </a:moveTo>
                  <a:lnTo>
                    <a:pt x="374651" y="254000"/>
                  </a:lnTo>
                  <a:lnTo>
                    <a:pt x="374651" y="285750"/>
                  </a:lnTo>
                  <a:lnTo>
                    <a:pt x="352426" y="285750"/>
                  </a:lnTo>
                  <a:lnTo>
                    <a:pt x="352426" y="500062"/>
                  </a:lnTo>
                  <a:lnTo>
                    <a:pt x="374651" y="500062"/>
                  </a:lnTo>
                  <a:lnTo>
                    <a:pt x="374651" y="531812"/>
                  </a:lnTo>
                  <a:lnTo>
                    <a:pt x="252413" y="531812"/>
                  </a:lnTo>
                  <a:lnTo>
                    <a:pt x="252413" y="500062"/>
                  </a:lnTo>
                  <a:lnTo>
                    <a:pt x="274638" y="500062"/>
                  </a:lnTo>
                  <a:lnTo>
                    <a:pt x="274638" y="285750"/>
                  </a:lnTo>
                  <a:lnTo>
                    <a:pt x="252413" y="285750"/>
                  </a:lnTo>
                  <a:close/>
                  <a:moveTo>
                    <a:pt x="69850" y="254000"/>
                  </a:moveTo>
                  <a:lnTo>
                    <a:pt x="192088" y="254000"/>
                  </a:lnTo>
                  <a:lnTo>
                    <a:pt x="192088" y="285750"/>
                  </a:lnTo>
                  <a:lnTo>
                    <a:pt x="169863" y="285750"/>
                  </a:lnTo>
                  <a:lnTo>
                    <a:pt x="169863" y="500062"/>
                  </a:lnTo>
                  <a:lnTo>
                    <a:pt x="192088" y="500062"/>
                  </a:lnTo>
                  <a:lnTo>
                    <a:pt x="192088" y="531812"/>
                  </a:lnTo>
                  <a:lnTo>
                    <a:pt x="69850" y="531812"/>
                  </a:lnTo>
                  <a:lnTo>
                    <a:pt x="69850" y="500062"/>
                  </a:lnTo>
                  <a:lnTo>
                    <a:pt x="90488" y="500062"/>
                  </a:lnTo>
                  <a:lnTo>
                    <a:pt x="90488" y="285750"/>
                  </a:lnTo>
                  <a:lnTo>
                    <a:pt x="69850" y="285750"/>
                  </a:lnTo>
                  <a:close/>
                  <a:moveTo>
                    <a:pt x="312738" y="0"/>
                  </a:moveTo>
                  <a:lnTo>
                    <a:pt x="601663" y="184150"/>
                  </a:lnTo>
                  <a:lnTo>
                    <a:pt x="601663" y="215900"/>
                  </a:lnTo>
                  <a:lnTo>
                    <a:pt x="25400" y="215900"/>
                  </a:lnTo>
                  <a:lnTo>
                    <a:pt x="25400" y="184150"/>
                  </a:lnTo>
                  <a:close/>
                </a:path>
              </a:pathLst>
            </a:cu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140" name="Freeform 72"/>
            <p:cNvSpPr>
              <a:spLocks noEditPoints="1"/>
            </p:cNvSpPr>
            <p:nvPr/>
          </p:nvSpPr>
          <p:spPr bwMode="auto">
            <a:xfrm>
              <a:off x="3818291" y="2121491"/>
              <a:ext cx="563445" cy="367805"/>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1" name="Freeform 73"/>
            <p:cNvSpPr>
              <a:spLocks noEditPoints="1"/>
            </p:cNvSpPr>
            <p:nvPr/>
          </p:nvSpPr>
          <p:spPr bwMode="auto">
            <a:xfrm>
              <a:off x="5061448" y="2525070"/>
              <a:ext cx="131918" cy="230297"/>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2" name="Freeform 74"/>
            <p:cNvSpPr>
              <a:spLocks noEditPoints="1"/>
            </p:cNvSpPr>
            <p:nvPr/>
          </p:nvSpPr>
          <p:spPr bwMode="auto">
            <a:xfrm>
              <a:off x="3909963" y="1735800"/>
              <a:ext cx="264954" cy="324205"/>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43" name="Freeform 75"/>
            <p:cNvSpPr>
              <a:spLocks noEditPoints="1"/>
            </p:cNvSpPr>
            <p:nvPr/>
          </p:nvSpPr>
          <p:spPr bwMode="auto">
            <a:xfrm>
              <a:off x="4419747" y="2076773"/>
              <a:ext cx="401343" cy="402461"/>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44" name="Freeform 76"/>
            <p:cNvSpPr>
              <a:spLocks noEditPoints="1"/>
            </p:cNvSpPr>
            <p:nvPr/>
          </p:nvSpPr>
          <p:spPr bwMode="auto">
            <a:xfrm>
              <a:off x="4019522" y="2595501"/>
              <a:ext cx="452769" cy="343210"/>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45" name="Freeform 77"/>
            <p:cNvSpPr/>
            <p:nvPr/>
          </p:nvSpPr>
          <p:spPr bwMode="auto">
            <a:xfrm>
              <a:off x="4217399" y="2063358"/>
              <a:ext cx="150923" cy="141980"/>
            </a:xfrm>
            <a:custGeom>
              <a:avLst/>
              <a:gdLst/>
              <a:ahLst/>
              <a:cxnLst/>
              <a:rect l="l" t="t" r="r" b="b"/>
              <a:pathLst>
                <a:path w="214313" h="201613">
                  <a:moveTo>
                    <a:pt x="123532" y="0"/>
                  </a:moveTo>
                  <a:cubicBezTo>
                    <a:pt x="153988" y="6443"/>
                    <a:pt x="153988" y="6443"/>
                    <a:pt x="153988" y="6443"/>
                  </a:cubicBezTo>
                  <a:cubicBezTo>
                    <a:pt x="131738" y="18272"/>
                    <a:pt x="116220" y="31430"/>
                    <a:pt x="114012" y="54113"/>
                  </a:cubicBezTo>
                  <a:cubicBezTo>
                    <a:pt x="123594" y="45673"/>
                    <a:pt x="136504" y="41275"/>
                    <a:pt x="150894" y="41275"/>
                  </a:cubicBezTo>
                  <a:cubicBezTo>
                    <a:pt x="185884" y="41275"/>
                    <a:pt x="214313" y="69443"/>
                    <a:pt x="214313" y="104110"/>
                  </a:cubicBezTo>
                  <a:cubicBezTo>
                    <a:pt x="214313" y="138778"/>
                    <a:pt x="192445" y="201613"/>
                    <a:pt x="111530" y="201613"/>
                  </a:cubicBezTo>
                  <a:cubicBezTo>
                    <a:pt x="32803" y="201613"/>
                    <a:pt x="0" y="143111"/>
                    <a:pt x="0" y="104110"/>
                  </a:cubicBezTo>
                  <a:cubicBezTo>
                    <a:pt x="0" y="69443"/>
                    <a:pt x="28429" y="41275"/>
                    <a:pt x="65606" y="41275"/>
                  </a:cubicBezTo>
                  <a:cubicBezTo>
                    <a:pt x="79337" y="41275"/>
                    <a:pt x="93069" y="46505"/>
                    <a:pt x="103174" y="55959"/>
                  </a:cubicBezTo>
                  <a:cubicBezTo>
                    <a:pt x="99547" y="35519"/>
                    <a:pt x="108208" y="15128"/>
                    <a:pt x="123532"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7" name="Freeform 79"/>
            <p:cNvSpPr>
              <a:spLocks noEditPoints="1"/>
            </p:cNvSpPr>
            <p:nvPr/>
          </p:nvSpPr>
          <p:spPr bwMode="auto">
            <a:xfrm>
              <a:off x="4049707" y="3004669"/>
              <a:ext cx="158748" cy="220236"/>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8" name="Freeform 80"/>
            <p:cNvSpPr>
              <a:spLocks noEditPoints="1"/>
            </p:cNvSpPr>
            <p:nvPr/>
          </p:nvSpPr>
          <p:spPr bwMode="auto">
            <a:xfrm>
              <a:off x="5269386" y="1875543"/>
              <a:ext cx="198995" cy="218000"/>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9" name="Freeform 81"/>
            <p:cNvSpPr>
              <a:spLocks noEditPoints="1"/>
            </p:cNvSpPr>
            <p:nvPr/>
          </p:nvSpPr>
          <p:spPr bwMode="auto">
            <a:xfrm>
              <a:off x="4274414" y="1582641"/>
              <a:ext cx="300728" cy="432646"/>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14" name="组合 13"/>
            <p:cNvGrpSpPr/>
            <p:nvPr/>
          </p:nvGrpSpPr>
          <p:grpSpPr>
            <a:xfrm>
              <a:off x="4071749" y="1521154"/>
              <a:ext cx="268624" cy="159074"/>
              <a:chOff x="3906022" y="1176586"/>
              <a:chExt cx="381450" cy="225888"/>
            </a:xfrm>
          </p:grpSpPr>
          <p:sp>
            <p:nvSpPr>
              <p:cNvPr id="150" name="Freeform 82"/>
              <p:cNvSpPr>
                <a:spLocks noEditPoints="1"/>
              </p:cNvSpPr>
              <p:nvPr/>
            </p:nvSpPr>
            <p:spPr bwMode="auto">
              <a:xfrm>
                <a:off x="4041409" y="1176586"/>
                <a:ext cx="246063" cy="217488"/>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1" name="Freeform 83"/>
              <p:cNvSpPr/>
              <p:nvPr/>
            </p:nvSpPr>
            <p:spPr bwMode="auto">
              <a:xfrm>
                <a:off x="3906022" y="1306760"/>
                <a:ext cx="173487" cy="95714"/>
              </a:xfrm>
              <a:custGeom>
                <a:avLst/>
                <a:gdLst/>
                <a:ahLst/>
                <a:cxnLst/>
                <a:rect l="l" t="t" r="r" b="b"/>
                <a:pathLst>
                  <a:path w="173487" h="95714">
                    <a:moveTo>
                      <a:pt x="163962" y="0"/>
                    </a:moveTo>
                    <a:lnTo>
                      <a:pt x="173487" y="28575"/>
                    </a:lnTo>
                    <a:lnTo>
                      <a:pt x="137515" y="43318"/>
                    </a:lnTo>
                    <a:cubicBezTo>
                      <a:pt x="136150" y="49800"/>
                      <a:pt x="130924" y="54835"/>
                      <a:pt x="123706" y="57228"/>
                    </a:cubicBezTo>
                    <a:lnTo>
                      <a:pt x="32152" y="94088"/>
                    </a:lnTo>
                    <a:cubicBezTo>
                      <a:pt x="19073" y="98425"/>
                      <a:pt x="5994" y="94088"/>
                      <a:pt x="1635" y="81079"/>
                    </a:cubicBezTo>
                    <a:cubicBezTo>
                      <a:pt x="-2725" y="70237"/>
                      <a:pt x="1635" y="55059"/>
                      <a:pt x="14714" y="50723"/>
                    </a:cubicBezTo>
                    <a:cubicBezTo>
                      <a:pt x="106268" y="13862"/>
                      <a:pt x="106268" y="13862"/>
                      <a:pt x="106268" y="13862"/>
                    </a:cubicBezTo>
                    <a:cubicBezTo>
                      <a:pt x="113196" y="11564"/>
                      <a:pt x="120124" y="12309"/>
                      <a:pt x="125583" y="1547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53" name="Freeform 85"/>
            <p:cNvSpPr>
              <a:spLocks noEditPoints="1"/>
            </p:cNvSpPr>
            <p:nvPr/>
          </p:nvSpPr>
          <p:spPr bwMode="auto">
            <a:xfrm>
              <a:off x="4010578" y="2435635"/>
              <a:ext cx="314143" cy="111795"/>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4" name="Freeform 86"/>
            <p:cNvSpPr/>
            <p:nvPr/>
          </p:nvSpPr>
          <p:spPr bwMode="auto">
            <a:xfrm>
              <a:off x="5316794" y="2717168"/>
              <a:ext cx="175774" cy="224481"/>
            </a:xfrm>
            <a:custGeom>
              <a:avLst/>
              <a:gdLst/>
              <a:ahLst/>
              <a:cxnLst/>
              <a:rect l="l" t="t" r="r" b="b"/>
              <a:pathLst>
                <a:path w="249602" h="318766">
                  <a:moveTo>
                    <a:pt x="191061" y="63768"/>
                  </a:moveTo>
                  <a:cubicBezTo>
                    <a:pt x="191061" y="63768"/>
                    <a:pt x="191061" y="63768"/>
                    <a:pt x="192696" y="64860"/>
                  </a:cubicBezTo>
                  <a:lnTo>
                    <a:pt x="204142" y="72499"/>
                  </a:lnTo>
                  <a:lnTo>
                    <a:pt x="77692" y="277684"/>
                  </a:lnTo>
                  <a:cubicBezTo>
                    <a:pt x="71152" y="288598"/>
                    <a:pt x="55890" y="290781"/>
                    <a:pt x="42809" y="284233"/>
                  </a:cubicBezTo>
                  <a:cubicBezTo>
                    <a:pt x="42809" y="282058"/>
                    <a:pt x="40645" y="282050"/>
                    <a:pt x="40629" y="282050"/>
                  </a:cubicBezTo>
                  <a:cubicBezTo>
                    <a:pt x="49350" y="282050"/>
                    <a:pt x="58071" y="277684"/>
                    <a:pt x="62431" y="271136"/>
                  </a:cubicBezTo>
                  <a:cubicBezTo>
                    <a:pt x="62431" y="271136"/>
                    <a:pt x="62431" y="271136"/>
                    <a:pt x="191061" y="63768"/>
                  </a:cubicBezTo>
                  <a:close/>
                  <a:moveTo>
                    <a:pt x="155381" y="28336"/>
                  </a:moveTo>
                  <a:cubicBezTo>
                    <a:pt x="142834" y="48499"/>
                    <a:pt x="109214" y="102523"/>
                    <a:pt x="19135" y="247273"/>
                  </a:cubicBezTo>
                  <a:cubicBezTo>
                    <a:pt x="10425" y="264702"/>
                    <a:pt x="16957" y="286489"/>
                    <a:pt x="34378" y="297383"/>
                  </a:cubicBezTo>
                  <a:cubicBezTo>
                    <a:pt x="51798" y="308276"/>
                    <a:pt x="75751" y="303919"/>
                    <a:pt x="84461" y="288668"/>
                  </a:cubicBezTo>
                  <a:cubicBezTo>
                    <a:pt x="84466" y="288660"/>
                    <a:pt x="85270" y="287369"/>
                    <a:pt x="220979" y="69295"/>
                  </a:cubicBezTo>
                  <a:cubicBezTo>
                    <a:pt x="186854" y="47988"/>
                    <a:pt x="166969" y="35571"/>
                    <a:pt x="155381" y="28336"/>
                  </a:cubicBezTo>
                  <a:close/>
                  <a:moveTo>
                    <a:pt x="150023" y="852"/>
                  </a:moveTo>
                  <a:cubicBezTo>
                    <a:pt x="247438" y="61679"/>
                    <a:pt x="247438" y="61679"/>
                    <a:pt x="247438" y="61679"/>
                  </a:cubicBezTo>
                  <a:lnTo>
                    <a:pt x="249602" y="74713"/>
                  </a:lnTo>
                  <a:cubicBezTo>
                    <a:pt x="247438" y="79058"/>
                    <a:pt x="240943" y="81230"/>
                    <a:pt x="236614" y="79058"/>
                  </a:cubicBezTo>
                  <a:lnTo>
                    <a:pt x="231799" y="76051"/>
                  </a:lnTo>
                  <a:lnTo>
                    <a:pt x="95349" y="297383"/>
                  </a:lnTo>
                  <a:cubicBezTo>
                    <a:pt x="80106" y="319170"/>
                    <a:pt x="49621" y="325706"/>
                    <a:pt x="25667" y="310455"/>
                  </a:cubicBezTo>
                  <a:cubicBezTo>
                    <a:pt x="1714" y="295204"/>
                    <a:pt x="-6996" y="264702"/>
                    <a:pt x="6070" y="242915"/>
                  </a:cubicBezTo>
                  <a:cubicBezTo>
                    <a:pt x="6075" y="242907"/>
                    <a:pt x="6888" y="241608"/>
                    <a:pt x="144581" y="21592"/>
                  </a:cubicBezTo>
                  <a:lnTo>
                    <a:pt x="139872" y="18651"/>
                  </a:lnTo>
                  <a:cubicBezTo>
                    <a:pt x="139199" y="18231"/>
                    <a:pt x="139199" y="18231"/>
                    <a:pt x="139199" y="18231"/>
                  </a:cubicBezTo>
                  <a:cubicBezTo>
                    <a:pt x="134869" y="13887"/>
                    <a:pt x="132704" y="9542"/>
                    <a:pt x="137034" y="5197"/>
                  </a:cubicBezTo>
                  <a:cubicBezTo>
                    <a:pt x="139199" y="852"/>
                    <a:pt x="145693" y="-1320"/>
                    <a:pt x="150023" y="85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7" name="Freeform 89"/>
            <p:cNvSpPr>
              <a:spLocks noEditPoints="1"/>
            </p:cNvSpPr>
            <p:nvPr/>
          </p:nvSpPr>
          <p:spPr bwMode="auto">
            <a:xfrm>
              <a:off x="5077099" y="1852067"/>
              <a:ext cx="156513" cy="114031"/>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8" name="Freeform 90"/>
            <p:cNvSpPr/>
            <p:nvPr/>
          </p:nvSpPr>
          <p:spPr bwMode="auto">
            <a:xfrm>
              <a:off x="3765034" y="2593685"/>
              <a:ext cx="148738" cy="189060"/>
            </a:xfrm>
            <a:custGeom>
              <a:avLst/>
              <a:gdLst/>
              <a:ahLst/>
              <a:cxnLst/>
              <a:rect l="l" t="t" r="r" b="b"/>
              <a:pathLst>
                <a:path w="211210" h="268468">
                  <a:moveTo>
                    <a:pt x="50027" y="54967"/>
                  </a:moveTo>
                  <a:cubicBezTo>
                    <a:pt x="159168" y="229593"/>
                    <a:pt x="159168" y="229593"/>
                    <a:pt x="159168" y="229593"/>
                  </a:cubicBezTo>
                  <a:cubicBezTo>
                    <a:pt x="163533" y="236141"/>
                    <a:pt x="170082" y="240507"/>
                    <a:pt x="178813" y="240507"/>
                  </a:cubicBezTo>
                  <a:cubicBezTo>
                    <a:pt x="165716" y="247055"/>
                    <a:pt x="152619" y="244872"/>
                    <a:pt x="146071" y="233958"/>
                  </a:cubicBezTo>
                  <a:lnTo>
                    <a:pt x="39113" y="61516"/>
                  </a:lnTo>
                  <a:lnTo>
                    <a:pt x="48663" y="55786"/>
                  </a:lnTo>
                  <a:cubicBezTo>
                    <a:pt x="50027" y="54967"/>
                    <a:pt x="50027" y="54967"/>
                    <a:pt x="50027" y="54967"/>
                  </a:cubicBezTo>
                  <a:close/>
                  <a:moveTo>
                    <a:pt x="78726" y="22170"/>
                  </a:moveTo>
                  <a:cubicBezTo>
                    <a:pt x="68914" y="28428"/>
                    <a:pt x="52336" y="39001"/>
                    <a:pt x="24325" y="56864"/>
                  </a:cubicBezTo>
                  <a:cubicBezTo>
                    <a:pt x="138708" y="243686"/>
                    <a:pt x="138708" y="243686"/>
                    <a:pt x="138708" y="243686"/>
                  </a:cubicBezTo>
                  <a:cubicBezTo>
                    <a:pt x="147397" y="256696"/>
                    <a:pt x="166949" y="261032"/>
                    <a:pt x="182155" y="250191"/>
                  </a:cubicBezTo>
                  <a:cubicBezTo>
                    <a:pt x="199534" y="241518"/>
                    <a:pt x="203879" y="222003"/>
                    <a:pt x="195189" y="208993"/>
                  </a:cubicBezTo>
                  <a:cubicBezTo>
                    <a:pt x="116041" y="82030"/>
                    <a:pt x="88388" y="37669"/>
                    <a:pt x="78726" y="22170"/>
                  </a:cubicBezTo>
                  <a:close/>
                  <a:moveTo>
                    <a:pt x="86468" y="0"/>
                  </a:moveTo>
                  <a:lnTo>
                    <a:pt x="97276" y="2182"/>
                  </a:lnTo>
                  <a:cubicBezTo>
                    <a:pt x="99438" y="6548"/>
                    <a:pt x="97276" y="10914"/>
                    <a:pt x="92953" y="13097"/>
                  </a:cubicBezTo>
                  <a:cubicBezTo>
                    <a:pt x="92950" y="13099"/>
                    <a:pt x="92839" y="13170"/>
                    <a:pt x="89360" y="15389"/>
                  </a:cubicBezTo>
                  <a:cubicBezTo>
                    <a:pt x="206051" y="204657"/>
                    <a:pt x="206051" y="204657"/>
                    <a:pt x="206051" y="204657"/>
                  </a:cubicBezTo>
                  <a:cubicBezTo>
                    <a:pt x="216913" y="224171"/>
                    <a:pt x="210396" y="248023"/>
                    <a:pt x="188672" y="261032"/>
                  </a:cubicBezTo>
                  <a:cubicBezTo>
                    <a:pt x="169121" y="274042"/>
                    <a:pt x="143053" y="269706"/>
                    <a:pt x="132191" y="250191"/>
                  </a:cubicBezTo>
                  <a:lnTo>
                    <a:pt x="16194" y="62050"/>
                  </a:lnTo>
                  <a:lnTo>
                    <a:pt x="10808" y="65484"/>
                  </a:lnTo>
                  <a:cubicBezTo>
                    <a:pt x="6485" y="67667"/>
                    <a:pt x="2161" y="67667"/>
                    <a:pt x="0" y="63302"/>
                  </a:cubicBezTo>
                  <a:lnTo>
                    <a:pt x="2161" y="52387"/>
                  </a:lnTo>
                  <a:cubicBezTo>
                    <a:pt x="2167" y="52384"/>
                    <a:pt x="2823" y="51976"/>
                    <a:pt x="86468"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1" name="Freeform 93"/>
            <p:cNvSpPr>
              <a:spLocks noEditPoints="1"/>
            </p:cNvSpPr>
            <p:nvPr/>
          </p:nvSpPr>
          <p:spPr bwMode="auto">
            <a:xfrm>
              <a:off x="4730536" y="3761519"/>
              <a:ext cx="154277" cy="168810"/>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2" name="Freeform 94"/>
            <p:cNvSpPr/>
            <p:nvPr/>
          </p:nvSpPr>
          <p:spPr bwMode="auto">
            <a:xfrm>
              <a:off x="4535244" y="2520598"/>
              <a:ext cx="117035" cy="183343"/>
            </a:xfrm>
            <a:custGeom>
              <a:avLst/>
              <a:gdLst/>
              <a:ahLst/>
              <a:cxnLst/>
              <a:rect l="l" t="t" r="r" b="b"/>
              <a:pathLst>
                <a:path w="166192" h="260350">
                  <a:moveTo>
                    <a:pt x="92" y="0"/>
                  </a:moveTo>
                  <a:cubicBezTo>
                    <a:pt x="4441" y="0"/>
                    <a:pt x="24006" y="30257"/>
                    <a:pt x="24023" y="30284"/>
                  </a:cubicBezTo>
                  <a:cubicBezTo>
                    <a:pt x="24034" y="30340"/>
                    <a:pt x="43277" y="127286"/>
                    <a:pt x="52204" y="172261"/>
                  </a:cubicBezTo>
                  <a:lnTo>
                    <a:pt x="134442" y="52387"/>
                  </a:lnTo>
                  <a:lnTo>
                    <a:pt x="166192" y="31750"/>
                  </a:lnTo>
                  <a:lnTo>
                    <a:pt x="151905" y="65087"/>
                  </a:lnTo>
                  <a:lnTo>
                    <a:pt x="63303" y="194237"/>
                  </a:lnTo>
                  <a:cubicBezTo>
                    <a:pt x="71240" y="198484"/>
                    <a:pt x="74862" y="207759"/>
                    <a:pt x="73516" y="217034"/>
                  </a:cubicBezTo>
                  <a:cubicBezTo>
                    <a:pt x="69566" y="230635"/>
                    <a:pt x="56711" y="240732"/>
                    <a:pt x="42955" y="239618"/>
                  </a:cubicBezTo>
                  <a:cubicBezTo>
                    <a:pt x="39420" y="256117"/>
                    <a:pt x="39420" y="256117"/>
                    <a:pt x="39420" y="256117"/>
                  </a:cubicBezTo>
                  <a:cubicBezTo>
                    <a:pt x="39420" y="258233"/>
                    <a:pt x="37152" y="260350"/>
                    <a:pt x="34884" y="260350"/>
                  </a:cubicBezTo>
                  <a:lnTo>
                    <a:pt x="30348" y="254000"/>
                  </a:lnTo>
                  <a:lnTo>
                    <a:pt x="32370" y="237018"/>
                  </a:lnTo>
                  <a:cubicBezTo>
                    <a:pt x="20032" y="233829"/>
                    <a:pt x="12550" y="221123"/>
                    <a:pt x="14395" y="208416"/>
                  </a:cubicBezTo>
                  <a:cubicBezTo>
                    <a:pt x="17125" y="197670"/>
                    <a:pt x="24111" y="190274"/>
                    <a:pt x="33268" y="188138"/>
                  </a:cubicBezTo>
                  <a:cubicBezTo>
                    <a:pt x="26141" y="150043"/>
                    <a:pt x="-1807" y="0"/>
                    <a:pt x="92"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6" name="Freeform 98"/>
            <p:cNvSpPr>
              <a:spLocks noEditPoints="1"/>
            </p:cNvSpPr>
            <p:nvPr/>
          </p:nvSpPr>
          <p:spPr bwMode="auto">
            <a:xfrm>
              <a:off x="4519244" y="1549103"/>
              <a:ext cx="155395" cy="166574"/>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67" name="Rectangle 66"/>
          <p:cNvSpPr>
            <a:spLocks noChangeArrowheads="1"/>
          </p:cNvSpPr>
          <p:nvPr/>
        </p:nvSpPr>
        <p:spPr bwMode="auto">
          <a:xfrm>
            <a:off x="583474" y="1951992"/>
            <a:ext cx="24043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论文收录时间是</a:t>
            </a:r>
            <a:r>
              <a:rPr lang="en-US" altLang="zh-CN" sz="1000" dirty="0">
                <a:solidFill>
                  <a:schemeClr val="bg1">
                    <a:lumMod val="50000"/>
                  </a:schemeClr>
                </a:solidFill>
                <a:latin typeface="Arial" pitchFamily="34" charset="0"/>
                <a:ea typeface="微软雅黑" pitchFamily="34" charset="-122"/>
              </a:rPr>
              <a:t>2019</a:t>
            </a:r>
            <a:r>
              <a:rPr lang="zh-CN" altLang="en-US" sz="1000" dirty="0">
                <a:solidFill>
                  <a:schemeClr val="bg1">
                    <a:lumMod val="50000"/>
                  </a:schemeClr>
                </a:solidFill>
                <a:latin typeface="Arial" pitchFamily="34" charset="0"/>
                <a:ea typeface="微软雅黑" pitchFamily="34" charset="-122"/>
              </a:rPr>
              <a:t>年</a:t>
            </a:r>
            <a:r>
              <a:rPr lang="en-US" altLang="zh-CN" sz="1000" dirty="0">
                <a:solidFill>
                  <a:schemeClr val="bg1">
                    <a:lumMod val="50000"/>
                  </a:schemeClr>
                </a:solidFill>
                <a:latin typeface="Arial" pitchFamily="34" charset="0"/>
                <a:ea typeface="微软雅黑" pitchFamily="34" charset="-122"/>
              </a:rPr>
              <a:t>3</a:t>
            </a:r>
            <a:r>
              <a:rPr lang="zh-CN" altLang="en-US" sz="1000" dirty="0">
                <a:solidFill>
                  <a:schemeClr val="bg1">
                    <a:lumMod val="50000"/>
                  </a:schemeClr>
                </a:solidFill>
                <a:latin typeface="Arial" pitchFamily="34" charset="0"/>
                <a:ea typeface="微软雅黑" pitchFamily="34" charset="-122"/>
              </a:rPr>
              <a:t>年，比较新，但是没有提出应用场景。</a:t>
            </a:r>
            <a:endParaRPr lang="zh-CN" altLang="zh-CN" sz="1000" dirty="0">
              <a:solidFill>
                <a:prstClr val="black">
                  <a:lumMod val="50000"/>
                  <a:lumOff val="50000"/>
                </a:prstClr>
              </a:solidFill>
              <a:latin typeface="Arial" pitchFamily="34" charset="0"/>
              <a:ea typeface="微软雅黑" pitchFamily="34" charset="-122"/>
            </a:endParaRPr>
          </a:p>
        </p:txBody>
      </p:sp>
      <p:sp>
        <p:nvSpPr>
          <p:cNvPr id="168" name="圆角矩形 167"/>
          <p:cNvSpPr/>
          <p:nvPr/>
        </p:nvSpPr>
        <p:spPr>
          <a:xfrm>
            <a:off x="583475" y="1621569"/>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展望一</a:t>
            </a:r>
          </a:p>
        </p:txBody>
      </p:sp>
      <p:sp>
        <p:nvSpPr>
          <p:cNvPr id="169" name="Rectangle 66"/>
          <p:cNvSpPr>
            <a:spLocks noChangeArrowheads="1"/>
          </p:cNvSpPr>
          <p:nvPr/>
        </p:nvSpPr>
        <p:spPr bwMode="auto">
          <a:xfrm>
            <a:off x="583474" y="2797837"/>
            <a:ext cx="24043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归纳整理了入侵检测领域一些基本的算法和数据集，对以后研究有参考价值。</a:t>
            </a:r>
            <a:endParaRPr lang="zh-CN" altLang="zh-CN" sz="1000" dirty="0">
              <a:solidFill>
                <a:prstClr val="black">
                  <a:lumMod val="50000"/>
                  <a:lumOff val="50000"/>
                </a:prstClr>
              </a:solidFill>
              <a:latin typeface="Arial" pitchFamily="34" charset="0"/>
              <a:ea typeface="微软雅黑" pitchFamily="34" charset="-122"/>
            </a:endParaRPr>
          </a:p>
        </p:txBody>
      </p:sp>
      <p:sp>
        <p:nvSpPr>
          <p:cNvPr id="170" name="圆角矩形 169"/>
          <p:cNvSpPr/>
          <p:nvPr/>
        </p:nvSpPr>
        <p:spPr>
          <a:xfrm>
            <a:off x="583475" y="2467414"/>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展望二</a:t>
            </a:r>
          </a:p>
        </p:txBody>
      </p:sp>
      <p:sp>
        <p:nvSpPr>
          <p:cNvPr id="171" name="Rectangle 66"/>
          <p:cNvSpPr>
            <a:spLocks noChangeArrowheads="1"/>
          </p:cNvSpPr>
          <p:nvPr/>
        </p:nvSpPr>
        <p:spPr bwMode="auto">
          <a:xfrm>
            <a:off x="583474" y="3679852"/>
            <a:ext cx="2404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从实验结果中看出，作者提出的模型在准确率和一致性上有优势，但是运行时间并不占优，是否有提升的可能性。</a:t>
            </a:r>
            <a:endParaRPr lang="zh-CN" altLang="zh-CN" sz="1000" dirty="0">
              <a:solidFill>
                <a:prstClr val="black">
                  <a:lumMod val="50000"/>
                  <a:lumOff val="50000"/>
                </a:prstClr>
              </a:solidFill>
              <a:latin typeface="Arial" pitchFamily="34" charset="0"/>
              <a:ea typeface="微软雅黑" pitchFamily="34" charset="-122"/>
            </a:endParaRPr>
          </a:p>
        </p:txBody>
      </p:sp>
      <p:sp>
        <p:nvSpPr>
          <p:cNvPr id="172" name="圆角矩形 171"/>
          <p:cNvSpPr/>
          <p:nvPr/>
        </p:nvSpPr>
        <p:spPr>
          <a:xfrm>
            <a:off x="583475" y="3349429"/>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展望三</a:t>
            </a:r>
          </a:p>
        </p:txBody>
      </p:sp>
      <p:sp>
        <p:nvSpPr>
          <p:cNvPr id="177" name="Rectangle 66"/>
          <p:cNvSpPr>
            <a:spLocks noChangeArrowheads="1"/>
          </p:cNvSpPr>
          <p:nvPr/>
        </p:nvSpPr>
        <p:spPr bwMode="auto">
          <a:xfrm>
            <a:off x="6156176" y="2493141"/>
            <a:ext cx="25202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本文中作者提到的随机抽取的数据并没有介绍其出处，不清楚这样比较是否具有可信度。</a:t>
            </a:r>
            <a:endParaRPr lang="zh-CN" altLang="zh-CN" sz="1000" dirty="0">
              <a:solidFill>
                <a:prstClr val="black">
                  <a:lumMod val="50000"/>
                  <a:lumOff val="50000"/>
                </a:prstClr>
              </a:solidFill>
              <a:latin typeface="Arial" pitchFamily="34" charset="0"/>
              <a:ea typeface="微软雅黑" pitchFamily="34" charset="-122"/>
            </a:endParaRPr>
          </a:p>
        </p:txBody>
      </p:sp>
      <p:sp>
        <p:nvSpPr>
          <p:cNvPr id="109" name="圆角矩形 108"/>
          <p:cNvSpPr/>
          <p:nvPr/>
        </p:nvSpPr>
        <p:spPr>
          <a:xfrm>
            <a:off x="6156176" y="2037771"/>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n w="6350">
                  <a:noFill/>
                </a:ln>
                <a:solidFill>
                  <a:schemeClr val="bg1"/>
                </a:solidFill>
                <a:latin typeface="Impact" pitchFamily="34" charset="0"/>
                <a:ea typeface="微软雅黑" pitchFamily="34" charset="-122"/>
              </a:rPr>
              <a:t>一些思考</a:t>
            </a:r>
          </a:p>
        </p:txBody>
      </p:sp>
      <p:sp>
        <p:nvSpPr>
          <p:cNvPr id="121" name="圆角矩形 120"/>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介 绍</a:t>
            </a:r>
          </a:p>
        </p:txBody>
      </p:sp>
      <p:sp>
        <p:nvSpPr>
          <p:cNvPr id="122" name="圆角矩形 121"/>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提出的</a:t>
            </a:r>
            <a:r>
              <a:rPr lang="en-US" altLang="zh-CN"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AIDM</a:t>
            </a: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模型</a:t>
            </a:r>
          </a:p>
        </p:txBody>
      </p:sp>
      <p:sp>
        <p:nvSpPr>
          <p:cNvPr id="128" name="圆角矩形 12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29" name="圆角矩形 12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30" name="圆角矩形 12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31" name="矩形 130"/>
          <p:cNvSpPr/>
          <p:nvPr/>
        </p:nvSpPr>
        <p:spPr>
          <a:xfrm>
            <a:off x="7755074" y="378109"/>
            <a:ext cx="954107"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展望与思考</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14:presetBounceEnd="60000">
                                      <p:stCondLst>
                                        <p:cond delay="500"/>
                                      </p:stCondLst>
                                      <p:childTnLst>
                                        <p:set>
                                          <p:cBhvr>
                                            <p:cTn id="11" dur="1" fill="hold">
                                              <p:stCondLst>
                                                <p:cond delay="0"/>
                                              </p:stCondLst>
                                            </p:cTn>
                                            <p:tgtEl>
                                              <p:spTgt spid="168"/>
                                            </p:tgtEl>
                                            <p:attrNameLst>
                                              <p:attrName>style.visibility</p:attrName>
                                            </p:attrNameLst>
                                          </p:cBhvr>
                                          <p:to>
                                            <p:strVal val="visible"/>
                                          </p:to>
                                        </p:set>
                                        <p:anim calcmode="lin" valueType="num" p14:bounceEnd="60000">
                                          <p:cBhvr additive="base">
                                            <p:cTn id="12" dur="500" fill="hold"/>
                                            <p:tgtEl>
                                              <p:spTgt spid="168"/>
                                            </p:tgtEl>
                                            <p:attrNameLst>
                                              <p:attrName>ppt_x</p:attrName>
                                            </p:attrNameLst>
                                          </p:cBhvr>
                                          <p:tavLst>
                                            <p:tav tm="0">
                                              <p:val>
                                                <p:strVal val="#ppt_x"/>
                                              </p:val>
                                            </p:tav>
                                            <p:tav tm="100000">
                                              <p:val>
                                                <p:strVal val="#ppt_x"/>
                                              </p:val>
                                            </p:tav>
                                          </p:tavLst>
                                        </p:anim>
                                        <p:anim calcmode="lin" valueType="num" p14:bounceEnd="60000">
                                          <p:cBhvr additive="base">
                                            <p:cTn id="13" dur="500" fill="hold"/>
                                            <p:tgtEl>
                                              <p:spTgt spid="168"/>
                                            </p:tgtEl>
                                            <p:attrNameLst>
                                              <p:attrName>ppt_y</p:attrName>
                                            </p:attrNameLst>
                                          </p:cBhvr>
                                          <p:tavLst>
                                            <p:tav tm="0">
                                              <p:val>
                                                <p:strVal val="1+#ppt_h/2"/>
                                              </p:val>
                                            </p:tav>
                                            <p:tav tm="100000">
                                              <p:val>
                                                <p:strVal val="#ppt_y"/>
                                              </p:val>
                                            </p:tav>
                                          </p:tavLst>
                                        </p:anim>
                                      </p:childTnLst>
                                    </p:cTn>
                                  </p:par>
                                  <p:par>
                                    <p:cTn id="14" presetID="55" presetClass="entr" presetSubtype="0" fill="hold" grpId="0" nodeType="withEffect">
                                      <p:stCondLst>
                                        <p:cond delay="900"/>
                                      </p:stCondLst>
                                      <p:childTnLst>
                                        <p:set>
                                          <p:cBhvr>
                                            <p:cTn id="15" dur="1" fill="hold">
                                              <p:stCondLst>
                                                <p:cond delay="0"/>
                                              </p:stCondLst>
                                            </p:cTn>
                                            <p:tgtEl>
                                              <p:spTgt spid="167"/>
                                            </p:tgtEl>
                                            <p:attrNameLst>
                                              <p:attrName>style.visibility</p:attrName>
                                            </p:attrNameLst>
                                          </p:cBhvr>
                                          <p:to>
                                            <p:strVal val="visible"/>
                                          </p:to>
                                        </p:set>
                                        <p:anim calcmode="lin" valueType="num">
                                          <p:cBhvr>
                                            <p:cTn id="16" dur="500" fill="hold"/>
                                            <p:tgtEl>
                                              <p:spTgt spid="167"/>
                                            </p:tgtEl>
                                            <p:attrNameLst>
                                              <p:attrName>ppt_w</p:attrName>
                                            </p:attrNameLst>
                                          </p:cBhvr>
                                          <p:tavLst>
                                            <p:tav tm="0">
                                              <p:val>
                                                <p:strVal val="#ppt_w*0.70"/>
                                              </p:val>
                                            </p:tav>
                                            <p:tav tm="100000">
                                              <p:val>
                                                <p:strVal val="#ppt_w"/>
                                              </p:val>
                                            </p:tav>
                                          </p:tavLst>
                                        </p:anim>
                                        <p:anim calcmode="lin" valueType="num">
                                          <p:cBhvr>
                                            <p:cTn id="17" dur="500" fill="hold"/>
                                            <p:tgtEl>
                                              <p:spTgt spid="167"/>
                                            </p:tgtEl>
                                            <p:attrNameLst>
                                              <p:attrName>ppt_h</p:attrName>
                                            </p:attrNameLst>
                                          </p:cBhvr>
                                          <p:tavLst>
                                            <p:tav tm="0">
                                              <p:val>
                                                <p:strVal val="#ppt_h"/>
                                              </p:val>
                                            </p:tav>
                                            <p:tav tm="100000">
                                              <p:val>
                                                <p:strVal val="#ppt_h"/>
                                              </p:val>
                                            </p:tav>
                                          </p:tavLst>
                                        </p:anim>
                                        <p:animEffect transition="in" filter="fade">
                                          <p:cBhvr>
                                            <p:cTn id="18" dur="500"/>
                                            <p:tgtEl>
                                              <p:spTgt spid="167"/>
                                            </p:tgtEl>
                                          </p:cBhvr>
                                        </p:animEffect>
                                      </p:childTnLst>
                                    </p:cTn>
                                  </p:par>
                                  <p:par>
                                    <p:cTn id="19" presetID="2" presetClass="entr" presetSubtype="4" fill="hold" grpId="0" nodeType="withEffect" p14:presetBounceEnd="60000">
                                      <p:stCondLst>
                                        <p:cond delay="900"/>
                                      </p:stCondLst>
                                      <p:childTnLst>
                                        <p:set>
                                          <p:cBhvr>
                                            <p:cTn id="20" dur="1" fill="hold">
                                              <p:stCondLst>
                                                <p:cond delay="0"/>
                                              </p:stCondLst>
                                            </p:cTn>
                                            <p:tgtEl>
                                              <p:spTgt spid="170"/>
                                            </p:tgtEl>
                                            <p:attrNameLst>
                                              <p:attrName>style.visibility</p:attrName>
                                            </p:attrNameLst>
                                          </p:cBhvr>
                                          <p:to>
                                            <p:strVal val="visible"/>
                                          </p:to>
                                        </p:set>
                                        <p:anim calcmode="lin" valueType="num" p14:bounceEnd="60000">
                                          <p:cBhvr additive="base">
                                            <p:cTn id="21" dur="500" fill="hold"/>
                                            <p:tgtEl>
                                              <p:spTgt spid="170"/>
                                            </p:tgtEl>
                                            <p:attrNameLst>
                                              <p:attrName>ppt_x</p:attrName>
                                            </p:attrNameLst>
                                          </p:cBhvr>
                                          <p:tavLst>
                                            <p:tav tm="0">
                                              <p:val>
                                                <p:strVal val="#ppt_x"/>
                                              </p:val>
                                            </p:tav>
                                            <p:tav tm="100000">
                                              <p:val>
                                                <p:strVal val="#ppt_x"/>
                                              </p:val>
                                            </p:tav>
                                          </p:tavLst>
                                        </p:anim>
                                        <p:anim calcmode="lin" valueType="num" p14:bounceEnd="60000">
                                          <p:cBhvr additive="base">
                                            <p:cTn id="22" dur="500" fill="hold"/>
                                            <p:tgtEl>
                                              <p:spTgt spid="170"/>
                                            </p:tgtEl>
                                            <p:attrNameLst>
                                              <p:attrName>ppt_y</p:attrName>
                                            </p:attrNameLst>
                                          </p:cBhvr>
                                          <p:tavLst>
                                            <p:tav tm="0">
                                              <p:val>
                                                <p:strVal val="1+#ppt_h/2"/>
                                              </p:val>
                                            </p:tav>
                                            <p:tav tm="100000">
                                              <p:val>
                                                <p:strVal val="#ppt_y"/>
                                              </p:val>
                                            </p:tav>
                                          </p:tavLst>
                                        </p:anim>
                                      </p:childTnLst>
                                    </p:cTn>
                                  </p:par>
                                  <p:par>
                                    <p:cTn id="23" presetID="55" presetClass="entr" presetSubtype="0" fill="hold" grpId="0" nodeType="withEffect">
                                      <p:stCondLst>
                                        <p:cond delay="1300"/>
                                      </p:stCondLst>
                                      <p:childTnLst>
                                        <p:set>
                                          <p:cBhvr>
                                            <p:cTn id="24" dur="1" fill="hold">
                                              <p:stCondLst>
                                                <p:cond delay="0"/>
                                              </p:stCondLst>
                                            </p:cTn>
                                            <p:tgtEl>
                                              <p:spTgt spid="169"/>
                                            </p:tgtEl>
                                            <p:attrNameLst>
                                              <p:attrName>style.visibility</p:attrName>
                                            </p:attrNameLst>
                                          </p:cBhvr>
                                          <p:to>
                                            <p:strVal val="visible"/>
                                          </p:to>
                                        </p:set>
                                        <p:anim calcmode="lin" valueType="num">
                                          <p:cBhvr>
                                            <p:cTn id="25" dur="500" fill="hold"/>
                                            <p:tgtEl>
                                              <p:spTgt spid="169"/>
                                            </p:tgtEl>
                                            <p:attrNameLst>
                                              <p:attrName>ppt_w</p:attrName>
                                            </p:attrNameLst>
                                          </p:cBhvr>
                                          <p:tavLst>
                                            <p:tav tm="0">
                                              <p:val>
                                                <p:strVal val="#ppt_w*0.70"/>
                                              </p:val>
                                            </p:tav>
                                            <p:tav tm="100000">
                                              <p:val>
                                                <p:strVal val="#ppt_w"/>
                                              </p:val>
                                            </p:tav>
                                          </p:tavLst>
                                        </p:anim>
                                        <p:anim calcmode="lin" valueType="num">
                                          <p:cBhvr>
                                            <p:cTn id="26" dur="500" fill="hold"/>
                                            <p:tgtEl>
                                              <p:spTgt spid="169"/>
                                            </p:tgtEl>
                                            <p:attrNameLst>
                                              <p:attrName>ppt_h</p:attrName>
                                            </p:attrNameLst>
                                          </p:cBhvr>
                                          <p:tavLst>
                                            <p:tav tm="0">
                                              <p:val>
                                                <p:strVal val="#ppt_h"/>
                                              </p:val>
                                            </p:tav>
                                            <p:tav tm="100000">
                                              <p:val>
                                                <p:strVal val="#ppt_h"/>
                                              </p:val>
                                            </p:tav>
                                          </p:tavLst>
                                        </p:anim>
                                        <p:animEffect transition="in" filter="fade">
                                          <p:cBhvr>
                                            <p:cTn id="27" dur="500"/>
                                            <p:tgtEl>
                                              <p:spTgt spid="169"/>
                                            </p:tgtEl>
                                          </p:cBhvr>
                                        </p:animEffect>
                                      </p:childTnLst>
                                    </p:cTn>
                                  </p:par>
                                  <p:par>
                                    <p:cTn id="28" presetID="2" presetClass="entr" presetSubtype="4" fill="hold" grpId="0" nodeType="withEffect" p14:presetBounceEnd="60000">
                                      <p:stCondLst>
                                        <p:cond delay="1300"/>
                                      </p:stCondLst>
                                      <p:childTnLst>
                                        <p:set>
                                          <p:cBhvr>
                                            <p:cTn id="29" dur="1" fill="hold">
                                              <p:stCondLst>
                                                <p:cond delay="0"/>
                                              </p:stCondLst>
                                            </p:cTn>
                                            <p:tgtEl>
                                              <p:spTgt spid="172"/>
                                            </p:tgtEl>
                                            <p:attrNameLst>
                                              <p:attrName>style.visibility</p:attrName>
                                            </p:attrNameLst>
                                          </p:cBhvr>
                                          <p:to>
                                            <p:strVal val="visible"/>
                                          </p:to>
                                        </p:set>
                                        <p:anim calcmode="lin" valueType="num" p14:bounceEnd="60000">
                                          <p:cBhvr additive="base">
                                            <p:cTn id="30" dur="500" fill="hold"/>
                                            <p:tgtEl>
                                              <p:spTgt spid="172"/>
                                            </p:tgtEl>
                                            <p:attrNameLst>
                                              <p:attrName>ppt_x</p:attrName>
                                            </p:attrNameLst>
                                          </p:cBhvr>
                                          <p:tavLst>
                                            <p:tav tm="0">
                                              <p:val>
                                                <p:strVal val="#ppt_x"/>
                                              </p:val>
                                            </p:tav>
                                            <p:tav tm="100000">
                                              <p:val>
                                                <p:strVal val="#ppt_x"/>
                                              </p:val>
                                            </p:tav>
                                          </p:tavLst>
                                        </p:anim>
                                        <p:anim calcmode="lin" valueType="num" p14:bounceEnd="60000">
                                          <p:cBhvr additive="base">
                                            <p:cTn id="31" dur="500" fill="hold"/>
                                            <p:tgtEl>
                                              <p:spTgt spid="172"/>
                                            </p:tgtEl>
                                            <p:attrNameLst>
                                              <p:attrName>ppt_y</p:attrName>
                                            </p:attrNameLst>
                                          </p:cBhvr>
                                          <p:tavLst>
                                            <p:tav tm="0">
                                              <p:val>
                                                <p:strVal val="1+#ppt_h/2"/>
                                              </p:val>
                                            </p:tav>
                                            <p:tav tm="100000">
                                              <p:val>
                                                <p:strVal val="#ppt_y"/>
                                              </p:val>
                                            </p:tav>
                                          </p:tavLst>
                                        </p:anim>
                                      </p:childTnLst>
                                    </p:cTn>
                                  </p:par>
                                  <p:par>
                                    <p:cTn id="32" presetID="55" presetClass="entr" presetSubtype="0" fill="hold" grpId="0" nodeType="withEffect">
                                      <p:stCondLst>
                                        <p:cond delay="1700"/>
                                      </p:stCondLst>
                                      <p:childTnLst>
                                        <p:set>
                                          <p:cBhvr>
                                            <p:cTn id="33" dur="1" fill="hold">
                                              <p:stCondLst>
                                                <p:cond delay="0"/>
                                              </p:stCondLst>
                                            </p:cTn>
                                            <p:tgtEl>
                                              <p:spTgt spid="171"/>
                                            </p:tgtEl>
                                            <p:attrNameLst>
                                              <p:attrName>style.visibility</p:attrName>
                                            </p:attrNameLst>
                                          </p:cBhvr>
                                          <p:to>
                                            <p:strVal val="visible"/>
                                          </p:to>
                                        </p:set>
                                        <p:anim calcmode="lin" valueType="num">
                                          <p:cBhvr>
                                            <p:cTn id="34" dur="500" fill="hold"/>
                                            <p:tgtEl>
                                              <p:spTgt spid="171"/>
                                            </p:tgtEl>
                                            <p:attrNameLst>
                                              <p:attrName>ppt_w</p:attrName>
                                            </p:attrNameLst>
                                          </p:cBhvr>
                                          <p:tavLst>
                                            <p:tav tm="0">
                                              <p:val>
                                                <p:strVal val="#ppt_w*0.70"/>
                                              </p:val>
                                            </p:tav>
                                            <p:tav tm="100000">
                                              <p:val>
                                                <p:strVal val="#ppt_w"/>
                                              </p:val>
                                            </p:tav>
                                          </p:tavLst>
                                        </p:anim>
                                        <p:anim calcmode="lin" valueType="num">
                                          <p:cBhvr>
                                            <p:cTn id="35" dur="500" fill="hold"/>
                                            <p:tgtEl>
                                              <p:spTgt spid="171"/>
                                            </p:tgtEl>
                                            <p:attrNameLst>
                                              <p:attrName>ppt_h</p:attrName>
                                            </p:attrNameLst>
                                          </p:cBhvr>
                                          <p:tavLst>
                                            <p:tav tm="0">
                                              <p:val>
                                                <p:strVal val="#ppt_h"/>
                                              </p:val>
                                            </p:tav>
                                            <p:tav tm="100000">
                                              <p:val>
                                                <p:strVal val="#ppt_h"/>
                                              </p:val>
                                            </p:tav>
                                          </p:tavLst>
                                        </p:anim>
                                        <p:animEffect transition="in" filter="fade">
                                          <p:cBhvr>
                                            <p:cTn id="36" dur="500"/>
                                            <p:tgtEl>
                                              <p:spTgt spid="171"/>
                                            </p:tgtEl>
                                          </p:cBhvr>
                                        </p:animEffect>
                                      </p:childTnLst>
                                    </p:cTn>
                                  </p:par>
                                  <p:par>
                                    <p:cTn id="37" presetID="47" presetClass="entr" presetSubtype="0" fill="hold" grpId="0" nodeType="withEffect">
                                      <p:stCondLst>
                                        <p:cond delay="1700"/>
                                      </p:stCondLst>
                                      <p:childTnLst>
                                        <p:set>
                                          <p:cBhvr>
                                            <p:cTn id="38" dur="1" fill="hold">
                                              <p:stCondLst>
                                                <p:cond delay="0"/>
                                              </p:stCondLst>
                                            </p:cTn>
                                            <p:tgtEl>
                                              <p:spTgt spid="109"/>
                                            </p:tgtEl>
                                            <p:attrNameLst>
                                              <p:attrName>style.visibility</p:attrName>
                                            </p:attrNameLst>
                                          </p:cBhvr>
                                          <p:to>
                                            <p:strVal val="visible"/>
                                          </p:to>
                                        </p:set>
                                        <p:animEffect transition="in" filter="fade">
                                          <p:cBhvr>
                                            <p:cTn id="39" dur="500"/>
                                            <p:tgtEl>
                                              <p:spTgt spid="109"/>
                                            </p:tgtEl>
                                          </p:cBhvr>
                                        </p:animEffect>
                                        <p:anim calcmode="lin" valueType="num">
                                          <p:cBhvr>
                                            <p:cTn id="40" dur="500" fill="hold"/>
                                            <p:tgtEl>
                                              <p:spTgt spid="109"/>
                                            </p:tgtEl>
                                            <p:attrNameLst>
                                              <p:attrName>ppt_x</p:attrName>
                                            </p:attrNameLst>
                                          </p:cBhvr>
                                          <p:tavLst>
                                            <p:tav tm="0">
                                              <p:val>
                                                <p:strVal val="#ppt_x"/>
                                              </p:val>
                                            </p:tav>
                                            <p:tav tm="100000">
                                              <p:val>
                                                <p:strVal val="#ppt_x"/>
                                              </p:val>
                                            </p:tav>
                                          </p:tavLst>
                                        </p:anim>
                                        <p:anim calcmode="lin" valueType="num">
                                          <p:cBhvr>
                                            <p:cTn id="41" dur="500" fill="hold"/>
                                            <p:tgtEl>
                                              <p:spTgt spid="109"/>
                                            </p:tgtEl>
                                            <p:attrNameLst>
                                              <p:attrName>ppt_y</p:attrName>
                                            </p:attrNameLst>
                                          </p:cBhvr>
                                          <p:tavLst>
                                            <p:tav tm="0">
                                              <p:val>
                                                <p:strVal val="#ppt_y-.1"/>
                                              </p:val>
                                            </p:tav>
                                            <p:tav tm="100000">
                                              <p:val>
                                                <p:strVal val="#ppt_y"/>
                                              </p:val>
                                            </p:tav>
                                          </p:tavLst>
                                        </p:anim>
                                      </p:childTnLst>
                                    </p:cTn>
                                  </p:par>
                                  <p:par>
                                    <p:cTn id="42" presetID="55" presetClass="entr" presetSubtype="0" fill="hold" grpId="0" nodeType="withEffect">
                                      <p:stCondLst>
                                        <p:cond delay="2100"/>
                                      </p:stCondLst>
                                      <p:childTnLst>
                                        <p:set>
                                          <p:cBhvr>
                                            <p:cTn id="43" dur="1" fill="hold">
                                              <p:stCondLst>
                                                <p:cond delay="0"/>
                                              </p:stCondLst>
                                            </p:cTn>
                                            <p:tgtEl>
                                              <p:spTgt spid="177"/>
                                            </p:tgtEl>
                                            <p:attrNameLst>
                                              <p:attrName>style.visibility</p:attrName>
                                            </p:attrNameLst>
                                          </p:cBhvr>
                                          <p:to>
                                            <p:strVal val="visible"/>
                                          </p:to>
                                        </p:set>
                                        <p:anim calcmode="lin" valueType="num">
                                          <p:cBhvr>
                                            <p:cTn id="44" dur="500" fill="hold"/>
                                            <p:tgtEl>
                                              <p:spTgt spid="177"/>
                                            </p:tgtEl>
                                            <p:attrNameLst>
                                              <p:attrName>ppt_w</p:attrName>
                                            </p:attrNameLst>
                                          </p:cBhvr>
                                          <p:tavLst>
                                            <p:tav tm="0">
                                              <p:val>
                                                <p:strVal val="#ppt_w*0.70"/>
                                              </p:val>
                                            </p:tav>
                                            <p:tav tm="100000">
                                              <p:val>
                                                <p:strVal val="#ppt_w"/>
                                              </p:val>
                                            </p:tav>
                                          </p:tavLst>
                                        </p:anim>
                                        <p:anim calcmode="lin" valueType="num">
                                          <p:cBhvr>
                                            <p:cTn id="45" dur="500" fill="hold"/>
                                            <p:tgtEl>
                                              <p:spTgt spid="177"/>
                                            </p:tgtEl>
                                            <p:attrNameLst>
                                              <p:attrName>ppt_h</p:attrName>
                                            </p:attrNameLst>
                                          </p:cBhvr>
                                          <p:tavLst>
                                            <p:tav tm="0">
                                              <p:val>
                                                <p:strVal val="#ppt_h"/>
                                              </p:val>
                                            </p:tav>
                                            <p:tav tm="100000">
                                              <p:val>
                                                <p:strVal val="#ppt_h"/>
                                              </p:val>
                                            </p:tav>
                                          </p:tavLst>
                                        </p:anim>
                                        <p:animEffect transition="in" filter="fade">
                                          <p:cBhvr>
                                            <p:cTn id="46"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68" grpId="0" animBg="1"/>
          <p:bldP spid="169" grpId="0"/>
          <p:bldP spid="170" grpId="0" animBg="1"/>
          <p:bldP spid="171" grpId="0"/>
          <p:bldP spid="172" grpId="0" animBg="1"/>
          <p:bldP spid="177" grpId="0"/>
          <p:bldP spid="10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500"/>
                                      </p:stCondLst>
                                      <p:childTnLst>
                                        <p:set>
                                          <p:cBhvr>
                                            <p:cTn id="11" dur="1" fill="hold">
                                              <p:stCondLst>
                                                <p:cond delay="0"/>
                                              </p:stCondLst>
                                            </p:cTn>
                                            <p:tgtEl>
                                              <p:spTgt spid="168"/>
                                            </p:tgtEl>
                                            <p:attrNameLst>
                                              <p:attrName>style.visibility</p:attrName>
                                            </p:attrNameLst>
                                          </p:cBhvr>
                                          <p:to>
                                            <p:strVal val="visible"/>
                                          </p:to>
                                        </p:set>
                                        <p:anim calcmode="lin" valueType="num">
                                          <p:cBhvr additive="base">
                                            <p:cTn id="12" dur="500" fill="hold"/>
                                            <p:tgtEl>
                                              <p:spTgt spid="168"/>
                                            </p:tgtEl>
                                            <p:attrNameLst>
                                              <p:attrName>ppt_x</p:attrName>
                                            </p:attrNameLst>
                                          </p:cBhvr>
                                          <p:tavLst>
                                            <p:tav tm="0">
                                              <p:val>
                                                <p:strVal val="#ppt_x"/>
                                              </p:val>
                                            </p:tav>
                                            <p:tav tm="100000">
                                              <p:val>
                                                <p:strVal val="#ppt_x"/>
                                              </p:val>
                                            </p:tav>
                                          </p:tavLst>
                                        </p:anim>
                                        <p:anim calcmode="lin" valueType="num">
                                          <p:cBhvr additive="base">
                                            <p:cTn id="13" dur="500" fill="hold"/>
                                            <p:tgtEl>
                                              <p:spTgt spid="168"/>
                                            </p:tgtEl>
                                            <p:attrNameLst>
                                              <p:attrName>ppt_y</p:attrName>
                                            </p:attrNameLst>
                                          </p:cBhvr>
                                          <p:tavLst>
                                            <p:tav tm="0">
                                              <p:val>
                                                <p:strVal val="1+#ppt_h/2"/>
                                              </p:val>
                                            </p:tav>
                                            <p:tav tm="100000">
                                              <p:val>
                                                <p:strVal val="#ppt_y"/>
                                              </p:val>
                                            </p:tav>
                                          </p:tavLst>
                                        </p:anim>
                                      </p:childTnLst>
                                    </p:cTn>
                                  </p:par>
                                  <p:par>
                                    <p:cTn id="14" presetID="55" presetClass="entr" presetSubtype="0" fill="hold" grpId="0" nodeType="withEffect">
                                      <p:stCondLst>
                                        <p:cond delay="900"/>
                                      </p:stCondLst>
                                      <p:childTnLst>
                                        <p:set>
                                          <p:cBhvr>
                                            <p:cTn id="15" dur="1" fill="hold">
                                              <p:stCondLst>
                                                <p:cond delay="0"/>
                                              </p:stCondLst>
                                            </p:cTn>
                                            <p:tgtEl>
                                              <p:spTgt spid="167"/>
                                            </p:tgtEl>
                                            <p:attrNameLst>
                                              <p:attrName>style.visibility</p:attrName>
                                            </p:attrNameLst>
                                          </p:cBhvr>
                                          <p:to>
                                            <p:strVal val="visible"/>
                                          </p:to>
                                        </p:set>
                                        <p:anim calcmode="lin" valueType="num">
                                          <p:cBhvr>
                                            <p:cTn id="16" dur="500" fill="hold"/>
                                            <p:tgtEl>
                                              <p:spTgt spid="167"/>
                                            </p:tgtEl>
                                            <p:attrNameLst>
                                              <p:attrName>ppt_w</p:attrName>
                                            </p:attrNameLst>
                                          </p:cBhvr>
                                          <p:tavLst>
                                            <p:tav tm="0">
                                              <p:val>
                                                <p:strVal val="#ppt_w*0.70"/>
                                              </p:val>
                                            </p:tav>
                                            <p:tav tm="100000">
                                              <p:val>
                                                <p:strVal val="#ppt_w"/>
                                              </p:val>
                                            </p:tav>
                                          </p:tavLst>
                                        </p:anim>
                                        <p:anim calcmode="lin" valueType="num">
                                          <p:cBhvr>
                                            <p:cTn id="17" dur="500" fill="hold"/>
                                            <p:tgtEl>
                                              <p:spTgt spid="167"/>
                                            </p:tgtEl>
                                            <p:attrNameLst>
                                              <p:attrName>ppt_h</p:attrName>
                                            </p:attrNameLst>
                                          </p:cBhvr>
                                          <p:tavLst>
                                            <p:tav tm="0">
                                              <p:val>
                                                <p:strVal val="#ppt_h"/>
                                              </p:val>
                                            </p:tav>
                                            <p:tav tm="100000">
                                              <p:val>
                                                <p:strVal val="#ppt_h"/>
                                              </p:val>
                                            </p:tav>
                                          </p:tavLst>
                                        </p:anim>
                                        <p:animEffect transition="in" filter="fade">
                                          <p:cBhvr>
                                            <p:cTn id="18" dur="500"/>
                                            <p:tgtEl>
                                              <p:spTgt spid="167"/>
                                            </p:tgtEl>
                                          </p:cBhvr>
                                        </p:animEffect>
                                      </p:childTnLst>
                                    </p:cTn>
                                  </p:par>
                                  <p:par>
                                    <p:cTn id="19" presetID="2" presetClass="entr" presetSubtype="4" fill="hold" grpId="0" nodeType="withEffect">
                                      <p:stCondLst>
                                        <p:cond delay="900"/>
                                      </p:stCondLst>
                                      <p:childTnLst>
                                        <p:set>
                                          <p:cBhvr>
                                            <p:cTn id="20" dur="1" fill="hold">
                                              <p:stCondLst>
                                                <p:cond delay="0"/>
                                              </p:stCondLst>
                                            </p:cTn>
                                            <p:tgtEl>
                                              <p:spTgt spid="170"/>
                                            </p:tgtEl>
                                            <p:attrNameLst>
                                              <p:attrName>style.visibility</p:attrName>
                                            </p:attrNameLst>
                                          </p:cBhvr>
                                          <p:to>
                                            <p:strVal val="visible"/>
                                          </p:to>
                                        </p:set>
                                        <p:anim calcmode="lin" valueType="num">
                                          <p:cBhvr additive="base">
                                            <p:cTn id="21" dur="500" fill="hold"/>
                                            <p:tgtEl>
                                              <p:spTgt spid="170"/>
                                            </p:tgtEl>
                                            <p:attrNameLst>
                                              <p:attrName>ppt_x</p:attrName>
                                            </p:attrNameLst>
                                          </p:cBhvr>
                                          <p:tavLst>
                                            <p:tav tm="0">
                                              <p:val>
                                                <p:strVal val="#ppt_x"/>
                                              </p:val>
                                            </p:tav>
                                            <p:tav tm="100000">
                                              <p:val>
                                                <p:strVal val="#ppt_x"/>
                                              </p:val>
                                            </p:tav>
                                          </p:tavLst>
                                        </p:anim>
                                        <p:anim calcmode="lin" valueType="num">
                                          <p:cBhvr additive="base">
                                            <p:cTn id="22" dur="500" fill="hold"/>
                                            <p:tgtEl>
                                              <p:spTgt spid="170"/>
                                            </p:tgtEl>
                                            <p:attrNameLst>
                                              <p:attrName>ppt_y</p:attrName>
                                            </p:attrNameLst>
                                          </p:cBhvr>
                                          <p:tavLst>
                                            <p:tav tm="0">
                                              <p:val>
                                                <p:strVal val="1+#ppt_h/2"/>
                                              </p:val>
                                            </p:tav>
                                            <p:tav tm="100000">
                                              <p:val>
                                                <p:strVal val="#ppt_y"/>
                                              </p:val>
                                            </p:tav>
                                          </p:tavLst>
                                        </p:anim>
                                      </p:childTnLst>
                                    </p:cTn>
                                  </p:par>
                                  <p:par>
                                    <p:cTn id="23" presetID="55" presetClass="entr" presetSubtype="0" fill="hold" grpId="0" nodeType="withEffect">
                                      <p:stCondLst>
                                        <p:cond delay="1300"/>
                                      </p:stCondLst>
                                      <p:childTnLst>
                                        <p:set>
                                          <p:cBhvr>
                                            <p:cTn id="24" dur="1" fill="hold">
                                              <p:stCondLst>
                                                <p:cond delay="0"/>
                                              </p:stCondLst>
                                            </p:cTn>
                                            <p:tgtEl>
                                              <p:spTgt spid="169"/>
                                            </p:tgtEl>
                                            <p:attrNameLst>
                                              <p:attrName>style.visibility</p:attrName>
                                            </p:attrNameLst>
                                          </p:cBhvr>
                                          <p:to>
                                            <p:strVal val="visible"/>
                                          </p:to>
                                        </p:set>
                                        <p:anim calcmode="lin" valueType="num">
                                          <p:cBhvr>
                                            <p:cTn id="25" dur="500" fill="hold"/>
                                            <p:tgtEl>
                                              <p:spTgt spid="169"/>
                                            </p:tgtEl>
                                            <p:attrNameLst>
                                              <p:attrName>ppt_w</p:attrName>
                                            </p:attrNameLst>
                                          </p:cBhvr>
                                          <p:tavLst>
                                            <p:tav tm="0">
                                              <p:val>
                                                <p:strVal val="#ppt_w*0.70"/>
                                              </p:val>
                                            </p:tav>
                                            <p:tav tm="100000">
                                              <p:val>
                                                <p:strVal val="#ppt_w"/>
                                              </p:val>
                                            </p:tav>
                                          </p:tavLst>
                                        </p:anim>
                                        <p:anim calcmode="lin" valueType="num">
                                          <p:cBhvr>
                                            <p:cTn id="26" dur="500" fill="hold"/>
                                            <p:tgtEl>
                                              <p:spTgt spid="169"/>
                                            </p:tgtEl>
                                            <p:attrNameLst>
                                              <p:attrName>ppt_h</p:attrName>
                                            </p:attrNameLst>
                                          </p:cBhvr>
                                          <p:tavLst>
                                            <p:tav tm="0">
                                              <p:val>
                                                <p:strVal val="#ppt_h"/>
                                              </p:val>
                                            </p:tav>
                                            <p:tav tm="100000">
                                              <p:val>
                                                <p:strVal val="#ppt_h"/>
                                              </p:val>
                                            </p:tav>
                                          </p:tavLst>
                                        </p:anim>
                                        <p:animEffect transition="in" filter="fade">
                                          <p:cBhvr>
                                            <p:cTn id="27" dur="500"/>
                                            <p:tgtEl>
                                              <p:spTgt spid="169"/>
                                            </p:tgtEl>
                                          </p:cBhvr>
                                        </p:animEffect>
                                      </p:childTnLst>
                                    </p:cTn>
                                  </p:par>
                                  <p:par>
                                    <p:cTn id="28" presetID="2" presetClass="entr" presetSubtype="4" fill="hold" grpId="0" nodeType="withEffect">
                                      <p:stCondLst>
                                        <p:cond delay="1300"/>
                                      </p:stCondLst>
                                      <p:childTnLst>
                                        <p:set>
                                          <p:cBhvr>
                                            <p:cTn id="29" dur="1" fill="hold">
                                              <p:stCondLst>
                                                <p:cond delay="0"/>
                                              </p:stCondLst>
                                            </p:cTn>
                                            <p:tgtEl>
                                              <p:spTgt spid="172"/>
                                            </p:tgtEl>
                                            <p:attrNameLst>
                                              <p:attrName>style.visibility</p:attrName>
                                            </p:attrNameLst>
                                          </p:cBhvr>
                                          <p:to>
                                            <p:strVal val="visible"/>
                                          </p:to>
                                        </p:set>
                                        <p:anim calcmode="lin" valueType="num">
                                          <p:cBhvr additive="base">
                                            <p:cTn id="30" dur="500" fill="hold"/>
                                            <p:tgtEl>
                                              <p:spTgt spid="172"/>
                                            </p:tgtEl>
                                            <p:attrNameLst>
                                              <p:attrName>ppt_x</p:attrName>
                                            </p:attrNameLst>
                                          </p:cBhvr>
                                          <p:tavLst>
                                            <p:tav tm="0">
                                              <p:val>
                                                <p:strVal val="#ppt_x"/>
                                              </p:val>
                                            </p:tav>
                                            <p:tav tm="100000">
                                              <p:val>
                                                <p:strVal val="#ppt_x"/>
                                              </p:val>
                                            </p:tav>
                                          </p:tavLst>
                                        </p:anim>
                                        <p:anim calcmode="lin" valueType="num">
                                          <p:cBhvr additive="base">
                                            <p:cTn id="31" dur="500" fill="hold"/>
                                            <p:tgtEl>
                                              <p:spTgt spid="172"/>
                                            </p:tgtEl>
                                            <p:attrNameLst>
                                              <p:attrName>ppt_y</p:attrName>
                                            </p:attrNameLst>
                                          </p:cBhvr>
                                          <p:tavLst>
                                            <p:tav tm="0">
                                              <p:val>
                                                <p:strVal val="1+#ppt_h/2"/>
                                              </p:val>
                                            </p:tav>
                                            <p:tav tm="100000">
                                              <p:val>
                                                <p:strVal val="#ppt_y"/>
                                              </p:val>
                                            </p:tav>
                                          </p:tavLst>
                                        </p:anim>
                                      </p:childTnLst>
                                    </p:cTn>
                                  </p:par>
                                  <p:par>
                                    <p:cTn id="32" presetID="55" presetClass="entr" presetSubtype="0" fill="hold" grpId="0" nodeType="withEffect">
                                      <p:stCondLst>
                                        <p:cond delay="1700"/>
                                      </p:stCondLst>
                                      <p:childTnLst>
                                        <p:set>
                                          <p:cBhvr>
                                            <p:cTn id="33" dur="1" fill="hold">
                                              <p:stCondLst>
                                                <p:cond delay="0"/>
                                              </p:stCondLst>
                                            </p:cTn>
                                            <p:tgtEl>
                                              <p:spTgt spid="171"/>
                                            </p:tgtEl>
                                            <p:attrNameLst>
                                              <p:attrName>style.visibility</p:attrName>
                                            </p:attrNameLst>
                                          </p:cBhvr>
                                          <p:to>
                                            <p:strVal val="visible"/>
                                          </p:to>
                                        </p:set>
                                        <p:anim calcmode="lin" valueType="num">
                                          <p:cBhvr>
                                            <p:cTn id="34" dur="500" fill="hold"/>
                                            <p:tgtEl>
                                              <p:spTgt spid="171"/>
                                            </p:tgtEl>
                                            <p:attrNameLst>
                                              <p:attrName>ppt_w</p:attrName>
                                            </p:attrNameLst>
                                          </p:cBhvr>
                                          <p:tavLst>
                                            <p:tav tm="0">
                                              <p:val>
                                                <p:strVal val="#ppt_w*0.70"/>
                                              </p:val>
                                            </p:tav>
                                            <p:tav tm="100000">
                                              <p:val>
                                                <p:strVal val="#ppt_w"/>
                                              </p:val>
                                            </p:tav>
                                          </p:tavLst>
                                        </p:anim>
                                        <p:anim calcmode="lin" valueType="num">
                                          <p:cBhvr>
                                            <p:cTn id="35" dur="500" fill="hold"/>
                                            <p:tgtEl>
                                              <p:spTgt spid="171"/>
                                            </p:tgtEl>
                                            <p:attrNameLst>
                                              <p:attrName>ppt_h</p:attrName>
                                            </p:attrNameLst>
                                          </p:cBhvr>
                                          <p:tavLst>
                                            <p:tav tm="0">
                                              <p:val>
                                                <p:strVal val="#ppt_h"/>
                                              </p:val>
                                            </p:tav>
                                            <p:tav tm="100000">
                                              <p:val>
                                                <p:strVal val="#ppt_h"/>
                                              </p:val>
                                            </p:tav>
                                          </p:tavLst>
                                        </p:anim>
                                        <p:animEffect transition="in" filter="fade">
                                          <p:cBhvr>
                                            <p:cTn id="36" dur="500"/>
                                            <p:tgtEl>
                                              <p:spTgt spid="171"/>
                                            </p:tgtEl>
                                          </p:cBhvr>
                                        </p:animEffect>
                                      </p:childTnLst>
                                    </p:cTn>
                                  </p:par>
                                  <p:par>
                                    <p:cTn id="37" presetID="47" presetClass="entr" presetSubtype="0" fill="hold" grpId="0" nodeType="withEffect">
                                      <p:stCondLst>
                                        <p:cond delay="1700"/>
                                      </p:stCondLst>
                                      <p:childTnLst>
                                        <p:set>
                                          <p:cBhvr>
                                            <p:cTn id="38" dur="1" fill="hold">
                                              <p:stCondLst>
                                                <p:cond delay="0"/>
                                              </p:stCondLst>
                                            </p:cTn>
                                            <p:tgtEl>
                                              <p:spTgt spid="109"/>
                                            </p:tgtEl>
                                            <p:attrNameLst>
                                              <p:attrName>style.visibility</p:attrName>
                                            </p:attrNameLst>
                                          </p:cBhvr>
                                          <p:to>
                                            <p:strVal val="visible"/>
                                          </p:to>
                                        </p:set>
                                        <p:animEffect transition="in" filter="fade">
                                          <p:cBhvr>
                                            <p:cTn id="39" dur="500"/>
                                            <p:tgtEl>
                                              <p:spTgt spid="109"/>
                                            </p:tgtEl>
                                          </p:cBhvr>
                                        </p:animEffect>
                                        <p:anim calcmode="lin" valueType="num">
                                          <p:cBhvr>
                                            <p:cTn id="40" dur="500" fill="hold"/>
                                            <p:tgtEl>
                                              <p:spTgt spid="109"/>
                                            </p:tgtEl>
                                            <p:attrNameLst>
                                              <p:attrName>ppt_x</p:attrName>
                                            </p:attrNameLst>
                                          </p:cBhvr>
                                          <p:tavLst>
                                            <p:tav tm="0">
                                              <p:val>
                                                <p:strVal val="#ppt_x"/>
                                              </p:val>
                                            </p:tav>
                                            <p:tav tm="100000">
                                              <p:val>
                                                <p:strVal val="#ppt_x"/>
                                              </p:val>
                                            </p:tav>
                                          </p:tavLst>
                                        </p:anim>
                                        <p:anim calcmode="lin" valueType="num">
                                          <p:cBhvr>
                                            <p:cTn id="41" dur="500" fill="hold"/>
                                            <p:tgtEl>
                                              <p:spTgt spid="109"/>
                                            </p:tgtEl>
                                            <p:attrNameLst>
                                              <p:attrName>ppt_y</p:attrName>
                                            </p:attrNameLst>
                                          </p:cBhvr>
                                          <p:tavLst>
                                            <p:tav tm="0">
                                              <p:val>
                                                <p:strVal val="#ppt_y-.1"/>
                                              </p:val>
                                            </p:tav>
                                            <p:tav tm="100000">
                                              <p:val>
                                                <p:strVal val="#ppt_y"/>
                                              </p:val>
                                            </p:tav>
                                          </p:tavLst>
                                        </p:anim>
                                      </p:childTnLst>
                                    </p:cTn>
                                  </p:par>
                                  <p:par>
                                    <p:cTn id="42" presetID="55" presetClass="entr" presetSubtype="0" fill="hold" grpId="0" nodeType="withEffect">
                                      <p:stCondLst>
                                        <p:cond delay="2100"/>
                                      </p:stCondLst>
                                      <p:childTnLst>
                                        <p:set>
                                          <p:cBhvr>
                                            <p:cTn id="43" dur="1" fill="hold">
                                              <p:stCondLst>
                                                <p:cond delay="0"/>
                                              </p:stCondLst>
                                            </p:cTn>
                                            <p:tgtEl>
                                              <p:spTgt spid="177"/>
                                            </p:tgtEl>
                                            <p:attrNameLst>
                                              <p:attrName>style.visibility</p:attrName>
                                            </p:attrNameLst>
                                          </p:cBhvr>
                                          <p:to>
                                            <p:strVal val="visible"/>
                                          </p:to>
                                        </p:set>
                                        <p:anim calcmode="lin" valueType="num">
                                          <p:cBhvr>
                                            <p:cTn id="44" dur="500" fill="hold"/>
                                            <p:tgtEl>
                                              <p:spTgt spid="177"/>
                                            </p:tgtEl>
                                            <p:attrNameLst>
                                              <p:attrName>ppt_w</p:attrName>
                                            </p:attrNameLst>
                                          </p:cBhvr>
                                          <p:tavLst>
                                            <p:tav tm="0">
                                              <p:val>
                                                <p:strVal val="#ppt_w*0.70"/>
                                              </p:val>
                                            </p:tav>
                                            <p:tav tm="100000">
                                              <p:val>
                                                <p:strVal val="#ppt_w"/>
                                              </p:val>
                                            </p:tav>
                                          </p:tavLst>
                                        </p:anim>
                                        <p:anim calcmode="lin" valueType="num">
                                          <p:cBhvr>
                                            <p:cTn id="45" dur="500" fill="hold"/>
                                            <p:tgtEl>
                                              <p:spTgt spid="177"/>
                                            </p:tgtEl>
                                            <p:attrNameLst>
                                              <p:attrName>ppt_h</p:attrName>
                                            </p:attrNameLst>
                                          </p:cBhvr>
                                          <p:tavLst>
                                            <p:tav tm="0">
                                              <p:val>
                                                <p:strVal val="#ppt_h"/>
                                              </p:val>
                                            </p:tav>
                                            <p:tav tm="100000">
                                              <p:val>
                                                <p:strVal val="#ppt_h"/>
                                              </p:val>
                                            </p:tav>
                                          </p:tavLst>
                                        </p:anim>
                                        <p:animEffect transition="in" filter="fade">
                                          <p:cBhvr>
                                            <p:cTn id="46"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68" grpId="0" animBg="1"/>
          <p:bldP spid="169" grpId="0"/>
          <p:bldP spid="170" grpId="0" animBg="1"/>
          <p:bldP spid="171" grpId="0"/>
          <p:bldP spid="172" grpId="0" animBg="1"/>
          <p:bldP spid="177" grpId="0"/>
          <p:bldP spid="109" grpId="0" animBg="1"/>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506555" y="2139276"/>
            <a:ext cx="1512168" cy="646331"/>
          </a:xfrm>
          <a:prstGeom prst="rect">
            <a:avLst/>
          </a:prstGeom>
          <a:noFill/>
        </p:spPr>
        <p:txBody>
          <a:bodyPr wrap="square" rtlCol="0">
            <a:spAutoFit/>
          </a:bodyPr>
          <a:lstStyle/>
          <a:p>
            <a:pPr algn="ctr"/>
            <a:r>
              <a:rPr lang="zh-CN" altLang="en-US" sz="36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规 划</a:t>
            </a:r>
            <a:endParaRPr lang="zh-CN" altLang="en-US" sz="1400" dirty="0">
              <a:ln w="6350">
                <a:noFill/>
              </a:ln>
              <a:solidFill>
                <a:schemeClr val="bg1"/>
              </a:solidFill>
              <a:latin typeface="Arial" pitchFamily="34" charset="0"/>
              <a:ea typeface="微软雅黑" pitchFamily="34" charset="-122"/>
              <a:cs typeface="Arial" pitchFamily="34" charset="0"/>
            </a:endParaRPr>
          </a:p>
        </p:txBody>
      </p:sp>
      <p:sp>
        <p:nvSpPr>
          <p:cNvPr id="23" name="Rectangle 66"/>
          <p:cNvSpPr>
            <a:spLocks noChangeArrowheads="1"/>
          </p:cNvSpPr>
          <p:nvPr/>
        </p:nvSpPr>
        <p:spPr bwMode="auto">
          <a:xfrm>
            <a:off x="2483768" y="1202804"/>
            <a:ext cx="5832648" cy="142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1450" lvl="0" indent="-171450" algn="just" fontAlgn="base">
              <a:lnSpc>
                <a:spcPct val="200000"/>
              </a:lnSpc>
              <a:spcBef>
                <a:spcPct val="0"/>
              </a:spcBef>
              <a:spcAft>
                <a:spcPct val="0"/>
              </a:spcAft>
              <a:buFont typeface="Arial" panose="020B0604020202020204" pitchFamily="34" charset="0"/>
              <a:buChar char="•"/>
            </a:pPr>
            <a:r>
              <a:rPr lang="zh-CN" altLang="en-US" sz="1200" dirty="0">
                <a:solidFill>
                  <a:schemeClr val="bg1"/>
                </a:solidFill>
                <a:latin typeface="Arial" pitchFamily="34" charset="0"/>
                <a:ea typeface="微软雅黑" pitchFamily="34" charset="-122"/>
              </a:rPr>
              <a:t>最后</a:t>
            </a:r>
            <a:r>
              <a:rPr lang="en-US" altLang="zh-CN" sz="1200" dirty="0">
                <a:solidFill>
                  <a:schemeClr val="bg1"/>
                </a:solidFill>
                <a:latin typeface="Arial" pitchFamily="34" charset="0"/>
                <a:ea typeface="微软雅黑" pitchFamily="34" charset="-122"/>
              </a:rPr>
              <a:t>10</a:t>
            </a:r>
            <a:r>
              <a:rPr lang="zh-CN" altLang="en-US" sz="1200" dirty="0">
                <a:solidFill>
                  <a:schemeClr val="bg1"/>
                </a:solidFill>
                <a:latin typeface="Arial" pitchFamily="34" charset="0"/>
                <a:ea typeface="微软雅黑" pitchFamily="34" charset="-122"/>
              </a:rPr>
              <a:t>天主要就是完成一篇论文的撰写，目前的想法是根据</a:t>
            </a:r>
            <a:r>
              <a:rPr lang="en-US" altLang="zh-CN" sz="1200" dirty="0">
                <a:solidFill>
                  <a:schemeClr val="bg1"/>
                </a:solidFill>
                <a:latin typeface="Arial" pitchFamily="34" charset="0"/>
                <a:ea typeface="微软雅黑" pitchFamily="34" charset="-122"/>
              </a:rPr>
              <a:t>《</a:t>
            </a:r>
            <a:r>
              <a:rPr lang="zh-CN" altLang="en-US" sz="1200" dirty="0">
                <a:solidFill>
                  <a:schemeClr val="bg1"/>
                </a:solidFill>
                <a:latin typeface="Arial" pitchFamily="34" charset="0"/>
                <a:ea typeface="微软雅黑" pitchFamily="34" charset="-122"/>
              </a:rPr>
              <a:t>网络安全的机器学习和深度学习方法</a:t>
            </a:r>
            <a:r>
              <a:rPr lang="en-US" altLang="zh-CN" sz="1200" dirty="0">
                <a:solidFill>
                  <a:schemeClr val="bg1"/>
                </a:solidFill>
                <a:latin typeface="Arial" pitchFamily="34" charset="0"/>
                <a:ea typeface="微软雅黑" pitchFamily="34" charset="-122"/>
              </a:rPr>
              <a:t>》</a:t>
            </a:r>
            <a:r>
              <a:rPr lang="zh-CN" altLang="en-US" sz="1200" dirty="0">
                <a:solidFill>
                  <a:schemeClr val="bg1"/>
                </a:solidFill>
                <a:latin typeface="Arial" pitchFamily="34" charset="0"/>
                <a:ea typeface="微软雅黑" pitchFamily="34" charset="-122"/>
              </a:rPr>
              <a:t>这篇论文的思路，整理下目前涉及到入侵检测所用到的模型</a:t>
            </a:r>
            <a:endParaRPr lang="en-US" altLang="zh-CN" sz="1200" dirty="0">
              <a:solidFill>
                <a:schemeClr val="bg1"/>
              </a:solidFill>
              <a:latin typeface="Arial" pitchFamily="34" charset="0"/>
              <a:ea typeface="微软雅黑" pitchFamily="34" charset="-122"/>
            </a:endParaRPr>
          </a:p>
          <a:p>
            <a:pPr marL="171450" lvl="0" indent="-171450" algn="just" fontAlgn="base">
              <a:lnSpc>
                <a:spcPct val="200000"/>
              </a:lnSpc>
              <a:spcBef>
                <a:spcPct val="0"/>
              </a:spcBef>
              <a:spcAft>
                <a:spcPct val="0"/>
              </a:spcAft>
              <a:buFont typeface="Arial" panose="020B0604020202020204" pitchFamily="34" charset="0"/>
              <a:buChar char="•"/>
            </a:pPr>
            <a:endParaRPr lang="en-US" altLang="zh-CN" sz="1200" dirty="0">
              <a:solidFill>
                <a:schemeClr val="bg1"/>
              </a:solidFill>
              <a:latin typeface="Arial" pitchFamily="34" charset="0"/>
              <a:ea typeface="微软雅黑" pitchFamily="34" charset="-122"/>
            </a:endParaRPr>
          </a:p>
          <a:p>
            <a:pPr marL="171450" lvl="0" indent="-171450" algn="just" fontAlgn="base">
              <a:lnSpc>
                <a:spcPct val="200000"/>
              </a:lnSpc>
              <a:spcBef>
                <a:spcPct val="0"/>
              </a:spcBef>
              <a:spcAft>
                <a:spcPct val="0"/>
              </a:spcAft>
              <a:buFont typeface="Arial" panose="020B0604020202020204" pitchFamily="34" charset="0"/>
              <a:buChar char="•"/>
            </a:pPr>
            <a:r>
              <a:rPr lang="zh-CN" altLang="en-US" sz="1200" dirty="0">
                <a:solidFill>
                  <a:schemeClr val="bg1"/>
                </a:solidFill>
                <a:latin typeface="Arial" pitchFamily="34" charset="0"/>
                <a:ea typeface="微软雅黑" pitchFamily="34" charset="-122"/>
              </a:rPr>
              <a:t>依据之前的寒假计划表，将一些没完成的计划完成</a:t>
            </a:r>
            <a:endParaRPr lang="en-US" altLang="zh-CN" sz="1200" dirty="0">
              <a:solidFill>
                <a:schemeClr val="bg1"/>
              </a:solidFill>
              <a:latin typeface="Arial" pitchFamily="34" charset="0"/>
              <a:ea typeface="微软雅黑" pitchFamily="34" charset="-122"/>
            </a:endParaRPr>
          </a:p>
        </p:txBody>
      </p:sp>
      <p:sp>
        <p:nvSpPr>
          <p:cNvPr id="15" name="Freeform 103"/>
          <p:cNvSpPr>
            <a:spLocks noEditPoints="1"/>
          </p:cNvSpPr>
          <p:nvPr/>
        </p:nvSpPr>
        <p:spPr bwMode="auto">
          <a:xfrm>
            <a:off x="942533" y="1287430"/>
            <a:ext cx="640212" cy="52464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47" presetClass="entr" presetSubtype="0" fill="hold" grpId="0" nodeType="withEffect">
                                  <p:stCondLst>
                                    <p:cond delay="50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anim calcmode="lin" valueType="num">
                                      <p:cBhvr>
                                        <p:cTn id="13" dur="500" fill="hold"/>
                                        <p:tgtEl>
                                          <p:spTgt spid="39"/>
                                        </p:tgtEl>
                                        <p:attrNameLst>
                                          <p:attrName>ppt_x</p:attrName>
                                        </p:attrNameLst>
                                      </p:cBhvr>
                                      <p:tavLst>
                                        <p:tav tm="0">
                                          <p:val>
                                            <p:strVal val="#ppt_x"/>
                                          </p:val>
                                        </p:tav>
                                        <p:tav tm="100000">
                                          <p:val>
                                            <p:strVal val="#ppt_x"/>
                                          </p:val>
                                        </p:tav>
                                      </p:tavLst>
                                    </p:anim>
                                    <p:anim calcmode="lin" valueType="num">
                                      <p:cBhvr>
                                        <p:cTn id="14" dur="500" fill="hold"/>
                                        <p:tgtEl>
                                          <p:spTgt spid="39"/>
                                        </p:tgtEl>
                                        <p:attrNameLst>
                                          <p:attrName>ppt_y</p:attrName>
                                        </p:attrNameLst>
                                      </p:cBhvr>
                                      <p:tavLst>
                                        <p:tav tm="0">
                                          <p:val>
                                            <p:strVal val="#ppt_y-.1"/>
                                          </p:val>
                                        </p:tav>
                                        <p:tav tm="100000">
                                          <p:val>
                                            <p:strVal val="#ppt_y"/>
                                          </p:val>
                                        </p:tav>
                                      </p:tavLst>
                                    </p:anim>
                                  </p:childTnLst>
                                </p:cTn>
                              </p:par>
                              <p:par>
                                <p:cTn id="15" presetID="55" presetClass="entr" presetSubtype="0" fill="hold" grpId="0" nodeType="withEffect">
                                  <p:stCondLst>
                                    <p:cond delay="60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strVal val="#ppt_w*0.70"/>
                                          </p:val>
                                        </p:tav>
                                        <p:tav tm="100000">
                                          <p:val>
                                            <p:strVal val="#ppt_w"/>
                                          </p:val>
                                        </p:tav>
                                      </p:tavLst>
                                    </p:anim>
                                    <p:anim calcmode="lin" valueType="num">
                                      <p:cBhvr>
                                        <p:cTn id="18" dur="500" fill="hold"/>
                                        <p:tgtEl>
                                          <p:spTgt spid="23"/>
                                        </p:tgtEl>
                                        <p:attrNameLst>
                                          <p:attrName>ppt_h</p:attrName>
                                        </p:attrNameLst>
                                      </p:cBhvr>
                                      <p:tavLst>
                                        <p:tav tm="0">
                                          <p:val>
                                            <p:strVal val="#ppt_h"/>
                                          </p:val>
                                        </p:tav>
                                        <p:tav tm="100000">
                                          <p:val>
                                            <p:strVal val="#ppt_h"/>
                                          </p:val>
                                        </p:tav>
                                      </p:tavLst>
                                    </p:anim>
                                    <p:animEffect transition="in" filter="fade">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23" grpId="0"/>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971600" y="2246997"/>
            <a:ext cx="7200800" cy="646331"/>
          </a:xfrm>
          <a:prstGeom prst="rect">
            <a:avLst/>
          </a:prstGeom>
          <a:noFill/>
        </p:spPr>
        <p:txBody>
          <a:bodyPr wrap="square" rtlCol="0">
            <a:spAutoFit/>
          </a:bodyPr>
          <a:lstStyle/>
          <a:p>
            <a:pPr algn="ctr"/>
            <a:r>
              <a:rPr lang="zh-CN" altLang="en-US" sz="3600"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敬请各位老师同学批评指正</a:t>
            </a:r>
          </a:p>
        </p:txBody>
      </p:sp>
      <p:sp>
        <p:nvSpPr>
          <p:cNvPr id="37" name="圆角矩形 36"/>
          <p:cNvSpPr/>
          <p:nvPr/>
        </p:nvSpPr>
        <p:spPr>
          <a:xfrm>
            <a:off x="2555776" y="3124557"/>
            <a:ext cx="4032448" cy="20256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微软雅黑" pitchFamily="34" charset="-122"/>
                <a:ea typeface="微软雅黑" pitchFamily="34" charset="-122"/>
              </a:rPr>
              <a:t>THANK YOU FOR WATCHING</a:t>
            </a:r>
          </a:p>
        </p:txBody>
      </p:sp>
      <p:sp>
        <p:nvSpPr>
          <p:cNvPr id="39" name="Freeform 103"/>
          <p:cNvSpPr>
            <a:spLocks noEditPoints="1"/>
          </p:cNvSpPr>
          <p:nvPr/>
        </p:nvSpPr>
        <p:spPr bwMode="auto">
          <a:xfrm>
            <a:off x="4251489" y="1287430"/>
            <a:ext cx="640212" cy="52464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3"/>
                                        </p:tgtEl>
                                        <p:attrNameLst>
                                          <p:attrName>ppt_y</p:attrName>
                                        </p:attrNameLst>
                                      </p:cBhvr>
                                      <p:tavLst>
                                        <p:tav tm="0">
                                          <p:val>
                                            <p:strVal val="#ppt_y"/>
                                          </p:val>
                                        </p:tav>
                                        <p:tav tm="100000">
                                          <p:val>
                                            <p:strVal val="#ppt_y"/>
                                          </p:val>
                                        </p:tav>
                                      </p:tavLst>
                                    </p:anim>
                                    <p:anim calcmode="lin" valueType="num">
                                      <p:cBhvr>
                                        <p:cTn id="9"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3"/>
                                        </p:tgtEl>
                                      </p:cBhvr>
                                    </p:animEffect>
                                  </p:childTnLst>
                                </p:cTn>
                              </p:par>
                              <p:par>
                                <p:cTn id="12" presetID="53" presetClass="entr" presetSubtype="16" fill="hold" grpId="0" nodeType="withEffect">
                                  <p:stCondLst>
                                    <p:cond delay="200"/>
                                  </p:stCondLst>
                                  <p:childTnLst>
                                    <p:set>
                                      <p:cBhvr>
                                        <p:cTn id="13" dur="1" fill="hold">
                                          <p:stCondLst>
                                            <p:cond delay="0"/>
                                          </p:stCondLst>
                                        </p:cTn>
                                        <p:tgtEl>
                                          <p:spTgt spid="37"/>
                                        </p:tgtEl>
                                        <p:attrNameLst>
                                          <p:attrName>style.visibility</p:attrName>
                                        </p:attrNameLst>
                                      </p:cBhvr>
                                      <p:to>
                                        <p:strVal val="visible"/>
                                      </p:to>
                                    </p:set>
                                    <p:anim calcmode="lin" valueType="num">
                                      <p:cBhvr>
                                        <p:cTn id="14" dur="300" fill="hold"/>
                                        <p:tgtEl>
                                          <p:spTgt spid="37"/>
                                        </p:tgtEl>
                                        <p:attrNameLst>
                                          <p:attrName>ppt_w</p:attrName>
                                        </p:attrNameLst>
                                      </p:cBhvr>
                                      <p:tavLst>
                                        <p:tav tm="0">
                                          <p:val>
                                            <p:fltVal val="0"/>
                                          </p:val>
                                        </p:tav>
                                        <p:tav tm="100000">
                                          <p:val>
                                            <p:strVal val="#ppt_w"/>
                                          </p:val>
                                        </p:tav>
                                      </p:tavLst>
                                    </p:anim>
                                    <p:anim calcmode="lin" valueType="num">
                                      <p:cBhvr>
                                        <p:cTn id="15" dur="300" fill="hold"/>
                                        <p:tgtEl>
                                          <p:spTgt spid="37"/>
                                        </p:tgtEl>
                                        <p:attrNameLst>
                                          <p:attrName>ppt_h</p:attrName>
                                        </p:attrNameLst>
                                      </p:cBhvr>
                                      <p:tavLst>
                                        <p:tav tm="0">
                                          <p:val>
                                            <p:fltVal val="0"/>
                                          </p:val>
                                        </p:tav>
                                        <p:tav tm="100000">
                                          <p:val>
                                            <p:strVal val="#ppt_h"/>
                                          </p:val>
                                        </p:tav>
                                      </p:tavLst>
                                    </p:anim>
                                    <p:animEffect transition="in" filter="fade">
                                      <p:cBhvr>
                                        <p:cTn id="16" dur="300"/>
                                        <p:tgtEl>
                                          <p:spTgt spid="3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animEffect transition="in" filter="fade">
                                      <p:cBhvr>
                                        <p:cTn id="2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10"/>
          <p:cNvSpPr>
            <a:spLocks noEditPoints="1"/>
          </p:cNvSpPr>
          <p:nvPr/>
        </p:nvSpPr>
        <p:spPr bwMode="auto">
          <a:xfrm>
            <a:off x="-1463" y="1182490"/>
            <a:ext cx="4762176" cy="3982615"/>
          </a:xfrm>
          <a:custGeom>
            <a:avLst/>
            <a:gdLst>
              <a:gd name="T0" fmla="*/ 1565 w 2779"/>
              <a:gd name="T1" fmla="*/ 164 h 2324"/>
              <a:gd name="T2" fmla="*/ 0 w 2779"/>
              <a:gd name="T3" fmla="*/ 217 h 2324"/>
              <a:gd name="T4" fmla="*/ 1485 w 2779"/>
              <a:gd name="T5" fmla="*/ 2313 h 2324"/>
              <a:gd name="T6" fmla="*/ 1910 w 2779"/>
              <a:gd name="T7" fmla="*/ 2243 h 2324"/>
              <a:gd name="T8" fmla="*/ 2765 w 2779"/>
              <a:gd name="T9" fmla="*/ 2014 h 2324"/>
              <a:gd name="T10" fmla="*/ 732 w 2779"/>
              <a:gd name="T11" fmla="*/ 2122 h 2324"/>
              <a:gd name="T12" fmla="*/ 732 w 2779"/>
              <a:gd name="T13" fmla="*/ 312 h 2324"/>
              <a:gd name="T14" fmla="*/ 1389 w 2779"/>
              <a:gd name="T15" fmla="*/ 2122 h 2324"/>
              <a:gd name="T16" fmla="*/ 1389 w 2779"/>
              <a:gd name="T17" fmla="*/ 312 h 2324"/>
              <a:gd name="T18" fmla="*/ 2070 w 2779"/>
              <a:gd name="T19" fmla="*/ 2101 h 2324"/>
              <a:gd name="T20" fmla="*/ 2557 w 2779"/>
              <a:gd name="T21" fmla="*/ 1970 h 2324"/>
              <a:gd name="T22" fmla="*/ 319 w 2779"/>
              <a:gd name="T23" fmla="*/ 1881 h 2324"/>
              <a:gd name="T24" fmla="*/ 595 w 2779"/>
              <a:gd name="T25" fmla="*/ 1888 h 2324"/>
              <a:gd name="T26" fmla="*/ 597 w 2779"/>
              <a:gd name="T27" fmla="*/ 1612 h 2324"/>
              <a:gd name="T28" fmla="*/ 323 w 2779"/>
              <a:gd name="T29" fmla="*/ 1612 h 2324"/>
              <a:gd name="T30" fmla="*/ 403 w 2779"/>
              <a:gd name="T31" fmla="*/ 1693 h 2324"/>
              <a:gd name="T32" fmla="*/ 516 w 2779"/>
              <a:gd name="T33" fmla="*/ 1693 h 2324"/>
              <a:gd name="T34" fmla="*/ 516 w 2779"/>
              <a:gd name="T35" fmla="*/ 1805 h 2324"/>
              <a:gd name="T36" fmla="*/ 401 w 2779"/>
              <a:gd name="T37" fmla="*/ 1803 h 2324"/>
              <a:gd name="T38" fmla="*/ 443 w 2779"/>
              <a:gd name="T39" fmla="*/ 1283 h 2324"/>
              <a:gd name="T40" fmla="*/ 500 w 2779"/>
              <a:gd name="T41" fmla="*/ 534 h 2324"/>
              <a:gd name="T42" fmla="*/ 386 w 2779"/>
              <a:gd name="T43" fmla="*/ 1225 h 2324"/>
              <a:gd name="T44" fmla="*/ 1888 w 2779"/>
              <a:gd name="T45" fmla="*/ 447 h 2324"/>
              <a:gd name="T46" fmla="*/ 2096 w 2779"/>
              <a:gd name="T47" fmla="*/ 1224 h 2324"/>
              <a:gd name="T48" fmla="*/ 1888 w 2779"/>
              <a:gd name="T49" fmla="*/ 447 h 2324"/>
              <a:gd name="T50" fmla="*/ 968 w 2779"/>
              <a:gd name="T51" fmla="*/ 1885 h 2324"/>
              <a:gd name="T52" fmla="*/ 1242 w 2779"/>
              <a:gd name="T53" fmla="*/ 1885 h 2324"/>
              <a:gd name="T54" fmla="*/ 1105 w 2779"/>
              <a:gd name="T55" fmla="*/ 1554 h 2324"/>
              <a:gd name="T56" fmla="*/ 913 w 2779"/>
              <a:gd name="T57" fmla="*/ 1749 h 2324"/>
              <a:gd name="T58" fmla="*/ 1049 w 2779"/>
              <a:gd name="T59" fmla="*/ 1693 h 2324"/>
              <a:gd name="T60" fmla="*/ 1161 w 2779"/>
              <a:gd name="T61" fmla="*/ 1693 h 2324"/>
              <a:gd name="T62" fmla="*/ 1161 w 2779"/>
              <a:gd name="T63" fmla="*/ 1805 h 2324"/>
              <a:gd name="T64" fmla="*/ 1047 w 2779"/>
              <a:gd name="T65" fmla="*/ 1803 h 2324"/>
              <a:gd name="T66" fmla="*/ 1137 w 2779"/>
              <a:gd name="T67" fmla="*/ 1283 h 2324"/>
              <a:gd name="T68" fmla="*/ 1195 w 2779"/>
              <a:gd name="T69" fmla="*/ 534 h 2324"/>
              <a:gd name="T70" fmla="*/ 1080 w 2779"/>
              <a:gd name="T71" fmla="*/ 1225 h 2324"/>
              <a:gd name="T72" fmla="*/ 2088 w 2779"/>
              <a:gd name="T73" fmla="*/ 1537 h 2324"/>
              <a:gd name="T74" fmla="*/ 2088 w 2779"/>
              <a:gd name="T75" fmla="*/ 1811 h 2324"/>
              <a:gd name="T76" fmla="*/ 2359 w 2779"/>
              <a:gd name="T77" fmla="*/ 1812 h 2324"/>
              <a:gd name="T78" fmla="*/ 2362 w 2779"/>
              <a:gd name="T79" fmla="*/ 1537 h 2324"/>
              <a:gd name="T80" fmla="*/ 2224 w 2779"/>
              <a:gd name="T81" fmla="*/ 1480 h 2324"/>
              <a:gd name="T82" fmla="*/ 2168 w 2779"/>
              <a:gd name="T83" fmla="*/ 1617 h 2324"/>
              <a:gd name="T84" fmla="*/ 2303 w 2779"/>
              <a:gd name="T85" fmla="*/ 1675 h 2324"/>
              <a:gd name="T86" fmla="*/ 2168 w 2779"/>
              <a:gd name="T87" fmla="*/ 1730 h 2324"/>
              <a:gd name="T88" fmla="*/ 2168 w 2779"/>
              <a:gd name="T89" fmla="*/ 1617 h 2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9" h="2324">
                <a:moveTo>
                  <a:pt x="2248" y="81"/>
                </a:moveTo>
                <a:cubicBezTo>
                  <a:pt x="2234" y="31"/>
                  <a:pt x="2183" y="0"/>
                  <a:pt x="2130" y="13"/>
                </a:cubicBezTo>
                <a:cubicBezTo>
                  <a:pt x="1565" y="164"/>
                  <a:pt x="1565" y="164"/>
                  <a:pt x="1565" y="164"/>
                </a:cubicBezTo>
                <a:cubicBezTo>
                  <a:pt x="1548" y="138"/>
                  <a:pt x="1519" y="121"/>
                  <a:pt x="1485" y="121"/>
                </a:cubicBezTo>
                <a:cubicBezTo>
                  <a:pt x="95" y="121"/>
                  <a:pt x="95" y="121"/>
                  <a:pt x="95" y="121"/>
                </a:cubicBezTo>
                <a:cubicBezTo>
                  <a:pt x="43" y="121"/>
                  <a:pt x="0" y="164"/>
                  <a:pt x="0" y="217"/>
                </a:cubicBezTo>
                <a:cubicBezTo>
                  <a:pt x="0" y="2217"/>
                  <a:pt x="0" y="2217"/>
                  <a:pt x="0" y="2217"/>
                </a:cubicBezTo>
                <a:cubicBezTo>
                  <a:pt x="0" y="2271"/>
                  <a:pt x="43" y="2313"/>
                  <a:pt x="95" y="2313"/>
                </a:cubicBezTo>
                <a:cubicBezTo>
                  <a:pt x="1485" y="2313"/>
                  <a:pt x="1485" y="2313"/>
                  <a:pt x="1485" y="2313"/>
                </a:cubicBezTo>
                <a:cubicBezTo>
                  <a:pt x="1538" y="2313"/>
                  <a:pt x="1580" y="2271"/>
                  <a:pt x="1580" y="2217"/>
                </a:cubicBezTo>
                <a:cubicBezTo>
                  <a:pt x="1580" y="1010"/>
                  <a:pt x="1580" y="1010"/>
                  <a:pt x="1580" y="1010"/>
                </a:cubicBezTo>
                <a:cubicBezTo>
                  <a:pt x="1910" y="2243"/>
                  <a:pt x="1910" y="2243"/>
                  <a:pt x="1910" y="2243"/>
                </a:cubicBezTo>
                <a:cubicBezTo>
                  <a:pt x="1923" y="2294"/>
                  <a:pt x="1976" y="2324"/>
                  <a:pt x="2027" y="2310"/>
                </a:cubicBezTo>
                <a:cubicBezTo>
                  <a:pt x="2697" y="2131"/>
                  <a:pt x="2697" y="2131"/>
                  <a:pt x="2697" y="2131"/>
                </a:cubicBezTo>
                <a:cubicBezTo>
                  <a:pt x="2749" y="2117"/>
                  <a:pt x="2779" y="2064"/>
                  <a:pt x="2765" y="2014"/>
                </a:cubicBezTo>
                <a:cubicBezTo>
                  <a:pt x="2248" y="81"/>
                  <a:pt x="2248" y="81"/>
                  <a:pt x="2248" y="81"/>
                </a:cubicBezTo>
                <a:close/>
                <a:moveTo>
                  <a:pt x="732" y="2122"/>
                </a:moveTo>
                <a:cubicBezTo>
                  <a:pt x="732" y="2122"/>
                  <a:pt x="732" y="2122"/>
                  <a:pt x="732" y="2122"/>
                </a:cubicBezTo>
                <a:cubicBezTo>
                  <a:pt x="190" y="2122"/>
                  <a:pt x="190" y="2122"/>
                  <a:pt x="190" y="2122"/>
                </a:cubicBezTo>
                <a:cubicBezTo>
                  <a:pt x="190" y="312"/>
                  <a:pt x="190" y="312"/>
                  <a:pt x="190" y="312"/>
                </a:cubicBezTo>
                <a:cubicBezTo>
                  <a:pt x="732" y="312"/>
                  <a:pt x="732" y="312"/>
                  <a:pt x="732" y="312"/>
                </a:cubicBezTo>
                <a:cubicBezTo>
                  <a:pt x="732" y="2122"/>
                  <a:pt x="732" y="2122"/>
                  <a:pt x="732" y="2122"/>
                </a:cubicBezTo>
                <a:close/>
                <a:moveTo>
                  <a:pt x="1389" y="2122"/>
                </a:moveTo>
                <a:cubicBezTo>
                  <a:pt x="1389" y="2122"/>
                  <a:pt x="1389" y="2122"/>
                  <a:pt x="1389" y="2122"/>
                </a:cubicBezTo>
                <a:cubicBezTo>
                  <a:pt x="848" y="2122"/>
                  <a:pt x="848" y="2122"/>
                  <a:pt x="848" y="2122"/>
                </a:cubicBezTo>
                <a:cubicBezTo>
                  <a:pt x="848" y="312"/>
                  <a:pt x="848" y="312"/>
                  <a:pt x="848" y="312"/>
                </a:cubicBezTo>
                <a:cubicBezTo>
                  <a:pt x="1389" y="312"/>
                  <a:pt x="1389" y="312"/>
                  <a:pt x="1389" y="312"/>
                </a:cubicBezTo>
                <a:cubicBezTo>
                  <a:pt x="1389" y="2122"/>
                  <a:pt x="1389" y="2122"/>
                  <a:pt x="1389" y="2122"/>
                </a:cubicBezTo>
                <a:close/>
                <a:moveTo>
                  <a:pt x="2070" y="2101"/>
                </a:moveTo>
                <a:cubicBezTo>
                  <a:pt x="2070" y="2101"/>
                  <a:pt x="2070" y="2101"/>
                  <a:pt x="2070" y="2101"/>
                </a:cubicBezTo>
                <a:cubicBezTo>
                  <a:pt x="1602" y="354"/>
                  <a:pt x="1602" y="354"/>
                  <a:pt x="1602" y="354"/>
                </a:cubicBezTo>
                <a:cubicBezTo>
                  <a:pt x="2088" y="222"/>
                  <a:pt x="2088" y="222"/>
                  <a:pt x="2088" y="222"/>
                </a:cubicBezTo>
                <a:cubicBezTo>
                  <a:pt x="2557" y="1970"/>
                  <a:pt x="2557" y="1970"/>
                  <a:pt x="2557" y="1970"/>
                </a:cubicBezTo>
                <a:cubicBezTo>
                  <a:pt x="2070" y="2101"/>
                  <a:pt x="2070" y="2101"/>
                  <a:pt x="2070" y="2101"/>
                </a:cubicBezTo>
                <a:close/>
                <a:moveTo>
                  <a:pt x="319" y="1881"/>
                </a:moveTo>
                <a:cubicBezTo>
                  <a:pt x="319" y="1881"/>
                  <a:pt x="319" y="1881"/>
                  <a:pt x="319" y="1881"/>
                </a:cubicBezTo>
                <a:cubicBezTo>
                  <a:pt x="323" y="1885"/>
                  <a:pt x="323" y="1885"/>
                  <a:pt x="323" y="1885"/>
                </a:cubicBezTo>
                <a:cubicBezTo>
                  <a:pt x="358" y="1921"/>
                  <a:pt x="407" y="1942"/>
                  <a:pt x="460" y="1942"/>
                </a:cubicBezTo>
                <a:cubicBezTo>
                  <a:pt x="512" y="1942"/>
                  <a:pt x="560" y="1921"/>
                  <a:pt x="595" y="1888"/>
                </a:cubicBezTo>
                <a:cubicBezTo>
                  <a:pt x="597" y="1885"/>
                  <a:pt x="597" y="1885"/>
                  <a:pt x="597" y="1885"/>
                </a:cubicBezTo>
                <a:cubicBezTo>
                  <a:pt x="632" y="1851"/>
                  <a:pt x="654" y="1803"/>
                  <a:pt x="654" y="1749"/>
                </a:cubicBezTo>
                <a:cubicBezTo>
                  <a:pt x="654" y="1695"/>
                  <a:pt x="632" y="1647"/>
                  <a:pt x="597" y="1612"/>
                </a:cubicBezTo>
                <a:cubicBezTo>
                  <a:pt x="596" y="1612"/>
                  <a:pt x="596" y="1612"/>
                  <a:pt x="596" y="1612"/>
                </a:cubicBezTo>
                <a:cubicBezTo>
                  <a:pt x="562" y="1577"/>
                  <a:pt x="513" y="1554"/>
                  <a:pt x="460" y="1554"/>
                </a:cubicBezTo>
                <a:cubicBezTo>
                  <a:pt x="407" y="1554"/>
                  <a:pt x="358" y="1577"/>
                  <a:pt x="323" y="1612"/>
                </a:cubicBezTo>
                <a:cubicBezTo>
                  <a:pt x="288" y="1647"/>
                  <a:pt x="267" y="1695"/>
                  <a:pt x="267" y="1749"/>
                </a:cubicBezTo>
                <a:cubicBezTo>
                  <a:pt x="267" y="1800"/>
                  <a:pt x="287" y="1847"/>
                  <a:pt x="319" y="1881"/>
                </a:cubicBezTo>
                <a:close/>
                <a:moveTo>
                  <a:pt x="403" y="1693"/>
                </a:moveTo>
                <a:cubicBezTo>
                  <a:pt x="403" y="1693"/>
                  <a:pt x="403" y="1693"/>
                  <a:pt x="403" y="1693"/>
                </a:cubicBezTo>
                <a:cubicBezTo>
                  <a:pt x="418" y="1678"/>
                  <a:pt x="438" y="1670"/>
                  <a:pt x="460" y="1670"/>
                </a:cubicBezTo>
                <a:cubicBezTo>
                  <a:pt x="481" y="1670"/>
                  <a:pt x="502" y="1678"/>
                  <a:pt x="516" y="1693"/>
                </a:cubicBezTo>
                <a:cubicBezTo>
                  <a:pt x="516" y="1693"/>
                  <a:pt x="516" y="1693"/>
                  <a:pt x="516" y="1693"/>
                </a:cubicBezTo>
                <a:cubicBezTo>
                  <a:pt x="530" y="1708"/>
                  <a:pt x="540" y="1727"/>
                  <a:pt x="540" y="1749"/>
                </a:cubicBezTo>
                <a:cubicBezTo>
                  <a:pt x="540" y="1771"/>
                  <a:pt x="530" y="1790"/>
                  <a:pt x="516" y="1805"/>
                </a:cubicBezTo>
                <a:cubicBezTo>
                  <a:pt x="501" y="1820"/>
                  <a:pt x="481" y="1828"/>
                  <a:pt x="460" y="1828"/>
                </a:cubicBezTo>
                <a:cubicBezTo>
                  <a:pt x="438" y="1828"/>
                  <a:pt x="418" y="1819"/>
                  <a:pt x="403" y="1805"/>
                </a:cubicBezTo>
                <a:cubicBezTo>
                  <a:pt x="401" y="1803"/>
                  <a:pt x="401" y="1803"/>
                  <a:pt x="401" y="1803"/>
                </a:cubicBezTo>
                <a:cubicBezTo>
                  <a:pt x="388" y="1789"/>
                  <a:pt x="381" y="1770"/>
                  <a:pt x="381" y="1749"/>
                </a:cubicBezTo>
                <a:cubicBezTo>
                  <a:pt x="381" y="1727"/>
                  <a:pt x="389" y="1708"/>
                  <a:pt x="403" y="1693"/>
                </a:cubicBezTo>
                <a:close/>
                <a:moveTo>
                  <a:pt x="443" y="1283"/>
                </a:moveTo>
                <a:cubicBezTo>
                  <a:pt x="443" y="1283"/>
                  <a:pt x="443" y="1283"/>
                  <a:pt x="443" y="1283"/>
                </a:cubicBezTo>
                <a:cubicBezTo>
                  <a:pt x="475" y="1283"/>
                  <a:pt x="500" y="1257"/>
                  <a:pt x="500" y="1225"/>
                </a:cubicBezTo>
                <a:cubicBezTo>
                  <a:pt x="500" y="534"/>
                  <a:pt x="500" y="534"/>
                  <a:pt x="500" y="534"/>
                </a:cubicBezTo>
                <a:cubicBezTo>
                  <a:pt x="500" y="503"/>
                  <a:pt x="475" y="477"/>
                  <a:pt x="443" y="477"/>
                </a:cubicBezTo>
                <a:cubicBezTo>
                  <a:pt x="411" y="477"/>
                  <a:pt x="386" y="503"/>
                  <a:pt x="386" y="534"/>
                </a:cubicBezTo>
                <a:cubicBezTo>
                  <a:pt x="386" y="1225"/>
                  <a:pt x="386" y="1225"/>
                  <a:pt x="386" y="1225"/>
                </a:cubicBezTo>
                <a:cubicBezTo>
                  <a:pt x="386" y="1257"/>
                  <a:pt x="411" y="1283"/>
                  <a:pt x="443" y="1283"/>
                </a:cubicBezTo>
                <a:close/>
                <a:moveTo>
                  <a:pt x="1888" y="447"/>
                </a:moveTo>
                <a:cubicBezTo>
                  <a:pt x="1888" y="447"/>
                  <a:pt x="1888" y="447"/>
                  <a:pt x="1888" y="447"/>
                </a:cubicBezTo>
                <a:cubicBezTo>
                  <a:pt x="1857" y="454"/>
                  <a:pt x="1839" y="487"/>
                  <a:pt x="1847" y="517"/>
                </a:cubicBezTo>
                <a:cubicBezTo>
                  <a:pt x="2026" y="1184"/>
                  <a:pt x="2026" y="1184"/>
                  <a:pt x="2026" y="1184"/>
                </a:cubicBezTo>
                <a:cubicBezTo>
                  <a:pt x="2035" y="1214"/>
                  <a:pt x="2065" y="1233"/>
                  <a:pt x="2096" y="1224"/>
                </a:cubicBezTo>
                <a:cubicBezTo>
                  <a:pt x="2126" y="1217"/>
                  <a:pt x="2144" y="1185"/>
                  <a:pt x="2136" y="1154"/>
                </a:cubicBezTo>
                <a:cubicBezTo>
                  <a:pt x="1957" y="487"/>
                  <a:pt x="1957" y="487"/>
                  <a:pt x="1957" y="487"/>
                </a:cubicBezTo>
                <a:cubicBezTo>
                  <a:pt x="1949" y="456"/>
                  <a:pt x="1917" y="438"/>
                  <a:pt x="1888" y="447"/>
                </a:cubicBezTo>
                <a:close/>
                <a:moveTo>
                  <a:pt x="966" y="1881"/>
                </a:moveTo>
                <a:cubicBezTo>
                  <a:pt x="966" y="1881"/>
                  <a:pt x="966" y="1881"/>
                  <a:pt x="966" y="1881"/>
                </a:cubicBezTo>
                <a:cubicBezTo>
                  <a:pt x="968" y="1885"/>
                  <a:pt x="968" y="1885"/>
                  <a:pt x="968" y="1885"/>
                </a:cubicBezTo>
                <a:cubicBezTo>
                  <a:pt x="1003" y="1921"/>
                  <a:pt x="1052" y="1942"/>
                  <a:pt x="1105" y="1942"/>
                </a:cubicBezTo>
                <a:cubicBezTo>
                  <a:pt x="1158" y="1942"/>
                  <a:pt x="1206" y="1921"/>
                  <a:pt x="1241" y="1888"/>
                </a:cubicBezTo>
                <a:cubicBezTo>
                  <a:pt x="1242" y="1885"/>
                  <a:pt x="1242" y="1885"/>
                  <a:pt x="1242" y="1885"/>
                </a:cubicBezTo>
                <a:cubicBezTo>
                  <a:pt x="1277" y="1851"/>
                  <a:pt x="1299" y="1803"/>
                  <a:pt x="1299" y="1749"/>
                </a:cubicBezTo>
                <a:cubicBezTo>
                  <a:pt x="1299" y="1695"/>
                  <a:pt x="1277" y="1647"/>
                  <a:pt x="1242" y="1612"/>
                </a:cubicBezTo>
                <a:cubicBezTo>
                  <a:pt x="1207" y="1577"/>
                  <a:pt x="1160" y="1554"/>
                  <a:pt x="1105" y="1554"/>
                </a:cubicBezTo>
                <a:cubicBezTo>
                  <a:pt x="1052" y="1554"/>
                  <a:pt x="1003" y="1577"/>
                  <a:pt x="968" y="1612"/>
                </a:cubicBezTo>
                <a:cubicBezTo>
                  <a:pt x="969" y="1612"/>
                  <a:pt x="969" y="1612"/>
                  <a:pt x="969" y="1612"/>
                </a:cubicBezTo>
                <a:cubicBezTo>
                  <a:pt x="933" y="1647"/>
                  <a:pt x="913" y="1695"/>
                  <a:pt x="913" y="1749"/>
                </a:cubicBezTo>
                <a:cubicBezTo>
                  <a:pt x="913" y="1800"/>
                  <a:pt x="933" y="1847"/>
                  <a:pt x="966" y="1881"/>
                </a:cubicBezTo>
                <a:close/>
                <a:moveTo>
                  <a:pt x="1049" y="1693"/>
                </a:moveTo>
                <a:cubicBezTo>
                  <a:pt x="1049" y="1693"/>
                  <a:pt x="1049" y="1693"/>
                  <a:pt x="1049" y="1693"/>
                </a:cubicBezTo>
                <a:cubicBezTo>
                  <a:pt x="1065" y="1678"/>
                  <a:pt x="1083" y="1670"/>
                  <a:pt x="1105" y="1670"/>
                </a:cubicBezTo>
                <a:cubicBezTo>
                  <a:pt x="1128" y="1670"/>
                  <a:pt x="1147" y="1678"/>
                  <a:pt x="1161" y="1693"/>
                </a:cubicBezTo>
                <a:cubicBezTo>
                  <a:pt x="1161" y="1693"/>
                  <a:pt x="1161" y="1693"/>
                  <a:pt x="1161" y="1693"/>
                </a:cubicBezTo>
                <a:cubicBezTo>
                  <a:pt x="1176" y="1708"/>
                  <a:pt x="1185" y="1727"/>
                  <a:pt x="1185" y="1749"/>
                </a:cubicBezTo>
                <a:cubicBezTo>
                  <a:pt x="1185" y="1771"/>
                  <a:pt x="1176" y="1790"/>
                  <a:pt x="1162" y="1805"/>
                </a:cubicBezTo>
                <a:cubicBezTo>
                  <a:pt x="1161" y="1805"/>
                  <a:pt x="1161" y="1805"/>
                  <a:pt x="1161" y="1805"/>
                </a:cubicBezTo>
                <a:cubicBezTo>
                  <a:pt x="1147" y="1820"/>
                  <a:pt x="1128" y="1828"/>
                  <a:pt x="1105" y="1828"/>
                </a:cubicBezTo>
                <a:cubicBezTo>
                  <a:pt x="1083" y="1828"/>
                  <a:pt x="1065" y="1819"/>
                  <a:pt x="1049" y="1805"/>
                </a:cubicBezTo>
                <a:cubicBezTo>
                  <a:pt x="1047" y="1803"/>
                  <a:pt x="1047" y="1803"/>
                  <a:pt x="1047" y="1803"/>
                </a:cubicBezTo>
                <a:cubicBezTo>
                  <a:pt x="1034" y="1789"/>
                  <a:pt x="1027" y="1770"/>
                  <a:pt x="1027" y="1749"/>
                </a:cubicBezTo>
                <a:cubicBezTo>
                  <a:pt x="1027" y="1727"/>
                  <a:pt x="1035" y="1708"/>
                  <a:pt x="1049" y="1693"/>
                </a:cubicBezTo>
                <a:close/>
                <a:moveTo>
                  <a:pt x="1137" y="1283"/>
                </a:moveTo>
                <a:cubicBezTo>
                  <a:pt x="1137" y="1283"/>
                  <a:pt x="1137" y="1283"/>
                  <a:pt x="1137" y="1283"/>
                </a:cubicBezTo>
                <a:cubicBezTo>
                  <a:pt x="1169" y="1283"/>
                  <a:pt x="1195" y="1257"/>
                  <a:pt x="1195" y="1225"/>
                </a:cubicBezTo>
                <a:cubicBezTo>
                  <a:pt x="1195" y="534"/>
                  <a:pt x="1195" y="534"/>
                  <a:pt x="1195" y="534"/>
                </a:cubicBezTo>
                <a:cubicBezTo>
                  <a:pt x="1195" y="503"/>
                  <a:pt x="1169" y="477"/>
                  <a:pt x="1137" y="477"/>
                </a:cubicBezTo>
                <a:cubicBezTo>
                  <a:pt x="1105" y="477"/>
                  <a:pt x="1080" y="503"/>
                  <a:pt x="1080" y="534"/>
                </a:cubicBezTo>
                <a:cubicBezTo>
                  <a:pt x="1080" y="1225"/>
                  <a:pt x="1080" y="1225"/>
                  <a:pt x="1080" y="1225"/>
                </a:cubicBezTo>
                <a:cubicBezTo>
                  <a:pt x="1080" y="1257"/>
                  <a:pt x="1105" y="1283"/>
                  <a:pt x="1137" y="1283"/>
                </a:cubicBezTo>
                <a:close/>
                <a:moveTo>
                  <a:pt x="2088" y="1537"/>
                </a:moveTo>
                <a:cubicBezTo>
                  <a:pt x="2088" y="1537"/>
                  <a:pt x="2088" y="1537"/>
                  <a:pt x="2088" y="1537"/>
                </a:cubicBezTo>
                <a:cubicBezTo>
                  <a:pt x="2052" y="1572"/>
                  <a:pt x="2030" y="1619"/>
                  <a:pt x="2030" y="1675"/>
                </a:cubicBezTo>
                <a:cubicBezTo>
                  <a:pt x="2030" y="1726"/>
                  <a:pt x="2051" y="1773"/>
                  <a:pt x="2085" y="1807"/>
                </a:cubicBezTo>
                <a:cubicBezTo>
                  <a:pt x="2088" y="1811"/>
                  <a:pt x="2088" y="1811"/>
                  <a:pt x="2088" y="1811"/>
                </a:cubicBezTo>
                <a:cubicBezTo>
                  <a:pt x="2123" y="1845"/>
                  <a:pt x="2170" y="1868"/>
                  <a:pt x="2224" y="1868"/>
                </a:cubicBezTo>
                <a:cubicBezTo>
                  <a:pt x="2275" y="1868"/>
                  <a:pt x="2323" y="1847"/>
                  <a:pt x="2358" y="1813"/>
                </a:cubicBezTo>
                <a:cubicBezTo>
                  <a:pt x="2359" y="1812"/>
                  <a:pt x="2359" y="1812"/>
                  <a:pt x="2359" y="1812"/>
                </a:cubicBezTo>
                <a:cubicBezTo>
                  <a:pt x="2362" y="1810"/>
                  <a:pt x="2362" y="1810"/>
                  <a:pt x="2362" y="1810"/>
                </a:cubicBezTo>
                <a:cubicBezTo>
                  <a:pt x="2396" y="1775"/>
                  <a:pt x="2417" y="1727"/>
                  <a:pt x="2417" y="1675"/>
                </a:cubicBezTo>
                <a:cubicBezTo>
                  <a:pt x="2417" y="1619"/>
                  <a:pt x="2396" y="1572"/>
                  <a:pt x="2362" y="1537"/>
                </a:cubicBezTo>
                <a:cubicBezTo>
                  <a:pt x="2362" y="1537"/>
                  <a:pt x="2362" y="1537"/>
                  <a:pt x="2362" y="1537"/>
                </a:cubicBezTo>
                <a:cubicBezTo>
                  <a:pt x="2362" y="1537"/>
                  <a:pt x="2362" y="1537"/>
                  <a:pt x="2362" y="1537"/>
                </a:cubicBezTo>
                <a:cubicBezTo>
                  <a:pt x="2326" y="1502"/>
                  <a:pt x="2277" y="1480"/>
                  <a:pt x="2224" y="1480"/>
                </a:cubicBezTo>
                <a:cubicBezTo>
                  <a:pt x="2170" y="1480"/>
                  <a:pt x="2123" y="1502"/>
                  <a:pt x="2088" y="1537"/>
                </a:cubicBezTo>
                <a:close/>
                <a:moveTo>
                  <a:pt x="2168" y="1617"/>
                </a:moveTo>
                <a:cubicBezTo>
                  <a:pt x="2168" y="1617"/>
                  <a:pt x="2168" y="1617"/>
                  <a:pt x="2168" y="1617"/>
                </a:cubicBezTo>
                <a:cubicBezTo>
                  <a:pt x="2183" y="1603"/>
                  <a:pt x="2202" y="1595"/>
                  <a:pt x="2224" y="1595"/>
                </a:cubicBezTo>
                <a:cubicBezTo>
                  <a:pt x="2246" y="1595"/>
                  <a:pt x="2267" y="1603"/>
                  <a:pt x="2280" y="1617"/>
                </a:cubicBezTo>
                <a:cubicBezTo>
                  <a:pt x="2294" y="1632"/>
                  <a:pt x="2303" y="1652"/>
                  <a:pt x="2303" y="1675"/>
                </a:cubicBezTo>
                <a:cubicBezTo>
                  <a:pt x="2303" y="1695"/>
                  <a:pt x="2294" y="1715"/>
                  <a:pt x="2280" y="1730"/>
                </a:cubicBezTo>
                <a:cubicBezTo>
                  <a:pt x="2265" y="1744"/>
                  <a:pt x="2246" y="1754"/>
                  <a:pt x="2224" y="1754"/>
                </a:cubicBezTo>
                <a:cubicBezTo>
                  <a:pt x="2202" y="1754"/>
                  <a:pt x="2183" y="1744"/>
                  <a:pt x="2168" y="1730"/>
                </a:cubicBezTo>
                <a:cubicBezTo>
                  <a:pt x="2166" y="1727"/>
                  <a:pt x="2166" y="1727"/>
                  <a:pt x="2166" y="1727"/>
                </a:cubicBezTo>
                <a:cubicBezTo>
                  <a:pt x="2153" y="1713"/>
                  <a:pt x="2145" y="1694"/>
                  <a:pt x="2145" y="1675"/>
                </a:cubicBezTo>
                <a:cubicBezTo>
                  <a:pt x="2145" y="1652"/>
                  <a:pt x="2154" y="1632"/>
                  <a:pt x="2168" y="1617"/>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108012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介 绍</a:t>
            </a:r>
          </a:p>
        </p:txBody>
      </p:sp>
      <p:sp>
        <p:nvSpPr>
          <p:cNvPr id="3" name="矩形 2"/>
          <p:cNvSpPr/>
          <p:nvPr/>
        </p:nvSpPr>
        <p:spPr>
          <a:xfrm>
            <a:off x="2627784" y="1881356"/>
            <a:ext cx="1109599"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0 1</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1778868"/>
            <a:ext cx="1255472" cy="1302664"/>
          </a:xfrm>
          <a:prstGeom prst="rect">
            <a:avLst/>
          </a:prstGeom>
        </p:spPr>
        <p:txBody>
          <a:bodyPr wrap="none">
            <a:spAutoFit/>
          </a:bodyPr>
          <a:lstStyle/>
          <a:p>
            <a:pPr>
              <a:lnSpc>
                <a:spcPts val="1600"/>
              </a:lnSpc>
              <a:buClr>
                <a:schemeClr val="bg1">
                  <a:lumMod val="85000"/>
                </a:schemeClr>
              </a:buClr>
            </a:pPr>
            <a:endParaRPr lang="en-US" altLang="zh-CN"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endParaRPr lang="en-US" altLang="zh-CN"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研究意义</a:t>
            </a:r>
            <a:endParaRPr lang="en-US" altLang="zh-CN"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主要贡献与创新</a:t>
            </a:r>
            <a:endParaRPr lang="en-US" altLang="zh-CN"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相关综述研究</a:t>
            </a:r>
          </a:p>
          <a:p>
            <a:pPr marL="171450" indent="-171450">
              <a:lnSpc>
                <a:spcPts val="1600"/>
              </a:lnSpc>
              <a:buClr>
                <a:schemeClr val="bg1">
                  <a:lumMod val="85000"/>
                </a:schemeClr>
              </a:buClr>
              <a:buFont typeface="Wingdings" pitchFamily="2" charset="2"/>
              <a:buChar char="l"/>
            </a:pPr>
            <a:endParaRPr lang="zh-CN" altLang="en-US" sz="1000" dirty="0">
              <a:solidFill>
                <a:schemeClr val="bg1">
                  <a:lumMod val="95000"/>
                </a:schemeClr>
              </a:solidFill>
              <a:latin typeface="微软雅黑" pitchFamily="34" charset="-122"/>
              <a:ea typeface="微软雅黑" pitchFamily="34" charset="-122"/>
            </a:endParaRPr>
          </a:p>
        </p:txBody>
      </p:sp>
      <p:sp>
        <p:nvSpPr>
          <p:cNvPr id="5" name="矩形 4"/>
          <p:cNvSpPr/>
          <p:nvPr/>
        </p:nvSpPr>
        <p:spPr>
          <a:xfrm>
            <a:off x="2627784" y="2817460"/>
            <a:ext cx="1098531"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ONE </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692304" y="1478384"/>
            <a:ext cx="1666875" cy="310871"/>
          </a:xfrm>
          <a:prstGeom prst="rect">
            <a:avLst/>
          </a:prstGeom>
          <a:solidFill>
            <a:schemeClr val="tx2">
              <a:lumMod val="40000"/>
              <a:lumOff val="60000"/>
            </a:schemeClr>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200" b="1" dirty="0">
                <a:ln w="6350">
                  <a:noFill/>
                </a:ln>
                <a:solidFill>
                  <a:schemeClr val="bg1"/>
                </a:solidFill>
                <a:latin typeface="Impact" pitchFamily="34" charset="0"/>
                <a:ea typeface="微软雅黑" pitchFamily="34" charset="-122"/>
              </a:rPr>
              <a:t>研究意义三</a:t>
            </a:r>
          </a:p>
        </p:txBody>
      </p:sp>
      <p:sp>
        <p:nvSpPr>
          <p:cNvPr id="4" name="Rectangle 62"/>
          <p:cNvSpPr>
            <a:spLocks noChangeArrowheads="1"/>
          </p:cNvSpPr>
          <p:nvPr/>
        </p:nvSpPr>
        <p:spPr bwMode="auto">
          <a:xfrm>
            <a:off x="1907704" y="2083285"/>
            <a:ext cx="1679575" cy="2107703"/>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6" name="Rectangle 64"/>
          <p:cNvSpPr>
            <a:spLocks noChangeArrowheads="1"/>
          </p:cNvSpPr>
          <p:nvPr/>
        </p:nvSpPr>
        <p:spPr bwMode="auto">
          <a:xfrm>
            <a:off x="3796829" y="2083285"/>
            <a:ext cx="1679575" cy="2107703"/>
          </a:xfrm>
          <a:prstGeom prst="rect">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8" name="Rectangle 66"/>
          <p:cNvSpPr>
            <a:spLocks noChangeArrowheads="1"/>
          </p:cNvSpPr>
          <p:nvPr/>
        </p:nvSpPr>
        <p:spPr bwMode="auto">
          <a:xfrm>
            <a:off x="5687541" y="2083285"/>
            <a:ext cx="1679575" cy="2107703"/>
          </a:xfrm>
          <a:prstGeom prst="rect">
            <a:avLst/>
          </a:prstGeom>
          <a:solidFill>
            <a:schemeClr val="tx2">
              <a:lumMod val="40000"/>
              <a:lumOff val="60000"/>
            </a:schemeClr>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6" name="Rectangle 74"/>
          <p:cNvSpPr>
            <a:spLocks noChangeArrowheads="1"/>
          </p:cNvSpPr>
          <p:nvPr/>
        </p:nvSpPr>
        <p:spPr bwMode="auto">
          <a:xfrm>
            <a:off x="3926582" y="2266769"/>
            <a:ext cx="14414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zh-CN" altLang="en-US" dirty="0">
                <a:solidFill>
                  <a:schemeClr val="bg1"/>
                </a:solidFill>
                <a:latin typeface="微软雅黑" pitchFamily="34" charset="-122"/>
                <a:ea typeface="微软雅黑" pitchFamily="34" charset="-122"/>
              </a:rPr>
              <a:t>动态性</a:t>
            </a:r>
            <a:endParaRPr lang="en-US" altLang="zh-CN" dirty="0">
              <a:solidFill>
                <a:schemeClr val="bg1"/>
              </a:solidFill>
              <a:latin typeface="微软雅黑" pitchFamily="34" charset="-122"/>
              <a:ea typeface="微软雅黑" pitchFamily="34" charset="-122"/>
            </a:endParaRPr>
          </a:p>
          <a:p>
            <a:pPr algn="just">
              <a:buFont typeface="Arial" charset="0"/>
              <a:buNone/>
            </a:pPr>
            <a:endParaRPr lang="en-US" altLang="zh-CN" sz="800" dirty="0">
              <a:solidFill>
                <a:schemeClr val="bg1"/>
              </a:solidFill>
              <a:latin typeface="微软雅黑" pitchFamily="34" charset="-122"/>
              <a:ea typeface="微软雅黑" pitchFamily="34" charset="-122"/>
            </a:endParaRPr>
          </a:p>
          <a:p>
            <a:pPr algn="just">
              <a:buFont typeface="Arial" charset="0"/>
              <a:buNone/>
            </a:pPr>
            <a:r>
              <a:rPr lang="zh-CN" altLang="en-US" sz="1200" dirty="0">
                <a:solidFill>
                  <a:schemeClr val="bg1"/>
                </a:solidFill>
                <a:latin typeface="微软雅黑" pitchFamily="34" charset="-122"/>
                <a:ea typeface="微软雅黑" pitchFamily="34" charset="-122"/>
              </a:rPr>
              <a:t>计算机网络产生的流数据随着时间的推移而不断变化</a:t>
            </a:r>
          </a:p>
        </p:txBody>
      </p:sp>
      <p:sp>
        <p:nvSpPr>
          <p:cNvPr id="21" name="Freeform 79"/>
          <p:cNvSpPr>
            <a:spLocks noEditPoints="1"/>
          </p:cNvSpPr>
          <p:nvPr/>
        </p:nvSpPr>
        <p:spPr bwMode="auto">
          <a:xfrm flipH="1">
            <a:off x="4471516" y="3658691"/>
            <a:ext cx="390525" cy="323850"/>
          </a:xfrm>
          <a:custGeom>
            <a:avLst/>
            <a:gdLst>
              <a:gd name="T0" fmla="*/ 146 w 146"/>
              <a:gd name="T1" fmla="*/ 94 h 122"/>
              <a:gd name="T2" fmla="*/ 118 w 146"/>
              <a:gd name="T3" fmla="*/ 122 h 122"/>
              <a:gd name="T4" fmla="*/ 28 w 146"/>
              <a:gd name="T5" fmla="*/ 122 h 122"/>
              <a:gd name="T6" fmla="*/ 0 w 146"/>
              <a:gd name="T7" fmla="*/ 94 h 122"/>
              <a:gd name="T8" fmla="*/ 0 w 146"/>
              <a:gd name="T9" fmla="*/ 28 h 122"/>
              <a:gd name="T10" fmla="*/ 28 w 146"/>
              <a:gd name="T11" fmla="*/ 0 h 122"/>
              <a:gd name="T12" fmla="*/ 118 w 146"/>
              <a:gd name="T13" fmla="*/ 0 h 122"/>
              <a:gd name="T14" fmla="*/ 146 w 146"/>
              <a:gd name="T15" fmla="*/ 28 h 122"/>
              <a:gd name="T16" fmla="*/ 146 w 146"/>
              <a:gd name="T17" fmla="*/ 94 h 122"/>
              <a:gd name="T18" fmla="*/ 49 w 146"/>
              <a:gd name="T19" fmla="*/ 27 h 122"/>
              <a:gd name="T20" fmla="*/ 49 w 146"/>
              <a:gd name="T21" fmla="*/ 27 h 122"/>
              <a:gd name="T22" fmla="*/ 101 w 146"/>
              <a:gd name="T23" fmla="*/ 58 h 122"/>
              <a:gd name="T24" fmla="*/ 102 w 146"/>
              <a:gd name="T25" fmla="*/ 62 h 122"/>
              <a:gd name="T26" fmla="*/ 101 w 146"/>
              <a:gd name="T27" fmla="*/ 64 h 122"/>
              <a:gd name="T28" fmla="*/ 48 w 146"/>
              <a:gd name="T29" fmla="*/ 94 h 122"/>
              <a:gd name="T30" fmla="*/ 44 w 146"/>
              <a:gd name="T31" fmla="*/ 93 h 122"/>
              <a:gd name="T32" fmla="*/ 43 w 146"/>
              <a:gd name="T33" fmla="*/ 91 h 122"/>
              <a:gd name="T34" fmla="*/ 43 w 146"/>
              <a:gd name="T35" fmla="*/ 91 h 122"/>
              <a:gd name="T36" fmla="*/ 43 w 146"/>
              <a:gd name="T37" fmla="*/ 30 h 122"/>
              <a:gd name="T38" fmla="*/ 47 w 146"/>
              <a:gd name="T39" fmla="*/ 27 h 122"/>
              <a:gd name="T40" fmla="*/ 49 w 146"/>
              <a:gd name="T41" fmla="*/ 27 h 122"/>
              <a:gd name="T42" fmla="*/ 50 w 146"/>
              <a:gd name="T43" fmla="*/ 36 h 122"/>
              <a:gd name="T44" fmla="*/ 50 w 146"/>
              <a:gd name="T45" fmla="*/ 36 h 122"/>
              <a:gd name="T46" fmla="*/ 50 w 146"/>
              <a:gd name="T47" fmla="*/ 85 h 122"/>
              <a:gd name="T48" fmla="*/ 93 w 146"/>
              <a:gd name="T49" fmla="*/ 61 h 122"/>
              <a:gd name="T50" fmla="*/ 50 w 146"/>
              <a:gd name="T51" fmla="*/ 36 h 122"/>
              <a:gd name="T52" fmla="*/ 11 w 146"/>
              <a:gd name="T53" fmla="*/ 94 h 122"/>
              <a:gd name="T54" fmla="*/ 11 w 146"/>
              <a:gd name="T55" fmla="*/ 94 h 122"/>
              <a:gd name="T56" fmla="*/ 28 w 146"/>
              <a:gd name="T57" fmla="*/ 110 h 122"/>
              <a:gd name="T58" fmla="*/ 118 w 146"/>
              <a:gd name="T59" fmla="*/ 110 h 122"/>
              <a:gd name="T60" fmla="*/ 135 w 146"/>
              <a:gd name="T61" fmla="*/ 94 h 122"/>
              <a:gd name="T62" fmla="*/ 135 w 146"/>
              <a:gd name="T63" fmla="*/ 28 h 122"/>
              <a:gd name="T64" fmla="*/ 118 w 146"/>
              <a:gd name="T65" fmla="*/ 11 h 122"/>
              <a:gd name="T66" fmla="*/ 28 w 146"/>
              <a:gd name="T67" fmla="*/ 11 h 122"/>
              <a:gd name="T68" fmla="*/ 11 w 146"/>
              <a:gd name="T69" fmla="*/ 28 h 122"/>
              <a:gd name="T70" fmla="*/ 11 w 146"/>
              <a:gd name="T71"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6" h="122">
                <a:moveTo>
                  <a:pt x="146" y="94"/>
                </a:moveTo>
                <a:cubicBezTo>
                  <a:pt x="146" y="109"/>
                  <a:pt x="133" y="122"/>
                  <a:pt x="118" y="122"/>
                </a:cubicBezTo>
                <a:cubicBezTo>
                  <a:pt x="28" y="122"/>
                  <a:pt x="28" y="122"/>
                  <a:pt x="28" y="122"/>
                </a:cubicBezTo>
                <a:cubicBezTo>
                  <a:pt x="13" y="122"/>
                  <a:pt x="0" y="109"/>
                  <a:pt x="0" y="94"/>
                </a:cubicBezTo>
                <a:cubicBezTo>
                  <a:pt x="0" y="28"/>
                  <a:pt x="0" y="28"/>
                  <a:pt x="0" y="28"/>
                </a:cubicBezTo>
                <a:cubicBezTo>
                  <a:pt x="0" y="12"/>
                  <a:pt x="13" y="0"/>
                  <a:pt x="28" y="0"/>
                </a:cubicBezTo>
                <a:cubicBezTo>
                  <a:pt x="118" y="0"/>
                  <a:pt x="118" y="0"/>
                  <a:pt x="118" y="0"/>
                </a:cubicBezTo>
                <a:cubicBezTo>
                  <a:pt x="133" y="0"/>
                  <a:pt x="146" y="12"/>
                  <a:pt x="146" y="28"/>
                </a:cubicBezTo>
                <a:cubicBezTo>
                  <a:pt x="146" y="94"/>
                  <a:pt x="146" y="94"/>
                  <a:pt x="146" y="94"/>
                </a:cubicBezTo>
                <a:close/>
                <a:moveTo>
                  <a:pt x="49" y="27"/>
                </a:moveTo>
                <a:cubicBezTo>
                  <a:pt x="49" y="27"/>
                  <a:pt x="49" y="27"/>
                  <a:pt x="49" y="27"/>
                </a:cubicBezTo>
                <a:cubicBezTo>
                  <a:pt x="66" y="38"/>
                  <a:pt x="84" y="48"/>
                  <a:pt x="101" y="58"/>
                </a:cubicBezTo>
                <a:cubicBezTo>
                  <a:pt x="103" y="59"/>
                  <a:pt x="103" y="61"/>
                  <a:pt x="102" y="62"/>
                </a:cubicBezTo>
                <a:cubicBezTo>
                  <a:pt x="102" y="63"/>
                  <a:pt x="102" y="63"/>
                  <a:pt x="101" y="64"/>
                </a:cubicBezTo>
                <a:cubicBezTo>
                  <a:pt x="84" y="74"/>
                  <a:pt x="66" y="84"/>
                  <a:pt x="48" y="94"/>
                </a:cubicBezTo>
                <a:cubicBezTo>
                  <a:pt x="47" y="95"/>
                  <a:pt x="45" y="94"/>
                  <a:pt x="44" y="93"/>
                </a:cubicBezTo>
                <a:cubicBezTo>
                  <a:pt x="44" y="92"/>
                  <a:pt x="43" y="92"/>
                  <a:pt x="43" y="91"/>
                </a:cubicBezTo>
                <a:cubicBezTo>
                  <a:pt x="43" y="91"/>
                  <a:pt x="43" y="91"/>
                  <a:pt x="43" y="91"/>
                </a:cubicBezTo>
                <a:cubicBezTo>
                  <a:pt x="43" y="71"/>
                  <a:pt x="43" y="51"/>
                  <a:pt x="43" y="30"/>
                </a:cubicBezTo>
                <a:cubicBezTo>
                  <a:pt x="43" y="28"/>
                  <a:pt x="45" y="27"/>
                  <a:pt x="47" y="27"/>
                </a:cubicBezTo>
                <a:cubicBezTo>
                  <a:pt x="47" y="27"/>
                  <a:pt x="48" y="27"/>
                  <a:pt x="49" y="27"/>
                </a:cubicBezTo>
                <a:close/>
                <a:moveTo>
                  <a:pt x="50" y="36"/>
                </a:moveTo>
                <a:cubicBezTo>
                  <a:pt x="50" y="36"/>
                  <a:pt x="50" y="36"/>
                  <a:pt x="50" y="36"/>
                </a:cubicBezTo>
                <a:cubicBezTo>
                  <a:pt x="50" y="53"/>
                  <a:pt x="50" y="69"/>
                  <a:pt x="50" y="85"/>
                </a:cubicBezTo>
                <a:cubicBezTo>
                  <a:pt x="64" y="77"/>
                  <a:pt x="78" y="69"/>
                  <a:pt x="93" y="61"/>
                </a:cubicBezTo>
                <a:cubicBezTo>
                  <a:pt x="78" y="53"/>
                  <a:pt x="64" y="44"/>
                  <a:pt x="50" y="36"/>
                </a:cubicBezTo>
                <a:close/>
                <a:moveTo>
                  <a:pt x="11" y="94"/>
                </a:moveTo>
                <a:cubicBezTo>
                  <a:pt x="11" y="94"/>
                  <a:pt x="11" y="94"/>
                  <a:pt x="11" y="94"/>
                </a:cubicBezTo>
                <a:cubicBezTo>
                  <a:pt x="11" y="103"/>
                  <a:pt x="19" y="110"/>
                  <a:pt x="28" y="110"/>
                </a:cubicBezTo>
                <a:cubicBezTo>
                  <a:pt x="118" y="110"/>
                  <a:pt x="118" y="110"/>
                  <a:pt x="118" y="110"/>
                </a:cubicBezTo>
                <a:cubicBezTo>
                  <a:pt x="127" y="110"/>
                  <a:pt x="135" y="103"/>
                  <a:pt x="135" y="94"/>
                </a:cubicBezTo>
                <a:cubicBezTo>
                  <a:pt x="135" y="28"/>
                  <a:pt x="135" y="28"/>
                  <a:pt x="135" y="28"/>
                </a:cubicBezTo>
                <a:cubicBezTo>
                  <a:pt x="135" y="18"/>
                  <a:pt x="127" y="11"/>
                  <a:pt x="118" y="11"/>
                </a:cubicBezTo>
                <a:cubicBezTo>
                  <a:pt x="28" y="11"/>
                  <a:pt x="28" y="11"/>
                  <a:pt x="28" y="11"/>
                </a:cubicBezTo>
                <a:cubicBezTo>
                  <a:pt x="19" y="11"/>
                  <a:pt x="11" y="18"/>
                  <a:pt x="11" y="28"/>
                </a:cubicBezTo>
                <a:cubicBezTo>
                  <a:pt x="11" y="94"/>
                  <a:pt x="11" y="94"/>
                  <a:pt x="11" y="94"/>
                </a:cubicBezTo>
                <a:close/>
              </a:path>
            </a:pathLst>
          </a:custGeom>
          <a:solidFill>
            <a:schemeClr val="bg1"/>
          </a:solidFill>
          <a:ln>
            <a:noFill/>
          </a:ln>
        </p:spPr>
        <p:txBody>
          <a:bodyPr/>
          <a:lstStyle/>
          <a:p>
            <a:endParaRPr lang="zh-CN" altLang="en-US"/>
          </a:p>
        </p:txBody>
      </p:sp>
      <p:sp>
        <p:nvSpPr>
          <p:cNvPr id="22" name="Freeform 80"/>
          <p:cNvSpPr>
            <a:spLocks noEditPoints="1"/>
          </p:cNvSpPr>
          <p:nvPr/>
        </p:nvSpPr>
        <p:spPr bwMode="auto">
          <a:xfrm flipH="1">
            <a:off x="2530004" y="3660279"/>
            <a:ext cx="390525" cy="320675"/>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Freeform 81"/>
          <p:cNvSpPr>
            <a:spLocks noEditPoints="1"/>
          </p:cNvSpPr>
          <p:nvPr/>
        </p:nvSpPr>
        <p:spPr bwMode="auto">
          <a:xfrm flipH="1">
            <a:off x="6390803" y="3630116"/>
            <a:ext cx="269875" cy="381000"/>
          </a:xfrm>
          <a:custGeom>
            <a:avLst/>
            <a:gdLst>
              <a:gd name="T0" fmla="*/ 38 w 102"/>
              <a:gd name="T1" fmla="*/ 124 h 144"/>
              <a:gd name="T2" fmla="*/ 38 w 102"/>
              <a:gd name="T3" fmla="*/ 124 h 144"/>
              <a:gd name="T4" fmla="*/ 65 w 102"/>
              <a:gd name="T5" fmla="*/ 124 h 144"/>
              <a:gd name="T6" fmla="*/ 68 w 102"/>
              <a:gd name="T7" fmla="*/ 127 h 144"/>
              <a:gd name="T8" fmla="*/ 68 w 102"/>
              <a:gd name="T9" fmla="*/ 127 h 144"/>
              <a:gd name="T10" fmla="*/ 68 w 102"/>
              <a:gd name="T11" fmla="*/ 141 h 144"/>
              <a:gd name="T12" fmla="*/ 65 w 102"/>
              <a:gd name="T13" fmla="*/ 144 h 144"/>
              <a:gd name="T14" fmla="*/ 65 w 102"/>
              <a:gd name="T15" fmla="*/ 144 h 144"/>
              <a:gd name="T16" fmla="*/ 38 w 102"/>
              <a:gd name="T17" fmla="*/ 144 h 144"/>
              <a:gd name="T18" fmla="*/ 34 w 102"/>
              <a:gd name="T19" fmla="*/ 141 h 144"/>
              <a:gd name="T20" fmla="*/ 34 w 102"/>
              <a:gd name="T21" fmla="*/ 141 h 144"/>
              <a:gd name="T22" fmla="*/ 34 w 102"/>
              <a:gd name="T23" fmla="*/ 127 h 144"/>
              <a:gd name="T24" fmla="*/ 38 w 102"/>
              <a:gd name="T25" fmla="*/ 124 h 144"/>
              <a:gd name="T26" fmla="*/ 51 w 102"/>
              <a:gd name="T27" fmla="*/ 0 h 144"/>
              <a:gd name="T28" fmla="*/ 51 w 102"/>
              <a:gd name="T29" fmla="*/ 0 h 144"/>
              <a:gd name="T30" fmla="*/ 87 w 102"/>
              <a:gd name="T31" fmla="*/ 15 h 144"/>
              <a:gd name="T32" fmla="*/ 87 w 102"/>
              <a:gd name="T33" fmla="*/ 15 h 144"/>
              <a:gd name="T34" fmla="*/ 87 w 102"/>
              <a:gd name="T35" fmla="*/ 15 h 144"/>
              <a:gd name="T36" fmla="*/ 102 w 102"/>
              <a:gd name="T37" fmla="*/ 51 h 144"/>
              <a:gd name="T38" fmla="*/ 98 w 102"/>
              <a:gd name="T39" fmla="*/ 72 h 144"/>
              <a:gd name="T40" fmla="*/ 86 w 102"/>
              <a:gd name="T41" fmla="*/ 89 h 144"/>
              <a:gd name="T42" fmla="*/ 81 w 102"/>
              <a:gd name="T43" fmla="*/ 94 h 144"/>
              <a:gd name="T44" fmla="*/ 68 w 102"/>
              <a:gd name="T45" fmla="*/ 114 h 144"/>
              <a:gd name="T46" fmla="*/ 62 w 102"/>
              <a:gd name="T47" fmla="*/ 119 h 144"/>
              <a:gd name="T48" fmla="*/ 41 w 102"/>
              <a:gd name="T49" fmla="*/ 119 h 144"/>
              <a:gd name="T50" fmla="*/ 35 w 102"/>
              <a:gd name="T51" fmla="*/ 114 h 144"/>
              <a:gd name="T52" fmla="*/ 22 w 102"/>
              <a:gd name="T53" fmla="*/ 94 h 144"/>
              <a:gd name="T54" fmla="*/ 17 w 102"/>
              <a:gd name="T55" fmla="*/ 89 h 144"/>
              <a:gd name="T56" fmla="*/ 17 w 102"/>
              <a:gd name="T57" fmla="*/ 89 h 144"/>
              <a:gd name="T58" fmla="*/ 5 w 102"/>
              <a:gd name="T59" fmla="*/ 72 h 144"/>
              <a:gd name="T60" fmla="*/ 0 w 102"/>
              <a:gd name="T61" fmla="*/ 51 h 144"/>
              <a:gd name="T62" fmla="*/ 15 w 102"/>
              <a:gd name="T63" fmla="*/ 15 h 144"/>
              <a:gd name="T64" fmla="*/ 16 w 102"/>
              <a:gd name="T65" fmla="*/ 14 h 144"/>
              <a:gd name="T66" fmla="*/ 51 w 102"/>
              <a:gd name="T67" fmla="*/ 0 h 144"/>
              <a:gd name="T68" fmla="*/ 80 w 102"/>
              <a:gd name="T69" fmla="*/ 23 h 144"/>
              <a:gd name="T70" fmla="*/ 80 w 102"/>
              <a:gd name="T71" fmla="*/ 23 h 144"/>
              <a:gd name="T72" fmla="*/ 51 w 102"/>
              <a:gd name="T73" fmla="*/ 11 h 144"/>
              <a:gd name="T74" fmla="*/ 23 w 102"/>
              <a:gd name="T75" fmla="*/ 22 h 144"/>
              <a:gd name="T76" fmla="*/ 23 w 102"/>
              <a:gd name="T77" fmla="*/ 23 h 144"/>
              <a:gd name="T78" fmla="*/ 11 w 102"/>
              <a:gd name="T79" fmla="*/ 51 h 144"/>
              <a:gd name="T80" fmla="*/ 15 w 102"/>
              <a:gd name="T81" fmla="*/ 67 h 144"/>
              <a:gd name="T82" fmla="*/ 24 w 102"/>
              <a:gd name="T83" fmla="*/ 80 h 144"/>
              <a:gd name="T84" fmla="*/ 25 w 102"/>
              <a:gd name="T85" fmla="*/ 81 h 144"/>
              <a:gd name="T86" fmla="*/ 30 w 102"/>
              <a:gd name="T87" fmla="*/ 86 h 144"/>
              <a:gd name="T88" fmla="*/ 45 w 102"/>
              <a:gd name="T89" fmla="*/ 108 h 144"/>
              <a:gd name="T90" fmla="*/ 57 w 102"/>
              <a:gd name="T91" fmla="*/ 108 h 144"/>
              <a:gd name="T92" fmla="*/ 73 w 102"/>
              <a:gd name="T93" fmla="*/ 86 h 144"/>
              <a:gd name="T94" fmla="*/ 78 w 102"/>
              <a:gd name="T95" fmla="*/ 81 h 144"/>
              <a:gd name="T96" fmla="*/ 78 w 102"/>
              <a:gd name="T97" fmla="*/ 80 h 144"/>
              <a:gd name="T98" fmla="*/ 88 w 102"/>
              <a:gd name="T99" fmla="*/ 67 h 144"/>
              <a:gd name="T100" fmla="*/ 91 w 102"/>
              <a:gd name="T101" fmla="*/ 51 h 144"/>
              <a:gd name="T102" fmla="*/ 80 w 102"/>
              <a:gd name="T103" fmla="*/ 23 h 144"/>
              <a:gd name="T104" fmla="*/ 62 w 102"/>
              <a:gd name="T105" fmla="*/ 131 h 144"/>
              <a:gd name="T106" fmla="*/ 62 w 102"/>
              <a:gd name="T107" fmla="*/ 131 h 144"/>
              <a:gd name="T108" fmla="*/ 41 w 102"/>
              <a:gd name="T109" fmla="*/ 131 h 144"/>
              <a:gd name="T110" fmla="*/ 41 w 102"/>
              <a:gd name="T111" fmla="*/ 138 h 144"/>
              <a:gd name="T112" fmla="*/ 62 w 102"/>
              <a:gd name="T113" fmla="*/ 138 h 144"/>
              <a:gd name="T114" fmla="*/ 62 w 102"/>
              <a:gd name="T115" fmla="*/ 13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144">
                <a:moveTo>
                  <a:pt x="38" y="124"/>
                </a:moveTo>
                <a:cubicBezTo>
                  <a:pt x="38" y="124"/>
                  <a:pt x="38" y="124"/>
                  <a:pt x="38" y="124"/>
                </a:cubicBezTo>
                <a:cubicBezTo>
                  <a:pt x="65" y="124"/>
                  <a:pt x="65" y="124"/>
                  <a:pt x="65" y="124"/>
                </a:cubicBezTo>
                <a:cubicBezTo>
                  <a:pt x="67" y="124"/>
                  <a:pt x="68" y="125"/>
                  <a:pt x="68" y="127"/>
                </a:cubicBezTo>
                <a:cubicBezTo>
                  <a:pt x="68" y="127"/>
                  <a:pt x="68" y="127"/>
                  <a:pt x="68" y="127"/>
                </a:cubicBezTo>
                <a:cubicBezTo>
                  <a:pt x="68" y="141"/>
                  <a:pt x="68" y="141"/>
                  <a:pt x="68" y="141"/>
                </a:cubicBezTo>
                <a:cubicBezTo>
                  <a:pt x="68" y="143"/>
                  <a:pt x="67" y="144"/>
                  <a:pt x="65" y="144"/>
                </a:cubicBezTo>
                <a:cubicBezTo>
                  <a:pt x="65" y="144"/>
                  <a:pt x="65" y="144"/>
                  <a:pt x="65" y="144"/>
                </a:cubicBezTo>
                <a:cubicBezTo>
                  <a:pt x="38" y="144"/>
                  <a:pt x="38" y="144"/>
                  <a:pt x="38" y="144"/>
                </a:cubicBezTo>
                <a:cubicBezTo>
                  <a:pt x="36" y="144"/>
                  <a:pt x="34" y="143"/>
                  <a:pt x="34" y="141"/>
                </a:cubicBezTo>
                <a:cubicBezTo>
                  <a:pt x="34" y="141"/>
                  <a:pt x="34" y="141"/>
                  <a:pt x="34" y="141"/>
                </a:cubicBezTo>
                <a:cubicBezTo>
                  <a:pt x="34" y="127"/>
                  <a:pt x="34" y="127"/>
                  <a:pt x="34" y="127"/>
                </a:cubicBezTo>
                <a:cubicBezTo>
                  <a:pt x="34" y="125"/>
                  <a:pt x="36" y="124"/>
                  <a:pt x="38" y="124"/>
                </a:cubicBezTo>
                <a:close/>
                <a:moveTo>
                  <a:pt x="51" y="0"/>
                </a:moveTo>
                <a:cubicBezTo>
                  <a:pt x="51" y="0"/>
                  <a:pt x="51" y="0"/>
                  <a:pt x="51" y="0"/>
                </a:cubicBezTo>
                <a:cubicBezTo>
                  <a:pt x="65" y="0"/>
                  <a:pt x="78" y="5"/>
                  <a:pt x="87" y="15"/>
                </a:cubicBezTo>
                <a:cubicBezTo>
                  <a:pt x="87" y="15"/>
                  <a:pt x="87" y="15"/>
                  <a:pt x="87" y="15"/>
                </a:cubicBezTo>
                <a:cubicBezTo>
                  <a:pt x="87" y="15"/>
                  <a:pt x="87" y="15"/>
                  <a:pt x="87" y="15"/>
                </a:cubicBezTo>
                <a:cubicBezTo>
                  <a:pt x="97" y="24"/>
                  <a:pt x="102" y="37"/>
                  <a:pt x="102" y="51"/>
                </a:cubicBezTo>
                <a:cubicBezTo>
                  <a:pt x="102" y="58"/>
                  <a:pt x="101" y="65"/>
                  <a:pt x="98" y="72"/>
                </a:cubicBezTo>
                <a:cubicBezTo>
                  <a:pt x="95" y="78"/>
                  <a:pt x="91" y="84"/>
                  <a:pt x="86" y="89"/>
                </a:cubicBezTo>
                <a:cubicBezTo>
                  <a:pt x="85" y="90"/>
                  <a:pt x="82" y="92"/>
                  <a:pt x="81" y="94"/>
                </a:cubicBezTo>
                <a:cubicBezTo>
                  <a:pt x="73" y="101"/>
                  <a:pt x="69" y="105"/>
                  <a:pt x="68" y="114"/>
                </a:cubicBezTo>
                <a:cubicBezTo>
                  <a:pt x="67" y="117"/>
                  <a:pt x="65" y="119"/>
                  <a:pt x="62" y="119"/>
                </a:cubicBezTo>
                <a:cubicBezTo>
                  <a:pt x="41" y="119"/>
                  <a:pt x="41" y="119"/>
                  <a:pt x="41" y="119"/>
                </a:cubicBezTo>
                <a:cubicBezTo>
                  <a:pt x="38" y="119"/>
                  <a:pt x="35" y="117"/>
                  <a:pt x="35" y="114"/>
                </a:cubicBezTo>
                <a:cubicBezTo>
                  <a:pt x="34" y="105"/>
                  <a:pt x="30" y="101"/>
                  <a:pt x="22" y="94"/>
                </a:cubicBezTo>
                <a:cubicBezTo>
                  <a:pt x="20" y="92"/>
                  <a:pt x="18" y="90"/>
                  <a:pt x="17" y="89"/>
                </a:cubicBezTo>
                <a:cubicBezTo>
                  <a:pt x="17" y="89"/>
                  <a:pt x="17" y="89"/>
                  <a:pt x="17" y="89"/>
                </a:cubicBezTo>
                <a:cubicBezTo>
                  <a:pt x="12" y="84"/>
                  <a:pt x="7" y="78"/>
                  <a:pt x="5" y="72"/>
                </a:cubicBezTo>
                <a:cubicBezTo>
                  <a:pt x="2" y="65"/>
                  <a:pt x="0" y="58"/>
                  <a:pt x="0" y="51"/>
                </a:cubicBezTo>
                <a:cubicBezTo>
                  <a:pt x="0" y="37"/>
                  <a:pt x="6" y="24"/>
                  <a:pt x="15" y="15"/>
                </a:cubicBezTo>
                <a:cubicBezTo>
                  <a:pt x="16" y="14"/>
                  <a:pt x="16" y="14"/>
                  <a:pt x="16" y="14"/>
                </a:cubicBezTo>
                <a:cubicBezTo>
                  <a:pt x="25" y="5"/>
                  <a:pt x="37" y="0"/>
                  <a:pt x="51" y="0"/>
                </a:cubicBezTo>
                <a:close/>
                <a:moveTo>
                  <a:pt x="80" y="23"/>
                </a:moveTo>
                <a:cubicBezTo>
                  <a:pt x="80" y="23"/>
                  <a:pt x="80" y="23"/>
                  <a:pt x="80" y="23"/>
                </a:cubicBezTo>
                <a:cubicBezTo>
                  <a:pt x="72" y="15"/>
                  <a:pt x="62" y="11"/>
                  <a:pt x="51" y="11"/>
                </a:cubicBezTo>
                <a:cubicBezTo>
                  <a:pt x="40" y="11"/>
                  <a:pt x="31" y="15"/>
                  <a:pt x="23" y="22"/>
                </a:cubicBezTo>
                <a:cubicBezTo>
                  <a:pt x="23" y="23"/>
                  <a:pt x="23" y="23"/>
                  <a:pt x="23" y="23"/>
                </a:cubicBezTo>
                <a:cubicBezTo>
                  <a:pt x="16" y="30"/>
                  <a:pt x="11" y="40"/>
                  <a:pt x="11" y="51"/>
                </a:cubicBezTo>
                <a:cubicBezTo>
                  <a:pt x="11" y="57"/>
                  <a:pt x="13" y="62"/>
                  <a:pt x="15" y="67"/>
                </a:cubicBezTo>
                <a:cubicBezTo>
                  <a:pt x="17" y="72"/>
                  <a:pt x="20" y="77"/>
                  <a:pt x="24" y="80"/>
                </a:cubicBezTo>
                <a:cubicBezTo>
                  <a:pt x="25" y="81"/>
                  <a:pt x="25" y="81"/>
                  <a:pt x="25" y="81"/>
                </a:cubicBezTo>
                <a:cubicBezTo>
                  <a:pt x="27" y="83"/>
                  <a:pt x="29" y="84"/>
                  <a:pt x="30" y="86"/>
                </a:cubicBezTo>
                <a:cubicBezTo>
                  <a:pt x="38" y="93"/>
                  <a:pt x="43" y="98"/>
                  <a:pt x="45" y="108"/>
                </a:cubicBezTo>
                <a:cubicBezTo>
                  <a:pt x="57" y="108"/>
                  <a:pt x="57" y="108"/>
                  <a:pt x="57" y="108"/>
                </a:cubicBezTo>
                <a:cubicBezTo>
                  <a:pt x="60" y="98"/>
                  <a:pt x="65" y="93"/>
                  <a:pt x="73" y="86"/>
                </a:cubicBezTo>
                <a:cubicBezTo>
                  <a:pt x="74" y="84"/>
                  <a:pt x="75" y="83"/>
                  <a:pt x="78" y="81"/>
                </a:cubicBezTo>
                <a:cubicBezTo>
                  <a:pt x="78" y="80"/>
                  <a:pt x="78" y="80"/>
                  <a:pt x="78" y="80"/>
                </a:cubicBezTo>
                <a:cubicBezTo>
                  <a:pt x="82" y="77"/>
                  <a:pt x="85" y="72"/>
                  <a:pt x="88" y="67"/>
                </a:cubicBezTo>
                <a:cubicBezTo>
                  <a:pt x="90" y="62"/>
                  <a:pt x="91" y="57"/>
                  <a:pt x="91" y="51"/>
                </a:cubicBezTo>
                <a:cubicBezTo>
                  <a:pt x="91" y="40"/>
                  <a:pt x="87" y="30"/>
                  <a:pt x="80" y="23"/>
                </a:cubicBezTo>
                <a:close/>
                <a:moveTo>
                  <a:pt x="62" y="131"/>
                </a:moveTo>
                <a:cubicBezTo>
                  <a:pt x="62" y="131"/>
                  <a:pt x="62" y="131"/>
                  <a:pt x="62" y="131"/>
                </a:cubicBezTo>
                <a:cubicBezTo>
                  <a:pt x="41" y="131"/>
                  <a:pt x="41" y="131"/>
                  <a:pt x="41" y="131"/>
                </a:cubicBezTo>
                <a:cubicBezTo>
                  <a:pt x="41" y="138"/>
                  <a:pt x="41" y="138"/>
                  <a:pt x="41" y="138"/>
                </a:cubicBezTo>
                <a:cubicBezTo>
                  <a:pt x="62" y="138"/>
                  <a:pt x="62" y="138"/>
                  <a:pt x="62" y="138"/>
                </a:cubicBezTo>
                <a:cubicBezTo>
                  <a:pt x="62" y="131"/>
                  <a:pt x="62" y="131"/>
                  <a:pt x="62" y="131"/>
                </a:cubicBezTo>
                <a:close/>
              </a:path>
            </a:pathLst>
          </a:custGeom>
          <a:solidFill>
            <a:schemeClr val="bg1"/>
          </a:solidFill>
          <a:ln>
            <a:noFill/>
          </a:ln>
        </p:spPr>
        <p:txBody>
          <a:bodyPr/>
          <a:lstStyle/>
          <a:p>
            <a:endParaRPr lang="zh-CN" altLang="en-US"/>
          </a:p>
        </p:txBody>
      </p:sp>
      <p:sp>
        <p:nvSpPr>
          <p:cNvPr id="27" name="Rectangle 74"/>
          <p:cNvSpPr>
            <a:spLocks noChangeArrowheads="1"/>
          </p:cNvSpPr>
          <p:nvPr/>
        </p:nvSpPr>
        <p:spPr bwMode="auto">
          <a:xfrm>
            <a:off x="2028354" y="2276113"/>
            <a:ext cx="14414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dirty="0">
                <a:solidFill>
                  <a:schemeClr val="bg1"/>
                </a:solidFill>
                <a:latin typeface="微软雅黑" pitchFamily="34" charset="-122"/>
                <a:ea typeface="微软雅黑" pitchFamily="34" charset="-122"/>
              </a:rPr>
              <a:t>实时性</a:t>
            </a:r>
            <a:endParaRPr lang="en-US" altLang="zh-CN" dirty="0">
              <a:solidFill>
                <a:schemeClr val="bg1"/>
              </a:solidFill>
              <a:latin typeface="微软雅黑" pitchFamily="34" charset="-122"/>
              <a:ea typeface="微软雅黑" pitchFamily="34" charset="-122"/>
            </a:endParaRPr>
          </a:p>
          <a:p>
            <a:pPr algn="ctr">
              <a:buFont typeface="Arial" charset="0"/>
              <a:buNone/>
            </a:pPr>
            <a:endParaRPr lang="en-US" altLang="zh-CN" sz="800" dirty="0">
              <a:solidFill>
                <a:schemeClr val="bg1"/>
              </a:solidFill>
              <a:latin typeface="微软雅黑" pitchFamily="34" charset="-122"/>
              <a:ea typeface="微软雅黑" pitchFamily="34" charset="-122"/>
            </a:endParaRPr>
          </a:p>
          <a:p>
            <a:pPr algn="just"/>
            <a:r>
              <a:rPr lang="zh-CN" altLang="en-US" sz="1200" dirty="0">
                <a:solidFill>
                  <a:schemeClr val="bg1"/>
                </a:solidFill>
                <a:latin typeface="微软雅黑" pitchFamily="34" charset="-122"/>
                <a:ea typeface="微软雅黑" pitchFamily="34" charset="-122"/>
              </a:rPr>
              <a:t>基于传统的机器学习分类器的智能入侵检测系统必须能够快速而实时地检测网络攻击</a:t>
            </a:r>
          </a:p>
        </p:txBody>
      </p:sp>
      <p:sp>
        <p:nvSpPr>
          <p:cNvPr id="28" name="Rectangle 74"/>
          <p:cNvSpPr>
            <a:spLocks noChangeArrowheads="1"/>
          </p:cNvSpPr>
          <p:nvPr/>
        </p:nvSpPr>
        <p:spPr bwMode="auto">
          <a:xfrm>
            <a:off x="5806602" y="2210916"/>
            <a:ext cx="14414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dirty="0">
                <a:solidFill>
                  <a:schemeClr val="bg1"/>
                </a:solidFill>
                <a:latin typeface="微软雅黑" pitchFamily="34" charset="-122"/>
                <a:ea typeface="微软雅黑" pitchFamily="34" charset="-122"/>
              </a:rPr>
              <a:t>适应性</a:t>
            </a:r>
            <a:endParaRPr lang="en-US" altLang="zh-CN" dirty="0">
              <a:solidFill>
                <a:schemeClr val="bg1"/>
              </a:solidFill>
              <a:latin typeface="微软雅黑" pitchFamily="34" charset="-122"/>
              <a:ea typeface="微软雅黑" pitchFamily="34" charset="-122"/>
            </a:endParaRPr>
          </a:p>
          <a:p>
            <a:pPr algn="ctr">
              <a:buFont typeface="Arial" charset="0"/>
              <a:buNone/>
            </a:pPr>
            <a:endParaRPr lang="en-US" altLang="zh-CN" sz="800" dirty="0">
              <a:solidFill>
                <a:schemeClr val="bg1"/>
              </a:solidFill>
              <a:latin typeface="微软雅黑" pitchFamily="34" charset="-122"/>
              <a:ea typeface="微软雅黑" pitchFamily="34" charset="-122"/>
            </a:endParaRPr>
          </a:p>
          <a:p>
            <a:pPr algn="just"/>
            <a:r>
              <a:rPr lang="zh-CN" altLang="en-US" sz="1200" dirty="0">
                <a:solidFill>
                  <a:schemeClr val="bg1"/>
                </a:solidFill>
                <a:latin typeface="微软雅黑" pitchFamily="34" charset="-122"/>
                <a:ea typeface="微软雅黑" pitchFamily="34" charset="-122"/>
              </a:rPr>
              <a:t>构建一个可学习的模型，该模型能够在不需要任何先前数据的情况下对增量未显示的样本进行分类</a:t>
            </a:r>
            <a:endParaRPr lang="en-US" altLang="zh-CN" sz="800" dirty="0">
              <a:solidFill>
                <a:schemeClr val="bg1"/>
              </a:solidFill>
              <a:latin typeface="微软雅黑" pitchFamily="34" charset="-122"/>
              <a:ea typeface="微软雅黑" pitchFamily="34" charset="-122"/>
            </a:endParaRPr>
          </a:p>
        </p:txBody>
      </p:sp>
      <p:sp>
        <p:nvSpPr>
          <p:cNvPr id="31" name="矩形 30"/>
          <p:cNvSpPr/>
          <p:nvPr/>
        </p:nvSpPr>
        <p:spPr>
          <a:xfrm>
            <a:off x="1915641" y="1478384"/>
            <a:ext cx="1666875"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lvl="0" algn="ctr"/>
            <a:r>
              <a:rPr lang="zh-CN" altLang="en-US" sz="1200" b="1" dirty="0">
                <a:ln w="6350">
                  <a:noFill/>
                </a:ln>
                <a:solidFill>
                  <a:schemeClr val="bg1"/>
                </a:solidFill>
                <a:latin typeface="Impact" pitchFamily="34" charset="0"/>
                <a:ea typeface="微软雅黑" pitchFamily="34" charset="-122"/>
              </a:rPr>
              <a:t>研究意义一</a:t>
            </a:r>
          </a:p>
        </p:txBody>
      </p:sp>
      <p:sp>
        <p:nvSpPr>
          <p:cNvPr id="32" name="矩形 31"/>
          <p:cNvSpPr/>
          <p:nvPr/>
        </p:nvSpPr>
        <p:spPr>
          <a:xfrm>
            <a:off x="3806354" y="1478384"/>
            <a:ext cx="1666875" cy="310871"/>
          </a:xfrm>
          <a:prstGeom prst="rect">
            <a:avLst/>
          </a:prstGeom>
          <a:solidFill>
            <a:srgbClr val="3C4157"/>
          </a:solidFill>
          <a:ln w="6350" cap="flat">
            <a:solidFill>
              <a:schemeClr val="bg1"/>
            </a:solidFill>
            <a:prstDash val="solid"/>
            <a:miter lim="800000"/>
          </a:ln>
        </p:spPr>
        <p:txBody>
          <a:bodyPr vert="horz" wrap="square" lIns="91440" tIns="45720" rIns="91440" bIns="45720" numCol="1" anchor="ctr" anchorCtr="0" compatLnSpc="1"/>
          <a:lstStyle/>
          <a:p>
            <a:pPr lvl="0" algn="ctr"/>
            <a:r>
              <a:rPr lang="zh-CN" altLang="en-US" sz="1200" b="1" dirty="0">
                <a:ln w="6350">
                  <a:noFill/>
                </a:ln>
                <a:solidFill>
                  <a:schemeClr val="bg1"/>
                </a:solidFill>
                <a:latin typeface="Impact" pitchFamily="34" charset="0"/>
                <a:ea typeface="微软雅黑" pitchFamily="34" charset="-122"/>
              </a:rPr>
              <a:t>研究意义二</a:t>
            </a:r>
          </a:p>
        </p:txBody>
      </p:sp>
      <p:sp>
        <p:nvSpPr>
          <p:cNvPr id="24" name="矩形 23"/>
          <p:cNvSpPr/>
          <p:nvPr/>
        </p:nvSpPr>
        <p:spPr>
          <a:xfrm>
            <a:off x="505644" y="361791"/>
            <a:ext cx="800219" cy="369332"/>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研究意义</a:t>
            </a:r>
          </a:p>
        </p:txBody>
      </p:sp>
      <p:sp>
        <p:nvSpPr>
          <p:cNvPr id="35" name="圆角矩形 34"/>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介 绍</a:t>
            </a:r>
          </a:p>
        </p:txBody>
      </p:sp>
      <p:sp>
        <p:nvSpPr>
          <p:cNvPr id="36" name="圆角矩形 35"/>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提出的</a:t>
            </a:r>
            <a:r>
              <a:rPr lang="en-US" altLang="zh-CN"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AIDM</a:t>
            </a: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模型</a:t>
            </a:r>
          </a:p>
        </p:txBody>
      </p:sp>
      <p:sp>
        <p:nvSpPr>
          <p:cNvPr id="37" name="圆角矩形 36"/>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38" name="圆角矩形 37"/>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39" name="圆角矩形 38"/>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anim calcmode="lin" valueType="num">
                                      <p:cBhvr>
                                        <p:cTn id="8" dur="500" fill="hold"/>
                                        <p:tgtEl>
                                          <p:spTgt spid="31"/>
                                        </p:tgtEl>
                                        <p:attrNameLst>
                                          <p:attrName>ppt_x</p:attrName>
                                        </p:attrNameLst>
                                      </p:cBhvr>
                                      <p:tavLst>
                                        <p:tav tm="0">
                                          <p:val>
                                            <p:strVal val="#ppt_x"/>
                                          </p:val>
                                        </p:tav>
                                        <p:tav tm="100000">
                                          <p:val>
                                            <p:strVal val="#ppt_x"/>
                                          </p:val>
                                        </p:tav>
                                      </p:tavLst>
                                    </p:anim>
                                    <p:anim calcmode="lin" valueType="num">
                                      <p:cBhvr>
                                        <p:cTn id="9" dur="5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par>
                                <p:cTn id="15" presetID="55" presetClass="entr" presetSubtype="0" fill="hold" grpId="0"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strVal val="#ppt_w*0.70"/>
                                          </p:val>
                                        </p:tav>
                                        <p:tav tm="100000">
                                          <p:val>
                                            <p:strVal val="#ppt_w"/>
                                          </p:val>
                                        </p:tav>
                                      </p:tavLst>
                                    </p:anim>
                                    <p:anim calcmode="lin" valueType="num">
                                      <p:cBhvr>
                                        <p:cTn id="18" dur="500" fill="hold"/>
                                        <p:tgtEl>
                                          <p:spTgt spid="16"/>
                                        </p:tgtEl>
                                        <p:attrNameLst>
                                          <p:attrName>ppt_h</p:attrName>
                                        </p:attrNameLst>
                                      </p:cBhvr>
                                      <p:tavLst>
                                        <p:tav tm="0">
                                          <p:val>
                                            <p:strVal val="#ppt_h"/>
                                          </p:val>
                                        </p:tav>
                                        <p:tav tm="100000">
                                          <p:val>
                                            <p:strVal val="#ppt_h"/>
                                          </p:val>
                                        </p:tav>
                                      </p:tavLst>
                                    </p:anim>
                                    <p:animEffect transition="in" filter="fade">
                                      <p:cBhvr>
                                        <p:cTn id="19" dur="500"/>
                                        <p:tgtEl>
                                          <p:spTgt spid="16"/>
                                        </p:tgtEl>
                                      </p:cBhvr>
                                    </p:animEffect>
                                  </p:childTnLst>
                                </p:cTn>
                              </p:par>
                              <p:par>
                                <p:cTn id="20" presetID="23" presetClass="entr" presetSubtype="16" fill="hold" grpId="0" nodeType="withEffect">
                                  <p:stCondLst>
                                    <p:cond delay="50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childTnLst>
                                </p:cTn>
                              </p:par>
                            </p:childTnLst>
                          </p:cTn>
                        </p:par>
                        <p:par>
                          <p:cTn id="24" fill="hold">
                            <p:stCondLst>
                              <p:cond delay="500"/>
                            </p:stCondLst>
                            <p:childTnLst>
                              <p:par>
                                <p:cTn id="25" presetID="47" presetClass="entr" presetSubtype="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anim calcmode="lin" valueType="num">
                                      <p:cBhvr>
                                        <p:cTn id="28" dur="500" fill="hold"/>
                                        <p:tgtEl>
                                          <p:spTgt spid="32"/>
                                        </p:tgtEl>
                                        <p:attrNameLst>
                                          <p:attrName>ppt_x</p:attrName>
                                        </p:attrNameLst>
                                      </p:cBhvr>
                                      <p:tavLst>
                                        <p:tav tm="0">
                                          <p:val>
                                            <p:strVal val="#ppt_x"/>
                                          </p:val>
                                        </p:tav>
                                        <p:tav tm="100000">
                                          <p:val>
                                            <p:strVal val="#ppt_x"/>
                                          </p:val>
                                        </p:tav>
                                      </p:tavLst>
                                    </p:anim>
                                    <p:anim calcmode="lin" valueType="num">
                                      <p:cBhvr>
                                        <p:cTn id="29" dur="500" fill="hold"/>
                                        <p:tgtEl>
                                          <p:spTgt spid="3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anim calcmode="lin" valueType="num">
                                      <p:cBhvr>
                                        <p:cTn id="33" dur="500" fill="hold"/>
                                        <p:tgtEl>
                                          <p:spTgt spid="6"/>
                                        </p:tgtEl>
                                        <p:attrNameLst>
                                          <p:attrName>ppt_x</p:attrName>
                                        </p:attrNameLst>
                                      </p:cBhvr>
                                      <p:tavLst>
                                        <p:tav tm="0">
                                          <p:val>
                                            <p:strVal val="#ppt_x"/>
                                          </p:val>
                                        </p:tav>
                                        <p:tav tm="100000">
                                          <p:val>
                                            <p:strVal val="#ppt_x"/>
                                          </p:val>
                                        </p:tav>
                                      </p:tavLst>
                                    </p:anim>
                                    <p:anim calcmode="lin" valueType="num">
                                      <p:cBhvr>
                                        <p:cTn id="34" dur="500" fill="hold"/>
                                        <p:tgtEl>
                                          <p:spTgt spid="6"/>
                                        </p:tgtEl>
                                        <p:attrNameLst>
                                          <p:attrName>ppt_y</p:attrName>
                                        </p:attrNameLst>
                                      </p:cBhvr>
                                      <p:tavLst>
                                        <p:tav tm="0">
                                          <p:val>
                                            <p:strVal val="#ppt_y+.1"/>
                                          </p:val>
                                        </p:tav>
                                        <p:tav tm="100000">
                                          <p:val>
                                            <p:strVal val="#ppt_y"/>
                                          </p:val>
                                        </p:tav>
                                      </p:tavLst>
                                    </p:anim>
                                  </p:childTnLst>
                                </p:cTn>
                              </p:par>
                              <p:par>
                                <p:cTn id="35" presetID="55" presetClass="entr" presetSubtype="0" fill="hold" grpId="0" nodeType="withEffect">
                                  <p:stCondLst>
                                    <p:cond delay="500"/>
                                  </p:st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ppt_w</p:attrName>
                                        </p:attrNameLst>
                                      </p:cBhvr>
                                      <p:tavLst>
                                        <p:tav tm="0">
                                          <p:val>
                                            <p:strVal val="#ppt_w*0.70"/>
                                          </p:val>
                                        </p:tav>
                                        <p:tav tm="100000">
                                          <p:val>
                                            <p:strVal val="#ppt_w"/>
                                          </p:val>
                                        </p:tav>
                                      </p:tavLst>
                                    </p:anim>
                                    <p:anim calcmode="lin" valueType="num">
                                      <p:cBhvr>
                                        <p:cTn id="38" dur="500" fill="hold"/>
                                        <p:tgtEl>
                                          <p:spTgt spid="27"/>
                                        </p:tgtEl>
                                        <p:attrNameLst>
                                          <p:attrName>ppt_h</p:attrName>
                                        </p:attrNameLst>
                                      </p:cBhvr>
                                      <p:tavLst>
                                        <p:tav tm="0">
                                          <p:val>
                                            <p:strVal val="#ppt_h"/>
                                          </p:val>
                                        </p:tav>
                                        <p:tav tm="100000">
                                          <p:val>
                                            <p:strVal val="#ppt_h"/>
                                          </p:val>
                                        </p:tav>
                                      </p:tavLst>
                                    </p:anim>
                                    <p:animEffect transition="in" filter="fade">
                                      <p:cBhvr>
                                        <p:cTn id="39" dur="500"/>
                                        <p:tgtEl>
                                          <p:spTgt spid="27"/>
                                        </p:tgtEl>
                                      </p:cBhvr>
                                    </p:animEffect>
                                  </p:childTnLst>
                                </p:cTn>
                              </p:par>
                              <p:par>
                                <p:cTn id="40" presetID="23" presetClass="entr" presetSubtype="16" fill="hold" grpId="0" nodeType="withEffect">
                                  <p:stCondLst>
                                    <p:cond delay="50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childTnLst>
                                </p:cTn>
                              </p:par>
                            </p:childTnLst>
                          </p:cTn>
                        </p:par>
                        <p:par>
                          <p:cTn id="44" fill="hold">
                            <p:stCondLst>
                              <p:cond delay="1500"/>
                            </p:stCondLst>
                            <p:childTnLst>
                              <p:par>
                                <p:cTn id="45" presetID="47" presetClass="entr" presetSubtype="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anim calcmode="lin" valueType="num">
                                      <p:cBhvr>
                                        <p:cTn id="48" dur="500" fill="hold"/>
                                        <p:tgtEl>
                                          <p:spTgt spid="33"/>
                                        </p:tgtEl>
                                        <p:attrNameLst>
                                          <p:attrName>ppt_x</p:attrName>
                                        </p:attrNameLst>
                                      </p:cBhvr>
                                      <p:tavLst>
                                        <p:tav tm="0">
                                          <p:val>
                                            <p:strVal val="#ppt_x"/>
                                          </p:val>
                                        </p:tav>
                                        <p:tav tm="100000">
                                          <p:val>
                                            <p:strVal val="#ppt_x"/>
                                          </p:val>
                                        </p:tav>
                                      </p:tavLst>
                                    </p:anim>
                                    <p:anim calcmode="lin" valueType="num">
                                      <p:cBhvr>
                                        <p:cTn id="49" dur="500" fill="hold"/>
                                        <p:tgtEl>
                                          <p:spTgt spid="3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anim calcmode="lin" valueType="num">
                                      <p:cBhvr>
                                        <p:cTn id="53" dur="500" fill="hold"/>
                                        <p:tgtEl>
                                          <p:spTgt spid="8"/>
                                        </p:tgtEl>
                                        <p:attrNameLst>
                                          <p:attrName>ppt_x</p:attrName>
                                        </p:attrNameLst>
                                      </p:cBhvr>
                                      <p:tavLst>
                                        <p:tav tm="0">
                                          <p:val>
                                            <p:strVal val="#ppt_x"/>
                                          </p:val>
                                        </p:tav>
                                        <p:tav tm="100000">
                                          <p:val>
                                            <p:strVal val="#ppt_x"/>
                                          </p:val>
                                        </p:tav>
                                      </p:tavLst>
                                    </p:anim>
                                    <p:anim calcmode="lin" valueType="num">
                                      <p:cBhvr>
                                        <p:cTn id="54" dur="500" fill="hold"/>
                                        <p:tgtEl>
                                          <p:spTgt spid="8"/>
                                        </p:tgtEl>
                                        <p:attrNameLst>
                                          <p:attrName>ppt_y</p:attrName>
                                        </p:attrNameLst>
                                      </p:cBhvr>
                                      <p:tavLst>
                                        <p:tav tm="0">
                                          <p:val>
                                            <p:strVal val="#ppt_y+.1"/>
                                          </p:val>
                                        </p:tav>
                                        <p:tav tm="100000">
                                          <p:val>
                                            <p:strVal val="#ppt_y"/>
                                          </p:val>
                                        </p:tav>
                                      </p:tavLst>
                                    </p:anim>
                                  </p:childTnLst>
                                </p:cTn>
                              </p:par>
                              <p:par>
                                <p:cTn id="55" presetID="55" presetClass="entr" presetSubtype="0" fill="hold" grpId="0" nodeType="withEffect">
                                  <p:stCondLst>
                                    <p:cond delay="500"/>
                                  </p:stCondLst>
                                  <p:childTnLst>
                                    <p:set>
                                      <p:cBhvr>
                                        <p:cTn id="56" dur="1" fill="hold">
                                          <p:stCondLst>
                                            <p:cond delay="0"/>
                                          </p:stCondLst>
                                        </p:cTn>
                                        <p:tgtEl>
                                          <p:spTgt spid="28"/>
                                        </p:tgtEl>
                                        <p:attrNameLst>
                                          <p:attrName>style.visibility</p:attrName>
                                        </p:attrNameLst>
                                      </p:cBhvr>
                                      <p:to>
                                        <p:strVal val="visible"/>
                                      </p:to>
                                    </p:set>
                                    <p:anim calcmode="lin" valueType="num">
                                      <p:cBhvr>
                                        <p:cTn id="57" dur="500" fill="hold"/>
                                        <p:tgtEl>
                                          <p:spTgt spid="28"/>
                                        </p:tgtEl>
                                        <p:attrNameLst>
                                          <p:attrName>ppt_w</p:attrName>
                                        </p:attrNameLst>
                                      </p:cBhvr>
                                      <p:tavLst>
                                        <p:tav tm="0">
                                          <p:val>
                                            <p:strVal val="#ppt_w*0.70"/>
                                          </p:val>
                                        </p:tav>
                                        <p:tav tm="100000">
                                          <p:val>
                                            <p:strVal val="#ppt_w"/>
                                          </p:val>
                                        </p:tav>
                                      </p:tavLst>
                                    </p:anim>
                                    <p:anim calcmode="lin" valueType="num">
                                      <p:cBhvr>
                                        <p:cTn id="58" dur="500" fill="hold"/>
                                        <p:tgtEl>
                                          <p:spTgt spid="28"/>
                                        </p:tgtEl>
                                        <p:attrNameLst>
                                          <p:attrName>ppt_h</p:attrName>
                                        </p:attrNameLst>
                                      </p:cBhvr>
                                      <p:tavLst>
                                        <p:tav tm="0">
                                          <p:val>
                                            <p:strVal val="#ppt_h"/>
                                          </p:val>
                                        </p:tav>
                                        <p:tav tm="100000">
                                          <p:val>
                                            <p:strVal val="#ppt_h"/>
                                          </p:val>
                                        </p:tav>
                                      </p:tavLst>
                                    </p:anim>
                                    <p:animEffect transition="in" filter="fade">
                                      <p:cBhvr>
                                        <p:cTn id="59" dur="500"/>
                                        <p:tgtEl>
                                          <p:spTgt spid="28"/>
                                        </p:tgtEl>
                                      </p:cBhvr>
                                    </p:animEffect>
                                  </p:childTnLst>
                                </p:cTn>
                              </p:par>
                              <p:par>
                                <p:cTn id="60" presetID="23" presetClass="entr" presetSubtype="16" fill="hold" grpId="0" nodeType="withEffect">
                                  <p:stCondLst>
                                    <p:cond delay="500"/>
                                  </p:stCondLst>
                                  <p:childTnLst>
                                    <p:set>
                                      <p:cBhvr>
                                        <p:cTn id="61" dur="1" fill="hold">
                                          <p:stCondLst>
                                            <p:cond delay="0"/>
                                          </p:stCondLst>
                                        </p:cTn>
                                        <p:tgtEl>
                                          <p:spTgt spid="23"/>
                                        </p:tgtEl>
                                        <p:attrNameLst>
                                          <p:attrName>style.visibility</p:attrName>
                                        </p:attrNameLst>
                                      </p:cBhvr>
                                      <p:to>
                                        <p:strVal val="visible"/>
                                      </p:to>
                                    </p:set>
                                    <p:anim calcmode="lin" valueType="num">
                                      <p:cBhvr>
                                        <p:cTn id="62" dur="500" fill="hold"/>
                                        <p:tgtEl>
                                          <p:spTgt spid="23"/>
                                        </p:tgtEl>
                                        <p:attrNameLst>
                                          <p:attrName>ppt_w</p:attrName>
                                        </p:attrNameLst>
                                      </p:cBhvr>
                                      <p:tavLst>
                                        <p:tav tm="0">
                                          <p:val>
                                            <p:fltVal val="0"/>
                                          </p:val>
                                        </p:tav>
                                        <p:tav tm="100000">
                                          <p:val>
                                            <p:strVal val="#ppt_w"/>
                                          </p:val>
                                        </p:tav>
                                      </p:tavLst>
                                    </p:anim>
                                    <p:anim calcmode="lin" valueType="num">
                                      <p:cBhvr>
                                        <p:cTn id="63" dur="500" fill="hold"/>
                                        <p:tgtEl>
                                          <p:spTgt spid="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 grpId="0" animBg="1"/>
      <p:bldP spid="6" grpId="0" animBg="1"/>
      <p:bldP spid="8" grpId="0" animBg="1"/>
      <p:bldP spid="16" grpId="0"/>
      <p:bldP spid="21" grpId="0" animBg="1"/>
      <p:bldP spid="22" grpId="0" animBg="1"/>
      <p:bldP spid="23" grpId="0" animBg="1"/>
      <p:bldP spid="27" grpId="0"/>
      <p:bldP spid="28" grpId="0"/>
      <p:bldP spid="31"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介 绍</a:t>
            </a:r>
          </a:p>
        </p:txBody>
      </p:sp>
      <p:sp>
        <p:nvSpPr>
          <p:cNvPr id="13" name="圆角矩形 12"/>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提出的</a:t>
            </a:r>
            <a:r>
              <a:rPr lang="en-US" altLang="zh-CN"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AIDM</a:t>
            </a: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模型</a:t>
            </a:r>
          </a:p>
        </p:txBody>
      </p:sp>
      <p:sp>
        <p:nvSpPr>
          <p:cNvPr id="14" name="圆角矩形 13"/>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5" name="圆角矩形 14"/>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6" name="圆角矩形 15"/>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7" name="矩形 16"/>
          <p:cNvSpPr/>
          <p:nvPr/>
        </p:nvSpPr>
        <p:spPr>
          <a:xfrm>
            <a:off x="178252" y="378109"/>
            <a:ext cx="1441420"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   主要贡献与创新</a:t>
            </a:r>
          </a:p>
        </p:txBody>
      </p:sp>
      <p:grpSp>
        <p:nvGrpSpPr>
          <p:cNvPr id="11" name="组合 10">
            <a:extLst>
              <a:ext uri="{FF2B5EF4-FFF2-40B4-BE49-F238E27FC236}">
                <a16:creationId xmlns:a16="http://schemas.microsoft.com/office/drawing/2014/main" id="{351DA435-31C2-4F99-ABCF-F51252482AFA}"/>
              </a:ext>
            </a:extLst>
          </p:cNvPr>
          <p:cNvGrpSpPr/>
          <p:nvPr/>
        </p:nvGrpSpPr>
        <p:grpSpPr>
          <a:xfrm>
            <a:off x="3004767" y="1150072"/>
            <a:ext cx="3223366" cy="3000166"/>
            <a:chOff x="974092" y="1272064"/>
            <a:chExt cx="3736975" cy="3478213"/>
          </a:xfrm>
          <a:solidFill>
            <a:srgbClr val="EAEAEA"/>
          </a:solidFill>
        </p:grpSpPr>
        <p:sp>
          <p:nvSpPr>
            <p:cNvPr id="18" name="Freeform 6">
              <a:extLst>
                <a:ext uri="{FF2B5EF4-FFF2-40B4-BE49-F238E27FC236}">
                  <a16:creationId xmlns:a16="http://schemas.microsoft.com/office/drawing/2014/main" id="{39363309-2485-4145-83B2-45EBFEE54402}"/>
                </a:ext>
              </a:extLst>
            </p:cNvPr>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7">
              <a:extLst>
                <a:ext uri="{FF2B5EF4-FFF2-40B4-BE49-F238E27FC236}">
                  <a16:creationId xmlns:a16="http://schemas.microsoft.com/office/drawing/2014/main" id="{1285FA50-4EE7-4F0F-B155-4886F65F5759}"/>
                </a:ext>
              </a:extLst>
            </p:cNvPr>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Rectangle 8">
              <a:extLst>
                <a:ext uri="{FF2B5EF4-FFF2-40B4-BE49-F238E27FC236}">
                  <a16:creationId xmlns:a16="http://schemas.microsoft.com/office/drawing/2014/main" id="{7AFFE628-AC06-49BA-B3FC-40C94BD0443B}"/>
                </a:ext>
              </a:extLst>
            </p:cNvPr>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 name="Oval 9">
              <a:extLst>
                <a:ext uri="{FF2B5EF4-FFF2-40B4-BE49-F238E27FC236}">
                  <a16:creationId xmlns:a16="http://schemas.microsoft.com/office/drawing/2014/main" id="{169F9B9D-A022-4114-8566-0D3897F358AC}"/>
                </a:ext>
              </a:extLst>
            </p:cNvPr>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
              <a:extLst>
                <a:ext uri="{FF2B5EF4-FFF2-40B4-BE49-F238E27FC236}">
                  <a16:creationId xmlns:a16="http://schemas.microsoft.com/office/drawing/2014/main" id="{F3409DCA-C130-4924-905C-69F5D3FC48B1}"/>
                </a:ext>
              </a:extLst>
            </p:cNvPr>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1">
              <a:extLst>
                <a:ext uri="{FF2B5EF4-FFF2-40B4-BE49-F238E27FC236}">
                  <a16:creationId xmlns:a16="http://schemas.microsoft.com/office/drawing/2014/main" id="{3FD9AF3D-CFBB-4C14-B4EF-EEF39965CC41}"/>
                </a:ext>
              </a:extLst>
            </p:cNvPr>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2">
              <a:extLst>
                <a:ext uri="{FF2B5EF4-FFF2-40B4-BE49-F238E27FC236}">
                  <a16:creationId xmlns:a16="http://schemas.microsoft.com/office/drawing/2014/main" id="{B06F48FE-E696-4689-9E26-D9FCAA88F9F8}"/>
                </a:ext>
              </a:extLst>
            </p:cNvPr>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3">
              <a:extLst>
                <a:ext uri="{FF2B5EF4-FFF2-40B4-BE49-F238E27FC236}">
                  <a16:creationId xmlns:a16="http://schemas.microsoft.com/office/drawing/2014/main" id="{8CFEE46E-18BD-4599-9089-E341E1C2F652}"/>
                </a:ext>
              </a:extLst>
            </p:cNvPr>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Rectangle 14">
              <a:extLst>
                <a:ext uri="{FF2B5EF4-FFF2-40B4-BE49-F238E27FC236}">
                  <a16:creationId xmlns:a16="http://schemas.microsoft.com/office/drawing/2014/main" id="{4896B44C-C9C7-46F9-9660-AA202D1C4316}"/>
                </a:ext>
              </a:extLst>
            </p:cNvPr>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Oval 15">
              <a:extLst>
                <a:ext uri="{FF2B5EF4-FFF2-40B4-BE49-F238E27FC236}">
                  <a16:creationId xmlns:a16="http://schemas.microsoft.com/office/drawing/2014/main" id="{9B5C77D5-1CEB-462E-A6B4-905CC5ACD4BC}"/>
                </a:ext>
              </a:extLst>
            </p:cNvPr>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6">
              <a:extLst>
                <a:ext uri="{FF2B5EF4-FFF2-40B4-BE49-F238E27FC236}">
                  <a16:creationId xmlns:a16="http://schemas.microsoft.com/office/drawing/2014/main" id="{D7D10B97-961F-418C-A63F-C97F9F1EA9DC}"/>
                </a:ext>
              </a:extLst>
            </p:cNvPr>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7">
              <a:extLst>
                <a:ext uri="{FF2B5EF4-FFF2-40B4-BE49-F238E27FC236}">
                  <a16:creationId xmlns:a16="http://schemas.microsoft.com/office/drawing/2014/main" id="{8DF0B86B-1DBB-4CE7-B003-4D3EAD3907F3}"/>
                </a:ext>
              </a:extLst>
            </p:cNvPr>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8">
              <a:extLst>
                <a:ext uri="{FF2B5EF4-FFF2-40B4-BE49-F238E27FC236}">
                  <a16:creationId xmlns:a16="http://schemas.microsoft.com/office/drawing/2014/main" id="{4545E6F4-8170-4317-A3CF-B54C457241DF}"/>
                </a:ext>
              </a:extLst>
            </p:cNvPr>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9">
              <a:extLst>
                <a:ext uri="{FF2B5EF4-FFF2-40B4-BE49-F238E27FC236}">
                  <a16:creationId xmlns:a16="http://schemas.microsoft.com/office/drawing/2014/main" id="{F793DDDC-EFCA-4835-BB19-4D85709A6E64}"/>
                </a:ext>
              </a:extLst>
            </p:cNvPr>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0">
              <a:extLst>
                <a:ext uri="{FF2B5EF4-FFF2-40B4-BE49-F238E27FC236}">
                  <a16:creationId xmlns:a16="http://schemas.microsoft.com/office/drawing/2014/main" id="{C1739E4A-5DBD-451B-8B2E-9FD76F2057DC}"/>
                </a:ext>
              </a:extLst>
            </p:cNvPr>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1">
              <a:extLst>
                <a:ext uri="{FF2B5EF4-FFF2-40B4-BE49-F238E27FC236}">
                  <a16:creationId xmlns:a16="http://schemas.microsoft.com/office/drawing/2014/main" id="{C2581907-678D-4B9A-8989-ADFCF4495497}"/>
                </a:ext>
              </a:extLst>
            </p:cNvPr>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2">
              <a:extLst>
                <a:ext uri="{FF2B5EF4-FFF2-40B4-BE49-F238E27FC236}">
                  <a16:creationId xmlns:a16="http://schemas.microsoft.com/office/drawing/2014/main" id="{A9BBC2B1-E300-4DAA-AB24-32FA1B113CA3}"/>
                </a:ext>
              </a:extLst>
            </p:cNvPr>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3">
              <a:extLst>
                <a:ext uri="{FF2B5EF4-FFF2-40B4-BE49-F238E27FC236}">
                  <a16:creationId xmlns:a16="http://schemas.microsoft.com/office/drawing/2014/main" id="{F0BD13A0-562A-4056-8546-E71E47C07A54}"/>
                </a:ext>
              </a:extLst>
            </p:cNvPr>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4">
              <a:extLst>
                <a:ext uri="{FF2B5EF4-FFF2-40B4-BE49-F238E27FC236}">
                  <a16:creationId xmlns:a16="http://schemas.microsoft.com/office/drawing/2014/main" id="{83EB38C1-7A4F-4EF0-9831-050DF6A776B0}"/>
                </a:ext>
              </a:extLst>
            </p:cNvPr>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5">
              <a:extLst>
                <a:ext uri="{FF2B5EF4-FFF2-40B4-BE49-F238E27FC236}">
                  <a16:creationId xmlns:a16="http://schemas.microsoft.com/office/drawing/2014/main" id="{DC500A14-978A-4931-9D37-619BB3534EB8}"/>
                </a:ext>
              </a:extLst>
            </p:cNvPr>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6">
              <a:extLst>
                <a:ext uri="{FF2B5EF4-FFF2-40B4-BE49-F238E27FC236}">
                  <a16:creationId xmlns:a16="http://schemas.microsoft.com/office/drawing/2014/main" id="{1A2A4007-8D69-4550-AC10-A5491791EA64}"/>
                </a:ext>
              </a:extLst>
            </p:cNvPr>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7">
              <a:extLst>
                <a:ext uri="{FF2B5EF4-FFF2-40B4-BE49-F238E27FC236}">
                  <a16:creationId xmlns:a16="http://schemas.microsoft.com/office/drawing/2014/main" id="{68609017-F5C4-4351-967B-63A9DF0CCB99}"/>
                </a:ext>
              </a:extLst>
            </p:cNvPr>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8">
              <a:extLst>
                <a:ext uri="{FF2B5EF4-FFF2-40B4-BE49-F238E27FC236}">
                  <a16:creationId xmlns:a16="http://schemas.microsoft.com/office/drawing/2014/main" id="{39FB9139-C0AD-4CC5-99E3-89DEEF78B40C}"/>
                </a:ext>
              </a:extLst>
            </p:cNvPr>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9">
              <a:extLst>
                <a:ext uri="{FF2B5EF4-FFF2-40B4-BE49-F238E27FC236}">
                  <a16:creationId xmlns:a16="http://schemas.microsoft.com/office/drawing/2014/main" id="{AC4D4212-1EA0-459E-A8E8-103F67FBB84C}"/>
                </a:ext>
              </a:extLst>
            </p:cNvPr>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0">
              <a:extLst>
                <a:ext uri="{FF2B5EF4-FFF2-40B4-BE49-F238E27FC236}">
                  <a16:creationId xmlns:a16="http://schemas.microsoft.com/office/drawing/2014/main" id="{FF6C866F-3B2D-4AEC-8F21-954B753AD75C}"/>
                </a:ext>
              </a:extLst>
            </p:cNvPr>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1">
              <a:extLst>
                <a:ext uri="{FF2B5EF4-FFF2-40B4-BE49-F238E27FC236}">
                  <a16:creationId xmlns:a16="http://schemas.microsoft.com/office/drawing/2014/main" id="{D79B5FCB-9832-4B97-BC4F-98BDBE8C55A0}"/>
                </a:ext>
              </a:extLst>
            </p:cNvPr>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2">
              <a:extLst>
                <a:ext uri="{FF2B5EF4-FFF2-40B4-BE49-F238E27FC236}">
                  <a16:creationId xmlns:a16="http://schemas.microsoft.com/office/drawing/2014/main" id="{F7B7E0B0-5048-4824-8AEC-11145E1A659D}"/>
                </a:ext>
              </a:extLst>
            </p:cNvPr>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3">
              <a:extLst>
                <a:ext uri="{FF2B5EF4-FFF2-40B4-BE49-F238E27FC236}">
                  <a16:creationId xmlns:a16="http://schemas.microsoft.com/office/drawing/2014/main" id="{C246BDEA-5AE9-438D-BF7F-1B0D72E61E5B}"/>
                </a:ext>
              </a:extLst>
            </p:cNvPr>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4">
              <a:extLst>
                <a:ext uri="{FF2B5EF4-FFF2-40B4-BE49-F238E27FC236}">
                  <a16:creationId xmlns:a16="http://schemas.microsoft.com/office/drawing/2014/main" id="{A61375B5-FF14-4526-8614-DAB9009A7FD9}"/>
                </a:ext>
              </a:extLst>
            </p:cNvPr>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5">
              <a:extLst>
                <a:ext uri="{FF2B5EF4-FFF2-40B4-BE49-F238E27FC236}">
                  <a16:creationId xmlns:a16="http://schemas.microsoft.com/office/drawing/2014/main" id="{C9A8F312-4DDC-47E7-B22E-0C523B0275C6}"/>
                </a:ext>
              </a:extLst>
            </p:cNvPr>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6">
              <a:extLst>
                <a:ext uri="{FF2B5EF4-FFF2-40B4-BE49-F238E27FC236}">
                  <a16:creationId xmlns:a16="http://schemas.microsoft.com/office/drawing/2014/main" id="{A8AD65F1-8059-4AD4-B6D1-1A227F7E5A07}"/>
                </a:ext>
              </a:extLst>
            </p:cNvPr>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37">
              <a:extLst>
                <a:ext uri="{FF2B5EF4-FFF2-40B4-BE49-F238E27FC236}">
                  <a16:creationId xmlns:a16="http://schemas.microsoft.com/office/drawing/2014/main" id="{C9111AD1-4FD4-43FE-8351-D5863B8A880D}"/>
                </a:ext>
              </a:extLst>
            </p:cNvPr>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8">
              <a:extLst>
                <a:ext uri="{FF2B5EF4-FFF2-40B4-BE49-F238E27FC236}">
                  <a16:creationId xmlns:a16="http://schemas.microsoft.com/office/drawing/2014/main" id="{F3BAB0B4-EF8B-4FE6-AD6B-AF07EF9D13EE}"/>
                </a:ext>
              </a:extLst>
            </p:cNvPr>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9">
              <a:extLst>
                <a:ext uri="{FF2B5EF4-FFF2-40B4-BE49-F238E27FC236}">
                  <a16:creationId xmlns:a16="http://schemas.microsoft.com/office/drawing/2014/main" id="{6473E636-2F78-4E9A-B193-8B909D6B313B}"/>
                </a:ext>
              </a:extLst>
            </p:cNvPr>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0">
              <a:extLst>
                <a:ext uri="{FF2B5EF4-FFF2-40B4-BE49-F238E27FC236}">
                  <a16:creationId xmlns:a16="http://schemas.microsoft.com/office/drawing/2014/main" id="{26B04141-80D3-44A3-AC89-52A91AC5DF62}"/>
                </a:ext>
              </a:extLst>
            </p:cNvPr>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1">
              <a:extLst>
                <a:ext uri="{FF2B5EF4-FFF2-40B4-BE49-F238E27FC236}">
                  <a16:creationId xmlns:a16="http://schemas.microsoft.com/office/drawing/2014/main" id="{26D381C6-B154-439A-9E8B-9AB2F4942C44}"/>
                </a:ext>
              </a:extLst>
            </p:cNvPr>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2">
              <a:extLst>
                <a:ext uri="{FF2B5EF4-FFF2-40B4-BE49-F238E27FC236}">
                  <a16:creationId xmlns:a16="http://schemas.microsoft.com/office/drawing/2014/main" id="{67E9B068-EEA6-4A36-8B35-8B16B74125CB}"/>
                </a:ext>
              </a:extLst>
            </p:cNvPr>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3">
              <a:extLst>
                <a:ext uri="{FF2B5EF4-FFF2-40B4-BE49-F238E27FC236}">
                  <a16:creationId xmlns:a16="http://schemas.microsoft.com/office/drawing/2014/main" id="{E4E36384-B1A7-4A19-BC46-D5ED6790488E}"/>
                </a:ext>
              </a:extLst>
            </p:cNvPr>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44">
              <a:extLst>
                <a:ext uri="{FF2B5EF4-FFF2-40B4-BE49-F238E27FC236}">
                  <a16:creationId xmlns:a16="http://schemas.microsoft.com/office/drawing/2014/main" id="{B816B504-B515-4511-B7BC-CC365B136D11}"/>
                </a:ext>
              </a:extLst>
            </p:cNvPr>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5">
              <a:extLst>
                <a:ext uri="{FF2B5EF4-FFF2-40B4-BE49-F238E27FC236}">
                  <a16:creationId xmlns:a16="http://schemas.microsoft.com/office/drawing/2014/main" id="{7FCB53D1-FCA5-480D-AB1A-E49015AB3513}"/>
                </a:ext>
              </a:extLst>
            </p:cNvPr>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46">
              <a:extLst>
                <a:ext uri="{FF2B5EF4-FFF2-40B4-BE49-F238E27FC236}">
                  <a16:creationId xmlns:a16="http://schemas.microsoft.com/office/drawing/2014/main" id="{9E83980D-B433-422F-AD1C-66D39688CB88}"/>
                </a:ext>
              </a:extLst>
            </p:cNvPr>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47">
              <a:extLst>
                <a:ext uri="{FF2B5EF4-FFF2-40B4-BE49-F238E27FC236}">
                  <a16:creationId xmlns:a16="http://schemas.microsoft.com/office/drawing/2014/main" id="{476FBCDC-115F-4AE2-9A0E-E6F43855C369}"/>
                </a:ext>
              </a:extLst>
            </p:cNvPr>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48">
              <a:extLst>
                <a:ext uri="{FF2B5EF4-FFF2-40B4-BE49-F238E27FC236}">
                  <a16:creationId xmlns:a16="http://schemas.microsoft.com/office/drawing/2014/main" id="{66A60722-C88F-43CE-A379-C3C39280AE24}"/>
                </a:ext>
              </a:extLst>
            </p:cNvPr>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9">
              <a:extLst>
                <a:ext uri="{FF2B5EF4-FFF2-40B4-BE49-F238E27FC236}">
                  <a16:creationId xmlns:a16="http://schemas.microsoft.com/office/drawing/2014/main" id="{31C97FAB-B8B6-40D3-B99B-A75716A92B15}"/>
                </a:ext>
              </a:extLst>
            </p:cNvPr>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Oval 50">
              <a:extLst>
                <a:ext uri="{FF2B5EF4-FFF2-40B4-BE49-F238E27FC236}">
                  <a16:creationId xmlns:a16="http://schemas.microsoft.com/office/drawing/2014/main" id="{21EC51BF-7E15-4142-831E-9454877545C8}"/>
                </a:ext>
              </a:extLst>
            </p:cNvPr>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1">
              <a:extLst>
                <a:ext uri="{FF2B5EF4-FFF2-40B4-BE49-F238E27FC236}">
                  <a16:creationId xmlns:a16="http://schemas.microsoft.com/office/drawing/2014/main" id="{2C4B4CFA-98A6-4F41-944E-A425230F9438}"/>
                </a:ext>
              </a:extLst>
            </p:cNvPr>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52">
              <a:extLst>
                <a:ext uri="{FF2B5EF4-FFF2-40B4-BE49-F238E27FC236}">
                  <a16:creationId xmlns:a16="http://schemas.microsoft.com/office/drawing/2014/main" id="{5F24F04C-75B5-4927-B009-752A7970ABEB}"/>
                </a:ext>
              </a:extLst>
            </p:cNvPr>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3">
              <a:extLst>
                <a:ext uri="{FF2B5EF4-FFF2-40B4-BE49-F238E27FC236}">
                  <a16:creationId xmlns:a16="http://schemas.microsoft.com/office/drawing/2014/main" id="{A528863D-9E20-457C-A905-78ABABC3B52B}"/>
                </a:ext>
              </a:extLst>
            </p:cNvPr>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54">
              <a:extLst>
                <a:ext uri="{FF2B5EF4-FFF2-40B4-BE49-F238E27FC236}">
                  <a16:creationId xmlns:a16="http://schemas.microsoft.com/office/drawing/2014/main" id="{3D3360D2-D281-4002-AFC2-E76A02F0F54B}"/>
                </a:ext>
              </a:extLst>
            </p:cNvPr>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Oval 55">
              <a:extLst>
                <a:ext uri="{FF2B5EF4-FFF2-40B4-BE49-F238E27FC236}">
                  <a16:creationId xmlns:a16="http://schemas.microsoft.com/office/drawing/2014/main" id="{E6764E5A-4AF3-45BF-B864-325238132537}"/>
                </a:ext>
              </a:extLst>
            </p:cNvPr>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56">
              <a:extLst>
                <a:ext uri="{FF2B5EF4-FFF2-40B4-BE49-F238E27FC236}">
                  <a16:creationId xmlns:a16="http://schemas.microsoft.com/office/drawing/2014/main" id="{D3D1F12D-C456-405B-971E-401DBFE01102}"/>
                </a:ext>
              </a:extLst>
            </p:cNvPr>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57">
              <a:extLst>
                <a:ext uri="{FF2B5EF4-FFF2-40B4-BE49-F238E27FC236}">
                  <a16:creationId xmlns:a16="http://schemas.microsoft.com/office/drawing/2014/main" id="{993EAF05-A71F-41F5-99BB-276C9716381A}"/>
                </a:ext>
              </a:extLst>
            </p:cNvPr>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58">
              <a:extLst>
                <a:ext uri="{FF2B5EF4-FFF2-40B4-BE49-F238E27FC236}">
                  <a16:creationId xmlns:a16="http://schemas.microsoft.com/office/drawing/2014/main" id="{E69D5034-0EE7-43CF-9DFC-08DCEDA47D3C}"/>
                </a:ext>
              </a:extLst>
            </p:cNvPr>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59">
              <a:extLst>
                <a:ext uri="{FF2B5EF4-FFF2-40B4-BE49-F238E27FC236}">
                  <a16:creationId xmlns:a16="http://schemas.microsoft.com/office/drawing/2014/main" id="{DADA7DFA-77D4-446A-B76E-A30D202CDD7D}"/>
                </a:ext>
              </a:extLst>
            </p:cNvPr>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Oval 60">
              <a:extLst>
                <a:ext uri="{FF2B5EF4-FFF2-40B4-BE49-F238E27FC236}">
                  <a16:creationId xmlns:a16="http://schemas.microsoft.com/office/drawing/2014/main" id="{63FEE4C2-A8BD-4078-AA56-B8E1A74D1D64}"/>
                </a:ext>
              </a:extLst>
            </p:cNvPr>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61">
              <a:extLst>
                <a:ext uri="{FF2B5EF4-FFF2-40B4-BE49-F238E27FC236}">
                  <a16:creationId xmlns:a16="http://schemas.microsoft.com/office/drawing/2014/main" id="{7950CD79-7818-4228-ACAD-E622D287FB47}"/>
                </a:ext>
              </a:extLst>
            </p:cNvPr>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62">
              <a:extLst>
                <a:ext uri="{FF2B5EF4-FFF2-40B4-BE49-F238E27FC236}">
                  <a16:creationId xmlns:a16="http://schemas.microsoft.com/office/drawing/2014/main" id="{BC01DAB4-41B4-4F2A-A954-4A1A9F6C3C61}"/>
                </a:ext>
              </a:extLst>
            </p:cNvPr>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63">
              <a:extLst>
                <a:ext uri="{FF2B5EF4-FFF2-40B4-BE49-F238E27FC236}">
                  <a16:creationId xmlns:a16="http://schemas.microsoft.com/office/drawing/2014/main" id="{7D17EA87-8657-416C-A6B4-39CBFD20D81A}"/>
                </a:ext>
              </a:extLst>
            </p:cNvPr>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64">
              <a:extLst>
                <a:ext uri="{FF2B5EF4-FFF2-40B4-BE49-F238E27FC236}">
                  <a16:creationId xmlns:a16="http://schemas.microsoft.com/office/drawing/2014/main" id="{8D3D7F60-85EB-44BD-95CA-930FD241A16B}"/>
                </a:ext>
              </a:extLst>
            </p:cNvPr>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65">
              <a:extLst>
                <a:ext uri="{FF2B5EF4-FFF2-40B4-BE49-F238E27FC236}">
                  <a16:creationId xmlns:a16="http://schemas.microsoft.com/office/drawing/2014/main" id="{275D23BD-0D20-439E-8C4A-28BDD11A1A15}"/>
                </a:ext>
              </a:extLst>
            </p:cNvPr>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66">
              <a:extLst>
                <a:ext uri="{FF2B5EF4-FFF2-40B4-BE49-F238E27FC236}">
                  <a16:creationId xmlns:a16="http://schemas.microsoft.com/office/drawing/2014/main" id="{E21435C7-ADC2-4926-96CD-41B12D339F15}"/>
                </a:ext>
              </a:extLst>
            </p:cNvPr>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67">
              <a:extLst>
                <a:ext uri="{FF2B5EF4-FFF2-40B4-BE49-F238E27FC236}">
                  <a16:creationId xmlns:a16="http://schemas.microsoft.com/office/drawing/2014/main" id="{1BF219FE-3914-4FF8-9746-51C4623BF113}"/>
                </a:ext>
              </a:extLst>
            </p:cNvPr>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Rectangle 68">
              <a:extLst>
                <a:ext uri="{FF2B5EF4-FFF2-40B4-BE49-F238E27FC236}">
                  <a16:creationId xmlns:a16="http://schemas.microsoft.com/office/drawing/2014/main" id="{90FDB04F-B030-4558-914D-9A445E9B7903}"/>
                </a:ext>
              </a:extLst>
            </p:cNvPr>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1" name="Freeform 69">
              <a:extLst>
                <a:ext uri="{FF2B5EF4-FFF2-40B4-BE49-F238E27FC236}">
                  <a16:creationId xmlns:a16="http://schemas.microsoft.com/office/drawing/2014/main" id="{1C6339EC-929F-4373-9D89-8C21E145BCF0}"/>
                </a:ext>
              </a:extLst>
            </p:cNvPr>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0">
              <a:extLst>
                <a:ext uri="{FF2B5EF4-FFF2-40B4-BE49-F238E27FC236}">
                  <a16:creationId xmlns:a16="http://schemas.microsoft.com/office/drawing/2014/main" id="{0001D3B8-92D5-4885-9B51-B43CBA59DD44}"/>
                </a:ext>
              </a:extLst>
            </p:cNvPr>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71">
              <a:extLst>
                <a:ext uri="{FF2B5EF4-FFF2-40B4-BE49-F238E27FC236}">
                  <a16:creationId xmlns:a16="http://schemas.microsoft.com/office/drawing/2014/main" id="{D9060BAA-8A63-44EB-8CB7-63F24C6D4791}"/>
                </a:ext>
              </a:extLst>
            </p:cNvPr>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72">
              <a:extLst>
                <a:ext uri="{FF2B5EF4-FFF2-40B4-BE49-F238E27FC236}">
                  <a16:creationId xmlns:a16="http://schemas.microsoft.com/office/drawing/2014/main" id="{A9DC63D2-541D-4E3C-8562-C14E93E71E05}"/>
                </a:ext>
              </a:extLst>
            </p:cNvPr>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73">
              <a:extLst>
                <a:ext uri="{FF2B5EF4-FFF2-40B4-BE49-F238E27FC236}">
                  <a16:creationId xmlns:a16="http://schemas.microsoft.com/office/drawing/2014/main" id="{D8081BCA-C9DC-479D-815F-A492A595ADEE}"/>
                </a:ext>
              </a:extLst>
            </p:cNvPr>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74">
              <a:extLst>
                <a:ext uri="{FF2B5EF4-FFF2-40B4-BE49-F238E27FC236}">
                  <a16:creationId xmlns:a16="http://schemas.microsoft.com/office/drawing/2014/main" id="{03E0E925-3492-43B8-BA82-98E40114E1FF}"/>
                </a:ext>
              </a:extLst>
            </p:cNvPr>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75">
              <a:extLst>
                <a:ext uri="{FF2B5EF4-FFF2-40B4-BE49-F238E27FC236}">
                  <a16:creationId xmlns:a16="http://schemas.microsoft.com/office/drawing/2014/main" id="{686663AD-EDB4-4605-BD2B-B1D30DCA73A0}"/>
                </a:ext>
              </a:extLst>
            </p:cNvPr>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76">
              <a:extLst>
                <a:ext uri="{FF2B5EF4-FFF2-40B4-BE49-F238E27FC236}">
                  <a16:creationId xmlns:a16="http://schemas.microsoft.com/office/drawing/2014/main" id="{D8FF3920-920A-4452-BBC0-B6AFF9BB1C7E}"/>
                </a:ext>
              </a:extLst>
            </p:cNvPr>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77">
              <a:extLst>
                <a:ext uri="{FF2B5EF4-FFF2-40B4-BE49-F238E27FC236}">
                  <a16:creationId xmlns:a16="http://schemas.microsoft.com/office/drawing/2014/main" id="{16E46D03-A901-49D6-8DE7-59CCB9CD13B9}"/>
                </a:ext>
              </a:extLst>
            </p:cNvPr>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78">
              <a:extLst>
                <a:ext uri="{FF2B5EF4-FFF2-40B4-BE49-F238E27FC236}">
                  <a16:creationId xmlns:a16="http://schemas.microsoft.com/office/drawing/2014/main" id="{5C5EACFB-5423-41BB-B418-CBDE858805B7}"/>
                </a:ext>
              </a:extLst>
            </p:cNvPr>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79">
              <a:extLst>
                <a:ext uri="{FF2B5EF4-FFF2-40B4-BE49-F238E27FC236}">
                  <a16:creationId xmlns:a16="http://schemas.microsoft.com/office/drawing/2014/main" id="{E22EE6EE-EF23-4377-ADC3-73F8389BD032}"/>
                </a:ext>
              </a:extLst>
            </p:cNvPr>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0">
              <a:extLst>
                <a:ext uri="{FF2B5EF4-FFF2-40B4-BE49-F238E27FC236}">
                  <a16:creationId xmlns:a16="http://schemas.microsoft.com/office/drawing/2014/main" id="{529814FD-DEC9-4482-B330-FC360377EED4}"/>
                </a:ext>
              </a:extLst>
            </p:cNvPr>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81">
              <a:extLst>
                <a:ext uri="{FF2B5EF4-FFF2-40B4-BE49-F238E27FC236}">
                  <a16:creationId xmlns:a16="http://schemas.microsoft.com/office/drawing/2014/main" id="{47A113F8-A189-44D1-AF4F-34BEC80FB3E9}"/>
                </a:ext>
              </a:extLst>
            </p:cNvPr>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82">
              <a:extLst>
                <a:ext uri="{FF2B5EF4-FFF2-40B4-BE49-F238E27FC236}">
                  <a16:creationId xmlns:a16="http://schemas.microsoft.com/office/drawing/2014/main" id="{E0A13D53-247C-4A83-B0CE-04568E6591A3}"/>
                </a:ext>
              </a:extLst>
            </p:cNvPr>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83">
              <a:extLst>
                <a:ext uri="{FF2B5EF4-FFF2-40B4-BE49-F238E27FC236}">
                  <a16:creationId xmlns:a16="http://schemas.microsoft.com/office/drawing/2014/main" id="{83B58A0D-0DE6-40C2-8239-B020DC06F0FC}"/>
                </a:ext>
              </a:extLst>
            </p:cNvPr>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84">
              <a:extLst>
                <a:ext uri="{FF2B5EF4-FFF2-40B4-BE49-F238E27FC236}">
                  <a16:creationId xmlns:a16="http://schemas.microsoft.com/office/drawing/2014/main" id="{4507985E-F2D9-42C8-B2AC-62DD4837617F}"/>
                </a:ext>
              </a:extLst>
            </p:cNvPr>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85">
              <a:extLst>
                <a:ext uri="{FF2B5EF4-FFF2-40B4-BE49-F238E27FC236}">
                  <a16:creationId xmlns:a16="http://schemas.microsoft.com/office/drawing/2014/main" id="{7676C5FE-F751-4781-9B34-12D1FB4C08CC}"/>
                </a:ext>
              </a:extLst>
            </p:cNvPr>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86">
              <a:extLst>
                <a:ext uri="{FF2B5EF4-FFF2-40B4-BE49-F238E27FC236}">
                  <a16:creationId xmlns:a16="http://schemas.microsoft.com/office/drawing/2014/main" id="{AF598975-7443-402E-AE89-5E484750C03C}"/>
                </a:ext>
              </a:extLst>
            </p:cNvPr>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87">
              <a:extLst>
                <a:ext uri="{FF2B5EF4-FFF2-40B4-BE49-F238E27FC236}">
                  <a16:creationId xmlns:a16="http://schemas.microsoft.com/office/drawing/2014/main" id="{E8598E8A-10B9-4CF4-BD35-DA98DD7675CE}"/>
                </a:ext>
              </a:extLst>
            </p:cNvPr>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88">
              <a:extLst>
                <a:ext uri="{FF2B5EF4-FFF2-40B4-BE49-F238E27FC236}">
                  <a16:creationId xmlns:a16="http://schemas.microsoft.com/office/drawing/2014/main" id="{AE0E58D3-BF56-4E6E-8658-32C053B4237B}"/>
                </a:ext>
              </a:extLst>
            </p:cNvPr>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1" name="组合 100">
            <a:extLst>
              <a:ext uri="{FF2B5EF4-FFF2-40B4-BE49-F238E27FC236}">
                <a16:creationId xmlns:a16="http://schemas.microsoft.com/office/drawing/2014/main" id="{49AEB00A-9A6F-494B-BBEE-9751ECBBA810}"/>
              </a:ext>
            </a:extLst>
          </p:cNvPr>
          <p:cNvGrpSpPr/>
          <p:nvPr/>
        </p:nvGrpSpPr>
        <p:grpSpPr>
          <a:xfrm>
            <a:off x="3718437" y="1886568"/>
            <a:ext cx="1706563" cy="1704975"/>
            <a:chOff x="3805238" y="2005013"/>
            <a:chExt cx="1706563" cy="1704975"/>
          </a:xfrm>
        </p:grpSpPr>
        <p:sp>
          <p:nvSpPr>
            <p:cNvPr id="102" name="Oval 7">
              <a:extLst>
                <a:ext uri="{FF2B5EF4-FFF2-40B4-BE49-F238E27FC236}">
                  <a16:creationId xmlns:a16="http://schemas.microsoft.com/office/drawing/2014/main" id="{D4884738-BD1C-4757-A3B3-3F9CC2CE4846}"/>
                </a:ext>
              </a:extLst>
            </p:cNvPr>
            <p:cNvSpPr>
              <a:spLocks noChangeArrowheads="1"/>
            </p:cNvSpPr>
            <p:nvPr/>
          </p:nvSpPr>
          <p:spPr bwMode="auto">
            <a:xfrm>
              <a:off x="3805238" y="2005013"/>
              <a:ext cx="1706563" cy="1704975"/>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03" name="Oval 8">
              <a:extLst>
                <a:ext uri="{FF2B5EF4-FFF2-40B4-BE49-F238E27FC236}">
                  <a16:creationId xmlns:a16="http://schemas.microsoft.com/office/drawing/2014/main" id="{C237461C-318F-4E7F-8154-B75370F799E7}"/>
                </a:ext>
              </a:extLst>
            </p:cNvPr>
            <p:cNvSpPr>
              <a:spLocks noChangeArrowheads="1"/>
            </p:cNvSpPr>
            <p:nvPr/>
          </p:nvSpPr>
          <p:spPr bwMode="auto">
            <a:xfrm>
              <a:off x="3973513" y="2173288"/>
              <a:ext cx="1368425" cy="1368425"/>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04" name="Oval 9">
              <a:extLst>
                <a:ext uri="{FF2B5EF4-FFF2-40B4-BE49-F238E27FC236}">
                  <a16:creationId xmlns:a16="http://schemas.microsoft.com/office/drawing/2014/main" id="{3B9F18AE-F49A-4AB1-B858-407D5B9F84CC}"/>
                </a:ext>
              </a:extLst>
            </p:cNvPr>
            <p:cNvSpPr>
              <a:spLocks noChangeArrowheads="1"/>
            </p:cNvSpPr>
            <p:nvPr/>
          </p:nvSpPr>
          <p:spPr bwMode="auto">
            <a:xfrm>
              <a:off x="4102100" y="2305050"/>
              <a:ext cx="1109663" cy="11049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05" name="Oval 10">
              <a:extLst>
                <a:ext uri="{FF2B5EF4-FFF2-40B4-BE49-F238E27FC236}">
                  <a16:creationId xmlns:a16="http://schemas.microsoft.com/office/drawing/2014/main" id="{0C07CEC9-E8AD-4E0C-9049-F0173EFB15AC}"/>
                </a:ext>
              </a:extLst>
            </p:cNvPr>
            <p:cNvSpPr>
              <a:spLocks noChangeArrowheads="1"/>
            </p:cNvSpPr>
            <p:nvPr/>
          </p:nvSpPr>
          <p:spPr bwMode="auto">
            <a:xfrm>
              <a:off x="4210050" y="2409825"/>
              <a:ext cx="895350" cy="89535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06" name="Oval 11">
              <a:extLst>
                <a:ext uri="{FF2B5EF4-FFF2-40B4-BE49-F238E27FC236}">
                  <a16:creationId xmlns:a16="http://schemas.microsoft.com/office/drawing/2014/main" id="{C24C2A3E-E5C1-4970-9176-DA3963ED38AB}"/>
                </a:ext>
              </a:extLst>
            </p:cNvPr>
            <p:cNvSpPr>
              <a:spLocks noChangeArrowheads="1"/>
            </p:cNvSpPr>
            <p:nvPr/>
          </p:nvSpPr>
          <p:spPr bwMode="auto">
            <a:xfrm>
              <a:off x="4416425" y="2616200"/>
              <a:ext cx="479425" cy="4826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grpSp>
      <p:grpSp>
        <p:nvGrpSpPr>
          <p:cNvPr id="107" name="组合 106">
            <a:extLst>
              <a:ext uri="{FF2B5EF4-FFF2-40B4-BE49-F238E27FC236}">
                <a16:creationId xmlns:a16="http://schemas.microsoft.com/office/drawing/2014/main" id="{533ECB91-D955-41E2-9A45-4B2CD7FC8426}"/>
              </a:ext>
            </a:extLst>
          </p:cNvPr>
          <p:cNvGrpSpPr/>
          <p:nvPr/>
        </p:nvGrpSpPr>
        <p:grpSpPr>
          <a:xfrm>
            <a:off x="3473962" y="1451593"/>
            <a:ext cx="1095375" cy="1285875"/>
            <a:chOff x="3560763" y="1570038"/>
            <a:chExt cx="1095375" cy="1285875"/>
          </a:xfrm>
        </p:grpSpPr>
        <p:sp>
          <p:nvSpPr>
            <p:cNvPr id="108" name="Freeform 12">
              <a:extLst>
                <a:ext uri="{FF2B5EF4-FFF2-40B4-BE49-F238E27FC236}">
                  <a16:creationId xmlns:a16="http://schemas.microsoft.com/office/drawing/2014/main" id="{75C893E1-D2DC-4BC4-98D6-416D14812979}"/>
                </a:ext>
              </a:extLst>
            </p:cNvPr>
            <p:cNvSpPr/>
            <p:nvPr/>
          </p:nvSpPr>
          <p:spPr bwMode="auto">
            <a:xfrm>
              <a:off x="4446588" y="2611438"/>
              <a:ext cx="209550" cy="244475"/>
            </a:xfrm>
            <a:custGeom>
              <a:avLst/>
              <a:gdLst>
                <a:gd name="T0" fmla="*/ 21 w 56"/>
                <a:gd name="T1" fmla="*/ 8 h 65"/>
                <a:gd name="T2" fmla="*/ 56 w 56"/>
                <a:gd name="T3" fmla="*/ 65 h 65"/>
                <a:gd name="T4" fmla="*/ 6 w 56"/>
                <a:gd name="T5" fmla="*/ 21 h 65"/>
                <a:gd name="T6" fmla="*/ 21 w 56"/>
                <a:gd name="T7" fmla="*/ 8 h 65"/>
              </a:gdLst>
              <a:ahLst/>
              <a:cxnLst>
                <a:cxn ang="0">
                  <a:pos x="T0" y="T1"/>
                </a:cxn>
                <a:cxn ang="0">
                  <a:pos x="T2" y="T3"/>
                </a:cxn>
                <a:cxn ang="0">
                  <a:pos x="T4" y="T5"/>
                </a:cxn>
                <a:cxn ang="0">
                  <a:pos x="T6" y="T7"/>
                </a:cxn>
              </a:cxnLst>
              <a:rect l="0" t="0" r="r" b="b"/>
              <a:pathLst>
                <a:path w="56" h="65">
                  <a:moveTo>
                    <a:pt x="21" y="8"/>
                  </a:moveTo>
                  <a:cubicBezTo>
                    <a:pt x="56" y="65"/>
                    <a:pt x="56" y="65"/>
                    <a:pt x="56" y="65"/>
                  </a:cubicBezTo>
                  <a:cubicBezTo>
                    <a:pt x="6" y="21"/>
                    <a:pt x="6" y="21"/>
                    <a:pt x="6" y="21"/>
                  </a:cubicBezTo>
                  <a:cubicBezTo>
                    <a:pt x="0" y="15"/>
                    <a:pt x="17" y="0"/>
                    <a:pt x="21" y="8"/>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3">
              <a:extLst>
                <a:ext uri="{FF2B5EF4-FFF2-40B4-BE49-F238E27FC236}">
                  <a16:creationId xmlns:a16="http://schemas.microsoft.com/office/drawing/2014/main" id="{234BBF85-05A1-4871-9E75-46C162D31656}"/>
                </a:ext>
              </a:extLst>
            </p:cNvPr>
            <p:cNvSpPr/>
            <p:nvPr/>
          </p:nvSpPr>
          <p:spPr bwMode="auto">
            <a:xfrm>
              <a:off x="3714750" y="1724025"/>
              <a:ext cx="908050" cy="1057275"/>
            </a:xfrm>
            <a:custGeom>
              <a:avLst/>
              <a:gdLst>
                <a:gd name="T0" fmla="*/ 212 w 242"/>
                <a:gd name="T1" fmla="*/ 219 h 282"/>
                <a:gd name="T2" fmla="*/ 0 w 242"/>
                <a:gd name="T3" fmla="*/ 0 h 282"/>
                <a:gd name="T4" fmla="*/ 177 w 242"/>
                <a:gd name="T5" fmla="*/ 248 h 282"/>
                <a:gd name="T6" fmla="*/ 212 w 242"/>
                <a:gd name="T7" fmla="*/ 219 h 282"/>
              </a:gdLst>
              <a:ahLst/>
              <a:cxnLst>
                <a:cxn ang="0">
                  <a:pos x="T0" y="T1"/>
                </a:cxn>
                <a:cxn ang="0">
                  <a:pos x="T2" y="T3"/>
                </a:cxn>
                <a:cxn ang="0">
                  <a:pos x="T4" y="T5"/>
                </a:cxn>
                <a:cxn ang="0">
                  <a:pos x="T6" y="T7"/>
                </a:cxn>
              </a:cxnLst>
              <a:rect l="0" t="0" r="r" b="b"/>
              <a:pathLst>
                <a:path w="242" h="282">
                  <a:moveTo>
                    <a:pt x="212" y="219"/>
                  </a:moveTo>
                  <a:cubicBezTo>
                    <a:pt x="0" y="0"/>
                    <a:pt x="0" y="0"/>
                    <a:pt x="0" y="0"/>
                  </a:cubicBezTo>
                  <a:cubicBezTo>
                    <a:pt x="177" y="248"/>
                    <a:pt x="177" y="248"/>
                    <a:pt x="177" y="248"/>
                  </a:cubicBezTo>
                  <a:cubicBezTo>
                    <a:pt x="201" y="282"/>
                    <a:pt x="242" y="250"/>
                    <a:pt x="212" y="219"/>
                  </a:cubicBezTo>
                  <a:close/>
                </a:path>
              </a:pathLst>
            </a:custGeom>
            <a:solidFill>
              <a:srgbClr val="02A6A6"/>
            </a:solidFill>
            <a:ln>
              <a:noFill/>
            </a:ln>
          </p:spPr>
          <p:txBody>
            <a:bodyPr vert="horz" wrap="square" lIns="91440" tIns="45720" rIns="91440" bIns="45720" numCol="1" anchor="t" anchorCtr="0" compatLnSpc="1"/>
            <a:lstStyle/>
            <a:p>
              <a:endParaRPr lang="zh-CN" altLang="en-US"/>
            </a:p>
          </p:txBody>
        </p:sp>
        <p:sp>
          <p:nvSpPr>
            <p:cNvPr id="110" name="Freeform 14">
              <a:extLst>
                <a:ext uri="{FF2B5EF4-FFF2-40B4-BE49-F238E27FC236}">
                  <a16:creationId xmlns:a16="http://schemas.microsoft.com/office/drawing/2014/main" id="{3640B221-E18A-4DA4-A501-FBE9F1D6B476}"/>
                </a:ext>
              </a:extLst>
            </p:cNvPr>
            <p:cNvSpPr/>
            <p:nvPr/>
          </p:nvSpPr>
          <p:spPr bwMode="auto">
            <a:xfrm>
              <a:off x="3714750" y="1724025"/>
              <a:ext cx="850900" cy="966788"/>
            </a:xfrm>
            <a:custGeom>
              <a:avLst/>
              <a:gdLst>
                <a:gd name="T0" fmla="*/ 0 w 227"/>
                <a:gd name="T1" fmla="*/ 0 h 258"/>
                <a:gd name="T2" fmla="*/ 214 w 227"/>
                <a:gd name="T3" fmla="*/ 258 h 258"/>
                <a:gd name="T4" fmla="*/ 212 w 227"/>
                <a:gd name="T5" fmla="*/ 219 h 258"/>
                <a:gd name="T6" fmla="*/ 0 w 227"/>
                <a:gd name="T7" fmla="*/ 0 h 258"/>
              </a:gdLst>
              <a:ahLst/>
              <a:cxnLst>
                <a:cxn ang="0">
                  <a:pos x="T0" y="T1"/>
                </a:cxn>
                <a:cxn ang="0">
                  <a:pos x="T2" y="T3"/>
                </a:cxn>
                <a:cxn ang="0">
                  <a:pos x="T4" y="T5"/>
                </a:cxn>
                <a:cxn ang="0">
                  <a:pos x="T6" y="T7"/>
                </a:cxn>
              </a:cxnLst>
              <a:rect l="0" t="0" r="r" b="b"/>
              <a:pathLst>
                <a:path w="227" h="258">
                  <a:moveTo>
                    <a:pt x="0" y="0"/>
                  </a:moveTo>
                  <a:cubicBezTo>
                    <a:pt x="214" y="258"/>
                    <a:pt x="214" y="258"/>
                    <a:pt x="214" y="258"/>
                  </a:cubicBezTo>
                  <a:cubicBezTo>
                    <a:pt x="224" y="250"/>
                    <a:pt x="227" y="235"/>
                    <a:pt x="212" y="219"/>
                  </a:cubicBezTo>
                  <a:lnTo>
                    <a:pt x="0" y="0"/>
                  </a:lnTo>
                  <a:close/>
                </a:path>
              </a:pathLst>
            </a:custGeom>
            <a:solidFill>
              <a:srgbClr val="03CCCE"/>
            </a:solidFill>
            <a:ln w="6350">
              <a:noFill/>
            </a:ln>
          </p:spPr>
          <p:txBody>
            <a:bodyPr vert="horz" wrap="square" lIns="91440" tIns="45720" rIns="91440" bIns="45720" numCol="1" anchor="t" anchorCtr="0" compatLnSpc="1"/>
            <a:lstStyle/>
            <a:p>
              <a:endParaRPr lang="zh-CN" altLang="en-US"/>
            </a:p>
          </p:txBody>
        </p:sp>
        <p:sp>
          <p:nvSpPr>
            <p:cNvPr id="111" name="Freeform 15">
              <a:extLst>
                <a:ext uri="{FF2B5EF4-FFF2-40B4-BE49-F238E27FC236}">
                  <a16:creationId xmlns:a16="http://schemas.microsoft.com/office/drawing/2014/main" id="{078F7BD1-F432-4A96-8A32-E83F27B1D681}"/>
                </a:ext>
              </a:extLst>
            </p:cNvPr>
            <p:cNvSpPr/>
            <p:nvPr/>
          </p:nvSpPr>
          <p:spPr bwMode="auto">
            <a:xfrm>
              <a:off x="3714750" y="1570038"/>
              <a:ext cx="244475" cy="382588"/>
            </a:xfrm>
            <a:custGeom>
              <a:avLst/>
              <a:gdLst>
                <a:gd name="T0" fmla="*/ 50 w 65"/>
                <a:gd name="T1" fmla="*/ 102 h 102"/>
                <a:gd name="T2" fmla="*/ 50 w 65"/>
                <a:gd name="T3" fmla="*/ 20 h 102"/>
                <a:gd name="T4" fmla="*/ 0 w 65"/>
                <a:gd name="T5" fmla="*/ 41 h 102"/>
                <a:gd name="T6" fmla="*/ 50 w 65"/>
                <a:gd name="T7" fmla="*/ 102 h 102"/>
              </a:gdLst>
              <a:ahLst/>
              <a:cxnLst>
                <a:cxn ang="0">
                  <a:pos x="T0" y="T1"/>
                </a:cxn>
                <a:cxn ang="0">
                  <a:pos x="T2" y="T3"/>
                </a:cxn>
                <a:cxn ang="0">
                  <a:pos x="T4" y="T5"/>
                </a:cxn>
                <a:cxn ang="0">
                  <a:pos x="T6" y="T7"/>
                </a:cxn>
              </a:cxnLst>
              <a:rect l="0" t="0" r="r" b="b"/>
              <a:pathLst>
                <a:path w="65" h="102">
                  <a:moveTo>
                    <a:pt x="50" y="102"/>
                  </a:moveTo>
                  <a:cubicBezTo>
                    <a:pt x="56" y="86"/>
                    <a:pt x="65" y="40"/>
                    <a:pt x="50" y="20"/>
                  </a:cubicBezTo>
                  <a:cubicBezTo>
                    <a:pt x="35" y="0"/>
                    <a:pt x="6" y="4"/>
                    <a:pt x="0" y="41"/>
                  </a:cubicBezTo>
                  <a:lnTo>
                    <a:pt x="50" y="102"/>
                  </a:lnTo>
                  <a:close/>
                </a:path>
              </a:pathLst>
            </a:custGeom>
            <a:solidFill>
              <a:srgbClr val="596181"/>
            </a:solidFill>
            <a:ln>
              <a:noFill/>
            </a:ln>
          </p:spPr>
          <p:txBody>
            <a:bodyPr vert="horz" wrap="square" lIns="91440" tIns="45720" rIns="91440" bIns="45720" numCol="1" anchor="t" anchorCtr="0" compatLnSpc="1"/>
            <a:lstStyle/>
            <a:p>
              <a:endParaRPr lang="zh-CN" altLang="en-US"/>
            </a:p>
          </p:txBody>
        </p:sp>
        <p:sp>
          <p:nvSpPr>
            <p:cNvPr id="112" name="Freeform 16">
              <a:extLst>
                <a:ext uri="{FF2B5EF4-FFF2-40B4-BE49-F238E27FC236}">
                  <a16:creationId xmlns:a16="http://schemas.microsoft.com/office/drawing/2014/main" id="{308A72D8-6840-4322-B14E-63919635B1A7}"/>
                </a:ext>
              </a:extLst>
            </p:cNvPr>
            <p:cNvSpPr/>
            <p:nvPr/>
          </p:nvSpPr>
          <p:spPr bwMode="auto">
            <a:xfrm>
              <a:off x="3560763" y="1724025"/>
              <a:ext cx="341313" cy="234950"/>
            </a:xfrm>
            <a:custGeom>
              <a:avLst/>
              <a:gdLst>
                <a:gd name="T0" fmla="*/ 91 w 91"/>
                <a:gd name="T1" fmla="*/ 61 h 63"/>
                <a:gd name="T2" fmla="*/ 16 w 91"/>
                <a:gd name="T3" fmla="*/ 40 h 63"/>
                <a:gd name="T4" fmla="*/ 41 w 91"/>
                <a:gd name="T5" fmla="*/ 0 h 63"/>
                <a:gd name="T6" fmla="*/ 91 w 91"/>
                <a:gd name="T7" fmla="*/ 61 h 63"/>
              </a:gdLst>
              <a:ahLst/>
              <a:cxnLst>
                <a:cxn ang="0">
                  <a:pos x="T0" y="T1"/>
                </a:cxn>
                <a:cxn ang="0">
                  <a:pos x="T2" y="T3"/>
                </a:cxn>
                <a:cxn ang="0">
                  <a:pos x="T4" y="T5"/>
                </a:cxn>
                <a:cxn ang="0">
                  <a:pos x="T6" y="T7"/>
                </a:cxn>
              </a:cxnLst>
              <a:rect l="0" t="0" r="r" b="b"/>
              <a:pathLst>
                <a:path w="91" h="63">
                  <a:moveTo>
                    <a:pt x="91" y="61"/>
                  </a:moveTo>
                  <a:cubicBezTo>
                    <a:pt x="75" y="63"/>
                    <a:pt x="33" y="59"/>
                    <a:pt x="16" y="40"/>
                  </a:cubicBezTo>
                  <a:cubicBezTo>
                    <a:pt x="0" y="22"/>
                    <a:pt x="8" y="0"/>
                    <a:pt x="41" y="0"/>
                  </a:cubicBezTo>
                  <a:lnTo>
                    <a:pt x="91" y="61"/>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grpSp>
      <p:sp>
        <p:nvSpPr>
          <p:cNvPr id="113" name="任意多边形 113">
            <a:extLst>
              <a:ext uri="{FF2B5EF4-FFF2-40B4-BE49-F238E27FC236}">
                <a16:creationId xmlns:a16="http://schemas.microsoft.com/office/drawing/2014/main" id="{298D123F-E7BB-4134-ABAC-58B3C2D48518}"/>
              </a:ext>
            </a:extLst>
          </p:cNvPr>
          <p:cNvSpPr/>
          <p:nvPr/>
        </p:nvSpPr>
        <p:spPr>
          <a:xfrm>
            <a:off x="2736850" y="2173905"/>
            <a:ext cx="1257300"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14" name="Rectangle 66">
            <a:extLst>
              <a:ext uri="{FF2B5EF4-FFF2-40B4-BE49-F238E27FC236}">
                <a16:creationId xmlns:a16="http://schemas.microsoft.com/office/drawing/2014/main" id="{4ABFE15A-87B4-4930-BE3C-31FE811633A9}"/>
              </a:ext>
            </a:extLst>
          </p:cNvPr>
          <p:cNvSpPr>
            <a:spLocks noChangeArrowheads="1"/>
          </p:cNvSpPr>
          <p:nvPr/>
        </p:nvSpPr>
        <p:spPr bwMode="auto">
          <a:xfrm>
            <a:off x="467544" y="2384739"/>
            <a:ext cx="21791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rgbClr val="FF0000"/>
                </a:solidFill>
                <a:latin typeface="Arial" pitchFamily="34" charset="0"/>
                <a:ea typeface="微软雅黑" pitchFamily="34" charset="-122"/>
              </a:rPr>
              <a:t>提出了一种自适应入侵检测模型（</a:t>
            </a:r>
            <a:r>
              <a:rPr lang="en-US" altLang="zh-CN" sz="1000" dirty="0">
                <a:solidFill>
                  <a:srgbClr val="FF0000"/>
                </a:solidFill>
                <a:latin typeface="Arial" pitchFamily="34" charset="0"/>
                <a:ea typeface="微软雅黑" pitchFamily="34" charset="-122"/>
              </a:rPr>
              <a:t>AIDM</a:t>
            </a:r>
            <a:r>
              <a:rPr lang="zh-CN" altLang="en-US" sz="1000" dirty="0">
                <a:solidFill>
                  <a:srgbClr val="FF0000"/>
                </a:solidFill>
                <a:latin typeface="Arial" pitchFamily="34" charset="0"/>
                <a:ea typeface="微软雅黑" pitchFamily="34" charset="-122"/>
              </a:rPr>
              <a:t>）</a:t>
            </a:r>
            <a:r>
              <a:rPr lang="zh-CN" altLang="en-US" sz="1000" dirty="0">
                <a:solidFill>
                  <a:schemeClr val="bg1">
                    <a:lumMod val="50000"/>
                  </a:schemeClr>
                </a:solidFill>
                <a:latin typeface="Arial" pitchFamily="34" charset="0"/>
                <a:ea typeface="微软雅黑" pitchFamily="34" charset="-122"/>
              </a:rPr>
              <a:t>，该模型克服了传统异常检测系统虚警率高、实时性好、可扩展性差的缺点，是一种智能化、可学习的异常检测模型。</a:t>
            </a:r>
            <a:endParaRPr lang="zh-CN" altLang="zh-CN" sz="1000" dirty="0">
              <a:solidFill>
                <a:prstClr val="black">
                  <a:lumMod val="50000"/>
                  <a:lumOff val="50000"/>
                </a:prstClr>
              </a:solidFill>
              <a:latin typeface="Arial" pitchFamily="34" charset="0"/>
              <a:ea typeface="微软雅黑" pitchFamily="34" charset="-122"/>
            </a:endParaRPr>
          </a:p>
        </p:txBody>
      </p:sp>
      <p:sp>
        <p:nvSpPr>
          <p:cNvPr id="115" name="圆角矩形 116">
            <a:extLst>
              <a:ext uri="{FF2B5EF4-FFF2-40B4-BE49-F238E27FC236}">
                <a16:creationId xmlns:a16="http://schemas.microsoft.com/office/drawing/2014/main" id="{4A0B6727-6036-449C-BA43-6B29FF4655E3}"/>
              </a:ext>
            </a:extLst>
          </p:cNvPr>
          <p:cNvSpPr/>
          <p:nvPr/>
        </p:nvSpPr>
        <p:spPr>
          <a:xfrm>
            <a:off x="1691680" y="2054316"/>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贡献一</a:t>
            </a:r>
          </a:p>
        </p:txBody>
      </p:sp>
      <p:sp>
        <p:nvSpPr>
          <p:cNvPr id="116" name="任意多边形 117">
            <a:extLst>
              <a:ext uri="{FF2B5EF4-FFF2-40B4-BE49-F238E27FC236}">
                <a16:creationId xmlns:a16="http://schemas.microsoft.com/office/drawing/2014/main" id="{2A98413C-914E-40FB-822C-F8478D9544B3}"/>
              </a:ext>
            </a:extLst>
          </p:cNvPr>
          <p:cNvSpPr/>
          <p:nvPr/>
        </p:nvSpPr>
        <p:spPr>
          <a:xfrm flipV="1">
            <a:off x="3846895" y="3353520"/>
            <a:ext cx="722202" cy="406461"/>
          </a:xfrm>
          <a:custGeom>
            <a:avLst/>
            <a:gdLst>
              <a:gd name="connsiteX0" fmla="*/ 1257300 w 1257300"/>
              <a:gd name="connsiteY0" fmla="*/ 342900 h 342900"/>
              <a:gd name="connsiteX1" fmla="*/ 914400 w 1257300"/>
              <a:gd name="connsiteY1" fmla="*/ 0 h 342900"/>
              <a:gd name="connsiteX2" fmla="*/ 0 w 1257300"/>
              <a:gd name="connsiteY2" fmla="*/ 0 h 342900"/>
              <a:gd name="connsiteX0-1" fmla="*/ 1381053 w 1381053"/>
              <a:gd name="connsiteY0-2" fmla="*/ 454236 h 454236"/>
              <a:gd name="connsiteX1-3" fmla="*/ 914400 w 1381053"/>
              <a:gd name="connsiteY1-4" fmla="*/ 0 h 454236"/>
              <a:gd name="connsiteX2-5" fmla="*/ 0 w 1381053"/>
              <a:gd name="connsiteY2-6" fmla="*/ 0 h 454236"/>
            </a:gdLst>
            <a:ahLst/>
            <a:cxnLst>
              <a:cxn ang="0">
                <a:pos x="connsiteX0-1" y="connsiteY0-2"/>
              </a:cxn>
              <a:cxn ang="0">
                <a:pos x="connsiteX1-3" y="connsiteY1-4"/>
              </a:cxn>
              <a:cxn ang="0">
                <a:pos x="connsiteX2-5" y="connsiteY2-6"/>
              </a:cxn>
            </a:cxnLst>
            <a:rect l="l" t="t" r="r" b="b"/>
            <a:pathLst>
              <a:path w="1381053" h="454236">
                <a:moveTo>
                  <a:pt x="1381053" y="454236"/>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17" name="Rectangle 66">
            <a:extLst>
              <a:ext uri="{FF2B5EF4-FFF2-40B4-BE49-F238E27FC236}">
                <a16:creationId xmlns:a16="http://schemas.microsoft.com/office/drawing/2014/main" id="{733036D4-448C-4757-AAA2-2FED5D71BA73}"/>
              </a:ext>
            </a:extLst>
          </p:cNvPr>
          <p:cNvSpPr>
            <a:spLocks noChangeArrowheads="1"/>
          </p:cNvSpPr>
          <p:nvPr/>
        </p:nvSpPr>
        <p:spPr bwMode="auto">
          <a:xfrm>
            <a:off x="1547215" y="3967293"/>
            <a:ext cx="217918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en-US" altLang="zh-CN" sz="1000" dirty="0">
                <a:solidFill>
                  <a:schemeClr val="bg1">
                    <a:lumMod val="50000"/>
                  </a:schemeClr>
                </a:solidFill>
                <a:latin typeface="Arial" pitchFamily="34" charset="0"/>
                <a:ea typeface="微软雅黑" pitchFamily="34" charset="-122"/>
              </a:rPr>
              <a:t>AIDM</a:t>
            </a:r>
            <a:r>
              <a:rPr lang="zh-CN" altLang="en-US" sz="1000" dirty="0">
                <a:solidFill>
                  <a:schemeClr val="bg1">
                    <a:lumMod val="50000"/>
                  </a:schemeClr>
                </a:solidFill>
                <a:latin typeface="Arial" pitchFamily="34" charset="0"/>
                <a:ea typeface="微软雅黑" pitchFamily="34" charset="-122"/>
              </a:rPr>
              <a:t>的评估使用了从国防高级研究计划署（</a:t>
            </a:r>
            <a:r>
              <a:rPr lang="en-US" altLang="zh-CN" sz="1000" dirty="0">
                <a:solidFill>
                  <a:schemeClr val="bg1">
                    <a:lumMod val="50000"/>
                  </a:schemeClr>
                </a:solidFill>
                <a:latin typeface="Arial" pitchFamily="34" charset="0"/>
                <a:ea typeface="微软雅黑" pitchFamily="34" charset="-122"/>
              </a:rPr>
              <a:t>DARPA</a:t>
            </a:r>
            <a:r>
              <a:rPr lang="zh-CN" altLang="en-US" sz="1000" dirty="0">
                <a:solidFill>
                  <a:schemeClr val="bg1">
                    <a:lumMod val="50000"/>
                  </a:schemeClr>
                </a:solidFill>
                <a:latin typeface="Arial" pitchFamily="34" charset="0"/>
                <a:ea typeface="微软雅黑" pitchFamily="34" charset="-122"/>
              </a:rPr>
              <a:t>）、京都大学（</a:t>
            </a:r>
            <a:r>
              <a:rPr lang="en-US" altLang="zh-CN" sz="1000" dirty="0">
                <a:solidFill>
                  <a:schemeClr val="bg1">
                    <a:lumMod val="50000"/>
                  </a:schemeClr>
                </a:solidFill>
                <a:latin typeface="Arial" pitchFamily="34" charset="0"/>
                <a:ea typeface="微软雅黑" pitchFamily="34" charset="-122"/>
              </a:rPr>
              <a:t>Kyoto University</a:t>
            </a:r>
            <a:r>
              <a:rPr lang="zh-CN" altLang="en-US" sz="1000" dirty="0">
                <a:solidFill>
                  <a:schemeClr val="bg1">
                    <a:lumMod val="50000"/>
                  </a:schemeClr>
                </a:solidFill>
                <a:latin typeface="Arial" pitchFamily="34" charset="0"/>
                <a:ea typeface="微软雅黑" pitchFamily="34" charset="-122"/>
              </a:rPr>
              <a:t>）和澳大利亚网络安全中心（</a:t>
            </a:r>
            <a:r>
              <a:rPr lang="en-US" altLang="zh-CN" sz="1000" dirty="0">
                <a:solidFill>
                  <a:schemeClr val="bg1">
                    <a:lumMod val="50000"/>
                  </a:schemeClr>
                </a:solidFill>
                <a:latin typeface="Arial" pitchFamily="34" charset="0"/>
                <a:ea typeface="微软雅黑" pitchFamily="34" charset="-122"/>
              </a:rPr>
              <a:t>ACCS</a:t>
            </a:r>
            <a:r>
              <a:rPr lang="zh-CN" altLang="en-US" sz="1000" dirty="0">
                <a:solidFill>
                  <a:schemeClr val="bg1">
                    <a:lumMod val="50000"/>
                  </a:schemeClr>
                </a:solidFill>
                <a:latin typeface="Arial" pitchFamily="34" charset="0"/>
                <a:ea typeface="微软雅黑" pitchFamily="34" charset="-122"/>
              </a:rPr>
              <a:t>）的网络范围实验室（</a:t>
            </a:r>
            <a:r>
              <a:rPr lang="en-US" altLang="zh-CN" sz="1000" dirty="0">
                <a:solidFill>
                  <a:schemeClr val="bg1">
                    <a:lumMod val="50000"/>
                  </a:schemeClr>
                </a:solidFill>
                <a:latin typeface="Arial" pitchFamily="34" charset="0"/>
                <a:ea typeface="微软雅黑" pitchFamily="34" charset="-122"/>
              </a:rPr>
              <a:t>Cyber Range Lab</a:t>
            </a:r>
            <a:r>
              <a:rPr lang="zh-CN" altLang="en-US" sz="1000" dirty="0">
                <a:solidFill>
                  <a:schemeClr val="bg1">
                    <a:lumMod val="50000"/>
                  </a:schemeClr>
                </a:solidFill>
                <a:latin typeface="Arial" pitchFamily="34" charset="0"/>
                <a:ea typeface="微软雅黑" pitchFamily="34" charset="-122"/>
              </a:rPr>
              <a:t>）收集的</a:t>
            </a:r>
            <a:r>
              <a:rPr lang="zh-CN" altLang="en-US" sz="1000" dirty="0">
                <a:solidFill>
                  <a:srgbClr val="FF0000"/>
                </a:solidFill>
                <a:latin typeface="Arial" pitchFamily="34" charset="0"/>
                <a:ea typeface="微软雅黑" pitchFamily="34" charset="-122"/>
              </a:rPr>
              <a:t>三个不同的数据集</a:t>
            </a:r>
            <a:r>
              <a:rPr lang="zh-CN" altLang="en-US" sz="1000" dirty="0">
                <a:solidFill>
                  <a:schemeClr val="bg1">
                    <a:lumMod val="50000"/>
                  </a:schemeClr>
                </a:solidFill>
                <a:latin typeface="Arial" pitchFamily="34" charset="0"/>
                <a:ea typeface="微软雅黑" pitchFamily="34" charset="-122"/>
              </a:rPr>
              <a:t>，训练模型是通过上述数据挖掘技术获得的。</a:t>
            </a:r>
            <a:endParaRPr lang="zh-CN" altLang="zh-CN" sz="1000" dirty="0">
              <a:solidFill>
                <a:prstClr val="black">
                  <a:lumMod val="50000"/>
                  <a:lumOff val="50000"/>
                </a:prstClr>
              </a:solidFill>
              <a:latin typeface="Arial" pitchFamily="34" charset="0"/>
              <a:ea typeface="微软雅黑" pitchFamily="34" charset="-122"/>
            </a:endParaRPr>
          </a:p>
        </p:txBody>
      </p:sp>
      <p:sp>
        <p:nvSpPr>
          <p:cNvPr id="118" name="圆角矩形 119">
            <a:extLst>
              <a:ext uri="{FF2B5EF4-FFF2-40B4-BE49-F238E27FC236}">
                <a16:creationId xmlns:a16="http://schemas.microsoft.com/office/drawing/2014/main" id="{D5C5CD87-09EC-47F1-A630-83F696268F5D}"/>
              </a:ext>
            </a:extLst>
          </p:cNvPr>
          <p:cNvSpPr/>
          <p:nvPr/>
        </p:nvSpPr>
        <p:spPr>
          <a:xfrm>
            <a:off x="2771351" y="3636870"/>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贡献三</a:t>
            </a:r>
          </a:p>
        </p:txBody>
      </p:sp>
      <p:sp>
        <p:nvSpPr>
          <p:cNvPr id="119" name="任意多边形 120">
            <a:extLst>
              <a:ext uri="{FF2B5EF4-FFF2-40B4-BE49-F238E27FC236}">
                <a16:creationId xmlns:a16="http://schemas.microsoft.com/office/drawing/2014/main" id="{40DCC40A-A2B1-47F6-8677-EDBFF0404802}"/>
              </a:ext>
            </a:extLst>
          </p:cNvPr>
          <p:cNvSpPr/>
          <p:nvPr/>
        </p:nvSpPr>
        <p:spPr>
          <a:xfrm flipH="1">
            <a:off x="4882457" y="1861431"/>
            <a:ext cx="1083451"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20" name="Rectangle 66">
            <a:extLst>
              <a:ext uri="{FF2B5EF4-FFF2-40B4-BE49-F238E27FC236}">
                <a16:creationId xmlns:a16="http://schemas.microsoft.com/office/drawing/2014/main" id="{B9C580E6-D411-4BB6-A2D1-BFD6603BF25C}"/>
              </a:ext>
            </a:extLst>
          </p:cNvPr>
          <p:cNvSpPr>
            <a:spLocks noChangeArrowheads="1"/>
          </p:cNvSpPr>
          <p:nvPr/>
        </p:nvSpPr>
        <p:spPr bwMode="auto">
          <a:xfrm>
            <a:off x="6097385" y="2061209"/>
            <a:ext cx="21791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rgbClr val="FF0000"/>
                </a:solidFill>
                <a:latin typeface="Arial" pitchFamily="34" charset="0"/>
                <a:ea typeface="微软雅黑" pitchFamily="34" charset="-122"/>
              </a:rPr>
              <a:t>开发研究了一套</a:t>
            </a:r>
            <a:r>
              <a:rPr lang="zh-CN" altLang="en-US" sz="1000" dirty="0">
                <a:solidFill>
                  <a:schemeClr val="bg1">
                    <a:lumMod val="50000"/>
                  </a:schemeClr>
                </a:solidFill>
                <a:latin typeface="Arial" pitchFamily="34" charset="0"/>
                <a:ea typeface="微软雅黑" pitchFamily="34" charset="-122"/>
              </a:rPr>
              <a:t>用于网络数据流智能检测与分析的不同</a:t>
            </a:r>
            <a:r>
              <a:rPr lang="zh-CN" altLang="en-US" sz="1000" dirty="0">
                <a:solidFill>
                  <a:srgbClr val="FF0000"/>
                </a:solidFill>
                <a:latin typeface="Arial" pitchFamily="34" charset="0"/>
                <a:ea typeface="微软雅黑" pitchFamily="34" charset="-122"/>
              </a:rPr>
              <a:t>增量机器学习分类器</a:t>
            </a:r>
            <a:r>
              <a:rPr lang="zh-CN" altLang="en-US" sz="1000" dirty="0">
                <a:solidFill>
                  <a:schemeClr val="bg1">
                    <a:lumMod val="50000"/>
                  </a:scheme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21" name="圆角矩形 122">
            <a:extLst>
              <a:ext uri="{FF2B5EF4-FFF2-40B4-BE49-F238E27FC236}">
                <a16:creationId xmlns:a16="http://schemas.microsoft.com/office/drawing/2014/main" id="{C69E9FAA-3164-4CC0-AE6D-DD8AE28E927B}"/>
              </a:ext>
            </a:extLst>
          </p:cNvPr>
          <p:cNvSpPr/>
          <p:nvPr/>
        </p:nvSpPr>
        <p:spPr>
          <a:xfrm>
            <a:off x="6097385" y="1730786"/>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贡献二</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p:cTn id="7" dur="300" fill="hold"/>
                                            <p:tgtEl>
                                              <p:spTgt spid="101"/>
                                            </p:tgtEl>
                                            <p:attrNameLst>
                                              <p:attrName>ppt_w</p:attrName>
                                            </p:attrNameLst>
                                          </p:cBhvr>
                                          <p:tavLst>
                                            <p:tav tm="0">
                                              <p:val>
                                                <p:fltVal val="0"/>
                                              </p:val>
                                            </p:tav>
                                            <p:tav tm="100000">
                                              <p:val>
                                                <p:strVal val="#ppt_w"/>
                                              </p:val>
                                            </p:tav>
                                          </p:tavLst>
                                        </p:anim>
                                        <p:anim calcmode="lin" valueType="num">
                                          <p:cBhvr>
                                            <p:cTn id="8" dur="300" fill="hold"/>
                                            <p:tgtEl>
                                              <p:spTgt spid="101"/>
                                            </p:tgtEl>
                                            <p:attrNameLst>
                                              <p:attrName>ppt_h</p:attrName>
                                            </p:attrNameLst>
                                          </p:cBhvr>
                                          <p:tavLst>
                                            <p:tav tm="0">
                                              <p:val>
                                                <p:fltVal val="0"/>
                                              </p:val>
                                            </p:tav>
                                            <p:tav tm="100000">
                                              <p:val>
                                                <p:strVal val="#ppt_h"/>
                                              </p:val>
                                            </p:tav>
                                          </p:tavLst>
                                        </p:anim>
                                        <p:animEffect transition="in" filter="fade">
                                          <p:cBhvr>
                                            <p:cTn id="9" dur="300"/>
                                            <p:tgtEl>
                                              <p:spTgt spid="101"/>
                                            </p:tgtEl>
                                          </p:cBhvr>
                                        </p:animEffect>
                                      </p:childTnLst>
                                    </p:cTn>
                                  </p:par>
                                  <p:par>
                                    <p:cTn id="10" presetID="6" presetClass="emph" presetSubtype="0" autoRev="1" fill="hold" nodeType="withEffect">
                                      <p:stCondLst>
                                        <p:cond delay="300"/>
                                      </p:stCondLst>
                                      <p:childTnLst>
                                        <p:animScale>
                                          <p:cBhvr>
                                            <p:cTn id="11" dur="150" fill="hold"/>
                                            <p:tgtEl>
                                              <p:spTgt spid="101"/>
                                            </p:tgtEl>
                                          </p:cBhvr>
                                          <p:by x="110000" y="110000"/>
                                        </p:animScale>
                                      </p:childTnLst>
                                    </p:cTn>
                                  </p:par>
                                  <p:par>
                                    <p:cTn id="12" presetID="10" presetClass="entr" presetSubtype="0" fill="hold" nodeType="withEffect">
                                      <p:stCondLst>
                                        <p:cond delay="30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750"/>
                                            <p:tgtEl>
                                              <p:spTgt spid="11"/>
                                            </p:tgtEl>
                                          </p:cBhvr>
                                        </p:animEffect>
                                      </p:childTnLst>
                                    </p:cTn>
                                  </p:par>
                                  <p:par>
                                    <p:cTn id="15" presetID="10" presetClass="entr" presetSubtype="0" fill="hold" nodeType="withEffect">
                                      <p:stCondLst>
                                        <p:cond delay="600"/>
                                      </p:stCondLst>
                                      <p:childTnLst>
                                        <p:set>
                                          <p:cBhvr>
                                            <p:cTn id="16" dur="1" fill="hold">
                                              <p:stCondLst>
                                                <p:cond delay="0"/>
                                              </p:stCondLst>
                                            </p:cTn>
                                            <p:tgtEl>
                                              <p:spTgt spid="107"/>
                                            </p:tgtEl>
                                            <p:attrNameLst>
                                              <p:attrName>style.visibility</p:attrName>
                                            </p:attrNameLst>
                                          </p:cBhvr>
                                          <p:to>
                                            <p:strVal val="visible"/>
                                          </p:to>
                                        </p:set>
                                        <p:animEffect transition="in" filter="fade">
                                          <p:cBhvr>
                                            <p:cTn id="17" dur="100"/>
                                            <p:tgtEl>
                                              <p:spTgt spid="107"/>
                                            </p:tgtEl>
                                          </p:cBhvr>
                                        </p:animEffect>
                                      </p:childTnLst>
                                    </p:cTn>
                                  </p:par>
                                  <p:par>
                                    <p:cTn id="18" presetID="0" presetClass="path" presetSubtype="0" accel="50000" decel="50000" fill="hold" nodeType="withEffect">
                                      <p:stCondLst>
                                        <p:cond delay="600"/>
                                      </p:stCondLst>
                                      <p:childTnLst>
                                        <p:animMotion origin="layout" path="M 3.05556E-6 -4.45199E-6 L 0.0033 0.00741 L -0.28542 -0.63723 " pathEditMode="relative" rAng="0" ptsTypes="AAA">
                                          <p:cBhvr>
                                            <p:cTn id="19" dur="500" spd="-100000" fill="hold"/>
                                            <p:tgtEl>
                                              <p:spTgt spid="107"/>
                                            </p:tgtEl>
                                            <p:attrNameLst>
                                              <p:attrName>ppt_x</p:attrName>
                                              <p:attrName>ppt_y</p:attrName>
                                            </p:attrNameLst>
                                          </p:cBhvr>
                                          <p:rCtr x="-14115" y="-31491"/>
                                        </p:animMotion>
                                      </p:childTnLst>
                                    </p:cTn>
                                  </p:par>
                                  <p:par>
                                    <p:cTn id="20" presetID="22" presetClass="entr" presetSubtype="8" fill="hold" grpId="0" nodeType="withEffect">
                                      <p:stCondLst>
                                        <p:cond delay="1100"/>
                                      </p:stCondLst>
                                      <p:childTnLst>
                                        <p:set>
                                          <p:cBhvr>
                                            <p:cTn id="21" dur="1" fill="hold">
                                              <p:stCondLst>
                                                <p:cond delay="0"/>
                                              </p:stCondLst>
                                            </p:cTn>
                                            <p:tgtEl>
                                              <p:spTgt spid="119"/>
                                            </p:tgtEl>
                                            <p:attrNameLst>
                                              <p:attrName>style.visibility</p:attrName>
                                            </p:attrNameLst>
                                          </p:cBhvr>
                                          <p:to>
                                            <p:strVal val="visible"/>
                                          </p:to>
                                        </p:set>
                                        <p:animEffect transition="in" filter="wipe(left)">
                                          <p:cBhvr>
                                            <p:cTn id="22" dur="500"/>
                                            <p:tgtEl>
                                              <p:spTgt spid="119"/>
                                            </p:tgtEl>
                                          </p:cBhvr>
                                        </p:animEffect>
                                      </p:childTnLst>
                                    </p:cTn>
                                  </p:par>
                                  <p:par>
                                    <p:cTn id="23" presetID="2" presetClass="entr" presetSubtype="2" fill="hold" grpId="0" nodeType="withEffect" p14:presetBounceEnd="60000">
                                      <p:stCondLst>
                                        <p:cond delay="1600"/>
                                      </p:stCondLst>
                                      <p:childTnLst>
                                        <p:set>
                                          <p:cBhvr>
                                            <p:cTn id="24" dur="1" fill="hold">
                                              <p:stCondLst>
                                                <p:cond delay="0"/>
                                              </p:stCondLst>
                                            </p:cTn>
                                            <p:tgtEl>
                                              <p:spTgt spid="121"/>
                                            </p:tgtEl>
                                            <p:attrNameLst>
                                              <p:attrName>style.visibility</p:attrName>
                                            </p:attrNameLst>
                                          </p:cBhvr>
                                          <p:to>
                                            <p:strVal val="visible"/>
                                          </p:to>
                                        </p:set>
                                        <p:anim calcmode="lin" valueType="num" p14:bounceEnd="60000">
                                          <p:cBhvr additive="base">
                                            <p:cTn id="25" dur="500" fill="hold"/>
                                            <p:tgtEl>
                                              <p:spTgt spid="121"/>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121"/>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2000"/>
                                      </p:stCondLst>
                                      <p:childTnLst>
                                        <p:set>
                                          <p:cBhvr>
                                            <p:cTn id="28" dur="1" fill="hold">
                                              <p:stCondLst>
                                                <p:cond delay="0"/>
                                              </p:stCondLst>
                                            </p:cTn>
                                            <p:tgtEl>
                                              <p:spTgt spid="120"/>
                                            </p:tgtEl>
                                            <p:attrNameLst>
                                              <p:attrName>style.visibility</p:attrName>
                                            </p:attrNameLst>
                                          </p:cBhvr>
                                          <p:to>
                                            <p:strVal val="visible"/>
                                          </p:to>
                                        </p:set>
                                        <p:anim calcmode="lin" valueType="num">
                                          <p:cBhvr>
                                            <p:cTn id="29" dur="500" fill="hold"/>
                                            <p:tgtEl>
                                              <p:spTgt spid="120"/>
                                            </p:tgtEl>
                                            <p:attrNameLst>
                                              <p:attrName>ppt_w</p:attrName>
                                            </p:attrNameLst>
                                          </p:cBhvr>
                                          <p:tavLst>
                                            <p:tav tm="0">
                                              <p:val>
                                                <p:strVal val="#ppt_w*0.70"/>
                                              </p:val>
                                            </p:tav>
                                            <p:tav tm="100000">
                                              <p:val>
                                                <p:strVal val="#ppt_w"/>
                                              </p:val>
                                            </p:tav>
                                          </p:tavLst>
                                        </p:anim>
                                        <p:anim calcmode="lin" valueType="num">
                                          <p:cBhvr>
                                            <p:cTn id="30" dur="500" fill="hold"/>
                                            <p:tgtEl>
                                              <p:spTgt spid="120"/>
                                            </p:tgtEl>
                                            <p:attrNameLst>
                                              <p:attrName>ppt_h</p:attrName>
                                            </p:attrNameLst>
                                          </p:cBhvr>
                                          <p:tavLst>
                                            <p:tav tm="0">
                                              <p:val>
                                                <p:strVal val="#ppt_h"/>
                                              </p:val>
                                            </p:tav>
                                            <p:tav tm="100000">
                                              <p:val>
                                                <p:strVal val="#ppt_h"/>
                                              </p:val>
                                            </p:tav>
                                          </p:tavLst>
                                        </p:anim>
                                        <p:animEffect transition="in" filter="fade">
                                          <p:cBhvr>
                                            <p:cTn id="31" dur="500"/>
                                            <p:tgtEl>
                                              <p:spTgt spid="120"/>
                                            </p:tgtEl>
                                          </p:cBhvr>
                                        </p:animEffect>
                                      </p:childTnLst>
                                    </p:cTn>
                                  </p:par>
                                  <p:par>
                                    <p:cTn id="32" presetID="22" presetClass="entr" presetSubtype="2" fill="hold" grpId="0" nodeType="withEffect">
                                      <p:stCondLst>
                                        <p:cond delay="1100"/>
                                      </p:stCondLst>
                                      <p:childTnLst>
                                        <p:set>
                                          <p:cBhvr>
                                            <p:cTn id="33" dur="1" fill="hold">
                                              <p:stCondLst>
                                                <p:cond delay="0"/>
                                              </p:stCondLst>
                                            </p:cTn>
                                            <p:tgtEl>
                                              <p:spTgt spid="113"/>
                                            </p:tgtEl>
                                            <p:attrNameLst>
                                              <p:attrName>style.visibility</p:attrName>
                                            </p:attrNameLst>
                                          </p:cBhvr>
                                          <p:to>
                                            <p:strVal val="visible"/>
                                          </p:to>
                                        </p:set>
                                        <p:animEffect transition="in" filter="wipe(right)">
                                          <p:cBhvr>
                                            <p:cTn id="34" dur="500"/>
                                            <p:tgtEl>
                                              <p:spTgt spid="113"/>
                                            </p:tgtEl>
                                          </p:cBhvr>
                                        </p:animEffect>
                                      </p:childTnLst>
                                    </p:cTn>
                                  </p:par>
                                  <p:par>
                                    <p:cTn id="35" presetID="2" presetClass="entr" presetSubtype="8" fill="hold" grpId="0" nodeType="withEffect" p14:presetBounceEnd="60000">
                                      <p:stCondLst>
                                        <p:cond delay="1600"/>
                                      </p:stCondLst>
                                      <p:childTnLst>
                                        <p:set>
                                          <p:cBhvr>
                                            <p:cTn id="36" dur="1" fill="hold">
                                              <p:stCondLst>
                                                <p:cond delay="0"/>
                                              </p:stCondLst>
                                            </p:cTn>
                                            <p:tgtEl>
                                              <p:spTgt spid="115"/>
                                            </p:tgtEl>
                                            <p:attrNameLst>
                                              <p:attrName>style.visibility</p:attrName>
                                            </p:attrNameLst>
                                          </p:cBhvr>
                                          <p:to>
                                            <p:strVal val="visible"/>
                                          </p:to>
                                        </p:set>
                                        <p:anim calcmode="lin" valueType="num" p14:bounceEnd="60000">
                                          <p:cBhvr additive="base">
                                            <p:cTn id="37" dur="500" fill="hold"/>
                                            <p:tgtEl>
                                              <p:spTgt spid="115"/>
                                            </p:tgtEl>
                                            <p:attrNameLst>
                                              <p:attrName>ppt_x</p:attrName>
                                            </p:attrNameLst>
                                          </p:cBhvr>
                                          <p:tavLst>
                                            <p:tav tm="0">
                                              <p:val>
                                                <p:strVal val="0-#ppt_w/2"/>
                                              </p:val>
                                            </p:tav>
                                            <p:tav tm="100000">
                                              <p:val>
                                                <p:strVal val="#ppt_x"/>
                                              </p:val>
                                            </p:tav>
                                          </p:tavLst>
                                        </p:anim>
                                        <p:anim calcmode="lin" valueType="num" p14:bounceEnd="60000">
                                          <p:cBhvr additive="base">
                                            <p:cTn id="38" dur="500" fill="hold"/>
                                            <p:tgtEl>
                                              <p:spTgt spid="115"/>
                                            </p:tgtEl>
                                            <p:attrNameLst>
                                              <p:attrName>ppt_y</p:attrName>
                                            </p:attrNameLst>
                                          </p:cBhvr>
                                          <p:tavLst>
                                            <p:tav tm="0">
                                              <p:val>
                                                <p:strVal val="#ppt_y"/>
                                              </p:val>
                                            </p:tav>
                                            <p:tav tm="100000">
                                              <p:val>
                                                <p:strVal val="#ppt_y"/>
                                              </p:val>
                                            </p:tav>
                                          </p:tavLst>
                                        </p:anim>
                                      </p:childTnLst>
                                    </p:cTn>
                                  </p:par>
                                  <p:par>
                                    <p:cTn id="39" presetID="55" presetClass="entr" presetSubtype="0" fill="hold" grpId="0" nodeType="withEffect">
                                      <p:stCondLst>
                                        <p:cond delay="2000"/>
                                      </p:stCondLst>
                                      <p:childTnLst>
                                        <p:set>
                                          <p:cBhvr>
                                            <p:cTn id="40" dur="1" fill="hold">
                                              <p:stCondLst>
                                                <p:cond delay="0"/>
                                              </p:stCondLst>
                                            </p:cTn>
                                            <p:tgtEl>
                                              <p:spTgt spid="114"/>
                                            </p:tgtEl>
                                            <p:attrNameLst>
                                              <p:attrName>style.visibility</p:attrName>
                                            </p:attrNameLst>
                                          </p:cBhvr>
                                          <p:to>
                                            <p:strVal val="visible"/>
                                          </p:to>
                                        </p:set>
                                        <p:anim calcmode="lin" valueType="num">
                                          <p:cBhvr>
                                            <p:cTn id="41" dur="500" fill="hold"/>
                                            <p:tgtEl>
                                              <p:spTgt spid="114"/>
                                            </p:tgtEl>
                                            <p:attrNameLst>
                                              <p:attrName>ppt_w</p:attrName>
                                            </p:attrNameLst>
                                          </p:cBhvr>
                                          <p:tavLst>
                                            <p:tav tm="0">
                                              <p:val>
                                                <p:strVal val="#ppt_w*0.70"/>
                                              </p:val>
                                            </p:tav>
                                            <p:tav tm="100000">
                                              <p:val>
                                                <p:strVal val="#ppt_w"/>
                                              </p:val>
                                            </p:tav>
                                          </p:tavLst>
                                        </p:anim>
                                        <p:anim calcmode="lin" valueType="num">
                                          <p:cBhvr>
                                            <p:cTn id="42" dur="500" fill="hold"/>
                                            <p:tgtEl>
                                              <p:spTgt spid="114"/>
                                            </p:tgtEl>
                                            <p:attrNameLst>
                                              <p:attrName>ppt_h</p:attrName>
                                            </p:attrNameLst>
                                          </p:cBhvr>
                                          <p:tavLst>
                                            <p:tav tm="0">
                                              <p:val>
                                                <p:strVal val="#ppt_h"/>
                                              </p:val>
                                            </p:tav>
                                            <p:tav tm="100000">
                                              <p:val>
                                                <p:strVal val="#ppt_h"/>
                                              </p:val>
                                            </p:tav>
                                          </p:tavLst>
                                        </p:anim>
                                        <p:animEffect transition="in" filter="fade">
                                          <p:cBhvr>
                                            <p:cTn id="43" dur="500"/>
                                            <p:tgtEl>
                                              <p:spTgt spid="114"/>
                                            </p:tgtEl>
                                          </p:cBhvr>
                                        </p:animEffect>
                                      </p:childTnLst>
                                    </p:cTn>
                                  </p:par>
                                  <p:par>
                                    <p:cTn id="44" presetID="22" presetClass="entr" presetSubtype="2" fill="hold" grpId="0" nodeType="withEffect">
                                      <p:stCondLst>
                                        <p:cond delay="1100"/>
                                      </p:stCondLst>
                                      <p:childTnLst>
                                        <p:set>
                                          <p:cBhvr>
                                            <p:cTn id="45" dur="1" fill="hold">
                                              <p:stCondLst>
                                                <p:cond delay="0"/>
                                              </p:stCondLst>
                                            </p:cTn>
                                            <p:tgtEl>
                                              <p:spTgt spid="116"/>
                                            </p:tgtEl>
                                            <p:attrNameLst>
                                              <p:attrName>style.visibility</p:attrName>
                                            </p:attrNameLst>
                                          </p:cBhvr>
                                          <p:to>
                                            <p:strVal val="visible"/>
                                          </p:to>
                                        </p:set>
                                        <p:animEffect transition="in" filter="wipe(right)">
                                          <p:cBhvr>
                                            <p:cTn id="46" dur="500"/>
                                            <p:tgtEl>
                                              <p:spTgt spid="116"/>
                                            </p:tgtEl>
                                          </p:cBhvr>
                                        </p:animEffect>
                                      </p:childTnLst>
                                    </p:cTn>
                                  </p:par>
                                  <p:par>
                                    <p:cTn id="47" presetID="2" presetClass="entr" presetSubtype="8" fill="hold" grpId="0" nodeType="withEffect" p14:presetBounceEnd="60000">
                                      <p:stCondLst>
                                        <p:cond delay="1600"/>
                                      </p:stCondLst>
                                      <p:childTnLst>
                                        <p:set>
                                          <p:cBhvr>
                                            <p:cTn id="48" dur="1" fill="hold">
                                              <p:stCondLst>
                                                <p:cond delay="0"/>
                                              </p:stCondLst>
                                            </p:cTn>
                                            <p:tgtEl>
                                              <p:spTgt spid="118"/>
                                            </p:tgtEl>
                                            <p:attrNameLst>
                                              <p:attrName>style.visibility</p:attrName>
                                            </p:attrNameLst>
                                          </p:cBhvr>
                                          <p:to>
                                            <p:strVal val="visible"/>
                                          </p:to>
                                        </p:set>
                                        <p:anim calcmode="lin" valueType="num" p14:bounceEnd="60000">
                                          <p:cBhvr additive="base">
                                            <p:cTn id="49" dur="500" fill="hold"/>
                                            <p:tgtEl>
                                              <p:spTgt spid="118"/>
                                            </p:tgtEl>
                                            <p:attrNameLst>
                                              <p:attrName>ppt_x</p:attrName>
                                            </p:attrNameLst>
                                          </p:cBhvr>
                                          <p:tavLst>
                                            <p:tav tm="0">
                                              <p:val>
                                                <p:strVal val="0-#ppt_w/2"/>
                                              </p:val>
                                            </p:tav>
                                            <p:tav tm="100000">
                                              <p:val>
                                                <p:strVal val="#ppt_x"/>
                                              </p:val>
                                            </p:tav>
                                          </p:tavLst>
                                        </p:anim>
                                        <p:anim calcmode="lin" valueType="num" p14:bounceEnd="60000">
                                          <p:cBhvr additive="base">
                                            <p:cTn id="50" dur="500" fill="hold"/>
                                            <p:tgtEl>
                                              <p:spTgt spid="118"/>
                                            </p:tgtEl>
                                            <p:attrNameLst>
                                              <p:attrName>ppt_y</p:attrName>
                                            </p:attrNameLst>
                                          </p:cBhvr>
                                          <p:tavLst>
                                            <p:tav tm="0">
                                              <p:val>
                                                <p:strVal val="#ppt_y"/>
                                              </p:val>
                                            </p:tav>
                                            <p:tav tm="100000">
                                              <p:val>
                                                <p:strVal val="#ppt_y"/>
                                              </p:val>
                                            </p:tav>
                                          </p:tavLst>
                                        </p:anim>
                                      </p:childTnLst>
                                    </p:cTn>
                                  </p:par>
                                  <p:par>
                                    <p:cTn id="51" presetID="55" presetClass="entr" presetSubtype="0" fill="hold" grpId="0" nodeType="withEffect">
                                      <p:stCondLst>
                                        <p:cond delay="2000"/>
                                      </p:stCondLst>
                                      <p:childTnLst>
                                        <p:set>
                                          <p:cBhvr>
                                            <p:cTn id="52" dur="1" fill="hold">
                                              <p:stCondLst>
                                                <p:cond delay="0"/>
                                              </p:stCondLst>
                                            </p:cTn>
                                            <p:tgtEl>
                                              <p:spTgt spid="117"/>
                                            </p:tgtEl>
                                            <p:attrNameLst>
                                              <p:attrName>style.visibility</p:attrName>
                                            </p:attrNameLst>
                                          </p:cBhvr>
                                          <p:to>
                                            <p:strVal val="visible"/>
                                          </p:to>
                                        </p:set>
                                        <p:anim calcmode="lin" valueType="num">
                                          <p:cBhvr>
                                            <p:cTn id="53" dur="500" fill="hold"/>
                                            <p:tgtEl>
                                              <p:spTgt spid="117"/>
                                            </p:tgtEl>
                                            <p:attrNameLst>
                                              <p:attrName>ppt_w</p:attrName>
                                            </p:attrNameLst>
                                          </p:cBhvr>
                                          <p:tavLst>
                                            <p:tav tm="0">
                                              <p:val>
                                                <p:strVal val="#ppt_w*0.70"/>
                                              </p:val>
                                            </p:tav>
                                            <p:tav tm="100000">
                                              <p:val>
                                                <p:strVal val="#ppt_w"/>
                                              </p:val>
                                            </p:tav>
                                          </p:tavLst>
                                        </p:anim>
                                        <p:anim calcmode="lin" valueType="num">
                                          <p:cBhvr>
                                            <p:cTn id="54" dur="500" fill="hold"/>
                                            <p:tgtEl>
                                              <p:spTgt spid="117"/>
                                            </p:tgtEl>
                                            <p:attrNameLst>
                                              <p:attrName>ppt_h</p:attrName>
                                            </p:attrNameLst>
                                          </p:cBhvr>
                                          <p:tavLst>
                                            <p:tav tm="0">
                                              <p:val>
                                                <p:strVal val="#ppt_h"/>
                                              </p:val>
                                            </p:tav>
                                            <p:tav tm="100000">
                                              <p:val>
                                                <p:strVal val="#ppt_h"/>
                                              </p:val>
                                            </p:tav>
                                          </p:tavLst>
                                        </p:anim>
                                        <p:animEffect transition="in" filter="fade">
                                          <p:cBhvr>
                                            <p:cTn id="55"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4" grpId="0"/>
          <p:bldP spid="115" grpId="0" animBg="1"/>
          <p:bldP spid="116" grpId="0" animBg="1"/>
          <p:bldP spid="117" grpId="0"/>
          <p:bldP spid="118" grpId="0" animBg="1"/>
          <p:bldP spid="119" grpId="0" animBg="1"/>
          <p:bldP spid="120" grpId="0"/>
          <p:bldP spid="12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p:cTn id="7" dur="300" fill="hold"/>
                                            <p:tgtEl>
                                              <p:spTgt spid="101"/>
                                            </p:tgtEl>
                                            <p:attrNameLst>
                                              <p:attrName>ppt_w</p:attrName>
                                            </p:attrNameLst>
                                          </p:cBhvr>
                                          <p:tavLst>
                                            <p:tav tm="0">
                                              <p:val>
                                                <p:fltVal val="0"/>
                                              </p:val>
                                            </p:tav>
                                            <p:tav tm="100000">
                                              <p:val>
                                                <p:strVal val="#ppt_w"/>
                                              </p:val>
                                            </p:tav>
                                          </p:tavLst>
                                        </p:anim>
                                        <p:anim calcmode="lin" valueType="num">
                                          <p:cBhvr>
                                            <p:cTn id="8" dur="300" fill="hold"/>
                                            <p:tgtEl>
                                              <p:spTgt spid="101"/>
                                            </p:tgtEl>
                                            <p:attrNameLst>
                                              <p:attrName>ppt_h</p:attrName>
                                            </p:attrNameLst>
                                          </p:cBhvr>
                                          <p:tavLst>
                                            <p:tav tm="0">
                                              <p:val>
                                                <p:fltVal val="0"/>
                                              </p:val>
                                            </p:tav>
                                            <p:tav tm="100000">
                                              <p:val>
                                                <p:strVal val="#ppt_h"/>
                                              </p:val>
                                            </p:tav>
                                          </p:tavLst>
                                        </p:anim>
                                        <p:animEffect transition="in" filter="fade">
                                          <p:cBhvr>
                                            <p:cTn id="9" dur="300"/>
                                            <p:tgtEl>
                                              <p:spTgt spid="101"/>
                                            </p:tgtEl>
                                          </p:cBhvr>
                                        </p:animEffect>
                                      </p:childTnLst>
                                    </p:cTn>
                                  </p:par>
                                  <p:par>
                                    <p:cTn id="10" presetID="6" presetClass="emph" presetSubtype="0" autoRev="1" fill="hold" nodeType="withEffect">
                                      <p:stCondLst>
                                        <p:cond delay="300"/>
                                      </p:stCondLst>
                                      <p:childTnLst>
                                        <p:animScale>
                                          <p:cBhvr>
                                            <p:cTn id="11" dur="150" fill="hold"/>
                                            <p:tgtEl>
                                              <p:spTgt spid="101"/>
                                            </p:tgtEl>
                                          </p:cBhvr>
                                          <p:by x="110000" y="110000"/>
                                        </p:animScale>
                                      </p:childTnLst>
                                    </p:cTn>
                                  </p:par>
                                  <p:par>
                                    <p:cTn id="12" presetID="10" presetClass="entr" presetSubtype="0" fill="hold" nodeType="withEffect">
                                      <p:stCondLst>
                                        <p:cond delay="30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750"/>
                                            <p:tgtEl>
                                              <p:spTgt spid="11"/>
                                            </p:tgtEl>
                                          </p:cBhvr>
                                        </p:animEffect>
                                      </p:childTnLst>
                                    </p:cTn>
                                  </p:par>
                                  <p:par>
                                    <p:cTn id="15" presetID="10" presetClass="entr" presetSubtype="0" fill="hold" nodeType="withEffect">
                                      <p:stCondLst>
                                        <p:cond delay="600"/>
                                      </p:stCondLst>
                                      <p:childTnLst>
                                        <p:set>
                                          <p:cBhvr>
                                            <p:cTn id="16" dur="1" fill="hold">
                                              <p:stCondLst>
                                                <p:cond delay="0"/>
                                              </p:stCondLst>
                                            </p:cTn>
                                            <p:tgtEl>
                                              <p:spTgt spid="107"/>
                                            </p:tgtEl>
                                            <p:attrNameLst>
                                              <p:attrName>style.visibility</p:attrName>
                                            </p:attrNameLst>
                                          </p:cBhvr>
                                          <p:to>
                                            <p:strVal val="visible"/>
                                          </p:to>
                                        </p:set>
                                        <p:animEffect transition="in" filter="fade">
                                          <p:cBhvr>
                                            <p:cTn id="17" dur="100"/>
                                            <p:tgtEl>
                                              <p:spTgt spid="107"/>
                                            </p:tgtEl>
                                          </p:cBhvr>
                                        </p:animEffect>
                                      </p:childTnLst>
                                    </p:cTn>
                                  </p:par>
                                  <p:par>
                                    <p:cTn id="18" presetID="0" presetClass="path" presetSubtype="0" accel="50000" decel="50000" fill="hold" nodeType="withEffect">
                                      <p:stCondLst>
                                        <p:cond delay="600"/>
                                      </p:stCondLst>
                                      <p:childTnLst>
                                        <p:animMotion origin="layout" path="M 3.05556E-6 -4.45199E-6 L 0.0033 0.00741 L -0.28542 -0.63723 " pathEditMode="relative" rAng="0" ptsTypes="AAA">
                                          <p:cBhvr>
                                            <p:cTn id="19" dur="500" spd="-100000" fill="hold"/>
                                            <p:tgtEl>
                                              <p:spTgt spid="107"/>
                                            </p:tgtEl>
                                            <p:attrNameLst>
                                              <p:attrName>ppt_x</p:attrName>
                                              <p:attrName>ppt_y</p:attrName>
                                            </p:attrNameLst>
                                          </p:cBhvr>
                                          <p:rCtr x="-14115" y="-31491"/>
                                        </p:animMotion>
                                      </p:childTnLst>
                                    </p:cTn>
                                  </p:par>
                                  <p:par>
                                    <p:cTn id="20" presetID="22" presetClass="entr" presetSubtype="8" fill="hold" grpId="0" nodeType="withEffect">
                                      <p:stCondLst>
                                        <p:cond delay="1100"/>
                                      </p:stCondLst>
                                      <p:childTnLst>
                                        <p:set>
                                          <p:cBhvr>
                                            <p:cTn id="21" dur="1" fill="hold">
                                              <p:stCondLst>
                                                <p:cond delay="0"/>
                                              </p:stCondLst>
                                            </p:cTn>
                                            <p:tgtEl>
                                              <p:spTgt spid="119"/>
                                            </p:tgtEl>
                                            <p:attrNameLst>
                                              <p:attrName>style.visibility</p:attrName>
                                            </p:attrNameLst>
                                          </p:cBhvr>
                                          <p:to>
                                            <p:strVal val="visible"/>
                                          </p:to>
                                        </p:set>
                                        <p:animEffect transition="in" filter="wipe(left)">
                                          <p:cBhvr>
                                            <p:cTn id="22" dur="500"/>
                                            <p:tgtEl>
                                              <p:spTgt spid="119"/>
                                            </p:tgtEl>
                                          </p:cBhvr>
                                        </p:animEffect>
                                      </p:childTnLst>
                                    </p:cTn>
                                  </p:par>
                                  <p:par>
                                    <p:cTn id="23" presetID="2" presetClass="entr" presetSubtype="2" fill="hold" grpId="0" nodeType="withEffect">
                                      <p:stCondLst>
                                        <p:cond delay="1600"/>
                                      </p:stCondLst>
                                      <p:childTnLst>
                                        <p:set>
                                          <p:cBhvr>
                                            <p:cTn id="24" dur="1" fill="hold">
                                              <p:stCondLst>
                                                <p:cond delay="0"/>
                                              </p:stCondLst>
                                            </p:cTn>
                                            <p:tgtEl>
                                              <p:spTgt spid="121"/>
                                            </p:tgtEl>
                                            <p:attrNameLst>
                                              <p:attrName>style.visibility</p:attrName>
                                            </p:attrNameLst>
                                          </p:cBhvr>
                                          <p:to>
                                            <p:strVal val="visible"/>
                                          </p:to>
                                        </p:set>
                                        <p:anim calcmode="lin" valueType="num">
                                          <p:cBhvr additive="base">
                                            <p:cTn id="25" dur="500" fill="hold"/>
                                            <p:tgtEl>
                                              <p:spTgt spid="121"/>
                                            </p:tgtEl>
                                            <p:attrNameLst>
                                              <p:attrName>ppt_x</p:attrName>
                                            </p:attrNameLst>
                                          </p:cBhvr>
                                          <p:tavLst>
                                            <p:tav tm="0">
                                              <p:val>
                                                <p:strVal val="1+#ppt_w/2"/>
                                              </p:val>
                                            </p:tav>
                                            <p:tav tm="100000">
                                              <p:val>
                                                <p:strVal val="#ppt_x"/>
                                              </p:val>
                                            </p:tav>
                                          </p:tavLst>
                                        </p:anim>
                                        <p:anim calcmode="lin" valueType="num">
                                          <p:cBhvr additive="base">
                                            <p:cTn id="26" dur="500" fill="hold"/>
                                            <p:tgtEl>
                                              <p:spTgt spid="121"/>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2000"/>
                                      </p:stCondLst>
                                      <p:childTnLst>
                                        <p:set>
                                          <p:cBhvr>
                                            <p:cTn id="28" dur="1" fill="hold">
                                              <p:stCondLst>
                                                <p:cond delay="0"/>
                                              </p:stCondLst>
                                            </p:cTn>
                                            <p:tgtEl>
                                              <p:spTgt spid="120"/>
                                            </p:tgtEl>
                                            <p:attrNameLst>
                                              <p:attrName>style.visibility</p:attrName>
                                            </p:attrNameLst>
                                          </p:cBhvr>
                                          <p:to>
                                            <p:strVal val="visible"/>
                                          </p:to>
                                        </p:set>
                                        <p:anim calcmode="lin" valueType="num">
                                          <p:cBhvr>
                                            <p:cTn id="29" dur="500" fill="hold"/>
                                            <p:tgtEl>
                                              <p:spTgt spid="120"/>
                                            </p:tgtEl>
                                            <p:attrNameLst>
                                              <p:attrName>ppt_w</p:attrName>
                                            </p:attrNameLst>
                                          </p:cBhvr>
                                          <p:tavLst>
                                            <p:tav tm="0">
                                              <p:val>
                                                <p:strVal val="#ppt_w*0.70"/>
                                              </p:val>
                                            </p:tav>
                                            <p:tav tm="100000">
                                              <p:val>
                                                <p:strVal val="#ppt_w"/>
                                              </p:val>
                                            </p:tav>
                                          </p:tavLst>
                                        </p:anim>
                                        <p:anim calcmode="lin" valueType="num">
                                          <p:cBhvr>
                                            <p:cTn id="30" dur="500" fill="hold"/>
                                            <p:tgtEl>
                                              <p:spTgt spid="120"/>
                                            </p:tgtEl>
                                            <p:attrNameLst>
                                              <p:attrName>ppt_h</p:attrName>
                                            </p:attrNameLst>
                                          </p:cBhvr>
                                          <p:tavLst>
                                            <p:tav tm="0">
                                              <p:val>
                                                <p:strVal val="#ppt_h"/>
                                              </p:val>
                                            </p:tav>
                                            <p:tav tm="100000">
                                              <p:val>
                                                <p:strVal val="#ppt_h"/>
                                              </p:val>
                                            </p:tav>
                                          </p:tavLst>
                                        </p:anim>
                                        <p:animEffect transition="in" filter="fade">
                                          <p:cBhvr>
                                            <p:cTn id="31" dur="500"/>
                                            <p:tgtEl>
                                              <p:spTgt spid="120"/>
                                            </p:tgtEl>
                                          </p:cBhvr>
                                        </p:animEffect>
                                      </p:childTnLst>
                                    </p:cTn>
                                  </p:par>
                                  <p:par>
                                    <p:cTn id="32" presetID="22" presetClass="entr" presetSubtype="2" fill="hold" grpId="0" nodeType="withEffect">
                                      <p:stCondLst>
                                        <p:cond delay="1100"/>
                                      </p:stCondLst>
                                      <p:childTnLst>
                                        <p:set>
                                          <p:cBhvr>
                                            <p:cTn id="33" dur="1" fill="hold">
                                              <p:stCondLst>
                                                <p:cond delay="0"/>
                                              </p:stCondLst>
                                            </p:cTn>
                                            <p:tgtEl>
                                              <p:spTgt spid="113"/>
                                            </p:tgtEl>
                                            <p:attrNameLst>
                                              <p:attrName>style.visibility</p:attrName>
                                            </p:attrNameLst>
                                          </p:cBhvr>
                                          <p:to>
                                            <p:strVal val="visible"/>
                                          </p:to>
                                        </p:set>
                                        <p:animEffect transition="in" filter="wipe(right)">
                                          <p:cBhvr>
                                            <p:cTn id="34" dur="500"/>
                                            <p:tgtEl>
                                              <p:spTgt spid="113"/>
                                            </p:tgtEl>
                                          </p:cBhvr>
                                        </p:animEffect>
                                      </p:childTnLst>
                                    </p:cTn>
                                  </p:par>
                                  <p:par>
                                    <p:cTn id="35" presetID="2" presetClass="entr" presetSubtype="8" fill="hold" grpId="0" nodeType="withEffect">
                                      <p:stCondLst>
                                        <p:cond delay="1600"/>
                                      </p:stCondLst>
                                      <p:childTnLst>
                                        <p:set>
                                          <p:cBhvr>
                                            <p:cTn id="36" dur="1" fill="hold">
                                              <p:stCondLst>
                                                <p:cond delay="0"/>
                                              </p:stCondLst>
                                            </p:cTn>
                                            <p:tgtEl>
                                              <p:spTgt spid="115"/>
                                            </p:tgtEl>
                                            <p:attrNameLst>
                                              <p:attrName>style.visibility</p:attrName>
                                            </p:attrNameLst>
                                          </p:cBhvr>
                                          <p:to>
                                            <p:strVal val="visible"/>
                                          </p:to>
                                        </p:set>
                                        <p:anim calcmode="lin" valueType="num">
                                          <p:cBhvr additive="base">
                                            <p:cTn id="37" dur="500" fill="hold"/>
                                            <p:tgtEl>
                                              <p:spTgt spid="115"/>
                                            </p:tgtEl>
                                            <p:attrNameLst>
                                              <p:attrName>ppt_x</p:attrName>
                                            </p:attrNameLst>
                                          </p:cBhvr>
                                          <p:tavLst>
                                            <p:tav tm="0">
                                              <p:val>
                                                <p:strVal val="0-#ppt_w/2"/>
                                              </p:val>
                                            </p:tav>
                                            <p:tav tm="100000">
                                              <p:val>
                                                <p:strVal val="#ppt_x"/>
                                              </p:val>
                                            </p:tav>
                                          </p:tavLst>
                                        </p:anim>
                                        <p:anim calcmode="lin" valueType="num">
                                          <p:cBhvr additive="base">
                                            <p:cTn id="38" dur="500" fill="hold"/>
                                            <p:tgtEl>
                                              <p:spTgt spid="115"/>
                                            </p:tgtEl>
                                            <p:attrNameLst>
                                              <p:attrName>ppt_y</p:attrName>
                                            </p:attrNameLst>
                                          </p:cBhvr>
                                          <p:tavLst>
                                            <p:tav tm="0">
                                              <p:val>
                                                <p:strVal val="#ppt_y"/>
                                              </p:val>
                                            </p:tav>
                                            <p:tav tm="100000">
                                              <p:val>
                                                <p:strVal val="#ppt_y"/>
                                              </p:val>
                                            </p:tav>
                                          </p:tavLst>
                                        </p:anim>
                                      </p:childTnLst>
                                    </p:cTn>
                                  </p:par>
                                  <p:par>
                                    <p:cTn id="39" presetID="55" presetClass="entr" presetSubtype="0" fill="hold" grpId="0" nodeType="withEffect">
                                      <p:stCondLst>
                                        <p:cond delay="2000"/>
                                      </p:stCondLst>
                                      <p:childTnLst>
                                        <p:set>
                                          <p:cBhvr>
                                            <p:cTn id="40" dur="1" fill="hold">
                                              <p:stCondLst>
                                                <p:cond delay="0"/>
                                              </p:stCondLst>
                                            </p:cTn>
                                            <p:tgtEl>
                                              <p:spTgt spid="114"/>
                                            </p:tgtEl>
                                            <p:attrNameLst>
                                              <p:attrName>style.visibility</p:attrName>
                                            </p:attrNameLst>
                                          </p:cBhvr>
                                          <p:to>
                                            <p:strVal val="visible"/>
                                          </p:to>
                                        </p:set>
                                        <p:anim calcmode="lin" valueType="num">
                                          <p:cBhvr>
                                            <p:cTn id="41" dur="500" fill="hold"/>
                                            <p:tgtEl>
                                              <p:spTgt spid="114"/>
                                            </p:tgtEl>
                                            <p:attrNameLst>
                                              <p:attrName>ppt_w</p:attrName>
                                            </p:attrNameLst>
                                          </p:cBhvr>
                                          <p:tavLst>
                                            <p:tav tm="0">
                                              <p:val>
                                                <p:strVal val="#ppt_w*0.70"/>
                                              </p:val>
                                            </p:tav>
                                            <p:tav tm="100000">
                                              <p:val>
                                                <p:strVal val="#ppt_w"/>
                                              </p:val>
                                            </p:tav>
                                          </p:tavLst>
                                        </p:anim>
                                        <p:anim calcmode="lin" valueType="num">
                                          <p:cBhvr>
                                            <p:cTn id="42" dur="500" fill="hold"/>
                                            <p:tgtEl>
                                              <p:spTgt spid="114"/>
                                            </p:tgtEl>
                                            <p:attrNameLst>
                                              <p:attrName>ppt_h</p:attrName>
                                            </p:attrNameLst>
                                          </p:cBhvr>
                                          <p:tavLst>
                                            <p:tav tm="0">
                                              <p:val>
                                                <p:strVal val="#ppt_h"/>
                                              </p:val>
                                            </p:tav>
                                            <p:tav tm="100000">
                                              <p:val>
                                                <p:strVal val="#ppt_h"/>
                                              </p:val>
                                            </p:tav>
                                          </p:tavLst>
                                        </p:anim>
                                        <p:animEffect transition="in" filter="fade">
                                          <p:cBhvr>
                                            <p:cTn id="43" dur="500"/>
                                            <p:tgtEl>
                                              <p:spTgt spid="114"/>
                                            </p:tgtEl>
                                          </p:cBhvr>
                                        </p:animEffect>
                                      </p:childTnLst>
                                    </p:cTn>
                                  </p:par>
                                  <p:par>
                                    <p:cTn id="44" presetID="22" presetClass="entr" presetSubtype="2" fill="hold" grpId="0" nodeType="withEffect">
                                      <p:stCondLst>
                                        <p:cond delay="1100"/>
                                      </p:stCondLst>
                                      <p:childTnLst>
                                        <p:set>
                                          <p:cBhvr>
                                            <p:cTn id="45" dur="1" fill="hold">
                                              <p:stCondLst>
                                                <p:cond delay="0"/>
                                              </p:stCondLst>
                                            </p:cTn>
                                            <p:tgtEl>
                                              <p:spTgt spid="116"/>
                                            </p:tgtEl>
                                            <p:attrNameLst>
                                              <p:attrName>style.visibility</p:attrName>
                                            </p:attrNameLst>
                                          </p:cBhvr>
                                          <p:to>
                                            <p:strVal val="visible"/>
                                          </p:to>
                                        </p:set>
                                        <p:animEffect transition="in" filter="wipe(right)">
                                          <p:cBhvr>
                                            <p:cTn id="46" dur="500"/>
                                            <p:tgtEl>
                                              <p:spTgt spid="116"/>
                                            </p:tgtEl>
                                          </p:cBhvr>
                                        </p:animEffect>
                                      </p:childTnLst>
                                    </p:cTn>
                                  </p:par>
                                  <p:par>
                                    <p:cTn id="47" presetID="2" presetClass="entr" presetSubtype="8" fill="hold" grpId="0" nodeType="withEffect">
                                      <p:stCondLst>
                                        <p:cond delay="1600"/>
                                      </p:stCondLst>
                                      <p:childTnLst>
                                        <p:set>
                                          <p:cBhvr>
                                            <p:cTn id="48" dur="1" fill="hold">
                                              <p:stCondLst>
                                                <p:cond delay="0"/>
                                              </p:stCondLst>
                                            </p:cTn>
                                            <p:tgtEl>
                                              <p:spTgt spid="118"/>
                                            </p:tgtEl>
                                            <p:attrNameLst>
                                              <p:attrName>style.visibility</p:attrName>
                                            </p:attrNameLst>
                                          </p:cBhvr>
                                          <p:to>
                                            <p:strVal val="visible"/>
                                          </p:to>
                                        </p:set>
                                        <p:anim calcmode="lin" valueType="num">
                                          <p:cBhvr additive="base">
                                            <p:cTn id="49" dur="500" fill="hold"/>
                                            <p:tgtEl>
                                              <p:spTgt spid="118"/>
                                            </p:tgtEl>
                                            <p:attrNameLst>
                                              <p:attrName>ppt_x</p:attrName>
                                            </p:attrNameLst>
                                          </p:cBhvr>
                                          <p:tavLst>
                                            <p:tav tm="0">
                                              <p:val>
                                                <p:strVal val="0-#ppt_w/2"/>
                                              </p:val>
                                            </p:tav>
                                            <p:tav tm="100000">
                                              <p:val>
                                                <p:strVal val="#ppt_x"/>
                                              </p:val>
                                            </p:tav>
                                          </p:tavLst>
                                        </p:anim>
                                        <p:anim calcmode="lin" valueType="num">
                                          <p:cBhvr additive="base">
                                            <p:cTn id="50" dur="500" fill="hold"/>
                                            <p:tgtEl>
                                              <p:spTgt spid="118"/>
                                            </p:tgtEl>
                                            <p:attrNameLst>
                                              <p:attrName>ppt_y</p:attrName>
                                            </p:attrNameLst>
                                          </p:cBhvr>
                                          <p:tavLst>
                                            <p:tav tm="0">
                                              <p:val>
                                                <p:strVal val="#ppt_y"/>
                                              </p:val>
                                            </p:tav>
                                            <p:tav tm="100000">
                                              <p:val>
                                                <p:strVal val="#ppt_y"/>
                                              </p:val>
                                            </p:tav>
                                          </p:tavLst>
                                        </p:anim>
                                      </p:childTnLst>
                                    </p:cTn>
                                  </p:par>
                                  <p:par>
                                    <p:cTn id="51" presetID="55" presetClass="entr" presetSubtype="0" fill="hold" grpId="0" nodeType="withEffect">
                                      <p:stCondLst>
                                        <p:cond delay="2000"/>
                                      </p:stCondLst>
                                      <p:childTnLst>
                                        <p:set>
                                          <p:cBhvr>
                                            <p:cTn id="52" dur="1" fill="hold">
                                              <p:stCondLst>
                                                <p:cond delay="0"/>
                                              </p:stCondLst>
                                            </p:cTn>
                                            <p:tgtEl>
                                              <p:spTgt spid="117"/>
                                            </p:tgtEl>
                                            <p:attrNameLst>
                                              <p:attrName>style.visibility</p:attrName>
                                            </p:attrNameLst>
                                          </p:cBhvr>
                                          <p:to>
                                            <p:strVal val="visible"/>
                                          </p:to>
                                        </p:set>
                                        <p:anim calcmode="lin" valueType="num">
                                          <p:cBhvr>
                                            <p:cTn id="53" dur="500" fill="hold"/>
                                            <p:tgtEl>
                                              <p:spTgt spid="117"/>
                                            </p:tgtEl>
                                            <p:attrNameLst>
                                              <p:attrName>ppt_w</p:attrName>
                                            </p:attrNameLst>
                                          </p:cBhvr>
                                          <p:tavLst>
                                            <p:tav tm="0">
                                              <p:val>
                                                <p:strVal val="#ppt_w*0.70"/>
                                              </p:val>
                                            </p:tav>
                                            <p:tav tm="100000">
                                              <p:val>
                                                <p:strVal val="#ppt_w"/>
                                              </p:val>
                                            </p:tav>
                                          </p:tavLst>
                                        </p:anim>
                                        <p:anim calcmode="lin" valueType="num">
                                          <p:cBhvr>
                                            <p:cTn id="54" dur="500" fill="hold"/>
                                            <p:tgtEl>
                                              <p:spTgt spid="117"/>
                                            </p:tgtEl>
                                            <p:attrNameLst>
                                              <p:attrName>ppt_h</p:attrName>
                                            </p:attrNameLst>
                                          </p:cBhvr>
                                          <p:tavLst>
                                            <p:tav tm="0">
                                              <p:val>
                                                <p:strVal val="#ppt_h"/>
                                              </p:val>
                                            </p:tav>
                                            <p:tav tm="100000">
                                              <p:val>
                                                <p:strVal val="#ppt_h"/>
                                              </p:val>
                                            </p:tav>
                                          </p:tavLst>
                                        </p:anim>
                                        <p:animEffect transition="in" filter="fade">
                                          <p:cBhvr>
                                            <p:cTn id="55"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4" grpId="0"/>
          <p:bldP spid="115" grpId="0" animBg="1"/>
          <p:bldP spid="116" grpId="0" animBg="1"/>
          <p:bldP spid="117" grpId="0"/>
          <p:bldP spid="118" grpId="0" animBg="1"/>
          <p:bldP spid="119" grpId="0" animBg="1"/>
          <p:bldP spid="120" grpId="0"/>
          <p:bldP spid="121"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矩形 157"/>
          <p:cNvSpPr/>
          <p:nvPr/>
        </p:nvSpPr>
        <p:spPr>
          <a:xfrm>
            <a:off x="3825488" y="1000497"/>
            <a:ext cx="1493024"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200" b="1" dirty="0">
                <a:ln w="6350">
                  <a:noFill/>
                </a:ln>
                <a:solidFill>
                  <a:schemeClr val="bg1"/>
                </a:solidFill>
                <a:latin typeface="Impact" pitchFamily="34" charset="0"/>
                <a:ea typeface="微软雅黑" pitchFamily="34" charset="-122"/>
              </a:rPr>
              <a:t>相关研究综述</a:t>
            </a:r>
          </a:p>
        </p:txBody>
      </p:sp>
      <p:grpSp>
        <p:nvGrpSpPr>
          <p:cNvPr id="114" name="组合 113"/>
          <p:cNvGrpSpPr/>
          <p:nvPr/>
        </p:nvGrpSpPr>
        <p:grpSpPr>
          <a:xfrm>
            <a:off x="1830387" y="3579068"/>
            <a:ext cx="5407026" cy="1304925"/>
            <a:chOff x="1616075" y="3376613"/>
            <a:chExt cx="5407026" cy="1304925"/>
          </a:xfrm>
          <a:solidFill>
            <a:schemeClr val="bg1">
              <a:lumMod val="85000"/>
              <a:alpha val="80000"/>
            </a:schemeClr>
          </a:solidFill>
        </p:grpSpPr>
        <p:sp>
          <p:nvSpPr>
            <p:cNvPr id="6" name="Freeform 5"/>
            <p:cNvSpPr/>
            <p:nvPr/>
          </p:nvSpPr>
          <p:spPr bwMode="auto">
            <a:xfrm>
              <a:off x="4975225" y="3417888"/>
              <a:ext cx="41275" cy="11113"/>
            </a:xfrm>
            <a:custGeom>
              <a:avLst/>
              <a:gdLst>
                <a:gd name="T0" fmla="*/ 6 w 11"/>
                <a:gd name="T1" fmla="*/ 0 h 3"/>
                <a:gd name="T2" fmla="*/ 7 w 11"/>
                <a:gd name="T3" fmla="*/ 1 h 3"/>
                <a:gd name="T4" fmla="*/ 9 w 11"/>
                <a:gd name="T5" fmla="*/ 2 h 3"/>
                <a:gd name="T6" fmla="*/ 4 w 11"/>
                <a:gd name="T7" fmla="*/ 2 h 3"/>
                <a:gd name="T8" fmla="*/ 6 w 11"/>
                <a:gd name="T9" fmla="*/ 0 h 3"/>
              </a:gdLst>
              <a:ahLst/>
              <a:cxnLst>
                <a:cxn ang="0">
                  <a:pos x="T0" y="T1"/>
                </a:cxn>
                <a:cxn ang="0">
                  <a:pos x="T2" y="T3"/>
                </a:cxn>
                <a:cxn ang="0">
                  <a:pos x="T4" y="T5"/>
                </a:cxn>
                <a:cxn ang="0">
                  <a:pos x="T6" y="T7"/>
                </a:cxn>
                <a:cxn ang="0">
                  <a:pos x="T8" y="T9"/>
                </a:cxn>
              </a:cxnLst>
              <a:rect l="0" t="0" r="r" b="b"/>
              <a:pathLst>
                <a:path w="11" h="3">
                  <a:moveTo>
                    <a:pt x="6" y="0"/>
                  </a:moveTo>
                  <a:cubicBezTo>
                    <a:pt x="7" y="0"/>
                    <a:pt x="7" y="0"/>
                    <a:pt x="7" y="1"/>
                  </a:cubicBezTo>
                  <a:cubicBezTo>
                    <a:pt x="8" y="1"/>
                    <a:pt x="11" y="1"/>
                    <a:pt x="9" y="2"/>
                  </a:cubicBezTo>
                  <a:cubicBezTo>
                    <a:pt x="6" y="3"/>
                    <a:pt x="8" y="1"/>
                    <a:pt x="4" y="2"/>
                  </a:cubicBezTo>
                  <a:cubicBezTo>
                    <a:pt x="0" y="1"/>
                    <a:pt x="8" y="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6"/>
            <p:cNvSpPr/>
            <p:nvPr/>
          </p:nvSpPr>
          <p:spPr bwMode="auto">
            <a:xfrm>
              <a:off x="5541963" y="3417888"/>
              <a:ext cx="77788" cy="19050"/>
            </a:xfrm>
            <a:custGeom>
              <a:avLst/>
              <a:gdLst>
                <a:gd name="T0" fmla="*/ 20 w 21"/>
                <a:gd name="T1" fmla="*/ 4 h 5"/>
                <a:gd name="T2" fmla="*/ 12 w 21"/>
                <a:gd name="T3" fmla="*/ 5 h 5"/>
                <a:gd name="T4" fmla="*/ 2 w 21"/>
                <a:gd name="T5" fmla="*/ 5 h 5"/>
                <a:gd name="T6" fmla="*/ 0 w 21"/>
                <a:gd name="T7" fmla="*/ 4 h 5"/>
                <a:gd name="T8" fmla="*/ 16 w 21"/>
                <a:gd name="T9" fmla="*/ 0 h 5"/>
                <a:gd name="T10" fmla="*/ 19 w 21"/>
                <a:gd name="T11" fmla="*/ 1 h 5"/>
                <a:gd name="T12" fmla="*/ 17 w 21"/>
                <a:gd name="T13" fmla="*/ 2 h 5"/>
                <a:gd name="T14" fmla="*/ 20 w 21"/>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
                  <a:moveTo>
                    <a:pt x="20" y="4"/>
                  </a:moveTo>
                  <a:cubicBezTo>
                    <a:pt x="17" y="4"/>
                    <a:pt x="13" y="3"/>
                    <a:pt x="12" y="5"/>
                  </a:cubicBezTo>
                  <a:cubicBezTo>
                    <a:pt x="11" y="4"/>
                    <a:pt x="7" y="5"/>
                    <a:pt x="2" y="5"/>
                  </a:cubicBezTo>
                  <a:cubicBezTo>
                    <a:pt x="3" y="4"/>
                    <a:pt x="2" y="4"/>
                    <a:pt x="0" y="4"/>
                  </a:cubicBezTo>
                  <a:cubicBezTo>
                    <a:pt x="3" y="1"/>
                    <a:pt x="8" y="0"/>
                    <a:pt x="16" y="0"/>
                  </a:cubicBezTo>
                  <a:cubicBezTo>
                    <a:pt x="15" y="1"/>
                    <a:pt x="19" y="1"/>
                    <a:pt x="19" y="1"/>
                  </a:cubicBezTo>
                  <a:cubicBezTo>
                    <a:pt x="20" y="1"/>
                    <a:pt x="17" y="1"/>
                    <a:pt x="17" y="2"/>
                  </a:cubicBezTo>
                  <a:cubicBezTo>
                    <a:pt x="17" y="2"/>
                    <a:pt x="21" y="2"/>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
            <p:cNvSpPr/>
            <p:nvPr/>
          </p:nvSpPr>
          <p:spPr bwMode="auto">
            <a:xfrm>
              <a:off x="5099050" y="3417888"/>
              <a:ext cx="41275" cy="11113"/>
            </a:xfrm>
            <a:custGeom>
              <a:avLst/>
              <a:gdLst>
                <a:gd name="T0" fmla="*/ 11 w 11"/>
                <a:gd name="T1" fmla="*/ 1 h 3"/>
                <a:gd name="T2" fmla="*/ 10 w 11"/>
                <a:gd name="T3" fmla="*/ 3 h 3"/>
                <a:gd name="T4" fmla="*/ 6 w 11"/>
                <a:gd name="T5" fmla="*/ 3 h 3"/>
                <a:gd name="T6" fmla="*/ 1 w 11"/>
                <a:gd name="T7" fmla="*/ 2 h 3"/>
                <a:gd name="T8" fmla="*/ 7 w 11"/>
                <a:gd name="T9" fmla="*/ 2 h 3"/>
                <a:gd name="T10" fmla="*/ 11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11" y="1"/>
                  </a:moveTo>
                  <a:cubicBezTo>
                    <a:pt x="10" y="1"/>
                    <a:pt x="9" y="2"/>
                    <a:pt x="10" y="3"/>
                  </a:cubicBezTo>
                  <a:cubicBezTo>
                    <a:pt x="7" y="3"/>
                    <a:pt x="7" y="3"/>
                    <a:pt x="6" y="3"/>
                  </a:cubicBezTo>
                  <a:cubicBezTo>
                    <a:pt x="4" y="3"/>
                    <a:pt x="0" y="3"/>
                    <a:pt x="1" y="2"/>
                  </a:cubicBezTo>
                  <a:cubicBezTo>
                    <a:pt x="4" y="2"/>
                    <a:pt x="4" y="1"/>
                    <a:pt x="7" y="2"/>
                  </a:cubicBezTo>
                  <a:cubicBezTo>
                    <a:pt x="8" y="2"/>
                    <a:pt x="7" y="0"/>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4862513" y="3425825"/>
              <a:ext cx="49213" cy="11113"/>
            </a:xfrm>
            <a:custGeom>
              <a:avLst/>
              <a:gdLst>
                <a:gd name="T0" fmla="*/ 12 w 13"/>
                <a:gd name="T1" fmla="*/ 0 h 3"/>
                <a:gd name="T2" fmla="*/ 10 w 13"/>
                <a:gd name="T3" fmla="*/ 1 h 3"/>
                <a:gd name="T4" fmla="*/ 7 w 13"/>
                <a:gd name="T5" fmla="*/ 3 h 3"/>
                <a:gd name="T6" fmla="*/ 5 w 13"/>
                <a:gd name="T7" fmla="*/ 2 h 3"/>
                <a:gd name="T8" fmla="*/ 2 w 13"/>
                <a:gd name="T9" fmla="*/ 2 h 3"/>
                <a:gd name="T10" fmla="*/ 0 w 13"/>
                <a:gd name="T11" fmla="*/ 1 h 3"/>
                <a:gd name="T12" fmla="*/ 5 w 13"/>
                <a:gd name="T13" fmla="*/ 1 h 3"/>
                <a:gd name="T14" fmla="*/ 5 w 13"/>
                <a:gd name="T15" fmla="*/ 0 h 3"/>
                <a:gd name="T16" fmla="*/ 12 w 1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
                  <a:moveTo>
                    <a:pt x="12" y="0"/>
                  </a:moveTo>
                  <a:cubicBezTo>
                    <a:pt x="13" y="1"/>
                    <a:pt x="10" y="1"/>
                    <a:pt x="10" y="1"/>
                  </a:cubicBezTo>
                  <a:cubicBezTo>
                    <a:pt x="10" y="2"/>
                    <a:pt x="9" y="3"/>
                    <a:pt x="7" y="3"/>
                  </a:cubicBezTo>
                  <a:cubicBezTo>
                    <a:pt x="5" y="3"/>
                    <a:pt x="6" y="2"/>
                    <a:pt x="5" y="2"/>
                  </a:cubicBezTo>
                  <a:cubicBezTo>
                    <a:pt x="5" y="2"/>
                    <a:pt x="3" y="3"/>
                    <a:pt x="2" y="2"/>
                  </a:cubicBezTo>
                  <a:cubicBezTo>
                    <a:pt x="2" y="2"/>
                    <a:pt x="2" y="1"/>
                    <a:pt x="0" y="1"/>
                  </a:cubicBezTo>
                  <a:cubicBezTo>
                    <a:pt x="0" y="0"/>
                    <a:pt x="4" y="2"/>
                    <a:pt x="5" y="1"/>
                  </a:cubicBezTo>
                  <a:cubicBezTo>
                    <a:pt x="5" y="1"/>
                    <a:pt x="5" y="0"/>
                    <a:pt x="5" y="0"/>
                  </a:cubicBezTo>
                  <a:cubicBezTo>
                    <a:pt x="8" y="0"/>
                    <a:pt x="9"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
            <p:cNvSpPr/>
            <p:nvPr/>
          </p:nvSpPr>
          <p:spPr bwMode="auto">
            <a:xfrm>
              <a:off x="5054600" y="3425825"/>
              <a:ext cx="41275" cy="3175"/>
            </a:xfrm>
            <a:custGeom>
              <a:avLst/>
              <a:gdLst>
                <a:gd name="T0" fmla="*/ 10 w 11"/>
                <a:gd name="T1" fmla="*/ 1 h 1"/>
                <a:gd name="T2" fmla="*/ 2 w 11"/>
                <a:gd name="T3" fmla="*/ 1 h 1"/>
                <a:gd name="T4" fmla="*/ 5 w 11"/>
                <a:gd name="T5" fmla="*/ 0 h 1"/>
                <a:gd name="T6" fmla="*/ 10 w 11"/>
                <a:gd name="T7" fmla="*/ 1 h 1"/>
              </a:gdLst>
              <a:ahLst/>
              <a:cxnLst>
                <a:cxn ang="0">
                  <a:pos x="T0" y="T1"/>
                </a:cxn>
                <a:cxn ang="0">
                  <a:pos x="T2" y="T3"/>
                </a:cxn>
                <a:cxn ang="0">
                  <a:pos x="T4" y="T5"/>
                </a:cxn>
                <a:cxn ang="0">
                  <a:pos x="T6" y="T7"/>
                </a:cxn>
              </a:cxnLst>
              <a:rect l="0" t="0" r="r" b="b"/>
              <a:pathLst>
                <a:path w="11" h="1">
                  <a:moveTo>
                    <a:pt x="10" y="1"/>
                  </a:moveTo>
                  <a:cubicBezTo>
                    <a:pt x="7" y="1"/>
                    <a:pt x="4" y="1"/>
                    <a:pt x="2" y="1"/>
                  </a:cubicBezTo>
                  <a:cubicBezTo>
                    <a:pt x="0" y="0"/>
                    <a:pt x="5" y="1"/>
                    <a:pt x="5" y="0"/>
                  </a:cubicBezTo>
                  <a:cubicBezTo>
                    <a:pt x="5" y="1"/>
                    <a:pt x="11"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0"/>
            <p:cNvSpPr/>
            <p:nvPr/>
          </p:nvSpPr>
          <p:spPr bwMode="auto">
            <a:xfrm>
              <a:off x="4997450" y="3433763"/>
              <a:ext cx="49213" cy="6350"/>
            </a:xfrm>
            <a:custGeom>
              <a:avLst/>
              <a:gdLst>
                <a:gd name="T0" fmla="*/ 9 w 13"/>
                <a:gd name="T1" fmla="*/ 0 h 2"/>
                <a:gd name="T2" fmla="*/ 9 w 13"/>
                <a:gd name="T3" fmla="*/ 2 h 2"/>
                <a:gd name="T4" fmla="*/ 0 w 13"/>
                <a:gd name="T5" fmla="*/ 1 h 2"/>
                <a:gd name="T6" fmla="*/ 9 w 13"/>
                <a:gd name="T7" fmla="*/ 0 h 2"/>
              </a:gdLst>
              <a:ahLst/>
              <a:cxnLst>
                <a:cxn ang="0">
                  <a:pos x="T0" y="T1"/>
                </a:cxn>
                <a:cxn ang="0">
                  <a:pos x="T2" y="T3"/>
                </a:cxn>
                <a:cxn ang="0">
                  <a:pos x="T4" y="T5"/>
                </a:cxn>
                <a:cxn ang="0">
                  <a:pos x="T6" y="T7"/>
                </a:cxn>
              </a:cxnLst>
              <a:rect l="0" t="0" r="r" b="b"/>
              <a:pathLst>
                <a:path w="13" h="2">
                  <a:moveTo>
                    <a:pt x="9" y="0"/>
                  </a:moveTo>
                  <a:cubicBezTo>
                    <a:pt x="13" y="1"/>
                    <a:pt x="9" y="1"/>
                    <a:pt x="9" y="2"/>
                  </a:cubicBezTo>
                  <a:cubicBezTo>
                    <a:pt x="6" y="2"/>
                    <a:pt x="2" y="2"/>
                    <a:pt x="0" y="1"/>
                  </a:cubicBezTo>
                  <a:cubicBezTo>
                    <a:pt x="2" y="0"/>
                    <a:pt x="7"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1"/>
            <p:cNvSpPr/>
            <p:nvPr/>
          </p:nvSpPr>
          <p:spPr bwMode="auto">
            <a:xfrm>
              <a:off x="2635250" y="3440113"/>
              <a:ext cx="22225" cy="7938"/>
            </a:xfrm>
            <a:custGeom>
              <a:avLst/>
              <a:gdLst>
                <a:gd name="T0" fmla="*/ 0 w 6"/>
                <a:gd name="T1" fmla="*/ 0 h 2"/>
                <a:gd name="T2" fmla="*/ 5 w 6"/>
                <a:gd name="T3" fmla="*/ 2 h 2"/>
                <a:gd name="T4" fmla="*/ 0 w 6"/>
                <a:gd name="T5" fmla="*/ 0 h 2"/>
              </a:gdLst>
              <a:ahLst/>
              <a:cxnLst>
                <a:cxn ang="0">
                  <a:pos x="T0" y="T1"/>
                </a:cxn>
                <a:cxn ang="0">
                  <a:pos x="T2" y="T3"/>
                </a:cxn>
                <a:cxn ang="0">
                  <a:pos x="T4" y="T5"/>
                </a:cxn>
              </a:cxnLst>
              <a:rect l="0" t="0" r="r" b="b"/>
              <a:pathLst>
                <a:path w="6" h="2">
                  <a:moveTo>
                    <a:pt x="0" y="0"/>
                  </a:moveTo>
                  <a:cubicBezTo>
                    <a:pt x="3" y="0"/>
                    <a:pt x="6" y="0"/>
                    <a:pt x="5" y="2"/>
                  </a:cubicBezTo>
                  <a:cubicBezTo>
                    <a:pt x="4"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2"/>
            <p:cNvSpPr/>
            <p:nvPr/>
          </p:nvSpPr>
          <p:spPr bwMode="auto">
            <a:xfrm>
              <a:off x="5572125" y="3440113"/>
              <a:ext cx="85725" cy="19050"/>
            </a:xfrm>
            <a:custGeom>
              <a:avLst/>
              <a:gdLst>
                <a:gd name="T0" fmla="*/ 20 w 23"/>
                <a:gd name="T1" fmla="*/ 1 h 5"/>
                <a:gd name="T2" fmla="*/ 22 w 23"/>
                <a:gd name="T3" fmla="*/ 3 h 5"/>
                <a:gd name="T4" fmla="*/ 12 w 23"/>
                <a:gd name="T5" fmla="*/ 5 h 5"/>
                <a:gd name="T6" fmla="*/ 10 w 23"/>
                <a:gd name="T7" fmla="*/ 4 h 5"/>
                <a:gd name="T8" fmla="*/ 6 w 23"/>
                <a:gd name="T9" fmla="*/ 4 h 5"/>
                <a:gd name="T10" fmla="*/ 6 w 23"/>
                <a:gd name="T11" fmla="*/ 3 h 5"/>
                <a:gd name="T12" fmla="*/ 3 w 23"/>
                <a:gd name="T13" fmla="*/ 4 h 5"/>
                <a:gd name="T14" fmla="*/ 4 w 23"/>
                <a:gd name="T15" fmla="*/ 3 h 5"/>
                <a:gd name="T16" fmla="*/ 0 w 23"/>
                <a:gd name="T17" fmla="*/ 2 h 5"/>
                <a:gd name="T18" fmla="*/ 2 w 23"/>
                <a:gd name="T19" fmla="*/ 1 h 5"/>
                <a:gd name="T20" fmla="*/ 5 w 23"/>
                <a:gd name="T21" fmla="*/ 0 h 5"/>
                <a:gd name="T22" fmla="*/ 14 w 23"/>
                <a:gd name="T23" fmla="*/ 0 h 5"/>
                <a:gd name="T24" fmla="*/ 14 w 23"/>
                <a:gd name="T25" fmla="*/ 1 h 5"/>
                <a:gd name="T26" fmla="*/ 20 w 23"/>
                <a:gd name="T2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5">
                  <a:moveTo>
                    <a:pt x="20" y="1"/>
                  </a:moveTo>
                  <a:cubicBezTo>
                    <a:pt x="19" y="2"/>
                    <a:pt x="17" y="3"/>
                    <a:pt x="22" y="3"/>
                  </a:cubicBezTo>
                  <a:cubicBezTo>
                    <a:pt x="23" y="5"/>
                    <a:pt x="16" y="5"/>
                    <a:pt x="12" y="5"/>
                  </a:cubicBezTo>
                  <a:cubicBezTo>
                    <a:pt x="11" y="5"/>
                    <a:pt x="11" y="5"/>
                    <a:pt x="10" y="4"/>
                  </a:cubicBezTo>
                  <a:cubicBezTo>
                    <a:pt x="8" y="3"/>
                    <a:pt x="9" y="5"/>
                    <a:pt x="6" y="4"/>
                  </a:cubicBezTo>
                  <a:cubicBezTo>
                    <a:pt x="6" y="4"/>
                    <a:pt x="7" y="3"/>
                    <a:pt x="6" y="3"/>
                  </a:cubicBezTo>
                  <a:cubicBezTo>
                    <a:pt x="6" y="3"/>
                    <a:pt x="5" y="4"/>
                    <a:pt x="3" y="4"/>
                  </a:cubicBezTo>
                  <a:cubicBezTo>
                    <a:pt x="3" y="4"/>
                    <a:pt x="5" y="3"/>
                    <a:pt x="4" y="3"/>
                  </a:cubicBezTo>
                  <a:cubicBezTo>
                    <a:pt x="4" y="2"/>
                    <a:pt x="0" y="3"/>
                    <a:pt x="0" y="2"/>
                  </a:cubicBezTo>
                  <a:cubicBezTo>
                    <a:pt x="0" y="1"/>
                    <a:pt x="2" y="2"/>
                    <a:pt x="2" y="1"/>
                  </a:cubicBezTo>
                  <a:cubicBezTo>
                    <a:pt x="4" y="1"/>
                    <a:pt x="3" y="1"/>
                    <a:pt x="5" y="0"/>
                  </a:cubicBezTo>
                  <a:cubicBezTo>
                    <a:pt x="6" y="0"/>
                    <a:pt x="11" y="0"/>
                    <a:pt x="14" y="0"/>
                  </a:cubicBezTo>
                  <a:cubicBezTo>
                    <a:pt x="14" y="0"/>
                    <a:pt x="14" y="1"/>
                    <a:pt x="14" y="1"/>
                  </a:cubicBezTo>
                  <a:cubicBezTo>
                    <a:pt x="16" y="1"/>
                    <a:pt x="19"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3"/>
            <p:cNvSpPr/>
            <p:nvPr/>
          </p:nvSpPr>
          <p:spPr bwMode="auto">
            <a:xfrm>
              <a:off x="5537200" y="3440113"/>
              <a:ext cx="30163" cy="11113"/>
            </a:xfrm>
            <a:custGeom>
              <a:avLst/>
              <a:gdLst>
                <a:gd name="T0" fmla="*/ 8 w 8"/>
                <a:gd name="T1" fmla="*/ 1 h 3"/>
                <a:gd name="T2" fmla="*/ 5 w 8"/>
                <a:gd name="T3" fmla="*/ 1 h 3"/>
                <a:gd name="T4" fmla="*/ 4 w 8"/>
                <a:gd name="T5" fmla="*/ 2 h 3"/>
                <a:gd name="T6" fmla="*/ 0 w 8"/>
                <a:gd name="T7" fmla="*/ 1 h 3"/>
                <a:gd name="T8" fmla="*/ 8 w 8"/>
                <a:gd name="T9" fmla="*/ 1 h 3"/>
              </a:gdLst>
              <a:ahLst/>
              <a:cxnLst>
                <a:cxn ang="0">
                  <a:pos x="T0" y="T1"/>
                </a:cxn>
                <a:cxn ang="0">
                  <a:pos x="T2" y="T3"/>
                </a:cxn>
                <a:cxn ang="0">
                  <a:pos x="T4" y="T5"/>
                </a:cxn>
                <a:cxn ang="0">
                  <a:pos x="T6" y="T7"/>
                </a:cxn>
                <a:cxn ang="0">
                  <a:pos x="T8" y="T9"/>
                </a:cxn>
              </a:cxnLst>
              <a:rect l="0" t="0" r="r" b="b"/>
              <a:pathLst>
                <a:path w="8" h="3">
                  <a:moveTo>
                    <a:pt x="8" y="1"/>
                  </a:moveTo>
                  <a:cubicBezTo>
                    <a:pt x="8" y="2"/>
                    <a:pt x="7" y="1"/>
                    <a:pt x="5" y="1"/>
                  </a:cubicBezTo>
                  <a:cubicBezTo>
                    <a:pt x="4" y="1"/>
                    <a:pt x="5" y="2"/>
                    <a:pt x="4" y="2"/>
                  </a:cubicBezTo>
                  <a:cubicBezTo>
                    <a:pt x="1" y="3"/>
                    <a:pt x="3" y="1"/>
                    <a:pt x="0" y="1"/>
                  </a:cubicBezTo>
                  <a:cubicBezTo>
                    <a:pt x="1" y="0"/>
                    <a:pt x="6"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4"/>
            <p:cNvSpPr/>
            <p:nvPr/>
          </p:nvSpPr>
          <p:spPr bwMode="auto">
            <a:xfrm>
              <a:off x="2557463" y="3451225"/>
              <a:ext cx="88900" cy="23813"/>
            </a:xfrm>
            <a:custGeom>
              <a:avLst/>
              <a:gdLst>
                <a:gd name="T0" fmla="*/ 17 w 24"/>
                <a:gd name="T1" fmla="*/ 2 h 6"/>
                <a:gd name="T2" fmla="*/ 20 w 24"/>
                <a:gd name="T3" fmla="*/ 4 h 6"/>
                <a:gd name="T4" fmla="*/ 23 w 24"/>
                <a:gd name="T5" fmla="*/ 6 h 6"/>
                <a:gd name="T6" fmla="*/ 20 w 24"/>
                <a:gd name="T7" fmla="*/ 6 h 6"/>
                <a:gd name="T8" fmla="*/ 20 w 24"/>
                <a:gd name="T9" fmla="*/ 5 h 6"/>
                <a:gd name="T10" fmla="*/ 18 w 24"/>
                <a:gd name="T11" fmla="*/ 5 h 6"/>
                <a:gd name="T12" fmla="*/ 5 w 24"/>
                <a:gd name="T13" fmla="*/ 4 h 6"/>
                <a:gd name="T14" fmla="*/ 8 w 24"/>
                <a:gd name="T15" fmla="*/ 3 h 6"/>
                <a:gd name="T16" fmla="*/ 6 w 24"/>
                <a:gd name="T17" fmla="*/ 2 h 6"/>
                <a:gd name="T18" fmla="*/ 0 w 24"/>
                <a:gd name="T19" fmla="*/ 1 h 6"/>
                <a:gd name="T20" fmla="*/ 8 w 24"/>
                <a:gd name="T21" fmla="*/ 1 h 6"/>
                <a:gd name="T22" fmla="*/ 10 w 24"/>
                <a:gd name="T23" fmla="*/ 2 h 6"/>
                <a:gd name="T24" fmla="*/ 14 w 24"/>
                <a:gd name="T25" fmla="*/ 2 h 6"/>
                <a:gd name="T26" fmla="*/ 17 w 24"/>
                <a:gd name="T2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6">
                  <a:moveTo>
                    <a:pt x="17" y="2"/>
                  </a:moveTo>
                  <a:cubicBezTo>
                    <a:pt x="19" y="2"/>
                    <a:pt x="19" y="3"/>
                    <a:pt x="20" y="4"/>
                  </a:cubicBezTo>
                  <a:cubicBezTo>
                    <a:pt x="21" y="4"/>
                    <a:pt x="24" y="5"/>
                    <a:pt x="23" y="6"/>
                  </a:cubicBezTo>
                  <a:cubicBezTo>
                    <a:pt x="23" y="6"/>
                    <a:pt x="21" y="6"/>
                    <a:pt x="20" y="6"/>
                  </a:cubicBezTo>
                  <a:cubicBezTo>
                    <a:pt x="20" y="6"/>
                    <a:pt x="20" y="5"/>
                    <a:pt x="20" y="5"/>
                  </a:cubicBezTo>
                  <a:cubicBezTo>
                    <a:pt x="20" y="5"/>
                    <a:pt x="17" y="6"/>
                    <a:pt x="18" y="5"/>
                  </a:cubicBezTo>
                  <a:cubicBezTo>
                    <a:pt x="12" y="5"/>
                    <a:pt x="8" y="5"/>
                    <a:pt x="5" y="4"/>
                  </a:cubicBezTo>
                  <a:cubicBezTo>
                    <a:pt x="5" y="3"/>
                    <a:pt x="7" y="3"/>
                    <a:pt x="8" y="3"/>
                  </a:cubicBezTo>
                  <a:cubicBezTo>
                    <a:pt x="8" y="3"/>
                    <a:pt x="6" y="3"/>
                    <a:pt x="6" y="2"/>
                  </a:cubicBezTo>
                  <a:cubicBezTo>
                    <a:pt x="2" y="2"/>
                    <a:pt x="1" y="3"/>
                    <a:pt x="0" y="1"/>
                  </a:cubicBezTo>
                  <a:cubicBezTo>
                    <a:pt x="3" y="0"/>
                    <a:pt x="6" y="0"/>
                    <a:pt x="8" y="1"/>
                  </a:cubicBezTo>
                  <a:cubicBezTo>
                    <a:pt x="10" y="1"/>
                    <a:pt x="10" y="1"/>
                    <a:pt x="10" y="2"/>
                  </a:cubicBezTo>
                  <a:cubicBezTo>
                    <a:pt x="11" y="2"/>
                    <a:pt x="14" y="0"/>
                    <a:pt x="14" y="2"/>
                  </a:cubicBezTo>
                  <a:cubicBezTo>
                    <a:pt x="14" y="2"/>
                    <a:pt x="17" y="2"/>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5"/>
            <p:cNvSpPr/>
            <p:nvPr/>
          </p:nvSpPr>
          <p:spPr bwMode="auto">
            <a:xfrm>
              <a:off x="5661025" y="3451225"/>
              <a:ext cx="87313" cy="23813"/>
            </a:xfrm>
            <a:custGeom>
              <a:avLst/>
              <a:gdLst>
                <a:gd name="T0" fmla="*/ 9 w 23"/>
                <a:gd name="T1" fmla="*/ 0 h 6"/>
                <a:gd name="T2" fmla="*/ 13 w 23"/>
                <a:gd name="T3" fmla="*/ 2 h 6"/>
                <a:gd name="T4" fmla="*/ 14 w 23"/>
                <a:gd name="T5" fmla="*/ 1 h 6"/>
                <a:gd name="T6" fmla="*/ 16 w 23"/>
                <a:gd name="T7" fmla="*/ 2 h 6"/>
                <a:gd name="T8" fmla="*/ 18 w 23"/>
                <a:gd name="T9" fmla="*/ 2 h 6"/>
                <a:gd name="T10" fmla="*/ 18 w 23"/>
                <a:gd name="T11" fmla="*/ 2 h 6"/>
                <a:gd name="T12" fmla="*/ 22 w 23"/>
                <a:gd name="T13" fmla="*/ 3 h 6"/>
                <a:gd name="T14" fmla="*/ 15 w 23"/>
                <a:gd name="T15" fmla="*/ 4 h 6"/>
                <a:gd name="T16" fmla="*/ 14 w 23"/>
                <a:gd name="T17" fmla="*/ 5 h 6"/>
                <a:gd name="T18" fmla="*/ 5 w 23"/>
                <a:gd name="T19" fmla="*/ 5 h 6"/>
                <a:gd name="T20" fmla="*/ 4 w 23"/>
                <a:gd name="T21" fmla="*/ 6 h 6"/>
                <a:gd name="T22" fmla="*/ 0 w 23"/>
                <a:gd name="T23" fmla="*/ 5 h 6"/>
                <a:gd name="T24" fmla="*/ 0 w 23"/>
                <a:gd name="T25" fmla="*/ 4 h 6"/>
                <a:gd name="T26" fmla="*/ 2 w 23"/>
                <a:gd name="T27" fmla="*/ 4 h 6"/>
                <a:gd name="T28" fmla="*/ 3 w 23"/>
                <a:gd name="T29" fmla="*/ 2 h 6"/>
                <a:gd name="T30" fmla="*/ 5 w 23"/>
                <a:gd name="T31" fmla="*/ 2 h 6"/>
                <a:gd name="T32" fmla="*/ 9 w 23"/>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6">
                  <a:moveTo>
                    <a:pt x="9" y="0"/>
                  </a:moveTo>
                  <a:cubicBezTo>
                    <a:pt x="10" y="1"/>
                    <a:pt x="14" y="0"/>
                    <a:pt x="13" y="2"/>
                  </a:cubicBezTo>
                  <a:cubicBezTo>
                    <a:pt x="14" y="2"/>
                    <a:pt x="14" y="1"/>
                    <a:pt x="14" y="1"/>
                  </a:cubicBezTo>
                  <a:cubicBezTo>
                    <a:pt x="15" y="1"/>
                    <a:pt x="15" y="2"/>
                    <a:pt x="16" y="2"/>
                  </a:cubicBezTo>
                  <a:cubicBezTo>
                    <a:pt x="16" y="2"/>
                    <a:pt x="18" y="2"/>
                    <a:pt x="18" y="2"/>
                  </a:cubicBezTo>
                  <a:cubicBezTo>
                    <a:pt x="18" y="2"/>
                    <a:pt x="18" y="2"/>
                    <a:pt x="18" y="2"/>
                  </a:cubicBezTo>
                  <a:cubicBezTo>
                    <a:pt x="19" y="2"/>
                    <a:pt x="22" y="2"/>
                    <a:pt x="22" y="3"/>
                  </a:cubicBezTo>
                  <a:cubicBezTo>
                    <a:pt x="23" y="5"/>
                    <a:pt x="17" y="3"/>
                    <a:pt x="15" y="4"/>
                  </a:cubicBezTo>
                  <a:cubicBezTo>
                    <a:pt x="14" y="3"/>
                    <a:pt x="15" y="5"/>
                    <a:pt x="14" y="5"/>
                  </a:cubicBezTo>
                  <a:cubicBezTo>
                    <a:pt x="12" y="5"/>
                    <a:pt x="6" y="5"/>
                    <a:pt x="5" y="5"/>
                  </a:cubicBezTo>
                  <a:cubicBezTo>
                    <a:pt x="4" y="5"/>
                    <a:pt x="4" y="5"/>
                    <a:pt x="4" y="6"/>
                  </a:cubicBezTo>
                  <a:cubicBezTo>
                    <a:pt x="2" y="5"/>
                    <a:pt x="2" y="6"/>
                    <a:pt x="0" y="5"/>
                  </a:cubicBezTo>
                  <a:cubicBezTo>
                    <a:pt x="1" y="5"/>
                    <a:pt x="0" y="4"/>
                    <a:pt x="0" y="4"/>
                  </a:cubicBezTo>
                  <a:cubicBezTo>
                    <a:pt x="0" y="4"/>
                    <a:pt x="2" y="4"/>
                    <a:pt x="2" y="4"/>
                  </a:cubicBezTo>
                  <a:cubicBezTo>
                    <a:pt x="3" y="3"/>
                    <a:pt x="2" y="3"/>
                    <a:pt x="3" y="2"/>
                  </a:cubicBezTo>
                  <a:cubicBezTo>
                    <a:pt x="3" y="2"/>
                    <a:pt x="5" y="2"/>
                    <a:pt x="5" y="2"/>
                  </a:cubicBezTo>
                  <a:cubicBezTo>
                    <a:pt x="6" y="2"/>
                    <a:pt x="8"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6"/>
            <p:cNvSpPr/>
            <p:nvPr/>
          </p:nvSpPr>
          <p:spPr bwMode="auto">
            <a:xfrm>
              <a:off x="2406650" y="3467100"/>
              <a:ext cx="15875" cy="14288"/>
            </a:xfrm>
            <a:custGeom>
              <a:avLst/>
              <a:gdLst>
                <a:gd name="T0" fmla="*/ 4 w 4"/>
                <a:gd name="T1" fmla="*/ 2 h 4"/>
                <a:gd name="T2" fmla="*/ 4 w 4"/>
                <a:gd name="T3" fmla="*/ 2 h 4"/>
              </a:gdLst>
              <a:ahLst/>
              <a:cxnLst>
                <a:cxn ang="0">
                  <a:pos x="T0" y="T1"/>
                </a:cxn>
                <a:cxn ang="0">
                  <a:pos x="T2" y="T3"/>
                </a:cxn>
              </a:cxnLst>
              <a:rect l="0" t="0" r="r" b="b"/>
              <a:pathLst>
                <a:path w="4" h="4">
                  <a:moveTo>
                    <a:pt x="4" y="2"/>
                  </a:moveTo>
                  <a:cubicBezTo>
                    <a:pt x="1" y="4"/>
                    <a:pt x="0" y="0"/>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7"/>
            <p:cNvSpPr/>
            <p:nvPr/>
          </p:nvSpPr>
          <p:spPr bwMode="auto">
            <a:xfrm>
              <a:off x="2439988" y="3470275"/>
              <a:ext cx="46038" cy="15875"/>
            </a:xfrm>
            <a:custGeom>
              <a:avLst/>
              <a:gdLst>
                <a:gd name="T0" fmla="*/ 11 w 12"/>
                <a:gd name="T1" fmla="*/ 1 h 4"/>
                <a:gd name="T2" fmla="*/ 3 w 12"/>
                <a:gd name="T3" fmla="*/ 4 h 4"/>
                <a:gd name="T4" fmla="*/ 0 w 12"/>
                <a:gd name="T5" fmla="*/ 2 h 4"/>
                <a:gd name="T6" fmla="*/ 6 w 12"/>
                <a:gd name="T7" fmla="*/ 1 h 4"/>
                <a:gd name="T8" fmla="*/ 11 w 12"/>
                <a:gd name="T9" fmla="*/ 1 h 4"/>
              </a:gdLst>
              <a:ahLst/>
              <a:cxnLst>
                <a:cxn ang="0">
                  <a:pos x="T0" y="T1"/>
                </a:cxn>
                <a:cxn ang="0">
                  <a:pos x="T2" y="T3"/>
                </a:cxn>
                <a:cxn ang="0">
                  <a:pos x="T4" y="T5"/>
                </a:cxn>
                <a:cxn ang="0">
                  <a:pos x="T6" y="T7"/>
                </a:cxn>
                <a:cxn ang="0">
                  <a:pos x="T8" y="T9"/>
                </a:cxn>
              </a:cxnLst>
              <a:rect l="0" t="0" r="r" b="b"/>
              <a:pathLst>
                <a:path w="12" h="4">
                  <a:moveTo>
                    <a:pt x="11" y="1"/>
                  </a:moveTo>
                  <a:cubicBezTo>
                    <a:pt x="12" y="4"/>
                    <a:pt x="5" y="2"/>
                    <a:pt x="3" y="4"/>
                  </a:cubicBezTo>
                  <a:cubicBezTo>
                    <a:pt x="1" y="3"/>
                    <a:pt x="2" y="2"/>
                    <a:pt x="0" y="2"/>
                  </a:cubicBezTo>
                  <a:cubicBezTo>
                    <a:pt x="0" y="1"/>
                    <a:pt x="5" y="3"/>
                    <a:pt x="6" y="1"/>
                  </a:cubicBezTo>
                  <a:cubicBezTo>
                    <a:pt x="6" y="0"/>
                    <a:pt x="8"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8"/>
            <p:cNvSpPr/>
            <p:nvPr/>
          </p:nvSpPr>
          <p:spPr bwMode="auto">
            <a:xfrm>
              <a:off x="2703513" y="3475038"/>
              <a:ext cx="41275" cy="11113"/>
            </a:xfrm>
            <a:custGeom>
              <a:avLst/>
              <a:gdLst>
                <a:gd name="T0" fmla="*/ 10 w 11"/>
                <a:gd name="T1" fmla="*/ 1 h 3"/>
                <a:gd name="T2" fmla="*/ 10 w 11"/>
                <a:gd name="T3" fmla="*/ 2 h 3"/>
                <a:gd name="T4" fmla="*/ 7 w 11"/>
                <a:gd name="T5" fmla="*/ 2 h 3"/>
                <a:gd name="T6" fmla="*/ 6 w 11"/>
                <a:gd name="T7" fmla="*/ 3 h 3"/>
                <a:gd name="T8" fmla="*/ 3 w 11"/>
                <a:gd name="T9" fmla="*/ 2 h 3"/>
                <a:gd name="T10" fmla="*/ 2 w 11"/>
                <a:gd name="T11" fmla="*/ 3 h 3"/>
                <a:gd name="T12" fmla="*/ 1 w 11"/>
                <a:gd name="T13" fmla="*/ 2 h 3"/>
                <a:gd name="T14" fmla="*/ 10 w 11"/>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
                  <a:moveTo>
                    <a:pt x="10" y="1"/>
                  </a:moveTo>
                  <a:cubicBezTo>
                    <a:pt x="11" y="1"/>
                    <a:pt x="10" y="1"/>
                    <a:pt x="10" y="2"/>
                  </a:cubicBezTo>
                  <a:cubicBezTo>
                    <a:pt x="9" y="2"/>
                    <a:pt x="8" y="2"/>
                    <a:pt x="7" y="2"/>
                  </a:cubicBezTo>
                  <a:cubicBezTo>
                    <a:pt x="6" y="2"/>
                    <a:pt x="6" y="3"/>
                    <a:pt x="6" y="3"/>
                  </a:cubicBezTo>
                  <a:cubicBezTo>
                    <a:pt x="5" y="3"/>
                    <a:pt x="4" y="2"/>
                    <a:pt x="3" y="2"/>
                  </a:cubicBezTo>
                  <a:cubicBezTo>
                    <a:pt x="3" y="2"/>
                    <a:pt x="2" y="3"/>
                    <a:pt x="2" y="3"/>
                  </a:cubicBezTo>
                  <a:cubicBezTo>
                    <a:pt x="1" y="3"/>
                    <a:pt x="1" y="2"/>
                    <a:pt x="1" y="2"/>
                  </a:cubicBezTo>
                  <a:cubicBezTo>
                    <a:pt x="0" y="0"/>
                    <a:pt x="9" y="2"/>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9"/>
            <p:cNvSpPr/>
            <p:nvPr/>
          </p:nvSpPr>
          <p:spPr bwMode="auto">
            <a:xfrm>
              <a:off x="2544763" y="3478213"/>
              <a:ext cx="26988" cy="7938"/>
            </a:xfrm>
            <a:custGeom>
              <a:avLst/>
              <a:gdLst>
                <a:gd name="T0" fmla="*/ 0 w 7"/>
                <a:gd name="T1" fmla="*/ 1 h 2"/>
                <a:gd name="T2" fmla="*/ 5 w 7"/>
                <a:gd name="T3" fmla="*/ 2 h 2"/>
                <a:gd name="T4" fmla="*/ 0 w 7"/>
                <a:gd name="T5" fmla="*/ 1 h 2"/>
              </a:gdLst>
              <a:ahLst/>
              <a:cxnLst>
                <a:cxn ang="0">
                  <a:pos x="T0" y="T1"/>
                </a:cxn>
                <a:cxn ang="0">
                  <a:pos x="T2" y="T3"/>
                </a:cxn>
                <a:cxn ang="0">
                  <a:pos x="T4" y="T5"/>
                </a:cxn>
              </a:cxnLst>
              <a:rect l="0" t="0" r="r" b="b"/>
              <a:pathLst>
                <a:path w="7" h="2">
                  <a:moveTo>
                    <a:pt x="0" y="1"/>
                  </a:moveTo>
                  <a:cubicBezTo>
                    <a:pt x="0" y="0"/>
                    <a:pt x="7" y="0"/>
                    <a:pt x="5" y="2"/>
                  </a:cubicBezTo>
                  <a:cubicBezTo>
                    <a:pt x="3" y="1"/>
                    <a:pt x="3"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0"/>
            <p:cNvSpPr/>
            <p:nvPr/>
          </p:nvSpPr>
          <p:spPr bwMode="auto">
            <a:xfrm>
              <a:off x="2781300" y="3478213"/>
              <a:ext cx="11113" cy="7938"/>
            </a:xfrm>
            <a:custGeom>
              <a:avLst/>
              <a:gdLst>
                <a:gd name="T0" fmla="*/ 0 w 3"/>
                <a:gd name="T1" fmla="*/ 1 h 2"/>
                <a:gd name="T2" fmla="*/ 3 w 3"/>
                <a:gd name="T3" fmla="*/ 2 h 2"/>
                <a:gd name="T4" fmla="*/ 0 w 3"/>
                <a:gd name="T5" fmla="*/ 2 h 2"/>
                <a:gd name="T6" fmla="*/ 0 w 3"/>
                <a:gd name="T7" fmla="*/ 1 h 2"/>
              </a:gdLst>
              <a:ahLst/>
              <a:cxnLst>
                <a:cxn ang="0">
                  <a:pos x="T0" y="T1"/>
                </a:cxn>
                <a:cxn ang="0">
                  <a:pos x="T2" y="T3"/>
                </a:cxn>
                <a:cxn ang="0">
                  <a:pos x="T4" y="T5"/>
                </a:cxn>
                <a:cxn ang="0">
                  <a:pos x="T6" y="T7"/>
                </a:cxn>
              </a:cxnLst>
              <a:rect l="0" t="0" r="r" b="b"/>
              <a:pathLst>
                <a:path w="3" h="2">
                  <a:moveTo>
                    <a:pt x="0" y="1"/>
                  </a:moveTo>
                  <a:cubicBezTo>
                    <a:pt x="2" y="0"/>
                    <a:pt x="3" y="1"/>
                    <a:pt x="3" y="2"/>
                  </a:cubicBezTo>
                  <a:cubicBezTo>
                    <a:pt x="2" y="2"/>
                    <a:pt x="1" y="2"/>
                    <a:pt x="0" y="2"/>
                  </a:cubicBezTo>
                  <a:cubicBezTo>
                    <a:pt x="0" y="2"/>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1"/>
            <p:cNvSpPr/>
            <p:nvPr/>
          </p:nvSpPr>
          <p:spPr bwMode="auto">
            <a:xfrm>
              <a:off x="2681288" y="3489325"/>
              <a:ext cx="261938" cy="38100"/>
            </a:xfrm>
            <a:custGeom>
              <a:avLst/>
              <a:gdLst>
                <a:gd name="T0" fmla="*/ 70 w 70"/>
                <a:gd name="T1" fmla="*/ 6 h 10"/>
                <a:gd name="T2" fmla="*/ 70 w 70"/>
                <a:gd name="T3" fmla="*/ 8 h 10"/>
                <a:gd name="T4" fmla="*/ 67 w 70"/>
                <a:gd name="T5" fmla="*/ 9 h 10"/>
                <a:gd name="T6" fmla="*/ 55 w 70"/>
                <a:gd name="T7" fmla="*/ 9 h 10"/>
                <a:gd name="T8" fmla="*/ 51 w 70"/>
                <a:gd name="T9" fmla="*/ 10 h 10"/>
                <a:gd name="T10" fmla="*/ 48 w 70"/>
                <a:gd name="T11" fmla="*/ 10 h 10"/>
                <a:gd name="T12" fmla="*/ 47 w 70"/>
                <a:gd name="T13" fmla="*/ 10 h 10"/>
                <a:gd name="T14" fmla="*/ 44 w 70"/>
                <a:gd name="T15" fmla="*/ 10 h 10"/>
                <a:gd name="T16" fmla="*/ 44 w 70"/>
                <a:gd name="T17" fmla="*/ 10 h 10"/>
                <a:gd name="T18" fmla="*/ 42 w 70"/>
                <a:gd name="T19" fmla="*/ 10 h 10"/>
                <a:gd name="T20" fmla="*/ 38 w 70"/>
                <a:gd name="T21" fmla="*/ 9 h 10"/>
                <a:gd name="T22" fmla="*/ 23 w 70"/>
                <a:gd name="T23" fmla="*/ 9 h 10"/>
                <a:gd name="T24" fmla="*/ 24 w 70"/>
                <a:gd name="T25" fmla="*/ 8 h 10"/>
                <a:gd name="T26" fmla="*/ 22 w 70"/>
                <a:gd name="T27" fmla="*/ 8 h 10"/>
                <a:gd name="T28" fmla="*/ 20 w 70"/>
                <a:gd name="T29" fmla="*/ 6 h 10"/>
                <a:gd name="T30" fmla="*/ 22 w 70"/>
                <a:gd name="T31" fmla="*/ 5 h 10"/>
                <a:gd name="T32" fmla="*/ 20 w 70"/>
                <a:gd name="T33" fmla="*/ 3 h 10"/>
                <a:gd name="T34" fmla="*/ 11 w 70"/>
                <a:gd name="T35" fmla="*/ 3 h 10"/>
                <a:gd name="T36" fmla="*/ 9 w 70"/>
                <a:gd name="T37" fmla="*/ 2 h 10"/>
                <a:gd name="T38" fmla="*/ 7 w 70"/>
                <a:gd name="T39" fmla="*/ 2 h 10"/>
                <a:gd name="T40" fmla="*/ 3 w 70"/>
                <a:gd name="T41" fmla="*/ 2 h 10"/>
                <a:gd name="T42" fmla="*/ 1 w 70"/>
                <a:gd name="T43" fmla="*/ 0 h 10"/>
                <a:gd name="T44" fmla="*/ 12 w 70"/>
                <a:gd name="T45" fmla="*/ 0 h 10"/>
                <a:gd name="T46" fmla="*/ 14 w 70"/>
                <a:gd name="T47" fmla="*/ 0 h 10"/>
                <a:gd name="T48" fmla="*/ 14 w 70"/>
                <a:gd name="T49" fmla="*/ 1 h 10"/>
                <a:gd name="T50" fmla="*/ 17 w 70"/>
                <a:gd name="T51" fmla="*/ 2 h 10"/>
                <a:gd name="T52" fmla="*/ 26 w 70"/>
                <a:gd name="T53" fmla="*/ 2 h 10"/>
                <a:gd name="T54" fmla="*/ 26 w 70"/>
                <a:gd name="T55" fmla="*/ 5 h 10"/>
                <a:gd name="T56" fmla="*/ 33 w 70"/>
                <a:gd name="T57" fmla="*/ 5 h 10"/>
                <a:gd name="T58" fmla="*/ 33 w 70"/>
                <a:gd name="T59" fmla="*/ 6 h 10"/>
                <a:gd name="T60" fmla="*/ 35 w 70"/>
                <a:gd name="T61" fmla="*/ 6 h 10"/>
                <a:gd name="T62" fmla="*/ 47 w 70"/>
                <a:gd name="T63" fmla="*/ 6 h 10"/>
                <a:gd name="T64" fmla="*/ 48 w 70"/>
                <a:gd name="T65" fmla="*/ 6 h 10"/>
                <a:gd name="T66" fmla="*/ 51 w 70"/>
                <a:gd name="T67" fmla="*/ 5 h 10"/>
                <a:gd name="T68" fmla="*/ 54 w 70"/>
                <a:gd name="T69" fmla="*/ 5 h 10"/>
                <a:gd name="T70" fmla="*/ 70 w 70"/>
                <a:gd name="T71"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0" h="10">
                  <a:moveTo>
                    <a:pt x="70" y="6"/>
                  </a:moveTo>
                  <a:cubicBezTo>
                    <a:pt x="70" y="7"/>
                    <a:pt x="70" y="7"/>
                    <a:pt x="70" y="8"/>
                  </a:cubicBezTo>
                  <a:cubicBezTo>
                    <a:pt x="69" y="8"/>
                    <a:pt x="68" y="9"/>
                    <a:pt x="67" y="9"/>
                  </a:cubicBezTo>
                  <a:cubicBezTo>
                    <a:pt x="62" y="9"/>
                    <a:pt x="59" y="9"/>
                    <a:pt x="55" y="9"/>
                  </a:cubicBezTo>
                  <a:cubicBezTo>
                    <a:pt x="54" y="9"/>
                    <a:pt x="53" y="10"/>
                    <a:pt x="51" y="10"/>
                  </a:cubicBezTo>
                  <a:cubicBezTo>
                    <a:pt x="50" y="10"/>
                    <a:pt x="50" y="10"/>
                    <a:pt x="48" y="10"/>
                  </a:cubicBezTo>
                  <a:cubicBezTo>
                    <a:pt x="49" y="10"/>
                    <a:pt x="48" y="10"/>
                    <a:pt x="47" y="10"/>
                  </a:cubicBezTo>
                  <a:cubicBezTo>
                    <a:pt x="47" y="10"/>
                    <a:pt x="44" y="10"/>
                    <a:pt x="44" y="10"/>
                  </a:cubicBezTo>
                  <a:cubicBezTo>
                    <a:pt x="43" y="10"/>
                    <a:pt x="44" y="10"/>
                    <a:pt x="44" y="10"/>
                  </a:cubicBezTo>
                  <a:cubicBezTo>
                    <a:pt x="42" y="10"/>
                    <a:pt x="42" y="10"/>
                    <a:pt x="42" y="10"/>
                  </a:cubicBezTo>
                  <a:cubicBezTo>
                    <a:pt x="39" y="10"/>
                    <a:pt x="39" y="9"/>
                    <a:pt x="38" y="9"/>
                  </a:cubicBezTo>
                  <a:cubicBezTo>
                    <a:pt x="33" y="9"/>
                    <a:pt x="28" y="10"/>
                    <a:pt x="23" y="9"/>
                  </a:cubicBezTo>
                  <a:cubicBezTo>
                    <a:pt x="23" y="9"/>
                    <a:pt x="24" y="9"/>
                    <a:pt x="24" y="8"/>
                  </a:cubicBezTo>
                  <a:cubicBezTo>
                    <a:pt x="23" y="8"/>
                    <a:pt x="22" y="8"/>
                    <a:pt x="22" y="8"/>
                  </a:cubicBezTo>
                  <a:cubicBezTo>
                    <a:pt x="21" y="7"/>
                    <a:pt x="22" y="6"/>
                    <a:pt x="20" y="6"/>
                  </a:cubicBezTo>
                  <a:cubicBezTo>
                    <a:pt x="20" y="5"/>
                    <a:pt x="22" y="5"/>
                    <a:pt x="22" y="5"/>
                  </a:cubicBezTo>
                  <a:cubicBezTo>
                    <a:pt x="22" y="4"/>
                    <a:pt x="19" y="4"/>
                    <a:pt x="20" y="3"/>
                  </a:cubicBezTo>
                  <a:cubicBezTo>
                    <a:pt x="18" y="4"/>
                    <a:pt x="14" y="3"/>
                    <a:pt x="11" y="3"/>
                  </a:cubicBezTo>
                  <a:cubicBezTo>
                    <a:pt x="9" y="4"/>
                    <a:pt x="10" y="3"/>
                    <a:pt x="9" y="2"/>
                  </a:cubicBezTo>
                  <a:cubicBezTo>
                    <a:pt x="8" y="2"/>
                    <a:pt x="7" y="3"/>
                    <a:pt x="7" y="2"/>
                  </a:cubicBezTo>
                  <a:cubicBezTo>
                    <a:pt x="6" y="2"/>
                    <a:pt x="5" y="2"/>
                    <a:pt x="3" y="2"/>
                  </a:cubicBezTo>
                  <a:cubicBezTo>
                    <a:pt x="6" y="1"/>
                    <a:pt x="0" y="2"/>
                    <a:pt x="1" y="0"/>
                  </a:cubicBezTo>
                  <a:cubicBezTo>
                    <a:pt x="5" y="1"/>
                    <a:pt x="8" y="0"/>
                    <a:pt x="12" y="0"/>
                  </a:cubicBezTo>
                  <a:cubicBezTo>
                    <a:pt x="12" y="1"/>
                    <a:pt x="13" y="0"/>
                    <a:pt x="14" y="0"/>
                  </a:cubicBezTo>
                  <a:cubicBezTo>
                    <a:pt x="14" y="1"/>
                    <a:pt x="13" y="1"/>
                    <a:pt x="14" y="1"/>
                  </a:cubicBezTo>
                  <a:cubicBezTo>
                    <a:pt x="15" y="2"/>
                    <a:pt x="18" y="1"/>
                    <a:pt x="17" y="2"/>
                  </a:cubicBezTo>
                  <a:cubicBezTo>
                    <a:pt x="19" y="1"/>
                    <a:pt x="22" y="3"/>
                    <a:pt x="26" y="2"/>
                  </a:cubicBezTo>
                  <a:cubicBezTo>
                    <a:pt x="25" y="4"/>
                    <a:pt x="28" y="4"/>
                    <a:pt x="26" y="5"/>
                  </a:cubicBezTo>
                  <a:cubicBezTo>
                    <a:pt x="28" y="5"/>
                    <a:pt x="30" y="5"/>
                    <a:pt x="33" y="5"/>
                  </a:cubicBezTo>
                  <a:cubicBezTo>
                    <a:pt x="33" y="5"/>
                    <a:pt x="28" y="7"/>
                    <a:pt x="33" y="6"/>
                  </a:cubicBezTo>
                  <a:cubicBezTo>
                    <a:pt x="33" y="6"/>
                    <a:pt x="34" y="6"/>
                    <a:pt x="35" y="6"/>
                  </a:cubicBezTo>
                  <a:cubicBezTo>
                    <a:pt x="38" y="6"/>
                    <a:pt x="42" y="6"/>
                    <a:pt x="47" y="6"/>
                  </a:cubicBezTo>
                  <a:cubicBezTo>
                    <a:pt x="47" y="6"/>
                    <a:pt x="49" y="6"/>
                    <a:pt x="48" y="6"/>
                  </a:cubicBezTo>
                  <a:cubicBezTo>
                    <a:pt x="51" y="6"/>
                    <a:pt x="46" y="5"/>
                    <a:pt x="51" y="5"/>
                  </a:cubicBezTo>
                  <a:cubicBezTo>
                    <a:pt x="52" y="5"/>
                    <a:pt x="53" y="5"/>
                    <a:pt x="54" y="5"/>
                  </a:cubicBezTo>
                  <a:cubicBezTo>
                    <a:pt x="58" y="5"/>
                    <a:pt x="65" y="5"/>
                    <a:pt x="7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2"/>
            <p:cNvSpPr/>
            <p:nvPr/>
          </p:nvSpPr>
          <p:spPr bwMode="auto">
            <a:xfrm>
              <a:off x="4930775" y="3489325"/>
              <a:ext cx="266700" cy="93663"/>
            </a:xfrm>
            <a:custGeom>
              <a:avLst/>
              <a:gdLst>
                <a:gd name="T0" fmla="*/ 59 w 71"/>
                <a:gd name="T1" fmla="*/ 0 h 25"/>
                <a:gd name="T2" fmla="*/ 70 w 71"/>
                <a:gd name="T3" fmla="*/ 0 h 25"/>
                <a:gd name="T4" fmla="*/ 69 w 71"/>
                <a:gd name="T5" fmla="*/ 2 h 25"/>
                <a:gd name="T6" fmla="*/ 57 w 71"/>
                <a:gd name="T7" fmla="*/ 3 h 25"/>
                <a:gd name="T8" fmla="*/ 55 w 71"/>
                <a:gd name="T9" fmla="*/ 4 h 25"/>
                <a:gd name="T10" fmla="*/ 53 w 71"/>
                <a:gd name="T11" fmla="*/ 4 h 25"/>
                <a:gd name="T12" fmla="*/ 51 w 71"/>
                <a:gd name="T13" fmla="*/ 5 h 25"/>
                <a:gd name="T14" fmla="*/ 49 w 71"/>
                <a:gd name="T15" fmla="*/ 5 h 25"/>
                <a:gd name="T16" fmla="*/ 45 w 71"/>
                <a:gd name="T17" fmla="*/ 5 h 25"/>
                <a:gd name="T18" fmla="*/ 41 w 71"/>
                <a:gd name="T19" fmla="*/ 6 h 25"/>
                <a:gd name="T20" fmla="*/ 40 w 71"/>
                <a:gd name="T21" fmla="*/ 7 h 25"/>
                <a:gd name="T22" fmla="*/ 35 w 71"/>
                <a:gd name="T23" fmla="*/ 8 h 25"/>
                <a:gd name="T24" fmla="*/ 32 w 71"/>
                <a:gd name="T25" fmla="*/ 9 h 25"/>
                <a:gd name="T26" fmla="*/ 30 w 71"/>
                <a:gd name="T27" fmla="*/ 10 h 25"/>
                <a:gd name="T28" fmla="*/ 29 w 71"/>
                <a:gd name="T29" fmla="*/ 11 h 25"/>
                <a:gd name="T30" fmla="*/ 24 w 71"/>
                <a:gd name="T31" fmla="*/ 12 h 25"/>
                <a:gd name="T32" fmla="*/ 23 w 71"/>
                <a:gd name="T33" fmla="*/ 13 h 25"/>
                <a:gd name="T34" fmla="*/ 19 w 71"/>
                <a:gd name="T35" fmla="*/ 14 h 25"/>
                <a:gd name="T36" fmla="*/ 17 w 71"/>
                <a:gd name="T37" fmla="*/ 16 h 25"/>
                <a:gd name="T38" fmla="*/ 18 w 71"/>
                <a:gd name="T39" fmla="*/ 18 h 25"/>
                <a:gd name="T40" fmla="*/ 15 w 71"/>
                <a:gd name="T41" fmla="*/ 19 h 25"/>
                <a:gd name="T42" fmla="*/ 17 w 71"/>
                <a:gd name="T43" fmla="*/ 21 h 25"/>
                <a:gd name="T44" fmla="*/ 16 w 71"/>
                <a:gd name="T45" fmla="*/ 22 h 25"/>
                <a:gd name="T46" fmla="*/ 17 w 71"/>
                <a:gd name="T47" fmla="*/ 22 h 25"/>
                <a:gd name="T48" fmla="*/ 18 w 71"/>
                <a:gd name="T49" fmla="*/ 22 h 25"/>
                <a:gd name="T50" fmla="*/ 21 w 71"/>
                <a:gd name="T51" fmla="*/ 23 h 25"/>
                <a:gd name="T52" fmla="*/ 20 w 71"/>
                <a:gd name="T53" fmla="*/ 25 h 25"/>
                <a:gd name="T54" fmla="*/ 11 w 71"/>
                <a:gd name="T55" fmla="*/ 25 h 25"/>
                <a:gd name="T56" fmla="*/ 12 w 71"/>
                <a:gd name="T57" fmla="*/ 24 h 25"/>
                <a:gd name="T58" fmla="*/ 9 w 71"/>
                <a:gd name="T59" fmla="*/ 23 h 25"/>
                <a:gd name="T60" fmla="*/ 7 w 71"/>
                <a:gd name="T61" fmla="*/ 22 h 25"/>
                <a:gd name="T62" fmla="*/ 5 w 71"/>
                <a:gd name="T63" fmla="*/ 22 h 25"/>
                <a:gd name="T64" fmla="*/ 2 w 71"/>
                <a:gd name="T65" fmla="*/ 22 h 25"/>
                <a:gd name="T66" fmla="*/ 1 w 71"/>
                <a:gd name="T67" fmla="*/ 19 h 25"/>
                <a:gd name="T68" fmla="*/ 6 w 71"/>
                <a:gd name="T69" fmla="*/ 18 h 25"/>
                <a:gd name="T70" fmla="*/ 5 w 71"/>
                <a:gd name="T71" fmla="*/ 17 h 25"/>
                <a:gd name="T72" fmla="*/ 6 w 71"/>
                <a:gd name="T73" fmla="*/ 17 h 25"/>
                <a:gd name="T74" fmla="*/ 11 w 71"/>
                <a:gd name="T75" fmla="*/ 16 h 25"/>
                <a:gd name="T76" fmla="*/ 11 w 71"/>
                <a:gd name="T77" fmla="*/ 14 h 25"/>
                <a:gd name="T78" fmla="*/ 14 w 71"/>
                <a:gd name="T79" fmla="*/ 13 h 25"/>
                <a:gd name="T80" fmla="*/ 16 w 71"/>
                <a:gd name="T81" fmla="*/ 12 h 25"/>
                <a:gd name="T82" fmla="*/ 16 w 71"/>
                <a:gd name="T83" fmla="*/ 9 h 25"/>
                <a:gd name="T84" fmla="*/ 24 w 71"/>
                <a:gd name="T85" fmla="*/ 8 h 25"/>
                <a:gd name="T86" fmla="*/ 25 w 71"/>
                <a:gd name="T87" fmla="*/ 7 h 25"/>
                <a:gd name="T88" fmla="*/ 26 w 71"/>
                <a:gd name="T89" fmla="*/ 7 h 25"/>
                <a:gd name="T90" fmla="*/ 28 w 71"/>
                <a:gd name="T91" fmla="*/ 6 h 25"/>
                <a:gd name="T92" fmla="*/ 29 w 71"/>
                <a:gd name="T93" fmla="*/ 5 h 25"/>
                <a:gd name="T94" fmla="*/ 34 w 71"/>
                <a:gd name="T95" fmla="*/ 5 h 25"/>
                <a:gd name="T96" fmla="*/ 40 w 71"/>
                <a:gd name="T97" fmla="*/ 4 h 25"/>
                <a:gd name="T98" fmla="*/ 41 w 71"/>
                <a:gd name="T99" fmla="*/ 4 h 25"/>
                <a:gd name="T100" fmla="*/ 43 w 71"/>
                <a:gd name="T101" fmla="*/ 4 h 25"/>
                <a:gd name="T102" fmla="*/ 44 w 71"/>
                <a:gd name="T103" fmla="*/ 3 h 25"/>
                <a:gd name="T104" fmla="*/ 45 w 71"/>
                <a:gd name="T105" fmla="*/ 3 h 25"/>
                <a:gd name="T106" fmla="*/ 52 w 71"/>
                <a:gd name="T107" fmla="*/ 3 h 25"/>
                <a:gd name="T108" fmla="*/ 54 w 71"/>
                <a:gd name="T109" fmla="*/ 2 h 25"/>
                <a:gd name="T110" fmla="*/ 55 w 71"/>
                <a:gd name="T111" fmla="*/ 2 h 25"/>
                <a:gd name="T112" fmla="*/ 59 w 71"/>
                <a:gd name="T11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1" h="25">
                  <a:moveTo>
                    <a:pt x="59" y="0"/>
                  </a:moveTo>
                  <a:cubicBezTo>
                    <a:pt x="62" y="2"/>
                    <a:pt x="66" y="0"/>
                    <a:pt x="70" y="0"/>
                  </a:cubicBezTo>
                  <a:cubicBezTo>
                    <a:pt x="71" y="1"/>
                    <a:pt x="69" y="1"/>
                    <a:pt x="69" y="2"/>
                  </a:cubicBezTo>
                  <a:cubicBezTo>
                    <a:pt x="66" y="1"/>
                    <a:pt x="61" y="3"/>
                    <a:pt x="57" y="3"/>
                  </a:cubicBezTo>
                  <a:cubicBezTo>
                    <a:pt x="55" y="3"/>
                    <a:pt x="55" y="4"/>
                    <a:pt x="55" y="4"/>
                  </a:cubicBezTo>
                  <a:cubicBezTo>
                    <a:pt x="54" y="4"/>
                    <a:pt x="53" y="4"/>
                    <a:pt x="53" y="4"/>
                  </a:cubicBezTo>
                  <a:cubicBezTo>
                    <a:pt x="52" y="4"/>
                    <a:pt x="51" y="5"/>
                    <a:pt x="51" y="5"/>
                  </a:cubicBezTo>
                  <a:cubicBezTo>
                    <a:pt x="50" y="5"/>
                    <a:pt x="50" y="5"/>
                    <a:pt x="49" y="5"/>
                  </a:cubicBezTo>
                  <a:cubicBezTo>
                    <a:pt x="48" y="5"/>
                    <a:pt x="46" y="5"/>
                    <a:pt x="45" y="5"/>
                  </a:cubicBezTo>
                  <a:cubicBezTo>
                    <a:pt x="44" y="5"/>
                    <a:pt x="42" y="6"/>
                    <a:pt x="41" y="6"/>
                  </a:cubicBezTo>
                  <a:cubicBezTo>
                    <a:pt x="40" y="6"/>
                    <a:pt x="40" y="7"/>
                    <a:pt x="40" y="7"/>
                  </a:cubicBezTo>
                  <a:cubicBezTo>
                    <a:pt x="39" y="7"/>
                    <a:pt x="35" y="7"/>
                    <a:pt x="35" y="8"/>
                  </a:cubicBezTo>
                  <a:cubicBezTo>
                    <a:pt x="35" y="9"/>
                    <a:pt x="32" y="9"/>
                    <a:pt x="32" y="9"/>
                  </a:cubicBezTo>
                  <a:cubicBezTo>
                    <a:pt x="31" y="9"/>
                    <a:pt x="30" y="10"/>
                    <a:pt x="30" y="10"/>
                  </a:cubicBezTo>
                  <a:cubicBezTo>
                    <a:pt x="29" y="10"/>
                    <a:pt x="29" y="11"/>
                    <a:pt x="29" y="11"/>
                  </a:cubicBezTo>
                  <a:cubicBezTo>
                    <a:pt x="26" y="12"/>
                    <a:pt x="26" y="11"/>
                    <a:pt x="24" y="12"/>
                  </a:cubicBezTo>
                  <a:cubicBezTo>
                    <a:pt x="23" y="12"/>
                    <a:pt x="23" y="12"/>
                    <a:pt x="23" y="13"/>
                  </a:cubicBezTo>
                  <a:cubicBezTo>
                    <a:pt x="23" y="13"/>
                    <a:pt x="20" y="13"/>
                    <a:pt x="19" y="14"/>
                  </a:cubicBezTo>
                  <a:cubicBezTo>
                    <a:pt x="19" y="14"/>
                    <a:pt x="20" y="16"/>
                    <a:pt x="17" y="16"/>
                  </a:cubicBezTo>
                  <a:cubicBezTo>
                    <a:pt x="17" y="16"/>
                    <a:pt x="16" y="18"/>
                    <a:pt x="18" y="18"/>
                  </a:cubicBezTo>
                  <a:cubicBezTo>
                    <a:pt x="17" y="19"/>
                    <a:pt x="16" y="19"/>
                    <a:pt x="15" y="19"/>
                  </a:cubicBezTo>
                  <a:cubicBezTo>
                    <a:pt x="14" y="21"/>
                    <a:pt x="17" y="20"/>
                    <a:pt x="17" y="21"/>
                  </a:cubicBezTo>
                  <a:cubicBezTo>
                    <a:pt x="17" y="21"/>
                    <a:pt x="15" y="21"/>
                    <a:pt x="16" y="22"/>
                  </a:cubicBezTo>
                  <a:cubicBezTo>
                    <a:pt x="16" y="22"/>
                    <a:pt x="18" y="22"/>
                    <a:pt x="17" y="22"/>
                  </a:cubicBezTo>
                  <a:cubicBezTo>
                    <a:pt x="18" y="22"/>
                    <a:pt x="18" y="22"/>
                    <a:pt x="18" y="22"/>
                  </a:cubicBezTo>
                  <a:cubicBezTo>
                    <a:pt x="19" y="22"/>
                    <a:pt x="19" y="23"/>
                    <a:pt x="21" y="23"/>
                  </a:cubicBezTo>
                  <a:cubicBezTo>
                    <a:pt x="21" y="24"/>
                    <a:pt x="20" y="24"/>
                    <a:pt x="20" y="25"/>
                  </a:cubicBezTo>
                  <a:cubicBezTo>
                    <a:pt x="17" y="25"/>
                    <a:pt x="14" y="25"/>
                    <a:pt x="11" y="25"/>
                  </a:cubicBezTo>
                  <a:cubicBezTo>
                    <a:pt x="11" y="25"/>
                    <a:pt x="12" y="24"/>
                    <a:pt x="12" y="24"/>
                  </a:cubicBezTo>
                  <a:cubicBezTo>
                    <a:pt x="11" y="23"/>
                    <a:pt x="10" y="24"/>
                    <a:pt x="9" y="23"/>
                  </a:cubicBezTo>
                  <a:cubicBezTo>
                    <a:pt x="8" y="23"/>
                    <a:pt x="8" y="22"/>
                    <a:pt x="7" y="22"/>
                  </a:cubicBezTo>
                  <a:cubicBezTo>
                    <a:pt x="7" y="22"/>
                    <a:pt x="5" y="22"/>
                    <a:pt x="5" y="22"/>
                  </a:cubicBezTo>
                  <a:cubicBezTo>
                    <a:pt x="4" y="22"/>
                    <a:pt x="4" y="22"/>
                    <a:pt x="2" y="22"/>
                  </a:cubicBezTo>
                  <a:cubicBezTo>
                    <a:pt x="2" y="21"/>
                    <a:pt x="0" y="21"/>
                    <a:pt x="1" y="19"/>
                  </a:cubicBezTo>
                  <a:cubicBezTo>
                    <a:pt x="4" y="21"/>
                    <a:pt x="1" y="17"/>
                    <a:pt x="6" y="18"/>
                  </a:cubicBezTo>
                  <a:cubicBezTo>
                    <a:pt x="7" y="18"/>
                    <a:pt x="5" y="17"/>
                    <a:pt x="5" y="17"/>
                  </a:cubicBezTo>
                  <a:cubicBezTo>
                    <a:pt x="5" y="17"/>
                    <a:pt x="8" y="17"/>
                    <a:pt x="6" y="17"/>
                  </a:cubicBezTo>
                  <a:cubicBezTo>
                    <a:pt x="7" y="16"/>
                    <a:pt x="9" y="16"/>
                    <a:pt x="11" y="16"/>
                  </a:cubicBezTo>
                  <a:cubicBezTo>
                    <a:pt x="10" y="15"/>
                    <a:pt x="14" y="14"/>
                    <a:pt x="11" y="14"/>
                  </a:cubicBezTo>
                  <a:cubicBezTo>
                    <a:pt x="11" y="13"/>
                    <a:pt x="13" y="13"/>
                    <a:pt x="14" y="13"/>
                  </a:cubicBezTo>
                  <a:cubicBezTo>
                    <a:pt x="14" y="12"/>
                    <a:pt x="15" y="12"/>
                    <a:pt x="16" y="12"/>
                  </a:cubicBezTo>
                  <a:cubicBezTo>
                    <a:pt x="14" y="11"/>
                    <a:pt x="17" y="11"/>
                    <a:pt x="16" y="9"/>
                  </a:cubicBezTo>
                  <a:cubicBezTo>
                    <a:pt x="20" y="9"/>
                    <a:pt x="21" y="8"/>
                    <a:pt x="24" y="8"/>
                  </a:cubicBezTo>
                  <a:cubicBezTo>
                    <a:pt x="25" y="8"/>
                    <a:pt x="24" y="7"/>
                    <a:pt x="25" y="7"/>
                  </a:cubicBezTo>
                  <a:cubicBezTo>
                    <a:pt x="25" y="7"/>
                    <a:pt x="26" y="7"/>
                    <a:pt x="26" y="7"/>
                  </a:cubicBezTo>
                  <a:cubicBezTo>
                    <a:pt x="26" y="7"/>
                    <a:pt x="27" y="7"/>
                    <a:pt x="28" y="6"/>
                  </a:cubicBezTo>
                  <a:cubicBezTo>
                    <a:pt x="28" y="6"/>
                    <a:pt x="29" y="6"/>
                    <a:pt x="29" y="5"/>
                  </a:cubicBezTo>
                  <a:cubicBezTo>
                    <a:pt x="31" y="5"/>
                    <a:pt x="32" y="5"/>
                    <a:pt x="34" y="5"/>
                  </a:cubicBezTo>
                  <a:cubicBezTo>
                    <a:pt x="35" y="4"/>
                    <a:pt x="36" y="5"/>
                    <a:pt x="40" y="4"/>
                  </a:cubicBezTo>
                  <a:cubicBezTo>
                    <a:pt x="41" y="4"/>
                    <a:pt x="40" y="4"/>
                    <a:pt x="41" y="4"/>
                  </a:cubicBezTo>
                  <a:cubicBezTo>
                    <a:pt x="42" y="4"/>
                    <a:pt x="43" y="4"/>
                    <a:pt x="43" y="4"/>
                  </a:cubicBezTo>
                  <a:cubicBezTo>
                    <a:pt x="44" y="4"/>
                    <a:pt x="42" y="3"/>
                    <a:pt x="44" y="3"/>
                  </a:cubicBezTo>
                  <a:cubicBezTo>
                    <a:pt x="44" y="3"/>
                    <a:pt x="44" y="3"/>
                    <a:pt x="45" y="3"/>
                  </a:cubicBezTo>
                  <a:cubicBezTo>
                    <a:pt x="46" y="3"/>
                    <a:pt x="49" y="3"/>
                    <a:pt x="52" y="3"/>
                  </a:cubicBezTo>
                  <a:cubicBezTo>
                    <a:pt x="53" y="3"/>
                    <a:pt x="53" y="3"/>
                    <a:pt x="54" y="2"/>
                  </a:cubicBezTo>
                  <a:cubicBezTo>
                    <a:pt x="54" y="2"/>
                    <a:pt x="55" y="2"/>
                    <a:pt x="55" y="2"/>
                  </a:cubicBezTo>
                  <a:cubicBezTo>
                    <a:pt x="57" y="1"/>
                    <a:pt x="59" y="3"/>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3"/>
            <p:cNvSpPr/>
            <p:nvPr/>
          </p:nvSpPr>
          <p:spPr bwMode="auto">
            <a:xfrm>
              <a:off x="2613025" y="3492500"/>
              <a:ext cx="26988" cy="7938"/>
            </a:xfrm>
            <a:custGeom>
              <a:avLst/>
              <a:gdLst>
                <a:gd name="T0" fmla="*/ 5 w 7"/>
                <a:gd name="T1" fmla="*/ 0 h 2"/>
                <a:gd name="T2" fmla="*/ 7 w 7"/>
                <a:gd name="T3" fmla="*/ 0 h 2"/>
                <a:gd name="T4" fmla="*/ 5 w 7"/>
                <a:gd name="T5" fmla="*/ 0 h 2"/>
              </a:gdLst>
              <a:ahLst/>
              <a:cxnLst>
                <a:cxn ang="0">
                  <a:pos x="T0" y="T1"/>
                </a:cxn>
                <a:cxn ang="0">
                  <a:pos x="T2" y="T3"/>
                </a:cxn>
                <a:cxn ang="0">
                  <a:pos x="T4" y="T5"/>
                </a:cxn>
              </a:cxnLst>
              <a:rect l="0" t="0" r="r" b="b"/>
              <a:pathLst>
                <a:path w="7" h="2">
                  <a:moveTo>
                    <a:pt x="5" y="0"/>
                  </a:moveTo>
                  <a:cubicBezTo>
                    <a:pt x="6" y="0"/>
                    <a:pt x="6" y="0"/>
                    <a:pt x="7" y="0"/>
                  </a:cubicBezTo>
                  <a:cubicBezTo>
                    <a:pt x="7" y="2"/>
                    <a:pt x="0"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4"/>
            <p:cNvSpPr/>
            <p:nvPr/>
          </p:nvSpPr>
          <p:spPr bwMode="auto">
            <a:xfrm>
              <a:off x="6227763" y="3500438"/>
              <a:ext cx="79375" cy="30163"/>
            </a:xfrm>
            <a:custGeom>
              <a:avLst/>
              <a:gdLst>
                <a:gd name="T0" fmla="*/ 6 w 21"/>
                <a:gd name="T1" fmla="*/ 0 h 8"/>
                <a:gd name="T2" fmla="*/ 7 w 21"/>
                <a:gd name="T3" fmla="*/ 1 h 8"/>
                <a:gd name="T4" fmla="*/ 13 w 21"/>
                <a:gd name="T5" fmla="*/ 2 h 8"/>
                <a:gd name="T6" fmla="*/ 16 w 21"/>
                <a:gd name="T7" fmla="*/ 1 h 8"/>
                <a:gd name="T8" fmla="*/ 21 w 21"/>
                <a:gd name="T9" fmla="*/ 2 h 8"/>
                <a:gd name="T10" fmla="*/ 20 w 21"/>
                <a:gd name="T11" fmla="*/ 4 h 8"/>
                <a:gd name="T12" fmla="*/ 12 w 21"/>
                <a:gd name="T13" fmla="*/ 5 h 8"/>
                <a:gd name="T14" fmla="*/ 12 w 21"/>
                <a:gd name="T15" fmla="*/ 6 h 8"/>
                <a:gd name="T16" fmla="*/ 10 w 21"/>
                <a:gd name="T17" fmla="*/ 7 h 8"/>
                <a:gd name="T18" fmla="*/ 7 w 21"/>
                <a:gd name="T19" fmla="*/ 7 h 8"/>
                <a:gd name="T20" fmla="*/ 3 w 21"/>
                <a:gd name="T21" fmla="*/ 6 h 8"/>
                <a:gd name="T22" fmla="*/ 0 w 21"/>
                <a:gd name="T23" fmla="*/ 2 h 8"/>
                <a:gd name="T24" fmla="*/ 6 w 21"/>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8">
                  <a:moveTo>
                    <a:pt x="6" y="0"/>
                  </a:moveTo>
                  <a:cubicBezTo>
                    <a:pt x="6" y="0"/>
                    <a:pt x="7" y="1"/>
                    <a:pt x="7" y="1"/>
                  </a:cubicBezTo>
                  <a:cubicBezTo>
                    <a:pt x="7" y="2"/>
                    <a:pt x="11" y="2"/>
                    <a:pt x="13" y="2"/>
                  </a:cubicBezTo>
                  <a:cubicBezTo>
                    <a:pt x="14" y="3"/>
                    <a:pt x="15" y="1"/>
                    <a:pt x="16" y="1"/>
                  </a:cubicBezTo>
                  <a:cubicBezTo>
                    <a:pt x="17" y="1"/>
                    <a:pt x="18" y="2"/>
                    <a:pt x="21" y="2"/>
                  </a:cubicBezTo>
                  <a:cubicBezTo>
                    <a:pt x="21" y="2"/>
                    <a:pt x="16" y="3"/>
                    <a:pt x="20" y="4"/>
                  </a:cubicBezTo>
                  <a:cubicBezTo>
                    <a:pt x="18" y="5"/>
                    <a:pt x="15" y="5"/>
                    <a:pt x="12" y="5"/>
                  </a:cubicBezTo>
                  <a:cubicBezTo>
                    <a:pt x="10" y="5"/>
                    <a:pt x="11" y="6"/>
                    <a:pt x="12" y="6"/>
                  </a:cubicBezTo>
                  <a:cubicBezTo>
                    <a:pt x="13" y="7"/>
                    <a:pt x="6" y="6"/>
                    <a:pt x="10" y="7"/>
                  </a:cubicBezTo>
                  <a:cubicBezTo>
                    <a:pt x="9" y="8"/>
                    <a:pt x="6" y="6"/>
                    <a:pt x="7" y="7"/>
                  </a:cubicBezTo>
                  <a:cubicBezTo>
                    <a:pt x="5" y="7"/>
                    <a:pt x="6" y="6"/>
                    <a:pt x="3" y="6"/>
                  </a:cubicBezTo>
                  <a:cubicBezTo>
                    <a:pt x="2" y="5"/>
                    <a:pt x="2" y="3"/>
                    <a:pt x="0" y="2"/>
                  </a:cubicBezTo>
                  <a:cubicBezTo>
                    <a:pt x="1" y="1"/>
                    <a:pt x="6" y="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5"/>
            <p:cNvSpPr/>
            <p:nvPr/>
          </p:nvSpPr>
          <p:spPr bwMode="auto">
            <a:xfrm>
              <a:off x="2343150" y="3503613"/>
              <a:ext cx="22225" cy="7938"/>
            </a:xfrm>
            <a:custGeom>
              <a:avLst/>
              <a:gdLst>
                <a:gd name="T0" fmla="*/ 3 w 6"/>
                <a:gd name="T1" fmla="*/ 0 h 2"/>
                <a:gd name="T2" fmla="*/ 4 w 6"/>
                <a:gd name="T3" fmla="*/ 2 h 2"/>
                <a:gd name="T4" fmla="*/ 0 w 6"/>
                <a:gd name="T5" fmla="*/ 2 h 2"/>
                <a:gd name="T6" fmla="*/ 3 w 6"/>
                <a:gd name="T7" fmla="*/ 0 h 2"/>
              </a:gdLst>
              <a:ahLst/>
              <a:cxnLst>
                <a:cxn ang="0">
                  <a:pos x="T0" y="T1"/>
                </a:cxn>
                <a:cxn ang="0">
                  <a:pos x="T2" y="T3"/>
                </a:cxn>
                <a:cxn ang="0">
                  <a:pos x="T4" y="T5"/>
                </a:cxn>
                <a:cxn ang="0">
                  <a:pos x="T6" y="T7"/>
                </a:cxn>
              </a:cxnLst>
              <a:rect l="0" t="0" r="r" b="b"/>
              <a:pathLst>
                <a:path w="6" h="2">
                  <a:moveTo>
                    <a:pt x="3" y="0"/>
                  </a:moveTo>
                  <a:cubicBezTo>
                    <a:pt x="6" y="1"/>
                    <a:pt x="4" y="1"/>
                    <a:pt x="4" y="2"/>
                  </a:cubicBezTo>
                  <a:cubicBezTo>
                    <a:pt x="3" y="2"/>
                    <a:pt x="2" y="2"/>
                    <a:pt x="0" y="2"/>
                  </a:cubicBezTo>
                  <a:cubicBezTo>
                    <a:pt x="0" y="1"/>
                    <a:pt x="3"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6"/>
            <p:cNvSpPr/>
            <p:nvPr/>
          </p:nvSpPr>
          <p:spPr bwMode="auto">
            <a:xfrm>
              <a:off x="6313488" y="3503613"/>
              <a:ext cx="38100" cy="19050"/>
            </a:xfrm>
            <a:custGeom>
              <a:avLst/>
              <a:gdLst>
                <a:gd name="T0" fmla="*/ 0 w 10"/>
                <a:gd name="T1" fmla="*/ 2 h 5"/>
                <a:gd name="T2" fmla="*/ 10 w 10"/>
                <a:gd name="T3" fmla="*/ 3 h 5"/>
                <a:gd name="T4" fmla="*/ 6 w 10"/>
                <a:gd name="T5" fmla="*/ 5 h 5"/>
                <a:gd name="T6" fmla="*/ 4 w 10"/>
                <a:gd name="T7" fmla="*/ 4 h 5"/>
                <a:gd name="T8" fmla="*/ 2 w 10"/>
                <a:gd name="T9" fmla="*/ 4 h 5"/>
                <a:gd name="T10" fmla="*/ 0 w 10"/>
                <a:gd name="T11" fmla="*/ 2 h 5"/>
              </a:gdLst>
              <a:ahLst/>
              <a:cxnLst>
                <a:cxn ang="0">
                  <a:pos x="T0" y="T1"/>
                </a:cxn>
                <a:cxn ang="0">
                  <a:pos x="T2" y="T3"/>
                </a:cxn>
                <a:cxn ang="0">
                  <a:pos x="T4" y="T5"/>
                </a:cxn>
                <a:cxn ang="0">
                  <a:pos x="T6" y="T7"/>
                </a:cxn>
                <a:cxn ang="0">
                  <a:pos x="T8" y="T9"/>
                </a:cxn>
                <a:cxn ang="0">
                  <a:pos x="T10" y="T11"/>
                </a:cxn>
              </a:cxnLst>
              <a:rect l="0" t="0" r="r" b="b"/>
              <a:pathLst>
                <a:path w="10" h="5">
                  <a:moveTo>
                    <a:pt x="0" y="2"/>
                  </a:moveTo>
                  <a:cubicBezTo>
                    <a:pt x="3" y="0"/>
                    <a:pt x="9" y="2"/>
                    <a:pt x="10" y="3"/>
                  </a:cubicBezTo>
                  <a:cubicBezTo>
                    <a:pt x="10" y="4"/>
                    <a:pt x="6" y="3"/>
                    <a:pt x="6" y="5"/>
                  </a:cubicBezTo>
                  <a:cubicBezTo>
                    <a:pt x="5" y="5"/>
                    <a:pt x="5" y="4"/>
                    <a:pt x="4" y="4"/>
                  </a:cubicBezTo>
                  <a:cubicBezTo>
                    <a:pt x="4" y="4"/>
                    <a:pt x="3" y="4"/>
                    <a:pt x="2" y="4"/>
                  </a:cubicBezTo>
                  <a:cubicBezTo>
                    <a:pt x="1" y="3"/>
                    <a:pt x="3"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7"/>
            <p:cNvSpPr/>
            <p:nvPr/>
          </p:nvSpPr>
          <p:spPr bwMode="auto">
            <a:xfrm>
              <a:off x="6362700" y="3511550"/>
              <a:ext cx="60325" cy="15875"/>
            </a:xfrm>
            <a:custGeom>
              <a:avLst/>
              <a:gdLst>
                <a:gd name="T0" fmla="*/ 1 w 16"/>
                <a:gd name="T1" fmla="*/ 0 h 4"/>
                <a:gd name="T2" fmla="*/ 3 w 16"/>
                <a:gd name="T3" fmla="*/ 0 h 4"/>
                <a:gd name="T4" fmla="*/ 8 w 16"/>
                <a:gd name="T5" fmla="*/ 1 h 4"/>
                <a:gd name="T6" fmla="*/ 13 w 16"/>
                <a:gd name="T7" fmla="*/ 2 h 4"/>
                <a:gd name="T8" fmla="*/ 15 w 16"/>
                <a:gd name="T9" fmla="*/ 3 h 4"/>
                <a:gd name="T10" fmla="*/ 3 w 16"/>
                <a:gd name="T11" fmla="*/ 2 h 4"/>
                <a:gd name="T12" fmla="*/ 1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 y="0"/>
                  </a:moveTo>
                  <a:cubicBezTo>
                    <a:pt x="2" y="0"/>
                    <a:pt x="3" y="0"/>
                    <a:pt x="3" y="0"/>
                  </a:cubicBezTo>
                  <a:cubicBezTo>
                    <a:pt x="6" y="0"/>
                    <a:pt x="6" y="1"/>
                    <a:pt x="8" y="1"/>
                  </a:cubicBezTo>
                  <a:cubicBezTo>
                    <a:pt x="10" y="2"/>
                    <a:pt x="11" y="2"/>
                    <a:pt x="13" y="2"/>
                  </a:cubicBezTo>
                  <a:cubicBezTo>
                    <a:pt x="14" y="3"/>
                    <a:pt x="16" y="2"/>
                    <a:pt x="15" y="3"/>
                  </a:cubicBezTo>
                  <a:cubicBezTo>
                    <a:pt x="10" y="4"/>
                    <a:pt x="8" y="2"/>
                    <a:pt x="3" y="2"/>
                  </a:cubicBezTo>
                  <a:cubicBezTo>
                    <a:pt x="5" y="1"/>
                    <a:pt x="0"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8"/>
            <p:cNvSpPr/>
            <p:nvPr/>
          </p:nvSpPr>
          <p:spPr bwMode="auto">
            <a:xfrm>
              <a:off x="2593975" y="3533775"/>
              <a:ext cx="93663" cy="38100"/>
            </a:xfrm>
            <a:custGeom>
              <a:avLst/>
              <a:gdLst>
                <a:gd name="T0" fmla="*/ 8 w 25"/>
                <a:gd name="T1" fmla="*/ 2 h 10"/>
                <a:gd name="T2" fmla="*/ 8 w 25"/>
                <a:gd name="T3" fmla="*/ 2 h 10"/>
                <a:gd name="T4" fmla="*/ 19 w 25"/>
                <a:gd name="T5" fmla="*/ 0 h 10"/>
                <a:gd name="T6" fmla="*/ 21 w 25"/>
                <a:gd name="T7" fmla="*/ 2 h 10"/>
                <a:gd name="T8" fmla="*/ 19 w 25"/>
                <a:gd name="T9" fmla="*/ 4 h 10"/>
                <a:gd name="T10" fmla="*/ 24 w 25"/>
                <a:gd name="T11" fmla="*/ 4 h 10"/>
                <a:gd name="T12" fmla="*/ 25 w 25"/>
                <a:gd name="T13" fmla="*/ 8 h 10"/>
                <a:gd name="T14" fmla="*/ 22 w 25"/>
                <a:gd name="T15" fmla="*/ 8 h 10"/>
                <a:gd name="T16" fmla="*/ 22 w 25"/>
                <a:gd name="T17" fmla="*/ 9 h 10"/>
                <a:gd name="T18" fmla="*/ 19 w 25"/>
                <a:gd name="T19" fmla="*/ 9 h 10"/>
                <a:gd name="T20" fmla="*/ 16 w 25"/>
                <a:gd name="T21" fmla="*/ 10 h 10"/>
                <a:gd name="T22" fmla="*/ 13 w 25"/>
                <a:gd name="T23" fmla="*/ 8 h 10"/>
                <a:gd name="T24" fmla="*/ 10 w 25"/>
                <a:gd name="T25" fmla="*/ 7 h 10"/>
                <a:gd name="T26" fmla="*/ 8 w 25"/>
                <a:gd name="T27" fmla="*/ 6 h 10"/>
                <a:gd name="T28" fmla="*/ 3 w 25"/>
                <a:gd name="T29" fmla="*/ 5 h 10"/>
                <a:gd name="T30" fmla="*/ 0 w 25"/>
                <a:gd name="T31" fmla="*/ 5 h 10"/>
                <a:gd name="T32" fmla="*/ 10 w 25"/>
                <a:gd name="T33" fmla="*/ 5 h 10"/>
                <a:gd name="T34" fmla="*/ 11 w 25"/>
                <a:gd name="T35" fmla="*/ 3 h 10"/>
                <a:gd name="T36" fmla="*/ 7 w 25"/>
                <a:gd name="T37" fmla="*/ 2 h 10"/>
                <a:gd name="T38" fmla="*/ 8 w 25"/>
                <a:gd name="T3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10">
                  <a:moveTo>
                    <a:pt x="8" y="2"/>
                  </a:moveTo>
                  <a:cubicBezTo>
                    <a:pt x="9" y="2"/>
                    <a:pt x="9" y="2"/>
                    <a:pt x="8" y="2"/>
                  </a:cubicBezTo>
                  <a:cubicBezTo>
                    <a:pt x="10" y="0"/>
                    <a:pt x="18" y="2"/>
                    <a:pt x="19" y="0"/>
                  </a:cubicBezTo>
                  <a:cubicBezTo>
                    <a:pt x="20" y="0"/>
                    <a:pt x="21" y="1"/>
                    <a:pt x="21" y="2"/>
                  </a:cubicBezTo>
                  <a:cubicBezTo>
                    <a:pt x="21" y="3"/>
                    <a:pt x="19" y="3"/>
                    <a:pt x="19" y="4"/>
                  </a:cubicBezTo>
                  <a:cubicBezTo>
                    <a:pt x="20" y="5"/>
                    <a:pt x="22" y="4"/>
                    <a:pt x="24" y="4"/>
                  </a:cubicBezTo>
                  <a:cubicBezTo>
                    <a:pt x="25" y="6"/>
                    <a:pt x="24" y="6"/>
                    <a:pt x="25" y="8"/>
                  </a:cubicBezTo>
                  <a:cubicBezTo>
                    <a:pt x="24" y="8"/>
                    <a:pt x="22" y="8"/>
                    <a:pt x="22" y="8"/>
                  </a:cubicBezTo>
                  <a:cubicBezTo>
                    <a:pt x="22" y="8"/>
                    <a:pt x="22" y="9"/>
                    <a:pt x="22" y="9"/>
                  </a:cubicBezTo>
                  <a:cubicBezTo>
                    <a:pt x="21" y="9"/>
                    <a:pt x="20" y="9"/>
                    <a:pt x="19" y="9"/>
                  </a:cubicBezTo>
                  <a:cubicBezTo>
                    <a:pt x="18" y="9"/>
                    <a:pt x="17" y="10"/>
                    <a:pt x="16" y="10"/>
                  </a:cubicBezTo>
                  <a:cubicBezTo>
                    <a:pt x="14" y="10"/>
                    <a:pt x="14" y="9"/>
                    <a:pt x="13" y="8"/>
                  </a:cubicBezTo>
                  <a:cubicBezTo>
                    <a:pt x="12" y="8"/>
                    <a:pt x="9" y="8"/>
                    <a:pt x="10" y="7"/>
                  </a:cubicBezTo>
                  <a:cubicBezTo>
                    <a:pt x="8" y="7"/>
                    <a:pt x="8" y="7"/>
                    <a:pt x="8" y="6"/>
                  </a:cubicBezTo>
                  <a:cubicBezTo>
                    <a:pt x="6" y="6"/>
                    <a:pt x="5" y="6"/>
                    <a:pt x="3" y="5"/>
                  </a:cubicBezTo>
                  <a:cubicBezTo>
                    <a:pt x="1" y="5"/>
                    <a:pt x="0" y="6"/>
                    <a:pt x="0" y="5"/>
                  </a:cubicBezTo>
                  <a:cubicBezTo>
                    <a:pt x="5" y="4"/>
                    <a:pt x="6" y="5"/>
                    <a:pt x="10" y="5"/>
                  </a:cubicBezTo>
                  <a:cubicBezTo>
                    <a:pt x="11" y="5"/>
                    <a:pt x="11" y="4"/>
                    <a:pt x="11" y="3"/>
                  </a:cubicBezTo>
                  <a:cubicBezTo>
                    <a:pt x="11" y="2"/>
                    <a:pt x="6" y="4"/>
                    <a:pt x="7" y="2"/>
                  </a:cubicBezTo>
                  <a:cubicBezTo>
                    <a:pt x="8" y="2"/>
                    <a:pt x="8" y="2"/>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9"/>
            <p:cNvSpPr/>
            <p:nvPr/>
          </p:nvSpPr>
          <p:spPr bwMode="auto">
            <a:xfrm>
              <a:off x="2927350" y="3538538"/>
              <a:ext cx="57150" cy="14288"/>
            </a:xfrm>
            <a:custGeom>
              <a:avLst/>
              <a:gdLst>
                <a:gd name="T0" fmla="*/ 0 w 15"/>
                <a:gd name="T1" fmla="*/ 1 h 4"/>
                <a:gd name="T2" fmla="*/ 4 w 15"/>
                <a:gd name="T3" fmla="*/ 0 h 4"/>
                <a:gd name="T4" fmla="*/ 15 w 15"/>
                <a:gd name="T5" fmla="*/ 2 h 4"/>
                <a:gd name="T6" fmla="*/ 14 w 15"/>
                <a:gd name="T7" fmla="*/ 4 h 4"/>
                <a:gd name="T8" fmla="*/ 3 w 15"/>
                <a:gd name="T9" fmla="*/ 2 h 4"/>
                <a:gd name="T10" fmla="*/ 0 w 15"/>
                <a:gd name="T11" fmla="*/ 1 h 4"/>
              </a:gdLst>
              <a:ahLst/>
              <a:cxnLst>
                <a:cxn ang="0">
                  <a:pos x="T0" y="T1"/>
                </a:cxn>
                <a:cxn ang="0">
                  <a:pos x="T2" y="T3"/>
                </a:cxn>
                <a:cxn ang="0">
                  <a:pos x="T4" y="T5"/>
                </a:cxn>
                <a:cxn ang="0">
                  <a:pos x="T6" y="T7"/>
                </a:cxn>
                <a:cxn ang="0">
                  <a:pos x="T8" y="T9"/>
                </a:cxn>
                <a:cxn ang="0">
                  <a:pos x="T10" y="T11"/>
                </a:cxn>
              </a:cxnLst>
              <a:rect l="0" t="0" r="r" b="b"/>
              <a:pathLst>
                <a:path w="15" h="4">
                  <a:moveTo>
                    <a:pt x="0" y="1"/>
                  </a:moveTo>
                  <a:cubicBezTo>
                    <a:pt x="1" y="0"/>
                    <a:pt x="3" y="0"/>
                    <a:pt x="4" y="0"/>
                  </a:cubicBezTo>
                  <a:cubicBezTo>
                    <a:pt x="8" y="0"/>
                    <a:pt x="12" y="1"/>
                    <a:pt x="15" y="2"/>
                  </a:cubicBezTo>
                  <a:cubicBezTo>
                    <a:pt x="15" y="2"/>
                    <a:pt x="14" y="3"/>
                    <a:pt x="14" y="4"/>
                  </a:cubicBezTo>
                  <a:cubicBezTo>
                    <a:pt x="9" y="3"/>
                    <a:pt x="7" y="3"/>
                    <a:pt x="3" y="2"/>
                  </a:cubicBezTo>
                  <a:cubicBezTo>
                    <a:pt x="2" y="1"/>
                    <a:pt x="2"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0"/>
            <p:cNvSpPr/>
            <p:nvPr/>
          </p:nvSpPr>
          <p:spPr bwMode="auto">
            <a:xfrm>
              <a:off x="6280150" y="3538538"/>
              <a:ext cx="33338" cy="6350"/>
            </a:xfrm>
            <a:custGeom>
              <a:avLst/>
              <a:gdLst>
                <a:gd name="T0" fmla="*/ 9 w 9"/>
                <a:gd name="T1" fmla="*/ 2 h 2"/>
                <a:gd name="T2" fmla="*/ 0 w 9"/>
                <a:gd name="T3" fmla="*/ 1 h 2"/>
                <a:gd name="T4" fmla="*/ 3 w 9"/>
                <a:gd name="T5" fmla="*/ 0 h 2"/>
                <a:gd name="T6" fmla="*/ 9 w 9"/>
                <a:gd name="T7" fmla="*/ 2 h 2"/>
              </a:gdLst>
              <a:ahLst/>
              <a:cxnLst>
                <a:cxn ang="0">
                  <a:pos x="T0" y="T1"/>
                </a:cxn>
                <a:cxn ang="0">
                  <a:pos x="T2" y="T3"/>
                </a:cxn>
                <a:cxn ang="0">
                  <a:pos x="T4" y="T5"/>
                </a:cxn>
                <a:cxn ang="0">
                  <a:pos x="T6" y="T7"/>
                </a:cxn>
              </a:cxnLst>
              <a:rect l="0" t="0" r="r" b="b"/>
              <a:pathLst>
                <a:path w="9" h="2">
                  <a:moveTo>
                    <a:pt x="9" y="2"/>
                  </a:moveTo>
                  <a:cubicBezTo>
                    <a:pt x="8" y="2"/>
                    <a:pt x="2" y="2"/>
                    <a:pt x="0" y="1"/>
                  </a:cubicBezTo>
                  <a:cubicBezTo>
                    <a:pt x="0" y="0"/>
                    <a:pt x="3" y="1"/>
                    <a:pt x="3" y="0"/>
                  </a:cubicBezTo>
                  <a:cubicBezTo>
                    <a:pt x="5" y="1"/>
                    <a:pt x="9" y="0"/>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1"/>
            <p:cNvSpPr/>
            <p:nvPr/>
          </p:nvSpPr>
          <p:spPr bwMode="auto">
            <a:xfrm>
              <a:off x="3336925" y="3579813"/>
              <a:ext cx="30163" cy="6350"/>
            </a:xfrm>
            <a:custGeom>
              <a:avLst/>
              <a:gdLst>
                <a:gd name="T0" fmla="*/ 8 w 8"/>
                <a:gd name="T1" fmla="*/ 2 h 2"/>
                <a:gd name="T2" fmla="*/ 0 w 8"/>
                <a:gd name="T3" fmla="*/ 1 h 2"/>
                <a:gd name="T4" fmla="*/ 8 w 8"/>
                <a:gd name="T5" fmla="*/ 2 h 2"/>
              </a:gdLst>
              <a:ahLst/>
              <a:cxnLst>
                <a:cxn ang="0">
                  <a:pos x="T0" y="T1"/>
                </a:cxn>
                <a:cxn ang="0">
                  <a:pos x="T2" y="T3"/>
                </a:cxn>
                <a:cxn ang="0">
                  <a:pos x="T4" y="T5"/>
                </a:cxn>
              </a:cxnLst>
              <a:rect l="0" t="0" r="r" b="b"/>
              <a:pathLst>
                <a:path w="8" h="2">
                  <a:moveTo>
                    <a:pt x="8" y="2"/>
                  </a:moveTo>
                  <a:cubicBezTo>
                    <a:pt x="4" y="2"/>
                    <a:pt x="4" y="0"/>
                    <a:pt x="0" y="1"/>
                  </a:cubicBezTo>
                  <a:cubicBezTo>
                    <a:pt x="2" y="0"/>
                    <a:pt x="8" y="0"/>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2"/>
            <p:cNvSpPr/>
            <p:nvPr/>
          </p:nvSpPr>
          <p:spPr bwMode="auto">
            <a:xfrm>
              <a:off x="3317875" y="3586163"/>
              <a:ext cx="41275" cy="15875"/>
            </a:xfrm>
            <a:custGeom>
              <a:avLst/>
              <a:gdLst>
                <a:gd name="T0" fmla="*/ 11 w 11"/>
                <a:gd name="T1" fmla="*/ 2 h 4"/>
                <a:gd name="T2" fmla="*/ 1 w 11"/>
                <a:gd name="T3" fmla="*/ 2 h 4"/>
                <a:gd name="T4" fmla="*/ 4 w 11"/>
                <a:gd name="T5" fmla="*/ 1 h 4"/>
                <a:gd name="T6" fmla="*/ 11 w 11"/>
                <a:gd name="T7" fmla="*/ 2 h 4"/>
              </a:gdLst>
              <a:ahLst/>
              <a:cxnLst>
                <a:cxn ang="0">
                  <a:pos x="T0" y="T1"/>
                </a:cxn>
                <a:cxn ang="0">
                  <a:pos x="T2" y="T3"/>
                </a:cxn>
                <a:cxn ang="0">
                  <a:pos x="T4" y="T5"/>
                </a:cxn>
                <a:cxn ang="0">
                  <a:pos x="T6" y="T7"/>
                </a:cxn>
              </a:cxnLst>
              <a:rect l="0" t="0" r="r" b="b"/>
              <a:pathLst>
                <a:path w="11" h="4">
                  <a:moveTo>
                    <a:pt x="11" y="2"/>
                  </a:moveTo>
                  <a:cubicBezTo>
                    <a:pt x="10" y="4"/>
                    <a:pt x="2" y="4"/>
                    <a:pt x="1" y="2"/>
                  </a:cubicBezTo>
                  <a:cubicBezTo>
                    <a:pt x="0" y="0"/>
                    <a:pt x="5" y="2"/>
                    <a:pt x="4" y="1"/>
                  </a:cubicBezTo>
                  <a:cubicBezTo>
                    <a:pt x="6" y="1"/>
                    <a:pt x="8" y="2"/>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3"/>
            <p:cNvSpPr/>
            <p:nvPr/>
          </p:nvSpPr>
          <p:spPr bwMode="auto">
            <a:xfrm>
              <a:off x="4878388" y="3598863"/>
              <a:ext cx="25400" cy="11113"/>
            </a:xfrm>
            <a:custGeom>
              <a:avLst/>
              <a:gdLst>
                <a:gd name="T0" fmla="*/ 3 w 7"/>
                <a:gd name="T1" fmla="*/ 0 h 3"/>
                <a:gd name="T2" fmla="*/ 7 w 7"/>
                <a:gd name="T3" fmla="*/ 2 h 3"/>
                <a:gd name="T4" fmla="*/ 2 w 7"/>
                <a:gd name="T5" fmla="*/ 3 h 3"/>
                <a:gd name="T6" fmla="*/ 1 w 7"/>
                <a:gd name="T7" fmla="*/ 0 h 3"/>
                <a:gd name="T8" fmla="*/ 3 w 7"/>
                <a:gd name="T9" fmla="*/ 0 h 3"/>
              </a:gdLst>
              <a:ahLst/>
              <a:cxnLst>
                <a:cxn ang="0">
                  <a:pos x="T0" y="T1"/>
                </a:cxn>
                <a:cxn ang="0">
                  <a:pos x="T2" y="T3"/>
                </a:cxn>
                <a:cxn ang="0">
                  <a:pos x="T4" y="T5"/>
                </a:cxn>
                <a:cxn ang="0">
                  <a:pos x="T6" y="T7"/>
                </a:cxn>
                <a:cxn ang="0">
                  <a:pos x="T8" y="T9"/>
                </a:cxn>
              </a:cxnLst>
              <a:rect l="0" t="0" r="r" b="b"/>
              <a:pathLst>
                <a:path w="7" h="3">
                  <a:moveTo>
                    <a:pt x="3" y="0"/>
                  </a:moveTo>
                  <a:cubicBezTo>
                    <a:pt x="6" y="0"/>
                    <a:pt x="7" y="0"/>
                    <a:pt x="7" y="2"/>
                  </a:cubicBezTo>
                  <a:cubicBezTo>
                    <a:pt x="5" y="2"/>
                    <a:pt x="2" y="2"/>
                    <a:pt x="2" y="3"/>
                  </a:cubicBezTo>
                  <a:cubicBezTo>
                    <a:pt x="0" y="3"/>
                    <a:pt x="2" y="1"/>
                    <a:pt x="1" y="0"/>
                  </a:cubicBezTo>
                  <a:cubicBezTo>
                    <a:pt x="2" y="0"/>
                    <a:pt x="3"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4"/>
            <p:cNvSpPr/>
            <p:nvPr/>
          </p:nvSpPr>
          <p:spPr bwMode="auto">
            <a:xfrm>
              <a:off x="2508250" y="3605213"/>
              <a:ext cx="25400" cy="7938"/>
            </a:xfrm>
            <a:custGeom>
              <a:avLst/>
              <a:gdLst>
                <a:gd name="T0" fmla="*/ 7 w 7"/>
                <a:gd name="T1" fmla="*/ 2 h 2"/>
                <a:gd name="T2" fmla="*/ 0 w 7"/>
                <a:gd name="T3" fmla="*/ 2 h 2"/>
                <a:gd name="T4" fmla="*/ 7 w 7"/>
                <a:gd name="T5" fmla="*/ 2 h 2"/>
              </a:gdLst>
              <a:ahLst/>
              <a:cxnLst>
                <a:cxn ang="0">
                  <a:pos x="T0" y="T1"/>
                </a:cxn>
                <a:cxn ang="0">
                  <a:pos x="T2" y="T3"/>
                </a:cxn>
                <a:cxn ang="0">
                  <a:pos x="T4" y="T5"/>
                </a:cxn>
              </a:cxnLst>
              <a:rect l="0" t="0" r="r" b="b"/>
              <a:pathLst>
                <a:path w="7" h="2">
                  <a:moveTo>
                    <a:pt x="7" y="2"/>
                  </a:moveTo>
                  <a:cubicBezTo>
                    <a:pt x="4" y="1"/>
                    <a:pt x="3" y="2"/>
                    <a:pt x="0" y="2"/>
                  </a:cubicBezTo>
                  <a:cubicBezTo>
                    <a:pt x="1" y="1"/>
                    <a:pt x="7" y="0"/>
                    <a:pt x="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5"/>
            <p:cNvSpPr/>
            <p:nvPr/>
          </p:nvSpPr>
          <p:spPr bwMode="auto">
            <a:xfrm>
              <a:off x="2976563" y="3613150"/>
              <a:ext cx="44450" cy="11113"/>
            </a:xfrm>
            <a:custGeom>
              <a:avLst/>
              <a:gdLst>
                <a:gd name="T0" fmla="*/ 10 w 12"/>
                <a:gd name="T1" fmla="*/ 0 h 3"/>
                <a:gd name="T2" fmla="*/ 11 w 12"/>
                <a:gd name="T3" fmla="*/ 3 h 3"/>
                <a:gd name="T4" fmla="*/ 1 w 12"/>
                <a:gd name="T5" fmla="*/ 2 h 3"/>
                <a:gd name="T6" fmla="*/ 3 w 12"/>
                <a:gd name="T7" fmla="*/ 0 h 3"/>
                <a:gd name="T8" fmla="*/ 10 w 12"/>
                <a:gd name="T9" fmla="*/ 0 h 3"/>
              </a:gdLst>
              <a:ahLst/>
              <a:cxnLst>
                <a:cxn ang="0">
                  <a:pos x="T0" y="T1"/>
                </a:cxn>
                <a:cxn ang="0">
                  <a:pos x="T2" y="T3"/>
                </a:cxn>
                <a:cxn ang="0">
                  <a:pos x="T4" y="T5"/>
                </a:cxn>
                <a:cxn ang="0">
                  <a:pos x="T6" y="T7"/>
                </a:cxn>
                <a:cxn ang="0">
                  <a:pos x="T8" y="T9"/>
                </a:cxn>
              </a:cxnLst>
              <a:rect l="0" t="0" r="r" b="b"/>
              <a:pathLst>
                <a:path w="12" h="3">
                  <a:moveTo>
                    <a:pt x="10" y="0"/>
                  </a:moveTo>
                  <a:cubicBezTo>
                    <a:pt x="11" y="1"/>
                    <a:pt x="12" y="2"/>
                    <a:pt x="11" y="3"/>
                  </a:cubicBezTo>
                  <a:cubicBezTo>
                    <a:pt x="7" y="3"/>
                    <a:pt x="2" y="3"/>
                    <a:pt x="1" y="2"/>
                  </a:cubicBezTo>
                  <a:cubicBezTo>
                    <a:pt x="0" y="0"/>
                    <a:pt x="4" y="2"/>
                    <a:pt x="3" y="0"/>
                  </a:cubicBezTo>
                  <a:cubicBezTo>
                    <a:pt x="6" y="0"/>
                    <a:pt x="10" y="1"/>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6"/>
            <p:cNvSpPr/>
            <p:nvPr/>
          </p:nvSpPr>
          <p:spPr bwMode="auto">
            <a:xfrm>
              <a:off x="2957513" y="3651250"/>
              <a:ext cx="57150" cy="11113"/>
            </a:xfrm>
            <a:custGeom>
              <a:avLst/>
              <a:gdLst>
                <a:gd name="T0" fmla="*/ 14 w 15"/>
                <a:gd name="T1" fmla="*/ 1 h 3"/>
                <a:gd name="T2" fmla="*/ 10 w 15"/>
                <a:gd name="T3" fmla="*/ 2 h 3"/>
                <a:gd name="T4" fmla="*/ 6 w 15"/>
                <a:gd name="T5" fmla="*/ 3 h 3"/>
                <a:gd name="T6" fmla="*/ 2 w 15"/>
                <a:gd name="T7" fmla="*/ 2 h 3"/>
                <a:gd name="T8" fmla="*/ 3 w 15"/>
                <a:gd name="T9" fmla="*/ 1 h 3"/>
                <a:gd name="T10" fmla="*/ 6 w 15"/>
                <a:gd name="T11" fmla="*/ 0 h 3"/>
                <a:gd name="T12" fmla="*/ 14 w 15"/>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5" h="3">
                  <a:moveTo>
                    <a:pt x="14" y="1"/>
                  </a:moveTo>
                  <a:cubicBezTo>
                    <a:pt x="15" y="3"/>
                    <a:pt x="12" y="2"/>
                    <a:pt x="10" y="2"/>
                  </a:cubicBezTo>
                  <a:cubicBezTo>
                    <a:pt x="10" y="2"/>
                    <a:pt x="7" y="3"/>
                    <a:pt x="6" y="3"/>
                  </a:cubicBezTo>
                  <a:cubicBezTo>
                    <a:pt x="5" y="2"/>
                    <a:pt x="3" y="3"/>
                    <a:pt x="2" y="2"/>
                  </a:cubicBezTo>
                  <a:cubicBezTo>
                    <a:pt x="0" y="1"/>
                    <a:pt x="7" y="1"/>
                    <a:pt x="3" y="1"/>
                  </a:cubicBezTo>
                  <a:cubicBezTo>
                    <a:pt x="3" y="0"/>
                    <a:pt x="6" y="1"/>
                    <a:pt x="6" y="0"/>
                  </a:cubicBezTo>
                  <a:cubicBezTo>
                    <a:pt x="9" y="0"/>
                    <a:pt x="12" y="0"/>
                    <a:pt x="1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7"/>
            <p:cNvSpPr/>
            <p:nvPr/>
          </p:nvSpPr>
          <p:spPr bwMode="auto">
            <a:xfrm>
              <a:off x="2962275" y="3668713"/>
              <a:ext cx="25400" cy="7938"/>
            </a:xfrm>
            <a:custGeom>
              <a:avLst/>
              <a:gdLst>
                <a:gd name="T0" fmla="*/ 5 w 7"/>
                <a:gd name="T1" fmla="*/ 2 h 2"/>
                <a:gd name="T2" fmla="*/ 1 w 7"/>
                <a:gd name="T3" fmla="*/ 2 h 2"/>
                <a:gd name="T4" fmla="*/ 5 w 7"/>
                <a:gd name="T5" fmla="*/ 2 h 2"/>
              </a:gdLst>
              <a:ahLst/>
              <a:cxnLst>
                <a:cxn ang="0">
                  <a:pos x="T0" y="T1"/>
                </a:cxn>
                <a:cxn ang="0">
                  <a:pos x="T2" y="T3"/>
                </a:cxn>
                <a:cxn ang="0">
                  <a:pos x="T4" y="T5"/>
                </a:cxn>
              </a:cxnLst>
              <a:rect l="0" t="0" r="r" b="b"/>
              <a:pathLst>
                <a:path w="7" h="2">
                  <a:moveTo>
                    <a:pt x="5" y="2"/>
                  </a:moveTo>
                  <a:cubicBezTo>
                    <a:pt x="3" y="1"/>
                    <a:pt x="4" y="2"/>
                    <a:pt x="1" y="2"/>
                  </a:cubicBezTo>
                  <a:cubicBezTo>
                    <a:pt x="0" y="0"/>
                    <a:pt x="7" y="0"/>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8"/>
            <p:cNvSpPr/>
            <p:nvPr/>
          </p:nvSpPr>
          <p:spPr bwMode="auto">
            <a:xfrm>
              <a:off x="2874963" y="3676650"/>
              <a:ext cx="34925" cy="11113"/>
            </a:xfrm>
            <a:custGeom>
              <a:avLst/>
              <a:gdLst>
                <a:gd name="T0" fmla="*/ 7 w 9"/>
                <a:gd name="T1" fmla="*/ 1 h 3"/>
                <a:gd name="T2" fmla="*/ 8 w 9"/>
                <a:gd name="T3" fmla="*/ 1 h 3"/>
                <a:gd name="T4" fmla="*/ 4 w 9"/>
                <a:gd name="T5" fmla="*/ 2 h 3"/>
                <a:gd name="T6" fmla="*/ 0 w 9"/>
                <a:gd name="T7" fmla="*/ 2 h 3"/>
                <a:gd name="T8" fmla="*/ 7 w 9"/>
                <a:gd name="T9" fmla="*/ 1 h 3"/>
              </a:gdLst>
              <a:ahLst/>
              <a:cxnLst>
                <a:cxn ang="0">
                  <a:pos x="T0" y="T1"/>
                </a:cxn>
                <a:cxn ang="0">
                  <a:pos x="T2" y="T3"/>
                </a:cxn>
                <a:cxn ang="0">
                  <a:pos x="T4" y="T5"/>
                </a:cxn>
                <a:cxn ang="0">
                  <a:pos x="T6" y="T7"/>
                </a:cxn>
                <a:cxn ang="0">
                  <a:pos x="T8" y="T9"/>
                </a:cxn>
              </a:cxnLst>
              <a:rect l="0" t="0" r="r" b="b"/>
              <a:pathLst>
                <a:path w="9" h="3">
                  <a:moveTo>
                    <a:pt x="7" y="1"/>
                  </a:moveTo>
                  <a:cubicBezTo>
                    <a:pt x="7" y="1"/>
                    <a:pt x="8" y="1"/>
                    <a:pt x="8" y="1"/>
                  </a:cubicBezTo>
                  <a:cubicBezTo>
                    <a:pt x="9" y="2"/>
                    <a:pt x="5" y="2"/>
                    <a:pt x="4" y="2"/>
                  </a:cubicBezTo>
                  <a:cubicBezTo>
                    <a:pt x="3" y="3"/>
                    <a:pt x="4" y="2"/>
                    <a:pt x="0" y="2"/>
                  </a:cubicBezTo>
                  <a:cubicBezTo>
                    <a:pt x="2" y="1"/>
                    <a:pt x="3"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9"/>
            <p:cNvSpPr/>
            <p:nvPr/>
          </p:nvSpPr>
          <p:spPr bwMode="auto">
            <a:xfrm>
              <a:off x="2932113" y="3684588"/>
              <a:ext cx="14288" cy="11113"/>
            </a:xfrm>
            <a:custGeom>
              <a:avLst/>
              <a:gdLst>
                <a:gd name="T0" fmla="*/ 1 w 4"/>
                <a:gd name="T1" fmla="*/ 0 h 3"/>
                <a:gd name="T2" fmla="*/ 3 w 4"/>
                <a:gd name="T3" fmla="*/ 2 h 3"/>
                <a:gd name="T4" fmla="*/ 1 w 4"/>
                <a:gd name="T5" fmla="*/ 0 h 3"/>
              </a:gdLst>
              <a:ahLst/>
              <a:cxnLst>
                <a:cxn ang="0">
                  <a:pos x="T0" y="T1"/>
                </a:cxn>
                <a:cxn ang="0">
                  <a:pos x="T2" y="T3"/>
                </a:cxn>
                <a:cxn ang="0">
                  <a:pos x="T4" y="T5"/>
                </a:cxn>
              </a:cxnLst>
              <a:rect l="0" t="0" r="r" b="b"/>
              <a:pathLst>
                <a:path w="4" h="3">
                  <a:moveTo>
                    <a:pt x="1" y="0"/>
                  </a:moveTo>
                  <a:cubicBezTo>
                    <a:pt x="3" y="1"/>
                    <a:pt x="4" y="1"/>
                    <a:pt x="3" y="2"/>
                  </a:cubicBezTo>
                  <a:cubicBezTo>
                    <a:pt x="0" y="3"/>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0"/>
            <p:cNvSpPr/>
            <p:nvPr/>
          </p:nvSpPr>
          <p:spPr bwMode="auto">
            <a:xfrm>
              <a:off x="3997325" y="3762375"/>
              <a:ext cx="66675" cy="38100"/>
            </a:xfrm>
            <a:custGeom>
              <a:avLst/>
              <a:gdLst>
                <a:gd name="T0" fmla="*/ 6 w 18"/>
                <a:gd name="T1" fmla="*/ 0 h 10"/>
                <a:gd name="T2" fmla="*/ 7 w 18"/>
                <a:gd name="T3" fmla="*/ 0 h 10"/>
                <a:gd name="T4" fmla="*/ 14 w 18"/>
                <a:gd name="T5" fmla="*/ 0 h 10"/>
                <a:gd name="T6" fmla="*/ 17 w 18"/>
                <a:gd name="T7" fmla="*/ 1 h 10"/>
                <a:gd name="T8" fmla="*/ 16 w 18"/>
                <a:gd name="T9" fmla="*/ 2 h 10"/>
                <a:gd name="T10" fmla="*/ 14 w 18"/>
                <a:gd name="T11" fmla="*/ 3 h 10"/>
                <a:gd name="T12" fmla="*/ 16 w 18"/>
                <a:gd name="T13" fmla="*/ 5 h 10"/>
                <a:gd name="T14" fmla="*/ 15 w 18"/>
                <a:gd name="T15" fmla="*/ 8 h 10"/>
                <a:gd name="T16" fmla="*/ 10 w 18"/>
                <a:gd name="T17" fmla="*/ 8 h 10"/>
                <a:gd name="T18" fmla="*/ 9 w 18"/>
                <a:gd name="T19" fmla="*/ 9 h 10"/>
                <a:gd name="T20" fmla="*/ 7 w 18"/>
                <a:gd name="T21" fmla="*/ 10 h 10"/>
                <a:gd name="T22" fmla="*/ 1 w 18"/>
                <a:gd name="T23" fmla="*/ 10 h 10"/>
                <a:gd name="T24" fmla="*/ 3 w 18"/>
                <a:gd name="T25" fmla="*/ 7 h 10"/>
                <a:gd name="T26" fmla="*/ 3 w 18"/>
                <a:gd name="T27" fmla="*/ 5 h 10"/>
                <a:gd name="T28" fmla="*/ 1 w 18"/>
                <a:gd name="T29" fmla="*/ 3 h 10"/>
                <a:gd name="T30" fmla="*/ 5 w 18"/>
                <a:gd name="T31" fmla="*/ 3 h 10"/>
                <a:gd name="T32" fmla="*/ 6 w 18"/>
                <a:gd name="T3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0">
                  <a:moveTo>
                    <a:pt x="6" y="0"/>
                  </a:moveTo>
                  <a:cubicBezTo>
                    <a:pt x="7" y="0"/>
                    <a:pt x="7" y="0"/>
                    <a:pt x="7" y="0"/>
                  </a:cubicBezTo>
                  <a:cubicBezTo>
                    <a:pt x="8" y="1"/>
                    <a:pt x="12" y="0"/>
                    <a:pt x="14" y="0"/>
                  </a:cubicBezTo>
                  <a:cubicBezTo>
                    <a:pt x="15" y="1"/>
                    <a:pt x="16" y="1"/>
                    <a:pt x="17" y="1"/>
                  </a:cubicBezTo>
                  <a:cubicBezTo>
                    <a:pt x="18" y="2"/>
                    <a:pt x="17" y="2"/>
                    <a:pt x="16" y="2"/>
                  </a:cubicBezTo>
                  <a:cubicBezTo>
                    <a:pt x="16" y="3"/>
                    <a:pt x="15" y="3"/>
                    <a:pt x="14" y="3"/>
                  </a:cubicBezTo>
                  <a:cubicBezTo>
                    <a:pt x="14" y="4"/>
                    <a:pt x="16" y="4"/>
                    <a:pt x="16" y="5"/>
                  </a:cubicBezTo>
                  <a:cubicBezTo>
                    <a:pt x="16" y="6"/>
                    <a:pt x="15" y="7"/>
                    <a:pt x="15" y="8"/>
                  </a:cubicBezTo>
                  <a:cubicBezTo>
                    <a:pt x="14" y="8"/>
                    <a:pt x="12" y="8"/>
                    <a:pt x="10" y="8"/>
                  </a:cubicBezTo>
                  <a:cubicBezTo>
                    <a:pt x="9" y="8"/>
                    <a:pt x="10" y="9"/>
                    <a:pt x="9" y="9"/>
                  </a:cubicBezTo>
                  <a:cubicBezTo>
                    <a:pt x="9" y="9"/>
                    <a:pt x="7" y="9"/>
                    <a:pt x="7" y="10"/>
                  </a:cubicBezTo>
                  <a:cubicBezTo>
                    <a:pt x="5" y="10"/>
                    <a:pt x="3" y="10"/>
                    <a:pt x="1" y="10"/>
                  </a:cubicBezTo>
                  <a:cubicBezTo>
                    <a:pt x="2" y="9"/>
                    <a:pt x="0" y="7"/>
                    <a:pt x="3" y="7"/>
                  </a:cubicBezTo>
                  <a:cubicBezTo>
                    <a:pt x="4" y="6"/>
                    <a:pt x="2" y="6"/>
                    <a:pt x="3" y="5"/>
                  </a:cubicBezTo>
                  <a:cubicBezTo>
                    <a:pt x="4" y="4"/>
                    <a:pt x="1" y="4"/>
                    <a:pt x="1" y="3"/>
                  </a:cubicBezTo>
                  <a:cubicBezTo>
                    <a:pt x="4" y="3"/>
                    <a:pt x="4" y="3"/>
                    <a:pt x="5" y="3"/>
                  </a:cubicBezTo>
                  <a:cubicBezTo>
                    <a:pt x="8" y="3"/>
                    <a:pt x="6"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1"/>
            <p:cNvSpPr/>
            <p:nvPr/>
          </p:nvSpPr>
          <p:spPr bwMode="auto">
            <a:xfrm>
              <a:off x="1657350" y="3762375"/>
              <a:ext cx="17463" cy="12700"/>
            </a:xfrm>
            <a:custGeom>
              <a:avLst/>
              <a:gdLst>
                <a:gd name="T0" fmla="*/ 5 w 5"/>
                <a:gd name="T1" fmla="*/ 0 h 3"/>
                <a:gd name="T2" fmla="*/ 4 w 5"/>
                <a:gd name="T3" fmla="*/ 1 h 3"/>
                <a:gd name="T4" fmla="*/ 0 w 5"/>
                <a:gd name="T5" fmla="*/ 2 h 3"/>
                <a:gd name="T6" fmla="*/ 5 w 5"/>
                <a:gd name="T7" fmla="*/ 0 h 3"/>
              </a:gdLst>
              <a:ahLst/>
              <a:cxnLst>
                <a:cxn ang="0">
                  <a:pos x="T0" y="T1"/>
                </a:cxn>
                <a:cxn ang="0">
                  <a:pos x="T2" y="T3"/>
                </a:cxn>
                <a:cxn ang="0">
                  <a:pos x="T4" y="T5"/>
                </a:cxn>
                <a:cxn ang="0">
                  <a:pos x="T6" y="T7"/>
                </a:cxn>
              </a:cxnLst>
              <a:rect l="0" t="0" r="r" b="b"/>
              <a:pathLst>
                <a:path w="5" h="3">
                  <a:moveTo>
                    <a:pt x="5" y="0"/>
                  </a:moveTo>
                  <a:cubicBezTo>
                    <a:pt x="5" y="1"/>
                    <a:pt x="4" y="1"/>
                    <a:pt x="4" y="1"/>
                  </a:cubicBezTo>
                  <a:cubicBezTo>
                    <a:pt x="2" y="2"/>
                    <a:pt x="2" y="3"/>
                    <a:pt x="0" y="2"/>
                  </a:cubicBezTo>
                  <a:cubicBezTo>
                    <a:pt x="0" y="1"/>
                    <a:pt x="2" y="1"/>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2"/>
            <p:cNvSpPr/>
            <p:nvPr/>
          </p:nvSpPr>
          <p:spPr bwMode="auto">
            <a:xfrm>
              <a:off x="2139950" y="3770313"/>
              <a:ext cx="23813" cy="19050"/>
            </a:xfrm>
            <a:custGeom>
              <a:avLst/>
              <a:gdLst>
                <a:gd name="T0" fmla="*/ 1 w 6"/>
                <a:gd name="T1" fmla="*/ 0 h 5"/>
                <a:gd name="T2" fmla="*/ 6 w 6"/>
                <a:gd name="T3" fmla="*/ 4 h 5"/>
                <a:gd name="T4" fmla="*/ 2 w 6"/>
                <a:gd name="T5" fmla="*/ 3 h 5"/>
                <a:gd name="T6" fmla="*/ 1 w 6"/>
                <a:gd name="T7" fmla="*/ 0 h 5"/>
              </a:gdLst>
              <a:ahLst/>
              <a:cxnLst>
                <a:cxn ang="0">
                  <a:pos x="T0" y="T1"/>
                </a:cxn>
                <a:cxn ang="0">
                  <a:pos x="T2" y="T3"/>
                </a:cxn>
                <a:cxn ang="0">
                  <a:pos x="T4" y="T5"/>
                </a:cxn>
                <a:cxn ang="0">
                  <a:pos x="T6" y="T7"/>
                </a:cxn>
              </a:cxnLst>
              <a:rect l="0" t="0" r="r" b="b"/>
              <a:pathLst>
                <a:path w="6" h="5">
                  <a:moveTo>
                    <a:pt x="1" y="0"/>
                  </a:moveTo>
                  <a:cubicBezTo>
                    <a:pt x="3" y="1"/>
                    <a:pt x="4" y="3"/>
                    <a:pt x="6" y="4"/>
                  </a:cubicBezTo>
                  <a:cubicBezTo>
                    <a:pt x="5" y="5"/>
                    <a:pt x="2" y="3"/>
                    <a:pt x="2" y="3"/>
                  </a:cubicBezTo>
                  <a:cubicBezTo>
                    <a:pt x="0" y="3"/>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3"/>
            <p:cNvSpPr/>
            <p:nvPr/>
          </p:nvSpPr>
          <p:spPr bwMode="auto">
            <a:xfrm>
              <a:off x="6296025" y="3762375"/>
              <a:ext cx="36513" cy="87313"/>
            </a:xfrm>
            <a:custGeom>
              <a:avLst/>
              <a:gdLst>
                <a:gd name="T0" fmla="*/ 3 w 10"/>
                <a:gd name="T1" fmla="*/ 3 h 23"/>
                <a:gd name="T2" fmla="*/ 5 w 10"/>
                <a:gd name="T3" fmla="*/ 6 h 23"/>
                <a:gd name="T4" fmla="*/ 6 w 10"/>
                <a:gd name="T5" fmla="*/ 8 h 23"/>
                <a:gd name="T6" fmla="*/ 6 w 10"/>
                <a:gd name="T7" fmla="*/ 10 h 23"/>
                <a:gd name="T8" fmla="*/ 7 w 10"/>
                <a:gd name="T9" fmla="*/ 13 h 23"/>
                <a:gd name="T10" fmla="*/ 10 w 10"/>
                <a:gd name="T11" fmla="*/ 15 h 23"/>
                <a:gd name="T12" fmla="*/ 6 w 10"/>
                <a:gd name="T13" fmla="*/ 16 h 23"/>
                <a:gd name="T14" fmla="*/ 6 w 10"/>
                <a:gd name="T15" fmla="*/ 19 h 23"/>
                <a:gd name="T16" fmla="*/ 4 w 10"/>
                <a:gd name="T17" fmla="*/ 19 h 23"/>
                <a:gd name="T18" fmla="*/ 6 w 10"/>
                <a:gd name="T19" fmla="*/ 23 h 23"/>
                <a:gd name="T20" fmla="*/ 2 w 10"/>
                <a:gd name="T21" fmla="*/ 22 h 23"/>
                <a:gd name="T22" fmla="*/ 3 w 10"/>
                <a:gd name="T23" fmla="*/ 19 h 23"/>
                <a:gd name="T24" fmla="*/ 1 w 10"/>
                <a:gd name="T25" fmla="*/ 18 h 23"/>
                <a:gd name="T26" fmla="*/ 3 w 10"/>
                <a:gd name="T27" fmla="*/ 12 h 23"/>
                <a:gd name="T28" fmla="*/ 1 w 10"/>
                <a:gd name="T29" fmla="*/ 10 h 23"/>
                <a:gd name="T30" fmla="*/ 1 w 10"/>
                <a:gd name="T31" fmla="*/ 6 h 23"/>
                <a:gd name="T32" fmla="*/ 3 w 10"/>
                <a:gd name="T33" fmla="*/ 5 h 23"/>
                <a:gd name="T34" fmla="*/ 4 w 10"/>
                <a:gd name="T35" fmla="*/ 3 h 23"/>
                <a:gd name="T36" fmla="*/ 3 w 10"/>
                <a:gd name="T3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23">
                  <a:moveTo>
                    <a:pt x="3" y="3"/>
                  </a:moveTo>
                  <a:cubicBezTo>
                    <a:pt x="8" y="0"/>
                    <a:pt x="4" y="6"/>
                    <a:pt x="5" y="6"/>
                  </a:cubicBezTo>
                  <a:cubicBezTo>
                    <a:pt x="7" y="7"/>
                    <a:pt x="4" y="7"/>
                    <a:pt x="6" y="8"/>
                  </a:cubicBezTo>
                  <a:cubicBezTo>
                    <a:pt x="8" y="9"/>
                    <a:pt x="6" y="9"/>
                    <a:pt x="6" y="10"/>
                  </a:cubicBezTo>
                  <a:cubicBezTo>
                    <a:pt x="6" y="10"/>
                    <a:pt x="8" y="12"/>
                    <a:pt x="7" y="13"/>
                  </a:cubicBezTo>
                  <a:cubicBezTo>
                    <a:pt x="7" y="15"/>
                    <a:pt x="9" y="15"/>
                    <a:pt x="10" y="15"/>
                  </a:cubicBezTo>
                  <a:cubicBezTo>
                    <a:pt x="10" y="17"/>
                    <a:pt x="8" y="17"/>
                    <a:pt x="6" y="16"/>
                  </a:cubicBezTo>
                  <a:cubicBezTo>
                    <a:pt x="6" y="17"/>
                    <a:pt x="6" y="19"/>
                    <a:pt x="6" y="19"/>
                  </a:cubicBezTo>
                  <a:cubicBezTo>
                    <a:pt x="6" y="19"/>
                    <a:pt x="4" y="19"/>
                    <a:pt x="4" y="19"/>
                  </a:cubicBezTo>
                  <a:cubicBezTo>
                    <a:pt x="5" y="20"/>
                    <a:pt x="7" y="21"/>
                    <a:pt x="6" y="23"/>
                  </a:cubicBezTo>
                  <a:cubicBezTo>
                    <a:pt x="3" y="22"/>
                    <a:pt x="4" y="23"/>
                    <a:pt x="2" y="22"/>
                  </a:cubicBezTo>
                  <a:cubicBezTo>
                    <a:pt x="3" y="21"/>
                    <a:pt x="1" y="21"/>
                    <a:pt x="3" y="19"/>
                  </a:cubicBezTo>
                  <a:cubicBezTo>
                    <a:pt x="3" y="18"/>
                    <a:pt x="2" y="18"/>
                    <a:pt x="1" y="18"/>
                  </a:cubicBezTo>
                  <a:cubicBezTo>
                    <a:pt x="1" y="17"/>
                    <a:pt x="3" y="15"/>
                    <a:pt x="3" y="12"/>
                  </a:cubicBezTo>
                  <a:cubicBezTo>
                    <a:pt x="2" y="11"/>
                    <a:pt x="1" y="10"/>
                    <a:pt x="1" y="10"/>
                  </a:cubicBezTo>
                  <a:cubicBezTo>
                    <a:pt x="0" y="8"/>
                    <a:pt x="3" y="7"/>
                    <a:pt x="1" y="6"/>
                  </a:cubicBezTo>
                  <a:cubicBezTo>
                    <a:pt x="1" y="5"/>
                    <a:pt x="2" y="5"/>
                    <a:pt x="3" y="5"/>
                  </a:cubicBezTo>
                  <a:cubicBezTo>
                    <a:pt x="3" y="4"/>
                    <a:pt x="3" y="3"/>
                    <a:pt x="4" y="3"/>
                  </a:cubicBezTo>
                  <a:cubicBezTo>
                    <a:pt x="5" y="3"/>
                    <a:pt x="4"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4"/>
            <p:cNvSpPr/>
            <p:nvPr/>
          </p:nvSpPr>
          <p:spPr bwMode="auto">
            <a:xfrm>
              <a:off x="1627188" y="3775075"/>
              <a:ext cx="11113" cy="6350"/>
            </a:xfrm>
            <a:custGeom>
              <a:avLst/>
              <a:gdLst>
                <a:gd name="T0" fmla="*/ 1 w 3"/>
                <a:gd name="T1" fmla="*/ 0 h 2"/>
                <a:gd name="T2" fmla="*/ 0 w 3"/>
                <a:gd name="T3" fmla="*/ 1 h 2"/>
                <a:gd name="T4" fmla="*/ 0 w 3"/>
                <a:gd name="T5" fmla="*/ 0 h 2"/>
                <a:gd name="T6" fmla="*/ 1 w 3"/>
                <a:gd name="T7" fmla="*/ 0 h 2"/>
              </a:gdLst>
              <a:ahLst/>
              <a:cxnLst>
                <a:cxn ang="0">
                  <a:pos x="T0" y="T1"/>
                </a:cxn>
                <a:cxn ang="0">
                  <a:pos x="T2" y="T3"/>
                </a:cxn>
                <a:cxn ang="0">
                  <a:pos x="T4" y="T5"/>
                </a:cxn>
                <a:cxn ang="0">
                  <a:pos x="T6" y="T7"/>
                </a:cxn>
              </a:cxnLst>
              <a:rect l="0" t="0" r="r" b="b"/>
              <a:pathLst>
                <a:path w="3" h="2">
                  <a:moveTo>
                    <a:pt x="1" y="0"/>
                  </a:moveTo>
                  <a:cubicBezTo>
                    <a:pt x="3" y="0"/>
                    <a:pt x="2" y="2"/>
                    <a:pt x="0" y="1"/>
                  </a:cubicBezTo>
                  <a:cubicBezTo>
                    <a:pt x="0" y="1"/>
                    <a:pt x="0" y="1"/>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5"/>
            <p:cNvSpPr/>
            <p:nvPr/>
          </p:nvSpPr>
          <p:spPr bwMode="auto">
            <a:xfrm>
              <a:off x="3246438" y="3803650"/>
              <a:ext cx="112713" cy="46038"/>
            </a:xfrm>
            <a:custGeom>
              <a:avLst/>
              <a:gdLst>
                <a:gd name="T0" fmla="*/ 13 w 30"/>
                <a:gd name="T1" fmla="*/ 0 h 12"/>
                <a:gd name="T2" fmla="*/ 16 w 30"/>
                <a:gd name="T3" fmla="*/ 1 h 12"/>
                <a:gd name="T4" fmla="*/ 15 w 30"/>
                <a:gd name="T5" fmla="*/ 2 h 12"/>
                <a:gd name="T6" fmla="*/ 19 w 30"/>
                <a:gd name="T7" fmla="*/ 3 h 12"/>
                <a:gd name="T8" fmla="*/ 25 w 30"/>
                <a:gd name="T9" fmla="*/ 4 h 12"/>
                <a:gd name="T10" fmla="*/ 24 w 30"/>
                <a:gd name="T11" fmla="*/ 6 h 12"/>
                <a:gd name="T12" fmla="*/ 27 w 30"/>
                <a:gd name="T13" fmla="*/ 7 h 12"/>
                <a:gd name="T14" fmla="*/ 29 w 30"/>
                <a:gd name="T15" fmla="*/ 8 h 12"/>
                <a:gd name="T16" fmla="*/ 27 w 30"/>
                <a:gd name="T17" fmla="*/ 11 h 12"/>
                <a:gd name="T18" fmla="*/ 26 w 30"/>
                <a:gd name="T19" fmla="*/ 10 h 12"/>
                <a:gd name="T20" fmla="*/ 20 w 30"/>
                <a:gd name="T21" fmla="*/ 10 h 12"/>
                <a:gd name="T22" fmla="*/ 16 w 30"/>
                <a:gd name="T23" fmla="*/ 12 h 12"/>
                <a:gd name="T24" fmla="*/ 14 w 30"/>
                <a:gd name="T25" fmla="*/ 10 h 12"/>
                <a:gd name="T26" fmla="*/ 11 w 30"/>
                <a:gd name="T27" fmla="*/ 10 h 12"/>
                <a:gd name="T28" fmla="*/ 7 w 30"/>
                <a:gd name="T29" fmla="*/ 8 h 12"/>
                <a:gd name="T30" fmla="*/ 0 w 30"/>
                <a:gd name="T31" fmla="*/ 9 h 12"/>
                <a:gd name="T32" fmla="*/ 1 w 30"/>
                <a:gd name="T33" fmla="*/ 7 h 12"/>
                <a:gd name="T34" fmla="*/ 5 w 30"/>
                <a:gd name="T35" fmla="*/ 6 h 12"/>
                <a:gd name="T36" fmla="*/ 7 w 30"/>
                <a:gd name="T37" fmla="*/ 4 h 12"/>
                <a:gd name="T38" fmla="*/ 8 w 30"/>
                <a:gd name="T39" fmla="*/ 1 h 12"/>
                <a:gd name="T40" fmla="*/ 10 w 30"/>
                <a:gd name="T41" fmla="*/ 1 h 12"/>
                <a:gd name="T42" fmla="*/ 10 w 30"/>
                <a:gd name="T43" fmla="*/ 1 h 12"/>
                <a:gd name="T44" fmla="*/ 13 w 30"/>
                <a:gd name="T4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12">
                  <a:moveTo>
                    <a:pt x="13" y="0"/>
                  </a:moveTo>
                  <a:cubicBezTo>
                    <a:pt x="15" y="0"/>
                    <a:pt x="15" y="0"/>
                    <a:pt x="16" y="1"/>
                  </a:cubicBezTo>
                  <a:cubicBezTo>
                    <a:pt x="16" y="2"/>
                    <a:pt x="13" y="1"/>
                    <a:pt x="15" y="2"/>
                  </a:cubicBezTo>
                  <a:cubicBezTo>
                    <a:pt x="15" y="4"/>
                    <a:pt x="18" y="3"/>
                    <a:pt x="19" y="3"/>
                  </a:cubicBezTo>
                  <a:cubicBezTo>
                    <a:pt x="20" y="4"/>
                    <a:pt x="21" y="5"/>
                    <a:pt x="25" y="4"/>
                  </a:cubicBezTo>
                  <a:cubicBezTo>
                    <a:pt x="25" y="6"/>
                    <a:pt x="27" y="6"/>
                    <a:pt x="24" y="6"/>
                  </a:cubicBezTo>
                  <a:cubicBezTo>
                    <a:pt x="24" y="7"/>
                    <a:pt x="26" y="7"/>
                    <a:pt x="27" y="7"/>
                  </a:cubicBezTo>
                  <a:cubicBezTo>
                    <a:pt x="28" y="7"/>
                    <a:pt x="27" y="9"/>
                    <a:pt x="29" y="8"/>
                  </a:cubicBezTo>
                  <a:cubicBezTo>
                    <a:pt x="30" y="10"/>
                    <a:pt x="26" y="9"/>
                    <a:pt x="27" y="11"/>
                  </a:cubicBezTo>
                  <a:cubicBezTo>
                    <a:pt x="26" y="11"/>
                    <a:pt x="26" y="10"/>
                    <a:pt x="26" y="10"/>
                  </a:cubicBezTo>
                  <a:cubicBezTo>
                    <a:pt x="23" y="10"/>
                    <a:pt x="23" y="10"/>
                    <a:pt x="20" y="10"/>
                  </a:cubicBezTo>
                  <a:cubicBezTo>
                    <a:pt x="19" y="10"/>
                    <a:pt x="16" y="10"/>
                    <a:pt x="16" y="12"/>
                  </a:cubicBezTo>
                  <a:cubicBezTo>
                    <a:pt x="14" y="12"/>
                    <a:pt x="15" y="11"/>
                    <a:pt x="14" y="10"/>
                  </a:cubicBezTo>
                  <a:cubicBezTo>
                    <a:pt x="14" y="10"/>
                    <a:pt x="12" y="10"/>
                    <a:pt x="11" y="10"/>
                  </a:cubicBezTo>
                  <a:cubicBezTo>
                    <a:pt x="10" y="9"/>
                    <a:pt x="10" y="9"/>
                    <a:pt x="7" y="8"/>
                  </a:cubicBezTo>
                  <a:cubicBezTo>
                    <a:pt x="4" y="8"/>
                    <a:pt x="4" y="9"/>
                    <a:pt x="0" y="9"/>
                  </a:cubicBezTo>
                  <a:cubicBezTo>
                    <a:pt x="1" y="8"/>
                    <a:pt x="2" y="8"/>
                    <a:pt x="1" y="7"/>
                  </a:cubicBezTo>
                  <a:cubicBezTo>
                    <a:pt x="5" y="7"/>
                    <a:pt x="2" y="5"/>
                    <a:pt x="5" y="6"/>
                  </a:cubicBezTo>
                  <a:cubicBezTo>
                    <a:pt x="4" y="5"/>
                    <a:pt x="7" y="4"/>
                    <a:pt x="7" y="4"/>
                  </a:cubicBezTo>
                  <a:cubicBezTo>
                    <a:pt x="8" y="3"/>
                    <a:pt x="7" y="2"/>
                    <a:pt x="8" y="1"/>
                  </a:cubicBezTo>
                  <a:cubicBezTo>
                    <a:pt x="9" y="1"/>
                    <a:pt x="10" y="2"/>
                    <a:pt x="10" y="1"/>
                  </a:cubicBezTo>
                  <a:cubicBezTo>
                    <a:pt x="11" y="1"/>
                    <a:pt x="10" y="1"/>
                    <a:pt x="10" y="1"/>
                  </a:cubicBezTo>
                  <a:cubicBezTo>
                    <a:pt x="11"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6"/>
            <p:cNvSpPr/>
            <p:nvPr/>
          </p:nvSpPr>
          <p:spPr bwMode="auto">
            <a:xfrm>
              <a:off x="3190875" y="3816350"/>
              <a:ext cx="25400" cy="14288"/>
            </a:xfrm>
            <a:custGeom>
              <a:avLst/>
              <a:gdLst>
                <a:gd name="T0" fmla="*/ 0 w 7"/>
                <a:gd name="T1" fmla="*/ 0 h 4"/>
                <a:gd name="T2" fmla="*/ 7 w 7"/>
                <a:gd name="T3" fmla="*/ 2 h 4"/>
                <a:gd name="T4" fmla="*/ 0 w 7"/>
                <a:gd name="T5" fmla="*/ 0 h 4"/>
              </a:gdLst>
              <a:ahLst/>
              <a:cxnLst>
                <a:cxn ang="0">
                  <a:pos x="T0" y="T1"/>
                </a:cxn>
                <a:cxn ang="0">
                  <a:pos x="T2" y="T3"/>
                </a:cxn>
                <a:cxn ang="0">
                  <a:pos x="T4" y="T5"/>
                </a:cxn>
              </a:cxnLst>
              <a:rect l="0" t="0" r="r" b="b"/>
              <a:pathLst>
                <a:path w="7" h="4">
                  <a:moveTo>
                    <a:pt x="0" y="0"/>
                  </a:moveTo>
                  <a:cubicBezTo>
                    <a:pt x="3" y="0"/>
                    <a:pt x="3" y="2"/>
                    <a:pt x="7" y="2"/>
                  </a:cubicBezTo>
                  <a:cubicBezTo>
                    <a:pt x="6" y="4"/>
                    <a:pt x="0"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7"/>
            <p:cNvSpPr/>
            <p:nvPr/>
          </p:nvSpPr>
          <p:spPr bwMode="auto">
            <a:xfrm>
              <a:off x="6284913" y="3860800"/>
              <a:ext cx="74613" cy="30163"/>
            </a:xfrm>
            <a:custGeom>
              <a:avLst/>
              <a:gdLst>
                <a:gd name="T0" fmla="*/ 6 w 20"/>
                <a:gd name="T1" fmla="*/ 1 h 8"/>
                <a:gd name="T2" fmla="*/ 6 w 20"/>
                <a:gd name="T3" fmla="*/ 1 h 8"/>
                <a:gd name="T4" fmla="*/ 10 w 20"/>
                <a:gd name="T5" fmla="*/ 3 h 8"/>
                <a:gd name="T6" fmla="*/ 20 w 20"/>
                <a:gd name="T7" fmla="*/ 3 h 8"/>
                <a:gd name="T8" fmla="*/ 16 w 20"/>
                <a:gd name="T9" fmla="*/ 5 h 8"/>
                <a:gd name="T10" fmla="*/ 13 w 20"/>
                <a:gd name="T11" fmla="*/ 5 h 8"/>
                <a:gd name="T12" fmla="*/ 9 w 20"/>
                <a:gd name="T13" fmla="*/ 6 h 8"/>
                <a:gd name="T14" fmla="*/ 8 w 20"/>
                <a:gd name="T15" fmla="*/ 7 h 8"/>
                <a:gd name="T16" fmla="*/ 4 w 20"/>
                <a:gd name="T17" fmla="*/ 6 h 8"/>
                <a:gd name="T18" fmla="*/ 6 w 20"/>
                <a:gd name="T1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8">
                  <a:moveTo>
                    <a:pt x="6" y="1"/>
                  </a:moveTo>
                  <a:cubicBezTo>
                    <a:pt x="6" y="0"/>
                    <a:pt x="6" y="1"/>
                    <a:pt x="6" y="1"/>
                  </a:cubicBezTo>
                  <a:cubicBezTo>
                    <a:pt x="7" y="2"/>
                    <a:pt x="10" y="2"/>
                    <a:pt x="10" y="3"/>
                  </a:cubicBezTo>
                  <a:cubicBezTo>
                    <a:pt x="14" y="2"/>
                    <a:pt x="16" y="3"/>
                    <a:pt x="20" y="3"/>
                  </a:cubicBezTo>
                  <a:cubicBezTo>
                    <a:pt x="20" y="4"/>
                    <a:pt x="17" y="4"/>
                    <a:pt x="16" y="5"/>
                  </a:cubicBezTo>
                  <a:cubicBezTo>
                    <a:pt x="15" y="6"/>
                    <a:pt x="15" y="5"/>
                    <a:pt x="13" y="5"/>
                  </a:cubicBezTo>
                  <a:cubicBezTo>
                    <a:pt x="11" y="5"/>
                    <a:pt x="10" y="7"/>
                    <a:pt x="9" y="6"/>
                  </a:cubicBezTo>
                  <a:cubicBezTo>
                    <a:pt x="8" y="6"/>
                    <a:pt x="9" y="7"/>
                    <a:pt x="8" y="7"/>
                  </a:cubicBezTo>
                  <a:cubicBezTo>
                    <a:pt x="6" y="8"/>
                    <a:pt x="6" y="5"/>
                    <a:pt x="4" y="6"/>
                  </a:cubicBezTo>
                  <a:cubicBezTo>
                    <a:pt x="0" y="5"/>
                    <a:pt x="3"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8"/>
            <p:cNvSpPr/>
            <p:nvPr/>
          </p:nvSpPr>
          <p:spPr bwMode="auto">
            <a:xfrm>
              <a:off x="6145213" y="3894138"/>
              <a:ext cx="150813" cy="63500"/>
            </a:xfrm>
            <a:custGeom>
              <a:avLst/>
              <a:gdLst>
                <a:gd name="T0" fmla="*/ 36 w 40"/>
                <a:gd name="T1" fmla="*/ 0 h 17"/>
                <a:gd name="T2" fmla="*/ 39 w 40"/>
                <a:gd name="T3" fmla="*/ 1 h 17"/>
                <a:gd name="T4" fmla="*/ 39 w 40"/>
                <a:gd name="T5" fmla="*/ 8 h 17"/>
                <a:gd name="T6" fmla="*/ 38 w 40"/>
                <a:gd name="T7" fmla="*/ 7 h 17"/>
                <a:gd name="T8" fmla="*/ 38 w 40"/>
                <a:gd name="T9" fmla="*/ 10 h 17"/>
                <a:gd name="T10" fmla="*/ 36 w 40"/>
                <a:gd name="T11" fmla="*/ 10 h 17"/>
                <a:gd name="T12" fmla="*/ 36 w 40"/>
                <a:gd name="T13" fmla="*/ 14 h 17"/>
                <a:gd name="T14" fmla="*/ 34 w 40"/>
                <a:gd name="T15" fmla="*/ 14 h 17"/>
                <a:gd name="T16" fmla="*/ 31 w 40"/>
                <a:gd name="T17" fmla="*/ 15 h 17"/>
                <a:gd name="T18" fmla="*/ 29 w 40"/>
                <a:gd name="T19" fmla="*/ 14 h 17"/>
                <a:gd name="T20" fmla="*/ 25 w 40"/>
                <a:gd name="T21" fmla="*/ 15 h 17"/>
                <a:gd name="T22" fmla="*/ 20 w 40"/>
                <a:gd name="T23" fmla="*/ 15 h 17"/>
                <a:gd name="T24" fmla="*/ 18 w 40"/>
                <a:gd name="T25" fmla="*/ 17 h 17"/>
                <a:gd name="T26" fmla="*/ 14 w 40"/>
                <a:gd name="T27" fmla="*/ 15 h 17"/>
                <a:gd name="T28" fmla="*/ 12 w 40"/>
                <a:gd name="T29" fmla="*/ 16 h 17"/>
                <a:gd name="T30" fmla="*/ 10 w 40"/>
                <a:gd name="T31" fmla="*/ 15 h 17"/>
                <a:gd name="T32" fmla="*/ 0 w 40"/>
                <a:gd name="T33" fmla="*/ 16 h 17"/>
                <a:gd name="T34" fmla="*/ 1 w 40"/>
                <a:gd name="T35" fmla="*/ 14 h 17"/>
                <a:gd name="T36" fmla="*/ 3 w 40"/>
                <a:gd name="T37" fmla="*/ 15 h 17"/>
                <a:gd name="T38" fmla="*/ 4 w 40"/>
                <a:gd name="T39" fmla="*/ 14 h 17"/>
                <a:gd name="T40" fmla="*/ 18 w 40"/>
                <a:gd name="T41" fmla="*/ 13 h 17"/>
                <a:gd name="T42" fmla="*/ 20 w 40"/>
                <a:gd name="T43" fmla="*/ 10 h 17"/>
                <a:gd name="T44" fmla="*/ 22 w 40"/>
                <a:gd name="T45" fmla="*/ 9 h 17"/>
                <a:gd name="T46" fmla="*/ 28 w 40"/>
                <a:gd name="T47" fmla="*/ 10 h 17"/>
                <a:gd name="T48" fmla="*/ 28 w 40"/>
                <a:gd name="T49" fmla="*/ 8 h 17"/>
                <a:gd name="T50" fmla="*/ 29 w 40"/>
                <a:gd name="T51" fmla="*/ 9 h 17"/>
                <a:gd name="T52" fmla="*/ 30 w 40"/>
                <a:gd name="T53" fmla="*/ 6 h 17"/>
                <a:gd name="T54" fmla="*/ 33 w 40"/>
                <a:gd name="T55" fmla="*/ 2 h 17"/>
                <a:gd name="T56" fmla="*/ 36 w 40"/>
                <a:gd name="T5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17">
                  <a:moveTo>
                    <a:pt x="36" y="0"/>
                  </a:moveTo>
                  <a:cubicBezTo>
                    <a:pt x="37" y="0"/>
                    <a:pt x="37" y="1"/>
                    <a:pt x="39" y="1"/>
                  </a:cubicBezTo>
                  <a:cubicBezTo>
                    <a:pt x="38" y="4"/>
                    <a:pt x="40" y="6"/>
                    <a:pt x="39" y="8"/>
                  </a:cubicBezTo>
                  <a:cubicBezTo>
                    <a:pt x="38" y="8"/>
                    <a:pt x="38" y="7"/>
                    <a:pt x="38" y="7"/>
                  </a:cubicBezTo>
                  <a:cubicBezTo>
                    <a:pt x="35" y="8"/>
                    <a:pt x="38" y="9"/>
                    <a:pt x="38" y="10"/>
                  </a:cubicBezTo>
                  <a:cubicBezTo>
                    <a:pt x="37" y="10"/>
                    <a:pt x="37" y="10"/>
                    <a:pt x="36" y="10"/>
                  </a:cubicBezTo>
                  <a:cubicBezTo>
                    <a:pt x="36" y="11"/>
                    <a:pt x="36" y="13"/>
                    <a:pt x="36" y="14"/>
                  </a:cubicBezTo>
                  <a:cubicBezTo>
                    <a:pt x="35" y="14"/>
                    <a:pt x="35" y="14"/>
                    <a:pt x="34" y="14"/>
                  </a:cubicBezTo>
                  <a:cubicBezTo>
                    <a:pt x="32" y="14"/>
                    <a:pt x="31" y="15"/>
                    <a:pt x="31" y="15"/>
                  </a:cubicBezTo>
                  <a:cubicBezTo>
                    <a:pt x="30" y="15"/>
                    <a:pt x="29" y="14"/>
                    <a:pt x="29" y="14"/>
                  </a:cubicBezTo>
                  <a:cubicBezTo>
                    <a:pt x="28" y="14"/>
                    <a:pt x="26" y="15"/>
                    <a:pt x="25" y="15"/>
                  </a:cubicBezTo>
                  <a:cubicBezTo>
                    <a:pt x="24" y="15"/>
                    <a:pt x="22" y="16"/>
                    <a:pt x="20" y="15"/>
                  </a:cubicBezTo>
                  <a:cubicBezTo>
                    <a:pt x="18" y="15"/>
                    <a:pt x="19" y="17"/>
                    <a:pt x="18" y="17"/>
                  </a:cubicBezTo>
                  <a:cubicBezTo>
                    <a:pt x="16" y="17"/>
                    <a:pt x="14" y="16"/>
                    <a:pt x="14" y="15"/>
                  </a:cubicBezTo>
                  <a:cubicBezTo>
                    <a:pt x="12" y="14"/>
                    <a:pt x="12" y="16"/>
                    <a:pt x="12" y="16"/>
                  </a:cubicBezTo>
                  <a:cubicBezTo>
                    <a:pt x="10" y="16"/>
                    <a:pt x="10" y="15"/>
                    <a:pt x="10" y="15"/>
                  </a:cubicBezTo>
                  <a:cubicBezTo>
                    <a:pt x="6" y="16"/>
                    <a:pt x="3" y="17"/>
                    <a:pt x="0" y="16"/>
                  </a:cubicBezTo>
                  <a:cubicBezTo>
                    <a:pt x="1" y="16"/>
                    <a:pt x="1" y="15"/>
                    <a:pt x="1" y="14"/>
                  </a:cubicBezTo>
                  <a:cubicBezTo>
                    <a:pt x="2" y="14"/>
                    <a:pt x="3" y="15"/>
                    <a:pt x="3" y="15"/>
                  </a:cubicBezTo>
                  <a:cubicBezTo>
                    <a:pt x="4" y="15"/>
                    <a:pt x="4" y="14"/>
                    <a:pt x="4" y="14"/>
                  </a:cubicBezTo>
                  <a:cubicBezTo>
                    <a:pt x="7" y="14"/>
                    <a:pt x="14" y="14"/>
                    <a:pt x="18" y="13"/>
                  </a:cubicBezTo>
                  <a:cubicBezTo>
                    <a:pt x="16" y="11"/>
                    <a:pt x="21" y="12"/>
                    <a:pt x="20" y="10"/>
                  </a:cubicBezTo>
                  <a:cubicBezTo>
                    <a:pt x="21" y="11"/>
                    <a:pt x="22" y="10"/>
                    <a:pt x="22" y="9"/>
                  </a:cubicBezTo>
                  <a:cubicBezTo>
                    <a:pt x="24" y="10"/>
                    <a:pt x="26" y="8"/>
                    <a:pt x="28" y="10"/>
                  </a:cubicBezTo>
                  <a:cubicBezTo>
                    <a:pt x="28" y="9"/>
                    <a:pt x="27" y="8"/>
                    <a:pt x="28" y="8"/>
                  </a:cubicBezTo>
                  <a:cubicBezTo>
                    <a:pt x="28" y="7"/>
                    <a:pt x="28" y="9"/>
                    <a:pt x="29" y="9"/>
                  </a:cubicBezTo>
                  <a:cubicBezTo>
                    <a:pt x="29" y="9"/>
                    <a:pt x="32" y="8"/>
                    <a:pt x="30" y="6"/>
                  </a:cubicBezTo>
                  <a:cubicBezTo>
                    <a:pt x="33" y="6"/>
                    <a:pt x="31" y="3"/>
                    <a:pt x="33" y="2"/>
                  </a:cubicBezTo>
                  <a:cubicBezTo>
                    <a:pt x="33" y="2"/>
                    <a:pt x="37" y="1"/>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9"/>
            <p:cNvSpPr/>
            <p:nvPr/>
          </p:nvSpPr>
          <p:spPr bwMode="auto">
            <a:xfrm>
              <a:off x="4278313" y="3898900"/>
              <a:ext cx="25400" cy="14288"/>
            </a:xfrm>
            <a:custGeom>
              <a:avLst/>
              <a:gdLst>
                <a:gd name="T0" fmla="*/ 3 w 7"/>
                <a:gd name="T1" fmla="*/ 0 h 4"/>
                <a:gd name="T2" fmla="*/ 1 w 7"/>
                <a:gd name="T3" fmla="*/ 4 h 4"/>
                <a:gd name="T4" fmla="*/ 3 w 7"/>
                <a:gd name="T5" fmla="*/ 0 h 4"/>
              </a:gdLst>
              <a:ahLst/>
              <a:cxnLst>
                <a:cxn ang="0">
                  <a:pos x="T0" y="T1"/>
                </a:cxn>
                <a:cxn ang="0">
                  <a:pos x="T2" y="T3"/>
                </a:cxn>
                <a:cxn ang="0">
                  <a:pos x="T4" y="T5"/>
                </a:cxn>
              </a:cxnLst>
              <a:rect l="0" t="0" r="r" b="b"/>
              <a:pathLst>
                <a:path w="7" h="4">
                  <a:moveTo>
                    <a:pt x="3" y="0"/>
                  </a:moveTo>
                  <a:cubicBezTo>
                    <a:pt x="7" y="0"/>
                    <a:pt x="6" y="4"/>
                    <a:pt x="1" y="4"/>
                  </a:cubicBezTo>
                  <a:cubicBezTo>
                    <a:pt x="3" y="3"/>
                    <a:pt x="0"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0"/>
            <p:cNvSpPr/>
            <p:nvPr/>
          </p:nvSpPr>
          <p:spPr bwMode="auto">
            <a:xfrm>
              <a:off x="4341813" y="3921125"/>
              <a:ext cx="41275" cy="11113"/>
            </a:xfrm>
            <a:custGeom>
              <a:avLst/>
              <a:gdLst>
                <a:gd name="T0" fmla="*/ 9 w 11"/>
                <a:gd name="T1" fmla="*/ 1 h 3"/>
                <a:gd name="T2" fmla="*/ 11 w 11"/>
                <a:gd name="T3" fmla="*/ 3 h 3"/>
                <a:gd name="T4" fmla="*/ 6 w 11"/>
                <a:gd name="T5" fmla="*/ 3 h 3"/>
                <a:gd name="T6" fmla="*/ 6 w 11"/>
                <a:gd name="T7" fmla="*/ 3 h 3"/>
                <a:gd name="T8" fmla="*/ 2 w 11"/>
                <a:gd name="T9" fmla="*/ 2 h 3"/>
                <a:gd name="T10" fmla="*/ 9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9" y="1"/>
                  </a:moveTo>
                  <a:cubicBezTo>
                    <a:pt x="10" y="1"/>
                    <a:pt x="11" y="2"/>
                    <a:pt x="11" y="3"/>
                  </a:cubicBezTo>
                  <a:cubicBezTo>
                    <a:pt x="10" y="3"/>
                    <a:pt x="6" y="3"/>
                    <a:pt x="6" y="3"/>
                  </a:cubicBezTo>
                  <a:cubicBezTo>
                    <a:pt x="6" y="3"/>
                    <a:pt x="6" y="3"/>
                    <a:pt x="6" y="3"/>
                  </a:cubicBezTo>
                  <a:cubicBezTo>
                    <a:pt x="4" y="2"/>
                    <a:pt x="2" y="3"/>
                    <a:pt x="2" y="2"/>
                  </a:cubicBezTo>
                  <a:cubicBezTo>
                    <a:pt x="0" y="0"/>
                    <a:pt x="8" y="2"/>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1"/>
            <p:cNvSpPr/>
            <p:nvPr/>
          </p:nvSpPr>
          <p:spPr bwMode="auto">
            <a:xfrm>
              <a:off x="4645025" y="3946525"/>
              <a:ext cx="26988" cy="7938"/>
            </a:xfrm>
            <a:custGeom>
              <a:avLst/>
              <a:gdLst>
                <a:gd name="T0" fmla="*/ 0 w 7"/>
                <a:gd name="T1" fmla="*/ 1 h 2"/>
                <a:gd name="T2" fmla="*/ 4 w 7"/>
                <a:gd name="T3" fmla="*/ 0 h 2"/>
                <a:gd name="T4" fmla="*/ 3 w 7"/>
                <a:gd name="T5" fmla="*/ 0 h 2"/>
                <a:gd name="T6" fmla="*/ 0 w 7"/>
                <a:gd name="T7" fmla="*/ 1 h 2"/>
              </a:gdLst>
              <a:ahLst/>
              <a:cxnLst>
                <a:cxn ang="0">
                  <a:pos x="T0" y="T1"/>
                </a:cxn>
                <a:cxn ang="0">
                  <a:pos x="T2" y="T3"/>
                </a:cxn>
                <a:cxn ang="0">
                  <a:pos x="T4" y="T5"/>
                </a:cxn>
                <a:cxn ang="0">
                  <a:pos x="T6" y="T7"/>
                </a:cxn>
              </a:cxnLst>
              <a:rect l="0" t="0" r="r" b="b"/>
              <a:pathLst>
                <a:path w="7" h="2">
                  <a:moveTo>
                    <a:pt x="0" y="1"/>
                  </a:moveTo>
                  <a:cubicBezTo>
                    <a:pt x="0" y="0"/>
                    <a:pt x="1" y="0"/>
                    <a:pt x="4" y="0"/>
                  </a:cubicBezTo>
                  <a:cubicBezTo>
                    <a:pt x="7" y="0"/>
                    <a:pt x="5" y="1"/>
                    <a:pt x="3" y="0"/>
                  </a:cubicBezTo>
                  <a:cubicBezTo>
                    <a:pt x="2" y="1"/>
                    <a:pt x="2"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2"/>
            <p:cNvSpPr/>
            <p:nvPr/>
          </p:nvSpPr>
          <p:spPr bwMode="auto">
            <a:xfrm>
              <a:off x="6161088" y="3957638"/>
              <a:ext cx="25400" cy="7938"/>
            </a:xfrm>
            <a:custGeom>
              <a:avLst/>
              <a:gdLst>
                <a:gd name="T0" fmla="*/ 6 w 7"/>
                <a:gd name="T1" fmla="*/ 0 h 2"/>
                <a:gd name="T2" fmla="*/ 4 w 7"/>
                <a:gd name="T3" fmla="*/ 2 h 2"/>
                <a:gd name="T4" fmla="*/ 0 w 7"/>
                <a:gd name="T5" fmla="*/ 0 h 2"/>
                <a:gd name="T6" fmla="*/ 6 w 7"/>
                <a:gd name="T7" fmla="*/ 0 h 2"/>
              </a:gdLst>
              <a:ahLst/>
              <a:cxnLst>
                <a:cxn ang="0">
                  <a:pos x="T0" y="T1"/>
                </a:cxn>
                <a:cxn ang="0">
                  <a:pos x="T2" y="T3"/>
                </a:cxn>
                <a:cxn ang="0">
                  <a:pos x="T4" y="T5"/>
                </a:cxn>
                <a:cxn ang="0">
                  <a:pos x="T6" y="T7"/>
                </a:cxn>
              </a:cxnLst>
              <a:rect l="0" t="0" r="r" b="b"/>
              <a:pathLst>
                <a:path w="7" h="2">
                  <a:moveTo>
                    <a:pt x="6" y="0"/>
                  </a:moveTo>
                  <a:cubicBezTo>
                    <a:pt x="7" y="1"/>
                    <a:pt x="3" y="0"/>
                    <a:pt x="4" y="2"/>
                  </a:cubicBezTo>
                  <a:cubicBezTo>
                    <a:pt x="1" y="2"/>
                    <a:pt x="0" y="2"/>
                    <a:pt x="0" y="0"/>
                  </a:cubicBezTo>
                  <a:cubicBezTo>
                    <a:pt x="2" y="2"/>
                    <a:pt x="3"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3"/>
            <p:cNvSpPr/>
            <p:nvPr/>
          </p:nvSpPr>
          <p:spPr bwMode="auto">
            <a:xfrm>
              <a:off x="6111875" y="3957638"/>
              <a:ext cx="38100" cy="19050"/>
            </a:xfrm>
            <a:custGeom>
              <a:avLst/>
              <a:gdLst>
                <a:gd name="T0" fmla="*/ 9 w 10"/>
                <a:gd name="T1" fmla="*/ 1 h 5"/>
                <a:gd name="T2" fmla="*/ 9 w 10"/>
                <a:gd name="T3" fmla="*/ 4 h 5"/>
                <a:gd name="T4" fmla="*/ 3 w 10"/>
                <a:gd name="T5" fmla="*/ 5 h 5"/>
                <a:gd name="T6" fmla="*/ 0 w 10"/>
                <a:gd name="T7" fmla="*/ 3 h 5"/>
                <a:gd name="T8" fmla="*/ 9 w 10"/>
                <a:gd name="T9" fmla="*/ 1 h 5"/>
              </a:gdLst>
              <a:ahLst/>
              <a:cxnLst>
                <a:cxn ang="0">
                  <a:pos x="T0" y="T1"/>
                </a:cxn>
                <a:cxn ang="0">
                  <a:pos x="T2" y="T3"/>
                </a:cxn>
                <a:cxn ang="0">
                  <a:pos x="T4" y="T5"/>
                </a:cxn>
                <a:cxn ang="0">
                  <a:pos x="T6" y="T7"/>
                </a:cxn>
                <a:cxn ang="0">
                  <a:pos x="T8" y="T9"/>
                </a:cxn>
              </a:cxnLst>
              <a:rect l="0" t="0" r="r" b="b"/>
              <a:pathLst>
                <a:path w="10" h="5">
                  <a:moveTo>
                    <a:pt x="9" y="1"/>
                  </a:moveTo>
                  <a:cubicBezTo>
                    <a:pt x="10" y="2"/>
                    <a:pt x="6" y="4"/>
                    <a:pt x="9" y="4"/>
                  </a:cubicBezTo>
                  <a:cubicBezTo>
                    <a:pt x="9" y="5"/>
                    <a:pt x="5" y="4"/>
                    <a:pt x="3" y="5"/>
                  </a:cubicBezTo>
                  <a:cubicBezTo>
                    <a:pt x="3" y="3"/>
                    <a:pt x="4" y="2"/>
                    <a:pt x="0" y="3"/>
                  </a:cubicBezTo>
                  <a:cubicBezTo>
                    <a:pt x="0" y="0"/>
                    <a:pt x="5"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4"/>
            <p:cNvSpPr/>
            <p:nvPr/>
          </p:nvSpPr>
          <p:spPr bwMode="auto">
            <a:xfrm>
              <a:off x="5969000" y="4029075"/>
              <a:ext cx="26988" cy="19050"/>
            </a:xfrm>
            <a:custGeom>
              <a:avLst/>
              <a:gdLst>
                <a:gd name="T0" fmla="*/ 6 w 7"/>
                <a:gd name="T1" fmla="*/ 2 h 5"/>
                <a:gd name="T2" fmla="*/ 4 w 7"/>
                <a:gd name="T3" fmla="*/ 5 h 5"/>
                <a:gd name="T4" fmla="*/ 0 w 7"/>
                <a:gd name="T5" fmla="*/ 5 h 5"/>
                <a:gd name="T6" fmla="*/ 1 w 7"/>
                <a:gd name="T7" fmla="*/ 2 h 5"/>
                <a:gd name="T8" fmla="*/ 6 w 7"/>
                <a:gd name="T9" fmla="*/ 2 h 5"/>
              </a:gdLst>
              <a:ahLst/>
              <a:cxnLst>
                <a:cxn ang="0">
                  <a:pos x="T0" y="T1"/>
                </a:cxn>
                <a:cxn ang="0">
                  <a:pos x="T2" y="T3"/>
                </a:cxn>
                <a:cxn ang="0">
                  <a:pos x="T4" y="T5"/>
                </a:cxn>
                <a:cxn ang="0">
                  <a:pos x="T6" y="T7"/>
                </a:cxn>
                <a:cxn ang="0">
                  <a:pos x="T8" y="T9"/>
                </a:cxn>
              </a:cxnLst>
              <a:rect l="0" t="0" r="r" b="b"/>
              <a:pathLst>
                <a:path w="7" h="5">
                  <a:moveTo>
                    <a:pt x="6" y="2"/>
                  </a:moveTo>
                  <a:cubicBezTo>
                    <a:pt x="6" y="4"/>
                    <a:pt x="3" y="3"/>
                    <a:pt x="4" y="5"/>
                  </a:cubicBezTo>
                  <a:cubicBezTo>
                    <a:pt x="3" y="5"/>
                    <a:pt x="2" y="5"/>
                    <a:pt x="0" y="5"/>
                  </a:cubicBezTo>
                  <a:cubicBezTo>
                    <a:pt x="1" y="4"/>
                    <a:pt x="4" y="2"/>
                    <a:pt x="1" y="2"/>
                  </a:cubicBezTo>
                  <a:cubicBezTo>
                    <a:pt x="2" y="1"/>
                    <a:pt x="7" y="0"/>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5"/>
            <p:cNvSpPr/>
            <p:nvPr/>
          </p:nvSpPr>
          <p:spPr bwMode="auto">
            <a:xfrm>
              <a:off x="2474913" y="4040188"/>
              <a:ext cx="17463" cy="4763"/>
            </a:xfrm>
            <a:custGeom>
              <a:avLst/>
              <a:gdLst>
                <a:gd name="T0" fmla="*/ 0 w 5"/>
                <a:gd name="T1" fmla="*/ 0 h 1"/>
                <a:gd name="T2" fmla="*/ 4 w 5"/>
                <a:gd name="T3" fmla="*/ 0 h 1"/>
                <a:gd name="T4" fmla="*/ 3 w 5"/>
                <a:gd name="T5" fmla="*/ 1 h 1"/>
                <a:gd name="T6" fmla="*/ 1 w 5"/>
                <a:gd name="T7" fmla="*/ 1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cubicBezTo>
                    <a:pt x="1" y="0"/>
                    <a:pt x="3" y="0"/>
                    <a:pt x="4" y="0"/>
                  </a:cubicBezTo>
                  <a:cubicBezTo>
                    <a:pt x="5" y="0"/>
                    <a:pt x="4" y="1"/>
                    <a:pt x="3" y="1"/>
                  </a:cubicBezTo>
                  <a:cubicBezTo>
                    <a:pt x="3" y="1"/>
                    <a:pt x="2" y="1"/>
                    <a:pt x="1" y="1"/>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6"/>
            <p:cNvSpPr/>
            <p:nvPr/>
          </p:nvSpPr>
          <p:spPr bwMode="auto">
            <a:xfrm>
              <a:off x="2868613" y="4044950"/>
              <a:ext cx="152400" cy="30163"/>
            </a:xfrm>
            <a:custGeom>
              <a:avLst/>
              <a:gdLst>
                <a:gd name="T0" fmla="*/ 40 w 41"/>
                <a:gd name="T1" fmla="*/ 6 h 8"/>
                <a:gd name="T2" fmla="*/ 31 w 41"/>
                <a:gd name="T3" fmla="*/ 7 h 8"/>
                <a:gd name="T4" fmla="*/ 29 w 41"/>
                <a:gd name="T5" fmla="*/ 5 h 8"/>
                <a:gd name="T6" fmla="*/ 18 w 41"/>
                <a:gd name="T7" fmla="*/ 4 h 8"/>
                <a:gd name="T8" fmla="*/ 17 w 41"/>
                <a:gd name="T9" fmla="*/ 2 h 8"/>
                <a:gd name="T10" fmla="*/ 7 w 41"/>
                <a:gd name="T11" fmla="*/ 2 h 8"/>
                <a:gd name="T12" fmla="*/ 0 w 41"/>
                <a:gd name="T13" fmla="*/ 3 h 8"/>
                <a:gd name="T14" fmla="*/ 4 w 41"/>
                <a:gd name="T15" fmla="*/ 1 h 8"/>
                <a:gd name="T16" fmla="*/ 13 w 41"/>
                <a:gd name="T17" fmla="*/ 0 h 8"/>
                <a:gd name="T18" fmla="*/ 16 w 41"/>
                <a:gd name="T19" fmla="*/ 1 h 8"/>
                <a:gd name="T20" fmla="*/ 19 w 41"/>
                <a:gd name="T21" fmla="*/ 2 h 8"/>
                <a:gd name="T22" fmla="*/ 27 w 41"/>
                <a:gd name="T23" fmla="*/ 2 h 8"/>
                <a:gd name="T24" fmla="*/ 30 w 41"/>
                <a:gd name="T25" fmla="*/ 5 h 8"/>
                <a:gd name="T26" fmla="*/ 33 w 41"/>
                <a:gd name="T27" fmla="*/ 5 h 8"/>
                <a:gd name="T28" fmla="*/ 40 w 41"/>
                <a:gd name="T2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8">
                  <a:moveTo>
                    <a:pt x="40" y="6"/>
                  </a:moveTo>
                  <a:cubicBezTo>
                    <a:pt x="41" y="8"/>
                    <a:pt x="32" y="5"/>
                    <a:pt x="31" y="7"/>
                  </a:cubicBezTo>
                  <a:cubicBezTo>
                    <a:pt x="29" y="7"/>
                    <a:pt x="31" y="5"/>
                    <a:pt x="29" y="5"/>
                  </a:cubicBezTo>
                  <a:cubicBezTo>
                    <a:pt x="26" y="4"/>
                    <a:pt x="22" y="4"/>
                    <a:pt x="18" y="4"/>
                  </a:cubicBezTo>
                  <a:cubicBezTo>
                    <a:pt x="18" y="3"/>
                    <a:pt x="17" y="3"/>
                    <a:pt x="17" y="2"/>
                  </a:cubicBezTo>
                  <a:cubicBezTo>
                    <a:pt x="13" y="2"/>
                    <a:pt x="10" y="2"/>
                    <a:pt x="7" y="2"/>
                  </a:cubicBezTo>
                  <a:cubicBezTo>
                    <a:pt x="5" y="2"/>
                    <a:pt x="3" y="4"/>
                    <a:pt x="0" y="3"/>
                  </a:cubicBezTo>
                  <a:cubicBezTo>
                    <a:pt x="1" y="2"/>
                    <a:pt x="5" y="2"/>
                    <a:pt x="4" y="1"/>
                  </a:cubicBezTo>
                  <a:cubicBezTo>
                    <a:pt x="7" y="0"/>
                    <a:pt x="12" y="1"/>
                    <a:pt x="13" y="0"/>
                  </a:cubicBezTo>
                  <a:cubicBezTo>
                    <a:pt x="18" y="1"/>
                    <a:pt x="12" y="1"/>
                    <a:pt x="16" y="1"/>
                  </a:cubicBezTo>
                  <a:cubicBezTo>
                    <a:pt x="16" y="1"/>
                    <a:pt x="19" y="2"/>
                    <a:pt x="19" y="2"/>
                  </a:cubicBezTo>
                  <a:cubicBezTo>
                    <a:pt x="20" y="2"/>
                    <a:pt x="23" y="2"/>
                    <a:pt x="27" y="2"/>
                  </a:cubicBezTo>
                  <a:cubicBezTo>
                    <a:pt x="26" y="4"/>
                    <a:pt x="32" y="2"/>
                    <a:pt x="30" y="5"/>
                  </a:cubicBezTo>
                  <a:cubicBezTo>
                    <a:pt x="32" y="4"/>
                    <a:pt x="33" y="4"/>
                    <a:pt x="33" y="5"/>
                  </a:cubicBezTo>
                  <a:cubicBezTo>
                    <a:pt x="35" y="5"/>
                    <a:pt x="40" y="4"/>
                    <a:pt x="4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7"/>
            <p:cNvSpPr/>
            <p:nvPr/>
          </p:nvSpPr>
          <p:spPr bwMode="auto">
            <a:xfrm>
              <a:off x="3048000" y="4070350"/>
              <a:ext cx="63500" cy="15875"/>
            </a:xfrm>
            <a:custGeom>
              <a:avLst/>
              <a:gdLst>
                <a:gd name="T0" fmla="*/ 1 w 17"/>
                <a:gd name="T1" fmla="*/ 0 h 4"/>
                <a:gd name="T2" fmla="*/ 9 w 17"/>
                <a:gd name="T3" fmla="*/ 0 h 4"/>
                <a:gd name="T4" fmla="*/ 13 w 17"/>
                <a:gd name="T5" fmla="*/ 1 h 4"/>
                <a:gd name="T6" fmla="*/ 17 w 17"/>
                <a:gd name="T7" fmla="*/ 2 h 4"/>
                <a:gd name="T8" fmla="*/ 3 w 17"/>
                <a:gd name="T9" fmla="*/ 3 h 4"/>
                <a:gd name="T10" fmla="*/ 5 w 17"/>
                <a:gd name="T11" fmla="*/ 2 h 4"/>
                <a:gd name="T12" fmla="*/ 1 w 17"/>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7" h="4">
                  <a:moveTo>
                    <a:pt x="1" y="0"/>
                  </a:moveTo>
                  <a:cubicBezTo>
                    <a:pt x="3" y="1"/>
                    <a:pt x="6" y="0"/>
                    <a:pt x="9" y="0"/>
                  </a:cubicBezTo>
                  <a:cubicBezTo>
                    <a:pt x="9" y="0"/>
                    <a:pt x="12" y="2"/>
                    <a:pt x="13" y="1"/>
                  </a:cubicBezTo>
                  <a:cubicBezTo>
                    <a:pt x="14" y="1"/>
                    <a:pt x="14" y="2"/>
                    <a:pt x="17" y="2"/>
                  </a:cubicBezTo>
                  <a:cubicBezTo>
                    <a:pt x="16" y="4"/>
                    <a:pt x="6" y="3"/>
                    <a:pt x="3" y="3"/>
                  </a:cubicBezTo>
                  <a:cubicBezTo>
                    <a:pt x="2" y="2"/>
                    <a:pt x="5" y="3"/>
                    <a:pt x="5" y="2"/>
                  </a:cubicBezTo>
                  <a:cubicBezTo>
                    <a:pt x="5" y="2"/>
                    <a:pt x="0"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8"/>
            <p:cNvSpPr/>
            <p:nvPr/>
          </p:nvSpPr>
          <p:spPr bwMode="auto">
            <a:xfrm>
              <a:off x="5795963" y="4070350"/>
              <a:ext cx="30163" cy="11113"/>
            </a:xfrm>
            <a:custGeom>
              <a:avLst/>
              <a:gdLst>
                <a:gd name="T0" fmla="*/ 7 w 8"/>
                <a:gd name="T1" fmla="*/ 0 h 3"/>
                <a:gd name="T2" fmla="*/ 5 w 8"/>
                <a:gd name="T3" fmla="*/ 3 h 3"/>
                <a:gd name="T4" fmla="*/ 0 w 8"/>
                <a:gd name="T5" fmla="*/ 1 h 3"/>
                <a:gd name="T6" fmla="*/ 2 w 8"/>
                <a:gd name="T7" fmla="*/ 0 h 3"/>
                <a:gd name="T8" fmla="*/ 7 w 8"/>
                <a:gd name="T9" fmla="*/ 0 h 3"/>
              </a:gdLst>
              <a:ahLst/>
              <a:cxnLst>
                <a:cxn ang="0">
                  <a:pos x="T0" y="T1"/>
                </a:cxn>
                <a:cxn ang="0">
                  <a:pos x="T2" y="T3"/>
                </a:cxn>
                <a:cxn ang="0">
                  <a:pos x="T4" y="T5"/>
                </a:cxn>
                <a:cxn ang="0">
                  <a:pos x="T6" y="T7"/>
                </a:cxn>
                <a:cxn ang="0">
                  <a:pos x="T8" y="T9"/>
                </a:cxn>
              </a:cxnLst>
              <a:rect l="0" t="0" r="r" b="b"/>
              <a:pathLst>
                <a:path w="8" h="3">
                  <a:moveTo>
                    <a:pt x="7" y="0"/>
                  </a:moveTo>
                  <a:cubicBezTo>
                    <a:pt x="8" y="2"/>
                    <a:pt x="4" y="2"/>
                    <a:pt x="5" y="3"/>
                  </a:cubicBezTo>
                  <a:cubicBezTo>
                    <a:pt x="2" y="3"/>
                    <a:pt x="0" y="3"/>
                    <a:pt x="0" y="1"/>
                  </a:cubicBezTo>
                  <a:cubicBezTo>
                    <a:pt x="2" y="2"/>
                    <a:pt x="2" y="1"/>
                    <a:pt x="2" y="0"/>
                  </a:cubicBezTo>
                  <a:cubicBezTo>
                    <a:pt x="3"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9"/>
            <p:cNvSpPr/>
            <p:nvPr/>
          </p:nvSpPr>
          <p:spPr bwMode="auto">
            <a:xfrm>
              <a:off x="3025775" y="4075113"/>
              <a:ext cx="22225" cy="11113"/>
            </a:xfrm>
            <a:custGeom>
              <a:avLst/>
              <a:gdLst>
                <a:gd name="T0" fmla="*/ 5 w 6"/>
                <a:gd name="T1" fmla="*/ 3 h 3"/>
                <a:gd name="T2" fmla="*/ 0 w 6"/>
                <a:gd name="T3" fmla="*/ 2 h 3"/>
                <a:gd name="T4" fmla="*/ 5 w 6"/>
                <a:gd name="T5" fmla="*/ 3 h 3"/>
              </a:gdLst>
              <a:ahLst/>
              <a:cxnLst>
                <a:cxn ang="0">
                  <a:pos x="T0" y="T1"/>
                </a:cxn>
                <a:cxn ang="0">
                  <a:pos x="T2" y="T3"/>
                </a:cxn>
                <a:cxn ang="0">
                  <a:pos x="T4" y="T5"/>
                </a:cxn>
              </a:cxnLst>
              <a:rect l="0" t="0" r="r" b="b"/>
              <a:pathLst>
                <a:path w="6" h="3">
                  <a:moveTo>
                    <a:pt x="5" y="3"/>
                  </a:moveTo>
                  <a:cubicBezTo>
                    <a:pt x="4" y="2"/>
                    <a:pt x="2" y="2"/>
                    <a:pt x="0" y="2"/>
                  </a:cubicBezTo>
                  <a:cubicBezTo>
                    <a:pt x="1" y="1"/>
                    <a:pt x="6" y="0"/>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60"/>
            <p:cNvSpPr/>
            <p:nvPr/>
          </p:nvSpPr>
          <p:spPr bwMode="auto">
            <a:xfrm>
              <a:off x="2962275" y="4078288"/>
              <a:ext cx="30163" cy="11113"/>
            </a:xfrm>
            <a:custGeom>
              <a:avLst/>
              <a:gdLst>
                <a:gd name="T0" fmla="*/ 1 w 8"/>
                <a:gd name="T1" fmla="*/ 1 h 3"/>
                <a:gd name="T2" fmla="*/ 7 w 8"/>
                <a:gd name="T3" fmla="*/ 2 h 3"/>
                <a:gd name="T4" fmla="*/ 1 w 8"/>
                <a:gd name="T5" fmla="*/ 1 h 3"/>
              </a:gdLst>
              <a:ahLst/>
              <a:cxnLst>
                <a:cxn ang="0">
                  <a:pos x="T0" y="T1"/>
                </a:cxn>
                <a:cxn ang="0">
                  <a:pos x="T2" y="T3"/>
                </a:cxn>
                <a:cxn ang="0">
                  <a:pos x="T4" y="T5"/>
                </a:cxn>
              </a:cxnLst>
              <a:rect l="0" t="0" r="r" b="b"/>
              <a:pathLst>
                <a:path w="8" h="3">
                  <a:moveTo>
                    <a:pt x="1" y="1"/>
                  </a:moveTo>
                  <a:cubicBezTo>
                    <a:pt x="3" y="1"/>
                    <a:pt x="8" y="0"/>
                    <a:pt x="7" y="2"/>
                  </a:cubicBezTo>
                  <a:cubicBezTo>
                    <a:pt x="5" y="2"/>
                    <a:pt x="0" y="3"/>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1"/>
            <p:cNvSpPr/>
            <p:nvPr/>
          </p:nvSpPr>
          <p:spPr bwMode="auto">
            <a:xfrm>
              <a:off x="5961063" y="4081463"/>
              <a:ext cx="41275" cy="38100"/>
            </a:xfrm>
            <a:custGeom>
              <a:avLst/>
              <a:gdLst>
                <a:gd name="T0" fmla="*/ 5 w 11"/>
                <a:gd name="T1" fmla="*/ 0 h 10"/>
                <a:gd name="T2" fmla="*/ 9 w 11"/>
                <a:gd name="T3" fmla="*/ 0 h 10"/>
                <a:gd name="T4" fmla="*/ 11 w 11"/>
                <a:gd name="T5" fmla="*/ 4 h 10"/>
                <a:gd name="T6" fmla="*/ 8 w 11"/>
                <a:gd name="T7" fmla="*/ 5 h 10"/>
                <a:gd name="T8" fmla="*/ 7 w 11"/>
                <a:gd name="T9" fmla="*/ 7 h 10"/>
                <a:gd name="T10" fmla="*/ 6 w 11"/>
                <a:gd name="T11" fmla="*/ 9 h 10"/>
                <a:gd name="T12" fmla="*/ 3 w 11"/>
                <a:gd name="T13" fmla="*/ 8 h 10"/>
                <a:gd name="T14" fmla="*/ 0 w 11"/>
                <a:gd name="T15" fmla="*/ 6 h 10"/>
                <a:gd name="T16" fmla="*/ 2 w 11"/>
                <a:gd name="T17" fmla="*/ 3 h 10"/>
                <a:gd name="T18" fmla="*/ 5 w 11"/>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0">
                  <a:moveTo>
                    <a:pt x="5" y="0"/>
                  </a:moveTo>
                  <a:cubicBezTo>
                    <a:pt x="7" y="0"/>
                    <a:pt x="8" y="0"/>
                    <a:pt x="9" y="0"/>
                  </a:cubicBezTo>
                  <a:cubicBezTo>
                    <a:pt x="10" y="1"/>
                    <a:pt x="11" y="3"/>
                    <a:pt x="11" y="4"/>
                  </a:cubicBezTo>
                  <a:cubicBezTo>
                    <a:pt x="9" y="4"/>
                    <a:pt x="11" y="5"/>
                    <a:pt x="8" y="5"/>
                  </a:cubicBezTo>
                  <a:cubicBezTo>
                    <a:pt x="8" y="6"/>
                    <a:pt x="8" y="7"/>
                    <a:pt x="7" y="7"/>
                  </a:cubicBezTo>
                  <a:cubicBezTo>
                    <a:pt x="7" y="7"/>
                    <a:pt x="8" y="9"/>
                    <a:pt x="6" y="9"/>
                  </a:cubicBezTo>
                  <a:cubicBezTo>
                    <a:pt x="3" y="10"/>
                    <a:pt x="6" y="8"/>
                    <a:pt x="3" y="8"/>
                  </a:cubicBezTo>
                  <a:cubicBezTo>
                    <a:pt x="2" y="8"/>
                    <a:pt x="2" y="6"/>
                    <a:pt x="0" y="6"/>
                  </a:cubicBezTo>
                  <a:cubicBezTo>
                    <a:pt x="0" y="4"/>
                    <a:pt x="4" y="5"/>
                    <a:pt x="2" y="3"/>
                  </a:cubicBezTo>
                  <a:cubicBezTo>
                    <a:pt x="5" y="4"/>
                    <a:pt x="5"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2"/>
            <p:cNvSpPr/>
            <p:nvPr/>
          </p:nvSpPr>
          <p:spPr bwMode="auto">
            <a:xfrm>
              <a:off x="6002338" y="4111625"/>
              <a:ext cx="57150" cy="30163"/>
            </a:xfrm>
            <a:custGeom>
              <a:avLst/>
              <a:gdLst>
                <a:gd name="T0" fmla="*/ 8 w 15"/>
                <a:gd name="T1" fmla="*/ 1 h 8"/>
                <a:gd name="T2" fmla="*/ 11 w 15"/>
                <a:gd name="T3" fmla="*/ 3 h 8"/>
                <a:gd name="T4" fmla="*/ 10 w 15"/>
                <a:gd name="T5" fmla="*/ 3 h 8"/>
                <a:gd name="T6" fmla="*/ 11 w 15"/>
                <a:gd name="T7" fmla="*/ 4 h 8"/>
                <a:gd name="T8" fmla="*/ 15 w 15"/>
                <a:gd name="T9" fmla="*/ 6 h 8"/>
                <a:gd name="T10" fmla="*/ 13 w 15"/>
                <a:gd name="T11" fmla="*/ 8 h 8"/>
                <a:gd name="T12" fmla="*/ 10 w 15"/>
                <a:gd name="T13" fmla="*/ 8 h 8"/>
                <a:gd name="T14" fmla="*/ 5 w 15"/>
                <a:gd name="T15" fmla="*/ 5 h 8"/>
                <a:gd name="T16" fmla="*/ 7 w 15"/>
                <a:gd name="T17" fmla="*/ 5 h 8"/>
                <a:gd name="T18" fmla="*/ 0 w 15"/>
                <a:gd name="T19" fmla="*/ 2 h 8"/>
                <a:gd name="T20" fmla="*/ 8 w 15"/>
                <a:gd name="T2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8">
                  <a:moveTo>
                    <a:pt x="8" y="1"/>
                  </a:moveTo>
                  <a:cubicBezTo>
                    <a:pt x="6" y="3"/>
                    <a:pt x="11" y="2"/>
                    <a:pt x="11" y="3"/>
                  </a:cubicBezTo>
                  <a:cubicBezTo>
                    <a:pt x="12" y="3"/>
                    <a:pt x="10" y="3"/>
                    <a:pt x="10" y="3"/>
                  </a:cubicBezTo>
                  <a:cubicBezTo>
                    <a:pt x="10" y="3"/>
                    <a:pt x="11" y="4"/>
                    <a:pt x="11" y="4"/>
                  </a:cubicBezTo>
                  <a:cubicBezTo>
                    <a:pt x="12" y="5"/>
                    <a:pt x="15" y="5"/>
                    <a:pt x="15" y="6"/>
                  </a:cubicBezTo>
                  <a:cubicBezTo>
                    <a:pt x="13" y="6"/>
                    <a:pt x="13" y="7"/>
                    <a:pt x="13" y="8"/>
                  </a:cubicBezTo>
                  <a:cubicBezTo>
                    <a:pt x="12" y="8"/>
                    <a:pt x="10" y="7"/>
                    <a:pt x="10" y="8"/>
                  </a:cubicBezTo>
                  <a:cubicBezTo>
                    <a:pt x="8" y="8"/>
                    <a:pt x="8" y="6"/>
                    <a:pt x="5" y="5"/>
                  </a:cubicBezTo>
                  <a:cubicBezTo>
                    <a:pt x="5" y="5"/>
                    <a:pt x="7" y="5"/>
                    <a:pt x="7" y="5"/>
                  </a:cubicBezTo>
                  <a:cubicBezTo>
                    <a:pt x="5" y="4"/>
                    <a:pt x="3" y="2"/>
                    <a:pt x="0" y="2"/>
                  </a:cubicBezTo>
                  <a:cubicBezTo>
                    <a:pt x="3" y="0"/>
                    <a:pt x="5"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3"/>
            <p:cNvSpPr/>
            <p:nvPr/>
          </p:nvSpPr>
          <p:spPr bwMode="auto">
            <a:xfrm>
              <a:off x="5980113" y="4127500"/>
              <a:ext cx="11113" cy="3175"/>
            </a:xfrm>
            <a:custGeom>
              <a:avLst/>
              <a:gdLst>
                <a:gd name="T0" fmla="*/ 0 w 3"/>
                <a:gd name="T1" fmla="*/ 0 h 1"/>
                <a:gd name="T2" fmla="*/ 3 w 3"/>
                <a:gd name="T3" fmla="*/ 0 h 1"/>
                <a:gd name="T4" fmla="*/ 3 w 3"/>
                <a:gd name="T5" fmla="*/ 1 h 1"/>
                <a:gd name="T6" fmla="*/ 0 w 3"/>
                <a:gd name="T7" fmla="*/ 1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cubicBezTo>
                    <a:pt x="1" y="0"/>
                    <a:pt x="2" y="0"/>
                    <a:pt x="3" y="0"/>
                  </a:cubicBezTo>
                  <a:cubicBezTo>
                    <a:pt x="3" y="0"/>
                    <a:pt x="3" y="0"/>
                    <a:pt x="3" y="1"/>
                  </a:cubicBezTo>
                  <a:cubicBezTo>
                    <a:pt x="2" y="1"/>
                    <a:pt x="1" y="1"/>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4"/>
            <p:cNvSpPr/>
            <p:nvPr/>
          </p:nvSpPr>
          <p:spPr bwMode="auto">
            <a:xfrm>
              <a:off x="5999163" y="4130675"/>
              <a:ext cx="30163" cy="22225"/>
            </a:xfrm>
            <a:custGeom>
              <a:avLst/>
              <a:gdLst>
                <a:gd name="T0" fmla="*/ 8 w 8"/>
                <a:gd name="T1" fmla="*/ 5 h 6"/>
                <a:gd name="T2" fmla="*/ 3 w 8"/>
                <a:gd name="T3" fmla="*/ 5 h 6"/>
                <a:gd name="T4" fmla="*/ 0 w 8"/>
                <a:gd name="T5" fmla="*/ 3 h 6"/>
                <a:gd name="T6" fmla="*/ 8 w 8"/>
                <a:gd name="T7" fmla="*/ 5 h 6"/>
              </a:gdLst>
              <a:ahLst/>
              <a:cxnLst>
                <a:cxn ang="0">
                  <a:pos x="T0" y="T1"/>
                </a:cxn>
                <a:cxn ang="0">
                  <a:pos x="T2" y="T3"/>
                </a:cxn>
                <a:cxn ang="0">
                  <a:pos x="T4" y="T5"/>
                </a:cxn>
                <a:cxn ang="0">
                  <a:pos x="T6" y="T7"/>
                </a:cxn>
              </a:cxnLst>
              <a:rect l="0" t="0" r="r" b="b"/>
              <a:pathLst>
                <a:path w="8" h="6">
                  <a:moveTo>
                    <a:pt x="8" y="5"/>
                  </a:moveTo>
                  <a:cubicBezTo>
                    <a:pt x="8" y="6"/>
                    <a:pt x="5" y="5"/>
                    <a:pt x="3" y="5"/>
                  </a:cubicBezTo>
                  <a:cubicBezTo>
                    <a:pt x="3" y="4"/>
                    <a:pt x="4" y="2"/>
                    <a:pt x="0" y="3"/>
                  </a:cubicBezTo>
                  <a:cubicBezTo>
                    <a:pt x="4" y="0"/>
                    <a:pt x="4" y="5"/>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5"/>
            <p:cNvSpPr/>
            <p:nvPr/>
          </p:nvSpPr>
          <p:spPr bwMode="auto">
            <a:xfrm>
              <a:off x="5357813" y="4149725"/>
              <a:ext cx="33338" cy="25400"/>
            </a:xfrm>
            <a:custGeom>
              <a:avLst/>
              <a:gdLst>
                <a:gd name="T0" fmla="*/ 2 w 9"/>
                <a:gd name="T1" fmla="*/ 0 h 7"/>
                <a:gd name="T2" fmla="*/ 5 w 9"/>
                <a:gd name="T3" fmla="*/ 2 h 7"/>
                <a:gd name="T4" fmla="*/ 6 w 9"/>
                <a:gd name="T5" fmla="*/ 2 h 7"/>
                <a:gd name="T6" fmla="*/ 8 w 9"/>
                <a:gd name="T7" fmla="*/ 3 h 7"/>
                <a:gd name="T8" fmla="*/ 7 w 9"/>
                <a:gd name="T9" fmla="*/ 4 h 7"/>
                <a:gd name="T10" fmla="*/ 8 w 9"/>
                <a:gd name="T11" fmla="*/ 6 h 7"/>
                <a:gd name="T12" fmla="*/ 6 w 9"/>
                <a:gd name="T13" fmla="*/ 7 h 7"/>
                <a:gd name="T14" fmla="*/ 2 w 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2" y="0"/>
                  </a:moveTo>
                  <a:cubicBezTo>
                    <a:pt x="4" y="0"/>
                    <a:pt x="4" y="1"/>
                    <a:pt x="5" y="2"/>
                  </a:cubicBezTo>
                  <a:cubicBezTo>
                    <a:pt x="5" y="2"/>
                    <a:pt x="6" y="2"/>
                    <a:pt x="6" y="2"/>
                  </a:cubicBezTo>
                  <a:cubicBezTo>
                    <a:pt x="6" y="3"/>
                    <a:pt x="8" y="3"/>
                    <a:pt x="8" y="3"/>
                  </a:cubicBezTo>
                  <a:cubicBezTo>
                    <a:pt x="8" y="4"/>
                    <a:pt x="7" y="4"/>
                    <a:pt x="7" y="4"/>
                  </a:cubicBezTo>
                  <a:cubicBezTo>
                    <a:pt x="7" y="4"/>
                    <a:pt x="9" y="5"/>
                    <a:pt x="8" y="6"/>
                  </a:cubicBezTo>
                  <a:cubicBezTo>
                    <a:pt x="6" y="6"/>
                    <a:pt x="6" y="7"/>
                    <a:pt x="6" y="7"/>
                  </a:cubicBezTo>
                  <a:cubicBezTo>
                    <a:pt x="0" y="6"/>
                    <a:pt x="1" y="3"/>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6"/>
            <p:cNvSpPr/>
            <p:nvPr/>
          </p:nvSpPr>
          <p:spPr bwMode="auto">
            <a:xfrm>
              <a:off x="6029325" y="4149725"/>
              <a:ext cx="38100" cy="30163"/>
            </a:xfrm>
            <a:custGeom>
              <a:avLst/>
              <a:gdLst>
                <a:gd name="T0" fmla="*/ 8 w 10"/>
                <a:gd name="T1" fmla="*/ 0 h 8"/>
                <a:gd name="T2" fmla="*/ 10 w 10"/>
                <a:gd name="T3" fmla="*/ 4 h 8"/>
                <a:gd name="T4" fmla="*/ 7 w 10"/>
                <a:gd name="T5" fmla="*/ 5 h 8"/>
                <a:gd name="T6" fmla="*/ 7 w 10"/>
                <a:gd name="T7" fmla="*/ 8 h 8"/>
                <a:gd name="T8" fmla="*/ 2 w 10"/>
                <a:gd name="T9" fmla="*/ 7 h 8"/>
                <a:gd name="T10" fmla="*/ 3 w 10"/>
                <a:gd name="T11" fmla="*/ 5 h 8"/>
                <a:gd name="T12" fmla="*/ 3 w 10"/>
                <a:gd name="T13" fmla="*/ 4 h 8"/>
                <a:gd name="T14" fmla="*/ 2 w 10"/>
                <a:gd name="T15" fmla="*/ 4 h 8"/>
                <a:gd name="T16" fmla="*/ 4 w 10"/>
                <a:gd name="T17" fmla="*/ 2 h 8"/>
                <a:gd name="T18" fmla="*/ 6 w 10"/>
                <a:gd name="T19" fmla="*/ 1 h 8"/>
                <a:gd name="T20" fmla="*/ 8 w 10"/>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8">
                  <a:moveTo>
                    <a:pt x="8" y="0"/>
                  </a:moveTo>
                  <a:cubicBezTo>
                    <a:pt x="8" y="2"/>
                    <a:pt x="8" y="4"/>
                    <a:pt x="10" y="4"/>
                  </a:cubicBezTo>
                  <a:cubicBezTo>
                    <a:pt x="10" y="5"/>
                    <a:pt x="8" y="5"/>
                    <a:pt x="7" y="5"/>
                  </a:cubicBezTo>
                  <a:cubicBezTo>
                    <a:pt x="9" y="6"/>
                    <a:pt x="6" y="6"/>
                    <a:pt x="7" y="8"/>
                  </a:cubicBezTo>
                  <a:cubicBezTo>
                    <a:pt x="4" y="8"/>
                    <a:pt x="5" y="7"/>
                    <a:pt x="2" y="7"/>
                  </a:cubicBezTo>
                  <a:cubicBezTo>
                    <a:pt x="2" y="6"/>
                    <a:pt x="3" y="5"/>
                    <a:pt x="3" y="5"/>
                  </a:cubicBezTo>
                  <a:cubicBezTo>
                    <a:pt x="3" y="4"/>
                    <a:pt x="1" y="4"/>
                    <a:pt x="3" y="4"/>
                  </a:cubicBezTo>
                  <a:cubicBezTo>
                    <a:pt x="3" y="3"/>
                    <a:pt x="2" y="3"/>
                    <a:pt x="2" y="4"/>
                  </a:cubicBezTo>
                  <a:cubicBezTo>
                    <a:pt x="0" y="4"/>
                    <a:pt x="2" y="2"/>
                    <a:pt x="4" y="2"/>
                  </a:cubicBezTo>
                  <a:cubicBezTo>
                    <a:pt x="4" y="2"/>
                    <a:pt x="5" y="1"/>
                    <a:pt x="6" y="1"/>
                  </a:cubicBezTo>
                  <a:cubicBezTo>
                    <a:pt x="7" y="1"/>
                    <a:pt x="7"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7"/>
            <p:cNvSpPr/>
            <p:nvPr/>
          </p:nvSpPr>
          <p:spPr bwMode="auto">
            <a:xfrm>
              <a:off x="5999163" y="4157663"/>
              <a:ext cx="26988" cy="11113"/>
            </a:xfrm>
            <a:custGeom>
              <a:avLst/>
              <a:gdLst>
                <a:gd name="T0" fmla="*/ 4 w 7"/>
                <a:gd name="T1" fmla="*/ 0 h 3"/>
                <a:gd name="T2" fmla="*/ 7 w 7"/>
                <a:gd name="T3" fmla="*/ 1 h 3"/>
                <a:gd name="T4" fmla="*/ 6 w 7"/>
                <a:gd name="T5" fmla="*/ 2 h 3"/>
                <a:gd name="T6" fmla="*/ 0 w 7"/>
                <a:gd name="T7" fmla="*/ 3 h 3"/>
                <a:gd name="T8" fmla="*/ 4 w 7"/>
                <a:gd name="T9" fmla="*/ 0 h 3"/>
              </a:gdLst>
              <a:ahLst/>
              <a:cxnLst>
                <a:cxn ang="0">
                  <a:pos x="T0" y="T1"/>
                </a:cxn>
                <a:cxn ang="0">
                  <a:pos x="T2" y="T3"/>
                </a:cxn>
                <a:cxn ang="0">
                  <a:pos x="T4" y="T5"/>
                </a:cxn>
                <a:cxn ang="0">
                  <a:pos x="T6" y="T7"/>
                </a:cxn>
                <a:cxn ang="0">
                  <a:pos x="T8" y="T9"/>
                </a:cxn>
              </a:cxnLst>
              <a:rect l="0" t="0" r="r" b="b"/>
              <a:pathLst>
                <a:path w="7" h="3">
                  <a:moveTo>
                    <a:pt x="4" y="0"/>
                  </a:moveTo>
                  <a:cubicBezTo>
                    <a:pt x="6" y="0"/>
                    <a:pt x="7" y="0"/>
                    <a:pt x="7" y="1"/>
                  </a:cubicBezTo>
                  <a:cubicBezTo>
                    <a:pt x="5" y="1"/>
                    <a:pt x="5" y="2"/>
                    <a:pt x="6" y="2"/>
                  </a:cubicBezTo>
                  <a:cubicBezTo>
                    <a:pt x="5" y="2"/>
                    <a:pt x="3" y="3"/>
                    <a:pt x="0" y="3"/>
                  </a:cubicBezTo>
                  <a:cubicBezTo>
                    <a:pt x="0" y="1"/>
                    <a:pt x="4" y="2"/>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8"/>
            <p:cNvSpPr/>
            <p:nvPr/>
          </p:nvSpPr>
          <p:spPr bwMode="auto">
            <a:xfrm>
              <a:off x="6081713" y="4202113"/>
              <a:ext cx="19050" cy="19050"/>
            </a:xfrm>
            <a:custGeom>
              <a:avLst/>
              <a:gdLst>
                <a:gd name="T0" fmla="*/ 1 w 5"/>
                <a:gd name="T1" fmla="*/ 0 h 5"/>
                <a:gd name="T2" fmla="*/ 5 w 5"/>
                <a:gd name="T3" fmla="*/ 2 h 5"/>
                <a:gd name="T4" fmla="*/ 0 w 5"/>
                <a:gd name="T5" fmla="*/ 5 h 5"/>
                <a:gd name="T6" fmla="*/ 2 w 5"/>
                <a:gd name="T7" fmla="*/ 4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4" y="0"/>
                    <a:pt x="2" y="2"/>
                    <a:pt x="5" y="2"/>
                  </a:cubicBezTo>
                  <a:cubicBezTo>
                    <a:pt x="4" y="3"/>
                    <a:pt x="5" y="5"/>
                    <a:pt x="0" y="5"/>
                  </a:cubicBezTo>
                  <a:cubicBezTo>
                    <a:pt x="0" y="4"/>
                    <a:pt x="1" y="4"/>
                    <a:pt x="2" y="4"/>
                  </a:cubicBezTo>
                  <a:cubicBezTo>
                    <a:pt x="1" y="3"/>
                    <a:pt x="0" y="3"/>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9"/>
            <p:cNvSpPr/>
            <p:nvPr/>
          </p:nvSpPr>
          <p:spPr bwMode="auto">
            <a:xfrm>
              <a:off x="5965825" y="4210050"/>
              <a:ext cx="74613" cy="11113"/>
            </a:xfrm>
            <a:custGeom>
              <a:avLst/>
              <a:gdLst>
                <a:gd name="T0" fmla="*/ 20 w 20"/>
                <a:gd name="T1" fmla="*/ 1 h 3"/>
                <a:gd name="T2" fmla="*/ 14 w 20"/>
                <a:gd name="T3" fmla="*/ 2 h 3"/>
                <a:gd name="T4" fmla="*/ 0 w 20"/>
                <a:gd name="T5" fmla="*/ 3 h 3"/>
                <a:gd name="T6" fmla="*/ 17 w 20"/>
                <a:gd name="T7" fmla="*/ 0 h 3"/>
                <a:gd name="T8" fmla="*/ 20 w 20"/>
                <a:gd name="T9" fmla="*/ 1 h 3"/>
              </a:gdLst>
              <a:ahLst/>
              <a:cxnLst>
                <a:cxn ang="0">
                  <a:pos x="T0" y="T1"/>
                </a:cxn>
                <a:cxn ang="0">
                  <a:pos x="T2" y="T3"/>
                </a:cxn>
                <a:cxn ang="0">
                  <a:pos x="T4" y="T5"/>
                </a:cxn>
                <a:cxn ang="0">
                  <a:pos x="T6" y="T7"/>
                </a:cxn>
                <a:cxn ang="0">
                  <a:pos x="T8" y="T9"/>
                </a:cxn>
              </a:cxnLst>
              <a:rect l="0" t="0" r="r" b="b"/>
              <a:pathLst>
                <a:path w="20" h="3">
                  <a:moveTo>
                    <a:pt x="20" y="1"/>
                  </a:moveTo>
                  <a:cubicBezTo>
                    <a:pt x="20" y="2"/>
                    <a:pt x="17" y="2"/>
                    <a:pt x="14" y="2"/>
                  </a:cubicBezTo>
                  <a:cubicBezTo>
                    <a:pt x="10" y="3"/>
                    <a:pt x="4" y="2"/>
                    <a:pt x="0" y="3"/>
                  </a:cubicBezTo>
                  <a:cubicBezTo>
                    <a:pt x="1" y="0"/>
                    <a:pt x="15" y="3"/>
                    <a:pt x="17" y="0"/>
                  </a:cubicBezTo>
                  <a:cubicBezTo>
                    <a:pt x="18" y="1"/>
                    <a:pt x="19" y="1"/>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70"/>
            <p:cNvSpPr/>
            <p:nvPr/>
          </p:nvSpPr>
          <p:spPr bwMode="auto">
            <a:xfrm>
              <a:off x="6130925" y="4221163"/>
              <a:ext cx="47625" cy="14288"/>
            </a:xfrm>
            <a:custGeom>
              <a:avLst/>
              <a:gdLst>
                <a:gd name="T0" fmla="*/ 13 w 13"/>
                <a:gd name="T1" fmla="*/ 3 h 4"/>
                <a:gd name="T2" fmla="*/ 11 w 13"/>
                <a:gd name="T3" fmla="*/ 4 h 4"/>
                <a:gd name="T4" fmla="*/ 5 w 13"/>
                <a:gd name="T5" fmla="*/ 4 h 4"/>
                <a:gd name="T6" fmla="*/ 4 w 13"/>
                <a:gd name="T7" fmla="*/ 4 h 4"/>
                <a:gd name="T8" fmla="*/ 0 w 13"/>
                <a:gd name="T9" fmla="*/ 2 h 4"/>
                <a:gd name="T10" fmla="*/ 5 w 13"/>
                <a:gd name="T11" fmla="*/ 1 h 4"/>
                <a:gd name="T12" fmla="*/ 8 w 13"/>
                <a:gd name="T13" fmla="*/ 1 h 4"/>
                <a:gd name="T14" fmla="*/ 8 w 13"/>
                <a:gd name="T15" fmla="*/ 1 h 4"/>
                <a:gd name="T16" fmla="*/ 9 w 13"/>
                <a:gd name="T17" fmla="*/ 1 h 4"/>
                <a:gd name="T18" fmla="*/ 13 w 13"/>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4">
                  <a:moveTo>
                    <a:pt x="13" y="3"/>
                  </a:moveTo>
                  <a:cubicBezTo>
                    <a:pt x="12" y="3"/>
                    <a:pt x="11" y="4"/>
                    <a:pt x="11" y="4"/>
                  </a:cubicBezTo>
                  <a:cubicBezTo>
                    <a:pt x="9" y="3"/>
                    <a:pt x="7" y="4"/>
                    <a:pt x="5" y="4"/>
                  </a:cubicBezTo>
                  <a:cubicBezTo>
                    <a:pt x="5" y="4"/>
                    <a:pt x="5" y="4"/>
                    <a:pt x="4" y="4"/>
                  </a:cubicBezTo>
                  <a:cubicBezTo>
                    <a:pt x="3" y="4"/>
                    <a:pt x="2" y="3"/>
                    <a:pt x="0" y="2"/>
                  </a:cubicBezTo>
                  <a:cubicBezTo>
                    <a:pt x="0" y="2"/>
                    <a:pt x="3" y="2"/>
                    <a:pt x="5" y="1"/>
                  </a:cubicBezTo>
                  <a:cubicBezTo>
                    <a:pt x="5" y="1"/>
                    <a:pt x="7" y="0"/>
                    <a:pt x="8" y="1"/>
                  </a:cubicBezTo>
                  <a:cubicBezTo>
                    <a:pt x="8" y="1"/>
                    <a:pt x="8" y="1"/>
                    <a:pt x="8" y="1"/>
                  </a:cubicBezTo>
                  <a:cubicBezTo>
                    <a:pt x="8" y="1"/>
                    <a:pt x="9" y="1"/>
                    <a:pt x="9" y="1"/>
                  </a:cubicBezTo>
                  <a:cubicBezTo>
                    <a:pt x="11" y="1"/>
                    <a:pt x="13" y="2"/>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1"/>
            <p:cNvSpPr/>
            <p:nvPr/>
          </p:nvSpPr>
          <p:spPr bwMode="auto">
            <a:xfrm>
              <a:off x="6156325" y="4232275"/>
              <a:ext cx="269875" cy="66675"/>
            </a:xfrm>
            <a:custGeom>
              <a:avLst/>
              <a:gdLst>
                <a:gd name="T0" fmla="*/ 24 w 72"/>
                <a:gd name="T1" fmla="*/ 9 h 18"/>
                <a:gd name="T2" fmla="*/ 20 w 72"/>
                <a:gd name="T3" fmla="*/ 8 h 18"/>
                <a:gd name="T4" fmla="*/ 18 w 72"/>
                <a:gd name="T5" fmla="*/ 6 h 18"/>
                <a:gd name="T6" fmla="*/ 7 w 72"/>
                <a:gd name="T7" fmla="*/ 5 h 18"/>
                <a:gd name="T8" fmla="*/ 1 w 72"/>
                <a:gd name="T9" fmla="*/ 5 h 18"/>
                <a:gd name="T10" fmla="*/ 0 w 72"/>
                <a:gd name="T11" fmla="*/ 3 h 18"/>
                <a:gd name="T12" fmla="*/ 3 w 72"/>
                <a:gd name="T13" fmla="*/ 3 h 18"/>
                <a:gd name="T14" fmla="*/ 6 w 72"/>
                <a:gd name="T15" fmla="*/ 2 h 18"/>
                <a:gd name="T16" fmla="*/ 11 w 72"/>
                <a:gd name="T17" fmla="*/ 3 h 18"/>
                <a:gd name="T18" fmla="*/ 15 w 72"/>
                <a:gd name="T19" fmla="*/ 2 h 18"/>
                <a:gd name="T20" fmla="*/ 23 w 72"/>
                <a:gd name="T21" fmla="*/ 0 h 18"/>
                <a:gd name="T22" fmla="*/ 25 w 72"/>
                <a:gd name="T23" fmla="*/ 1 h 18"/>
                <a:gd name="T24" fmla="*/ 33 w 72"/>
                <a:gd name="T25" fmla="*/ 3 h 18"/>
                <a:gd name="T26" fmla="*/ 35 w 72"/>
                <a:gd name="T27" fmla="*/ 2 h 18"/>
                <a:gd name="T28" fmla="*/ 37 w 72"/>
                <a:gd name="T29" fmla="*/ 3 h 18"/>
                <a:gd name="T30" fmla="*/ 41 w 72"/>
                <a:gd name="T31" fmla="*/ 3 h 18"/>
                <a:gd name="T32" fmla="*/ 45 w 72"/>
                <a:gd name="T33" fmla="*/ 4 h 18"/>
                <a:gd name="T34" fmla="*/ 45 w 72"/>
                <a:gd name="T35" fmla="*/ 6 h 18"/>
                <a:gd name="T36" fmla="*/ 47 w 72"/>
                <a:gd name="T37" fmla="*/ 5 h 18"/>
                <a:gd name="T38" fmla="*/ 48 w 72"/>
                <a:gd name="T39" fmla="*/ 7 h 18"/>
                <a:gd name="T40" fmla="*/ 53 w 72"/>
                <a:gd name="T41" fmla="*/ 8 h 18"/>
                <a:gd name="T42" fmla="*/ 61 w 72"/>
                <a:gd name="T43" fmla="*/ 9 h 18"/>
                <a:gd name="T44" fmla="*/ 60 w 72"/>
                <a:gd name="T45" fmla="*/ 11 h 18"/>
                <a:gd name="T46" fmla="*/ 63 w 72"/>
                <a:gd name="T47" fmla="*/ 12 h 18"/>
                <a:gd name="T48" fmla="*/ 63 w 72"/>
                <a:gd name="T49" fmla="*/ 13 h 18"/>
                <a:gd name="T50" fmla="*/ 67 w 72"/>
                <a:gd name="T51" fmla="*/ 15 h 18"/>
                <a:gd name="T52" fmla="*/ 72 w 72"/>
                <a:gd name="T53" fmla="*/ 17 h 18"/>
                <a:gd name="T54" fmla="*/ 65 w 72"/>
                <a:gd name="T55" fmla="*/ 17 h 18"/>
                <a:gd name="T56" fmla="*/ 59 w 72"/>
                <a:gd name="T57" fmla="*/ 15 h 18"/>
                <a:gd name="T58" fmla="*/ 57 w 72"/>
                <a:gd name="T59" fmla="*/ 14 h 18"/>
                <a:gd name="T60" fmla="*/ 56 w 72"/>
                <a:gd name="T61" fmla="*/ 14 h 18"/>
                <a:gd name="T62" fmla="*/ 53 w 72"/>
                <a:gd name="T63" fmla="*/ 12 h 18"/>
                <a:gd name="T64" fmla="*/ 45 w 72"/>
                <a:gd name="T65" fmla="*/ 12 h 18"/>
                <a:gd name="T66" fmla="*/ 41 w 72"/>
                <a:gd name="T67" fmla="*/ 16 h 18"/>
                <a:gd name="T68" fmla="*/ 36 w 72"/>
                <a:gd name="T69" fmla="*/ 15 h 18"/>
                <a:gd name="T70" fmla="*/ 33 w 72"/>
                <a:gd name="T71" fmla="*/ 15 h 18"/>
                <a:gd name="T72" fmla="*/ 29 w 72"/>
                <a:gd name="T73" fmla="*/ 12 h 18"/>
                <a:gd name="T74" fmla="*/ 25 w 72"/>
                <a:gd name="T75" fmla="*/ 14 h 18"/>
                <a:gd name="T76" fmla="*/ 22 w 72"/>
                <a:gd name="T77" fmla="*/ 13 h 18"/>
                <a:gd name="T78" fmla="*/ 25 w 72"/>
                <a:gd name="T79" fmla="*/ 12 h 18"/>
                <a:gd name="T80" fmla="*/ 27 w 72"/>
                <a:gd name="T81" fmla="*/ 10 h 18"/>
                <a:gd name="T82" fmla="*/ 26 w 72"/>
                <a:gd name="T83" fmla="*/ 11 h 18"/>
                <a:gd name="T84" fmla="*/ 24 w 72"/>
                <a:gd name="T8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 h="18">
                  <a:moveTo>
                    <a:pt x="24" y="9"/>
                  </a:moveTo>
                  <a:cubicBezTo>
                    <a:pt x="22" y="9"/>
                    <a:pt x="22" y="8"/>
                    <a:pt x="20" y="8"/>
                  </a:cubicBezTo>
                  <a:cubicBezTo>
                    <a:pt x="19" y="7"/>
                    <a:pt x="18" y="7"/>
                    <a:pt x="18" y="6"/>
                  </a:cubicBezTo>
                  <a:cubicBezTo>
                    <a:pt x="13" y="6"/>
                    <a:pt x="9" y="6"/>
                    <a:pt x="7" y="5"/>
                  </a:cubicBezTo>
                  <a:cubicBezTo>
                    <a:pt x="4" y="5"/>
                    <a:pt x="5" y="5"/>
                    <a:pt x="1" y="5"/>
                  </a:cubicBezTo>
                  <a:cubicBezTo>
                    <a:pt x="1" y="4"/>
                    <a:pt x="1" y="3"/>
                    <a:pt x="0" y="3"/>
                  </a:cubicBezTo>
                  <a:cubicBezTo>
                    <a:pt x="1" y="2"/>
                    <a:pt x="2" y="3"/>
                    <a:pt x="3" y="3"/>
                  </a:cubicBezTo>
                  <a:cubicBezTo>
                    <a:pt x="4" y="3"/>
                    <a:pt x="5" y="2"/>
                    <a:pt x="6" y="2"/>
                  </a:cubicBezTo>
                  <a:cubicBezTo>
                    <a:pt x="8" y="2"/>
                    <a:pt x="9" y="3"/>
                    <a:pt x="11" y="3"/>
                  </a:cubicBezTo>
                  <a:cubicBezTo>
                    <a:pt x="13" y="4"/>
                    <a:pt x="14" y="2"/>
                    <a:pt x="15" y="2"/>
                  </a:cubicBezTo>
                  <a:cubicBezTo>
                    <a:pt x="17" y="1"/>
                    <a:pt x="21" y="1"/>
                    <a:pt x="23" y="0"/>
                  </a:cubicBezTo>
                  <a:cubicBezTo>
                    <a:pt x="25" y="0"/>
                    <a:pt x="24" y="1"/>
                    <a:pt x="25" y="1"/>
                  </a:cubicBezTo>
                  <a:cubicBezTo>
                    <a:pt x="26" y="2"/>
                    <a:pt x="33" y="1"/>
                    <a:pt x="33" y="3"/>
                  </a:cubicBezTo>
                  <a:cubicBezTo>
                    <a:pt x="34" y="3"/>
                    <a:pt x="34" y="2"/>
                    <a:pt x="35" y="2"/>
                  </a:cubicBezTo>
                  <a:cubicBezTo>
                    <a:pt x="36" y="2"/>
                    <a:pt x="36" y="3"/>
                    <a:pt x="37" y="3"/>
                  </a:cubicBezTo>
                  <a:cubicBezTo>
                    <a:pt x="38" y="3"/>
                    <a:pt x="40" y="3"/>
                    <a:pt x="41" y="3"/>
                  </a:cubicBezTo>
                  <a:cubicBezTo>
                    <a:pt x="42" y="3"/>
                    <a:pt x="42" y="5"/>
                    <a:pt x="45" y="4"/>
                  </a:cubicBezTo>
                  <a:cubicBezTo>
                    <a:pt x="47" y="5"/>
                    <a:pt x="46" y="5"/>
                    <a:pt x="45" y="6"/>
                  </a:cubicBezTo>
                  <a:cubicBezTo>
                    <a:pt x="47" y="6"/>
                    <a:pt x="47" y="5"/>
                    <a:pt x="47" y="5"/>
                  </a:cubicBezTo>
                  <a:cubicBezTo>
                    <a:pt x="49" y="5"/>
                    <a:pt x="48" y="6"/>
                    <a:pt x="48" y="7"/>
                  </a:cubicBezTo>
                  <a:cubicBezTo>
                    <a:pt x="49" y="7"/>
                    <a:pt x="52" y="7"/>
                    <a:pt x="53" y="8"/>
                  </a:cubicBezTo>
                  <a:cubicBezTo>
                    <a:pt x="54" y="8"/>
                    <a:pt x="58" y="9"/>
                    <a:pt x="61" y="9"/>
                  </a:cubicBezTo>
                  <a:cubicBezTo>
                    <a:pt x="62" y="10"/>
                    <a:pt x="60" y="10"/>
                    <a:pt x="60" y="11"/>
                  </a:cubicBezTo>
                  <a:cubicBezTo>
                    <a:pt x="61" y="11"/>
                    <a:pt x="62" y="11"/>
                    <a:pt x="63" y="12"/>
                  </a:cubicBezTo>
                  <a:cubicBezTo>
                    <a:pt x="64" y="12"/>
                    <a:pt x="63" y="13"/>
                    <a:pt x="63" y="13"/>
                  </a:cubicBezTo>
                  <a:cubicBezTo>
                    <a:pt x="64" y="13"/>
                    <a:pt x="66" y="14"/>
                    <a:pt x="67" y="15"/>
                  </a:cubicBezTo>
                  <a:cubicBezTo>
                    <a:pt x="69" y="16"/>
                    <a:pt x="70" y="17"/>
                    <a:pt x="72" y="17"/>
                  </a:cubicBezTo>
                  <a:cubicBezTo>
                    <a:pt x="70" y="18"/>
                    <a:pt x="66" y="17"/>
                    <a:pt x="65" y="17"/>
                  </a:cubicBezTo>
                  <a:cubicBezTo>
                    <a:pt x="63" y="17"/>
                    <a:pt x="62" y="17"/>
                    <a:pt x="59" y="15"/>
                  </a:cubicBezTo>
                  <a:cubicBezTo>
                    <a:pt x="59" y="15"/>
                    <a:pt x="58" y="15"/>
                    <a:pt x="57" y="14"/>
                  </a:cubicBezTo>
                  <a:cubicBezTo>
                    <a:pt x="57" y="14"/>
                    <a:pt x="56" y="14"/>
                    <a:pt x="56" y="14"/>
                  </a:cubicBezTo>
                  <a:cubicBezTo>
                    <a:pt x="56" y="14"/>
                    <a:pt x="54" y="12"/>
                    <a:pt x="53" y="12"/>
                  </a:cubicBezTo>
                  <a:cubicBezTo>
                    <a:pt x="51" y="12"/>
                    <a:pt x="48" y="13"/>
                    <a:pt x="45" y="12"/>
                  </a:cubicBezTo>
                  <a:cubicBezTo>
                    <a:pt x="43" y="13"/>
                    <a:pt x="43" y="15"/>
                    <a:pt x="41" y="16"/>
                  </a:cubicBezTo>
                  <a:cubicBezTo>
                    <a:pt x="41" y="15"/>
                    <a:pt x="37" y="16"/>
                    <a:pt x="36" y="15"/>
                  </a:cubicBezTo>
                  <a:cubicBezTo>
                    <a:pt x="34" y="15"/>
                    <a:pt x="36" y="14"/>
                    <a:pt x="33" y="15"/>
                  </a:cubicBezTo>
                  <a:cubicBezTo>
                    <a:pt x="35" y="12"/>
                    <a:pt x="28" y="14"/>
                    <a:pt x="29" y="12"/>
                  </a:cubicBezTo>
                  <a:cubicBezTo>
                    <a:pt x="26" y="13"/>
                    <a:pt x="24" y="13"/>
                    <a:pt x="25" y="14"/>
                  </a:cubicBezTo>
                  <a:cubicBezTo>
                    <a:pt x="24" y="14"/>
                    <a:pt x="24" y="13"/>
                    <a:pt x="22" y="13"/>
                  </a:cubicBezTo>
                  <a:cubicBezTo>
                    <a:pt x="22" y="13"/>
                    <a:pt x="24" y="12"/>
                    <a:pt x="25" y="12"/>
                  </a:cubicBezTo>
                  <a:cubicBezTo>
                    <a:pt x="26" y="11"/>
                    <a:pt x="27" y="11"/>
                    <a:pt x="27" y="10"/>
                  </a:cubicBezTo>
                  <a:cubicBezTo>
                    <a:pt x="26" y="10"/>
                    <a:pt x="26" y="11"/>
                    <a:pt x="26" y="11"/>
                  </a:cubicBezTo>
                  <a:cubicBezTo>
                    <a:pt x="24" y="11"/>
                    <a:pt x="25" y="8"/>
                    <a:pt x="2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2"/>
            <p:cNvSpPr/>
            <p:nvPr/>
          </p:nvSpPr>
          <p:spPr bwMode="auto">
            <a:xfrm>
              <a:off x="6092825" y="4240213"/>
              <a:ext cx="26988" cy="11113"/>
            </a:xfrm>
            <a:custGeom>
              <a:avLst/>
              <a:gdLst>
                <a:gd name="T0" fmla="*/ 7 w 7"/>
                <a:gd name="T1" fmla="*/ 1 h 3"/>
                <a:gd name="T2" fmla="*/ 0 w 7"/>
                <a:gd name="T3" fmla="*/ 2 h 3"/>
                <a:gd name="T4" fmla="*/ 7 w 7"/>
                <a:gd name="T5" fmla="*/ 1 h 3"/>
              </a:gdLst>
              <a:ahLst/>
              <a:cxnLst>
                <a:cxn ang="0">
                  <a:pos x="T0" y="T1"/>
                </a:cxn>
                <a:cxn ang="0">
                  <a:pos x="T2" y="T3"/>
                </a:cxn>
                <a:cxn ang="0">
                  <a:pos x="T4" y="T5"/>
                </a:cxn>
              </a:cxnLst>
              <a:rect l="0" t="0" r="r" b="b"/>
              <a:pathLst>
                <a:path w="7" h="3">
                  <a:moveTo>
                    <a:pt x="7" y="1"/>
                  </a:moveTo>
                  <a:cubicBezTo>
                    <a:pt x="7" y="3"/>
                    <a:pt x="2" y="2"/>
                    <a:pt x="0" y="2"/>
                  </a:cubicBezTo>
                  <a:cubicBezTo>
                    <a:pt x="1" y="1"/>
                    <a:pt x="6"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3"/>
            <p:cNvSpPr/>
            <p:nvPr/>
          </p:nvSpPr>
          <p:spPr bwMode="auto">
            <a:xfrm>
              <a:off x="6059488" y="4243388"/>
              <a:ext cx="19050" cy="3175"/>
            </a:xfrm>
            <a:custGeom>
              <a:avLst/>
              <a:gdLst>
                <a:gd name="T0" fmla="*/ 0 w 5"/>
                <a:gd name="T1" fmla="*/ 1 h 1"/>
                <a:gd name="T2" fmla="*/ 3 w 5"/>
                <a:gd name="T3" fmla="*/ 1 h 1"/>
                <a:gd name="T4" fmla="*/ 1 w 5"/>
                <a:gd name="T5" fmla="*/ 1 h 1"/>
                <a:gd name="T6" fmla="*/ 0 w 5"/>
                <a:gd name="T7" fmla="*/ 1 h 1"/>
              </a:gdLst>
              <a:ahLst/>
              <a:cxnLst>
                <a:cxn ang="0">
                  <a:pos x="T0" y="T1"/>
                </a:cxn>
                <a:cxn ang="0">
                  <a:pos x="T2" y="T3"/>
                </a:cxn>
                <a:cxn ang="0">
                  <a:pos x="T4" y="T5"/>
                </a:cxn>
                <a:cxn ang="0">
                  <a:pos x="T6" y="T7"/>
                </a:cxn>
              </a:cxnLst>
              <a:rect l="0" t="0" r="r" b="b"/>
              <a:pathLst>
                <a:path w="5" h="1">
                  <a:moveTo>
                    <a:pt x="0" y="1"/>
                  </a:moveTo>
                  <a:cubicBezTo>
                    <a:pt x="0" y="0"/>
                    <a:pt x="5" y="0"/>
                    <a:pt x="3" y="1"/>
                  </a:cubicBezTo>
                  <a:cubicBezTo>
                    <a:pt x="2" y="1"/>
                    <a:pt x="2"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4"/>
            <p:cNvSpPr/>
            <p:nvPr/>
          </p:nvSpPr>
          <p:spPr bwMode="auto">
            <a:xfrm>
              <a:off x="6403975" y="4254500"/>
              <a:ext cx="52388" cy="19050"/>
            </a:xfrm>
            <a:custGeom>
              <a:avLst/>
              <a:gdLst>
                <a:gd name="T0" fmla="*/ 11 w 14"/>
                <a:gd name="T1" fmla="*/ 0 h 5"/>
                <a:gd name="T2" fmla="*/ 14 w 14"/>
                <a:gd name="T3" fmla="*/ 0 h 5"/>
                <a:gd name="T4" fmla="*/ 14 w 14"/>
                <a:gd name="T5" fmla="*/ 1 h 5"/>
                <a:gd name="T6" fmla="*/ 12 w 14"/>
                <a:gd name="T7" fmla="*/ 1 h 5"/>
                <a:gd name="T8" fmla="*/ 12 w 14"/>
                <a:gd name="T9" fmla="*/ 3 h 5"/>
                <a:gd name="T10" fmla="*/ 10 w 14"/>
                <a:gd name="T11" fmla="*/ 3 h 5"/>
                <a:gd name="T12" fmla="*/ 1 w 14"/>
                <a:gd name="T13" fmla="*/ 2 h 5"/>
                <a:gd name="T14" fmla="*/ 11 w 1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11" y="0"/>
                  </a:moveTo>
                  <a:cubicBezTo>
                    <a:pt x="12" y="0"/>
                    <a:pt x="13" y="0"/>
                    <a:pt x="14" y="0"/>
                  </a:cubicBezTo>
                  <a:cubicBezTo>
                    <a:pt x="14" y="0"/>
                    <a:pt x="14" y="1"/>
                    <a:pt x="14" y="1"/>
                  </a:cubicBezTo>
                  <a:cubicBezTo>
                    <a:pt x="14" y="1"/>
                    <a:pt x="12" y="1"/>
                    <a:pt x="12" y="1"/>
                  </a:cubicBezTo>
                  <a:cubicBezTo>
                    <a:pt x="12" y="2"/>
                    <a:pt x="14" y="2"/>
                    <a:pt x="12" y="3"/>
                  </a:cubicBezTo>
                  <a:cubicBezTo>
                    <a:pt x="11" y="2"/>
                    <a:pt x="10" y="3"/>
                    <a:pt x="10" y="3"/>
                  </a:cubicBezTo>
                  <a:cubicBezTo>
                    <a:pt x="7" y="3"/>
                    <a:pt x="0" y="5"/>
                    <a:pt x="1" y="2"/>
                  </a:cubicBezTo>
                  <a:cubicBezTo>
                    <a:pt x="6" y="3"/>
                    <a:pt x="10" y="2"/>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5"/>
            <p:cNvSpPr/>
            <p:nvPr/>
          </p:nvSpPr>
          <p:spPr bwMode="auto">
            <a:xfrm>
              <a:off x="5919788" y="4281488"/>
              <a:ext cx="30163" cy="6350"/>
            </a:xfrm>
            <a:custGeom>
              <a:avLst/>
              <a:gdLst>
                <a:gd name="T0" fmla="*/ 8 w 8"/>
                <a:gd name="T1" fmla="*/ 0 h 2"/>
                <a:gd name="T2" fmla="*/ 0 w 8"/>
                <a:gd name="T3" fmla="*/ 2 h 2"/>
                <a:gd name="T4" fmla="*/ 8 w 8"/>
                <a:gd name="T5" fmla="*/ 0 h 2"/>
              </a:gdLst>
              <a:ahLst/>
              <a:cxnLst>
                <a:cxn ang="0">
                  <a:pos x="T0" y="T1"/>
                </a:cxn>
                <a:cxn ang="0">
                  <a:pos x="T2" y="T3"/>
                </a:cxn>
                <a:cxn ang="0">
                  <a:pos x="T4" y="T5"/>
                </a:cxn>
              </a:cxnLst>
              <a:rect l="0" t="0" r="r" b="b"/>
              <a:pathLst>
                <a:path w="8" h="2">
                  <a:moveTo>
                    <a:pt x="8" y="0"/>
                  </a:moveTo>
                  <a:cubicBezTo>
                    <a:pt x="7" y="1"/>
                    <a:pt x="5" y="2"/>
                    <a:pt x="0" y="2"/>
                  </a:cubicBezTo>
                  <a:cubicBezTo>
                    <a:pt x="1" y="0"/>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6"/>
            <p:cNvSpPr/>
            <p:nvPr/>
          </p:nvSpPr>
          <p:spPr bwMode="auto">
            <a:xfrm>
              <a:off x="5965825" y="4281488"/>
              <a:ext cx="30163" cy="3175"/>
            </a:xfrm>
            <a:custGeom>
              <a:avLst/>
              <a:gdLst>
                <a:gd name="T0" fmla="*/ 8 w 8"/>
                <a:gd name="T1" fmla="*/ 0 h 1"/>
                <a:gd name="T2" fmla="*/ 0 w 8"/>
                <a:gd name="T3" fmla="*/ 1 h 1"/>
                <a:gd name="T4" fmla="*/ 8 w 8"/>
                <a:gd name="T5" fmla="*/ 0 h 1"/>
              </a:gdLst>
              <a:ahLst/>
              <a:cxnLst>
                <a:cxn ang="0">
                  <a:pos x="T0" y="T1"/>
                </a:cxn>
                <a:cxn ang="0">
                  <a:pos x="T2" y="T3"/>
                </a:cxn>
                <a:cxn ang="0">
                  <a:pos x="T4" y="T5"/>
                </a:cxn>
              </a:cxnLst>
              <a:rect l="0" t="0" r="r" b="b"/>
              <a:pathLst>
                <a:path w="8" h="1">
                  <a:moveTo>
                    <a:pt x="8" y="0"/>
                  </a:moveTo>
                  <a:cubicBezTo>
                    <a:pt x="7" y="1"/>
                    <a:pt x="4" y="1"/>
                    <a:pt x="0" y="1"/>
                  </a:cubicBezTo>
                  <a:cubicBezTo>
                    <a:pt x="1" y="0"/>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7"/>
            <p:cNvSpPr/>
            <p:nvPr/>
          </p:nvSpPr>
          <p:spPr bwMode="auto">
            <a:xfrm>
              <a:off x="6021388" y="4281488"/>
              <a:ext cx="52388" cy="14288"/>
            </a:xfrm>
            <a:custGeom>
              <a:avLst/>
              <a:gdLst>
                <a:gd name="T0" fmla="*/ 13 w 14"/>
                <a:gd name="T1" fmla="*/ 0 h 4"/>
                <a:gd name="T2" fmla="*/ 12 w 14"/>
                <a:gd name="T3" fmla="*/ 2 h 4"/>
                <a:gd name="T4" fmla="*/ 10 w 14"/>
                <a:gd name="T5" fmla="*/ 2 h 4"/>
                <a:gd name="T6" fmla="*/ 1 w 14"/>
                <a:gd name="T7" fmla="*/ 4 h 4"/>
                <a:gd name="T8" fmla="*/ 4 w 14"/>
                <a:gd name="T9" fmla="*/ 3 h 4"/>
                <a:gd name="T10" fmla="*/ 6 w 14"/>
                <a:gd name="T11" fmla="*/ 2 h 4"/>
                <a:gd name="T12" fmla="*/ 8 w 14"/>
                <a:gd name="T13" fmla="*/ 1 h 4"/>
                <a:gd name="T14" fmla="*/ 13 w 1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
                  <a:moveTo>
                    <a:pt x="13" y="0"/>
                  </a:moveTo>
                  <a:cubicBezTo>
                    <a:pt x="14" y="1"/>
                    <a:pt x="13" y="2"/>
                    <a:pt x="12" y="2"/>
                  </a:cubicBezTo>
                  <a:cubicBezTo>
                    <a:pt x="12" y="2"/>
                    <a:pt x="10" y="2"/>
                    <a:pt x="10" y="2"/>
                  </a:cubicBezTo>
                  <a:cubicBezTo>
                    <a:pt x="9" y="3"/>
                    <a:pt x="6" y="4"/>
                    <a:pt x="1" y="4"/>
                  </a:cubicBezTo>
                  <a:cubicBezTo>
                    <a:pt x="0" y="3"/>
                    <a:pt x="3" y="3"/>
                    <a:pt x="4" y="3"/>
                  </a:cubicBezTo>
                  <a:cubicBezTo>
                    <a:pt x="5" y="2"/>
                    <a:pt x="5" y="2"/>
                    <a:pt x="6" y="2"/>
                  </a:cubicBezTo>
                  <a:cubicBezTo>
                    <a:pt x="7" y="1"/>
                    <a:pt x="8" y="1"/>
                    <a:pt x="8" y="1"/>
                  </a:cubicBezTo>
                  <a:cubicBezTo>
                    <a:pt x="11" y="1"/>
                    <a:pt x="11"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8"/>
            <p:cNvSpPr/>
            <p:nvPr/>
          </p:nvSpPr>
          <p:spPr bwMode="auto">
            <a:xfrm>
              <a:off x="6775450" y="4491038"/>
              <a:ext cx="26988" cy="19050"/>
            </a:xfrm>
            <a:custGeom>
              <a:avLst/>
              <a:gdLst>
                <a:gd name="T0" fmla="*/ 1 w 7"/>
                <a:gd name="T1" fmla="*/ 0 h 5"/>
                <a:gd name="T2" fmla="*/ 2 w 7"/>
                <a:gd name="T3" fmla="*/ 1 h 5"/>
                <a:gd name="T4" fmla="*/ 5 w 7"/>
                <a:gd name="T5" fmla="*/ 2 h 5"/>
                <a:gd name="T6" fmla="*/ 6 w 7"/>
                <a:gd name="T7" fmla="*/ 5 h 5"/>
                <a:gd name="T8" fmla="*/ 3 w 7"/>
                <a:gd name="T9" fmla="*/ 5 h 5"/>
                <a:gd name="T10" fmla="*/ 0 w 7"/>
                <a:gd name="T11" fmla="*/ 1 h 5"/>
                <a:gd name="T12" fmla="*/ 1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1" y="0"/>
                  </a:moveTo>
                  <a:cubicBezTo>
                    <a:pt x="2" y="0"/>
                    <a:pt x="2" y="0"/>
                    <a:pt x="2" y="1"/>
                  </a:cubicBezTo>
                  <a:cubicBezTo>
                    <a:pt x="1" y="1"/>
                    <a:pt x="7" y="1"/>
                    <a:pt x="5" y="2"/>
                  </a:cubicBezTo>
                  <a:cubicBezTo>
                    <a:pt x="3" y="3"/>
                    <a:pt x="7" y="2"/>
                    <a:pt x="6" y="5"/>
                  </a:cubicBezTo>
                  <a:cubicBezTo>
                    <a:pt x="5" y="5"/>
                    <a:pt x="4" y="4"/>
                    <a:pt x="3" y="5"/>
                  </a:cubicBezTo>
                  <a:cubicBezTo>
                    <a:pt x="2" y="4"/>
                    <a:pt x="1" y="2"/>
                    <a:pt x="0"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9"/>
            <p:cNvSpPr/>
            <p:nvPr/>
          </p:nvSpPr>
          <p:spPr bwMode="auto">
            <a:xfrm>
              <a:off x="6783388" y="4505325"/>
              <a:ext cx="60325" cy="41275"/>
            </a:xfrm>
            <a:custGeom>
              <a:avLst/>
              <a:gdLst>
                <a:gd name="T0" fmla="*/ 5 w 16"/>
                <a:gd name="T1" fmla="*/ 0 h 11"/>
                <a:gd name="T2" fmla="*/ 6 w 16"/>
                <a:gd name="T3" fmla="*/ 1 h 11"/>
                <a:gd name="T4" fmla="*/ 8 w 16"/>
                <a:gd name="T5" fmla="*/ 1 h 11"/>
                <a:gd name="T6" fmla="*/ 16 w 16"/>
                <a:gd name="T7" fmla="*/ 2 h 11"/>
                <a:gd name="T8" fmla="*/ 16 w 16"/>
                <a:gd name="T9" fmla="*/ 5 h 11"/>
                <a:gd name="T10" fmla="*/ 13 w 16"/>
                <a:gd name="T11" fmla="*/ 5 h 11"/>
                <a:gd name="T12" fmla="*/ 12 w 16"/>
                <a:gd name="T13" fmla="*/ 6 h 11"/>
                <a:gd name="T14" fmla="*/ 11 w 16"/>
                <a:gd name="T15" fmla="*/ 9 h 11"/>
                <a:gd name="T16" fmla="*/ 10 w 16"/>
                <a:gd name="T17" fmla="*/ 10 h 11"/>
                <a:gd name="T18" fmla="*/ 5 w 16"/>
                <a:gd name="T19" fmla="*/ 10 h 11"/>
                <a:gd name="T20" fmla="*/ 4 w 16"/>
                <a:gd name="T21" fmla="*/ 9 h 11"/>
                <a:gd name="T22" fmla="*/ 6 w 16"/>
                <a:gd name="T23" fmla="*/ 8 h 11"/>
                <a:gd name="T24" fmla="*/ 0 w 16"/>
                <a:gd name="T25" fmla="*/ 6 h 11"/>
                <a:gd name="T26" fmla="*/ 4 w 16"/>
                <a:gd name="T27" fmla="*/ 4 h 11"/>
                <a:gd name="T28" fmla="*/ 5 w 16"/>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1">
                  <a:moveTo>
                    <a:pt x="5" y="0"/>
                  </a:moveTo>
                  <a:cubicBezTo>
                    <a:pt x="6" y="0"/>
                    <a:pt x="6" y="0"/>
                    <a:pt x="6" y="1"/>
                  </a:cubicBezTo>
                  <a:cubicBezTo>
                    <a:pt x="6" y="1"/>
                    <a:pt x="9" y="1"/>
                    <a:pt x="8" y="1"/>
                  </a:cubicBezTo>
                  <a:cubicBezTo>
                    <a:pt x="11" y="1"/>
                    <a:pt x="10" y="3"/>
                    <a:pt x="16" y="2"/>
                  </a:cubicBezTo>
                  <a:cubicBezTo>
                    <a:pt x="16" y="3"/>
                    <a:pt x="16" y="4"/>
                    <a:pt x="16" y="5"/>
                  </a:cubicBezTo>
                  <a:cubicBezTo>
                    <a:pt x="15" y="5"/>
                    <a:pt x="14" y="5"/>
                    <a:pt x="13" y="5"/>
                  </a:cubicBezTo>
                  <a:cubicBezTo>
                    <a:pt x="13" y="5"/>
                    <a:pt x="13" y="6"/>
                    <a:pt x="12" y="6"/>
                  </a:cubicBezTo>
                  <a:cubicBezTo>
                    <a:pt x="14" y="7"/>
                    <a:pt x="11" y="7"/>
                    <a:pt x="11" y="9"/>
                  </a:cubicBezTo>
                  <a:cubicBezTo>
                    <a:pt x="11" y="9"/>
                    <a:pt x="8" y="10"/>
                    <a:pt x="10" y="10"/>
                  </a:cubicBezTo>
                  <a:cubicBezTo>
                    <a:pt x="10" y="11"/>
                    <a:pt x="7" y="10"/>
                    <a:pt x="5" y="10"/>
                  </a:cubicBezTo>
                  <a:cubicBezTo>
                    <a:pt x="5" y="9"/>
                    <a:pt x="4" y="9"/>
                    <a:pt x="4" y="9"/>
                  </a:cubicBezTo>
                  <a:cubicBezTo>
                    <a:pt x="4" y="8"/>
                    <a:pt x="5" y="8"/>
                    <a:pt x="6" y="8"/>
                  </a:cubicBezTo>
                  <a:cubicBezTo>
                    <a:pt x="5" y="7"/>
                    <a:pt x="4" y="6"/>
                    <a:pt x="0" y="6"/>
                  </a:cubicBezTo>
                  <a:cubicBezTo>
                    <a:pt x="0" y="5"/>
                    <a:pt x="3" y="5"/>
                    <a:pt x="4" y="4"/>
                  </a:cubicBezTo>
                  <a:cubicBezTo>
                    <a:pt x="5" y="2"/>
                    <a:pt x="4"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80"/>
            <p:cNvSpPr/>
            <p:nvPr/>
          </p:nvSpPr>
          <p:spPr bwMode="auto">
            <a:xfrm>
              <a:off x="6348413" y="4540250"/>
              <a:ext cx="52388" cy="25400"/>
            </a:xfrm>
            <a:custGeom>
              <a:avLst/>
              <a:gdLst>
                <a:gd name="T0" fmla="*/ 13 w 14"/>
                <a:gd name="T1" fmla="*/ 0 h 7"/>
                <a:gd name="T2" fmla="*/ 13 w 14"/>
                <a:gd name="T3" fmla="*/ 3 h 7"/>
                <a:gd name="T4" fmla="*/ 12 w 14"/>
                <a:gd name="T5" fmla="*/ 2 h 7"/>
                <a:gd name="T6" fmla="*/ 11 w 14"/>
                <a:gd name="T7" fmla="*/ 3 h 7"/>
                <a:gd name="T8" fmla="*/ 11 w 14"/>
                <a:gd name="T9" fmla="*/ 5 h 7"/>
                <a:gd name="T10" fmla="*/ 9 w 14"/>
                <a:gd name="T11" fmla="*/ 5 h 7"/>
                <a:gd name="T12" fmla="*/ 9 w 14"/>
                <a:gd name="T13" fmla="*/ 6 h 7"/>
                <a:gd name="T14" fmla="*/ 6 w 14"/>
                <a:gd name="T15" fmla="*/ 7 h 7"/>
                <a:gd name="T16" fmla="*/ 4 w 14"/>
                <a:gd name="T17" fmla="*/ 6 h 7"/>
                <a:gd name="T18" fmla="*/ 2 w 14"/>
                <a:gd name="T19" fmla="*/ 5 h 7"/>
                <a:gd name="T20" fmla="*/ 0 w 14"/>
                <a:gd name="T21" fmla="*/ 2 h 7"/>
                <a:gd name="T22" fmla="*/ 8 w 14"/>
                <a:gd name="T23" fmla="*/ 1 h 7"/>
                <a:gd name="T24" fmla="*/ 13 w 14"/>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7">
                  <a:moveTo>
                    <a:pt x="13" y="0"/>
                  </a:moveTo>
                  <a:cubicBezTo>
                    <a:pt x="13" y="1"/>
                    <a:pt x="14" y="2"/>
                    <a:pt x="13" y="3"/>
                  </a:cubicBezTo>
                  <a:cubicBezTo>
                    <a:pt x="13" y="3"/>
                    <a:pt x="12" y="3"/>
                    <a:pt x="12" y="2"/>
                  </a:cubicBezTo>
                  <a:cubicBezTo>
                    <a:pt x="12" y="2"/>
                    <a:pt x="11" y="2"/>
                    <a:pt x="11" y="3"/>
                  </a:cubicBezTo>
                  <a:cubicBezTo>
                    <a:pt x="11" y="3"/>
                    <a:pt x="12" y="5"/>
                    <a:pt x="11" y="5"/>
                  </a:cubicBezTo>
                  <a:cubicBezTo>
                    <a:pt x="11" y="5"/>
                    <a:pt x="10" y="5"/>
                    <a:pt x="9" y="5"/>
                  </a:cubicBezTo>
                  <a:cubicBezTo>
                    <a:pt x="9" y="5"/>
                    <a:pt x="10" y="6"/>
                    <a:pt x="9" y="6"/>
                  </a:cubicBezTo>
                  <a:cubicBezTo>
                    <a:pt x="8" y="7"/>
                    <a:pt x="6" y="6"/>
                    <a:pt x="6" y="7"/>
                  </a:cubicBezTo>
                  <a:cubicBezTo>
                    <a:pt x="5" y="7"/>
                    <a:pt x="5" y="6"/>
                    <a:pt x="4" y="6"/>
                  </a:cubicBezTo>
                  <a:cubicBezTo>
                    <a:pt x="4" y="5"/>
                    <a:pt x="3" y="5"/>
                    <a:pt x="2" y="5"/>
                  </a:cubicBezTo>
                  <a:cubicBezTo>
                    <a:pt x="1" y="4"/>
                    <a:pt x="3" y="2"/>
                    <a:pt x="0" y="2"/>
                  </a:cubicBezTo>
                  <a:cubicBezTo>
                    <a:pt x="2" y="1"/>
                    <a:pt x="5" y="1"/>
                    <a:pt x="8" y="1"/>
                  </a:cubicBezTo>
                  <a:cubicBezTo>
                    <a:pt x="10" y="1"/>
                    <a:pt x="11"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1"/>
            <p:cNvSpPr/>
            <p:nvPr/>
          </p:nvSpPr>
          <p:spPr bwMode="auto">
            <a:xfrm>
              <a:off x="3051175" y="3376613"/>
              <a:ext cx="911225" cy="333375"/>
            </a:xfrm>
            <a:custGeom>
              <a:avLst/>
              <a:gdLst>
                <a:gd name="T0" fmla="*/ 172 w 243"/>
                <a:gd name="T1" fmla="*/ 10 h 89"/>
                <a:gd name="T2" fmla="*/ 182 w 243"/>
                <a:gd name="T3" fmla="*/ 10 h 89"/>
                <a:gd name="T4" fmla="*/ 196 w 243"/>
                <a:gd name="T5" fmla="*/ 9 h 89"/>
                <a:gd name="T6" fmla="*/ 204 w 243"/>
                <a:gd name="T7" fmla="*/ 9 h 89"/>
                <a:gd name="T8" fmla="*/ 203 w 243"/>
                <a:gd name="T9" fmla="*/ 11 h 89"/>
                <a:gd name="T10" fmla="*/ 229 w 243"/>
                <a:gd name="T11" fmla="*/ 8 h 89"/>
                <a:gd name="T12" fmla="*/ 243 w 243"/>
                <a:gd name="T13" fmla="*/ 10 h 89"/>
                <a:gd name="T14" fmla="*/ 225 w 243"/>
                <a:gd name="T15" fmla="*/ 14 h 89"/>
                <a:gd name="T16" fmla="*/ 220 w 243"/>
                <a:gd name="T17" fmla="*/ 17 h 89"/>
                <a:gd name="T18" fmla="*/ 211 w 243"/>
                <a:gd name="T19" fmla="*/ 22 h 89"/>
                <a:gd name="T20" fmla="*/ 213 w 243"/>
                <a:gd name="T21" fmla="*/ 27 h 89"/>
                <a:gd name="T22" fmla="*/ 207 w 243"/>
                <a:gd name="T23" fmla="*/ 31 h 89"/>
                <a:gd name="T24" fmla="*/ 214 w 243"/>
                <a:gd name="T25" fmla="*/ 37 h 89"/>
                <a:gd name="T26" fmla="*/ 208 w 243"/>
                <a:gd name="T27" fmla="*/ 41 h 89"/>
                <a:gd name="T28" fmla="*/ 201 w 243"/>
                <a:gd name="T29" fmla="*/ 45 h 89"/>
                <a:gd name="T30" fmla="*/ 211 w 243"/>
                <a:gd name="T31" fmla="*/ 54 h 89"/>
                <a:gd name="T32" fmla="*/ 195 w 243"/>
                <a:gd name="T33" fmla="*/ 53 h 89"/>
                <a:gd name="T34" fmla="*/ 194 w 243"/>
                <a:gd name="T35" fmla="*/ 56 h 89"/>
                <a:gd name="T36" fmla="*/ 187 w 243"/>
                <a:gd name="T37" fmla="*/ 61 h 89"/>
                <a:gd name="T38" fmla="*/ 171 w 243"/>
                <a:gd name="T39" fmla="*/ 63 h 89"/>
                <a:gd name="T40" fmla="*/ 163 w 243"/>
                <a:gd name="T41" fmla="*/ 65 h 89"/>
                <a:gd name="T42" fmla="*/ 158 w 243"/>
                <a:gd name="T43" fmla="*/ 68 h 89"/>
                <a:gd name="T44" fmla="*/ 137 w 243"/>
                <a:gd name="T45" fmla="*/ 71 h 89"/>
                <a:gd name="T46" fmla="*/ 131 w 243"/>
                <a:gd name="T47" fmla="*/ 75 h 89"/>
                <a:gd name="T48" fmla="*/ 125 w 243"/>
                <a:gd name="T49" fmla="*/ 79 h 89"/>
                <a:gd name="T50" fmla="*/ 123 w 243"/>
                <a:gd name="T51" fmla="*/ 83 h 89"/>
                <a:gd name="T52" fmla="*/ 110 w 243"/>
                <a:gd name="T53" fmla="*/ 87 h 89"/>
                <a:gd name="T54" fmla="*/ 96 w 243"/>
                <a:gd name="T55" fmla="*/ 83 h 89"/>
                <a:gd name="T56" fmla="*/ 88 w 243"/>
                <a:gd name="T57" fmla="*/ 79 h 89"/>
                <a:gd name="T58" fmla="*/ 83 w 243"/>
                <a:gd name="T59" fmla="*/ 75 h 89"/>
                <a:gd name="T60" fmla="*/ 79 w 243"/>
                <a:gd name="T61" fmla="*/ 68 h 89"/>
                <a:gd name="T62" fmla="*/ 81 w 243"/>
                <a:gd name="T63" fmla="*/ 65 h 89"/>
                <a:gd name="T64" fmla="*/ 88 w 243"/>
                <a:gd name="T65" fmla="*/ 62 h 89"/>
                <a:gd name="T66" fmla="*/ 84 w 243"/>
                <a:gd name="T67" fmla="*/ 57 h 89"/>
                <a:gd name="T68" fmla="*/ 86 w 243"/>
                <a:gd name="T69" fmla="*/ 53 h 89"/>
                <a:gd name="T70" fmla="*/ 76 w 243"/>
                <a:gd name="T71" fmla="*/ 51 h 89"/>
                <a:gd name="T72" fmla="*/ 69 w 243"/>
                <a:gd name="T73" fmla="*/ 45 h 89"/>
                <a:gd name="T74" fmla="*/ 62 w 243"/>
                <a:gd name="T75" fmla="*/ 38 h 89"/>
                <a:gd name="T76" fmla="*/ 45 w 243"/>
                <a:gd name="T77" fmla="*/ 34 h 89"/>
                <a:gd name="T78" fmla="*/ 20 w 243"/>
                <a:gd name="T79" fmla="*/ 34 h 89"/>
                <a:gd name="T80" fmla="*/ 20 w 243"/>
                <a:gd name="T81" fmla="*/ 31 h 89"/>
                <a:gd name="T82" fmla="*/ 10 w 243"/>
                <a:gd name="T83" fmla="*/ 27 h 89"/>
                <a:gd name="T84" fmla="*/ 15 w 243"/>
                <a:gd name="T85" fmla="*/ 23 h 89"/>
                <a:gd name="T86" fmla="*/ 27 w 243"/>
                <a:gd name="T87" fmla="*/ 20 h 89"/>
                <a:gd name="T88" fmla="*/ 29 w 243"/>
                <a:gd name="T89" fmla="*/ 17 h 89"/>
                <a:gd name="T90" fmla="*/ 26 w 243"/>
                <a:gd name="T91" fmla="*/ 15 h 89"/>
                <a:gd name="T92" fmla="*/ 35 w 243"/>
                <a:gd name="T93" fmla="*/ 14 h 89"/>
                <a:gd name="T94" fmla="*/ 45 w 243"/>
                <a:gd name="T95" fmla="*/ 9 h 89"/>
                <a:gd name="T96" fmla="*/ 74 w 243"/>
                <a:gd name="T97" fmla="*/ 7 h 89"/>
                <a:gd name="T98" fmla="*/ 88 w 243"/>
                <a:gd name="T99" fmla="*/ 9 h 89"/>
                <a:gd name="T100" fmla="*/ 101 w 243"/>
                <a:gd name="T101" fmla="*/ 6 h 89"/>
                <a:gd name="T102" fmla="*/ 113 w 243"/>
                <a:gd name="T103" fmla="*/ 6 h 89"/>
                <a:gd name="T104" fmla="*/ 117 w 243"/>
                <a:gd name="T105" fmla="*/ 3 h 89"/>
                <a:gd name="T106" fmla="*/ 140 w 243"/>
                <a:gd name="T107" fmla="*/ 0 h 89"/>
                <a:gd name="T108" fmla="*/ 171 w 243"/>
                <a:gd name="T109" fmla="*/ 0 h 89"/>
                <a:gd name="T110" fmla="*/ 195 w 243"/>
                <a:gd name="T111" fmla="*/ 4 h 89"/>
                <a:gd name="T112" fmla="*/ 203 w 243"/>
                <a:gd name="T113" fmla="*/ 7 h 89"/>
                <a:gd name="T114" fmla="*/ 169 w 243"/>
                <a:gd name="T115"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3" h="89">
                  <a:moveTo>
                    <a:pt x="164" y="9"/>
                  </a:moveTo>
                  <a:cubicBezTo>
                    <a:pt x="165" y="9"/>
                    <a:pt x="166" y="9"/>
                    <a:pt x="166" y="10"/>
                  </a:cubicBezTo>
                  <a:cubicBezTo>
                    <a:pt x="168" y="10"/>
                    <a:pt x="169" y="9"/>
                    <a:pt x="169" y="9"/>
                  </a:cubicBezTo>
                  <a:cubicBezTo>
                    <a:pt x="171" y="9"/>
                    <a:pt x="171" y="10"/>
                    <a:pt x="172" y="10"/>
                  </a:cubicBezTo>
                  <a:cubicBezTo>
                    <a:pt x="173" y="10"/>
                    <a:pt x="173" y="9"/>
                    <a:pt x="174" y="9"/>
                  </a:cubicBezTo>
                  <a:cubicBezTo>
                    <a:pt x="175" y="9"/>
                    <a:pt x="176" y="9"/>
                    <a:pt x="177" y="9"/>
                  </a:cubicBezTo>
                  <a:cubicBezTo>
                    <a:pt x="181" y="9"/>
                    <a:pt x="185" y="8"/>
                    <a:pt x="188" y="9"/>
                  </a:cubicBezTo>
                  <a:cubicBezTo>
                    <a:pt x="187" y="10"/>
                    <a:pt x="183" y="9"/>
                    <a:pt x="182" y="10"/>
                  </a:cubicBezTo>
                  <a:cubicBezTo>
                    <a:pt x="182" y="11"/>
                    <a:pt x="184" y="10"/>
                    <a:pt x="184" y="10"/>
                  </a:cubicBezTo>
                  <a:cubicBezTo>
                    <a:pt x="186" y="10"/>
                    <a:pt x="186" y="11"/>
                    <a:pt x="189" y="10"/>
                  </a:cubicBezTo>
                  <a:cubicBezTo>
                    <a:pt x="190" y="10"/>
                    <a:pt x="190" y="10"/>
                    <a:pt x="191" y="10"/>
                  </a:cubicBezTo>
                  <a:cubicBezTo>
                    <a:pt x="191" y="10"/>
                    <a:pt x="196" y="9"/>
                    <a:pt x="196" y="9"/>
                  </a:cubicBezTo>
                  <a:cubicBezTo>
                    <a:pt x="198" y="10"/>
                    <a:pt x="195" y="8"/>
                    <a:pt x="197" y="8"/>
                  </a:cubicBezTo>
                  <a:cubicBezTo>
                    <a:pt x="197" y="8"/>
                    <a:pt x="200" y="8"/>
                    <a:pt x="200" y="8"/>
                  </a:cubicBezTo>
                  <a:cubicBezTo>
                    <a:pt x="200" y="8"/>
                    <a:pt x="202" y="7"/>
                    <a:pt x="205" y="8"/>
                  </a:cubicBezTo>
                  <a:cubicBezTo>
                    <a:pt x="205" y="8"/>
                    <a:pt x="205" y="9"/>
                    <a:pt x="204" y="9"/>
                  </a:cubicBezTo>
                  <a:cubicBezTo>
                    <a:pt x="203" y="9"/>
                    <a:pt x="203" y="10"/>
                    <a:pt x="202" y="10"/>
                  </a:cubicBezTo>
                  <a:cubicBezTo>
                    <a:pt x="201" y="11"/>
                    <a:pt x="200" y="12"/>
                    <a:pt x="198" y="12"/>
                  </a:cubicBezTo>
                  <a:cubicBezTo>
                    <a:pt x="199" y="13"/>
                    <a:pt x="200" y="11"/>
                    <a:pt x="202" y="12"/>
                  </a:cubicBezTo>
                  <a:cubicBezTo>
                    <a:pt x="203" y="12"/>
                    <a:pt x="202" y="11"/>
                    <a:pt x="203" y="11"/>
                  </a:cubicBezTo>
                  <a:cubicBezTo>
                    <a:pt x="204" y="10"/>
                    <a:pt x="208" y="11"/>
                    <a:pt x="208" y="10"/>
                  </a:cubicBezTo>
                  <a:cubicBezTo>
                    <a:pt x="210" y="11"/>
                    <a:pt x="216" y="9"/>
                    <a:pt x="218" y="10"/>
                  </a:cubicBezTo>
                  <a:cubicBezTo>
                    <a:pt x="219" y="10"/>
                    <a:pt x="220" y="9"/>
                    <a:pt x="221" y="9"/>
                  </a:cubicBezTo>
                  <a:cubicBezTo>
                    <a:pt x="224" y="9"/>
                    <a:pt x="226" y="8"/>
                    <a:pt x="229" y="8"/>
                  </a:cubicBezTo>
                  <a:cubicBezTo>
                    <a:pt x="228" y="8"/>
                    <a:pt x="229" y="9"/>
                    <a:pt x="230" y="9"/>
                  </a:cubicBezTo>
                  <a:cubicBezTo>
                    <a:pt x="231" y="9"/>
                    <a:pt x="234" y="8"/>
                    <a:pt x="235" y="9"/>
                  </a:cubicBezTo>
                  <a:cubicBezTo>
                    <a:pt x="236" y="9"/>
                    <a:pt x="235" y="8"/>
                    <a:pt x="237" y="9"/>
                  </a:cubicBezTo>
                  <a:cubicBezTo>
                    <a:pt x="239" y="9"/>
                    <a:pt x="240" y="10"/>
                    <a:pt x="243" y="10"/>
                  </a:cubicBezTo>
                  <a:cubicBezTo>
                    <a:pt x="243" y="11"/>
                    <a:pt x="241" y="10"/>
                    <a:pt x="241" y="11"/>
                  </a:cubicBezTo>
                  <a:cubicBezTo>
                    <a:pt x="240" y="11"/>
                    <a:pt x="239" y="11"/>
                    <a:pt x="239" y="12"/>
                  </a:cubicBezTo>
                  <a:cubicBezTo>
                    <a:pt x="236" y="12"/>
                    <a:pt x="232" y="12"/>
                    <a:pt x="232" y="13"/>
                  </a:cubicBezTo>
                  <a:cubicBezTo>
                    <a:pt x="229" y="13"/>
                    <a:pt x="226" y="13"/>
                    <a:pt x="225" y="14"/>
                  </a:cubicBezTo>
                  <a:cubicBezTo>
                    <a:pt x="226" y="15"/>
                    <a:pt x="228" y="15"/>
                    <a:pt x="224" y="15"/>
                  </a:cubicBezTo>
                  <a:cubicBezTo>
                    <a:pt x="224" y="16"/>
                    <a:pt x="226" y="15"/>
                    <a:pt x="227" y="15"/>
                  </a:cubicBezTo>
                  <a:cubicBezTo>
                    <a:pt x="225" y="17"/>
                    <a:pt x="220" y="17"/>
                    <a:pt x="220" y="18"/>
                  </a:cubicBezTo>
                  <a:cubicBezTo>
                    <a:pt x="218" y="18"/>
                    <a:pt x="220" y="18"/>
                    <a:pt x="220" y="17"/>
                  </a:cubicBezTo>
                  <a:cubicBezTo>
                    <a:pt x="219" y="17"/>
                    <a:pt x="217" y="18"/>
                    <a:pt x="215" y="18"/>
                  </a:cubicBezTo>
                  <a:cubicBezTo>
                    <a:pt x="215" y="19"/>
                    <a:pt x="216" y="19"/>
                    <a:pt x="217" y="19"/>
                  </a:cubicBezTo>
                  <a:cubicBezTo>
                    <a:pt x="214" y="20"/>
                    <a:pt x="216" y="20"/>
                    <a:pt x="215" y="21"/>
                  </a:cubicBezTo>
                  <a:cubicBezTo>
                    <a:pt x="215" y="22"/>
                    <a:pt x="211" y="22"/>
                    <a:pt x="211" y="22"/>
                  </a:cubicBezTo>
                  <a:cubicBezTo>
                    <a:pt x="211" y="22"/>
                    <a:pt x="211" y="23"/>
                    <a:pt x="211" y="24"/>
                  </a:cubicBezTo>
                  <a:cubicBezTo>
                    <a:pt x="210" y="24"/>
                    <a:pt x="208" y="24"/>
                    <a:pt x="207" y="24"/>
                  </a:cubicBezTo>
                  <a:cubicBezTo>
                    <a:pt x="207" y="25"/>
                    <a:pt x="209" y="25"/>
                    <a:pt x="209" y="26"/>
                  </a:cubicBezTo>
                  <a:cubicBezTo>
                    <a:pt x="209" y="27"/>
                    <a:pt x="212" y="26"/>
                    <a:pt x="213" y="27"/>
                  </a:cubicBezTo>
                  <a:cubicBezTo>
                    <a:pt x="213" y="27"/>
                    <a:pt x="213" y="27"/>
                    <a:pt x="213" y="28"/>
                  </a:cubicBezTo>
                  <a:cubicBezTo>
                    <a:pt x="214" y="28"/>
                    <a:pt x="215" y="28"/>
                    <a:pt x="216" y="28"/>
                  </a:cubicBezTo>
                  <a:cubicBezTo>
                    <a:pt x="216" y="29"/>
                    <a:pt x="217" y="29"/>
                    <a:pt x="217" y="30"/>
                  </a:cubicBezTo>
                  <a:cubicBezTo>
                    <a:pt x="214" y="30"/>
                    <a:pt x="211" y="30"/>
                    <a:pt x="207" y="31"/>
                  </a:cubicBezTo>
                  <a:cubicBezTo>
                    <a:pt x="209" y="32"/>
                    <a:pt x="212" y="34"/>
                    <a:pt x="217" y="33"/>
                  </a:cubicBezTo>
                  <a:cubicBezTo>
                    <a:pt x="216" y="34"/>
                    <a:pt x="218" y="34"/>
                    <a:pt x="219" y="34"/>
                  </a:cubicBezTo>
                  <a:cubicBezTo>
                    <a:pt x="219" y="35"/>
                    <a:pt x="217" y="35"/>
                    <a:pt x="217" y="36"/>
                  </a:cubicBezTo>
                  <a:cubicBezTo>
                    <a:pt x="217" y="36"/>
                    <a:pt x="215" y="37"/>
                    <a:pt x="214" y="37"/>
                  </a:cubicBezTo>
                  <a:cubicBezTo>
                    <a:pt x="213" y="39"/>
                    <a:pt x="218" y="38"/>
                    <a:pt x="217" y="39"/>
                  </a:cubicBezTo>
                  <a:cubicBezTo>
                    <a:pt x="215" y="39"/>
                    <a:pt x="215" y="40"/>
                    <a:pt x="216" y="40"/>
                  </a:cubicBezTo>
                  <a:cubicBezTo>
                    <a:pt x="215" y="41"/>
                    <a:pt x="213" y="39"/>
                    <a:pt x="211" y="40"/>
                  </a:cubicBezTo>
                  <a:cubicBezTo>
                    <a:pt x="209" y="40"/>
                    <a:pt x="210" y="41"/>
                    <a:pt x="208" y="41"/>
                  </a:cubicBezTo>
                  <a:cubicBezTo>
                    <a:pt x="208" y="42"/>
                    <a:pt x="209" y="42"/>
                    <a:pt x="210" y="43"/>
                  </a:cubicBezTo>
                  <a:cubicBezTo>
                    <a:pt x="210" y="43"/>
                    <a:pt x="207" y="43"/>
                    <a:pt x="206" y="43"/>
                  </a:cubicBezTo>
                  <a:cubicBezTo>
                    <a:pt x="203" y="43"/>
                    <a:pt x="201" y="44"/>
                    <a:pt x="198" y="45"/>
                  </a:cubicBezTo>
                  <a:cubicBezTo>
                    <a:pt x="198" y="45"/>
                    <a:pt x="200" y="45"/>
                    <a:pt x="201" y="45"/>
                  </a:cubicBezTo>
                  <a:cubicBezTo>
                    <a:pt x="202" y="45"/>
                    <a:pt x="203" y="47"/>
                    <a:pt x="205" y="47"/>
                  </a:cubicBezTo>
                  <a:cubicBezTo>
                    <a:pt x="206" y="47"/>
                    <a:pt x="203" y="48"/>
                    <a:pt x="203" y="48"/>
                  </a:cubicBezTo>
                  <a:cubicBezTo>
                    <a:pt x="202" y="49"/>
                    <a:pt x="204" y="50"/>
                    <a:pt x="202" y="50"/>
                  </a:cubicBezTo>
                  <a:cubicBezTo>
                    <a:pt x="203" y="52"/>
                    <a:pt x="210" y="52"/>
                    <a:pt x="211" y="54"/>
                  </a:cubicBezTo>
                  <a:cubicBezTo>
                    <a:pt x="209" y="54"/>
                    <a:pt x="207" y="54"/>
                    <a:pt x="207" y="53"/>
                  </a:cubicBezTo>
                  <a:cubicBezTo>
                    <a:pt x="206" y="53"/>
                    <a:pt x="206" y="54"/>
                    <a:pt x="207" y="54"/>
                  </a:cubicBezTo>
                  <a:cubicBezTo>
                    <a:pt x="204" y="55"/>
                    <a:pt x="203" y="55"/>
                    <a:pt x="198" y="55"/>
                  </a:cubicBezTo>
                  <a:cubicBezTo>
                    <a:pt x="200" y="53"/>
                    <a:pt x="194" y="55"/>
                    <a:pt x="195" y="53"/>
                  </a:cubicBezTo>
                  <a:cubicBezTo>
                    <a:pt x="192" y="52"/>
                    <a:pt x="192" y="54"/>
                    <a:pt x="189" y="53"/>
                  </a:cubicBezTo>
                  <a:cubicBezTo>
                    <a:pt x="190" y="54"/>
                    <a:pt x="190" y="54"/>
                    <a:pt x="188" y="54"/>
                  </a:cubicBezTo>
                  <a:cubicBezTo>
                    <a:pt x="188" y="55"/>
                    <a:pt x="194" y="55"/>
                    <a:pt x="189" y="55"/>
                  </a:cubicBezTo>
                  <a:cubicBezTo>
                    <a:pt x="190" y="56"/>
                    <a:pt x="192" y="56"/>
                    <a:pt x="194" y="56"/>
                  </a:cubicBezTo>
                  <a:cubicBezTo>
                    <a:pt x="196" y="56"/>
                    <a:pt x="199" y="57"/>
                    <a:pt x="202" y="56"/>
                  </a:cubicBezTo>
                  <a:cubicBezTo>
                    <a:pt x="200" y="58"/>
                    <a:pt x="198" y="59"/>
                    <a:pt x="195" y="60"/>
                  </a:cubicBezTo>
                  <a:cubicBezTo>
                    <a:pt x="193" y="60"/>
                    <a:pt x="191" y="60"/>
                    <a:pt x="189" y="61"/>
                  </a:cubicBezTo>
                  <a:cubicBezTo>
                    <a:pt x="189" y="61"/>
                    <a:pt x="187" y="60"/>
                    <a:pt x="187" y="61"/>
                  </a:cubicBezTo>
                  <a:cubicBezTo>
                    <a:pt x="186" y="61"/>
                    <a:pt x="187" y="61"/>
                    <a:pt x="185" y="61"/>
                  </a:cubicBezTo>
                  <a:cubicBezTo>
                    <a:pt x="182" y="61"/>
                    <a:pt x="180" y="62"/>
                    <a:pt x="176" y="62"/>
                  </a:cubicBezTo>
                  <a:cubicBezTo>
                    <a:pt x="175" y="62"/>
                    <a:pt x="176" y="62"/>
                    <a:pt x="176" y="62"/>
                  </a:cubicBezTo>
                  <a:cubicBezTo>
                    <a:pt x="175" y="63"/>
                    <a:pt x="174" y="62"/>
                    <a:pt x="171" y="63"/>
                  </a:cubicBezTo>
                  <a:cubicBezTo>
                    <a:pt x="171" y="63"/>
                    <a:pt x="173" y="63"/>
                    <a:pt x="173" y="63"/>
                  </a:cubicBezTo>
                  <a:cubicBezTo>
                    <a:pt x="173" y="64"/>
                    <a:pt x="166" y="64"/>
                    <a:pt x="167" y="63"/>
                  </a:cubicBezTo>
                  <a:cubicBezTo>
                    <a:pt x="167" y="63"/>
                    <a:pt x="164" y="63"/>
                    <a:pt x="163" y="63"/>
                  </a:cubicBezTo>
                  <a:cubicBezTo>
                    <a:pt x="163" y="63"/>
                    <a:pt x="164" y="65"/>
                    <a:pt x="163" y="65"/>
                  </a:cubicBezTo>
                  <a:cubicBezTo>
                    <a:pt x="163" y="65"/>
                    <a:pt x="161" y="64"/>
                    <a:pt x="160" y="65"/>
                  </a:cubicBezTo>
                  <a:cubicBezTo>
                    <a:pt x="160" y="65"/>
                    <a:pt x="162" y="66"/>
                    <a:pt x="161" y="66"/>
                  </a:cubicBezTo>
                  <a:cubicBezTo>
                    <a:pt x="160" y="67"/>
                    <a:pt x="160" y="67"/>
                    <a:pt x="158" y="66"/>
                  </a:cubicBezTo>
                  <a:cubicBezTo>
                    <a:pt x="158" y="67"/>
                    <a:pt x="158" y="67"/>
                    <a:pt x="158" y="68"/>
                  </a:cubicBezTo>
                  <a:cubicBezTo>
                    <a:pt x="158" y="68"/>
                    <a:pt x="157" y="68"/>
                    <a:pt x="156" y="68"/>
                  </a:cubicBezTo>
                  <a:cubicBezTo>
                    <a:pt x="155" y="68"/>
                    <a:pt x="156" y="69"/>
                    <a:pt x="155" y="69"/>
                  </a:cubicBezTo>
                  <a:cubicBezTo>
                    <a:pt x="154" y="69"/>
                    <a:pt x="150" y="69"/>
                    <a:pt x="151" y="70"/>
                  </a:cubicBezTo>
                  <a:cubicBezTo>
                    <a:pt x="147" y="71"/>
                    <a:pt x="142" y="71"/>
                    <a:pt x="137" y="71"/>
                  </a:cubicBezTo>
                  <a:cubicBezTo>
                    <a:pt x="135" y="71"/>
                    <a:pt x="133" y="74"/>
                    <a:pt x="131" y="73"/>
                  </a:cubicBezTo>
                  <a:cubicBezTo>
                    <a:pt x="131" y="73"/>
                    <a:pt x="132" y="74"/>
                    <a:pt x="132" y="74"/>
                  </a:cubicBezTo>
                  <a:cubicBezTo>
                    <a:pt x="132" y="74"/>
                    <a:pt x="130" y="74"/>
                    <a:pt x="130" y="74"/>
                  </a:cubicBezTo>
                  <a:cubicBezTo>
                    <a:pt x="130" y="74"/>
                    <a:pt x="131" y="75"/>
                    <a:pt x="131" y="75"/>
                  </a:cubicBezTo>
                  <a:cubicBezTo>
                    <a:pt x="131" y="75"/>
                    <a:pt x="130" y="75"/>
                    <a:pt x="130" y="76"/>
                  </a:cubicBezTo>
                  <a:cubicBezTo>
                    <a:pt x="130" y="76"/>
                    <a:pt x="127" y="77"/>
                    <a:pt x="129" y="78"/>
                  </a:cubicBezTo>
                  <a:cubicBezTo>
                    <a:pt x="129" y="78"/>
                    <a:pt x="127" y="78"/>
                    <a:pt x="127" y="78"/>
                  </a:cubicBezTo>
                  <a:cubicBezTo>
                    <a:pt x="126" y="78"/>
                    <a:pt x="125" y="79"/>
                    <a:pt x="125" y="79"/>
                  </a:cubicBezTo>
                  <a:cubicBezTo>
                    <a:pt x="125" y="79"/>
                    <a:pt x="125" y="80"/>
                    <a:pt x="125" y="80"/>
                  </a:cubicBezTo>
                  <a:cubicBezTo>
                    <a:pt x="123" y="81"/>
                    <a:pt x="125" y="81"/>
                    <a:pt x="124" y="82"/>
                  </a:cubicBezTo>
                  <a:cubicBezTo>
                    <a:pt x="124" y="82"/>
                    <a:pt x="122" y="82"/>
                    <a:pt x="122" y="82"/>
                  </a:cubicBezTo>
                  <a:cubicBezTo>
                    <a:pt x="122" y="82"/>
                    <a:pt x="123" y="83"/>
                    <a:pt x="123" y="83"/>
                  </a:cubicBezTo>
                  <a:cubicBezTo>
                    <a:pt x="123" y="84"/>
                    <a:pt x="122" y="84"/>
                    <a:pt x="122" y="84"/>
                  </a:cubicBezTo>
                  <a:cubicBezTo>
                    <a:pt x="122" y="85"/>
                    <a:pt x="123" y="86"/>
                    <a:pt x="123" y="85"/>
                  </a:cubicBezTo>
                  <a:cubicBezTo>
                    <a:pt x="122" y="87"/>
                    <a:pt x="120" y="88"/>
                    <a:pt x="117" y="89"/>
                  </a:cubicBezTo>
                  <a:cubicBezTo>
                    <a:pt x="114" y="89"/>
                    <a:pt x="112" y="88"/>
                    <a:pt x="110" y="87"/>
                  </a:cubicBezTo>
                  <a:cubicBezTo>
                    <a:pt x="107" y="89"/>
                    <a:pt x="101" y="86"/>
                    <a:pt x="102" y="86"/>
                  </a:cubicBezTo>
                  <a:cubicBezTo>
                    <a:pt x="101" y="86"/>
                    <a:pt x="101" y="87"/>
                    <a:pt x="101" y="87"/>
                  </a:cubicBezTo>
                  <a:cubicBezTo>
                    <a:pt x="100" y="87"/>
                    <a:pt x="100" y="86"/>
                    <a:pt x="99" y="85"/>
                  </a:cubicBezTo>
                  <a:cubicBezTo>
                    <a:pt x="98" y="85"/>
                    <a:pt x="96" y="85"/>
                    <a:pt x="96" y="83"/>
                  </a:cubicBezTo>
                  <a:cubicBezTo>
                    <a:pt x="95" y="83"/>
                    <a:pt x="93" y="82"/>
                    <a:pt x="92" y="82"/>
                  </a:cubicBezTo>
                  <a:cubicBezTo>
                    <a:pt x="92" y="82"/>
                    <a:pt x="93" y="82"/>
                    <a:pt x="94" y="81"/>
                  </a:cubicBezTo>
                  <a:cubicBezTo>
                    <a:pt x="94" y="80"/>
                    <a:pt x="91" y="81"/>
                    <a:pt x="90" y="80"/>
                  </a:cubicBezTo>
                  <a:cubicBezTo>
                    <a:pt x="89" y="80"/>
                    <a:pt x="89" y="79"/>
                    <a:pt x="88" y="79"/>
                  </a:cubicBezTo>
                  <a:cubicBezTo>
                    <a:pt x="86" y="80"/>
                    <a:pt x="88" y="78"/>
                    <a:pt x="88" y="78"/>
                  </a:cubicBezTo>
                  <a:cubicBezTo>
                    <a:pt x="88" y="77"/>
                    <a:pt x="87" y="78"/>
                    <a:pt x="86" y="78"/>
                  </a:cubicBezTo>
                  <a:cubicBezTo>
                    <a:pt x="85" y="77"/>
                    <a:pt x="87" y="76"/>
                    <a:pt x="85" y="76"/>
                  </a:cubicBezTo>
                  <a:cubicBezTo>
                    <a:pt x="83" y="76"/>
                    <a:pt x="85" y="74"/>
                    <a:pt x="83" y="75"/>
                  </a:cubicBezTo>
                  <a:cubicBezTo>
                    <a:pt x="82" y="75"/>
                    <a:pt x="82" y="74"/>
                    <a:pt x="80" y="74"/>
                  </a:cubicBezTo>
                  <a:cubicBezTo>
                    <a:pt x="81" y="74"/>
                    <a:pt x="82" y="73"/>
                    <a:pt x="82" y="73"/>
                  </a:cubicBezTo>
                  <a:cubicBezTo>
                    <a:pt x="82" y="72"/>
                    <a:pt x="80" y="72"/>
                    <a:pt x="78" y="72"/>
                  </a:cubicBezTo>
                  <a:cubicBezTo>
                    <a:pt x="77" y="70"/>
                    <a:pt x="78" y="70"/>
                    <a:pt x="79" y="68"/>
                  </a:cubicBezTo>
                  <a:cubicBezTo>
                    <a:pt x="77" y="67"/>
                    <a:pt x="81" y="66"/>
                    <a:pt x="77" y="66"/>
                  </a:cubicBezTo>
                  <a:cubicBezTo>
                    <a:pt x="77" y="66"/>
                    <a:pt x="79" y="66"/>
                    <a:pt x="79" y="66"/>
                  </a:cubicBezTo>
                  <a:cubicBezTo>
                    <a:pt x="79" y="66"/>
                    <a:pt x="79" y="65"/>
                    <a:pt x="79" y="65"/>
                  </a:cubicBezTo>
                  <a:cubicBezTo>
                    <a:pt x="80" y="65"/>
                    <a:pt x="80" y="66"/>
                    <a:pt x="81" y="65"/>
                  </a:cubicBezTo>
                  <a:cubicBezTo>
                    <a:pt x="81" y="64"/>
                    <a:pt x="81" y="64"/>
                    <a:pt x="81" y="63"/>
                  </a:cubicBezTo>
                  <a:cubicBezTo>
                    <a:pt x="83" y="63"/>
                    <a:pt x="84" y="62"/>
                    <a:pt x="84" y="62"/>
                  </a:cubicBezTo>
                  <a:cubicBezTo>
                    <a:pt x="85" y="62"/>
                    <a:pt x="85" y="62"/>
                    <a:pt x="85" y="63"/>
                  </a:cubicBezTo>
                  <a:cubicBezTo>
                    <a:pt x="86" y="62"/>
                    <a:pt x="86" y="61"/>
                    <a:pt x="88" y="62"/>
                  </a:cubicBezTo>
                  <a:cubicBezTo>
                    <a:pt x="89" y="61"/>
                    <a:pt x="87" y="61"/>
                    <a:pt x="87" y="61"/>
                  </a:cubicBezTo>
                  <a:cubicBezTo>
                    <a:pt x="87" y="60"/>
                    <a:pt x="90" y="60"/>
                    <a:pt x="90" y="60"/>
                  </a:cubicBezTo>
                  <a:cubicBezTo>
                    <a:pt x="90" y="59"/>
                    <a:pt x="87" y="58"/>
                    <a:pt x="89" y="57"/>
                  </a:cubicBezTo>
                  <a:cubicBezTo>
                    <a:pt x="85" y="58"/>
                    <a:pt x="91" y="56"/>
                    <a:pt x="84" y="57"/>
                  </a:cubicBezTo>
                  <a:cubicBezTo>
                    <a:pt x="84" y="55"/>
                    <a:pt x="87" y="55"/>
                    <a:pt x="90" y="55"/>
                  </a:cubicBezTo>
                  <a:cubicBezTo>
                    <a:pt x="90" y="55"/>
                    <a:pt x="88" y="55"/>
                    <a:pt x="88" y="54"/>
                  </a:cubicBezTo>
                  <a:cubicBezTo>
                    <a:pt x="88" y="54"/>
                    <a:pt x="87" y="54"/>
                    <a:pt x="86" y="54"/>
                  </a:cubicBezTo>
                  <a:cubicBezTo>
                    <a:pt x="86" y="54"/>
                    <a:pt x="86" y="53"/>
                    <a:pt x="86" y="53"/>
                  </a:cubicBezTo>
                  <a:cubicBezTo>
                    <a:pt x="86" y="53"/>
                    <a:pt x="84" y="52"/>
                    <a:pt x="83" y="52"/>
                  </a:cubicBezTo>
                  <a:cubicBezTo>
                    <a:pt x="82" y="52"/>
                    <a:pt x="81" y="51"/>
                    <a:pt x="80" y="50"/>
                  </a:cubicBezTo>
                  <a:cubicBezTo>
                    <a:pt x="79" y="51"/>
                    <a:pt x="78" y="51"/>
                    <a:pt x="77" y="50"/>
                  </a:cubicBezTo>
                  <a:cubicBezTo>
                    <a:pt x="76" y="50"/>
                    <a:pt x="76" y="51"/>
                    <a:pt x="76" y="51"/>
                  </a:cubicBezTo>
                  <a:cubicBezTo>
                    <a:pt x="75" y="51"/>
                    <a:pt x="73" y="51"/>
                    <a:pt x="71" y="51"/>
                  </a:cubicBezTo>
                  <a:cubicBezTo>
                    <a:pt x="68" y="49"/>
                    <a:pt x="70" y="48"/>
                    <a:pt x="71" y="46"/>
                  </a:cubicBezTo>
                  <a:cubicBezTo>
                    <a:pt x="71" y="45"/>
                    <a:pt x="70" y="45"/>
                    <a:pt x="70" y="44"/>
                  </a:cubicBezTo>
                  <a:cubicBezTo>
                    <a:pt x="69" y="44"/>
                    <a:pt x="70" y="45"/>
                    <a:pt x="69" y="45"/>
                  </a:cubicBezTo>
                  <a:cubicBezTo>
                    <a:pt x="67" y="45"/>
                    <a:pt x="70" y="42"/>
                    <a:pt x="66" y="43"/>
                  </a:cubicBezTo>
                  <a:cubicBezTo>
                    <a:pt x="67" y="42"/>
                    <a:pt x="67" y="42"/>
                    <a:pt x="66" y="41"/>
                  </a:cubicBezTo>
                  <a:cubicBezTo>
                    <a:pt x="66" y="41"/>
                    <a:pt x="65" y="41"/>
                    <a:pt x="63" y="41"/>
                  </a:cubicBezTo>
                  <a:cubicBezTo>
                    <a:pt x="63" y="40"/>
                    <a:pt x="63" y="39"/>
                    <a:pt x="62" y="38"/>
                  </a:cubicBezTo>
                  <a:cubicBezTo>
                    <a:pt x="62" y="38"/>
                    <a:pt x="59" y="38"/>
                    <a:pt x="60" y="36"/>
                  </a:cubicBezTo>
                  <a:cubicBezTo>
                    <a:pt x="59" y="37"/>
                    <a:pt x="58" y="36"/>
                    <a:pt x="57" y="36"/>
                  </a:cubicBezTo>
                  <a:cubicBezTo>
                    <a:pt x="57" y="36"/>
                    <a:pt x="56" y="36"/>
                    <a:pt x="55" y="36"/>
                  </a:cubicBezTo>
                  <a:cubicBezTo>
                    <a:pt x="54" y="35"/>
                    <a:pt x="47" y="35"/>
                    <a:pt x="45" y="34"/>
                  </a:cubicBezTo>
                  <a:cubicBezTo>
                    <a:pt x="41" y="35"/>
                    <a:pt x="33" y="33"/>
                    <a:pt x="31" y="34"/>
                  </a:cubicBezTo>
                  <a:cubicBezTo>
                    <a:pt x="29" y="35"/>
                    <a:pt x="29" y="34"/>
                    <a:pt x="28" y="34"/>
                  </a:cubicBezTo>
                  <a:cubicBezTo>
                    <a:pt x="25" y="34"/>
                    <a:pt x="23" y="35"/>
                    <a:pt x="21" y="35"/>
                  </a:cubicBezTo>
                  <a:cubicBezTo>
                    <a:pt x="21" y="35"/>
                    <a:pt x="20" y="34"/>
                    <a:pt x="20" y="34"/>
                  </a:cubicBezTo>
                  <a:cubicBezTo>
                    <a:pt x="19" y="34"/>
                    <a:pt x="18" y="34"/>
                    <a:pt x="17" y="34"/>
                  </a:cubicBezTo>
                  <a:cubicBezTo>
                    <a:pt x="17" y="34"/>
                    <a:pt x="16" y="33"/>
                    <a:pt x="15" y="33"/>
                  </a:cubicBezTo>
                  <a:cubicBezTo>
                    <a:pt x="15" y="32"/>
                    <a:pt x="17" y="33"/>
                    <a:pt x="18" y="32"/>
                  </a:cubicBezTo>
                  <a:cubicBezTo>
                    <a:pt x="18" y="32"/>
                    <a:pt x="15" y="31"/>
                    <a:pt x="20" y="31"/>
                  </a:cubicBezTo>
                  <a:cubicBezTo>
                    <a:pt x="18" y="30"/>
                    <a:pt x="11" y="32"/>
                    <a:pt x="9" y="30"/>
                  </a:cubicBezTo>
                  <a:cubicBezTo>
                    <a:pt x="11" y="28"/>
                    <a:pt x="17" y="31"/>
                    <a:pt x="21" y="29"/>
                  </a:cubicBezTo>
                  <a:cubicBezTo>
                    <a:pt x="19" y="27"/>
                    <a:pt x="12" y="28"/>
                    <a:pt x="10" y="29"/>
                  </a:cubicBezTo>
                  <a:cubicBezTo>
                    <a:pt x="9" y="28"/>
                    <a:pt x="10" y="28"/>
                    <a:pt x="10" y="27"/>
                  </a:cubicBezTo>
                  <a:cubicBezTo>
                    <a:pt x="9" y="27"/>
                    <a:pt x="9" y="27"/>
                    <a:pt x="9" y="28"/>
                  </a:cubicBezTo>
                  <a:cubicBezTo>
                    <a:pt x="8" y="28"/>
                    <a:pt x="8" y="27"/>
                    <a:pt x="8" y="27"/>
                  </a:cubicBezTo>
                  <a:cubicBezTo>
                    <a:pt x="4" y="27"/>
                    <a:pt x="2" y="26"/>
                    <a:pt x="0" y="26"/>
                  </a:cubicBezTo>
                  <a:cubicBezTo>
                    <a:pt x="2" y="22"/>
                    <a:pt x="10" y="23"/>
                    <a:pt x="15" y="23"/>
                  </a:cubicBezTo>
                  <a:cubicBezTo>
                    <a:pt x="16" y="23"/>
                    <a:pt x="16" y="23"/>
                    <a:pt x="17" y="22"/>
                  </a:cubicBezTo>
                  <a:cubicBezTo>
                    <a:pt x="17" y="22"/>
                    <a:pt x="18" y="22"/>
                    <a:pt x="18" y="22"/>
                  </a:cubicBezTo>
                  <a:cubicBezTo>
                    <a:pt x="20" y="21"/>
                    <a:pt x="24" y="22"/>
                    <a:pt x="26" y="21"/>
                  </a:cubicBezTo>
                  <a:cubicBezTo>
                    <a:pt x="27" y="21"/>
                    <a:pt x="26" y="21"/>
                    <a:pt x="27" y="20"/>
                  </a:cubicBezTo>
                  <a:cubicBezTo>
                    <a:pt x="27" y="20"/>
                    <a:pt x="29" y="20"/>
                    <a:pt x="30" y="20"/>
                  </a:cubicBezTo>
                  <a:cubicBezTo>
                    <a:pt x="31" y="19"/>
                    <a:pt x="31" y="19"/>
                    <a:pt x="33" y="18"/>
                  </a:cubicBezTo>
                  <a:cubicBezTo>
                    <a:pt x="34" y="17"/>
                    <a:pt x="29" y="18"/>
                    <a:pt x="31" y="16"/>
                  </a:cubicBezTo>
                  <a:cubicBezTo>
                    <a:pt x="29" y="16"/>
                    <a:pt x="29" y="17"/>
                    <a:pt x="29" y="17"/>
                  </a:cubicBezTo>
                  <a:cubicBezTo>
                    <a:pt x="28" y="17"/>
                    <a:pt x="24" y="16"/>
                    <a:pt x="21" y="17"/>
                  </a:cubicBezTo>
                  <a:cubicBezTo>
                    <a:pt x="20" y="16"/>
                    <a:pt x="23" y="16"/>
                    <a:pt x="24" y="16"/>
                  </a:cubicBezTo>
                  <a:cubicBezTo>
                    <a:pt x="24" y="16"/>
                    <a:pt x="24" y="15"/>
                    <a:pt x="24" y="15"/>
                  </a:cubicBezTo>
                  <a:cubicBezTo>
                    <a:pt x="24" y="15"/>
                    <a:pt x="25" y="16"/>
                    <a:pt x="26" y="15"/>
                  </a:cubicBezTo>
                  <a:cubicBezTo>
                    <a:pt x="26" y="15"/>
                    <a:pt x="27" y="14"/>
                    <a:pt x="27" y="14"/>
                  </a:cubicBezTo>
                  <a:cubicBezTo>
                    <a:pt x="28" y="14"/>
                    <a:pt x="27" y="15"/>
                    <a:pt x="28" y="15"/>
                  </a:cubicBezTo>
                  <a:cubicBezTo>
                    <a:pt x="28" y="15"/>
                    <a:pt x="31" y="15"/>
                    <a:pt x="31" y="13"/>
                  </a:cubicBezTo>
                  <a:cubicBezTo>
                    <a:pt x="32" y="13"/>
                    <a:pt x="33" y="14"/>
                    <a:pt x="35" y="14"/>
                  </a:cubicBezTo>
                  <a:cubicBezTo>
                    <a:pt x="36" y="14"/>
                    <a:pt x="35" y="13"/>
                    <a:pt x="35" y="13"/>
                  </a:cubicBezTo>
                  <a:cubicBezTo>
                    <a:pt x="35" y="13"/>
                    <a:pt x="37" y="13"/>
                    <a:pt x="37" y="12"/>
                  </a:cubicBezTo>
                  <a:cubicBezTo>
                    <a:pt x="39" y="12"/>
                    <a:pt x="41" y="12"/>
                    <a:pt x="44" y="12"/>
                  </a:cubicBezTo>
                  <a:cubicBezTo>
                    <a:pt x="46" y="12"/>
                    <a:pt x="44" y="10"/>
                    <a:pt x="45" y="9"/>
                  </a:cubicBezTo>
                  <a:cubicBezTo>
                    <a:pt x="48" y="9"/>
                    <a:pt x="51" y="10"/>
                    <a:pt x="54" y="9"/>
                  </a:cubicBezTo>
                  <a:cubicBezTo>
                    <a:pt x="54" y="9"/>
                    <a:pt x="53" y="9"/>
                    <a:pt x="52" y="9"/>
                  </a:cubicBezTo>
                  <a:cubicBezTo>
                    <a:pt x="53" y="8"/>
                    <a:pt x="57" y="8"/>
                    <a:pt x="58" y="8"/>
                  </a:cubicBezTo>
                  <a:cubicBezTo>
                    <a:pt x="61" y="7"/>
                    <a:pt x="68" y="7"/>
                    <a:pt x="74" y="7"/>
                  </a:cubicBezTo>
                  <a:cubicBezTo>
                    <a:pt x="76" y="7"/>
                    <a:pt x="76" y="7"/>
                    <a:pt x="77" y="7"/>
                  </a:cubicBezTo>
                  <a:cubicBezTo>
                    <a:pt x="80" y="7"/>
                    <a:pt x="82" y="7"/>
                    <a:pt x="84" y="7"/>
                  </a:cubicBezTo>
                  <a:cubicBezTo>
                    <a:pt x="83" y="7"/>
                    <a:pt x="85" y="8"/>
                    <a:pt x="85" y="8"/>
                  </a:cubicBezTo>
                  <a:cubicBezTo>
                    <a:pt x="87" y="7"/>
                    <a:pt x="85" y="8"/>
                    <a:pt x="88" y="9"/>
                  </a:cubicBezTo>
                  <a:cubicBezTo>
                    <a:pt x="90" y="9"/>
                    <a:pt x="86" y="8"/>
                    <a:pt x="91" y="8"/>
                  </a:cubicBezTo>
                  <a:cubicBezTo>
                    <a:pt x="89" y="7"/>
                    <a:pt x="93" y="6"/>
                    <a:pt x="88" y="6"/>
                  </a:cubicBezTo>
                  <a:cubicBezTo>
                    <a:pt x="89" y="5"/>
                    <a:pt x="96" y="4"/>
                    <a:pt x="96" y="6"/>
                  </a:cubicBezTo>
                  <a:cubicBezTo>
                    <a:pt x="99" y="6"/>
                    <a:pt x="99" y="5"/>
                    <a:pt x="101" y="6"/>
                  </a:cubicBezTo>
                  <a:cubicBezTo>
                    <a:pt x="102" y="6"/>
                    <a:pt x="103" y="6"/>
                    <a:pt x="104" y="7"/>
                  </a:cubicBezTo>
                  <a:cubicBezTo>
                    <a:pt x="105" y="7"/>
                    <a:pt x="108" y="7"/>
                    <a:pt x="112" y="8"/>
                  </a:cubicBezTo>
                  <a:cubicBezTo>
                    <a:pt x="112" y="7"/>
                    <a:pt x="111" y="7"/>
                    <a:pt x="110" y="7"/>
                  </a:cubicBezTo>
                  <a:cubicBezTo>
                    <a:pt x="110" y="7"/>
                    <a:pt x="111" y="6"/>
                    <a:pt x="113" y="6"/>
                  </a:cubicBezTo>
                  <a:cubicBezTo>
                    <a:pt x="111" y="5"/>
                    <a:pt x="107" y="5"/>
                    <a:pt x="104" y="5"/>
                  </a:cubicBezTo>
                  <a:cubicBezTo>
                    <a:pt x="104" y="3"/>
                    <a:pt x="108" y="4"/>
                    <a:pt x="111" y="4"/>
                  </a:cubicBezTo>
                  <a:cubicBezTo>
                    <a:pt x="111" y="3"/>
                    <a:pt x="109" y="3"/>
                    <a:pt x="108" y="3"/>
                  </a:cubicBezTo>
                  <a:cubicBezTo>
                    <a:pt x="110" y="1"/>
                    <a:pt x="114" y="3"/>
                    <a:pt x="117" y="3"/>
                  </a:cubicBezTo>
                  <a:cubicBezTo>
                    <a:pt x="119" y="3"/>
                    <a:pt x="119" y="2"/>
                    <a:pt x="121" y="2"/>
                  </a:cubicBezTo>
                  <a:cubicBezTo>
                    <a:pt x="126" y="2"/>
                    <a:pt x="129" y="3"/>
                    <a:pt x="133" y="2"/>
                  </a:cubicBezTo>
                  <a:cubicBezTo>
                    <a:pt x="134" y="2"/>
                    <a:pt x="136" y="2"/>
                    <a:pt x="139" y="2"/>
                  </a:cubicBezTo>
                  <a:cubicBezTo>
                    <a:pt x="140" y="2"/>
                    <a:pt x="139" y="1"/>
                    <a:pt x="140" y="0"/>
                  </a:cubicBezTo>
                  <a:cubicBezTo>
                    <a:pt x="141" y="0"/>
                    <a:pt x="143" y="0"/>
                    <a:pt x="145" y="0"/>
                  </a:cubicBezTo>
                  <a:cubicBezTo>
                    <a:pt x="146" y="0"/>
                    <a:pt x="146" y="0"/>
                    <a:pt x="148" y="0"/>
                  </a:cubicBezTo>
                  <a:cubicBezTo>
                    <a:pt x="150" y="0"/>
                    <a:pt x="152" y="1"/>
                    <a:pt x="156" y="0"/>
                  </a:cubicBezTo>
                  <a:cubicBezTo>
                    <a:pt x="159" y="0"/>
                    <a:pt x="166" y="0"/>
                    <a:pt x="171" y="0"/>
                  </a:cubicBezTo>
                  <a:cubicBezTo>
                    <a:pt x="173" y="0"/>
                    <a:pt x="173" y="0"/>
                    <a:pt x="174" y="0"/>
                  </a:cubicBezTo>
                  <a:cubicBezTo>
                    <a:pt x="180" y="1"/>
                    <a:pt x="185" y="0"/>
                    <a:pt x="185" y="2"/>
                  </a:cubicBezTo>
                  <a:cubicBezTo>
                    <a:pt x="188" y="3"/>
                    <a:pt x="188" y="2"/>
                    <a:pt x="190" y="2"/>
                  </a:cubicBezTo>
                  <a:cubicBezTo>
                    <a:pt x="190" y="3"/>
                    <a:pt x="194" y="3"/>
                    <a:pt x="195" y="4"/>
                  </a:cubicBezTo>
                  <a:cubicBezTo>
                    <a:pt x="198" y="4"/>
                    <a:pt x="198" y="3"/>
                    <a:pt x="200" y="3"/>
                  </a:cubicBezTo>
                  <a:cubicBezTo>
                    <a:pt x="199" y="5"/>
                    <a:pt x="204" y="4"/>
                    <a:pt x="206" y="4"/>
                  </a:cubicBezTo>
                  <a:cubicBezTo>
                    <a:pt x="204" y="5"/>
                    <a:pt x="204" y="5"/>
                    <a:pt x="205" y="6"/>
                  </a:cubicBezTo>
                  <a:cubicBezTo>
                    <a:pt x="204" y="6"/>
                    <a:pt x="203" y="6"/>
                    <a:pt x="203" y="7"/>
                  </a:cubicBezTo>
                  <a:cubicBezTo>
                    <a:pt x="193" y="7"/>
                    <a:pt x="180" y="7"/>
                    <a:pt x="172" y="8"/>
                  </a:cubicBezTo>
                  <a:cubicBezTo>
                    <a:pt x="171" y="8"/>
                    <a:pt x="171" y="8"/>
                    <a:pt x="171" y="8"/>
                  </a:cubicBezTo>
                  <a:cubicBezTo>
                    <a:pt x="170" y="8"/>
                    <a:pt x="171" y="8"/>
                    <a:pt x="171" y="8"/>
                  </a:cubicBezTo>
                  <a:cubicBezTo>
                    <a:pt x="172" y="7"/>
                    <a:pt x="170" y="7"/>
                    <a:pt x="169" y="7"/>
                  </a:cubicBezTo>
                  <a:cubicBezTo>
                    <a:pt x="169" y="7"/>
                    <a:pt x="170" y="8"/>
                    <a:pt x="169" y="8"/>
                  </a:cubicBezTo>
                  <a:cubicBezTo>
                    <a:pt x="168" y="8"/>
                    <a:pt x="165" y="8"/>
                    <a:pt x="16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2"/>
            <p:cNvSpPr/>
            <p:nvPr/>
          </p:nvSpPr>
          <p:spPr bwMode="auto">
            <a:xfrm>
              <a:off x="2774950" y="3384550"/>
              <a:ext cx="449263" cy="119063"/>
            </a:xfrm>
            <a:custGeom>
              <a:avLst/>
              <a:gdLst>
                <a:gd name="T0" fmla="*/ 112 w 120"/>
                <a:gd name="T1" fmla="*/ 3 h 32"/>
                <a:gd name="T2" fmla="*/ 119 w 120"/>
                <a:gd name="T3" fmla="*/ 5 h 32"/>
                <a:gd name="T4" fmla="*/ 116 w 120"/>
                <a:gd name="T5" fmla="*/ 6 h 32"/>
                <a:gd name="T6" fmla="*/ 111 w 120"/>
                <a:gd name="T7" fmla="*/ 7 h 32"/>
                <a:gd name="T8" fmla="*/ 97 w 120"/>
                <a:gd name="T9" fmla="*/ 9 h 32"/>
                <a:gd name="T10" fmla="*/ 103 w 120"/>
                <a:gd name="T11" fmla="*/ 10 h 32"/>
                <a:gd name="T12" fmla="*/ 91 w 120"/>
                <a:gd name="T13" fmla="*/ 12 h 32"/>
                <a:gd name="T14" fmla="*/ 87 w 120"/>
                <a:gd name="T15" fmla="*/ 13 h 32"/>
                <a:gd name="T16" fmla="*/ 81 w 120"/>
                <a:gd name="T17" fmla="*/ 14 h 32"/>
                <a:gd name="T18" fmla="*/ 71 w 120"/>
                <a:gd name="T19" fmla="*/ 16 h 32"/>
                <a:gd name="T20" fmla="*/ 68 w 120"/>
                <a:gd name="T21" fmla="*/ 18 h 32"/>
                <a:gd name="T22" fmla="*/ 61 w 120"/>
                <a:gd name="T23" fmla="*/ 18 h 32"/>
                <a:gd name="T24" fmla="*/ 65 w 120"/>
                <a:gd name="T25" fmla="*/ 21 h 32"/>
                <a:gd name="T26" fmla="*/ 58 w 120"/>
                <a:gd name="T27" fmla="*/ 24 h 32"/>
                <a:gd name="T28" fmla="*/ 53 w 120"/>
                <a:gd name="T29" fmla="*/ 25 h 32"/>
                <a:gd name="T30" fmla="*/ 44 w 120"/>
                <a:gd name="T31" fmla="*/ 28 h 32"/>
                <a:gd name="T32" fmla="*/ 47 w 120"/>
                <a:gd name="T33" fmla="*/ 30 h 32"/>
                <a:gd name="T34" fmla="*/ 39 w 120"/>
                <a:gd name="T35" fmla="*/ 31 h 32"/>
                <a:gd name="T36" fmla="*/ 24 w 120"/>
                <a:gd name="T37" fmla="*/ 30 h 32"/>
                <a:gd name="T38" fmla="*/ 20 w 120"/>
                <a:gd name="T39" fmla="*/ 30 h 32"/>
                <a:gd name="T40" fmla="*/ 13 w 120"/>
                <a:gd name="T41" fmla="*/ 28 h 32"/>
                <a:gd name="T42" fmla="*/ 20 w 120"/>
                <a:gd name="T43" fmla="*/ 25 h 32"/>
                <a:gd name="T44" fmla="*/ 27 w 120"/>
                <a:gd name="T45" fmla="*/ 25 h 32"/>
                <a:gd name="T46" fmla="*/ 14 w 120"/>
                <a:gd name="T47" fmla="*/ 24 h 32"/>
                <a:gd name="T48" fmla="*/ 22 w 120"/>
                <a:gd name="T49" fmla="*/ 21 h 32"/>
                <a:gd name="T50" fmla="*/ 28 w 120"/>
                <a:gd name="T51" fmla="*/ 21 h 32"/>
                <a:gd name="T52" fmla="*/ 28 w 120"/>
                <a:gd name="T53" fmla="*/ 19 h 32"/>
                <a:gd name="T54" fmla="*/ 26 w 120"/>
                <a:gd name="T55" fmla="*/ 16 h 32"/>
                <a:gd name="T56" fmla="*/ 22 w 120"/>
                <a:gd name="T57" fmla="*/ 15 h 32"/>
                <a:gd name="T58" fmla="*/ 32 w 120"/>
                <a:gd name="T59" fmla="*/ 15 h 32"/>
                <a:gd name="T60" fmla="*/ 36 w 120"/>
                <a:gd name="T61" fmla="*/ 14 h 32"/>
                <a:gd name="T62" fmla="*/ 44 w 120"/>
                <a:gd name="T63" fmla="*/ 11 h 32"/>
                <a:gd name="T64" fmla="*/ 27 w 120"/>
                <a:gd name="T65" fmla="*/ 12 h 32"/>
                <a:gd name="T66" fmla="*/ 16 w 120"/>
                <a:gd name="T67" fmla="*/ 11 h 32"/>
                <a:gd name="T68" fmla="*/ 4 w 120"/>
                <a:gd name="T69" fmla="*/ 10 h 32"/>
                <a:gd name="T70" fmla="*/ 2 w 120"/>
                <a:gd name="T71" fmla="*/ 7 h 32"/>
                <a:gd name="T72" fmla="*/ 22 w 120"/>
                <a:gd name="T73" fmla="*/ 4 h 32"/>
                <a:gd name="T74" fmla="*/ 35 w 120"/>
                <a:gd name="T75" fmla="*/ 3 h 32"/>
                <a:gd name="T76" fmla="*/ 52 w 120"/>
                <a:gd name="T77" fmla="*/ 1 h 32"/>
                <a:gd name="T78" fmla="*/ 69 w 120"/>
                <a:gd name="T79" fmla="*/ 1 h 32"/>
                <a:gd name="T80" fmla="*/ 78 w 120"/>
                <a:gd name="T81" fmla="*/ 1 h 32"/>
                <a:gd name="T82" fmla="*/ 95 w 120"/>
                <a:gd name="T83" fmla="*/ 1 h 32"/>
                <a:gd name="T84" fmla="*/ 112 w 120"/>
                <a:gd name="T8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32">
                  <a:moveTo>
                    <a:pt x="112" y="1"/>
                  </a:moveTo>
                  <a:cubicBezTo>
                    <a:pt x="110" y="2"/>
                    <a:pt x="112" y="2"/>
                    <a:pt x="112" y="3"/>
                  </a:cubicBezTo>
                  <a:cubicBezTo>
                    <a:pt x="114" y="3"/>
                    <a:pt x="117" y="3"/>
                    <a:pt x="120" y="3"/>
                  </a:cubicBezTo>
                  <a:cubicBezTo>
                    <a:pt x="120" y="4"/>
                    <a:pt x="118" y="4"/>
                    <a:pt x="119" y="5"/>
                  </a:cubicBezTo>
                  <a:cubicBezTo>
                    <a:pt x="118" y="5"/>
                    <a:pt x="116" y="5"/>
                    <a:pt x="116" y="5"/>
                  </a:cubicBezTo>
                  <a:cubicBezTo>
                    <a:pt x="115" y="5"/>
                    <a:pt x="116" y="6"/>
                    <a:pt x="116" y="6"/>
                  </a:cubicBezTo>
                  <a:cubicBezTo>
                    <a:pt x="114" y="7"/>
                    <a:pt x="112" y="7"/>
                    <a:pt x="112" y="6"/>
                  </a:cubicBezTo>
                  <a:cubicBezTo>
                    <a:pt x="110" y="6"/>
                    <a:pt x="111" y="7"/>
                    <a:pt x="111" y="7"/>
                  </a:cubicBezTo>
                  <a:cubicBezTo>
                    <a:pt x="110" y="7"/>
                    <a:pt x="107" y="7"/>
                    <a:pt x="107" y="8"/>
                  </a:cubicBezTo>
                  <a:cubicBezTo>
                    <a:pt x="103" y="7"/>
                    <a:pt x="99" y="7"/>
                    <a:pt x="97" y="9"/>
                  </a:cubicBezTo>
                  <a:cubicBezTo>
                    <a:pt x="98" y="10"/>
                    <a:pt x="102" y="9"/>
                    <a:pt x="103" y="8"/>
                  </a:cubicBezTo>
                  <a:cubicBezTo>
                    <a:pt x="104" y="8"/>
                    <a:pt x="102" y="9"/>
                    <a:pt x="103" y="10"/>
                  </a:cubicBezTo>
                  <a:cubicBezTo>
                    <a:pt x="99" y="10"/>
                    <a:pt x="97" y="10"/>
                    <a:pt x="94" y="11"/>
                  </a:cubicBezTo>
                  <a:cubicBezTo>
                    <a:pt x="92" y="11"/>
                    <a:pt x="91" y="11"/>
                    <a:pt x="91" y="12"/>
                  </a:cubicBezTo>
                  <a:cubicBezTo>
                    <a:pt x="90" y="12"/>
                    <a:pt x="89" y="12"/>
                    <a:pt x="88" y="12"/>
                  </a:cubicBezTo>
                  <a:cubicBezTo>
                    <a:pt x="87" y="12"/>
                    <a:pt x="88" y="13"/>
                    <a:pt x="87" y="13"/>
                  </a:cubicBezTo>
                  <a:cubicBezTo>
                    <a:pt x="86" y="13"/>
                    <a:pt x="84" y="13"/>
                    <a:pt x="84" y="13"/>
                  </a:cubicBezTo>
                  <a:cubicBezTo>
                    <a:pt x="84" y="14"/>
                    <a:pt x="81" y="14"/>
                    <a:pt x="81" y="14"/>
                  </a:cubicBezTo>
                  <a:cubicBezTo>
                    <a:pt x="81" y="15"/>
                    <a:pt x="78" y="15"/>
                    <a:pt x="77" y="15"/>
                  </a:cubicBezTo>
                  <a:cubicBezTo>
                    <a:pt x="76" y="16"/>
                    <a:pt x="73" y="16"/>
                    <a:pt x="71" y="16"/>
                  </a:cubicBezTo>
                  <a:cubicBezTo>
                    <a:pt x="71" y="16"/>
                    <a:pt x="71" y="17"/>
                    <a:pt x="70" y="17"/>
                  </a:cubicBezTo>
                  <a:cubicBezTo>
                    <a:pt x="68" y="17"/>
                    <a:pt x="69" y="17"/>
                    <a:pt x="68" y="18"/>
                  </a:cubicBezTo>
                  <a:cubicBezTo>
                    <a:pt x="68" y="18"/>
                    <a:pt x="67" y="18"/>
                    <a:pt x="67" y="18"/>
                  </a:cubicBezTo>
                  <a:cubicBezTo>
                    <a:pt x="66" y="18"/>
                    <a:pt x="64" y="19"/>
                    <a:pt x="61" y="18"/>
                  </a:cubicBezTo>
                  <a:cubicBezTo>
                    <a:pt x="61" y="19"/>
                    <a:pt x="65" y="19"/>
                    <a:pt x="61" y="19"/>
                  </a:cubicBezTo>
                  <a:cubicBezTo>
                    <a:pt x="62" y="20"/>
                    <a:pt x="66" y="19"/>
                    <a:pt x="65" y="21"/>
                  </a:cubicBezTo>
                  <a:cubicBezTo>
                    <a:pt x="63" y="20"/>
                    <a:pt x="63" y="21"/>
                    <a:pt x="63" y="23"/>
                  </a:cubicBezTo>
                  <a:cubicBezTo>
                    <a:pt x="61" y="21"/>
                    <a:pt x="60" y="23"/>
                    <a:pt x="58" y="24"/>
                  </a:cubicBezTo>
                  <a:cubicBezTo>
                    <a:pt x="56" y="24"/>
                    <a:pt x="53" y="24"/>
                    <a:pt x="52" y="25"/>
                  </a:cubicBezTo>
                  <a:cubicBezTo>
                    <a:pt x="52" y="25"/>
                    <a:pt x="53" y="25"/>
                    <a:pt x="53" y="25"/>
                  </a:cubicBezTo>
                  <a:cubicBezTo>
                    <a:pt x="53" y="25"/>
                    <a:pt x="50" y="26"/>
                    <a:pt x="52" y="26"/>
                  </a:cubicBezTo>
                  <a:cubicBezTo>
                    <a:pt x="51" y="27"/>
                    <a:pt x="45" y="27"/>
                    <a:pt x="44" y="28"/>
                  </a:cubicBezTo>
                  <a:cubicBezTo>
                    <a:pt x="46" y="29"/>
                    <a:pt x="49" y="29"/>
                    <a:pt x="52" y="29"/>
                  </a:cubicBezTo>
                  <a:cubicBezTo>
                    <a:pt x="53" y="31"/>
                    <a:pt x="47" y="29"/>
                    <a:pt x="47" y="30"/>
                  </a:cubicBezTo>
                  <a:cubicBezTo>
                    <a:pt x="47" y="31"/>
                    <a:pt x="46" y="30"/>
                    <a:pt x="45" y="30"/>
                  </a:cubicBezTo>
                  <a:cubicBezTo>
                    <a:pt x="43" y="30"/>
                    <a:pt x="42" y="32"/>
                    <a:pt x="39" y="31"/>
                  </a:cubicBezTo>
                  <a:cubicBezTo>
                    <a:pt x="39" y="31"/>
                    <a:pt x="37" y="31"/>
                    <a:pt x="37" y="30"/>
                  </a:cubicBezTo>
                  <a:cubicBezTo>
                    <a:pt x="32" y="30"/>
                    <a:pt x="29" y="30"/>
                    <a:pt x="24" y="30"/>
                  </a:cubicBezTo>
                  <a:cubicBezTo>
                    <a:pt x="24" y="30"/>
                    <a:pt x="23" y="29"/>
                    <a:pt x="23" y="29"/>
                  </a:cubicBezTo>
                  <a:cubicBezTo>
                    <a:pt x="22" y="29"/>
                    <a:pt x="21" y="30"/>
                    <a:pt x="20" y="30"/>
                  </a:cubicBezTo>
                  <a:cubicBezTo>
                    <a:pt x="15" y="31"/>
                    <a:pt x="11" y="30"/>
                    <a:pt x="6" y="29"/>
                  </a:cubicBezTo>
                  <a:cubicBezTo>
                    <a:pt x="7" y="29"/>
                    <a:pt x="9" y="28"/>
                    <a:pt x="13" y="28"/>
                  </a:cubicBezTo>
                  <a:cubicBezTo>
                    <a:pt x="15" y="28"/>
                    <a:pt x="13" y="26"/>
                    <a:pt x="15" y="26"/>
                  </a:cubicBezTo>
                  <a:cubicBezTo>
                    <a:pt x="17" y="26"/>
                    <a:pt x="17" y="25"/>
                    <a:pt x="20" y="25"/>
                  </a:cubicBezTo>
                  <a:cubicBezTo>
                    <a:pt x="19" y="27"/>
                    <a:pt x="23" y="27"/>
                    <a:pt x="26" y="27"/>
                  </a:cubicBezTo>
                  <a:cubicBezTo>
                    <a:pt x="29" y="26"/>
                    <a:pt x="25" y="26"/>
                    <a:pt x="27" y="25"/>
                  </a:cubicBezTo>
                  <a:cubicBezTo>
                    <a:pt x="27" y="24"/>
                    <a:pt x="22" y="25"/>
                    <a:pt x="23" y="23"/>
                  </a:cubicBezTo>
                  <a:cubicBezTo>
                    <a:pt x="19" y="24"/>
                    <a:pt x="18" y="24"/>
                    <a:pt x="14" y="24"/>
                  </a:cubicBezTo>
                  <a:cubicBezTo>
                    <a:pt x="14" y="23"/>
                    <a:pt x="16" y="22"/>
                    <a:pt x="19" y="22"/>
                  </a:cubicBezTo>
                  <a:cubicBezTo>
                    <a:pt x="20" y="22"/>
                    <a:pt x="21" y="21"/>
                    <a:pt x="22" y="21"/>
                  </a:cubicBezTo>
                  <a:cubicBezTo>
                    <a:pt x="23" y="21"/>
                    <a:pt x="23" y="21"/>
                    <a:pt x="23" y="20"/>
                  </a:cubicBezTo>
                  <a:cubicBezTo>
                    <a:pt x="26" y="20"/>
                    <a:pt x="27" y="20"/>
                    <a:pt x="28" y="21"/>
                  </a:cubicBezTo>
                  <a:cubicBezTo>
                    <a:pt x="30" y="20"/>
                    <a:pt x="31" y="20"/>
                    <a:pt x="31" y="19"/>
                  </a:cubicBezTo>
                  <a:cubicBezTo>
                    <a:pt x="31" y="19"/>
                    <a:pt x="29" y="19"/>
                    <a:pt x="28" y="19"/>
                  </a:cubicBezTo>
                  <a:cubicBezTo>
                    <a:pt x="28" y="19"/>
                    <a:pt x="28" y="18"/>
                    <a:pt x="27" y="17"/>
                  </a:cubicBezTo>
                  <a:cubicBezTo>
                    <a:pt x="27" y="17"/>
                    <a:pt x="26" y="17"/>
                    <a:pt x="26" y="16"/>
                  </a:cubicBezTo>
                  <a:cubicBezTo>
                    <a:pt x="26" y="17"/>
                    <a:pt x="25" y="17"/>
                    <a:pt x="23" y="17"/>
                  </a:cubicBezTo>
                  <a:cubicBezTo>
                    <a:pt x="24" y="16"/>
                    <a:pt x="23" y="15"/>
                    <a:pt x="22" y="15"/>
                  </a:cubicBezTo>
                  <a:cubicBezTo>
                    <a:pt x="22" y="15"/>
                    <a:pt x="23" y="14"/>
                    <a:pt x="26" y="14"/>
                  </a:cubicBezTo>
                  <a:cubicBezTo>
                    <a:pt x="29" y="14"/>
                    <a:pt x="28" y="16"/>
                    <a:pt x="32" y="15"/>
                  </a:cubicBezTo>
                  <a:cubicBezTo>
                    <a:pt x="32" y="15"/>
                    <a:pt x="33" y="16"/>
                    <a:pt x="33" y="16"/>
                  </a:cubicBezTo>
                  <a:cubicBezTo>
                    <a:pt x="37" y="16"/>
                    <a:pt x="35" y="14"/>
                    <a:pt x="36" y="14"/>
                  </a:cubicBezTo>
                  <a:cubicBezTo>
                    <a:pt x="41" y="13"/>
                    <a:pt x="46" y="13"/>
                    <a:pt x="48" y="11"/>
                  </a:cubicBezTo>
                  <a:cubicBezTo>
                    <a:pt x="48" y="10"/>
                    <a:pt x="47" y="12"/>
                    <a:pt x="44" y="11"/>
                  </a:cubicBezTo>
                  <a:cubicBezTo>
                    <a:pt x="43" y="12"/>
                    <a:pt x="40" y="12"/>
                    <a:pt x="39" y="12"/>
                  </a:cubicBezTo>
                  <a:cubicBezTo>
                    <a:pt x="37" y="12"/>
                    <a:pt x="32" y="13"/>
                    <a:pt x="27" y="12"/>
                  </a:cubicBezTo>
                  <a:cubicBezTo>
                    <a:pt x="25" y="12"/>
                    <a:pt x="24" y="12"/>
                    <a:pt x="21" y="12"/>
                  </a:cubicBezTo>
                  <a:cubicBezTo>
                    <a:pt x="20" y="11"/>
                    <a:pt x="17" y="13"/>
                    <a:pt x="16" y="11"/>
                  </a:cubicBezTo>
                  <a:cubicBezTo>
                    <a:pt x="14" y="12"/>
                    <a:pt x="11" y="11"/>
                    <a:pt x="8" y="11"/>
                  </a:cubicBezTo>
                  <a:cubicBezTo>
                    <a:pt x="9" y="9"/>
                    <a:pt x="4" y="10"/>
                    <a:pt x="4" y="10"/>
                  </a:cubicBezTo>
                  <a:cubicBezTo>
                    <a:pt x="3" y="8"/>
                    <a:pt x="6" y="9"/>
                    <a:pt x="7" y="8"/>
                  </a:cubicBezTo>
                  <a:cubicBezTo>
                    <a:pt x="7" y="7"/>
                    <a:pt x="0" y="9"/>
                    <a:pt x="2" y="7"/>
                  </a:cubicBezTo>
                  <a:cubicBezTo>
                    <a:pt x="6" y="6"/>
                    <a:pt x="13" y="6"/>
                    <a:pt x="21" y="5"/>
                  </a:cubicBezTo>
                  <a:cubicBezTo>
                    <a:pt x="21" y="5"/>
                    <a:pt x="21" y="5"/>
                    <a:pt x="22" y="4"/>
                  </a:cubicBezTo>
                  <a:cubicBezTo>
                    <a:pt x="27" y="5"/>
                    <a:pt x="30" y="4"/>
                    <a:pt x="33" y="4"/>
                  </a:cubicBezTo>
                  <a:cubicBezTo>
                    <a:pt x="34" y="4"/>
                    <a:pt x="35" y="3"/>
                    <a:pt x="35" y="3"/>
                  </a:cubicBezTo>
                  <a:cubicBezTo>
                    <a:pt x="41" y="3"/>
                    <a:pt x="47" y="2"/>
                    <a:pt x="51" y="2"/>
                  </a:cubicBezTo>
                  <a:cubicBezTo>
                    <a:pt x="52" y="2"/>
                    <a:pt x="52" y="2"/>
                    <a:pt x="52" y="1"/>
                  </a:cubicBezTo>
                  <a:cubicBezTo>
                    <a:pt x="56" y="1"/>
                    <a:pt x="62" y="1"/>
                    <a:pt x="64" y="2"/>
                  </a:cubicBezTo>
                  <a:cubicBezTo>
                    <a:pt x="65" y="1"/>
                    <a:pt x="69" y="2"/>
                    <a:pt x="69" y="1"/>
                  </a:cubicBezTo>
                  <a:cubicBezTo>
                    <a:pt x="72" y="1"/>
                    <a:pt x="75" y="1"/>
                    <a:pt x="79" y="1"/>
                  </a:cubicBezTo>
                  <a:cubicBezTo>
                    <a:pt x="79" y="1"/>
                    <a:pt x="79" y="1"/>
                    <a:pt x="78" y="1"/>
                  </a:cubicBezTo>
                  <a:cubicBezTo>
                    <a:pt x="78" y="0"/>
                    <a:pt x="79" y="1"/>
                    <a:pt x="79" y="1"/>
                  </a:cubicBezTo>
                  <a:cubicBezTo>
                    <a:pt x="83" y="1"/>
                    <a:pt x="90" y="0"/>
                    <a:pt x="95" y="1"/>
                  </a:cubicBezTo>
                  <a:cubicBezTo>
                    <a:pt x="95" y="1"/>
                    <a:pt x="95" y="2"/>
                    <a:pt x="95" y="2"/>
                  </a:cubicBezTo>
                  <a:cubicBezTo>
                    <a:pt x="102" y="2"/>
                    <a:pt x="103" y="1"/>
                    <a:pt x="1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3"/>
            <p:cNvSpPr/>
            <p:nvPr/>
          </p:nvSpPr>
          <p:spPr bwMode="auto">
            <a:xfrm>
              <a:off x="4432300" y="3429000"/>
              <a:ext cx="130175" cy="22225"/>
            </a:xfrm>
            <a:custGeom>
              <a:avLst/>
              <a:gdLst>
                <a:gd name="T0" fmla="*/ 9 w 35"/>
                <a:gd name="T1" fmla="*/ 1 h 6"/>
                <a:gd name="T2" fmla="*/ 9 w 35"/>
                <a:gd name="T3" fmla="*/ 1 h 6"/>
                <a:gd name="T4" fmla="*/ 12 w 35"/>
                <a:gd name="T5" fmla="*/ 3 h 6"/>
                <a:gd name="T6" fmla="*/ 15 w 35"/>
                <a:gd name="T7" fmla="*/ 2 h 6"/>
                <a:gd name="T8" fmla="*/ 20 w 35"/>
                <a:gd name="T9" fmla="*/ 3 h 6"/>
                <a:gd name="T10" fmla="*/ 29 w 35"/>
                <a:gd name="T11" fmla="*/ 2 h 6"/>
                <a:gd name="T12" fmla="*/ 33 w 35"/>
                <a:gd name="T13" fmla="*/ 3 h 6"/>
                <a:gd name="T14" fmla="*/ 31 w 35"/>
                <a:gd name="T15" fmla="*/ 5 h 6"/>
                <a:gd name="T16" fmla="*/ 22 w 35"/>
                <a:gd name="T17" fmla="*/ 5 h 6"/>
                <a:gd name="T18" fmla="*/ 16 w 35"/>
                <a:gd name="T19" fmla="*/ 6 h 6"/>
                <a:gd name="T20" fmla="*/ 6 w 35"/>
                <a:gd name="T21" fmla="*/ 3 h 6"/>
                <a:gd name="T22" fmla="*/ 1 w 35"/>
                <a:gd name="T23" fmla="*/ 2 h 6"/>
                <a:gd name="T24" fmla="*/ 9 w 35"/>
                <a:gd name="T25"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
                  <a:moveTo>
                    <a:pt x="9" y="1"/>
                  </a:moveTo>
                  <a:cubicBezTo>
                    <a:pt x="10" y="1"/>
                    <a:pt x="10" y="1"/>
                    <a:pt x="9" y="1"/>
                  </a:cubicBezTo>
                  <a:cubicBezTo>
                    <a:pt x="9" y="3"/>
                    <a:pt x="14" y="1"/>
                    <a:pt x="12" y="3"/>
                  </a:cubicBezTo>
                  <a:cubicBezTo>
                    <a:pt x="14" y="3"/>
                    <a:pt x="14" y="2"/>
                    <a:pt x="15" y="2"/>
                  </a:cubicBezTo>
                  <a:cubicBezTo>
                    <a:pt x="18" y="3"/>
                    <a:pt x="20" y="1"/>
                    <a:pt x="20" y="3"/>
                  </a:cubicBezTo>
                  <a:cubicBezTo>
                    <a:pt x="23" y="2"/>
                    <a:pt x="26" y="2"/>
                    <a:pt x="29" y="2"/>
                  </a:cubicBezTo>
                  <a:cubicBezTo>
                    <a:pt x="28" y="3"/>
                    <a:pt x="34" y="2"/>
                    <a:pt x="33" y="3"/>
                  </a:cubicBezTo>
                  <a:cubicBezTo>
                    <a:pt x="35" y="4"/>
                    <a:pt x="27" y="4"/>
                    <a:pt x="31" y="5"/>
                  </a:cubicBezTo>
                  <a:cubicBezTo>
                    <a:pt x="30" y="6"/>
                    <a:pt x="25" y="5"/>
                    <a:pt x="22" y="5"/>
                  </a:cubicBezTo>
                  <a:cubicBezTo>
                    <a:pt x="20" y="5"/>
                    <a:pt x="18" y="6"/>
                    <a:pt x="16" y="6"/>
                  </a:cubicBezTo>
                  <a:cubicBezTo>
                    <a:pt x="12" y="5"/>
                    <a:pt x="8" y="5"/>
                    <a:pt x="6" y="3"/>
                  </a:cubicBezTo>
                  <a:cubicBezTo>
                    <a:pt x="5" y="3"/>
                    <a:pt x="1" y="3"/>
                    <a:pt x="1" y="2"/>
                  </a:cubicBezTo>
                  <a:cubicBezTo>
                    <a:pt x="0" y="0"/>
                    <a:pt x="9" y="2"/>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4"/>
            <p:cNvSpPr/>
            <p:nvPr/>
          </p:nvSpPr>
          <p:spPr bwMode="auto">
            <a:xfrm>
              <a:off x="2433638" y="3462338"/>
              <a:ext cx="55563" cy="7938"/>
            </a:xfrm>
            <a:custGeom>
              <a:avLst/>
              <a:gdLst>
                <a:gd name="T0" fmla="*/ 14 w 15"/>
                <a:gd name="T1" fmla="*/ 0 h 2"/>
                <a:gd name="T2" fmla="*/ 9 w 15"/>
                <a:gd name="T3" fmla="*/ 1 h 2"/>
                <a:gd name="T4" fmla="*/ 7 w 15"/>
                <a:gd name="T5" fmla="*/ 2 h 2"/>
                <a:gd name="T6" fmla="*/ 3 w 15"/>
                <a:gd name="T7" fmla="*/ 2 h 2"/>
                <a:gd name="T8" fmla="*/ 5 w 15"/>
                <a:gd name="T9" fmla="*/ 0 h 2"/>
                <a:gd name="T10" fmla="*/ 14 w 15"/>
                <a:gd name="T11" fmla="*/ 0 h 2"/>
              </a:gdLst>
              <a:ahLst/>
              <a:cxnLst>
                <a:cxn ang="0">
                  <a:pos x="T0" y="T1"/>
                </a:cxn>
                <a:cxn ang="0">
                  <a:pos x="T2" y="T3"/>
                </a:cxn>
                <a:cxn ang="0">
                  <a:pos x="T4" y="T5"/>
                </a:cxn>
                <a:cxn ang="0">
                  <a:pos x="T6" y="T7"/>
                </a:cxn>
                <a:cxn ang="0">
                  <a:pos x="T8" y="T9"/>
                </a:cxn>
                <a:cxn ang="0">
                  <a:pos x="T10" y="T11"/>
                </a:cxn>
              </a:cxnLst>
              <a:rect l="0" t="0" r="r" b="b"/>
              <a:pathLst>
                <a:path w="15" h="2">
                  <a:moveTo>
                    <a:pt x="14" y="0"/>
                  </a:moveTo>
                  <a:cubicBezTo>
                    <a:pt x="15" y="1"/>
                    <a:pt x="11" y="1"/>
                    <a:pt x="9" y="1"/>
                  </a:cubicBezTo>
                  <a:cubicBezTo>
                    <a:pt x="8" y="1"/>
                    <a:pt x="8" y="2"/>
                    <a:pt x="7" y="2"/>
                  </a:cubicBezTo>
                  <a:cubicBezTo>
                    <a:pt x="5" y="2"/>
                    <a:pt x="3" y="1"/>
                    <a:pt x="3" y="2"/>
                  </a:cubicBezTo>
                  <a:cubicBezTo>
                    <a:pt x="0" y="2"/>
                    <a:pt x="4" y="0"/>
                    <a:pt x="5" y="0"/>
                  </a:cubicBezTo>
                  <a:cubicBezTo>
                    <a:pt x="6" y="1"/>
                    <a:pt x="11"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5"/>
            <p:cNvSpPr/>
            <p:nvPr/>
          </p:nvSpPr>
          <p:spPr bwMode="auto">
            <a:xfrm>
              <a:off x="2665413" y="3462338"/>
              <a:ext cx="57150" cy="15875"/>
            </a:xfrm>
            <a:custGeom>
              <a:avLst/>
              <a:gdLst>
                <a:gd name="T0" fmla="*/ 7 w 15"/>
                <a:gd name="T1" fmla="*/ 0 h 4"/>
                <a:gd name="T2" fmla="*/ 5 w 15"/>
                <a:gd name="T3" fmla="*/ 0 h 4"/>
                <a:gd name="T4" fmla="*/ 10 w 15"/>
                <a:gd name="T5" fmla="*/ 2 h 4"/>
                <a:gd name="T6" fmla="*/ 12 w 15"/>
                <a:gd name="T7" fmla="*/ 1 h 4"/>
                <a:gd name="T8" fmla="*/ 6 w 15"/>
                <a:gd name="T9" fmla="*/ 4 h 4"/>
                <a:gd name="T10" fmla="*/ 0 w 15"/>
                <a:gd name="T11" fmla="*/ 1 h 4"/>
                <a:gd name="T12" fmla="*/ 7 w 1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7" y="0"/>
                  </a:moveTo>
                  <a:cubicBezTo>
                    <a:pt x="7" y="0"/>
                    <a:pt x="6" y="0"/>
                    <a:pt x="5" y="0"/>
                  </a:cubicBezTo>
                  <a:cubicBezTo>
                    <a:pt x="5" y="2"/>
                    <a:pt x="11" y="0"/>
                    <a:pt x="10" y="2"/>
                  </a:cubicBezTo>
                  <a:cubicBezTo>
                    <a:pt x="11" y="2"/>
                    <a:pt x="12" y="2"/>
                    <a:pt x="12" y="1"/>
                  </a:cubicBezTo>
                  <a:cubicBezTo>
                    <a:pt x="15" y="3"/>
                    <a:pt x="7" y="3"/>
                    <a:pt x="6" y="4"/>
                  </a:cubicBezTo>
                  <a:cubicBezTo>
                    <a:pt x="3" y="3"/>
                    <a:pt x="4" y="1"/>
                    <a:pt x="0" y="1"/>
                  </a:cubicBezTo>
                  <a:cubicBezTo>
                    <a:pt x="1"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6"/>
            <p:cNvSpPr>
              <a:spLocks noEditPoints="1"/>
            </p:cNvSpPr>
            <p:nvPr/>
          </p:nvSpPr>
          <p:spPr bwMode="auto">
            <a:xfrm>
              <a:off x="3884613" y="3481388"/>
              <a:ext cx="3138488" cy="1009650"/>
            </a:xfrm>
            <a:custGeom>
              <a:avLst/>
              <a:gdLst>
                <a:gd name="T0" fmla="*/ 497 w 837"/>
                <a:gd name="T1" fmla="*/ 19 h 269"/>
                <a:gd name="T2" fmla="*/ 587 w 837"/>
                <a:gd name="T3" fmla="*/ 19 h 269"/>
                <a:gd name="T4" fmla="*/ 662 w 837"/>
                <a:gd name="T5" fmla="*/ 22 h 269"/>
                <a:gd name="T6" fmla="*/ 760 w 837"/>
                <a:gd name="T7" fmla="*/ 30 h 269"/>
                <a:gd name="T8" fmla="*/ 837 w 837"/>
                <a:gd name="T9" fmla="*/ 42 h 269"/>
                <a:gd name="T10" fmla="*/ 788 w 837"/>
                <a:gd name="T11" fmla="*/ 48 h 269"/>
                <a:gd name="T12" fmla="*/ 726 w 837"/>
                <a:gd name="T13" fmla="*/ 71 h 269"/>
                <a:gd name="T14" fmla="*/ 701 w 837"/>
                <a:gd name="T15" fmla="*/ 78 h 269"/>
                <a:gd name="T16" fmla="*/ 734 w 837"/>
                <a:gd name="T17" fmla="*/ 54 h 269"/>
                <a:gd name="T18" fmla="*/ 662 w 837"/>
                <a:gd name="T19" fmla="*/ 64 h 269"/>
                <a:gd name="T20" fmla="*/ 640 w 837"/>
                <a:gd name="T21" fmla="*/ 81 h 269"/>
                <a:gd name="T22" fmla="*/ 600 w 837"/>
                <a:gd name="T23" fmla="*/ 108 h 269"/>
                <a:gd name="T24" fmla="*/ 574 w 837"/>
                <a:gd name="T25" fmla="*/ 114 h 269"/>
                <a:gd name="T26" fmla="*/ 563 w 837"/>
                <a:gd name="T27" fmla="*/ 121 h 269"/>
                <a:gd name="T28" fmla="*/ 528 w 837"/>
                <a:gd name="T29" fmla="*/ 153 h 269"/>
                <a:gd name="T30" fmla="*/ 508 w 837"/>
                <a:gd name="T31" fmla="*/ 175 h 269"/>
                <a:gd name="T32" fmla="*/ 475 w 837"/>
                <a:gd name="T33" fmla="*/ 178 h 269"/>
                <a:gd name="T34" fmla="*/ 468 w 837"/>
                <a:gd name="T35" fmla="*/ 179 h 269"/>
                <a:gd name="T36" fmla="*/ 450 w 837"/>
                <a:gd name="T37" fmla="*/ 156 h 269"/>
                <a:gd name="T38" fmla="*/ 394 w 837"/>
                <a:gd name="T39" fmla="*/ 171 h 269"/>
                <a:gd name="T40" fmla="*/ 353 w 837"/>
                <a:gd name="T41" fmla="*/ 151 h 269"/>
                <a:gd name="T42" fmla="*/ 278 w 837"/>
                <a:gd name="T43" fmla="*/ 145 h 269"/>
                <a:gd name="T44" fmla="*/ 296 w 837"/>
                <a:gd name="T45" fmla="*/ 160 h 269"/>
                <a:gd name="T46" fmla="*/ 240 w 837"/>
                <a:gd name="T47" fmla="*/ 162 h 269"/>
                <a:gd name="T48" fmla="*/ 208 w 837"/>
                <a:gd name="T49" fmla="*/ 142 h 269"/>
                <a:gd name="T50" fmla="*/ 234 w 837"/>
                <a:gd name="T51" fmla="*/ 168 h 269"/>
                <a:gd name="T52" fmla="*/ 249 w 837"/>
                <a:gd name="T53" fmla="*/ 195 h 269"/>
                <a:gd name="T54" fmla="*/ 219 w 837"/>
                <a:gd name="T55" fmla="*/ 234 h 269"/>
                <a:gd name="T56" fmla="*/ 187 w 837"/>
                <a:gd name="T57" fmla="*/ 264 h 269"/>
                <a:gd name="T58" fmla="*/ 126 w 837"/>
                <a:gd name="T59" fmla="*/ 241 h 269"/>
                <a:gd name="T60" fmla="*/ 119 w 837"/>
                <a:gd name="T61" fmla="*/ 205 h 269"/>
                <a:gd name="T62" fmla="*/ 25 w 837"/>
                <a:gd name="T63" fmla="*/ 183 h 269"/>
                <a:gd name="T64" fmla="*/ 3 w 837"/>
                <a:gd name="T65" fmla="*/ 153 h 269"/>
                <a:gd name="T66" fmla="*/ 86 w 837"/>
                <a:gd name="T67" fmla="*/ 121 h 269"/>
                <a:gd name="T68" fmla="*/ 139 w 837"/>
                <a:gd name="T69" fmla="*/ 133 h 269"/>
                <a:gd name="T70" fmla="*/ 201 w 837"/>
                <a:gd name="T71" fmla="*/ 133 h 269"/>
                <a:gd name="T72" fmla="*/ 164 w 837"/>
                <a:gd name="T73" fmla="*/ 113 h 269"/>
                <a:gd name="T74" fmla="*/ 135 w 837"/>
                <a:gd name="T75" fmla="*/ 105 h 269"/>
                <a:gd name="T76" fmla="*/ 137 w 837"/>
                <a:gd name="T77" fmla="*/ 112 h 269"/>
                <a:gd name="T78" fmla="*/ 84 w 837"/>
                <a:gd name="T79" fmla="*/ 106 h 269"/>
                <a:gd name="T80" fmla="*/ 61 w 837"/>
                <a:gd name="T81" fmla="*/ 105 h 269"/>
                <a:gd name="T82" fmla="*/ 84 w 837"/>
                <a:gd name="T83" fmla="*/ 86 h 269"/>
                <a:gd name="T84" fmla="*/ 114 w 837"/>
                <a:gd name="T85" fmla="*/ 76 h 269"/>
                <a:gd name="T86" fmla="*/ 168 w 837"/>
                <a:gd name="T87" fmla="*/ 64 h 269"/>
                <a:gd name="T88" fmla="*/ 166 w 837"/>
                <a:gd name="T89" fmla="*/ 51 h 269"/>
                <a:gd name="T90" fmla="*/ 147 w 837"/>
                <a:gd name="T91" fmla="*/ 62 h 269"/>
                <a:gd name="T92" fmla="*/ 97 w 837"/>
                <a:gd name="T93" fmla="*/ 65 h 269"/>
                <a:gd name="T94" fmla="*/ 121 w 837"/>
                <a:gd name="T95" fmla="*/ 43 h 269"/>
                <a:gd name="T96" fmla="*/ 188 w 837"/>
                <a:gd name="T97" fmla="*/ 27 h 269"/>
                <a:gd name="T98" fmla="*/ 211 w 837"/>
                <a:gd name="T99" fmla="*/ 40 h 269"/>
                <a:gd name="T100" fmla="*/ 249 w 837"/>
                <a:gd name="T101" fmla="*/ 35 h 269"/>
                <a:gd name="T102" fmla="*/ 317 w 837"/>
                <a:gd name="T103" fmla="*/ 33 h 269"/>
                <a:gd name="T104" fmla="*/ 350 w 837"/>
                <a:gd name="T105" fmla="*/ 21 h 269"/>
                <a:gd name="T106" fmla="*/ 374 w 837"/>
                <a:gd name="T107" fmla="*/ 34 h 269"/>
                <a:gd name="T108" fmla="*/ 390 w 837"/>
                <a:gd name="T109" fmla="*/ 21 h 269"/>
                <a:gd name="T110" fmla="*/ 472 w 837"/>
                <a:gd name="T111" fmla="*/ 4 h 269"/>
                <a:gd name="T112" fmla="*/ 198 w 837"/>
                <a:gd name="T113" fmla="*/ 97 h 269"/>
                <a:gd name="T114" fmla="*/ 238 w 837"/>
                <a:gd name="T115" fmla="*/ 110 h 269"/>
                <a:gd name="T116" fmla="*/ 282 w 837"/>
                <a:gd name="T117" fmla="*/ 107 h 269"/>
                <a:gd name="T118" fmla="*/ 268 w 837"/>
                <a:gd name="T119" fmla="*/ 117 h 269"/>
                <a:gd name="T120" fmla="*/ 199 w 837"/>
                <a:gd name="T121" fmla="*/ 19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7" h="269">
                  <a:moveTo>
                    <a:pt x="504" y="2"/>
                  </a:moveTo>
                  <a:cubicBezTo>
                    <a:pt x="504" y="3"/>
                    <a:pt x="506" y="3"/>
                    <a:pt x="507" y="3"/>
                  </a:cubicBezTo>
                  <a:cubicBezTo>
                    <a:pt x="507" y="4"/>
                    <a:pt x="505" y="3"/>
                    <a:pt x="504" y="3"/>
                  </a:cubicBezTo>
                  <a:cubicBezTo>
                    <a:pt x="508" y="6"/>
                    <a:pt x="512" y="3"/>
                    <a:pt x="520" y="3"/>
                  </a:cubicBezTo>
                  <a:cubicBezTo>
                    <a:pt x="522" y="5"/>
                    <a:pt x="524" y="6"/>
                    <a:pt x="528" y="6"/>
                  </a:cubicBezTo>
                  <a:cubicBezTo>
                    <a:pt x="528" y="6"/>
                    <a:pt x="527" y="7"/>
                    <a:pt x="528" y="8"/>
                  </a:cubicBezTo>
                  <a:cubicBezTo>
                    <a:pt x="528" y="8"/>
                    <a:pt x="530" y="8"/>
                    <a:pt x="530" y="9"/>
                  </a:cubicBezTo>
                  <a:cubicBezTo>
                    <a:pt x="528" y="9"/>
                    <a:pt x="528" y="10"/>
                    <a:pt x="528" y="11"/>
                  </a:cubicBezTo>
                  <a:cubicBezTo>
                    <a:pt x="527" y="10"/>
                    <a:pt x="525" y="10"/>
                    <a:pt x="524" y="10"/>
                  </a:cubicBezTo>
                  <a:cubicBezTo>
                    <a:pt x="522" y="10"/>
                    <a:pt x="523" y="11"/>
                    <a:pt x="523" y="11"/>
                  </a:cubicBezTo>
                  <a:cubicBezTo>
                    <a:pt x="522" y="11"/>
                    <a:pt x="521" y="11"/>
                    <a:pt x="521" y="11"/>
                  </a:cubicBezTo>
                  <a:cubicBezTo>
                    <a:pt x="520" y="11"/>
                    <a:pt x="518" y="12"/>
                    <a:pt x="515" y="11"/>
                  </a:cubicBezTo>
                  <a:cubicBezTo>
                    <a:pt x="514" y="11"/>
                    <a:pt x="514" y="12"/>
                    <a:pt x="514" y="12"/>
                  </a:cubicBezTo>
                  <a:cubicBezTo>
                    <a:pt x="513" y="12"/>
                    <a:pt x="512" y="12"/>
                    <a:pt x="512" y="12"/>
                  </a:cubicBezTo>
                  <a:cubicBezTo>
                    <a:pt x="511" y="13"/>
                    <a:pt x="513" y="13"/>
                    <a:pt x="512" y="14"/>
                  </a:cubicBezTo>
                  <a:cubicBezTo>
                    <a:pt x="511" y="13"/>
                    <a:pt x="506" y="14"/>
                    <a:pt x="509" y="15"/>
                  </a:cubicBezTo>
                  <a:cubicBezTo>
                    <a:pt x="507" y="16"/>
                    <a:pt x="503" y="15"/>
                    <a:pt x="501" y="16"/>
                  </a:cubicBezTo>
                  <a:cubicBezTo>
                    <a:pt x="499" y="16"/>
                    <a:pt x="498" y="17"/>
                    <a:pt x="496" y="17"/>
                  </a:cubicBezTo>
                  <a:cubicBezTo>
                    <a:pt x="496" y="18"/>
                    <a:pt x="496" y="18"/>
                    <a:pt x="495" y="19"/>
                  </a:cubicBezTo>
                  <a:cubicBezTo>
                    <a:pt x="495" y="19"/>
                    <a:pt x="496" y="18"/>
                    <a:pt x="497" y="19"/>
                  </a:cubicBezTo>
                  <a:cubicBezTo>
                    <a:pt x="500" y="19"/>
                    <a:pt x="501" y="17"/>
                    <a:pt x="503" y="17"/>
                  </a:cubicBezTo>
                  <a:cubicBezTo>
                    <a:pt x="504" y="17"/>
                    <a:pt x="505" y="18"/>
                    <a:pt x="506" y="18"/>
                  </a:cubicBezTo>
                  <a:cubicBezTo>
                    <a:pt x="507" y="17"/>
                    <a:pt x="507" y="17"/>
                    <a:pt x="508" y="17"/>
                  </a:cubicBezTo>
                  <a:cubicBezTo>
                    <a:pt x="510" y="16"/>
                    <a:pt x="512" y="17"/>
                    <a:pt x="515" y="16"/>
                  </a:cubicBezTo>
                  <a:cubicBezTo>
                    <a:pt x="516" y="16"/>
                    <a:pt x="514" y="15"/>
                    <a:pt x="516" y="15"/>
                  </a:cubicBezTo>
                  <a:cubicBezTo>
                    <a:pt x="516" y="15"/>
                    <a:pt x="517" y="15"/>
                    <a:pt x="518" y="15"/>
                  </a:cubicBezTo>
                  <a:cubicBezTo>
                    <a:pt x="518" y="15"/>
                    <a:pt x="519" y="14"/>
                    <a:pt x="519" y="14"/>
                  </a:cubicBezTo>
                  <a:cubicBezTo>
                    <a:pt x="519" y="14"/>
                    <a:pt x="521" y="15"/>
                    <a:pt x="523" y="15"/>
                  </a:cubicBezTo>
                  <a:cubicBezTo>
                    <a:pt x="525" y="15"/>
                    <a:pt x="525" y="14"/>
                    <a:pt x="528" y="14"/>
                  </a:cubicBezTo>
                  <a:cubicBezTo>
                    <a:pt x="528" y="15"/>
                    <a:pt x="528" y="15"/>
                    <a:pt x="528" y="16"/>
                  </a:cubicBezTo>
                  <a:cubicBezTo>
                    <a:pt x="529" y="15"/>
                    <a:pt x="530" y="15"/>
                    <a:pt x="530" y="16"/>
                  </a:cubicBezTo>
                  <a:cubicBezTo>
                    <a:pt x="535" y="16"/>
                    <a:pt x="544" y="16"/>
                    <a:pt x="551" y="16"/>
                  </a:cubicBezTo>
                  <a:cubicBezTo>
                    <a:pt x="551" y="18"/>
                    <a:pt x="558" y="17"/>
                    <a:pt x="557" y="19"/>
                  </a:cubicBezTo>
                  <a:cubicBezTo>
                    <a:pt x="558" y="18"/>
                    <a:pt x="560" y="19"/>
                    <a:pt x="561" y="19"/>
                  </a:cubicBezTo>
                  <a:cubicBezTo>
                    <a:pt x="564" y="19"/>
                    <a:pt x="568" y="19"/>
                    <a:pt x="569" y="19"/>
                  </a:cubicBezTo>
                  <a:cubicBezTo>
                    <a:pt x="571" y="19"/>
                    <a:pt x="570" y="17"/>
                    <a:pt x="571" y="17"/>
                  </a:cubicBezTo>
                  <a:cubicBezTo>
                    <a:pt x="574" y="17"/>
                    <a:pt x="578" y="17"/>
                    <a:pt x="581" y="17"/>
                  </a:cubicBezTo>
                  <a:cubicBezTo>
                    <a:pt x="581" y="17"/>
                    <a:pt x="581" y="18"/>
                    <a:pt x="581" y="18"/>
                  </a:cubicBezTo>
                  <a:cubicBezTo>
                    <a:pt x="583" y="18"/>
                    <a:pt x="585" y="17"/>
                    <a:pt x="586" y="18"/>
                  </a:cubicBezTo>
                  <a:cubicBezTo>
                    <a:pt x="587" y="18"/>
                    <a:pt x="587" y="18"/>
                    <a:pt x="587" y="19"/>
                  </a:cubicBezTo>
                  <a:cubicBezTo>
                    <a:pt x="589" y="19"/>
                    <a:pt x="591" y="18"/>
                    <a:pt x="592" y="19"/>
                  </a:cubicBezTo>
                  <a:cubicBezTo>
                    <a:pt x="592" y="20"/>
                    <a:pt x="592" y="21"/>
                    <a:pt x="589" y="21"/>
                  </a:cubicBezTo>
                  <a:cubicBezTo>
                    <a:pt x="589" y="22"/>
                    <a:pt x="591" y="22"/>
                    <a:pt x="593" y="22"/>
                  </a:cubicBezTo>
                  <a:cubicBezTo>
                    <a:pt x="592" y="25"/>
                    <a:pt x="597" y="25"/>
                    <a:pt x="599" y="26"/>
                  </a:cubicBezTo>
                  <a:cubicBezTo>
                    <a:pt x="601" y="26"/>
                    <a:pt x="603" y="25"/>
                    <a:pt x="604" y="25"/>
                  </a:cubicBezTo>
                  <a:cubicBezTo>
                    <a:pt x="605" y="25"/>
                    <a:pt x="604" y="24"/>
                    <a:pt x="605" y="23"/>
                  </a:cubicBezTo>
                  <a:cubicBezTo>
                    <a:pt x="606" y="23"/>
                    <a:pt x="607" y="24"/>
                    <a:pt x="607" y="23"/>
                  </a:cubicBezTo>
                  <a:cubicBezTo>
                    <a:pt x="610" y="23"/>
                    <a:pt x="609" y="24"/>
                    <a:pt x="610" y="24"/>
                  </a:cubicBezTo>
                  <a:cubicBezTo>
                    <a:pt x="612" y="24"/>
                    <a:pt x="614" y="24"/>
                    <a:pt x="617" y="24"/>
                  </a:cubicBezTo>
                  <a:cubicBezTo>
                    <a:pt x="618" y="24"/>
                    <a:pt x="620" y="24"/>
                    <a:pt x="620" y="23"/>
                  </a:cubicBezTo>
                  <a:cubicBezTo>
                    <a:pt x="623" y="23"/>
                    <a:pt x="631" y="22"/>
                    <a:pt x="631" y="24"/>
                  </a:cubicBezTo>
                  <a:cubicBezTo>
                    <a:pt x="633" y="24"/>
                    <a:pt x="633" y="22"/>
                    <a:pt x="637" y="23"/>
                  </a:cubicBezTo>
                  <a:cubicBezTo>
                    <a:pt x="637" y="22"/>
                    <a:pt x="635" y="23"/>
                    <a:pt x="635" y="22"/>
                  </a:cubicBezTo>
                  <a:cubicBezTo>
                    <a:pt x="635" y="22"/>
                    <a:pt x="635" y="21"/>
                    <a:pt x="637" y="21"/>
                  </a:cubicBezTo>
                  <a:cubicBezTo>
                    <a:pt x="639" y="21"/>
                    <a:pt x="639" y="19"/>
                    <a:pt x="643" y="20"/>
                  </a:cubicBezTo>
                  <a:cubicBezTo>
                    <a:pt x="644" y="20"/>
                    <a:pt x="643" y="19"/>
                    <a:pt x="643" y="19"/>
                  </a:cubicBezTo>
                  <a:cubicBezTo>
                    <a:pt x="644" y="18"/>
                    <a:pt x="647" y="19"/>
                    <a:pt x="650" y="19"/>
                  </a:cubicBezTo>
                  <a:cubicBezTo>
                    <a:pt x="650" y="22"/>
                    <a:pt x="656" y="18"/>
                    <a:pt x="654" y="20"/>
                  </a:cubicBezTo>
                  <a:cubicBezTo>
                    <a:pt x="659" y="21"/>
                    <a:pt x="662" y="20"/>
                    <a:pt x="665" y="20"/>
                  </a:cubicBezTo>
                  <a:cubicBezTo>
                    <a:pt x="666" y="21"/>
                    <a:pt x="661" y="20"/>
                    <a:pt x="662" y="22"/>
                  </a:cubicBezTo>
                  <a:cubicBezTo>
                    <a:pt x="663" y="23"/>
                    <a:pt x="666" y="22"/>
                    <a:pt x="668" y="22"/>
                  </a:cubicBezTo>
                  <a:cubicBezTo>
                    <a:pt x="672" y="22"/>
                    <a:pt x="675" y="22"/>
                    <a:pt x="678" y="22"/>
                  </a:cubicBezTo>
                  <a:cubicBezTo>
                    <a:pt x="679" y="24"/>
                    <a:pt x="684" y="24"/>
                    <a:pt x="685" y="25"/>
                  </a:cubicBezTo>
                  <a:cubicBezTo>
                    <a:pt x="687" y="25"/>
                    <a:pt x="688" y="26"/>
                    <a:pt x="690" y="26"/>
                  </a:cubicBezTo>
                  <a:cubicBezTo>
                    <a:pt x="696" y="26"/>
                    <a:pt x="703" y="25"/>
                    <a:pt x="709" y="26"/>
                  </a:cubicBezTo>
                  <a:cubicBezTo>
                    <a:pt x="711" y="26"/>
                    <a:pt x="713" y="27"/>
                    <a:pt x="716" y="27"/>
                  </a:cubicBezTo>
                  <a:cubicBezTo>
                    <a:pt x="715" y="28"/>
                    <a:pt x="717" y="28"/>
                    <a:pt x="718" y="28"/>
                  </a:cubicBezTo>
                  <a:cubicBezTo>
                    <a:pt x="718" y="28"/>
                    <a:pt x="718" y="29"/>
                    <a:pt x="718" y="30"/>
                  </a:cubicBezTo>
                  <a:cubicBezTo>
                    <a:pt x="717" y="31"/>
                    <a:pt x="721" y="30"/>
                    <a:pt x="722" y="30"/>
                  </a:cubicBezTo>
                  <a:cubicBezTo>
                    <a:pt x="723" y="31"/>
                    <a:pt x="722" y="30"/>
                    <a:pt x="724" y="30"/>
                  </a:cubicBezTo>
                  <a:cubicBezTo>
                    <a:pt x="724" y="30"/>
                    <a:pt x="724" y="31"/>
                    <a:pt x="725" y="31"/>
                  </a:cubicBezTo>
                  <a:cubicBezTo>
                    <a:pt x="726" y="31"/>
                    <a:pt x="737" y="31"/>
                    <a:pt x="738" y="31"/>
                  </a:cubicBezTo>
                  <a:cubicBezTo>
                    <a:pt x="738" y="31"/>
                    <a:pt x="738" y="30"/>
                    <a:pt x="738" y="30"/>
                  </a:cubicBezTo>
                  <a:cubicBezTo>
                    <a:pt x="739" y="30"/>
                    <a:pt x="740" y="31"/>
                    <a:pt x="741" y="31"/>
                  </a:cubicBezTo>
                  <a:cubicBezTo>
                    <a:pt x="741" y="30"/>
                    <a:pt x="743" y="30"/>
                    <a:pt x="744" y="31"/>
                  </a:cubicBezTo>
                  <a:cubicBezTo>
                    <a:pt x="745" y="30"/>
                    <a:pt x="749" y="30"/>
                    <a:pt x="751" y="29"/>
                  </a:cubicBezTo>
                  <a:cubicBezTo>
                    <a:pt x="751" y="31"/>
                    <a:pt x="752" y="31"/>
                    <a:pt x="752" y="33"/>
                  </a:cubicBezTo>
                  <a:cubicBezTo>
                    <a:pt x="757" y="33"/>
                    <a:pt x="758" y="33"/>
                    <a:pt x="761" y="33"/>
                  </a:cubicBezTo>
                  <a:cubicBezTo>
                    <a:pt x="762" y="32"/>
                    <a:pt x="761" y="32"/>
                    <a:pt x="759" y="32"/>
                  </a:cubicBezTo>
                  <a:cubicBezTo>
                    <a:pt x="760" y="31"/>
                    <a:pt x="760" y="31"/>
                    <a:pt x="760" y="30"/>
                  </a:cubicBezTo>
                  <a:cubicBezTo>
                    <a:pt x="763" y="29"/>
                    <a:pt x="769" y="29"/>
                    <a:pt x="770" y="30"/>
                  </a:cubicBezTo>
                  <a:cubicBezTo>
                    <a:pt x="775" y="30"/>
                    <a:pt x="779" y="30"/>
                    <a:pt x="783" y="30"/>
                  </a:cubicBezTo>
                  <a:cubicBezTo>
                    <a:pt x="785" y="30"/>
                    <a:pt x="788" y="31"/>
                    <a:pt x="788" y="30"/>
                  </a:cubicBezTo>
                  <a:cubicBezTo>
                    <a:pt x="790" y="31"/>
                    <a:pt x="790" y="31"/>
                    <a:pt x="793" y="32"/>
                  </a:cubicBezTo>
                  <a:cubicBezTo>
                    <a:pt x="794" y="32"/>
                    <a:pt x="795" y="33"/>
                    <a:pt x="795" y="33"/>
                  </a:cubicBezTo>
                  <a:cubicBezTo>
                    <a:pt x="796" y="33"/>
                    <a:pt x="796" y="32"/>
                    <a:pt x="796" y="32"/>
                  </a:cubicBezTo>
                  <a:cubicBezTo>
                    <a:pt x="797" y="32"/>
                    <a:pt x="796" y="33"/>
                    <a:pt x="797" y="33"/>
                  </a:cubicBezTo>
                  <a:cubicBezTo>
                    <a:pt x="797" y="33"/>
                    <a:pt x="799" y="33"/>
                    <a:pt x="799" y="33"/>
                  </a:cubicBezTo>
                  <a:cubicBezTo>
                    <a:pt x="800" y="33"/>
                    <a:pt x="801" y="34"/>
                    <a:pt x="804" y="34"/>
                  </a:cubicBezTo>
                  <a:cubicBezTo>
                    <a:pt x="805" y="34"/>
                    <a:pt x="808" y="35"/>
                    <a:pt x="810" y="35"/>
                  </a:cubicBezTo>
                  <a:cubicBezTo>
                    <a:pt x="810" y="35"/>
                    <a:pt x="811" y="36"/>
                    <a:pt x="811" y="36"/>
                  </a:cubicBezTo>
                  <a:cubicBezTo>
                    <a:pt x="811" y="36"/>
                    <a:pt x="812" y="36"/>
                    <a:pt x="813" y="36"/>
                  </a:cubicBezTo>
                  <a:cubicBezTo>
                    <a:pt x="813" y="36"/>
                    <a:pt x="813" y="37"/>
                    <a:pt x="813" y="37"/>
                  </a:cubicBezTo>
                  <a:cubicBezTo>
                    <a:pt x="813" y="37"/>
                    <a:pt x="815" y="37"/>
                    <a:pt x="815" y="37"/>
                  </a:cubicBezTo>
                  <a:cubicBezTo>
                    <a:pt x="816" y="37"/>
                    <a:pt x="814" y="39"/>
                    <a:pt x="818" y="38"/>
                  </a:cubicBezTo>
                  <a:cubicBezTo>
                    <a:pt x="818" y="40"/>
                    <a:pt x="818" y="41"/>
                    <a:pt x="818" y="42"/>
                  </a:cubicBezTo>
                  <a:cubicBezTo>
                    <a:pt x="821" y="42"/>
                    <a:pt x="824" y="41"/>
                    <a:pt x="825" y="40"/>
                  </a:cubicBezTo>
                  <a:cubicBezTo>
                    <a:pt x="828" y="41"/>
                    <a:pt x="831" y="40"/>
                    <a:pt x="834" y="41"/>
                  </a:cubicBezTo>
                  <a:cubicBezTo>
                    <a:pt x="834" y="41"/>
                    <a:pt x="833" y="42"/>
                    <a:pt x="834" y="42"/>
                  </a:cubicBezTo>
                  <a:cubicBezTo>
                    <a:pt x="834" y="42"/>
                    <a:pt x="836" y="42"/>
                    <a:pt x="837" y="42"/>
                  </a:cubicBezTo>
                  <a:cubicBezTo>
                    <a:pt x="836" y="42"/>
                    <a:pt x="834" y="42"/>
                    <a:pt x="835" y="43"/>
                  </a:cubicBezTo>
                  <a:cubicBezTo>
                    <a:pt x="833" y="43"/>
                    <a:pt x="833" y="43"/>
                    <a:pt x="832" y="43"/>
                  </a:cubicBezTo>
                  <a:cubicBezTo>
                    <a:pt x="831" y="43"/>
                    <a:pt x="831" y="44"/>
                    <a:pt x="829" y="44"/>
                  </a:cubicBezTo>
                  <a:cubicBezTo>
                    <a:pt x="829" y="45"/>
                    <a:pt x="832" y="44"/>
                    <a:pt x="831" y="46"/>
                  </a:cubicBezTo>
                  <a:cubicBezTo>
                    <a:pt x="827" y="44"/>
                    <a:pt x="830" y="46"/>
                    <a:pt x="828" y="47"/>
                  </a:cubicBezTo>
                  <a:cubicBezTo>
                    <a:pt x="827" y="47"/>
                    <a:pt x="826" y="47"/>
                    <a:pt x="826" y="48"/>
                  </a:cubicBezTo>
                  <a:cubicBezTo>
                    <a:pt x="824" y="48"/>
                    <a:pt x="824" y="47"/>
                    <a:pt x="823" y="47"/>
                  </a:cubicBezTo>
                  <a:cubicBezTo>
                    <a:pt x="822" y="47"/>
                    <a:pt x="821" y="46"/>
                    <a:pt x="821" y="46"/>
                  </a:cubicBezTo>
                  <a:cubicBezTo>
                    <a:pt x="819" y="46"/>
                    <a:pt x="818" y="46"/>
                    <a:pt x="817" y="46"/>
                  </a:cubicBezTo>
                  <a:cubicBezTo>
                    <a:pt x="816" y="46"/>
                    <a:pt x="815" y="45"/>
                    <a:pt x="815" y="45"/>
                  </a:cubicBezTo>
                  <a:cubicBezTo>
                    <a:pt x="814" y="45"/>
                    <a:pt x="812" y="45"/>
                    <a:pt x="811" y="45"/>
                  </a:cubicBezTo>
                  <a:cubicBezTo>
                    <a:pt x="811" y="45"/>
                    <a:pt x="811" y="44"/>
                    <a:pt x="810" y="44"/>
                  </a:cubicBezTo>
                  <a:cubicBezTo>
                    <a:pt x="809" y="44"/>
                    <a:pt x="807" y="42"/>
                    <a:pt x="806" y="44"/>
                  </a:cubicBezTo>
                  <a:cubicBezTo>
                    <a:pt x="805" y="44"/>
                    <a:pt x="805" y="43"/>
                    <a:pt x="805" y="42"/>
                  </a:cubicBezTo>
                  <a:cubicBezTo>
                    <a:pt x="803" y="42"/>
                    <a:pt x="801" y="42"/>
                    <a:pt x="799" y="42"/>
                  </a:cubicBezTo>
                  <a:cubicBezTo>
                    <a:pt x="797" y="42"/>
                    <a:pt x="799" y="43"/>
                    <a:pt x="799" y="43"/>
                  </a:cubicBezTo>
                  <a:cubicBezTo>
                    <a:pt x="799" y="44"/>
                    <a:pt x="797" y="44"/>
                    <a:pt x="797" y="45"/>
                  </a:cubicBezTo>
                  <a:cubicBezTo>
                    <a:pt x="793" y="45"/>
                    <a:pt x="792" y="47"/>
                    <a:pt x="787" y="46"/>
                  </a:cubicBezTo>
                  <a:cubicBezTo>
                    <a:pt x="786" y="47"/>
                    <a:pt x="786" y="47"/>
                    <a:pt x="784" y="47"/>
                  </a:cubicBezTo>
                  <a:cubicBezTo>
                    <a:pt x="784" y="48"/>
                    <a:pt x="787" y="48"/>
                    <a:pt x="788" y="48"/>
                  </a:cubicBezTo>
                  <a:cubicBezTo>
                    <a:pt x="789" y="48"/>
                    <a:pt x="790" y="49"/>
                    <a:pt x="791" y="49"/>
                  </a:cubicBezTo>
                  <a:cubicBezTo>
                    <a:pt x="790" y="50"/>
                    <a:pt x="790" y="50"/>
                    <a:pt x="792" y="51"/>
                  </a:cubicBezTo>
                  <a:cubicBezTo>
                    <a:pt x="793" y="52"/>
                    <a:pt x="796" y="52"/>
                    <a:pt x="797" y="53"/>
                  </a:cubicBezTo>
                  <a:cubicBezTo>
                    <a:pt x="797" y="53"/>
                    <a:pt x="794" y="54"/>
                    <a:pt x="794" y="54"/>
                  </a:cubicBezTo>
                  <a:cubicBezTo>
                    <a:pt x="791" y="54"/>
                    <a:pt x="791" y="53"/>
                    <a:pt x="790" y="53"/>
                  </a:cubicBezTo>
                  <a:cubicBezTo>
                    <a:pt x="790" y="53"/>
                    <a:pt x="791" y="54"/>
                    <a:pt x="790" y="54"/>
                  </a:cubicBezTo>
                  <a:cubicBezTo>
                    <a:pt x="787" y="54"/>
                    <a:pt x="782" y="54"/>
                    <a:pt x="779" y="54"/>
                  </a:cubicBezTo>
                  <a:cubicBezTo>
                    <a:pt x="777" y="55"/>
                    <a:pt x="774" y="55"/>
                    <a:pt x="774" y="56"/>
                  </a:cubicBezTo>
                  <a:cubicBezTo>
                    <a:pt x="770" y="56"/>
                    <a:pt x="769" y="58"/>
                    <a:pt x="766" y="58"/>
                  </a:cubicBezTo>
                  <a:cubicBezTo>
                    <a:pt x="766" y="58"/>
                    <a:pt x="765" y="59"/>
                    <a:pt x="764" y="59"/>
                  </a:cubicBezTo>
                  <a:cubicBezTo>
                    <a:pt x="764" y="59"/>
                    <a:pt x="762" y="60"/>
                    <a:pt x="761" y="60"/>
                  </a:cubicBezTo>
                  <a:cubicBezTo>
                    <a:pt x="760" y="60"/>
                    <a:pt x="760" y="60"/>
                    <a:pt x="759" y="61"/>
                  </a:cubicBezTo>
                  <a:cubicBezTo>
                    <a:pt x="756" y="60"/>
                    <a:pt x="751" y="61"/>
                    <a:pt x="749" y="60"/>
                  </a:cubicBezTo>
                  <a:cubicBezTo>
                    <a:pt x="749" y="61"/>
                    <a:pt x="746" y="60"/>
                    <a:pt x="746" y="62"/>
                  </a:cubicBezTo>
                  <a:cubicBezTo>
                    <a:pt x="741" y="62"/>
                    <a:pt x="740" y="62"/>
                    <a:pt x="735" y="62"/>
                  </a:cubicBezTo>
                  <a:cubicBezTo>
                    <a:pt x="734" y="62"/>
                    <a:pt x="734" y="62"/>
                    <a:pt x="733" y="62"/>
                  </a:cubicBezTo>
                  <a:cubicBezTo>
                    <a:pt x="732" y="63"/>
                    <a:pt x="730" y="63"/>
                    <a:pt x="730" y="64"/>
                  </a:cubicBezTo>
                  <a:cubicBezTo>
                    <a:pt x="730" y="65"/>
                    <a:pt x="725" y="64"/>
                    <a:pt x="726" y="67"/>
                  </a:cubicBezTo>
                  <a:cubicBezTo>
                    <a:pt x="725" y="68"/>
                    <a:pt x="728" y="68"/>
                    <a:pt x="730" y="69"/>
                  </a:cubicBezTo>
                  <a:cubicBezTo>
                    <a:pt x="729" y="70"/>
                    <a:pt x="729" y="71"/>
                    <a:pt x="726" y="71"/>
                  </a:cubicBezTo>
                  <a:cubicBezTo>
                    <a:pt x="726" y="72"/>
                    <a:pt x="726" y="73"/>
                    <a:pt x="724" y="72"/>
                  </a:cubicBezTo>
                  <a:cubicBezTo>
                    <a:pt x="724" y="73"/>
                    <a:pt x="724" y="74"/>
                    <a:pt x="724" y="74"/>
                  </a:cubicBezTo>
                  <a:cubicBezTo>
                    <a:pt x="724" y="75"/>
                    <a:pt x="725" y="74"/>
                    <a:pt x="726" y="75"/>
                  </a:cubicBezTo>
                  <a:cubicBezTo>
                    <a:pt x="727" y="76"/>
                    <a:pt x="724" y="76"/>
                    <a:pt x="724" y="76"/>
                  </a:cubicBezTo>
                  <a:cubicBezTo>
                    <a:pt x="723" y="76"/>
                    <a:pt x="723" y="77"/>
                    <a:pt x="723" y="77"/>
                  </a:cubicBezTo>
                  <a:cubicBezTo>
                    <a:pt x="722" y="78"/>
                    <a:pt x="719" y="77"/>
                    <a:pt x="718" y="78"/>
                  </a:cubicBezTo>
                  <a:cubicBezTo>
                    <a:pt x="717" y="78"/>
                    <a:pt x="718" y="79"/>
                    <a:pt x="718" y="80"/>
                  </a:cubicBezTo>
                  <a:cubicBezTo>
                    <a:pt x="717" y="80"/>
                    <a:pt x="717" y="79"/>
                    <a:pt x="717" y="79"/>
                  </a:cubicBezTo>
                  <a:cubicBezTo>
                    <a:pt x="716" y="79"/>
                    <a:pt x="714" y="79"/>
                    <a:pt x="716" y="81"/>
                  </a:cubicBezTo>
                  <a:cubicBezTo>
                    <a:pt x="714" y="81"/>
                    <a:pt x="714" y="82"/>
                    <a:pt x="714" y="82"/>
                  </a:cubicBezTo>
                  <a:cubicBezTo>
                    <a:pt x="713" y="82"/>
                    <a:pt x="712" y="82"/>
                    <a:pt x="712" y="82"/>
                  </a:cubicBezTo>
                  <a:cubicBezTo>
                    <a:pt x="711" y="82"/>
                    <a:pt x="712" y="84"/>
                    <a:pt x="710" y="83"/>
                  </a:cubicBezTo>
                  <a:cubicBezTo>
                    <a:pt x="710" y="84"/>
                    <a:pt x="709" y="84"/>
                    <a:pt x="709" y="85"/>
                  </a:cubicBezTo>
                  <a:cubicBezTo>
                    <a:pt x="707" y="85"/>
                    <a:pt x="705" y="85"/>
                    <a:pt x="705" y="86"/>
                  </a:cubicBezTo>
                  <a:cubicBezTo>
                    <a:pt x="704" y="85"/>
                    <a:pt x="705" y="85"/>
                    <a:pt x="705" y="84"/>
                  </a:cubicBezTo>
                  <a:cubicBezTo>
                    <a:pt x="705" y="84"/>
                    <a:pt x="704" y="84"/>
                    <a:pt x="704" y="84"/>
                  </a:cubicBezTo>
                  <a:cubicBezTo>
                    <a:pt x="704" y="83"/>
                    <a:pt x="704" y="83"/>
                    <a:pt x="704" y="83"/>
                  </a:cubicBezTo>
                  <a:cubicBezTo>
                    <a:pt x="703" y="82"/>
                    <a:pt x="703" y="82"/>
                    <a:pt x="702" y="82"/>
                  </a:cubicBezTo>
                  <a:cubicBezTo>
                    <a:pt x="701" y="81"/>
                    <a:pt x="701" y="81"/>
                    <a:pt x="700" y="81"/>
                  </a:cubicBezTo>
                  <a:cubicBezTo>
                    <a:pt x="701" y="80"/>
                    <a:pt x="701" y="79"/>
                    <a:pt x="701" y="78"/>
                  </a:cubicBezTo>
                  <a:cubicBezTo>
                    <a:pt x="701" y="77"/>
                    <a:pt x="700" y="77"/>
                    <a:pt x="700" y="77"/>
                  </a:cubicBezTo>
                  <a:cubicBezTo>
                    <a:pt x="700" y="75"/>
                    <a:pt x="701" y="73"/>
                    <a:pt x="700" y="71"/>
                  </a:cubicBezTo>
                  <a:cubicBezTo>
                    <a:pt x="704" y="73"/>
                    <a:pt x="700" y="71"/>
                    <a:pt x="702" y="70"/>
                  </a:cubicBezTo>
                  <a:cubicBezTo>
                    <a:pt x="702" y="69"/>
                    <a:pt x="703" y="71"/>
                    <a:pt x="704" y="70"/>
                  </a:cubicBezTo>
                  <a:cubicBezTo>
                    <a:pt x="704" y="70"/>
                    <a:pt x="704" y="69"/>
                    <a:pt x="704" y="69"/>
                  </a:cubicBezTo>
                  <a:cubicBezTo>
                    <a:pt x="705" y="68"/>
                    <a:pt x="709" y="67"/>
                    <a:pt x="710" y="67"/>
                  </a:cubicBezTo>
                  <a:cubicBezTo>
                    <a:pt x="710" y="67"/>
                    <a:pt x="712" y="66"/>
                    <a:pt x="711" y="66"/>
                  </a:cubicBezTo>
                  <a:cubicBezTo>
                    <a:pt x="709" y="66"/>
                    <a:pt x="711" y="66"/>
                    <a:pt x="713" y="66"/>
                  </a:cubicBezTo>
                  <a:cubicBezTo>
                    <a:pt x="714" y="65"/>
                    <a:pt x="715" y="64"/>
                    <a:pt x="715" y="63"/>
                  </a:cubicBezTo>
                  <a:cubicBezTo>
                    <a:pt x="715" y="63"/>
                    <a:pt x="718" y="63"/>
                    <a:pt x="718" y="62"/>
                  </a:cubicBezTo>
                  <a:cubicBezTo>
                    <a:pt x="718" y="62"/>
                    <a:pt x="717" y="62"/>
                    <a:pt x="717" y="62"/>
                  </a:cubicBezTo>
                  <a:cubicBezTo>
                    <a:pt x="717" y="62"/>
                    <a:pt x="718" y="61"/>
                    <a:pt x="718" y="61"/>
                  </a:cubicBezTo>
                  <a:cubicBezTo>
                    <a:pt x="719" y="61"/>
                    <a:pt x="720" y="63"/>
                    <a:pt x="720" y="60"/>
                  </a:cubicBezTo>
                  <a:cubicBezTo>
                    <a:pt x="721" y="60"/>
                    <a:pt x="723" y="60"/>
                    <a:pt x="725" y="60"/>
                  </a:cubicBezTo>
                  <a:cubicBezTo>
                    <a:pt x="725" y="60"/>
                    <a:pt x="725" y="59"/>
                    <a:pt x="726" y="59"/>
                  </a:cubicBezTo>
                  <a:cubicBezTo>
                    <a:pt x="726" y="59"/>
                    <a:pt x="727" y="59"/>
                    <a:pt x="728" y="59"/>
                  </a:cubicBezTo>
                  <a:cubicBezTo>
                    <a:pt x="728" y="59"/>
                    <a:pt x="729" y="58"/>
                    <a:pt x="730" y="58"/>
                  </a:cubicBezTo>
                  <a:cubicBezTo>
                    <a:pt x="730" y="58"/>
                    <a:pt x="731" y="58"/>
                    <a:pt x="731" y="57"/>
                  </a:cubicBezTo>
                  <a:cubicBezTo>
                    <a:pt x="731" y="57"/>
                    <a:pt x="732" y="55"/>
                    <a:pt x="734" y="56"/>
                  </a:cubicBezTo>
                  <a:cubicBezTo>
                    <a:pt x="734" y="56"/>
                    <a:pt x="734" y="55"/>
                    <a:pt x="734" y="54"/>
                  </a:cubicBezTo>
                  <a:cubicBezTo>
                    <a:pt x="731" y="54"/>
                    <a:pt x="730" y="54"/>
                    <a:pt x="729" y="54"/>
                  </a:cubicBezTo>
                  <a:cubicBezTo>
                    <a:pt x="728" y="55"/>
                    <a:pt x="727" y="55"/>
                    <a:pt x="727" y="55"/>
                  </a:cubicBezTo>
                  <a:cubicBezTo>
                    <a:pt x="726" y="56"/>
                    <a:pt x="726" y="55"/>
                    <a:pt x="726" y="56"/>
                  </a:cubicBezTo>
                  <a:cubicBezTo>
                    <a:pt x="726" y="57"/>
                    <a:pt x="722" y="57"/>
                    <a:pt x="722" y="58"/>
                  </a:cubicBezTo>
                  <a:cubicBezTo>
                    <a:pt x="720" y="58"/>
                    <a:pt x="719" y="58"/>
                    <a:pt x="719" y="59"/>
                  </a:cubicBezTo>
                  <a:cubicBezTo>
                    <a:pt x="718" y="59"/>
                    <a:pt x="718" y="58"/>
                    <a:pt x="718" y="58"/>
                  </a:cubicBezTo>
                  <a:cubicBezTo>
                    <a:pt x="718" y="58"/>
                    <a:pt x="716" y="58"/>
                    <a:pt x="716" y="58"/>
                  </a:cubicBezTo>
                  <a:cubicBezTo>
                    <a:pt x="715" y="57"/>
                    <a:pt x="716" y="57"/>
                    <a:pt x="716" y="56"/>
                  </a:cubicBezTo>
                  <a:cubicBezTo>
                    <a:pt x="712" y="57"/>
                    <a:pt x="709" y="56"/>
                    <a:pt x="706" y="56"/>
                  </a:cubicBezTo>
                  <a:cubicBezTo>
                    <a:pt x="705" y="57"/>
                    <a:pt x="706" y="57"/>
                    <a:pt x="705" y="57"/>
                  </a:cubicBezTo>
                  <a:cubicBezTo>
                    <a:pt x="704" y="58"/>
                    <a:pt x="702" y="58"/>
                    <a:pt x="701" y="58"/>
                  </a:cubicBezTo>
                  <a:cubicBezTo>
                    <a:pt x="699" y="58"/>
                    <a:pt x="699" y="59"/>
                    <a:pt x="698" y="59"/>
                  </a:cubicBezTo>
                  <a:cubicBezTo>
                    <a:pt x="697" y="60"/>
                    <a:pt x="697" y="60"/>
                    <a:pt x="695" y="60"/>
                  </a:cubicBezTo>
                  <a:cubicBezTo>
                    <a:pt x="694" y="62"/>
                    <a:pt x="696" y="62"/>
                    <a:pt x="696" y="63"/>
                  </a:cubicBezTo>
                  <a:cubicBezTo>
                    <a:pt x="695" y="63"/>
                    <a:pt x="694" y="63"/>
                    <a:pt x="694" y="64"/>
                  </a:cubicBezTo>
                  <a:cubicBezTo>
                    <a:pt x="690" y="64"/>
                    <a:pt x="689" y="65"/>
                    <a:pt x="685" y="65"/>
                  </a:cubicBezTo>
                  <a:cubicBezTo>
                    <a:pt x="684" y="64"/>
                    <a:pt x="685" y="64"/>
                    <a:pt x="685" y="63"/>
                  </a:cubicBezTo>
                  <a:cubicBezTo>
                    <a:pt x="683" y="63"/>
                    <a:pt x="683" y="63"/>
                    <a:pt x="683" y="62"/>
                  </a:cubicBezTo>
                  <a:cubicBezTo>
                    <a:pt x="682" y="62"/>
                    <a:pt x="679" y="62"/>
                    <a:pt x="679" y="62"/>
                  </a:cubicBezTo>
                  <a:cubicBezTo>
                    <a:pt x="674" y="63"/>
                    <a:pt x="669" y="64"/>
                    <a:pt x="662" y="64"/>
                  </a:cubicBezTo>
                  <a:cubicBezTo>
                    <a:pt x="662" y="63"/>
                    <a:pt x="659" y="64"/>
                    <a:pt x="660" y="62"/>
                  </a:cubicBezTo>
                  <a:cubicBezTo>
                    <a:pt x="659" y="62"/>
                    <a:pt x="658" y="62"/>
                    <a:pt x="656" y="62"/>
                  </a:cubicBezTo>
                  <a:cubicBezTo>
                    <a:pt x="652" y="63"/>
                    <a:pt x="649" y="63"/>
                    <a:pt x="646" y="64"/>
                  </a:cubicBezTo>
                  <a:cubicBezTo>
                    <a:pt x="643" y="65"/>
                    <a:pt x="641" y="66"/>
                    <a:pt x="638" y="67"/>
                  </a:cubicBezTo>
                  <a:cubicBezTo>
                    <a:pt x="638" y="68"/>
                    <a:pt x="637" y="68"/>
                    <a:pt x="636" y="68"/>
                  </a:cubicBezTo>
                  <a:cubicBezTo>
                    <a:pt x="636" y="69"/>
                    <a:pt x="634" y="69"/>
                    <a:pt x="635" y="70"/>
                  </a:cubicBezTo>
                  <a:cubicBezTo>
                    <a:pt x="633" y="70"/>
                    <a:pt x="631" y="72"/>
                    <a:pt x="630" y="72"/>
                  </a:cubicBezTo>
                  <a:cubicBezTo>
                    <a:pt x="628" y="71"/>
                    <a:pt x="629" y="72"/>
                    <a:pt x="627" y="72"/>
                  </a:cubicBezTo>
                  <a:cubicBezTo>
                    <a:pt x="625" y="72"/>
                    <a:pt x="625" y="73"/>
                    <a:pt x="625" y="73"/>
                  </a:cubicBezTo>
                  <a:cubicBezTo>
                    <a:pt x="620" y="73"/>
                    <a:pt x="622" y="75"/>
                    <a:pt x="618" y="75"/>
                  </a:cubicBezTo>
                  <a:cubicBezTo>
                    <a:pt x="618" y="75"/>
                    <a:pt x="621" y="77"/>
                    <a:pt x="622" y="76"/>
                  </a:cubicBezTo>
                  <a:cubicBezTo>
                    <a:pt x="623" y="76"/>
                    <a:pt x="623" y="78"/>
                    <a:pt x="623" y="78"/>
                  </a:cubicBezTo>
                  <a:cubicBezTo>
                    <a:pt x="624" y="78"/>
                    <a:pt x="625" y="79"/>
                    <a:pt x="626" y="79"/>
                  </a:cubicBezTo>
                  <a:cubicBezTo>
                    <a:pt x="627" y="79"/>
                    <a:pt x="628" y="78"/>
                    <a:pt x="630" y="78"/>
                  </a:cubicBezTo>
                  <a:cubicBezTo>
                    <a:pt x="630" y="78"/>
                    <a:pt x="631" y="79"/>
                    <a:pt x="631" y="79"/>
                  </a:cubicBezTo>
                  <a:cubicBezTo>
                    <a:pt x="632" y="79"/>
                    <a:pt x="633" y="77"/>
                    <a:pt x="634" y="78"/>
                  </a:cubicBezTo>
                  <a:cubicBezTo>
                    <a:pt x="635" y="78"/>
                    <a:pt x="634" y="78"/>
                    <a:pt x="635" y="77"/>
                  </a:cubicBezTo>
                  <a:cubicBezTo>
                    <a:pt x="636" y="78"/>
                    <a:pt x="636" y="81"/>
                    <a:pt x="639" y="79"/>
                  </a:cubicBezTo>
                  <a:cubicBezTo>
                    <a:pt x="641" y="79"/>
                    <a:pt x="638" y="81"/>
                    <a:pt x="642" y="81"/>
                  </a:cubicBezTo>
                  <a:cubicBezTo>
                    <a:pt x="642" y="81"/>
                    <a:pt x="640" y="81"/>
                    <a:pt x="640" y="81"/>
                  </a:cubicBezTo>
                  <a:cubicBezTo>
                    <a:pt x="639" y="81"/>
                    <a:pt x="641" y="82"/>
                    <a:pt x="641" y="83"/>
                  </a:cubicBezTo>
                  <a:cubicBezTo>
                    <a:pt x="640" y="83"/>
                    <a:pt x="640" y="83"/>
                    <a:pt x="640" y="84"/>
                  </a:cubicBezTo>
                  <a:cubicBezTo>
                    <a:pt x="640" y="84"/>
                    <a:pt x="639" y="84"/>
                    <a:pt x="639" y="85"/>
                  </a:cubicBezTo>
                  <a:cubicBezTo>
                    <a:pt x="638" y="86"/>
                    <a:pt x="640" y="89"/>
                    <a:pt x="637" y="87"/>
                  </a:cubicBezTo>
                  <a:cubicBezTo>
                    <a:pt x="637" y="92"/>
                    <a:pt x="633" y="94"/>
                    <a:pt x="632" y="97"/>
                  </a:cubicBezTo>
                  <a:cubicBezTo>
                    <a:pt x="630" y="97"/>
                    <a:pt x="630" y="97"/>
                    <a:pt x="629" y="97"/>
                  </a:cubicBezTo>
                  <a:cubicBezTo>
                    <a:pt x="628" y="97"/>
                    <a:pt x="629" y="98"/>
                    <a:pt x="629" y="98"/>
                  </a:cubicBezTo>
                  <a:cubicBezTo>
                    <a:pt x="628" y="99"/>
                    <a:pt x="627" y="98"/>
                    <a:pt x="626" y="99"/>
                  </a:cubicBezTo>
                  <a:cubicBezTo>
                    <a:pt x="625" y="99"/>
                    <a:pt x="626" y="99"/>
                    <a:pt x="626" y="100"/>
                  </a:cubicBezTo>
                  <a:cubicBezTo>
                    <a:pt x="625" y="100"/>
                    <a:pt x="624" y="99"/>
                    <a:pt x="624" y="100"/>
                  </a:cubicBezTo>
                  <a:cubicBezTo>
                    <a:pt x="623" y="100"/>
                    <a:pt x="625" y="100"/>
                    <a:pt x="625" y="100"/>
                  </a:cubicBezTo>
                  <a:cubicBezTo>
                    <a:pt x="624" y="101"/>
                    <a:pt x="623" y="101"/>
                    <a:pt x="622" y="101"/>
                  </a:cubicBezTo>
                  <a:cubicBezTo>
                    <a:pt x="621" y="101"/>
                    <a:pt x="621" y="102"/>
                    <a:pt x="621" y="103"/>
                  </a:cubicBezTo>
                  <a:cubicBezTo>
                    <a:pt x="620" y="103"/>
                    <a:pt x="619" y="103"/>
                    <a:pt x="618" y="103"/>
                  </a:cubicBezTo>
                  <a:cubicBezTo>
                    <a:pt x="617" y="103"/>
                    <a:pt x="618" y="104"/>
                    <a:pt x="617" y="105"/>
                  </a:cubicBezTo>
                  <a:cubicBezTo>
                    <a:pt x="617" y="105"/>
                    <a:pt x="615" y="104"/>
                    <a:pt x="615" y="105"/>
                  </a:cubicBezTo>
                  <a:cubicBezTo>
                    <a:pt x="615" y="105"/>
                    <a:pt x="615" y="106"/>
                    <a:pt x="614" y="105"/>
                  </a:cubicBezTo>
                  <a:cubicBezTo>
                    <a:pt x="613" y="105"/>
                    <a:pt x="612" y="105"/>
                    <a:pt x="612" y="106"/>
                  </a:cubicBezTo>
                  <a:cubicBezTo>
                    <a:pt x="607" y="107"/>
                    <a:pt x="607" y="107"/>
                    <a:pt x="602" y="106"/>
                  </a:cubicBezTo>
                  <a:cubicBezTo>
                    <a:pt x="602" y="107"/>
                    <a:pt x="598" y="108"/>
                    <a:pt x="600" y="108"/>
                  </a:cubicBezTo>
                  <a:cubicBezTo>
                    <a:pt x="601" y="109"/>
                    <a:pt x="593" y="108"/>
                    <a:pt x="597" y="109"/>
                  </a:cubicBezTo>
                  <a:cubicBezTo>
                    <a:pt x="597" y="109"/>
                    <a:pt x="595" y="109"/>
                    <a:pt x="595" y="109"/>
                  </a:cubicBezTo>
                  <a:cubicBezTo>
                    <a:pt x="592" y="110"/>
                    <a:pt x="594" y="111"/>
                    <a:pt x="594" y="113"/>
                  </a:cubicBezTo>
                  <a:cubicBezTo>
                    <a:pt x="591" y="113"/>
                    <a:pt x="592" y="113"/>
                    <a:pt x="589" y="113"/>
                  </a:cubicBezTo>
                  <a:cubicBezTo>
                    <a:pt x="590" y="113"/>
                    <a:pt x="590" y="114"/>
                    <a:pt x="588" y="114"/>
                  </a:cubicBezTo>
                  <a:cubicBezTo>
                    <a:pt x="588" y="115"/>
                    <a:pt x="589" y="119"/>
                    <a:pt x="590" y="118"/>
                  </a:cubicBezTo>
                  <a:cubicBezTo>
                    <a:pt x="592" y="118"/>
                    <a:pt x="590" y="121"/>
                    <a:pt x="593" y="122"/>
                  </a:cubicBezTo>
                  <a:cubicBezTo>
                    <a:pt x="595" y="122"/>
                    <a:pt x="592" y="123"/>
                    <a:pt x="595" y="123"/>
                  </a:cubicBezTo>
                  <a:cubicBezTo>
                    <a:pt x="595" y="124"/>
                    <a:pt x="594" y="124"/>
                    <a:pt x="594" y="124"/>
                  </a:cubicBezTo>
                  <a:cubicBezTo>
                    <a:pt x="593" y="125"/>
                    <a:pt x="592" y="124"/>
                    <a:pt x="592" y="124"/>
                  </a:cubicBezTo>
                  <a:cubicBezTo>
                    <a:pt x="591" y="124"/>
                    <a:pt x="592" y="125"/>
                    <a:pt x="591" y="125"/>
                  </a:cubicBezTo>
                  <a:cubicBezTo>
                    <a:pt x="590" y="125"/>
                    <a:pt x="589" y="125"/>
                    <a:pt x="588" y="125"/>
                  </a:cubicBezTo>
                  <a:cubicBezTo>
                    <a:pt x="586" y="125"/>
                    <a:pt x="583" y="126"/>
                    <a:pt x="581" y="125"/>
                  </a:cubicBezTo>
                  <a:cubicBezTo>
                    <a:pt x="581" y="124"/>
                    <a:pt x="582" y="124"/>
                    <a:pt x="582" y="123"/>
                  </a:cubicBezTo>
                  <a:cubicBezTo>
                    <a:pt x="582" y="122"/>
                    <a:pt x="581" y="121"/>
                    <a:pt x="583" y="121"/>
                  </a:cubicBezTo>
                  <a:cubicBezTo>
                    <a:pt x="583" y="120"/>
                    <a:pt x="580" y="120"/>
                    <a:pt x="581" y="119"/>
                  </a:cubicBezTo>
                  <a:cubicBezTo>
                    <a:pt x="579" y="118"/>
                    <a:pt x="577" y="119"/>
                    <a:pt x="575" y="118"/>
                  </a:cubicBezTo>
                  <a:cubicBezTo>
                    <a:pt x="574" y="116"/>
                    <a:pt x="579" y="117"/>
                    <a:pt x="577" y="115"/>
                  </a:cubicBezTo>
                  <a:cubicBezTo>
                    <a:pt x="577" y="115"/>
                    <a:pt x="576" y="115"/>
                    <a:pt x="576" y="115"/>
                  </a:cubicBezTo>
                  <a:cubicBezTo>
                    <a:pt x="575" y="115"/>
                    <a:pt x="575" y="115"/>
                    <a:pt x="574" y="114"/>
                  </a:cubicBezTo>
                  <a:cubicBezTo>
                    <a:pt x="574" y="114"/>
                    <a:pt x="573" y="114"/>
                    <a:pt x="572" y="113"/>
                  </a:cubicBezTo>
                  <a:cubicBezTo>
                    <a:pt x="571" y="113"/>
                    <a:pt x="571" y="114"/>
                    <a:pt x="569" y="114"/>
                  </a:cubicBezTo>
                  <a:cubicBezTo>
                    <a:pt x="568" y="114"/>
                    <a:pt x="569" y="114"/>
                    <a:pt x="569" y="114"/>
                  </a:cubicBezTo>
                  <a:cubicBezTo>
                    <a:pt x="569" y="116"/>
                    <a:pt x="567" y="113"/>
                    <a:pt x="567" y="115"/>
                  </a:cubicBezTo>
                  <a:cubicBezTo>
                    <a:pt x="565" y="114"/>
                    <a:pt x="565" y="116"/>
                    <a:pt x="561" y="115"/>
                  </a:cubicBezTo>
                  <a:cubicBezTo>
                    <a:pt x="564" y="114"/>
                    <a:pt x="561" y="113"/>
                    <a:pt x="564" y="112"/>
                  </a:cubicBezTo>
                  <a:cubicBezTo>
                    <a:pt x="566" y="112"/>
                    <a:pt x="559" y="112"/>
                    <a:pt x="559" y="113"/>
                  </a:cubicBezTo>
                  <a:cubicBezTo>
                    <a:pt x="559" y="114"/>
                    <a:pt x="558" y="112"/>
                    <a:pt x="558" y="112"/>
                  </a:cubicBezTo>
                  <a:cubicBezTo>
                    <a:pt x="556" y="112"/>
                    <a:pt x="557" y="114"/>
                    <a:pt x="555" y="114"/>
                  </a:cubicBezTo>
                  <a:cubicBezTo>
                    <a:pt x="555" y="114"/>
                    <a:pt x="553" y="114"/>
                    <a:pt x="552" y="115"/>
                  </a:cubicBezTo>
                  <a:cubicBezTo>
                    <a:pt x="552" y="115"/>
                    <a:pt x="551" y="115"/>
                    <a:pt x="551" y="116"/>
                  </a:cubicBezTo>
                  <a:cubicBezTo>
                    <a:pt x="547" y="115"/>
                    <a:pt x="548" y="115"/>
                    <a:pt x="544" y="116"/>
                  </a:cubicBezTo>
                  <a:cubicBezTo>
                    <a:pt x="545" y="116"/>
                    <a:pt x="545" y="117"/>
                    <a:pt x="545" y="117"/>
                  </a:cubicBezTo>
                  <a:cubicBezTo>
                    <a:pt x="546" y="117"/>
                    <a:pt x="548" y="117"/>
                    <a:pt x="548" y="117"/>
                  </a:cubicBezTo>
                  <a:cubicBezTo>
                    <a:pt x="549" y="117"/>
                    <a:pt x="548" y="118"/>
                    <a:pt x="548" y="118"/>
                  </a:cubicBezTo>
                  <a:cubicBezTo>
                    <a:pt x="549" y="118"/>
                    <a:pt x="551" y="118"/>
                    <a:pt x="551" y="118"/>
                  </a:cubicBezTo>
                  <a:cubicBezTo>
                    <a:pt x="552" y="118"/>
                    <a:pt x="551" y="119"/>
                    <a:pt x="551" y="119"/>
                  </a:cubicBezTo>
                  <a:cubicBezTo>
                    <a:pt x="552" y="119"/>
                    <a:pt x="554" y="119"/>
                    <a:pt x="554" y="120"/>
                  </a:cubicBezTo>
                  <a:cubicBezTo>
                    <a:pt x="555" y="119"/>
                    <a:pt x="555" y="119"/>
                    <a:pt x="556" y="119"/>
                  </a:cubicBezTo>
                  <a:cubicBezTo>
                    <a:pt x="560" y="118"/>
                    <a:pt x="563" y="119"/>
                    <a:pt x="563" y="121"/>
                  </a:cubicBezTo>
                  <a:cubicBezTo>
                    <a:pt x="562" y="121"/>
                    <a:pt x="560" y="121"/>
                    <a:pt x="558" y="121"/>
                  </a:cubicBezTo>
                  <a:cubicBezTo>
                    <a:pt x="558" y="121"/>
                    <a:pt x="557" y="122"/>
                    <a:pt x="557" y="123"/>
                  </a:cubicBezTo>
                  <a:cubicBezTo>
                    <a:pt x="556" y="123"/>
                    <a:pt x="555" y="123"/>
                    <a:pt x="556" y="123"/>
                  </a:cubicBezTo>
                  <a:cubicBezTo>
                    <a:pt x="556" y="124"/>
                    <a:pt x="554" y="124"/>
                    <a:pt x="552" y="124"/>
                  </a:cubicBezTo>
                  <a:cubicBezTo>
                    <a:pt x="554" y="126"/>
                    <a:pt x="557" y="126"/>
                    <a:pt x="557" y="129"/>
                  </a:cubicBezTo>
                  <a:cubicBezTo>
                    <a:pt x="560" y="127"/>
                    <a:pt x="558" y="128"/>
                    <a:pt x="560" y="129"/>
                  </a:cubicBezTo>
                  <a:cubicBezTo>
                    <a:pt x="560" y="131"/>
                    <a:pt x="561" y="134"/>
                    <a:pt x="559" y="135"/>
                  </a:cubicBezTo>
                  <a:cubicBezTo>
                    <a:pt x="561" y="136"/>
                    <a:pt x="562" y="137"/>
                    <a:pt x="561" y="139"/>
                  </a:cubicBezTo>
                  <a:cubicBezTo>
                    <a:pt x="558" y="138"/>
                    <a:pt x="560" y="142"/>
                    <a:pt x="558" y="141"/>
                  </a:cubicBezTo>
                  <a:cubicBezTo>
                    <a:pt x="557" y="140"/>
                    <a:pt x="558" y="141"/>
                    <a:pt x="557" y="141"/>
                  </a:cubicBezTo>
                  <a:cubicBezTo>
                    <a:pt x="557" y="142"/>
                    <a:pt x="555" y="142"/>
                    <a:pt x="555" y="143"/>
                  </a:cubicBezTo>
                  <a:cubicBezTo>
                    <a:pt x="552" y="143"/>
                    <a:pt x="555" y="145"/>
                    <a:pt x="551" y="144"/>
                  </a:cubicBezTo>
                  <a:cubicBezTo>
                    <a:pt x="554" y="146"/>
                    <a:pt x="547" y="146"/>
                    <a:pt x="548" y="147"/>
                  </a:cubicBezTo>
                  <a:cubicBezTo>
                    <a:pt x="550" y="148"/>
                    <a:pt x="548" y="147"/>
                    <a:pt x="546" y="148"/>
                  </a:cubicBezTo>
                  <a:cubicBezTo>
                    <a:pt x="546" y="148"/>
                    <a:pt x="546" y="149"/>
                    <a:pt x="545" y="149"/>
                  </a:cubicBezTo>
                  <a:cubicBezTo>
                    <a:pt x="545" y="149"/>
                    <a:pt x="544" y="149"/>
                    <a:pt x="543" y="149"/>
                  </a:cubicBezTo>
                  <a:cubicBezTo>
                    <a:pt x="543" y="149"/>
                    <a:pt x="544" y="150"/>
                    <a:pt x="543" y="150"/>
                  </a:cubicBezTo>
                  <a:cubicBezTo>
                    <a:pt x="543" y="151"/>
                    <a:pt x="540" y="150"/>
                    <a:pt x="541" y="151"/>
                  </a:cubicBezTo>
                  <a:cubicBezTo>
                    <a:pt x="534" y="151"/>
                    <a:pt x="535" y="152"/>
                    <a:pt x="529" y="151"/>
                  </a:cubicBezTo>
                  <a:cubicBezTo>
                    <a:pt x="527" y="151"/>
                    <a:pt x="528" y="152"/>
                    <a:pt x="528" y="153"/>
                  </a:cubicBezTo>
                  <a:cubicBezTo>
                    <a:pt x="525" y="152"/>
                    <a:pt x="522" y="154"/>
                    <a:pt x="522" y="154"/>
                  </a:cubicBezTo>
                  <a:cubicBezTo>
                    <a:pt x="520" y="153"/>
                    <a:pt x="521" y="154"/>
                    <a:pt x="518" y="154"/>
                  </a:cubicBezTo>
                  <a:cubicBezTo>
                    <a:pt x="516" y="154"/>
                    <a:pt x="519" y="155"/>
                    <a:pt x="517" y="155"/>
                  </a:cubicBezTo>
                  <a:cubicBezTo>
                    <a:pt x="515" y="156"/>
                    <a:pt x="513" y="154"/>
                    <a:pt x="511" y="154"/>
                  </a:cubicBezTo>
                  <a:cubicBezTo>
                    <a:pt x="508" y="154"/>
                    <a:pt x="507" y="155"/>
                    <a:pt x="505" y="155"/>
                  </a:cubicBezTo>
                  <a:cubicBezTo>
                    <a:pt x="504" y="155"/>
                    <a:pt x="503" y="156"/>
                    <a:pt x="503" y="156"/>
                  </a:cubicBezTo>
                  <a:cubicBezTo>
                    <a:pt x="500" y="156"/>
                    <a:pt x="500" y="157"/>
                    <a:pt x="498" y="157"/>
                  </a:cubicBezTo>
                  <a:cubicBezTo>
                    <a:pt x="497" y="159"/>
                    <a:pt x="500" y="158"/>
                    <a:pt x="500" y="159"/>
                  </a:cubicBezTo>
                  <a:cubicBezTo>
                    <a:pt x="500" y="160"/>
                    <a:pt x="500" y="160"/>
                    <a:pt x="501" y="160"/>
                  </a:cubicBezTo>
                  <a:cubicBezTo>
                    <a:pt x="502" y="160"/>
                    <a:pt x="501" y="161"/>
                    <a:pt x="502" y="161"/>
                  </a:cubicBezTo>
                  <a:cubicBezTo>
                    <a:pt x="503" y="162"/>
                    <a:pt x="504" y="161"/>
                    <a:pt x="505" y="162"/>
                  </a:cubicBezTo>
                  <a:cubicBezTo>
                    <a:pt x="505" y="162"/>
                    <a:pt x="505" y="163"/>
                    <a:pt x="505" y="163"/>
                  </a:cubicBezTo>
                  <a:cubicBezTo>
                    <a:pt x="505" y="163"/>
                    <a:pt x="507" y="163"/>
                    <a:pt x="507" y="163"/>
                  </a:cubicBezTo>
                  <a:cubicBezTo>
                    <a:pt x="508" y="163"/>
                    <a:pt x="508" y="164"/>
                    <a:pt x="509" y="165"/>
                  </a:cubicBezTo>
                  <a:cubicBezTo>
                    <a:pt x="510" y="166"/>
                    <a:pt x="512" y="167"/>
                    <a:pt x="512" y="167"/>
                  </a:cubicBezTo>
                  <a:cubicBezTo>
                    <a:pt x="512" y="167"/>
                    <a:pt x="512" y="168"/>
                    <a:pt x="512" y="169"/>
                  </a:cubicBezTo>
                  <a:cubicBezTo>
                    <a:pt x="512" y="169"/>
                    <a:pt x="513" y="170"/>
                    <a:pt x="513" y="171"/>
                  </a:cubicBezTo>
                  <a:cubicBezTo>
                    <a:pt x="513" y="171"/>
                    <a:pt x="512" y="171"/>
                    <a:pt x="512" y="172"/>
                  </a:cubicBezTo>
                  <a:cubicBezTo>
                    <a:pt x="511" y="173"/>
                    <a:pt x="512" y="174"/>
                    <a:pt x="510" y="173"/>
                  </a:cubicBezTo>
                  <a:cubicBezTo>
                    <a:pt x="511" y="175"/>
                    <a:pt x="507" y="174"/>
                    <a:pt x="508" y="175"/>
                  </a:cubicBezTo>
                  <a:cubicBezTo>
                    <a:pt x="504" y="175"/>
                    <a:pt x="505" y="176"/>
                    <a:pt x="502" y="176"/>
                  </a:cubicBezTo>
                  <a:cubicBezTo>
                    <a:pt x="501" y="176"/>
                    <a:pt x="501" y="177"/>
                    <a:pt x="501" y="177"/>
                  </a:cubicBezTo>
                  <a:cubicBezTo>
                    <a:pt x="501" y="177"/>
                    <a:pt x="498" y="177"/>
                    <a:pt x="499" y="178"/>
                  </a:cubicBezTo>
                  <a:cubicBezTo>
                    <a:pt x="500" y="178"/>
                    <a:pt x="500" y="178"/>
                    <a:pt x="499" y="178"/>
                  </a:cubicBezTo>
                  <a:cubicBezTo>
                    <a:pt x="498" y="179"/>
                    <a:pt x="498" y="179"/>
                    <a:pt x="496" y="179"/>
                  </a:cubicBezTo>
                  <a:cubicBezTo>
                    <a:pt x="497" y="177"/>
                    <a:pt x="494" y="179"/>
                    <a:pt x="494" y="178"/>
                  </a:cubicBezTo>
                  <a:cubicBezTo>
                    <a:pt x="494" y="177"/>
                    <a:pt x="493" y="176"/>
                    <a:pt x="492" y="176"/>
                  </a:cubicBezTo>
                  <a:cubicBezTo>
                    <a:pt x="492" y="176"/>
                    <a:pt x="490" y="176"/>
                    <a:pt x="490" y="176"/>
                  </a:cubicBezTo>
                  <a:cubicBezTo>
                    <a:pt x="490" y="176"/>
                    <a:pt x="490" y="175"/>
                    <a:pt x="490" y="175"/>
                  </a:cubicBezTo>
                  <a:cubicBezTo>
                    <a:pt x="489" y="175"/>
                    <a:pt x="487" y="175"/>
                    <a:pt x="486" y="174"/>
                  </a:cubicBezTo>
                  <a:cubicBezTo>
                    <a:pt x="486" y="174"/>
                    <a:pt x="486" y="174"/>
                    <a:pt x="486" y="173"/>
                  </a:cubicBezTo>
                  <a:cubicBezTo>
                    <a:pt x="485" y="173"/>
                    <a:pt x="484" y="174"/>
                    <a:pt x="483" y="173"/>
                  </a:cubicBezTo>
                  <a:cubicBezTo>
                    <a:pt x="482" y="173"/>
                    <a:pt x="483" y="172"/>
                    <a:pt x="482" y="172"/>
                  </a:cubicBezTo>
                  <a:cubicBezTo>
                    <a:pt x="481" y="172"/>
                    <a:pt x="481" y="172"/>
                    <a:pt x="481" y="173"/>
                  </a:cubicBezTo>
                  <a:cubicBezTo>
                    <a:pt x="479" y="172"/>
                    <a:pt x="480" y="172"/>
                    <a:pt x="478" y="171"/>
                  </a:cubicBezTo>
                  <a:cubicBezTo>
                    <a:pt x="475" y="170"/>
                    <a:pt x="476" y="172"/>
                    <a:pt x="475" y="173"/>
                  </a:cubicBezTo>
                  <a:cubicBezTo>
                    <a:pt x="475" y="173"/>
                    <a:pt x="473" y="173"/>
                    <a:pt x="473" y="173"/>
                  </a:cubicBezTo>
                  <a:cubicBezTo>
                    <a:pt x="473" y="174"/>
                    <a:pt x="474" y="176"/>
                    <a:pt x="472" y="176"/>
                  </a:cubicBezTo>
                  <a:cubicBezTo>
                    <a:pt x="473" y="177"/>
                    <a:pt x="473" y="177"/>
                    <a:pt x="473" y="178"/>
                  </a:cubicBezTo>
                  <a:cubicBezTo>
                    <a:pt x="474" y="178"/>
                    <a:pt x="475" y="179"/>
                    <a:pt x="475" y="178"/>
                  </a:cubicBezTo>
                  <a:cubicBezTo>
                    <a:pt x="478" y="179"/>
                    <a:pt x="476" y="180"/>
                    <a:pt x="476" y="182"/>
                  </a:cubicBezTo>
                  <a:cubicBezTo>
                    <a:pt x="476" y="182"/>
                    <a:pt x="477" y="182"/>
                    <a:pt x="477" y="183"/>
                  </a:cubicBezTo>
                  <a:cubicBezTo>
                    <a:pt x="478" y="183"/>
                    <a:pt x="479" y="184"/>
                    <a:pt x="479" y="184"/>
                  </a:cubicBezTo>
                  <a:cubicBezTo>
                    <a:pt x="481" y="184"/>
                    <a:pt x="482" y="185"/>
                    <a:pt x="484" y="185"/>
                  </a:cubicBezTo>
                  <a:cubicBezTo>
                    <a:pt x="485" y="185"/>
                    <a:pt x="484" y="186"/>
                    <a:pt x="485" y="186"/>
                  </a:cubicBezTo>
                  <a:cubicBezTo>
                    <a:pt x="486" y="186"/>
                    <a:pt x="486" y="186"/>
                    <a:pt x="486" y="187"/>
                  </a:cubicBezTo>
                  <a:cubicBezTo>
                    <a:pt x="486" y="187"/>
                    <a:pt x="488" y="187"/>
                    <a:pt x="488" y="187"/>
                  </a:cubicBezTo>
                  <a:cubicBezTo>
                    <a:pt x="489" y="188"/>
                    <a:pt x="488" y="189"/>
                    <a:pt x="488" y="189"/>
                  </a:cubicBezTo>
                  <a:cubicBezTo>
                    <a:pt x="488" y="189"/>
                    <a:pt x="490" y="190"/>
                    <a:pt x="490" y="190"/>
                  </a:cubicBezTo>
                  <a:cubicBezTo>
                    <a:pt x="490" y="190"/>
                    <a:pt x="488" y="192"/>
                    <a:pt x="491" y="192"/>
                  </a:cubicBezTo>
                  <a:cubicBezTo>
                    <a:pt x="491" y="193"/>
                    <a:pt x="489" y="193"/>
                    <a:pt x="487" y="192"/>
                  </a:cubicBezTo>
                  <a:cubicBezTo>
                    <a:pt x="486" y="192"/>
                    <a:pt x="483" y="192"/>
                    <a:pt x="482" y="192"/>
                  </a:cubicBezTo>
                  <a:cubicBezTo>
                    <a:pt x="482" y="192"/>
                    <a:pt x="483" y="190"/>
                    <a:pt x="481" y="191"/>
                  </a:cubicBezTo>
                  <a:cubicBezTo>
                    <a:pt x="479" y="191"/>
                    <a:pt x="480" y="190"/>
                    <a:pt x="479" y="189"/>
                  </a:cubicBezTo>
                  <a:cubicBezTo>
                    <a:pt x="479" y="188"/>
                    <a:pt x="477" y="188"/>
                    <a:pt x="476" y="188"/>
                  </a:cubicBezTo>
                  <a:cubicBezTo>
                    <a:pt x="476" y="187"/>
                    <a:pt x="476" y="186"/>
                    <a:pt x="477" y="186"/>
                  </a:cubicBezTo>
                  <a:cubicBezTo>
                    <a:pt x="475" y="185"/>
                    <a:pt x="475" y="184"/>
                    <a:pt x="472" y="183"/>
                  </a:cubicBezTo>
                  <a:cubicBezTo>
                    <a:pt x="472" y="182"/>
                    <a:pt x="471" y="182"/>
                    <a:pt x="472" y="182"/>
                  </a:cubicBezTo>
                  <a:cubicBezTo>
                    <a:pt x="471" y="181"/>
                    <a:pt x="470" y="181"/>
                    <a:pt x="469" y="181"/>
                  </a:cubicBezTo>
                  <a:cubicBezTo>
                    <a:pt x="469" y="180"/>
                    <a:pt x="469" y="179"/>
                    <a:pt x="468" y="179"/>
                  </a:cubicBezTo>
                  <a:cubicBezTo>
                    <a:pt x="468" y="178"/>
                    <a:pt x="469" y="178"/>
                    <a:pt x="469" y="177"/>
                  </a:cubicBezTo>
                  <a:cubicBezTo>
                    <a:pt x="469" y="177"/>
                    <a:pt x="468" y="176"/>
                    <a:pt x="467" y="176"/>
                  </a:cubicBezTo>
                  <a:cubicBezTo>
                    <a:pt x="468" y="175"/>
                    <a:pt x="468" y="175"/>
                    <a:pt x="467" y="175"/>
                  </a:cubicBezTo>
                  <a:cubicBezTo>
                    <a:pt x="468" y="174"/>
                    <a:pt x="470" y="175"/>
                    <a:pt x="471" y="174"/>
                  </a:cubicBezTo>
                  <a:cubicBezTo>
                    <a:pt x="471" y="174"/>
                    <a:pt x="470" y="174"/>
                    <a:pt x="470" y="173"/>
                  </a:cubicBezTo>
                  <a:cubicBezTo>
                    <a:pt x="470" y="173"/>
                    <a:pt x="471" y="173"/>
                    <a:pt x="471" y="173"/>
                  </a:cubicBezTo>
                  <a:cubicBezTo>
                    <a:pt x="471" y="172"/>
                    <a:pt x="470" y="171"/>
                    <a:pt x="469" y="170"/>
                  </a:cubicBezTo>
                  <a:cubicBezTo>
                    <a:pt x="469" y="169"/>
                    <a:pt x="470" y="168"/>
                    <a:pt x="469" y="167"/>
                  </a:cubicBezTo>
                  <a:cubicBezTo>
                    <a:pt x="469" y="167"/>
                    <a:pt x="468" y="167"/>
                    <a:pt x="467" y="166"/>
                  </a:cubicBezTo>
                  <a:cubicBezTo>
                    <a:pt x="467" y="166"/>
                    <a:pt x="467" y="165"/>
                    <a:pt x="466" y="165"/>
                  </a:cubicBezTo>
                  <a:cubicBezTo>
                    <a:pt x="465" y="164"/>
                    <a:pt x="464" y="163"/>
                    <a:pt x="463" y="163"/>
                  </a:cubicBezTo>
                  <a:cubicBezTo>
                    <a:pt x="460" y="162"/>
                    <a:pt x="462" y="165"/>
                    <a:pt x="459" y="163"/>
                  </a:cubicBezTo>
                  <a:cubicBezTo>
                    <a:pt x="458" y="163"/>
                    <a:pt x="459" y="164"/>
                    <a:pt x="458" y="165"/>
                  </a:cubicBezTo>
                  <a:cubicBezTo>
                    <a:pt x="458" y="165"/>
                    <a:pt x="457" y="165"/>
                    <a:pt x="456" y="165"/>
                  </a:cubicBezTo>
                  <a:cubicBezTo>
                    <a:pt x="456" y="165"/>
                    <a:pt x="457" y="166"/>
                    <a:pt x="455" y="166"/>
                  </a:cubicBezTo>
                  <a:cubicBezTo>
                    <a:pt x="453" y="166"/>
                    <a:pt x="453" y="165"/>
                    <a:pt x="452" y="164"/>
                  </a:cubicBezTo>
                  <a:cubicBezTo>
                    <a:pt x="452" y="164"/>
                    <a:pt x="451" y="164"/>
                    <a:pt x="451" y="164"/>
                  </a:cubicBezTo>
                  <a:cubicBezTo>
                    <a:pt x="451" y="163"/>
                    <a:pt x="452" y="163"/>
                    <a:pt x="452" y="163"/>
                  </a:cubicBezTo>
                  <a:cubicBezTo>
                    <a:pt x="452" y="162"/>
                    <a:pt x="450" y="160"/>
                    <a:pt x="452" y="159"/>
                  </a:cubicBezTo>
                  <a:cubicBezTo>
                    <a:pt x="451" y="159"/>
                    <a:pt x="450" y="158"/>
                    <a:pt x="450" y="156"/>
                  </a:cubicBezTo>
                  <a:cubicBezTo>
                    <a:pt x="449" y="156"/>
                    <a:pt x="450" y="157"/>
                    <a:pt x="449" y="157"/>
                  </a:cubicBezTo>
                  <a:cubicBezTo>
                    <a:pt x="448" y="157"/>
                    <a:pt x="449" y="155"/>
                    <a:pt x="447" y="155"/>
                  </a:cubicBezTo>
                  <a:cubicBezTo>
                    <a:pt x="447" y="154"/>
                    <a:pt x="446" y="154"/>
                    <a:pt x="445" y="154"/>
                  </a:cubicBezTo>
                  <a:cubicBezTo>
                    <a:pt x="445" y="153"/>
                    <a:pt x="445" y="153"/>
                    <a:pt x="444" y="153"/>
                  </a:cubicBezTo>
                  <a:cubicBezTo>
                    <a:pt x="444" y="152"/>
                    <a:pt x="441" y="152"/>
                    <a:pt x="441" y="151"/>
                  </a:cubicBezTo>
                  <a:cubicBezTo>
                    <a:pt x="438" y="151"/>
                    <a:pt x="437" y="152"/>
                    <a:pt x="436" y="153"/>
                  </a:cubicBezTo>
                  <a:cubicBezTo>
                    <a:pt x="434" y="153"/>
                    <a:pt x="433" y="153"/>
                    <a:pt x="433" y="153"/>
                  </a:cubicBezTo>
                  <a:cubicBezTo>
                    <a:pt x="430" y="153"/>
                    <a:pt x="428" y="153"/>
                    <a:pt x="426" y="153"/>
                  </a:cubicBezTo>
                  <a:cubicBezTo>
                    <a:pt x="425" y="153"/>
                    <a:pt x="424" y="154"/>
                    <a:pt x="424" y="154"/>
                  </a:cubicBezTo>
                  <a:cubicBezTo>
                    <a:pt x="423" y="154"/>
                    <a:pt x="423" y="154"/>
                    <a:pt x="423" y="155"/>
                  </a:cubicBezTo>
                  <a:cubicBezTo>
                    <a:pt x="423" y="155"/>
                    <a:pt x="420" y="155"/>
                    <a:pt x="420" y="156"/>
                  </a:cubicBezTo>
                  <a:cubicBezTo>
                    <a:pt x="418" y="156"/>
                    <a:pt x="416" y="158"/>
                    <a:pt x="412" y="159"/>
                  </a:cubicBezTo>
                  <a:cubicBezTo>
                    <a:pt x="409" y="160"/>
                    <a:pt x="409" y="162"/>
                    <a:pt x="405" y="162"/>
                  </a:cubicBezTo>
                  <a:cubicBezTo>
                    <a:pt x="406" y="163"/>
                    <a:pt x="406" y="163"/>
                    <a:pt x="403" y="163"/>
                  </a:cubicBezTo>
                  <a:cubicBezTo>
                    <a:pt x="403" y="163"/>
                    <a:pt x="403" y="164"/>
                    <a:pt x="404" y="164"/>
                  </a:cubicBezTo>
                  <a:cubicBezTo>
                    <a:pt x="404" y="164"/>
                    <a:pt x="402" y="164"/>
                    <a:pt x="402" y="164"/>
                  </a:cubicBezTo>
                  <a:cubicBezTo>
                    <a:pt x="400" y="164"/>
                    <a:pt x="401" y="165"/>
                    <a:pt x="398" y="165"/>
                  </a:cubicBezTo>
                  <a:cubicBezTo>
                    <a:pt x="397" y="165"/>
                    <a:pt x="397" y="166"/>
                    <a:pt x="395" y="166"/>
                  </a:cubicBezTo>
                  <a:cubicBezTo>
                    <a:pt x="395" y="166"/>
                    <a:pt x="396" y="167"/>
                    <a:pt x="396" y="167"/>
                  </a:cubicBezTo>
                  <a:cubicBezTo>
                    <a:pt x="396" y="168"/>
                    <a:pt x="394" y="169"/>
                    <a:pt x="394" y="171"/>
                  </a:cubicBezTo>
                  <a:cubicBezTo>
                    <a:pt x="393" y="173"/>
                    <a:pt x="394" y="176"/>
                    <a:pt x="393" y="176"/>
                  </a:cubicBezTo>
                  <a:cubicBezTo>
                    <a:pt x="393" y="177"/>
                    <a:pt x="391" y="176"/>
                    <a:pt x="391" y="176"/>
                  </a:cubicBezTo>
                  <a:cubicBezTo>
                    <a:pt x="390" y="177"/>
                    <a:pt x="391" y="178"/>
                    <a:pt x="390" y="178"/>
                  </a:cubicBezTo>
                  <a:cubicBezTo>
                    <a:pt x="389" y="179"/>
                    <a:pt x="387" y="179"/>
                    <a:pt x="386" y="179"/>
                  </a:cubicBezTo>
                  <a:cubicBezTo>
                    <a:pt x="385" y="179"/>
                    <a:pt x="385" y="180"/>
                    <a:pt x="383" y="180"/>
                  </a:cubicBezTo>
                  <a:cubicBezTo>
                    <a:pt x="381" y="178"/>
                    <a:pt x="379" y="177"/>
                    <a:pt x="378" y="175"/>
                  </a:cubicBezTo>
                  <a:cubicBezTo>
                    <a:pt x="377" y="175"/>
                    <a:pt x="377" y="174"/>
                    <a:pt x="376" y="174"/>
                  </a:cubicBezTo>
                  <a:cubicBezTo>
                    <a:pt x="376" y="174"/>
                    <a:pt x="375" y="173"/>
                    <a:pt x="374" y="173"/>
                  </a:cubicBezTo>
                  <a:cubicBezTo>
                    <a:pt x="373" y="172"/>
                    <a:pt x="376" y="172"/>
                    <a:pt x="376" y="171"/>
                  </a:cubicBezTo>
                  <a:cubicBezTo>
                    <a:pt x="376" y="170"/>
                    <a:pt x="374" y="170"/>
                    <a:pt x="373" y="169"/>
                  </a:cubicBezTo>
                  <a:cubicBezTo>
                    <a:pt x="372" y="169"/>
                    <a:pt x="372" y="168"/>
                    <a:pt x="370" y="168"/>
                  </a:cubicBezTo>
                  <a:cubicBezTo>
                    <a:pt x="370" y="167"/>
                    <a:pt x="369" y="166"/>
                    <a:pt x="368" y="165"/>
                  </a:cubicBezTo>
                  <a:cubicBezTo>
                    <a:pt x="367" y="164"/>
                    <a:pt x="367" y="160"/>
                    <a:pt x="366" y="158"/>
                  </a:cubicBezTo>
                  <a:cubicBezTo>
                    <a:pt x="366" y="157"/>
                    <a:pt x="365" y="154"/>
                    <a:pt x="364" y="152"/>
                  </a:cubicBezTo>
                  <a:cubicBezTo>
                    <a:pt x="363" y="152"/>
                    <a:pt x="360" y="154"/>
                    <a:pt x="362" y="155"/>
                  </a:cubicBezTo>
                  <a:cubicBezTo>
                    <a:pt x="362" y="156"/>
                    <a:pt x="358" y="155"/>
                    <a:pt x="357" y="155"/>
                  </a:cubicBezTo>
                  <a:cubicBezTo>
                    <a:pt x="357" y="154"/>
                    <a:pt x="356" y="155"/>
                    <a:pt x="355" y="155"/>
                  </a:cubicBezTo>
                  <a:cubicBezTo>
                    <a:pt x="354" y="154"/>
                    <a:pt x="353" y="152"/>
                    <a:pt x="351" y="153"/>
                  </a:cubicBezTo>
                  <a:cubicBezTo>
                    <a:pt x="351" y="152"/>
                    <a:pt x="352" y="152"/>
                    <a:pt x="353" y="152"/>
                  </a:cubicBezTo>
                  <a:cubicBezTo>
                    <a:pt x="352" y="151"/>
                    <a:pt x="353" y="151"/>
                    <a:pt x="353" y="151"/>
                  </a:cubicBezTo>
                  <a:cubicBezTo>
                    <a:pt x="353" y="150"/>
                    <a:pt x="351" y="150"/>
                    <a:pt x="349" y="150"/>
                  </a:cubicBezTo>
                  <a:cubicBezTo>
                    <a:pt x="348" y="150"/>
                    <a:pt x="347" y="148"/>
                    <a:pt x="346" y="149"/>
                  </a:cubicBezTo>
                  <a:cubicBezTo>
                    <a:pt x="344" y="149"/>
                    <a:pt x="345" y="147"/>
                    <a:pt x="345" y="148"/>
                  </a:cubicBezTo>
                  <a:cubicBezTo>
                    <a:pt x="345" y="147"/>
                    <a:pt x="343" y="147"/>
                    <a:pt x="343" y="146"/>
                  </a:cubicBezTo>
                  <a:cubicBezTo>
                    <a:pt x="343" y="146"/>
                    <a:pt x="340" y="147"/>
                    <a:pt x="339" y="146"/>
                  </a:cubicBezTo>
                  <a:cubicBezTo>
                    <a:pt x="339" y="146"/>
                    <a:pt x="340" y="145"/>
                    <a:pt x="339" y="145"/>
                  </a:cubicBezTo>
                  <a:cubicBezTo>
                    <a:pt x="337" y="145"/>
                    <a:pt x="335" y="146"/>
                    <a:pt x="334" y="146"/>
                  </a:cubicBezTo>
                  <a:cubicBezTo>
                    <a:pt x="333" y="146"/>
                    <a:pt x="332" y="146"/>
                    <a:pt x="332" y="146"/>
                  </a:cubicBezTo>
                  <a:cubicBezTo>
                    <a:pt x="330" y="146"/>
                    <a:pt x="330" y="145"/>
                    <a:pt x="330" y="146"/>
                  </a:cubicBezTo>
                  <a:cubicBezTo>
                    <a:pt x="320" y="147"/>
                    <a:pt x="313" y="146"/>
                    <a:pt x="306" y="145"/>
                  </a:cubicBezTo>
                  <a:cubicBezTo>
                    <a:pt x="306" y="144"/>
                    <a:pt x="304" y="145"/>
                    <a:pt x="304" y="144"/>
                  </a:cubicBezTo>
                  <a:cubicBezTo>
                    <a:pt x="304" y="143"/>
                    <a:pt x="299" y="145"/>
                    <a:pt x="302" y="143"/>
                  </a:cubicBezTo>
                  <a:cubicBezTo>
                    <a:pt x="301" y="143"/>
                    <a:pt x="300" y="143"/>
                    <a:pt x="300" y="142"/>
                  </a:cubicBezTo>
                  <a:cubicBezTo>
                    <a:pt x="297" y="143"/>
                    <a:pt x="290" y="142"/>
                    <a:pt x="287" y="142"/>
                  </a:cubicBezTo>
                  <a:cubicBezTo>
                    <a:pt x="285" y="142"/>
                    <a:pt x="285" y="142"/>
                    <a:pt x="285" y="141"/>
                  </a:cubicBezTo>
                  <a:cubicBezTo>
                    <a:pt x="281" y="141"/>
                    <a:pt x="282" y="139"/>
                    <a:pt x="278" y="139"/>
                  </a:cubicBezTo>
                  <a:cubicBezTo>
                    <a:pt x="277" y="138"/>
                    <a:pt x="275" y="137"/>
                    <a:pt x="274" y="135"/>
                  </a:cubicBezTo>
                  <a:cubicBezTo>
                    <a:pt x="265" y="134"/>
                    <a:pt x="266" y="137"/>
                    <a:pt x="266" y="139"/>
                  </a:cubicBezTo>
                  <a:cubicBezTo>
                    <a:pt x="266" y="140"/>
                    <a:pt x="270" y="141"/>
                    <a:pt x="273" y="142"/>
                  </a:cubicBezTo>
                  <a:cubicBezTo>
                    <a:pt x="274" y="143"/>
                    <a:pt x="276" y="145"/>
                    <a:pt x="278" y="145"/>
                  </a:cubicBezTo>
                  <a:cubicBezTo>
                    <a:pt x="278" y="146"/>
                    <a:pt x="280" y="146"/>
                    <a:pt x="279" y="147"/>
                  </a:cubicBezTo>
                  <a:cubicBezTo>
                    <a:pt x="282" y="147"/>
                    <a:pt x="287" y="147"/>
                    <a:pt x="284" y="148"/>
                  </a:cubicBezTo>
                  <a:cubicBezTo>
                    <a:pt x="286" y="149"/>
                    <a:pt x="285" y="147"/>
                    <a:pt x="286" y="147"/>
                  </a:cubicBezTo>
                  <a:cubicBezTo>
                    <a:pt x="287" y="147"/>
                    <a:pt x="290" y="147"/>
                    <a:pt x="290" y="146"/>
                  </a:cubicBezTo>
                  <a:cubicBezTo>
                    <a:pt x="290" y="146"/>
                    <a:pt x="291" y="146"/>
                    <a:pt x="292" y="146"/>
                  </a:cubicBezTo>
                  <a:cubicBezTo>
                    <a:pt x="293" y="146"/>
                    <a:pt x="292" y="145"/>
                    <a:pt x="293" y="145"/>
                  </a:cubicBezTo>
                  <a:cubicBezTo>
                    <a:pt x="294" y="144"/>
                    <a:pt x="297" y="145"/>
                    <a:pt x="299" y="144"/>
                  </a:cubicBezTo>
                  <a:cubicBezTo>
                    <a:pt x="299" y="144"/>
                    <a:pt x="297" y="145"/>
                    <a:pt x="298" y="145"/>
                  </a:cubicBezTo>
                  <a:cubicBezTo>
                    <a:pt x="298" y="145"/>
                    <a:pt x="300" y="145"/>
                    <a:pt x="300" y="145"/>
                  </a:cubicBezTo>
                  <a:cubicBezTo>
                    <a:pt x="301" y="146"/>
                    <a:pt x="300" y="147"/>
                    <a:pt x="301" y="147"/>
                  </a:cubicBezTo>
                  <a:cubicBezTo>
                    <a:pt x="300" y="148"/>
                    <a:pt x="304" y="148"/>
                    <a:pt x="304" y="149"/>
                  </a:cubicBezTo>
                  <a:cubicBezTo>
                    <a:pt x="304" y="150"/>
                    <a:pt x="306" y="149"/>
                    <a:pt x="308" y="150"/>
                  </a:cubicBezTo>
                  <a:cubicBezTo>
                    <a:pt x="309" y="150"/>
                    <a:pt x="309" y="151"/>
                    <a:pt x="311" y="151"/>
                  </a:cubicBezTo>
                  <a:cubicBezTo>
                    <a:pt x="308" y="152"/>
                    <a:pt x="311" y="154"/>
                    <a:pt x="311" y="155"/>
                  </a:cubicBezTo>
                  <a:cubicBezTo>
                    <a:pt x="310" y="155"/>
                    <a:pt x="309" y="155"/>
                    <a:pt x="308" y="155"/>
                  </a:cubicBezTo>
                  <a:cubicBezTo>
                    <a:pt x="309" y="157"/>
                    <a:pt x="305" y="156"/>
                    <a:pt x="306" y="158"/>
                  </a:cubicBezTo>
                  <a:cubicBezTo>
                    <a:pt x="304" y="158"/>
                    <a:pt x="303" y="158"/>
                    <a:pt x="303" y="159"/>
                  </a:cubicBezTo>
                  <a:cubicBezTo>
                    <a:pt x="302" y="159"/>
                    <a:pt x="300" y="159"/>
                    <a:pt x="299" y="159"/>
                  </a:cubicBezTo>
                  <a:cubicBezTo>
                    <a:pt x="297" y="159"/>
                    <a:pt x="298" y="160"/>
                    <a:pt x="298" y="160"/>
                  </a:cubicBezTo>
                  <a:cubicBezTo>
                    <a:pt x="298" y="161"/>
                    <a:pt x="296" y="160"/>
                    <a:pt x="296" y="160"/>
                  </a:cubicBezTo>
                  <a:cubicBezTo>
                    <a:pt x="295" y="161"/>
                    <a:pt x="296" y="162"/>
                    <a:pt x="296" y="162"/>
                  </a:cubicBezTo>
                  <a:cubicBezTo>
                    <a:pt x="294" y="162"/>
                    <a:pt x="293" y="162"/>
                    <a:pt x="293" y="163"/>
                  </a:cubicBezTo>
                  <a:cubicBezTo>
                    <a:pt x="291" y="163"/>
                    <a:pt x="290" y="163"/>
                    <a:pt x="289" y="163"/>
                  </a:cubicBezTo>
                  <a:cubicBezTo>
                    <a:pt x="287" y="164"/>
                    <a:pt x="288" y="164"/>
                    <a:pt x="285" y="164"/>
                  </a:cubicBezTo>
                  <a:cubicBezTo>
                    <a:pt x="284" y="164"/>
                    <a:pt x="279" y="165"/>
                    <a:pt x="279" y="167"/>
                  </a:cubicBezTo>
                  <a:cubicBezTo>
                    <a:pt x="278" y="167"/>
                    <a:pt x="276" y="166"/>
                    <a:pt x="275" y="167"/>
                  </a:cubicBezTo>
                  <a:cubicBezTo>
                    <a:pt x="274" y="167"/>
                    <a:pt x="275" y="167"/>
                    <a:pt x="274" y="168"/>
                  </a:cubicBezTo>
                  <a:cubicBezTo>
                    <a:pt x="274" y="168"/>
                    <a:pt x="273" y="168"/>
                    <a:pt x="272" y="168"/>
                  </a:cubicBezTo>
                  <a:cubicBezTo>
                    <a:pt x="272" y="168"/>
                    <a:pt x="269" y="168"/>
                    <a:pt x="269" y="168"/>
                  </a:cubicBezTo>
                  <a:cubicBezTo>
                    <a:pt x="268" y="169"/>
                    <a:pt x="260" y="169"/>
                    <a:pt x="256" y="170"/>
                  </a:cubicBezTo>
                  <a:cubicBezTo>
                    <a:pt x="253" y="170"/>
                    <a:pt x="259" y="170"/>
                    <a:pt x="254" y="171"/>
                  </a:cubicBezTo>
                  <a:cubicBezTo>
                    <a:pt x="254" y="171"/>
                    <a:pt x="253" y="170"/>
                    <a:pt x="252" y="171"/>
                  </a:cubicBezTo>
                  <a:cubicBezTo>
                    <a:pt x="251" y="171"/>
                    <a:pt x="251" y="172"/>
                    <a:pt x="249" y="172"/>
                  </a:cubicBezTo>
                  <a:cubicBezTo>
                    <a:pt x="250" y="171"/>
                    <a:pt x="248" y="171"/>
                    <a:pt x="247" y="171"/>
                  </a:cubicBezTo>
                  <a:cubicBezTo>
                    <a:pt x="247" y="170"/>
                    <a:pt x="248" y="169"/>
                    <a:pt x="245" y="169"/>
                  </a:cubicBezTo>
                  <a:cubicBezTo>
                    <a:pt x="245" y="168"/>
                    <a:pt x="246" y="168"/>
                    <a:pt x="246" y="167"/>
                  </a:cubicBezTo>
                  <a:cubicBezTo>
                    <a:pt x="246" y="167"/>
                    <a:pt x="244" y="166"/>
                    <a:pt x="245" y="166"/>
                  </a:cubicBezTo>
                  <a:cubicBezTo>
                    <a:pt x="245" y="166"/>
                    <a:pt x="244" y="165"/>
                    <a:pt x="242" y="165"/>
                  </a:cubicBezTo>
                  <a:cubicBezTo>
                    <a:pt x="244" y="164"/>
                    <a:pt x="241" y="162"/>
                    <a:pt x="242" y="162"/>
                  </a:cubicBezTo>
                  <a:cubicBezTo>
                    <a:pt x="243" y="162"/>
                    <a:pt x="241" y="162"/>
                    <a:pt x="240" y="162"/>
                  </a:cubicBezTo>
                  <a:cubicBezTo>
                    <a:pt x="240" y="161"/>
                    <a:pt x="240" y="160"/>
                    <a:pt x="240" y="160"/>
                  </a:cubicBezTo>
                  <a:cubicBezTo>
                    <a:pt x="240" y="160"/>
                    <a:pt x="239" y="160"/>
                    <a:pt x="238" y="159"/>
                  </a:cubicBezTo>
                  <a:cubicBezTo>
                    <a:pt x="238" y="159"/>
                    <a:pt x="239" y="159"/>
                    <a:pt x="237" y="159"/>
                  </a:cubicBezTo>
                  <a:cubicBezTo>
                    <a:pt x="237" y="159"/>
                    <a:pt x="236" y="157"/>
                    <a:pt x="236" y="157"/>
                  </a:cubicBezTo>
                  <a:cubicBezTo>
                    <a:pt x="235" y="157"/>
                    <a:pt x="235" y="158"/>
                    <a:pt x="236" y="158"/>
                  </a:cubicBezTo>
                  <a:cubicBezTo>
                    <a:pt x="233" y="157"/>
                    <a:pt x="234" y="156"/>
                    <a:pt x="231" y="156"/>
                  </a:cubicBezTo>
                  <a:cubicBezTo>
                    <a:pt x="233" y="154"/>
                    <a:pt x="228" y="153"/>
                    <a:pt x="229" y="151"/>
                  </a:cubicBezTo>
                  <a:cubicBezTo>
                    <a:pt x="228" y="150"/>
                    <a:pt x="227" y="150"/>
                    <a:pt x="227" y="150"/>
                  </a:cubicBezTo>
                  <a:cubicBezTo>
                    <a:pt x="226" y="149"/>
                    <a:pt x="223" y="149"/>
                    <a:pt x="223" y="149"/>
                  </a:cubicBezTo>
                  <a:cubicBezTo>
                    <a:pt x="224" y="148"/>
                    <a:pt x="224" y="148"/>
                    <a:pt x="222" y="148"/>
                  </a:cubicBezTo>
                  <a:cubicBezTo>
                    <a:pt x="223" y="147"/>
                    <a:pt x="222" y="147"/>
                    <a:pt x="222" y="145"/>
                  </a:cubicBezTo>
                  <a:cubicBezTo>
                    <a:pt x="222" y="145"/>
                    <a:pt x="222" y="144"/>
                    <a:pt x="222" y="144"/>
                  </a:cubicBezTo>
                  <a:cubicBezTo>
                    <a:pt x="222" y="144"/>
                    <a:pt x="221" y="144"/>
                    <a:pt x="221" y="144"/>
                  </a:cubicBezTo>
                  <a:cubicBezTo>
                    <a:pt x="220" y="143"/>
                    <a:pt x="222" y="144"/>
                    <a:pt x="221" y="142"/>
                  </a:cubicBezTo>
                  <a:cubicBezTo>
                    <a:pt x="220" y="142"/>
                    <a:pt x="219" y="145"/>
                    <a:pt x="219" y="142"/>
                  </a:cubicBezTo>
                  <a:cubicBezTo>
                    <a:pt x="218" y="141"/>
                    <a:pt x="215" y="139"/>
                    <a:pt x="212" y="138"/>
                  </a:cubicBezTo>
                  <a:cubicBezTo>
                    <a:pt x="209" y="139"/>
                    <a:pt x="211" y="139"/>
                    <a:pt x="210" y="140"/>
                  </a:cubicBezTo>
                  <a:cubicBezTo>
                    <a:pt x="208" y="141"/>
                    <a:pt x="208" y="140"/>
                    <a:pt x="207" y="139"/>
                  </a:cubicBezTo>
                  <a:cubicBezTo>
                    <a:pt x="205" y="140"/>
                    <a:pt x="205" y="139"/>
                    <a:pt x="204" y="139"/>
                  </a:cubicBezTo>
                  <a:cubicBezTo>
                    <a:pt x="206" y="140"/>
                    <a:pt x="204" y="142"/>
                    <a:pt x="208" y="142"/>
                  </a:cubicBezTo>
                  <a:cubicBezTo>
                    <a:pt x="206" y="143"/>
                    <a:pt x="208" y="144"/>
                    <a:pt x="210" y="146"/>
                  </a:cubicBezTo>
                  <a:cubicBezTo>
                    <a:pt x="210" y="146"/>
                    <a:pt x="209" y="147"/>
                    <a:pt x="210" y="147"/>
                  </a:cubicBezTo>
                  <a:cubicBezTo>
                    <a:pt x="211" y="148"/>
                    <a:pt x="212" y="150"/>
                    <a:pt x="213" y="151"/>
                  </a:cubicBezTo>
                  <a:cubicBezTo>
                    <a:pt x="214" y="151"/>
                    <a:pt x="215" y="151"/>
                    <a:pt x="217" y="151"/>
                  </a:cubicBezTo>
                  <a:cubicBezTo>
                    <a:pt x="216" y="152"/>
                    <a:pt x="216" y="152"/>
                    <a:pt x="216" y="153"/>
                  </a:cubicBezTo>
                  <a:cubicBezTo>
                    <a:pt x="217" y="153"/>
                    <a:pt x="217" y="152"/>
                    <a:pt x="218" y="152"/>
                  </a:cubicBezTo>
                  <a:cubicBezTo>
                    <a:pt x="220" y="153"/>
                    <a:pt x="219" y="154"/>
                    <a:pt x="220" y="155"/>
                  </a:cubicBezTo>
                  <a:cubicBezTo>
                    <a:pt x="220" y="155"/>
                    <a:pt x="221" y="155"/>
                    <a:pt x="222" y="155"/>
                  </a:cubicBezTo>
                  <a:cubicBezTo>
                    <a:pt x="222" y="155"/>
                    <a:pt x="221" y="156"/>
                    <a:pt x="222" y="156"/>
                  </a:cubicBezTo>
                  <a:cubicBezTo>
                    <a:pt x="222" y="156"/>
                    <a:pt x="223" y="156"/>
                    <a:pt x="223" y="156"/>
                  </a:cubicBezTo>
                  <a:cubicBezTo>
                    <a:pt x="223" y="157"/>
                    <a:pt x="222" y="157"/>
                    <a:pt x="222" y="157"/>
                  </a:cubicBezTo>
                  <a:cubicBezTo>
                    <a:pt x="222" y="158"/>
                    <a:pt x="223" y="158"/>
                    <a:pt x="224" y="158"/>
                  </a:cubicBezTo>
                  <a:cubicBezTo>
                    <a:pt x="224" y="158"/>
                    <a:pt x="223" y="159"/>
                    <a:pt x="224" y="159"/>
                  </a:cubicBezTo>
                  <a:cubicBezTo>
                    <a:pt x="224" y="159"/>
                    <a:pt x="225" y="159"/>
                    <a:pt x="225" y="159"/>
                  </a:cubicBezTo>
                  <a:cubicBezTo>
                    <a:pt x="225" y="160"/>
                    <a:pt x="223" y="161"/>
                    <a:pt x="227" y="161"/>
                  </a:cubicBezTo>
                  <a:cubicBezTo>
                    <a:pt x="227" y="162"/>
                    <a:pt x="226" y="163"/>
                    <a:pt x="228" y="164"/>
                  </a:cubicBezTo>
                  <a:cubicBezTo>
                    <a:pt x="228" y="164"/>
                    <a:pt x="229" y="164"/>
                    <a:pt x="230" y="165"/>
                  </a:cubicBezTo>
                  <a:cubicBezTo>
                    <a:pt x="230" y="165"/>
                    <a:pt x="230" y="166"/>
                    <a:pt x="231" y="166"/>
                  </a:cubicBezTo>
                  <a:cubicBezTo>
                    <a:pt x="231" y="166"/>
                    <a:pt x="232" y="166"/>
                    <a:pt x="233" y="167"/>
                  </a:cubicBezTo>
                  <a:cubicBezTo>
                    <a:pt x="233" y="167"/>
                    <a:pt x="232" y="168"/>
                    <a:pt x="234" y="168"/>
                  </a:cubicBezTo>
                  <a:cubicBezTo>
                    <a:pt x="235" y="168"/>
                    <a:pt x="234" y="169"/>
                    <a:pt x="235" y="170"/>
                  </a:cubicBezTo>
                  <a:cubicBezTo>
                    <a:pt x="238" y="169"/>
                    <a:pt x="238" y="171"/>
                    <a:pt x="242" y="171"/>
                  </a:cubicBezTo>
                  <a:cubicBezTo>
                    <a:pt x="243" y="172"/>
                    <a:pt x="244" y="173"/>
                    <a:pt x="244" y="174"/>
                  </a:cubicBezTo>
                  <a:cubicBezTo>
                    <a:pt x="248" y="177"/>
                    <a:pt x="260" y="176"/>
                    <a:pt x="267" y="175"/>
                  </a:cubicBezTo>
                  <a:cubicBezTo>
                    <a:pt x="268" y="176"/>
                    <a:pt x="268" y="175"/>
                    <a:pt x="268" y="174"/>
                  </a:cubicBezTo>
                  <a:cubicBezTo>
                    <a:pt x="270" y="174"/>
                    <a:pt x="275" y="175"/>
                    <a:pt x="274" y="173"/>
                  </a:cubicBezTo>
                  <a:cubicBezTo>
                    <a:pt x="276" y="174"/>
                    <a:pt x="276" y="175"/>
                    <a:pt x="275" y="176"/>
                  </a:cubicBezTo>
                  <a:cubicBezTo>
                    <a:pt x="275" y="176"/>
                    <a:pt x="274" y="176"/>
                    <a:pt x="274" y="176"/>
                  </a:cubicBezTo>
                  <a:cubicBezTo>
                    <a:pt x="274" y="177"/>
                    <a:pt x="275" y="178"/>
                    <a:pt x="274" y="179"/>
                  </a:cubicBezTo>
                  <a:cubicBezTo>
                    <a:pt x="274" y="179"/>
                    <a:pt x="272" y="179"/>
                    <a:pt x="272" y="179"/>
                  </a:cubicBezTo>
                  <a:cubicBezTo>
                    <a:pt x="272" y="179"/>
                    <a:pt x="272" y="182"/>
                    <a:pt x="271" y="182"/>
                  </a:cubicBezTo>
                  <a:cubicBezTo>
                    <a:pt x="271" y="183"/>
                    <a:pt x="268" y="183"/>
                    <a:pt x="269" y="185"/>
                  </a:cubicBezTo>
                  <a:cubicBezTo>
                    <a:pt x="266" y="185"/>
                    <a:pt x="268" y="187"/>
                    <a:pt x="264" y="187"/>
                  </a:cubicBezTo>
                  <a:cubicBezTo>
                    <a:pt x="265" y="189"/>
                    <a:pt x="263" y="189"/>
                    <a:pt x="263" y="190"/>
                  </a:cubicBezTo>
                  <a:cubicBezTo>
                    <a:pt x="260" y="189"/>
                    <a:pt x="262" y="192"/>
                    <a:pt x="258" y="191"/>
                  </a:cubicBezTo>
                  <a:cubicBezTo>
                    <a:pt x="258" y="192"/>
                    <a:pt x="258" y="192"/>
                    <a:pt x="258" y="193"/>
                  </a:cubicBezTo>
                  <a:cubicBezTo>
                    <a:pt x="258" y="193"/>
                    <a:pt x="257" y="192"/>
                    <a:pt x="256" y="192"/>
                  </a:cubicBezTo>
                  <a:cubicBezTo>
                    <a:pt x="254" y="193"/>
                    <a:pt x="256" y="193"/>
                    <a:pt x="252" y="194"/>
                  </a:cubicBezTo>
                  <a:cubicBezTo>
                    <a:pt x="252" y="194"/>
                    <a:pt x="249" y="194"/>
                    <a:pt x="249" y="194"/>
                  </a:cubicBezTo>
                  <a:cubicBezTo>
                    <a:pt x="249" y="194"/>
                    <a:pt x="249" y="195"/>
                    <a:pt x="249" y="195"/>
                  </a:cubicBezTo>
                  <a:cubicBezTo>
                    <a:pt x="248" y="195"/>
                    <a:pt x="246" y="195"/>
                    <a:pt x="245" y="196"/>
                  </a:cubicBezTo>
                  <a:cubicBezTo>
                    <a:pt x="243" y="197"/>
                    <a:pt x="242" y="198"/>
                    <a:pt x="238" y="198"/>
                  </a:cubicBezTo>
                  <a:cubicBezTo>
                    <a:pt x="239" y="200"/>
                    <a:pt x="237" y="200"/>
                    <a:pt x="237" y="201"/>
                  </a:cubicBezTo>
                  <a:cubicBezTo>
                    <a:pt x="236" y="201"/>
                    <a:pt x="236" y="201"/>
                    <a:pt x="235" y="201"/>
                  </a:cubicBezTo>
                  <a:cubicBezTo>
                    <a:pt x="235" y="201"/>
                    <a:pt x="233" y="202"/>
                    <a:pt x="234" y="202"/>
                  </a:cubicBezTo>
                  <a:cubicBezTo>
                    <a:pt x="235" y="203"/>
                    <a:pt x="233" y="202"/>
                    <a:pt x="233" y="204"/>
                  </a:cubicBezTo>
                  <a:cubicBezTo>
                    <a:pt x="232" y="204"/>
                    <a:pt x="231" y="204"/>
                    <a:pt x="231" y="204"/>
                  </a:cubicBezTo>
                  <a:cubicBezTo>
                    <a:pt x="230" y="204"/>
                    <a:pt x="231" y="205"/>
                    <a:pt x="231" y="205"/>
                  </a:cubicBezTo>
                  <a:cubicBezTo>
                    <a:pt x="230" y="206"/>
                    <a:pt x="228" y="209"/>
                    <a:pt x="229" y="210"/>
                  </a:cubicBezTo>
                  <a:cubicBezTo>
                    <a:pt x="229" y="211"/>
                    <a:pt x="230" y="212"/>
                    <a:pt x="231" y="212"/>
                  </a:cubicBezTo>
                  <a:cubicBezTo>
                    <a:pt x="231" y="214"/>
                    <a:pt x="230" y="214"/>
                    <a:pt x="231" y="215"/>
                  </a:cubicBezTo>
                  <a:cubicBezTo>
                    <a:pt x="231" y="215"/>
                    <a:pt x="232" y="217"/>
                    <a:pt x="233" y="217"/>
                  </a:cubicBezTo>
                  <a:cubicBezTo>
                    <a:pt x="235" y="217"/>
                    <a:pt x="229" y="219"/>
                    <a:pt x="235" y="220"/>
                  </a:cubicBezTo>
                  <a:cubicBezTo>
                    <a:pt x="234" y="222"/>
                    <a:pt x="235" y="224"/>
                    <a:pt x="235" y="226"/>
                  </a:cubicBezTo>
                  <a:cubicBezTo>
                    <a:pt x="234" y="227"/>
                    <a:pt x="231" y="229"/>
                    <a:pt x="232" y="230"/>
                  </a:cubicBezTo>
                  <a:cubicBezTo>
                    <a:pt x="229" y="230"/>
                    <a:pt x="226" y="231"/>
                    <a:pt x="225" y="232"/>
                  </a:cubicBezTo>
                  <a:cubicBezTo>
                    <a:pt x="224" y="232"/>
                    <a:pt x="224" y="232"/>
                    <a:pt x="225" y="232"/>
                  </a:cubicBezTo>
                  <a:cubicBezTo>
                    <a:pt x="225" y="233"/>
                    <a:pt x="223" y="233"/>
                    <a:pt x="222" y="233"/>
                  </a:cubicBezTo>
                  <a:cubicBezTo>
                    <a:pt x="221" y="233"/>
                    <a:pt x="221" y="234"/>
                    <a:pt x="221" y="234"/>
                  </a:cubicBezTo>
                  <a:cubicBezTo>
                    <a:pt x="220" y="234"/>
                    <a:pt x="219" y="233"/>
                    <a:pt x="219" y="234"/>
                  </a:cubicBezTo>
                  <a:cubicBezTo>
                    <a:pt x="219" y="234"/>
                    <a:pt x="217" y="234"/>
                    <a:pt x="217" y="234"/>
                  </a:cubicBezTo>
                  <a:cubicBezTo>
                    <a:pt x="216" y="235"/>
                    <a:pt x="215" y="236"/>
                    <a:pt x="213" y="236"/>
                  </a:cubicBezTo>
                  <a:cubicBezTo>
                    <a:pt x="211" y="238"/>
                    <a:pt x="213" y="242"/>
                    <a:pt x="214" y="246"/>
                  </a:cubicBezTo>
                  <a:cubicBezTo>
                    <a:pt x="213" y="247"/>
                    <a:pt x="212" y="247"/>
                    <a:pt x="212" y="246"/>
                  </a:cubicBezTo>
                  <a:cubicBezTo>
                    <a:pt x="211" y="246"/>
                    <a:pt x="211" y="247"/>
                    <a:pt x="211" y="247"/>
                  </a:cubicBezTo>
                  <a:cubicBezTo>
                    <a:pt x="210" y="248"/>
                    <a:pt x="208" y="247"/>
                    <a:pt x="208" y="248"/>
                  </a:cubicBezTo>
                  <a:cubicBezTo>
                    <a:pt x="208" y="249"/>
                    <a:pt x="204" y="248"/>
                    <a:pt x="203" y="249"/>
                  </a:cubicBezTo>
                  <a:cubicBezTo>
                    <a:pt x="203" y="250"/>
                    <a:pt x="203" y="251"/>
                    <a:pt x="203" y="252"/>
                  </a:cubicBezTo>
                  <a:cubicBezTo>
                    <a:pt x="201" y="252"/>
                    <a:pt x="202" y="254"/>
                    <a:pt x="201" y="255"/>
                  </a:cubicBezTo>
                  <a:cubicBezTo>
                    <a:pt x="201" y="255"/>
                    <a:pt x="199" y="255"/>
                    <a:pt x="199" y="255"/>
                  </a:cubicBezTo>
                  <a:cubicBezTo>
                    <a:pt x="198" y="256"/>
                    <a:pt x="199" y="257"/>
                    <a:pt x="197" y="258"/>
                  </a:cubicBezTo>
                  <a:cubicBezTo>
                    <a:pt x="197" y="258"/>
                    <a:pt x="197" y="258"/>
                    <a:pt x="197" y="258"/>
                  </a:cubicBezTo>
                  <a:cubicBezTo>
                    <a:pt x="197" y="259"/>
                    <a:pt x="195" y="258"/>
                    <a:pt x="195" y="258"/>
                  </a:cubicBezTo>
                  <a:cubicBezTo>
                    <a:pt x="195" y="259"/>
                    <a:pt x="195" y="260"/>
                    <a:pt x="195" y="260"/>
                  </a:cubicBezTo>
                  <a:cubicBezTo>
                    <a:pt x="195" y="260"/>
                    <a:pt x="193" y="260"/>
                    <a:pt x="193" y="260"/>
                  </a:cubicBezTo>
                  <a:cubicBezTo>
                    <a:pt x="193" y="260"/>
                    <a:pt x="193" y="261"/>
                    <a:pt x="193" y="261"/>
                  </a:cubicBezTo>
                  <a:cubicBezTo>
                    <a:pt x="193" y="261"/>
                    <a:pt x="191" y="261"/>
                    <a:pt x="191" y="261"/>
                  </a:cubicBezTo>
                  <a:cubicBezTo>
                    <a:pt x="190" y="261"/>
                    <a:pt x="189" y="262"/>
                    <a:pt x="189" y="262"/>
                  </a:cubicBezTo>
                  <a:cubicBezTo>
                    <a:pt x="189" y="263"/>
                    <a:pt x="188" y="263"/>
                    <a:pt x="187" y="263"/>
                  </a:cubicBezTo>
                  <a:cubicBezTo>
                    <a:pt x="187" y="263"/>
                    <a:pt x="187" y="264"/>
                    <a:pt x="187" y="264"/>
                  </a:cubicBezTo>
                  <a:cubicBezTo>
                    <a:pt x="187" y="264"/>
                    <a:pt x="185" y="264"/>
                    <a:pt x="185" y="264"/>
                  </a:cubicBezTo>
                  <a:cubicBezTo>
                    <a:pt x="184" y="264"/>
                    <a:pt x="184" y="265"/>
                    <a:pt x="183" y="265"/>
                  </a:cubicBezTo>
                  <a:cubicBezTo>
                    <a:pt x="183" y="265"/>
                    <a:pt x="181" y="266"/>
                    <a:pt x="181" y="266"/>
                  </a:cubicBezTo>
                  <a:cubicBezTo>
                    <a:pt x="181" y="266"/>
                    <a:pt x="178" y="266"/>
                    <a:pt x="178" y="266"/>
                  </a:cubicBezTo>
                  <a:cubicBezTo>
                    <a:pt x="177" y="266"/>
                    <a:pt x="177" y="266"/>
                    <a:pt x="176" y="266"/>
                  </a:cubicBezTo>
                  <a:cubicBezTo>
                    <a:pt x="175" y="267"/>
                    <a:pt x="174" y="267"/>
                    <a:pt x="172" y="267"/>
                  </a:cubicBezTo>
                  <a:cubicBezTo>
                    <a:pt x="171" y="267"/>
                    <a:pt x="165" y="268"/>
                    <a:pt x="163" y="267"/>
                  </a:cubicBezTo>
                  <a:cubicBezTo>
                    <a:pt x="162" y="267"/>
                    <a:pt x="163" y="267"/>
                    <a:pt x="163" y="267"/>
                  </a:cubicBezTo>
                  <a:cubicBezTo>
                    <a:pt x="162" y="268"/>
                    <a:pt x="160" y="267"/>
                    <a:pt x="156" y="268"/>
                  </a:cubicBezTo>
                  <a:cubicBezTo>
                    <a:pt x="155" y="268"/>
                    <a:pt x="156" y="268"/>
                    <a:pt x="156" y="268"/>
                  </a:cubicBezTo>
                  <a:cubicBezTo>
                    <a:pt x="155" y="269"/>
                    <a:pt x="150" y="268"/>
                    <a:pt x="147" y="268"/>
                  </a:cubicBezTo>
                  <a:cubicBezTo>
                    <a:pt x="147" y="265"/>
                    <a:pt x="143" y="264"/>
                    <a:pt x="145" y="262"/>
                  </a:cubicBezTo>
                  <a:cubicBezTo>
                    <a:pt x="143" y="261"/>
                    <a:pt x="141" y="260"/>
                    <a:pt x="141" y="258"/>
                  </a:cubicBezTo>
                  <a:cubicBezTo>
                    <a:pt x="138" y="260"/>
                    <a:pt x="141" y="259"/>
                    <a:pt x="139" y="257"/>
                  </a:cubicBezTo>
                  <a:cubicBezTo>
                    <a:pt x="138" y="254"/>
                    <a:pt x="132" y="253"/>
                    <a:pt x="134" y="250"/>
                  </a:cubicBezTo>
                  <a:cubicBezTo>
                    <a:pt x="133" y="249"/>
                    <a:pt x="133" y="251"/>
                    <a:pt x="133" y="251"/>
                  </a:cubicBezTo>
                  <a:cubicBezTo>
                    <a:pt x="130" y="250"/>
                    <a:pt x="133" y="247"/>
                    <a:pt x="131" y="249"/>
                  </a:cubicBezTo>
                  <a:cubicBezTo>
                    <a:pt x="129" y="248"/>
                    <a:pt x="129" y="246"/>
                    <a:pt x="130" y="245"/>
                  </a:cubicBezTo>
                  <a:cubicBezTo>
                    <a:pt x="130" y="244"/>
                    <a:pt x="130" y="243"/>
                    <a:pt x="129" y="241"/>
                  </a:cubicBezTo>
                  <a:cubicBezTo>
                    <a:pt x="129" y="240"/>
                    <a:pt x="126" y="241"/>
                    <a:pt x="126" y="241"/>
                  </a:cubicBezTo>
                  <a:cubicBezTo>
                    <a:pt x="125" y="240"/>
                    <a:pt x="128" y="239"/>
                    <a:pt x="124" y="240"/>
                  </a:cubicBezTo>
                  <a:cubicBezTo>
                    <a:pt x="123" y="239"/>
                    <a:pt x="124" y="238"/>
                    <a:pt x="124" y="238"/>
                  </a:cubicBezTo>
                  <a:cubicBezTo>
                    <a:pt x="123" y="238"/>
                    <a:pt x="122" y="238"/>
                    <a:pt x="122" y="238"/>
                  </a:cubicBezTo>
                  <a:cubicBezTo>
                    <a:pt x="122" y="238"/>
                    <a:pt x="124" y="236"/>
                    <a:pt x="121" y="237"/>
                  </a:cubicBezTo>
                  <a:cubicBezTo>
                    <a:pt x="120" y="236"/>
                    <a:pt x="122" y="236"/>
                    <a:pt x="122" y="235"/>
                  </a:cubicBezTo>
                  <a:cubicBezTo>
                    <a:pt x="120" y="234"/>
                    <a:pt x="122" y="232"/>
                    <a:pt x="119" y="233"/>
                  </a:cubicBezTo>
                  <a:cubicBezTo>
                    <a:pt x="118" y="228"/>
                    <a:pt x="119" y="227"/>
                    <a:pt x="124" y="224"/>
                  </a:cubicBezTo>
                  <a:cubicBezTo>
                    <a:pt x="123" y="223"/>
                    <a:pt x="125" y="221"/>
                    <a:pt x="123" y="222"/>
                  </a:cubicBezTo>
                  <a:cubicBezTo>
                    <a:pt x="122" y="221"/>
                    <a:pt x="125" y="221"/>
                    <a:pt x="126" y="221"/>
                  </a:cubicBezTo>
                  <a:cubicBezTo>
                    <a:pt x="126" y="221"/>
                    <a:pt x="125" y="220"/>
                    <a:pt x="127" y="220"/>
                  </a:cubicBezTo>
                  <a:cubicBezTo>
                    <a:pt x="126" y="219"/>
                    <a:pt x="126" y="215"/>
                    <a:pt x="125" y="216"/>
                  </a:cubicBezTo>
                  <a:cubicBezTo>
                    <a:pt x="123" y="215"/>
                    <a:pt x="124" y="214"/>
                    <a:pt x="124" y="213"/>
                  </a:cubicBezTo>
                  <a:cubicBezTo>
                    <a:pt x="124" y="212"/>
                    <a:pt x="124" y="211"/>
                    <a:pt x="124" y="210"/>
                  </a:cubicBezTo>
                  <a:cubicBezTo>
                    <a:pt x="123" y="209"/>
                    <a:pt x="122" y="210"/>
                    <a:pt x="122" y="209"/>
                  </a:cubicBezTo>
                  <a:cubicBezTo>
                    <a:pt x="121" y="209"/>
                    <a:pt x="123" y="209"/>
                    <a:pt x="123" y="208"/>
                  </a:cubicBezTo>
                  <a:cubicBezTo>
                    <a:pt x="123" y="209"/>
                    <a:pt x="122" y="208"/>
                    <a:pt x="122" y="208"/>
                  </a:cubicBezTo>
                  <a:cubicBezTo>
                    <a:pt x="122" y="207"/>
                    <a:pt x="121" y="207"/>
                    <a:pt x="120" y="207"/>
                  </a:cubicBezTo>
                  <a:cubicBezTo>
                    <a:pt x="119" y="206"/>
                    <a:pt x="120" y="206"/>
                    <a:pt x="120" y="206"/>
                  </a:cubicBezTo>
                  <a:cubicBezTo>
                    <a:pt x="120" y="205"/>
                    <a:pt x="117" y="205"/>
                    <a:pt x="118" y="205"/>
                  </a:cubicBezTo>
                  <a:cubicBezTo>
                    <a:pt x="118" y="205"/>
                    <a:pt x="119" y="205"/>
                    <a:pt x="119" y="205"/>
                  </a:cubicBezTo>
                  <a:cubicBezTo>
                    <a:pt x="117" y="204"/>
                    <a:pt x="116" y="204"/>
                    <a:pt x="114" y="203"/>
                  </a:cubicBezTo>
                  <a:cubicBezTo>
                    <a:pt x="113" y="203"/>
                    <a:pt x="114" y="203"/>
                    <a:pt x="113" y="203"/>
                  </a:cubicBezTo>
                  <a:cubicBezTo>
                    <a:pt x="112" y="203"/>
                    <a:pt x="112" y="201"/>
                    <a:pt x="110" y="202"/>
                  </a:cubicBezTo>
                  <a:cubicBezTo>
                    <a:pt x="108" y="198"/>
                    <a:pt x="110" y="194"/>
                    <a:pt x="110" y="190"/>
                  </a:cubicBezTo>
                  <a:cubicBezTo>
                    <a:pt x="109" y="189"/>
                    <a:pt x="107" y="190"/>
                    <a:pt x="108" y="188"/>
                  </a:cubicBezTo>
                  <a:cubicBezTo>
                    <a:pt x="102" y="188"/>
                    <a:pt x="97" y="188"/>
                    <a:pt x="94" y="187"/>
                  </a:cubicBezTo>
                  <a:cubicBezTo>
                    <a:pt x="95" y="184"/>
                    <a:pt x="91" y="187"/>
                    <a:pt x="92" y="185"/>
                  </a:cubicBezTo>
                  <a:cubicBezTo>
                    <a:pt x="88" y="184"/>
                    <a:pt x="86" y="184"/>
                    <a:pt x="81" y="184"/>
                  </a:cubicBezTo>
                  <a:cubicBezTo>
                    <a:pt x="80" y="184"/>
                    <a:pt x="79" y="184"/>
                    <a:pt x="77" y="185"/>
                  </a:cubicBezTo>
                  <a:cubicBezTo>
                    <a:pt x="77" y="185"/>
                    <a:pt x="74" y="185"/>
                    <a:pt x="71" y="185"/>
                  </a:cubicBezTo>
                  <a:cubicBezTo>
                    <a:pt x="73" y="186"/>
                    <a:pt x="74" y="186"/>
                    <a:pt x="69" y="186"/>
                  </a:cubicBezTo>
                  <a:cubicBezTo>
                    <a:pt x="66" y="186"/>
                    <a:pt x="64" y="187"/>
                    <a:pt x="58" y="187"/>
                  </a:cubicBezTo>
                  <a:cubicBezTo>
                    <a:pt x="57" y="187"/>
                    <a:pt x="57" y="187"/>
                    <a:pt x="55" y="187"/>
                  </a:cubicBezTo>
                  <a:cubicBezTo>
                    <a:pt x="49" y="186"/>
                    <a:pt x="42" y="188"/>
                    <a:pt x="36" y="188"/>
                  </a:cubicBezTo>
                  <a:cubicBezTo>
                    <a:pt x="37" y="186"/>
                    <a:pt x="33" y="186"/>
                    <a:pt x="31" y="186"/>
                  </a:cubicBezTo>
                  <a:cubicBezTo>
                    <a:pt x="31" y="186"/>
                    <a:pt x="32" y="185"/>
                    <a:pt x="31" y="185"/>
                  </a:cubicBezTo>
                  <a:cubicBezTo>
                    <a:pt x="31" y="185"/>
                    <a:pt x="29" y="185"/>
                    <a:pt x="29" y="185"/>
                  </a:cubicBezTo>
                  <a:cubicBezTo>
                    <a:pt x="28" y="185"/>
                    <a:pt x="29" y="184"/>
                    <a:pt x="29" y="184"/>
                  </a:cubicBezTo>
                  <a:cubicBezTo>
                    <a:pt x="28" y="184"/>
                    <a:pt x="27" y="184"/>
                    <a:pt x="27" y="184"/>
                  </a:cubicBezTo>
                  <a:cubicBezTo>
                    <a:pt x="27" y="184"/>
                    <a:pt x="25" y="183"/>
                    <a:pt x="25" y="183"/>
                  </a:cubicBezTo>
                  <a:cubicBezTo>
                    <a:pt x="24" y="182"/>
                    <a:pt x="25" y="182"/>
                    <a:pt x="24" y="182"/>
                  </a:cubicBezTo>
                  <a:cubicBezTo>
                    <a:pt x="23" y="182"/>
                    <a:pt x="23" y="182"/>
                    <a:pt x="23" y="181"/>
                  </a:cubicBezTo>
                  <a:cubicBezTo>
                    <a:pt x="22" y="181"/>
                    <a:pt x="21" y="181"/>
                    <a:pt x="21" y="181"/>
                  </a:cubicBezTo>
                  <a:cubicBezTo>
                    <a:pt x="20" y="181"/>
                    <a:pt x="21" y="180"/>
                    <a:pt x="21" y="180"/>
                  </a:cubicBezTo>
                  <a:cubicBezTo>
                    <a:pt x="20" y="179"/>
                    <a:pt x="19" y="180"/>
                    <a:pt x="19" y="179"/>
                  </a:cubicBezTo>
                  <a:cubicBezTo>
                    <a:pt x="19" y="179"/>
                    <a:pt x="19" y="179"/>
                    <a:pt x="20" y="179"/>
                  </a:cubicBezTo>
                  <a:cubicBezTo>
                    <a:pt x="18" y="177"/>
                    <a:pt x="14" y="178"/>
                    <a:pt x="15" y="176"/>
                  </a:cubicBezTo>
                  <a:cubicBezTo>
                    <a:pt x="10" y="177"/>
                    <a:pt x="12" y="174"/>
                    <a:pt x="8" y="174"/>
                  </a:cubicBezTo>
                  <a:cubicBezTo>
                    <a:pt x="8" y="174"/>
                    <a:pt x="9" y="174"/>
                    <a:pt x="9" y="173"/>
                  </a:cubicBezTo>
                  <a:cubicBezTo>
                    <a:pt x="8" y="172"/>
                    <a:pt x="6" y="173"/>
                    <a:pt x="5" y="173"/>
                  </a:cubicBezTo>
                  <a:cubicBezTo>
                    <a:pt x="6" y="172"/>
                    <a:pt x="3" y="171"/>
                    <a:pt x="3" y="171"/>
                  </a:cubicBezTo>
                  <a:cubicBezTo>
                    <a:pt x="3" y="170"/>
                    <a:pt x="4" y="170"/>
                    <a:pt x="3" y="169"/>
                  </a:cubicBezTo>
                  <a:cubicBezTo>
                    <a:pt x="2" y="169"/>
                    <a:pt x="2" y="169"/>
                    <a:pt x="2" y="169"/>
                  </a:cubicBezTo>
                  <a:cubicBezTo>
                    <a:pt x="2" y="168"/>
                    <a:pt x="1" y="167"/>
                    <a:pt x="0" y="167"/>
                  </a:cubicBezTo>
                  <a:cubicBezTo>
                    <a:pt x="0" y="166"/>
                    <a:pt x="2" y="166"/>
                    <a:pt x="3" y="166"/>
                  </a:cubicBezTo>
                  <a:cubicBezTo>
                    <a:pt x="4" y="166"/>
                    <a:pt x="3" y="165"/>
                    <a:pt x="5" y="165"/>
                  </a:cubicBezTo>
                  <a:cubicBezTo>
                    <a:pt x="5" y="162"/>
                    <a:pt x="5" y="159"/>
                    <a:pt x="5" y="156"/>
                  </a:cubicBezTo>
                  <a:cubicBezTo>
                    <a:pt x="5" y="156"/>
                    <a:pt x="3" y="156"/>
                    <a:pt x="3" y="156"/>
                  </a:cubicBezTo>
                  <a:cubicBezTo>
                    <a:pt x="3" y="156"/>
                    <a:pt x="4" y="155"/>
                    <a:pt x="4" y="155"/>
                  </a:cubicBezTo>
                  <a:cubicBezTo>
                    <a:pt x="4" y="154"/>
                    <a:pt x="2" y="154"/>
                    <a:pt x="3" y="153"/>
                  </a:cubicBezTo>
                  <a:cubicBezTo>
                    <a:pt x="6" y="155"/>
                    <a:pt x="3" y="150"/>
                    <a:pt x="7" y="152"/>
                  </a:cubicBezTo>
                  <a:cubicBezTo>
                    <a:pt x="7" y="151"/>
                    <a:pt x="6" y="149"/>
                    <a:pt x="8" y="149"/>
                  </a:cubicBezTo>
                  <a:cubicBezTo>
                    <a:pt x="8" y="149"/>
                    <a:pt x="10" y="149"/>
                    <a:pt x="10" y="149"/>
                  </a:cubicBezTo>
                  <a:cubicBezTo>
                    <a:pt x="10" y="148"/>
                    <a:pt x="8" y="148"/>
                    <a:pt x="9" y="147"/>
                  </a:cubicBezTo>
                  <a:cubicBezTo>
                    <a:pt x="12" y="147"/>
                    <a:pt x="12" y="144"/>
                    <a:pt x="16" y="144"/>
                  </a:cubicBezTo>
                  <a:cubicBezTo>
                    <a:pt x="16" y="142"/>
                    <a:pt x="19" y="142"/>
                    <a:pt x="19" y="140"/>
                  </a:cubicBezTo>
                  <a:cubicBezTo>
                    <a:pt x="20" y="141"/>
                    <a:pt x="21" y="140"/>
                    <a:pt x="21" y="139"/>
                  </a:cubicBezTo>
                  <a:cubicBezTo>
                    <a:pt x="27" y="139"/>
                    <a:pt x="31" y="138"/>
                    <a:pt x="31" y="135"/>
                  </a:cubicBezTo>
                  <a:cubicBezTo>
                    <a:pt x="34" y="135"/>
                    <a:pt x="31" y="132"/>
                    <a:pt x="34" y="132"/>
                  </a:cubicBezTo>
                  <a:cubicBezTo>
                    <a:pt x="34" y="131"/>
                    <a:pt x="34" y="130"/>
                    <a:pt x="34" y="129"/>
                  </a:cubicBezTo>
                  <a:cubicBezTo>
                    <a:pt x="36" y="129"/>
                    <a:pt x="37" y="129"/>
                    <a:pt x="38" y="129"/>
                  </a:cubicBezTo>
                  <a:cubicBezTo>
                    <a:pt x="40" y="128"/>
                    <a:pt x="42" y="127"/>
                    <a:pt x="43" y="126"/>
                  </a:cubicBezTo>
                  <a:cubicBezTo>
                    <a:pt x="44" y="126"/>
                    <a:pt x="44" y="126"/>
                    <a:pt x="44" y="125"/>
                  </a:cubicBezTo>
                  <a:cubicBezTo>
                    <a:pt x="44" y="125"/>
                    <a:pt x="47" y="125"/>
                    <a:pt x="46" y="124"/>
                  </a:cubicBezTo>
                  <a:cubicBezTo>
                    <a:pt x="51" y="124"/>
                    <a:pt x="51" y="123"/>
                    <a:pt x="55" y="123"/>
                  </a:cubicBezTo>
                  <a:cubicBezTo>
                    <a:pt x="54" y="125"/>
                    <a:pt x="60" y="123"/>
                    <a:pt x="58" y="125"/>
                  </a:cubicBezTo>
                  <a:cubicBezTo>
                    <a:pt x="60" y="124"/>
                    <a:pt x="68" y="125"/>
                    <a:pt x="68" y="123"/>
                  </a:cubicBezTo>
                  <a:cubicBezTo>
                    <a:pt x="73" y="123"/>
                    <a:pt x="77" y="123"/>
                    <a:pt x="79" y="121"/>
                  </a:cubicBezTo>
                  <a:cubicBezTo>
                    <a:pt x="80" y="121"/>
                    <a:pt x="82" y="121"/>
                    <a:pt x="82" y="121"/>
                  </a:cubicBezTo>
                  <a:cubicBezTo>
                    <a:pt x="84" y="121"/>
                    <a:pt x="84" y="121"/>
                    <a:pt x="86" y="121"/>
                  </a:cubicBezTo>
                  <a:cubicBezTo>
                    <a:pt x="88" y="121"/>
                    <a:pt x="90" y="120"/>
                    <a:pt x="92" y="121"/>
                  </a:cubicBezTo>
                  <a:cubicBezTo>
                    <a:pt x="92" y="121"/>
                    <a:pt x="92" y="121"/>
                    <a:pt x="93" y="121"/>
                  </a:cubicBezTo>
                  <a:cubicBezTo>
                    <a:pt x="95" y="121"/>
                    <a:pt x="99" y="122"/>
                    <a:pt x="104" y="122"/>
                  </a:cubicBezTo>
                  <a:cubicBezTo>
                    <a:pt x="106" y="121"/>
                    <a:pt x="109" y="120"/>
                    <a:pt x="111" y="121"/>
                  </a:cubicBezTo>
                  <a:cubicBezTo>
                    <a:pt x="112" y="122"/>
                    <a:pt x="112" y="121"/>
                    <a:pt x="115" y="121"/>
                  </a:cubicBezTo>
                  <a:cubicBezTo>
                    <a:pt x="115" y="121"/>
                    <a:pt x="116" y="122"/>
                    <a:pt x="116" y="122"/>
                  </a:cubicBezTo>
                  <a:cubicBezTo>
                    <a:pt x="116" y="122"/>
                    <a:pt x="114" y="122"/>
                    <a:pt x="114" y="122"/>
                  </a:cubicBezTo>
                  <a:cubicBezTo>
                    <a:pt x="114" y="123"/>
                    <a:pt x="115" y="123"/>
                    <a:pt x="115" y="123"/>
                  </a:cubicBezTo>
                  <a:cubicBezTo>
                    <a:pt x="115" y="123"/>
                    <a:pt x="114" y="123"/>
                    <a:pt x="114" y="123"/>
                  </a:cubicBezTo>
                  <a:cubicBezTo>
                    <a:pt x="114" y="124"/>
                    <a:pt x="115" y="124"/>
                    <a:pt x="115" y="124"/>
                  </a:cubicBezTo>
                  <a:cubicBezTo>
                    <a:pt x="115" y="126"/>
                    <a:pt x="113" y="127"/>
                    <a:pt x="116" y="128"/>
                  </a:cubicBezTo>
                  <a:cubicBezTo>
                    <a:pt x="116" y="129"/>
                    <a:pt x="117" y="128"/>
                    <a:pt x="119" y="129"/>
                  </a:cubicBezTo>
                  <a:cubicBezTo>
                    <a:pt x="118" y="129"/>
                    <a:pt x="120" y="129"/>
                    <a:pt x="121" y="129"/>
                  </a:cubicBezTo>
                  <a:cubicBezTo>
                    <a:pt x="121" y="129"/>
                    <a:pt x="120" y="130"/>
                    <a:pt x="121" y="130"/>
                  </a:cubicBezTo>
                  <a:cubicBezTo>
                    <a:pt x="122" y="131"/>
                    <a:pt x="124" y="130"/>
                    <a:pt x="124" y="131"/>
                  </a:cubicBezTo>
                  <a:cubicBezTo>
                    <a:pt x="127" y="130"/>
                    <a:pt x="129" y="132"/>
                    <a:pt x="131" y="131"/>
                  </a:cubicBezTo>
                  <a:cubicBezTo>
                    <a:pt x="132" y="131"/>
                    <a:pt x="131" y="132"/>
                    <a:pt x="132" y="132"/>
                  </a:cubicBezTo>
                  <a:cubicBezTo>
                    <a:pt x="133" y="132"/>
                    <a:pt x="134" y="132"/>
                    <a:pt x="136" y="132"/>
                  </a:cubicBezTo>
                  <a:cubicBezTo>
                    <a:pt x="137" y="132"/>
                    <a:pt x="137" y="133"/>
                    <a:pt x="137" y="133"/>
                  </a:cubicBezTo>
                  <a:cubicBezTo>
                    <a:pt x="138" y="133"/>
                    <a:pt x="139" y="133"/>
                    <a:pt x="139" y="133"/>
                  </a:cubicBezTo>
                  <a:cubicBezTo>
                    <a:pt x="140" y="134"/>
                    <a:pt x="141" y="133"/>
                    <a:pt x="142" y="134"/>
                  </a:cubicBezTo>
                  <a:cubicBezTo>
                    <a:pt x="143" y="134"/>
                    <a:pt x="143" y="135"/>
                    <a:pt x="143" y="135"/>
                  </a:cubicBezTo>
                  <a:cubicBezTo>
                    <a:pt x="144" y="135"/>
                    <a:pt x="145" y="134"/>
                    <a:pt x="146" y="134"/>
                  </a:cubicBezTo>
                  <a:cubicBezTo>
                    <a:pt x="146" y="134"/>
                    <a:pt x="147" y="135"/>
                    <a:pt x="147" y="135"/>
                  </a:cubicBezTo>
                  <a:cubicBezTo>
                    <a:pt x="148" y="135"/>
                    <a:pt x="149" y="135"/>
                    <a:pt x="149" y="135"/>
                  </a:cubicBezTo>
                  <a:cubicBezTo>
                    <a:pt x="150" y="134"/>
                    <a:pt x="151" y="134"/>
                    <a:pt x="151" y="134"/>
                  </a:cubicBezTo>
                  <a:cubicBezTo>
                    <a:pt x="151" y="134"/>
                    <a:pt x="153" y="133"/>
                    <a:pt x="152" y="133"/>
                  </a:cubicBezTo>
                  <a:cubicBezTo>
                    <a:pt x="150" y="132"/>
                    <a:pt x="155" y="132"/>
                    <a:pt x="155" y="131"/>
                  </a:cubicBezTo>
                  <a:cubicBezTo>
                    <a:pt x="158" y="131"/>
                    <a:pt x="158" y="130"/>
                    <a:pt x="161" y="130"/>
                  </a:cubicBezTo>
                  <a:cubicBezTo>
                    <a:pt x="162" y="130"/>
                    <a:pt x="162" y="131"/>
                    <a:pt x="162" y="131"/>
                  </a:cubicBezTo>
                  <a:cubicBezTo>
                    <a:pt x="163" y="131"/>
                    <a:pt x="165" y="131"/>
                    <a:pt x="166" y="131"/>
                  </a:cubicBezTo>
                  <a:cubicBezTo>
                    <a:pt x="167" y="131"/>
                    <a:pt x="168" y="132"/>
                    <a:pt x="168" y="132"/>
                  </a:cubicBezTo>
                  <a:cubicBezTo>
                    <a:pt x="169" y="132"/>
                    <a:pt x="170" y="131"/>
                    <a:pt x="171" y="131"/>
                  </a:cubicBezTo>
                  <a:cubicBezTo>
                    <a:pt x="171" y="131"/>
                    <a:pt x="171" y="132"/>
                    <a:pt x="171" y="132"/>
                  </a:cubicBezTo>
                  <a:cubicBezTo>
                    <a:pt x="172" y="132"/>
                    <a:pt x="173" y="131"/>
                    <a:pt x="175" y="132"/>
                  </a:cubicBezTo>
                  <a:cubicBezTo>
                    <a:pt x="176" y="132"/>
                    <a:pt x="173" y="132"/>
                    <a:pt x="173" y="132"/>
                  </a:cubicBezTo>
                  <a:cubicBezTo>
                    <a:pt x="174" y="133"/>
                    <a:pt x="180" y="133"/>
                    <a:pt x="183" y="133"/>
                  </a:cubicBezTo>
                  <a:cubicBezTo>
                    <a:pt x="183" y="135"/>
                    <a:pt x="191" y="134"/>
                    <a:pt x="193" y="133"/>
                  </a:cubicBezTo>
                  <a:cubicBezTo>
                    <a:pt x="194" y="134"/>
                    <a:pt x="198" y="133"/>
                    <a:pt x="199" y="133"/>
                  </a:cubicBezTo>
                  <a:cubicBezTo>
                    <a:pt x="200" y="134"/>
                    <a:pt x="199" y="133"/>
                    <a:pt x="201" y="133"/>
                  </a:cubicBezTo>
                  <a:cubicBezTo>
                    <a:pt x="203" y="133"/>
                    <a:pt x="204" y="134"/>
                    <a:pt x="206" y="134"/>
                  </a:cubicBezTo>
                  <a:cubicBezTo>
                    <a:pt x="208" y="134"/>
                    <a:pt x="208" y="133"/>
                    <a:pt x="211" y="133"/>
                  </a:cubicBezTo>
                  <a:cubicBezTo>
                    <a:pt x="212" y="132"/>
                    <a:pt x="211" y="130"/>
                    <a:pt x="214" y="130"/>
                  </a:cubicBezTo>
                  <a:cubicBezTo>
                    <a:pt x="214" y="129"/>
                    <a:pt x="213" y="129"/>
                    <a:pt x="213" y="128"/>
                  </a:cubicBezTo>
                  <a:cubicBezTo>
                    <a:pt x="216" y="128"/>
                    <a:pt x="216" y="125"/>
                    <a:pt x="219" y="126"/>
                  </a:cubicBezTo>
                  <a:cubicBezTo>
                    <a:pt x="219" y="125"/>
                    <a:pt x="218" y="124"/>
                    <a:pt x="215" y="124"/>
                  </a:cubicBezTo>
                  <a:cubicBezTo>
                    <a:pt x="215" y="124"/>
                    <a:pt x="216" y="123"/>
                    <a:pt x="216" y="122"/>
                  </a:cubicBezTo>
                  <a:cubicBezTo>
                    <a:pt x="215" y="121"/>
                    <a:pt x="209" y="121"/>
                    <a:pt x="208" y="120"/>
                  </a:cubicBezTo>
                  <a:cubicBezTo>
                    <a:pt x="206" y="121"/>
                    <a:pt x="203" y="120"/>
                    <a:pt x="202" y="122"/>
                  </a:cubicBezTo>
                  <a:cubicBezTo>
                    <a:pt x="201" y="122"/>
                    <a:pt x="201" y="121"/>
                    <a:pt x="201" y="121"/>
                  </a:cubicBezTo>
                  <a:cubicBezTo>
                    <a:pt x="199" y="120"/>
                    <a:pt x="196" y="121"/>
                    <a:pt x="194" y="121"/>
                  </a:cubicBezTo>
                  <a:cubicBezTo>
                    <a:pt x="193" y="121"/>
                    <a:pt x="193" y="122"/>
                    <a:pt x="191" y="122"/>
                  </a:cubicBezTo>
                  <a:cubicBezTo>
                    <a:pt x="188" y="122"/>
                    <a:pt x="189" y="120"/>
                    <a:pt x="184" y="120"/>
                  </a:cubicBezTo>
                  <a:cubicBezTo>
                    <a:pt x="184" y="119"/>
                    <a:pt x="183" y="119"/>
                    <a:pt x="183" y="118"/>
                  </a:cubicBezTo>
                  <a:cubicBezTo>
                    <a:pt x="182" y="118"/>
                    <a:pt x="181" y="118"/>
                    <a:pt x="181" y="118"/>
                  </a:cubicBezTo>
                  <a:cubicBezTo>
                    <a:pt x="180" y="117"/>
                    <a:pt x="179" y="117"/>
                    <a:pt x="177" y="117"/>
                  </a:cubicBezTo>
                  <a:cubicBezTo>
                    <a:pt x="179" y="115"/>
                    <a:pt x="178" y="113"/>
                    <a:pt x="177" y="111"/>
                  </a:cubicBezTo>
                  <a:cubicBezTo>
                    <a:pt x="174" y="112"/>
                    <a:pt x="171" y="110"/>
                    <a:pt x="171" y="113"/>
                  </a:cubicBezTo>
                  <a:cubicBezTo>
                    <a:pt x="168" y="112"/>
                    <a:pt x="168" y="113"/>
                    <a:pt x="165" y="112"/>
                  </a:cubicBezTo>
                  <a:cubicBezTo>
                    <a:pt x="165" y="113"/>
                    <a:pt x="165" y="113"/>
                    <a:pt x="164" y="113"/>
                  </a:cubicBezTo>
                  <a:cubicBezTo>
                    <a:pt x="165" y="114"/>
                    <a:pt x="166" y="114"/>
                    <a:pt x="166" y="114"/>
                  </a:cubicBezTo>
                  <a:cubicBezTo>
                    <a:pt x="167" y="115"/>
                    <a:pt x="166" y="115"/>
                    <a:pt x="168" y="115"/>
                  </a:cubicBezTo>
                  <a:cubicBezTo>
                    <a:pt x="167" y="117"/>
                    <a:pt x="167" y="116"/>
                    <a:pt x="169" y="117"/>
                  </a:cubicBezTo>
                  <a:cubicBezTo>
                    <a:pt x="170" y="118"/>
                    <a:pt x="168" y="118"/>
                    <a:pt x="167" y="118"/>
                  </a:cubicBezTo>
                  <a:cubicBezTo>
                    <a:pt x="167" y="118"/>
                    <a:pt x="166" y="120"/>
                    <a:pt x="165" y="120"/>
                  </a:cubicBezTo>
                  <a:cubicBezTo>
                    <a:pt x="163" y="119"/>
                    <a:pt x="165" y="121"/>
                    <a:pt x="161" y="121"/>
                  </a:cubicBezTo>
                  <a:cubicBezTo>
                    <a:pt x="161" y="120"/>
                    <a:pt x="160" y="120"/>
                    <a:pt x="159" y="120"/>
                  </a:cubicBezTo>
                  <a:cubicBezTo>
                    <a:pt x="159" y="119"/>
                    <a:pt x="160" y="119"/>
                    <a:pt x="161" y="119"/>
                  </a:cubicBezTo>
                  <a:cubicBezTo>
                    <a:pt x="160" y="118"/>
                    <a:pt x="157" y="117"/>
                    <a:pt x="159" y="116"/>
                  </a:cubicBezTo>
                  <a:cubicBezTo>
                    <a:pt x="158" y="116"/>
                    <a:pt x="156" y="116"/>
                    <a:pt x="155" y="116"/>
                  </a:cubicBezTo>
                  <a:cubicBezTo>
                    <a:pt x="155" y="116"/>
                    <a:pt x="157" y="116"/>
                    <a:pt x="157" y="116"/>
                  </a:cubicBezTo>
                  <a:cubicBezTo>
                    <a:pt x="157" y="116"/>
                    <a:pt x="155" y="114"/>
                    <a:pt x="152" y="114"/>
                  </a:cubicBezTo>
                  <a:cubicBezTo>
                    <a:pt x="153" y="111"/>
                    <a:pt x="150" y="111"/>
                    <a:pt x="150" y="109"/>
                  </a:cubicBezTo>
                  <a:cubicBezTo>
                    <a:pt x="151" y="108"/>
                    <a:pt x="148" y="109"/>
                    <a:pt x="147" y="108"/>
                  </a:cubicBezTo>
                  <a:cubicBezTo>
                    <a:pt x="147" y="108"/>
                    <a:pt x="149" y="108"/>
                    <a:pt x="148" y="107"/>
                  </a:cubicBezTo>
                  <a:cubicBezTo>
                    <a:pt x="146" y="107"/>
                    <a:pt x="146" y="108"/>
                    <a:pt x="144" y="107"/>
                  </a:cubicBezTo>
                  <a:cubicBezTo>
                    <a:pt x="144" y="107"/>
                    <a:pt x="146" y="106"/>
                    <a:pt x="145" y="106"/>
                  </a:cubicBezTo>
                  <a:cubicBezTo>
                    <a:pt x="145" y="106"/>
                    <a:pt x="144" y="106"/>
                    <a:pt x="144" y="106"/>
                  </a:cubicBezTo>
                  <a:cubicBezTo>
                    <a:pt x="143" y="107"/>
                    <a:pt x="144" y="106"/>
                    <a:pt x="143" y="105"/>
                  </a:cubicBezTo>
                  <a:cubicBezTo>
                    <a:pt x="139" y="106"/>
                    <a:pt x="139" y="104"/>
                    <a:pt x="135" y="105"/>
                  </a:cubicBezTo>
                  <a:cubicBezTo>
                    <a:pt x="135" y="104"/>
                    <a:pt x="134" y="104"/>
                    <a:pt x="134" y="104"/>
                  </a:cubicBezTo>
                  <a:cubicBezTo>
                    <a:pt x="133" y="103"/>
                    <a:pt x="134" y="103"/>
                    <a:pt x="134" y="103"/>
                  </a:cubicBezTo>
                  <a:cubicBezTo>
                    <a:pt x="133" y="102"/>
                    <a:pt x="132" y="103"/>
                    <a:pt x="132" y="103"/>
                  </a:cubicBezTo>
                  <a:cubicBezTo>
                    <a:pt x="131" y="102"/>
                    <a:pt x="131" y="101"/>
                    <a:pt x="131" y="101"/>
                  </a:cubicBezTo>
                  <a:cubicBezTo>
                    <a:pt x="130" y="102"/>
                    <a:pt x="129" y="101"/>
                    <a:pt x="129" y="101"/>
                  </a:cubicBezTo>
                  <a:cubicBezTo>
                    <a:pt x="128" y="100"/>
                    <a:pt x="127" y="100"/>
                    <a:pt x="128" y="100"/>
                  </a:cubicBezTo>
                  <a:cubicBezTo>
                    <a:pt x="124" y="100"/>
                    <a:pt x="125" y="100"/>
                    <a:pt x="122" y="100"/>
                  </a:cubicBezTo>
                  <a:cubicBezTo>
                    <a:pt x="121" y="100"/>
                    <a:pt x="121" y="101"/>
                    <a:pt x="120" y="101"/>
                  </a:cubicBezTo>
                  <a:cubicBezTo>
                    <a:pt x="119" y="102"/>
                    <a:pt x="122" y="101"/>
                    <a:pt x="122" y="103"/>
                  </a:cubicBezTo>
                  <a:cubicBezTo>
                    <a:pt x="122" y="103"/>
                    <a:pt x="123" y="104"/>
                    <a:pt x="124" y="104"/>
                  </a:cubicBezTo>
                  <a:cubicBezTo>
                    <a:pt x="124" y="104"/>
                    <a:pt x="124" y="105"/>
                    <a:pt x="126" y="105"/>
                  </a:cubicBezTo>
                  <a:cubicBezTo>
                    <a:pt x="124" y="106"/>
                    <a:pt x="128" y="106"/>
                    <a:pt x="129" y="106"/>
                  </a:cubicBezTo>
                  <a:cubicBezTo>
                    <a:pt x="129" y="107"/>
                    <a:pt x="129" y="108"/>
                    <a:pt x="131" y="108"/>
                  </a:cubicBezTo>
                  <a:cubicBezTo>
                    <a:pt x="132" y="107"/>
                    <a:pt x="131" y="108"/>
                    <a:pt x="132" y="108"/>
                  </a:cubicBezTo>
                  <a:cubicBezTo>
                    <a:pt x="133" y="109"/>
                    <a:pt x="135" y="109"/>
                    <a:pt x="135" y="110"/>
                  </a:cubicBezTo>
                  <a:cubicBezTo>
                    <a:pt x="137" y="109"/>
                    <a:pt x="137" y="110"/>
                    <a:pt x="137" y="110"/>
                  </a:cubicBezTo>
                  <a:cubicBezTo>
                    <a:pt x="138" y="110"/>
                    <a:pt x="139" y="110"/>
                    <a:pt x="138" y="110"/>
                  </a:cubicBezTo>
                  <a:cubicBezTo>
                    <a:pt x="139" y="110"/>
                    <a:pt x="140" y="111"/>
                    <a:pt x="140" y="110"/>
                  </a:cubicBezTo>
                  <a:cubicBezTo>
                    <a:pt x="143" y="110"/>
                    <a:pt x="140" y="113"/>
                    <a:pt x="143" y="112"/>
                  </a:cubicBezTo>
                  <a:cubicBezTo>
                    <a:pt x="143" y="113"/>
                    <a:pt x="139" y="112"/>
                    <a:pt x="137" y="112"/>
                  </a:cubicBezTo>
                  <a:cubicBezTo>
                    <a:pt x="138" y="113"/>
                    <a:pt x="139" y="113"/>
                    <a:pt x="139" y="113"/>
                  </a:cubicBezTo>
                  <a:cubicBezTo>
                    <a:pt x="140" y="114"/>
                    <a:pt x="138" y="116"/>
                    <a:pt x="139" y="116"/>
                  </a:cubicBezTo>
                  <a:cubicBezTo>
                    <a:pt x="139" y="116"/>
                    <a:pt x="136" y="116"/>
                    <a:pt x="134" y="117"/>
                  </a:cubicBezTo>
                  <a:cubicBezTo>
                    <a:pt x="136" y="116"/>
                    <a:pt x="135" y="115"/>
                    <a:pt x="136" y="115"/>
                  </a:cubicBezTo>
                  <a:cubicBezTo>
                    <a:pt x="136" y="114"/>
                    <a:pt x="136" y="113"/>
                    <a:pt x="134" y="113"/>
                  </a:cubicBezTo>
                  <a:cubicBezTo>
                    <a:pt x="133" y="113"/>
                    <a:pt x="135" y="113"/>
                    <a:pt x="133" y="112"/>
                  </a:cubicBezTo>
                  <a:cubicBezTo>
                    <a:pt x="131" y="111"/>
                    <a:pt x="129" y="112"/>
                    <a:pt x="130" y="110"/>
                  </a:cubicBezTo>
                  <a:cubicBezTo>
                    <a:pt x="125" y="111"/>
                    <a:pt x="125" y="109"/>
                    <a:pt x="122" y="109"/>
                  </a:cubicBezTo>
                  <a:cubicBezTo>
                    <a:pt x="121" y="108"/>
                    <a:pt x="119" y="108"/>
                    <a:pt x="118" y="106"/>
                  </a:cubicBezTo>
                  <a:cubicBezTo>
                    <a:pt x="117" y="106"/>
                    <a:pt x="117" y="107"/>
                    <a:pt x="117" y="106"/>
                  </a:cubicBezTo>
                  <a:cubicBezTo>
                    <a:pt x="117" y="105"/>
                    <a:pt x="115" y="106"/>
                    <a:pt x="115" y="105"/>
                  </a:cubicBezTo>
                  <a:cubicBezTo>
                    <a:pt x="114" y="105"/>
                    <a:pt x="115" y="105"/>
                    <a:pt x="115" y="105"/>
                  </a:cubicBezTo>
                  <a:cubicBezTo>
                    <a:pt x="114" y="104"/>
                    <a:pt x="112" y="105"/>
                    <a:pt x="111" y="105"/>
                  </a:cubicBezTo>
                  <a:cubicBezTo>
                    <a:pt x="110" y="104"/>
                    <a:pt x="112" y="104"/>
                    <a:pt x="113" y="104"/>
                  </a:cubicBezTo>
                  <a:cubicBezTo>
                    <a:pt x="111" y="103"/>
                    <a:pt x="106" y="103"/>
                    <a:pt x="103" y="104"/>
                  </a:cubicBezTo>
                  <a:cubicBezTo>
                    <a:pt x="102" y="104"/>
                    <a:pt x="105" y="104"/>
                    <a:pt x="105" y="104"/>
                  </a:cubicBezTo>
                  <a:cubicBezTo>
                    <a:pt x="104" y="105"/>
                    <a:pt x="103" y="104"/>
                    <a:pt x="102" y="105"/>
                  </a:cubicBezTo>
                  <a:cubicBezTo>
                    <a:pt x="100" y="105"/>
                    <a:pt x="100" y="107"/>
                    <a:pt x="98" y="106"/>
                  </a:cubicBezTo>
                  <a:cubicBezTo>
                    <a:pt x="94" y="106"/>
                    <a:pt x="93" y="105"/>
                    <a:pt x="88" y="105"/>
                  </a:cubicBezTo>
                  <a:cubicBezTo>
                    <a:pt x="86" y="105"/>
                    <a:pt x="87" y="107"/>
                    <a:pt x="84" y="106"/>
                  </a:cubicBezTo>
                  <a:cubicBezTo>
                    <a:pt x="84" y="107"/>
                    <a:pt x="84" y="108"/>
                    <a:pt x="84" y="109"/>
                  </a:cubicBezTo>
                  <a:cubicBezTo>
                    <a:pt x="81" y="110"/>
                    <a:pt x="75" y="109"/>
                    <a:pt x="76" y="112"/>
                  </a:cubicBezTo>
                  <a:cubicBezTo>
                    <a:pt x="70" y="112"/>
                    <a:pt x="75" y="114"/>
                    <a:pt x="69" y="114"/>
                  </a:cubicBezTo>
                  <a:cubicBezTo>
                    <a:pt x="69" y="115"/>
                    <a:pt x="72" y="116"/>
                    <a:pt x="70" y="116"/>
                  </a:cubicBezTo>
                  <a:cubicBezTo>
                    <a:pt x="70" y="118"/>
                    <a:pt x="68" y="116"/>
                    <a:pt x="66" y="118"/>
                  </a:cubicBezTo>
                  <a:cubicBezTo>
                    <a:pt x="66" y="118"/>
                    <a:pt x="66" y="118"/>
                    <a:pt x="67" y="119"/>
                  </a:cubicBezTo>
                  <a:cubicBezTo>
                    <a:pt x="67" y="120"/>
                    <a:pt x="64" y="119"/>
                    <a:pt x="62" y="119"/>
                  </a:cubicBezTo>
                  <a:cubicBezTo>
                    <a:pt x="61" y="119"/>
                    <a:pt x="61" y="120"/>
                    <a:pt x="60" y="121"/>
                  </a:cubicBezTo>
                  <a:cubicBezTo>
                    <a:pt x="57" y="121"/>
                    <a:pt x="52" y="120"/>
                    <a:pt x="49" y="122"/>
                  </a:cubicBezTo>
                  <a:cubicBezTo>
                    <a:pt x="48" y="122"/>
                    <a:pt x="47" y="121"/>
                    <a:pt x="46" y="120"/>
                  </a:cubicBezTo>
                  <a:cubicBezTo>
                    <a:pt x="42" y="120"/>
                    <a:pt x="37" y="121"/>
                    <a:pt x="35" y="120"/>
                  </a:cubicBezTo>
                  <a:cubicBezTo>
                    <a:pt x="36" y="118"/>
                    <a:pt x="37" y="116"/>
                    <a:pt x="34" y="115"/>
                  </a:cubicBezTo>
                  <a:cubicBezTo>
                    <a:pt x="34" y="114"/>
                    <a:pt x="36" y="114"/>
                    <a:pt x="36" y="113"/>
                  </a:cubicBezTo>
                  <a:cubicBezTo>
                    <a:pt x="37" y="112"/>
                    <a:pt x="35" y="110"/>
                    <a:pt x="37" y="109"/>
                  </a:cubicBezTo>
                  <a:cubicBezTo>
                    <a:pt x="37" y="108"/>
                    <a:pt x="37" y="107"/>
                    <a:pt x="34" y="106"/>
                  </a:cubicBezTo>
                  <a:cubicBezTo>
                    <a:pt x="35" y="106"/>
                    <a:pt x="37" y="106"/>
                    <a:pt x="36" y="105"/>
                  </a:cubicBezTo>
                  <a:cubicBezTo>
                    <a:pt x="39" y="105"/>
                    <a:pt x="45" y="104"/>
                    <a:pt x="44" y="106"/>
                  </a:cubicBezTo>
                  <a:cubicBezTo>
                    <a:pt x="47" y="105"/>
                    <a:pt x="56" y="107"/>
                    <a:pt x="58" y="106"/>
                  </a:cubicBezTo>
                  <a:cubicBezTo>
                    <a:pt x="59" y="105"/>
                    <a:pt x="59" y="106"/>
                    <a:pt x="60" y="106"/>
                  </a:cubicBezTo>
                  <a:cubicBezTo>
                    <a:pt x="60" y="106"/>
                    <a:pt x="61" y="105"/>
                    <a:pt x="61" y="105"/>
                  </a:cubicBezTo>
                  <a:cubicBezTo>
                    <a:pt x="61" y="105"/>
                    <a:pt x="61" y="106"/>
                    <a:pt x="61" y="106"/>
                  </a:cubicBezTo>
                  <a:cubicBezTo>
                    <a:pt x="64" y="106"/>
                    <a:pt x="65" y="105"/>
                    <a:pt x="66" y="104"/>
                  </a:cubicBezTo>
                  <a:cubicBezTo>
                    <a:pt x="66" y="103"/>
                    <a:pt x="69" y="100"/>
                    <a:pt x="66" y="99"/>
                  </a:cubicBezTo>
                  <a:cubicBezTo>
                    <a:pt x="65" y="99"/>
                    <a:pt x="67" y="98"/>
                    <a:pt x="65" y="97"/>
                  </a:cubicBezTo>
                  <a:cubicBezTo>
                    <a:pt x="65" y="97"/>
                    <a:pt x="63" y="97"/>
                    <a:pt x="62" y="97"/>
                  </a:cubicBezTo>
                  <a:cubicBezTo>
                    <a:pt x="63" y="96"/>
                    <a:pt x="63" y="96"/>
                    <a:pt x="63" y="95"/>
                  </a:cubicBezTo>
                  <a:cubicBezTo>
                    <a:pt x="62" y="95"/>
                    <a:pt x="61" y="96"/>
                    <a:pt x="61" y="96"/>
                  </a:cubicBezTo>
                  <a:cubicBezTo>
                    <a:pt x="60" y="96"/>
                    <a:pt x="61" y="95"/>
                    <a:pt x="60" y="95"/>
                  </a:cubicBezTo>
                  <a:cubicBezTo>
                    <a:pt x="59" y="95"/>
                    <a:pt x="57" y="95"/>
                    <a:pt x="55" y="94"/>
                  </a:cubicBezTo>
                  <a:cubicBezTo>
                    <a:pt x="55" y="94"/>
                    <a:pt x="55" y="94"/>
                    <a:pt x="54" y="94"/>
                  </a:cubicBezTo>
                  <a:cubicBezTo>
                    <a:pt x="53" y="94"/>
                    <a:pt x="52" y="94"/>
                    <a:pt x="52" y="93"/>
                  </a:cubicBezTo>
                  <a:cubicBezTo>
                    <a:pt x="51" y="92"/>
                    <a:pt x="55" y="93"/>
                    <a:pt x="54" y="93"/>
                  </a:cubicBezTo>
                  <a:cubicBezTo>
                    <a:pt x="57" y="92"/>
                    <a:pt x="59" y="91"/>
                    <a:pt x="65" y="92"/>
                  </a:cubicBezTo>
                  <a:cubicBezTo>
                    <a:pt x="66" y="91"/>
                    <a:pt x="64" y="91"/>
                    <a:pt x="63" y="91"/>
                  </a:cubicBezTo>
                  <a:cubicBezTo>
                    <a:pt x="64" y="89"/>
                    <a:pt x="67" y="91"/>
                    <a:pt x="69" y="91"/>
                  </a:cubicBezTo>
                  <a:cubicBezTo>
                    <a:pt x="70" y="91"/>
                    <a:pt x="72" y="90"/>
                    <a:pt x="72" y="91"/>
                  </a:cubicBezTo>
                  <a:cubicBezTo>
                    <a:pt x="74" y="90"/>
                    <a:pt x="74" y="88"/>
                    <a:pt x="78" y="88"/>
                  </a:cubicBezTo>
                  <a:cubicBezTo>
                    <a:pt x="77" y="87"/>
                    <a:pt x="81" y="88"/>
                    <a:pt x="80" y="86"/>
                  </a:cubicBezTo>
                  <a:cubicBezTo>
                    <a:pt x="82" y="86"/>
                    <a:pt x="84" y="86"/>
                    <a:pt x="86" y="86"/>
                  </a:cubicBezTo>
                  <a:cubicBezTo>
                    <a:pt x="86" y="86"/>
                    <a:pt x="85" y="86"/>
                    <a:pt x="84" y="86"/>
                  </a:cubicBezTo>
                  <a:cubicBezTo>
                    <a:pt x="84" y="85"/>
                    <a:pt x="87" y="85"/>
                    <a:pt x="86" y="84"/>
                  </a:cubicBezTo>
                  <a:cubicBezTo>
                    <a:pt x="89" y="84"/>
                    <a:pt x="88" y="84"/>
                    <a:pt x="90" y="84"/>
                  </a:cubicBezTo>
                  <a:cubicBezTo>
                    <a:pt x="88" y="81"/>
                    <a:pt x="92" y="82"/>
                    <a:pt x="92" y="80"/>
                  </a:cubicBezTo>
                  <a:cubicBezTo>
                    <a:pt x="93" y="80"/>
                    <a:pt x="95" y="80"/>
                    <a:pt x="96" y="80"/>
                  </a:cubicBezTo>
                  <a:cubicBezTo>
                    <a:pt x="97" y="80"/>
                    <a:pt x="97" y="79"/>
                    <a:pt x="98" y="79"/>
                  </a:cubicBezTo>
                  <a:cubicBezTo>
                    <a:pt x="99" y="79"/>
                    <a:pt x="99" y="79"/>
                    <a:pt x="99" y="79"/>
                  </a:cubicBezTo>
                  <a:cubicBezTo>
                    <a:pt x="100" y="79"/>
                    <a:pt x="100" y="79"/>
                    <a:pt x="100" y="79"/>
                  </a:cubicBezTo>
                  <a:cubicBezTo>
                    <a:pt x="101" y="79"/>
                    <a:pt x="103" y="79"/>
                    <a:pt x="104" y="79"/>
                  </a:cubicBezTo>
                  <a:cubicBezTo>
                    <a:pt x="105" y="79"/>
                    <a:pt x="105" y="77"/>
                    <a:pt x="108" y="78"/>
                  </a:cubicBezTo>
                  <a:cubicBezTo>
                    <a:pt x="107" y="77"/>
                    <a:pt x="104" y="77"/>
                    <a:pt x="105" y="75"/>
                  </a:cubicBezTo>
                  <a:cubicBezTo>
                    <a:pt x="107" y="75"/>
                    <a:pt x="106" y="75"/>
                    <a:pt x="106" y="73"/>
                  </a:cubicBezTo>
                  <a:cubicBezTo>
                    <a:pt x="106" y="72"/>
                    <a:pt x="107" y="71"/>
                    <a:pt x="107" y="70"/>
                  </a:cubicBezTo>
                  <a:cubicBezTo>
                    <a:pt x="108" y="70"/>
                    <a:pt x="109" y="70"/>
                    <a:pt x="111" y="70"/>
                  </a:cubicBezTo>
                  <a:cubicBezTo>
                    <a:pt x="114" y="70"/>
                    <a:pt x="108" y="68"/>
                    <a:pt x="113" y="69"/>
                  </a:cubicBezTo>
                  <a:cubicBezTo>
                    <a:pt x="113" y="69"/>
                    <a:pt x="114" y="69"/>
                    <a:pt x="115" y="69"/>
                  </a:cubicBezTo>
                  <a:cubicBezTo>
                    <a:pt x="113" y="70"/>
                    <a:pt x="113" y="69"/>
                    <a:pt x="114" y="70"/>
                  </a:cubicBezTo>
                  <a:cubicBezTo>
                    <a:pt x="114" y="71"/>
                    <a:pt x="113" y="72"/>
                    <a:pt x="116" y="72"/>
                  </a:cubicBezTo>
                  <a:cubicBezTo>
                    <a:pt x="116" y="73"/>
                    <a:pt x="116" y="73"/>
                    <a:pt x="115" y="73"/>
                  </a:cubicBezTo>
                  <a:cubicBezTo>
                    <a:pt x="115" y="74"/>
                    <a:pt x="119" y="73"/>
                    <a:pt x="121" y="74"/>
                  </a:cubicBezTo>
                  <a:cubicBezTo>
                    <a:pt x="120" y="75"/>
                    <a:pt x="114" y="74"/>
                    <a:pt x="114" y="76"/>
                  </a:cubicBezTo>
                  <a:cubicBezTo>
                    <a:pt x="113" y="77"/>
                    <a:pt x="116" y="77"/>
                    <a:pt x="117" y="77"/>
                  </a:cubicBezTo>
                  <a:cubicBezTo>
                    <a:pt x="118" y="78"/>
                    <a:pt x="118" y="78"/>
                    <a:pt x="120" y="78"/>
                  </a:cubicBezTo>
                  <a:cubicBezTo>
                    <a:pt x="119" y="77"/>
                    <a:pt x="116" y="77"/>
                    <a:pt x="121" y="77"/>
                  </a:cubicBezTo>
                  <a:cubicBezTo>
                    <a:pt x="122" y="77"/>
                    <a:pt x="123" y="77"/>
                    <a:pt x="125" y="77"/>
                  </a:cubicBezTo>
                  <a:cubicBezTo>
                    <a:pt x="126" y="77"/>
                    <a:pt x="127" y="78"/>
                    <a:pt x="129" y="78"/>
                  </a:cubicBezTo>
                  <a:cubicBezTo>
                    <a:pt x="131" y="78"/>
                    <a:pt x="132" y="77"/>
                    <a:pt x="134" y="77"/>
                  </a:cubicBezTo>
                  <a:cubicBezTo>
                    <a:pt x="135" y="77"/>
                    <a:pt x="138" y="78"/>
                    <a:pt x="139" y="77"/>
                  </a:cubicBezTo>
                  <a:cubicBezTo>
                    <a:pt x="140" y="77"/>
                    <a:pt x="139" y="77"/>
                    <a:pt x="139" y="77"/>
                  </a:cubicBezTo>
                  <a:cubicBezTo>
                    <a:pt x="142" y="76"/>
                    <a:pt x="145" y="77"/>
                    <a:pt x="146" y="76"/>
                  </a:cubicBezTo>
                  <a:cubicBezTo>
                    <a:pt x="150" y="78"/>
                    <a:pt x="153" y="74"/>
                    <a:pt x="155" y="75"/>
                  </a:cubicBezTo>
                  <a:cubicBezTo>
                    <a:pt x="155" y="75"/>
                    <a:pt x="155" y="74"/>
                    <a:pt x="155" y="73"/>
                  </a:cubicBezTo>
                  <a:cubicBezTo>
                    <a:pt x="157" y="74"/>
                    <a:pt x="157" y="73"/>
                    <a:pt x="157" y="72"/>
                  </a:cubicBezTo>
                  <a:cubicBezTo>
                    <a:pt x="157" y="72"/>
                    <a:pt x="158" y="71"/>
                    <a:pt x="158" y="71"/>
                  </a:cubicBezTo>
                  <a:cubicBezTo>
                    <a:pt x="159" y="71"/>
                    <a:pt x="158" y="71"/>
                    <a:pt x="158" y="70"/>
                  </a:cubicBezTo>
                  <a:cubicBezTo>
                    <a:pt x="161" y="70"/>
                    <a:pt x="162" y="69"/>
                    <a:pt x="162" y="69"/>
                  </a:cubicBezTo>
                  <a:cubicBezTo>
                    <a:pt x="163" y="69"/>
                    <a:pt x="163" y="69"/>
                    <a:pt x="163" y="70"/>
                  </a:cubicBezTo>
                  <a:cubicBezTo>
                    <a:pt x="164" y="69"/>
                    <a:pt x="165" y="69"/>
                    <a:pt x="167" y="69"/>
                  </a:cubicBezTo>
                  <a:cubicBezTo>
                    <a:pt x="168" y="69"/>
                    <a:pt x="168" y="68"/>
                    <a:pt x="169" y="68"/>
                  </a:cubicBezTo>
                  <a:cubicBezTo>
                    <a:pt x="169" y="67"/>
                    <a:pt x="169" y="66"/>
                    <a:pt x="167" y="66"/>
                  </a:cubicBezTo>
                  <a:cubicBezTo>
                    <a:pt x="168" y="66"/>
                    <a:pt x="168" y="65"/>
                    <a:pt x="168" y="64"/>
                  </a:cubicBezTo>
                  <a:cubicBezTo>
                    <a:pt x="170" y="64"/>
                    <a:pt x="171" y="64"/>
                    <a:pt x="171" y="63"/>
                  </a:cubicBezTo>
                  <a:cubicBezTo>
                    <a:pt x="174" y="64"/>
                    <a:pt x="174" y="63"/>
                    <a:pt x="178" y="63"/>
                  </a:cubicBezTo>
                  <a:cubicBezTo>
                    <a:pt x="178" y="63"/>
                    <a:pt x="179" y="64"/>
                    <a:pt x="179" y="64"/>
                  </a:cubicBezTo>
                  <a:cubicBezTo>
                    <a:pt x="180" y="64"/>
                    <a:pt x="180" y="63"/>
                    <a:pt x="181" y="63"/>
                  </a:cubicBezTo>
                  <a:cubicBezTo>
                    <a:pt x="182" y="63"/>
                    <a:pt x="183" y="64"/>
                    <a:pt x="183" y="64"/>
                  </a:cubicBezTo>
                  <a:cubicBezTo>
                    <a:pt x="184" y="64"/>
                    <a:pt x="183" y="63"/>
                    <a:pt x="184" y="63"/>
                  </a:cubicBezTo>
                  <a:cubicBezTo>
                    <a:pt x="184" y="63"/>
                    <a:pt x="186" y="63"/>
                    <a:pt x="186" y="63"/>
                  </a:cubicBezTo>
                  <a:cubicBezTo>
                    <a:pt x="187" y="62"/>
                    <a:pt x="187" y="61"/>
                    <a:pt x="190" y="62"/>
                  </a:cubicBezTo>
                  <a:cubicBezTo>
                    <a:pt x="189" y="61"/>
                    <a:pt x="190" y="59"/>
                    <a:pt x="187" y="59"/>
                  </a:cubicBezTo>
                  <a:cubicBezTo>
                    <a:pt x="185" y="59"/>
                    <a:pt x="185" y="60"/>
                    <a:pt x="185" y="60"/>
                  </a:cubicBezTo>
                  <a:cubicBezTo>
                    <a:pt x="184" y="60"/>
                    <a:pt x="184" y="60"/>
                    <a:pt x="183" y="60"/>
                  </a:cubicBezTo>
                  <a:cubicBezTo>
                    <a:pt x="182" y="60"/>
                    <a:pt x="182" y="60"/>
                    <a:pt x="182" y="60"/>
                  </a:cubicBezTo>
                  <a:cubicBezTo>
                    <a:pt x="181" y="60"/>
                    <a:pt x="181" y="60"/>
                    <a:pt x="180" y="60"/>
                  </a:cubicBezTo>
                  <a:cubicBezTo>
                    <a:pt x="178" y="60"/>
                    <a:pt x="177" y="61"/>
                    <a:pt x="175" y="60"/>
                  </a:cubicBezTo>
                  <a:cubicBezTo>
                    <a:pt x="174" y="60"/>
                    <a:pt x="174" y="61"/>
                    <a:pt x="174" y="61"/>
                  </a:cubicBezTo>
                  <a:cubicBezTo>
                    <a:pt x="170" y="61"/>
                    <a:pt x="165" y="61"/>
                    <a:pt x="162" y="61"/>
                  </a:cubicBezTo>
                  <a:cubicBezTo>
                    <a:pt x="162" y="61"/>
                    <a:pt x="162" y="60"/>
                    <a:pt x="162" y="60"/>
                  </a:cubicBezTo>
                  <a:cubicBezTo>
                    <a:pt x="161" y="59"/>
                    <a:pt x="159" y="60"/>
                    <a:pt x="158" y="59"/>
                  </a:cubicBezTo>
                  <a:cubicBezTo>
                    <a:pt x="161" y="57"/>
                    <a:pt x="159" y="55"/>
                    <a:pt x="158" y="52"/>
                  </a:cubicBezTo>
                  <a:cubicBezTo>
                    <a:pt x="161" y="52"/>
                    <a:pt x="165" y="50"/>
                    <a:pt x="166" y="51"/>
                  </a:cubicBezTo>
                  <a:cubicBezTo>
                    <a:pt x="168" y="51"/>
                    <a:pt x="166" y="50"/>
                    <a:pt x="167" y="49"/>
                  </a:cubicBezTo>
                  <a:cubicBezTo>
                    <a:pt x="170" y="49"/>
                    <a:pt x="170" y="46"/>
                    <a:pt x="171" y="46"/>
                  </a:cubicBezTo>
                  <a:cubicBezTo>
                    <a:pt x="171" y="46"/>
                    <a:pt x="173" y="46"/>
                    <a:pt x="173" y="46"/>
                  </a:cubicBezTo>
                  <a:cubicBezTo>
                    <a:pt x="173" y="45"/>
                    <a:pt x="169" y="44"/>
                    <a:pt x="171" y="43"/>
                  </a:cubicBezTo>
                  <a:cubicBezTo>
                    <a:pt x="170" y="44"/>
                    <a:pt x="167" y="43"/>
                    <a:pt x="165" y="43"/>
                  </a:cubicBezTo>
                  <a:cubicBezTo>
                    <a:pt x="163" y="43"/>
                    <a:pt x="161" y="44"/>
                    <a:pt x="158" y="44"/>
                  </a:cubicBezTo>
                  <a:cubicBezTo>
                    <a:pt x="157" y="44"/>
                    <a:pt x="157" y="47"/>
                    <a:pt x="157" y="46"/>
                  </a:cubicBezTo>
                  <a:cubicBezTo>
                    <a:pt x="157" y="47"/>
                    <a:pt x="156" y="46"/>
                    <a:pt x="155" y="46"/>
                  </a:cubicBezTo>
                  <a:cubicBezTo>
                    <a:pt x="155" y="47"/>
                    <a:pt x="156" y="48"/>
                    <a:pt x="155" y="48"/>
                  </a:cubicBezTo>
                  <a:cubicBezTo>
                    <a:pt x="155" y="48"/>
                    <a:pt x="153" y="49"/>
                    <a:pt x="151" y="50"/>
                  </a:cubicBezTo>
                  <a:cubicBezTo>
                    <a:pt x="149" y="52"/>
                    <a:pt x="149" y="53"/>
                    <a:pt x="144" y="53"/>
                  </a:cubicBezTo>
                  <a:cubicBezTo>
                    <a:pt x="144" y="53"/>
                    <a:pt x="146" y="54"/>
                    <a:pt x="144" y="54"/>
                  </a:cubicBezTo>
                  <a:cubicBezTo>
                    <a:pt x="143" y="54"/>
                    <a:pt x="144" y="55"/>
                    <a:pt x="143" y="55"/>
                  </a:cubicBezTo>
                  <a:cubicBezTo>
                    <a:pt x="143" y="55"/>
                    <a:pt x="142" y="55"/>
                    <a:pt x="141" y="55"/>
                  </a:cubicBezTo>
                  <a:cubicBezTo>
                    <a:pt x="141" y="55"/>
                    <a:pt x="142" y="56"/>
                    <a:pt x="141" y="56"/>
                  </a:cubicBezTo>
                  <a:cubicBezTo>
                    <a:pt x="141" y="56"/>
                    <a:pt x="140" y="56"/>
                    <a:pt x="140" y="56"/>
                  </a:cubicBezTo>
                  <a:cubicBezTo>
                    <a:pt x="140" y="57"/>
                    <a:pt x="141" y="58"/>
                    <a:pt x="139" y="58"/>
                  </a:cubicBezTo>
                  <a:cubicBezTo>
                    <a:pt x="140" y="58"/>
                    <a:pt x="142" y="59"/>
                    <a:pt x="140" y="59"/>
                  </a:cubicBezTo>
                  <a:cubicBezTo>
                    <a:pt x="142" y="59"/>
                    <a:pt x="143" y="60"/>
                    <a:pt x="145" y="60"/>
                  </a:cubicBezTo>
                  <a:cubicBezTo>
                    <a:pt x="145" y="61"/>
                    <a:pt x="146" y="62"/>
                    <a:pt x="147" y="62"/>
                  </a:cubicBezTo>
                  <a:cubicBezTo>
                    <a:pt x="147" y="62"/>
                    <a:pt x="146" y="62"/>
                    <a:pt x="145" y="63"/>
                  </a:cubicBezTo>
                  <a:cubicBezTo>
                    <a:pt x="145" y="63"/>
                    <a:pt x="145" y="64"/>
                    <a:pt x="144" y="64"/>
                  </a:cubicBezTo>
                  <a:cubicBezTo>
                    <a:pt x="144" y="65"/>
                    <a:pt x="142" y="65"/>
                    <a:pt x="140" y="65"/>
                  </a:cubicBezTo>
                  <a:cubicBezTo>
                    <a:pt x="140" y="67"/>
                    <a:pt x="137" y="67"/>
                    <a:pt x="137" y="70"/>
                  </a:cubicBezTo>
                  <a:cubicBezTo>
                    <a:pt x="134" y="69"/>
                    <a:pt x="134" y="72"/>
                    <a:pt x="132" y="72"/>
                  </a:cubicBezTo>
                  <a:cubicBezTo>
                    <a:pt x="131" y="72"/>
                    <a:pt x="131" y="72"/>
                    <a:pt x="131" y="72"/>
                  </a:cubicBezTo>
                  <a:cubicBezTo>
                    <a:pt x="129" y="73"/>
                    <a:pt x="130" y="73"/>
                    <a:pt x="130" y="73"/>
                  </a:cubicBezTo>
                  <a:cubicBezTo>
                    <a:pt x="128" y="74"/>
                    <a:pt x="126" y="73"/>
                    <a:pt x="125" y="74"/>
                  </a:cubicBezTo>
                  <a:cubicBezTo>
                    <a:pt x="122" y="74"/>
                    <a:pt x="124" y="72"/>
                    <a:pt x="124" y="71"/>
                  </a:cubicBezTo>
                  <a:cubicBezTo>
                    <a:pt x="123" y="71"/>
                    <a:pt x="123" y="70"/>
                    <a:pt x="122" y="70"/>
                  </a:cubicBezTo>
                  <a:cubicBezTo>
                    <a:pt x="119" y="69"/>
                    <a:pt x="123" y="68"/>
                    <a:pt x="119" y="68"/>
                  </a:cubicBezTo>
                  <a:cubicBezTo>
                    <a:pt x="120" y="67"/>
                    <a:pt x="117" y="67"/>
                    <a:pt x="117" y="66"/>
                  </a:cubicBezTo>
                  <a:cubicBezTo>
                    <a:pt x="117" y="66"/>
                    <a:pt x="118" y="66"/>
                    <a:pt x="118" y="65"/>
                  </a:cubicBezTo>
                  <a:cubicBezTo>
                    <a:pt x="117" y="64"/>
                    <a:pt x="115" y="63"/>
                    <a:pt x="113" y="62"/>
                  </a:cubicBezTo>
                  <a:cubicBezTo>
                    <a:pt x="110" y="63"/>
                    <a:pt x="111" y="65"/>
                    <a:pt x="106" y="65"/>
                  </a:cubicBezTo>
                  <a:cubicBezTo>
                    <a:pt x="106" y="65"/>
                    <a:pt x="107" y="65"/>
                    <a:pt x="108" y="65"/>
                  </a:cubicBezTo>
                  <a:cubicBezTo>
                    <a:pt x="108" y="66"/>
                    <a:pt x="107" y="66"/>
                    <a:pt x="106" y="66"/>
                  </a:cubicBezTo>
                  <a:cubicBezTo>
                    <a:pt x="104" y="66"/>
                    <a:pt x="105" y="67"/>
                    <a:pt x="103" y="67"/>
                  </a:cubicBezTo>
                  <a:cubicBezTo>
                    <a:pt x="98" y="68"/>
                    <a:pt x="100" y="65"/>
                    <a:pt x="95" y="66"/>
                  </a:cubicBezTo>
                  <a:cubicBezTo>
                    <a:pt x="95" y="65"/>
                    <a:pt x="96" y="65"/>
                    <a:pt x="97" y="65"/>
                  </a:cubicBezTo>
                  <a:cubicBezTo>
                    <a:pt x="98" y="64"/>
                    <a:pt x="94" y="63"/>
                    <a:pt x="97" y="62"/>
                  </a:cubicBezTo>
                  <a:cubicBezTo>
                    <a:pt x="96" y="62"/>
                    <a:pt x="95" y="61"/>
                    <a:pt x="94" y="61"/>
                  </a:cubicBezTo>
                  <a:cubicBezTo>
                    <a:pt x="93" y="61"/>
                    <a:pt x="95" y="60"/>
                    <a:pt x="95" y="60"/>
                  </a:cubicBezTo>
                  <a:cubicBezTo>
                    <a:pt x="95" y="60"/>
                    <a:pt x="93" y="60"/>
                    <a:pt x="93" y="59"/>
                  </a:cubicBezTo>
                  <a:cubicBezTo>
                    <a:pt x="93" y="59"/>
                    <a:pt x="94" y="56"/>
                    <a:pt x="93" y="58"/>
                  </a:cubicBezTo>
                  <a:cubicBezTo>
                    <a:pt x="91" y="58"/>
                    <a:pt x="92" y="57"/>
                    <a:pt x="94" y="57"/>
                  </a:cubicBezTo>
                  <a:cubicBezTo>
                    <a:pt x="92" y="55"/>
                    <a:pt x="97" y="55"/>
                    <a:pt x="95" y="54"/>
                  </a:cubicBezTo>
                  <a:cubicBezTo>
                    <a:pt x="95" y="54"/>
                    <a:pt x="98" y="54"/>
                    <a:pt x="98" y="53"/>
                  </a:cubicBezTo>
                  <a:cubicBezTo>
                    <a:pt x="98" y="53"/>
                    <a:pt x="99" y="53"/>
                    <a:pt x="99" y="53"/>
                  </a:cubicBezTo>
                  <a:cubicBezTo>
                    <a:pt x="100" y="53"/>
                    <a:pt x="100" y="53"/>
                    <a:pt x="101" y="53"/>
                  </a:cubicBezTo>
                  <a:cubicBezTo>
                    <a:pt x="102" y="52"/>
                    <a:pt x="102" y="52"/>
                    <a:pt x="102" y="51"/>
                  </a:cubicBezTo>
                  <a:cubicBezTo>
                    <a:pt x="104" y="51"/>
                    <a:pt x="105" y="51"/>
                    <a:pt x="105" y="50"/>
                  </a:cubicBezTo>
                  <a:cubicBezTo>
                    <a:pt x="108" y="50"/>
                    <a:pt x="106" y="52"/>
                    <a:pt x="110" y="51"/>
                  </a:cubicBezTo>
                  <a:cubicBezTo>
                    <a:pt x="110" y="51"/>
                    <a:pt x="109" y="51"/>
                    <a:pt x="108" y="51"/>
                  </a:cubicBezTo>
                  <a:cubicBezTo>
                    <a:pt x="110" y="49"/>
                    <a:pt x="113" y="50"/>
                    <a:pt x="116" y="49"/>
                  </a:cubicBezTo>
                  <a:cubicBezTo>
                    <a:pt x="116" y="48"/>
                    <a:pt x="115" y="48"/>
                    <a:pt x="116" y="48"/>
                  </a:cubicBezTo>
                  <a:cubicBezTo>
                    <a:pt x="116" y="48"/>
                    <a:pt x="117" y="48"/>
                    <a:pt x="118" y="48"/>
                  </a:cubicBezTo>
                  <a:cubicBezTo>
                    <a:pt x="118" y="47"/>
                    <a:pt x="117" y="47"/>
                    <a:pt x="118" y="46"/>
                  </a:cubicBezTo>
                  <a:cubicBezTo>
                    <a:pt x="118" y="46"/>
                    <a:pt x="120" y="46"/>
                    <a:pt x="121" y="45"/>
                  </a:cubicBezTo>
                  <a:cubicBezTo>
                    <a:pt x="121" y="45"/>
                    <a:pt x="120" y="44"/>
                    <a:pt x="121" y="43"/>
                  </a:cubicBezTo>
                  <a:cubicBezTo>
                    <a:pt x="121" y="43"/>
                    <a:pt x="122" y="44"/>
                    <a:pt x="123" y="44"/>
                  </a:cubicBezTo>
                  <a:cubicBezTo>
                    <a:pt x="122" y="44"/>
                    <a:pt x="124" y="41"/>
                    <a:pt x="124" y="41"/>
                  </a:cubicBezTo>
                  <a:cubicBezTo>
                    <a:pt x="126" y="43"/>
                    <a:pt x="126" y="41"/>
                    <a:pt x="129" y="40"/>
                  </a:cubicBezTo>
                  <a:cubicBezTo>
                    <a:pt x="128" y="40"/>
                    <a:pt x="130" y="39"/>
                    <a:pt x="129" y="39"/>
                  </a:cubicBezTo>
                  <a:cubicBezTo>
                    <a:pt x="129" y="38"/>
                    <a:pt x="131" y="39"/>
                    <a:pt x="132" y="37"/>
                  </a:cubicBezTo>
                  <a:cubicBezTo>
                    <a:pt x="132" y="37"/>
                    <a:pt x="133" y="37"/>
                    <a:pt x="134" y="37"/>
                  </a:cubicBezTo>
                  <a:cubicBezTo>
                    <a:pt x="135" y="36"/>
                    <a:pt x="134" y="36"/>
                    <a:pt x="134" y="36"/>
                  </a:cubicBezTo>
                  <a:cubicBezTo>
                    <a:pt x="136" y="35"/>
                    <a:pt x="138" y="35"/>
                    <a:pt x="140" y="35"/>
                  </a:cubicBezTo>
                  <a:cubicBezTo>
                    <a:pt x="142" y="34"/>
                    <a:pt x="140" y="34"/>
                    <a:pt x="141" y="33"/>
                  </a:cubicBezTo>
                  <a:cubicBezTo>
                    <a:pt x="142" y="32"/>
                    <a:pt x="144" y="32"/>
                    <a:pt x="144" y="31"/>
                  </a:cubicBezTo>
                  <a:cubicBezTo>
                    <a:pt x="145" y="30"/>
                    <a:pt x="147" y="32"/>
                    <a:pt x="147" y="30"/>
                  </a:cubicBezTo>
                  <a:cubicBezTo>
                    <a:pt x="151" y="29"/>
                    <a:pt x="155" y="31"/>
                    <a:pt x="155" y="28"/>
                  </a:cubicBezTo>
                  <a:cubicBezTo>
                    <a:pt x="157" y="28"/>
                    <a:pt x="161" y="27"/>
                    <a:pt x="164" y="28"/>
                  </a:cubicBezTo>
                  <a:cubicBezTo>
                    <a:pt x="165" y="28"/>
                    <a:pt x="166" y="27"/>
                    <a:pt x="166" y="27"/>
                  </a:cubicBezTo>
                  <a:cubicBezTo>
                    <a:pt x="169" y="26"/>
                    <a:pt x="172" y="28"/>
                    <a:pt x="171" y="26"/>
                  </a:cubicBezTo>
                  <a:cubicBezTo>
                    <a:pt x="173" y="26"/>
                    <a:pt x="173" y="28"/>
                    <a:pt x="175" y="28"/>
                  </a:cubicBezTo>
                  <a:cubicBezTo>
                    <a:pt x="177" y="28"/>
                    <a:pt x="176" y="26"/>
                    <a:pt x="179" y="27"/>
                  </a:cubicBezTo>
                  <a:cubicBezTo>
                    <a:pt x="179" y="28"/>
                    <a:pt x="178" y="28"/>
                    <a:pt x="178" y="28"/>
                  </a:cubicBezTo>
                  <a:cubicBezTo>
                    <a:pt x="179" y="28"/>
                    <a:pt x="184" y="26"/>
                    <a:pt x="186" y="27"/>
                  </a:cubicBezTo>
                  <a:cubicBezTo>
                    <a:pt x="187" y="28"/>
                    <a:pt x="186" y="27"/>
                    <a:pt x="188" y="27"/>
                  </a:cubicBezTo>
                  <a:cubicBezTo>
                    <a:pt x="190" y="27"/>
                    <a:pt x="192" y="28"/>
                    <a:pt x="195" y="28"/>
                  </a:cubicBezTo>
                  <a:cubicBezTo>
                    <a:pt x="195" y="28"/>
                    <a:pt x="195" y="29"/>
                    <a:pt x="195" y="29"/>
                  </a:cubicBezTo>
                  <a:cubicBezTo>
                    <a:pt x="195" y="29"/>
                    <a:pt x="193" y="29"/>
                    <a:pt x="193" y="29"/>
                  </a:cubicBezTo>
                  <a:cubicBezTo>
                    <a:pt x="192" y="30"/>
                    <a:pt x="193" y="30"/>
                    <a:pt x="191" y="30"/>
                  </a:cubicBezTo>
                  <a:cubicBezTo>
                    <a:pt x="193" y="31"/>
                    <a:pt x="199" y="30"/>
                    <a:pt x="201" y="30"/>
                  </a:cubicBezTo>
                  <a:cubicBezTo>
                    <a:pt x="203" y="30"/>
                    <a:pt x="202" y="31"/>
                    <a:pt x="203" y="31"/>
                  </a:cubicBezTo>
                  <a:cubicBezTo>
                    <a:pt x="204" y="31"/>
                    <a:pt x="206" y="31"/>
                    <a:pt x="206" y="32"/>
                  </a:cubicBezTo>
                  <a:cubicBezTo>
                    <a:pt x="213" y="31"/>
                    <a:pt x="214" y="34"/>
                    <a:pt x="219" y="33"/>
                  </a:cubicBezTo>
                  <a:cubicBezTo>
                    <a:pt x="218" y="34"/>
                    <a:pt x="222" y="33"/>
                    <a:pt x="222" y="35"/>
                  </a:cubicBezTo>
                  <a:cubicBezTo>
                    <a:pt x="224" y="35"/>
                    <a:pt x="228" y="34"/>
                    <a:pt x="226" y="36"/>
                  </a:cubicBezTo>
                  <a:cubicBezTo>
                    <a:pt x="228" y="36"/>
                    <a:pt x="230" y="36"/>
                    <a:pt x="232" y="36"/>
                  </a:cubicBezTo>
                  <a:cubicBezTo>
                    <a:pt x="232" y="36"/>
                    <a:pt x="231" y="37"/>
                    <a:pt x="232" y="37"/>
                  </a:cubicBezTo>
                  <a:cubicBezTo>
                    <a:pt x="232" y="37"/>
                    <a:pt x="234" y="37"/>
                    <a:pt x="235" y="37"/>
                  </a:cubicBezTo>
                  <a:cubicBezTo>
                    <a:pt x="235" y="39"/>
                    <a:pt x="235" y="39"/>
                    <a:pt x="235" y="41"/>
                  </a:cubicBezTo>
                  <a:cubicBezTo>
                    <a:pt x="233" y="40"/>
                    <a:pt x="231" y="42"/>
                    <a:pt x="229" y="42"/>
                  </a:cubicBezTo>
                  <a:cubicBezTo>
                    <a:pt x="226" y="42"/>
                    <a:pt x="222" y="40"/>
                    <a:pt x="220" y="42"/>
                  </a:cubicBezTo>
                  <a:cubicBezTo>
                    <a:pt x="218" y="42"/>
                    <a:pt x="219" y="41"/>
                    <a:pt x="219" y="41"/>
                  </a:cubicBezTo>
                  <a:cubicBezTo>
                    <a:pt x="217" y="41"/>
                    <a:pt x="217" y="41"/>
                    <a:pt x="217" y="41"/>
                  </a:cubicBezTo>
                  <a:cubicBezTo>
                    <a:pt x="216" y="41"/>
                    <a:pt x="215" y="40"/>
                    <a:pt x="215" y="40"/>
                  </a:cubicBezTo>
                  <a:cubicBezTo>
                    <a:pt x="213" y="40"/>
                    <a:pt x="210" y="42"/>
                    <a:pt x="211" y="40"/>
                  </a:cubicBezTo>
                  <a:cubicBezTo>
                    <a:pt x="208" y="40"/>
                    <a:pt x="208" y="40"/>
                    <a:pt x="205" y="40"/>
                  </a:cubicBezTo>
                  <a:cubicBezTo>
                    <a:pt x="204" y="41"/>
                    <a:pt x="206" y="41"/>
                    <a:pt x="207" y="41"/>
                  </a:cubicBezTo>
                  <a:cubicBezTo>
                    <a:pt x="208" y="41"/>
                    <a:pt x="208" y="41"/>
                    <a:pt x="210" y="41"/>
                  </a:cubicBezTo>
                  <a:cubicBezTo>
                    <a:pt x="208" y="42"/>
                    <a:pt x="210" y="42"/>
                    <a:pt x="211" y="42"/>
                  </a:cubicBezTo>
                  <a:cubicBezTo>
                    <a:pt x="211" y="42"/>
                    <a:pt x="211" y="43"/>
                    <a:pt x="211" y="43"/>
                  </a:cubicBezTo>
                  <a:cubicBezTo>
                    <a:pt x="211" y="44"/>
                    <a:pt x="213" y="44"/>
                    <a:pt x="213" y="44"/>
                  </a:cubicBezTo>
                  <a:cubicBezTo>
                    <a:pt x="213" y="45"/>
                    <a:pt x="215" y="46"/>
                    <a:pt x="215" y="48"/>
                  </a:cubicBezTo>
                  <a:cubicBezTo>
                    <a:pt x="215" y="49"/>
                    <a:pt x="221" y="48"/>
                    <a:pt x="222" y="50"/>
                  </a:cubicBezTo>
                  <a:cubicBezTo>
                    <a:pt x="223" y="49"/>
                    <a:pt x="223" y="48"/>
                    <a:pt x="225" y="49"/>
                  </a:cubicBezTo>
                  <a:cubicBezTo>
                    <a:pt x="224" y="47"/>
                    <a:pt x="220" y="48"/>
                    <a:pt x="219" y="47"/>
                  </a:cubicBezTo>
                  <a:cubicBezTo>
                    <a:pt x="218" y="45"/>
                    <a:pt x="224" y="46"/>
                    <a:pt x="227" y="46"/>
                  </a:cubicBezTo>
                  <a:cubicBezTo>
                    <a:pt x="226" y="47"/>
                    <a:pt x="231" y="45"/>
                    <a:pt x="230" y="47"/>
                  </a:cubicBezTo>
                  <a:cubicBezTo>
                    <a:pt x="232" y="48"/>
                    <a:pt x="234" y="46"/>
                    <a:pt x="234" y="48"/>
                  </a:cubicBezTo>
                  <a:cubicBezTo>
                    <a:pt x="236" y="47"/>
                    <a:pt x="234" y="45"/>
                    <a:pt x="232" y="45"/>
                  </a:cubicBezTo>
                  <a:cubicBezTo>
                    <a:pt x="232" y="44"/>
                    <a:pt x="234" y="44"/>
                    <a:pt x="236" y="44"/>
                  </a:cubicBezTo>
                  <a:cubicBezTo>
                    <a:pt x="238" y="43"/>
                    <a:pt x="238" y="42"/>
                    <a:pt x="239" y="41"/>
                  </a:cubicBezTo>
                  <a:cubicBezTo>
                    <a:pt x="244" y="41"/>
                    <a:pt x="246" y="42"/>
                    <a:pt x="248" y="42"/>
                  </a:cubicBezTo>
                  <a:cubicBezTo>
                    <a:pt x="249" y="42"/>
                    <a:pt x="249" y="41"/>
                    <a:pt x="250" y="41"/>
                  </a:cubicBezTo>
                  <a:cubicBezTo>
                    <a:pt x="250" y="41"/>
                    <a:pt x="250" y="40"/>
                    <a:pt x="248" y="40"/>
                  </a:cubicBezTo>
                  <a:cubicBezTo>
                    <a:pt x="250" y="38"/>
                    <a:pt x="250" y="36"/>
                    <a:pt x="249" y="35"/>
                  </a:cubicBezTo>
                  <a:cubicBezTo>
                    <a:pt x="253" y="35"/>
                    <a:pt x="255" y="34"/>
                    <a:pt x="257" y="35"/>
                  </a:cubicBezTo>
                  <a:cubicBezTo>
                    <a:pt x="258" y="35"/>
                    <a:pt x="261" y="35"/>
                    <a:pt x="260" y="36"/>
                  </a:cubicBezTo>
                  <a:cubicBezTo>
                    <a:pt x="258" y="36"/>
                    <a:pt x="256" y="36"/>
                    <a:pt x="254" y="36"/>
                  </a:cubicBezTo>
                  <a:cubicBezTo>
                    <a:pt x="254" y="37"/>
                    <a:pt x="254" y="37"/>
                    <a:pt x="254" y="38"/>
                  </a:cubicBezTo>
                  <a:cubicBezTo>
                    <a:pt x="257" y="39"/>
                    <a:pt x="257" y="38"/>
                    <a:pt x="259" y="38"/>
                  </a:cubicBezTo>
                  <a:cubicBezTo>
                    <a:pt x="260" y="39"/>
                    <a:pt x="256" y="39"/>
                    <a:pt x="256" y="39"/>
                  </a:cubicBezTo>
                  <a:cubicBezTo>
                    <a:pt x="255" y="40"/>
                    <a:pt x="259" y="39"/>
                    <a:pt x="260" y="40"/>
                  </a:cubicBezTo>
                  <a:cubicBezTo>
                    <a:pt x="262" y="39"/>
                    <a:pt x="264" y="39"/>
                    <a:pt x="265" y="38"/>
                  </a:cubicBezTo>
                  <a:cubicBezTo>
                    <a:pt x="266" y="38"/>
                    <a:pt x="266" y="38"/>
                    <a:pt x="266" y="37"/>
                  </a:cubicBezTo>
                  <a:cubicBezTo>
                    <a:pt x="271" y="38"/>
                    <a:pt x="270" y="36"/>
                    <a:pt x="274" y="36"/>
                  </a:cubicBezTo>
                  <a:cubicBezTo>
                    <a:pt x="275" y="36"/>
                    <a:pt x="276" y="35"/>
                    <a:pt x="276" y="35"/>
                  </a:cubicBezTo>
                  <a:cubicBezTo>
                    <a:pt x="278" y="35"/>
                    <a:pt x="279" y="34"/>
                    <a:pt x="279" y="34"/>
                  </a:cubicBezTo>
                  <a:cubicBezTo>
                    <a:pt x="283" y="35"/>
                    <a:pt x="286" y="33"/>
                    <a:pt x="290" y="33"/>
                  </a:cubicBezTo>
                  <a:cubicBezTo>
                    <a:pt x="290" y="33"/>
                    <a:pt x="290" y="34"/>
                    <a:pt x="290" y="35"/>
                  </a:cubicBezTo>
                  <a:cubicBezTo>
                    <a:pt x="293" y="35"/>
                    <a:pt x="297" y="35"/>
                    <a:pt x="299" y="34"/>
                  </a:cubicBezTo>
                  <a:cubicBezTo>
                    <a:pt x="299" y="34"/>
                    <a:pt x="301" y="34"/>
                    <a:pt x="301" y="34"/>
                  </a:cubicBezTo>
                  <a:cubicBezTo>
                    <a:pt x="301" y="34"/>
                    <a:pt x="301" y="34"/>
                    <a:pt x="301" y="34"/>
                  </a:cubicBezTo>
                  <a:cubicBezTo>
                    <a:pt x="303" y="33"/>
                    <a:pt x="306" y="34"/>
                    <a:pt x="306" y="32"/>
                  </a:cubicBezTo>
                  <a:cubicBezTo>
                    <a:pt x="309" y="33"/>
                    <a:pt x="312" y="33"/>
                    <a:pt x="314" y="34"/>
                  </a:cubicBezTo>
                  <a:cubicBezTo>
                    <a:pt x="315" y="34"/>
                    <a:pt x="316" y="33"/>
                    <a:pt x="317" y="33"/>
                  </a:cubicBezTo>
                  <a:cubicBezTo>
                    <a:pt x="317" y="32"/>
                    <a:pt x="312" y="32"/>
                    <a:pt x="316" y="31"/>
                  </a:cubicBezTo>
                  <a:cubicBezTo>
                    <a:pt x="314" y="30"/>
                    <a:pt x="309" y="30"/>
                    <a:pt x="311" y="28"/>
                  </a:cubicBezTo>
                  <a:cubicBezTo>
                    <a:pt x="312" y="28"/>
                    <a:pt x="313" y="29"/>
                    <a:pt x="316" y="29"/>
                  </a:cubicBezTo>
                  <a:cubicBezTo>
                    <a:pt x="317" y="29"/>
                    <a:pt x="319" y="31"/>
                    <a:pt x="322" y="30"/>
                  </a:cubicBezTo>
                  <a:cubicBezTo>
                    <a:pt x="322" y="30"/>
                    <a:pt x="323" y="30"/>
                    <a:pt x="323" y="30"/>
                  </a:cubicBezTo>
                  <a:cubicBezTo>
                    <a:pt x="323" y="30"/>
                    <a:pt x="324" y="31"/>
                    <a:pt x="325" y="30"/>
                  </a:cubicBezTo>
                  <a:cubicBezTo>
                    <a:pt x="326" y="30"/>
                    <a:pt x="326" y="31"/>
                    <a:pt x="327" y="31"/>
                  </a:cubicBezTo>
                  <a:cubicBezTo>
                    <a:pt x="328" y="31"/>
                    <a:pt x="330" y="30"/>
                    <a:pt x="330" y="32"/>
                  </a:cubicBezTo>
                  <a:cubicBezTo>
                    <a:pt x="333" y="31"/>
                    <a:pt x="334" y="32"/>
                    <a:pt x="338" y="31"/>
                  </a:cubicBezTo>
                  <a:cubicBezTo>
                    <a:pt x="336" y="33"/>
                    <a:pt x="341" y="32"/>
                    <a:pt x="339" y="33"/>
                  </a:cubicBezTo>
                  <a:cubicBezTo>
                    <a:pt x="341" y="33"/>
                    <a:pt x="342" y="33"/>
                    <a:pt x="342" y="34"/>
                  </a:cubicBezTo>
                  <a:cubicBezTo>
                    <a:pt x="346" y="34"/>
                    <a:pt x="346" y="35"/>
                    <a:pt x="349" y="35"/>
                  </a:cubicBezTo>
                  <a:cubicBezTo>
                    <a:pt x="351" y="32"/>
                    <a:pt x="344" y="33"/>
                    <a:pt x="345" y="30"/>
                  </a:cubicBezTo>
                  <a:cubicBezTo>
                    <a:pt x="345" y="29"/>
                    <a:pt x="344" y="30"/>
                    <a:pt x="342" y="30"/>
                  </a:cubicBezTo>
                  <a:cubicBezTo>
                    <a:pt x="342" y="29"/>
                    <a:pt x="344" y="29"/>
                    <a:pt x="343" y="27"/>
                  </a:cubicBezTo>
                  <a:cubicBezTo>
                    <a:pt x="344" y="27"/>
                    <a:pt x="342" y="27"/>
                    <a:pt x="341" y="27"/>
                  </a:cubicBezTo>
                  <a:cubicBezTo>
                    <a:pt x="341" y="27"/>
                    <a:pt x="343" y="26"/>
                    <a:pt x="341" y="26"/>
                  </a:cubicBezTo>
                  <a:cubicBezTo>
                    <a:pt x="341" y="25"/>
                    <a:pt x="344" y="25"/>
                    <a:pt x="343" y="24"/>
                  </a:cubicBezTo>
                  <a:cubicBezTo>
                    <a:pt x="345" y="24"/>
                    <a:pt x="345" y="23"/>
                    <a:pt x="347" y="23"/>
                  </a:cubicBezTo>
                  <a:cubicBezTo>
                    <a:pt x="347" y="22"/>
                    <a:pt x="348" y="21"/>
                    <a:pt x="350" y="21"/>
                  </a:cubicBezTo>
                  <a:cubicBezTo>
                    <a:pt x="349" y="19"/>
                    <a:pt x="354" y="20"/>
                    <a:pt x="353" y="18"/>
                  </a:cubicBezTo>
                  <a:cubicBezTo>
                    <a:pt x="358" y="18"/>
                    <a:pt x="360" y="19"/>
                    <a:pt x="363" y="19"/>
                  </a:cubicBezTo>
                  <a:cubicBezTo>
                    <a:pt x="363" y="20"/>
                    <a:pt x="363" y="20"/>
                    <a:pt x="364" y="20"/>
                  </a:cubicBezTo>
                  <a:cubicBezTo>
                    <a:pt x="364" y="21"/>
                    <a:pt x="362" y="21"/>
                    <a:pt x="361" y="21"/>
                  </a:cubicBezTo>
                  <a:cubicBezTo>
                    <a:pt x="361" y="23"/>
                    <a:pt x="363" y="24"/>
                    <a:pt x="361" y="25"/>
                  </a:cubicBezTo>
                  <a:cubicBezTo>
                    <a:pt x="362" y="26"/>
                    <a:pt x="363" y="26"/>
                    <a:pt x="363" y="26"/>
                  </a:cubicBezTo>
                  <a:cubicBezTo>
                    <a:pt x="364" y="26"/>
                    <a:pt x="364" y="27"/>
                    <a:pt x="365" y="27"/>
                  </a:cubicBezTo>
                  <a:cubicBezTo>
                    <a:pt x="363" y="28"/>
                    <a:pt x="365" y="30"/>
                    <a:pt x="363" y="32"/>
                  </a:cubicBezTo>
                  <a:cubicBezTo>
                    <a:pt x="362" y="33"/>
                    <a:pt x="366" y="33"/>
                    <a:pt x="366" y="34"/>
                  </a:cubicBezTo>
                  <a:cubicBezTo>
                    <a:pt x="365" y="37"/>
                    <a:pt x="362" y="40"/>
                    <a:pt x="355" y="41"/>
                  </a:cubicBezTo>
                  <a:cubicBezTo>
                    <a:pt x="356" y="42"/>
                    <a:pt x="360" y="41"/>
                    <a:pt x="360" y="42"/>
                  </a:cubicBezTo>
                  <a:cubicBezTo>
                    <a:pt x="363" y="42"/>
                    <a:pt x="362" y="40"/>
                    <a:pt x="365" y="40"/>
                  </a:cubicBezTo>
                  <a:cubicBezTo>
                    <a:pt x="365" y="41"/>
                    <a:pt x="364" y="41"/>
                    <a:pt x="364" y="42"/>
                  </a:cubicBezTo>
                  <a:cubicBezTo>
                    <a:pt x="365" y="42"/>
                    <a:pt x="365" y="41"/>
                    <a:pt x="366" y="41"/>
                  </a:cubicBezTo>
                  <a:cubicBezTo>
                    <a:pt x="367" y="41"/>
                    <a:pt x="367" y="40"/>
                    <a:pt x="367" y="40"/>
                  </a:cubicBezTo>
                  <a:cubicBezTo>
                    <a:pt x="367" y="40"/>
                    <a:pt x="369" y="40"/>
                    <a:pt x="369" y="40"/>
                  </a:cubicBezTo>
                  <a:cubicBezTo>
                    <a:pt x="370" y="39"/>
                    <a:pt x="369" y="39"/>
                    <a:pt x="369" y="38"/>
                  </a:cubicBezTo>
                  <a:cubicBezTo>
                    <a:pt x="370" y="38"/>
                    <a:pt x="371" y="38"/>
                    <a:pt x="372" y="38"/>
                  </a:cubicBezTo>
                  <a:cubicBezTo>
                    <a:pt x="371" y="37"/>
                    <a:pt x="375" y="35"/>
                    <a:pt x="372" y="35"/>
                  </a:cubicBezTo>
                  <a:cubicBezTo>
                    <a:pt x="372" y="34"/>
                    <a:pt x="374" y="34"/>
                    <a:pt x="374" y="34"/>
                  </a:cubicBezTo>
                  <a:cubicBezTo>
                    <a:pt x="374" y="33"/>
                    <a:pt x="373" y="33"/>
                    <a:pt x="372" y="33"/>
                  </a:cubicBezTo>
                  <a:cubicBezTo>
                    <a:pt x="372" y="32"/>
                    <a:pt x="376" y="33"/>
                    <a:pt x="377" y="33"/>
                  </a:cubicBezTo>
                  <a:cubicBezTo>
                    <a:pt x="376" y="32"/>
                    <a:pt x="377" y="31"/>
                    <a:pt x="374" y="31"/>
                  </a:cubicBezTo>
                  <a:cubicBezTo>
                    <a:pt x="372" y="32"/>
                    <a:pt x="370" y="30"/>
                    <a:pt x="370" y="31"/>
                  </a:cubicBezTo>
                  <a:cubicBezTo>
                    <a:pt x="369" y="30"/>
                    <a:pt x="369" y="29"/>
                    <a:pt x="369" y="28"/>
                  </a:cubicBezTo>
                  <a:cubicBezTo>
                    <a:pt x="369" y="28"/>
                    <a:pt x="371" y="28"/>
                    <a:pt x="371" y="28"/>
                  </a:cubicBezTo>
                  <a:cubicBezTo>
                    <a:pt x="372" y="28"/>
                    <a:pt x="371" y="26"/>
                    <a:pt x="371" y="26"/>
                  </a:cubicBezTo>
                  <a:cubicBezTo>
                    <a:pt x="371" y="25"/>
                    <a:pt x="370" y="26"/>
                    <a:pt x="370" y="26"/>
                  </a:cubicBezTo>
                  <a:cubicBezTo>
                    <a:pt x="368" y="25"/>
                    <a:pt x="369" y="24"/>
                    <a:pt x="368" y="23"/>
                  </a:cubicBezTo>
                  <a:cubicBezTo>
                    <a:pt x="372" y="24"/>
                    <a:pt x="371" y="21"/>
                    <a:pt x="373" y="21"/>
                  </a:cubicBezTo>
                  <a:cubicBezTo>
                    <a:pt x="373" y="21"/>
                    <a:pt x="373" y="20"/>
                    <a:pt x="373" y="19"/>
                  </a:cubicBezTo>
                  <a:cubicBezTo>
                    <a:pt x="376" y="19"/>
                    <a:pt x="375" y="21"/>
                    <a:pt x="375" y="21"/>
                  </a:cubicBezTo>
                  <a:cubicBezTo>
                    <a:pt x="375" y="22"/>
                    <a:pt x="377" y="21"/>
                    <a:pt x="377" y="22"/>
                  </a:cubicBezTo>
                  <a:cubicBezTo>
                    <a:pt x="377" y="22"/>
                    <a:pt x="376" y="23"/>
                    <a:pt x="376" y="22"/>
                  </a:cubicBezTo>
                  <a:cubicBezTo>
                    <a:pt x="377" y="24"/>
                    <a:pt x="379" y="24"/>
                    <a:pt x="382" y="25"/>
                  </a:cubicBezTo>
                  <a:cubicBezTo>
                    <a:pt x="384" y="25"/>
                    <a:pt x="382" y="23"/>
                    <a:pt x="381" y="23"/>
                  </a:cubicBezTo>
                  <a:cubicBezTo>
                    <a:pt x="383" y="23"/>
                    <a:pt x="385" y="23"/>
                    <a:pt x="388" y="22"/>
                  </a:cubicBezTo>
                  <a:cubicBezTo>
                    <a:pt x="388" y="22"/>
                    <a:pt x="386" y="22"/>
                    <a:pt x="385" y="22"/>
                  </a:cubicBezTo>
                  <a:cubicBezTo>
                    <a:pt x="386" y="21"/>
                    <a:pt x="384" y="21"/>
                    <a:pt x="384" y="19"/>
                  </a:cubicBezTo>
                  <a:cubicBezTo>
                    <a:pt x="385" y="21"/>
                    <a:pt x="391" y="19"/>
                    <a:pt x="390" y="21"/>
                  </a:cubicBezTo>
                  <a:cubicBezTo>
                    <a:pt x="391" y="21"/>
                    <a:pt x="392" y="20"/>
                    <a:pt x="392" y="20"/>
                  </a:cubicBezTo>
                  <a:cubicBezTo>
                    <a:pt x="393" y="21"/>
                    <a:pt x="392" y="21"/>
                    <a:pt x="393" y="21"/>
                  </a:cubicBezTo>
                  <a:cubicBezTo>
                    <a:pt x="393" y="22"/>
                    <a:pt x="395" y="21"/>
                    <a:pt x="395" y="21"/>
                  </a:cubicBezTo>
                  <a:cubicBezTo>
                    <a:pt x="397" y="22"/>
                    <a:pt x="400" y="21"/>
                    <a:pt x="398" y="23"/>
                  </a:cubicBezTo>
                  <a:cubicBezTo>
                    <a:pt x="400" y="23"/>
                    <a:pt x="401" y="23"/>
                    <a:pt x="403" y="23"/>
                  </a:cubicBezTo>
                  <a:cubicBezTo>
                    <a:pt x="403" y="22"/>
                    <a:pt x="399" y="22"/>
                    <a:pt x="402" y="21"/>
                  </a:cubicBezTo>
                  <a:cubicBezTo>
                    <a:pt x="401" y="21"/>
                    <a:pt x="400" y="21"/>
                    <a:pt x="399" y="20"/>
                  </a:cubicBezTo>
                  <a:cubicBezTo>
                    <a:pt x="398" y="18"/>
                    <a:pt x="399" y="18"/>
                    <a:pt x="399" y="15"/>
                  </a:cubicBezTo>
                  <a:cubicBezTo>
                    <a:pt x="404" y="15"/>
                    <a:pt x="412" y="15"/>
                    <a:pt x="416" y="15"/>
                  </a:cubicBezTo>
                  <a:cubicBezTo>
                    <a:pt x="418" y="15"/>
                    <a:pt x="416" y="14"/>
                    <a:pt x="419" y="15"/>
                  </a:cubicBezTo>
                  <a:cubicBezTo>
                    <a:pt x="422" y="14"/>
                    <a:pt x="419" y="13"/>
                    <a:pt x="421" y="11"/>
                  </a:cubicBezTo>
                  <a:cubicBezTo>
                    <a:pt x="423" y="11"/>
                    <a:pt x="424" y="11"/>
                    <a:pt x="426" y="11"/>
                  </a:cubicBezTo>
                  <a:cubicBezTo>
                    <a:pt x="427" y="10"/>
                    <a:pt x="430" y="9"/>
                    <a:pt x="432" y="8"/>
                  </a:cubicBezTo>
                  <a:cubicBezTo>
                    <a:pt x="442" y="8"/>
                    <a:pt x="452" y="7"/>
                    <a:pt x="460" y="5"/>
                  </a:cubicBezTo>
                  <a:cubicBezTo>
                    <a:pt x="462" y="5"/>
                    <a:pt x="462" y="6"/>
                    <a:pt x="462" y="6"/>
                  </a:cubicBezTo>
                  <a:cubicBezTo>
                    <a:pt x="463" y="6"/>
                    <a:pt x="464" y="5"/>
                    <a:pt x="463" y="5"/>
                  </a:cubicBezTo>
                  <a:cubicBezTo>
                    <a:pt x="465" y="5"/>
                    <a:pt x="463" y="6"/>
                    <a:pt x="464" y="6"/>
                  </a:cubicBezTo>
                  <a:cubicBezTo>
                    <a:pt x="465" y="7"/>
                    <a:pt x="467" y="6"/>
                    <a:pt x="466" y="7"/>
                  </a:cubicBezTo>
                  <a:cubicBezTo>
                    <a:pt x="468" y="7"/>
                    <a:pt x="465" y="6"/>
                    <a:pt x="467" y="6"/>
                  </a:cubicBezTo>
                  <a:cubicBezTo>
                    <a:pt x="469" y="6"/>
                    <a:pt x="472" y="6"/>
                    <a:pt x="472" y="4"/>
                  </a:cubicBezTo>
                  <a:cubicBezTo>
                    <a:pt x="474" y="5"/>
                    <a:pt x="475" y="4"/>
                    <a:pt x="475" y="3"/>
                  </a:cubicBezTo>
                  <a:cubicBezTo>
                    <a:pt x="476" y="4"/>
                    <a:pt x="477" y="4"/>
                    <a:pt x="478" y="4"/>
                  </a:cubicBezTo>
                  <a:cubicBezTo>
                    <a:pt x="481" y="4"/>
                    <a:pt x="480" y="3"/>
                    <a:pt x="480" y="2"/>
                  </a:cubicBezTo>
                  <a:cubicBezTo>
                    <a:pt x="485" y="1"/>
                    <a:pt x="490" y="0"/>
                    <a:pt x="497" y="0"/>
                  </a:cubicBezTo>
                  <a:cubicBezTo>
                    <a:pt x="496" y="0"/>
                    <a:pt x="496" y="1"/>
                    <a:pt x="496" y="2"/>
                  </a:cubicBezTo>
                  <a:cubicBezTo>
                    <a:pt x="498" y="3"/>
                    <a:pt x="502" y="3"/>
                    <a:pt x="504" y="2"/>
                  </a:cubicBezTo>
                  <a:cubicBezTo>
                    <a:pt x="505" y="2"/>
                    <a:pt x="504" y="2"/>
                    <a:pt x="504" y="2"/>
                  </a:cubicBezTo>
                  <a:close/>
                  <a:moveTo>
                    <a:pt x="742" y="62"/>
                  </a:moveTo>
                  <a:cubicBezTo>
                    <a:pt x="742" y="61"/>
                    <a:pt x="740" y="61"/>
                    <a:pt x="740" y="61"/>
                  </a:cubicBezTo>
                  <a:cubicBezTo>
                    <a:pt x="736" y="60"/>
                    <a:pt x="736" y="62"/>
                    <a:pt x="740" y="61"/>
                  </a:cubicBezTo>
                  <a:cubicBezTo>
                    <a:pt x="740" y="62"/>
                    <a:pt x="740" y="62"/>
                    <a:pt x="742" y="62"/>
                  </a:cubicBezTo>
                  <a:close/>
                  <a:moveTo>
                    <a:pt x="214" y="98"/>
                  </a:moveTo>
                  <a:cubicBezTo>
                    <a:pt x="213" y="100"/>
                    <a:pt x="217" y="99"/>
                    <a:pt x="216" y="101"/>
                  </a:cubicBezTo>
                  <a:cubicBezTo>
                    <a:pt x="217" y="101"/>
                    <a:pt x="218" y="100"/>
                    <a:pt x="219" y="101"/>
                  </a:cubicBezTo>
                  <a:cubicBezTo>
                    <a:pt x="219" y="101"/>
                    <a:pt x="218" y="101"/>
                    <a:pt x="218" y="101"/>
                  </a:cubicBezTo>
                  <a:cubicBezTo>
                    <a:pt x="216" y="101"/>
                    <a:pt x="212" y="102"/>
                    <a:pt x="211" y="102"/>
                  </a:cubicBezTo>
                  <a:cubicBezTo>
                    <a:pt x="208" y="102"/>
                    <a:pt x="208" y="101"/>
                    <a:pt x="206" y="100"/>
                  </a:cubicBezTo>
                  <a:cubicBezTo>
                    <a:pt x="206" y="99"/>
                    <a:pt x="209" y="100"/>
                    <a:pt x="209" y="99"/>
                  </a:cubicBezTo>
                  <a:cubicBezTo>
                    <a:pt x="207" y="98"/>
                    <a:pt x="206" y="98"/>
                    <a:pt x="203" y="99"/>
                  </a:cubicBezTo>
                  <a:cubicBezTo>
                    <a:pt x="202" y="98"/>
                    <a:pt x="201" y="97"/>
                    <a:pt x="198" y="97"/>
                  </a:cubicBezTo>
                  <a:cubicBezTo>
                    <a:pt x="197" y="97"/>
                    <a:pt x="197" y="98"/>
                    <a:pt x="197" y="98"/>
                  </a:cubicBezTo>
                  <a:cubicBezTo>
                    <a:pt x="196" y="98"/>
                    <a:pt x="195" y="98"/>
                    <a:pt x="194" y="99"/>
                  </a:cubicBezTo>
                  <a:cubicBezTo>
                    <a:pt x="193" y="99"/>
                    <a:pt x="192" y="100"/>
                    <a:pt x="190" y="100"/>
                  </a:cubicBezTo>
                  <a:cubicBezTo>
                    <a:pt x="191" y="102"/>
                    <a:pt x="188" y="102"/>
                    <a:pt x="188" y="103"/>
                  </a:cubicBezTo>
                  <a:cubicBezTo>
                    <a:pt x="187" y="104"/>
                    <a:pt x="188" y="105"/>
                    <a:pt x="187" y="106"/>
                  </a:cubicBezTo>
                  <a:cubicBezTo>
                    <a:pt x="186" y="106"/>
                    <a:pt x="186" y="106"/>
                    <a:pt x="185" y="105"/>
                  </a:cubicBezTo>
                  <a:cubicBezTo>
                    <a:pt x="184" y="107"/>
                    <a:pt x="187" y="108"/>
                    <a:pt x="185" y="109"/>
                  </a:cubicBezTo>
                  <a:cubicBezTo>
                    <a:pt x="187" y="108"/>
                    <a:pt x="187" y="110"/>
                    <a:pt x="187" y="110"/>
                  </a:cubicBezTo>
                  <a:cubicBezTo>
                    <a:pt x="187" y="110"/>
                    <a:pt x="188" y="110"/>
                    <a:pt x="189" y="110"/>
                  </a:cubicBezTo>
                  <a:cubicBezTo>
                    <a:pt x="191" y="110"/>
                    <a:pt x="192" y="111"/>
                    <a:pt x="193" y="110"/>
                  </a:cubicBezTo>
                  <a:cubicBezTo>
                    <a:pt x="193" y="110"/>
                    <a:pt x="195" y="110"/>
                    <a:pt x="195" y="110"/>
                  </a:cubicBezTo>
                  <a:cubicBezTo>
                    <a:pt x="198" y="110"/>
                    <a:pt x="197" y="110"/>
                    <a:pt x="199" y="109"/>
                  </a:cubicBezTo>
                  <a:cubicBezTo>
                    <a:pt x="201" y="109"/>
                    <a:pt x="201" y="110"/>
                    <a:pt x="203" y="110"/>
                  </a:cubicBezTo>
                  <a:cubicBezTo>
                    <a:pt x="203" y="109"/>
                    <a:pt x="203" y="109"/>
                    <a:pt x="204" y="109"/>
                  </a:cubicBezTo>
                  <a:cubicBezTo>
                    <a:pt x="206" y="109"/>
                    <a:pt x="211" y="109"/>
                    <a:pt x="213" y="109"/>
                  </a:cubicBezTo>
                  <a:cubicBezTo>
                    <a:pt x="214" y="109"/>
                    <a:pt x="215" y="110"/>
                    <a:pt x="217" y="110"/>
                  </a:cubicBezTo>
                  <a:cubicBezTo>
                    <a:pt x="218" y="110"/>
                    <a:pt x="218" y="109"/>
                    <a:pt x="219" y="109"/>
                  </a:cubicBezTo>
                  <a:cubicBezTo>
                    <a:pt x="218" y="109"/>
                    <a:pt x="219" y="110"/>
                    <a:pt x="220" y="110"/>
                  </a:cubicBezTo>
                  <a:cubicBezTo>
                    <a:pt x="222" y="110"/>
                    <a:pt x="222" y="110"/>
                    <a:pt x="225" y="110"/>
                  </a:cubicBezTo>
                  <a:cubicBezTo>
                    <a:pt x="229" y="111"/>
                    <a:pt x="234" y="110"/>
                    <a:pt x="238" y="110"/>
                  </a:cubicBezTo>
                  <a:cubicBezTo>
                    <a:pt x="238" y="109"/>
                    <a:pt x="239" y="108"/>
                    <a:pt x="239" y="108"/>
                  </a:cubicBezTo>
                  <a:cubicBezTo>
                    <a:pt x="236" y="106"/>
                    <a:pt x="233" y="103"/>
                    <a:pt x="227" y="103"/>
                  </a:cubicBezTo>
                  <a:cubicBezTo>
                    <a:pt x="227" y="102"/>
                    <a:pt x="225" y="102"/>
                    <a:pt x="225" y="102"/>
                  </a:cubicBezTo>
                  <a:cubicBezTo>
                    <a:pt x="225" y="101"/>
                    <a:pt x="224" y="101"/>
                    <a:pt x="224" y="100"/>
                  </a:cubicBezTo>
                  <a:cubicBezTo>
                    <a:pt x="224" y="99"/>
                    <a:pt x="227" y="99"/>
                    <a:pt x="227" y="97"/>
                  </a:cubicBezTo>
                  <a:cubicBezTo>
                    <a:pt x="221" y="96"/>
                    <a:pt x="218" y="98"/>
                    <a:pt x="214" y="98"/>
                  </a:cubicBezTo>
                  <a:close/>
                  <a:moveTo>
                    <a:pt x="282" y="121"/>
                  </a:moveTo>
                  <a:cubicBezTo>
                    <a:pt x="281" y="121"/>
                    <a:pt x="280" y="121"/>
                    <a:pt x="281" y="121"/>
                  </a:cubicBezTo>
                  <a:cubicBezTo>
                    <a:pt x="283" y="120"/>
                    <a:pt x="286" y="120"/>
                    <a:pt x="288" y="120"/>
                  </a:cubicBezTo>
                  <a:cubicBezTo>
                    <a:pt x="288" y="120"/>
                    <a:pt x="288" y="119"/>
                    <a:pt x="288" y="119"/>
                  </a:cubicBezTo>
                  <a:cubicBezTo>
                    <a:pt x="288" y="119"/>
                    <a:pt x="290" y="120"/>
                    <a:pt x="290" y="120"/>
                  </a:cubicBezTo>
                  <a:cubicBezTo>
                    <a:pt x="290" y="118"/>
                    <a:pt x="290" y="117"/>
                    <a:pt x="290" y="116"/>
                  </a:cubicBezTo>
                  <a:cubicBezTo>
                    <a:pt x="289" y="115"/>
                    <a:pt x="288" y="115"/>
                    <a:pt x="287" y="115"/>
                  </a:cubicBezTo>
                  <a:cubicBezTo>
                    <a:pt x="287" y="114"/>
                    <a:pt x="287" y="114"/>
                    <a:pt x="287" y="114"/>
                  </a:cubicBezTo>
                  <a:cubicBezTo>
                    <a:pt x="287" y="113"/>
                    <a:pt x="284" y="112"/>
                    <a:pt x="286" y="112"/>
                  </a:cubicBezTo>
                  <a:cubicBezTo>
                    <a:pt x="288" y="112"/>
                    <a:pt x="290" y="112"/>
                    <a:pt x="292" y="112"/>
                  </a:cubicBezTo>
                  <a:cubicBezTo>
                    <a:pt x="293" y="111"/>
                    <a:pt x="290" y="111"/>
                    <a:pt x="290" y="110"/>
                  </a:cubicBezTo>
                  <a:cubicBezTo>
                    <a:pt x="290" y="109"/>
                    <a:pt x="288" y="109"/>
                    <a:pt x="287" y="108"/>
                  </a:cubicBezTo>
                  <a:cubicBezTo>
                    <a:pt x="287" y="108"/>
                    <a:pt x="289" y="108"/>
                    <a:pt x="288" y="107"/>
                  </a:cubicBezTo>
                  <a:cubicBezTo>
                    <a:pt x="285" y="108"/>
                    <a:pt x="284" y="107"/>
                    <a:pt x="282" y="107"/>
                  </a:cubicBezTo>
                  <a:cubicBezTo>
                    <a:pt x="283" y="104"/>
                    <a:pt x="276" y="105"/>
                    <a:pt x="276" y="103"/>
                  </a:cubicBezTo>
                  <a:cubicBezTo>
                    <a:pt x="279" y="102"/>
                    <a:pt x="280" y="100"/>
                    <a:pt x="286" y="101"/>
                  </a:cubicBezTo>
                  <a:cubicBezTo>
                    <a:pt x="286" y="100"/>
                    <a:pt x="286" y="100"/>
                    <a:pt x="287" y="100"/>
                  </a:cubicBezTo>
                  <a:cubicBezTo>
                    <a:pt x="287" y="98"/>
                    <a:pt x="284" y="99"/>
                    <a:pt x="284" y="97"/>
                  </a:cubicBezTo>
                  <a:cubicBezTo>
                    <a:pt x="279" y="97"/>
                    <a:pt x="277" y="98"/>
                    <a:pt x="274" y="97"/>
                  </a:cubicBezTo>
                  <a:cubicBezTo>
                    <a:pt x="274" y="98"/>
                    <a:pt x="274" y="98"/>
                    <a:pt x="273" y="98"/>
                  </a:cubicBezTo>
                  <a:cubicBezTo>
                    <a:pt x="273" y="97"/>
                    <a:pt x="272" y="98"/>
                    <a:pt x="272" y="98"/>
                  </a:cubicBezTo>
                  <a:cubicBezTo>
                    <a:pt x="270" y="99"/>
                    <a:pt x="266" y="100"/>
                    <a:pt x="265" y="100"/>
                  </a:cubicBezTo>
                  <a:cubicBezTo>
                    <a:pt x="262" y="100"/>
                    <a:pt x="263" y="100"/>
                    <a:pt x="262" y="101"/>
                  </a:cubicBezTo>
                  <a:cubicBezTo>
                    <a:pt x="262" y="101"/>
                    <a:pt x="261" y="101"/>
                    <a:pt x="260" y="101"/>
                  </a:cubicBezTo>
                  <a:cubicBezTo>
                    <a:pt x="260" y="101"/>
                    <a:pt x="261" y="102"/>
                    <a:pt x="260" y="103"/>
                  </a:cubicBezTo>
                  <a:cubicBezTo>
                    <a:pt x="261" y="104"/>
                    <a:pt x="263" y="102"/>
                    <a:pt x="263" y="104"/>
                  </a:cubicBezTo>
                  <a:cubicBezTo>
                    <a:pt x="263" y="104"/>
                    <a:pt x="264" y="104"/>
                    <a:pt x="264" y="105"/>
                  </a:cubicBezTo>
                  <a:cubicBezTo>
                    <a:pt x="264" y="106"/>
                    <a:pt x="265" y="107"/>
                    <a:pt x="265" y="107"/>
                  </a:cubicBezTo>
                  <a:cubicBezTo>
                    <a:pt x="266" y="108"/>
                    <a:pt x="265" y="108"/>
                    <a:pt x="266" y="108"/>
                  </a:cubicBezTo>
                  <a:cubicBezTo>
                    <a:pt x="266" y="108"/>
                    <a:pt x="267" y="110"/>
                    <a:pt x="267" y="110"/>
                  </a:cubicBezTo>
                  <a:cubicBezTo>
                    <a:pt x="268" y="111"/>
                    <a:pt x="268" y="111"/>
                    <a:pt x="269" y="112"/>
                  </a:cubicBezTo>
                  <a:cubicBezTo>
                    <a:pt x="270" y="112"/>
                    <a:pt x="269" y="113"/>
                    <a:pt x="269" y="113"/>
                  </a:cubicBezTo>
                  <a:cubicBezTo>
                    <a:pt x="269" y="114"/>
                    <a:pt x="272" y="114"/>
                    <a:pt x="271" y="115"/>
                  </a:cubicBezTo>
                  <a:cubicBezTo>
                    <a:pt x="268" y="114"/>
                    <a:pt x="270" y="117"/>
                    <a:pt x="268" y="117"/>
                  </a:cubicBezTo>
                  <a:cubicBezTo>
                    <a:pt x="272" y="117"/>
                    <a:pt x="272" y="120"/>
                    <a:pt x="277" y="119"/>
                  </a:cubicBezTo>
                  <a:cubicBezTo>
                    <a:pt x="273" y="121"/>
                    <a:pt x="282" y="119"/>
                    <a:pt x="282" y="121"/>
                  </a:cubicBezTo>
                  <a:close/>
                  <a:moveTo>
                    <a:pt x="312" y="98"/>
                  </a:moveTo>
                  <a:cubicBezTo>
                    <a:pt x="311" y="98"/>
                    <a:pt x="311" y="99"/>
                    <a:pt x="311" y="100"/>
                  </a:cubicBezTo>
                  <a:cubicBezTo>
                    <a:pt x="310" y="100"/>
                    <a:pt x="308" y="100"/>
                    <a:pt x="308" y="101"/>
                  </a:cubicBezTo>
                  <a:cubicBezTo>
                    <a:pt x="308" y="101"/>
                    <a:pt x="311" y="102"/>
                    <a:pt x="311" y="103"/>
                  </a:cubicBezTo>
                  <a:cubicBezTo>
                    <a:pt x="311" y="103"/>
                    <a:pt x="309" y="103"/>
                    <a:pt x="310" y="103"/>
                  </a:cubicBezTo>
                  <a:cubicBezTo>
                    <a:pt x="311" y="104"/>
                    <a:pt x="313" y="103"/>
                    <a:pt x="314" y="104"/>
                  </a:cubicBezTo>
                  <a:cubicBezTo>
                    <a:pt x="314" y="103"/>
                    <a:pt x="315" y="103"/>
                    <a:pt x="316" y="103"/>
                  </a:cubicBezTo>
                  <a:cubicBezTo>
                    <a:pt x="317" y="101"/>
                    <a:pt x="314" y="102"/>
                    <a:pt x="314" y="101"/>
                  </a:cubicBezTo>
                  <a:cubicBezTo>
                    <a:pt x="315" y="100"/>
                    <a:pt x="317" y="100"/>
                    <a:pt x="317" y="99"/>
                  </a:cubicBezTo>
                  <a:cubicBezTo>
                    <a:pt x="315" y="99"/>
                    <a:pt x="315" y="98"/>
                    <a:pt x="316" y="98"/>
                  </a:cubicBezTo>
                  <a:cubicBezTo>
                    <a:pt x="314" y="98"/>
                    <a:pt x="313" y="98"/>
                    <a:pt x="312" y="98"/>
                  </a:cubicBezTo>
                  <a:close/>
                  <a:moveTo>
                    <a:pt x="182" y="111"/>
                  </a:moveTo>
                  <a:cubicBezTo>
                    <a:pt x="182" y="113"/>
                    <a:pt x="189" y="112"/>
                    <a:pt x="189" y="111"/>
                  </a:cubicBezTo>
                  <a:cubicBezTo>
                    <a:pt x="186" y="111"/>
                    <a:pt x="185" y="111"/>
                    <a:pt x="182" y="111"/>
                  </a:cubicBezTo>
                  <a:close/>
                  <a:moveTo>
                    <a:pt x="205" y="202"/>
                  </a:moveTo>
                  <a:cubicBezTo>
                    <a:pt x="206" y="200"/>
                    <a:pt x="212" y="200"/>
                    <a:pt x="211" y="197"/>
                  </a:cubicBezTo>
                  <a:cubicBezTo>
                    <a:pt x="208" y="198"/>
                    <a:pt x="203" y="196"/>
                    <a:pt x="200" y="197"/>
                  </a:cubicBezTo>
                  <a:cubicBezTo>
                    <a:pt x="204" y="198"/>
                    <a:pt x="199" y="198"/>
                    <a:pt x="199" y="198"/>
                  </a:cubicBezTo>
                  <a:cubicBezTo>
                    <a:pt x="199" y="198"/>
                    <a:pt x="200" y="199"/>
                    <a:pt x="200" y="200"/>
                  </a:cubicBezTo>
                  <a:cubicBezTo>
                    <a:pt x="200" y="200"/>
                    <a:pt x="200" y="201"/>
                    <a:pt x="199" y="201"/>
                  </a:cubicBezTo>
                  <a:cubicBezTo>
                    <a:pt x="199" y="201"/>
                    <a:pt x="198" y="201"/>
                    <a:pt x="198" y="201"/>
                  </a:cubicBezTo>
                  <a:cubicBezTo>
                    <a:pt x="199" y="202"/>
                    <a:pt x="202" y="202"/>
                    <a:pt x="205" y="2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7"/>
            <p:cNvSpPr/>
            <p:nvPr/>
          </p:nvSpPr>
          <p:spPr bwMode="auto">
            <a:xfrm>
              <a:off x="2692400" y="3511550"/>
              <a:ext cx="44450" cy="15875"/>
            </a:xfrm>
            <a:custGeom>
              <a:avLst/>
              <a:gdLst>
                <a:gd name="T0" fmla="*/ 9 w 12"/>
                <a:gd name="T1" fmla="*/ 0 h 4"/>
                <a:gd name="T2" fmla="*/ 11 w 12"/>
                <a:gd name="T3" fmla="*/ 3 h 4"/>
                <a:gd name="T4" fmla="*/ 0 w 12"/>
                <a:gd name="T5" fmla="*/ 2 h 4"/>
                <a:gd name="T6" fmla="*/ 9 w 12"/>
                <a:gd name="T7" fmla="*/ 0 h 4"/>
              </a:gdLst>
              <a:ahLst/>
              <a:cxnLst>
                <a:cxn ang="0">
                  <a:pos x="T0" y="T1"/>
                </a:cxn>
                <a:cxn ang="0">
                  <a:pos x="T2" y="T3"/>
                </a:cxn>
                <a:cxn ang="0">
                  <a:pos x="T4" y="T5"/>
                </a:cxn>
                <a:cxn ang="0">
                  <a:pos x="T6" y="T7"/>
                </a:cxn>
              </a:cxnLst>
              <a:rect l="0" t="0" r="r" b="b"/>
              <a:pathLst>
                <a:path w="12" h="4">
                  <a:moveTo>
                    <a:pt x="9" y="0"/>
                  </a:moveTo>
                  <a:cubicBezTo>
                    <a:pt x="9" y="2"/>
                    <a:pt x="12" y="1"/>
                    <a:pt x="11" y="3"/>
                  </a:cubicBezTo>
                  <a:cubicBezTo>
                    <a:pt x="6" y="4"/>
                    <a:pt x="2" y="3"/>
                    <a:pt x="0" y="2"/>
                  </a:cubicBezTo>
                  <a:cubicBezTo>
                    <a:pt x="2" y="1"/>
                    <a:pt x="5"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8"/>
            <p:cNvSpPr>
              <a:spLocks noEditPoints="1"/>
            </p:cNvSpPr>
            <p:nvPr/>
          </p:nvSpPr>
          <p:spPr bwMode="auto">
            <a:xfrm>
              <a:off x="2786063" y="3533775"/>
              <a:ext cx="446088" cy="153988"/>
            </a:xfrm>
            <a:custGeom>
              <a:avLst/>
              <a:gdLst>
                <a:gd name="T0" fmla="*/ 12 w 119"/>
                <a:gd name="T1" fmla="*/ 3 h 41"/>
                <a:gd name="T2" fmla="*/ 16 w 119"/>
                <a:gd name="T3" fmla="*/ 2 h 41"/>
                <a:gd name="T4" fmla="*/ 16 w 119"/>
                <a:gd name="T5" fmla="*/ 3 h 41"/>
                <a:gd name="T6" fmla="*/ 16 w 119"/>
                <a:gd name="T7" fmla="*/ 5 h 41"/>
                <a:gd name="T8" fmla="*/ 19 w 119"/>
                <a:gd name="T9" fmla="*/ 9 h 41"/>
                <a:gd name="T10" fmla="*/ 25 w 119"/>
                <a:gd name="T11" fmla="*/ 3 h 41"/>
                <a:gd name="T12" fmla="*/ 34 w 119"/>
                <a:gd name="T13" fmla="*/ 2 h 41"/>
                <a:gd name="T14" fmla="*/ 40 w 119"/>
                <a:gd name="T15" fmla="*/ 7 h 41"/>
                <a:gd name="T16" fmla="*/ 47 w 119"/>
                <a:gd name="T17" fmla="*/ 6 h 41"/>
                <a:gd name="T18" fmla="*/ 57 w 119"/>
                <a:gd name="T19" fmla="*/ 5 h 41"/>
                <a:gd name="T20" fmla="*/ 61 w 119"/>
                <a:gd name="T21" fmla="*/ 7 h 41"/>
                <a:gd name="T22" fmla="*/ 65 w 119"/>
                <a:gd name="T23" fmla="*/ 8 h 41"/>
                <a:gd name="T24" fmla="*/ 67 w 119"/>
                <a:gd name="T25" fmla="*/ 9 h 41"/>
                <a:gd name="T26" fmla="*/ 76 w 119"/>
                <a:gd name="T27" fmla="*/ 10 h 41"/>
                <a:gd name="T28" fmla="*/ 84 w 119"/>
                <a:gd name="T29" fmla="*/ 12 h 41"/>
                <a:gd name="T30" fmla="*/ 87 w 119"/>
                <a:gd name="T31" fmla="*/ 13 h 41"/>
                <a:gd name="T32" fmla="*/ 93 w 119"/>
                <a:gd name="T33" fmla="*/ 16 h 41"/>
                <a:gd name="T34" fmla="*/ 89 w 119"/>
                <a:gd name="T35" fmla="*/ 20 h 41"/>
                <a:gd name="T36" fmla="*/ 98 w 119"/>
                <a:gd name="T37" fmla="*/ 20 h 41"/>
                <a:gd name="T38" fmla="*/ 100 w 119"/>
                <a:gd name="T39" fmla="*/ 22 h 41"/>
                <a:gd name="T40" fmla="*/ 108 w 119"/>
                <a:gd name="T41" fmla="*/ 23 h 41"/>
                <a:gd name="T42" fmla="*/ 113 w 119"/>
                <a:gd name="T43" fmla="*/ 25 h 41"/>
                <a:gd name="T44" fmla="*/ 115 w 119"/>
                <a:gd name="T45" fmla="*/ 27 h 41"/>
                <a:gd name="T46" fmla="*/ 110 w 119"/>
                <a:gd name="T47" fmla="*/ 31 h 41"/>
                <a:gd name="T48" fmla="*/ 103 w 119"/>
                <a:gd name="T49" fmla="*/ 30 h 41"/>
                <a:gd name="T50" fmla="*/ 97 w 119"/>
                <a:gd name="T51" fmla="*/ 27 h 41"/>
                <a:gd name="T52" fmla="*/ 92 w 119"/>
                <a:gd name="T53" fmla="*/ 30 h 41"/>
                <a:gd name="T54" fmla="*/ 99 w 119"/>
                <a:gd name="T55" fmla="*/ 32 h 41"/>
                <a:gd name="T56" fmla="*/ 103 w 119"/>
                <a:gd name="T57" fmla="*/ 35 h 41"/>
                <a:gd name="T58" fmla="*/ 100 w 119"/>
                <a:gd name="T59" fmla="*/ 39 h 41"/>
                <a:gd name="T60" fmla="*/ 87 w 119"/>
                <a:gd name="T61" fmla="*/ 36 h 41"/>
                <a:gd name="T62" fmla="*/ 91 w 119"/>
                <a:gd name="T63" fmla="*/ 39 h 41"/>
                <a:gd name="T64" fmla="*/ 96 w 119"/>
                <a:gd name="T65" fmla="*/ 40 h 41"/>
                <a:gd name="T66" fmla="*/ 91 w 119"/>
                <a:gd name="T67" fmla="*/ 40 h 41"/>
                <a:gd name="T68" fmla="*/ 80 w 119"/>
                <a:gd name="T69" fmla="*/ 38 h 41"/>
                <a:gd name="T70" fmla="*/ 74 w 119"/>
                <a:gd name="T71" fmla="*/ 37 h 41"/>
                <a:gd name="T72" fmla="*/ 71 w 119"/>
                <a:gd name="T73" fmla="*/ 34 h 41"/>
                <a:gd name="T74" fmla="*/ 65 w 119"/>
                <a:gd name="T75" fmla="*/ 29 h 41"/>
                <a:gd name="T76" fmla="*/ 66 w 119"/>
                <a:gd name="T77" fmla="*/ 27 h 41"/>
                <a:gd name="T78" fmla="*/ 68 w 119"/>
                <a:gd name="T79" fmla="*/ 25 h 41"/>
                <a:gd name="T80" fmla="*/ 71 w 119"/>
                <a:gd name="T81" fmla="*/ 23 h 41"/>
                <a:gd name="T82" fmla="*/ 68 w 119"/>
                <a:gd name="T83" fmla="*/ 20 h 41"/>
                <a:gd name="T84" fmla="*/ 64 w 119"/>
                <a:gd name="T85" fmla="*/ 19 h 41"/>
                <a:gd name="T86" fmla="*/ 61 w 119"/>
                <a:gd name="T87" fmla="*/ 19 h 41"/>
                <a:gd name="T88" fmla="*/ 57 w 119"/>
                <a:gd name="T89" fmla="*/ 18 h 41"/>
                <a:gd name="T90" fmla="*/ 49 w 119"/>
                <a:gd name="T91" fmla="*/ 14 h 41"/>
                <a:gd name="T92" fmla="*/ 41 w 119"/>
                <a:gd name="T93" fmla="*/ 15 h 41"/>
                <a:gd name="T94" fmla="*/ 34 w 119"/>
                <a:gd name="T95" fmla="*/ 15 h 41"/>
                <a:gd name="T96" fmla="*/ 26 w 119"/>
                <a:gd name="T97" fmla="*/ 15 h 41"/>
                <a:gd name="T98" fmla="*/ 12 w 119"/>
                <a:gd name="T99" fmla="*/ 13 h 41"/>
                <a:gd name="T100" fmla="*/ 5 w 119"/>
                <a:gd name="T101" fmla="*/ 11 h 41"/>
                <a:gd name="T102" fmla="*/ 3 w 119"/>
                <a:gd name="T103" fmla="*/ 9 h 41"/>
                <a:gd name="T104" fmla="*/ 4 w 119"/>
                <a:gd name="T105" fmla="*/ 7 h 41"/>
                <a:gd name="T106" fmla="*/ 77 w 119"/>
                <a:gd name="T107" fmla="*/ 28 h 41"/>
                <a:gd name="T108" fmla="*/ 82 w 119"/>
                <a:gd name="T109" fmla="*/ 26 h 41"/>
                <a:gd name="T110" fmla="*/ 77 w 119"/>
                <a:gd name="T111"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 h="41">
                  <a:moveTo>
                    <a:pt x="5" y="3"/>
                  </a:moveTo>
                  <a:cubicBezTo>
                    <a:pt x="6" y="4"/>
                    <a:pt x="10" y="1"/>
                    <a:pt x="12" y="3"/>
                  </a:cubicBezTo>
                  <a:cubicBezTo>
                    <a:pt x="13" y="3"/>
                    <a:pt x="12" y="2"/>
                    <a:pt x="13" y="2"/>
                  </a:cubicBezTo>
                  <a:cubicBezTo>
                    <a:pt x="14" y="1"/>
                    <a:pt x="14" y="2"/>
                    <a:pt x="16" y="2"/>
                  </a:cubicBezTo>
                  <a:cubicBezTo>
                    <a:pt x="17" y="2"/>
                    <a:pt x="17" y="0"/>
                    <a:pt x="19" y="2"/>
                  </a:cubicBezTo>
                  <a:cubicBezTo>
                    <a:pt x="19" y="4"/>
                    <a:pt x="17" y="2"/>
                    <a:pt x="16" y="3"/>
                  </a:cubicBezTo>
                  <a:cubicBezTo>
                    <a:pt x="15" y="3"/>
                    <a:pt x="18" y="4"/>
                    <a:pt x="18" y="4"/>
                  </a:cubicBezTo>
                  <a:cubicBezTo>
                    <a:pt x="17" y="4"/>
                    <a:pt x="16" y="4"/>
                    <a:pt x="16" y="5"/>
                  </a:cubicBezTo>
                  <a:cubicBezTo>
                    <a:pt x="15" y="6"/>
                    <a:pt x="16" y="6"/>
                    <a:pt x="17" y="6"/>
                  </a:cubicBezTo>
                  <a:cubicBezTo>
                    <a:pt x="17" y="7"/>
                    <a:pt x="16" y="9"/>
                    <a:pt x="19" y="9"/>
                  </a:cubicBezTo>
                  <a:cubicBezTo>
                    <a:pt x="21" y="9"/>
                    <a:pt x="19" y="6"/>
                    <a:pt x="19" y="5"/>
                  </a:cubicBezTo>
                  <a:cubicBezTo>
                    <a:pt x="24" y="6"/>
                    <a:pt x="24" y="4"/>
                    <a:pt x="25" y="3"/>
                  </a:cubicBezTo>
                  <a:cubicBezTo>
                    <a:pt x="27" y="4"/>
                    <a:pt x="29" y="2"/>
                    <a:pt x="30" y="3"/>
                  </a:cubicBezTo>
                  <a:cubicBezTo>
                    <a:pt x="32" y="3"/>
                    <a:pt x="32" y="2"/>
                    <a:pt x="34" y="2"/>
                  </a:cubicBezTo>
                  <a:cubicBezTo>
                    <a:pt x="34" y="4"/>
                    <a:pt x="37" y="4"/>
                    <a:pt x="39" y="5"/>
                  </a:cubicBezTo>
                  <a:cubicBezTo>
                    <a:pt x="38" y="6"/>
                    <a:pt x="39" y="6"/>
                    <a:pt x="40" y="7"/>
                  </a:cubicBezTo>
                  <a:cubicBezTo>
                    <a:pt x="42" y="6"/>
                    <a:pt x="43" y="6"/>
                    <a:pt x="44" y="7"/>
                  </a:cubicBezTo>
                  <a:cubicBezTo>
                    <a:pt x="46" y="7"/>
                    <a:pt x="46" y="6"/>
                    <a:pt x="47" y="6"/>
                  </a:cubicBezTo>
                  <a:cubicBezTo>
                    <a:pt x="48" y="6"/>
                    <a:pt x="50" y="6"/>
                    <a:pt x="50" y="5"/>
                  </a:cubicBezTo>
                  <a:cubicBezTo>
                    <a:pt x="53" y="6"/>
                    <a:pt x="54" y="6"/>
                    <a:pt x="57" y="5"/>
                  </a:cubicBezTo>
                  <a:cubicBezTo>
                    <a:pt x="57" y="6"/>
                    <a:pt x="60" y="6"/>
                    <a:pt x="59" y="6"/>
                  </a:cubicBezTo>
                  <a:cubicBezTo>
                    <a:pt x="60" y="6"/>
                    <a:pt x="60" y="7"/>
                    <a:pt x="61" y="7"/>
                  </a:cubicBezTo>
                  <a:cubicBezTo>
                    <a:pt x="62" y="8"/>
                    <a:pt x="63" y="8"/>
                    <a:pt x="64" y="8"/>
                  </a:cubicBezTo>
                  <a:cubicBezTo>
                    <a:pt x="65" y="8"/>
                    <a:pt x="64" y="8"/>
                    <a:pt x="65" y="8"/>
                  </a:cubicBezTo>
                  <a:cubicBezTo>
                    <a:pt x="67" y="8"/>
                    <a:pt x="64" y="9"/>
                    <a:pt x="66" y="10"/>
                  </a:cubicBezTo>
                  <a:cubicBezTo>
                    <a:pt x="67" y="10"/>
                    <a:pt x="67" y="9"/>
                    <a:pt x="67" y="9"/>
                  </a:cubicBezTo>
                  <a:cubicBezTo>
                    <a:pt x="68" y="9"/>
                    <a:pt x="69" y="10"/>
                    <a:pt x="71" y="10"/>
                  </a:cubicBezTo>
                  <a:cubicBezTo>
                    <a:pt x="73" y="10"/>
                    <a:pt x="74" y="10"/>
                    <a:pt x="76" y="10"/>
                  </a:cubicBezTo>
                  <a:cubicBezTo>
                    <a:pt x="75" y="12"/>
                    <a:pt x="82" y="11"/>
                    <a:pt x="82" y="12"/>
                  </a:cubicBezTo>
                  <a:cubicBezTo>
                    <a:pt x="83" y="12"/>
                    <a:pt x="84" y="12"/>
                    <a:pt x="84" y="12"/>
                  </a:cubicBezTo>
                  <a:cubicBezTo>
                    <a:pt x="85" y="12"/>
                    <a:pt x="86" y="13"/>
                    <a:pt x="86" y="14"/>
                  </a:cubicBezTo>
                  <a:cubicBezTo>
                    <a:pt x="87" y="14"/>
                    <a:pt x="87" y="14"/>
                    <a:pt x="87" y="13"/>
                  </a:cubicBezTo>
                  <a:cubicBezTo>
                    <a:pt x="88" y="14"/>
                    <a:pt x="89" y="15"/>
                    <a:pt x="93" y="15"/>
                  </a:cubicBezTo>
                  <a:cubicBezTo>
                    <a:pt x="92" y="15"/>
                    <a:pt x="92" y="16"/>
                    <a:pt x="93" y="16"/>
                  </a:cubicBezTo>
                  <a:cubicBezTo>
                    <a:pt x="94" y="17"/>
                    <a:pt x="90" y="17"/>
                    <a:pt x="93" y="18"/>
                  </a:cubicBezTo>
                  <a:cubicBezTo>
                    <a:pt x="92" y="18"/>
                    <a:pt x="89" y="18"/>
                    <a:pt x="89" y="20"/>
                  </a:cubicBezTo>
                  <a:cubicBezTo>
                    <a:pt x="91" y="21"/>
                    <a:pt x="96" y="19"/>
                    <a:pt x="97" y="21"/>
                  </a:cubicBezTo>
                  <a:cubicBezTo>
                    <a:pt x="98" y="21"/>
                    <a:pt x="97" y="20"/>
                    <a:pt x="98" y="20"/>
                  </a:cubicBezTo>
                  <a:cubicBezTo>
                    <a:pt x="99" y="20"/>
                    <a:pt x="98" y="21"/>
                    <a:pt x="99" y="22"/>
                  </a:cubicBezTo>
                  <a:cubicBezTo>
                    <a:pt x="99" y="22"/>
                    <a:pt x="100" y="22"/>
                    <a:pt x="100" y="22"/>
                  </a:cubicBezTo>
                  <a:cubicBezTo>
                    <a:pt x="101" y="23"/>
                    <a:pt x="102" y="21"/>
                    <a:pt x="102" y="23"/>
                  </a:cubicBezTo>
                  <a:cubicBezTo>
                    <a:pt x="104" y="23"/>
                    <a:pt x="105" y="23"/>
                    <a:pt x="108" y="23"/>
                  </a:cubicBezTo>
                  <a:cubicBezTo>
                    <a:pt x="108" y="23"/>
                    <a:pt x="109" y="24"/>
                    <a:pt x="109" y="24"/>
                  </a:cubicBezTo>
                  <a:cubicBezTo>
                    <a:pt x="110" y="25"/>
                    <a:pt x="114" y="24"/>
                    <a:pt x="113" y="25"/>
                  </a:cubicBezTo>
                  <a:cubicBezTo>
                    <a:pt x="116" y="25"/>
                    <a:pt x="114" y="26"/>
                    <a:pt x="118" y="26"/>
                  </a:cubicBezTo>
                  <a:cubicBezTo>
                    <a:pt x="119" y="27"/>
                    <a:pt x="114" y="27"/>
                    <a:pt x="115" y="27"/>
                  </a:cubicBezTo>
                  <a:cubicBezTo>
                    <a:pt x="114" y="28"/>
                    <a:pt x="115" y="28"/>
                    <a:pt x="116" y="28"/>
                  </a:cubicBezTo>
                  <a:cubicBezTo>
                    <a:pt x="113" y="29"/>
                    <a:pt x="111" y="29"/>
                    <a:pt x="110" y="31"/>
                  </a:cubicBezTo>
                  <a:cubicBezTo>
                    <a:pt x="108" y="31"/>
                    <a:pt x="108" y="31"/>
                    <a:pt x="108" y="31"/>
                  </a:cubicBezTo>
                  <a:cubicBezTo>
                    <a:pt x="107" y="31"/>
                    <a:pt x="103" y="31"/>
                    <a:pt x="103" y="30"/>
                  </a:cubicBezTo>
                  <a:cubicBezTo>
                    <a:pt x="103" y="29"/>
                    <a:pt x="98" y="30"/>
                    <a:pt x="99" y="28"/>
                  </a:cubicBezTo>
                  <a:cubicBezTo>
                    <a:pt x="97" y="28"/>
                    <a:pt x="97" y="28"/>
                    <a:pt x="97" y="27"/>
                  </a:cubicBezTo>
                  <a:cubicBezTo>
                    <a:pt x="95" y="27"/>
                    <a:pt x="94" y="27"/>
                    <a:pt x="93" y="27"/>
                  </a:cubicBezTo>
                  <a:cubicBezTo>
                    <a:pt x="91" y="27"/>
                    <a:pt x="92" y="29"/>
                    <a:pt x="92" y="30"/>
                  </a:cubicBezTo>
                  <a:cubicBezTo>
                    <a:pt x="92" y="31"/>
                    <a:pt x="94" y="31"/>
                    <a:pt x="95" y="32"/>
                  </a:cubicBezTo>
                  <a:cubicBezTo>
                    <a:pt x="97" y="31"/>
                    <a:pt x="98" y="33"/>
                    <a:pt x="99" y="32"/>
                  </a:cubicBezTo>
                  <a:cubicBezTo>
                    <a:pt x="100" y="32"/>
                    <a:pt x="101" y="33"/>
                    <a:pt x="101" y="35"/>
                  </a:cubicBezTo>
                  <a:cubicBezTo>
                    <a:pt x="100" y="35"/>
                    <a:pt x="102" y="35"/>
                    <a:pt x="103" y="35"/>
                  </a:cubicBezTo>
                  <a:cubicBezTo>
                    <a:pt x="104" y="36"/>
                    <a:pt x="102" y="38"/>
                    <a:pt x="102" y="39"/>
                  </a:cubicBezTo>
                  <a:cubicBezTo>
                    <a:pt x="100" y="40"/>
                    <a:pt x="100" y="39"/>
                    <a:pt x="100" y="39"/>
                  </a:cubicBezTo>
                  <a:cubicBezTo>
                    <a:pt x="98" y="38"/>
                    <a:pt x="95" y="38"/>
                    <a:pt x="95" y="37"/>
                  </a:cubicBezTo>
                  <a:cubicBezTo>
                    <a:pt x="91" y="37"/>
                    <a:pt x="91" y="35"/>
                    <a:pt x="87" y="36"/>
                  </a:cubicBezTo>
                  <a:cubicBezTo>
                    <a:pt x="87" y="37"/>
                    <a:pt x="90" y="36"/>
                    <a:pt x="91" y="37"/>
                  </a:cubicBezTo>
                  <a:cubicBezTo>
                    <a:pt x="87" y="39"/>
                    <a:pt x="94" y="38"/>
                    <a:pt x="91" y="39"/>
                  </a:cubicBezTo>
                  <a:cubicBezTo>
                    <a:pt x="91" y="39"/>
                    <a:pt x="93" y="39"/>
                    <a:pt x="95" y="39"/>
                  </a:cubicBezTo>
                  <a:cubicBezTo>
                    <a:pt x="95" y="40"/>
                    <a:pt x="95" y="40"/>
                    <a:pt x="96" y="40"/>
                  </a:cubicBezTo>
                  <a:cubicBezTo>
                    <a:pt x="97" y="40"/>
                    <a:pt x="98" y="40"/>
                    <a:pt x="98" y="41"/>
                  </a:cubicBezTo>
                  <a:cubicBezTo>
                    <a:pt x="95" y="41"/>
                    <a:pt x="93" y="41"/>
                    <a:pt x="91" y="40"/>
                  </a:cubicBezTo>
                  <a:cubicBezTo>
                    <a:pt x="89" y="40"/>
                    <a:pt x="87" y="40"/>
                    <a:pt x="85" y="39"/>
                  </a:cubicBezTo>
                  <a:cubicBezTo>
                    <a:pt x="84" y="39"/>
                    <a:pt x="81" y="38"/>
                    <a:pt x="80" y="38"/>
                  </a:cubicBezTo>
                  <a:cubicBezTo>
                    <a:pt x="79" y="38"/>
                    <a:pt x="79" y="37"/>
                    <a:pt x="78" y="37"/>
                  </a:cubicBezTo>
                  <a:cubicBezTo>
                    <a:pt x="77" y="37"/>
                    <a:pt x="75" y="37"/>
                    <a:pt x="74" y="37"/>
                  </a:cubicBezTo>
                  <a:cubicBezTo>
                    <a:pt x="73" y="36"/>
                    <a:pt x="74" y="36"/>
                    <a:pt x="73" y="35"/>
                  </a:cubicBezTo>
                  <a:cubicBezTo>
                    <a:pt x="73" y="35"/>
                    <a:pt x="70" y="35"/>
                    <a:pt x="71" y="34"/>
                  </a:cubicBezTo>
                  <a:cubicBezTo>
                    <a:pt x="67" y="34"/>
                    <a:pt x="66" y="32"/>
                    <a:pt x="64" y="31"/>
                  </a:cubicBezTo>
                  <a:cubicBezTo>
                    <a:pt x="65" y="31"/>
                    <a:pt x="64" y="29"/>
                    <a:pt x="65" y="29"/>
                  </a:cubicBezTo>
                  <a:cubicBezTo>
                    <a:pt x="65" y="29"/>
                    <a:pt x="67" y="29"/>
                    <a:pt x="67" y="29"/>
                  </a:cubicBezTo>
                  <a:cubicBezTo>
                    <a:pt x="67" y="29"/>
                    <a:pt x="66" y="28"/>
                    <a:pt x="66" y="27"/>
                  </a:cubicBezTo>
                  <a:cubicBezTo>
                    <a:pt x="66" y="27"/>
                    <a:pt x="68" y="27"/>
                    <a:pt x="68" y="27"/>
                  </a:cubicBezTo>
                  <a:cubicBezTo>
                    <a:pt x="69" y="27"/>
                    <a:pt x="68" y="26"/>
                    <a:pt x="68" y="25"/>
                  </a:cubicBezTo>
                  <a:cubicBezTo>
                    <a:pt x="68" y="25"/>
                    <a:pt x="70" y="26"/>
                    <a:pt x="70" y="25"/>
                  </a:cubicBezTo>
                  <a:cubicBezTo>
                    <a:pt x="71" y="25"/>
                    <a:pt x="70" y="23"/>
                    <a:pt x="71" y="23"/>
                  </a:cubicBezTo>
                  <a:cubicBezTo>
                    <a:pt x="71" y="22"/>
                    <a:pt x="69" y="23"/>
                    <a:pt x="68" y="22"/>
                  </a:cubicBezTo>
                  <a:cubicBezTo>
                    <a:pt x="68" y="22"/>
                    <a:pt x="68" y="21"/>
                    <a:pt x="68" y="20"/>
                  </a:cubicBezTo>
                  <a:cubicBezTo>
                    <a:pt x="67" y="20"/>
                    <a:pt x="66" y="20"/>
                    <a:pt x="66" y="21"/>
                  </a:cubicBezTo>
                  <a:cubicBezTo>
                    <a:pt x="64" y="20"/>
                    <a:pt x="65" y="19"/>
                    <a:pt x="64" y="19"/>
                  </a:cubicBezTo>
                  <a:cubicBezTo>
                    <a:pt x="64" y="18"/>
                    <a:pt x="63" y="19"/>
                    <a:pt x="62" y="19"/>
                  </a:cubicBezTo>
                  <a:cubicBezTo>
                    <a:pt x="62" y="19"/>
                    <a:pt x="61" y="19"/>
                    <a:pt x="61" y="19"/>
                  </a:cubicBezTo>
                  <a:cubicBezTo>
                    <a:pt x="60" y="18"/>
                    <a:pt x="59" y="18"/>
                    <a:pt x="59" y="18"/>
                  </a:cubicBezTo>
                  <a:cubicBezTo>
                    <a:pt x="58" y="18"/>
                    <a:pt x="58" y="18"/>
                    <a:pt x="57" y="18"/>
                  </a:cubicBezTo>
                  <a:cubicBezTo>
                    <a:pt x="57" y="18"/>
                    <a:pt x="55" y="17"/>
                    <a:pt x="53" y="17"/>
                  </a:cubicBezTo>
                  <a:cubicBezTo>
                    <a:pt x="57" y="15"/>
                    <a:pt x="48" y="16"/>
                    <a:pt x="49" y="14"/>
                  </a:cubicBezTo>
                  <a:cubicBezTo>
                    <a:pt x="47" y="14"/>
                    <a:pt x="44" y="14"/>
                    <a:pt x="44" y="15"/>
                  </a:cubicBezTo>
                  <a:cubicBezTo>
                    <a:pt x="43" y="16"/>
                    <a:pt x="41" y="15"/>
                    <a:pt x="41" y="15"/>
                  </a:cubicBezTo>
                  <a:cubicBezTo>
                    <a:pt x="40" y="15"/>
                    <a:pt x="40" y="15"/>
                    <a:pt x="38" y="15"/>
                  </a:cubicBezTo>
                  <a:cubicBezTo>
                    <a:pt x="37" y="15"/>
                    <a:pt x="36" y="15"/>
                    <a:pt x="34" y="15"/>
                  </a:cubicBezTo>
                  <a:cubicBezTo>
                    <a:pt x="33" y="15"/>
                    <a:pt x="32" y="15"/>
                    <a:pt x="30" y="15"/>
                  </a:cubicBezTo>
                  <a:cubicBezTo>
                    <a:pt x="28" y="15"/>
                    <a:pt x="28" y="15"/>
                    <a:pt x="26" y="15"/>
                  </a:cubicBezTo>
                  <a:cubicBezTo>
                    <a:pt x="22" y="15"/>
                    <a:pt x="18" y="15"/>
                    <a:pt x="14" y="14"/>
                  </a:cubicBezTo>
                  <a:cubicBezTo>
                    <a:pt x="13" y="14"/>
                    <a:pt x="12" y="13"/>
                    <a:pt x="12" y="13"/>
                  </a:cubicBezTo>
                  <a:cubicBezTo>
                    <a:pt x="10" y="13"/>
                    <a:pt x="8" y="13"/>
                    <a:pt x="9" y="12"/>
                  </a:cubicBezTo>
                  <a:cubicBezTo>
                    <a:pt x="7" y="12"/>
                    <a:pt x="4" y="13"/>
                    <a:pt x="5" y="11"/>
                  </a:cubicBezTo>
                  <a:cubicBezTo>
                    <a:pt x="8" y="12"/>
                    <a:pt x="9" y="11"/>
                    <a:pt x="11" y="10"/>
                  </a:cubicBezTo>
                  <a:cubicBezTo>
                    <a:pt x="9" y="9"/>
                    <a:pt x="4" y="10"/>
                    <a:pt x="3" y="9"/>
                  </a:cubicBezTo>
                  <a:cubicBezTo>
                    <a:pt x="2" y="9"/>
                    <a:pt x="2" y="9"/>
                    <a:pt x="2" y="9"/>
                  </a:cubicBezTo>
                  <a:cubicBezTo>
                    <a:pt x="0" y="9"/>
                    <a:pt x="3" y="7"/>
                    <a:pt x="4" y="7"/>
                  </a:cubicBezTo>
                  <a:cubicBezTo>
                    <a:pt x="3" y="5"/>
                    <a:pt x="5" y="5"/>
                    <a:pt x="5" y="3"/>
                  </a:cubicBezTo>
                  <a:close/>
                  <a:moveTo>
                    <a:pt x="77" y="28"/>
                  </a:moveTo>
                  <a:cubicBezTo>
                    <a:pt x="77" y="27"/>
                    <a:pt x="82" y="28"/>
                    <a:pt x="84" y="28"/>
                  </a:cubicBezTo>
                  <a:cubicBezTo>
                    <a:pt x="84" y="27"/>
                    <a:pt x="83" y="27"/>
                    <a:pt x="82" y="26"/>
                  </a:cubicBezTo>
                  <a:cubicBezTo>
                    <a:pt x="81" y="26"/>
                    <a:pt x="78" y="26"/>
                    <a:pt x="76" y="25"/>
                  </a:cubicBezTo>
                  <a:cubicBezTo>
                    <a:pt x="77" y="26"/>
                    <a:pt x="75" y="28"/>
                    <a:pt x="77"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9"/>
            <p:cNvSpPr/>
            <p:nvPr/>
          </p:nvSpPr>
          <p:spPr bwMode="auto">
            <a:xfrm>
              <a:off x="2346325" y="3541713"/>
              <a:ext cx="277813" cy="71438"/>
            </a:xfrm>
            <a:custGeom>
              <a:avLst/>
              <a:gdLst>
                <a:gd name="T0" fmla="*/ 9 w 74"/>
                <a:gd name="T1" fmla="*/ 14 h 19"/>
                <a:gd name="T2" fmla="*/ 10 w 74"/>
                <a:gd name="T3" fmla="*/ 13 h 19"/>
                <a:gd name="T4" fmla="*/ 14 w 74"/>
                <a:gd name="T5" fmla="*/ 12 h 19"/>
                <a:gd name="T6" fmla="*/ 16 w 74"/>
                <a:gd name="T7" fmla="*/ 12 h 19"/>
                <a:gd name="T8" fmla="*/ 27 w 74"/>
                <a:gd name="T9" fmla="*/ 11 h 19"/>
                <a:gd name="T10" fmla="*/ 16 w 74"/>
                <a:gd name="T11" fmla="*/ 11 h 19"/>
                <a:gd name="T12" fmla="*/ 15 w 74"/>
                <a:gd name="T13" fmla="*/ 10 h 19"/>
                <a:gd name="T14" fmla="*/ 12 w 74"/>
                <a:gd name="T15" fmla="*/ 11 h 19"/>
                <a:gd name="T16" fmla="*/ 6 w 74"/>
                <a:gd name="T17" fmla="*/ 10 h 19"/>
                <a:gd name="T18" fmla="*/ 11 w 74"/>
                <a:gd name="T19" fmla="*/ 8 h 19"/>
                <a:gd name="T20" fmla="*/ 14 w 74"/>
                <a:gd name="T21" fmla="*/ 8 h 19"/>
                <a:gd name="T22" fmla="*/ 3 w 74"/>
                <a:gd name="T23" fmla="*/ 7 h 19"/>
                <a:gd name="T24" fmla="*/ 1 w 74"/>
                <a:gd name="T25" fmla="*/ 6 h 19"/>
                <a:gd name="T26" fmla="*/ 6 w 74"/>
                <a:gd name="T27" fmla="*/ 4 h 19"/>
                <a:gd name="T28" fmla="*/ 6 w 74"/>
                <a:gd name="T29" fmla="*/ 3 h 19"/>
                <a:gd name="T30" fmla="*/ 16 w 74"/>
                <a:gd name="T31" fmla="*/ 2 h 19"/>
                <a:gd name="T32" fmla="*/ 19 w 74"/>
                <a:gd name="T33" fmla="*/ 1 h 19"/>
                <a:gd name="T34" fmla="*/ 21 w 74"/>
                <a:gd name="T35" fmla="*/ 1 h 19"/>
                <a:gd name="T36" fmla="*/ 23 w 74"/>
                <a:gd name="T37" fmla="*/ 3 h 19"/>
                <a:gd name="T38" fmla="*/ 21 w 74"/>
                <a:gd name="T39" fmla="*/ 3 h 19"/>
                <a:gd name="T40" fmla="*/ 23 w 74"/>
                <a:gd name="T41" fmla="*/ 4 h 19"/>
                <a:gd name="T42" fmla="*/ 24 w 74"/>
                <a:gd name="T43" fmla="*/ 3 h 19"/>
                <a:gd name="T44" fmla="*/ 30 w 74"/>
                <a:gd name="T45" fmla="*/ 3 h 19"/>
                <a:gd name="T46" fmla="*/ 33 w 74"/>
                <a:gd name="T47" fmla="*/ 5 h 19"/>
                <a:gd name="T48" fmla="*/ 36 w 74"/>
                <a:gd name="T49" fmla="*/ 4 h 19"/>
                <a:gd name="T50" fmla="*/ 39 w 74"/>
                <a:gd name="T51" fmla="*/ 3 h 19"/>
                <a:gd name="T52" fmla="*/ 42 w 74"/>
                <a:gd name="T53" fmla="*/ 3 h 19"/>
                <a:gd name="T54" fmla="*/ 43 w 74"/>
                <a:gd name="T55" fmla="*/ 5 h 19"/>
                <a:gd name="T56" fmla="*/ 45 w 74"/>
                <a:gd name="T57" fmla="*/ 7 h 19"/>
                <a:gd name="T58" fmla="*/ 49 w 74"/>
                <a:gd name="T59" fmla="*/ 5 h 19"/>
                <a:gd name="T60" fmla="*/ 46 w 74"/>
                <a:gd name="T61" fmla="*/ 4 h 19"/>
                <a:gd name="T62" fmla="*/ 46 w 74"/>
                <a:gd name="T63" fmla="*/ 2 h 19"/>
                <a:gd name="T64" fmla="*/ 50 w 74"/>
                <a:gd name="T65" fmla="*/ 1 h 19"/>
                <a:gd name="T66" fmla="*/ 54 w 74"/>
                <a:gd name="T67" fmla="*/ 4 h 19"/>
                <a:gd name="T68" fmla="*/ 57 w 74"/>
                <a:gd name="T69" fmla="*/ 5 h 19"/>
                <a:gd name="T70" fmla="*/ 59 w 74"/>
                <a:gd name="T71" fmla="*/ 7 h 19"/>
                <a:gd name="T72" fmla="*/ 58 w 74"/>
                <a:gd name="T73" fmla="*/ 8 h 19"/>
                <a:gd name="T74" fmla="*/ 61 w 74"/>
                <a:gd name="T75" fmla="*/ 10 h 19"/>
                <a:gd name="T76" fmla="*/ 70 w 74"/>
                <a:gd name="T77" fmla="*/ 11 h 19"/>
                <a:gd name="T78" fmla="*/ 73 w 74"/>
                <a:gd name="T79" fmla="*/ 12 h 19"/>
                <a:gd name="T80" fmla="*/ 74 w 74"/>
                <a:gd name="T81" fmla="*/ 13 h 19"/>
                <a:gd name="T82" fmla="*/ 66 w 74"/>
                <a:gd name="T83" fmla="*/ 13 h 19"/>
                <a:gd name="T84" fmla="*/ 68 w 74"/>
                <a:gd name="T85" fmla="*/ 17 h 19"/>
                <a:gd name="T86" fmla="*/ 57 w 74"/>
                <a:gd name="T87" fmla="*/ 17 h 19"/>
                <a:gd name="T88" fmla="*/ 43 w 74"/>
                <a:gd name="T89" fmla="*/ 17 h 19"/>
                <a:gd name="T90" fmla="*/ 38 w 74"/>
                <a:gd name="T91" fmla="*/ 17 h 19"/>
                <a:gd name="T92" fmla="*/ 37 w 74"/>
                <a:gd name="T93" fmla="*/ 18 h 19"/>
                <a:gd name="T94" fmla="*/ 25 w 74"/>
                <a:gd name="T95" fmla="*/ 18 h 19"/>
                <a:gd name="T96" fmla="*/ 21 w 74"/>
                <a:gd name="T97" fmla="*/ 15 h 19"/>
                <a:gd name="T98" fmla="*/ 13 w 74"/>
                <a:gd name="T99" fmla="*/ 14 h 19"/>
                <a:gd name="T100" fmla="*/ 12 w 74"/>
                <a:gd name="T101" fmla="*/ 15 h 19"/>
                <a:gd name="T102" fmla="*/ 12 w 74"/>
                <a:gd name="T103" fmla="*/ 14 h 19"/>
                <a:gd name="T104" fmla="*/ 9 w 74"/>
                <a:gd name="T10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19">
                  <a:moveTo>
                    <a:pt x="9" y="14"/>
                  </a:moveTo>
                  <a:cubicBezTo>
                    <a:pt x="7" y="14"/>
                    <a:pt x="9" y="13"/>
                    <a:pt x="10" y="13"/>
                  </a:cubicBezTo>
                  <a:cubicBezTo>
                    <a:pt x="10" y="12"/>
                    <a:pt x="12" y="12"/>
                    <a:pt x="14" y="12"/>
                  </a:cubicBezTo>
                  <a:cubicBezTo>
                    <a:pt x="15" y="12"/>
                    <a:pt x="15" y="12"/>
                    <a:pt x="16" y="12"/>
                  </a:cubicBezTo>
                  <a:cubicBezTo>
                    <a:pt x="20" y="12"/>
                    <a:pt x="24" y="12"/>
                    <a:pt x="27" y="11"/>
                  </a:cubicBezTo>
                  <a:cubicBezTo>
                    <a:pt x="26" y="10"/>
                    <a:pt x="19" y="11"/>
                    <a:pt x="16" y="11"/>
                  </a:cubicBezTo>
                  <a:cubicBezTo>
                    <a:pt x="15" y="11"/>
                    <a:pt x="14" y="10"/>
                    <a:pt x="15" y="10"/>
                  </a:cubicBezTo>
                  <a:cubicBezTo>
                    <a:pt x="14" y="10"/>
                    <a:pt x="13" y="11"/>
                    <a:pt x="12" y="11"/>
                  </a:cubicBezTo>
                  <a:cubicBezTo>
                    <a:pt x="10" y="11"/>
                    <a:pt x="8" y="10"/>
                    <a:pt x="6" y="10"/>
                  </a:cubicBezTo>
                  <a:cubicBezTo>
                    <a:pt x="3" y="9"/>
                    <a:pt x="11" y="9"/>
                    <a:pt x="11" y="8"/>
                  </a:cubicBezTo>
                  <a:cubicBezTo>
                    <a:pt x="11" y="7"/>
                    <a:pt x="13" y="8"/>
                    <a:pt x="14" y="8"/>
                  </a:cubicBezTo>
                  <a:cubicBezTo>
                    <a:pt x="14" y="6"/>
                    <a:pt x="8" y="8"/>
                    <a:pt x="3" y="7"/>
                  </a:cubicBezTo>
                  <a:cubicBezTo>
                    <a:pt x="0" y="7"/>
                    <a:pt x="5" y="6"/>
                    <a:pt x="1" y="6"/>
                  </a:cubicBezTo>
                  <a:cubicBezTo>
                    <a:pt x="2" y="5"/>
                    <a:pt x="2" y="4"/>
                    <a:pt x="6" y="4"/>
                  </a:cubicBezTo>
                  <a:cubicBezTo>
                    <a:pt x="7" y="4"/>
                    <a:pt x="6" y="3"/>
                    <a:pt x="6" y="3"/>
                  </a:cubicBezTo>
                  <a:cubicBezTo>
                    <a:pt x="8" y="2"/>
                    <a:pt x="12" y="2"/>
                    <a:pt x="16" y="2"/>
                  </a:cubicBezTo>
                  <a:cubicBezTo>
                    <a:pt x="17" y="1"/>
                    <a:pt x="17" y="0"/>
                    <a:pt x="19" y="1"/>
                  </a:cubicBezTo>
                  <a:cubicBezTo>
                    <a:pt x="19" y="1"/>
                    <a:pt x="20" y="1"/>
                    <a:pt x="21" y="1"/>
                  </a:cubicBezTo>
                  <a:cubicBezTo>
                    <a:pt x="20" y="2"/>
                    <a:pt x="19" y="3"/>
                    <a:pt x="23" y="3"/>
                  </a:cubicBezTo>
                  <a:cubicBezTo>
                    <a:pt x="23" y="3"/>
                    <a:pt x="21" y="3"/>
                    <a:pt x="21" y="3"/>
                  </a:cubicBezTo>
                  <a:cubicBezTo>
                    <a:pt x="21" y="4"/>
                    <a:pt x="22" y="4"/>
                    <a:pt x="23" y="4"/>
                  </a:cubicBezTo>
                  <a:cubicBezTo>
                    <a:pt x="24" y="4"/>
                    <a:pt x="23" y="3"/>
                    <a:pt x="24" y="3"/>
                  </a:cubicBezTo>
                  <a:cubicBezTo>
                    <a:pt x="26" y="3"/>
                    <a:pt x="27" y="3"/>
                    <a:pt x="30" y="3"/>
                  </a:cubicBezTo>
                  <a:cubicBezTo>
                    <a:pt x="31" y="3"/>
                    <a:pt x="33" y="4"/>
                    <a:pt x="33" y="5"/>
                  </a:cubicBezTo>
                  <a:cubicBezTo>
                    <a:pt x="34" y="5"/>
                    <a:pt x="34" y="4"/>
                    <a:pt x="36" y="4"/>
                  </a:cubicBezTo>
                  <a:cubicBezTo>
                    <a:pt x="37" y="4"/>
                    <a:pt x="38" y="3"/>
                    <a:pt x="39" y="3"/>
                  </a:cubicBezTo>
                  <a:cubicBezTo>
                    <a:pt x="40" y="3"/>
                    <a:pt x="41" y="3"/>
                    <a:pt x="42" y="3"/>
                  </a:cubicBezTo>
                  <a:cubicBezTo>
                    <a:pt x="43" y="4"/>
                    <a:pt x="43" y="4"/>
                    <a:pt x="43" y="5"/>
                  </a:cubicBezTo>
                  <a:cubicBezTo>
                    <a:pt x="44" y="6"/>
                    <a:pt x="47" y="6"/>
                    <a:pt x="45" y="7"/>
                  </a:cubicBezTo>
                  <a:cubicBezTo>
                    <a:pt x="47" y="7"/>
                    <a:pt x="47" y="6"/>
                    <a:pt x="49" y="5"/>
                  </a:cubicBezTo>
                  <a:cubicBezTo>
                    <a:pt x="49" y="5"/>
                    <a:pt x="47" y="5"/>
                    <a:pt x="46" y="4"/>
                  </a:cubicBezTo>
                  <a:cubicBezTo>
                    <a:pt x="45" y="4"/>
                    <a:pt x="47" y="3"/>
                    <a:pt x="46" y="2"/>
                  </a:cubicBezTo>
                  <a:cubicBezTo>
                    <a:pt x="48" y="2"/>
                    <a:pt x="48" y="1"/>
                    <a:pt x="50" y="1"/>
                  </a:cubicBezTo>
                  <a:cubicBezTo>
                    <a:pt x="51" y="2"/>
                    <a:pt x="53" y="3"/>
                    <a:pt x="54" y="4"/>
                  </a:cubicBezTo>
                  <a:cubicBezTo>
                    <a:pt x="54" y="5"/>
                    <a:pt x="57" y="7"/>
                    <a:pt x="57" y="5"/>
                  </a:cubicBezTo>
                  <a:cubicBezTo>
                    <a:pt x="59" y="6"/>
                    <a:pt x="58" y="7"/>
                    <a:pt x="59" y="7"/>
                  </a:cubicBezTo>
                  <a:cubicBezTo>
                    <a:pt x="59" y="8"/>
                    <a:pt x="59" y="8"/>
                    <a:pt x="58" y="8"/>
                  </a:cubicBezTo>
                  <a:cubicBezTo>
                    <a:pt x="59" y="9"/>
                    <a:pt x="62" y="9"/>
                    <a:pt x="61" y="10"/>
                  </a:cubicBezTo>
                  <a:cubicBezTo>
                    <a:pt x="65" y="9"/>
                    <a:pt x="65" y="11"/>
                    <a:pt x="70" y="11"/>
                  </a:cubicBezTo>
                  <a:cubicBezTo>
                    <a:pt x="68" y="13"/>
                    <a:pt x="73" y="12"/>
                    <a:pt x="73" y="12"/>
                  </a:cubicBezTo>
                  <a:cubicBezTo>
                    <a:pt x="73" y="12"/>
                    <a:pt x="71" y="14"/>
                    <a:pt x="74" y="13"/>
                  </a:cubicBezTo>
                  <a:cubicBezTo>
                    <a:pt x="72" y="16"/>
                    <a:pt x="70" y="13"/>
                    <a:pt x="66" y="13"/>
                  </a:cubicBezTo>
                  <a:cubicBezTo>
                    <a:pt x="65" y="15"/>
                    <a:pt x="70" y="14"/>
                    <a:pt x="68" y="17"/>
                  </a:cubicBezTo>
                  <a:cubicBezTo>
                    <a:pt x="65" y="17"/>
                    <a:pt x="60" y="18"/>
                    <a:pt x="57" y="17"/>
                  </a:cubicBezTo>
                  <a:cubicBezTo>
                    <a:pt x="54" y="16"/>
                    <a:pt x="48" y="15"/>
                    <a:pt x="43" y="17"/>
                  </a:cubicBezTo>
                  <a:cubicBezTo>
                    <a:pt x="42" y="17"/>
                    <a:pt x="41" y="17"/>
                    <a:pt x="38" y="17"/>
                  </a:cubicBezTo>
                  <a:cubicBezTo>
                    <a:pt x="38" y="17"/>
                    <a:pt x="38" y="18"/>
                    <a:pt x="37" y="18"/>
                  </a:cubicBezTo>
                  <a:cubicBezTo>
                    <a:pt x="35" y="17"/>
                    <a:pt x="30" y="19"/>
                    <a:pt x="25" y="18"/>
                  </a:cubicBezTo>
                  <a:cubicBezTo>
                    <a:pt x="23" y="17"/>
                    <a:pt x="22" y="16"/>
                    <a:pt x="21" y="15"/>
                  </a:cubicBezTo>
                  <a:cubicBezTo>
                    <a:pt x="18" y="15"/>
                    <a:pt x="13" y="16"/>
                    <a:pt x="13" y="14"/>
                  </a:cubicBezTo>
                  <a:cubicBezTo>
                    <a:pt x="12" y="14"/>
                    <a:pt x="12" y="14"/>
                    <a:pt x="12" y="15"/>
                  </a:cubicBezTo>
                  <a:cubicBezTo>
                    <a:pt x="10" y="15"/>
                    <a:pt x="11" y="14"/>
                    <a:pt x="12" y="14"/>
                  </a:cubicBezTo>
                  <a:cubicBezTo>
                    <a:pt x="12" y="13"/>
                    <a:pt x="9" y="14"/>
                    <a:pt x="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90"/>
            <p:cNvSpPr>
              <a:spLocks noEditPoints="1"/>
            </p:cNvSpPr>
            <p:nvPr/>
          </p:nvSpPr>
          <p:spPr bwMode="auto">
            <a:xfrm>
              <a:off x="1616075" y="3560763"/>
              <a:ext cx="1968500" cy="1120775"/>
            </a:xfrm>
            <a:custGeom>
              <a:avLst/>
              <a:gdLst>
                <a:gd name="T0" fmla="*/ 343 w 525"/>
                <a:gd name="T1" fmla="*/ 19 h 299"/>
                <a:gd name="T2" fmla="*/ 309 w 525"/>
                <a:gd name="T3" fmla="*/ 31 h 299"/>
                <a:gd name="T4" fmla="*/ 305 w 525"/>
                <a:gd name="T5" fmla="*/ 49 h 299"/>
                <a:gd name="T6" fmla="*/ 347 w 525"/>
                <a:gd name="T7" fmla="*/ 63 h 299"/>
                <a:gd name="T8" fmla="*/ 361 w 525"/>
                <a:gd name="T9" fmla="*/ 44 h 299"/>
                <a:gd name="T10" fmla="*/ 397 w 525"/>
                <a:gd name="T11" fmla="*/ 43 h 299"/>
                <a:gd name="T12" fmla="*/ 430 w 525"/>
                <a:gd name="T13" fmla="*/ 48 h 299"/>
                <a:gd name="T14" fmla="*/ 442 w 525"/>
                <a:gd name="T15" fmla="*/ 64 h 299"/>
                <a:gd name="T16" fmla="*/ 402 w 525"/>
                <a:gd name="T17" fmla="*/ 71 h 299"/>
                <a:gd name="T18" fmla="*/ 427 w 525"/>
                <a:gd name="T19" fmla="*/ 79 h 299"/>
                <a:gd name="T20" fmla="*/ 417 w 525"/>
                <a:gd name="T21" fmla="*/ 81 h 299"/>
                <a:gd name="T22" fmla="*/ 372 w 525"/>
                <a:gd name="T23" fmla="*/ 97 h 299"/>
                <a:gd name="T24" fmla="*/ 353 w 525"/>
                <a:gd name="T25" fmla="*/ 124 h 299"/>
                <a:gd name="T26" fmla="*/ 315 w 525"/>
                <a:gd name="T27" fmla="*/ 114 h 299"/>
                <a:gd name="T28" fmla="*/ 284 w 525"/>
                <a:gd name="T29" fmla="*/ 134 h 299"/>
                <a:gd name="T30" fmla="*/ 319 w 525"/>
                <a:gd name="T31" fmla="*/ 142 h 299"/>
                <a:gd name="T32" fmla="*/ 367 w 525"/>
                <a:gd name="T33" fmla="*/ 158 h 299"/>
                <a:gd name="T34" fmla="*/ 407 w 525"/>
                <a:gd name="T35" fmla="*/ 155 h 299"/>
                <a:gd name="T36" fmla="*/ 469 w 525"/>
                <a:gd name="T37" fmla="*/ 169 h 299"/>
                <a:gd name="T38" fmla="*/ 525 w 525"/>
                <a:gd name="T39" fmla="*/ 185 h 299"/>
                <a:gd name="T40" fmla="*/ 501 w 525"/>
                <a:gd name="T41" fmla="*/ 222 h 299"/>
                <a:gd name="T42" fmla="*/ 470 w 525"/>
                <a:gd name="T43" fmla="*/ 239 h 299"/>
                <a:gd name="T44" fmla="*/ 440 w 525"/>
                <a:gd name="T45" fmla="*/ 255 h 299"/>
                <a:gd name="T46" fmla="*/ 414 w 525"/>
                <a:gd name="T47" fmla="*/ 270 h 299"/>
                <a:gd name="T48" fmla="*/ 402 w 525"/>
                <a:gd name="T49" fmla="*/ 282 h 299"/>
                <a:gd name="T50" fmla="*/ 380 w 525"/>
                <a:gd name="T51" fmla="*/ 293 h 299"/>
                <a:gd name="T52" fmla="*/ 373 w 525"/>
                <a:gd name="T53" fmla="*/ 277 h 299"/>
                <a:gd name="T54" fmla="*/ 390 w 525"/>
                <a:gd name="T55" fmla="*/ 244 h 299"/>
                <a:gd name="T56" fmla="*/ 388 w 525"/>
                <a:gd name="T57" fmla="*/ 212 h 299"/>
                <a:gd name="T58" fmla="*/ 353 w 525"/>
                <a:gd name="T59" fmla="*/ 190 h 299"/>
                <a:gd name="T60" fmla="*/ 360 w 525"/>
                <a:gd name="T61" fmla="*/ 172 h 299"/>
                <a:gd name="T62" fmla="*/ 330 w 525"/>
                <a:gd name="T63" fmla="*/ 153 h 299"/>
                <a:gd name="T64" fmla="*/ 297 w 525"/>
                <a:gd name="T65" fmla="*/ 143 h 299"/>
                <a:gd name="T66" fmla="*/ 246 w 525"/>
                <a:gd name="T67" fmla="*/ 129 h 299"/>
                <a:gd name="T68" fmla="*/ 218 w 525"/>
                <a:gd name="T69" fmla="*/ 115 h 299"/>
                <a:gd name="T70" fmla="*/ 218 w 525"/>
                <a:gd name="T71" fmla="*/ 120 h 299"/>
                <a:gd name="T72" fmla="*/ 188 w 525"/>
                <a:gd name="T73" fmla="*/ 102 h 299"/>
                <a:gd name="T74" fmla="*/ 169 w 525"/>
                <a:gd name="T75" fmla="*/ 69 h 299"/>
                <a:gd name="T76" fmla="*/ 158 w 525"/>
                <a:gd name="T77" fmla="*/ 61 h 299"/>
                <a:gd name="T78" fmla="*/ 129 w 525"/>
                <a:gd name="T79" fmla="*/ 45 h 299"/>
                <a:gd name="T80" fmla="*/ 80 w 525"/>
                <a:gd name="T81" fmla="*/ 37 h 299"/>
                <a:gd name="T82" fmla="*/ 55 w 525"/>
                <a:gd name="T83" fmla="*/ 44 h 299"/>
                <a:gd name="T84" fmla="*/ 30 w 525"/>
                <a:gd name="T85" fmla="*/ 51 h 299"/>
                <a:gd name="T86" fmla="*/ 13 w 525"/>
                <a:gd name="T87" fmla="*/ 40 h 299"/>
                <a:gd name="T88" fmla="*/ 5 w 525"/>
                <a:gd name="T89" fmla="*/ 25 h 299"/>
                <a:gd name="T90" fmla="*/ 15 w 525"/>
                <a:gd name="T91" fmla="*/ 16 h 299"/>
                <a:gd name="T92" fmla="*/ 50 w 525"/>
                <a:gd name="T93" fmla="*/ 5 h 299"/>
                <a:gd name="T94" fmla="*/ 135 w 525"/>
                <a:gd name="T95" fmla="*/ 10 h 299"/>
                <a:gd name="T96" fmla="*/ 176 w 525"/>
                <a:gd name="T97" fmla="*/ 11 h 299"/>
                <a:gd name="T98" fmla="*/ 239 w 525"/>
                <a:gd name="T99" fmla="*/ 19 h 299"/>
                <a:gd name="T100" fmla="*/ 285 w 525"/>
                <a:gd name="T101" fmla="*/ 14 h 299"/>
                <a:gd name="T102" fmla="*/ 298 w 525"/>
                <a:gd name="T103" fmla="*/ 3 h 299"/>
                <a:gd name="T104" fmla="*/ 322 w 525"/>
                <a:gd name="T105" fmla="*/ 13 h 299"/>
                <a:gd name="T106" fmla="*/ 172 w 525"/>
                <a:gd name="T107" fmla="*/ 22 h 299"/>
                <a:gd name="T108" fmla="*/ 222 w 525"/>
                <a:gd name="T109" fmla="*/ 35 h 299"/>
                <a:gd name="T110" fmla="*/ 214 w 525"/>
                <a:gd name="T111" fmla="*/ 34 h 299"/>
                <a:gd name="T112" fmla="*/ 283 w 525"/>
                <a:gd name="T113" fmla="*/ 65 h 299"/>
                <a:gd name="T114" fmla="*/ 306 w 525"/>
                <a:gd name="T115" fmla="*/ 77 h 299"/>
                <a:gd name="T116" fmla="*/ 326 w 525"/>
                <a:gd name="T117" fmla="*/ 70 h 299"/>
                <a:gd name="T118" fmla="*/ 322 w 525"/>
                <a:gd name="T119" fmla="*/ 88 h 299"/>
                <a:gd name="T120" fmla="*/ 356 w 525"/>
                <a:gd name="T121" fmla="*/ 83 h 299"/>
                <a:gd name="T122" fmla="*/ 346 w 525"/>
                <a:gd name="T123" fmla="*/ 8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5" h="299">
                  <a:moveTo>
                    <a:pt x="320" y="16"/>
                  </a:moveTo>
                  <a:cubicBezTo>
                    <a:pt x="320" y="17"/>
                    <a:pt x="322" y="15"/>
                    <a:pt x="322" y="17"/>
                  </a:cubicBezTo>
                  <a:cubicBezTo>
                    <a:pt x="323" y="17"/>
                    <a:pt x="324" y="17"/>
                    <a:pt x="325" y="17"/>
                  </a:cubicBezTo>
                  <a:cubicBezTo>
                    <a:pt x="326" y="17"/>
                    <a:pt x="327" y="16"/>
                    <a:pt x="327" y="15"/>
                  </a:cubicBezTo>
                  <a:cubicBezTo>
                    <a:pt x="328" y="15"/>
                    <a:pt x="329" y="14"/>
                    <a:pt x="329" y="14"/>
                  </a:cubicBezTo>
                  <a:cubicBezTo>
                    <a:pt x="332" y="14"/>
                    <a:pt x="329" y="12"/>
                    <a:pt x="332" y="13"/>
                  </a:cubicBezTo>
                  <a:cubicBezTo>
                    <a:pt x="332" y="11"/>
                    <a:pt x="332" y="10"/>
                    <a:pt x="332" y="9"/>
                  </a:cubicBezTo>
                  <a:cubicBezTo>
                    <a:pt x="336" y="9"/>
                    <a:pt x="338" y="9"/>
                    <a:pt x="340" y="9"/>
                  </a:cubicBezTo>
                  <a:cubicBezTo>
                    <a:pt x="341" y="9"/>
                    <a:pt x="341" y="10"/>
                    <a:pt x="341" y="11"/>
                  </a:cubicBezTo>
                  <a:cubicBezTo>
                    <a:pt x="342" y="11"/>
                    <a:pt x="343" y="11"/>
                    <a:pt x="343" y="11"/>
                  </a:cubicBezTo>
                  <a:cubicBezTo>
                    <a:pt x="345" y="11"/>
                    <a:pt x="345" y="11"/>
                    <a:pt x="346" y="12"/>
                  </a:cubicBezTo>
                  <a:cubicBezTo>
                    <a:pt x="347" y="13"/>
                    <a:pt x="345" y="14"/>
                    <a:pt x="343" y="14"/>
                  </a:cubicBezTo>
                  <a:cubicBezTo>
                    <a:pt x="345" y="15"/>
                    <a:pt x="345" y="17"/>
                    <a:pt x="347" y="17"/>
                  </a:cubicBezTo>
                  <a:cubicBezTo>
                    <a:pt x="347" y="18"/>
                    <a:pt x="344" y="18"/>
                    <a:pt x="343" y="19"/>
                  </a:cubicBezTo>
                  <a:cubicBezTo>
                    <a:pt x="342" y="19"/>
                    <a:pt x="341" y="20"/>
                    <a:pt x="340" y="19"/>
                  </a:cubicBezTo>
                  <a:cubicBezTo>
                    <a:pt x="339" y="20"/>
                    <a:pt x="339" y="21"/>
                    <a:pt x="337" y="22"/>
                  </a:cubicBezTo>
                  <a:cubicBezTo>
                    <a:pt x="336" y="21"/>
                    <a:pt x="338" y="20"/>
                    <a:pt x="333" y="21"/>
                  </a:cubicBezTo>
                  <a:cubicBezTo>
                    <a:pt x="333" y="20"/>
                    <a:pt x="335" y="20"/>
                    <a:pt x="335" y="20"/>
                  </a:cubicBezTo>
                  <a:cubicBezTo>
                    <a:pt x="333" y="19"/>
                    <a:pt x="330" y="21"/>
                    <a:pt x="327" y="20"/>
                  </a:cubicBezTo>
                  <a:cubicBezTo>
                    <a:pt x="328" y="22"/>
                    <a:pt x="327" y="21"/>
                    <a:pt x="327" y="23"/>
                  </a:cubicBezTo>
                  <a:cubicBezTo>
                    <a:pt x="326" y="23"/>
                    <a:pt x="326" y="23"/>
                    <a:pt x="326" y="22"/>
                  </a:cubicBezTo>
                  <a:cubicBezTo>
                    <a:pt x="323" y="22"/>
                    <a:pt x="324" y="24"/>
                    <a:pt x="321" y="24"/>
                  </a:cubicBezTo>
                  <a:cubicBezTo>
                    <a:pt x="321" y="24"/>
                    <a:pt x="323" y="24"/>
                    <a:pt x="323" y="25"/>
                  </a:cubicBezTo>
                  <a:cubicBezTo>
                    <a:pt x="323" y="26"/>
                    <a:pt x="321" y="26"/>
                    <a:pt x="322" y="27"/>
                  </a:cubicBezTo>
                  <a:cubicBezTo>
                    <a:pt x="319" y="26"/>
                    <a:pt x="317" y="29"/>
                    <a:pt x="316" y="28"/>
                  </a:cubicBezTo>
                  <a:cubicBezTo>
                    <a:pt x="315" y="28"/>
                    <a:pt x="314" y="27"/>
                    <a:pt x="314" y="29"/>
                  </a:cubicBezTo>
                  <a:cubicBezTo>
                    <a:pt x="312" y="29"/>
                    <a:pt x="311" y="29"/>
                    <a:pt x="310" y="29"/>
                  </a:cubicBezTo>
                  <a:cubicBezTo>
                    <a:pt x="308" y="29"/>
                    <a:pt x="309" y="30"/>
                    <a:pt x="309" y="31"/>
                  </a:cubicBezTo>
                  <a:cubicBezTo>
                    <a:pt x="307" y="30"/>
                    <a:pt x="307" y="31"/>
                    <a:pt x="307" y="32"/>
                  </a:cubicBezTo>
                  <a:cubicBezTo>
                    <a:pt x="305" y="31"/>
                    <a:pt x="304" y="31"/>
                    <a:pt x="302" y="32"/>
                  </a:cubicBezTo>
                  <a:cubicBezTo>
                    <a:pt x="303" y="32"/>
                    <a:pt x="303" y="33"/>
                    <a:pt x="303" y="33"/>
                  </a:cubicBezTo>
                  <a:cubicBezTo>
                    <a:pt x="301" y="32"/>
                    <a:pt x="301" y="34"/>
                    <a:pt x="300" y="35"/>
                  </a:cubicBezTo>
                  <a:cubicBezTo>
                    <a:pt x="299" y="36"/>
                    <a:pt x="296" y="37"/>
                    <a:pt x="296" y="39"/>
                  </a:cubicBezTo>
                  <a:cubicBezTo>
                    <a:pt x="294" y="40"/>
                    <a:pt x="293" y="41"/>
                    <a:pt x="291" y="42"/>
                  </a:cubicBezTo>
                  <a:cubicBezTo>
                    <a:pt x="291" y="43"/>
                    <a:pt x="292" y="42"/>
                    <a:pt x="292" y="42"/>
                  </a:cubicBezTo>
                  <a:cubicBezTo>
                    <a:pt x="293" y="42"/>
                    <a:pt x="292" y="42"/>
                    <a:pt x="293" y="43"/>
                  </a:cubicBezTo>
                  <a:cubicBezTo>
                    <a:pt x="293" y="43"/>
                    <a:pt x="295" y="44"/>
                    <a:pt x="295" y="44"/>
                  </a:cubicBezTo>
                  <a:cubicBezTo>
                    <a:pt x="296" y="44"/>
                    <a:pt x="297" y="43"/>
                    <a:pt x="299" y="44"/>
                  </a:cubicBezTo>
                  <a:cubicBezTo>
                    <a:pt x="299" y="44"/>
                    <a:pt x="300" y="44"/>
                    <a:pt x="301" y="44"/>
                  </a:cubicBezTo>
                  <a:cubicBezTo>
                    <a:pt x="301" y="45"/>
                    <a:pt x="301" y="45"/>
                    <a:pt x="301" y="46"/>
                  </a:cubicBezTo>
                  <a:cubicBezTo>
                    <a:pt x="301" y="47"/>
                    <a:pt x="303" y="46"/>
                    <a:pt x="303" y="47"/>
                  </a:cubicBezTo>
                  <a:cubicBezTo>
                    <a:pt x="303" y="48"/>
                    <a:pt x="305" y="48"/>
                    <a:pt x="305" y="49"/>
                  </a:cubicBezTo>
                  <a:cubicBezTo>
                    <a:pt x="310" y="48"/>
                    <a:pt x="314" y="49"/>
                    <a:pt x="317" y="49"/>
                  </a:cubicBezTo>
                  <a:cubicBezTo>
                    <a:pt x="317" y="50"/>
                    <a:pt x="321" y="50"/>
                    <a:pt x="324" y="51"/>
                  </a:cubicBezTo>
                  <a:cubicBezTo>
                    <a:pt x="324" y="51"/>
                    <a:pt x="324" y="51"/>
                    <a:pt x="325" y="51"/>
                  </a:cubicBezTo>
                  <a:cubicBezTo>
                    <a:pt x="325" y="52"/>
                    <a:pt x="326" y="51"/>
                    <a:pt x="326" y="51"/>
                  </a:cubicBezTo>
                  <a:cubicBezTo>
                    <a:pt x="327" y="51"/>
                    <a:pt x="327" y="52"/>
                    <a:pt x="328" y="52"/>
                  </a:cubicBezTo>
                  <a:cubicBezTo>
                    <a:pt x="329" y="53"/>
                    <a:pt x="331" y="52"/>
                    <a:pt x="331" y="53"/>
                  </a:cubicBezTo>
                  <a:cubicBezTo>
                    <a:pt x="336" y="53"/>
                    <a:pt x="339" y="54"/>
                    <a:pt x="343" y="54"/>
                  </a:cubicBezTo>
                  <a:cubicBezTo>
                    <a:pt x="344" y="56"/>
                    <a:pt x="343" y="57"/>
                    <a:pt x="344" y="58"/>
                  </a:cubicBezTo>
                  <a:cubicBezTo>
                    <a:pt x="344" y="58"/>
                    <a:pt x="345" y="59"/>
                    <a:pt x="345" y="59"/>
                  </a:cubicBezTo>
                  <a:cubicBezTo>
                    <a:pt x="346" y="59"/>
                    <a:pt x="344" y="60"/>
                    <a:pt x="344" y="60"/>
                  </a:cubicBezTo>
                  <a:cubicBezTo>
                    <a:pt x="345" y="60"/>
                    <a:pt x="346" y="60"/>
                    <a:pt x="346" y="60"/>
                  </a:cubicBezTo>
                  <a:cubicBezTo>
                    <a:pt x="347" y="60"/>
                    <a:pt x="344" y="62"/>
                    <a:pt x="347" y="61"/>
                  </a:cubicBezTo>
                  <a:cubicBezTo>
                    <a:pt x="347" y="62"/>
                    <a:pt x="346" y="62"/>
                    <a:pt x="346" y="63"/>
                  </a:cubicBezTo>
                  <a:cubicBezTo>
                    <a:pt x="347" y="63"/>
                    <a:pt x="347" y="63"/>
                    <a:pt x="347" y="63"/>
                  </a:cubicBezTo>
                  <a:cubicBezTo>
                    <a:pt x="349" y="63"/>
                    <a:pt x="348" y="63"/>
                    <a:pt x="348" y="64"/>
                  </a:cubicBezTo>
                  <a:cubicBezTo>
                    <a:pt x="349" y="64"/>
                    <a:pt x="350" y="63"/>
                    <a:pt x="350" y="64"/>
                  </a:cubicBezTo>
                  <a:cubicBezTo>
                    <a:pt x="351" y="64"/>
                    <a:pt x="355" y="64"/>
                    <a:pt x="358" y="64"/>
                  </a:cubicBezTo>
                  <a:cubicBezTo>
                    <a:pt x="359" y="62"/>
                    <a:pt x="359" y="61"/>
                    <a:pt x="358" y="59"/>
                  </a:cubicBezTo>
                  <a:cubicBezTo>
                    <a:pt x="359" y="58"/>
                    <a:pt x="357" y="58"/>
                    <a:pt x="356" y="58"/>
                  </a:cubicBezTo>
                  <a:cubicBezTo>
                    <a:pt x="355" y="58"/>
                    <a:pt x="358" y="56"/>
                    <a:pt x="354" y="56"/>
                  </a:cubicBezTo>
                  <a:cubicBezTo>
                    <a:pt x="355" y="56"/>
                    <a:pt x="357" y="56"/>
                    <a:pt x="356" y="55"/>
                  </a:cubicBezTo>
                  <a:cubicBezTo>
                    <a:pt x="360" y="55"/>
                    <a:pt x="360" y="54"/>
                    <a:pt x="363" y="54"/>
                  </a:cubicBezTo>
                  <a:cubicBezTo>
                    <a:pt x="365" y="54"/>
                    <a:pt x="364" y="53"/>
                    <a:pt x="364" y="52"/>
                  </a:cubicBezTo>
                  <a:cubicBezTo>
                    <a:pt x="364" y="52"/>
                    <a:pt x="367" y="53"/>
                    <a:pt x="367" y="52"/>
                  </a:cubicBezTo>
                  <a:cubicBezTo>
                    <a:pt x="365" y="50"/>
                    <a:pt x="368" y="48"/>
                    <a:pt x="366" y="47"/>
                  </a:cubicBezTo>
                  <a:cubicBezTo>
                    <a:pt x="366" y="46"/>
                    <a:pt x="365" y="47"/>
                    <a:pt x="365" y="47"/>
                  </a:cubicBezTo>
                  <a:cubicBezTo>
                    <a:pt x="363" y="47"/>
                    <a:pt x="365" y="45"/>
                    <a:pt x="362" y="46"/>
                  </a:cubicBezTo>
                  <a:cubicBezTo>
                    <a:pt x="362" y="45"/>
                    <a:pt x="361" y="45"/>
                    <a:pt x="361" y="44"/>
                  </a:cubicBezTo>
                  <a:cubicBezTo>
                    <a:pt x="361" y="43"/>
                    <a:pt x="362" y="42"/>
                    <a:pt x="364" y="42"/>
                  </a:cubicBezTo>
                  <a:cubicBezTo>
                    <a:pt x="362" y="42"/>
                    <a:pt x="365" y="39"/>
                    <a:pt x="361" y="39"/>
                  </a:cubicBezTo>
                  <a:cubicBezTo>
                    <a:pt x="362" y="38"/>
                    <a:pt x="362" y="38"/>
                    <a:pt x="362" y="37"/>
                  </a:cubicBezTo>
                  <a:cubicBezTo>
                    <a:pt x="362" y="37"/>
                    <a:pt x="361" y="37"/>
                    <a:pt x="361" y="37"/>
                  </a:cubicBezTo>
                  <a:cubicBezTo>
                    <a:pt x="361" y="37"/>
                    <a:pt x="362" y="37"/>
                    <a:pt x="362" y="36"/>
                  </a:cubicBezTo>
                  <a:cubicBezTo>
                    <a:pt x="362" y="36"/>
                    <a:pt x="361" y="36"/>
                    <a:pt x="361" y="35"/>
                  </a:cubicBezTo>
                  <a:cubicBezTo>
                    <a:pt x="361" y="35"/>
                    <a:pt x="363" y="34"/>
                    <a:pt x="361" y="33"/>
                  </a:cubicBezTo>
                  <a:cubicBezTo>
                    <a:pt x="361" y="33"/>
                    <a:pt x="369" y="32"/>
                    <a:pt x="368" y="34"/>
                  </a:cubicBezTo>
                  <a:cubicBezTo>
                    <a:pt x="372" y="34"/>
                    <a:pt x="378" y="34"/>
                    <a:pt x="379" y="33"/>
                  </a:cubicBezTo>
                  <a:cubicBezTo>
                    <a:pt x="381" y="34"/>
                    <a:pt x="386" y="34"/>
                    <a:pt x="386" y="37"/>
                  </a:cubicBezTo>
                  <a:cubicBezTo>
                    <a:pt x="389" y="37"/>
                    <a:pt x="391" y="37"/>
                    <a:pt x="394" y="37"/>
                  </a:cubicBezTo>
                  <a:cubicBezTo>
                    <a:pt x="394" y="38"/>
                    <a:pt x="395" y="38"/>
                    <a:pt x="396" y="38"/>
                  </a:cubicBezTo>
                  <a:cubicBezTo>
                    <a:pt x="396" y="39"/>
                    <a:pt x="396" y="40"/>
                    <a:pt x="396" y="41"/>
                  </a:cubicBezTo>
                  <a:cubicBezTo>
                    <a:pt x="396" y="42"/>
                    <a:pt x="398" y="43"/>
                    <a:pt x="397" y="43"/>
                  </a:cubicBezTo>
                  <a:cubicBezTo>
                    <a:pt x="397" y="44"/>
                    <a:pt x="399" y="44"/>
                    <a:pt x="400" y="44"/>
                  </a:cubicBezTo>
                  <a:cubicBezTo>
                    <a:pt x="399" y="45"/>
                    <a:pt x="403" y="44"/>
                    <a:pt x="401" y="46"/>
                  </a:cubicBezTo>
                  <a:cubicBezTo>
                    <a:pt x="405" y="46"/>
                    <a:pt x="406" y="45"/>
                    <a:pt x="410" y="45"/>
                  </a:cubicBezTo>
                  <a:cubicBezTo>
                    <a:pt x="410" y="45"/>
                    <a:pt x="409" y="44"/>
                    <a:pt x="409" y="44"/>
                  </a:cubicBezTo>
                  <a:cubicBezTo>
                    <a:pt x="409" y="43"/>
                    <a:pt x="410" y="43"/>
                    <a:pt x="412" y="44"/>
                  </a:cubicBezTo>
                  <a:cubicBezTo>
                    <a:pt x="410" y="42"/>
                    <a:pt x="414" y="42"/>
                    <a:pt x="415" y="42"/>
                  </a:cubicBezTo>
                  <a:cubicBezTo>
                    <a:pt x="415" y="41"/>
                    <a:pt x="414" y="41"/>
                    <a:pt x="414" y="41"/>
                  </a:cubicBezTo>
                  <a:cubicBezTo>
                    <a:pt x="413" y="41"/>
                    <a:pt x="416" y="40"/>
                    <a:pt x="418" y="40"/>
                  </a:cubicBezTo>
                  <a:cubicBezTo>
                    <a:pt x="416" y="41"/>
                    <a:pt x="417" y="41"/>
                    <a:pt x="420" y="43"/>
                  </a:cubicBezTo>
                  <a:cubicBezTo>
                    <a:pt x="421" y="43"/>
                    <a:pt x="422" y="45"/>
                    <a:pt x="426" y="45"/>
                  </a:cubicBezTo>
                  <a:cubicBezTo>
                    <a:pt x="425" y="45"/>
                    <a:pt x="424" y="45"/>
                    <a:pt x="424" y="46"/>
                  </a:cubicBezTo>
                  <a:cubicBezTo>
                    <a:pt x="424" y="46"/>
                    <a:pt x="426" y="46"/>
                    <a:pt x="426" y="47"/>
                  </a:cubicBezTo>
                  <a:cubicBezTo>
                    <a:pt x="427" y="47"/>
                    <a:pt x="426" y="46"/>
                    <a:pt x="427" y="46"/>
                  </a:cubicBezTo>
                  <a:cubicBezTo>
                    <a:pt x="429" y="46"/>
                    <a:pt x="426" y="48"/>
                    <a:pt x="430" y="48"/>
                  </a:cubicBezTo>
                  <a:cubicBezTo>
                    <a:pt x="428" y="49"/>
                    <a:pt x="430" y="49"/>
                    <a:pt x="428" y="50"/>
                  </a:cubicBezTo>
                  <a:cubicBezTo>
                    <a:pt x="428" y="51"/>
                    <a:pt x="430" y="51"/>
                    <a:pt x="432" y="51"/>
                  </a:cubicBezTo>
                  <a:cubicBezTo>
                    <a:pt x="432" y="52"/>
                    <a:pt x="430" y="52"/>
                    <a:pt x="431" y="52"/>
                  </a:cubicBezTo>
                  <a:cubicBezTo>
                    <a:pt x="431" y="53"/>
                    <a:pt x="433" y="53"/>
                    <a:pt x="433" y="53"/>
                  </a:cubicBezTo>
                  <a:cubicBezTo>
                    <a:pt x="434" y="53"/>
                    <a:pt x="435" y="54"/>
                    <a:pt x="435" y="54"/>
                  </a:cubicBezTo>
                  <a:cubicBezTo>
                    <a:pt x="437" y="54"/>
                    <a:pt x="439" y="54"/>
                    <a:pt x="440" y="55"/>
                  </a:cubicBezTo>
                  <a:cubicBezTo>
                    <a:pt x="442" y="56"/>
                    <a:pt x="443" y="53"/>
                    <a:pt x="443" y="55"/>
                  </a:cubicBezTo>
                  <a:cubicBezTo>
                    <a:pt x="444" y="56"/>
                    <a:pt x="441" y="56"/>
                    <a:pt x="438" y="56"/>
                  </a:cubicBezTo>
                  <a:cubicBezTo>
                    <a:pt x="440" y="57"/>
                    <a:pt x="443" y="58"/>
                    <a:pt x="446" y="58"/>
                  </a:cubicBezTo>
                  <a:cubicBezTo>
                    <a:pt x="446" y="59"/>
                    <a:pt x="447" y="59"/>
                    <a:pt x="448" y="59"/>
                  </a:cubicBezTo>
                  <a:cubicBezTo>
                    <a:pt x="448" y="60"/>
                    <a:pt x="449" y="60"/>
                    <a:pt x="450" y="60"/>
                  </a:cubicBezTo>
                  <a:cubicBezTo>
                    <a:pt x="449" y="61"/>
                    <a:pt x="449" y="61"/>
                    <a:pt x="449" y="63"/>
                  </a:cubicBezTo>
                  <a:cubicBezTo>
                    <a:pt x="447" y="63"/>
                    <a:pt x="445" y="63"/>
                    <a:pt x="443" y="64"/>
                  </a:cubicBezTo>
                  <a:cubicBezTo>
                    <a:pt x="443" y="64"/>
                    <a:pt x="444" y="64"/>
                    <a:pt x="442" y="64"/>
                  </a:cubicBezTo>
                  <a:cubicBezTo>
                    <a:pt x="441" y="64"/>
                    <a:pt x="440" y="64"/>
                    <a:pt x="440" y="65"/>
                  </a:cubicBezTo>
                  <a:cubicBezTo>
                    <a:pt x="440" y="65"/>
                    <a:pt x="438" y="65"/>
                    <a:pt x="438" y="65"/>
                  </a:cubicBezTo>
                  <a:cubicBezTo>
                    <a:pt x="438" y="65"/>
                    <a:pt x="437" y="65"/>
                    <a:pt x="436" y="66"/>
                  </a:cubicBezTo>
                  <a:cubicBezTo>
                    <a:pt x="436" y="66"/>
                    <a:pt x="436" y="67"/>
                    <a:pt x="435" y="67"/>
                  </a:cubicBezTo>
                  <a:cubicBezTo>
                    <a:pt x="435" y="67"/>
                    <a:pt x="431" y="67"/>
                    <a:pt x="433" y="67"/>
                  </a:cubicBezTo>
                  <a:cubicBezTo>
                    <a:pt x="432" y="68"/>
                    <a:pt x="429" y="68"/>
                    <a:pt x="428" y="68"/>
                  </a:cubicBezTo>
                  <a:cubicBezTo>
                    <a:pt x="425" y="68"/>
                    <a:pt x="423" y="68"/>
                    <a:pt x="422" y="68"/>
                  </a:cubicBezTo>
                  <a:cubicBezTo>
                    <a:pt x="420" y="68"/>
                    <a:pt x="420" y="68"/>
                    <a:pt x="419" y="67"/>
                  </a:cubicBezTo>
                  <a:cubicBezTo>
                    <a:pt x="414" y="67"/>
                    <a:pt x="410" y="68"/>
                    <a:pt x="406" y="68"/>
                  </a:cubicBezTo>
                  <a:cubicBezTo>
                    <a:pt x="402" y="69"/>
                    <a:pt x="401" y="71"/>
                    <a:pt x="397" y="71"/>
                  </a:cubicBezTo>
                  <a:cubicBezTo>
                    <a:pt x="399" y="72"/>
                    <a:pt x="395" y="72"/>
                    <a:pt x="394" y="73"/>
                  </a:cubicBezTo>
                  <a:cubicBezTo>
                    <a:pt x="394" y="73"/>
                    <a:pt x="395" y="74"/>
                    <a:pt x="395" y="74"/>
                  </a:cubicBezTo>
                  <a:cubicBezTo>
                    <a:pt x="396" y="74"/>
                    <a:pt x="396" y="73"/>
                    <a:pt x="398" y="72"/>
                  </a:cubicBezTo>
                  <a:cubicBezTo>
                    <a:pt x="399" y="72"/>
                    <a:pt x="402" y="72"/>
                    <a:pt x="402" y="71"/>
                  </a:cubicBezTo>
                  <a:cubicBezTo>
                    <a:pt x="402" y="70"/>
                    <a:pt x="404" y="73"/>
                    <a:pt x="404" y="70"/>
                  </a:cubicBezTo>
                  <a:cubicBezTo>
                    <a:pt x="405" y="70"/>
                    <a:pt x="406" y="71"/>
                    <a:pt x="406" y="71"/>
                  </a:cubicBezTo>
                  <a:cubicBezTo>
                    <a:pt x="407" y="71"/>
                    <a:pt x="406" y="70"/>
                    <a:pt x="407" y="70"/>
                  </a:cubicBezTo>
                  <a:cubicBezTo>
                    <a:pt x="409" y="70"/>
                    <a:pt x="411" y="70"/>
                    <a:pt x="414" y="70"/>
                  </a:cubicBezTo>
                  <a:cubicBezTo>
                    <a:pt x="414" y="70"/>
                    <a:pt x="415" y="70"/>
                    <a:pt x="415" y="70"/>
                  </a:cubicBezTo>
                  <a:cubicBezTo>
                    <a:pt x="416" y="70"/>
                    <a:pt x="416" y="73"/>
                    <a:pt x="414" y="72"/>
                  </a:cubicBezTo>
                  <a:cubicBezTo>
                    <a:pt x="416" y="73"/>
                    <a:pt x="412" y="73"/>
                    <a:pt x="413" y="75"/>
                  </a:cubicBezTo>
                  <a:cubicBezTo>
                    <a:pt x="413" y="76"/>
                    <a:pt x="414" y="76"/>
                    <a:pt x="414" y="77"/>
                  </a:cubicBezTo>
                  <a:cubicBezTo>
                    <a:pt x="414" y="76"/>
                    <a:pt x="416" y="76"/>
                    <a:pt x="416" y="77"/>
                  </a:cubicBezTo>
                  <a:cubicBezTo>
                    <a:pt x="416" y="77"/>
                    <a:pt x="417" y="77"/>
                    <a:pt x="418" y="77"/>
                  </a:cubicBezTo>
                  <a:cubicBezTo>
                    <a:pt x="418" y="77"/>
                    <a:pt x="419" y="78"/>
                    <a:pt x="420" y="78"/>
                  </a:cubicBezTo>
                  <a:cubicBezTo>
                    <a:pt x="420" y="78"/>
                    <a:pt x="421" y="78"/>
                    <a:pt x="422" y="78"/>
                  </a:cubicBezTo>
                  <a:cubicBezTo>
                    <a:pt x="422" y="78"/>
                    <a:pt x="423" y="79"/>
                    <a:pt x="423" y="79"/>
                  </a:cubicBezTo>
                  <a:cubicBezTo>
                    <a:pt x="424" y="79"/>
                    <a:pt x="425" y="78"/>
                    <a:pt x="427" y="79"/>
                  </a:cubicBezTo>
                  <a:cubicBezTo>
                    <a:pt x="428" y="79"/>
                    <a:pt x="427" y="78"/>
                    <a:pt x="428" y="78"/>
                  </a:cubicBezTo>
                  <a:cubicBezTo>
                    <a:pt x="428" y="78"/>
                    <a:pt x="429" y="78"/>
                    <a:pt x="430" y="78"/>
                  </a:cubicBezTo>
                  <a:cubicBezTo>
                    <a:pt x="430" y="77"/>
                    <a:pt x="429" y="77"/>
                    <a:pt x="430" y="76"/>
                  </a:cubicBezTo>
                  <a:cubicBezTo>
                    <a:pt x="431" y="76"/>
                    <a:pt x="431" y="77"/>
                    <a:pt x="432" y="77"/>
                  </a:cubicBezTo>
                  <a:cubicBezTo>
                    <a:pt x="432" y="78"/>
                    <a:pt x="435" y="78"/>
                    <a:pt x="433" y="79"/>
                  </a:cubicBezTo>
                  <a:cubicBezTo>
                    <a:pt x="432" y="79"/>
                    <a:pt x="432" y="78"/>
                    <a:pt x="431" y="79"/>
                  </a:cubicBezTo>
                  <a:cubicBezTo>
                    <a:pt x="429" y="79"/>
                    <a:pt x="429" y="80"/>
                    <a:pt x="428" y="80"/>
                  </a:cubicBezTo>
                  <a:cubicBezTo>
                    <a:pt x="427" y="80"/>
                    <a:pt x="425" y="80"/>
                    <a:pt x="425" y="80"/>
                  </a:cubicBezTo>
                  <a:cubicBezTo>
                    <a:pt x="423" y="80"/>
                    <a:pt x="423" y="81"/>
                    <a:pt x="420" y="81"/>
                  </a:cubicBezTo>
                  <a:cubicBezTo>
                    <a:pt x="418" y="81"/>
                    <a:pt x="418" y="82"/>
                    <a:pt x="418" y="83"/>
                  </a:cubicBezTo>
                  <a:cubicBezTo>
                    <a:pt x="417" y="83"/>
                    <a:pt x="416" y="82"/>
                    <a:pt x="417" y="82"/>
                  </a:cubicBezTo>
                  <a:cubicBezTo>
                    <a:pt x="415" y="83"/>
                    <a:pt x="415" y="84"/>
                    <a:pt x="412" y="84"/>
                  </a:cubicBezTo>
                  <a:cubicBezTo>
                    <a:pt x="413" y="83"/>
                    <a:pt x="412" y="83"/>
                    <a:pt x="412" y="82"/>
                  </a:cubicBezTo>
                  <a:cubicBezTo>
                    <a:pt x="413" y="81"/>
                    <a:pt x="415" y="80"/>
                    <a:pt x="417" y="81"/>
                  </a:cubicBezTo>
                  <a:cubicBezTo>
                    <a:pt x="418" y="80"/>
                    <a:pt x="415" y="80"/>
                    <a:pt x="414" y="79"/>
                  </a:cubicBezTo>
                  <a:cubicBezTo>
                    <a:pt x="411" y="79"/>
                    <a:pt x="410" y="81"/>
                    <a:pt x="408" y="81"/>
                  </a:cubicBezTo>
                  <a:cubicBezTo>
                    <a:pt x="408" y="81"/>
                    <a:pt x="405" y="81"/>
                    <a:pt x="405" y="81"/>
                  </a:cubicBezTo>
                  <a:cubicBezTo>
                    <a:pt x="404" y="81"/>
                    <a:pt x="404" y="81"/>
                    <a:pt x="404" y="82"/>
                  </a:cubicBezTo>
                  <a:cubicBezTo>
                    <a:pt x="398" y="82"/>
                    <a:pt x="399" y="83"/>
                    <a:pt x="394" y="83"/>
                  </a:cubicBezTo>
                  <a:cubicBezTo>
                    <a:pt x="396" y="83"/>
                    <a:pt x="397" y="84"/>
                    <a:pt x="392" y="84"/>
                  </a:cubicBezTo>
                  <a:cubicBezTo>
                    <a:pt x="390" y="84"/>
                    <a:pt x="389" y="87"/>
                    <a:pt x="392" y="87"/>
                  </a:cubicBezTo>
                  <a:cubicBezTo>
                    <a:pt x="392" y="88"/>
                    <a:pt x="389" y="88"/>
                    <a:pt x="390" y="89"/>
                  </a:cubicBezTo>
                  <a:cubicBezTo>
                    <a:pt x="389" y="89"/>
                    <a:pt x="388" y="89"/>
                    <a:pt x="387" y="89"/>
                  </a:cubicBezTo>
                  <a:cubicBezTo>
                    <a:pt x="386" y="90"/>
                    <a:pt x="386" y="90"/>
                    <a:pt x="385" y="90"/>
                  </a:cubicBezTo>
                  <a:cubicBezTo>
                    <a:pt x="383" y="91"/>
                    <a:pt x="380" y="90"/>
                    <a:pt x="379" y="91"/>
                  </a:cubicBezTo>
                  <a:cubicBezTo>
                    <a:pt x="379" y="92"/>
                    <a:pt x="378" y="92"/>
                    <a:pt x="377" y="92"/>
                  </a:cubicBezTo>
                  <a:cubicBezTo>
                    <a:pt x="376" y="93"/>
                    <a:pt x="376" y="94"/>
                    <a:pt x="374" y="95"/>
                  </a:cubicBezTo>
                  <a:cubicBezTo>
                    <a:pt x="373" y="95"/>
                    <a:pt x="371" y="95"/>
                    <a:pt x="372" y="97"/>
                  </a:cubicBezTo>
                  <a:cubicBezTo>
                    <a:pt x="370" y="97"/>
                    <a:pt x="370" y="96"/>
                    <a:pt x="368" y="96"/>
                  </a:cubicBezTo>
                  <a:cubicBezTo>
                    <a:pt x="367" y="96"/>
                    <a:pt x="367" y="97"/>
                    <a:pt x="366" y="97"/>
                  </a:cubicBezTo>
                  <a:cubicBezTo>
                    <a:pt x="370" y="99"/>
                    <a:pt x="370" y="100"/>
                    <a:pt x="370" y="103"/>
                  </a:cubicBezTo>
                  <a:cubicBezTo>
                    <a:pt x="368" y="103"/>
                    <a:pt x="369" y="104"/>
                    <a:pt x="368" y="104"/>
                  </a:cubicBezTo>
                  <a:cubicBezTo>
                    <a:pt x="368" y="104"/>
                    <a:pt x="366" y="104"/>
                    <a:pt x="366" y="104"/>
                  </a:cubicBezTo>
                  <a:cubicBezTo>
                    <a:pt x="365" y="104"/>
                    <a:pt x="365" y="105"/>
                    <a:pt x="364" y="105"/>
                  </a:cubicBezTo>
                  <a:cubicBezTo>
                    <a:pt x="363" y="105"/>
                    <a:pt x="362" y="106"/>
                    <a:pt x="361" y="106"/>
                  </a:cubicBezTo>
                  <a:cubicBezTo>
                    <a:pt x="360" y="107"/>
                    <a:pt x="358" y="106"/>
                    <a:pt x="357" y="107"/>
                  </a:cubicBezTo>
                  <a:cubicBezTo>
                    <a:pt x="355" y="107"/>
                    <a:pt x="354" y="108"/>
                    <a:pt x="353" y="109"/>
                  </a:cubicBezTo>
                  <a:cubicBezTo>
                    <a:pt x="351" y="109"/>
                    <a:pt x="351" y="111"/>
                    <a:pt x="348" y="111"/>
                  </a:cubicBezTo>
                  <a:cubicBezTo>
                    <a:pt x="349" y="112"/>
                    <a:pt x="346" y="116"/>
                    <a:pt x="350" y="116"/>
                  </a:cubicBezTo>
                  <a:cubicBezTo>
                    <a:pt x="348" y="118"/>
                    <a:pt x="352" y="118"/>
                    <a:pt x="351" y="120"/>
                  </a:cubicBezTo>
                  <a:cubicBezTo>
                    <a:pt x="351" y="121"/>
                    <a:pt x="352" y="121"/>
                    <a:pt x="353" y="121"/>
                  </a:cubicBezTo>
                  <a:cubicBezTo>
                    <a:pt x="352" y="122"/>
                    <a:pt x="354" y="122"/>
                    <a:pt x="353" y="124"/>
                  </a:cubicBezTo>
                  <a:cubicBezTo>
                    <a:pt x="351" y="124"/>
                    <a:pt x="350" y="125"/>
                    <a:pt x="349" y="125"/>
                  </a:cubicBezTo>
                  <a:cubicBezTo>
                    <a:pt x="348" y="125"/>
                    <a:pt x="349" y="124"/>
                    <a:pt x="348" y="124"/>
                  </a:cubicBezTo>
                  <a:cubicBezTo>
                    <a:pt x="348" y="123"/>
                    <a:pt x="346" y="124"/>
                    <a:pt x="345" y="123"/>
                  </a:cubicBezTo>
                  <a:cubicBezTo>
                    <a:pt x="345" y="123"/>
                    <a:pt x="345" y="122"/>
                    <a:pt x="343" y="122"/>
                  </a:cubicBezTo>
                  <a:cubicBezTo>
                    <a:pt x="344" y="121"/>
                    <a:pt x="345" y="120"/>
                    <a:pt x="341" y="120"/>
                  </a:cubicBezTo>
                  <a:cubicBezTo>
                    <a:pt x="343" y="118"/>
                    <a:pt x="341" y="118"/>
                    <a:pt x="340" y="116"/>
                  </a:cubicBezTo>
                  <a:cubicBezTo>
                    <a:pt x="340" y="116"/>
                    <a:pt x="339" y="116"/>
                    <a:pt x="338" y="116"/>
                  </a:cubicBezTo>
                  <a:cubicBezTo>
                    <a:pt x="338" y="116"/>
                    <a:pt x="338" y="115"/>
                    <a:pt x="338" y="115"/>
                  </a:cubicBezTo>
                  <a:cubicBezTo>
                    <a:pt x="337" y="115"/>
                    <a:pt x="332" y="116"/>
                    <a:pt x="331" y="115"/>
                  </a:cubicBezTo>
                  <a:cubicBezTo>
                    <a:pt x="330" y="115"/>
                    <a:pt x="330" y="114"/>
                    <a:pt x="329" y="114"/>
                  </a:cubicBezTo>
                  <a:cubicBezTo>
                    <a:pt x="328" y="114"/>
                    <a:pt x="326" y="115"/>
                    <a:pt x="325" y="115"/>
                  </a:cubicBezTo>
                  <a:cubicBezTo>
                    <a:pt x="325" y="115"/>
                    <a:pt x="328" y="113"/>
                    <a:pt x="325" y="114"/>
                  </a:cubicBezTo>
                  <a:cubicBezTo>
                    <a:pt x="324" y="114"/>
                    <a:pt x="325" y="114"/>
                    <a:pt x="324" y="114"/>
                  </a:cubicBezTo>
                  <a:cubicBezTo>
                    <a:pt x="321" y="114"/>
                    <a:pt x="317" y="114"/>
                    <a:pt x="315" y="114"/>
                  </a:cubicBezTo>
                  <a:cubicBezTo>
                    <a:pt x="312" y="114"/>
                    <a:pt x="314" y="115"/>
                    <a:pt x="314" y="116"/>
                  </a:cubicBezTo>
                  <a:cubicBezTo>
                    <a:pt x="308" y="116"/>
                    <a:pt x="302" y="115"/>
                    <a:pt x="296" y="115"/>
                  </a:cubicBezTo>
                  <a:cubicBezTo>
                    <a:pt x="295" y="115"/>
                    <a:pt x="295" y="116"/>
                    <a:pt x="294" y="116"/>
                  </a:cubicBezTo>
                  <a:cubicBezTo>
                    <a:pt x="293" y="116"/>
                    <a:pt x="293" y="117"/>
                    <a:pt x="292" y="117"/>
                  </a:cubicBezTo>
                  <a:cubicBezTo>
                    <a:pt x="291" y="117"/>
                    <a:pt x="291" y="117"/>
                    <a:pt x="291" y="118"/>
                  </a:cubicBezTo>
                  <a:cubicBezTo>
                    <a:pt x="290" y="118"/>
                    <a:pt x="288" y="117"/>
                    <a:pt x="287" y="118"/>
                  </a:cubicBezTo>
                  <a:cubicBezTo>
                    <a:pt x="286" y="118"/>
                    <a:pt x="286" y="119"/>
                    <a:pt x="284" y="118"/>
                  </a:cubicBezTo>
                  <a:cubicBezTo>
                    <a:pt x="285" y="119"/>
                    <a:pt x="283" y="122"/>
                    <a:pt x="285" y="122"/>
                  </a:cubicBezTo>
                  <a:cubicBezTo>
                    <a:pt x="284" y="123"/>
                    <a:pt x="283" y="123"/>
                    <a:pt x="282" y="124"/>
                  </a:cubicBezTo>
                  <a:cubicBezTo>
                    <a:pt x="282" y="125"/>
                    <a:pt x="282" y="127"/>
                    <a:pt x="282" y="128"/>
                  </a:cubicBezTo>
                  <a:cubicBezTo>
                    <a:pt x="282" y="128"/>
                    <a:pt x="283" y="129"/>
                    <a:pt x="283" y="129"/>
                  </a:cubicBezTo>
                  <a:cubicBezTo>
                    <a:pt x="283" y="130"/>
                    <a:pt x="284" y="132"/>
                    <a:pt x="282" y="133"/>
                  </a:cubicBezTo>
                  <a:cubicBezTo>
                    <a:pt x="282" y="133"/>
                    <a:pt x="284" y="133"/>
                    <a:pt x="285" y="133"/>
                  </a:cubicBezTo>
                  <a:cubicBezTo>
                    <a:pt x="285" y="133"/>
                    <a:pt x="284" y="134"/>
                    <a:pt x="284" y="134"/>
                  </a:cubicBezTo>
                  <a:cubicBezTo>
                    <a:pt x="284" y="134"/>
                    <a:pt x="285" y="134"/>
                    <a:pt x="285" y="135"/>
                  </a:cubicBezTo>
                  <a:cubicBezTo>
                    <a:pt x="285" y="135"/>
                    <a:pt x="286" y="135"/>
                    <a:pt x="287" y="135"/>
                  </a:cubicBezTo>
                  <a:cubicBezTo>
                    <a:pt x="287" y="135"/>
                    <a:pt x="287" y="136"/>
                    <a:pt x="287" y="136"/>
                  </a:cubicBezTo>
                  <a:cubicBezTo>
                    <a:pt x="287" y="136"/>
                    <a:pt x="288" y="136"/>
                    <a:pt x="288" y="136"/>
                  </a:cubicBezTo>
                  <a:cubicBezTo>
                    <a:pt x="288" y="136"/>
                    <a:pt x="288" y="137"/>
                    <a:pt x="288" y="137"/>
                  </a:cubicBezTo>
                  <a:cubicBezTo>
                    <a:pt x="289" y="137"/>
                    <a:pt x="291" y="138"/>
                    <a:pt x="291" y="139"/>
                  </a:cubicBezTo>
                  <a:cubicBezTo>
                    <a:pt x="299" y="139"/>
                    <a:pt x="303" y="138"/>
                    <a:pt x="307" y="139"/>
                  </a:cubicBezTo>
                  <a:cubicBezTo>
                    <a:pt x="308" y="139"/>
                    <a:pt x="308" y="138"/>
                    <a:pt x="309" y="138"/>
                  </a:cubicBezTo>
                  <a:cubicBezTo>
                    <a:pt x="310" y="137"/>
                    <a:pt x="311" y="137"/>
                    <a:pt x="312" y="135"/>
                  </a:cubicBezTo>
                  <a:cubicBezTo>
                    <a:pt x="312" y="135"/>
                    <a:pt x="313" y="135"/>
                    <a:pt x="312" y="135"/>
                  </a:cubicBezTo>
                  <a:cubicBezTo>
                    <a:pt x="314" y="133"/>
                    <a:pt x="321" y="132"/>
                    <a:pt x="327" y="133"/>
                  </a:cubicBezTo>
                  <a:cubicBezTo>
                    <a:pt x="324" y="134"/>
                    <a:pt x="324" y="136"/>
                    <a:pt x="322" y="137"/>
                  </a:cubicBezTo>
                  <a:cubicBezTo>
                    <a:pt x="321" y="139"/>
                    <a:pt x="323" y="139"/>
                    <a:pt x="323" y="140"/>
                  </a:cubicBezTo>
                  <a:cubicBezTo>
                    <a:pt x="321" y="140"/>
                    <a:pt x="320" y="141"/>
                    <a:pt x="319" y="142"/>
                  </a:cubicBezTo>
                  <a:cubicBezTo>
                    <a:pt x="318" y="143"/>
                    <a:pt x="319" y="143"/>
                    <a:pt x="318" y="143"/>
                  </a:cubicBezTo>
                  <a:cubicBezTo>
                    <a:pt x="317" y="144"/>
                    <a:pt x="322" y="142"/>
                    <a:pt x="321" y="144"/>
                  </a:cubicBezTo>
                  <a:cubicBezTo>
                    <a:pt x="323" y="144"/>
                    <a:pt x="324" y="143"/>
                    <a:pt x="327" y="144"/>
                  </a:cubicBezTo>
                  <a:cubicBezTo>
                    <a:pt x="326" y="145"/>
                    <a:pt x="328" y="144"/>
                    <a:pt x="329" y="145"/>
                  </a:cubicBezTo>
                  <a:cubicBezTo>
                    <a:pt x="334" y="144"/>
                    <a:pt x="334" y="146"/>
                    <a:pt x="340" y="146"/>
                  </a:cubicBezTo>
                  <a:cubicBezTo>
                    <a:pt x="338" y="147"/>
                    <a:pt x="342" y="148"/>
                    <a:pt x="338" y="149"/>
                  </a:cubicBezTo>
                  <a:cubicBezTo>
                    <a:pt x="340" y="150"/>
                    <a:pt x="339" y="153"/>
                    <a:pt x="338" y="154"/>
                  </a:cubicBezTo>
                  <a:cubicBezTo>
                    <a:pt x="339" y="155"/>
                    <a:pt x="340" y="156"/>
                    <a:pt x="342" y="155"/>
                  </a:cubicBezTo>
                  <a:cubicBezTo>
                    <a:pt x="342" y="156"/>
                    <a:pt x="344" y="156"/>
                    <a:pt x="344" y="157"/>
                  </a:cubicBezTo>
                  <a:cubicBezTo>
                    <a:pt x="344" y="158"/>
                    <a:pt x="347" y="157"/>
                    <a:pt x="347" y="158"/>
                  </a:cubicBezTo>
                  <a:cubicBezTo>
                    <a:pt x="351" y="157"/>
                    <a:pt x="357" y="158"/>
                    <a:pt x="359" y="157"/>
                  </a:cubicBezTo>
                  <a:cubicBezTo>
                    <a:pt x="359" y="158"/>
                    <a:pt x="359" y="158"/>
                    <a:pt x="359" y="158"/>
                  </a:cubicBezTo>
                  <a:cubicBezTo>
                    <a:pt x="361" y="158"/>
                    <a:pt x="364" y="157"/>
                    <a:pt x="364" y="159"/>
                  </a:cubicBezTo>
                  <a:cubicBezTo>
                    <a:pt x="365" y="159"/>
                    <a:pt x="366" y="158"/>
                    <a:pt x="367" y="158"/>
                  </a:cubicBezTo>
                  <a:cubicBezTo>
                    <a:pt x="368" y="158"/>
                    <a:pt x="369" y="158"/>
                    <a:pt x="369" y="157"/>
                  </a:cubicBezTo>
                  <a:cubicBezTo>
                    <a:pt x="370" y="157"/>
                    <a:pt x="370" y="157"/>
                    <a:pt x="370" y="157"/>
                  </a:cubicBezTo>
                  <a:cubicBezTo>
                    <a:pt x="370" y="156"/>
                    <a:pt x="372" y="157"/>
                    <a:pt x="372" y="156"/>
                  </a:cubicBezTo>
                  <a:cubicBezTo>
                    <a:pt x="372" y="156"/>
                    <a:pt x="372" y="155"/>
                    <a:pt x="372" y="155"/>
                  </a:cubicBezTo>
                  <a:cubicBezTo>
                    <a:pt x="373" y="155"/>
                    <a:pt x="373" y="156"/>
                    <a:pt x="373" y="156"/>
                  </a:cubicBezTo>
                  <a:cubicBezTo>
                    <a:pt x="374" y="156"/>
                    <a:pt x="374" y="155"/>
                    <a:pt x="375" y="155"/>
                  </a:cubicBezTo>
                  <a:cubicBezTo>
                    <a:pt x="376" y="155"/>
                    <a:pt x="378" y="154"/>
                    <a:pt x="379" y="153"/>
                  </a:cubicBezTo>
                  <a:cubicBezTo>
                    <a:pt x="379" y="153"/>
                    <a:pt x="380" y="153"/>
                    <a:pt x="380" y="152"/>
                  </a:cubicBezTo>
                  <a:cubicBezTo>
                    <a:pt x="381" y="153"/>
                    <a:pt x="391" y="153"/>
                    <a:pt x="386" y="154"/>
                  </a:cubicBezTo>
                  <a:cubicBezTo>
                    <a:pt x="386" y="155"/>
                    <a:pt x="388" y="154"/>
                    <a:pt x="390" y="154"/>
                  </a:cubicBezTo>
                  <a:cubicBezTo>
                    <a:pt x="391" y="154"/>
                    <a:pt x="391" y="154"/>
                    <a:pt x="391" y="153"/>
                  </a:cubicBezTo>
                  <a:cubicBezTo>
                    <a:pt x="394" y="153"/>
                    <a:pt x="396" y="153"/>
                    <a:pt x="399" y="153"/>
                  </a:cubicBezTo>
                  <a:cubicBezTo>
                    <a:pt x="397" y="155"/>
                    <a:pt x="403" y="154"/>
                    <a:pt x="406" y="155"/>
                  </a:cubicBezTo>
                  <a:cubicBezTo>
                    <a:pt x="406" y="155"/>
                    <a:pt x="406" y="155"/>
                    <a:pt x="407" y="155"/>
                  </a:cubicBezTo>
                  <a:cubicBezTo>
                    <a:pt x="408" y="155"/>
                    <a:pt x="408" y="156"/>
                    <a:pt x="409" y="156"/>
                  </a:cubicBezTo>
                  <a:cubicBezTo>
                    <a:pt x="411" y="156"/>
                    <a:pt x="411" y="155"/>
                    <a:pt x="413" y="155"/>
                  </a:cubicBezTo>
                  <a:cubicBezTo>
                    <a:pt x="418" y="155"/>
                    <a:pt x="423" y="156"/>
                    <a:pt x="428" y="156"/>
                  </a:cubicBezTo>
                  <a:cubicBezTo>
                    <a:pt x="427" y="157"/>
                    <a:pt x="428" y="158"/>
                    <a:pt x="429" y="157"/>
                  </a:cubicBezTo>
                  <a:cubicBezTo>
                    <a:pt x="430" y="157"/>
                    <a:pt x="429" y="157"/>
                    <a:pt x="429" y="157"/>
                  </a:cubicBezTo>
                  <a:cubicBezTo>
                    <a:pt x="428" y="158"/>
                    <a:pt x="431" y="158"/>
                    <a:pt x="432" y="158"/>
                  </a:cubicBezTo>
                  <a:cubicBezTo>
                    <a:pt x="433" y="158"/>
                    <a:pt x="432" y="159"/>
                    <a:pt x="432" y="159"/>
                  </a:cubicBezTo>
                  <a:cubicBezTo>
                    <a:pt x="434" y="160"/>
                    <a:pt x="435" y="159"/>
                    <a:pt x="436" y="159"/>
                  </a:cubicBezTo>
                  <a:cubicBezTo>
                    <a:pt x="436" y="160"/>
                    <a:pt x="437" y="161"/>
                    <a:pt x="438" y="161"/>
                  </a:cubicBezTo>
                  <a:cubicBezTo>
                    <a:pt x="440" y="162"/>
                    <a:pt x="442" y="162"/>
                    <a:pt x="442" y="164"/>
                  </a:cubicBezTo>
                  <a:cubicBezTo>
                    <a:pt x="449" y="163"/>
                    <a:pt x="451" y="165"/>
                    <a:pt x="456" y="164"/>
                  </a:cubicBezTo>
                  <a:cubicBezTo>
                    <a:pt x="455" y="166"/>
                    <a:pt x="462" y="164"/>
                    <a:pt x="460" y="166"/>
                  </a:cubicBezTo>
                  <a:cubicBezTo>
                    <a:pt x="464" y="165"/>
                    <a:pt x="464" y="167"/>
                    <a:pt x="466" y="168"/>
                  </a:cubicBezTo>
                  <a:cubicBezTo>
                    <a:pt x="467" y="168"/>
                    <a:pt x="467" y="169"/>
                    <a:pt x="469" y="169"/>
                  </a:cubicBezTo>
                  <a:cubicBezTo>
                    <a:pt x="466" y="170"/>
                    <a:pt x="470" y="170"/>
                    <a:pt x="470" y="171"/>
                  </a:cubicBezTo>
                  <a:cubicBezTo>
                    <a:pt x="470" y="172"/>
                    <a:pt x="472" y="172"/>
                    <a:pt x="473" y="172"/>
                  </a:cubicBezTo>
                  <a:cubicBezTo>
                    <a:pt x="474" y="172"/>
                    <a:pt x="473" y="173"/>
                    <a:pt x="475" y="173"/>
                  </a:cubicBezTo>
                  <a:cubicBezTo>
                    <a:pt x="471" y="175"/>
                    <a:pt x="480" y="175"/>
                    <a:pt x="477" y="177"/>
                  </a:cubicBezTo>
                  <a:cubicBezTo>
                    <a:pt x="479" y="177"/>
                    <a:pt x="480" y="177"/>
                    <a:pt x="480" y="178"/>
                  </a:cubicBezTo>
                  <a:cubicBezTo>
                    <a:pt x="485" y="177"/>
                    <a:pt x="492" y="178"/>
                    <a:pt x="494" y="180"/>
                  </a:cubicBezTo>
                  <a:cubicBezTo>
                    <a:pt x="499" y="180"/>
                    <a:pt x="501" y="181"/>
                    <a:pt x="507" y="181"/>
                  </a:cubicBezTo>
                  <a:cubicBezTo>
                    <a:pt x="507" y="181"/>
                    <a:pt x="505" y="181"/>
                    <a:pt x="505" y="181"/>
                  </a:cubicBezTo>
                  <a:cubicBezTo>
                    <a:pt x="506" y="182"/>
                    <a:pt x="512" y="182"/>
                    <a:pt x="516" y="182"/>
                  </a:cubicBezTo>
                  <a:cubicBezTo>
                    <a:pt x="516" y="182"/>
                    <a:pt x="517" y="182"/>
                    <a:pt x="518" y="182"/>
                  </a:cubicBezTo>
                  <a:cubicBezTo>
                    <a:pt x="517" y="183"/>
                    <a:pt x="520" y="183"/>
                    <a:pt x="521" y="183"/>
                  </a:cubicBezTo>
                  <a:cubicBezTo>
                    <a:pt x="521" y="183"/>
                    <a:pt x="520" y="184"/>
                    <a:pt x="521" y="184"/>
                  </a:cubicBezTo>
                  <a:cubicBezTo>
                    <a:pt x="521" y="184"/>
                    <a:pt x="522" y="184"/>
                    <a:pt x="523" y="184"/>
                  </a:cubicBezTo>
                  <a:cubicBezTo>
                    <a:pt x="523" y="184"/>
                    <a:pt x="523" y="185"/>
                    <a:pt x="525" y="185"/>
                  </a:cubicBezTo>
                  <a:cubicBezTo>
                    <a:pt x="525" y="190"/>
                    <a:pt x="525" y="195"/>
                    <a:pt x="525" y="200"/>
                  </a:cubicBezTo>
                  <a:cubicBezTo>
                    <a:pt x="520" y="199"/>
                    <a:pt x="525" y="203"/>
                    <a:pt x="521" y="202"/>
                  </a:cubicBezTo>
                  <a:cubicBezTo>
                    <a:pt x="520" y="204"/>
                    <a:pt x="520" y="205"/>
                    <a:pt x="520" y="207"/>
                  </a:cubicBezTo>
                  <a:cubicBezTo>
                    <a:pt x="520" y="208"/>
                    <a:pt x="521" y="210"/>
                    <a:pt x="521" y="212"/>
                  </a:cubicBezTo>
                  <a:cubicBezTo>
                    <a:pt x="521" y="212"/>
                    <a:pt x="520" y="212"/>
                    <a:pt x="520" y="212"/>
                  </a:cubicBezTo>
                  <a:cubicBezTo>
                    <a:pt x="520" y="212"/>
                    <a:pt x="520" y="213"/>
                    <a:pt x="520" y="213"/>
                  </a:cubicBezTo>
                  <a:cubicBezTo>
                    <a:pt x="519" y="214"/>
                    <a:pt x="516" y="214"/>
                    <a:pt x="518" y="216"/>
                  </a:cubicBezTo>
                  <a:cubicBezTo>
                    <a:pt x="516" y="216"/>
                    <a:pt x="514" y="217"/>
                    <a:pt x="513" y="217"/>
                  </a:cubicBezTo>
                  <a:cubicBezTo>
                    <a:pt x="512" y="217"/>
                    <a:pt x="513" y="218"/>
                    <a:pt x="513" y="219"/>
                  </a:cubicBezTo>
                  <a:cubicBezTo>
                    <a:pt x="512" y="219"/>
                    <a:pt x="511" y="218"/>
                    <a:pt x="511" y="219"/>
                  </a:cubicBezTo>
                  <a:cubicBezTo>
                    <a:pt x="510" y="219"/>
                    <a:pt x="511" y="219"/>
                    <a:pt x="511" y="220"/>
                  </a:cubicBezTo>
                  <a:cubicBezTo>
                    <a:pt x="510" y="220"/>
                    <a:pt x="507" y="220"/>
                    <a:pt x="507" y="220"/>
                  </a:cubicBezTo>
                  <a:cubicBezTo>
                    <a:pt x="507" y="221"/>
                    <a:pt x="505" y="221"/>
                    <a:pt x="503" y="221"/>
                  </a:cubicBezTo>
                  <a:cubicBezTo>
                    <a:pt x="502" y="222"/>
                    <a:pt x="501" y="222"/>
                    <a:pt x="501" y="222"/>
                  </a:cubicBezTo>
                  <a:cubicBezTo>
                    <a:pt x="500" y="223"/>
                    <a:pt x="500" y="222"/>
                    <a:pt x="499" y="222"/>
                  </a:cubicBezTo>
                  <a:cubicBezTo>
                    <a:pt x="499" y="222"/>
                    <a:pt x="498" y="222"/>
                    <a:pt x="498" y="222"/>
                  </a:cubicBezTo>
                  <a:cubicBezTo>
                    <a:pt x="496" y="222"/>
                    <a:pt x="496" y="223"/>
                    <a:pt x="496" y="223"/>
                  </a:cubicBezTo>
                  <a:cubicBezTo>
                    <a:pt x="492" y="223"/>
                    <a:pt x="490" y="225"/>
                    <a:pt x="488" y="225"/>
                  </a:cubicBezTo>
                  <a:cubicBezTo>
                    <a:pt x="488" y="225"/>
                    <a:pt x="486" y="225"/>
                    <a:pt x="486" y="225"/>
                  </a:cubicBezTo>
                  <a:cubicBezTo>
                    <a:pt x="485" y="226"/>
                    <a:pt x="484" y="226"/>
                    <a:pt x="484" y="226"/>
                  </a:cubicBezTo>
                  <a:cubicBezTo>
                    <a:pt x="484" y="227"/>
                    <a:pt x="482" y="227"/>
                    <a:pt x="482" y="227"/>
                  </a:cubicBezTo>
                  <a:cubicBezTo>
                    <a:pt x="482" y="227"/>
                    <a:pt x="484" y="229"/>
                    <a:pt x="481" y="228"/>
                  </a:cubicBezTo>
                  <a:cubicBezTo>
                    <a:pt x="482" y="231"/>
                    <a:pt x="479" y="231"/>
                    <a:pt x="480" y="234"/>
                  </a:cubicBezTo>
                  <a:cubicBezTo>
                    <a:pt x="477" y="233"/>
                    <a:pt x="479" y="235"/>
                    <a:pt x="478" y="235"/>
                  </a:cubicBezTo>
                  <a:cubicBezTo>
                    <a:pt x="478" y="235"/>
                    <a:pt x="476" y="235"/>
                    <a:pt x="476" y="235"/>
                  </a:cubicBezTo>
                  <a:cubicBezTo>
                    <a:pt x="476" y="235"/>
                    <a:pt x="478" y="236"/>
                    <a:pt x="476" y="236"/>
                  </a:cubicBezTo>
                  <a:cubicBezTo>
                    <a:pt x="475" y="236"/>
                    <a:pt x="475" y="238"/>
                    <a:pt x="472" y="238"/>
                  </a:cubicBezTo>
                  <a:cubicBezTo>
                    <a:pt x="472" y="238"/>
                    <a:pt x="470" y="239"/>
                    <a:pt x="470" y="239"/>
                  </a:cubicBezTo>
                  <a:cubicBezTo>
                    <a:pt x="469" y="240"/>
                    <a:pt x="468" y="241"/>
                    <a:pt x="465" y="242"/>
                  </a:cubicBezTo>
                  <a:cubicBezTo>
                    <a:pt x="465" y="243"/>
                    <a:pt x="465" y="243"/>
                    <a:pt x="465" y="244"/>
                  </a:cubicBezTo>
                  <a:cubicBezTo>
                    <a:pt x="464" y="244"/>
                    <a:pt x="462" y="245"/>
                    <a:pt x="462" y="246"/>
                  </a:cubicBezTo>
                  <a:cubicBezTo>
                    <a:pt x="461" y="246"/>
                    <a:pt x="459" y="246"/>
                    <a:pt x="457" y="246"/>
                  </a:cubicBezTo>
                  <a:cubicBezTo>
                    <a:pt x="457" y="246"/>
                    <a:pt x="458" y="246"/>
                    <a:pt x="459" y="246"/>
                  </a:cubicBezTo>
                  <a:cubicBezTo>
                    <a:pt x="459" y="247"/>
                    <a:pt x="457" y="247"/>
                    <a:pt x="456" y="247"/>
                  </a:cubicBezTo>
                  <a:cubicBezTo>
                    <a:pt x="455" y="247"/>
                    <a:pt x="454" y="248"/>
                    <a:pt x="454" y="249"/>
                  </a:cubicBezTo>
                  <a:cubicBezTo>
                    <a:pt x="453" y="248"/>
                    <a:pt x="452" y="248"/>
                    <a:pt x="452" y="249"/>
                  </a:cubicBezTo>
                  <a:cubicBezTo>
                    <a:pt x="451" y="249"/>
                    <a:pt x="452" y="249"/>
                    <a:pt x="451" y="248"/>
                  </a:cubicBezTo>
                  <a:cubicBezTo>
                    <a:pt x="450" y="248"/>
                    <a:pt x="449" y="248"/>
                    <a:pt x="448" y="248"/>
                  </a:cubicBezTo>
                  <a:cubicBezTo>
                    <a:pt x="447" y="248"/>
                    <a:pt x="447" y="249"/>
                    <a:pt x="445" y="249"/>
                  </a:cubicBezTo>
                  <a:cubicBezTo>
                    <a:pt x="445" y="250"/>
                    <a:pt x="447" y="250"/>
                    <a:pt x="447" y="251"/>
                  </a:cubicBezTo>
                  <a:cubicBezTo>
                    <a:pt x="448" y="252"/>
                    <a:pt x="444" y="253"/>
                    <a:pt x="446" y="254"/>
                  </a:cubicBezTo>
                  <a:cubicBezTo>
                    <a:pt x="446" y="255"/>
                    <a:pt x="441" y="254"/>
                    <a:pt x="440" y="255"/>
                  </a:cubicBezTo>
                  <a:cubicBezTo>
                    <a:pt x="439" y="255"/>
                    <a:pt x="440" y="256"/>
                    <a:pt x="439" y="256"/>
                  </a:cubicBezTo>
                  <a:cubicBezTo>
                    <a:pt x="438" y="256"/>
                    <a:pt x="435" y="256"/>
                    <a:pt x="435" y="257"/>
                  </a:cubicBezTo>
                  <a:cubicBezTo>
                    <a:pt x="433" y="257"/>
                    <a:pt x="427" y="257"/>
                    <a:pt x="426" y="258"/>
                  </a:cubicBezTo>
                  <a:cubicBezTo>
                    <a:pt x="426" y="258"/>
                    <a:pt x="427" y="258"/>
                    <a:pt x="427" y="258"/>
                  </a:cubicBezTo>
                  <a:cubicBezTo>
                    <a:pt x="429" y="258"/>
                    <a:pt x="426" y="259"/>
                    <a:pt x="425" y="259"/>
                  </a:cubicBezTo>
                  <a:cubicBezTo>
                    <a:pt x="425" y="260"/>
                    <a:pt x="422" y="262"/>
                    <a:pt x="424" y="262"/>
                  </a:cubicBezTo>
                  <a:cubicBezTo>
                    <a:pt x="424" y="262"/>
                    <a:pt x="422" y="262"/>
                    <a:pt x="422" y="262"/>
                  </a:cubicBezTo>
                  <a:cubicBezTo>
                    <a:pt x="421" y="262"/>
                    <a:pt x="420" y="262"/>
                    <a:pt x="421" y="262"/>
                  </a:cubicBezTo>
                  <a:cubicBezTo>
                    <a:pt x="420" y="262"/>
                    <a:pt x="417" y="263"/>
                    <a:pt x="418" y="261"/>
                  </a:cubicBezTo>
                  <a:cubicBezTo>
                    <a:pt x="417" y="262"/>
                    <a:pt x="416" y="263"/>
                    <a:pt x="416" y="262"/>
                  </a:cubicBezTo>
                  <a:cubicBezTo>
                    <a:pt x="414" y="262"/>
                    <a:pt x="416" y="265"/>
                    <a:pt x="417" y="266"/>
                  </a:cubicBezTo>
                  <a:cubicBezTo>
                    <a:pt x="417" y="267"/>
                    <a:pt x="415" y="267"/>
                    <a:pt x="415" y="268"/>
                  </a:cubicBezTo>
                  <a:cubicBezTo>
                    <a:pt x="414" y="268"/>
                    <a:pt x="415" y="269"/>
                    <a:pt x="412" y="269"/>
                  </a:cubicBezTo>
                  <a:cubicBezTo>
                    <a:pt x="411" y="270"/>
                    <a:pt x="414" y="270"/>
                    <a:pt x="414" y="270"/>
                  </a:cubicBezTo>
                  <a:cubicBezTo>
                    <a:pt x="414" y="271"/>
                    <a:pt x="412" y="270"/>
                    <a:pt x="412" y="270"/>
                  </a:cubicBezTo>
                  <a:cubicBezTo>
                    <a:pt x="411" y="270"/>
                    <a:pt x="411" y="272"/>
                    <a:pt x="412" y="272"/>
                  </a:cubicBezTo>
                  <a:cubicBezTo>
                    <a:pt x="411" y="272"/>
                    <a:pt x="411" y="272"/>
                    <a:pt x="410" y="272"/>
                  </a:cubicBezTo>
                  <a:cubicBezTo>
                    <a:pt x="410" y="272"/>
                    <a:pt x="409" y="272"/>
                    <a:pt x="409" y="272"/>
                  </a:cubicBezTo>
                  <a:cubicBezTo>
                    <a:pt x="407" y="271"/>
                    <a:pt x="409" y="272"/>
                    <a:pt x="408" y="273"/>
                  </a:cubicBezTo>
                  <a:cubicBezTo>
                    <a:pt x="406" y="274"/>
                    <a:pt x="406" y="273"/>
                    <a:pt x="404" y="273"/>
                  </a:cubicBezTo>
                  <a:cubicBezTo>
                    <a:pt x="402" y="275"/>
                    <a:pt x="408" y="275"/>
                    <a:pt x="405" y="275"/>
                  </a:cubicBezTo>
                  <a:cubicBezTo>
                    <a:pt x="405" y="276"/>
                    <a:pt x="407" y="276"/>
                    <a:pt x="408" y="276"/>
                  </a:cubicBezTo>
                  <a:cubicBezTo>
                    <a:pt x="407" y="277"/>
                    <a:pt x="408" y="277"/>
                    <a:pt x="410" y="277"/>
                  </a:cubicBezTo>
                  <a:cubicBezTo>
                    <a:pt x="411" y="279"/>
                    <a:pt x="408" y="279"/>
                    <a:pt x="408" y="279"/>
                  </a:cubicBezTo>
                  <a:cubicBezTo>
                    <a:pt x="408" y="280"/>
                    <a:pt x="408" y="280"/>
                    <a:pt x="409" y="280"/>
                  </a:cubicBezTo>
                  <a:cubicBezTo>
                    <a:pt x="408" y="280"/>
                    <a:pt x="408" y="280"/>
                    <a:pt x="408" y="280"/>
                  </a:cubicBezTo>
                  <a:cubicBezTo>
                    <a:pt x="406" y="280"/>
                    <a:pt x="407" y="281"/>
                    <a:pt x="404" y="281"/>
                  </a:cubicBezTo>
                  <a:cubicBezTo>
                    <a:pt x="405" y="282"/>
                    <a:pt x="405" y="282"/>
                    <a:pt x="402" y="282"/>
                  </a:cubicBezTo>
                  <a:cubicBezTo>
                    <a:pt x="403" y="283"/>
                    <a:pt x="400" y="283"/>
                    <a:pt x="401" y="284"/>
                  </a:cubicBezTo>
                  <a:cubicBezTo>
                    <a:pt x="397" y="284"/>
                    <a:pt x="402" y="286"/>
                    <a:pt x="398" y="285"/>
                  </a:cubicBezTo>
                  <a:cubicBezTo>
                    <a:pt x="398" y="286"/>
                    <a:pt x="397" y="287"/>
                    <a:pt x="398" y="288"/>
                  </a:cubicBezTo>
                  <a:cubicBezTo>
                    <a:pt x="398" y="289"/>
                    <a:pt x="399" y="289"/>
                    <a:pt x="399" y="289"/>
                  </a:cubicBezTo>
                  <a:cubicBezTo>
                    <a:pt x="399" y="290"/>
                    <a:pt x="397" y="290"/>
                    <a:pt x="399" y="291"/>
                  </a:cubicBezTo>
                  <a:cubicBezTo>
                    <a:pt x="400" y="292"/>
                    <a:pt x="399" y="292"/>
                    <a:pt x="400" y="293"/>
                  </a:cubicBezTo>
                  <a:cubicBezTo>
                    <a:pt x="401" y="294"/>
                    <a:pt x="403" y="295"/>
                    <a:pt x="404" y="296"/>
                  </a:cubicBezTo>
                  <a:cubicBezTo>
                    <a:pt x="406" y="297"/>
                    <a:pt x="408" y="295"/>
                    <a:pt x="410" y="296"/>
                  </a:cubicBezTo>
                  <a:cubicBezTo>
                    <a:pt x="411" y="298"/>
                    <a:pt x="407" y="297"/>
                    <a:pt x="405" y="297"/>
                  </a:cubicBezTo>
                  <a:cubicBezTo>
                    <a:pt x="401" y="298"/>
                    <a:pt x="396" y="299"/>
                    <a:pt x="393" y="298"/>
                  </a:cubicBezTo>
                  <a:cubicBezTo>
                    <a:pt x="393" y="298"/>
                    <a:pt x="393" y="297"/>
                    <a:pt x="393" y="297"/>
                  </a:cubicBezTo>
                  <a:cubicBezTo>
                    <a:pt x="388" y="298"/>
                    <a:pt x="387" y="296"/>
                    <a:pt x="384" y="296"/>
                  </a:cubicBezTo>
                  <a:cubicBezTo>
                    <a:pt x="384" y="296"/>
                    <a:pt x="384" y="295"/>
                    <a:pt x="384" y="295"/>
                  </a:cubicBezTo>
                  <a:cubicBezTo>
                    <a:pt x="383" y="294"/>
                    <a:pt x="380" y="295"/>
                    <a:pt x="380" y="293"/>
                  </a:cubicBezTo>
                  <a:cubicBezTo>
                    <a:pt x="380" y="293"/>
                    <a:pt x="379" y="293"/>
                    <a:pt x="379" y="292"/>
                  </a:cubicBezTo>
                  <a:cubicBezTo>
                    <a:pt x="379" y="292"/>
                    <a:pt x="378" y="292"/>
                    <a:pt x="378" y="292"/>
                  </a:cubicBezTo>
                  <a:cubicBezTo>
                    <a:pt x="378" y="292"/>
                    <a:pt x="380" y="290"/>
                    <a:pt x="378" y="290"/>
                  </a:cubicBezTo>
                  <a:cubicBezTo>
                    <a:pt x="377" y="290"/>
                    <a:pt x="378" y="290"/>
                    <a:pt x="378" y="289"/>
                  </a:cubicBezTo>
                  <a:cubicBezTo>
                    <a:pt x="378" y="289"/>
                    <a:pt x="376" y="289"/>
                    <a:pt x="376" y="288"/>
                  </a:cubicBezTo>
                  <a:cubicBezTo>
                    <a:pt x="376" y="288"/>
                    <a:pt x="377" y="288"/>
                    <a:pt x="377" y="288"/>
                  </a:cubicBezTo>
                  <a:cubicBezTo>
                    <a:pt x="377" y="288"/>
                    <a:pt x="376" y="287"/>
                    <a:pt x="376" y="287"/>
                  </a:cubicBezTo>
                  <a:cubicBezTo>
                    <a:pt x="376" y="287"/>
                    <a:pt x="375" y="286"/>
                    <a:pt x="374" y="286"/>
                  </a:cubicBezTo>
                  <a:cubicBezTo>
                    <a:pt x="373" y="285"/>
                    <a:pt x="375" y="285"/>
                    <a:pt x="375" y="284"/>
                  </a:cubicBezTo>
                  <a:cubicBezTo>
                    <a:pt x="375" y="284"/>
                    <a:pt x="373" y="283"/>
                    <a:pt x="373" y="284"/>
                  </a:cubicBezTo>
                  <a:cubicBezTo>
                    <a:pt x="373" y="283"/>
                    <a:pt x="377" y="283"/>
                    <a:pt x="374" y="282"/>
                  </a:cubicBezTo>
                  <a:cubicBezTo>
                    <a:pt x="374" y="282"/>
                    <a:pt x="375" y="282"/>
                    <a:pt x="376" y="282"/>
                  </a:cubicBezTo>
                  <a:cubicBezTo>
                    <a:pt x="376" y="281"/>
                    <a:pt x="376" y="279"/>
                    <a:pt x="376" y="278"/>
                  </a:cubicBezTo>
                  <a:cubicBezTo>
                    <a:pt x="375" y="278"/>
                    <a:pt x="374" y="278"/>
                    <a:pt x="373" y="277"/>
                  </a:cubicBezTo>
                  <a:cubicBezTo>
                    <a:pt x="374" y="276"/>
                    <a:pt x="377" y="275"/>
                    <a:pt x="375" y="273"/>
                  </a:cubicBezTo>
                  <a:cubicBezTo>
                    <a:pt x="378" y="273"/>
                    <a:pt x="378" y="272"/>
                    <a:pt x="380" y="272"/>
                  </a:cubicBezTo>
                  <a:cubicBezTo>
                    <a:pt x="380" y="271"/>
                    <a:pt x="380" y="270"/>
                    <a:pt x="380" y="268"/>
                  </a:cubicBezTo>
                  <a:cubicBezTo>
                    <a:pt x="385" y="268"/>
                    <a:pt x="383" y="265"/>
                    <a:pt x="385" y="264"/>
                  </a:cubicBezTo>
                  <a:cubicBezTo>
                    <a:pt x="384" y="264"/>
                    <a:pt x="383" y="264"/>
                    <a:pt x="383" y="264"/>
                  </a:cubicBezTo>
                  <a:cubicBezTo>
                    <a:pt x="381" y="264"/>
                    <a:pt x="380" y="265"/>
                    <a:pt x="380" y="267"/>
                  </a:cubicBezTo>
                  <a:cubicBezTo>
                    <a:pt x="379" y="266"/>
                    <a:pt x="377" y="266"/>
                    <a:pt x="377" y="265"/>
                  </a:cubicBezTo>
                  <a:cubicBezTo>
                    <a:pt x="375" y="264"/>
                    <a:pt x="380" y="263"/>
                    <a:pt x="379" y="263"/>
                  </a:cubicBezTo>
                  <a:cubicBezTo>
                    <a:pt x="377" y="262"/>
                    <a:pt x="379" y="263"/>
                    <a:pt x="381" y="262"/>
                  </a:cubicBezTo>
                  <a:cubicBezTo>
                    <a:pt x="382" y="260"/>
                    <a:pt x="379" y="257"/>
                    <a:pt x="380" y="255"/>
                  </a:cubicBezTo>
                  <a:cubicBezTo>
                    <a:pt x="380" y="255"/>
                    <a:pt x="382" y="256"/>
                    <a:pt x="382" y="255"/>
                  </a:cubicBezTo>
                  <a:cubicBezTo>
                    <a:pt x="381" y="253"/>
                    <a:pt x="382" y="253"/>
                    <a:pt x="382" y="250"/>
                  </a:cubicBezTo>
                  <a:cubicBezTo>
                    <a:pt x="384" y="249"/>
                    <a:pt x="388" y="247"/>
                    <a:pt x="386" y="245"/>
                  </a:cubicBezTo>
                  <a:cubicBezTo>
                    <a:pt x="390" y="247"/>
                    <a:pt x="386" y="242"/>
                    <a:pt x="390" y="244"/>
                  </a:cubicBezTo>
                  <a:cubicBezTo>
                    <a:pt x="390" y="243"/>
                    <a:pt x="390" y="242"/>
                    <a:pt x="389" y="240"/>
                  </a:cubicBezTo>
                  <a:cubicBezTo>
                    <a:pt x="389" y="240"/>
                    <a:pt x="387" y="239"/>
                    <a:pt x="387" y="238"/>
                  </a:cubicBezTo>
                  <a:cubicBezTo>
                    <a:pt x="387" y="238"/>
                    <a:pt x="388" y="238"/>
                    <a:pt x="388" y="237"/>
                  </a:cubicBezTo>
                  <a:cubicBezTo>
                    <a:pt x="388" y="236"/>
                    <a:pt x="387" y="234"/>
                    <a:pt x="390" y="236"/>
                  </a:cubicBezTo>
                  <a:cubicBezTo>
                    <a:pt x="390" y="234"/>
                    <a:pt x="390" y="233"/>
                    <a:pt x="391" y="232"/>
                  </a:cubicBezTo>
                  <a:cubicBezTo>
                    <a:pt x="392" y="231"/>
                    <a:pt x="391" y="231"/>
                    <a:pt x="391" y="230"/>
                  </a:cubicBezTo>
                  <a:cubicBezTo>
                    <a:pt x="391" y="230"/>
                    <a:pt x="393" y="228"/>
                    <a:pt x="392" y="228"/>
                  </a:cubicBezTo>
                  <a:cubicBezTo>
                    <a:pt x="391" y="227"/>
                    <a:pt x="392" y="227"/>
                    <a:pt x="392" y="226"/>
                  </a:cubicBezTo>
                  <a:cubicBezTo>
                    <a:pt x="392" y="226"/>
                    <a:pt x="392" y="225"/>
                    <a:pt x="392" y="224"/>
                  </a:cubicBezTo>
                  <a:cubicBezTo>
                    <a:pt x="392" y="224"/>
                    <a:pt x="393" y="224"/>
                    <a:pt x="393" y="223"/>
                  </a:cubicBezTo>
                  <a:cubicBezTo>
                    <a:pt x="393" y="221"/>
                    <a:pt x="392" y="219"/>
                    <a:pt x="393" y="218"/>
                  </a:cubicBezTo>
                  <a:cubicBezTo>
                    <a:pt x="393" y="217"/>
                    <a:pt x="394" y="217"/>
                    <a:pt x="394" y="216"/>
                  </a:cubicBezTo>
                  <a:cubicBezTo>
                    <a:pt x="394" y="215"/>
                    <a:pt x="391" y="213"/>
                    <a:pt x="391" y="212"/>
                  </a:cubicBezTo>
                  <a:cubicBezTo>
                    <a:pt x="390" y="211"/>
                    <a:pt x="390" y="212"/>
                    <a:pt x="388" y="212"/>
                  </a:cubicBezTo>
                  <a:cubicBezTo>
                    <a:pt x="387" y="211"/>
                    <a:pt x="384" y="209"/>
                    <a:pt x="381" y="209"/>
                  </a:cubicBezTo>
                  <a:cubicBezTo>
                    <a:pt x="381" y="209"/>
                    <a:pt x="379" y="208"/>
                    <a:pt x="379" y="208"/>
                  </a:cubicBezTo>
                  <a:cubicBezTo>
                    <a:pt x="377" y="209"/>
                    <a:pt x="379" y="208"/>
                    <a:pt x="378" y="208"/>
                  </a:cubicBezTo>
                  <a:cubicBezTo>
                    <a:pt x="377" y="207"/>
                    <a:pt x="374" y="208"/>
                    <a:pt x="376" y="207"/>
                  </a:cubicBezTo>
                  <a:cubicBezTo>
                    <a:pt x="376" y="206"/>
                    <a:pt x="373" y="207"/>
                    <a:pt x="372" y="206"/>
                  </a:cubicBezTo>
                  <a:cubicBezTo>
                    <a:pt x="372" y="206"/>
                    <a:pt x="372" y="206"/>
                    <a:pt x="372" y="205"/>
                  </a:cubicBezTo>
                  <a:cubicBezTo>
                    <a:pt x="372" y="205"/>
                    <a:pt x="371" y="205"/>
                    <a:pt x="370" y="205"/>
                  </a:cubicBezTo>
                  <a:cubicBezTo>
                    <a:pt x="369" y="204"/>
                    <a:pt x="367" y="203"/>
                    <a:pt x="367" y="202"/>
                  </a:cubicBezTo>
                  <a:cubicBezTo>
                    <a:pt x="367" y="201"/>
                    <a:pt x="366" y="201"/>
                    <a:pt x="365" y="201"/>
                  </a:cubicBezTo>
                  <a:cubicBezTo>
                    <a:pt x="364" y="201"/>
                    <a:pt x="365" y="199"/>
                    <a:pt x="363" y="199"/>
                  </a:cubicBezTo>
                  <a:cubicBezTo>
                    <a:pt x="361" y="199"/>
                    <a:pt x="361" y="196"/>
                    <a:pt x="359" y="195"/>
                  </a:cubicBezTo>
                  <a:cubicBezTo>
                    <a:pt x="358" y="194"/>
                    <a:pt x="357" y="193"/>
                    <a:pt x="355" y="192"/>
                  </a:cubicBezTo>
                  <a:cubicBezTo>
                    <a:pt x="355" y="191"/>
                    <a:pt x="354" y="191"/>
                    <a:pt x="353" y="191"/>
                  </a:cubicBezTo>
                  <a:cubicBezTo>
                    <a:pt x="353" y="191"/>
                    <a:pt x="354" y="190"/>
                    <a:pt x="353" y="190"/>
                  </a:cubicBezTo>
                  <a:cubicBezTo>
                    <a:pt x="353" y="189"/>
                    <a:pt x="352" y="190"/>
                    <a:pt x="351" y="189"/>
                  </a:cubicBezTo>
                  <a:cubicBezTo>
                    <a:pt x="351" y="189"/>
                    <a:pt x="350" y="186"/>
                    <a:pt x="349" y="188"/>
                  </a:cubicBezTo>
                  <a:cubicBezTo>
                    <a:pt x="347" y="188"/>
                    <a:pt x="349" y="185"/>
                    <a:pt x="348" y="184"/>
                  </a:cubicBezTo>
                  <a:cubicBezTo>
                    <a:pt x="351" y="184"/>
                    <a:pt x="351" y="183"/>
                    <a:pt x="352" y="182"/>
                  </a:cubicBezTo>
                  <a:cubicBezTo>
                    <a:pt x="353" y="181"/>
                    <a:pt x="350" y="181"/>
                    <a:pt x="349" y="181"/>
                  </a:cubicBezTo>
                  <a:cubicBezTo>
                    <a:pt x="349" y="179"/>
                    <a:pt x="351" y="179"/>
                    <a:pt x="350" y="177"/>
                  </a:cubicBezTo>
                  <a:cubicBezTo>
                    <a:pt x="351" y="177"/>
                    <a:pt x="352" y="176"/>
                    <a:pt x="353" y="176"/>
                  </a:cubicBezTo>
                  <a:cubicBezTo>
                    <a:pt x="354" y="176"/>
                    <a:pt x="353" y="175"/>
                    <a:pt x="353" y="175"/>
                  </a:cubicBezTo>
                  <a:cubicBezTo>
                    <a:pt x="353" y="175"/>
                    <a:pt x="355" y="175"/>
                    <a:pt x="355" y="175"/>
                  </a:cubicBezTo>
                  <a:cubicBezTo>
                    <a:pt x="355" y="175"/>
                    <a:pt x="355" y="174"/>
                    <a:pt x="355" y="174"/>
                  </a:cubicBezTo>
                  <a:cubicBezTo>
                    <a:pt x="355" y="174"/>
                    <a:pt x="358" y="174"/>
                    <a:pt x="357" y="173"/>
                  </a:cubicBezTo>
                  <a:cubicBezTo>
                    <a:pt x="357" y="173"/>
                    <a:pt x="356" y="173"/>
                    <a:pt x="356" y="173"/>
                  </a:cubicBezTo>
                  <a:cubicBezTo>
                    <a:pt x="356" y="173"/>
                    <a:pt x="357" y="173"/>
                    <a:pt x="357" y="173"/>
                  </a:cubicBezTo>
                  <a:cubicBezTo>
                    <a:pt x="359" y="174"/>
                    <a:pt x="358" y="172"/>
                    <a:pt x="360" y="172"/>
                  </a:cubicBezTo>
                  <a:cubicBezTo>
                    <a:pt x="362" y="172"/>
                    <a:pt x="361" y="171"/>
                    <a:pt x="362" y="170"/>
                  </a:cubicBezTo>
                  <a:cubicBezTo>
                    <a:pt x="362" y="170"/>
                    <a:pt x="367" y="168"/>
                    <a:pt x="364" y="167"/>
                  </a:cubicBezTo>
                  <a:cubicBezTo>
                    <a:pt x="363" y="166"/>
                    <a:pt x="364" y="167"/>
                    <a:pt x="364" y="166"/>
                  </a:cubicBezTo>
                  <a:cubicBezTo>
                    <a:pt x="364" y="165"/>
                    <a:pt x="362" y="161"/>
                    <a:pt x="363" y="160"/>
                  </a:cubicBezTo>
                  <a:cubicBezTo>
                    <a:pt x="358" y="161"/>
                    <a:pt x="359" y="159"/>
                    <a:pt x="353" y="159"/>
                  </a:cubicBezTo>
                  <a:cubicBezTo>
                    <a:pt x="352" y="160"/>
                    <a:pt x="354" y="160"/>
                    <a:pt x="352" y="161"/>
                  </a:cubicBezTo>
                  <a:cubicBezTo>
                    <a:pt x="347" y="161"/>
                    <a:pt x="345" y="160"/>
                    <a:pt x="340" y="160"/>
                  </a:cubicBezTo>
                  <a:cubicBezTo>
                    <a:pt x="340" y="159"/>
                    <a:pt x="338" y="159"/>
                    <a:pt x="338" y="158"/>
                  </a:cubicBezTo>
                  <a:cubicBezTo>
                    <a:pt x="337" y="157"/>
                    <a:pt x="336" y="158"/>
                    <a:pt x="334" y="157"/>
                  </a:cubicBezTo>
                  <a:cubicBezTo>
                    <a:pt x="334" y="157"/>
                    <a:pt x="335" y="157"/>
                    <a:pt x="334" y="156"/>
                  </a:cubicBezTo>
                  <a:cubicBezTo>
                    <a:pt x="334" y="156"/>
                    <a:pt x="333" y="157"/>
                    <a:pt x="332" y="156"/>
                  </a:cubicBezTo>
                  <a:cubicBezTo>
                    <a:pt x="332" y="156"/>
                    <a:pt x="332" y="155"/>
                    <a:pt x="331" y="155"/>
                  </a:cubicBezTo>
                  <a:cubicBezTo>
                    <a:pt x="330" y="154"/>
                    <a:pt x="332" y="154"/>
                    <a:pt x="331" y="153"/>
                  </a:cubicBezTo>
                  <a:cubicBezTo>
                    <a:pt x="330" y="152"/>
                    <a:pt x="329" y="153"/>
                    <a:pt x="330" y="153"/>
                  </a:cubicBezTo>
                  <a:cubicBezTo>
                    <a:pt x="328" y="152"/>
                    <a:pt x="327" y="151"/>
                    <a:pt x="325" y="152"/>
                  </a:cubicBezTo>
                  <a:cubicBezTo>
                    <a:pt x="326" y="150"/>
                    <a:pt x="321" y="151"/>
                    <a:pt x="323" y="150"/>
                  </a:cubicBezTo>
                  <a:cubicBezTo>
                    <a:pt x="322" y="150"/>
                    <a:pt x="316" y="149"/>
                    <a:pt x="318" y="150"/>
                  </a:cubicBezTo>
                  <a:cubicBezTo>
                    <a:pt x="316" y="149"/>
                    <a:pt x="317" y="149"/>
                    <a:pt x="317" y="149"/>
                  </a:cubicBezTo>
                  <a:cubicBezTo>
                    <a:pt x="316" y="148"/>
                    <a:pt x="315" y="149"/>
                    <a:pt x="315" y="149"/>
                  </a:cubicBezTo>
                  <a:cubicBezTo>
                    <a:pt x="314" y="149"/>
                    <a:pt x="312" y="148"/>
                    <a:pt x="309" y="148"/>
                  </a:cubicBezTo>
                  <a:cubicBezTo>
                    <a:pt x="310" y="146"/>
                    <a:pt x="306" y="147"/>
                    <a:pt x="305" y="147"/>
                  </a:cubicBezTo>
                  <a:cubicBezTo>
                    <a:pt x="304" y="147"/>
                    <a:pt x="305" y="146"/>
                    <a:pt x="305" y="146"/>
                  </a:cubicBezTo>
                  <a:cubicBezTo>
                    <a:pt x="304" y="146"/>
                    <a:pt x="303" y="146"/>
                    <a:pt x="303" y="146"/>
                  </a:cubicBezTo>
                  <a:cubicBezTo>
                    <a:pt x="302" y="145"/>
                    <a:pt x="303" y="145"/>
                    <a:pt x="303" y="145"/>
                  </a:cubicBezTo>
                  <a:cubicBezTo>
                    <a:pt x="302" y="145"/>
                    <a:pt x="301" y="145"/>
                    <a:pt x="301" y="145"/>
                  </a:cubicBezTo>
                  <a:cubicBezTo>
                    <a:pt x="301" y="145"/>
                    <a:pt x="301" y="144"/>
                    <a:pt x="301" y="144"/>
                  </a:cubicBezTo>
                  <a:cubicBezTo>
                    <a:pt x="300" y="143"/>
                    <a:pt x="300" y="144"/>
                    <a:pt x="300" y="144"/>
                  </a:cubicBezTo>
                  <a:cubicBezTo>
                    <a:pt x="299" y="144"/>
                    <a:pt x="297" y="144"/>
                    <a:pt x="297" y="143"/>
                  </a:cubicBezTo>
                  <a:cubicBezTo>
                    <a:pt x="296" y="144"/>
                    <a:pt x="295" y="143"/>
                    <a:pt x="294" y="143"/>
                  </a:cubicBezTo>
                  <a:cubicBezTo>
                    <a:pt x="292" y="143"/>
                    <a:pt x="291" y="144"/>
                    <a:pt x="289" y="144"/>
                  </a:cubicBezTo>
                  <a:cubicBezTo>
                    <a:pt x="287" y="144"/>
                    <a:pt x="286" y="144"/>
                    <a:pt x="285" y="144"/>
                  </a:cubicBezTo>
                  <a:cubicBezTo>
                    <a:pt x="282" y="144"/>
                    <a:pt x="283" y="144"/>
                    <a:pt x="281" y="144"/>
                  </a:cubicBezTo>
                  <a:cubicBezTo>
                    <a:pt x="280" y="143"/>
                    <a:pt x="279" y="144"/>
                    <a:pt x="276" y="143"/>
                  </a:cubicBezTo>
                  <a:cubicBezTo>
                    <a:pt x="275" y="143"/>
                    <a:pt x="275" y="142"/>
                    <a:pt x="275" y="142"/>
                  </a:cubicBezTo>
                  <a:cubicBezTo>
                    <a:pt x="275" y="142"/>
                    <a:pt x="274" y="142"/>
                    <a:pt x="273" y="142"/>
                  </a:cubicBezTo>
                  <a:cubicBezTo>
                    <a:pt x="272" y="142"/>
                    <a:pt x="267" y="142"/>
                    <a:pt x="270" y="141"/>
                  </a:cubicBezTo>
                  <a:cubicBezTo>
                    <a:pt x="267" y="141"/>
                    <a:pt x="267" y="140"/>
                    <a:pt x="264" y="140"/>
                  </a:cubicBezTo>
                  <a:cubicBezTo>
                    <a:pt x="264" y="139"/>
                    <a:pt x="263" y="139"/>
                    <a:pt x="263" y="138"/>
                  </a:cubicBezTo>
                  <a:cubicBezTo>
                    <a:pt x="259" y="138"/>
                    <a:pt x="258" y="137"/>
                    <a:pt x="253" y="136"/>
                  </a:cubicBezTo>
                  <a:cubicBezTo>
                    <a:pt x="253" y="135"/>
                    <a:pt x="250" y="134"/>
                    <a:pt x="251" y="132"/>
                  </a:cubicBezTo>
                  <a:cubicBezTo>
                    <a:pt x="251" y="130"/>
                    <a:pt x="246" y="131"/>
                    <a:pt x="248" y="129"/>
                  </a:cubicBezTo>
                  <a:cubicBezTo>
                    <a:pt x="247" y="129"/>
                    <a:pt x="247" y="129"/>
                    <a:pt x="246" y="129"/>
                  </a:cubicBezTo>
                  <a:cubicBezTo>
                    <a:pt x="245" y="129"/>
                    <a:pt x="246" y="129"/>
                    <a:pt x="245" y="128"/>
                  </a:cubicBezTo>
                  <a:cubicBezTo>
                    <a:pt x="245" y="128"/>
                    <a:pt x="242" y="128"/>
                    <a:pt x="242" y="127"/>
                  </a:cubicBezTo>
                  <a:cubicBezTo>
                    <a:pt x="242" y="126"/>
                    <a:pt x="240" y="126"/>
                    <a:pt x="239" y="126"/>
                  </a:cubicBezTo>
                  <a:cubicBezTo>
                    <a:pt x="239" y="126"/>
                    <a:pt x="241" y="126"/>
                    <a:pt x="240" y="125"/>
                  </a:cubicBezTo>
                  <a:cubicBezTo>
                    <a:pt x="240" y="125"/>
                    <a:pt x="239" y="124"/>
                    <a:pt x="239" y="124"/>
                  </a:cubicBezTo>
                  <a:cubicBezTo>
                    <a:pt x="239" y="124"/>
                    <a:pt x="238" y="124"/>
                    <a:pt x="237" y="124"/>
                  </a:cubicBezTo>
                  <a:cubicBezTo>
                    <a:pt x="237" y="124"/>
                    <a:pt x="237" y="123"/>
                    <a:pt x="236" y="123"/>
                  </a:cubicBezTo>
                  <a:cubicBezTo>
                    <a:pt x="234" y="122"/>
                    <a:pt x="231" y="121"/>
                    <a:pt x="230" y="119"/>
                  </a:cubicBezTo>
                  <a:cubicBezTo>
                    <a:pt x="228" y="119"/>
                    <a:pt x="229" y="120"/>
                    <a:pt x="227" y="119"/>
                  </a:cubicBezTo>
                  <a:cubicBezTo>
                    <a:pt x="227" y="118"/>
                    <a:pt x="225" y="118"/>
                    <a:pt x="225" y="118"/>
                  </a:cubicBezTo>
                  <a:cubicBezTo>
                    <a:pt x="224" y="117"/>
                    <a:pt x="225" y="115"/>
                    <a:pt x="222" y="115"/>
                  </a:cubicBezTo>
                  <a:cubicBezTo>
                    <a:pt x="222" y="113"/>
                    <a:pt x="220" y="112"/>
                    <a:pt x="217" y="111"/>
                  </a:cubicBezTo>
                  <a:cubicBezTo>
                    <a:pt x="216" y="112"/>
                    <a:pt x="215" y="112"/>
                    <a:pt x="215" y="113"/>
                  </a:cubicBezTo>
                  <a:cubicBezTo>
                    <a:pt x="214" y="114"/>
                    <a:pt x="217" y="114"/>
                    <a:pt x="218" y="115"/>
                  </a:cubicBezTo>
                  <a:cubicBezTo>
                    <a:pt x="218" y="115"/>
                    <a:pt x="217" y="115"/>
                    <a:pt x="218" y="116"/>
                  </a:cubicBezTo>
                  <a:cubicBezTo>
                    <a:pt x="218" y="116"/>
                    <a:pt x="219" y="116"/>
                    <a:pt x="219" y="116"/>
                  </a:cubicBezTo>
                  <a:cubicBezTo>
                    <a:pt x="219" y="116"/>
                    <a:pt x="218" y="117"/>
                    <a:pt x="220" y="118"/>
                  </a:cubicBezTo>
                  <a:cubicBezTo>
                    <a:pt x="221" y="118"/>
                    <a:pt x="220" y="119"/>
                    <a:pt x="222" y="120"/>
                  </a:cubicBezTo>
                  <a:cubicBezTo>
                    <a:pt x="222" y="120"/>
                    <a:pt x="223" y="120"/>
                    <a:pt x="223" y="120"/>
                  </a:cubicBezTo>
                  <a:cubicBezTo>
                    <a:pt x="223" y="121"/>
                    <a:pt x="225" y="121"/>
                    <a:pt x="225" y="123"/>
                  </a:cubicBezTo>
                  <a:cubicBezTo>
                    <a:pt x="225" y="123"/>
                    <a:pt x="226" y="123"/>
                    <a:pt x="228" y="123"/>
                  </a:cubicBezTo>
                  <a:cubicBezTo>
                    <a:pt x="227" y="124"/>
                    <a:pt x="228" y="124"/>
                    <a:pt x="228" y="124"/>
                  </a:cubicBezTo>
                  <a:cubicBezTo>
                    <a:pt x="229" y="125"/>
                    <a:pt x="228" y="125"/>
                    <a:pt x="228" y="125"/>
                  </a:cubicBezTo>
                  <a:cubicBezTo>
                    <a:pt x="228" y="126"/>
                    <a:pt x="231" y="126"/>
                    <a:pt x="229" y="127"/>
                  </a:cubicBezTo>
                  <a:cubicBezTo>
                    <a:pt x="228" y="127"/>
                    <a:pt x="228" y="126"/>
                    <a:pt x="225" y="126"/>
                  </a:cubicBezTo>
                  <a:cubicBezTo>
                    <a:pt x="226" y="124"/>
                    <a:pt x="222" y="125"/>
                    <a:pt x="223" y="123"/>
                  </a:cubicBezTo>
                  <a:cubicBezTo>
                    <a:pt x="222" y="123"/>
                    <a:pt x="221" y="122"/>
                    <a:pt x="220" y="122"/>
                  </a:cubicBezTo>
                  <a:cubicBezTo>
                    <a:pt x="219" y="121"/>
                    <a:pt x="218" y="121"/>
                    <a:pt x="218" y="120"/>
                  </a:cubicBezTo>
                  <a:cubicBezTo>
                    <a:pt x="216" y="120"/>
                    <a:pt x="214" y="120"/>
                    <a:pt x="214" y="119"/>
                  </a:cubicBezTo>
                  <a:cubicBezTo>
                    <a:pt x="214" y="118"/>
                    <a:pt x="214" y="119"/>
                    <a:pt x="216" y="119"/>
                  </a:cubicBezTo>
                  <a:cubicBezTo>
                    <a:pt x="217" y="117"/>
                    <a:pt x="212" y="117"/>
                    <a:pt x="213" y="116"/>
                  </a:cubicBezTo>
                  <a:cubicBezTo>
                    <a:pt x="211" y="115"/>
                    <a:pt x="210" y="115"/>
                    <a:pt x="208" y="115"/>
                  </a:cubicBezTo>
                  <a:cubicBezTo>
                    <a:pt x="208" y="113"/>
                    <a:pt x="209" y="113"/>
                    <a:pt x="208" y="112"/>
                  </a:cubicBezTo>
                  <a:cubicBezTo>
                    <a:pt x="207" y="112"/>
                    <a:pt x="207" y="112"/>
                    <a:pt x="207" y="112"/>
                  </a:cubicBezTo>
                  <a:cubicBezTo>
                    <a:pt x="206" y="111"/>
                    <a:pt x="206" y="109"/>
                    <a:pt x="202" y="109"/>
                  </a:cubicBezTo>
                  <a:cubicBezTo>
                    <a:pt x="203" y="109"/>
                    <a:pt x="202" y="108"/>
                    <a:pt x="202" y="108"/>
                  </a:cubicBezTo>
                  <a:cubicBezTo>
                    <a:pt x="202" y="108"/>
                    <a:pt x="201" y="107"/>
                    <a:pt x="201" y="107"/>
                  </a:cubicBezTo>
                  <a:cubicBezTo>
                    <a:pt x="200" y="107"/>
                    <a:pt x="198" y="107"/>
                    <a:pt x="198" y="107"/>
                  </a:cubicBezTo>
                  <a:cubicBezTo>
                    <a:pt x="197" y="106"/>
                    <a:pt x="200" y="106"/>
                    <a:pt x="200" y="106"/>
                  </a:cubicBezTo>
                  <a:cubicBezTo>
                    <a:pt x="199" y="105"/>
                    <a:pt x="194" y="105"/>
                    <a:pt x="191" y="104"/>
                  </a:cubicBezTo>
                  <a:cubicBezTo>
                    <a:pt x="190" y="104"/>
                    <a:pt x="190" y="104"/>
                    <a:pt x="190" y="103"/>
                  </a:cubicBezTo>
                  <a:cubicBezTo>
                    <a:pt x="189" y="103"/>
                    <a:pt x="189" y="102"/>
                    <a:pt x="188" y="102"/>
                  </a:cubicBezTo>
                  <a:cubicBezTo>
                    <a:pt x="187" y="102"/>
                    <a:pt x="187" y="100"/>
                    <a:pt x="186" y="99"/>
                  </a:cubicBezTo>
                  <a:cubicBezTo>
                    <a:pt x="186" y="99"/>
                    <a:pt x="184" y="99"/>
                    <a:pt x="184" y="99"/>
                  </a:cubicBezTo>
                  <a:cubicBezTo>
                    <a:pt x="183" y="98"/>
                    <a:pt x="185" y="97"/>
                    <a:pt x="182" y="97"/>
                  </a:cubicBezTo>
                  <a:cubicBezTo>
                    <a:pt x="182" y="95"/>
                    <a:pt x="180" y="94"/>
                    <a:pt x="178" y="93"/>
                  </a:cubicBezTo>
                  <a:cubicBezTo>
                    <a:pt x="177" y="92"/>
                    <a:pt x="177" y="91"/>
                    <a:pt x="175" y="91"/>
                  </a:cubicBezTo>
                  <a:cubicBezTo>
                    <a:pt x="176" y="86"/>
                    <a:pt x="175" y="82"/>
                    <a:pt x="175" y="75"/>
                  </a:cubicBezTo>
                  <a:cubicBezTo>
                    <a:pt x="175" y="75"/>
                    <a:pt x="174" y="75"/>
                    <a:pt x="174" y="74"/>
                  </a:cubicBezTo>
                  <a:cubicBezTo>
                    <a:pt x="173" y="74"/>
                    <a:pt x="173" y="74"/>
                    <a:pt x="172" y="73"/>
                  </a:cubicBezTo>
                  <a:cubicBezTo>
                    <a:pt x="172" y="73"/>
                    <a:pt x="171" y="73"/>
                    <a:pt x="170" y="73"/>
                  </a:cubicBezTo>
                  <a:cubicBezTo>
                    <a:pt x="169" y="70"/>
                    <a:pt x="165" y="69"/>
                    <a:pt x="162" y="67"/>
                  </a:cubicBezTo>
                  <a:cubicBezTo>
                    <a:pt x="162" y="67"/>
                    <a:pt x="161" y="67"/>
                    <a:pt x="161" y="66"/>
                  </a:cubicBezTo>
                  <a:cubicBezTo>
                    <a:pt x="162" y="67"/>
                    <a:pt x="164" y="67"/>
                    <a:pt x="164" y="66"/>
                  </a:cubicBezTo>
                  <a:cubicBezTo>
                    <a:pt x="166" y="66"/>
                    <a:pt x="165" y="68"/>
                    <a:pt x="168" y="67"/>
                  </a:cubicBezTo>
                  <a:cubicBezTo>
                    <a:pt x="169" y="68"/>
                    <a:pt x="169" y="69"/>
                    <a:pt x="169" y="69"/>
                  </a:cubicBezTo>
                  <a:cubicBezTo>
                    <a:pt x="174" y="69"/>
                    <a:pt x="175" y="71"/>
                    <a:pt x="178" y="71"/>
                  </a:cubicBezTo>
                  <a:cubicBezTo>
                    <a:pt x="177" y="73"/>
                    <a:pt x="180" y="73"/>
                    <a:pt x="181" y="74"/>
                  </a:cubicBezTo>
                  <a:cubicBezTo>
                    <a:pt x="182" y="74"/>
                    <a:pt x="182" y="73"/>
                    <a:pt x="182" y="73"/>
                  </a:cubicBezTo>
                  <a:cubicBezTo>
                    <a:pt x="182" y="72"/>
                    <a:pt x="180" y="72"/>
                    <a:pt x="180" y="72"/>
                  </a:cubicBezTo>
                  <a:cubicBezTo>
                    <a:pt x="179" y="71"/>
                    <a:pt x="179" y="71"/>
                    <a:pt x="179" y="70"/>
                  </a:cubicBezTo>
                  <a:cubicBezTo>
                    <a:pt x="179" y="70"/>
                    <a:pt x="178" y="69"/>
                    <a:pt x="178" y="69"/>
                  </a:cubicBezTo>
                  <a:cubicBezTo>
                    <a:pt x="178" y="69"/>
                    <a:pt x="179" y="69"/>
                    <a:pt x="179" y="69"/>
                  </a:cubicBezTo>
                  <a:cubicBezTo>
                    <a:pt x="178" y="68"/>
                    <a:pt x="175" y="68"/>
                    <a:pt x="176" y="67"/>
                  </a:cubicBezTo>
                  <a:cubicBezTo>
                    <a:pt x="171" y="67"/>
                    <a:pt x="171" y="65"/>
                    <a:pt x="166" y="66"/>
                  </a:cubicBezTo>
                  <a:cubicBezTo>
                    <a:pt x="167" y="64"/>
                    <a:pt x="163" y="65"/>
                    <a:pt x="164" y="64"/>
                  </a:cubicBezTo>
                  <a:cubicBezTo>
                    <a:pt x="163" y="63"/>
                    <a:pt x="162" y="64"/>
                    <a:pt x="160" y="63"/>
                  </a:cubicBezTo>
                  <a:cubicBezTo>
                    <a:pt x="160" y="62"/>
                    <a:pt x="161" y="62"/>
                    <a:pt x="162" y="62"/>
                  </a:cubicBezTo>
                  <a:cubicBezTo>
                    <a:pt x="163" y="61"/>
                    <a:pt x="159" y="62"/>
                    <a:pt x="159" y="62"/>
                  </a:cubicBezTo>
                  <a:cubicBezTo>
                    <a:pt x="158" y="61"/>
                    <a:pt x="159" y="61"/>
                    <a:pt x="158" y="61"/>
                  </a:cubicBezTo>
                  <a:cubicBezTo>
                    <a:pt x="158" y="61"/>
                    <a:pt x="156" y="61"/>
                    <a:pt x="156" y="61"/>
                  </a:cubicBezTo>
                  <a:cubicBezTo>
                    <a:pt x="156" y="60"/>
                    <a:pt x="158" y="60"/>
                    <a:pt x="157" y="60"/>
                  </a:cubicBezTo>
                  <a:cubicBezTo>
                    <a:pt x="157" y="59"/>
                    <a:pt x="156" y="60"/>
                    <a:pt x="154" y="60"/>
                  </a:cubicBezTo>
                  <a:cubicBezTo>
                    <a:pt x="152" y="59"/>
                    <a:pt x="153" y="58"/>
                    <a:pt x="152" y="57"/>
                  </a:cubicBezTo>
                  <a:cubicBezTo>
                    <a:pt x="152" y="57"/>
                    <a:pt x="151" y="57"/>
                    <a:pt x="149" y="57"/>
                  </a:cubicBezTo>
                  <a:cubicBezTo>
                    <a:pt x="153" y="54"/>
                    <a:pt x="141" y="56"/>
                    <a:pt x="142" y="53"/>
                  </a:cubicBezTo>
                  <a:cubicBezTo>
                    <a:pt x="143" y="53"/>
                    <a:pt x="144" y="53"/>
                    <a:pt x="145" y="53"/>
                  </a:cubicBezTo>
                  <a:cubicBezTo>
                    <a:pt x="146" y="52"/>
                    <a:pt x="141" y="53"/>
                    <a:pt x="142" y="51"/>
                  </a:cubicBezTo>
                  <a:cubicBezTo>
                    <a:pt x="140" y="51"/>
                    <a:pt x="138" y="51"/>
                    <a:pt x="136" y="51"/>
                  </a:cubicBezTo>
                  <a:cubicBezTo>
                    <a:pt x="139" y="51"/>
                    <a:pt x="135" y="50"/>
                    <a:pt x="137" y="50"/>
                  </a:cubicBezTo>
                  <a:cubicBezTo>
                    <a:pt x="138" y="49"/>
                    <a:pt x="135" y="49"/>
                    <a:pt x="135" y="49"/>
                  </a:cubicBezTo>
                  <a:cubicBezTo>
                    <a:pt x="133" y="49"/>
                    <a:pt x="135" y="48"/>
                    <a:pt x="133" y="47"/>
                  </a:cubicBezTo>
                  <a:cubicBezTo>
                    <a:pt x="131" y="47"/>
                    <a:pt x="129" y="47"/>
                    <a:pt x="127" y="47"/>
                  </a:cubicBezTo>
                  <a:cubicBezTo>
                    <a:pt x="128" y="46"/>
                    <a:pt x="129" y="46"/>
                    <a:pt x="129" y="45"/>
                  </a:cubicBezTo>
                  <a:cubicBezTo>
                    <a:pt x="129" y="44"/>
                    <a:pt x="126" y="45"/>
                    <a:pt x="128" y="44"/>
                  </a:cubicBezTo>
                  <a:cubicBezTo>
                    <a:pt x="125" y="44"/>
                    <a:pt x="123" y="44"/>
                    <a:pt x="119" y="44"/>
                  </a:cubicBezTo>
                  <a:cubicBezTo>
                    <a:pt x="119" y="43"/>
                    <a:pt x="116" y="42"/>
                    <a:pt x="114" y="42"/>
                  </a:cubicBezTo>
                  <a:cubicBezTo>
                    <a:pt x="113" y="42"/>
                    <a:pt x="111" y="41"/>
                    <a:pt x="111" y="41"/>
                  </a:cubicBezTo>
                  <a:cubicBezTo>
                    <a:pt x="110" y="41"/>
                    <a:pt x="111" y="40"/>
                    <a:pt x="111" y="40"/>
                  </a:cubicBezTo>
                  <a:cubicBezTo>
                    <a:pt x="110" y="40"/>
                    <a:pt x="108" y="40"/>
                    <a:pt x="109" y="40"/>
                  </a:cubicBezTo>
                  <a:cubicBezTo>
                    <a:pt x="105" y="39"/>
                    <a:pt x="98" y="41"/>
                    <a:pt x="97" y="40"/>
                  </a:cubicBezTo>
                  <a:cubicBezTo>
                    <a:pt x="97" y="40"/>
                    <a:pt x="97" y="39"/>
                    <a:pt x="97" y="39"/>
                  </a:cubicBezTo>
                  <a:cubicBezTo>
                    <a:pt x="96" y="39"/>
                    <a:pt x="95" y="40"/>
                    <a:pt x="95" y="40"/>
                  </a:cubicBezTo>
                  <a:cubicBezTo>
                    <a:pt x="93" y="40"/>
                    <a:pt x="94" y="38"/>
                    <a:pt x="90" y="39"/>
                  </a:cubicBezTo>
                  <a:cubicBezTo>
                    <a:pt x="90" y="38"/>
                    <a:pt x="85" y="38"/>
                    <a:pt x="88" y="37"/>
                  </a:cubicBezTo>
                  <a:cubicBezTo>
                    <a:pt x="87" y="37"/>
                    <a:pt x="87" y="37"/>
                    <a:pt x="86" y="37"/>
                  </a:cubicBezTo>
                  <a:cubicBezTo>
                    <a:pt x="85" y="37"/>
                    <a:pt x="85" y="37"/>
                    <a:pt x="85" y="37"/>
                  </a:cubicBezTo>
                  <a:cubicBezTo>
                    <a:pt x="83" y="37"/>
                    <a:pt x="82" y="38"/>
                    <a:pt x="80" y="37"/>
                  </a:cubicBezTo>
                  <a:cubicBezTo>
                    <a:pt x="78" y="37"/>
                    <a:pt x="79" y="39"/>
                    <a:pt x="79" y="40"/>
                  </a:cubicBezTo>
                  <a:cubicBezTo>
                    <a:pt x="78" y="40"/>
                    <a:pt x="77" y="39"/>
                    <a:pt x="76" y="39"/>
                  </a:cubicBezTo>
                  <a:cubicBezTo>
                    <a:pt x="75" y="39"/>
                    <a:pt x="76" y="40"/>
                    <a:pt x="75" y="40"/>
                  </a:cubicBezTo>
                  <a:cubicBezTo>
                    <a:pt x="74" y="41"/>
                    <a:pt x="70" y="40"/>
                    <a:pt x="69" y="41"/>
                  </a:cubicBezTo>
                  <a:cubicBezTo>
                    <a:pt x="68" y="41"/>
                    <a:pt x="68" y="42"/>
                    <a:pt x="67" y="42"/>
                  </a:cubicBezTo>
                  <a:cubicBezTo>
                    <a:pt x="65" y="42"/>
                    <a:pt x="65" y="41"/>
                    <a:pt x="63" y="41"/>
                  </a:cubicBezTo>
                  <a:cubicBezTo>
                    <a:pt x="65" y="40"/>
                    <a:pt x="67" y="40"/>
                    <a:pt x="66" y="38"/>
                  </a:cubicBezTo>
                  <a:cubicBezTo>
                    <a:pt x="68" y="39"/>
                    <a:pt x="68" y="38"/>
                    <a:pt x="68" y="37"/>
                  </a:cubicBezTo>
                  <a:cubicBezTo>
                    <a:pt x="68" y="37"/>
                    <a:pt x="66" y="37"/>
                    <a:pt x="65" y="37"/>
                  </a:cubicBezTo>
                  <a:cubicBezTo>
                    <a:pt x="64" y="37"/>
                    <a:pt x="64" y="38"/>
                    <a:pt x="62" y="39"/>
                  </a:cubicBezTo>
                  <a:cubicBezTo>
                    <a:pt x="61" y="39"/>
                    <a:pt x="61" y="40"/>
                    <a:pt x="60" y="40"/>
                  </a:cubicBezTo>
                  <a:cubicBezTo>
                    <a:pt x="59" y="40"/>
                    <a:pt x="59" y="41"/>
                    <a:pt x="57" y="41"/>
                  </a:cubicBezTo>
                  <a:cubicBezTo>
                    <a:pt x="58" y="42"/>
                    <a:pt x="56" y="42"/>
                    <a:pt x="55" y="42"/>
                  </a:cubicBezTo>
                  <a:cubicBezTo>
                    <a:pt x="55" y="42"/>
                    <a:pt x="55" y="43"/>
                    <a:pt x="55" y="44"/>
                  </a:cubicBezTo>
                  <a:cubicBezTo>
                    <a:pt x="52" y="44"/>
                    <a:pt x="51" y="46"/>
                    <a:pt x="49" y="47"/>
                  </a:cubicBezTo>
                  <a:cubicBezTo>
                    <a:pt x="49" y="47"/>
                    <a:pt x="48" y="46"/>
                    <a:pt x="47" y="47"/>
                  </a:cubicBezTo>
                  <a:cubicBezTo>
                    <a:pt x="47" y="47"/>
                    <a:pt x="48" y="47"/>
                    <a:pt x="47" y="48"/>
                  </a:cubicBezTo>
                  <a:cubicBezTo>
                    <a:pt x="47" y="48"/>
                    <a:pt x="43" y="48"/>
                    <a:pt x="44" y="48"/>
                  </a:cubicBezTo>
                  <a:cubicBezTo>
                    <a:pt x="46" y="49"/>
                    <a:pt x="42" y="49"/>
                    <a:pt x="40" y="49"/>
                  </a:cubicBezTo>
                  <a:cubicBezTo>
                    <a:pt x="40" y="50"/>
                    <a:pt x="39" y="51"/>
                    <a:pt x="38" y="51"/>
                  </a:cubicBezTo>
                  <a:cubicBezTo>
                    <a:pt x="37" y="50"/>
                    <a:pt x="38" y="51"/>
                    <a:pt x="37" y="51"/>
                  </a:cubicBezTo>
                  <a:cubicBezTo>
                    <a:pt x="36" y="51"/>
                    <a:pt x="35" y="51"/>
                    <a:pt x="33" y="51"/>
                  </a:cubicBezTo>
                  <a:cubicBezTo>
                    <a:pt x="31" y="52"/>
                    <a:pt x="35" y="52"/>
                    <a:pt x="30" y="52"/>
                  </a:cubicBezTo>
                  <a:cubicBezTo>
                    <a:pt x="28" y="52"/>
                    <a:pt x="27" y="52"/>
                    <a:pt x="24" y="53"/>
                  </a:cubicBezTo>
                  <a:cubicBezTo>
                    <a:pt x="23" y="53"/>
                    <a:pt x="23" y="54"/>
                    <a:pt x="21" y="54"/>
                  </a:cubicBezTo>
                  <a:cubicBezTo>
                    <a:pt x="21" y="53"/>
                    <a:pt x="23" y="53"/>
                    <a:pt x="25" y="52"/>
                  </a:cubicBezTo>
                  <a:cubicBezTo>
                    <a:pt x="26" y="52"/>
                    <a:pt x="26" y="52"/>
                    <a:pt x="26" y="52"/>
                  </a:cubicBezTo>
                  <a:cubicBezTo>
                    <a:pt x="27" y="51"/>
                    <a:pt x="29" y="52"/>
                    <a:pt x="30" y="51"/>
                  </a:cubicBezTo>
                  <a:cubicBezTo>
                    <a:pt x="32" y="52"/>
                    <a:pt x="31" y="50"/>
                    <a:pt x="31" y="50"/>
                  </a:cubicBezTo>
                  <a:cubicBezTo>
                    <a:pt x="32" y="50"/>
                    <a:pt x="33" y="51"/>
                    <a:pt x="34" y="49"/>
                  </a:cubicBezTo>
                  <a:cubicBezTo>
                    <a:pt x="35" y="49"/>
                    <a:pt x="35" y="50"/>
                    <a:pt x="35" y="49"/>
                  </a:cubicBezTo>
                  <a:cubicBezTo>
                    <a:pt x="35" y="48"/>
                    <a:pt x="38" y="49"/>
                    <a:pt x="39" y="48"/>
                  </a:cubicBezTo>
                  <a:cubicBezTo>
                    <a:pt x="39" y="47"/>
                    <a:pt x="39" y="46"/>
                    <a:pt x="39" y="46"/>
                  </a:cubicBezTo>
                  <a:cubicBezTo>
                    <a:pt x="42" y="47"/>
                    <a:pt x="40" y="44"/>
                    <a:pt x="43" y="45"/>
                  </a:cubicBezTo>
                  <a:cubicBezTo>
                    <a:pt x="44" y="43"/>
                    <a:pt x="39" y="45"/>
                    <a:pt x="40" y="43"/>
                  </a:cubicBezTo>
                  <a:cubicBezTo>
                    <a:pt x="39" y="44"/>
                    <a:pt x="33" y="43"/>
                    <a:pt x="32" y="44"/>
                  </a:cubicBezTo>
                  <a:cubicBezTo>
                    <a:pt x="31" y="44"/>
                    <a:pt x="32" y="43"/>
                    <a:pt x="31" y="43"/>
                  </a:cubicBezTo>
                  <a:cubicBezTo>
                    <a:pt x="30" y="43"/>
                    <a:pt x="27" y="43"/>
                    <a:pt x="25" y="43"/>
                  </a:cubicBezTo>
                  <a:cubicBezTo>
                    <a:pt x="26" y="42"/>
                    <a:pt x="24" y="43"/>
                    <a:pt x="23" y="42"/>
                  </a:cubicBezTo>
                  <a:cubicBezTo>
                    <a:pt x="23" y="42"/>
                    <a:pt x="24" y="42"/>
                    <a:pt x="24" y="42"/>
                  </a:cubicBezTo>
                  <a:cubicBezTo>
                    <a:pt x="23" y="40"/>
                    <a:pt x="21" y="41"/>
                    <a:pt x="20" y="39"/>
                  </a:cubicBezTo>
                  <a:cubicBezTo>
                    <a:pt x="18" y="40"/>
                    <a:pt x="15" y="40"/>
                    <a:pt x="13" y="40"/>
                  </a:cubicBezTo>
                  <a:cubicBezTo>
                    <a:pt x="12" y="39"/>
                    <a:pt x="13" y="39"/>
                    <a:pt x="14" y="39"/>
                  </a:cubicBezTo>
                  <a:cubicBezTo>
                    <a:pt x="13" y="38"/>
                    <a:pt x="10" y="38"/>
                    <a:pt x="11" y="36"/>
                  </a:cubicBezTo>
                  <a:cubicBezTo>
                    <a:pt x="10" y="36"/>
                    <a:pt x="9" y="35"/>
                    <a:pt x="9" y="36"/>
                  </a:cubicBezTo>
                  <a:cubicBezTo>
                    <a:pt x="6" y="36"/>
                    <a:pt x="8" y="34"/>
                    <a:pt x="9" y="34"/>
                  </a:cubicBezTo>
                  <a:cubicBezTo>
                    <a:pt x="9" y="34"/>
                    <a:pt x="8" y="33"/>
                    <a:pt x="9" y="33"/>
                  </a:cubicBezTo>
                  <a:cubicBezTo>
                    <a:pt x="9" y="33"/>
                    <a:pt x="10" y="33"/>
                    <a:pt x="11" y="33"/>
                  </a:cubicBezTo>
                  <a:cubicBezTo>
                    <a:pt x="11" y="33"/>
                    <a:pt x="11" y="32"/>
                    <a:pt x="12" y="32"/>
                  </a:cubicBezTo>
                  <a:cubicBezTo>
                    <a:pt x="14" y="31"/>
                    <a:pt x="17" y="31"/>
                    <a:pt x="20" y="31"/>
                  </a:cubicBezTo>
                  <a:cubicBezTo>
                    <a:pt x="21" y="30"/>
                    <a:pt x="22" y="30"/>
                    <a:pt x="23" y="30"/>
                  </a:cubicBezTo>
                  <a:cubicBezTo>
                    <a:pt x="25" y="30"/>
                    <a:pt x="22" y="29"/>
                    <a:pt x="27" y="29"/>
                  </a:cubicBezTo>
                  <a:cubicBezTo>
                    <a:pt x="27" y="28"/>
                    <a:pt x="27" y="27"/>
                    <a:pt x="25" y="25"/>
                  </a:cubicBezTo>
                  <a:cubicBezTo>
                    <a:pt x="23" y="24"/>
                    <a:pt x="18" y="27"/>
                    <a:pt x="16" y="26"/>
                  </a:cubicBezTo>
                  <a:cubicBezTo>
                    <a:pt x="14" y="25"/>
                    <a:pt x="15" y="26"/>
                    <a:pt x="12" y="26"/>
                  </a:cubicBezTo>
                  <a:cubicBezTo>
                    <a:pt x="11" y="25"/>
                    <a:pt x="7" y="26"/>
                    <a:pt x="5" y="25"/>
                  </a:cubicBezTo>
                  <a:cubicBezTo>
                    <a:pt x="4" y="25"/>
                    <a:pt x="6" y="24"/>
                    <a:pt x="5" y="24"/>
                  </a:cubicBezTo>
                  <a:cubicBezTo>
                    <a:pt x="3" y="24"/>
                    <a:pt x="1" y="24"/>
                    <a:pt x="1" y="22"/>
                  </a:cubicBezTo>
                  <a:cubicBezTo>
                    <a:pt x="7" y="23"/>
                    <a:pt x="0" y="21"/>
                    <a:pt x="7" y="21"/>
                  </a:cubicBezTo>
                  <a:cubicBezTo>
                    <a:pt x="8" y="21"/>
                    <a:pt x="7" y="21"/>
                    <a:pt x="7" y="21"/>
                  </a:cubicBezTo>
                  <a:cubicBezTo>
                    <a:pt x="7" y="20"/>
                    <a:pt x="9" y="21"/>
                    <a:pt x="9" y="21"/>
                  </a:cubicBezTo>
                  <a:cubicBezTo>
                    <a:pt x="10" y="21"/>
                    <a:pt x="11" y="20"/>
                    <a:pt x="13" y="20"/>
                  </a:cubicBezTo>
                  <a:cubicBezTo>
                    <a:pt x="13" y="20"/>
                    <a:pt x="14" y="21"/>
                    <a:pt x="15" y="21"/>
                  </a:cubicBezTo>
                  <a:cubicBezTo>
                    <a:pt x="17" y="22"/>
                    <a:pt x="19" y="21"/>
                    <a:pt x="22" y="21"/>
                  </a:cubicBezTo>
                  <a:cubicBezTo>
                    <a:pt x="23" y="21"/>
                    <a:pt x="23" y="22"/>
                    <a:pt x="24" y="21"/>
                  </a:cubicBezTo>
                  <a:cubicBezTo>
                    <a:pt x="26" y="21"/>
                    <a:pt x="24" y="21"/>
                    <a:pt x="24" y="20"/>
                  </a:cubicBezTo>
                  <a:cubicBezTo>
                    <a:pt x="26" y="20"/>
                    <a:pt x="26" y="20"/>
                    <a:pt x="26" y="20"/>
                  </a:cubicBezTo>
                  <a:cubicBezTo>
                    <a:pt x="27" y="19"/>
                    <a:pt x="22" y="20"/>
                    <a:pt x="23" y="18"/>
                  </a:cubicBezTo>
                  <a:cubicBezTo>
                    <a:pt x="21" y="18"/>
                    <a:pt x="18" y="18"/>
                    <a:pt x="16" y="17"/>
                  </a:cubicBezTo>
                  <a:cubicBezTo>
                    <a:pt x="17" y="17"/>
                    <a:pt x="17" y="17"/>
                    <a:pt x="15" y="16"/>
                  </a:cubicBezTo>
                  <a:cubicBezTo>
                    <a:pt x="14" y="16"/>
                    <a:pt x="14" y="16"/>
                    <a:pt x="14" y="15"/>
                  </a:cubicBezTo>
                  <a:cubicBezTo>
                    <a:pt x="13" y="15"/>
                    <a:pt x="11" y="15"/>
                    <a:pt x="10" y="15"/>
                  </a:cubicBezTo>
                  <a:cubicBezTo>
                    <a:pt x="10" y="15"/>
                    <a:pt x="12" y="13"/>
                    <a:pt x="10" y="14"/>
                  </a:cubicBezTo>
                  <a:cubicBezTo>
                    <a:pt x="9" y="14"/>
                    <a:pt x="10" y="14"/>
                    <a:pt x="9" y="14"/>
                  </a:cubicBezTo>
                  <a:cubicBezTo>
                    <a:pt x="8" y="14"/>
                    <a:pt x="7" y="13"/>
                    <a:pt x="6" y="14"/>
                  </a:cubicBezTo>
                  <a:cubicBezTo>
                    <a:pt x="8" y="12"/>
                    <a:pt x="12" y="12"/>
                    <a:pt x="16" y="11"/>
                  </a:cubicBezTo>
                  <a:cubicBezTo>
                    <a:pt x="14" y="9"/>
                    <a:pt x="19" y="9"/>
                    <a:pt x="20" y="9"/>
                  </a:cubicBezTo>
                  <a:cubicBezTo>
                    <a:pt x="20" y="8"/>
                    <a:pt x="19" y="7"/>
                    <a:pt x="21" y="7"/>
                  </a:cubicBezTo>
                  <a:cubicBezTo>
                    <a:pt x="23" y="8"/>
                    <a:pt x="23" y="7"/>
                    <a:pt x="27" y="7"/>
                  </a:cubicBezTo>
                  <a:cubicBezTo>
                    <a:pt x="30" y="6"/>
                    <a:pt x="33" y="5"/>
                    <a:pt x="38" y="5"/>
                  </a:cubicBezTo>
                  <a:cubicBezTo>
                    <a:pt x="40" y="5"/>
                    <a:pt x="39" y="4"/>
                    <a:pt x="39" y="4"/>
                  </a:cubicBezTo>
                  <a:cubicBezTo>
                    <a:pt x="41" y="4"/>
                    <a:pt x="45" y="5"/>
                    <a:pt x="45" y="3"/>
                  </a:cubicBezTo>
                  <a:cubicBezTo>
                    <a:pt x="46" y="3"/>
                    <a:pt x="47" y="4"/>
                    <a:pt x="47" y="4"/>
                  </a:cubicBezTo>
                  <a:cubicBezTo>
                    <a:pt x="49" y="5"/>
                    <a:pt x="51" y="4"/>
                    <a:pt x="50" y="5"/>
                  </a:cubicBezTo>
                  <a:cubicBezTo>
                    <a:pt x="55" y="5"/>
                    <a:pt x="59" y="5"/>
                    <a:pt x="63" y="5"/>
                  </a:cubicBezTo>
                  <a:cubicBezTo>
                    <a:pt x="59" y="7"/>
                    <a:pt x="70" y="4"/>
                    <a:pt x="66" y="7"/>
                  </a:cubicBezTo>
                  <a:cubicBezTo>
                    <a:pt x="68" y="7"/>
                    <a:pt x="70" y="7"/>
                    <a:pt x="70" y="6"/>
                  </a:cubicBezTo>
                  <a:cubicBezTo>
                    <a:pt x="72" y="7"/>
                    <a:pt x="76" y="6"/>
                    <a:pt x="79" y="7"/>
                  </a:cubicBezTo>
                  <a:cubicBezTo>
                    <a:pt x="79" y="7"/>
                    <a:pt x="79" y="7"/>
                    <a:pt x="80" y="7"/>
                  </a:cubicBezTo>
                  <a:cubicBezTo>
                    <a:pt x="81" y="7"/>
                    <a:pt x="81" y="8"/>
                    <a:pt x="82" y="8"/>
                  </a:cubicBezTo>
                  <a:cubicBezTo>
                    <a:pt x="84" y="8"/>
                    <a:pt x="85" y="7"/>
                    <a:pt x="87" y="8"/>
                  </a:cubicBezTo>
                  <a:cubicBezTo>
                    <a:pt x="87" y="8"/>
                    <a:pt x="98" y="8"/>
                    <a:pt x="100" y="8"/>
                  </a:cubicBezTo>
                  <a:cubicBezTo>
                    <a:pt x="101" y="9"/>
                    <a:pt x="107" y="9"/>
                    <a:pt x="111" y="9"/>
                  </a:cubicBezTo>
                  <a:cubicBezTo>
                    <a:pt x="112" y="10"/>
                    <a:pt x="113" y="10"/>
                    <a:pt x="114" y="11"/>
                  </a:cubicBezTo>
                  <a:cubicBezTo>
                    <a:pt x="117" y="11"/>
                    <a:pt x="118" y="12"/>
                    <a:pt x="122" y="12"/>
                  </a:cubicBezTo>
                  <a:cubicBezTo>
                    <a:pt x="122" y="13"/>
                    <a:pt x="126" y="12"/>
                    <a:pt x="129" y="13"/>
                  </a:cubicBezTo>
                  <a:cubicBezTo>
                    <a:pt x="129" y="12"/>
                    <a:pt x="128" y="12"/>
                    <a:pt x="127" y="12"/>
                  </a:cubicBezTo>
                  <a:cubicBezTo>
                    <a:pt x="129" y="11"/>
                    <a:pt x="132" y="10"/>
                    <a:pt x="135" y="10"/>
                  </a:cubicBezTo>
                  <a:cubicBezTo>
                    <a:pt x="135" y="11"/>
                    <a:pt x="136" y="11"/>
                    <a:pt x="136" y="10"/>
                  </a:cubicBezTo>
                  <a:cubicBezTo>
                    <a:pt x="137" y="10"/>
                    <a:pt x="137" y="11"/>
                    <a:pt x="138" y="11"/>
                  </a:cubicBezTo>
                  <a:cubicBezTo>
                    <a:pt x="140" y="11"/>
                    <a:pt x="140" y="10"/>
                    <a:pt x="140" y="10"/>
                  </a:cubicBezTo>
                  <a:cubicBezTo>
                    <a:pt x="142" y="9"/>
                    <a:pt x="143" y="10"/>
                    <a:pt x="144" y="10"/>
                  </a:cubicBezTo>
                  <a:cubicBezTo>
                    <a:pt x="145" y="10"/>
                    <a:pt x="144" y="9"/>
                    <a:pt x="146" y="8"/>
                  </a:cubicBezTo>
                  <a:cubicBezTo>
                    <a:pt x="148" y="8"/>
                    <a:pt x="149" y="9"/>
                    <a:pt x="149" y="8"/>
                  </a:cubicBezTo>
                  <a:cubicBezTo>
                    <a:pt x="151" y="9"/>
                    <a:pt x="150" y="9"/>
                    <a:pt x="148" y="9"/>
                  </a:cubicBezTo>
                  <a:cubicBezTo>
                    <a:pt x="150" y="11"/>
                    <a:pt x="156" y="8"/>
                    <a:pt x="158" y="10"/>
                  </a:cubicBezTo>
                  <a:cubicBezTo>
                    <a:pt x="161" y="10"/>
                    <a:pt x="156" y="8"/>
                    <a:pt x="159" y="8"/>
                  </a:cubicBezTo>
                  <a:cubicBezTo>
                    <a:pt x="160" y="8"/>
                    <a:pt x="160" y="7"/>
                    <a:pt x="162" y="7"/>
                  </a:cubicBezTo>
                  <a:cubicBezTo>
                    <a:pt x="162" y="8"/>
                    <a:pt x="162" y="8"/>
                    <a:pt x="162" y="9"/>
                  </a:cubicBezTo>
                  <a:cubicBezTo>
                    <a:pt x="164" y="8"/>
                    <a:pt x="165" y="9"/>
                    <a:pt x="167" y="10"/>
                  </a:cubicBezTo>
                  <a:cubicBezTo>
                    <a:pt x="170" y="10"/>
                    <a:pt x="172" y="10"/>
                    <a:pt x="173" y="9"/>
                  </a:cubicBezTo>
                  <a:cubicBezTo>
                    <a:pt x="174" y="9"/>
                    <a:pt x="177" y="9"/>
                    <a:pt x="176" y="11"/>
                  </a:cubicBezTo>
                  <a:cubicBezTo>
                    <a:pt x="178" y="10"/>
                    <a:pt x="181" y="10"/>
                    <a:pt x="181" y="9"/>
                  </a:cubicBezTo>
                  <a:cubicBezTo>
                    <a:pt x="184" y="10"/>
                    <a:pt x="185" y="8"/>
                    <a:pt x="187" y="10"/>
                  </a:cubicBezTo>
                  <a:cubicBezTo>
                    <a:pt x="189" y="10"/>
                    <a:pt x="192" y="10"/>
                    <a:pt x="194" y="10"/>
                  </a:cubicBezTo>
                  <a:cubicBezTo>
                    <a:pt x="194" y="10"/>
                    <a:pt x="192" y="10"/>
                    <a:pt x="193" y="11"/>
                  </a:cubicBezTo>
                  <a:cubicBezTo>
                    <a:pt x="193" y="11"/>
                    <a:pt x="196" y="11"/>
                    <a:pt x="195" y="11"/>
                  </a:cubicBezTo>
                  <a:cubicBezTo>
                    <a:pt x="196" y="11"/>
                    <a:pt x="196" y="10"/>
                    <a:pt x="198" y="11"/>
                  </a:cubicBezTo>
                  <a:cubicBezTo>
                    <a:pt x="198" y="11"/>
                    <a:pt x="198" y="12"/>
                    <a:pt x="198" y="12"/>
                  </a:cubicBezTo>
                  <a:cubicBezTo>
                    <a:pt x="201" y="12"/>
                    <a:pt x="205" y="11"/>
                    <a:pt x="208" y="12"/>
                  </a:cubicBezTo>
                  <a:cubicBezTo>
                    <a:pt x="208" y="12"/>
                    <a:pt x="209" y="12"/>
                    <a:pt x="211" y="12"/>
                  </a:cubicBezTo>
                  <a:cubicBezTo>
                    <a:pt x="209" y="14"/>
                    <a:pt x="214" y="12"/>
                    <a:pt x="214" y="14"/>
                  </a:cubicBezTo>
                  <a:cubicBezTo>
                    <a:pt x="214" y="15"/>
                    <a:pt x="212" y="14"/>
                    <a:pt x="212" y="15"/>
                  </a:cubicBezTo>
                  <a:cubicBezTo>
                    <a:pt x="211" y="16"/>
                    <a:pt x="213" y="16"/>
                    <a:pt x="213" y="16"/>
                  </a:cubicBezTo>
                  <a:cubicBezTo>
                    <a:pt x="223" y="16"/>
                    <a:pt x="232" y="16"/>
                    <a:pt x="240" y="17"/>
                  </a:cubicBezTo>
                  <a:cubicBezTo>
                    <a:pt x="240" y="18"/>
                    <a:pt x="239" y="18"/>
                    <a:pt x="239" y="19"/>
                  </a:cubicBezTo>
                  <a:cubicBezTo>
                    <a:pt x="241" y="19"/>
                    <a:pt x="241" y="18"/>
                    <a:pt x="243" y="18"/>
                  </a:cubicBezTo>
                  <a:cubicBezTo>
                    <a:pt x="242" y="17"/>
                    <a:pt x="243" y="17"/>
                    <a:pt x="242" y="15"/>
                  </a:cubicBezTo>
                  <a:cubicBezTo>
                    <a:pt x="243" y="15"/>
                    <a:pt x="250" y="15"/>
                    <a:pt x="248" y="14"/>
                  </a:cubicBezTo>
                  <a:cubicBezTo>
                    <a:pt x="249" y="13"/>
                    <a:pt x="250" y="14"/>
                    <a:pt x="251" y="14"/>
                  </a:cubicBezTo>
                  <a:cubicBezTo>
                    <a:pt x="252" y="15"/>
                    <a:pt x="253" y="14"/>
                    <a:pt x="253" y="15"/>
                  </a:cubicBezTo>
                  <a:cubicBezTo>
                    <a:pt x="257" y="15"/>
                    <a:pt x="260" y="15"/>
                    <a:pt x="263" y="15"/>
                  </a:cubicBezTo>
                  <a:cubicBezTo>
                    <a:pt x="263" y="15"/>
                    <a:pt x="263" y="15"/>
                    <a:pt x="264" y="15"/>
                  </a:cubicBezTo>
                  <a:cubicBezTo>
                    <a:pt x="265" y="16"/>
                    <a:pt x="265" y="16"/>
                    <a:pt x="266" y="16"/>
                  </a:cubicBezTo>
                  <a:cubicBezTo>
                    <a:pt x="270" y="16"/>
                    <a:pt x="273" y="15"/>
                    <a:pt x="278" y="15"/>
                  </a:cubicBezTo>
                  <a:cubicBezTo>
                    <a:pt x="281" y="14"/>
                    <a:pt x="280" y="14"/>
                    <a:pt x="281" y="13"/>
                  </a:cubicBezTo>
                  <a:cubicBezTo>
                    <a:pt x="280" y="11"/>
                    <a:pt x="278" y="12"/>
                    <a:pt x="277" y="11"/>
                  </a:cubicBezTo>
                  <a:cubicBezTo>
                    <a:pt x="278" y="9"/>
                    <a:pt x="286" y="10"/>
                    <a:pt x="289" y="11"/>
                  </a:cubicBezTo>
                  <a:cubicBezTo>
                    <a:pt x="288" y="11"/>
                    <a:pt x="288" y="12"/>
                    <a:pt x="286" y="12"/>
                  </a:cubicBezTo>
                  <a:cubicBezTo>
                    <a:pt x="288" y="13"/>
                    <a:pt x="286" y="13"/>
                    <a:pt x="285" y="14"/>
                  </a:cubicBezTo>
                  <a:cubicBezTo>
                    <a:pt x="284" y="15"/>
                    <a:pt x="286" y="14"/>
                    <a:pt x="288" y="15"/>
                  </a:cubicBezTo>
                  <a:cubicBezTo>
                    <a:pt x="286" y="16"/>
                    <a:pt x="289" y="16"/>
                    <a:pt x="287" y="17"/>
                  </a:cubicBezTo>
                  <a:cubicBezTo>
                    <a:pt x="290" y="18"/>
                    <a:pt x="292" y="15"/>
                    <a:pt x="291" y="15"/>
                  </a:cubicBezTo>
                  <a:cubicBezTo>
                    <a:pt x="291" y="15"/>
                    <a:pt x="294" y="17"/>
                    <a:pt x="293" y="15"/>
                  </a:cubicBezTo>
                  <a:cubicBezTo>
                    <a:pt x="297" y="15"/>
                    <a:pt x="296" y="13"/>
                    <a:pt x="299" y="12"/>
                  </a:cubicBezTo>
                  <a:cubicBezTo>
                    <a:pt x="298" y="11"/>
                    <a:pt x="296" y="10"/>
                    <a:pt x="292" y="10"/>
                  </a:cubicBezTo>
                  <a:cubicBezTo>
                    <a:pt x="294" y="9"/>
                    <a:pt x="290" y="8"/>
                    <a:pt x="287" y="7"/>
                  </a:cubicBezTo>
                  <a:cubicBezTo>
                    <a:pt x="287" y="7"/>
                    <a:pt x="287" y="6"/>
                    <a:pt x="286" y="6"/>
                  </a:cubicBezTo>
                  <a:cubicBezTo>
                    <a:pt x="286" y="5"/>
                    <a:pt x="289" y="4"/>
                    <a:pt x="289" y="3"/>
                  </a:cubicBezTo>
                  <a:cubicBezTo>
                    <a:pt x="289" y="3"/>
                    <a:pt x="291" y="3"/>
                    <a:pt x="291" y="2"/>
                  </a:cubicBezTo>
                  <a:cubicBezTo>
                    <a:pt x="288" y="1"/>
                    <a:pt x="295" y="3"/>
                    <a:pt x="292" y="1"/>
                  </a:cubicBezTo>
                  <a:cubicBezTo>
                    <a:pt x="292" y="0"/>
                    <a:pt x="294" y="2"/>
                    <a:pt x="295" y="2"/>
                  </a:cubicBezTo>
                  <a:cubicBezTo>
                    <a:pt x="296" y="2"/>
                    <a:pt x="298" y="2"/>
                    <a:pt x="299" y="2"/>
                  </a:cubicBezTo>
                  <a:cubicBezTo>
                    <a:pt x="299" y="2"/>
                    <a:pt x="297" y="3"/>
                    <a:pt x="298" y="3"/>
                  </a:cubicBezTo>
                  <a:cubicBezTo>
                    <a:pt x="298" y="3"/>
                    <a:pt x="300" y="3"/>
                    <a:pt x="301" y="3"/>
                  </a:cubicBezTo>
                  <a:cubicBezTo>
                    <a:pt x="301" y="3"/>
                    <a:pt x="300" y="4"/>
                    <a:pt x="301" y="4"/>
                  </a:cubicBezTo>
                  <a:cubicBezTo>
                    <a:pt x="301" y="4"/>
                    <a:pt x="303" y="4"/>
                    <a:pt x="303" y="4"/>
                  </a:cubicBezTo>
                  <a:cubicBezTo>
                    <a:pt x="304" y="6"/>
                    <a:pt x="301" y="5"/>
                    <a:pt x="303" y="6"/>
                  </a:cubicBezTo>
                  <a:cubicBezTo>
                    <a:pt x="303" y="7"/>
                    <a:pt x="304" y="7"/>
                    <a:pt x="304" y="7"/>
                  </a:cubicBezTo>
                  <a:cubicBezTo>
                    <a:pt x="304" y="7"/>
                    <a:pt x="303" y="7"/>
                    <a:pt x="303" y="8"/>
                  </a:cubicBezTo>
                  <a:cubicBezTo>
                    <a:pt x="303" y="8"/>
                    <a:pt x="302" y="9"/>
                    <a:pt x="302" y="9"/>
                  </a:cubicBezTo>
                  <a:cubicBezTo>
                    <a:pt x="302" y="10"/>
                    <a:pt x="308" y="10"/>
                    <a:pt x="307" y="9"/>
                  </a:cubicBezTo>
                  <a:cubicBezTo>
                    <a:pt x="309" y="9"/>
                    <a:pt x="308" y="10"/>
                    <a:pt x="311" y="10"/>
                  </a:cubicBezTo>
                  <a:cubicBezTo>
                    <a:pt x="309" y="11"/>
                    <a:pt x="311" y="11"/>
                    <a:pt x="311" y="12"/>
                  </a:cubicBezTo>
                  <a:cubicBezTo>
                    <a:pt x="315" y="12"/>
                    <a:pt x="314" y="11"/>
                    <a:pt x="318" y="12"/>
                  </a:cubicBezTo>
                  <a:cubicBezTo>
                    <a:pt x="318" y="12"/>
                    <a:pt x="319" y="11"/>
                    <a:pt x="319" y="11"/>
                  </a:cubicBezTo>
                  <a:cubicBezTo>
                    <a:pt x="321" y="11"/>
                    <a:pt x="318" y="12"/>
                    <a:pt x="320" y="13"/>
                  </a:cubicBezTo>
                  <a:cubicBezTo>
                    <a:pt x="320" y="13"/>
                    <a:pt x="322" y="13"/>
                    <a:pt x="322" y="13"/>
                  </a:cubicBezTo>
                  <a:cubicBezTo>
                    <a:pt x="322" y="14"/>
                    <a:pt x="318" y="14"/>
                    <a:pt x="320" y="16"/>
                  </a:cubicBezTo>
                  <a:close/>
                  <a:moveTo>
                    <a:pt x="202" y="21"/>
                  </a:moveTo>
                  <a:cubicBezTo>
                    <a:pt x="201" y="20"/>
                    <a:pt x="203" y="20"/>
                    <a:pt x="202" y="20"/>
                  </a:cubicBezTo>
                  <a:cubicBezTo>
                    <a:pt x="202" y="20"/>
                    <a:pt x="202" y="20"/>
                    <a:pt x="201" y="20"/>
                  </a:cubicBezTo>
                  <a:cubicBezTo>
                    <a:pt x="201" y="20"/>
                    <a:pt x="201" y="19"/>
                    <a:pt x="200" y="19"/>
                  </a:cubicBezTo>
                  <a:cubicBezTo>
                    <a:pt x="198" y="20"/>
                    <a:pt x="194" y="21"/>
                    <a:pt x="192" y="20"/>
                  </a:cubicBezTo>
                  <a:cubicBezTo>
                    <a:pt x="191" y="19"/>
                    <a:pt x="196" y="20"/>
                    <a:pt x="195" y="18"/>
                  </a:cubicBezTo>
                  <a:cubicBezTo>
                    <a:pt x="194" y="18"/>
                    <a:pt x="193" y="18"/>
                    <a:pt x="193" y="18"/>
                  </a:cubicBezTo>
                  <a:cubicBezTo>
                    <a:pt x="191" y="18"/>
                    <a:pt x="190" y="19"/>
                    <a:pt x="189" y="19"/>
                  </a:cubicBezTo>
                  <a:cubicBezTo>
                    <a:pt x="187" y="19"/>
                    <a:pt x="184" y="19"/>
                    <a:pt x="182" y="19"/>
                  </a:cubicBezTo>
                  <a:cubicBezTo>
                    <a:pt x="182" y="19"/>
                    <a:pt x="182" y="20"/>
                    <a:pt x="181" y="20"/>
                  </a:cubicBezTo>
                  <a:cubicBezTo>
                    <a:pt x="178" y="20"/>
                    <a:pt x="174" y="20"/>
                    <a:pt x="171" y="20"/>
                  </a:cubicBezTo>
                  <a:cubicBezTo>
                    <a:pt x="171" y="21"/>
                    <a:pt x="170" y="22"/>
                    <a:pt x="171" y="22"/>
                  </a:cubicBezTo>
                  <a:cubicBezTo>
                    <a:pt x="171" y="21"/>
                    <a:pt x="172" y="21"/>
                    <a:pt x="172" y="22"/>
                  </a:cubicBezTo>
                  <a:cubicBezTo>
                    <a:pt x="176" y="23"/>
                    <a:pt x="183" y="20"/>
                    <a:pt x="184" y="22"/>
                  </a:cubicBezTo>
                  <a:cubicBezTo>
                    <a:pt x="182" y="21"/>
                    <a:pt x="183" y="22"/>
                    <a:pt x="181" y="23"/>
                  </a:cubicBezTo>
                  <a:cubicBezTo>
                    <a:pt x="179" y="23"/>
                    <a:pt x="178" y="23"/>
                    <a:pt x="177" y="24"/>
                  </a:cubicBezTo>
                  <a:cubicBezTo>
                    <a:pt x="182" y="24"/>
                    <a:pt x="185" y="23"/>
                    <a:pt x="190" y="23"/>
                  </a:cubicBezTo>
                  <a:cubicBezTo>
                    <a:pt x="190" y="24"/>
                    <a:pt x="190" y="25"/>
                    <a:pt x="191" y="25"/>
                  </a:cubicBezTo>
                  <a:cubicBezTo>
                    <a:pt x="191" y="24"/>
                    <a:pt x="192" y="24"/>
                    <a:pt x="194" y="24"/>
                  </a:cubicBezTo>
                  <a:cubicBezTo>
                    <a:pt x="194" y="23"/>
                    <a:pt x="194" y="23"/>
                    <a:pt x="196" y="22"/>
                  </a:cubicBezTo>
                  <a:cubicBezTo>
                    <a:pt x="198" y="21"/>
                    <a:pt x="197" y="22"/>
                    <a:pt x="200" y="22"/>
                  </a:cubicBezTo>
                  <a:cubicBezTo>
                    <a:pt x="200" y="22"/>
                    <a:pt x="200" y="21"/>
                    <a:pt x="202" y="21"/>
                  </a:cubicBezTo>
                  <a:close/>
                  <a:moveTo>
                    <a:pt x="209" y="38"/>
                  </a:moveTo>
                  <a:cubicBezTo>
                    <a:pt x="209" y="37"/>
                    <a:pt x="213" y="37"/>
                    <a:pt x="214" y="36"/>
                  </a:cubicBezTo>
                  <a:cubicBezTo>
                    <a:pt x="214" y="36"/>
                    <a:pt x="215" y="36"/>
                    <a:pt x="216" y="36"/>
                  </a:cubicBezTo>
                  <a:cubicBezTo>
                    <a:pt x="217" y="36"/>
                    <a:pt x="219" y="36"/>
                    <a:pt x="221" y="36"/>
                  </a:cubicBezTo>
                  <a:cubicBezTo>
                    <a:pt x="221" y="36"/>
                    <a:pt x="221" y="35"/>
                    <a:pt x="222" y="35"/>
                  </a:cubicBezTo>
                  <a:cubicBezTo>
                    <a:pt x="224" y="34"/>
                    <a:pt x="226" y="35"/>
                    <a:pt x="227" y="34"/>
                  </a:cubicBezTo>
                  <a:cubicBezTo>
                    <a:pt x="226" y="34"/>
                    <a:pt x="225" y="34"/>
                    <a:pt x="227" y="34"/>
                  </a:cubicBezTo>
                  <a:cubicBezTo>
                    <a:pt x="229" y="34"/>
                    <a:pt x="229" y="33"/>
                    <a:pt x="229" y="34"/>
                  </a:cubicBezTo>
                  <a:cubicBezTo>
                    <a:pt x="230" y="34"/>
                    <a:pt x="231" y="33"/>
                    <a:pt x="230" y="33"/>
                  </a:cubicBezTo>
                  <a:cubicBezTo>
                    <a:pt x="229" y="34"/>
                    <a:pt x="231" y="32"/>
                    <a:pt x="232" y="33"/>
                  </a:cubicBezTo>
                  <a:cubicBezTo>
                    <a:pt x="233" y="33"/>
                    <a:pt x="235" y="32"/>
                    <a:pt x="234" y="31"/>
                  </a:cubicBezTo>
                  <a:cubicBezTo>
                    <a:pt x="231" y="31"/>
                    <a:pt x="230" y="32"/>
                    <a:pt x="227" y="32"/>
                  </a:cubicBezTo>
                  <a:cubicBezTo>
                    <a:pt x="227" y="32"/>
                    <a:pt x="226" y="33"/>
                    <a:pt x="225" y="33"/>
                  </a:cubicBezTo>
                  <a:cubicBezTo>
                    <a:pt x="221" y="34"/>
                    <a:pt x="222" y="33"/>
                    <a:pt x="220" y="33"/>
                  </a:cubicBezTo>
                  <a:cubicBezTo>
                    <a:pt x="219" y="33"/>
                    <a:pt x="219" y="34"/>
                    <a:pt x="218" y="33"/>
                  </a:cubicBezTo>
                  <a:cubicBezTo>
                    <a:pt x="216" y="33"/>
                    <a:pt x="216" y="33"/>
                    <a:pt x="214" y="33"/>
                  </a:cubicBezTo>
                  <a:cubicBezTo>
                    <a:pt x="213" y="33"/>
                    <a:pt x="214" y="32"/>
                    <a:pt x="213" y="32"/>
                  </a:cubicBezTo>
                  <a:cubicBezTo>
                    <a:pt x="213" y="33"/>
                    <a:pt x="212" y="33"/>
                    <a:pt x="212" y="33"/>
                  </a:cubicBezTo>
                  <a:cubicBezTo>
                    <a:pt x="212" y="34"/>
                    <a:pt x="213" y="34"/>
                    <a:pt x="214" y="34"/>
                  </a:cubicBezTo>
                  <a:cubicBezTo>
                    <a:pt x="210" y="34"/>
                    <a:pt x="211" y="35"/>
                    <a:pt x="210" y="35"/>
                  </a:cubicBezTo>
                  <a:cubicBezTo>
                    <a:pt x="208" y="36"/>
                    <a:pt x="206" y="36"/>
                    <a:pt x="206" y="36"/>
                  </a:cubicBezTo>
                  <a:cubicBezTo>
                    <a:pt x="206" y="38"/>
                    <a:pt x="201" y="36"/>
                    <a:pt x="203" y="38"/>
                  </a:cubicBezTo>
                  <a:cubicBezTo>
                    <a:pt x="205" y="38"/>
                    <a:pt x="207" y="38"/>
                    <a:pt x="209" y="38"/>
                  </a:cubicBezTo>
                  <a:close/>
                  <a:moveTo>
                    <a:pt x="281" y="57"/>
                  </a:moveTo>
                  <a:cubicBezTo>
                    <a:pt x="280" y="57"/>
                    <a:pt x="280" y="57"/>
                    <a:pt x="280" y="57"/>
                  </a:cubicBezTo>
                  <a:cubicBezTo>
                    <a:pt x="280" y="57"/>
                    <a:pt x="277" y="58"/>
                    <a:pt x="277" y="58"/>
                  </a:cubicBezTo>
                  <a:cubicBezTo>
                    <a:pt x="276" y="58"/>
                    <a:pt x="278" y="60"/>
                    <a:pt x="276" y="60"/>
                  </a:cubicBezTo>
                  <a:cubicBezTo>
                    <a:pt x="276" y="59"/>
                    <a:pt x="276" y="58"/>
                    <a:pt x="275" y="58"/>
                  </a:cubicBezTo>
                  <a:cubicBezTo>
                    <a:pt x="275" y="59"/>
                    <a:pt x="275" y="60"/>
                    <a:pt x="275" y="60"/>
                  </a:cubicBezTo>
                  <a:cubicBezTo>
                    <a:pt x="277" y="60"/>
                    <a:pt x="278" y="60"/>
                    <a:pt x="280" y="60"/>
                  </a:cubicBezTo>
                  <a:cubicBezTo>
                    <a:pt x="279" y="61"/>
                    <a:pt x="282" y="62"/>
                    <a:pt x="282" y="62"/>
                  </a:cubicBezTo>
                  <a:cubicBezTo>
                    <a:pt x="283" y="64"/>
                    <a:pt x="283" y="63"/>
                    <a:pt x="285" y="64"/>
                  </a:cubicBezTo>
                  <a:cubicBezTo>
                    <a:pt x="284" y="64"/>
                    <a:pt x="283" y="64"/>
                    <a:pt x="283" y="65"/>
                  </a:cubicBezTo>
                  <a:cubicBezTo>
                    <a:pt x="283" y="66"/>
                    <a:pt x="284" y="66"/>
                    <a:pt x="284" y="66"/>
                  </a:cubicBezTo>
                  <a:cubicBezTo>
                    <a:pt x="285" y="66"/>
                    <a:pt x="287" y="66"/>
                    <a:pt x="288" y="66"/>
                  </a:cubicBezTo>
                  <a:cubicBezTo>
                    <a:pt x="289" y="66"/>
                    <a:pt x="289" y="65"/>
                    <a:pt x="289" y="64"/>
                  </a:cubicBezTo>
                  <a:cubicBezTo>
                    <a:pt x="288" y="63"/>
                    <a:pt x="287" y="63"/>
                    <a:pt x="286" y="63"/>
                  </a:cubicBezTo>
                  <a:cubicBezTo>
                    <a:pt x="288" y="60"/>
                    <a:pt x="286" y="61"/>
                    <a:pt x="285" y="61"/>
                  </a:cubicBezTo>
                  <a:cubicBezTo>
                    <a:pt x="284" y="60"/>
                    <a:pt x="284" y="58"/>
                    <a:pt x="283" y="57"/>
                  </a:cubicBezTo>
                  <a:cubicBezTo>
                    <a:pt x="282" y="57"/>
                    <a:pt x="282" y="57"/>
                    <a:pt x="281" y="57"/>
                  </a:cubicBezTo>
                  <a:close/>
                  <a:moveTo>
                    <a:pt x="320" y="72"/>
                  </a:moveTo>
                  <a:cubicBezTo>
                    <a:pt x="316" y="71"/>
                    <a:pt x="317" y="73"/>
                    <a:pt x="316" y="73"/>
                  </a:cubicBezTo>
                  <a:cubicBezTo>
                    <a:pt x="315" y="72"/>
                    <a:pt x="315" y="72"/>
                    <a:pt x="314" y="72"/>
                  </a:cubicBezTo>
                  <a:cubicBezTo>
                    <a:pt x="314" y="74"/>
                    <a:pt x="310" y="73"/>
                    <a:pt x="309" y="74"/>
                  </a:cubicBezTo>
                  <a:cubicBezTo>
                    <a:pt x="308" y="74"/>
                    <a:pt x="309" y="74"/>
                    <a:pt x="308" y="75"/>
                  </a:cubicBezTo>
                  <a:cubicBezTo>
                    <a:pt x="307" y="75"/>
                    <a:pt x="306" y="75"/>
                    <a:pt x="306" y="75"/>
                  </a:cubicBezTo>
                  <a:cubicBezTo>
                    <a:pt x="307" y="75"/>
                    <a:pt x="306" y="76"/>
                    <a:pt x="306" y="77"/>
                  </a:cubicBezTo>
                  <a:cubicBezTo>
                    <a:pt x="308" y="78"/>
                    <a:pt x="308" y="76"/>
                    <a:pt x="310" y="76"/>
                  </a:cubicBezTo>
                  <a:cubicBezTo>
                    <a:pt x="312" y="75"/>
                    <a:pt x="313" y="76"/>
                    <a:pt x="316" y="76"/>
                  </a:cubicBezTo>
                  <a:cubicBezTo>
                    <a:pt x="317" y="76"/>
                    <a:pt x="317" y="75"/>
                    <a:pt x="319" y="75"/>
                  </a:cubicBezTo>
                  <a:cubicBezTo>
                    <a:pt x="321" y="75"/>
                    <a:pt x="324" y="76"/>
                    <a:pt x="325" y="76"/>
                  </a:cubicBezTo>
                  <a:cubicBezTo>
                    <a:pt x="324" y="76"/>
                    <a:pt x="323" y="76"/>
                    <a:pt x="323" y="77"/>
                  </a:cubicBezTo>
                  <a:cubicBezTo>
                    <a:pt x="323" y="76"/>
                    <a:pt x="324" y="77"/>
                    <a:pt x="324" y="77"/>
                  </a:cubicBezTo>
                  <a:cubicBezTo>
                    <a:pt x="324" y="77"/>
                    <a:pt x="325" y="77"/>
                    <a:pt x="325" y="77"/>
                  </a:cubicBezTo>
                  <a:cubicBezTo>
                    <a:pt x="328" y="77"/>
                    <a:pt x="327" y="77"/>
                    <a:pt x="330" y="76"/>
                  </a:cubicBezTo>
                  <a:cubicBezTo>
                    <a:pt x="333" y="75"/>
                    <a:pt x="334" y="77"/>
                    <a:pt x="336" y="76"/>
                  </a:cubicBezTo>
                  <a:cubicBezTo>
                    <a:pt x="334" y="76"/>
                    <a:pt x="337" y="74"/>
                    <a:pt x="334" y="75"/>
                  </a:cubicBezTo>
                  <a:cubicBezTo>
                    <a:pt x="333" y="76"/>
                    <a:pt x="332" y="73"/>
                    <a:pt x="332" y="73"/>
                  </a:cubicBezTo>
                  <a:cubicBezTo>
                    <a:pt x="332" y="73"/>
                    <a:pt x="330" y="73"/>
                    <a:pt x="331" y="72"/>
                  </a:cubicBezTo>
                  <a:cubicBezTo>
                    <a:pt x="329" y="72"/>
                    <a:pt x="327" y="72"/>
                    <a:pt x="326" y="72"/>
                  </a:cubicBezTo>
                  <a:cubicBezTo>
                    <a:pt x="326" y="71"/>
                    <a:pt x="327" y="71"/>
                    <a:pt x="326" y="70"/>
                  </a:cubicBezTo>
                  <a:cubicBezTo>
                    <a:pt x="322" y="71"/>
                    <a:pt x="323" y="70"/>
                    <a:pt x="320" y="70"/>
                  </a:cubicBezTo>
                  <a:cubicBezTo>
                    <a:pt x="319" y="71"/>
                    <a:pt x="318" y="71"/>
                    <a:pt x="320" y="72"/>
                  </a:cubicBezTo>
                  <a:close/>
                  <a:moveTo>
                    <a:pt x="346" y="84"/>
                  </a:moveTo>
                  <a:cubicBezTo>
                    <a:pt x="346" y="84"/>
                    <a:pt x="345" y="84"/>
                    <a:pt x="345" y="84"/>
                  </a:cubicBezTo>
                  <a:cubicBezTo>
                    <a:pt x="350" y="84"/>
                    <a:pt x="345" y="80"/>
                    <a:pt x="349" y="81"/>
                  </a:cubicBezTo>
                  <a:cubicBezTo>
                    <a:pt x="351" y="82"/>
                    <a:pt x="352" y="80"/>
                    <a:pt x="355" y="81"/>
                  </a:cubicBezTo>
                  <a:cubicBezTo>
                    <a:pt x="354" y="78"/>
                    <a:pt x="346" y="77"/>
                    <a:pt x="340" y="78"/>
                  </a:cubicBezTo>
                  <a:cubicBezTo>
                    <a:pt x="340" y="78"/>
                    <a:pt x="339" y="77"/>
                    <a:pt x="339" y="77"/>
                  </a:cubicBezTo>
                  <a:cubicBezTo>
                    <a:pt x="337" y="76"/>
                    <a:pt x="336" y="78"/>
                    <a:pt x="334" y="78"/>
                  </a:cubicBezTo>
                  <a:cubicBezTo>
                    <a:pt x="333" y="78"/>
                    <a:pt x="333" y="77"/>
                    <a:pt x="331" y="77"/>
                  </a:cubicBezTo>
                  <a:cubicBezTo>
                    <a:pt x="330" y="77"/>
                    <a:pt x="330" y="78"/>
                    <a:pt x="329" y="78"/>
                  </a:cubicBezTo>
                  <a:cubicBezTo>
                    <a:pt x="327" y="78"/>
                    <a:pt x="326" y="78"/>
                    <a:pt x="325" y="79"/>
                  </a:cubicBezTo>
                  <a:cubicBezTo>
                    <a:pt x="325" y="79"/>
                    <a:pt x="324" y="80"/>
                    <a:pt x="323" y="80"/>
                  </a:cubicBezTo>
                  <a:cubicBezTo>
                    <a:pt x="323" y="84"/>
                    <a:pt x="321" y="84"/>
                    <a:pt x="322" y="88"/>
                  </a:cubicBezTo>
                  <a:cubicBezTo>
                    <a:pt x="325" y="89"/>
                    <a:pt x="323" y="87"/>
                    <a:pt x="327" y="87"/>
                  </a:cubicBezTo>
                  <a:cubicBezTo>
                    <a:pt x="326" y="87"/>
                    <a:pt x="327" y="86"/>
                    <a:pt x="328" y="85"/>
                  </a:cubicBezTo>
                  <a:cubicBezTo>
                    <a:pt x="329" y="84"/>
                    <a:pt x="328" y="83"/>
                    <a:pt x="329" y="82"/>
                  </a:cubicBezTo>
                  <a:cubicBezTo>
                    <a:pt x="329" y="81"/>
                    <a:pt x="330" y="81"/>
                    <a:pt x="331" y="81"/>
                  </a:cubicBezTo>
                  <a:cubicBezTo>
                    <a:pt x="331" y="80"/>
                    <a:pt x="330" y="79"/>
                    <a:pt x="331" y="79"/>
                  </a:cubicBezTo>
                  <a:cubicBezTo>
                    <a:pt x="333" y="79"/>
                    <a:pt x="335" y="79"/>
                    <a:pt x="335" y="79"/>
                  </a:cubicBezTo>
                  <a:cubicBezTo>
                    <a:pt x="334" y="80"/>
                    <a:pt x="339" y="79"/>
                    <a:pt x="338" y="80"/>
                  </a:cubicBezTo>
                  <a:cubicBezTo>
                    <a:pt x="339" y="82"/>
                    <a:pt x="339" y="81"/>
                    <a:pt x="338" y="83"/>
                  </a:cubicBezTo>
                  <a:cubicBezTo>
                    <a:pt x="339" y="83"/>
                    <a:pt x="340" y="83"/>
                    <a:pt x="340" y="83"/>
                  </a:cubicBezTo>
                  <a:cubicBezTo>
                    <a:pt x="340" y="83"/>
                    <a:pt x="338" y="83"/>
                    <a:pt x="338" y="84"/>
                  </a:cubicBezTo>
                  <a:cubicBezTo>
                    <a:pt x="342" y="83"/>
                    <a:pt x="345" y="85"/>
                    <a:pt x="346" y="84"/>
                  </a:cubicBezTo>
                  <a:close/>
                  <a:moveTo>
                    <a:pt x="364" y="82"/>
                  </a:moveTo>
                  <a:cubicBezTo>
                    <a:pt x="364" y="82"/>
                    <a:pt x="364" y="83"/>
                    <a:pt x="364" y="83"/>
                  </a:cubicBezTo>
                  <a:cubicBezTo>
                    <a:pt x="363" y="84"/>
                    <a:pt x="358" y="82"/>
                    <a:pt x="356" y="83"/>
                  </a:cubicBezTo>
                  <a:cubicBezTo>
                    <a:pt x="357" y="83"/>
                    <a:pt x="355" y="83"/>
                    <a:pt x="354" y="84"/>
                  </a:cubicBezTo>
                  <a:cubicBezTo>
                    <a:pt x="357" y="85"/>
                    <a:pt x="357" y="85"/>
                    <a:pt x="360" y="84"/>
                  </a:cubicBezTo>
                  <a:cubicBezTo>
                    <a:pt x="362" y="84"/>
                    <a:pt x="366" y="85"/>
                    <a:pt x="367" y="84"/>
                  </a:cubicBezTo>
                  <a:cubicBezTo>
                    <a:pt x="367" y="84"/>
                    <a:pt x="366" y="84"/>
                    <a:pt x="367" y="84"/>
                  </a:cubicBezTo>
                  <a:cubicBezTo>
                    <a:pt x="368" y="83"/>
                    <a:pt x="369" y="83"/>
                    <a:pt x="369" y="83"/>
                  </a:cubicBezTo>
                  <a:cubicBezTo>
                    <a:pt x="367" y="83"/>
                    <a:pt x="366" y="82"/>
                    <a:pt x="364" y="82"/>
                  </a:cubicBezTo>
                  <a:close/>
                  <a:moveTo>
                    <a:pt x="350" y="86"/>
                  </a:moveTo>
                  <a:cubicBezTo>
                    <a:pt x="350" y="86"/>
                    <a:pt x="350" y="85"/>
                    <a:pt x="348" y="85"/>
                  </a:cubicBezTo>
                  <a:cubicBezTo>
                    <a:pt x="348" y="86"/>
                    <a:pt x="349" y="86"/>
                    <a:pt x="348" y="86"/>
                  </a:cubicBezTo>
                  <a:cubicBezTo>
                    <a:pt x="347" y="86"/>
                    <a:pt x="345" y="86"/>
                    <a:pt x="343" y="86"/>
                  </a:cubicBezTo>
                  <a:cubicBezTo>
                    <a:pt x="345" y="88"/>
                    <a:pt x="340" y="87"/>
                    <a:pt x="340" y="88"/>
                  </a:cubicBezTo>
                  <a:cubicBezTo>
                    <a:pt x="341" y="88"/>
                    <a:pt x="342" y="88"/>
                    <a:pt x="343" y="88"/>
                  </a:cubicBezTo>
                  <a:cubicBezTo>
                    <a:pt x="343" y="88"/>
                    <a:pt x="343" y="88"/>
                    <a:pt x="342" y="89"/>
                  </a:cubicBezTo>
                  <a:cubicBezTo>
                    <a:pt x="345" y="89"/>
                    <a:pt x="344" y="88"/>
                    <a:pt x="346" y="88"/>
                  </a:cubicBezTo>
                  <a:cubicBezTo>
                    <a:pt x="347" y="88"/>
                    <a:pt x="349" y="89"/>
                    <a:pt x="351" y="88"/>
                  </a:cubicBezTo>
                  <a:cubicBezTo>
                    <a:pt x="351" y="86"/>
                    <a:pt x="358" y="88"/>
                    <a:pt x="356" y="85"/>
                  </a:cubicBezTo>
                  <a:cubicBezTo>
                    <a:pt x="353" y="85"/>
                    <a:pt x="351" y="86"/>
                    <a:pt x="350"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1"/>
            <p:cNvSpPr/>
            <p:nvPr/>
          </p:nvSpPr>
          <p:spPr bwMode="auto">
            <a:xfrm>
              <a:off x="4052888" y="3729038"/>
              <a:ext cx="120650" cy="90488"/>
            </a:xfrm>
            <a:custGeom>
              <a:avLst/>
              <a:gdLst>
                <a:gd name="T0" fmla="*/ 9 w 32"/>
                <a:gd name="T1" fmla="*/ 2 h 24"/>
                <a:gd name="T2" fmla="*/ 16 w 32"/>
                <a:gd name="T3" fmla="*/ 2 h 24"/>
                <a:gd name="T4" fmla="*/ 17 w 32"/>
                <a:gd name="T5" fmla="*/ 4 h 24"/>
                <a:gd name="T6" fmla="*/ 12 w 32"/>
                <a:gd name="T7" fmla="*/ 6 h 24"/>
                <a:gd name="T8" fmla="*/ 18 w 32"/>
                <a:gd name="T9" fmla="*/ 7 h 24"/>
                <a:gd name="T10" fmla="*/ 21 w 32"/>
                <a:gd name="T11" fmla="*/ 11 h 24"/>
                <a:gd name="T12" fmla="*/ 23 w 32"/>
                <a:gd name="T13" fmla="*/ 12 h 24"/>
                <a:gd name="T14" fmla="*/ 27 w 32"/>
                <a:gd name="T15" fmla="*/ 13 h 24"/>
                <a:gd name="T16" fmla="*/ 25 w 32"/>
                <a:gd name="T17" fmla="*/ 15 h 24"/>
                <a:gd name="T18" fmla="*/ 31 w 32"/>
                <a:gd name="T19" fmla="*/ 15 h 24"/>
                <a:gd name="T20" fmla="*/ 31 w 32"/>
                <a:gd name="T21" fmla="*/ 18 h 24"/>
                <a:gd name="T22" fmla="*/ 29 w 32"/>
                <a:gd name="T23" fmla="*/ 18 h 24"/>
                <a:gd name="T24" fmla="*/ 31 w 32"/>
                <a:gd name="T25" fmla="*/ 19 h 24"/>
                <a:gd name="T26" fmla="*/ 29 w 32"/>
                <a:gd name="T27" fmla="*/ 20 h 24"/>
                <a:gd name="T28" fmla="*/ 26 w 32"/>
                <a:gd name="T29" fmla="*/ 21 h 24"/>
                <a:gd name="T30" fmla="*/ 16 w 32"/>
                <a:gd name="T31" fmla="*/ 21 h 24"/>
                <a:gd name="T32" fmla="*/ 12 w 32"/>
                <a:gd name="T33" fmla="*/ 21 h 24"/>
                <a:gd name="T34" fmla="*/ 5 w 32"/>
                <a:gd name="T35" fmla="*/ 21 h 24"/>
                <a:gd name="T36" fmla="*/ 7 w 32"/>
                <a:gd name="T37" fmla="*/ 21 h 24"/>
                <a:gd name="T38" fmla="*/ 8 w 32"/>
                <a:gd name="T39" fmla="*/ 21 h 24"/>
                <a:gd name="T40" fmla="*/ 9 w 32"/>
                <a:gd name="T41" fmla="*/ 20 h 24"/>
                <a:gd name="T42" fmla="*/ 15 w 32"/>
                <a:gd name="T43" fmla="*/ 20 h 24"/>
                <a:gd name="T44" fmla="*/ 7 w 32"/>
                <a:gd name="T45" fmla="*/ 18 h 24"/>
                <a:gd name="T46" fmla="*/ 7 w 32"/>
                <a:gd name="T47" fmla="*/ 15 h 24"/>
                <a:gd name="T48" fmla="*/ 9 w 32"/>
                <a:gd name="T49" fmla="*/ 15 h 24"/>
                <a:gd name="T50" fmla="*/ 13 w 32"/>
                <a:gd name="T51" fmla="*/ 15 h 24"/>
                <a:gd name="T52" fmla="*/ 14 w 32"/>
                <a:gd name="T53" fmla="*/ 12 h 24"/>
                <a:gd name="T54" fmla="*/ 11 w 32"/>
                <a:gd name="T55" fmla="*/ 10 h 24"/>
                <a:gd name="T56" fmla="*/ 7 w 32"/>
                <a:gd name="T57" fmla="*/ 10 h 24"/>
                <a:gd name="T58" fmla="*/ 7 w 32"/>
                <a:gd name="T59" fmla="*/ 8 h 24"/>
                <a:gd name="T60" fmla="*/ 3 w 32"/>
                <a:gd name="T61" fmla="*/ 7 h 24"/>
                <a:gd name="T62" fmla="*/ 0 w 32"/>
                <a:gd name="T63" fmla="*/ 2 h 24"/>
                <a:gd name="T64" fmla="*/ 5 w 32"/>
                <a:gd name="T65" fmla="*/ 0 h 24"/>
                <a:gd name="T66" fmla="*/ 14 w 32"/>
                <a:gd name="T67" fmla="*/ 0 h 24"/>
                <a:gd name="T68" fmla="*/ 9 w 32"/>
                <a:gd name="T6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24">
                  <a:moveTo>
                    <a:pt x="9" y="2"/>
                  </a:moveTo>
                  <a:cubicBezTo>
                    <a:pt x="10" y="3"/>
                    <a:pt x="14" y="2"/>
                    <a:pt x="16" y="2"/>
                  </a:cubicBezTo>
                  <a:cubicBezTo>
                    <a:pt x="17" y="2"/>
                    <a:pt x="17" y="3"/>
                    <a:pt x="17" y="4"/>
                  </a:cubicBezTo>
                  <a:cubicBezTo>
                    <a:pt x="15" y="5"/>
                    <a:pt x="13" y="5"/>
                    <a:pt x="12" y="6"/>
                  </a:cubicBezTo>
                  <a:cubicBezTo>
                    <a:pt x="13" y="7"/>
                    <a:pt x="15" y="7"/>
                    <a:pt x="18" y="7"/>
                  </a:cubicBezTo>
                  <a:cubicBezTo>
                    <a:pt x="18" y="9"/>
                    <a:pt x="22" y="9"/>
                    <a:pt x="21" y="11"/>
                  </a:cubicBezTo>
                  <a:cubicBezTo>
                    <a:pt x="21" y="11"/>
                    <a:pt x="23" y="11"/>
                    <a:pt x="23" y="12"/>
                  </a:cubicBezTo>
                  <a:cubicBezTo>
                    <a:pt x="23" y="13"/>
                    <a:pt x="26" y="12"/>
                    <a:pt x="27" y="13"/>
                  </a:cubicBezTo>
                  <a:cubicBezTo>
                    <a:pt x="27" y="13"/>
                    <a:pt x="26" y="14"/>
                    <a:pt x="25" y="15"/>
                  </a:cubicBezTo>
                  <a:cubicBezTo>
                    <a:pt x="28" y="15"/>
                    <a:pt x="30" y="15"/>
                    <a:pt x="31" y="15"/>
                  </a:cubicBezTo>
                  <a:cubicBezTo>
                    <a:pt x="30" y="16"/>
                    <a:pt x="32" y="17"/>
                    <a:pt x="31" y="18"/>
                  </a:cubicBezTo>
                  <a:cubicBezTo>
                    <a:pt x="31" y="18"/>
                    <a:pt x="29" y="18"/>
                    <a:pt x="29" y="18"/>
                  </a:cubicBezTo>
                  <a:cubicBezTo>
                    <a:pt x="29" y="19"/>
                    <a:pt x="30" y="18"/>
                    <a:pt x="31" y="19"/>
                  </a:cubicBezTo>
                  <a:cubicBezTo>
                    <a:pt x="30" y="19"/>
                    <a:pt x="29" y="19"/>
                    <a:pt x="29" y="20"/>
                  </a:cubicBezTo>
                  <a:cubicBezTo>
                    <a:pt x="28" y="20"/>
                    <a:pt x="28" y="21"/>
                    <a:pt x="26" y="21"/>
                  </a:cubicBezTo>
                  <a:cubicBezTo>
                    <a:pt x="23" y="21"/>
                    <a:pt x="20" y="20"/>
                    <a:pt x="16" y="21"/>
                  </a:cubicBezTo>
                  <a:cubicBezTo>
                    <a:pt x="14" y="21"/>
                    <a:pt x="15" y="21"/>
                    <a:pt x="12" y="21"/>
                  </a:cubicBezTo>
                  <a:cubicBezTo>
                    <a:pt x="11" y="22"/>
                    <a:pt x="5" y="24"/>
                    <a:pt x="5" y="21"/>
                  </a:cubicBezTo>
                  <a:cubicBezTo>
                    <a:pt x="6" y="21"/>
                    <a:pt x="7" y="21"/>
                    <a:pt x="7" y="21"/>
                  </a:cubicBezTo>
                  <a:cubicBezTo>
                    <a:pt x="8" y="21"/>
                    <a:pt x="9" y="21"/>
                    <a:pt x="8" y="21"/>
                  </a:cubicBezTo>
                  <a:cubicBezTo>
                    <a:pt x="10" y="21"/>
                    <a:pt x="8" y="20"/>
                    <a:pt x="9" y="20"/>
                  </a:cubicBezTo>
                  <a:cubicBezTo>
                    <a:pt x="11" y="20"/>
                    <a:pt x="13" y="20"/>
                    <a:pt x="15" y="20"/>
                  </a:cubicBezTo>
                  <a:cubicBezTo>
                    <a:pt x="14" y="17"/>
                    <a:pt x="10" y="19"/>
                    <a:pt x="7" y="18"/>
                  </a:cubicBezTo>
                  <a:cubicBezTo>
                    <a:pt x="7" y="17"/>
                    <a:pt x="7" y="16"/>
                    <a:pt x="7" y="15"/>
                  </a:cubicBezTo>
                  <a:cubicBezTo>
                    <a:pt x="9" y="15"/>
                    <a:pt x="11" y="15"/>
                    <a:pt x="9" y="15"/>
                  </a:cubicBezTo>
                  <a:cubicBezTo>
                    <a:pt x="10" y="13"/>
                    <a:pt x="11" y="15"/>
                    <a:pt x="13" y="15"/>
                  </a:cubicBezTo>
                  <a:cubicBezTo>
                    <a:pt x="15" y="15"/>
                    <a:pt x="12" y="13"/>
                    <a:pt x="14" y="12"/>
                  </a:cubicBezTo>
                  <a:cubicBezTo>
                    <a:pt x="14" y="11"/>
                    <a:pt x="10" y="11"/>
                    <a:pt x="11" y="10"/>
                  </a:cubicBezTo>
                  <a:cubicBezTo>
                    <a:pt x="10" y="10"/>
                    <a:pt x="9" y="10"/>
                    <a:pt x="7" y="10"/>
                  </a:cubicBezTo>
                  <a:cubicBezTo>
                    <a:pt x="7" y="10"/>
                    <a:pt x="7" y="9"/>
                    <a:pt x="7" y="8"/>
                  </a:cubicBezTo>
                  <a:cubicBezTo>
                    <a:pt x="7" y="7"/>
                    <a:pt x="4" y="8"/>
                    <a:pt x="3" y="7"/>
                  </a:cubicBezTo>
                  <a:cubicBezTo>
                    <a:pt x="5" y="5"/>
                    <a:pt x="5" y="2"/>
                    <a:pt x="0" y="2"/>
                  </a:cubicBezTo>
                  <a:cubicBezTo>
                    <a:pt x="2" y="1"/>
                    <a:pt x="4" y="1"/>
                    <a:pt x="5" y="0"/>
                  </a:cubicBezTo>
                  <a:cubicBezTo>
                    <a:pt x="8" y="0"/>
                    <a:pt x="11" y="0"/>
                    <a:pt x="14" y="0"/>
                  </a:cubicBezTo>
                  <a:cubicBezTo>
                    <a:pt x="12" y="0"/>
                    <a:pt x="11" y="1"/>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2"/>
            <p:cNvSpPr/>
            <p:nvPr/>
          </p:nvSpPr>
          <p:spPr bwMode="auto">
            <a:xfrm>
              <a:off x="1806575" y="3733800"/>
              <a:ext cx="33338" cy="11113"/>
            </a:xfrm>
            <a:custGeom>
              <a:avLst/>
              <a:gdLst>
                <a:gd name="T0" fmla="*/ 8 w 9"/>
                <a:gd name="T1" fmla="*/ 0 h 3"/>
                <a:gd name="T2" fmla="*/ 9 w 9"/>
                <a:gd name="T3" fmla="*/ 2 h 3"/>
                <a:gd name="T4" fmla="*/ 4 w 9"/>
                <a:gd name="T5" fmla="*/ 3 h 3"/>
                <a:gd name="T6" fmla="*/ 4 w 9"/>
                <a:gd name="T7" fmla="*/ 2 h 3"/>
                <a:gd name="T8" fmla="*/ 2 w 9"/>
                <a:gd name="T9" fmla="*/ 3 h 3"/>
                <a:gd name="T10" fmla="*/ 3 w 9"/>
                <a:gd name="T11" fmla="*/ 2 h 3"/>
                <a:gd name="T12" fmla="*/ 8 w 9"/>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9" h="3">
                  <a:moveTo>
                    <a:pt x="8" y="0"/>
                  </a:moveTo>
                  <a:cubicBezTo>
                    <a:pt x="7" y="1"/>
                    <a:pt x="8" y="2"/>
                    <a:pt x="9" y="2"/>
                  </a:cubicBezTo>
                  <a:cubicBezTo>
                    <a:pt x="8" y="3"/>
                    <a:pt x="6" y="3"/>
                    <a:pt x="4" y="3"/>
                  </a:cubicBezTo>
                  <a:cubicBezTo>
                    <a:pt x="4" y="3"/>
                    <a:pt x="4" y="2"/>
                    <a:pt x="4" y="2"/>
                  </a:cubicBezTo>
                  <a:cubicBezTo>
                    <a:pt x="3" y="2"/>
                    <a:pt x="3" y="3"/>
                    <a:pt x="2" y="3"/>
                  </a:cubicBezTo>
                  <a:cubicBezTo>
                    <a:pt x="0" y="2"/>
                    <a:pt x="3" y="2"/>
                    <a:pt x="3" y="2"/>
                  </a:cubicBezTo>
                  <a:cubicBezTo>
                    <a:pt x="4" y="2"/>
                    <a:pt x="6"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3"/>
            <p:cNvSpPr/>
            <p:nvPr/>
          </p:nvSpPr>
          <p:spPr bwMode="auto">
            <a:xfrm>
              <a:off x="6265863" y="3879850"/>
              <a:ext cx="22225" cy="11113"/>
            </a:xfrm>
            <a:custGeom>
              <a:avLst/>
              <a:gdLst>
                <a:gd name="T0" fmla="*/ 2 w 6"/>
                <a:gd name="T1" fmla="*/ 0 h 3"/>
                <a:gd name="T2" fmla="*/ 6 w 6"/>
                <a:gd name="T3" fmla="*/ 0 h 3"/>
                <a:gd name="T4" fmla="*/ 1 w 6"/>
                <a:gd name="T5" fmla="*/ 2 h 3"/>
                <a:gd name="T6" fmla="*/ 2 w 6"/>
                <a:gd name="T7" fmla="*/ 0 h 3"/>
              </a:gdLst>
              <a:ahLst/>
              <a:cxnLst>
                <a:cxn ang="0">
                  <a:pos x="T0" y="T1"/>
                </a:cxn>
                <a:cxn ang="0">
                  <a:pos x="T2" y="T3"/>
                </a:cxn>
                <a:cxn ang="0">
                  <a:pos x="T4" y="T5"/>
                </a:cxn>
                <a:cxn ang="0">
                  <a:pos x="T6" y="T7"/>
                </a:cxn>
              </a:cxnLst>
              <a:rect l="0" t="0" r="r" b="b"/>
              <a:pathLst>
                <a:path w="6" h="3">
                  <a:moveTo>
                    <a:pt x="2" y="0"/>
                  </a:moveTo>
                  <a:cubicBezTo>
                    <a:pt x="2" y="0"/>
                    <a:pt x="3" y="1"/>
                    <a:pt x="6" y="0"/>
                  </a:cubicBezTo>
                  <a:cubicBezTo>
                    <a:pt x="5" y="1"/>
                    <a:pt x="4" y="3"/>
                    <a:pt x="1" y="2"/>
                  </a:cubicBezTo>
                  <a:cubicBezTo>
                    <a:pt x="0" y="2"/>
                    <a:pt x="5"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4"/>
            <p:cNvSpPr/>
            <p:nvPr/>
          </p:nvSpPr>
          <p:spPr bwMode="auto">
            <a:xfrm>
              <a:off x="5800725" y="4164013"/>
              <a:ext cx="146050" cy="87313"/>
            </a:xfrm>
            <a:custGeom>
              <a:avLst/>
              <a:gdLst>
                <a:gd name="T0" fmla="*/ 31 w 39"/>
                <a:gd name="T1" fmla="*/ 2 h 23"/>
                <a:gd name="T2" fmla="*/ 35 w 39"/>
                <a:gd name="T3" fmla="*/ 3 h 23"/>
                <a:gd name="T4" fmla="*/ 39 w 39"/>
                <a:gd name="T5" fmla="*/ 4 h 23"/>
                <a:gd name="T6" fmla="*/ 35 w 39"/>
                <a:gd name="T7" fmla="*/ 7 h 23"/>
                <a:gd name="T8" fmla="*/ 34 w 39"/>
                <a:gd name="T9" fmla="*/ 9 h 23"/>
                <a:gd name="T10" fmla="*/ 36 w 39"/>
                <a:gd name="T11" fmla="*/ 10 h 23"/>
                <a:gd name="T12" fmla="*/ 36 w 39"/>
                <a:gd name="T13" fmla="*/ 12 h 23"/>
                <a:gd name="T14" fmla="*/ 38 w 39"/>
                <a:gd name="T15" fmla="*/ 13 h 23"/>
                <a:gd name="T16" fmla="*/ 33 w 39"/>
                <a:gd name="T17" fmla="*/ 14 h 23"/>
                <a:gd name="T18" fmla="*/ 32 w 39"/>
                <a:gd name="T19" fmla="*/ 17 h 23"/>
                <a:gd name="T20" fmla="*/ 32 w 39"/>
                <a:gd name="T21" fmla="*/ 18 h 23"/>
                <a:gd name="T22" fmla="*/ 31 w 39"/>
                <a:gd name="T23" fmla="*/ 18 h 23"/>
                <a:gd name="T24" fmla="*/ 28 w 39"/>
                <a:gd name="T25" fmla="*/ 20 h 23"/>
                <a:gd name="T26" fmla="*/ 28 w 39"/>
                <a:gd name="T27" fmla="*/ 23 h 23"/>
                <a:gd name="T28" fmla="*/ 18 w 39"/>
                <a:gd name="T29" fmla="*/ 21 h 23"/>
                <a:gd name="T30" fmla="*/ 17 w 39"/>
                <a:gd name="T31" fmla="*/ 22 h 23"/>
                <a:gd name="T32" fmla="*/ 14 w 39"/>
                <a:gd name="T33" fmla="*/ 21 h 23"/>
                <a:gd name="T34" fmla="*/ 9 w 39"/>
                <a:gd name="T35" fmla="*/ 21 h 23"/>
                <a:gd name="T36" fmla="*/ 6 w 39"/>
                <a:gd name="T37" fmla="*/ 21 h 23"/>
                <a:gd name="T38" fmla="*/ 2 w 39"/>
                <a:gd name="T39" fmla="*/ 18 h 23"/>
                <a:gd name="T40" fmla="*/ 3 w 39"/>
                <a:gd name="T41" fmla="*/ 16 h 23"/>
                <a:gd name="T42" fmla="*/ 2 w 39"/>
                <a:gd name="T43" fmla="*/ 16 h 23"/>
                <a:gd name="T44" fmla="*/ 1 w 39"/>
                <a:gd name="T45" fmla="*/ 12 h 23"/>
                <a:gd name="T46" fmla="*/ 11 w 39"/>
                <a:gd name="T47" fmla="*/ 11 h 23"/>
                <a:gd name="T48" fmla="*/ 11 w 39"/>
                <a:gd name="T49" fmla="*/ 10 h 23"/>
                <a:gd name="T50" fmla="*/ 18 w 39"/>
                <a:gd name="T51" fmla="*/ 8 h 23"/>
                <a:gd name="T52" fmla="*/ 24 w 39"/>
                <a:gd name="T53" fmla="*/ 7 h 23"/>
                <a:gd name="T54" fmla="*/ 25 w 39"/>
                <a:gd name="T55" fmla="*/ 5 h 23"/>
                <a:gd name="T56" fmla="*/ 27 w 39"/>
                <a:gd name="T57" fmla="*/ 5 h 23"/>
                <a:gd name="T58" fmla="*/ 29 w 39"/>
                <a:gd name="T59" fmla="*/ 4 h 23"/>
                <a:gd name="T60" fmla="*/ 32 w 39"/>
                <a:gd name="T61" fmla="*/ 2 h 23"/>
                <a:gd name="T62" fmla="*/ 31 w 39"/>
                <a:gd name="T63"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 h="23">
                  <a:moveTo>
                    <a:pt x="31" y="2"/>
                  </a:moveTo>
                  <a:cubicBezTo>
                    <a:pt x="32" y="0"/>
                    <a:pt x="34" y="3"/>
                    <a:pt x="35" y="3"/>
                  </a:cubicBezTo>
                  <a:cubicBezTo>
                    <a:pt x="37" y="3"/>
                    <a:pt x="37" y="4"/>
                    <a:pt x="39" y="4"/>
                  </a:cubicBezTo>
                  <a:cubicBezTo>
                    <a:pt x="39" y="5"/>
                    <a:pt x="39" y="7"/>
                    <a:pt x="35" y="7"/>
                  </a:cubicBezTo>
                  <a:cubicBezTo>
                    <a:pt x="35" y="7"/>
                    <a:pt x="37" y="9"/>
                    <a:pt x="34" y="9"/>
                  </a:cubicBezTo>
                  <a:cubicBezTo>
                    <a:pt x="34" y="10"/>
                    <a:pt x="36" y="10"/>
                    <a:pt x="36" y="10"/>
                  </a:cubicBezTo>
                  <a:cubicBezTo>
                    <a:pt x="37" y="11"/>
                    <a:pt x="36" y="12"/>
                    <a:pt x="36" y="12"/>
                  </a:cubicBezTo>
                  <a:cubicBezTo>
                    <a:pt x="37" y="12"/>
                    <a:pt x="38" y="12"/>
                    <a:pt x="38" y="13"/>
                  </a:cubicBezTo>
                  <a:cubicBezTo>
                    <a:pt x="38" y="14"/>
                    <a:pt x="35" y="15"/>
                    <a:pt x="33" y="14"/>
                  </a:cubicBezTo>
                  <a:cubicBezTo>
                    <a:pt x="34" y="15"/>
                    <a:pt x="35" y="16"/>
                    <a:pt x="32" y="17"/>
                  </a:cubicBezTo>
                  <a:cubicBezTo>
                    <a:pt x="32" y="17"/>
                    <a:pt x="33" y="18"/>
                    <a:pt x="32" y="18"/>
                  </a:cubicBezTo>
                  <a:cubicBezTo>
                    <a:pt x="32" y="18"/>
                    <a:pt x="31" y="18"/>
                    <a:pt x="31" y="18"/>
                  </a:cubicBezTo>
                  <a:cubicBezTo>
                    <a:pt x="30" y="18"/>
                    <a:pt x="30" y="20"/>
                    <a:pt x="28" y="20"/>
                  </a:cubicBezTo>
                  <a:cubicBezTo>
                    <a:pt x="29" y="21"/>
                    <a:pt x="27" y="21"/>
                    <a:pt x="28" y="23"/>
                  </a:cubicBezTo>
                  <a:cubicBezTo>
                    <a:pt x="22" y="23"/>
                    <a:pt x="21" y="21"/>
                    <a:pt x="18" y="21"/>
                  </a:cubicBezTo>
                  <a:cubicBezTo>
                    <a:pt x="17" y="21"/>
                    <a:pt x="17" y="22"/>
                    <a:pt x="17" y="22"/>
                  </a:cubicBezTo>
                  <a:cubicBezTo>
                    <a:pt x="15" y="22"/>
                    <a:pt x="14" y="21"/>
                    <a:pt x="14" y="21"/>
                  </a:cubicBezTo>
                  <a:cubicBezTo>
                    <a:pt x="12" y="21"/>
                    <a:pt x="10" y="21"/>
                    <a:pt x="9" y="21"/>
                  </a:cubicBezTo>
                  <a:cubicBezTo>
                    <a:pt x="8" y="21"/>
                    <a:pt x="9" y="20"/>
                    <a:pt x="6" y="21"/>
                  </a:cubicBezTo>
                  <a:cubicBezTo>
                    <a:pt x="5" y="19"/>
                    <a:pt x="5" y="18"/>
                    <a:pt x="2" y="18"/>
                  </a:cubicBezTo>
                  <a:cubicBezTo>
                    <a:pt x="2" y="17"/>
                    <a:pt x="3" y="17"/>
                    <a:pt x="3" y="16"/>
                  </a:cubicBezTo>
                  <a:cubicBezTo>
                    <a:pt x="3" y="15"/>
                    <a:pt x="2" y="16"/>
                    <a:pt x="2" y="16"/>
                  </a:cubicBezTo>
                  <a:cubicBezTo>
                    <a:pt x="0" y="15"/>
                    <a:pt x="1" y="14"/>
                    <a:pt x="1" y="12"/>
                  </a:cubicBezTo>
                  <a:cubicBezTo>
                    <a:pt x="5" y="12"/>
                    <a:pt x="8" y="12"/>
                    <a:pt x="11" y="11"/>
                  </a:cubicBezTo>
                  <a:cubicBezTo>
                    <a:pt x="11" y="11"/>
                    <a:pt x="12" y="10"/>
                    <a:pt x="11" y="10"/>
                  </a:cubicBezTo>
                  <a:cubicBezTo>
                    <a:pt x="12" y="9"/>
                    <a:pt x="20" y="8"/>
                    <a:pt x="18" y="8"/>
                  </a:cubicBezTo>
                  <a:cubicBezTo>
                    <a:pt x="19" y="7"/>
                    <a:pt x="21" y="7"/>
                    <a:pt x="24" y="7"/>
                  </a:cubicBezTo>
                  <a:cubicBezTo>
                    <a:pt x="25" y="7"/>
                    <a:pt x="24" y="6"/>
                    <a:pt x="25" y="5"/>
                  </a:cubicBezTo>
                  <a:cubicBezTo>
                    <a:pt x="25" y="5"/>
                    <a:pt x="26" y="5"/>
                    <a:pt x="27" y="5"/>
                  </a:cubicBezTo>
                  <a:cubicBezTo>
                    <a:pt x="27" y="5"/>
                    <a:pt x="27" y="4"/>
                    <a:pt x="29" y="4"/>
                  </a:cubicBezTo>
                  <a:cubicBezTo>
                    <a:pt x="27" y="2"/>
                    <a:pt x="31" y="3"/>
                    <a:pt x="32" y="2"/>
                  </a:cubicBezTo>
                  <a:cubicBezTo>
                    <a:pt x="32" y="2"/>
                    <a:pt x="32" y="2"/>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5"/>
            <p:cNvSpPr/>
            <p:nvPr/>
          </p:nvSpPr>
          <p:spPr bwMode="auto">
            <a:xfrm>
              <a:off x="5949950" y="4229100"/>
              <a:ext cx="71438" cy="36513"/>
            </a:xfrm>
            <a:custGeom>
              <a:avLst/>
              <a:gdLst>
                <a:gd name="T0" fmla="*/ 16 w 19"/>
                <a:gd name="T1" fmla="*/ 0 h 10"/>
                <a:gd name="T2" fmla="*/ 13 w 19"/>
                <a:gd name="T3" fmla="*/ 2 h 10"/>
                <a:gd name="T4" fmla="*/ 12 w 19"/>
                <a:gd name="T5" fmla="*/ 2 h 10"/>
                <a:gd name="T6" fmla="*/ 13 w 19"/>
                <a:gd name="T7" fmla="*/ 3 h 10"/>
                <a:gd name="T8" fmla="*/ 15 w 19"/>
                <a:gd name="T9" fmla="*/ 4 h 10"/>
                <a:gd name="T10" fmla="*/ 16 w 19"/>
                <a:gd name="T11" fmla="*/ 8 h 10"/>
                <a:gd name="T12" fmla="*/ 12 w 19"/>
                <a:gd name="T13" fmla="*/ 8 h 10"/>
                <a:gd name="T14" fmla="*/ 9 w 19"/>
                <a:gd name="T15" fmla="*/ 4 h 10"/>
                <a:gd name="T16" fmla="*/ 5 w 19"/>
                <a:gd name="T17" fmla="*/ 5 h 10"/>
                <a:gd name="T18" fmla="*/ 5 w 19"/>
                <a:gd name="T19" fmla="*/ 8 h 10"/>
                <a:gd name="T20" fmla="*/ 2 w 19"/>
                <a:gd name="T21" fmla="*/ 9 h 10"/>
                <a:gd name="T22" fmla="*/ 1 w 19"/>
                <a:gd name="T23" fmla="*/ 7 h 10"/>
                <a:gd name="T24" fmla="*/ 2 w 19"/>
                <a:gd name="T25" fmla="*/ 7 h 10"/>
                <a:gd name="T26" fmla="*/ 1 w 19"/>
                <a:gd name="T27" fmla="*/ 6 h 10"/>
                <a:gd name="T28" fmla="*/ 2 w 19"/>
                <a:gd name="T29" fmla="*/ 4 h 10"/>
                <a:gd name="T30" fmla="*/ 0 w 19"/>
                <a:gd name="T31" fmla="*/ 3 h 10"/>
                <a:gd name="T32" fmla="*/ 8 w 19"/>
                <a:gd name="T33" fmla="*/ 0 h 10"/>
                <a:gd name="T34" fmla="*/ 16 w 19"/>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0">
                  <a:moveTo>
                    <a:pt x="16" y="0"/>
                  </a:moveTo>
                  <a:cubicBezTo>
                    <a:pt x="19" y="2"/>
                    <a:pt x="12" y="1"/>
                    <a:pt x="13" y="2"/>
                  </a:cubicBezTo>
                  <a:cubicBezTo>
                    <a:pt x="15" y="2"/>
                    <a:pt x="13" y="2"/>
                    <a:pt x="12" y="2"/>
                  </a:cubicBezTo>
                  <a:cubicBezTo>
                    <a:pt x="12" y="2"/>
                    <a:pt x="13" y="3"/>
                    <a:pt x="13" y="3"/>
                  </a:cubicBezTo>
                  <a:cubicBezTo>
                    <a:pt x="14" y="3"/>
                    <a:pt x="15" y="4"/>
                    <a:pt x="15" y="4"/>
                  </a:cubicBezTo>
                  <a:cubicBezTo>
                    <a:pt x="16" y="5"/>
                    <a:pt x="15" y="7"/>
                    <a:pt x="16" y="8"/>
                  </a:cubicBezTo>
                  <a:cubicBezTo>
                    <a:pt x="15" y="8"/>
                    <a:pt x="14" y="8"/>
                    <a:pt x="12" y="8"/>
                  </a:cubicBezTo>
                  <a:cubicBezTo>
                    <a:pt x="11" y="7"/>
                    <a:pt x="10" y="6"/>
                    <a:pt x="9" y="4"/>
                  </a:cubicBezTo>
                  <a:cubicBezTo>
                    <a:pt x="7" y="4"/>
                    <a:pt x="9" y="6"/>
                    <a:pt x="5" y="5"/>
                  </a:cubicBezTo>
                  <a:cubicBezTo>
                    <a:pt x="5" y="6"/>
                    <a:pt x="5" y="7"/>
                    <a:pt x="5" y="8"/>
                  </a:cubicBezTo>
                  <a:cubicBezTo>
                    <a:pt x="6" y="9"/>
                    <a:pt x="3" y="9"/>
                    <a:pt x="2" y="9"/>
                  </a:cubicBezTo>
                  <a:cubicBezTo>
                    <a:pt x="1" y="10"/>
                    <a:pt x="1" y="8"/>
                    <a:pt x="1" y="7"/>
                  </a:cubicBezTo>
                  <a:cubicBezTo>
                    <a:pt x="2" y="7"/>
                    <a:pt x="2" y="6"/>
                    <a:pt x="2" y="7"/>
                  </a:cubicBezTo>
                  <a:cubicBezTo>
                    <a:pt x="3" y="6"/>
                    <a:pt x="1" y="6"/>
                    <a:pt x="1" y="6"/>
                  </a:cubicBezTo>
                  <a:cubicBezTo>
                    <a:pt x="1" y="6"/>
                    <a:pt x="3" y="5"/>
                    <a:pt x="2" y="4"/>
                  </a:cubicBezTo>
                  <a:cubicBezTo>
                    <a:pt x="3" y="3"/>
                    <a:pt x="2" y="3"/>
                    <a:pt x="0" y="3"/>
                  </a:cubicBezTo>
                  <a:cubicBezTo>
                    <a:pt x="2" y="1"/>
                    <a:pt x="3" y="0"/>
                    <a:pt x="8" y="0"/>
                  </a:cubicBezTo>
                  <a:cubicBezTo>
                    <a:pt x="5" y="1"/>
                    <a:pt x="14"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6"/>
            <p:cNvSpPr/>
            <p:nvPr/>
          </p:nvSpPr>
          <p:spPr bwMode="auto">
            <a:xfrm>
              <a:off x="5748338" y="4265613"/>
              <a:ext cx="157163" cy="22225"/>
            </a:xfrm>
            <a:custGeom>
              <a:avLst/>
              <a:gdLst>
                <a:gd name="T0" fmla="*/ 1 w 42"/>
                <a:gd name="T1" fmla="*/ 1 h 6"/>
                <a:gd name="T2" fmla="*/ 5 w 42"/>
                <a:gd name="T3" fmla="*/ 0 h 6"/>
                <a:gd name="T4" fmla="*/ 7 w 42"/>
                <a:gd name="T5" fmla="*/ 1 h 6"/>
                <a:gd name="T6" fmla="*/ 9 w 42"/>
                <a:gd name="T7" fmla="*/ 1 h 6"/>
                <a:gd name="T8" fmla="*/ 19 w 42"/>
                <a:gd name="T9" fmla="*/ 2 h 6"/>
                <a:gd name="T10" fmla="*/ 29 w 42"/>
                <a:gd name="T11" fmla="*/ 2 h 6"/>
                <a:gd name="T12" fmla="*/ 31 w 42"/>
                <a:gd name="T13" fmla="*/ 3 h 6"/>
                <a:gd name="T14" fmla="*/ 34 w 42"/>
                <a:gd name="T15" fmla="*/ 3 h 6"/>
                <a:gd name="T16" fmla="*/ 39 w 42"/>
                <a:gd name="T17" fmla="*/ 3 h 6"/>
                <a:gd name="T18" fmla="*/ 40 w 42"/>
                <a:gd name="T19" fmla="*/ 5 h 6"/>
                <a:gd name="T20" fmla="*/ 38 w 42"/>
                <a:gd name="T21" fmla="*/ 5 h 6"/>
                <a:gd name="T22" fmla="*/ 18 w 42"/>
                <a:gd name="T23" fmla="*/ 3 h 6"/>
                <a:gd name="T24" fmla="*/ 13 w 42"/>
                <a:gd name="T25" fmla="*/ 3 h 6"/>
                <a:gd name="T26" fmla="*/ 6 w 42"/>
                <a:gd name="T27" fmla="*/ 2 h 6"/>
                <a:gd name="T28" fmla="*/ 1 w 42"/>
                <a:gd name="T2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
                  <a:moveTo>
                    <a:pt x="1" y="1"/>
                  </a:moveTo>
                  <a:cubicBezTo>
                    <a:pt x="0" y="0"/>
                    <a:pt x="4" y="1"/>
                    <a:pt x="5" y="0"/>
                  </a:cubicBezTo>
                  <a:cubicBezTo>
                    <a:pt x="7" y="0"/>
                    <a:pt x="6" y="1"/>
                    <a:pt x="7" y="1"/>
                  </a:cubicBezTo>
                  <a:cubicBezTo>
                    <a:pt x="7" y="1"/>
                    <a:pt x="9" y="1"/>
                    <a:pt x="9" y="1"/>
                  </a:cubicBezTo>
                  <a:cubicBezTo>
                    <a:pt x="14" y="1"/>
                    <a:pt x="15" y="1"/>
                    <a:pt x="19" y="2"/>
                  </a:cubicBezTo>
                  <a:cubicBezTo>
                    <a:pt x="22" y="1"/>
                    <a:pt x="24" y="2"/>
                    <a:pt x="29" y="2"/>
                  </a:cubicBezTo>
                  <a:cubicBezTo>
                    <a:pt x="30" y="2"/>
                    <a:pt x="31" y="2"/>
                    <a:pt x="31" y="3"/>
                  </a:cubicBezTo>
                  <a:cubicBezTo>
                    <a:pt x="32" y="3"/>
                    <a:pt x="33" y="3"/>
                    <a:pt x="34" y="3"/>
                  </a:cubicBezTo>
                  <a:cubicBezTo>
                    <a:pt x="36" y="3"/>
                    <a:pt x="38" y="4"/>
                    <a:pt x="39" y="3"/>
                  </a:cubicBezTo>
                  <a:cubicBezTo>
                    <a:pt x="42" y="3"/>
                    <a:pt x="36" y="5"/>
                    <a:pt x="40" y="5"/>
                  </a:cubicBezTo>
                  <a:cubicBezTo>
                    <a:pt x="39" y="6"/>
                    <a:pt x="39" y="5"/>
                    <a:pt x="38" y="5"/>
                  </a:cubicBezTo>
                  <a:cubicBezTo>
                    <a:pt x="30" y="5"/>
                    <a:pt x="24" y="4"/>
                    <a:pt x="18" y="3"/>
                  </a:cubicBezTo>
                  <a:cubicBezTo>
                    <a:pt x="16" y="3"/>
                    <a:pt x="14" y="3"/>
                    <a:pt x="13" y="3"/>
                  </a:cubicBezTo>
                  <a:cubicBezTo>
                    <a:pt x="10" y="3"/>
                    <a:pt x="8" y="3"/>
                    <a:pt x="6" y="2"/>
                  </a:cubicBezTo>
                  <a:cubicBezTo>
                    <a:pt x="4" y="2"/>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7"/>
            <p:cNvSpPr/>
            <p:nvPr/>
          </p:nvSpPr>
          <p:spPr bwMode="auto">
            <a:xfrm>
              <a:off x="5957888" y="4292600"/>
              <a:ext cx="22225" cy="3175"/>
            </a:xfrm>
            <a:custGeom>
              <a:avLst/>
              <a:gdLst>
                <a:gd name="T0" fmla="*/ 2 w 6"/>
                <a:gd name="T1" fmla="*/ 0 h 1"/>
                <a:gd name="T2" fmla="*/ 6 w 6"/>
                <a:gd name="T3" fmla="*/ 1 h 1"/>
                <a:gd name="T4" fmla="*/ 2 w 6"/>
                <a:gd name="T5" fmla="*/ 1 h 1"/>
                <a:gd name="T6" fmla="*/ 1 w 6"/>
                <a:gd name="T7" fmla="*/ 0 h 1"/>
                <a:gd name="T8" fmla="*/ 2 w 6"/>
                <a:gd name="T9" fmla="*/ 0 h 1"/>
              </a:gdLst>
              <a:ahLst/>
              <a:cxnLst>
                <a:cxn ang="0">
                  <a:pos x="T0" y="T1"/>
                </a:cxn>
                <a:cxn ang="0">
                  <a:pos x="T2" y="T3"/>
                </a:cxn>
                <a:cxn ang="0">
                  <a:pos x="T4" y="T5"/>
                </a:cxn>
                <a:cxn ang="0">
                  <a:pos x="T6" y="T7"/>
                </a:cxn>
                <a:cxn ang="0">
                  <a:pos x="T8" y="T9"/>
                </a:cxn>
              </a:cxnLst>
              <a:rect l="0" t="0" r="r" b="b"/>
              <a:pathLst>
                <a:path w="6" h="1">
                  <a:moveTo>
                    <a:pt x="2" y="0"/>
                  </a:moveTo>
                  <a:cubicBezTo>
                    <a:pt x="4" y="0"/>
                    <a:pt x="6" y="0"/>
                    <a:pt x="6" y="1"/>
                  </a:cubicBezTo>
                  <a:cubicBezTo>
                    <a:pt x="5" y="1"/>
                    <a:pt x="4" y="1"/>
                    <a:pt x="2" y="1"/>
                  </a:cubicBezTo>
                  <a:cubicBezTo>
                    <a:pt x="3" y="0"/>
                    <a:pt x="2" y="0"/>
                    <a:pt x="1" y="0"/>
                  </a:cubicBezTo>
                  <a:cubicBezTo>
                    <a:pt x="0"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8"/>
            <p:cNvSpPr/>
            <p:nvPr/>
          </p:nvSpPr>
          <p:spPr bwMode="auto">
            <a:xfrm>
              <a:off x="6667500" y="4540250"/>
              <a:ext cx="115888" cy="58738"/>
            </a:xfrm>
            <a:custGeom>
              <a:avLst/>
              <a:gdLst>
                <a:gd name="T0" fmla="*/ 1 w 31"/>
                <a:gd name="T1" fmla="*/ 13 h 16"/>
                <a:gd name="T2" fmla="*/ 3 w 31"/>
                <a:gd name="T3" fmla="*/ 11 h 16"/>
                <a:gd name="T4" fmla="*/ 4 w 31"/>
                <a:gd name="T5" fmla="*/ 11 h 16"/>
                <a:gd name="T6" fmla="*/ 4 w 31"/>
                <a:gd name="T7" fmla="*/ 10 h 16"/>
                <a:gd name="T8" fmla="*/ 6 w 31"/>
                <a:gd name="T9" fmla="*/ 10 h 16"/>
                <a:gd name="T10" fmla="*/ 7 w 31"/>
                <a:gd name="T11" fmla="*/ 9 h 16"/>
                <a:gd name="T12" fmla="*/ 11 w 31"/>
                <a:gd name="T13" fmla="*/ 9 h 16"/>
                <a:gd name="T14" fmla="*/ 13 w 31"/>
                <a:gd name="T15" fmla="*/ 8 h 16"/>
                <a:gd name="T16" fmla="*/ 15 w 31"/>
                <a:gd name="T17" fmla="*/ 6 h 16"/>
                <a:gd name="T18" fmla="*/ 17 w 31"/>
                <a:gd name="T19" fmla="*/ 5 h 16"/>
                <a:gd name="T20" fmla="*/ 20 w 31"/>
                <a:gd name="T21" fmla="*/ 6 h 16"/>
                <a:gd name="T22" fmla="*/ 19 w 31"/>
                <a:gd name="T23" fmla="*/ 4 h 16"/>
                <a:gd name="T24" fmla="*/ 23 w 31"/>
                <a:gd name="T25" fmla="*/ 1 h 16"/>
                <a:gd name="T26" fmla="*/ 26 w 31"/>
                <a:gd name="T27" fmla="*/ 0 h 16"/>
                <a:gd name="T28" fmla="*/ 29 w 31"/>
                <a:gd name="T29" fmla="*/ 1 h 16"/>
                <a:gd name="T30" fmla="*/ 30 w 31"/>
                <a:gd name="T31" fmla="*/ 4 h 16"/>
                <a:gd name="T32" fmla="*/ 29 w 31"/>
                <a:gd name="T33" fmla="*/ 5 h 16"/>
                <a:gd name="T34" fmla="*/ 27 w 31"/>
                <a:gd name="T35" fmla="*/ 5 h 16"/>
                <a:gd name="T36" fmla="*/ 26 w 31"/>
                <a:gd name="T37" fmla="*/ 8 h 16"/>
                <a:gd name="T38" fmla="*/ 22 w 31"/>
                <a:gd name="T39" fmla="*/ 8 h 16"/>
                <a:gd name="T40" fmla="*/ 19 w 31"/>
                <a:gd name="T41" fmla="*/ 11 h 16"/>
                <a:gd name="T42" fmla="*/ 17 w 31"/>
                <a:gd name="T43" fmla="*/ 13 h 16"/>
                <a:gd name="T44" fmla="*/ 15 w 31"/>
                <a:gd name="T45" fmla="*/ 14 h 16"/>
                <a:gd name="T46" fmla="*/ 7 w 31"/>
                <a:gd name="T47" fmla="*/ 13 h 16"/>
                <a:gd name="T48" fmla="*/ 3 w 31"/>
                <a:gd name="T49" fmla="*/ 13 h 16"/>
                <a:gd name="T50" fmla="*/ 3 w 31"/>
                <a:gd name="T51" fmla="*/ 12 h 16"/>
                <a:gd name="T52" fmla="*/ 1 w 31"/>
                <a:gd name="T53"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 h="16">
                  <a:moveTo>
                    <a:pt x="1" y="13"/>
                  </a:moveTo>
                  <a:cubicBezTo>
                    <a:pt x="0" y="13"/>
                    <a:pt x="2" y="12"/>
                    <a:pt x="3" y="11"/>
                  </a:cubicBezTo>
                  <a:cubicBezTo>
                    <a:pt x="3" y="11"/>
                    <a:pt x="4" y="11"/>
                    <a:pt x="4" y="11"/>
                  </a:cubicBezTo>
                  <a:cubicBezTo>
                    <a:pt x="5" y="11"/>
                    <a:pt x="4" y="10"/>
                    <a:pt x="4" y="10"/>
                  </a:cubicBezTo>
                  <a:cubicBezTo>
                    <a:pt x="5" y="10"/>
                    <a:pt x="6" y="10"/>
                    <a:pt x="6" y="10"/>
                  </a:cubicBezTo>
                  <a:cubicBezTo>
                    <a:pt x="7" y="10"/>
                    <a:pt x="7" y="9"/>
                    <a:pt x="7" y="9"/>
                  </a:cubicBezTo>
                  <a:cubicBezTo>
                    <a:pt x="9" y="9"/>
                    <a:pt x="11" y="9"/>
                    <a:pt x="11" y="9"/>
                  </a:cubicBezTo>
                  <a:cubicBezTo>
                    <a:pt x="12" y="8"/>
                    <a:pt x="11" y="8"/>
                    <a:pt x="13" y="8"/>
                  </a:cubicBezTo>
                  <a:cubicBezTo>
                    <a:pt x="15" y="7"/>
                    <a:pt x="14" y="7"/>
                    <a:pt x="15" y="6"/>
                  </a:cubicBezTo>
                  <a:cubicBezTo>
                    <a:pt x="16" y="6"/>
                    <a:pt x="18" y="7"/>
                    <a:pt x="17" y="5"/>
                  </a:cubicBezTo>
                  <a:cubicBezTo>
                    <a:pt x="19" y="5"/>
                    <a:pt x="19" y="6"/>
                    <a:pt x="20" y="6"/>
                  </a:cubicBezTo>
                  <a:cubicBezTo>
                    <a:pt x="20" y="5"/>
                    <a:pt x="19" y="5"/>
                    <a:pt x="19" y="4"/>
                  </a:cubicBezTo>
                  <a:cubicBezTo>
                    <a:pt x="23" y="4"/>
                    <a:pt x="22" y="2"/>
                    <a:pt x="23" y="1"/>
                  </a:cubicBezTo>
                  <a:cubicBezTo>
                    <a:pt x="24" y="1"/>
                    <a:pt x="27" y="1"/>
                    <a:pt x="26" y="0"/>
                  </a:cubicBezTo>
                  <a:cubicBezTo>
                    <a:pt x="27" y="1"/>
                    <a:pt x="27" y="1"/>
                    <a:pt x="29" y="1"/>
                  </a:cubicBezTo>
                  <a:cubicBezTo>
                    <a:pt x="28" y="3"/>
                    <a:pt x="31" y="3"/>
                    <a:pt x="30" y="4"/>
                  </a:cubicBezTo>
                  <a:cubicBezTo>
                    <a:pt x="29" y="4"/>
                    <a:pt x="30" y="5"/>
                    <a:pt x="29" y="5"/>
                  </a:cubicBezTo>
                  <a:cubicBezTo>
                    <a:pt x="29" y="5"/>
                    <a:pt x="28" y="5"/>
                    <a:pt x="27" y="5"/>
                  </a:cubicBezTo>
                  <a:cubicBezTo>
                    <a:pt x="27" y="5"/>
                    <a:pt x="26" y="7"/>
                    <a:pt x="26" y="8"/>
                  </a:cubicBezTo>
                  <a:cubicBezTo>
                    <a:pt x="24" y="8"/>
                    <a:pt x="24" y="7"/>
                    <a:pt x="22" y="8"/>
                  </a:cubicBezTo>
                  <a:cubicBezTo>
                    <a:pt x="20" y="9"/>
                    <a:pt x="20" y="10"/>
                    <a:pt x="19" y="11"/>
                  </a:cubicBezTo>
                  <a:cubicBezTo>
                    <a:pt x="19" y="12"/>
                    <a:pt x="16" y="12"/>
                    <a:pt x="17" y="13"/>
                  </a:cubicBezTo>
                  <a:cubicBezTo>
                    <a:pt x="16" y="13"/>
                    <a:pt x="16" y="14"/>
                    <a:pt x="15" y="14"/>
                  </a:cubicBezTo>
                  <a:cubicBezTo>
                    <a:pt x="13" y="13"/>
                    <a:pt x="8" y="16"/>
                    <a:pt x="7" y="13"/>
                  </a:cubicBezTo>
                  <a:cubicBezTo>
                    <a:pt x="7" y="13"/>
                    <a:pt x="5" y="14"/>
                    <a:pt x="3" y="13"/>
                  </a:cubicBezTo>
                  <a:cubicBezTo>
                    <a:pt x="3" y="13"/>
                    <a:pt x="2" y="12"/>
                    <a:pt x="3" y="12"/>
                  </a:cubicBezTo>
                  <a:cubicBezTo>
                    <a:pt x="0" y="13"/>
                    <a:pt x="5"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9"/>
            <p:cNvSpPr/>
            <p:nvPr/>
          </p:nvSpPr>
          <p:spPr bwMode="auto">
            <a:xfrm>
              <a:off x="2692400" y="3417888"/>
              <a:ext cx="165100" cy="60325"/>
            </a:xfrm>
            <a:custGeom>
              <a:avLst/>
              <a:gdLst>
                <a:gd name="T0" fmla="*/ 12 w 44"/>
                <a:gd name="T1" fmla="*/ 0 h 16"/>
                <a:gd name="T2" fmla="*/ 17 w 44"/>
                <a:gd name="T3" fmla="*/ 2 h 16"/>
                <a:gd name="T4" fmla="*/ 20 w 44"/>
                <a:gd name="T5" fmla="*/ 2 h 16"/>
                <a:gd name="T6" fmla="*/ 22 w 44"/>
                <a:gd name="T7" fmla="*/ 2 h 16"/>
                <a:gd name="T8" fmla="*/ 23 w 44"/>
                <a:gd name="T9" fmla="*/ 3 h 16"/>
                <a:gd name="T10" fmla="*/ 26 w 44"/>
                <a:gd name="T11" fmla="*/ 4 h 16"/>
                <a:gd name="T12" fmla="*/ 29 w 44"/>
                <a:gd name="T13" fmla="*/ 4 h 16"/>
                <a:gd name="T14" fmla="*/ 35 w 44"/>
                <a:gd name="T15" fmla="*/ 5 h 16"/>
                <a:gd name="T16" fmla="*/ 35 w 44"/>
                <a:gd name="T17" fmla="*/ 6 h 16"/>
                <a:gd name="T18" fmla="*/ 38 w 44"/>
                <a:gd name="T19" fmla="*/ 6 h 16"/>
                <a:gd name="T20" fmla="*/ 38 w 44"/>
                <a:gd name="T21" fmla="*/ 7 h 16"/>
                <a:gd name="T22" fmla="*/ 44 w 44"/>
                <a:gd name="T23" fmla="*/ 9 h 16"/>
                <a:gd name="T24" fmla="*/ 43 w 44"/>
                <a:gd name="T25" fmla="*/ 11 h 16"/>
                <a:gd name="T26" fmla="*/ 41 w 44"/>
                <a:gd name="T27" fmla="*/ 10 h 16"/>
                <a:gd name="T28" fmla="*/ 36 w 44"/>
                <a:gd name="T29" fmla="*/ 12 h 16"/>
                <a:gd name="T30" fmla="*/ 35 w 44"/>
                <a:gd name="T31" fmla="*/ 13 h 16"/>
                <a:gd name="T32" fmla="*/ 33 w 44"/>
                <a:gd name="T33" fmla="*/ 14 h 16"/>
                <a:gd name="T34" fmla="*/ 27 w 44"/>
                <a:gd name="T35" fmla="*/ 14 h 16"/>
                <a:gd name="T36" fmla="*/ 27 w 44"/>
                <a:gd name="T37" fmla="*/ 14 h 16"/>
                <a:gd name="T38" fmla="*/ 23 w 44"/>
                <a:gd name="T39" fmla="*/ 15 h 16"/>
                <a:gd name="T40" fmla="*/ 22 w 44"/>
                <a:gd name="T41" fmla="*/ 14 h 16"/>
                <a:gd name="T42" fmla="*/ 16 w 44"/>
                <a:gd name="T43" fmla="*/ 14 h 16"/>
                <a:gd name="T44" fmla="*/ 14 w 44"/>
                <a:gd name="T45" fmla="*/ 13 h 16"/>
                <a:gd name="T46" fmla="*/ 17 w 44"/>
                <a:gd name="T47" fmla="*/ 12 h 16"/>
                <a:gd name="T48" fmla="*/ 12 w 44"/>
                <a:gd name="T49" fmla="*/ 11 h 16"/>
                <a:gd name="T50" fmla="*/ 15 w 44"/>
                <a:gd name="T51" fmla="*/ 10 h 16"/>
                <a:gd name="T52" fmla="*/ 17 w 44"/>
                <a:gd name="T53" fmla="*/ 9 h 16"/>
                <a:gd name="T54" fmla="*/ 20 w 44"/>
                <a:gd name="T55" fmla="*/ 10 h 16"/>
                <a:gd name="T56" fmla="*/ 19 w 44"/>
                <a:gd name="T57" fmla="*/ 8 h 16"/>
                <a:gd name="T58" fmla="*/ 10 w 44"/>
                <a:gd name="T59" fmla="*/ 9 h 16"/>
                <a:gd name="T60" fmla="*/ 7 w 44"/>
                <a:gd name="T61" fmla="*/ 9 h 16"/>
                <a:gd name="T62" fmla="*/ 5 w 44"/>
                <a:gd name="T63" fmla="*/ 8 h 16"/>
                <a:gd name="T64" fmla="*/ 1 w 44"/>
                <a:gd name="T65" fmla="*/ 7 h 16"/>
                <a:gd name="T66" fmla="*/ 0 w 44"/>
                <a:gd name="T67" fmla="*/ 5 h 16"/>
                <a:gd name="T68" fmla="*/ 3 w 44"/>
                <a:gd name="T69" fmla="*/ 4 h 16"/>
                <a:gd name="T70" fmla="*/ 5 w 44"/>
                <a:gd name="T71" fmla="*/ 3 h 16"/>
                <a:gd name="T72" fmla="*/ 6 w 44"/>
                <a:gd name="T73" fmla="*/ 2 h 16"/>
                <a:gd name="T74" fmla="*/ 8 w 44"/>
                <a:gd name="T75" fmla="*/ 2 h 16"/>
                <a:gd name="T76" fmla="*/ 10 w 44"/>
                <a:gd name="T77" fmla="*/ 1 h 16"/>
                <a:gd name="T78" fmla="*/ 12 w 44"/>
                <a:gd name="T7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16">
                  <a:moveTo>
                    <a:pt x="12" y="0"/>
                  </a:moveTo>
                  <a:cubicBezTo>
                    <a:pt x="13" y="1"/>
                    <a:pt x="16" y="1"/>
                    <a:pt x="17" y="2"/>
                  </a:cubicBezTo>
                  <a:cubicBezTo>
                    <a:pt x="18" y="2"/>
                    <a:pt x="19" y="2"/>
                    <a:pt x="20" y="2"/>
                  </a:cubicBezTo>
                  <a:cubicBezTo>
                    <a:pt x="20" y="3"/>
                    <a:pt x="21" y="2"/>
                    <a:pt x="22" y="2"/>
                  </a:cubicBezTo>
                  <a:cubicBezTo>
                    <a:pt x="22" y="3"/>
                    <a:pt x="22" y="3"/>
                    <a:pt x="23" y="3"/>
                  </a:cubicBezTo>
                  <a:cubicBezTo>
                    <a:pt x="24" y="2"/>
                    <a:pt x="24" y="3"/>
                    <a:pt x="26" y="4"/>
                  </a:cubicBezTo>
                  <a:cubicBezTo>
                    <a:pt x="26" y="4"/>
                    <a:pt x="28" y="4"/>
                    <a:pt x="29" y="4"/>
                  </a:cubicBezTo>
                  <a:cubicBezTo>
                    <a:pt x="29" y="4"/>
                    <a:pt x="31" y="6"/>
                    <a:pt x="35" y="5"/>
                  </a:cubicBezTo>
                  <a:cubicBezTo>
                    <a:pt x="35" y="5"/>
                    <a:pt x="35" y="6"/>
                    <a:pt x="35" y="6"/>
                  </a:cubicBezTo>
                  <a:cubicBezTo>
                    <a:pt x="35" y="7"/>
                    <a:pt x="37" y="6"/>
                    <a:pt x="38" y="6"/>
                  </a:cubicBezTo>
                  <a:cubicBezTo>
                    <a:pt x="38" y="7"/>
                    <a:pt x="37" y="7"/>
                    <a:pt x="38" y="7"/>
                  </a:cubicBezTo>
                  <a:cubicBezTo>
                    <a:pt x="39" y="8"/>
                    <a:pt x="41" y="8"/>
                    <a:pt x="44" y="9"/>
                  </a:cubicBezTo>
                  <a:cubicBezTo>
                    <a:pt x="43" y="10"/>
                    <a:pt x="43" y="11"/>
                    <a:pt x="43" y="11"/>
                  </a:cubicBezTo>
                  <a:cubicBezTo>
                    <a:pt x="42" y="11"/>
                    <a:pt x="40" y="10"/>
                    <a:pt x="41" y="10"/>
                  </a:cubicBezTo>
                  <a:cubicBezTo>
                    <a:pt x="39" y="11"/>
                    <a:pt x="38" y="11"/>
                    <a:pt x="36" y="12"/>
                  </a:cubicBezTo>
                  <a:cubicBezTo>
                    <a:pt x="35" y="12"/>
                    <a:pt x="35" y="12"/>
                    <a:pt x="35" y="13"/>
                  </a:cubicBezTo>
                  <a:cubicBezTo>
                    <a:pt x="33" y="13"/>
                    <a:pt x="33" y="13"/>
                    <a:pt x="33" y="14"/>
                  </a:cubicBezTo>
                  <a:cubicBezTo>
                    <a:pt x="29" y="14"/>
                    <a:pt x="29" y="13"/>
                    <a:pt x="27" y="14"/>
                  </a:cubicBezTo>
                  <a:cubicBezTo>
                    <a:pt x="26" y="14"/>
                    <a:pt x="26" y="14"/>
                    <a:pt x="27" y="14"/>
                  </a:cubicBezTo>
                  <a:cubicBezTo>
                    <a:pt x="26" y="16"/>
                    <a:pt x="23" y="13"/>
                    <a:pt x="23" y="15"/>
                  </a:cubicBezTo>
                  <a:cubicBezTo>
                    <a:pt x="22" y="15"/>
                    <a:pt x="22" y="14"/>
                    <a:pt x="22" y="14"/>
                  </a:cubicBezTo>
                  <a:cubicBezTo>
                    <a:pt x="20" y="15"/>
                    <a:pt x="19" y="13"/>
                    <a:pt x="16" y="14"/>
                  </a:cubicBezTo>
                  <a:cubicBezTo>
                    <a:pt x="16" y="13"/>
                    <a:pt x="15" y="13"/>
                    <a:pt x="14" y="13"/>
                  </a:cubicBezTo>
                  <a:cubicBezTo>
                    <a:pt x="14" y="12"/>
                    <a:pt x="17" y="13"/>
                    <a:pt x="17" y="12"/>
                  </a:cubicBezTo>
                  <a:cubicBezTo>
                    <a:pt x="17" y="11"/>
                    <a:pt x="13" y="11"/>
                    <a:pt x="12" y="11"/>
                  </a:cubicBezTo>
                  <a:cubicBezTo>
                    <a:pt x="11" y="10"/>
                    <a:pt x="14" y="11"/>
                    <a:pt x="15" y="10"/>
                  </a:cubicBezTo>
                  <a:cubicBezTo>
                    <a:pt x="15" y="10"/>
                    <a:pt x="17" y="9"/>
                    <a:pt x="17" y="9"/>
                  </a:cubicBezTo>
                  <a:cubicBezTo>
                    <a:pt x="18" y="9"/>
                    <a:pt x="18" y="10"/>
                    <a:pt x="20" y="10"/>
                  </a:cubicBezTo>
                  <a:cubicBezTo>
                    <a:pt x="20" y="9"/>
                    <a:pt x="19" y="9"/>
                    <a:pt x="19" y="8"/>
                  </a:cubicBezTo>
                  <a:cubicBezTo>
                    <a:pt x="18" y="9"/>
                    <a:pt x="12" y="8"/>
                    <a:pt x="10" y="9"/>
                  </a:cubicBezTo>
                  <a:cubicBezTo>
                    <a:pt x="8" y="10"/>
                    <a:pt x="10" y="9"/>
                    <a:pt x="7" y="9"/>
                  </a:cubicBezTo>
                  <a:cubicBezTo>
                    <a:pt x="4" y="8"/>
                    <a:pt x="2" y="9"/>
                    <a:pt x="5" y="8"/>
                  </a:cubicBezTo>
                  <a:cubicBezTo>
                    <a:pt x="5" y="7"/>
                    <a:pt x="2" y="8"/>
                    <a:pt x="1" y="7"/>
                  </a:cubicBezTo>
                  <a:cubicBezTo>
                    <a:pt x="2" y="6"/>
                    <a:pt x="4" y="4"/>
                    <a:pt x="0" y="5"/>
                  </a:cubicBezTo>
                  <a:cubicBezTo>
                    <a:pt x="0" y="5"/>
                    <a:pt x="1" y="4"/>
                    <a:pt x="3" y="4"/>
                  </a:cubicBezTo>
                  <a:cubicBezTo>
                    <a:pt x="4" y="4"/>
                    <a:pt x="4" y="3"/>
                    <a:pt x="5" y="3"/>
                  </a:cubicBezTo>
                  <a:cubicBezTo>
                    <a:pt x="6" y="3"/>
                    <a:pt x="5" y="2"/>
                    <a:pt x="6" y="2"/>
                  </a:cubicBezTo>
                  <a:cubicBezTo>
                    <a:pt x="6" y="2"/>
                    <a:pt x="7" y="2"/>
                    <a:pt x="8" y="2"/>
                  </a:cubicBezTo>
                  <a:cubicBezTo>
                    <a:pt x="9" y="2"/>
                    <a:pt x="9" y="1"/>
                    <a:pt x="10" y="1"/>
                  </a:cubicBezTo>
                  <a:cubicBezTo>
                    <a:pt x="10" y="0"/>
                    <a:pt x="12" y="1"/>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00"/>
            <p:cNvSpPr/>
            <p:nvPr/>
          </p:nvSpPr>
          <p:spPr bwMode="auto">
            <a:xfrm>
              <a:off x="4314825" y="3440113"/>
              <a:ext cx="214313" cy="52388"/>
            </a:xfrm>
            <a:custGeom>
              <a:avLst/>
              <a:gdLst>
                <a:gd name="T0" fmla="*/ 19 w 57"/>
                <a:gd name="T1" fmla="*/ 10 h 14"/>
                <a:gd name="T2" fmla="*/ 18 w 57"/>
                <a:gd name="T3" fmla="*/ 10 h 14"/>
                <a:gd name="T4" fmla="*/ 13 w 57"/>
                <a:gd name="T5" fmla="*/ 10 h 14"/>
                <a:gd name="T6" fmla="*/ 16 w 57"/>
                <a:gd name="T7" fmla="*/ 9 h 14"/>
                <a:gd name="T8" fmla="*/ 21 w 57"/>
                <a:gd name="T9" fmla="*/ 7 h 14"/>
                <a:gd name="T10" fmla="*/ 19 w 57"/>
                <a:gd name="T11" fmla="*/ 5 h 14"/>
                <a:gd name="T12" fmla="*/ 15 w 57"/>
                <a:gd name="T13" fmla="*/ 5 h 14"/>
                <a:gd name="T14" fmla="*/ 10 w 57"/>
                <a:gd name="T15" fmla="*/ 7 h 14"/>
                <a:gd name="T16" fmla="*/ 3 w 57"/>
                <a:gd name="T17" fmla="*/ 7 h 14"/>
                <a:gd name="T18" fmla="*/ 4 w 57"/>
                <a:gd name="T19" fmla="*/ 3 h 14"/>
                <a:gd name="T20" fmla="*/ 2 w 57"/>
                <a:gd name="T21" fmla="*/ 4 h 14"/>
                <a:gd name="T22" fmla="*/ 1 w 57"/>
                <a:gd name="T23" fmla="*/ 1 h 14"/>
                <a:gd name="T24" fmla="*/ 3 w 57"/>
                <a:gd name="T25" fmla="*/ 2 h 14"/>
                <a:gd name="T26" fmla="*/ 9 w 57"/>
                <a:gd name="T27" fmla="*/ 1 h 14"/>
                <a:gd name="T28" fmla="*/ 10 w 57"/>
                <a:gd name="T29" fmla="*/ 2 h 14"/>
                <a:gd name="T30" fmla="*/ 18 w 57"/>
                <a:gd name="T31" fmla="*/ 3 h 14"/>
                <a:gd name="T32" fmla="*/ 20 w 57"/>
                <a:gd name="T33" fmla="*/ 1 h 14"/>
                <a:gd name="T34" fmla="*/ 30 w 57"/>
                <a:gd name="T35" fmla="*/ 1 h 14"/>
                <a:gd name="T36" fmla="*/ 31 w 57"/>
                <a:gd name="T37" fmla="*/ 1 h 14"/>
                <a:gd name="T38" fmla="*/ 35 w 57"/>
                <a:gd name="T39" fmla="*/ 3 h 14"/>
                <a:gd name="T40" fmla="*/ 34 w 57"/>
                <a:gd name="T41" fmla="*/ 4 h 14"/>
                <a:gd name="T42" fmla="*/ 39 w 57"/>
                <a:gd name="T43" fmla="*/ 3 h 14"/>
                <a:gd name="T44" fmla="*/ 45 w 57"/>
                <a:gd name="T45" fmla="*/ 4 h 14"/>
                <a:gd name="T46" fmla="*/ 46 w 57"/>
                <a:gd name="T47" fmla="*/ 5 h 14"/>
                <a:gd name="T48" fmla="*/ 47 w 57"/>
                <a:gd name="T49" fmla="*/ 6 h 14"/>
                <a:gd name="T50" fmla="*/ 48 w 57"/>
                <a:gd name="T51" fmla="*/ 7 h 14"/>
                <a:gd name="T52" fmla="*/ 50 w 57"/>
                <a:gd name="T53" fmla="*/ 7 h 14"/>
                <a:gd name="T54" fmla="*/ 50 w 57"/>
                <a:gd name="T55" fmla="*/ 8 h 14"/>
                <a:gd name="T56" fmla="*/ 52 w 57"/>
                <a:gd name="T57" fmla="*/ 8 h 14"/>
                <a:gd name="T58" fmla="*/ 53 w 57"/>
                <a:gd name="T59" fmla="*/ 9 h 14"/>
                <a:gd name="T60" fmla="*/ 56 w 57"/>
                <a:gd name="T61" fmla="*/ 9 h 14"/>
                <a:gd name="T62" fmla="*/ 53 w 57"/>
                <a:gd name="T63" fmla="*/ 10 h 14"/>
                <a:gd name="T64" fmla="*/ 53 w 57"/>
                <a:gd name="T65" fmla="*/ 11 h 14"/>
                <a:gd name="T66" fmla="*/ 43 w 57"/>
                <a:gd name="T67" fmla="*/ 11 h 14"/>
                <a:gd name="T68" fmla="*/ 43 w 57"/>
                <a:gd name="T69" fmla="*/ 8 h 14"/>
                <a:gd name="T70" fmla="*/ 33 w 57"/>
                <a:gd name="T71" fmla="*/ 7 h 14"/>
                <a:gd name="T72" fmla="*/ 32 w 57"/>
                <a:gd name="T73" fmla="*/ 9 h 14"/>
                <a:gd name="T74" fmla="*/ 30 w 57"/>
                <a:gd name="T75" fmla="*/ 9 h 14"/>
                <a:gd name="T76" fmla="*/ 28 w 57"/>
                <a:gd name="T77" fmla="*/ 10 h 14"/>
                <a:gd name="T78" fmla="*/ 29 w 57"/>
                <a:gd name="T79" fmla="*/ 10 h 14"/>
                <a:gd name="T80" fmla="*/ 26 w 57"/>
                <a:gd name="T81" fmla="*/ 11 h 14"/>
                <a:gd name="T82" fmla="*/ 26 w 57"/>
                <a:gd name="T83" fmla="*/ 13 h 14"/>
                <a:gd name="T84" fmla="*/ 14 w 57"/>
                <a:gd name="T85" fmla="*/ 12 h 14"/>
                <a:gd name="T86" fmla="*/ 17 w 57"/>
                <a:gd name="T87" fmla="*/ 11 h 14"/>
                <a:gd name="T88" fmla="*/ 20 w 57"/>
                <a:gd name="T89" fmla="*/ 11 h 14"/>
                <a:gd name="T90" fmla="*/ 19 w 57"/>
                <a:gd name="T9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7" h="14">
                  <a:moveTo>
                    <a:pt x="19" y="10"/>
                  </a:moveTo>
                  <a:cubicBezTo>
                    <a:pt x="19" y="9"/>
                    <a:pt x="18" y="10"/>
                    <a:pt x="18" y="10"/>
                  </a:cubicBezTo>
                  <a:cubicBezTo>
                    <a:pt x="16" y="10"/>
                    <a:pt x="15" y="9"/>
                    <a:pt x="13" y="10"/>
                  </a:cubicBezTo>
                  <a:cubicBezTo>
                    <a:pt x="13" y="9"/>
                    <a:pt x="14" y="9"/>
                    <a:pt x="16" y="9"/>
                  </a:cubicBezTo>
                  <a:cubicBezTo>
                    <a:pt x="17" y="8"/>
                    <a:pt x="19" y="7"/>
                    <a:pt x="21" y="7"/>
                  </a:cubicBezTo>
                  <a:cubicBezTo>
                    <a:pt x="21" y="6"/>
                    <a:pt x="19" y="6"/>
                    <a:pt x="19" y="5"/>
                  </a:cubicBezTo>
                  <a:cubicBezTo>
                    <a:pt x="18" y="5"/>
                    <a:pt x="15" y="7"/>
                    <a:pt x="15" y="5"/>
                  </a:cubicBezTo>
                  <a:cubicBezTo>
                    <a:pt x="13" y="6"/>
                    <a:pt x="12" y="7"/>
                    <a:pt x="10" y="7"/>
                  </a:cubicBezTo>
                  <a:cubicBezTo>
                    <a:pt x="6" y="7"/>
                    <a:pt x="6" y="6"/>
                    <a:pt x="3" y="7"/>
                  </a:cubicBezTo>
                  <a:cubicBezTo>
                    <a:pt x="5" y="6"/>
                    <a:pt x="5" y="5"/>
                    <a:pt x="4" y="3"/>
                  </a:cubicBezTo>
                  <a:cubicBezTo>
                    <a:pt x="2" y="3"/>
                    <a:pt x="2" y="3"/>
                    <a:pt x="2" y="4"/>
                  </a:cubicBezTo>
                  <a:cubicBezTo>
                    <a:pt x="0" y="4"/>
                    <a:pt x="1" y="2"/>
                    <a:pt x="1" y="1"/>
                  </a:cubicBezTo>
                  <a:cubicBezTo>
                    <a:pt x="2" y="1"/>
                    <a:pt x="2" y="1"/>
                    <a:pt x="3" y="2"/>
                  </a:cubicBezTo>
                  <a:cubicBezTo>
                    <a:pt x="3" y="1"/>
                    <a:pt x="8" y="2"/>
                    <a:pt x="9" y="1"/>
                  </a:cubicBezTo>
                  <a:cubicBezTo>
                    <a:pt x="10" y="1"/>
                    <a:pt x="9" y="2"/>
                    <a:pt x="10" y="2"/>
                  </a:cubicBezTo>
                  <a:cubicBezTo>
                    <a:pt x="13" y="3"/>
                    <a:pt x="17" y="0"/>
                    <a:pt x="18" y="3"/>
                  </a:cubicBezTo>
                  <a:cubicBezTo>
                    <a:pt x="20" y="3"/>
                    <a:pt x="21" y="2"/>
                    <a:pt x="20" y="1"/>
                  </a:cubicBezTo>
                  <a:cubicBezTo>
                    <a:pt x="23" y="1"/>
                    <a:pt x="26" y="1"/>
                    <a:pt x="30" y="1"/>
                  </a:cubicBezTo>
                  <a:cubicBezTo>
                    <a:pt x="31" y="1"/>
                    <a:pt x="31" y="2"/>
                    <a:pt x="31" y="1"/>
                  </a:cubicBezTo>
                  <a:cubicBezTo>
                    <a:pt x="33" y="2"/>
                    <a:pt x="31" y="4"/>
                    <a:pt x="35" y="3"/>
                  </a:cubicBezTo>
                  <a:cubicBezTo>
                    <a:pt x="35" y="3"/>
                    <a:pt x="34" y="3"/>
                    <a:pt x="34" y="4"/>
                  </a:cubicBezTo>
                  <a:cubicBezTo>
                    <a:pt x="36" y="4"/>
                    <a:pt x="39" y="4"/>
                    <a:pt x="39" y="3"/>
                  </a:cubicBezTo>
                  <a:cubicBezTo>
                    <a:pt x="40" y="4"/>
                    <a:pt x="41" y="5"/>
                    <a:pt x="45" y="4"/>
                  </a:cubicBezTo>
                  <a:cubicBezTo>
                    <a:pt x="44" y="5"/>
                    <a:pt x="45" y="5"/>
                    <a:pt x="46" y="5"/>
                  </a:cubicBezTo>
                  <a:cubicBezTo>
                    <a:pt x="47" y="5"/>
                    <a:pt x="46" y="6"/>
                    <a:pt x="47" y="6"/>
                  </a:cubicBezTo>
                  <a:cubicBezTo>
                    <a:pt x="49" y="6"/>
                    <a:pt x="48" y="6"/>
                    <a:pt x="48" y="7"/>
                  </a:cubicBezTo>
                  <a:cubicBezTo>
                    <a:pt x="49" y="7"/>
                    <a:pt x="50" y="7"/>
                    <a:pt x="50" y="7"/>
                  </a:cubicBezTo>
                  <a:cubicBezTo>
                    <a:pt x="51" y="7"/>
                    <a:pt x="50" y="7"/>
                    <a:pt x="50" y="8"/>
                  </a:cubicBezTo>
                  <a:cubicBezTo>
                    <a:pt x="50" y="8"/>
                    <a:pt x="52" y="7"/>
                    <a:pt x="52" y="8"/>
                  </a:cubicBezTo>
                  <a:cubicBezTo>
                    <a:pt x="53" y="8"/>
                    <a:pt x="52" y="9"/>
                    <a:pt x="53" y="9"/>
                  </a:cubicBezTo>
                  <a:cubicBezTo>
                    <a:pt x="55" y="9"/>
                    <a:pt x="56" y="8"/>
                    <a:pt x="56" y="9"/>
                  </a:cubicBezTo>
                  <a:cubicBezTo>
                    <a:pt x="57" y="10"/>
                    <a:pt x="54" y="10"/>
                    <a:pt x="53" y="10"/>
                  </a:cubicBezTo>
                  <a:cubicBezTo>
                    <a:pt x="53" y="10"/>
                    <a:pt x="53" y="11"/>
                    <a:pt x="53" y="11"/>
                  </a:cubicBezTo>
                  <a:cubicBezTo>
                    <a:pt x="51" y="11"/>
                    <a:pt x="46" y="10"/>
                    <a:pt x="43" y="11"/>
                  </a:cubicBezTo>
                  <a:cubicBezTo>
                    <a:pt x="42" y="9"/>
                    <a:pt x="43" y="9"/>
                    <a:pt x="43" y="8"/>
                  </a:cubicBezTo>
                  <a:cubicBezTo>
                    <a:pt x="42" y="6"/>
                    <a:pt x="36" y="6"/>
                    <a:pt x="33" y="7"/>
                  </a:cubicBezTo>
                  <a:cubicBezTo>
                    <a:pt x="32" y="7"/>
                    <a:pt x="33" y="8"/>
                    <a:pt x="32" y="9"/>
                  </a:cubicBezTo>
                  <a:cubicBezTo>
                    <a:pt x="32" y="9"/>
                    <a:pt x="31" y="8"/>
                    <a:pt x="30" y="9"/>
                  </a:cubicBezTo>
                  <a:cubicBezTo>
                    <a:pt x="30" y="9"/>
                    <a:pt x="30" y="10"/>
                    <a:pt x="28" y="10"/>
                  </a:cubicBezTo>
                  <a:cubicBezTo>
                    <a:pt x="28" y="10"/>
                    <a:pt x="29" y="10"/>
                    <a:pt x="29" y="10"/>
                  </a:cubicBezTo>
                  <a:cubicBezTo>
                    <a:pt x="29" y="11"/>
                    <a:pt x="28" y="10"/>
                    <a:pt x="26" y="11"/>
                  </a:cubicBezTo>
                  <a:cubicBezTo>
                    <a:pt x="25" y="12"/>
                    <a:pt x="26" y="12"/>
                    <a:pt x="26" y="13"/>
                  </a:cubicBezTo>
                  <a:cubicBezTo>
                    <a:pt x="23" y="14"/>
                    <a:pt x="14" y="14"/>
                    <a:pt x="14" y="12"/>
                  </a:cubicBezTo>
                  <a:cubicBezTo>
                    <a:pt x="15" y="12"/>
                    <a:pt x="16" y="11"/>
                    <a:pt x="17" y="11"/>
                  </a:cubicBezTo>
                  <a:cubicBezTo>
                    <a:pt x="19" y="11"/>
                    <a:pt x="19" y="11"/>
                    <a:pt x="20" y="11"/>
                  </a:cubicBezTo>
                  <a:cubicBezTo>
                    <a:pt x="20" y="10"/>
                    <a:pt x="18" y="10"/>
                    <a:pt x="19"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1"/>
            <p:cNvSpPr/>
            <p:nvPr/>
          </p:nvSpPr>
          <p:spPr bwMode="auto">
            <a:xfrm>
              <a:off x="2293938" y="3481388"/>
              <a:ext cx="101600" cy="26988"/>
            </a:xfrm>
            <a:custGeom>
              <a:avLst/>
              <a:gdLst>
                <a:gd name="T0" fmla="*/ 27 w 27"/>
                <a:gd name="T1" fmla="*/ 1 h 7"/>
                <a:gd name="T2" fmla="*/ 27 w 27"/>
                <a:gd name="T3" fmla="*/ 2 h 7"/>
                <a:gd name="T4" fmla="*/ 25 w 27"/>
                <a:gd name="T5" fmla="*/ 2 h 7"/>
                <a:gd name="T6" fmla="*/ 25 w 27"/>
                <a:gd name="T7" fmla="*/ 4 h 7"/>
                <a:gd name="T8" fmla="*/ 22 w 27"/>
                <a:gd name="T9" fmla="*/ 5 h 7"/>
                <a:gd name="T10" fmla="*/ 19 w 27"/>
                <a:gd name="T11" fmla="*/ 3 h 7"/>
                <a:gd name="T12" fmla="*/ 16 w 27"/>
                <a:gd name="T13" fmla="*/ 4 h 7"/>
                <a:gd name="T14" fmla="*/ 12 w 27"/>
                <a:gd name="T15" fmla="*/ 6 h 7"/>
                <a:gd name="T16" fmla="*/ 1 w 27"/>
                <a:gd name="T17" fmla="*/ 6 h 7"/>
                <a:gd name="T18" fmla="*/ 0 w 27"/>
                <a:gd name="T19" fmla="*/ 4 h 7"/>
                <a:gd name="T20" fmla="*/ 4 w 27"/>
                <a:gd name="T21" fmla="*/ 5 h 7"/>
                <a:gd name="T22" fmla="*/ 8 w 27"/>
                <a:gd name="T23" fmla="*/ 3 h 7"/>
                <a:gd name="T24" fmla="*/ 10 w 27"/>
                <a:gd name="T25" fmla="*/ 2 h 7"/>
                <a:gd name="T26" fmla="*/ 13 w 27"/>
                <a:gd name="T27" fmla="*/ 2 h 7"/>
                <a:gd name="T28" fmla="*/ 14 w 27"/>
                <a:gd name="T29" fmla="*/ 2 h 7"/>
                <a:gd name="T30" fmla="*/ 16 w 27"/>
                <a:gd name="T31" fmla="*/ 1 h 7"/>
                <a:gd name="T32" fmla="*/ 20 w 27"/>
                <a:gd name="T33" fmla="*/ 1 h 7"/>
                <a:gd name="T34" fmla="*/ 27 w 27"/>
                <a:gd name="T3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7">
                  <a:moveTo>
                    <a:pt x="27" y="1"/>
                  </a:moveTo>
                  <a:cubicBezTo>
                    <a:pt x="26" y="1"/>
                    <a:pt x="27" y="2"/>
                    <a:pt x="27" y="2"/>
                  </a:cubicBezTo>
                  <a:cubicBezTo>
                    <a:pt x="26" y="3"/>
                    <a:pt x="25" y="2"/>
                    <a:pt x="25" y="2"/>
                  </a:cubicBezTo>
                  <a:cubicBezTo>
                    <a:pt x="25" y="3"/>
                    <a:pt x="26" y="4"/>
                    <a:pt x="25" y="4"/>
                  </a:cubicBezTo>
                  <a:cubicBezTo>
                    <a:pt x="24" y="4"/>
                    <a:pt x="22" y="3"/>
                    <a:pt x="22" y="5"/>
                  </a:cubicBezTo>
                  <a:cubicBezTo>
                    <a:pt x="20" y="5"/>
                    <a:pt x="21" y="3"/>
                    <a:pt x="19" y="3"/>
                  </a:cubicBezTo>
                  <a:cubicBezTo>
                    <a:pt x="17" y="3"/>
                    <a:pt x="17" y="4"/>
                    <a:pt x="16" y="4"/>
                  </a:cubicBezTo>
                  <a:cubicBezTo>
                    <a:pt x="15" y="5"/>
                    <a:pt x="12" y="5"/>
                    <a:pt x="12" y="6"/>
                  </a:cubicBezTo>
                  <a:cubicBezTo>
                    <a:pt x="8" y="7"/>
                    <a:pt x="6" y="7"/>
                    <a:pt x="1" y="6"/>
                  </a:cubicBezTo>
                  <a:cubicBezTo>
                    <a:pt x="1" y="5"/>
                    <a:pt x="0" y="5"/>
                    <a:pt x="0" y="4"/>
                  </a:cubicBezTo>
                  <a:cubicBezTo>
                    <a:pt x="1" y="5"/>
                    <a:pt x="2" y="5"/>
                    <a:pt x="4" y="5"/>
                  </a:cubicBezTo>
                  <a:cubicBezTo>
                    <a:pt x="6" y="5"/>
                    <a:pt x="6" y="4"/>
                    <a:pt x="8" y="3"/>
                  </a:cubicBezTo>
                  <a:cubicBezTo>
                    <a:pt x="8" y="3"/>
                    <a:pt x="9" y="2"/>
                    <a:pt x="10" y="2"/>
                  </a:cubicBezTo>
                  <a:cubicBezTo>
                    <a:pt x="12" y="3"/>
                    <a:pt x="10" y="2"/>
                    <a:pt x="13" y="2"/>
                  </a:cubicBezTo>
                  <a:cubicBezTo>
                    <a:pt x="13" y="2"/>
                    <a:pt x="14" y="2"/>
                    <a:pt x="14" y="2"/>
                  </a:cubicBezTo>
                  <a:cubicBezTo>
                    <a:pt x="14" y="2"/>
                    <a:pt x="16" y="1"/>
                    <a:pt x="16" y="1"/>
                  </a:cubicBezTo>
                  <a:cubicBezTo>
                    <a:pt x="17" y="1"/>
                    <a:pt x="19" y="1"/>
                    <a:pt x="20" y="1"/>
                  </a:cubicBezTo>
                  <a:cubicBezTo>
                    <a:pt x="21" y="1"/>
                    <a:pt x="24"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2"/>
            <p:cNvSpPr/>
            <p:nvPr/>
          </p:nvSpPr>
          <p:spPr bwMode="auto">
            <a:xfrm>
              <a:off x="2571750" y="3492500"/>
              <a:ext cx="104775" cy="26988"/>
            </a:xfrm>
            <a:custGeom>
              <a:avLst/>
              <a:gdLst>
                <a:gd name="T0" fmla="*/ 25 w 28"/>
                <a:gd name="T1" fmla="*/ 0 h 7"/>
                <a:gd name="T2" fmla="*/ 28 w 28"/>
                <a:gd name="T3" fmla="*/ 5 h 7"/>
                <a:gd name="T4" fmla="*/ 26 w 28"/>
                <a:gd name="T5" fmla="*/ 4 h 7"/>
                <a:gd name="T6" fmla="*/ 26 w 28"/>
                <a:gd name="T7" fmla="*/ 6 h 7"/>
                <a:gd name="T8" fmla="*/ 22 w 28"/>
                <a:gd name="T9" fmla="*/ 6 h 7"/>
                <a:gd name="T10" fmla="*/ 21 w 28"/>
                <a:gd name="T11" fmla="*/ 7 h 7"/>
                <a:gd name="T12" fmla="*/ 18 w 28"/>
                <a:gd name="T13" fmla="*/ 7 h 7"/>
                <a:gd name="T14" fmla="*/ 18 w 28"/>
                <a:gd name="T15" fmla="*/ 5 h 7"/>
                <a:gd name="T16" fmla="*/ 8 w 28"/>
                <a:gd name="T17" fmla="*/ 4 h 7"/>
                <a:gd name="T18" fmla="*/ 0 w 28"/>
                <a:gd name="T19" fmla="*/ 2 h 7"/>
                <a:gd name="T20" fmla="*/ 1 w 28"/>
                <a:gd name="T21" fmla="*/ 1 h 7"/>
                <a:gd name="T22" fmla="*/ 3 w 28"/>
                <a:gd name="T23" fmla="*/ 1 h 7"/>
                <a:gd name="T24" fmla="*/ 8 w 28"/>
                <a:gd name="T25" fmla="*/ 2 h 7"/>
                <a:gd name="T26" fmla="*/ 10 w 28"/>
                <a:gd name="T27" fmla="*/ 2 h 7"/>
                <a:gd name="T28" fmla="*/ 11 w 28"/>
                <a:gd name="T29" fmla="*/ 3 h 7"/>
                <a:gd name="T30" fmla="*/ 12 w 28"/>
                <a:gd name="T31" fmla="*/ 1 h 7"/>
                <a:gd name="T32" fmla="*/ 14 w 28"/>
                <a:gd name="T33" fmla="*/ 2 h 7"/>
                <a:gd name="T34" fmla="*/ 25 w 28"/>
                <a:gd name="T3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7">
                  <a:moveTo>
                    <a:pt x="25" y="0"/>
                  </a:moveTo>
                  <a:cubicBezTo>
                    <a:pt x="24" y="3"/>
                    <a:pt x="28" y="3"/>
                    <a:pt x="28" y="5"/>
                  </a:cubicBezTo>
                  <a:cubicBezTo>
                    <a:pt x="28" y="5"/>
                    <a:pt x="26" y="4"/>
                    <a:pt x="26" y="4"/>
                  </a:cubicBezTo>
                  <a:cubicBezTo>
                    <a:pt x="26" y="5"/>
                    <a:pt x="26" y="6"/>
                    <a:pt x="26" y="6"/>
                  </a:cubicBezTo>
                  <a:cubicBezTo>
                    <a:pt x="25" y="6"/>
                    <a:pt x="23" y="6"/>
                    <a:pt x="22" y="6"/>
                  </a:cubicBezTo>
                  <a:cubicBezTo>
                    <a:pt x="22" y="6"/>
                    <a:pt x="22" y="7"/>
                    <a:pt x="21" y="7"/>
                  </a:cubicBezTo>
                  <a:cubicBezTo>
                    <a:pt x="20" y="7"/>
                    <a:pt x="19" y="7"/>
                    <a:pt x="18" y="7"/>
                  </a:cubicBezTo>
                  <a:cubicBezTo>
                    <a:pt x="17" y="6"/>
                    <a:pt x="17" y="6"/>
                    <a:pt x="18" y="5"/>
                  </a:cubicBezTo>
                  <a:cubicBezTo>
                    <a:pt x="15" y="6"/>
                    <a:pt x="12" y="4"/>
                    <a:pt x="8" y="4"/>
                  </a:cubicBezTo>
                  <a:cubicBezTo>
                    <a:pt x="7" y="3"/>
                    <a:pt x="3" y="3"/>
                    <a:pt x="0" y="2"/>
                  </a:cubicBezTo>
                  <a:cubicBezTo>
                    <a:pt x="1" y="2"/>
                    <a:pt x="1" y="1"/>
                    <a:pt x="1" y="1"/>
                  </a:cubicBezTo>
                  <a:cubicBezTo>
                    <a:pt x="3" y="1"/>
                    <a:pt x="3" y="1"/>
                    <a:pt x="3" y="1"/>
                  </a:cubicBezTo>
                  <a:cubicBezTo>
                    <a:pt x="5" y="2"/>
                    <a:pt x="7" y="2"/>
                    <a:pt x="8" y="2"/>
                  </a:cubicBezTo>
                  <a:cubicBezTo>
                    <a:pt x="8" y="3"/>
                    <a:pt x="10" y="2"/>
                    <a:pt x="10" y="2"/>
                  </a:cubicBezTo>
                  <a:cubicBezTo>
                    <a:pt x="11" y="3"/>
                    <a:pt x="10" y="4"/>
                    <a:pt x="11" y="3"/>
                  </a:cubicBezTo>
                  <a:cubicBezTo>
                    <a:pt x="14" y="3"/>
                    <a:pt x="10" y="2"/>
                    <a:pt x="12" y="1"/>
                  </a:cubicBezTo>
                  <a:cubicBezTo>
                    <a:pt x="14" y="1"/>
                    <a:pt x="14" y="2"/>
                    <a:pt x="14" y="2"/>
                  </a:cubicBezTo>
                  <a:cubicBezTo>
                    <a:pt x="18" y="2"/>
                    <a:pt x="19"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3"/>
            <p:cNvSpPr/>
            <p:nvPr/>
          </p:nvSpPr>
          <p:spPr bwMode="auto">
            <a:xfrm>
              <a:off x="2376488" y="3492500"/>
              <a:ext cx="184150" cy="34925"/>
            </a:xfrm>
            <a:custGeom>
              <a:avLst/>
              <a:gdLst>
                <a:gd name="T0" fmla="*/ 22 w 49"/>
                <a:gd name="T1" fmla="*/ 3 h 9"/>
                <a:gd name="T2" fmla="*/ 31 w 49"/>
                <a:gd name="T3" fmla="*/ 5 h 9"/>
                <a:gd name="T4" fmla="*/ 31 w 49"/>
                <a:gd name="T5" fmla="*/ 3 h 9"/>
                <a:gd name="T6" fmla="*/ 28 w 49"/>
                <a:gd name="T7" fmla="*/ 1 h 9"/>
                <a:gd name="T8" fmla="*/ 35 w 49"/>
                <a:gd name="T9" fmla="*/ 0 h 9"/>
                <a:gd name="T10" fmla="*/ 37 w 49"/>
                <a:gd name="T11" fmla="*/ 1 h 9"/>
                <a:gd name="T12" fmla="*/ 37 w 49"/>
                <a:gd name="T13" fmla="*/ 2 h 9"/>
                <a:gd name="T14" fmla="*/ 41 w 49"/>
                <a:gd name="T15" fmla="*/ 4 h 9"/>
                <a:gd name="T16" fmla="*/ 44 w 49"/>
                <a:gd name="T17" fmla="*/ 3 h 9"/>
                <a:gd name="T18" fmla="*/ 47 w 49"/>
                <a:gd name="T19" fmla="*/ 4 h 9"/>
                <a:gd name="T20" fmla="*/ 48 w 49"/>
                <a:gd name="T21" fmla="*/ 5 h 9"/>
                <a:gd name="T22" fmla="*/ 47 w 49"/>
                <a:gd name="T23" fmla="*/ 7 h 9"/>
                <a:gd name="T24" fmla="*/ 41 w 49"/>
                <a:gd name="T25" fmla="*/ 7 h 9"/>
                <a:gd name="T26" fmla="*/ 37 w 49"/>
                <a:gd name="T27" fmla="*/ 7 h 9"/>
                <a:gd name="T28" fmla="*/ 28 w 49"/>
                <a:gd name="T29" fmla="*/ 8 h 9"/>
                <a:gd name="T30" fmla="*/ 26 w 49"/>
                <a:gd name="T31" fmla="*/ 8 h 9"/>
                <a:gd name="T32" fmla="*/ 24 w 49"/>
                <a:gd name="T33" fmla="*/ 8 h 9"/>
                <a:gd name="T34" fmla="*/ 14 w 49"/>
                <a:gd name="T35" fmla="*/ 9 h 9"/>
                <a:gd name="T36" fmla="*/ 23 w 49"/>
                <a:gd name="T37" fmla="*/ 8 h 9"/>
                <a:gd name="T38" fmla="*/ 18 w 49"/>
                <a:gd name="T39" fmla="*/ 7 h 9"/>
                <a:gd name="T40" fmla="*/ 14 w 49"/>
                <a:gd name="T41" fmla="*/ 6 h 9"/>
                <a:gd name="T42" fmla="*/ 10 w 49"/>
                <a:gd name="T43" fmla="*/ 7 h 9"/>
                <a:gd name="T44" fmla="*/ 7 w 49"/>
                <a:gd name="T45" fmla="*/ 6 h 9"/>
                <a:gd name="T46" fmla="*/ 0 w 49"/>
                <a:gd name="T47" fmla="*/ 6 h 9"/>
                <a:gd name="T48" fmla="*/ 2 w 49"/>
                <a:gd name="T49" fmla="*/ 5 h 9"/>
                <a:gd name="T50" fmla="*/ 3 w 49"/>
                <a:gd name="T51" fmla="*/ 3 h 9"/>
                <a:gd name="T52" fmla="*/ 7 w 49"/>
                <a:gd name="T53" fmla="*/ 3 h 9"/>
                <a:gd name="T54" fmla="*/ 6 w 49"/>
                <a:gd name="T55" fmla="*/ 2 h 9"/>
                <a:gd name="T56" fmla="*/ 8 w 49"/>
                <a:gd name="T57" fmla="*/ 2 h 9"/>
                <a:gd name="T58" fmla="*/ 11 w 49"/>
                <a:gd name="T59" fmla="*/ 1 h 9"/>
                <a:gd name="T60" fmla="*/ 16 w 49"/>
                <a:gd name="T61" fmla="*/ 2 h 9"/>
                <a:gd name="T62" fmla="*/ 17 w 49"/>
                <a:gd name="T63" fmla="*/ 3 h 9"/>
                <a:gd name="T64" fmla="*/ 19 w 49"/>
                <a:gd name="T65" fmla="*/ 3 h 9"/>
                <a:gd name="T66" fmla="*/ 19 w 49"/>
                <a:gd name="T67" fmla="*/ 4 h 9"/>
                <a:gd name="T68" fmla="*/ 22 w 49"/>
                <a:gd name="T6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9">
                  <a:moveTo>
                    <a:pt x="22" y="3"/>
                  </a:moveTo>
                  <a:cubicBezTo>
                    <a:pt x="20" y="5"/>
                    <a:pt x="30" y="4"/>
                    <a:pt x="31" y="5"/>
                  </a:cubicBezTo>
                  <a:cubicBezTo>
                    <a:pt x="33" y="3"/>
                    <a:pt x="25" y="3"/>
                    <a:pt x="31" y="3"/>
                  </a:cubicBezTo>
                  <a:cubicBezTo>
                    <a:pt x="33" y="1"/>
                    <a:pt x="27" y="3"/>
                    <a:pt x="28" y="1"/>
                  </a:cubicBezTo>
                  <a:cubicBezTo>
                    <a:pt x="32" y="1"/>
                    <a:pt x="32" y="0"/>
                    <a:pt x="35" y="0"/>
                  </a:cubicBezTo>
                  <a:cubicBezTo>
                    <a:pt x="35" y="1"/>
                    <a:pt x="37" y="1"/>
                    <a:pt x="37" y="1"/>
                  </a:cubicBezTo>
                  <a:cubicBezTo>
                    <a:pt x="38" y="2"/>
                    <a:pt x="37" y="2"/>
                    <a:pt x="37" y="2"/>
                  </a:cubicBezTo>
                  <a:cubicBezTo>
                    <a:pt x="38" y="3"/>
                    <a:pt x="40" y="3"/>
                    <a:pt x="41" y="4"/>
                  </a:cubicBezTo>
                  <a:cubicBezTo>
                    <a:pt x="42" y="4"/>
                    <a:pt x="42" y="3"/>
                    <a:pt x="44" y="3"/>
                  </a:cubicBezTo>
                  <a:cubicBezTo>
                    <a:pt x="46" y="3"/>
                    <a:pt x="47" y="3"/>
                    <a:pt x="47" y="4"/>
                  </a:cubicBezTo>
                  <a:cubicBezTo>
                    <a:pt x="47" y="4"/>
                    <a:pt x="49" y="5"/>
                    <a:pt x="48" y="5"/>
                  </a:cubicBezTo>
                  <a:cubicBezTo>
                    <a:pt x="47" y="5"/>
                    <a:pt x="48" y="5"/>
                    <a:pt x="47" y="7"/>
                  </a:cubicBezTo>
                  <a:cubicBezTo>
                    <a:pt x="45" y="6"/>
                    <a:pt x="43" y="7"/>
                    <a:pt x="41" y="7"/>
                  </a:cubicBezTo>
                  <a:cubicBezTo>
                    <a:pt x="40" y="7"/>
                    <a:pt x="39" y="7"/>
                    <a:pt x="37" y="7"/>
                  </a:cubicBezTo>
                  <a:cubicBezTo>
                    <a:pt x="35" y="7"/>
                    <a:pt x="31" y="7"/>
                    <a:pt x="28" y="8"/>
                  </a:cubicBezTo>
                  <a:cubicBezTo>
                    <a:pt x="28" y="8"/>
                    <a:pt x="27" y="8"/>
                    <a:pt x="26" y="8"/>
                  </a:cubicBezTo>
                  <a:cubicBezTo>
                    <a:pt x="26" y="8"/>
                    <a:pt x="25" y="8"/>
                    <a:pt x="24" y="8"/>
                  </a:cubicBezTo>
                  <a:cubicBezTo>
                    <a:pt x="22" y="8"/>
                    <a:pt x="17" y="9"/>
                    <a:pt x="14" y="9"/>
                  </a:cubicBezTo>
                  <a:cubicBezTo>
                    <a:pt x="14" y="7"/>
                    <a:pt x="19" y="8"/>
                    <a:pt x="23" y="8"/>
                  </a:cubicBezTo>
                  <a:cubicBezTo>
                    <a:pt x="23" y="6"/>
                    <a:pt x="19" y="7"/>
                    <a:pt x="18" y="7"/>
                  </a:cubicBezTo>
                  <a:cubicBezTo>
                    <a:pt x="16" y="7"/>
                    <a:pt x="15" y="6"/>
                    <a:pt x="14" y="6"/>
                  </a:cubicBezTo>
                  <a:cubicBezTo>
                    <a:pt x="12" y="5"/>
                    <a:pt x="11" y="7"/>
                    <a:pt x="10" y="7"/>
                  </a:cubicBezTo>
                  <a:cubicBezTo>
                    <a:pt x="8" y="7"/>
                    <a:pt x="8" y="6"/>
                    <a:pt x="7" y="6"/>
                  </a:cubicBezTo>
                  <a:cubicBezTo>
                    <a:pt x="4" y="6"/>
                    <a:pt x="1" y="7"/>
                    <a:pt x="0" y="6"/>
                  </a:cubicBezTo>
                  <a:cubicBezTo>
                    <a:pt x="0" y="5"/>
                    <a:pt x="1" y="5"/>
                    <a:pt x="2" y="5"/>
                  </a:cubicBezTo>
                  <a:cubicBezTo>
                    <a:pt x="2" y="5"/>
                    <a:pt x="2" y="3"/>
                    <a:pt x="3" y="3"/>
                  </a:cubicBezTo>
                  <a:cubicBezTo>
                    <a:pt x="4" y="3"/>
                    <a:pt x="6" y="3"/>
                    <a:pt x="7" y="3"/>
                  </a:cubicBezTo>
                  <a:cubicBezTo>
                    <a:pt x="7" y="3"/>
                    <a:pt x="3" y="2"/>
                    <a:pt x="6" y="2"/>
                  </a:cubicBezTo>
                  <a:cubicBezTo>
                    <a:pt x="6" y="2"/>
                    <a:pt x="7" y="2"/>
                    <a:pt x="8" y="2"/>
                  </a:cubicBezTo>
                  <a:cubicBezTo>
                    <a:pt x="9" y="2"/>
                    <a:pt x="10" y="1"/>
                    <a:pt x="11" y="1"/>
                  </a:cubicBezTo>
                  <a:cubicBezTo>
                    <a:pt x="11" y="1"/>
                    <a:pt x="15" y="2"/>
                    <a:pt x="16" y="2"/>
                  </a:cubicBezTo>
                  <a:cubicBezTo>
                    <a:pt x="16" y="2"/>
                    <a:pt x="16" y="3"/>
                    <a:pt x="17" y="3"/>
                  </a:cubicBezTo>
                  <a:cubicBezTo>
                    <a:pt x="17" y="3"/>
                    <a:pt x="18" y="3"/>
                    <a:pt x="19" y="3"/>
                  </a:cubicBezTo>
                  <a:cubicBezTo>
                    <a:pt x="19" y="3"/>
                    <a:pt x="17" y="5"/>
                    <a:pt x="19" y="4"/>
                  </a:cubicBezTo>
                  <a:cubicBezTo>
                    <a:pt x="19" y="4"/>
                    <a:pt x="20" y="3"/>
                    <a:pt x="2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4"/>
            <p:cNvSpPr/>
            <p:nvPr/>
          </p:nvSpPr>
          <p:spPr bwMode="auto">
            <a:xfrm>
              <a:off x="2249488" y="3527425"/>
              <a:ext cx="146050" cy="47625"/>
            </a:xfrm>
            <a:custGeom>
              <a:avLst/>
              <a:gdLst>
                <a:gd name="T0" fmla="*/ 5 w 39"/>
                <a:gd name="T1" fmla="*/ 1 h 13"/>
                <a:gd name="T2" fmla="*/ 22 w 39"/>
                <a:gd name="T3" fmla="*/ 1 h 13"/>
                <a:gd name="T4" fmla="*/ 24 w 39"/>
                <a:gd name="T5" fmla="*/ 1 h 13"/>
                <a:gd name="T6" fmla="*/ 28 w 39"/>
                <a:gd name="T7" fmla="*/ 2 h 13"/>
                <a:gd name="T8" fmla="*/ 32 w 39"/>
                <a:gd name="T9" fmla="*/ 2 h 13"/>
                <a:gd name="T10" fmla="*/ 33 w 39"/>
                <a:gd name="T11" fmla="*/ 2 h 13"/>
                <a:gd name="T12" fmla="*/ 39 w 39"/>
                <a:gd name="T13" fmla="*/ 4 h 13"/>
                <a:gd name="T14" fmla="*/ 30 w 39"/>
                <a:gd name="T15" fmla="*/ 5 h 13"/>
                <a:gd name="T16" fmla="*/ 29 w 39"/>
                <a:gd name="T17" fmla="*/ 6 h 13"/>
                <a:gd name="T18" fmla="*/ 27 w 39"/>
                <a:gd name="T19" fmla="*/ 6 h 13"/>
                <a:gd name="T20" fmla="*/ 26 w 39"/>
                <a:gd name="T21" fmla="*/ 6 h 13"/>
                <a:gd name="T22" fmla="*/ 27 w 39"/>
                <a:gd name="T23" fmla="*/ 7 h 13"/>
                <a:gd name="T24" fmla="*/ 25 w 39"/>
                <a:gd name="T25" fmla="*/ 7 h 13"/>
                <a:gd name="T26" fmla="*/ 25 w 39"/>
                <a:gd name="T27" fmla="*/ 8 h 13"/>
                <a:gd name="T28" fmla="*/ 23 w 39"/>
                <a:gd name="T29" fmla="*/ 8 h 13"/>
                <a:gd name="T30" fmla="*/ 21 w 39"/>
                <a:gd name="T31" fmla="*/ 9 h 13"/>
                <a:gd name="T32" fmla="*/ 21 w 39"/>
                <a:gd name="T33" fmla="*/ 11 h 13"/>
                <a:gd name="T34" fmla="*/ 9 w 39"/>
                <a:gd name="T35" fmla="*/ 12 h 13"/>
                <a:gd name="T36" fmla="*/ 0 w 39"/>
                <a:gd name="T37" fmla="*/ 9 h 13"/>
                <a:gd name="T38" fmla="*/ 3 w 39"/>
                <a:gd name="T39" fmla="*/ 8 h 13"/>
                <a:gd name="T40" fmla="*/ 4 w 39"/>
                <a:gd name="T41" fmla="*/ 7 h 13"/>
                <a:gd name="T42" fmla="*/ 3 w 39"/>
                <a:gd name="T43" fmla="*/ 6 h 13"/>
                <a:gd name="T44" fmla="*/ 5 w 39"/>
                <a:gd name="T45" fmla="*/ 5 h 13"/>
                <a:gd name="T46" fmla="*/ 7 w 39"/>
                <a:gd name="T47" fmla="*/ 3 h 13"/>
                <a:gd name="T48" fmla="*/ 5 w 39"/>
                <a:gd name="T4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13">
                  <a:moveTo>
                    <a:pt x="5" y="1"/>
                  </a:moveTo>
                  <a:cubicBezTo>
                    <a:pt x="11" y="1"/>
                    <a:pt x="18" y="0"/>
                    <a:pt x="22" y="1"/>
                  </a:cubicBezTo>
                  <a:cubicBezTo>
                    <a:pt x="22" y="1"/>
                    <a:pt x="24" y="1"/>
                    <a:pt x="24" y="1"/>
                  </a:cubicBezTo>
                  <a:cubicBezTo>
                    <a:pt x="25" y="2"/>
                    <a:pt x="27" y="1"/>
                    <a:pt x="28" y="2"/>
                  </a:cubicBezTo>
                  <a:cubicBezTo>
                    <a:pt x="30" y="3"/>
                    <a:pt x="28" y="1"/>
                    <a:pt x="32" y="2"/>
                  </a:cubicBezTo>
                  <a:cubicBezTo>
                    <a:pt x="32" y="2"/>
                    <a:pt x="32" y="2"/>
                    <a:pt x="33" y="2"/>
                  </a:cubicBezTo>
                  <a:cubicBezTo>
                    <a:pt x="34" y="2"/>
                    <a:pt x="39" y="3"/>
                    <a:pt x="39" y="4"/>
                  </a:cubicBezTo>
                  <a:cubicBezTo>
                    <a:pt x="35" y="4"/>
                    <a:pt x="32" y="5"/>
                    <a:pt x="30" y="5"/>
                  </a:cubicBezTo>
                  <a:cubicBezTo>
                    <a:pt x="29" y="5"/>
                    <a:pt x="29" y="6"/>
                    <a:pt x="29" y="6"/>
                  </a:cubicBezTo>
                  <a:cubicBezTo>
                    <a:pt x="28" y="6"/>
                    <a:pt x="27" y="5"/>
                    <a:pt x="27" y="6"/>
                  </a:cubicBezTo>
                  <a:cubicBezTo>
                    <a:pt x="27" y="5"/>
                    <a:pt x="26" y="6"/>
                    <a:pt x="26" y="6"/>
                  </a:cubicBezTo>
                  <a:cubicBezTo>
                    <a:pt x="26" y="6"/>
                    <a:pt x="27" y="7"/>
                    <a:pt x="27" y="7"/>
                  </a:cubicBezTo>
                  <a:cubicBezTo>
                    <a:pt x="26" y="7"/>
                    <a:pt x="25" y="7"/>
                    <a:pt x="25" y="7"/>
                  </a:cubicBezTo>
                  <a:cubicBezTo>
                    <a:pt x="25" y="7"/>
                    <a:pt x="25" y="8"/>
                    <a:pt x="25" y="8"/>
                  </a:cubicBezTo>
                  <a:cubicBezTo>
                    <a:pt x="24" y="8"/>
                    <a:pt x="23" y="8"/>
                    <a:pt x="23" y="8"/>
                  </a:cubicBezTo>
                  <a:cubicBezTo>
                    <a:pt x="22" y="8"/>
                    <a:pt x="22" y="9"/>
                    <a:pt x="21" y="9"/>
                  </a:cubicBezTo>
                  <a:cubicBezTo>
                    <a:pt x="21" y="10"/>
                    <a:pt x="21" y="10"/>
                    <a:pt x="21" y="11"/>
                  </a:cubicBezTo>
                  <a:cubicBezTo>
                    <a:pt x="16" y="11"/>
                    <a:pt x="17" y="13"/>
                    <a:pt x="9" y="12"/>
                  </a:cubicBezTo>
                  <a:cubicBezTo>
                    <a:pt x="10" y="9"/>
                    <a:pt x="4" y="10"/>
                    <a:pt x="0" y="9"/>
                  </a:cubicBezTo>
                  <a:cubicBezTo>
                    <a:pt x="0" y="9"/>
                    <a:pt x="2" y="9"/>
                    <a:pt x="3" y="8"/>
                  </a:cubicBezTo>
                  <a:cubicBezTo>
                    <a:pt x="3" y="8"/>
                    <a:pt x="1" y="7"/>
                    <a:pt x="4" y="7"/>
                  </a:cubicBezTo>
                  <a:cubicBezTo>
                    <a:pt x="4" y="7"/>
                    <a:pt x="3" y="6"/>
                    <a:pt x="3" y="6"/>
                  </a:cubicBezTo>
                  <a:cubicBezTo>
                    <a:pt x="5" y="6"/>
                    <a:pt x="5" y="6"/>
                    <a:pt x="5" y="5"/>
                  </a:cubicBezTo>
                  <a:cubicBezTo>
                    <a:pt x="5" y="4"/>
                    <a:pt x="7" y="5"/>
                    <a:pt x="7" y="3"/>
                  </a:cubicBezTo>
                  <a:cubicBezTo>
                    <a:pt x="8" y="2"/>
                    <a:pt x="4" y="3"/>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5"/>
            <p:cNvSpPr/>
            <p:nvPr/>
          </p:nvSpPr>
          <p:spPr bwMode="auto">
            <a:xfrm>
              <a:off x="2541588" y="3538538"/>
              <a:ext cx="30163" cy="11113"/>
            </a:xfrm>
            <a:custGeom>
              <a:avLst/>
              <a:gdLst>
                <a:gd name="T0" fmla="*/ 1 w 8"/>
                <a:gd name="T1" fmla="*/ 0 h 3"/>
                <a:gd name="T2" fmla="*/ 7 w 8"/>
                <a:gd name="T3" fmla="*/ 0 h 3"/>
                <a:gd name="T4" fmla="*/ 8 w 8"/>
                <a:gd name="T5" fmla="*/ 2 h 3"/>
                <a:gd name="T6" fmla="*/ 6 w 8"/>
                <a:gd name="T7" fmla="*/ 3 h 3"/>
                <a:gd name="T8" fmla="*/ 0 w 8"/>
                <a:gd name="T9" fmla="*/ 2 h 3"/>
                <a:gd name="T10" fmla="*/ 1 w 8"/>
                <a:gd name="T11" fmla="*/ 0 h 3"/>
              </a:gdLst>
              <a:ahLst/>
              <a:cxnLst>
                <a:cxn ang="0">
                  <a:pos x="T0" y="T1"/>
                </a:cxn>
                <a:cxn ang="0">
                  <a:pos x="T2" y="T3"/>
                </a:cxn>
                <a:cxn ang="0">
                  <a:pos x="T4" y="T5"/>
                </a:cxn>
                <a:cxn ang="0">
                  <a:pos x="T6" y="T7"/>
                </a:cxn>
                <a:cxn ang="0">
                  <a:pos x="T8" y="T9"/>
                </a:cxn>
                <a:cxn ang="0">
                  <a:pos x="T10" y="T11"/>
                </a:cxn>
              </a:cxnLst>
              <a:rect l="0" t="0" r="r" b="b"/>
              <a:pathLst>
                <a:path w="8" h="3">
                  <a:moveTo>
                    <a:pt x="1" y="0"/>
                  </a:moveTo>
                  <a:cubicBezTo>
                    <a:pt x="3" y="0"/>
                    <a:pt x="5" y="0"/>
                    <a:pt x="7" y="0"/>
                  </a:cubicBezTo>
                  <a:cubicBezTo>
                    <a:pt x="7" y="1"/>
                    <a:pt x="8" y="1"/>
                    <a:pt x="8" y="2"/>
                  </a:cubicBezTo>
                  <a:cubicBezTo>
                    <a:pt x="7" y="2"/>
                    <a:pt x="6" y="2"/>
                    <a:pt x="6" y="3"/>
                  </a:cubicBezTo>
                  <a:cubicBezTo>
                    <a:pt x="5" y="2"/>
                    <a:pt x="4" y="1"/>
                    <a:pt x="0" y="2"/>
                  </a:cubicBezTo>
                  <a:cubicBezTo>
                    <a:pt x="1"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6"/>
            <p:cNvSpPr/>
            <p:nvPr/>
          </p:nvSpPr>
          <p:spPr bwMode="auto">
            <a:xfrm>
              <a:off x="2703513" y="3533775"/>
              <a:ext cx="74613" cy="23813"/>
            </a:xfrm>
            <a:custGeom>
              <a:avLst/>
              <a:gdLst>
                <a:gd name="T0" fmla="*/ 18 w 20"/>
                <a:gd name="T1" fmla="*/ 0 h 6"/>
                <a:gd name="T2" fmla="*/ 19 w 20"/>
                <a:gd name="T3" fmla="*/ 3 h 6"/>
                <a:gd name="T4" fmla="*/ 17 w 20"/>
                <a:gd name="T5" fmla="*/ 4 h 6"/>
                <a:gd name="T6" fmla="*/ 12 w 20"/>
                <a:gd name="T7" fmla="*/ 4 h 6"/>
                <a:gd name="T8" fmla="*/ 4 w 20"/>
                <a:gd name="T9" fmla="*/ 6 h 6"/>
                <a:gd name="T10" fmla="*/ 3 w 20"/>
                <a:gd name="T11" fmla="*/ 5 h 6"/>
                <a:gd name="T12" fmla="*/ 1 w 20"/>
                <a:gd name="T13" fmla="*/ 4 h 6"/>
                <a:gd name="T14" fmla="*/ 1 w 20"/>
                <a:gd name="T15" fmla="*/ 1 h 6"/>
                <a:gd name="T16" fmla="*/ 3 w 20"/>
                <a:gd name="T17" fmla="*/ 0 h 6"/>
                <a:gd name="T18" fmla="*/ 6 w 20"/>
                <a:gd name="T19" fmla="*/ 0 h 6"/>
                <a:gd name="T20" fmla="*/ 14 w 20"/>
                <a:gd name="T21" fmla="*/ 1 h 6"/>
                <a:gd name="T22" fmla="*/ 18 w 20"/>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6">
                  <a:moveTo>
                    <a:pt x="18" y="0"/>
                  </a:moveTo>
                  <a:cubicBezTo>
                    <a:pt x="20" y="0"/>
                    <a:pt x="18" y="2"/>
                    <a:pt x="19" y="3"/>
                  </a:cubicBezTo>
                  <a:cubicBezTo>
                    <a:pt x="17" y="2"/>
                    <a:pt x="17" y="3"/>
                    <a:pt x="17" y="4"/>
                  </a:cubicBezTo>
                  <a:cubicBezTo>
                    <a:pt x="14" y="3"/>
                    <a:pt x="13" y="5"/>
                    <a:pt x="12" y="4"/>
                  </a:cubicBezTo>
                  <a:cubicBezTo>
                    <a:pt x="10" y="5"/>
                    <a:pt x="8" y="6"/>
                    <a:pt x="4" y="6"/>
                  </a:cubicBezTo>
                  <a:cubicBezTo>
                    <a:pt x="3" y="6"/>
                    <a:pt x="3" y="5"/>
                    <a:pt x="3" y="5"/>
                  </a:cubicBezTo>
                  <a:cubicBezTo>
                    <a:pt x="2" y="4"/>
                    <a:pt x="1" y="4"/>
                    <a:pt x="1" y="4"/>
                  </a:cubicBezTo>
                  <a:cubicBezTo>
                    <a:pt x="0" y="3"/>
                    <a:pt x="1" y="2"/>
                    <a:pt x="1" y="1"/>
                  </a:cubicBezTo>
                  <a:cubicBezTo>
                    <a:pt x="3" y="1"/>
                    <a:pt x="3" y="1"/>
                    <a:pt x="3" y="0"/>
                  </a:cubicBezTo>
                  <a:cubicBezTo>
                    <a:pt x="4" y="0"/>
                    <a:pt x="6" y="0"/>
                    <a:pt x="6" y="0"/>
                  </a:cubicBezTo>
                  <a:cubicBezTo>
                    <a:pt x="7" y="1"/>
                    <a:pt x="12" y="0"/>
                    <a:pt x="14" y="1"/>
                  </a:cubicBezTo>
                  <a:cubicBezTo>
                    <a:pt x="15" y="1"/>
                    <a:pt x="18" y="1"/>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7"/>
            <p:cNvSpPr/>
            <p:nvPr/>
          </p:nvSpPr>
          <p:spPr bwMode="auto">
            <a:xfrm>
              <a:off x="3786188" y="3632200"/>
              <a:ext cx="161925" cy="36513"/>
            </a:xfrm>
            <a:custGeom>
              <a:avLst/>
              <a:gdLst>
                <a:gd name="T0" fmla="*/ 31 w 43"/>
                <a:gd name="T1" fmla="*/ 0 h 10"/>
                <a:gd name="T2" fmla="*/ 35 w 43"/>
                <a:gd name="T3" fmla="*/ 1 h 10"/>
                <a:gd name="T4" fmla="*/ 38 w 43"/>
                <a:gd name="T5" fmla="*/ 2 h 10"/>
                <a:gd name="T6" fmla="*/ 37 w 43"/>
                <a:gd name="T7" fmla="*/ 3 h 10"/>
                <a:gd name="T8" fmla="*/ 42 w 43"/>
                <a:gd name="T9" fmla="*/ 4 h 10"/>
                <a:gd name="T10" fmla="*/ 39 w 43"/>
                <a:gd name="T11" fmla="*/ 7 h 10"/>
                <a:gd name="T12" fmla="*/ 36 w 43"/>
                <a:gd name="T13" fmla="*/ 8 h 10"/>
                <a:gd name="T14" fmla="*/ 32 w 43"/>
                <a:gd name="T15" fmla="*/ 9 h 10"/>
                <a:gd name="T16" fmla="*/ 29 w 43"/>
                <a:gd name="T17" fmla="*/ 9 h 10"/>
                <a:gd name="T18" fmla="*/ 27 w 43"/>
                <a:gd name="T19" fmla="*/ 10 h 10"/>
                <a:gd name="T20" fmla="*/ 15 w 43"/>
                <a:gd name="T21" fmla="*/ 10 h 10"/>
                <a:gd name="T22" fmla="*/ 14 w 43"/>
                <a:gd name="T23" fmla="*/ 10 h 10"/>
                <a:gd name="T24" fmla="*/ 10 w 43"/>
                <a:gd name="T25" fmla="*/ 9 h 10"/>
                <a:gd name="T26" fmla="*/ 8 w 43"/>
                <a:gd name="T27" fmla="*/ 8 h 10"/>
                <a:gd name="T28" fmla="*/ 10 w 43"/>
                <a:gd name="T29" fmla="*/ 8 h 10"/>
                <a:gd name="T30" fmla="*/ 7 w 43"/>
                <a:gd name="T31" fmla="*/ 7 h 10"/>
                <a:gd name="T32" fmla="*/ 7 w 43"/>
                <a:gd name="T33" fmla="*/ 4 h 10"/>
                <a:gd name="T34" fmla="*/ 1 w 43"/>
                <a:gd name="T35" fmla="*/ 4 h 10"/>
                <a:gd name="T36" fmla="*/ 3 w 43"/>
                <a:gd name="T37" fmla="*/ 2 h 10"/>
                <a:gd name="T38" fmla="*/ 11 w 43"/>
                <a:gd name="T39" fmla="*/ 2 h 10"/>
                <a:gd name="T40" fmla="*/ 12 w 43"/>
                <a:gd name="T41" fmla="*/ 4 h 10"/>
                <a:gd name="T42" fmla="*/ 15 w 43"/>
                <a:gd name="T43" fmla="*/ 2 h 10"/>
                <a:gd name="T44" fmla="*/ 21 w 43"/>
                <a:gd name="T45" fmla="*/ 3 h 10"/>
                <a:gd name="T46" fmla="*/ 23 w 43"/>
                <a:gd name="T47" fmla="*/ 2 h 10"/>
                <a:gd name="T48" fmla="*/ 29 w 43"/>
                <a:gd name="T49" fmla="*/ 2 h 10"/>
                <a:gd name="T50" fmla="*/ 31 w 43"/>
                <a:gd name="T5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10">
                  <a:moveTo>
                    <a:pt x="31" y="0"/>
                  </a:moveTo>
                  <a:cubicBezTo>
                    <a:pt x="32" y="1"/>
                    <a:pt x="33" y="1"/>
                    <a:pt x="35" y="1"/>
                  </a:cubicBezTo>
                  <a:cubicBezTo>
                    <a:pt x="35" y="1"/>
                    <a:pt x="37" y="2"/>
                    <a:pt x="38" y="2"/>
                  </a:cubicBezTo>
                  <a:cubicBezTo>
                    <a:pt x="38" y="2"/>
                    <a:pt x="37" y="3"/>
                    <a:pt x="37" y="3"/>
                  </a:cubicBezTo>
                  <a:cubicBezTo>
                    <a:pt x="37" y="4"/>
                    <a:pt x="39" y="5"/>
                    <a:pt x="42" y="4"/>
                  </a:cubicBezTo>
                  <a:cubicBezTo>
                    <a:pt x="43" y="5"/>
                    <a:pt x="41" y="6"/>
                    <a:pt x="39" y="7"/>
                  </a:cubicBezTo>
                  <a:cubicBezTo>
                    <a:pt x="38" y="7"/>
                    <a:pt x="37" y="7"/>
                    <a:pt x="36" y="8"/>
                  </a:cubicBezTo>
                  <a:cubicBezTo>
                    <a:pt x="34" y="8"/>
                    <a:pt x="34" y="8"/>
                    <a:pt x="32" y="9"/>
                  </a:cubicBezTo>
                  <a:cubicBezTo>
                    <a:pt x="32" y="9"/>
                    <a:pt x="29" y="9"/>
                    <a:pt x="29" y="9"/>
                  </a:cubicBezTo>
                  <a:cubicBezTo>
                    <a:pt x="28" y="10"/>
                    <a:pt x="28" y="9"/>
                    <a:pt x="27" y="10"/>
                  </a:cubicBezTo>
                  <a:cubicBezTo>
                    <a:pt x="26" y="10"/>
                    <a:pt x="18" y="10"/>
                    <a:pt x="15" y="10"/>
                  </a:cubicBezTo>
                  <a:cubicBezTo>
                    <a:pt x="15" y="10"/>
                    <a:pt x="15" y="10"/>
                    <a:pt x="14" y="10"/>
                  </a:cubicBezTo>
                  <a:cubicBezTo>
                    <a:pt x="13" y="10"/>
                    <a:pt x="12" y="9"/>
                    <a:pt x="10" y="9"/>
                  </a:cubicBezTo>
                  <a:cubicBezTo>
                    <a:pt x="9" y="9"/>
                    <a:pt x="9" y="8"/>
                    <a:pt x="8" y="8"/>
                  </a:cubicBezTo>
                  <a:cubicBezTo>
                    <a:pt x="8" y="8"/>
                    <a:pt x="9" y="8"/>
                    <a:pt x="10" y="8"/>
                  </a:cubicBezTo>
                  <a:cubicBezTo>
                    <a:pt x="10" y="7"/>
                    <a:pt x="7" y="7"/>
                    <a:pt x="7" y="7"/>
                  </a:cubicBezTo>
                  <a:cubicBezTo>
                    <a:pt x="6" y="6"/>
                    <a:pt x="8" y="5"/>
                    <a:pt x="7" y="4"/>
                  </a:cubicBezTo>
                  <a:cubicBezTo>
                    <a:pt x="3" y="3"/>
                    <a:pt x="3" y="5"/>
                    <a:pt x="1" y="4"/>
                  </a:cubicBezTo>
                  <a:cubicBezTo>
                    <a:pt x="0" y="3"/>
                    <a:pt x="4" y="4"/>
                    <a:pt x="3" y="2"/>
                  </a:cubicBezTo>
                  <a:cubicBezTo>
                    <a:pt x="7" y="3"/>
                    <a:pt x="6" y="2"/>
                    <a:pt x="11" y="2"/>
                  </a:cubicBezTo>
                  <a:cubicBezTo>
                    <a:pt x="12" y="3"/>
                    <a:pt x="14" y="3"/>
                    <a:pt x="12" y="4"/>
                  </a:cubicBezTo>
                  <a:cubicBezTo>
                    <a:pt x="15" y="4"/>
                    <a:pt x="15" y="4"/>
                    <a:pt x="15" y="2"/>
                  </a:cubicBezTo>
                  <a:cubicBezTo>
                    <a:pt x="15" y="3"/>
                    <a:pt x="24" y="1"/>
                    <a:pt x="21" y="3"/>
                  </a:cubicBezTo>
                  <a:cubicBezTo>
                    <a:pt x="23" y="4"/>
                    <a:pt x="22" y="3"/>
                    <a:pt x="23" y="2"/>
                  </a:cubicBezTo>
                  <a:cubicBezTo>
                    <a:pt x="24" y="2"/>
                    <a:pt x="27" y="2"/>
                    <a:pt x="29" y="2"/>
                  </a:cubicBezTo>
                  <a:cubicBezTo>
                    <a:pt x="30" y="2"/>
                    <a:pt x="31" y="1"/>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8"/>
            <p:cNvSpPr/>
            <p:nvPr/>
          </p:nvSpPr>
          <p:spPr bwMode="auto">
            <a:xfrm>
              <a:off x="2833688" y="3643313"/>
              <a:ext cx="93663" cy="33338"/>
            </a:xfrm>
            <a:custGeom>
              <a:avLst/>
              <a:gdLst>
                <a:gd name="T0" fmla="*/ 6 w 25"/>
                <a:gd name="T1" fmla="*/ 0 h 9"/>
                <a:gd name="T2" fmla="*/ 12 w 25"/>
                <a:gd name="T3" fmla="*/ 3 h 9"/>
                <a:gd name="T4" fmla="*/ 14 w 25"/>
                <a:gd name="T5" fmla="*/ 2 h 9"/>
                <a:gd name="T6" fmla="*/ 17 w 25"/>
                <a:gd name="T7" fmla="*/ 4 h 9"/>
                <a:gd name="T8" fmla="*/ 21 w 25"/>
                <a:gd name="T9" fmla="*/ 6 h 9"/>
                <a:gd name="T10" fmla="*/ 25 w 25"/>
                <a:gd name="T11" fmla="*/ 7 h 9"/>
                <a:gd name="T12" fmla="*/ 12 w 25"/>
                <a:gd name="T13" fmla="*/ 7 h 9"/>
                <a:gd name="T14" fmla="*/ 7 w 25"/>
                <a:gd name="T15" fmla="*/ 9 h 9"/>
                <a:gd name="T16" fmla="*/ 0 w 25"/>
                <a:gd name="T17" fmla="*/ 7 h 9"/>
                <a:gd name="T18" fmla="*/ 2 w 25"/>
                <a:gd name="T19" fmla="*/ 7 h 9"/>
                <a:gd name="T20" fmla="*/ 3 w 25"/>
                <a:gd name="T21" fmla="*/ 6 h 9"/>
                <a:gd name="T22" fmla="*/ 3 w 25"/>
                <a:gd name="T23" fmla="*/ 1 h 9"/>
                <a:gd name="T24" fmla="*/ 6 w 25"/>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9">
                  <a:moveTo>
                    <a:pt x="6" y="0"/>
                  </a:moveTo>
                  <a:cubicBezTo>
                    <a:pt x="8" y="1"/>
                    <a:pt x="13" y="0"/>
                    <a:pt x="12" y="3"/>
                  </a:cubicBezTo>
                  <a:cubicBezTo>
                    <a:pt x="13" y="3"/>
                    <a:pt x="14" y="2"/>
                    <a:pt x="14" y="2"/>
                  </a:cubicBezTo>
                  <a:cubicBezTo>
                    <a:pt x="16" y="3"/>
                    <a:pt x="15" y="4"/>
                    <a:pt x="17" y="4"/>
                  </a:cubicBezTo>
                  <a:cubicBezTo>
                    <a:pt x="19" y="4"/>
                    <a:pt x="20" y="5"/>
                    <a:pt x="21" y="6"/>
                  </a:cubicBezTo>
                  <a:cubicBezTo>
                    <a:pt x="25" y="6"/>
                    <a:pt x="23" y="6"/>
                    <a:pt x="25" y="7"/>
                  </a:cubicBezTo>
                  <a:cubicBezTo>
                    <a:pt x="23" y="8"/>
                    <a:pt x="16" y="7"/>
                    <a:pt x="12" y="7"/>
                  </a:cubicBezTo>
                  <a:cubicBezTo>
                    <a:pt x="11" y="8"/>
                    <a:pt x="8" y="8"/>
                    <a:pt x="7" y="9"/>
                  </a:cubicBezTo>
                  <a:cubicBezTo>
                    <a:pt x="5" y="8"/>
                    <a:pt x="4" y="7"/>
                    <a:pt x="0" y="7"/>
                  </a:cubicBezTo>
                  <a:cubicBezTo>
                    <a:pt x="0" y="7"/>
                    <a:pt x="1" y="7"/>
                    <a:pt x="2" y="7"/>
                  </a:cubicBezTo>
                  <a:cubicBezTo>
                    <a:pt x="0" y="6"/>
                    <a:pt x="1" y="6"/>
                    <a:pt x="3" y="6"/>
                  </a:cubicBezTo>
                  <a:cubicBezTo>
                    <a:pt x="1" y="4"/>
                    <a:pt x="3" y="3"/>
                    <a:pt x="3" y="1"/>
                  </a:cubicBezTo>
                  <a:cubicBezTo>
                    <a:pt x="4" y="1"/>
                    <a:pt x="7"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9"/>
            <p:cNvSpPr/>
            <p:nvPr/>
          </p:nvSpPr>
          <p:spPr bwMode="auto">
            <a:xfrm>
              <a:off x="5594350" y="4179888"/>
              <a:ext cx="160338" cy="82550"/>
            </a:xfrm>
            <a:custGeom>
              <a:avLst/>
              <a:gdLst>
                <a:gd name="T0" fmla="*/ 4 w 43"/>
                <a:gd name="T1" fmla="*/ 3 h 22"/>
                <a:gd name="T2" fmla="*/ 2 w 43"/>
                <a:gd name="T3" fmla="*/ 3 h 22"/>
                <a:gd name="T4" fmla="*/ 0 w 43"/>
                <a:gd name="T5" fmla="*/ 1 h 22"/>
                <a:gd name="T6" fmla="*/ 8 w 43"/>
                <a:gd name="T7" fmla="*/ 1 h 22"/>
                <a:gd name="T8" fmla="*/ 12 w 43"/>
                <a:gd name="T9" fmla="*/ 2 h 22"/>
                <a:gd name="T10" fmla="*/ 12 w 43"/>
                <a:gd name="T11" fmla="*/ 3 h 22"/>
                <a:gd name="T12" fmla="*/ 14 w 43"/>
                <a:gd name="T13" fmla="*/ 4 h 22"/>
                <a:gd name="T14" fmla="*/ 18 w 43"/>
                <a:gd name="T15" fmla="*/ 4 h 22"/>
                <a:gd name="T16" fmla="*/ 25 w 43"/>
                <a:gd name="T17" fmla="*/ 7 h 22"/>
                <a:gd name="T18" fmla="*/ 27 w 43"/>
                <a:gd name="T19" fmla="*/ 9 h 22"/>
                <a:gd name="T20" fmla="*/ 30 w 43"/>
                <a:gd name="T21" fmla="*/ 9 h 22"/>
                <a:gd name="T22" fmla="*/ 32 w 43"/>
                <a:gd name="T23" fmla="*/ 10 h 22"/>
                <a:gd name="T24" fmla="*/ 32 w 43"/>
                <a:gd name="T25" fmla="*/ 11 h 22"/>
                <a:gd name="T26" fmla="*/ 34 w 43"/>
                <a:gd name="T27" fmla="*/ 12 h 22"/>
                <a:gd name="T28" fmla="*/ 37 w 43"/>
                <a:gd name="T29" fmla="*/ 14 h 22"/>
                <a:gd name="T30" fmla="*/ 39 w 43"/>
                <a:gd name="T31" fmla="*/ 15 h 22"/>
                <a:gd name="T32" fmla="*/ 41 w 43"/>
                <a:gd name="T33" fmla="*/ 17 h 22"/>
                <a:gd name="T34" fmla="*/ 42 w 43"/>
                <a:gd name="T35" fmla="*/ 19 h 22"/>
                <a:gd name="T36" fmla="*/ 43 w 43"/>
                <a:gd name="T37" fmla="*/ 21 h 22"/>
                <a:gd name="T38" fmla="*/ 38 w 43"/>
                <a:gd name="T39" fmla="*/ 21 h 22"/>
                <a:gd name="T40" fmla="*/ 34 w 43"/>
                <a:gd name="T41" fmla="*/ 21 h 22"/>
                <a:gd name="T42" fmla="*/ 34 w 43"/>
                <a:gd name="T43" fmla="*/ 20 h 22"/>
                <a:gd name="T44" fmla="*/ 32 w 43"/>
                <a:gd name="T45" fmla="*/ 20 h 22"/>
                <a:gd name="T46" fmla="*/ 27 w 43"/>
                <a:gd name="T47" fmla="*/ 18 h 22"/>
                <a:gd name="T48" fmla="*/ 28 w 43"/>
                <a:gd name="T49" fmla="*/ 17 h 22"/>
                <a:gd name="T50" fmla="*/ 27 w 43"/>
                <a:gd name="T51" fmla="*/ 17 h 22"/>
                <a:gd name="T52" fmla="*/ 26 w 43"/>
                <a:gd name="T53" fmla="*/ 16 h 22"/>
                <a:gd name="T54" fmla="*/ 24 w 43"/>
                <a:gd name="T55" fmla="*/ 16 h 22"/>
                <a:gd name="T56" fmla="*/ 20 w 43"/>
                <a:gd name="T57" fmla="*/ 14 h 22"/>
                <a:gd name="T58" fmla="*/ 18 w 43"/>
                <a:gd name="T59" fmla="*/ 11 h 22"/>
                <a:gd name="T60" fmla="*/ 17 w 43"/>
                <a:gd name="T61" fmla="*/ 12 h 22"/>
                <a:gd name="T62" fmla="*/ 15 w 43"/>
                <a:gd name="T63" fmla="*/ 9 h 22"/>
                <a:gd name="T64" fmla="*/ 13 w 43"/>
                <a:gd name="T65" fmla="*/ 8 h 22"/>
                <a:gd name="T66" fmla="*/ 11 w 43"/>
                <a:gd name="T67" fmla="*/ 8 h 22"/>
                <a:gd name="T68" fmla="*/ 10 w 43"/>
                <a:gd name="T69" fmla="*/ 6 h 22"/>
                <a:gd name="T70" fmla="*/ 7 w 43"/>
                <a:gd name="T71" fmla="*/ 5 h 22"/>
                <a:gd name="T72" fmla="*/ 5 w 43"/>
                <a:gd name="T73" fmla="*/ 4 h 22"/>
                <a:gd name="T74" fmla="*/ 4 w 43"/>
                <a:gd name="T75"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 h="22">
                  <a:moveTo>
                    <a:pt x="4" y="3"/>
                  </a:moveTo>
                  <a:cubicBezTo>
                    <a:pt x="5" y="2"/>
                    <a:pt x="3" y="3"/>
                    <a:pt x="2" y="3"/>
                  </a:cubicBezTo>
                  <a:cubicBezTo>
                    <a:pt x="2" y="2"/>
                    <a:pt x="2" y="1"/>
                    <a:pt x="0" y="1"/>
                  </a:cubicBezTo>
                  <a:cubicBezTo>
                    <a:pt x="3" y="0"/>
                    <a:pt x="5" y="1"/>
                    <a:pt x="8" y="1"/>
                  </a:cubicBezTo>
                  <a:cubicBezTo>
                    <a:pt x="8" y="2"/>
                    <a:pt x="11" y="1"/>
                    <a:pt x="12" y="2"/>
                  </a:cubicBezTo>
                  <a:cubicBezTo>
                    <a:pt x="13" y="2"/>
                    <a:pt x="12" y="2"/>
                    <a:pt x="12" y="3"/>
                  </a:cubicBezTo>
                  <a:cubicBezTo>
                    <a:pt x="13" y="3"/>
                    <a:pt x="15" y="3"/>
                    <a:pt x="14" y="4"/>
                  </a:cubicBezTo>
                  <a:cubicBezTo>
                    <a:pt x="17" y="3"/>
                    <a:pt x="16" y="4"/>
                    <a:pt x="18" y="4"/>
                  </a:cubicBezTo>
                  <a:cubicBezTo>
                    <a:pt x="20" y="5"/>
                    <a:pt x="22" y="7"/>
                    <a:pt x="25" y="7"/>
                  </a:cubicBezTo>
                  <a:cubicBezTo>
                    <a:pt x="27" y="7"/>
                    <a:pt x="26" y="8"/>
                    <a:pt x="27" y="9"/>
                  </a:cubicBezTo>
                  <a:cubicBezTo>
                    <a:pt x="28" y="9"/>
                    <a:pt x="29" y="9"/>
                    <a:pt x="30" y="9"/>
                  </a:cubicBezTo>
                  <a:cubicBezTo>
                    <a:pt x="31" y="9"/>
                    <a:pt x="32" y="10"/>
                    <a:pt x="32" y="10"/>
                  </a:cubicBezTo>
                  <a:cubicBezTo>
                    <a:pt x="32" y="10"/>
                    <a:pt x="32" y="11"/>
                    <a:pt x="32" y="11"/>
                  </a:cubicBezTo>
                  <a:cubicBezTo>
                    <a:pt x="33" y="12"/>
                    <a:pt x="33" y="12"/>
                    <a:pt x="34" y="12"/>
                  </a:cubicBezTo>
                  <a:cubicBezTo>
                    <a:pt x="35" y="13"/>
                    <a:pt x="35" y="14"/>
                    <a:pt x="37" y="14"/>
                  </a:cubicBezTo>
                  <a:cubicBezTo>
                    <a:pt x="37" y="14"/>
                    <a:pt x="39" y="15"/>
                    <a:pt x="39" y="15"/>
                  </a:cubicBezTo>
                  <a:cubicBezTo>
                    <a:pt x="40" y="15"/>
                    <a:pt x="39" y="17"/>
                    <a:pt x="41" y="17"/>
                  </a:cubicBezTo>
                  <a:cubicBezTo>
                    <a:pt x="42" y="17"/>
                    <a:pt x="42" y="18"/>
                    <a:pt x="42" y="19"/>
                  </a:cubicBezTo>
                  <a:cubicBezTo>
                    <a:pt x="42" y="20"/>
                    <a:pt x="40" y="21"/>
                    <a:pt x="43" y="21"/>
                  </a:cubicBezTo>
                  <a:cubicBezTo>
                    <a:pt x="43" y="22"/>
                    <a:pt x="40" y="21"/>
                    <a:pt x="38" y="21"/>
                  </a:cubicBezTo>
                  <a:cubicBezTo>
                    <a:pt x="37" y="21"/>
                    <a:pt x="35" y="21"/>
                    <a:pt x="34" y="21"/>
                  </a:cubicBezTo>
                  <a:cubicBezTo>
                    <a:pt x="34" y="21"/>
                    <a:pt x="34" y="20"/>
                    <a:pt x="34" y="20"/>
                  </a:cubicBezTo>
                  <a:cubicBezTo>
                    <a:pt x="34" y="20"/>
                    <a:pt x="32" y="20"/>
                    <a:pt x="32" y="20"/>
                  </a:cubicBezTo>
                  <a:cubicBezTo>
                    <a:pt x="31" y="20"/>
                    <a:pt x="29" y="18"/>
                    <a:pt x="27" y="18"/>
                  </a:cubicBezTo>
                  <a:cubicBezTo>
                    <a:pt x="27" y="18"/>
                    <a:pt x="28" y="18"/>
                    <a:pt x="28" y="17"/>
                  </a:cubicBezTo>
                  <a:cubicBezTo>
                    <a:pt x="28" y="17"/>
                    <a:pt x="27" y="17"/>
                    <a:pt x="27" y="17"/>
                  </a:cubicBezTo>
                  <a:cubicBezTo>
                    <a:pt x="26" y="17"/>
                    <a:pt x="27" y="16"/>
                    <a:pt x="26" y="16"/>
                  </a:cubicBezTo>
                  <a:cubicBezTo>
                    <a:pt x="26" y="16"/>
                    <a:pt x="24" y="16"/>
                    <a:pt x="24" y="16"/>
                  </a:cubicBezTo>
                  <a:cubicBezTo>
                    <a:pt x="23" y="15"/>
                    <a:pt x="23" y="14"/>
                    <a:pt x="20" y="14"/>
                  </a:cubicBezTo>
                  <a:cubicBezTo>
                    <a:pt x="21" y="12"/>
                    <a:pt x="18" y="12"/>
                    <a:pt x="18" y="11"/>
                  </a:cubicBezTo>
                  <a:cubicBezTo>
                    <a:pt x="17" y="11"/>
                    <a:pt x="17" y="11"/>
                    <a:pt x="17" y="12"/>
                  </a:cubicBezTo>
                  <a:cubicBezTo>
                    <a:pt x="16" y="11"/>
                    <a:pt x="16" y="10"/>
                    <a:pt x="15" y="9"/>
                  </a:cubicBezTo>
                  <a:cubicBezTo>
                    <a:pt x="15" y="9"/>
                    <a:pt x="14" y="9"/>
                    <a:pt x="13" y="8"/>
                  </a:cubicBezTo>
                  <a:cubicBezTo>
                    <a:pt x="13" y="8"/>
                    <a:pt x="12" y="8"/>
                    <a:pt x="11" y="8"/>
                  </a:cubicBezTo>
                  <a:cubicBezTo>
                    <a:pt x="12" y="7"/>
                    <a:pt x="11" y="7"/>
                    <a:pt x="10" y="6"/>
                  </a:cubicBezTo>
                  <a:cubicBezTo>
                    <a:pt x="10" y="5"/>
                    <a:pt x="8" y="5"/>
                    <a:pt x="7" y="5"/>
                  </a:cubicBezTo>
                  <a:cubicBezTo>
                    <a:pt x="7" y="5"/>
                    <a:pt x="5" y="4"/>
                    <a:pt x="5" y="4"/>
                  </a:cubicBezTo>
                  <a:cubicBezTo>
                    <a:pt x="5" y="3"/>
                    <a:pt x="8" y="2"/>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10"/>
            <p:cNvSpPr/>
            <p:nvPr/>
          </p:nvSpPr>
          <p:spPr bwMode="auto">
            <a:xfrm>
              <a:off x="4806950" y="4310063"/>
              <a:ext cx="112713" cy="101600"/>
            </a:xfrm>
            <a:custGeom>
              <a:avLst/>
              <a:gdLst>
                <a:gd name="T0" fmla="*/ 23 w 30"/>
                <a:gd name="T1" fmla="*/ 0 h 27"/>
                <a:gd name="T2" fmla="*/ 27 w 30"/>
                <a:gd name="T3" fmla="*/ 0 h 27"/>
                <a:gd name="T4" fmla="*/ 25 w 30"/>
                <a:gd name="T5" fmla="*/ 9 h 27"/>
                <a:gd name="T6" fmla="*/ 23 w 30"/>
                <a:gd name="T7" fmla="*/ 15 h 27"/>
                <a:gd name="T8" fmla="*/ 20 w 30"/>
                <a:gd name="T9" fmla="*/ 17 h 27"/>
                <a:gd name="T10" fmla="*/ 19 w 30"/>
                <a:gd name="T11" fmla="*/ 20 h 27"/>
                <a:gd name="T12" fmla="*/ 19 w 30"/>
                <a:gd name="T13" fmla="*/ 21 h 27"/>
                <a:gd name="T14" fmla="*/ 17 w 30"/>
                <a:gd name="T15" fmla="*/ 21 h 27"/>
                <a:gd name="T16" fmla="*/ 16 w 30"/>
                <a:gd name="T17" fmla="*/ 24 h 27"/>
                <a:gd name="T18" fmla="*/ 15 w 30"/>
                <a:gd name="T19" fmla="*/ 25 h 27"/>
                <a:gd name="T20" fmla="*/ 14 w 30"/>
                <a:gd name="T21" fmla="*/ 26 h 27"/>
                <a:gd name="T22" fmla="*/ 4 w 30"/>
                <a:gd name="T23" fmla="*/ 27 h 27"/>
                <a:gd name="T24" fmla="*/ 3 w 30"/>
                <a:gd name="T25" fmla="*/ 24 h 27"/>
                <a:gd name="T26" fmla="*/ 2 w 30"/>
                <a:gd name="T27" fmla="*/ 23 h 27"/>
                <a:gd name="T28" fmla="*/ 0 w 30"/>
                <a:gd name="T29" fmla="*/ 23 h 27"/>
                <a:gd name="T30" fmla="*/ 0 w 30"/>
                <a:gd name="T31" fmla="*/ 21 h 27"/>
                <a:gd name="T32" fmla="*/ 1 w 30"/>
                <a:gd name="T33" fmla="*/ 20 h 27"/>
                <a:gd name="T34" fmla="*/ 0 w 30"/>
                <a:gd name="T35" fmla="*/ 20 h 27"/>
                <a:gd name="T36" fmla="*/ 2 w 30"/>
                <a:gd name="T37" fmla="*/ 18 h 27"/>
                <a:gd name="T38" fmla="*/ 2 w 30"/>
                <a:gd name="T39" fmla="*/ 17 h 27"/>
                <a:gd name="T40" fmla="*/ 4 w 30"/>
                <a:gd name="T41" fmla="*/ 17 h 27"/>
                <a:gd name="T42" fmla="*/ 6 w 30"/>
                <a:gd name="T43" fmla="*/ 14 h 27"/>
                <a:gd name="T44" fmla="*/ 4 w 30"/>
                <a:gd name="T45" fmla="*/ 13 h 27"/>
                <a:gd name="T46" fmla="*/ 4 w 30"/>
                <a:gd name="T47" fmla="*/ 10 h 27"/>
                <a:gd name="T48" fmla="*/ 6 w 30"/>
                <a:gd name="T49" fmla="*/ 9 h 27"/>
                <a:gd name="T50" fmla="*/ 9 w 30"/>
                <a:gd name="T51" fmla="*/ 8 h 27"/>
                <a:gd name="T52" fmla="*/ 14 w 30"/>
                <a:gd name="T53" fmla="*/ 6 h 27"/>
                <a:gd name="T54" fmla="*/ 17 w 30"/>
                <a:gd name="T55" fmla="*/ 6 h 27"/>
                <a:gd name="T56" fmla="*/ 18 w 30"/>
                <a:gd name="T57" fmla="*/ 3 h 27"/>
                <a:gd name="T58" fmla="*/ 21 w 30"/>
                <a:gd name="T59" fmla="*/ 3 h 27"/>
                <a:gd name="T60" fmla="*/ 23 w 30"/>
                <a:gd name="T6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 h="27">
                  <a:moveTo>
                    <a:pt x="23" y="0"/>
                  </a:moveTo>
                  <a:cubicBezTo>
                    <a:pt x="24" y="0"/>
                    <a:pt x="25" y="0"/>
                    <a:pt x="27" y="0"/>
                  </a:cubicBezTo>
                  <a:cubicBezTo>
                    <a:pt x="25" y="3"/>
                    <a:pt x="30" y="7"/>
                    <a:pt x="25" y="9"/>
                  </a:cubicBezTo>
                  <a:cubicBezTo>
                    <a:pt x="25" y="11"/>
                    <a:pt x="25" y="13"/>
                    <a:pt x="23" y="15"/>
                  </a:cubicBezTo>
                  <a:cubicBezTo>
                    <a:pt x="23" y="15"/>
                    <a:pt x="22" y="17"/>
                    <a:pt x="20" y="17"/>
                  </a:cubicBezTo>
                  <a:cubicBezTo>
                    <a:pt x="21" y="18"/>
                    <a:pt x="20" y="19"/>
                    <a:pt x="19" y="20"/>
                  </a:cubicBezTo>
                  <a:cubicBezTo>
                    <a:pt x="19" y="20"/>
                    <a:pt x="19" y="21"/>
                    <a:pt x="19" y="21"/>
                  </a:cubicBezTo>
                  <a:cubicBezTo>
                    <a:pt x="19" y="21"/>
                    <a:pt x="17" y="21"/>
                    <a:pt x="17" y="21"/>
                  </a:cubicBezTo>
                  <a:cubicBezTo>
                    <a:pt x="17" y="22"/>
                    <a:pt x="17" y="23"/>
                    <a:pt x="16" y="24"/>
                  </a:cubicBezTo>
                  <a:cubicBezTo>
                    <a:pt x="16" y="25"/>
                    <a:pt x="15" y="24"/>
                    <a:pt x="15" y="25"/>
                  </a:cubicBezTo>
                  <a:cubicBezTo>
                    <a:pt x="15" y="25"/>
                    <a:pt x="14" y="26"/>
                    <a:pt x="14" y="26"/>
                  </a:cubicBezTo>
                  <a:cubicBezTo>
                    <a:pt x="12" y="27"/>
                    <a:pt x="8" y="27"/>
                    <a:pt x="4" y="27"/>
                  </a:cubicBezTo>
                  <a:cubicBezTo>
                    <a:pt x="5" y="26"/>
                    <a:pt x="3" y="26"/>
                    <a:pt x="3" y="24"/>
                  </a:cubicBezTo>
                  <a:cubicBezTo>
                    <a:pt x="2" y="24"/>
                    <a:pt x="3" y="24"/>
                    <a:pt x="2" y="23"/>
                  </a:cubicBezTo>
                  <a:cubicBezTo>
                    <a:pt x="1" y="23"/>
                    <a:pt x="1" y="23"/>
                    <a:pt x="0" y="23"/>
                  </a:cubicBezTo>
                  <a:cubicBezTo>
                    <a:pt x="1" y="22"/>
                    <a:pt x="0" y="22"/>
                    <a:pt x="0" y="21"/>
                  </a:cubicBezTo>
                  <a:cubicBezTo>
                    <a:pt x="1" y="21"/>
                    <a:pt x="1" y="21"/>
                    <a:pt x="1" y="20"/>
                  </a:cubicBezTo>
                  <a:cubicBezTo>
                    <a:pt x="2" y="20"/>
                    <a:pt x="0" y="20"/>
                    <a:pt x="0" y="20"/>
                  </a:cubicBezTo>
                  <a:cubicBezTo>
                    <a:pt x="1" y="19"/>
                    <a:pt x="2" y="19"/>
                    <a:pt x="2" y="18"/>
                  </a:cubicBezTo>
                  <a:cubicBezTo>
                    <a:pt x="3" y="18"/>
                    <a:pt x="2" y="17"/>
                    <a:pt x="2" y="17"/>
                  </a:cubicBezTo>
                  <a:cubicBezTo>
                    <a:pt x="3" y="17"/>
                    <a:pt x="4" y="17"/>
                    <a:pt x="4" y="17"/>
                  </a:cubicBezTo>
                  <a:cubicBezTo>
                    <a:pt x="5" y="16"/>
                    <a:pt x="3" y="13"/>
                    <a:pt x="6" y="14"/>
                  </a:cubicBezTo>
                  <a:cubicBezTo>
                    <a:pt x="7" y="13"/>
                    <a:pt x="4" y="13"/>
                    <a:pt x="4" y="13"/>
                  </a:cubicBezTo>
                  <a:cubicBezTo>
                    <a:pt x="4" y="12"/>
                    <a:pt x="4" y="11"/>
                    <a:pt x="4" y="10"/>
                  </a:cubicBezTo>
                  <a:cubicBezTo>
                    <a:pt x="6" y="10"/>
                    <a:pt x="6" y="9"/>
                    <a:pt x="6" y="9"/>
                  </a:cubicBezTo>
                  <a:cubicBezTo>
                    <a:pt x="8" y="9"/>
                    <a:pt x="8" y="8"/>
                    <a:pt x="9" y="8"/>
                  </a:cubicBezTo>
                  <a:cubicBezTo>
                    <a:pt x="11" y="8"/>
                    <a:pt x="15" y="8"/>
                    <a:pt x="14" y="6"/>
                  </a:cubicBezTo>
                  <a:cubicBezTo>
                    <a:pt x="16" y="6"/>
                    <a:pt x="16" y="6"/>
                    <a:pt x="17" y="6"/>
                  </a:cubicBezTo>
                  <a:cubicBezTo>
                    <a:pt x="17" y="5"/>
                    <a:pt x="18" y="5"/>
                    <a:pt x="18" y="3"/>
                  </a:cubicBezTo>
                  <a:cubicBezTo>
                    <a:pt x="21" y="4"/>
                    <a:pt x="20" y="0"/>
                    <a:pt x="21" y="3"/>
                  </a:cubicBezTo>
                  <a:cubicBezTo>
                    <a:pt x="25" y="2"/>
                    <a:pt x="22"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11"/>
            <p:cNvSpPr/>
            <p:nvPr/>
          </p:nvSpPr>
          <p:spPr bwMode="auto">
            <a:xfrm>
              <a:off x="5864225" y="4303713"/>
              <a:ext cx="611188" cy="220663"/>
            </a:xfrm>
            <a:custGeom>
              <a:avLst/>
              <a:gdLst>
                <a:gd name="T0" fmla="*/ 95 w 163"/>
                <a:gd name="T1" fmla="*/ 5 h 59"/>
                <a:gd name="T2" fmla="*/ 91 w 163"/>
                <a:gd name="T3" fmla="*/ 6 h 59"/>
                <a:gd name="T4" fmla="*/ 96 w 163"/>
                <a:gd name="T5" fmla="*/ 9 h 59"/>
                <a:gd name="T6" fmla="*/ 110 w 163"/>
                <a:gd name="T7" fmla="*/ 13 h 59"/>
                <a:gd name="T8" fmla="*/ 114 w 163"/>
                <a:gd name="T9" fmla="*/ 10 h 59"/>
                <a:gd name="T10" fmla="*/ 115 w 163"/>
                <a:gd name="T11" fmla="*/ 8 h 59"/>
                <a:gd name="T12" fmla="*/ 116 w 163"/>
                <a:gd name="T13" fmla="*/ 4 h 59"/>
                <a:gd name="T14" fmla="*/ 118 w 163"/>
                <a:gd name="T15" fmla="*/ 1 h 59"/>
                <a:gd name="T16" fmla="*/ 121 w 163"/>
                <a:gd name="T17" fmla="*/ 3 h 59"/>
                <a:gd name="T18" fmla="*/ 126 w 163"/>
                <a:gd name="T19" fmla="*/ 8 h 59"/>
                <a:gd name="T20" fmla="*/ 131 w 163"/>
                <a:gd name="T21" fmla="*/ 11 h 59"/>
                <a:gd name="T22" fmla="*/ 136 w 163"/>
                <a:gd name="T23" fmla="*/ 15 h 59"/>
                <a:gd name="T24" fmla="*/ 139 w 163"/>
                <a:gd name="T25" fmla="*/ 19 h 59"/>
                <a:gd name="T26" fmla="*/ 142 w 163"/>
                <a:gd name="T27" fmla="*/ 20 h 59"/>
                <a:gd name="T28" fmla="*/ 148 w 163"/>
                <a:gd name="T29" fmla="*/ 22 h 59"/>
                <a:gd name="T30" fmla="*/ 153 w 163"/>
                <a:gd name="T31" fmla="*/ 26 h 59"/>
                <a:gd name="T32" fmla="*/ 155 w 163"/>
                <a:gd name="T33" fmla="*/ 27 h 59"/>
                <a:gd name="T34" fmla="*/ 161 w 163"/>
                <a:gd name="T35" fmla="*/ 29 h 59"/>
                <a:gd name="T36" fmla="*/ 163 w 163"/>
                <a:gd name="T37" fmla="*/ 38 h 59"/>
                <a:gd name="T38" fmla="*/ 160 w 163"/>
                <a:gd name="T39" fmla="*/ 41 h 59"/>
                <a:gd name="T40" fmla="*/ 160 w 163"/>
                <a:gd name="T41" fmla="*/ 43 h 59"/>
                <a:gd name="T42" fmla="*/ 158 w 163"/>
                <a:gd name="T43" fmla="*/ 46 h 59"/>
                <a:gd name="T44" fmla="*/ 152 w 163"/>
                <a:gd name="T45" fmla="*/ 48 h 59"/>
                <a:gd name="T46" fmla="*/ 147 w 163"/>
                <a:gd name="T47" fmla="*/ 56 h 59"/>
                <a:gd name="T48" fmla="*/ 138 w 163"/>
                <a:gd name="T49" fmla="*/ 57 h 59"/>
                <a:gd name="T50" fmla="*/ 134 w 163"/>
                <a:gd name="T51" fmla="*/ 59 h 59"/>
                <a:gd name="T52" fmla="*/ 126 w 163"/>
                <a:gd name="T53" fmla="*/ 58 h 59"/>
                <a:gd name="T54" fmla="*/ 109 w 163"/>
                <a:gd name="T55" fmla="*/ 56 h 59"/>
                <a:gd name="T56" fmla="*/ 108 w 163"/>
                <a:gd name="T57" fmla="*/ 54 h 59"/>
                <a:gd name="T58" fmla="*/ 107 w 163"/>
                <a:gd name="T59" fmla="*/ 52 h 59"/>
                <a:gd name="T60" fmla="*/ 99 w 163"/>
                <a:gd name="T61" fmla="*/ 49 h 59"/>
                <a:gd name="T62" fmla="*/ 95 w 163"/>
                <a:gd name="T63" fmla="*/ 47 h 59"/>
                <a:gd name="T64" fmla="*/ 87 w 163"/>
                <a:gd name="T65" fmla="*/ 45 h 59"/>
                <a:gd name="T66" fmla="*/ 83 w 163"/>
                <a:gd name="T67" fmla="*/ 44 h 59"/>
                <a:gd name="T68" fmla="*/ 64 w 163"/>
                <a:gd name="T69" fmla="*/ 42 h 59"/>
                <a:gd name="T70" fmla="*/ 54 w 163"/>
                <a:gd name="T71" fmla="*/ 44 h 59"/>
                <a:gd name="T72" fmla="*/ 50 w 163"/>
                <a:gd name="T73" fmla="*/ 45 h 59"/>
                <a:gd name="T74" fmla="*/ 47 w 163"/>
                <a:gd name="T75" fmla="*/ 46 h 59"/>
                <a:gd name="T76" fmla="*/ 45 w 163"/>
                <a:gd name="T77" fmla="*/ 46 h 59"/>
                <a:gd name="T78" fmla="*/ 27 w 163"/>
                <a:gd name="T79" fmla="*/ 48 h 59"/>
                <a:gd name="T80" fmla="*/ 24 w 163"/>
                <a:gd name="T81" fmla="*/ 49 h 59"/>
                <a:gd name="T82" fmla="*/ 8 w 163"/>
                <a:gd name="T83" fmla="*/ 50 h 59"/>
                <a:gd name="T84" fmla="*/ 10 w 163"/>
                <a:gd name="T85" fmla="*/ 45 h 59"/>
                <a:gd name="T86" fmla="*/ 8 w 163"/>
                <a:gd name="T87" fmla="*/ 42 h 59"/>
                <a:gd name="T88" fmla="*/ 8 w 163"/>
                <a:gd name="T89" fmla="*/ 40 h 59"/>
                <a:gd name="T90" fmla="*/ 5 w 163"/>
                <a:gd name="T91" fmla="*/ 37 h 59"/>
                <a:gd name="T92" fmla="*/ 4 w 163"/>
                <a:gd name="T93" fmla="*/ 35 h 59"/>
                <a:gd name="T94" fmla="*/ 2 w 163"/>
                <a:gd name="T95" fmla="*/ 32 h 59"/>
                <a:gd name="T96" fmla="*/ 3 w 163"/>
                <a:gd name="T97" fmla="*/ 29 h 59"/>
                <a:gd name="T98" fmla="*/ 3 w 163"/>
                <a:gd name="T99" fmla="*/ 23 h 59"/>
                <a:gd name="T100" fmla="*/ 14 w 163"/>
                <a:gd name="T101" fmla="*/ 20 h 59"/>
                <a:gd name="T102" fmla="*/ 26 w 163"/>
                <a:gd name="T103" fmla="*/ 18 h 59"/>
                <a:gd name="T104" fmla="*/ 33 w 163"/>
                <a:gd name="T105" fmla="*/ 17 h 59"/>
                <a:gd name="T106" fmla="*/ 36 w 163"/>
                <a:gd name="T107" fmla="*/ 11 h 59"/>
                <a:gd name="T108" fmla="*/ 45 w 163"/>
                <a:gd name="T109" fmla="*/ 11 h 59"/>
                <a:gd name="T110" fmla="*/ 47 w 163"/>
                <a:gd name="T111" fmla="*/ 8 h 59"/>
                <a:gd name="T112" fmla="*/ 55 w 163"/>
                <a:gd name="T113" fmla="*/ 5 h 59"/>
                <a:gd name="T114" fmla="*/ 61 w 163"/>
                <a:gd name="T115" fmla="*/ 7 h 59"/>
                <a:gd name="T116" fmla="*/ 63 w 163"/>
                <a:gd name="T117" fmla="*/ 7 h 59"/>
                <a:gd name="T118" fmla="*/ 65 w 163"/>
                <a:gd name="T119" fmla="*/ 6 h 59"/>
                <a:gd name="T120" fmla="*/ 72 w 163"/>
                <a:gd name="T121" fmla="*/ 4 h 59"/>
                <a:gd name="T122" fmla="*/ 77 w 163"/>
                <a:gd name="T123"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59">
                  <a:moveTo>
                    <a:pt x="95" y="3"/>
                  </a:moveTo>
                  <a:cubicBezTo>
                    <a:pt x="95" y="3"/>
                    <a:pt x="95" y="4"/>
                    <a:pt x="95" y="5"/>
                  </a:cubicBezTo>
                  <a:cubicBezTo>
                    <a:pt x="94" y="5"/>
                    <a:pt x="93" y="5"/>
                    <a:pt x="92" y="5"/>
                  </a:cubicBezTo>
                  <a:cubicBezTo>
                    <a:pt x="93" y="6"/>
                    <a:pt x="93" y="6"/>
                    <a:pt x="91" y="6"/>
                  </a:cubicBezTo>
                  <a:cubicBezTo>
                    <a:pt x="92" y="7"/>
                    <a:pt x="91" y="7"/>
                    <a:pt x="91" y="8"/>
                  </a:cubicBezTo>
                  <a:cubicBezTo>
                    <a:pt x="92" y="9"/>
                    <a:pt x="93" y="9"/>
                    <a:pt x="96" y="9"/>
                  </a:cubicBezTo>
                  <a:cubicBezTo>
                    <a:pt x="96" y="11"/>
                    <a:pt x="102" y="10"/>
                    <a:pt x="103" y="12"/>
                  </a:cubicBezTo>
                  <a:cubicBezTo>
                    <a:pt x="105" y="12"/>
                    <a:pt x="108" y="12"/>
                    <a:pt x="110" y="13"/>
                  </a:cubicBezTo>
                  <a:cubicBezTo>
                    <a:pt x="111" y="13"/>
                    <a:pt x="110" y="11"/>
                    <a:pt x="114" y="11"/>
                  </a:cubicBezTo>
                  <a:cubicBezTo>
                    <a:pt x="113" y="11"/>
                    <a:pt x="112" y="10"/>
                    <a:pt x="114" y="10"/>
                  </a:cubicBezTo>
                  <a:cubicBezTo>
                    <a:pt x="115" y="10"/>
                    <a:pt x="113" y="9"/>
                    <a:pt x="114" y="8"/>
                  </a:cubicBezTo>
                  <a:cubicBezTo>
                    <a:pt x="114" y="8"/>
                    <a:pt x="114" y="8"/>
                    <a:pt x="115" y="8"/>
                  </a:cubicBezTo>
                  <a:cubicBezTo>
                    <a:pt x="115" y="7"/>
                    <a:pt x="116" y="7"/>
                    <a:pt x="116" y="6"/>
                  </a:cubicBezTo>
                  <a:cubicBezTo>
                    <a:pt x="115" y="6"/>
                    <a:pt x="114" y="5"/>
                    <a:pt x="116" y="4"/>
                  </a:cubicBezTo>
                  <a:cubicBezTo>
                    <a:pt x="116" y="3"/>
                    <a:pt x="117" y="4"/>
                    <a:pt x="118" y="4"/>
                  </a:cubicBezTo>
                  <a:cubicBezTo>
                    <a:pt x="118" y="3"/>
                    <a:pt x="118" y="2"/>
                    <a:pt x="118" y="1"/>
                  </a:cubicBezTo>
                  <a:cubicBezTo>
                    <a:pt x="121" y="1"/>
                    <a:pt x="119" y="3"/>
                    <a:pt x="120" y="3"/>
                  </a:cubicBezTo>
                  <a:cubicBezTo>
                    <a:pt x="121" y="3"/>
                    <a:pt x="121" y="3"/>
                    <a:pt x="121" y="3"/>
                  </a:cubicBezTo>
                  <a:cubicBezTo>
                    <a:pt x="122" y="4"/>
                    <a:pt x="123" y="5"/>
                    <a:pt x="123" y="5"/>
                  </a:cubicBezTo>
                  <a:cubicBezTo>
                    <a:pt x="124" y="6"/>
                    <a:pt x="127" y="7"/>
                    <a:pt x="126" y="8"/>
                  </a:cubicBezTo>
                  <a:cubicBezTo>
                    <a:pt x="129" y="7"/>
                    <a:pt x="127" y="9"/>
                    <a:pt x="130" y="8"/>
                  </a:cubicBezTo>
                  <a:cubicBezTo>
                    <a:pt x="130" y="9"/>
                    <a:pt x="130" y="11"/>
                    <a:pt x="131" y="11"/>
                  </a:cubicBezTo>
                  <a:cubicBezTo>
                    <a:pt x="133" y="12"/>
                    <a:pt x="131" y="13"/>
                    <a:pt x="132" y="15"/>
                  </a:cubicBezTo>
                  <a:cubicBezTo>
                    <a:pt x="135" y="13"/>
                    <a:pt x="133" y="15"/>
                    <a:pt x="136" y="15"/>
                  </a:cubicBezTo>
                  <a:cubicBezTo>
                    <a:pt x="137" y="15"/>
                    <a:pt x="135" y="16"/>
                    <a:pt x="135" y="16"/>
                  </a:cubicBezTo>
                  <a:cubicBezTo>
                    <a:pt x="137" y="17"/>
                    <a:pt x="140" y="17"/>
                    <a:pt x="139" y="19"/>
                  </a:cubicBezTo>
                  <a:cubicBezTo>
                    <a:pt x="140" y="19"/>
                    <a:pt x="142" y="18"/>
                    <a:pt x="142" y="19"/>
                  </a:cubicBezTo>
                  <a:cubicBezTo>
                    <a:pt x="143" y="19"/>
                    <a:pt x="142" y="19"/>
                    <a:pt x="142" y="20"/>
                  </a:cubicBezTo>
                  <a:cubicBezTo>
                    <a:pt x="143" y="20"/>
                    <a:pt x="144" y="19"/>
                    <a:pt x="144" y="20"/>
                  </a:cubicBezTo>
                  <a:cubicBezTo>
                    <a:pt x="146" y="20"/>
                    <a:pt x="145" y="22"/>
                    <a:pt x="148" y="22"/>
                  </a:cubicBezTo>
                  <a:cubicBezTo>
                    <a:pt x="148" y="23"/>
                    <a:pt x="150" y="24"/>
                    <a:pt x="151" y="25"/>
                  </a:cubicBezTo>
                  <a:cubicBezTo>
                    <a:pt x="152" y="25"/>
                    <a:pt x="152" y="26"/>
                    <a:pt x="153" y="26"/>
                  </a:cubicBezTo>
                  <a:cubicBezTo>
                    <a:pt x="153" y="27"/>
                    <a:pt x="155" y="26"/>
                    <a:pt x="155" y="26"/>
                  </a:cubicBezTo>
                  <a:cubicBezTo>
                    <a:pt x="155" y="27"/>
                    <a:pt x="155" y="27"/>
                    <a:pt x="155" y="27"/>
                  </a:cubicBezTo>
                  <a:cubicBezTo>
                    <a:pt x="156" y="28"/>
                    <a:pt x="158" y="28"/>
                    <a:pt x="157" y="27"/>
                  </a:cubicBezTo>
                  <a:cubicBezTo>
                    <a:pt x="159" y="28"/>
                    <a:pt x="158" y="30"/>
                    <a:pt x="161" y="29"/>
                  </a:cubicBezTo>
                  <a:cubicBezTo>
                    <a:pt x="159" y="31"/>
                    <a:pt x="161" y="33"/>
                    <a:pt x="162" y="35"/>
                  </a:cubicBezTo>
                  <a:cubicBezTo>
                    <a:pt x="162" y="36"/>
                    <a:pt x="161" y="37"/>
                    <a:pt x="163" y="38"/>
                  </a:cubicBezTo>
                  <a:cubicBezTo>
                    <a:pt x="161" y="38"/>
                    <a:pt x="162" y="39"/>
                    <a:pt x="161" y="41"/>
                  </a:cubicBezTo>
                  <a:cubicBezTo>
                    <a:pt x="161" y="41"/>
                    <a:pt x="159" y="41"/>
                    <a:pt x="160" y="41"/>
                  </a:cubicBezTo>
                  <a:cubicBezTo>
                    <a:pt x="160" y="41"/>
                    <a:pt x="161" y="41"/>
                    <a:pt x="161" y="41"/>
                  </a:cubicBezTo>
                  <a:cubicBezTo>
                    <a:pt x="161" y="42"/>
                    <a:pt x="160" y="43"/>
                    <a:pt x="160" y="43"/>
                  </a:cubicBezTo>
                  <a:cubicBezTo>
                    <a:pt x="160" y="43"/>
                    <a:pt x="158" y="43"/>
                    <a:pt x="158" y="43"/>
                  </a:cubicBezTo>
                  <a:cubicBezTo>
                    <a:pt x="158" y="44"/>
                    <a:pt x="160" y="45"/>
                    <a:pt x="158" y="46"/>
                  </a:cubicBezTo>
                  <a:cubicBezTo>
                    <a:pt x="156" y="46"/>
                    <a:pt x="157" y="47"/>
                    <a:pt x="154" y="47"/>
                  </a:cubicBezTo>
                  <a:cubicBezTo>
                    <a:pt x="154" y="48"/>
                    <a:pt x="154" y="48"/>
                    <a:pt x="152" y="48"/>
                  </a:cubicBezTo>
                  <a:cubicBezTo>
                    <a:pt x="153" y="50"/>
                    <a:pt x="151" y="51"/>
                    <a:pt x="151" y="53"/>
                  </a:cubicBezTo>
                  <a:cubicBezTo>
                    <a:pt x="147" y="52"/>
                    <a:pt x="148" y="54"/>
                    <a:pt x="147" y="56"/>
                  </a:cubicBezTo>
                  <a:cubicBezTo>
                    <a:pt x="146" y="55"/>
                    <a:pt x="144" y="55"/>
                    <a:pt x="144" y="56"/>
                  </a:cubicBezTo>
                  <a:cubicBezTo>
                    <a:pt x="144" y="57"/>
                    <a:pt x="140" y="57"/>
                    <a:pt x="138" y="57"/>
                  </a:cubicBezTo>
                  <a:cubicBezTo>
                    <a:pt x="138" y="58"/>
                    <a:pt x="137" y="58"/>
                    <a:pt x="136" y="58"/>
                  </a:cubicBezTo>
                  <a:cubicBezTo>
                    <a:pt x="135" y="59"/>
                    <a:pt x="134" y="58"/>
                    <a:pt x="134" y="59"/>
                  </a:cubicBezTo>
                  <a:cubicBezTo>
                    <a:pt x="132" y="58"/>
                    <a:pt x="131" y="57"/>
                    <a:pt x="128" y="57"/>
                  </a:cubicBezTo>
                  <a:cubicBezTo>
                    <a:pt x="126" y="56"/>
                    <a:pt x="127" y="58"/>
                    <a:pt x="126" y="58"/>
                  </a:cubicBezTo>
                  <a:cubicBezTo>
                    <a:pt x="124" y="59"/>
                    <a:pt x="121" y="58"/>
                    <a:pt x="119" y="59"/>
                  </a:cubicBezTo>
                  <a:cubicBezTo>
                    <a:pt x="116" y="58"/>
                    <a:pt x="113" y="57"/>
                    <a:pt x="109" y="56"/>
                  </a:cubicBezTo>
                  <a:cubicBezTo>
                    <a:pt x="110" y="56"/>
                    <a:pt x="110" y="55"/>
                    <a:pt x="109" y="54"/>
                  </a:cubicBezTo>
                  <a:cubicBezTo>
                    <a:pt x="108" y="54"/>
                    <a:pt x="108" y="54"/>
                    <a:pt x="108" y="54"/>
                  </a:cubicBezTo>
                  <a:cubicBezTo>
                    <a:pt x="108" y="53"/>
                    <a:pt x="108" y="53"/>
                    <a:pt x="108" y="53"/>
                  </a:cubicBezTo>
                  <a:cubicBezTo>
                    <a:pt x="107" y="53"/>
                    <a:pt x="105" y="52"/>
                    <a:pt x="107" y="52"/>
                  </a:cubicBezTo>
                  <a:cubicBezTo>
                    <a:pt x="106" y="52"/>
                    <a:pt x="102" y="51"/>
                    <a:pt x="102" y="52"/>
                  </a:cubicBezTo>
                  <a:cubicBezTo>
                    <a:pt x="100" y="51"/>
                    <a:pt x="100" y="50"/>
                    <a:pt x="99" y="49"/>
                  </a:cubicBezTo>
                  <a:cubicBezTo>
                    <a:pt x="98" y="48"/>
                    <a:pt x="99" y="48"/>
                    <a:pt x="100" y="47"/>
                  </a:cubicBezTo>
                  <a:cubicBezTo>
                    <a:pt x="99" y="47"/>
                    <a:pt x="98" y="47"/>
                    <a:pt x="95" y="47"/>
                  </a:cubicBezTo>
                  <a:cubicBezTo>
                    <a:pt x="93" y="47"/>
                    <a:pt x="93" y="49"/>
                    <a:pt x="89" y="49"/>
                  </a:cubicBezTo>
                  <a:cubicBezTo>
                    <a:pt x="90" y="47"/>
                    <a:pt x="86" y="47"/>
                    <a:pt x="87" y="45"/>
                  </a:cubicBezTo>
                  <a:cubicBezTo>
                    <a:pt x="84" y="45"/>
                    <a:pt x="84" y="44"/>
                    <a:pt x="81" y="45"/>
                  </a:cubicBezTo>
                  <a:cubicBezTo>
                    <a:pt x="81" y="44"/>
                    <a:pt x="82" y="44"/>
                    <a:pt x="83" y="44"/>
                  </a:cubicBezTo>
                  <a:cubicBezTo>
                    <a:pt x="80" y="43"/>
                    <a:pt x="78" y="44"/>
                    <a:pt x="73" y="44"/>
                  </a:cubicBezTo>
                  <a:cubicBezTo>
                    <a:pt x="70" y="43"/>
                    <a:pt x="67" y="43"/>
                    <a:pt x="64" y="42"/>
                  </a:cubicBezTo>
                  <a:cubicBezTo>
                    <a:pt x="62" y="43"/>
                    <a:pt x="59" y="43"/>
                    <a:pt x="58" y="44"/>
                  </a:cubicBezTo>
                  <a:cubicBezTo>
                    <a:pt x="57" y="44"/>
                    <a:pt x="55" y="44"/>
                    <a:pt x="54" y="44"/>
                  </a:cubicBezTo>
                  <a:cubicBezTo>
                    <a:pt x="53" y="44"/>
                    <a:pt x="53" y="44"/>
                    <a:pt x="53" y="44"/>
                  </a:cubicBezTo>
                  <a:cubicBezTo>
                    <a:pt x="51" y="45"/>
                    <a:pt x="52" y="44"/>
                    <a:pt x="50" y="45"/>
                  </a:cubicBezTo>
                  <a:cubicBezTo>
                    <a:pt x="50" y="45"/>
                    <a:pt x="49" y="45"/>
                    <a:pt x="49" y="46"/>
                  </a:cubicBezTo>
                  <a:cubicBezTo>
                    <a:pt x="48" y="45"/>
                    <a:pt x="47" y="44"/>
                    <a:pt x="47" y="46"/>
                  </a:cubicBezTo>
                  <a:cubicBezTo>
                    <a:pt x="46" y="46"/>
                    <a:pt x="46" y="46"/>
                    <a:pt x="45" y="46"/>
                  </a:cubicBezTo>
                  <a:cubicBezTo>
                    <a:pt x="44" y="46"/>
                    <a:pt x="45" y="46"/>
                    <a:pt x="45" y="46"/>
                  </a:cubicBezTo>
                  <a:cubicBezTo>
                    <a:pt x="44" y="47"/>
                    <a:pt x="41" y="47"/>
                    <a:pt x="40" y="48"/>
                  </a:cubicBezTo>
                  <a:cubicBezTo>
                    <a:pt x="38" y="47"/>
                    <a:pt x="32" y="48"/>
                    <a:pt x="27" y="48"/>
                  </a:cubicBezTo>
                  <a:cubicBezTo>
                    <a:pt x="26" y="48"/>
                    <a:pt x="27" y="49"/>
                    <a:pt x="26" y="49"/>
                  </a:cubicBezTo>
                  <a:cubicBezTo>
                    <a:pt x="26" y="49"/>
                    <a:pt x="25" y="49"/>
                    <a:pt x="24" y="49"/>
                  </a:cubicBezTo>
                  <a:cubicBezTo>
                    <a:pt x="24" y="49"/>
                    <a:pt x="23" y="49"/>
                    <a:pt x="21" y="49"/>
                  </a:cubicBezTo>
                  <a:cubicBezTo>
                    <a:pt x="19" y="50"/>
                    <a:pt x="14" y="51"/>
                    <a:pt x="8" y="50"/>
                  </a:cubicBezTo>
                  <a:cubicBezTo>
                    <a:pt x="8" y="49"/>
                    <a:pt x="8" y="47"/>
                    <a:pt x="11" y="47"/>
                  </a:cubicBezTo>
                  <a:cubicBezTo>
                    <a:pt x="10" y="47"/>
                    <a:pt x="12" y="45"/>
                    <a:pt x="10" y="45"/>
                  </a:cubicBezTo>
                  <a:cubicBezTo>
                    <a:pt x="7" y="45"/>
                    <a:pt x="11" y="44"/>
                    <a:pt x="10" y="43"/>
                  </a:cubicBezTo>
                  <a:cubicBezTo>
                    <a:pt x="8" y="42"/>
                    <a:pt x="9" y="44"/>
                    <a:pt x="8" y="42"/>
                  </a:cubicBezTo>
                  <a:cubicBezTo>
                    <a:pt x="7" y="42"/>
                    <a:pt x="8" y="41"/>
                    <a:pt x="8" y="41"/>
                  </a:cubicBezTo>
                  <a:cubicBezTo>
                    <a:pt x="6" y="40"/>
                    <a:pt x="8" y="41"/>
                    <a:pt x="8" y="40"/>
                  </a:cubicBezTo>
                  <a:cubicBezTo>
                    <a:pt x="7" y="39"/>
                    <a:pt x="5" y="38"/>
                    <a:pt x="7" y="38"/>
                  </a:cubicBezTo>
                  <a:cubicBezTo>
                    <a:pt x="7" y="37"/>
                    <a:pt x="5" y="37"/>
                    <a:pt x="5" y="37"/>
                  </a:cubicBezTo>
                  <a:cubicBezTo>
                    <a:pt x="4" y="37"/>
                    <a:pt x="5" y="36"/>
                    <a:pt x="5" y="36"/>
                  </a:cubicBezTo>
                  <a:cubicBezTo>
                    <a:pt x="5" y="36"/>
                    <a:pt x="4" y="35"/>
                    <a:pt x="4" y="35"/>
                  </a:cubicBezTo>
                  <a:cubicBezTo>
                    <a:pt x="2" y="34"/>
                    <a:pt x="4" y="34"/>
                    <a:pt x="4" y="34"/>
                  </a:cubicBezTo>
                  <a:cubicBezTo>
                    <a:pt x="3" y="33"/>
                    <a:pt x="1" y="33"/>
                    <a:pt x="2" y="32"/>
                  </a:cubicBezTo>
                  <a:cubicBezTo>
                    <a:pt x="4" y="32"/>
                    <a:pt x="3" y="30"/>
                    <a:pt x="5" y="30"/>
                  </a:cubicBezTo>
                  <a:cubicBezTo>
                    <a:pt x="5" y="29"/>
                    <a:pt x="3" y="30"/>
                    <a:pt x="3" y="29"/>
                  </a:cubicBezTo>
                  <a:cubicBezTo>
                    <a:pt x="2" y="29"/>
                    <a:pt x="3" y="27"/>
                    <a:pt x="1" y="28"/>
                  </a:cubicBezTo>
                  <a:cubicBezTo>
                    <a:pt x="0" y="26"/>
                    <a:pt x="2" y="25"/>
                    <a:pt x="3" y="23"/>
                  </a:cubicBezTo>
                  <a:cubicBezTo>
                    <a:pt x="4" y="24"/>
                    <a:pt x="7" y="23"/>
                    <a:pt x="8" y="22"/>
                  </a:cubicBezTo>
                  <a:cubicBezTo>
                    <a:pt x="8" y="21"/>
                    <a:pt x="14" y="22"/>
                    <a:pt x="14" y="20"/>
                  </a:cubicBezTo>
                  <a:cubicBezTo>
                    <a:pt x="19" y="20"/>
                    <a:pt x="22" y="19"/>
                    <a:pt x="26" y="19"/>
                  </a:cubicBezTo>
                  <a:cubicBezTo>
                    <a:pt x="28" y="19"/>
                    <a:pt x="27" y="18"/>
                    <a:pt x="26" y="18"/>
                  </a:cubicBezTo>
                  <a:cubicBezTo>
                    <a:pt x="28" y="17"/>
                    <a:pt x="31" y="18"/>
                    <a:pt x="31" y="16"/>
                  </a:cubicBezTo>
                  <a:cubicBezTo>
                    <a:pt x="32" y="16"/>
                    <a:pt x="32" y="17"/>
                    <a:pt x="33" y="17"/>
                  </a:cubicBezTo>
                  <a:cubicBezTo>
                    <a:pt x="36" y="17"/>
                    <a:pt x="33" y="14"/>
                    <a:pt x="36" y="15"/>
                  </a:cubicBezTo>
                  <a:cubicBezTo>
                    <a:pt x="35" y="13"/>
                    <a:pt x="36" y="14"/>
                    <a:pt x="36" y="11"/>
                  </a:cubicBezTo>
                  <a:cubicBezTo>
                    <a:pt x="39" y="11"/>
                    <a:pt x="40" y="12"/>
                    <a:pt x="42" y="12"/>
                  </a:cubicBezTo>
                  <a:cubicBezTo>
                    <a:pt x="43" y="12"/>
                    <a:pt x="43" y="11"/>
                    <a:pt x="45" y="11"/>
                  </a:cubicBezTo>
                  <a:cubicBezTo>
                    <a:pt x="44" y="10"/>
                    <a:pt x="48" y="9"/>
                    <a:pt x="45" y="9"/>
                  </a:cubicBezTo>
                  <a:cubicBezTo>
                    <a:pt x="46" y="9"/>
                    <a:pt x="47" y="9"/>
                    <a:pt x="47" y="8"/>
                  </a:cubicBezTo>
                  <a:cubicBezTo>
                    <a:pt x="50" y="8"/>
                    <a:pt x="48" y="6"/>
                    <a:pt x="52" y="7"/>
                  </a:cubicBezTo>
                  <a:cubicBezTo>
                    <a:pt x="53" y="6"/>
                    <a:pt x="54" y="6"/>
                    <a:pt x="55" y="5"/>
                  </a:cubicBezTo>
                  <a:cubicBezTo>
                    <a:pt x="56" y="6"/>
                    <a:pt x="58" y="6"/>
                    <a:pt x="60" y="6"/>
                  </a:cubicBezTo>
                  <a:cubicBezTo>
                    <a:pt x="58" y="7"/>
                    <a:pt x="60" y="7"/>
                    <a:pt x="61" y="7"/>
                  </a:cubicBezTo>
                  <a:cubicBezTo>
                    <a:pt x="61" y="7"/>
                    <a:pt x="61" y="7"/>
                    <a:pt x="61" y="7"/>
                  </a:cubicBezTo>
                  <a:cubicBezTo>
                    <a:pt x="61" y="8"/>
                    <a:pt x="63" y="7"/>
                    <a:pt x="63" y="7"/>
                  </a:cubicBezTo>
                  <a:cubicBezTo>
                    <a:pt x="63" y="8"/>
                    <a:pt x="64" y="9"/>
                    <a:pt x="67" y="8"/>
                  </a:cubicBezTo>
                  <a:cubicBezTo>
                    <a:pt x="68" y="9"/>
                    <a:pt x="67" y="6"/>
                    <a:pt x="65" y="6"/>
                  </a:cubicBezTo>
                  <a:cubicBezTo>
                    <a:pt x="66" y="6"/>
                    <a:pt x="67" y="6"/>
                    <a:pt x="68" y="5"/>
                  </a:cubicBezTo>
                  <a:cubicBezTo>
                    <a:pt x="68" y="4"/>
                    <a:pt x="69" y="4"/>
                    <a:pt x="72" y="4"/>
                  </a:cubicBezTo>
                  <a:cubicBezTo>
                    <a:pt x="72" y="2"/>
                    <a:pt x="73" y="2"/>
                    <a:pt x="75" y="2"/>
                  </a:cubicBezTo>
                  <a:cubicBezTo>
                    <a:pt x="73" y="3"/>
                    <a:pt x="74" y="3"/>
                    <a:pt x="77" y="3"/>
                  </a:cubicBezTo>
                  <a:cubicBezTo>
                    <a:pt x="81" y="0"/>
                    <a:pt x="89" y="3"/>
                    <a:pt x="9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3" name="Freeform 112"/>
          <p:cNvSpPr/>
          <p:nvPr/>
        </p:nvSpPr>
        <p:spPr bwMode="auto">
          <a:xfrm flipH="1">
            <a:off x="2291334" y="2426940"/>
            <a:ext cx="424468" cy="404813"/>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dirty="0"/>
          </a:p>
        </p:txBody>
      </p:sp>
      <p:grpSp>
        <p:nvGrpSpPr>
          <p:cNvPr id="117" name="组合 116"/>
          <p:cNvGrpSpPr/>
          <p:nvPr/>
        </p:nvGrpSpPr>
        <p:grpSpPr>
          <a:xfrm>
            <a:off x="2638418" y="3915440"/>
            <a:ext cx="151638" cy="115148"/>
            <a:chOff x="4256395" y="1390959"/>
            <a:chExt cx="631210" cy="631208"/>
          </a:xfrm>
        </p:grpSpPr>
        <p:sp>
          <p:nvSpPr>
            <p:cNvPr id="115" name="椭圆 114"/>
            <p:cNvSpPr/>
            <p:nvPr/>
          </p:nvSpPr>
          <p:spPr>
            <a:xfrm>
              <a:off x="4256395" y="1390959"/>
              <a:ext cx="631210" cy="631208"/>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4382664" y="1517228"/>
              <a:ext cx="378672" cy="378670"/>
            </a:xfrm>
            <a:prstGeom prst="ellipse">
              <a:avLst/>
            </a:pr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9" name="直接连接符 118"/>
          <p:cNvCxnSpPr/>
          <p:nvPr/>
        </p:nvCxnSpPr>
        <p:spPr>
          <a:xfrm flipV="1">
            <a:off x="2711062" y="2786980"/>
            <a:ext cx="0" cy="1184856"/>
          </a:xfrm>
          <a:prstGeom prst="line">
            <a:avLst/>
          </a:prstGeom>
          <a:ln w="6350">
            <a:solidFill>
              <a:srgbClr val="03CCCE"/>
            </a:solidFill>
          </a:ln>
        </p:spPr>
        <p:style>
          <a:lnRef idx="1">
            <a:schemeClr val="accent1"/>
          </a:lnRef>
          <a:fillRef idx="0">
            <a:schemeClr val="accent1"/>
          </a:fillRef>
          <a:effectRef idx="0">
            <a:schemeClr val="accent1"/>
          </a:effectRef>
          <a:fontRef idx="minor">
            <a:schemeClr val="tx1"/>
          </a:fontRef>
        </p:style>
      </p:cxnSp>
      <p:sp>
        <p:nvSpPr>
          <p:cNvPr id="120" name="矩形 119"/>
          <p:cNvSpPr/>
          <p:nvPr/>
        </p:nvSpPr>
        <p:spPr>
          <a:xfrm>
            <a:off x="2304245" y="2445152"/>
            <a:ext cx="396263" cy="369332"/>
          </a:xfrm>
          <a:prstGeom prst="rect">
            <a:avLst/>
          </a:prstGeom>
        </p:spPr>
        <p:txBody>
          <a:bodyPr wrap="none">
            <a:spAutoFit/>
          </a:bodyPr>
          <a:lstStyle/>
          <a:p>
            <a:pPr algn="ctr"/>
            <a:r>
              <a:rPr lang="en-US" altLang="zh-CN" dirty="0">
                <a:ln w="6350">
                  <a:noFill/>
                </a:ln>
                <a:solidFill>
                  <a:schemeClr val="bg1"/>
                </a:solidFill>
                <a:latin typeface="Impact" pitchFamily="34" charset="0"/>
                <a:ea typeface="微软雅黑" pitchFamily="34" charset="-122"/>
              </a:rPr>
              <a:t>01</a:t>
            </a:r>
            <a:endParaRPr lang="zh-CN" altLang="en-US" dirty="0">
              <a:ln w="6350">
                <a:noFill/>
              </a:ln>
              <a:solidFill>
                <a:schemeClr val="bg1"/>
              </a:solidFill>
              <a:latin typeface="Impact" pitchFamily="34" charset="0"/>
              <a:ea typeface="微软雅黑" pitchFamily="34" charset="-122"/>
            </a:endParaRPr>
          </a:p>
        </p:txBody>
      </p:sp>
      <p:sp>
        <p:nvSpPr>
          <p:cNvPr id="122" name="Rectangle 66"/>
          <p:cNvSpPr>
            <a:spLocks noChangeArrowheads="1"/>
          </p:cNvSpPr>
          <p:nvPr/>
        </p:nvSpPr>
        <p:spPr bwMode="auto">
          <a:xfrm>
            <a:off x="627277" y="2395031"/>
            <a:ext cx="158035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en-US" altLang="zh-CN" sz="1000" dirty="0">
                <a:solidFill>
                  <a:prstClr val="black">
                    <a:lumMod val="50000"/>
                    <a:lumOff val="50000"/>
                  </a:prstClr>
                </a:solidFill>
                <a:latin typeface="Arial" pitchFamily="34" charset="0"/>
                <a:ea typeface="微软雅黑" pitchFamily="34" charset="-122"/>
              </a:rPr>
              <a:t>Popoola</a:t>
            </a:r>
            <a:r>
              <a:rPr lang="zh-CN" altLang="en-US" sz="1000" dirty="0">
                <a:solidFill>
                  <a:prstClr val="black">
                    <a:lumMod val="50000"/>
                    <a:lumOff val="50000"/>
                  </a:prstClr>
                </a:solidFill>
                <a:latin typeface="Arial" pitchFamily="34" charset="0"/>
                <a:ea typeface="微软雅黑" pitchFamily="34" charset="-122"/>
              </a:rPr>
              <a:t>等人提出了一种基于不可信差分进化（</a:t>
            </a:r>
            <a:r>
              <a:rPr lang="en-US" altLang="zh-CN" sz="1000" dirty="0">
                <a:solidFill>
                  <a:prstClr val="black">
                    <a:lumMod val="50000"/>
                    <a:lumOff val="50000"/>
                  </a:prstClr>
                </a:solidFill>
                <a:latin typeface="Arial" pitchFamily="34" charset="0"/>
                <a:ea typeface="微软雅黑" pitchFamily="34" charset="-122"/>
              </a:rPr>
              <a:t>DDE</a:t>
            </a:r>
            <a:r>
              <a:rPr lang="zh-CN" altLang="en-US" sz="1000" dirty="0">
                <a:solidFill>
                  <a:prstClr val="black">
                    <a:lumMod val="50000"/>
                    <a:lumOff val="50000"/>
                  </a:prstClr>
                </a:solidFill>
                <a:latin typeface="Arial" pitchFamily="34" charset="0"/>
                <a:ea typeface="微软雅黑" pitchFamily="34" charset="-122"/>
              </a:rPr>
              <a:t>）的</a:t>
            </a:r>
            <a:r>
              <a:rPr lang="en-US" altLang="zh-CN" sz="1000" dirty="0">
                <a:solidFill>
                  <a:prstClr val="black">
                    <a:lumMod val="50000"/>
                    <a:lumOff val="50000"/>
                  </a:prstClr>
                </a:solidFill>
                <a:latin typeface="Arial" pitchFamily="34" charset="0"/>
                <a:ea typeface="微软雅黑" pitchFamily="34" charset="-122"/>
              </a:rPr>
              <a:t>NID</a:t>
            </a:r>
            <a:r>
              <a:rPr lang="zh-CN" altLang="en-US" sz="1000" dirty="0">
                <a:solidFill>
                  <a:prstClr val="black">
                    <a:lumMod val="50000"/>
                    <a:lumOff val="50000"/>
                  </a:prstClr>
                </a:solidFill>
                <a:latin typeface="Arial" pitchFamily="34" charset="0"/>
                <a:ea typeface="微软雅黑" pitchFamily="34" charset="-122"/>
              </a:rPr>
              <a:t>特征选择技术，该模型能够识别出训练和测试</a:t>
            </a:r>
            <a:r>
              <a:rPr lang="en-US" altLang="zh-CN" sz="1000" dirty="0">
                <a:solidFill>
                  <a:prstClr val="black">
                    <a:lumMod val="50000"/>
                    <a:lumOff val="50000"/>
                  </a:prstClr>
                </a:solidFill>
                <a:latin typeface="Arial" pitchFamily="34" charset="0"/>
                <a:ea typeface="微软雅黑" pitchFamily="34" charset="-122"/>
              </a:rPr>
              <a:t>NSL-KDD</a:t>
            </a:r>
            <a:r>
              <a:rPr lang="zh-CN" altLang="en-US" sz="1000" dirty="0">
                <a:solidFill>
                  <a:prstClr val="black">
                    <a:lumMod val="50000"/>
                    <a:lumOff val="50000"/>
                  </a:prstClr>
                </a:solidFill>
                <a:latin typeface="Arial" pitchFamily="34" charset="0"/>
                <a:ea typeface="微软雅黑" pitchFamily="34" charset="-122"/>
              </a:rPr>
              <a:t>数据集中</a:t>
            </a:r>
            <a:r>
              <a:rPr lang="en-US" altLang="zh-CN" sz="1000" dirty="0">
                <a:solidFill>
                  <a:prstClr val="black">
                    <a:lumMod val="50000"/>
                    <a:lumOff val="50000"/>
                  </a:prstClr>
                </a:solidFill>
                <a:latin typeface="Arial" pitchFamily="34" charset="0"/>
                <a:ea typeface="微软雅黑" pitchFamily="34" charset="-122"/>
              </a:rPr>
              <a:t>16</a:t>
            </a:r>
            <a:r>
              <a:rPr lang="zh-CN" altLang="en-US" sz="1000" dirty="0">
                <a:solidFill>
                  <a:prstClr val="black">
                    <a:lumMod val="50000"/>
                    <a:lumOff val="50000"/>
                  </a:prstClr>
                </a:solidFill>
                <a:latin typeface="Arial" pitchFamily="34" charset="0"/>
                <a:ea typeface="微软雅黑" pitchFamily="34" charset="-122"/>
              </a:rPr>
              <a:t>个能够对连接进行分类的特征。</a:t>
            </a:r>
            <a:endParaRPr lang="zh-CN" altLang="zh-CN" sz="1000" dirty="0">
              <a:solidFill>
                <a:prstClr val="black">
                  <a:lumMod val="50000"/>
                  <a:lumOff val="50000"/>
                </a:prstClr>
              </a:solidFill>
              <a:latin typeface="Arial" pitchFamily="34" charset="0"/>
              <a:ea typeface="微软雅黑" pitchFamily="34" charset="-122"/>
            </a:endParaRPr>
          </a:p>
        </p:txBody>
      </p:sp>
      <p:sp>
        <p:nvSpPr>
          <p:cNvPr id="131" name="Freeform 112"/>
          <p:cNvSpPr/>
          <p:nvPr/>
        </p:nvSpPr>
        <p:spPr bwMode="auto">
          <a:xfrm>
            <a:off x="3519949" y="1818397"/>
            <a:ext cx="400050" cy="404813"/>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dirty="0"/>
          </a:p>
        </p:txBody>
      </p:sp>
      <p:grpSp>
        <p:nvGrpSpPr>
          <p:cNvPr id="132" name="组合 131"/>
          <p:cNvGrpSpPr/>
          <p:nvPr/>
        </p:nvGrpSpPr>
        <p:grpSpPr>
          <a:xfrm>
            <a:off x="3453758" y="4461540"/>
            <a:ext cx="151638" cy="115148"/>
            <a:chOff x="4256395" y="1390959"/>
            <a:chExt cx="631210" cy="631208"/>
          </a:xfrm>
        </p:grpSpPr>
        <p:sp>
          <p:nvSpPr>
            <p:cNvPr id="133" name="椭圆 132"/>
            <p:cNvSpPr/>
            <p:nvPr/>
          </p:nvSpPr>
          <p:spPr>
            <a:xfrm>
              <a:off x="4256395" y="1390959"/>
              <a:ext cx="631210" cy="631208"/>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4382664" y="1517228"/>
              <a:ext cx="378672" cy="378670"/>
            </a:xfrm>
            <a:prstGeom prst="ellipse">
              <a:avLst/>
            </a:pr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5" name="直接连接符 134"/>
          <p:cNvCxnSpPr/>
          <p:nvPr/>
        </p:nvCxnSpPr>
        <p:spPr>
          <a:xfrm flipV="1">
            <a:off x="3526402" y="2066900"/>
            <a:ext cx="0" cy="2451038"/>
          </a:xfrm>
          <a:prstGeom prst="line">
            <a:avLst/>
          </a:prstGeom>
          <a:ln w="6350">
            <a:solidFill>
              <a:srgbClr val="03CCCE"/>
            </a:solidFill>
          </a:ln>
        </p:spPr>
        <p:style>
          <a:lnRef idx="1">
            <a:schemeClr val="accent1"/>
          </a:lnRef>
          <a:fillRef idx="0">
            <a:schemeClr val="accent1"/>
          </a:fillRef>
          <a:effectRef idx="0">
            <a:schemeClr val="accent1"/>
          </a:effectRef>
          <a:fontRef idx="minor">
            <a:schemeClr val="tx1"/>
          </a:fontRef>
        </p:style>
      </p:cxnSp>
      <p:sp>
        <p:nvSpPr>
          <p:cNvPr id="136" name="矩形 135"/>
          <p:cNvSpPr/>
          <p:nvPr/>
        </p:nvSpPr>
        <p:spPr>
          <a:xfrm>
            <a:off x="3513152" y="1836609"/>
            <a:ext cx="423514" cy="369332"/>
          </a:xfrm>
          <a:prstGeom prst="rect">
            <a:avLst/>
          </a:prstGeom>
        </p:spPr>
        <p:txBody>
          <a:bodyPr wrap="none">
            <a:spAutoFit/>
          </a:bodyPr>
          <a:lstStyle/>
          <a:p>
            <a:pPr algn="ctr"/>
            <a:r>
              <a:rPr lang="en-US" altLang="zh-CN" dirty="0">
                <a:ln w="6350">
                  <a:noFill/>
                </a:ln>
                <a:solidFill>
                  <a:schemeClr val="bg1"/>
                </a:solidFill>
                <a:latin typeface="Impact" pitchFamily="34" charset="0"/>
                <a:ea typeface="微软雅黑" pitchFamily="34" charset="-122"/>
              </a:rPr>
              <a:t>02</a:t>
            </a:r>
            <a:endParaRPr lang="zh-CN" altLang="en-US" dirty="0">
              <a:ln w="6350">
                <a:noFill/>
              </a:ln>
              <a:solidFill>
                <a:schemeClr val="bg1"/>
              </a:solidFill>
              <a:latin typeface="Impact" pitchFamily="34" charset="0"/>
              <a:ea typeface="微软雅黑" pitchFamily="34" charset="-122"/>
            </a:endParaRPr>
          </a:p>
        </p:txBody>
      </p:sp>
      <p:sp>
        <p:nvSpPr>
          <p:cNvPr id="137" name="Rectangle 66"/>
          <p:cNvSpPr>
            <a:spLocks noChangeArrowheads="1"/>
          </p:cNvSpPr>
          <p:nvPr/>
        </p:nvSpPr>
        <p:spPr bwMode="auto">
          <a:xfrm>
            <a:off x="4025156" y="1778868"/>
            <a:ext cx="15803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en-US" altLang="zh-CN" sz="1000" dirty="0">
                <a:solidFill>
                  <a:prstClr val="black">
                    <a:lumMod val="50000"/>
                    <a:lumOff val="50000"/>
                  </a:prstClr>
                </a:solidFill>
                <a:latin typeface="Arial" pitchFamily="34" charset="0"/>
                <a:ea typeface="微软雅黑" pitchFamily="34" charset="-122"/>
              </a:rPr>
              <a:t>Amrita</a:t>
            </a:r>
            <a:r>
              <a:rPr lang="zh-CN" altLang="en-US" sz="1000" dirty="0">
                <a:solidFill>
                  <a:prstClr val="black">
                    <a:lumMod val="50000"/>
                    <a:lumOff val="50000"/>
                  </a:prstClr>
                </a:solidFill>
                <a:latin typeface="Arial" pitchFamily="34" charset="0"/>
                <a:ea typeface="微软雅黑" pitchFamily="34" charset="-122"/>
              </a:rPr>
              <a:t>等人提出了一种混合特征选择方法</a:t>
            </a:r>
            <a:r>
              <a:rPr lang="en-US" altLang="zh-CN" sz="1000" dirty="0">
                <a:solidFill>
                  <a:prstClr val="black">
                    <a:lumMod val="50000"/>
                    <a:lumOff val="50000"/>
                  </a:prstClr>
                </a:solidFill>
                <a:latin typeface="Arial" pitchFamily="34" charset="0"/>
                <a:ea typeface="微软雅黑" pitchFamily="34" charset="-122"/>
              </a:rPr>
              <a:t>——</a:t>
            </a:r>
            <a:r>
              <a:rPr lang="zh-CN" altLang="en-US" sz="1000" dirty="0">
                <a:solidFill>
                  <a:prstClr val="black">
                    <a:lumMod val="50000"/>
                    <a:lumOff val="50000"/>
                  </a:prstClr>
                </a:solidFill>
                <a:latin typeface="Arial" pitchFamily="34" charset="0"/>
                <a:ea typeface="微软雅黑" pitchFamily="34" charset="-122"/>
              </a:rPr>
              <a:t>智能分类器的异构集成。</a:t>
            </a:r>
            <a:endParaRPr lang="zh-CN" altLang="zh-CN" sz="1000" dirty="0">
              <a:solidFill>
                <a:prstClr val="black">
                  <a:lumMod val="50000"/>
                  <a:lumOff val="50000"/>
                </a:prstClr>
              </a:solidFill>
              <a:latin typeface="Arial" pitchFamily="34" charset="0"/>
              <a:ea typeface="微软雅黑" pitchFamily="34" charset="-122"/>
            </a:endParaRPr>
          </a:p>
        </p:txBody>
      </p:sp>
      <p:sp>
        <p:nvSpPr>
          <p:cNvPr id="141" name="Freeform 112"/>
          <p:cNvSpPr/>
          <p:nvPr/>
        </p:nvSpPr>
        <p:spPr bwMode="auto">
          <a:xfrm>
            <a:off x="6438999" y="1571893"/>
            <a:ext cx="400050" cy="404813"/>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dirty="0"/>
          </a:p>
        </p:txBody>
      </p:sp>
      <p:grpSp>
        <p:nvGrpSpPr>
          <p:cNvPr id="142" name="组合 141"/>
          <p:cNvGrpSpPr/>
          <p:nvPr/>
        </p:nvGrpSpPr>
        <p:grpSpPr>
          <a:xfrm>
            <a:off x="6372808" y="4536614"/>
            <a:ext cx="151638" cy="115148"/>
            <a:chOff x="4256395" y="1390959"/>
            <a:chExt cx="631210" cy="631208"/>
          </a:xfrm>
        </p:grpSpPr>
        <p:sp>
          <p:nvSpPr>
            <p:cNvPr id="143" name="椭圆 142"/>
            <p:cNvSpPr/>
            <p:nvPr/>
          </p:nvSpPr>
          <p:spPr>
            <a:xfrm>
              <a:off x="4256395" y="1390959"/>
              <a:ext cx="631210" cy="631208"/>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4382664" y="1517228"/>
              <a:ext cx="378672" cy="378670"/>
            </a:xfrm>
            <a:prstGeom prst="ellipse">
              <a:avLst/>
            </a:pr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45" name="直接连接符 144"/>
          <p:cNvCxnSpPr/>
          <p:nvPr/>
        </p:nvCxnSpPr>
        <p:spPr>
          <a:xfrm flipV="1">
            <a:off x="6445452" y="1892404"/>
            <a:ext cx="0" cy="2700608"/>
          </a:xfrm>
          <a:prstGeom prst="line">
            <a:avLst/>
          </a:prstGeom>
          <a:ln w="6350">
            <a:solidFill>
              <a:srgbClr val="03CCCE"/>
            </a:solidFill>
          </a:ln>
        </p:spPr>
        <p:style>
          <a:lnRef idx="1">
            <a:schemeClr val="accent1"/>
          </a:lnRef>
          <a:fillRef idx="0">
            <a:schemeClr val="accent1"/>
          </a:fillRef>
          <a:effectRef idx="0">
            <a:schemeClr val="accent1"/>
          </a:effectRef>
          <a:fontRef idx="minor">
            <a:schemeClr val="tx1"/>
          </a:fontRef>
        </p:style>
      </p:cxnSp>
      <p:sp>
        <p:nvSpPr>
          <p:cNvPr id="146" name="矩形 145"/>
          <p:cNvSpPr/>
          <p:nvPr/>
        </p:nvSpPr>
        <p:spPr>
          <a:xfrm>
            <a:off x="6432202" y="1590105"/>
            <a:ext cx="423514" cy="369332"/>
          </a:xfrm>
          <a:prstGeom prst="rect">
            <a:avLst/>
          </a:prstGeom>
        </p:spPr>
        <p:txBody>
          <a:bodyPr wrap="none">
            <a:spAutoFit/>
          </a:bodyPr>
          <a:lstStyle/>
          <a:p>
            <a:pPr algn="ctr"/>
            <a:r>
              <a:rPr lang="en-US" altLang="zh-CN" dirty="0">
                <a:ln w="6350">
                  <a:noFill/>
                </a:ln>
                <a:solidFill>
                  <a:schemeClr val="bg1"/>
                </a:solidFill>
                <a:latin typeface="Impact" pitchFamily="34" charset="0"/>
                <a:ea typeface="微软雅黑" pitchFamily="34" charset="-122"/>
              </a:rPr>
              <a:t>04</a:t>
            </a:r>
            <a:endParaRPr lang="zh-CN" altLang="en-US" dirty="0">
              <a:ln w="6350">
                <a:noFill/>
              </a:ln>
              <a:solidFill>
                <a:schemeClr val="bg1"/>
              </a:solidFill>
              <a:latin typeface="Impact" pitchFamily="34" charset="0"/>
              <a:ea typeface="微软雅黑" pitchFamily="34" charset="-122"/>
            </a:endParaRPr>
          </a:p>
        </p:txBody>
      </p:sp>
      <p:sp>
        <p:nvSpPr>
          <p:cNvPr id="147" name="Rectangle 66"/>
          <p:cNvSpPr>
            <a:spLocks noChangeArrowheads="1"/>
          </p:cNvSpPr>
          <p:nvPr/>
        </p:nvSpPr>
        <p:spPr bwMode="auto">
          <a:xfrm>
            <a:off x="6944206" y="1532364"/>
            <a:ext cx="158035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en-US" altLang="zh-CN" sz="1000" dirty="0">
                <a:solidFill>
                  <a:prstClr val="black">
                    <a:lumMod val="50000"/>
                    <a:lumOff val="50000"/>
                  </a:prstClr>
                </a:solidFill>
                <a:latin typeface="Arial" pitchFamily="34" charset="0"/>
                <a:ea typeface="微软雅黑" pitchFamily="34" charset="-122"/>
              </a:rPr>
              <a:t>Shone</a:t>
            </a:r>
            <a:r>
              <a:rPr lang="zh-CN" altLang="en-US" sz="1000" dirty="0">
                <a:solidFill>
                  <a:prstClr val="black">
                    <a:lumMod val="50000"/>
                    <a:lumOff val="50000"/>
                  </a:prstClr>
                </a:solidFill>
                <a:latin typeface="Arial" pitchFamily="34" charset="0"/>
                <a:ea typeface="微软雅黑" pitchFamily="34" charset="-122"/>
              </a:rPr>
              <a:t>提出了一种新的入侵检测系统深度学习技术，提出了一种用于无监督特征学习的非对称深度自动编码器。</a:t>
            </a:r>
            <a:endParaRPr lang="zh-CN" altLang="zh-CN" sz="1000" dirty="0">
              <a:solidFill>
                <a:prstClr val="black">
                  <a:lumMod val="50000"/>
                  <a:lumOff val="50000"/>
                </a:prstClr>
              </a:solidFill>
              <a:latin typeface="Arial" pitchFamily="34" charset="0"/>
              <a:ea typeface="微软雅黑" pitchFamily="34" charset="-122"/>
            </a:endParaRPr>
          </a:p>
        </p:txBody>
      </p:sp>
      <p:sp>
        <p:nvSpPr>
          <p:cNvPr id="151" name="Freeform 112"/>
          <p:cNvSpPr/>
          <p:nvPr/>
        </p:nvSpPr>
        <p:spPr bwMode="auto">
          <a:xfrm flipH="1">
            <a:off x="5476354" y="2714179"/>
            <a:ext cx="424468" cy="404813"/>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dirty="0"/>
          </a:p>
        </p:txBody>
      </p:sp>
      <p:grpSp>
        <p:nvGrpSpPr>
          <p:cNvPr id="152" name="组合 151"/>
          <p:cNvGrpSpPr/>
          <p:nvPr/>
        </p:nvGrpSpPr>
        <p:grpSpPr>
          <a:xfrm>
            <a:off x="5817565" y="4170372"/>
            <a:ext cx="151638" cy="115148"/>
            <a:chOff x="4256395" y="1390959"/>
            <a:chExt cx="631210" cy="631208"/>
          </a:xfrm>
        </p:grpSpPr>
        <p:sp>
          <p:nvSpPr>
            <p:cNvPr id="153" name="椭圆 152"/>
            <p:cNvSpPr/>
            <p:nvPr/>
          </p:nvSpPr>
          <p:spPr>
            <a:xfrm>
              <a:off x="4256395" y="1390959"/>
              <a:ext cx="631210" cy="631208"/>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4382664" y="1517228"/>
              <a:ext cx="378672" cy="378670"/>
            </a:xfrm>
            <a:prstGeom prst="ellipse">
              <a:avLst/>
            </a:pr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55" name="直接连接符 154"/>
          <p:cNvCxnSpPr/>
          <p:nvPr/>
        </p:nvCxnSpPr>
        <p:spPr>
          <a:xfrm flipV="1">
            <a:off x="5892011" y="2987804"/>
            <a:ext cx="0" cy="1239336"/>
          </a:xfrm>
          <a:prstGeom prst="line">
            <a:avLst/>
          </a:prstGeom>
          <a:ln w="6350">
            <a:solidFill>
              <a:srgbClr val="03CCCE"/>
            </a:solidFill>
          </a:ln>
        </p:spPr>
        <p:style>
          <a:lnRef idx="1">
            <a:schemeClr val="accent1"/>
          </a:lnRef>
          <a:fillRef idx="0">
            <a:schemeClr val="accent1"/>
          </a:fillRef>
          <a:effectRef idx="0">
            <a:schemeClr val="accent1"/>
          </a:effectRef>
          <a:fontRef idx="minor">
            <a:schemeClr val="tx1"/>
          </a:fontRef>
        </p:style>
      </p:cxnSp>
      <p:sp>
        <p:nvSpPr>
          <p:cNvPr id="156" name="矩形 155"/>
          <p:cNvSpPr/>
          <p:nvPr/>
        </p:nvSpPr>
        <p:spPr>
          <a:xfrm>
            <a:off x="5472433" y="2732391"/>
            <a:ext cx="429926" cy="369332"/>
          </a:xfrm>
          <a:prstGeom prst="rect">
            <a:avLst/>
          </a:prstGeom>
        </p:spPr>
        <p:txBody>
          <a:bodyPr wrap="none">
            <a:spAutoFit/>
          </a:bodyPr>
          <a:lstStyle/>
          <a:p>
            <a:pPr algn="ctr"/>
            <a:r>
              <a:rPr lang="en-US" altLang="zh-CN" dirty="0">
                <a:ln w="6350">
                  <a:noFill/>
                </a:ln>
                <a:solidFill>
                  <a:schemeClr val="bg1"/>
                </a:solidFill>
                <a:latin typeface="Impact" pitchFamily="34" charset="0"/>
                <a:ea typeface="微软雅黑" pitchFamily="34" charset="-122"/>
              </a:rPr>
              <a:t>03</a:t>
            </a:r>
            <a:endParaRPr lang="zh-CN" altLang="en-US" dirty="0">
              <a:ln w="6350">
                <a:noFill/>
              </a:ln>
              <a:solidFill>
                <a:schemeClr val="bg1"/>
              </a:solidFill>
              <a:latin typeface="Impact" pitchFamily="34" charset="0"/>
              <a:ea typeface="微软雅黑" pitchFamily="34" charset="-122"/>
            </a:endParaRPr>
          </a:p>
        </p:txBody>
      </p:sp>
      <p:sp>
        <p:nvSpPr>
          <p:cNvPr id="157" name="Rectangle 66"/>
          <p:cNvSpPr>
            <a:spLocks noChangeArrowheads="1"/>
          </p:cNvSpPr>
          <p:nvPr/>
        </p:nvSpPr>
        <p:spPr bwMode="auto">
          <a:xfrm>
            <a:off x="3805947" y="2682270"/>
            <a:ext cx="15803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en-US" altLang="zh-CN" sz="1000" dirty="0" err="1">
                <a:solidFill>
                  <a:prstClr val="black">
                    <a:lumMod val="50000"/>
                    <a:lumOff val="50000"/>
                  </a:prstClr>
                </a:solidFill>
                <a:latin typeface="Arial" pitchFamily="34" charset="0"/>
                <a:ea typeface="微软雅黑" pitchFamily="34" charset="-122"/>
              </a:rPr>
              <a:t>Jayaswal</a:t>
            </a:r>
            <a:r>
              <a:rPr lang="zh-CN" altLang="en-US" sz="1000" dirty="0">
                <a:solidFill>
                  <a:prstClr val="black">
                    <a:lumMod val="50000"/>
                    <a:lumOff val="50000"/>
                  </a:prstClr>
                </a:solidFill>
                <a:latin typeface="Arial" pitchFamily="34" charset="0"/>
                <a:ea typeface="微软雅黑" pitchFamily="34" charset="-122"/>
              </a:rPr>
              <a:t>等人提出了一种基于自主学习（</a:t>
            </a:r>
            <a:r>
              <a:rPr lang="en-US" altLang="zh-CN" sz="1000" dirty="0">
                <a:solidFill>
                  <a:prstClr val="black">
                    <a:lumMod val="50000"/>
                    <a:lumOff val="50000"/>
                  </a:prstClr>
                </a:solidFill>
                <a:latin typeface="Arial" pitchFamily="34" charset="0"/>
                <a:ea typeface="微软雅黑" pitchFamily="34" charset="-122"/>
              </a:rPr>
              <a:t>STL</a:t>
            </a:r>
            <a:r>
              <a:rPr lang="zh-CN" altLang="en-US" sz="1000" dirty="0">
                <a:solidFill>
                  <a:prstClr val="black">
                    <a:lumMod val="50000"/>
                    <a:lumOff val="50000"/>
                  </a:prstClr>
                </a:solidFill>
                <a:latin typeface="Arial" pitchFamily="34" charset="0"/>
                <a:ea typeface="微软雅黑" pitchFamily="34" charset="-122"/>
              </a:rPr>
              <a:t>）的基于深度学习的有效灵活的</a:t>
            </a:r>
            <a:r>
              <a:rPr lang="en-US" altLang="zh-CN" sz="1000" dirty="0">
                <a:solidFill>
                  <a:prstClr val="black">
                    <a:lumMod val="50000"/>
                    <a:lumOff val="50000"/>
                  </a:prstClr>
                </a:solidFill>
                <a:latin typeface="Arial" pitchFamily="34" charset="0"/>
                <a:ea typeface="微软雅黑" pitchFamily="34" charset="-122"/>
              </a:rPr>
              <a:t>NIDS</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60" name="圆角矩形 159"/>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介 绍</a:t>
            </a:r>
          </a:p>
        </p:txBody>
      </p:sp>
      <p:sp>
        <p:nvSpPr>
          <p:cNvPr id="161" name="圆角矩形 160"/>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提出的</a:t>
            </a:r>
            <a:r>
              <a:rPr lang="en-US" altLang="zh-CN"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AIDM</a:t>
            </a: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模型</a:t>
            </a:r>
          </a:p>
        </p:txBody>
      </p:sp>
      <p:sp>
        <p:nvSpPr>
          <p:cNvPr id="162" name="圆角矩形 161"/>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63" name="圆角矩形 162"/>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64" name="圆角矩形 163"/>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48" name="矩形 147"/>
          <p:cNvSpPr/>
          <p:nvPr/>
        </p:nvSpPr>
        <p:spPr>
          <a:xfrm>
            <a:off x="395536" y="378109"/>
            <a:ext cx="1107996"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相关研究综述</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14:bounceEnd="60000">
                                          <p:cBhvr additive="base">
                                            <p:cTn id="7" dur="500" fill="hold"/>
                                            <p:tgtEl>
                                              <p:spTgt spid="114"/>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114"/>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500"/>
                                      </p:stCondLst>
                                      <p:childTnLst>
                                        <p:set>
                                          <p:cBhvr>
                                            <p:cTn id="10" dur="1" fill="hold">
                                              <p:stCondLst>
                                                <p:cond delay="0"/>
                                              </p:stCondLst>
                                            </p:cTn>
                                            <p:tgtEl>
                                              <p:spTgt spid="117"/>
                                            </p:tgtEl>
                                            <p:attrNameLst>
                                              <p:attrName>style.visibility</p:attrName>
                                            </p:attrNameLst>
                                          </p:cBhvr>
                                          <p:to>
                                            <p:strVal val="visible"/>
                                          </p:to>
                                        </p:set>
                                        <p:anim calcmode="lin" valueType="num">
                                          <p:cBhvr>
                                            <p:cTn id="11" dur="500" fill="hold"/>
                                            <p:tgtEl>
                                              <p:spTgt spid="117"/>
                                            </p:tgtEl>
                                            <p:attrNameLst>
                                              <p:attrName>ppt_w</p:attrName>
                                            </p:attrNameLst>
                                          </p:cBhvr>
                                          <p:tavLst>
                                            <p:tav tm="0">
                                              <p:val>
                                                <p:fltVal val="0"/>
                                              </p:val>
                                            </p:tav>
                                            <p:tav tm="100000">
                                              <p:val>
                                                <p:strVal val="#ppt_w"/>
                                              </p:val>
                                            </p:tav>
                                          </p:tavLst>
                                        </p:anim>
                                        <p:anim calcmode="lin" valueType="num">
                                          <p:cBhvr>
                                            <p:cTn id="12" dur="500" fill="hold"/>
                                            <p:tgtEl>
                                              <p:spTgt spid="117"/>
                                            </p:tgtEl>
                                            <p:attrNameLst>
                                              <p:attrName>ppt_h</p:attrName>
                                            </p:attrNameLst>
                                          </p:cBhvr>
                                          <p:tavLst>
                                            <p:tav tm="0">
                                              <p:val>
                                                <p:fltVal val="0"/>
                                              </p:val>
                                            </p:tav>
                                            <p:tav tm="100000">
                                              <p:val>
                                                <p:strVal val="#ppt_h"/>
                                              </p:val>
                                            </p:tav>
                                          </p:tavLst>
                                        </p:anim>
                                      </p:childTnLst>
                                    </p:cTn>
                                  </p:par>
                                  <p:par>
                                    <p:cTn id="13" presetID="22" presetClass="entr" presetSubtype="4" fill="hold" nodeType="withEffect">
                                      <p:stCondLst>
                                        <p:cond delay="1000"/>
                                      </p:stCondLst>
                                      <p:childTnLst>
                                        <p:set>
                                          <p:cBhvr>
                                            <p:cTn id="14" dur="1" fill="hold">
                                              <p:stCondLst>
                                                <p:cond delay="0"/>
                                              </p:stCondLst>
                                            </p:cTn>
                                            <p:tgtEl>
                                              <p:spTgt spid="119"/>
                                            </p:tgtEl>
                                            <p:attrNameLst>
                                              <p:attrName>style.visibility</p:attrName>
                                            </p:attrNameLst>
                                          </p:cBhvr>
                                          <p:to>
                                            <p:strVal val="visible"/>
                                          </p:to>
                                        </p:set>
                                        <p:animEffect transition="in" filter="wipe(down)">
                                          <p:cBhvr>
                                            <p:cTn id="15" dur="500"/>
                                            <p:tgtEl>
                                              <p:spTgt spid="119"/>
                                            </p:tgtEl>
                                          </p:cBhvr>
                                        </p:animEffect>
                                      </p:childTnLst>
                                    </p:cTn>
                                  </p:par>
                                  <p:par>
                                    <p:cTn id="16" presetID="55" presetClass="entr" presetSubtype="0" fill="hold" grpId="0" nodeType="withEffect">
                                      <p:stCondLst>
                                        <p:cond delay="1500"/>
                                      </p:stCondLst>
                                      <p:childTnLst>
                                        <p:set>
                                          <p:cBhvr>
                                            <p:cTn id="17" dur="1" fill="hold">
                                              <p:stCondLst>
                                                <p:cond delay="0"/>
                                              </p:stCondLst>
                                            </p:cTn>
                                            <p:tgtEl>
                                              <p:spTgt spid="122"/>
                                            </p:tgtEl>
                                            <p:attrNameLst>
                                              <p:attrName>style.visibility</p:attrName>
                                            </p:attrNameLst>
                                          </p:cBhvr>
                                          <p:to>
                                            <p:strVal val="visible"/>
                                          </p:to>
                                        </p:set>
                                        <p:anim calcmode="lin" valueType="num">
                                          <p:cBhvr>
                                            <p:cTn id="18" dur="500" fill="hold"/>
                                            <p:tgtEl>
                                              <p:spTgt spid="122"/>
                                            </p:tgtEl>
                                            <p:attrNameLst>
                                              <p:attrName>ppt_w</p:attrName>
                                            </p:attrNameLst>
                                          </p:cBhvr>
                                          <p:tavLst>
                                            <p:tav tm="0">
                                              <p:val>
                                                <p:strVal val="#ppt_w*0.70"/>
                                              </p:val>
                                            </p:tav>
                                            <p:tav tm="100000">
                                              <p:val>
                                                <p:strVal val="#ppt_w"/>
                                              </p:val>
                                            </p:tav>
                                          </p:tavLst>
                                        </p:anim>
                                        <p:anim calcmode="lin" valueType="num">
                                          <p:cBhvr>
                                            <p:cTn id="19" dur="500" fill="hold"/>
                                            <p:tgtEl>
                                              <p:spTgt spid="122"/>
                                            </p:tgtEl>
                                            <p:attrNameLst>
                                              <p:attrName>ppt_h</p:attrName>
                                            </p:attrNameLst>
                                          </p:cBhvr>
                                          <p:tavLst>
                                            <p:tav tm="0">
                                              <p:val>
                                                <p:strVal val="#ppt_h"/>
                                              </p:val>
                                            </p:tav>
                                            <p:tav tm="100000">
                                              <p:val>
                                                <p:strVal val="#ppt_h"/>
                                              </p:val>
                                            </p:tav>
                                          </p:tavLst>
                                        </p:anim>
                                        <p:animEffect transition="in" filter="fade">
                                          <p:cBhvr>
                                            <p:cTn id="20" dur="500"/>
                                            <p:tgtEl>
                                              <p:spTgt spid="122"/>
                                            </p:tgtEl>
                                          </p:cBhvr>
                                        </p:animEffect>
                                      </p:childTnLst>
                                    </p:cTn>
                                  </p:par>
                                  <p:par>
                                    <p:cTn id="21" presetID="47" presetClass="entr" presetSubtype="0" fill="hold" grpId="0" nodeType="withEffect">
                                      <p:stCondLst>
                                        <p:cond delay="1500"/>
                                      </p:stCondLst>
                                      <p:childTnLst>
                                        <p:set>
                                          <p:cBhvr>
                                            <p:cTn id="22" dur="1" fill="hold">
                                              <p:stCondLst>
                                                <p:cond delay="0"/>
                                              </p:stCondLst>
                                            </p:cTn>
                                            <p:tgtEl>
                                              <p:spTgt spid="113"/>
                                            </p:tgtEl>
                                            <p:attrNameLst>
                                              <p:attrName>style.visibility</p:attrName>
                                            </p:attrNameLst>
                                          </p:cBhvr>
                                          <p:to>
                                            <p:strVal val="visible"/>
                                          </p:to>
                                        </p:set>
                                        <p:animEffect transition="in" filter="fade">
                                          <p:cBhvr>
                                            <p:cTn id="23" dur="500"/>
                                            <p:tgtEl>
                                              <p:spTgt spid="113"/>
                                            </p:tgtEl>
                                          </p:cBhvr>
                                        </p:animEffect>
                                        <p:anim calcmode="lin" valueType="num">
                                          <p:cBhvr>
                                            <p:cTn id="24" dur="500" fill="hold"/>
                                            <p:tgtEl>
                                              <p:spTgt spid="113"/>
                                            </p:tgtEl>
                                            <p:attrNameLst>
                                              <p:attrName>ppt_x</p:attrName>
                                            </p:attrNameLst>
                                          </p:cBhvr>
                                          <p:tavLst>
                                            <p:tav tm="0">
                                              <p:val>
                                                <p:strVal val="#ppt_x"/>
                                              </p:val>
                                            </p:tav>
                                            <p:tav tm="100000">
                                              <p:val>
                                                <p:strVal val="#ppt_x"/>
                                              </p:val>
                                            </p:tav>
                                          </p:tavLst>
                                        </p:anim>
                                        <p:anim calcmode="lin" valueType="num">
                                          <p:cBhvr>
                                            <p:cTn id="25" dur="500" fill="hold"/>
                                            <p:tgtEl>
                                              <p:spTgt spid="113"/>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1500"/>
                                      </p:stCondLst>
                                      <p:childTnLst>
                                        <p:set>
                                          <p:cBhvr>
                                            <p:cTn id="27" dur="1" fill="hold">
                                              <p:stCondLst>
                                                <p:cond delay="0"/>
                                              </p:stCondLst>
                                            </p:cTn>
                                            <p:tgtEl>
                                              <p:spTgt spid="120"/>
                                            </p:tgtEl>
                                            <p:attrNameLst>
                                              <p:attrName>style.visibility</p:attrName>
                                            </p:attrNameLst>
                                          </p:cBhvr>
                                          <p:to>
                                            <p:strVal val="visible"/>
                                          </p:to>
                                        </p:set>
                                        <p:animEffect transition="in" filter="fade">
                                          <p:cBhvr>
                                            <p:cTn id="28" dur="500"/>
                                            <p:tgtEl>
                                              <p:spTgt spid="120"/>
                                            </p:tgtEl>
                                          </p:cBhvr>
                                        </p:animEffect>
                                        <p:anim calcmode="lin" valueType="num">
                                          <p:cBhvr>
                                            <p:cTn id="29" dur="500" fill="hold"/>
                                            <p:tgtEl>
                                              <p:spTgt spid="120"/>
                                            </p:tgtEl>
                                            <p:attrNameLst>
                                              <p:attrName>ppt_x</p:attrName>
                                            </p:attrNameLst>
                                          </p:cBhvr>
                                          <p:tavLst>
                                            <p:tav tm="0">
                                              <p:val>
                                                <p:strVal val="#ppt_x"/>
                                              </p:val>
                                            </p:tav>
                                            <p:tav tm="100000">
                                              <p:val>
                                                <p:strVal val="#ppt_x"/>
                                              </p:val>
                                            </p:tav>
                                          </p:tavLst>
                                        </p:anim>
                                        <p:anim calcmode="lin" valueType="num">
                                          <p:cBhvr>
                                            <p:cTn id="30" dur="500" fill="hold"/>
                                            <p:tgtEl>
                                              <p:spTgt spid="120"/>
                                            </p:tgtEl>
                                            <p:attrNameLst>
                                              <p:attrName>ppt_y</p:attrName>
                                            </p:attrNameLst>
                                          </p:cBhvr>
                                          <p:tavLst>
                                            <p:tav tm="0">
                                              <p:val>
                                                <p:strVal val="#ppt_y-.1"/>
                                              </p:val>
                                            </p:tav>
                                            <p:tav tm="100000">
                                              <p:val>
                                                <p:strVal val="#ppt_y"/>
                                              </p:val>
                                            </p:tav>
                                          </p:tavLst>
                                        </p:anim>
                                      </p:childTnLst>
                                    </p:cTn>
                                  </p:par>
                                  <p:par>
                                    <p:cTn id="31" presetID="23" presetClass="entr" presetSubtype="16" fill="hold" nodeType="withEffect">
                                      <p:stCondLst>
                                        <p:cond delay="500"/>
                                      </p:stCondLst>
                                      <p:childTnLst>
                                        <p:set>
                                          <p:cBhvr>
                                            <p:cTn id="32" dur="1" fill="hold">
                                              <p:stCondLst>
                                                <p:cond delay="0"/>
                                              </p:stCondLst>
                                            </p:cTn>
                                            <p:tgtEl>
                                              <p:spTgt spid="132"/>
                                            </p:tgtEl>
                                            <p:attrNameLst>
                                              <p:attrName>style.visibility</p:attrName>
                                            </p:attrNameLst>
                                          </p:cBhvr>
                                          <p:to>
                                            <p:strVal val="visible"/>
                                          </p:to>
                                        </p:set>
                                        <p:anim calcmode="lin" valueType="num">
                                          <p:cBhvr>
                                            <p:cTn id="33" dur="500" fill="hold"/>
                                            <p:tgtEl>
                                              <p:spTgt spid="132"/>
                                            </p:tgtEl>
                                            <p:attrNameLst>
                                              <p:attrName>ppt_w</p:attrName>
                                            </p:attrNameLst>
                                          </p:cBhvr>
                                          <p:tavLst>
                                            <p:tav tm="0">
                                              <p:val>
                                                <p:fltVal val="0"/>
                                              </p:val>
                                            </p:tav>
                                            <p:tav tm="100000">
                                              <p:val>
                                                <p:strVal val="#ppt_w"/>
                                              </p:val>
                                            </p:tav>
                                          </p:tavLst>
                                        </p:anim>
                                        <p:anim calcmode="lin" valueType="num">
                                          <p:cBhvr>
                                            <p:cTn id="34" dur="500" fill="hold"/>
                                            <p:tgtEl>
                                              <p:spTgt spid="132"/>
                                            </p:tgtEl>
                                            <p:attrNameLst>
                                              <p:attrName>ppt_h</p:attrName>
                                            </p:attrNameLst>
                                          </p:cBhvr>
                                          <p:tavLst>
                                            <p:tav tm="0">
                                              <p:val>
                                                <p:fltVal val="0"/>
                                              </p:val>
                                            </p:tav>
                                            <p:tav tm="100000">
                                              <p:val>
                                                <p:strVal val="#ppt_h"/>
                                              </p:val>
                                            </p:tav>
                                          </p:tavLst>
                                        </p:anim>
                                      </p:childTnLst>
                                    </p:cTn>
                                  </p:par>
                                  <p:par>
                                    <p:cTn id="35" presetID="22" presetClass="entr" presetSubtype="4" fill="hold" nodeType="withEffect">
                                      <p:stCondLst>
                                        <p:cond delay="1000"/>
                                      </p:stCondLst>
                                      <p:childTnLst>
                                        <p:set>
                                          <p:cBhvr>
                                            <p:cTn id="36" dur="1" fill="hold">
                                              <p:stCondLst>
                                                <p:cond delay="0"/>
                                              </p:stCondLst>
                                            </p:cTn>
                                            <p:tgtEl>
                                              <p:spTgt spid="135"/>
                                            </p:tgtEl>
                                            <p:attrNameLst>
                                              <p:attrName>style.visibility</p:attrName>
                                            </p:attrNameLst>
                                          </p:cBhvr>
                                          <p:to>
                                            <p:strVal val="visible"/>
                                          </p:to>
                                        </p:set>
                                        <p:animEffect transition="in" filter="wipe(down)">
                                          <p:cBhvr>
                                            <p:cTn id="37" dur="500"/>
                                            <p:tgtEl>
                                              <p:spTgt spid="135"/>
                                            </p:tgtEl>
                                          </p:cBhvr>
                                        </p:animEffect>
                                      </p:childTnLst>
                                    </p:cTn>
                                  </p:par>
                                  <p:par>
                                    <p:cTn id="38" presetID="55" presetClass="entr" presetSubtype="0" fill="hold" grpId="0" nodeType="withEffect">
                                      <p:stCondLst>
                                        <p:cond delay="1500"/>
                                      </p:stCondLst>
                                      <p:childTnLst>
                                        <p:set>
                                          <p:cBhvr>
                                            <p:cTn id="39" dur="1" fill="hold">
                                              <p:stCondLst>
                                                <p:cond delay="0"/>
                                              </p:stCondLst>
                                            </p:cTn>
                                            <p:tgtEl>
                                              <p:spTgt spid="137"/>
                                            </p:tgtEl>
                                            <p:attrNameLst>
                                              <p:attrName>style.visibility</p:attrName>
                                            </p:attrNameLst>
                                          </p:cBhvr>
                                          <p:to>
                                            <p:strVal val="visible"/>
                                          </p:to>
                                        </p:set>
                                        <p:anim calcmode="lin" valueType="num">
                                          <p:cBhvr>
                                            <p:cTn id="40" dur="500" fill="hold"/>
                                            <p:tgtEl>
                                              <p:spTgt spid="137"/>
                                            </p:tgtEl>
                                            <p:attrNameLst>
                                              <p:attrName>ppt_w</p:attrName>
                                            </p:attrNameLst>
                                          </p:cBhvr>
                                          <p:tavLst>
                                            <p:tav tm="0">
                                              <p:val>
                                                <p:strVal val="#ppt_w*0.70"/>
                                              </p:val>
                                            </p:tav>
                                            <p:tav tm="100000">
                                              <p:val>
                                                <p:strVal val="#ppt_w"/>
                                              </p:val>
                                            </p:tav>
                                          </p:tavLst>
                                        </p:anim>
                                        <p:anim calcmode="lin" valueType="num">
                                          <p:cBhvr>
                                            <p:cTn id="41" dur="500" fill="hold"/>
                                            <p:tgtEl>
                                              <p:spTgt spid="137"/>
                                            </p:tgtEl>
                                            <p:attrNameLst>
                                              <p:attrName>ppt_h</p:attrName>
                                            </p:attrNameLst>
                                          </p:cBhvr>
                                          <p:tavLst>
                                            <p:tav tm="0">
                                              <p:val>
                                                <p:strVal val="#ppt_h"/>
                                              </p:val>
                                            </p:tav>
                                            <p:tav tm="100000">
                                              <p:val>
                                                <p:strVal val="#ppt_h"/>
                                              </p:val>
                                            </p:tav>
                                          </p:tavLst>
                                        </p:anim>
                                        <p:animEffect transition="in" filter="fade">
                                          <p:cBhvr>
                                            <p:cTn id="42" dur="500"/>
                                            <p:tgtEl>
                                              <p:spTgt spid="137"/>
                                            </p:tgtEl>
                                          </p:cBhvr>
                                        </p:animEffect>
                                      </p:childTnLst>
                                    </p:cTn>
                                  </p:par>
                                  <p:par>
                                    <p:cTn id="43" presetID="47" presetClass="entr" presetSubtype="0" fill="hold" grpId="0" nodeType="withEffect">
                                      <p:stCondLst>
                                        <p:cond delay="1500"/>
                                      </p:stCondLst>
                                      <p:childTnLst>
                                        <p:set>
                                          <p:cBhvr>
                                            <p:cTn id="44" dur="1" fill="hold">
                                              <p:stCondLst>
                                                <p:cond delay="0"/>
                                              </p:stCondLst>
                                            </p:cTn>
                                            <p:tgtEl>
                                              <p:spTgt spid="131"/>
                                            </p:tgtEl>
                                            <p:attrNameLst>
                                              <p:attrName>style.visibility</p:attrName>
                                            </p:attrNameLst>
                                          </p:cBhvr>
                                          <p:to>
                                            <p:strVal val="visible"/>
                                          </p:to>
                                        </p:set>
                                        <p:animEffect transition="in" filter="fade">
                                          <p:cBhvr>
                                            <p:cTn id="45" dur="500"/>
                                            <p:tgtEl>
                                              <p:spTgt spid="131"/>
                                            </p:tgtEl>
                                          </p:cBhvr>
                                        </p:animEffect>
                                        <p:anim calcmode="lin" valueType="num">
                                          <p:cBhvr>
                                            <p:cTn id="46" dur="500" fill="hold"/>
                                            <p:tgtEl>
                                              <p:spTgt spid="131"/>
                                            </p:tgtEl>
                                            <p:attrNameLst>
                                              <p:attrName>ppt_x</p:attrName>
                                            </p:attrNameLst>
                                          </p:cBhvr>
                                          <p:tavLst>
                                            <p:tav tm="0">
                                              <p:val>
                                                <p:strVal val="#ppt_x"/>
                                              </p:val>
                                            </p:tav>
                                            <p:tav tm="100000">
                                              <p:val>
                                                <p:strVal val="#ppt_x"/>
                                              </p:val>
                                            </p:tav>
                                          </p:tavLst>
                                        </p:anim>
                                        <p:anim calcmode="lin" valueType="num">
                                          <p:cBhvr>
                                            <p:cTn id="47" dur="500" fill="hold"/>
                                            <p:tgtEl>
                                              <p:spTgt spid="131"/>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1500"/>
                                      </p:stCondLst>
                                      <p:childTnLst>
                                        <p:set>
                                          <p:cBhvr>
                                            <p:cTn id="49" dur="1" fill="hold">
                                              <p:stCondLst>
                                                <p:cond delay="0"/>
                                              </p:stCondLst>
                                            </p:cTn>
                                            <p:tgtEl>
                                              <p:spTgt spid="136"/>
                                            </p:tgtEl>
                                            <p:attrNameLst>
                                              <p:attrName>style.visibility</p:attrName>
                                            </p:attrNameLst>
                                          </p:cBhvr>
                                          <p:to>
                                            <p:strVal val="visible"/>
                                          </p:to>
                                        </p:set>
                                        <p:animEffect transition="in" filter="fade">
                                          <p:cBhvr>
                                            <p:cTn id="50" dur="500"/>
                                            <p:tgtEl>
                                              <p:spTgt spid="136"/>
                                            </p:tgtEl>
                                          </p:cBhvr>
                                        </p:animEffect>
                                        <p:anim calcmode="lin" valueType="num">
                                          <p:cBhvr>
                                            <p:cTn id="51" dur="500" fill="hold"/>
                                            <p:tgtEl>
                                              <p:spTgt spid="136"/>
                                            </p:tgtEl>
                                            <p:attrNameLst>
                                              <p:attrName>ppt_x</p:attrName>
                                            </p:attrNameLst>
                                          </p:cBhvr>
                                          <p:tavLst>
                                            <p:tav tm="0">
                                              <p:val>
                                                <p:strVal val="#ppt_x"/>
                                              </p:val>
                                            </p:tav>
                                            <p:tav tm="100000">
                                              <p:val>
                                                <p:strVal val="#ppt_x"/>
                                              </p:val>
                                            </p:tav>
                                          </p:tavLst>
                                        </p:anim>
                                        <p:anim calcmode="lin" valueType="num">
                                          <p:cBhvr>
                                            <p:cTn id="52" dur="500" fill="hold"/>
                                            <p:tgtEl>
                                              <p:spTgt spid="136"/>
                                            </p:tgtEl>
                                            <p:attrNameLst>
                                              <p:attrName>ppt_y</p:attrName>
                                            </p:attrNameLst>
                                          </p:cBhvr>
                                          <p:tavLst>
                                            <p:tav tm="0">
                                              <p:val>
                                                <p:strVal val="#ppt_y-.1"/>
                                              </p:val>
                                            </p:tav>
                                            <p:tav tm="100000">
                                              <p:val>
                                                <p:strVal val="#ppt_y"/>
                                              </p:val>
                                            </p:tav>
                                          </p:tavLst>
                                        </p:anim>
                                      </p:childTnLst>
                                    </p:cTn>
                                  </p:par>
                                  <p:par>
                                    <p:cTn id="53" presetID="23" presetClass="entr" presetSubtype="16" fill="hold" nodeType="withEffect">
                                      <p:stCondLst>
                                        <p:cond delay="500"/>
                                      </p:stCondLst>
                                      <p:childTnLst>
                                        <p:set>
                                          <p:cBhvr>
                                            <p:cTn id="54" dur="1" fill="hold">
                                              <p:stCondLst>
                                                <p:cond delay="0"/>
                                              </p:stCondLst>
                                            </p:cTn>
                                            <p:tgtEl>
                                              <p:spTgt spid="142"/>
                                            </p:tgtEl>
                                            <p:attrNameLst>
                                              <p:attrName>style.visibility</p:attrName>
                                            </p:attrNameLst>
                                          </p:cBhvr>
                                          <p:to>
                                            <p:strVal val="visible"/>
                                          </p:to>
                                        </p:set>
                                        <p:anim calcmode="lin" valueType="num">
                                          <p:cBhvr>
                                            <p:cTn id="55" dur="500" fill="hold"/>
                                            <p:tgtEl>
                                              <p:spTgt spid="142"/>
                                            </p:tgtEl>
                                            <p:attrNameLst>
                                              <p:attrName>ppt_w</p:attrName>
                                            </p:attrNameLst>
                                          </p:cBhvr>
                                          <p:tavLst>
                                            <p:tav tm="0">
                                              <p:val>
                                                <p:fltVal val="0"/>
                                              </p:val>
                                            </p:tav>
                                            <p:tav tm="100000">
                                              <p:val>
                                                <p:strVal val="#ppt_w"/>
                                              </p:val>
                                            </p:tav>
                                          </p:tavLst>
                                        </p:anim>
                                        <p:anim calcmode="lin" valueType="num">
                                          <p:cBhvr>
                                            <p:cTn id="56" dur="500" fill="hold"/>
                                            <p:tgtEl>
                                              <p:spTgt spid="142"/>
                                            </p:tgtEl>
                                            <p:attrNameLst>
                                              <p:attrName>ppt_h</p:attrName>
                                            </p:attrNameLst>
                                          </p:cBhvr>
                                          <p:tavLst>
                                            <p:tav tm="0">
                                              <p:val>
                                                <p:fltVal val="0"/>
                                              </p:val>
                                            </p:tav>
                                            <p:tav tm="100000">
                                              <p:val>
                                                <p:strVal val="#ppt_h"/>
                                              </p:val>
                                            </p:tav>
                                          </p:tavLst>
                                        </p:anim>
                                      </p:childTnLst>
                                    </p:cTn>
                                  </p:par>
                                  <p:par>
                                    <p:cTn id="57" presetID="22" presetClass="entr" presetSubtype="4" fill="hold" nodeType="withEffect">
                                      <p:stCondLst>
                                        <p:cond delay="1000"/>
                                      </p:stCondLst>
                                      <p:childTnLst>
                                        <p:set>
                                          <p:cBhvr>
                                            <p:cTn id="58" dur="1" fill="hold">
                                              <p:stCondLst>
                                                <p:cond delay="0"/>
                                              </p:stCondLst>
                                            </p:cTn>
                                            <p:tgtEl>
                                              <p:spTgt spid="145"/>
                                            </p:tgtEl>
                                            <p:attrNameLst>
                                              <p:attrName>style.visibility</p:attrName>
                                            </p:attrNameLst>
                                          </p:cBhvr>
                                          <p:to>
                                            <p:strVal val="visible"/>
                                          </p:to>
                                        </p:set>
                                        <p:animEffect transition="in" filter="wipe(down)">
                                          <p:cBhvr>
                                            <p:cTn id="59" dur="500"/>
                                            <p:tgtEl>
                                              <p:spTgt spid="145"/>
                                            </p:tgtEl>
                                          </p:cBhvr>
                                        </p:animEffect>
                                      </p:childTnLst>
                                    </p:cTn>
                                  </p:par>
                                  <p:par>
                                    <p:cTn id="60" presetID="55" presetClass="entr" presetSubtype="0" fill="hold" grpId="0" nodeType="withEffect">
                                      <p:stCondLst>
                                        <p:cond delay="1500"/>
                                      </p:stCondLst>
                                      <p:childTnLst>
                                        <p:set>
                                          <p:cBhvr>
                                            <p:cTn id="61" dur="1" fill="hold">
                                              <p:stCondLst>
                                                <p:cond delay="0"/>
                                              </p:stCondLst>
                                            </p:cTn>
                                            <p:tgtEl>
                                              <p:spTgt spid="147"/>
                                            </p:tgtEl>
                                            <p:attrNameLst>
                                              <p:attrName>style.visibility</p:attrName>
                                            </p:attrNameLst>
                                          </p:cBhvr>
                                          <p:to>
                                            <p:strVal val="visible"/>
                                          </p:to>
                                        </p:set>
                                        <p:anim calcmode="lin" valueType="num">
                                          <p:cBhvr>
                                            <p:cTn id="62" dur="500" fill="hold"/>
                                            <p:tgtEl>
                                              <p:spTgt spid="147"/>
                                            </p:tgtEl>
                                            <p:attrNameLst>
                                              <p:attrName>ppt_w</p:attrName>
                                            </p:attrNameLst>
                                          </p:cBhvr>
                                          <p:tavLst>
                                            <p:tav tm="0">
                                              <p:val>
                                                <p:strVal val="#ppt_w*0.70"/>
                                              </p:val>
                                            </p:tav>
                                            <p:tav tm="100000">
                                              <p:val>
                                                <p:strVal val="#ppt_w"/>
                                              </p:val>
                                            </p:tav>
                                          </p:tavLst>
                                        </p:anim>
                                        <p:anim calcmode="lin" valueType="num">
                                          <p:cBhvr>
                                            <p:cTn id="63" dur="500" fill="hold"/>
                                            <p:tgtEl>
                                              <p:spTgt spid="147"/>
                                            </p:tgtEl>
                                            <p:attrNameLst>
                                              <p:attrName>ppt_h</p:attrName>
                                            </p:attrNameLst>
                                          </p:cBhvr>
                                          <p:tavLst>
                                            <p:tav tm="0">
                                              <p:val>
                                                <p:strVal val="#ppt_h"/>
                                              </p:val>
                                            </p:tav>
                                            <p:tav tm="100000">
                                              <p:val>
                                                <p:strVal val="#ppt_h"/>
                                              </p:val>
                                            </p:tav>
                                          </p:tavLst>
                                        </p:anim>
                                        <p:animEffect transition="in" filter="fade">
                                          <p:cBhvr>
                                            <p:cTn id="64" dur="500"/>
                                            <p:tgtEl>
                                              <p:spTgt spid="147"/>
                                            </p:tgtEl>
                                          </p:cBhvr>
                                        </p:animEffect>
                                      </p:childTnLst>
                                    </p:cTn>
                                  </p:par>
                                  <p:par>
                                    <p:cTn id="65" presetID="47" presetClass="entr" presetSubtype="0" fill="hold" grpId="0" nodeType="withEffect">
                                      <p:stCondLst>
                                        <p:cond delay="1500"/>
                                      </p:stCondLst>
                                      <p:childTnLst>
                                        <p:set>
                                          <p:cBhvr>
                                            <p:cTn id="66" dur="1" fill="hold">
                                              <p:stCondLst>
                                                <p:cond delay="0"/>
                                              </p:stCondLst>
                                            </p:cTn>
                                            <p:tgtEl>
                                              <p:spTgt spid="141"/>
                                            </p:tgtEl>
                                            <p:attrNameLst>
                                              <p:attrName>style.visibility</p:attrName>
                                            </p:attrNameLst>
                                          </p:cBhvr>
                                          <p:to>
                                            <p:strVal val="visible"/>
                                          </p:to>
                                        </p:set>
                                        <p:animEffect transition="in" filter="fade">
                                          <p:cBhvr>
                                            <p:cTn id="67" dur="500"/>
                                            <p:tgtEl>
                                              <p:spTgt spid="141"/>
                                            </p:tgtEl>
                                          </p:cBhvr>
                                        </p:animEffect>
                                        <p:anim calcmode="lin" valueType="num">
                                          <p:cBhvr>
                                            <p:cTn id="68" dur="500" fill="hold"/>
                                            <p:tgtEl>
                                              <p:spTgt spid="141"/>
                                            </p:tgtEl>
                                            <p:attrNameLst>
                                              <p:attrName>ppt_x</p:attrName>
                                            </p:attrNameLst>
                                          </p:cBhvr>
                                          <p:tavLst>
                                            <p:tav tm="0">
                                              <p:val>
                                                <p:strVal val="#ppt_x"/>
                                              </p:val>
                                            </p:tav>
                                            <p:tav tm="100000">
                                              <p:val>
                                                <p:strVal val="#ppt_x"/>
                                              </p:val>
                                            </p:tav>
                                          </p:tavLst>
                                        </p:anim>
                                        <p:anim calcmode="lin" valueType="num">
                                          <p:cBhvr>
                                            <p:cTn id="69" dur="500" fill="hold"/>
                                            <p:tgtEl>
                                              <p:spTgt spid="141"/>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1500"/>
                                      </p:stCondLst>
                                      <p:childTnLst>
                                        <p:set>
                                          <p:cBhvr>
                                            <p:cTn id="71" dur="1" fill="hold">
                                              <p:stCondLst>
                                                <p:cond delay="0"/>
                                              </p:stCondLst>
                                            </p:cTn>
                                            <p:tgtEl>
                                              <p:spTgt spid="146"/>
                                            </p:tgtEl>
                                            <p:attrNameLst>
                                              <p:attrName>style.visibility</p:attrName>
                                            </p:attrNameLst>
                                          </p:cBhvr>
                                          <p:to>
                                            <p:strVal val="visible"/>
                                          </p:to>
                                        </p:set>
                                        <p:animEffect transition="in" filter="fade">
                                          <p:cBhvr>
                                            <p:cTn id="72" dur="500"/>
                                            <p:tgtEl>
                                              <p:spTgt spid="146"/>
                                            </p:tgtEl>
                                          </p:cBhvr>
                                        </p:animEffect>
                                        <p:anim calcmode="lin" valueType="num">
                                          <p:cBhvr>
                                            <p:cTn id="73" dur="500" fill="hold"/>
                                            <p:tgtEl>
                                              <p:spTgt spid="146"/>
                                            </p:tgtEl>
                                            <p:attrNameLst>
                                              <p:attrName>ppt_x</p:attrName>
                                            </p:attrNameLst>
                                          </p:cBhvr>
                                          <p:tavLst>
                                            <p:tav tm="0">
                                              <p:val>
                                                <p:strVal val="#ppt_x"/>
                                              </p:val>
                                            </p:tav>
                                            <p:tav tm="100000">
                                              <p:val>
                                                <p:strVal val="#ppt_x"/>
                                              </p:val>
                                            </p:tav>
                                          </p:tavLst>
                                        </p:anim>
                                        <p:anim calcmode="lin" valueType="num">
                                          <p:cBhvr>
                                            <p:cTn id="74" dur="500" fill="hold"/>
                                            <p:tgtEl>
                                              <p:spTgt spid="146"/>
                                            </p:tgtEl>
                                            <p:attrNameLst>
                                              <p:attrName>ppt_y</p:attrName>
                                            </p:attrNameLst>
                                          </p:cBhvr>
                                          <p:tavLst>
                                            <p:tav tm="0">
                                              <p:val>
                                                <p:strVal val="#ppt_y-.1"/>
                                              </p:val>
                                            </p:tav>
                                            <p:tav tm="100000">
                                              <p:val>
                                                <p:strVal val="#ppt_y"/>
                                              </p:val>
                                            </p:tav>
                                          </p:tavLst>
                                        </p:anim>
                                      </p:childTnLst>
                                    </p:cTn>
                                  </p:par>
                                  <p:par>
                                    <p:cTn id="75" presetID="23" presetClass="entr" presetSubtype="16" fill="hold" nodeType="withEffect">
                                      <p:stCondLst>
                                        <p:cond delay="500"/>
                                      </p:stCondLst>
                                      <p:childTnLst>
                                        <p:set>
                                          <p:cBhvr>
                                            <p:cTn id="76" dur="1" fill="hold">
                                              <p:stCondLst>
                                                <p:cond delay="0"/>
                                              </p:stCondLst>
                                            </p:cTn>
                                            <p:tgtEl>
                                              <p:spTgt spid="152"/>
                                            </p:tgtEl>
                                            <p:attrNameLst>
                                              <p:attrName>style.visibility</p:attrName>
                                            </p:attrNameLst>
                                          </p:cBhvr>
                                          <p:to>
                                            <p:strVal val="visible"/>
                                          </p:to>
                                        </p:set>
                                        <p:anim calcmode="lin" valueType="num">
                                          <p:cBhvr>
                                            <p:cTn id="77" dur="500" fill="hold"/>
                                            <p:tgtEl>
                                              <p:spTgt spid="152"/>
                                            </p:tgtEl>
                                            <p:attrNameLst>
                                              <p:attrName>ppt_w</p:attrName>
                                            </p:attrNameLst>
                                          </p:cBhvr>
                                          <p:tavLst>
                                            <p:tav tm="0">
                                              <p:val>
                                                <p:fltVal val="0"/>
                                              </p:val>
                                            </p:tav>
                                            <p:tav tm="100000">
                                              <p:val>
                                                <p:strVal val="#ppt_w"/>
                                              </p:val>
                                            </p:tav>
                                          </p:tavLst>
                                        </p:anim>
                                        <p:anim calcmode="lin" valueType="num">
                                          <p:cBhvr>
                                            <p:cTn id="78" dur="500" fill="hold"/>
                                            <p:tgtEl>
                                              <p:spTgt spid="152"/>
                                            </p:tgtEl>
                                            <p:attrNameLst>
                                              <p:attrName>ppt_h</p:attrName>
                                            </p:attrNameLst>
                                          </p:cBhvr>
                                          <p:tavLst>
                                            <p:tav tm="0">
                                              <p:val>
                                                <p:fltVal val="0"/>
                                              </p:val>
                                            </p:tav>
                                            <p:tav tm="100000">
                                              <p:val>
                                                <p:strVal val="#ppt_h"/>
                                              </p:val>
                                            </p:tav>
                                          </p:tavLst>
                                        </p:anim>
                                      </p:childTnLst>
                                    </p:cTn>
                                  </p:par>
                                  <p:par>
                                    <p:cTn id="79" presetID="22" presetClass="entr" presetSubtype="4" fill="hold" nodeType="withEffect">
                                      <p:stCondLst>
                                        <p:cond delay="1000"/>
                                      </p:stCondLst>
                                      <p:childTnLst>
                                        <p:set>
                                          <p:cBhvr>
                                            <p:cTn id="80" dur="1" fill="hold">
                                              <p:stCondLst>
                                                <p:cond delay="0"/>
                                              </p:stCondLst>
                                            </p:cTn>
                                            <p:tgtEl>
                                              <p:spTgt spid="155"/>
                                            </p:tgtEl>
                                            <p:attrNameLst>
                                              <p:attrName>style.visibility</p:attrName>
                                            </p:attrNameLst>
                                          </p:cBhvr>
                                          <p:to>
                                            <p:strVal val="visible"/>
                                          </p:to>
                                        </p:set>
                                        <p:animEffect transition="in" filter="wipe(down)">
                                          <p:cBhvr>
                                            <p:cTn id="81" dur="500"/>
                                            <p:tgtEl>
                                              <p:spTgt spid="155"/>
                                            </p:tgtEl>
                                          </p:cBhvr>
                                        </p:animEffect>
                                      </p:childTnLst>
                                    </p:cTn>
                                  </p:par>
                                  <p:par>
                                    <p:cTn id="82" presetID="55" presetClass="entr" presetSubtype="0" fill="hold" grpId="0" nodeType="withEffect">
                                      <p:stCondLst>
                                        <p:cond delay="1500"/>
                                      </p:stCondLst>
                                      <p:childTnLst>
                                        <p:set>
                                          <p:cBhvr>
                                            <p:cTn id="83" dur="1" fill="hold">
                                              <p:stCondLst>
                                                <p:cond delay="0"/>
                                              </p:stCondLst>
                                            </p:cTn>
                                            <p:tgtEl>
                                              <p:spTgt spid="157"/>
                                            </p:tgtEl>
                                            <p:attrNameLst>
                                              <p:attrName>style.visibility</p:attrName>
                                            </p:attrNameLst>
                                          </p:cBhvr>
                                          <p:to>
                                            <p:strVal val="visible"/>
                                          </p:to>
                                        </p:set>
                                        <p:anim calcmode="lin" valueType="num">
                                          <p:cBhvr>
                                            <p:cTn id="84" dur="500" fill="hold"/>
                                            <p:tgtEl>
                                              <p:spTgt spid="157"/>
                                            </p:tgtEl>
                                            <p:attrNameLst>
                                              <p:attrName>ppt_w</p:attrName>
                                            </p:attrNameLst>
                                          </p:cBhvr>
                                          <p:tavLst>
                                            <p:tav tm="0">
                                              <p:val>
                                                <p:strVal val="#ppt_w*0.70"/>
                                              </p:val>
                                            </p:tav>
                                            <p:tav tm="100000">
                                              <p:val>
                                                <p:strVal val="#ppt_w"/>
                                              </p:val>
                                            </p:tav>
                                          </p:tavLst>
                                        </p:anim>
                                        <p:anim calcmode="lin" valueType="num">
                                          <p:cBhvr>
                                            <p:cTn id="85" dur="500" fill="hold"/>
                                            <p:tgtEl>
                                              <p:spTgt spid="157"/>
                                            </p:tgtEl>
                                            <p:attrNameLst>
                                              <p:attrName>ppt_h</p:attrName>
                                            </p:attrNameLst>
                                          </p:cBhvr>
                                          <p:tavLst>
                                            <p:tav tm="0">
                                              <p:val>
                                                <p:strVal val="#ppt_h"/>
                                              </p:val>
                                            </p:tav>
                                            <p:tav tm="100000">
                                              <p:val>
                                                <p:strVal val="#ppt_h"/>
                                              </p:val>
                                            </p:tav>
                                          </p:tavLst>
                                        </p:anim>
                                        <p:animEffect transition="in" filter="fade">
                                          <p:cBhvr>
                                            <p:cTn id="86" dur="500"/>
                                            <p:tgtEl>
                                              <p:spTgt spid="157"/>
                                            </p:tgtEl>
                                          </p:cBhvr>
                                        </p:animEffect>
                                      </p:childTnLst>
                                    </p:cTn>
                                  </p:par>
                                  <p:par>
                                    <p:cTn id="87" presetID="47" presetClass="entr" presetSubtype="0" fill="hold" grpId="0" nodeType="withEffect">
                                      <p:stCondLst>
                                        <p:cond delay="1500"/>
                                      </p:stCondLst>
                                      <p:childTnLst>
                                        <p:set>
                                          <p:cBhvr>
                                            <p:cTn id="88" dur="1" fill="hold">
                                              <p:stCondLst>
                                                <p:cond delay="0"/>
                                              </p:stCondLst>
                                            </p:cTn>
                                            <p:tgtEl>
                                              <p:spTgt spid="151"/>
                                            </p:tgtEl>
                                            <p:attrNameLst>
                                              <p:attrName>style.visibility</p:attrName>
                                            </p:attrNameLst>
                                          </p:cBhvr>
                                          <p:to>
                                            <p:strVal val="visible"/>
                                          </p:to>
                                        </p:set>
                                        <p:animEffect transition="in" filter="fade">
                                          <p:cBhvr>
                                            <p:cTn id="89" dur="500"/>
                                            <p:tgtEl>
                                              <p:spTgt spid="151"/>
                                            </p:tgtEl>
                                          </p:cBhvr>
                                        </p:animEffect>
                                        <p:anim calcmode="lin" valueType="num">
                                          <p:cBhvr>
                                            <p:cTn id="90" dur="500" fill="hold"/>
                                            <p:tgtEl>
                                              <p:spTgt spid="151"/>
                                            </p:tgtEl>
                                            <p:attrNameLst>
                                              <p:attrName>ppt_x</p:attrName>
                                            </p:attrNameLst>
                                          </p:cBhvr>
                                          <p:tavLst>
                                            <p:tav tm="0">
                                              <p:val>
                                                <p:strVal val="#ppt_x"/>
                                              </p:val>
                                            </p:tav>
                                            <p:tav tm="100000">
                                              <p:val>
                                                <p:strVal val="#ppt_x"/>
                                              </p:val>
                                            </p:tav>
                                          </p:tavLst>
                                        </p:anim>
                                        <p:anim calcmode="lin" valueType="num">
                                          <p:cBhvr>
                                            <p:cTn id="91" dur="500" fill="hold"/>
                                            <p:tgtEl>
                                              <p:spTgt spid="151"/>
                                            </p:tgtEl>
                                            <p:attrNameLst>
                                              <p:attrName>ppt_y</p:attrName>
                                            </p:attrNameLst>
                                          </p:cBhvr>
                                          <p:tavLst>
                                            <p:tav tm="0">
                                              <p:val>
                                                <p:strVal val="#ppt_y-.1"/>
                                              </p:val>
                                            </p:tav>
                                            <p:tav tm="100000">
                                              <p:val>
                                                <p:strVal val="#ppt_y"/>
                                              </p:val>
                                            </p:tav>
                                          </p:tavLst>
                                        </p:anim>
                                      </p:childTnLst>
                                    </p:cTn>
                                  </p:par>
                                  <p:par>
                                    <p:cTn id="92" presetID="47" presetClass="entr" presetSubtype="0" fill="hold" grpId="0" nodeType="withEffect">
                                      <p:stCondLst>
                                        <p:cond delay="1500"/>
                                      </p:stCondLst>
                                      <p:childTnLst>
                                        <p:set>
                                          <p:cBhvr>
                                            <p:cTn id="93" dur="1" fill="hold">
                                              <p:stCondLst>
                                                <p:cond delay="0"/>
                                              </p:stCondLst>
                                            </p:cTn>
                                            <p:tgtEl>
                                              <p:spTgt spid="156"/>
                                            </p:tgtEl>
                                            <p:attrNameLst>
                                              <p:attrName>style.visibility</p:attrName>
                                            </p:attrNameLst>
                                          </p:cBhvr>
                                          <p:to>
                                            <p:strVal val="visible"/>
                                          </p:to>
                                        </p:set>
                                        <p:animEffect transition="in" filter="fade">
                                          <p:cBhvr>
                                            <p:cTn id="94" dur="500"/>
                                            <p:tgtEl>
                                              <p:spTgt spid="156"/>
                                            </p:tgtEl>
                                          </p:cBhvr>
                                        </p:animEffect>
                                        <p:anim calcmode="lin" valueType="num">
                                          <p:cBhvr>
                                            <p:cTn id="95" dur="500" fill="hold"/>
                                            <p:tgtEl>
                                              <p:spTgt spid="156"/>
                                            </p:tgtEl>
                                            <p:attrNameLst>
                                              <p:attrName>ppt_x</p:attrName>
                                            </p:attrNameLst>
                                          </p:cBhvr>
                                          <p:tavLst>
                                            <p:tav tm="0">
                                              <p:val>
                                                <p:strVal val="#ppt_x"/>
                                              </p:val>
                                            </p:tav>
                                            <p:tav tm="100000">
                                              <p:val>
                                                <p:strVal val="#ppt_x"/>
                                              </p:val>
                                            </p:tav>
                                          </p:tavLst>
                                        </p:anim>
                                        <p:anim calcmode="lin" valueType="num">
                                          <p:cBhvr>
                                            <p:cTn id="96" dur="500" fill="hold"/>
                                            <p:tgtEl>
                                              <p:spTgt spid="156"/>
                                            </p:tgtEl>
                                            <p:attrNameLst>
                                              <p:attrName>ppt_y</p:attrName>
                                            </p:attrNameLst>
                                          </p:cBhvr>
                                          <p:tavLst>
                                            <p:tav tm="0">
                                              <p:val>
                                                <p:strVal val="#ppt_y-.1"/>
                                              </p:val>
                                            </p:tav>
                                            <p:tav tm="100000">
                                              <p:val>
                                                <p:strVal val="#ppt_y"/>
                                              </p:val>
                                            </p:tav>
                                          </p:tavLst>
                                        </p:anim>
                                      </p:childTnLst>
                                    </p:cTn>
                                  </p:par>
                                  <p:par>
                                    <p:cTn id="97" presetID="47" presetClass="entr" presetSubtype="0" fill="hold" grpId="0" nodeType="withEffect">
                                      <p:stCondLst>
                                        <p:cond delay="1800"/>
                                      </p:stCondLst>
                                      <p:childTnLst>
                                        <p:set>
                                          <p:cBhvr>
                                            <p:cTn id="98" dur="1" fill="hold">
                                              <p:stCondLst>
                                                <p:cond delay="0"/>
                                              </p:stCondLst>
                                            </p:cTn>
                                            <p:tgtEl>
                                              <p:spTgt spid="158"/>
                                            </p:tgtEl>
                                            <p:attrNameLst>
                                              <p:attrName>style.visibility</p:attrName>
                                            </p:attrNameLst>
                                          </p:cBhvr>
                                          <p:to>
                                            <p:strVal val="visible"/>
                                          </p:to>
                                        </p:set>
                                        <p:animEffect transition="in" filter="fade">
                                          <p:cBhvr>
                                            <p:cTn id="99" dur="500"/>
                                            <p:tgtEl>
                                              <p:spTgt spid="158"/>
                                            </p:tgtEl>
                                          </p:cBhvr>
                                        </p:animEffect>
                                        <p:anim calcmode="lin" valueType="num">
                                          <p:cBhvr>
                                            <p:cTn id="100" dur="500" fill="hold"/>
                                            <p:tgtEl>
                                              <p:spTgt spid="158"/>
                                            </p:tgtEl>
                                            <p:attrNameLst>
                                              <p:attrName>ppt_x</p:attrName>
                                            </p:attrNameLst>
                                          </p:cBhvr>
                                          <p:tavLst>
                                            <p:tav tm="0">
                                              <p:val>
                                                <p:strVal val="#ppt_x"/>
                                              </p:val>
                                            </p:tav>
                                            <p:tav tm="100000">
                                              <p:val>
                                                <p:strVal val="#ppt_x"/>
                                              </p:val>
                                            </p:tav>
                                          </p:tavLst>
                                        </p:anim>
                                        <p:anim calcmode="lin" valueType="num">
                                          <p:cBhvr>
                                            <p:cTn id="101" dur="500" fill="hold"/>
                                            <p:tgtEl>
                                              <p:spTgt spid="1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13" grpId="0" animBg="1"/>
          <p:bldP spid="120" grpId="0"/>
          <p:bldP spid="122" grpId="0"/>
          <p:bldP spid="131" grpId="0" animBg="1"/>
          <p:bldP spid="136" grpId="0"/>
          <p:bldP spid="137" grpId="0"/>
          <p:bldP spid="141" grpId="0" animBg="1"/>
          <p:bldP spid="146" grpId="0"/>
          <p:bldP spid="147" grpId="0"/>
          <p:bldP spid="151" grpId="0" animBg="1"/>
          <p:bldP spid="156" grpId="0"/>
          <p:bldP spid="15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additive="base">
                                            <p:cTn id="7" dur="500" fill="hold"/>
                                            <p:tgtEl>
                                              <p:spTgt spid="114"/>
                                            </p:tgtEl>
                                            <p:attrNameLst>
                                              <p:attrName>ppt_x</p:attrName>
                                            </p:attrNameLst>
                                          </p:cBhvr>
                                          <p:tavLst>
                                            <p:tav tm="0">
                                              <p:val>
                                                <p:strVal val="#ppt_x"/>
                                              </p:val>
                                            </p:tav>
                                            <p:tav tm="100000">
                                              <p:val>
                                                <p:strVal val="#ppt_x"/>
                                              </p:val>
                                            </p:tav>
                                          </p:tavLst>
                                        </p:anim>
                                        <p:anim calcmode="lin" valueType="num">
                                          <p:cBhvr additive="base">
                                            <p:cTn id="8" dur="500" fill="hold"/>
                                            <p:tgtEl>
                                              <p:spTgt spid="114"/>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500"/>
                                      </p:stCondLst>
                                      <p:childTnLst>
                                        <p:set>
                                          <p:cBhvr>
                                            <p:cTn id="10" dur="1" fill="hold">
                                              <p:stCondLst>
                                                <p:cond delay="0"/>
                                              </p:stCondLst>
                                            </p:cTn>
                                            <p:tgtEl>
                                              <p:spTgt spid="117"/>
                                            </p:tgtEl>
                                            <p:attrNameLst>
                                              <p:attrName>style.visibility</p:attrName>
                                            </p:attrNameLst>
                                          </p:cBhvr>
                                          <p:to>
                                            <p:strVal val="visible"/>
                                          </p:to>
                                        </p:set>
                                        <p:anim calcmode="lin" valueType="num">
                                          <p:cBhvr>
                                            <p:cTn id="11" dur="500" fill="hold"/>
                                            <p:tgtEl>
                                              <p:spTgt spid="117"/>
                                            </p:tgtEl>
                                            <p:attrNameLst>
                                              <p:attrName>ppt_w</p:attrName>
                                            </p:attrNameLst>
                                          </p:cBhvr>
                                          <p:tavLst>
                                            <p:tav tm="0">
                                              <p:val>
                                                <p:fltVal val="0"/>
                                              </p:val>
                                            </p:tav>
                                            <p:tav tm="100000">
                                              <p:val>
                                                <p:strVal val="#ppt_w"/>
                                              </p:val>
                                            </p:tav>
                                          </p:tavLst>
                                        </p:anim>
                                        <p:anim calcmode="lin" valueType="num">
                                          <p:cBhvr>
                                            <p:cTn id="12" dur="500" fill="hold"/>
                                            <p:tgtEl>
                                              <p:spTgt spid="117"/>
                                            </p:tgtEl>
                                            <p:attrNameLst>
                                              <p:attrName>ppt_h</p:attrName>
                                            </p:attrNameLst>
                                          </p:cBhvr>
                                          <p:tavLst>
                                            <p:tav tm="0">
                                              <p:val>
                                                <p:fltVal val="0"/>
                                              </p:val>
                                            </p:tav>
                                            <p:tav tm="100000">
                                              <p:val>
                                                <p:strVal val="#ppt_h"/>
                                              </p:val>
                                            </p:tav>
                                          </p:tavLst>
                                        </p:anim>
                                      </p:childTnLst>
                                    </p:cTn>
                                  </p:par>
                                  <p:par>
                                    <p:cTn id="13" presetID="22" presetClass="entr" presetSubtype="4" fill="hold" nodeType="withEffect">
                                      <p:stCondLst>
                                        <p:cond delay="1000"/>
                                      </p:stCondLst>
                                      <p:childTnLst>
                                        <p:set>
                                          <p:cBhvr>
                                            <p:cTn id="14" dur="1" fill="hold">
                                              <p:stCondLst>
                                                <p:cond delay="0"/>
                                              </p:stCondLst>
                                            </p:cTn>
                                            <p:tgtEl>
                                              <p:spTgt spid="119"/>
                                            </p:tgtEl>
                                            <p:attrNameLst>
                                              <p:attrName>style.visibility</p:attrName>
                                            </p:attrNameLst>
                                          </p:cBhvr>
                                          <p:to>
                                            <p:strVal val="visible"/>
                                          </p:to>
                                        </p:set>
                                        <p:animEffect transition="in" filter="wipe(down)">
                                          <p:cBhvr>
                                            <p:cTn id="15" dur="500"/>
                                            <p:tgtEl>
                                              <p:spTgt spid="119"/>
                                            </p:tgtEl>
                                          </p:cBhvr>
                                        </p:animEffect>
                                      </p:childTnLst>
                                    </p:cTn>
                                  </p:par>
                                  <p:par>
                                    <p:cTn id="16" presetID="55" presetClass="entr" presetSubtype="0" fill="hold" grpId="0" nodeType="withEffect">
                                      <p:stCondLst>
                                        <p:cond delay="1500"/>
                                      </p:stCondLst>
                                      <p:childTnLst>
                                        <p:set>
                                          <p:cBhvr>
                                            <p:cTn id="17" dur="1" fill="hold">
                                              <p:stCondLst>
                                                <p:cond delay="0"/>
                                              </p:stCondLst>
                                            </p:cTn>
                                            <p:tgtEl>
                                              <p:spTgt spid="122"/>
                                            </p:tgtEl>
                                            <p:attrNameLst>
                                              <p:attrName>style.visibility</p:attrName>
                                            </p:attrNameLst>
                                          </p:cBhvr>
                                          <p:to>
                                            <p:strVal val="visible"/>
                                          </p:to>
                                        </p:set>
                                        <p:anim calcmode="lin" valueType="num">
                                          <p:cBhvr>
                                            <p:cTn id="18" dur="500" fill="hold"/>
                                            <p:tgtEl>
                                              <p:spTgt spid="122"/>
                                            </p:tgtEl>
                                            <p:attrNameLst>
                                              <p:attrName>ppt_w</p:attrName>
                                            </p:attrNameLst>
                                          </p:cBhvr>
                                          <p:tavLst>
                                            <p:tav tm="0">
                                              <p:val>
                                                <p:strVal val="#ppt_w*0.70"/>
                                              </p:val>
                                            </p:tav>
                                            <p:tav tm="100000">
                                              <p:val>
                                                <p:strVal val="#ppt_w"/>
                                              </p:val>
                                            </p:tav>
                                          </p:tavLst>
                                        </p:anim>
                                        <p:anim calcmode="lin" valueType="num">
                                          <p:cBhvr>
                                            <p:cTn id="19" dur="500" fill="hold"/>
                                            <p:tgtEl>
                                              <p:spTgt spid="122"/>
                                            </p:tgtEl>
                                            <p:attrNameLst>
                                              <p:attrName>ppt_h</p:attrName>
                                            </p:attrNameLst>
                                          </p:cBhvr>
                                          <p:tavLst>
                                            <p:tav tm="0">
                                              <p:val>
                                                <p:strVal val="#ppt_h"/>
                                              </p:val>
                                            </p:tav>
                                            <p:tav tm="100000">
                                              <p:val>
                                                <p:strVal val="#ppt_h"/>
                                              </p:val>
                                            </p:tav>
                                          </p:tavLst>
                                        </p:anim>
                                        <p:animEffect transition="in" filter="fade">
                                          <p:cBhvr>
                                            <p:cTn id="20" dur="500"/>
                                            <p:tgtEl>
                                              <p:spTgt spid="122"/>
                                            </p:tgtEl>
                                          </p:cBhvr>
                                        </p:animEffect>
                                      </p:childTnLst>
                                    </p:cTn>
                                  </p:par>
                                  <p:par>
                                    <p:cTn id="21" presetID="47" presetClass="entr" presetSubtype="0" fill="hold" grpId="0" nodeType="withEffect">
                                      <p:stCondLst>
                                        <p:cond delay="1500"/>
                                      </p:stCondLst>
                                      <p:childTnLst>
                                        <p:set>
                                          <p:cBhvr>
                                            <p:cTn id="22" dur="1" fill="hold">
                                              <p:stCondLst>
                                                <p:cond delay="0"/>
                                              </p:stCondLst>
                                            </p:cTn>
                                            <p:tgtEl>
                                              <p:spTgt spid="113"/>
                                            </p:tgtEl>
                                            <p:attrNameLst>
                                              <p:attrName>style.visibility</p:attrName>
                                            </p:attrNameLst>
                                          </p:cBhvr>
                                          <p:to>
                                            <p:strVal val="visible"/>
                                          </p:to>
                                        </p:set>
                                        <p:animEffect transition="in" filter="fade">
                                          <p:cBhvr>
                                            <p:cTn id="23" dur="500"/>
                                            <p:tgtEl>
                                              <p:spTgt spid="113"/>
                                            </p:tgtEl>
                                          </p:cBhvr>
                                        </p:animEffect>
                                        <p:anim calcmode="lin" valueType="num">
                                          <p:cBhvr>
                                            <p:cTn id="24" dur="500" fill="hold"/>
                                            <p:tgtEl>
                                              <p:spTgt spid="113"/>
                                            </p:tgtEl>
                                            <p:attrNameLst>
                                              <p:attrName>ppt_x</p:attrName>
                                            </p:attrNameLst>
                                          </p:cBhvr>
                                          <p:tavLst>
                                            <p:tav tm="0">
                                              <p:val>
                                                <p:strVal val="#ppt_x"/>
                                              </p:val>
                                            </p:tav>
                                            <p:tav tm="100000">
                                              <p:val>
                                                <p:strVal val="#ppt_x"/>
                                              </p:val>
                                            </p:tav>
                                          </p:tavLst>
                                        </p:anim>
                                        <p:anim calcmode="lin" valueType="num">
                                          <p:cBhvr>
                                            <p:cTn id="25" dur="500" fill="hold"/>
                                            <p:tgtEl>
                                              <p:spTgt spid="113"/>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1500"/>
                                      </p:stCondLst>
                                      <p:childTnLst>
                                        <p:set>
                                          <p:cBhvr>
                                            <p:cTn id="27" dur="1" fill="hold">
                                              <p:stCondLst>
                                                <p:cond delay="0"/>
                                              </p:stCondLst>
                                            </p:cTn>
                                            <p:tgtEl>
                                              <p:spTgt spid="120"/>
                                            </p:tgtEl>
                                            <p:attrNameLst>
                                              <p:attrName>style.visibility</p:attrName>
                                            </p:attrNameLst>
                                          </p:cBhvr>
                                          <p:to>
                                            <p:strVal val="visible"/>
                                          </p:to>
                                        </p:set>
                                        <p:animEffect transition="in" filter="fade">
                                          <p:cBhvr>
                                            <p:cTn id="28" dur="500"/>
                                            <p:tgtEl>
                                              <p:spTgt spid="120"/>
                                            </p:tgtEl>
                                          </p:cBhvr>
                                        </p:animEffect>
                                        <p:anim calcmode="lin" valueType="num">
                                          <p:cBhvr>
                                            <p:cTn id="29" dur="500" fill="hold"/>
                                            <p:tgtEl>
                                              <p:spTgt spid="120"/>
                                            </p:tgtEl>
                                            <p:attrNameLst>
                                              <p:attrName>ppt_x</p:attrName>
                                            </p:attrNameLst>
                                          </p:cBhvr>
                                          <p:tavLst>
                                            <p:tav tm="0">
                                              <p:val>
                                                <p:strVal val="#ppt_x"/>
                                              </p:val>
                                            </p:tav>
                                            <p:tav tm="100000">
                                              <p:val>
                                                <p:strVal val="#ppt_x"/>
                                              </p:val>
                                            </p:tav>
                                          </p:tavLst>
                                        </p:anim>
                                        <p:anim calcmode="lin" valueType="num">
                                          <p:cBhvr>
                                            <p:cTn id="30" dur="500" fill="hold"/>
                                            <p:tgtEl>
                                              <p:spTgt spid="120"/>
                                            </p:tgtEl>
                                            <p:attrNameLst>
                                              <p:attrName>ppt_y</p:attrName>
                                            </p:attrNameLst>
                                          </p:cBhvr>
                                          <p:tavLst>
                                            <p:tav tm="0">
                                              <p:val>
                                                <p:strVal val="#ppt_y-.1"/>
                                              </p:val>
                                            </p:tav>
                                            <p:tav tm="100000">
                                              <p:val>
                                                <p:strVal val="#ppt_y"/>
                                              </p:val>
                                            </p:tav>
                                          </p:tavLst>
                                        </p:anim>
                                      </p:childTnLst>
                                    </p:cTn>
                                  </p:par>
                                  <p:par>
                                    <p:cTn id="31" presetID="23" presetClass="entr" presetSubtype="16" fill="hold" nodeType="withEffect">
                                      <p:stCondLst>
                                        <p:cond delay="500"/>
                                      </p:stCondLst>
                                      <p:childTnLst>
                                        <p:set>
                                          <p:cBhvr>
                                            <p:cTn id="32" dur="1" fill="hold">
                                              <p:stCondLst>
                                                <p:cond delay="0"/>
                                              </p:stCondLst>
                                            </p:cTn>
                                            <p:tgtEl>
                                              <p:spTgt spid="132"/>
                                            </p:tgtEl>
                                            <p:attrNameLst>
                                              <p:attrName>style.visibility</p:attrName>
                                            </p:attrNameLst>
                                          </p:cBhvr>
                                          <p:to>
                                            <p:strVal val="visible"/>
                                          </p:to>
                                        </p:set>
                                        <p:anim calcmode="lin" valueType="num">
                                          <p:cBhvr>
                                            <p:cTn id="33" dur="500" fill="hold"/>
                                            <p:tgtEl>
                                              <p:spTgt spid="132"/>
                                            </p:tgtEl>
                                            <p:attrNameLst>
                                              <p:attrName>ppt_w</p:attrName>
                                            </p:attrNameLst>
                                          </p:cBhvr>
                                          <p:tavLst>
                                            <p:tav tm="0">
                                              <p:val>
                                                <p:fltVal val="0"/>
                                              </p:val>
                                            </p:tav>
                                            <p:tav tm="100000">
                                              <p:val>
                                                <p:strVal val="#ppt_w"/>
                                              </p:val>
                                            </p:tav>
                                          </p:tavLst>
                                        </p:anim>
                                        <p:anim calcmode="lin" valueType="num">
                                          <p:cBhvr>
                                            <p:cTn id="34" dur="500" fill="hold"/>
                                            <p:tgtEl>
                                              <p:spTgt spid="132"/>
                                            </p:tgtEl>
                                            <p:attrNameLst>
                                              <p:attrName>ppt_h</p:attrName>
                                            </p:attrNameLst>
                                          </p:cBhvr>
                                          <p:tavLst>
                                            <p:tav tm="0">
                                              <p:val>
                                                <p:fltVal val="0"/>
                                              </p:val>
                                            </p:tav>
                                            <p:tav tm="100000">
                                              <p:val>
                                                <p:strVal val="#ppt_h"/>
                                              </p:val>
                                            </p:tav>
                                          </p:tavLst>
                                        </p:anim>
                                      </p:childTnLst>
                                    </p:cTn>
                                  </p:par>
                                  <p:par>
                                    <p:cTn id="35" presetID="22" presetClass="entr" presetSubtype="4" fill="hold" nodeType="withEffect">
                                      <p:stCondLst>
                                        <p:cond delay="1000"/>
                                      </p:stCondLst>
                                      <p:childTnLst>
                                        <p:set>
                                          <p:cBhvr>
                                            <p:cTn id="36" dur="1" fill="hold">
                                              <p:stCondLst>
                                                <p:cond delay="0"/>
                                              </p:stCondLst>
                                            </p:cTn>
                                            <p:tgtEl>
                                              <p:spTgt spid="135"/>
                                            </p:tgtEl>
                                            <p:attrNameLst>
                                              <p:attrName>style.visibility</p:attrName>
                                            </p:attrNameLst>
                                          </p:cBhvr>
                                          <p:to>
                                            <p:strVal val="visible"/>
                                          </p:to>
                                        </p:set>
                                        <p:animEffect transition="in" filter="wipe(down)">
                                          <p:cBhvr>
                                            <p:cTn id="37" dur="500"/>
                                            <p:tgtEl>
                                              <p:spTgt spid="135"/>
                                            </p:tgtEl>
                                          </p:cBhvr>
                                        </p:animEffect>
                                      </p:childTnLst>
                                    </p:cTn>
                                  </p:par>
                                  <p:par>
                                    <p:cTn id="38" presetID="55" presetClass="entr" presetSubtype="0" fill="hold" grpId="0" nodeType="withEffect">
                                      <p:stCondLst>
                                        <p:cond delay="1500"/>
                                      </p:stCondLst>
                                      <p:childTnLst>
                                        <p:set>
                                          <p:cBhvr>
                                            <p:cTn id="39" dur="1" fill="hold">
                                              <p:stCondLst>
                                                <p:cond delay="0"/>
                                              </p:stCondLst>
                                            </p:cTn>
                                            <p:tgtEl>
                                              <p:spTgt spid="137"/>
                                            </p:tgtEl>
                                            <p:attrNameLst>
                                              <p:attrName>style.visibility</p:attrName>
                                            </p:attrNameLst>
                                          </p:cBhvr>
                                          <p:to>
                                            <p:strVal val="visible"/>
                                          </p:to>
                                        </p:set>
                                        <p:anim calcmode="lin" valueType="num">
                                          <p:cBhvr>
                                            <p:cTn id="40" dur="500" fill="hold"/>
                                            <p:tgtEl>
                                              <p:spTgt spid="137"/>
                                            </p:tgtEl>
                                            <p:attrNameLst>
                                              <p:attrName>ppt_w</p:attrName>
                                            </p:attrNameLst>
                                          </p:cBhvr>
                                          <p:tavLst>
                                            <p:tav tm="0">
                                              <p:val>
                                                <p:strVal val="#ppt_w*0.70"/>
                                              </p:val>
                                            </p:tav>
                                            <p:tav tm="100000">
                                              <p:val>
                                                <p:strVal val="#ppt_w"/>
                                              </p:val>
                                            </p:tav>
                                          </p:tavLst>
                                        </p:anim>
                                        <p:anim calcmode="lin" valueType="num">
                                          <p:cBhvr>
                                            <p:cTn id="41" dur="500" fill="hold"/>
                                            <p:tgtEl>
                                              <p:spTgt spid="137"/>
                                            </p:tgtEl>
                                            <p:attrNameLst>
                                              <p:attrName>ppt_h</p:attrName>
                                            </p:attrNameLst>
                                          </p:cBhvr>
                                          <p:tavLst>
                                            <p:tav tm="0">
                                              <p:val>
                                                <p:strVal val="#ppt_h"/>
                                              </p:val>
                                            </p:tav>
                                            <p:tav tm="100000">
                                              <p:val>
                                                <p:strVal val="#ppt_h"/>
                                              </p:val>
                                            </p:tav>
                                          </p:tavLst>
                                        </p:anim>
                                        <p:animEffect transition="in" filter="fade">
                                          <p:cBhvr>
                                            <p:cTn id="42" dur="500"/>
                                            <p:tgtEl>
                                              <p:spTgt spid="137"/>
                                            </p:tgtEl>
                                          </p:cBhvr>
                                        </p:animEffect>
                                      </p:childTnLst>
                                    </p:cTn>
                                  </p:par>
                                  <p:par>
                                    <p:cTn id="43" presetID="47" presetClass="entr" presetSubtype="0" fill="hold" grpId="0" nodeType="withEffect">
                                      <p:stCondLst>
                                        <p:cond delay="1500"/>
                                      </p:stCondLst>
                                      <p:childTnLst>
                                        <p:set>
                                          <p:cBhvr>
                                            <p:cTn id="44" dur="1" fill="hold">
                                              <p:stCondLst>
                                                <p:cond delay="0"/>
                                              </p:stCondLst>
                                            </p:cTn>
                                            <p:tgtEl>
                                              <p:spTgt spid="131"/>
                                            </p:tgtEl>
                                            <p:attrNameLst>
                                              <p:attrName>style.visibility</p:attrName>
                                            </p:attrNameLst>
                                          </p:cBhvr>
                                          <p:to>
                                            <p:strVal val="visible"/>
                                          </p:to>
                                        </p:set>
                                        <p:animEffect transition="in" filter="fade">
                                          <p:cBhvr>
                                            <p:cTn id="45" dur="500"/>
                                            <p:tgtEl>
                                              <p:spTgt spid="131"/>
                                            </p:tgtEl>
                                          </p:cBhvr>
                                        </p:animEffect>
                                        <p:anim calcmode="lin" valueType="num">
                                          <p:cBhvr>
                                            <p:cTn id="46" dur="500" fill="hold"/>
                                            <p:tgtEl>
                                              <p:spTgt spid="131"/>
                                            </p:tgtEl>
                                            <p:attrNameLst>
                                              <p:attrName>ppt_x</p:attrName>
                                            </p:attrNameLst>
                                          </p:cBhvr>
                                          <p:tavLst>
                                            <p:tav tm="0">
                                              <p:val>
                                                <p:strVal val="#ppt_x"/>
                                              </p:val>
                                            </p:tav>
                                            <p:tav tm="100000">
                                              <p:val>
                                                <p:strVal val="#ppt_x"/>
                                              </p:val>
                                            </p:tav>
                                          </p:tavLst>
                                        </p:anim>
                                        <p:anim calcmode="lin" valueType="num">
                                          <p:cBhvr>
                                            <p:cTn id="47" dur="500" fill="hold"/>
                                            <p:tgtEl>
                                              <p:spTgt spid="131"/>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1500"/>
                                      </p:stCondLst>
                                      <p:childTnLst>
                                        <p:set>
                                          <p:cBhvr>
                                            <p:cTn id="49" dur="1" fill="hold">
                                              <p:stCondLst>
                                                <p:cond delay="0"/>
                                              </p:stCondLst>
                                            </p:cTn>
                                            <p:tgtEl>
                                              <p:spTgt spid="136"/>
                                            </p:tgtEl>
                                            <p:attrNameLst>
                                              <p:attrName>style.visibility</p:attrName>
                                            </p:attrNameLst>
                                          </p:cBhvr>
                                          <p:to>
                                            <p:strVal val="visible"/>
                                          </p:to>
                                        </p:set>
                                        <p:animEffect transition="in" filter="fade">
                                          <p:cBhvr>
                                            <p:cTn id="50" dur="500"/>
                                            <p:tgtEl>
                                              <p:spTgt spid="136"/>
                                            </p:tgtEl>
                                          </p:cBhvr>
                                        </p:animEffect>
                                        <p:anim calcmode="lin" valueType="num">
                                          <p:cBhvr>
                                            <p:cTn id="51" dur="500" fill="hold"/>
                                            <p:tgtEl>
                                              <p:spTgt spid="136"/>
                                            </p:tgtEl>
                                            <p:attrNameLst>
                                              <p:attrName>ppt_x</p:attrName>
                                            </p:attrNameLst>
                                          </p:cBhvr>
                                          <p:tavLst>
                                            <p:tav tm="0">
                                              <p:val>
                                                <p:strVal val="#ppt_x"/>
                                              </p:val>
                                            </p:tav>
                                            <p:tav tm="100000">
                                              <p:val>
                                                <p:strVal val="#ppt_x"/>
                                              </p:val>
                                            </p:tav>
                                          </p:tavLst>
                                        </p:anim>
                                        <p:anim calcmode="lin" valueType="num">
                                          <p:cBhvr>
                                            <p:cTn id="52" dur="500" fill="hold"/>
                                            <p:tgtEl>
                                              <p:spTgt spid="136"/>
                                            </p:tgtEl>
                                            <p:attrNameLst>
                                              <p:attrName>ppt_y</p:attrName>
                                            </p:attrNameLst>
                                          </p:cBhvr>
                                          <p:tavLst>
                                            <p:tav tm="0">
                                              <p:val>
                                                <p:strVal val="#ppt_y-.1"/>
                                              </p:val>
                                            </p:tav>
                                            <p:tav tm="100000">
                                              <p:val>
                                                <p:strVal val="#ppt_y"/>
                                              </p:val>
                                            </p:tav>
                                          </p:tavLst>
                                        </p:anim>
                                      </p:childTnLst>
                                    </p:cTn>
                                  </p:par>
                                  <p:par>
                                    <p:cTn id="53" presetID="23" presetClass="entr" presetSubtype="16" fill="hold" nodeType="withEffect">
                                      <p:stCondLst>
                                        <p:cond delay="500"/>
                                      </p:stCondLst>
                                      <p:childTnLst>
                                        <p:set>
                                          <p:cBhvr>
                                            <p:cTn id="54" dur="1" fill="hold">
                                              <p:stCondLst>
                                                <p:cond delay="0"/>
                                              </p:stCondLst>
                                            </p:cTn>
                                            <p:tgtEl>
                                              <p:spTgt spid="142"/>
                                            </p:tgtEl>
                                            <p:attrNameLst>
                                              <p:attrName>style.visibility</p:attrName>
                                            </p:attrNameLst>
                                          </p:cBhvr>
                                          <p:to>
                                            <p:strVal val="visible"/>
                                          </p:to>
                                        </p:set>
                                        <p:anim calcmode="lin" valueType="num">
                                          <p:cBhvr>
                                            <p:cTn id="55" dur="500" fill="hold"/>
                                            <p:tgtEl>
                                              <p:spTgt spid="142"/>
                                            </p:tgtEl>
                                            <p:attrNameLst>
                                              <p:attrName>ppt_w</p:attrName>
                                            </p:attrNameLst>
                                          </p:cBhvr>
                                          <p:tavLst>
                                            <p:tav tm="0">
                                              <p:val>
                                                <p:fltVal val="0"/>
                                              </p:val>
                                            </p:tav>
                                            <p:tav tm="100000">
                                              <p:val>
                                                <p:strVal val="#ppt_w"/>
                                              </p:val>
                                            </p:tav>
                                          </p:tavLst>
                                        </p:anim>
                                        <p:anim calcmode="lin" valueType="num">
                                          <p:cBhvr>
                                            <p:cTn id="56" dur="500" fill="hold"/>
                                            <p:tgtEl>
                                              <p:spTgt spid="142"/>
                                            </p:tgtEl>
                                            <p:attrNameLst>
                                              <p:attrName>ppt_h</p:attrName>
                                            </p:attrNameLst>
                                          </p:cBhvr>
                                          <p:tavLst>
                                            <p:tav tm="0">
                                              <p:val>
                                                <p:fltVal val="0"/>
                                              </p:val>
                                            </p:tav>
                                            <p:tav tm="100000">
                                              <p:val>
                                                <p:strVal val="#ppt_h"/>
                                              </p:val>
                                            </p:tav>
                                          </p:tavLst>
                                        </p:anim>
                                      </p:childTnLst>
                                    </p:cTn>
                                  </p:par>
                                  <p:par>
                                    <p:cTn id="57" presetID="22" presetClass="entr" presetSubtype="4" fill="hold" nodeType="withEffect">
                                      <p:stCondLst>
                                        <p:cond delay="1000"/>
                                      </p:stCondLst>
                                      <p:childTnLst>
                                        <p:set>
                                          <p:cBhvr>
                                            <p:cTn id="58" dur="1" fill="hold">
                                              <p:stCondLst>
                                                <p:cond delay="0"/>
                                              </p:stCondLst>
                                            </p:cTn>
                                            <p:tgtEl>
                                              <p:spTgt spid="145"/>
                                            </p:tgtEl>
                                            <p:attrNameLst>
                                              <p:attrName>style.visibility</p:attrName>
                                            </p:attrNameLst>
                                          </p:cBhvr>
                                          <p:to>
                                            <p:strVal val="visible"/>
                                          </p:to>
                                        </p:set>
                                        <p:animEffect transition="in" filter="wipe(down)">
                                          <p:cBhvr>
                                            <p:cTn id="59" dur="500"/>
                                            <p:tgtEl>
                                              <p:spTgt spid="145"/>
                                            </p:tgtEl>
                                          </p:cBhvr>
                                        </p:animEffect>
                                      </p:childTnLst>
                                    </p:cTn>
                                  </p:par>
                                  <p:par>
                                    <p:cTn id="60" presetID="55" presetClass="entr" presetSubtype="0" fill="hold" grpId="0" nodeType="withEffect">
                                      <p:stCondLst>
                                        <p:cond delay="1500"/>
                                      </p:stCondLst>
                                      <p:childTnLst>
                                        <p:set>
                                          <p:cBhvr>
                                            <p:cTn id="61" dur="1" fill="hold">
                                              <p:stCondLst>
                                                <p:cond delay="0"/>
                                              </p:stCondLst>
                                            </p:cTn>
                                            <p:tgtEl>
                                              <p:spTgt spid="147"/>
                                            </p:tgtEl>
                                            <p:attrNameLst>
                                              <p:attrName>style.visibility</p:attrName>
                                            </p:attrNameLst>
                                          </p:cBhvr>
                                          <p:to>
                                            <p:strVal val="visible"/>
                                          </p:to>
                                        </p:set>
                                        <p:anim calcmode="lin" valueType="num">
                                          <p:cBhvr>
                                            <p:cTn id="62" dur="500" fill="hold"/>
                                            <p:tgtEl>
                                              <p:spTgt spid="147"/>
                                            </p:tgtEl>
                                            <p:attrNameLst>
                                              <p:attrName>ppt_w</p:attrName>
                                            </p:attrNameLst>
                                          </p:cBhvr>
                                          <p:tavLst>
                                            <p:tav tm="0">
                                              <p:val>
                                                <p:strVal val="#ppt_w*0.70"/>
                                              </p:val>
                                            </p:tav>
                                            <p:tav tm="100000">
                                              <p:val>
                                                <p:strVal val="#ppt_w"/>
                                              </p:val>
                                            </p:tav>
                                          </p:tavLst>
                                        </p:anim>
                                        <p:anim calcmode="lin" valueType="num">
                                          <p:cBhvr>
                                            <p:cTn id="63" dur="500" fill="hold"/>
                                            <p:tgtEl>
                                              <p:spTgt spid="147"/>
                                            </p:tgtEl>
                                            <p:attrNameLst>
                                              <p:attrName>ppt_h</p:attrName>
                                            </p:attrNameLst>
                                          </p:cBhvr>
                                          <p:tavLst>
                                            <p:tav tm="0">
                                              <p:val>
                                                <p:strVal val="#ppt_h"/>
                                              </p:val>
                                            </p:tav>
                                            <p:tav tm="100000">
                                              <p:val>
                                                <p:strVal val="#ppt_h"/>
                                              </p:val>
                                            </p:tav>
                                          </p:tavLst>
                                        </p:anim>
                                        <p:animEffect transition="in" filter="fade">
                                          <p:cBhvr>
                                            <p:cTn id="64" dur="500"/>
                                            <p:tgtEl>
                                              <p:spTgt spid="147"/>
                                            </p:tgtEl>
                                          </p:cBhvr>
                                        </p:animEffect>
                                      </p:childTnLst>
                                    </p:cTn>
                                  </p:par>
                                  <p:par>
                                    <p:cTn id="65" presetID="47" presetClass="entr" presetSubtype="0" fill="hold" grpId="0" nodeType="withEffect">
                                      <p:stCondLst>
                                        <p:cond delay="1500"/>
                                      </p:stCondLst>
                                      <p:childTnLst>
                                        <p:set>
                                          <p:cBhvr>
                                            <p:cTn id="66" dur="1" fill="hold">
                                              <p:stCondLst>
                                                <p:cond delay="0"/>
                                              </p:stCondLst>
                                            </p:cTn>
                                            <p:tgtEl>
                                              <p:spTgt spid="141"/>
                                            </p:tgtEl>
                                            <p:attrNameLst>
                                              <p:attrName>style.visibility</p:attrName>
                                            </p:attrNameLst>
                                          </p:cBhvr>
                                          <p:to>
                                            <p:strVal val="visible"/>
                                          </p:to>
                                        </p:set>
                                        <p:animEffect transition="in" filter="fade">
                                          <p:cBhvr>
                                            <p:cTn id="67" dur="500"/>
                                            <p:tgtEl>
                                              <p:spTgt spid="141"/>
                                            </p:tgtEl>
                                          </p:cBhvr>
                                        </p:animEffect>
                                        <p:anim calcmode="lin" valueType="num">
                                          <p:cBhvr>
                                            <p:cTn id="68" dur="500" fill="hold"/>
                                            <p:tgtEl>
                                              <p:spTgt spid="141"/>
                                            </p:tgtEl>
                                            <p:attrNameLst>
                                              <p:attrName>ppt_x</p:attrName>
                                            </p:attrNameLst>
                                          </p:cBhvr>
                                          <p:tavLst>
                                            <p:tav tm="0">
                                              <p:val>
                                                <p:strVal val="#ppt_x"/>
                                              </p:val>
                                            </p:tav>
                                            <p:tav tm="100000">
                                              <p:val>
                                                <p:strVal val="#ppt_x"/>
                                              </p:val>
                                            </p:tav>
                                          </p:tavLst>
                                        </p:anim>
                                        <p:anim calcmode="lin" valueType="num">
                                          <p:cBhvr>
                                            <p:cTn id="69" dur="500" fill="hold"/>
                                            <p:tgtEl>
                                              <p:spTgt spid="141"/>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1500"/>
                                      </p:stCondLst>
                                      <p:childTnLst>
                                        <p:set>
                                          <p:cBhvr>
                                            <p:cTn id="71" dur="1" fill="hold">
                                              <p:stCondLst>
                                                <p:cond delay="0"/>
                                              </p:stCondLst>
                                            </p:cTn>
                                            <p:tgtEl>
                                              <p:spTgt spid="146"/>
                                            </p:tgtEl>
                                            <p:attrNameLst>
                                              <p:attrName>style.visibility</p:attrName>
                                            </p:attrNameLst>
                                          </p:cBhvr>
                                          <p:to>
                                            <p:strVal val="visible"/>
                                          </p:to>
                                        </p:set>
                                        <p:animEffect transition="in" filter="fade">
                                          <p:cBhvr>
                                            <p:cTn id="72" dur="500"/>
                                            <p:tgtEl>
                                              <p:spTgt spid="146"/>
                                            </p:tgtEl>
                                          </p:cBhvr>
                                        </p:animEffect>
                                        <p:anim calcmode="lin" valueType="num">
                                          <p:cBhvr>
                                            <p:cTn id="73" dur="500" fill="hold"/>
                                            <p:tgtEl>
                                              <p:spTgt spid="146"/>
                                            </p:tgtEl>
                                            <p:attrNameLst>
                                              <p:attrName>ppt_x</p:attrName>
                                            </p:attrNameLst>
                                          </p:cBhvr>
                                          <p:tavLst>
                                            <p:tav tm="0">
                                              <p:val>
                                                <p:strVal val="#ppt_x"/>
                                              </p:val>
                                            </p:tav>
                                            <p:tav tm="100000">
                                              <p:val>
                                                <p:strVal val="#ppt_x"/>
                                              </p:val>
                                            </p:tav>
                                          </p:tavLst>
                                        </p:anim>
                                        <p:anim calcmode="lin" valueType="num">
                                          <p:cBhvr>
                                            <p:cTn id="74" dur="500" fill="hold"/>
                                            <p:tgtEl>
                                              <p:spTgt spid="146"/>
                                            </p:tgtEl>
                                            <p:attrNameLst>
                                              <p:attrName>ppt_y</p:attrName>
                                            </p:attrNameLst>
                                          </p:cBhvr>
                                          <p:tavLst>
                                            <p:tav tm="0">
                                              <p:val>
                                                <p:strVal val="#ppt_y-.1"/>
                                              </p:val>
                                            </p:tav>
                                            <p:tav tm="100000">
                                              <p:val>
                                                <p:strVal val="#ppt_y"/>
                                              </p:val>
                                            </p:tav>
                                          </p:tavLst>
                                        </p:anim>
                                      </p:childTnLst>
                                    </p:cTn>
                                  </p:par>
                                  <p:par>
                                    <p:cTn id="75" presetID="23" presetClass="entr" presetSubtype="16" fill="hold" nodeType="withEffect">
                                      <p:stCondLst>
                                        <p:cond delay="500"/>
                                      </p:stCondLst>
                                      <p:childTnLst>
                                        <p:set>
                                          <p:cBhvr>
                                            <p:cTn id="76" dur="1" fill="hold">
                                              <p:stCondLst>
                                                <p:cond delay="0"/>
                                              </p:stCondLst>
                                            </p:cTn>
                                            <p:tgtEl>
                                              <p:spTgt spid="152"/>
                                            </p:tgtEl>
                                            <p:attrNameLst>
                                              <p:attrName>style.visibility</p:attrName>
                                            </p:attrNameLst>
                                          </p:cBhvr>
                                          <p:to>
                                            <p:strVal val="visible"/>
                                          </p:to>
                                        </p:set>
                                        <p:anim calcmode="lin" valueType="num">
                                          <p:cBhvr>
                                            <p:cTn id="77" dur="500" fill="hold"/>
                                            <p:tgtEl>
                                              <p:spTgt spid="152"/>
                                            </p:tgtEl>
                                            <p:attrNameLst>
                                              <p:attrName>ppt_w</p:attrName>
                                            </p:attrNameLst>
                                          </p:cBhvr>
                                          <p:tavLst>
                                            <p:tav tm="0">
                                              <p:val>
                                                <p:fltVal val="0"/>
                                              </p:val>
                                            </p:tav>
                                            <p:tav tm="100000">
                                              <p:val>
                                                <p:strVal val="#ppt_w"/>
                                              </p:val>
                                            </p:tav>
                                          </p:tavLst>
                                        </p:anim>
                                        <p:anim calcmode="lin" valueType="num">
                                          <p:cBhvr>
                                            <p:cTn id="78" dur="500" fill="hold"/>
                                            <p:tgtEl>
                                              <p:spTgt spid="152"/>
                                            </p:tgtEl>
                                            <p:attrNameLst>
                                              <p:attrName>ppt_h</p:attrName>
                                            </p:attrNameLst>
                                          </p:cBhvr>
                                          <p:tavLst>
                                            <p:tav tm="0">
                                              <p:val>
                                                <p:fltVal val="0"/>
                                              </p:val>
                                            </p:tav>
                                            <p:tav tm="100000">
                                              <p:val>
                                                <p:strVal val="#ppt_h"/>
                                              </p:val>
                                            </p:tav>
                                          </p:tavLst>
                                        </p:anim>
                                      </p:childTnLst>
                                    </p:cTn>
                                  </p:par>
                                  <p:par>
                                    <p:cTn id="79" presetID="22" presetClass="entr" presetSubtype="4" fill="hold" nodeType="withEffect">
                                      <p:stCondLst>
                                        <p:cond delay="1000"/>
                                      </p:stCondLst>
                                      <p:childTnLst>
                                        <p:set>
                                          <p:cBhvr>
                                            <p:cTn id="80" dur="1" fill="hold">
                                              <p:stCondLst>
                                                <p:cond delay="0"/>
                                              </p:stCondLst>
                                            </p:cTn>
                                            <p:tgtEl>
                                              <p:spTgt spid="155"/>
                                            </p:tgtEl>
                                            <p:attrNameLst>
                                              <p:attrName>style.visibility</p:attrName>
                                            </p:attrNameLst>
                                          </p:cBhvr>
                                          <p:to>
                                            <p:strVal val="visible"/>
                                          </p:to>
                                        </p:set>
                                        <p:animEffect transition="in" filter="wipe(down)">
                                          <p:cBhvr>
                                            <p:cTn id="81" dur="500"/>
                                            <p:tgtEl>
                                              <p:spTgt spid="155"/>
                                            </p:tgtEl>
                                          </p:cBhvr>
                                        </p:animEffect>
                                      </p:childTnLst>
                                    </p:cTn>
                                  </p:par>
                                  <p:par>
                                    <p:cTn id="82" presetID="55" presetClass="entr" presetSubtype="0" fill="hold" grpId="0" nodeType="withEffect">
                                      <p:stCondLst>
                                        <p:cond delay="1500"/>
                                      </p:stCondLst>
                                      <p:childTnLst>
                                        <p:set>
                                          <p:cBhvr>
                                            <p:cTn id="83" dur="1" fill="hold">
                                              <p:stCondLst>
                                                <p:cond delay="0"/>
                                              </p:stCondLst>
                                            </p:cTn>
                                            <p:tgtEl>
                                              <p:spTgt spid="157"/>
                                            </p:tgtEl>
                                            <p:attrNameLst>
                                              <p:attrName>style.visibility</p:attrName>
                                            </p:attrNameLst>
                                          </p:cBhvr>
                                          <p:to>
                                            <p:strVal val="visible"/>
                                          </p:to>
                                        </p:set>
                                        <p:anim calcmode="lin" valueType="num">
                                          <p:cBhvr>
                                            <p:cTn id="84" dur="500" fill="hold"/>
                                            <p:tgtEl>
                                              <p:spTgt spid="157"/>
                                            </p:tgtEl>
                                            <p:attrNameLst>
                                              <p:attrName>ppt_w</p:attrName>
                                            </p:attrNameLst>
                                          </p:cBhvr>
                                          <p:tavLst>
                                            <p:tav tm="0">
                                              <p:val>
                                                <p:strVal val="#ppt_w*0.70"/>
                                              </p:val>
                                            </p:tav>
                                            <p:tav tm="100000">
                                              <p:val>
                                                <p:strVal val="#ppt_w"/>
                                              </p:val>
                                            </p:tav>
                                          </p:tavLst>
                                        </p:anim>
                                        <p:anim calcmode="lin" valueType="num">
                                          <p:cBhvr>
                                            <p:cTn id="85" dur="500" fill="hold"/>
                                            <p:tgtEl>
                                              <p:spTgt spid="157"/>
                                            </p:tgtEl>
                                            <p:attrNameLst>
                                              <p:attrName>ppt_h</p:attrName>
                                            </p:attrNameLst>
                                          </p:cBhvr>
                                          <p:tavLst>
                                            <p:tav tm="0">
                                              <p:val>
                                                <p:strVal val="#ppt_h"/>
                                              </p:val>
                                            </p:tav>
                                            <p:tav tm="100000">
                                              <p:val>
                                                <p:strVal val="#ppt_h"/>
                                              </p:val>
                                            </p:tav>
                                          </p:tavLst>
                                        </p:anim>
                                        <p:animEffect transition="in" filter="fade">
                                          <p:cBhvr>
                                            <p:cTn id="86" dur="500"/>
                                            <p:tgtEl>
                                              <p:spTgt spid="157"/>
                                            </p:tgtEl>
                                          </p:cBhvr>
                                        </p:animEffect>
                                      </p:childTnLst>
                                    </p:cTn>
                                  </p:par>
                                  <p:par>
                                    <p:cTn id="87" presetID="47" presetClass="entr" presetSubtype="0" fill="hold" grpId="0" nodeType="withEffect">
                                      <p:stCondLst>
                                        <p:cond delay="1500"/>
                                      </p:stCondLst>
                                      <p:childTnLst>
                                        <p:set>
                                          <p:cBhvr>
                                            <p:cTn id="88" dur="1" fill="hold">
                                              <p:stCondLst>
                                                <p:cond delay="0"/>
                                              </p:stCondLst>
                                            </p:cTn>
                                            <p:tgtEl>
                                              <p:spTgt spid="151"/>
                                            </p:tgtEl>
                                            <p:attrNameLst>
                                              <p:attrName>style.visibility</p:attrName>
                                            </p:attrNameLst>
                                          </p:cBhvr>
                                          <p:to>
                                            <p:strVal val="visible"/>
                                          </p:to>
                                        </p:set>
                                        <p:animEffect transition="in" filter="fade">
                                          <p:cBhvr>
                                            <p:cTn id="89" dur="500"/>
                                            <p:tgtEl>
                                              <p:spTgt spid="151"/>
                                            </p:tgtEl>
                                          </p:cBhvr>
                                        </p:animEffect>
                                        <p:anim calcmode="lin" valueType="num">
                                          <p:cBhvr>
                                            <p:cTn id="90" dur="500" fill="hold"/>
                                            <p:tgtEl>
                                              <p:spTgt spid="151"/>
                                            </p:tgtEl>
                                            <p:attrNameLst>
                                              <p:attrName>ppt_x</p:attrName>
                                            </p:attrNameLst>
                                          </p:cBhvr>
                                          <p:tavLst>
                                            <p:tav tm="0">
                                              <p:val>
                                                <p:strVal val="#ppt_x"/>
                                              </p:val>
                                            </p:tav>
                                            <p:tav tm="100000">
                                              <p:val>
                                                <p:strVal val="#ppt_x"/>
                                              </p:val>
                                            </p:tav>
                                          </p:tavLst>
                                        </p:anim>
                                        <p:anim calcmode="lin" valueType="num">
                                          <p:cBhvr>
                                            <p:cTn id="91" dur="500" fill="hold"/>
                                            <p:tgtEl>
                                              <p:spTgt spid="151"/>
                                            </p:tgtEl>
                                            <p:attrNameLst>
                                              <p:attrName>ppt_y</p:attrName>
                                            </p:attrNameLst>
                                          </p:cBhvr>
                                          <p:tavLst>
                                            <p:tav tm="0">
                                              <p:val>
                                                <p:strVal val="#ppt_y-.1"/>
                                              </p:val>
                                            </p:tav>
                                            <p:tav tm="100000">
                                              <p:val>
                                                <p:strVal val="#ppt_y"/>
                                              </p:val>
                                            </p:tav>
                                          </p:tavLst>
                                        </p:anim>
                                      </p:childTnLst>
                                    </p:cTn>
                                  </p:par>
                                  <p:par>
                                    <p:cTn id="92" presetID="47" presetClass="entr" presetSubtype="0" fill="hold" grpId="0" nodeType="withEffect">
                                      <p:stCondLst>
                                        <p:cond delay="1500"/>
                                      </p:stCondLst>
                                      <p:childTnLst>
                                        <p:set>
                                          <p:cBhvr>
                                            <p:cTn id="93" dur="1" fill="hold">
                                              <p:stCondLst>
                                                <p:cond delay="0"/>
                                              </p:stCondLst>
                                            </p:cTn>
                                            <p:tgtEl>
                                              <p:spTgt spid="156"/>
                                            </p:tgtEl>
                                            <p:attrNameLst>
                                              <p:attrName>style.visibility</p:attrName>
                                            </p:attrNameLst>
                                          </p:cBhvr>
                                          <p:to>
                                            <p:strVal val="visible"/>
                                          </p:to>
                                        </p:set>
                                        <p:animEffect transition="in" filter="fade">
                                          <p:cBhvr>
                                            <p:cTn id="94" dur="500"/>
                                            <p:tgtEl>
                                              <p:spTgt spid="156"/>
                                            </p:tgtEl>
                                          </p:cBhvr>
                                        </p:animEffect>
                                        <p:anim calcmode="lin" valueType="num">
                                          <p:cBhvr>
                                            <p:cTn id="95" dur="500" fill="hold"/>
                                            <p:tgtEl>
                                              <p:spTgt spid="156"/>
                                            </p:tgtEl>
                                            <p:attrNameLst>
                                              <p:attrName>ppt_x</p:attrName>
                                            </p:attrNameLst>
                                          </p:cBhvr>
                                          <p:tavLst>
                                            <p:tav tm="0">
                                              <p:val>
                                                <p:strVal val="#ppt_x"/>
                                              </p:val>
                                            </p:tav>
                                            <p:tav tm="100000">
                                              <p:val>
                                                <p:strVal val="#ppt_x"/>
                                              </p:val>
                                            </p:tav>
                                          </p:tavLst>
                                        </p:anim>
                                        <p:anim calcmode="lin" valueType="num">
                                          <p:cBhvr>
                                            <p:cTn id="96" dur="500" fill="hold"/>
                                            <p:tgtEl>
                                              <p:spTgt spid="156"/>
                                            </p:tgtEl>
                                            <p:attrNameLst>
                                              <p:attrName>ppt_y</p:attrName>
                                            </p:attrNameLst>
                                          </p:cBhvr>
                                          <p:tavLst>
                                            <p:tav tm="0">
                                              <p:val>
                                                <p:strVal val="#ppt_y-.1"/>
                                              </p:val>
                                            </p:tav>
                                            <p:tav tm="100000">
                                              <p:val>
                                                <p:strVal val="#ppt_y"/>
                                              </p:val>
                                            </p:tav>
                                          </p:tavLst>
                                        </p:anim>
                                      </p:childTnLst>
                                    </p:cTn>
                                  </p:par>
                                  <p:par>
                                    <p:cTn id="97" presetID="47" presetClass="entr" presetSubtype="0" fill="hold" grpId="0" nodeType="withEffect">
                                      <p:stCondLst>
                                        <p:cond delay="1800"/>
                                      </p:stCondLst>
                                      <p:childTnLst>
                                        <p:set>
                                          <p:cBhvr>
                                            <p:cTn id="98" dur="1" fill="hold">
                                              <p:stCondLst>
                                                <p:cond delay="0"/>
                                              </p:stCondLst>
                                            </p:cTn>
                                            <p:tgtEl>
                                              <p:spTgt spid="158"/>
                                            </p:tgtEl>
                                            <p:attrNameLst>
                                              <p:attrName>style.visibility</p:attrName>
                                            </p:attrNameLst>
                                          </p:cBhvr>
                                          <p:to>
                                            <p:strVal val="visible"/>
                                          </p:to>
                                        </p:set>
                                        <p:animEffect transition="in" filter="fade">
                                          <p:cBhvr>
                                            <p:cTn id="99" dur="500"/>
                                            <p:tgtEl>
                                              <p:spTgt spid="158"/>
                                            </p:tgtEl>
                                          </p:cBhvr>
                                        </p:animEffect>
                                        <p:anim calcmode="lin" valueType="num">
                                          <p:cBhvr>
                                            <p:cTn id="100" dur="500" fill="hold"/>
                                            <p:tgtEl>
                                              <p:spTgt spid="158"/>
                                            </p:tgtEl>
                                            <p:attrNameLst>
                                              <p:attrName>ppt_x</p:attrName>
                                            </p:attrNameLst>
                                          </p:cBhvr>
                                          <p:tavLst>
                                            <p:tav tm="0">
                                              <p:val>
                                                <p:strVal val="#ppt_x"/>
                                              </p:val>
                                            </p:tav>
                                            <p:tav tm="100000">
                                              <p:val>
                                                <p:strVal val="#ppt_x"/>
                                              </p:val>
                                            </p:tav>
                                          </p:tavLst>
                                        </p:anim>
                                        <p:anim calcmode="lin" valueType="num">
                                          <p:cBhvr>
                                            <p:cTn id="101" dur="500" fill="hold"/>
                                            <p:tgtEl>
                                              <p:spTgt spid="1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13" grpId="0" animBg="1"/>
          <p:bldP spid="120" grpId="0"/>
          <p:bldP spid="122" grpId="0"/>
          <p:bldP spid="131" grpId="0" animBg="1"/>
          <p:bldP spid="136" grpId="0"/>
          <p:bldP spid="137" grpId="0"/>
          <p:bldP spid="141" grpId="0" animBg="1"/>
          <p:bldP spid="146" grpId="0"/>
          <p:bldP spid="147" grpId="0"/>
          <p:bldP spid="151" grpId="0" animBg="1"/>
          <p:bldP spid="156" grpId="0"/>
          <p:bldP spid="157"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7"/>
          <p:cNvSpPr>
            <a:spLocks noChangeArrowheads="1"/>
          </p:cNvSpPr>
          <p:nvPr/>
        </p:nvSpPr>
        <p:spPr bwMode="auto">
          <a:xfrm rot="10800000" flipV="1">
            <a:off x="1115616" y="2315286"/>
            <a:ext cx="2664296" cy="1822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p>
            <a:pPr lvl="0" algn="just" fontAlgn="base">
              <a:lnSpc>
                <a:spcPct val="150000"/>
              </a:lnSpc>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模式识别和增加学习时间成为大多数基于机器学习和特征的传统入侵检测系统的主要问题之一。这些传统的系统存在着对零日攻击检测率低、攻击行为变化快、数据量大等局限性。针对这些问题，我们提出了一种网络流量分类的自适应入侵检测模型（</a:t>
            </a:r>
            <a:r>
              <a:rPr lang="en-US" altLang="zh-CN" sz="1000" dirty="0">
                <a:solidFill>
                  <a:schemeClr val="tx1">
                    <a:lumMod val="65000"/>
                    <a:lumOff val="35000"/>
                  </a:schemeClr>
                </a:solidFill>
                <a:latin typeface="Arial" pitchFamily="34" charset="0"/>
                <a:ea typeface="微软雅黑" pitchFamily="34" charset="-122"/>
              </a:rPr>
              <a:t>AIDM</a:t>
            </a:r>
            <a:r>
              <a:rPr lang="zh-CN" altLang="en-US" sz="1000" dirty="0">
                <a:solidFill>
                  <a:schemeClr val="tx1">
                    <a:lumMod val="65000"/>
                    <a:lumOff val="35000"/>
                  </a:schemeClr>
                </a:solidFill>
                <a:latin typeface="Arial" pitchFamily="34" charset="0"/>
                <a:ea typeface="微软雅黑" pitchFamily="34" charset="-122"/>
              </a:rPr>
              <a:t>），以继续前人的相关工作。此外，还对七种分类器的分类精度进行了比较，并给出了结果报告。</a:t>
            </a:r>
            <a:endParaRPr lang="zh-CN" altLang="en-US" sz="800" dirty="0">
              <a:solidFill>
                <a:schemeClr val="tx1">
                  <a:lumMod val="65000"/>
                  <a:lumOff val="35000"/>
                </a:schemeClr>
              </a:solidFill>
            </a:endParaRPr>
          </a:p>
        </p:txBody>
      </p:sp>
      <p:sp>
        <p:nvSpPr>
          <p:cNvPr id="5" name="Rectangle 29" descr="Money副本"/>
          <p:cNvSpPr>
            <a:spLocks noChangeArrowheads="1"/>
          </p:cNvSpPr>
          <p:nvPr/>
        </p:nvSpPr>
        <p:spPr bwMode="auto">
          <a:xfrm>
            <a:off x="4189100" y="1274811"/>
            <a:ext cx="4392290" cy="3259047"/>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a:effectLst/>
        </p:spPr>
        <p:txBody>
          <a:bodyPr wrap="none" anchor="ctr"/>
          <a:lstStyle/>
          <a:p>
            <a:endParaRPr lang="zh-CN" altLang="en-US"/>
          </a:p>
        </p:txBody>
      </p:sp>
      <p:sp>
        <p:nvSpPr>
          <p:cNvPr id="6" name="Line 33"/>
          <p:cNvSpPr>
            <a:spLocks noChangeShapeType="1"/>
          </p:cNvSpPr>
          <p:nvPr/>
        </p:nvSpPr>
        <p:spPr bwMode="auto">
          <a:xfrm>
            <a:off x="3954969" y="1274812"/>
            <a:ext cx="0" cy="3259047"/>
          </a:xfrm>
          <a:prstGeom prst="line">
            <a:avLst/>
          </a:prstGeom>
          <a:noFill/>
          <a:ln w="6350">
            <a:solidFill>
              <a:schemeClr val="bg1">
                <a:lumMod val="6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7"/>
          <p:cNvSpPr>
            <a:spLocks noEditPoints="1"/>
          </p:cNvSpPr>
          <p:nvPr/>
        </p:nvSpPr>
        <p:spPr bwMode="auto">
          <a:xfrm>
            <a:off x="633934" y="2138908"/>
            <a:ext cx="425549" cy="353635"/>
          </a:xfrm>
          <a:custGeom>
            <a:avLst/>
            <a:gdLst>
              <a:gd name="T0" fmla="*/ 0 w 243"/>
              <a:gd name="T1" fmla="*/ 202 h 202"/>
              <a:gd name="T2" fmla="*/ 0 w 243"/>
              <a:gd name="T3" fmla="*/ 146 h 202"/>
              <a:gd name="T4" fmla="*/ 10 w 243"/>
              <a:gd name="T5" fmla="*/ 74 h 202"/>
              <a:gd name="T6" fmla="*/ 46 w 243"/>
              <a:gd name="T7" fmla="*/ 26 h 202"/>
              <a:gd name="T8" fmla="*/ 104 w 243"/>
              <a:gd name="T9" fmla="*/ 0 h 202"/>
              <a:gd name="T10" fmla="*/ 104 w 243"/>
              <a:gd name="T11" fmla="*/ 45 h 202"/>
              <a:gd name="T12" fmla="*/ 78 w 243"/>
              <a:gd name="T13" fmla="*/ 80 h 202"/>
              <a:gd name="T14" fmla="*/ 104 w 243"/>
              <a:gd name="T15" fmla="*/ 80 h 202"/>
              <a:gd name="T16" fmla="*/ 104 w 243"/>
              <a:gd name="T17" fmla="*/ 202 h 202"/>
              <a:gd name="T18" fmla="*/ 0 w 243"/>
              <a:gd name="T19" fmla="*/ 202 h 202"/>
              <a:gd name="T20" fmla="*/ 139 w 243"/>
              <a:gd name="T21" fmla="*/ 202 h 202"/>
              <a:gd name="T22" fmla="*/ 139 w 243"/>
              <a:gd name="T23" fmla="*/ 146 h 202"/>
              <a:gd name="T24" fmla="*/ 150 w 243"/>
              <a:gd name="T25" fmla="*/ 74 h 202"/>
              <a:gd name="T26" fmla="*/ 186 w 243"/>
              <a:gd name="T27" fmla="*/ 26 h 202"/>
              <a:gd name="T28" fmla="*/ 243 w 243"/>
              <a:gd name="T29" fmla="*/ 0 h 202"/>
              <a:gd name="T30" fmla="*/ 243 w 243"/>
              <a:gd name="T31" fmla="*/ 45 h 202"/>
              <a:gd name="T32" fmla="*/ 218 w 243"/>
              <a:gd name="T33" fmla="*/ 80 h 202"/>
              <a:gd name="T34" fmla="*/ 243 w 243"/>
              <a:gd name="T35" fmla="*/ 80 h 202"/>
              <a:gd name="T36" fmla="*/ 243 w 243"/>
              <a:gd name="T37" fmla="*/ 202 h 202"/>
              <a:gd name="T38" fmla="*/ 139 w 243"/>
              <a:gd name="T39"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202">
                <a:moveTo>
                  <a:pt x="0" y="202"/>
                </a:moveTo>
                <a:cubicBezTo>
                  <a:pt x="0" y="146"/>
                  <a:pt x="0" y="146"/>
                  <a:pt x="0" y="146"/>
                </a:cubicBezTo>
                <a:cubicBezTo>
                  <a:pt x="0" y="117"/>
                  <a:pt x="3" y="93"/>
                  <a:pt x="10" y="74"/>
                </a:cubicBezTo>
                <a:cubicBezTo>
                  <a:pt x="17" y="55"/>
                  <a:pt x="29" y="39"/>
                  <a:pt x="46" y="26"/>
                </a:cubicBezTo>
                <a:cubicBezTo>
                  <a:pt x="64" y="13"/>
                  <a:pt x="83" y="5"/>
                  <a:pt x="104" y="0"/>
                </a:cubicBezTo>
                <a:cubicBezTo>
                  <a:pt x="104" y="45"/>
                  <a:pt x="104" y="45"/>
                  <a:pt x="104" y="45"/>
                </a:cubicBezTo>
                <a:cubicBezTo>
                  <a:pt x="89" y="54"/>
                  <a:pt x="80" y="65"/>
                  <a:pt x="78" y="80"/>
                </a:cubicBezTo>
                <a:cubicBezTo>
                  <a:pt x="104" y="80"/>
                  <a:pt x="104" y="80"/>
                  <a:pt x="104" y="80"/>
                </a:cubicBezTo>
                <a:cubicBezTo>
                  <a:pt x="104" y="202"/>
                  <a:pt x="104" y="202"/>
                  <a:pt x="104" y="202"/>
                </a:cubicBezTo>
                <a:lnTo>
                  <a:pt x="0" y="202"/>
                </a:lnTo>
                <a:close/>
                <a:moveTo>
                  <a:pt x="139" y="202"/>
                </a:moveTo>
                <a:cubicBezTo>
                  <a:pt x="139" y="146"/>
                  <a:pt x="139" y="146"/>
                  <a:pt x="139" y="146"/>
                </a:cubicBezTo>
                <a:cubicBezTo>
                  <a:pt x="139" y="117"/>
                  <a:pt x="143" y="93"/>
                  <a:pt x="150" y="74"/>
                </a:cubicBezTo>
                <a:cubicBezTo>
                  <a:pt x="157" y="55"/>
                  <a:pt x="169" y="39"/>
                  <a:pt x="186" y="26"/>
                </a:cubicBezTo>
                <a:cubicBezTo>
                  <a:pt x="203" y="13"/>
                  <a:pt x="222" y="5"/>
                  <a:pt x="243" y="0"/>
                </a:cubicBezTo>
                <a:cubicBezTo>
                  <a:pt x="243" y="45"/>
                  <a:pt x="243" y="45"/>
                  <a:pt x="243" y="45"/>
                </a:cubicBezTo>
                <a:cubicBezTo>
                  <a:pt x="228" y="54"/>
                  <a:pt x="220" y="65"/>
                  <a:pt x="218" y="80"/>
                </a:cubicBezTo>
                <a:cubicBezTo>
                  <a:pt x="243" y="80"/>
                  <a:pt x="243" y="80"/>
                  <a:pt x="243" y="80"/>
                </a:cubicBezTo>
                <a:cubicBezTo>
                  <a:pt x="243" y="202"/>
                  <a:pt x="243" y="202"/>
                  <a:pt x="243" y="202"/>
                </a:cubicBezTo>
                <a:lnTo>
                  <a:pt x="139" y="202"/>
                </a:lnTo>
                <a:close/>
              </a:path>
            </a:pathLst>
          </a:custGeom>
          <a:solidFill>
            <a:srgbClr val="03CCCE"/>
          </a:solidFill>
          <a:ln w="6350">
            <a:noFill/>
          </a:ln>
        </p:spPr>
        <p:txBody>
          <a:bodyPr vert="horz" wrap="square" lIns="91440" tIns="45720" rIns="91440" bIns="45720" numCol="1" anchor="t" anchorCtr="0" compatLnSpc="1"/>
          <a:lstStyle/>
          <a:p>
            <a:endParaRPr lang="zh-CN" altLang="en-US"/>
          </a:p>
        </p:txBody>
      </p:sp>
      <p:sp>
        <p:nvSpPr>
          <p:cNvPr id="14" name="矩形 13"/>
          <p:cNvSpPr/>
          <p:nvPr/>
        </p:nvSpPr>
        <p:spPr>
          <a:xfrm>
            <a:off x="659533" y="378109"/>
            <a:ext cx="492443" cy="336695"/>
          </a:xfrm>
          <a:prstGeom prst="rect">
            <a:avLst/>
          </a:prstGeom>
        </p:spPr>
        <p:txBody>
          <a:bodyPr wrap="none" anchor="ctr" anchorCtr="0">
            <a:spAutoFit/>
          </a:bodyPr>
          <a:lstStyle/>
          <a:p>
            <a:pPr algn="ctr">
              <a:lnSpc>
                <a:spcPct val="150000"/>
              </a:lnSpc>
            </a:pPr>
            <a:r>
              <a:rPr lang="zh-CN" altLang="en-US" sz="1200" dirty="0">
                <a:solidFill>
                  <a:srgbClr val="03CCCE"/>
                </a:solidFill>
                <a:latin typeface="微软雅黑" pitchFamily="34" charset="-122"/>
                <a:ea typeface="微软雅黑" pitchFamily="34" charset="-122"/>
              </a:rPr>
              <a:t>小结</a:t>
            </a:r>
          </a:p>
        </p:txBody>
      </p:sp>
      <p:sp>
        <p:nvSpPr>
          <p:cNvPr id="11" name="矩形 10"/>
          <p:cNvSpPr/>
          <p:nvPr/>
        </p:nvSpPr>
        <p:spPr>
          <a:xfrm>
            <a:off x="617549" y="1477288"/>
            <a:ext cx="1508677"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lvl="0" algn="ctr"/>
            <a:r>
              <a:rPr lang="zh-CN" altLang="en-US" sz="1200" b="1" dirty="0">
                <a:ln w="6350">
                  <a:noFill/>
                </a:ln>
                <a:solidFill>
                  <a:schemeClr val="bg1"/>
                </a:solidFill>
                <a:latin typeface="Impact" pitchFamily="34" charset="0"/>
                <a:ea typeface="微软雅黑" pitchFamily="34" charset="-122"/>
              </a:rPr>
              <a:t>前人工作总结</a:t>
            </a:r>
            <a:endParaRPr lang="en-US" altLang="zh-CN" sz="1200" b="1" dirty="0">
              <a:ln w="6350">
                <a:noFill/>
              </a:ln>
              <a:solidFill>
                <a:schemeClr val="bg1"/>
              </a:solidFill>
              <a:latin typeface="Impact" pitchFamily="34" charset="0"/>
              <a:ea typeface="微软雅黑" pitchFamily="34" charset="-122"/>
            </a:endParaRPr>
          </a:p>
        </p:txBody>
      </p:sp>
      <p:sp>
        <p:nvSpPr>
          <p:cNvPr id="12" name="圆角矩形 11"/>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介 绍</a:t>
            </a:r>
          </a:p>
        </p:txBody>
      </p:sp>
      <p:sp>
        <p:nvSpPr>
          <p:cNvPr id="15" name="圆角矩形 14"/>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提出的</a:t>
            </a:r>
            <a:r>
              <a:rPr lang="en-US" altLang="zh-CN"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AIDM</a:t>
            </a: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模型</a:t>
            </a:r>
          </a:p>
        </p:txBody>
      </p:sp>
      <p:sp>
        <p:nvSpPr>
          <p:cNvPr id="16" name="圆角矩形 15"/>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7" name="圆角矩形 16"/>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8" name="圆角矩形 17"/>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16" presetClass="entr" presetSubtype="42"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barn(outHorizontal)">
                                          <p:cBhvr>
                                            <p:cTn id="22" dur="500"/>
                                            <p:tgtEl>
                                              <p:spTgt spid="6"/>
                                            </p:tgtEl>
                                          </p:cBhvr>
                                        </p:animEffect>
                                      </p:childTnLst>
                                    </p:cTn>
                                  </p:par>
                                  <p:par>
                                    <p:cTn id="23" presetID="2" presetClass="entr" presetSubtype="2" fill="hold" grpId="0" nodeType="withEffect" p14:presetBounceEnd="60000">
                                      <p:stCondLst>
                                        <p:cond delay="1000"/>
                                      </p:stCondLst>
                                      <p:childTnLst>
                                        <p:set>
                                          <p:cBhvr>
                                            <p:cTn id="24" dur="1" fill="hold">
                                              <p:stCondLst>
                                                <p:cond delay="0"/>
                                              </p:stCondLst>
                                            </p:cTn>
                                            <p:tgtEl>
                                              <p:spTgt spid="5"/>
                                            </p:tgtEl>
                                            <p:attrNameLst>
                                              <p:attrName>style.visibility</p:attrName>
                                            </p:attrNameLst>
                                          </p:cBhvr>
                                          <p:to>
                                            <p:strVal val="visible"/>
                                          </p:to>
                                        </p:set>
                                        <p:anim calcmode="lin" valueType="num" p14:bounceEnd="60000">
                                          <p:cBhvr additive="base">
                                            <p:cTn id="25"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10" grpId="0" animBg="1"/>
          <p:bldP spid="1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16" presetClass="entr" presetSubtype="42"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barn(outHorizontal)">
                                          <p:cBhvr>
                                            <p:cTn id="22" dur="500"/>
                                            <p:tgtEl>
                                              <p:spTgt spid="6"/>
                                            </p:tgtEl>
                                          </p:cBhvr>
                                        </p:animEffect>
                                      </p:childTnLst>
                                    </p:cTn>
                                  </p:par>
                                  <p:par>
                                    <p:cTn id="23" presetID="2" presetClass="entr" presetSubtype="2" fill="hold" grpId="0" nodeType="withEffect">
                                      <p:stCondLst>
                                        <p:cond delay="100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10" grpId="0" animBg="1"/>
          <p:bldP spid="11"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7"/>
          <p:cNvSpPr>
            <a:spLocks noEditPoints="1"/>
          </p:cNvSpPr>
          <p:nvPr/>
        </p:nvSpPr>
        <p:spPr bwMode="auto">
          <a:xfrm>
            <a:off x="0" y="1216695"/>
            <a:ext cx="3926075" cy="3925218"/>
          </a:xfrm>
          <a:custGeom>
            <a:avLst/>
            <a:gdLst>
              <a:gd name="T0" fmla="*/ 664 w 2291"/>
              <a:gd name="T1" fmla="*/ 482 h 2291"/>
              <a:gd name="T2" fmla="*/ 482 w 2291"/>
              <a:gd name="T3" fmla="*/ 664 h 2291"/>
              <a:gd name="T4" fmla="*/ 451 w 2291"/>
              <a:gd name="T5" fmla="*/ 853 h 2291"/>
              <a:gd name="T6" fmla="*/ 576 w 2291"/>
              <a:gd name="T7" fmla="*/ 729 h 2291"/>
              <a:gd name="T8" fmla="*/ 729 w 2291"/>
              <a:gd name="T9" fmla="*/ 577 h 2291"/>
              <a:gd name="T10" fmla="*/ 853 w 2291"/>
              <a:gd name="T11" fmla="*/ 450 h 2291"/>
              <a:gd name="T12" fmla="*/ 2254 w 2291"/>
              <a:gd name="T13" fmla="*/ 2118 h 2291"/>
              <a:gd name="T14" fmla="*/ 1841 w 2291"/>
              <a:gd name="T15" fmla="*/ 1706 h 2291"/>
              <a:gd name="T16" fmla="*/ 2083 w 2291"/>
              <a:gd name="T17" fmla="*/ 1040 h 2291"/>
              <a:gd name="T18" fmla="*/ 2003 w 2291"/>
              <a:gd name="T19" fmla="*/ 643 h 2291"/>
              <a:gd name="T20" fmla="*/ 1777 w 2291"/>
              <a:gd name="T21" fmla="*/ 305 h 2291"/>
              <a:gd name="T22" fmla="*/ 1041 w 2291"/>
              <a:gd name="T23" fmla="*/ 0 h 2291"/>
              <a:gd name="T24" fmla="*/ 79 w 2291"/>
              <a:gd name="T25" fmla="*/ 643 h 2291"/>
              <a:gd name="T26" fmla="*/ 77 w 2291"/>
              <a:gd name="T27" fmla="*/ 1433 h 2291"/>
              <a:gd name="T28" fmla="*/ 304 w 2291"/>
              <a:gd name="T29" fmla="*/ 1776 h 2291"/>
              <a:gd name="T30" fmla="*/ 643 w 2291"/>
              <a:gd name="T31" fmla="*/ 2003 h 2291"/>
              <a:gd name="T32" fmla="*/ 643 w 2291"/>
              <a:gd name="T33" fmla="*/ 2003 h 2291"/>
              <a:gd name="T34" fmla="*/ 1439 w 2291"/>
              <a:gd name="T35" fmla="*/ 2003 h 2291"/>
              <a:gd name="T36" fmla="*/ 2119 w 2291"/>
              <a:gd name="T37" fmla="*/ 2255 h 2291"/>
              <a:gd name="T38" fmla="*/ 2254 w 2291"/>
              <a:gd name="T39" fmla="*/ 2118 h 2291"/>
              <a:gd name="T40" fmla="*/ 1643 w 2291"/>
              <a:gd name="T41" fmla="*/ 1642 h 2291"/>
              <a:gd name="T42" fmla="*/ 1366 w 2291"/>
              <a:gd name="T43" fmla="*/ 1826 h 2291"/>
              <a:gd name="T44" fmla="*/ 716 w 2291"/>
              <a:gd name="T45" fmla="*/ 1826 h 2291"/>
              <a:gd name="T46" fmla="*/ 440 w 2291"/>
              <a:gd name="T47" fmla="*/ 1642 h 2291"/>
              <a:gd name="T48" fmla="*/ 440 w 2291"/>
              <a:gd name="T49" fmla="*/ 1642 h 2291"/>
              <a:gd name="T50" fmla="*/ 253 w 2291"/>
              <a:gd name="T51" fmla="*/ 1361 h 2291"/>
              <a:gd name="T52" fmla="*/ 255 w 2291"/>
              <a:gd name="T53" fmla="*/ 715 h 2291"/>
              <a:gd name="T54" fmla="*/ 1041 w 2291"/>
              <a:gd name="T55" fmla="*/ 191 h 2291"/>
              <a:gd name="T56" fmla="*/ 1642 w 2291"/>
              <a:gd name="T57" fmla="*/ 440 h 2291"/>
              <a:gd name="T58" fmla="*/ 1828 w 2291"/>
              <a:gd name="T59" fmla="*/ 715 h 2291"/>
              <a:gd name="T60" fmla="*/ 1891 w 2291"/>
              <a:gd name="T61" fmla="*/ 1040 h 2291"/>
              <a:gd name="T62" fmla="*/ 1643 w 2291"/>
              <a:gd name="T63" fmla="*/ 1642 h 2291"/>
              <a:gd name="T64" fmla="*/ 1657 w 2291"/>
              <a:gd name="T65" fmla="*/ 984 h 2291"/>
              <a:gd name="T66" fmla="*/ 1557 w 2291"/>
              <a:gd name="T67" fmla="*/ 1254 h 2291"/>
              <a:gd name="T68" fmla="*/ 1437 w 2291"/>
              <a:gd name="T69" fmla="*/ 1435 h 2291"/>
              <a:gd name="T70" fmla="*/ 1041 w 2291"/>
              <a:gd name="T71" fmla="*/ 1600 h 2291"/>
              <a:gd name="T72" fmla="*/ 1041 w 2291"/>
              <a:gd name="T73" fmla="*/ 1715 h 2291"/>
              <a:gd name="T74" fmla="*/ 1518 w 2291"/>
              <a:gd name="T75" fmla="*/ 1517 h 2291"/>
              <a:gd name="T76" fmla="*/ 1663 w 2291"/>
              <a:gd name="T77" fmla="*/ 1298 h 2291"/>
              <a:gd name="T78" fmla="*/ 1657 w 2291"/>
              <a:gd name="T79" fmla="*/ 984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91" h="2291">
                <a:moveTo>
                  <a:pt x="778" y="420"/>
                </a:moveTo>
                <a:cubicBezTo>
                  <a:pt x="738" y="438"/>
                  <a:pt x="700" y="457"/>
                  <a:pt x="664" y="482"/>
                </a:cubicBezTo>
                <a:cubicBezTo>
                  <a:pt x="629" y="506"/>
                  <a:pt x="594" y="534"/>
                  <a:pt x="564" y="564"/>
                </a:cubicBezTo>
                <a:cubicBezTo>
                  <a:pt x="533" y="596"/>
                  <a:pt x="506" y="629"/>
                  <a:pt x="482" y="664"/>
                </a:cubicBezTo>
                <a:cubicBezTo>
                  <a:pt x="459" y="700"/>
                  <a:pt x="437" y="738"/>
                  <a:pt x="420" y="778"/>
                </a:cubicBezTo>
                <a:cubicBezTo>
                  <a:pt x="409" y="807"/>
                  <a:pt x="422" y="841"/>
                  <a:pt x="451" y="853"/>
                </a:cubicBezTo>
                <a:cubicBezTo>
                  <a:pt x="480" y="866"/>
                  <a:pt x="513" y="852"/>
                  <a:pt x="525" y="824"/>
                </a:cubicBezTo>
                <a:cubicBezTo>
                  <a:pt x="540" y="791"/>
                  <a:pt x="558" y="759"/>
                  <a:pt x="576" y="729"/>
                </a:cubicBezTo>
                <a:cubicBezTo>
                  <a:pt x="597" y="698"/>
                  <a:pt x="620" y="669"/>
                  <a:pt x="645" y="645"/>
                </a:cubicBezTo>
                <a:cubicBezTo>
                  <a:pt x="672" y="619"/>
                  <a:pt x="699" y="596"/>
                  <a:pt x="729" y="577"/>
                </a:cubicBezTo>
                <a:cubicBezTo>
                  <a:pt x="759" y="556"/>
                  <a:pt x="790" y="539"/>
                  <a:pt x="823" y="525"/>
                </a:cubicBezTo>
                <a:cubicBezTo>
                  <a:pt x="852" y="513"/>
                  <a:pt x="866" y="479"/>
                  <a:pt x="853" y="450"/>
                </a:cubicBezTo>
                <a:cubicBezTo>
                  <a:pt x="841" y="421"/>
                  <a:pt x="807" y="408"/>
                  <a:pt x="778" y="420"/>
                </a:cubicBezTo>
                <a:close/>
                <a:moveTo>
                  <a:pt x="2254" y="2118"/>
                </a:moveTo>
                <a:cubicBezTo>
                  <a:pt x="2254" y="2118"/>
                  <a:pt x="2254" y="2118"/>
                  <a:pt x="2254" y="2118"/>
                </a:cubicBezTo>
                <a:cubicBezTo>
                  <a:pt x="1841" y="1706"/>
                  <a:pt x="1841" y="1706"/>
                  <a:pt x="1841" y="1706"/>
                </a:cubicBezTo>
                <a:cubicBezTo>
                  <a:pt x="1908" y="1626"/>
                  <a:pt x="1963" y="1536"/>
                  <a:pt x="2003" y="1440"/>
                </a:cubicBezTo>
                <a:cubicBezTo>
                  <a:pt x="2054" y="1315"/>
                  <a:pt x="2083" y="1182"/>
                  <a:pt x="2083" y="1040"/>
                </a:cubicBezTo>
                <a:cubicBezTo>
                  <a:pt x="2083" y="902"/>
                  <a:pt x="2054" y="769"/>
                  <a:pt x="2005" y="648"/>
                </a:cubicBezTo>
                <a:cubicBezTo>
                  <a:pt x="2003" y="643"/>
                  <a:pt x="2003" y="643"/>
                  <a:pt x="2003" y="643"/>
                </a:cubicBezTo>
                <a:cubicBezTo>
                  <a:pt x="1950" y="518"/>
                  <a:pt x="1876" y="404"/>
                  <a:pt x="1781" y="309"/>
                </a:cubicBezTo>
                <a:cubicBezTo>
                  <a:pt x="1777" y="305"/>
                  <a:pt x="1777" y="305"/>
                  <a:pt x="1777" y="305"/>
                </a:cubicBezTo>
                <a:cubicBezTo>
                  <a:pt x="1681" y="208"/>
                  <a:pt x="1567" y="131"/>
                  <a:pt x="1439" y="78"/>
                </a:cubicBezTo>
                <a:cubicBezTo>
                  <a:pt x="1315" y="28"/>
                  <a:pt x="1181" y="0"/>
                  <a:pt x="1041" y="0"/>
                </a:cubicBezTo>
                <a:cubicBezTo>
                  <a:pt x="753" y="0"/>
                  <a:pt x="493" y="115"/>
                  <a:pt x="304" y="305"/>
                </a:cubicBezTo>
                <a:cubicBezTo>
                  <a:pt x="208" y="400"/>
                  <a:pt x="132" y="515"/>
                  <a:pt x="79" y="643"/>
                </a:cubicBezTo>
                <a:cubicBezTo>
                  <a:pt x="27" y="766"/>
                  <a:pt x="0" y="901"/>
                  <a:pt x="0" y="1040"/>
                </a:cubicBezTo>
                <a:cubicBezTo>
                  <a:pt x="0" y="1179"/>
                  <a:pt x="27" y="1312"/>
                  <a:pt x="77" y="1433"/>
                </a:cubicBezTo>
                <a:cubicBezTo>
                  <a:pt x="79" y="1440"/>
                  <a:pt x="79" y="1440"/>
                  <a:pt x="79" y="1440"/>
                </a:cubicBezTo>
                <a:cubicBezTo>
                  <a:pt x="132" y="1566"/>
                  <a:pt x="208" y="1680"/>
                  <a:pt x="304" y="1776"/>
                </a:cubicBezTo>
                <a:cubicBezTo>
                  <a:pt x="305" y="1776"/>
                  <a:pt x="305" y="1776"/>
                  <a:pt x="305" y="1776"/>
                </a:cubicBezTo>
                <a:cubicBezTo>
                  <a:pt x="401" y="1872"/>
                  <a:pt x="515" y="1950"/>
                  <a:pt x="643" y="2003"/>
                </a:cubicBezTo>
                <a:cubicBezTo>
                  <a:pt x="643" y="2002"/>
                  <a:pt x="643" y="2002"/>
                  <a:pt x="643" y="2002"/>
                </a:cubicBezTo>
                <a:cubicBezTo>
                  <a:pt x="643" y="2003"/>
                  <a:pt x="643" y="2003"/>
                  <a:pt x="643" y="2003"/>
                </a:cubicBezTo>
                <a:cubicBezTo>
                  <a:pt x="767" y="2053"/>
                  <a:pt x="901" y="2082"/>
                  <a:pt x="1041" y="2082"/>
                </a:cubicBezTo>
                <a:cubicBezTo>
                  <a:pt x="1181" y="2082"/>
                  <a:pt x="1315" y="2053"/>
                  <a:pt x="1439" y="2003"/>
                </a:cubicBezTo>
                <a:cubicBezTo>
                  <a:pt x="1536" y="1963"/>
                  <a:pt x="1627" y="1906"/>
                  <a:pt x="1706" y="1840"/>
                </a:cubicBezTo>
                <a:cubicBezTo>
                  <a:pt x="2119" y="2255"/>
                  <a:pt x="2119" y="2255"/>
                  <a:pt x="2119" y="2255"/>
                </a:cubicBezTo>
                <a:cubicBezTo>
                  <a:pt x="2157" y="2291"/>
                  <a:pt x="2217" y="2291"/>
                  <a:pt x="2254" y="2253"/>
                </a:cubicBezTo>
                <a:cubicBezTo>
                  <a:pt x="2291" y="2215"/>
                  <a:pt x="2291" y="2156"/>
                  <a:pt x="2254" y="2118"/>
                </a:cubicBezTo>
                <a:close/>
                <a:moveTo>
                  <a:pt x="1643" y="1642"/>
                </a:moveTo>
                <a:cubicBezTo>
                  <a:pt x="1643" y="1642"/>
                  <a:pt x="1643" y="1642"/>
                  <a:pt x="1643" y="1642"/>
                </a:cubicBezTo>
                <a:cubicBezTo>
                  <a:pt x="1640" y="1644"/>
                  <a:pt x="1640" y="1644"/>
                  <a:pt x="1640" y="1644"/>
                </a:cubicBezTo>
                <a:cubicBezTo>
                  <a:pt x="1563" y="1721"/>
                  <a:pt x="1469" y="1784"/>
                  <a:pt x="1366" y="1826"/>
                </a:cubicBezTo>
                <a:cubicBezTo>
                  <a:pt x="1266" y="1868"/>
                  <a:pt x="1156" y="1890"/>
                  <a:pt x="1041" y="1890"/>
                </a:cubicBezTo>
                <a:cubicBezTo>
                  <a:pt x="925" y="1890"/>
                  <a:pt x="816" y="1868"/>
                  <a:pt x="716" y="1826"/>
                </a:cubicBezTo>
                <a:cubicBezTo>
                  <a:pt x="716" y="1826"/>
                  <a:pt x="716" y="1826"/>
                  <a:pt x="716" y="1826"/>
                </a:cubicBezTo>
                <a:cubicBezTo>
                  <a:pt x="611" y="1784"/>
                  <a:pt x="518" y="1720"/>
                  <a:pt x="440" y="1642"/>
                </a:cubicBezTo>
                <a:cubicBezTo>
                  <a:pt x="440" y="1642"/>
                  <a:pt x="440" y="1642"/>
                  <a:pt x="440" y="1642"/>
                </a:cubicBezTo>
                <a:cubicBezTo>
                  <a:pt x="440" y="1642"/>
                  <a:pt x="440" y="1642"/>
                  <a:pt x="440" y="1642"/>
                </a:cubicBezTo>
                <a:cubicBezTo>
                  <a:pt x="362" y="1562"/>
                  <a:pt x="299" y="1468"/>
                  <a:pt x="255" y="1366"/>
                </a:cubicBezTo>
                <a:cubicBezTo>
                  <a:pt x="253" y="1361"/>
                  <a:pt x="253" y="1361"/>
                  <a:pt x="253" y="1361"/>
                </a:cubicBezTo>
                <a:cubicBezTo>
                  <a:pt x="213" y="1263"/>
                  <a:pt x="191" y="1154"/>
                  <a:pt x="191" y="1040"/>
                </a:cubicBezTo>
                <a:cubicBezTo>
                  <a:pt x="191" y="925"/>
                  <a:pt x="215" y="815"/>
                  <a:pt x="255" y="715"/>
                </a:cubicBezTo>
                <a:cubicBezTo>
                  <a:pt x="297" y="612"/>
                  <a:pt x="361" y="518"/>
                  <a:pt x="440" y="440"/>
                </a:cubicBezTo>
                <a:cubicBezTo>
                  <a:pt x="593" y="286"/>
                  <a:pt x="805" y="191"/>
                  <a:pt x="1041" y="191"/>
                </a:cubicBezTo>
                <a:cubicBezTo>
                  <a:pt x="1156" y="191"/>
                  <a:pt x="1267" y="213"/>
                  <a:pt x="1366" y="255"/>
                </a:cubicBezTo>
                <a:cubicBezTo>
                  <a:pt x="1469" y="299"/>
                  <a:pt x="1563" y="361"/>
                  <a:pt x="1642" y="440"/>
                </a:cubicBezTo>
                <a:cubicBezTo>
                  <a:pt x="1647" y="444"/>
                  <a:pt x="1647" y="444"/>
                  <a:pt x="1647" y="444"/>
                </a:cubicBezTo>
                <a:cubicBezTo>
                  <a:pt x="1722" y="521"/>
                  <a:pt x="1783" y="613"/>
                  <a:pt x="1828" y="715"/>
                </a:cubicBezTo>
                <a:cubicBezTo>
                  <a:pt x="1829" y="719"/>
                  <a:pt x="1829" y="719"/>
                  <a:pt x="1829" y="719"/>
                </a:cubicBezTo>
                <a:cubicBezTo>
                  <a:pt x="1869" y="820"/>
                  <a:pt x="1891" y="927"/>
                  <a:pt x="1891" y="1040"/>
                </a:cubicBezTo>
                <a:cubicBezTo>
                  <a:pt x="1891" y="1156"/>
                  <a:pt x="1868" y="1266"/>
                  <a:pt x="1828" y="1366"/>
                </a:cubicBezTo>
                <a:cubicBezTo>
                  <a:pt x="1783" y="1469"/>
                  <a:pt x="1720" y="1563"/>
                  <a:pt x="1643" y="1642"/>
                </a:cubicBezTo>
                <a:close/>
                <a:moveTo>
                  <a:pt x="1657" y="984"/>
                </a:moveTo>
                <a:cubicBezTo>
                  <a:pt x="1657" y="984"/>
                  <a:pt x="1657" y="984"/>
                  <a:pt x="1657" y="984"/>
                </a:cubicBezTo>
                <a:cubicBezTo>
                  <a:pt x="1625" y="984"/>
                  <a:pt x="1601" y="1009"/>
                  <a:pt x="1601" y="1040"/>
                </a:cubicBezTo>
                <a:cubicBezTo>
                  <a:pt x="1601" y="1114"/>
                  <a:pt x="1585" y="1187"/>
                  <a:pt x="1557" y="1254"/>
                </a:cubicBezTo>
                <a:cubicBezTo>
                  <a:pt x="1556" y="1256"/>
                  <a:pt x="1556" y="1256"/>
                  <a:pt x="1556" y="1256"/>
                </a:cubicBezTo>
                <a:cubicBezTo>
                  <a:pt x="1529" y="1322"/>
                  <a:pt x="1489" y="1383"/>
                  <a:pt x="1437" y="1435"/>
                </a:cubicBezTo>
                <a:cubicBezTo>
                  <a:pt x="1383" y="1490"/>
                  <a:pt x="1322" y="1530"/>
                  <a:pt x="1255" y="1557"/>
                </a:cubicBezTo>
                <a:cubicBezTo>
                  <a:pt x="1187" y="1586"/>
                  <a:pt x="1113" y="1600"/>
                  <a:pt x="1041" y="1600"/>
                </a:cubicBezTo>
                <a:cubicBezTo>
                  <a:pt x="1010" y="1600"/>
                  <a:pt x="983" y="1625"/>
                  <a:pt x="983" y="1657"/>
                </a:cubicBezTo>
                <a:cubicBezTo>
                  <a:pt x="983" y="1688"/>
                  <a:pt x="1010" y="1715"/>
                  <a:pt x="1041" y="1715"/>
                </a:cubicBezTo>
                <a:cubicBezTo>
                  <a:pt x="1129" y="1715"/>
                  <a:pt x="1216" y="1697"/>
                  <a:pt x="1298" y="1662"/>
                </a:cubicBezTo>
                <a:cubicBezTo>
                  <a:pt x="1378" y="1629"/>
                  <a:pt x="1453" y="1581"/>
                  <a:pt x="1518" y="1517"/>
                </a:cubicBezTo>
                <a:cubicBezTo>
                  <a:pt x="1581" y="1454"/>
                  <a:pt x="1629" y="1379"/>
                  <a:pt x="1663" y="1300"/>
                </a:cubicBezTo>
                <a:cubicBezTo>
                  <a:pt x="1663" y="1298"/>
                  <a:pt x="1663" y="1298"/>
                  <a:pt x="1663" y="1298"/>
                </a:cubicBezTo>
                <a:cubicBezTo>
                  <a:pt x="1697" y="1216"/>
                  <a:pt x="1715" y="1129"/>
                  <a:pt x="1715" y="1040"/>
                </a:cubicBezTo>
                <a:cubicBezTo>
                  <a:pt x="1715" y="1009"/>
                  <a:pt x="1688" y="984"/>
                  <a:pt x="1657" y="984"/>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3" name="矩形 2"/>
          <p:cNvSpPr/>
          <p:nvPr/>
        </p:nvSpPr>
        <p:spPr>
          <a:xfrm>
            <a:off x="2576488" y="1881356"/>
            <a:ext cx="1212191"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0 2</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2226607"/>
            <a:ext cx="1814920" cy="687111"/>
          </a:xfrm>
          <a:prstGeom prst="rect">
            <a:avLst/>
          </a:prstGeom>
        </p:spPr>
        <p:txBody>
          <a:bodyPr wrap="none">
            <a:spAutoFit/>
          </a:bodyPr>
          <a:lstStyle/>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研究思路</a:t>
            </a:r>
          </a:p>
          <a:p>
            <a:pPr marL="171450" indent="-171450">
              <a:lnSpc>
                <a:spcPts val="1600"/>
              </a:lnSpc>
              <a:buClr>
                <a:schemeClr val="bg1">
                  <a:lumMod val="85000"/>
                </a:schemeClr>
              </a:buClr>
              <a:buFont typeface="Wingdings" pitchFamily="2" charset="2"/>
              <a:buChar char="l"/>
            </a:pPr>
            <a:r>
              <a:rPr lang="en-US" altLang="zh-CN" sz="1000" dirty="0">
                <a:solidFill>
                  <a:schemeClr val="bg1">
                    <a:lumMod val="95000"/>
                  </a:schemeClr>
                </a:solidFill>
                <a:latin typeface="微软雅黑" pitchFamily="34" charset="-122"/>
                <a:ea typeface="微软雅黑" pitchFamily="34" charset="-122"/>
              </a:rPr>
              <a:t>DL4JMLP</a:t>
            </a:r>
            <a:r>
              <a:rPr lang="zh-CN" altLang="en-US" sz="1000" dirty="0">
                <a:solidFill>
                  <a:schemeClr val="bg1">
                    <a:lumMod val="95000"/>
                  </a:schemeClr>
                </a:solidFill>
                <a:latin typeface="微软雅黑" pitchFamily="34" charset="-122"/>
                <a:ea typeface="微软雅黑" pitchFamily="34" charset="-122"/>
              </a:rPr>
              <a:t>深度学习分类器</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七种分类器的介绍</a:t>
            </a:r>
          </a:p>
        </p:txBody>
      </p:sp>
      <p:sp>
        <p:nvSpPr>
          <p:cNvPr id="5" name="矩形 4"/>
          <p:cNvSpPr/>
          <p:nvPr/>
        </p:nvSpPr>
        <p:spPr>
          <a:xfrm>
            <a:off x="2574187" y="2817460"/>
            <a:ext cx="1205726"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TWO</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2" name="组合 2111"/>
          <p:cNvGrpSpPr/>
          <p:nvPr/>
        </p:nvGrpSpPr>
        <p:grpSpPr>
          <a:xfrm>
            <a:off x="522610" y="1568768"/>
            <a:ext cx="3846134" cy="3579813"/>
            <a:chOff x="974092" y="1272064"/>
            <a:chExt cx="3736975" cy="3478213"/>
          </a:xfrm>
          <a:solidFill>
            <a:srgbClr val="EAEAEA"/>
          </a:solidFill>
        </p:grpSpPr>
        <p:sp>
          <p:nvSpPr>
            <p:cNvPr id="6"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8"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9"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1"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2"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3"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4"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5"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6"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7"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8"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9"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0"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1"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2"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3"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4"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5"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6"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7"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8"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9"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0"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1"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2"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3"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4"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5"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6"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7"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8"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9"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0"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1"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2"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3"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4"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5"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86"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7"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8"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9"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0"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1"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2"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3"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4"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5"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6"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7"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8"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9"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0"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1"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2"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3"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4"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5"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1138560" y="2251393"/>
            <a:ext cx="2582863" cy="2897188"/>
            <a:chOff x="1138560" y="2251393"/>
            <a:chExt cx="2582863" cy="2897188"/>
          </a:xfrm>
        </p:grpSpPr>
        <p:sp>
          <p:nvSpPr>
            <p:cNvPr id="2106" name="Freeform 89"/>
            <p:cNvSpPr/>
            <p:nvPr/>
          </p:nvSpPr>
          <p:spPr bwMode="auto">
            <a:xfrm>
              <a:off x="1138560" y="2251393"/>
              <a:ext cx="2582863" cy="2897188"/>
            </a:xfrm>
            <a:custGeom>
              <a:avLst/>
              <a:gdLst>
                <a:gd name="T0" fmla="*/ 537 w 866"/>
                <a:gd name="T1" fmla="*/ 959 h 971"/>
                <a:gd name="T2" fmla="*/ 630 w 866"/>
                <a:gd name="T3" fmla="*/ 825 h 971"/>
                <a:gd name="T4" fmla="*/ 760 w 866"/>
                <a:gd name="T5" fmla="*/ 821 h 971"/>
                <a:gd name="T6" fmla="*/ 775 w 866"/>
                <a:gd name="T7" fmla="*/ 748 h 971"/>
                <a:gd name="T8" fmla="*/ 799 w 866"/>
                <a:gd name="T9" fmla="*/ 720 h 971"/>
                <a:gd name="T10" fmla="*/ 784 w 866"/>
                <a:gd name="T11" fmla="*/ 700 h 971"/>
                <a:gd name="T12" fmla="*/ 811 w 866"/>
                <a:gd name="T13" fmla="*/ 682 h 971"/>
                <a:gd name="T14" fmla="*/ 827 w 866"/>
                <a:gd name="T15" fmla="*/ 652 h 971"/>
                <a:gd name="T16" fmla="*/ 845 w 866"/>
                <a:gd name="T17" fmla="*/ 602 h 971"/>
                <a:gd name="T18" fmla="*/ 779 w 866"/>
                <a:gd name="T19" fmla="*/ 458 h 971"/>
                <a:gd name="T20" fmla="*/ 664 w 866"/>
                <a:gd name="T21" fmla="*/ 113 h 971"/>
                <a:gd name="T22" fmla="*/ 62 w 866"/>
                <a:gd name="T23" fmla="*/ 292 h 971"/>
                <a:gd name="T24" fmla="*/ 197 w 866"/>
                <a:gd name="T25" fmla="*/ 712 h 971"/>
                <a:gd name="T26" fmla="*/ 191 w 866"/>
                <a:gd name="T27" fmla="*/ 971 h 971"/>
                <a:gd name="T28" fmla="*/ 537 w 866"/>
                <a:gd name="T29" fmla="*/ 971 h 971"/>
                <a:gd name="T30" fmla="*/ 537 w 866"/>
                <a:gd name="T31" fmla="*/ 95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6" h="971">
                  <a:moveTo>
                    <a:pt x="537" y="959"/>
                  </a:moveTo>
                  <a:cubicBezTo>
                    <a:pt x="537" y="959"/>
                    <a:pt x="532" y="821"/>
                    <a:pt x="630" y="825"/>
                  </a:cubicBezTo>
                  <a:cubicBezTo>
                    <a:pt x="727" y="829"/>
                    <a:pt x="736" y="858"/>
                    <a:pt x="760" y="821"/>
                  </a:cubicBezTo>
                  <a:cubicBezTo>
                    <a:pt x="783" y="784"/>
                    <a:pt x="759" y="764"/>
                    <a:pt x="775" y="748"/>
                  </a:cubicBezTo>
                  <a:cubicBezTo>
                    <a:pt x="775" y="748"/>
                    <a:pt x="799" y="736"/>
                    <a:pt x="799" y="720"/>
                  </a:cubicBezTo>
                  <a:cubicBezTo>
                    <a:pt x="800" y="704"/>
                    <a:pt x="784" y="700"/>
                    <a:pt x="784" y="700"/>
                  </a:cubicBezTo>
                  <a:cubicBezTo>
                    <a:pt x="784" y="700"/>
                    <a:pt x="810" y="699"/>
                    <a:pt x="811" y="682"/>
                  </a:cubicBezTo>
                  <a:cubicBezTo>
                    <a:pt x="812" y="665"/>
                    <a:pt x="800" y="664"/>
                    <a:pt x="827" y="652"/>
                  </a:cubicBezTo>
                  <a:cubicBezTo>
                    <a:pt x="854" y="641"/>
                    <a:pt x="862" y="630"/>
                    <a:pt x="845" y="602"/>
                  </a:cubicBezTo>
                  <a:cubicBezTo>
                    <a:pt x="829" y="573"/>
                    <a:pt x="772" y="493"/>
                    <a:pt x="779" y="458"/>
                  </a:cubicBezTo>
                  <a:cubicBezTo>
                    <a:pt x="785" y="424"/>
                    <a:pt x="866" y="226"/>
                    <a:pt x="664" y="113"/>
                  </a:cubicBezTo>
                  <a:cubicBezTo>
                    <a:pt x="461" y="0"/>
                    <a:pt x="125" y="49"/>
                    <a:pt x="62" y="292"/>
                  </a:cubicBezTo>
                  <a:cubicBezTo>
                    <a:pt x="0" y="536"/>
                    <a:pt x="197" y="712"/>
                    <a:pt x="197" y="712"/>
                  </a:cubicBezTo>
                  <a:cubicBezTo>
                    <a:pt x="197" y="712"/>
                    <a:pt x="278" y="866"/>
                    <a:pt x="191" y="971"/>
                  </a:cubicBezTo>
                  <a:cubicBezTo>
                    <a:pt x="537" y="971"/>
                    <a:pt x="537" y="971"/>
                    <a:pt x="537" y="971"/>
                  </a:cubicBezTo>
                  <a:lnTo>
                    <a:pt x="537" y="959"/>
                  </a:lnTo>
                  <a:close/>
                </a:path>
              </a:pathLst>
            </a:custGeom>
            <a:solidFill>
              <a:srgbClr val="03CCCE"/>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nvGrpSpPr>
            <p:cNvPr id="2110" name="组合 2109"/>
            <p:cNvGrpSpPr/>
            <p:nvPr/>
          </p:nvGrpSpPr>
          <p:grpSpPr>
            <a:xfrm>
              <a:off x="1399390" y="2514790"/>
              <a:ext cx="1856778" cy="1626658"/>
              <a:chOff x="1879447" y="2218086"/>
              <a:chExt cx="1856778" cy="1626658"/>
            </a:xfrm>
          </p:grpSpPr>
          <p:sp>
            <p:nvSpPr>
              <p:cNvPr id="2107" name="Freeform 90"/>
              <p:cNvSpPr/>
              <p:nvPr/>
            </p:nvSpPr>
            <p:spPr bwMode="auto">
              <a:xfrm>
                <a:off x="2525080" y="2397602"/>
                <a:ext cx="719138" cy="523875"/>
              </a:xfrm>
              <a:custGeom>
                <a:avLst/>
                <a:gdLst>
                  <a:gd name="T0" fmla="*/ 149 w 241"/>
                  <a:gd name="T1" fmla="*/ 150 h 176"/>
                  <a:gd name="T2" fmla="*/ 84 w 241"/>
                  <a:gd name="T3" fmla="*/ 163 h 176"/>
                  <a:gd name="T4" fmla="*/ 43 w 241"/>
                  <a:gd name="T5" fmla="*/ 148 h 176"/>
                  <a:gd name="T6" fmla="*/ 1 w 241"/>
                  <a:gd name="T7" fmla="*/ 71 h 176"/>
                  <a:gd name="T8" fmla="*/ 60 w 241"/>
                  <a:gd name="T9" fmla="*/ 8 h 176"/>
                  <a:gd name="T10" fmla="*/ 124 w 241"/>
                  <a:gd name="T11" fmla="*/ 39 h 176"/>
                  <a:gd name="T12" fmla="*/ 132 w 241"/>
                  <a:gd name="T13" fmla="*/ 43 h 176"/>
                  <a:gd name="T14" fmla="*/ 140 w 241"/>
                  <a:gd name="T15" fmla="*/ 40 h 176"/>
                  <a:gd name="T16" fmla="*/ 198 w 241"/>
                  <a:gd name="T17" fmla="*/ 32 h 176"/>
                  <a:gd name="T18" fmla="*/ 241 w 241"/>
                  <a:gd name="T19" fmla="*/ 76 h 176"/>
                  <a:gd name="T20" fmla="*/ 236 w 241"/>
                  <a:gd name="T21" fmla="*/ 80 h 176"/>
                  <a:gd name="T22" fmla="*/ 186 w 241"/>
                  <a:gd name="T23" fmla="*/ 176 h 176"/>
                  <a:gd name="T24" fmla="*/ 149 w 241"/>
                  <a:gd name="T25" fmla="*/ 15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176">
                    <a:moveTo>
                      <a:pt x="149" y="150"/>
                    </a:moveTo>
                    <a:cubicBezTo>
                      <a:pt x="118" y="144"/>
                      <a:pt x="95" y="156"/>
                      <a:pt x="84" y="163"/>
                    </a:cubicBezTo>
                    <a:cubicBezTo>
                      <a:pt x="76" y="158"/>
                      <a:pt x="62" y="151"/>
                      <a:pt x="43" y="148"/>
                    </a:cubicBezTo>
                    <a:cubicBezTo>
                      <a:pt x="43" y="126"/>
                      <a:pt x="33" y="88"/>
                      <a:pt x="1" y="71"/>
                    </a:cubicBezTo>
                    <a:cubicBezTo>
                      <a:pt x="0" y="54"/>
                      <a:pt x="13" y="15"/>
                      <a:pt x="60" y="8"/>
                    </a:cubicBezTo>
                    <a:cubicBezTo>
                      <a:pt x="103" y="0"/>
                      <a:pt x="124" y="37"/>
                      <a:pt x="124" y="39"/>
                    </a:cubicBezTo>
                    <a:cubicBezTo>
                      <a:pt x="126" y="41"/>
                      <a:pt x="129" y="43"/>
                      <a:pt x="132" y="43"/>
                    </a:cubicBezTo>
                    <a:cubicBezTo>
                      <a:pt x="135" y="44"/>
                      <a:pt x="138" y="42"/>
                      <a:pt x="140" y="40"/>
                    </a:cubicBezTo>
                    <a:cubicBezTo>
                      <a:pt x="140" y="39"/>
                      <a:pt x="155" y="21"/>
                      <a:pt x="198" y="32"/>
                    </a:cubicBezTo>
                    <a:cubicBezTo>
                      <a:pt x="233" y="40"/>
                      <a:pt x="240" y="66"/>
                      <a:pt x="241" y="76"/>
                    </a:cubicBezTo>
                    <a:cubicBezTo>
                      <a:pt x="239" y="77"/>
                      <a:pt x="238" y="79"/>
                      <a:pt x="236" y="80"/>
                    </a:cubicBezTo>
                    <a:cubicBezTo>
                      <a:pt x="200" y="106"/>
                      <a:pt x="189" y="147"/>
                      <a:pt x="186" y="176"/>
                    </a:cubicBezTo>
                    <a:cubicBezTo>
                      <a:pt x="179" y="164"/>
                      <a:pt x="167" y="153"/>
                      <a:pt x="149" y="150"/>
                    </a:cubicBezTo>
                    <a:close/>
                  </a:path>
                </a:pathLst>
              </a:custGeom>
              <a:solidFill>
                <a:srgbClr val="3C41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8" name="Freeform 91"/>
              <p:cNvSpPr/>
              <p:nvPr/>
            </p:nvSpPr>
            <p:spPr bwMode="auto">
              <a:xfrm>
                <a:off x="1879447" y="2218086"/>
                <a:ext cx="1856778" cy="1626658"/>
              </a:xfrm>
              <a:custGeom>
                <a:avLst/>
                <a:gdLst>
                  <a:gd name="T0" fmla="*/ 48 w 656"/>
                  <a:gd name="T1" fmla="*/ 205 h 588"/>
                  <a:gd name="T2" fmla="*/ 204 w 656"/>
                  <a:gd name="T3" fmla="*/ 82 h 588"/>
                  <a:gd name="T4" fmla="*/ 531 w 656"/>
                  <a:gd name="T5" fmla="*/ 119 h 588"/>
                  <a:gd name="T6" fmla="*/ 486 w 656"/>
                  <a:gd name="T7" fmla="*/ 359 h 588"/>
                  <a:gd name="T8" fmla="*/ 466 w 656"/>
                  <a:gd name="T9" fmla="*/ 195 h 588"/>
                  <a:gd name="T10" fmla="*/ 555 w 656"/>
                  <a:gd name="T11" fmla="*/ 247 h 588"/>
                  <a:gd name="T12" fmla="*/ 497 w 656"/>
                  <a:gd name="T13" fmla="*/ 268 h 588"/>
                  <a:gd name="T14" fmla="*/ 490 w 656"/>
                  <a:gd name="T15" fmla="*/ 285 h 588"/>
                  <a:gd name="T16" fmla="*/ 573 w 656"/>
                  <a:gd name="T17" fmla="*/ 254 h 588"/>
                  <a:gd name="T18" fmla="*/ 478 w 656"/>
                  <a:gd name="T19" fmla="*/ 168 h 588"/>
                  <a:gd name="T20" fmla="*/ 353 w 656"/>
                  <a:gd name="T21" fmla="*/ 120 h 588"/>
                  <a:gd name="T22" fmla="*/ 217 w 656"/>
                  <a:gd name="T23" fmla="*/ 124 h 588"/>
                  <a:gd name="T24" fmla="*/ 101 w 656"/>
                  <a:gd name="T25" fmla="*/ 191 h 588"/>
                  <a:gd name="T26" fmla="*/ 59 w 656"/>
                  <a:gd name="T27" fmla="*/ 339 h 588"/>
                  <a:gd name="T28" fmla="*/ 169 w 656"/>
                  <a:gd name="T29" fmla="*/ 374 h 588"/>
                  <a:gd name="T30" fmla="*/ 347 w 656"/>
                  <a:gd name="T31" fmla="*/ 402 h 588"/>
                  <a:gd name="T32" fmla="*/ 382 w 656"/>
                  <a:gd name="T33" fmla="*/ 374 h 588"/>
                  <a:gd name="T34" fmla="*/ 365 w 656"/>
                  <a:gd name="T35" fmla="*/ 366 h 588"/>
                  <a:gd name="T36" fmla="*/ 295 w 656"/>
                  <a:gd name="T37" fmla="*/ 358 h 588"/>
                  <a:gd name="T38" fmla="*/ 99 w 656"/>
                  <a:gd name="T39" fmla="*/ 366 h 588"/>
                  <a:gd name="T40" fmla="*/ 97 w 656"/>
                  <a:gd name="T41" fmla="*/ 279 h 588"/>
                  <a:gd name="T42" fmla="*/ 114 w 656"/>
                  <a:gd name="T43" fmla="*/ 203 h 588"/>
                  <a:gd name="T44" fmla="*/ 244 w 656"/>
                  <a:gd name="T45" fmla="*/ 247 h 588"/>
                  <a:gd name="T46" fmla="*/ 172 w 656"/>
                  <a:gd name="T47" fmla="*/ 302 h 588"/>
                  <a:gd name="T48" fmla="*/ 298 w 656"/>
                  <a:gd name="T49" fmla="*/ 281 h 588"/>
                  <a:gd name="T50" fmla="*/ 364 w 656"/>
                  <a:gd name="T51" fmla="*/ 268 h 588"/>
                  <a:gd name="T52" fmla="*/ 408 w 656"/>
                  <a:gd name="T53" fmla="*/ 319 h 588"/>
                  <a:gd name="T54" fmla="*/ 477 w 656"/>
                  <a:gd name="T55" fmla="*/ 404 h 588"/>
                  <a:gd name="T56" fmla="*/ 343 w 656"/>
                  <a:gd name="T57" fmla="*/ 491 h 588"/>
                  <a:gd name="T58" fmla="*/ 211 w 656"/>
                  <a:gd name="T59" fmla="*/ 441 h 588"/>
                  <a:gd name="T60" fmla="*/ 232 w 656"/>
                  <a:gd name="T61" fmla="*/ 415 h 588"/>
                  <a:gd name="T62" fmla="*/ 194 w 656"/>
                  <a:gd name="T63" fmla="*/ 435 h 588"/>
                  <a:gd name="T64" fmla="*/ 205 w 656"/>
                  <a:gd name="T65" fmla="*/ 491 h 588"/>
                  <a:gd name="T66" fmla="*/ 336 w 656"/>
                  <a:gd name="T67" fmla="*/ 513 h 588"/>
                  <a:gd name="T68" fmla="*/ 143 w 656"/>
                  <a:gd name="T69" fmla="*/ 543 h 588"/>
                  <a:gd name="T70" fmla="*/ 3 w 656"/>
                  <a:gd name="T71" fmla="*/ 310 h 588"/>
                  <a:gd name="connsiteX0" fmla="*/ 3 w 9486"/>
                  <a:gd name="connsiteY0" fmla="*/ 4594 h 9273"/>
                  <a:gd name="connsiteX1" fmla="*/ 689 w 9486"/>
                  <a:gd name="connsiteY1" fmla="*/ 2808 h 9273"/>
                  <a:gd name="connsiteX2" fmla="*/ 1268 w 9486"/>
                  <a:gd name="connsiteY2" fmla="*/ 1516 h 9273"/>
                  <a:gd name="connsiteX3" fmla="*/ 3067 w 9486"/>
                  <a:gd name="connsiteY3" fmla="*/ 717 h 9273"/>
                  <a:gd name="connsiteX4" fmla="*/ 5689 w 9486"/>
                  <a:gd name="connsiteY4" fmla="*/ 393 h 9273"/>
                  <a:gd name="connsiteX5" fmla="*/ 8052 w 9486"/>
                  <a:gd name="connsiteY5" fmla="*/ 1346 h 9273"/>
                  <a:gd name="connsiteX6" fmla="*/ 9195 w 9486"/>
                  <a:gd name="connsiteY6" fmla="*/ 4322 h 9273"/>
                  <a:gd name="connsiteX7" fmla="*/ 7366 w 9486"/>
                  <a:gd name="connsiteY7" fmla="*/ 5427 h 9273"/>
                  <a:gd name="connsiteX8" fmla="*/ 6405 w 9486"/>
                  <a:gd name="connsiteY8" fmla="*/ 4492 h 9273"/>
                  <a:gd name="connsiteX9" fmla="*/ 7061 w 9486"/>
                  <a:gd name="connsiteY9" fmla="*/ 2638 h 9273"/>
                  <a:gd name="connsiteX10" fmla="*/ 8234 w 9486"/>
                  <a:gd name="connsiteY10" fmla="*/ 2604 h 9273"/>
                  <a:gd name="connsiteX11" fmla="*/ 8417 w 9486"/>
                  <a:gd name="connsiteY11" fmla="*/ 3523 h 9273"/>
                  <a:gd name="connsiteX12" fmla="*/ 8128 w 9486"/>
                  <a:gd name="connsiteY12" fmla="*/ 3897 h 9273"/>
                  <a:gd name="connsiteX13" fmla="*/ 7533 w 9486"/>
                  <a:gd name="connsiteY13" fmla="*/ 3880 h 9273"/>
                  <a:gd name="connsiteX14" fmla="*/ 7350 w 9486"/>
                  <a:gd name="connsiteY14" fmla="*/ 3965 h 9273"/>
                  <a:gd name="connsiteX15" fmla="*/ 7427 w 9486"/>
                  <a:gd name="connsiteY15" fmla="*/ 4169 h 9273"/>
                  <a:gd name="connsiteX16" fmla="*/ 8219 w 9486"/>
                  <a:gd name="connsiteY16" fmla="*/ 4186 h 9273"/>
                  <a:gd name="connsiteX17" fmla="*/ 8692 w 9486"/>
                  <a:gd name="connsiteY17" fmla="*/ 3642 h 9273"/>
                  <a:gd name="connsiteX18" fmla="*/ 8402 w 9486"/>
                  <a:gd name="connsiteY18" fmla="*/ 2349 h 9273"/>
                  <a:gd name="connsiteX19" fmla="*/ 7244 w 9486"/>
                  <a:gd name="connsiteY19" fmla="*/ 2179 h 9273"/>
                  <a:gd name="connsiteX20" fmla="*/ 6375 w 9486"/>
                  <a:gd name="connsiteY20" fmla="*/ 1261 h 9273"/>
                  <a:gd name="connsiteX21" fmla="*/ 5338 w 9486"/>
                  <a:gd name="connsiteY21" fmla="*/ 1363 h 9273"/>
                  <a:gd name="connsiteX22" fmla="*/ 4164 w 9486"/>
                  <a:gd name="connsiteY22" fmla="*/ 836 h 9273"/>
                  <a:gd name="connsiteX23" fmla="*/ 3265 w 9486"/>
                  <a:gd name="connsiteY23" fmla="*/ 1431 h 9273"/>
                  <a:gd name="connsiteX24" fmla="*/ 3036 w 9486"/>
                  <a:gd name="connsiteY24" fmla="*/ 2111 h 9273"/>
                  <a:gd name="connsiteX25" fmla="*/ 1497 w 9486"/>
                  <a:gd name="connsiteY25" fmla="*/ 2570 h 9273"/>
                  <a:gd name="connsiteX26" fmla="*/ 1192 w 9486"/>
                  <a:gd name="connsiteY26" fmla="*/ 3897 h 9273"/>
                  <a:gd name="connsiteX27" fmla="*/ 856 w 9486"/>
                  <a:gd name="connsiteY27" fmla="*/ 5087 h 9273"/>
                  <a:gd name="connsiteX28" fmla="*/ 1344 w 9486"/>
                  <a:gd name="connsiteY28" fmla="*/ 5836 h 9273"/>
                  <a:gd name="connsiteX29" fmla="*/ 2533 w 9486"/>
                  <a:gd name="connsiteY29" fmla="*/ 5683 h 9273"/>
                  <a:gd name="connsiteX30" fmla="*/ 4286 w 9486"/>
                  <a:gd name="connsiteY30" fmla="*/ 5649 h 9273"/>
                  <a:gd name="connsiteX31" fmla="*/ 5247 w 9486"/>
                  <a:gd name="connsiteY31" fmla="*/ 6159 h 9273"/>
                  <a:gd name="connsiteX32" fmla="*/ 5323 w 9486"/>
                  <a:gd name="connsiteY32" fmla="*/ 6159 h 9273"/>
                  <a:gd name="connsiteX33" fmla="*/ 5780 w 9486"/>
                  <a:gd name="connsiteY33" fmla="*/ 5683 h 9273"/>
                  <a:gd name="connsiteX34" fmla="*/ 5704 w 9486"/>
                  <a:gd name="connsiteY34" fmla="*/ 5478 h 9273"/>
                  <a:gd name="connsiteX35" fmla="*/ 5521 w 9486"/>
                  <a:gd name="connsiteY35" fmla="*/ 5546 h 9273"/>
                  <a:gd name="connsiteX36" fmla="*/ 5262 w 9486"/>
                  <a:gd name="connsiteY36" fmla="*/ 5853 h 9273"/>
                  <a:gd name="connsiteX37" fmla="*/ 4454 w 9486"/>
                  <a:gd name="connsiteY37" fmla="*/ 5410 h 9273"/>
                  <a:gd name="connsiteX38" fmla="*/ 2381 w 9486"/>
                  <a:gd name="connsiteY38" fmla="*/ 5427 h 9273"/>
                  <a:gd name="connsiteX39" fmla="*/ 1466 w 9486"/>
                  <a:gd name="connsiteY39" fmla="*/ 5546 h 9273"/>
                  <a:gd name="connsiteX40" fmla="*/ 1146 w 9486"/>
                  <a:gd name="connsiteY40" fmla="*/ 5036 h 9273"/>
                  <a:gd name="connsiteX41" fmla="*/ 1436 w 9486"/>
                  <a:gd name="connsiteY41" fmla="*/ 4067 h 9273"/>
                  <a:gd name="connsiteX42" fmla="*/ 1481 w 9486"/>
                  <a:gd name="connsiteY42" fmla="*/ 3897 h 9273"/>
                  <a:gd name="connsiteX43" fmla="*/ 1695 w 9486"/>
                  <a:gd name="connsiteY43" fmla="*/ 2774 h 9273"/>
                  <a:gd name="connsiteX44" fmla="*/ 2975 w 9486"/>
                  <a:gd name="connsiteY44" fmla="*/ 2417 h 9273"/>
                  <a:gd name="connsiteX45" fmla="*/ 3677 w 9486"/>
                  <a:gd name="connsiteY45" fmla="*/ 3523 h 9273"/>
                  <a:gd name="connsiteX46" fmla="*/ 2564 w 9486"/>
                  <a:gd name="connsiteY46" fmla="*/ 4237 h 9273"/>
                  <a:gd name="connsiteX47" fmla="*/ 2579 w 9486"/>
                  <a:gd name="connsiteY47" fmla="*/ 4458 h 9273"/>
                  <a:gd name="connsiteX48" fmla="*/ 2777 w 9486"/>
                  <a:gd name="connsiteY48" fmla="*/ 4424 h 9273"/>
                  <a:gd name="connsiteX49" fmla="*/ 4500 w 9486"/>
                  <a:gd name="connsiteY49" fmla="*/ 4101 h 9273"/>
                  <a:gd name="connsiteX50" fmla="*/ 4683 w 9486"/>
                  <a:gd name="connsiteY50" fmla="*/ 4101 h 9273"/>
                  <a:gd name="connsiteX51" fmla="*/ 5506 w 9486"/>
                  <a:gd name="connsiteY51" fmla="*/ 3880 h 9273"/>
                  <a:gd name="connsiteX52" fmla="*/ 6055 w 9486"/>
                  <a:gd name="connsiteY52" fmla="*/ 4611 h 9273"/>
                  <a:gd name="connsiteX53" fmla="*/ 6177 w 9486"/>
                  <a:gd name="connsiteY53" fmla="*/ 4747 h 9273"/>
                  <a:gd name="connsiteX54" fmla="*/ 7183 w 9486"/>
                  <a:gd name="connsiteY54" fmla="*/ 6057 h 9273"/>
                  <a:gd name="connsiteX55" fmla="*/ 7021 w 9486"/>
                  <a:gd name="connsiteY55" fmla="*/ 6777 h 9273"/>
                  <a:gd name="connsiteX56" fmla="*/ 5201 w 9486"/>
                  <a:gd name="connsiteY56" fmla="*/ 7621 h 9273"/>
                  <a:gd name="connsiteX57" fmla="*/ 5186 w 9486"/>
                  <a:gd name="connsiteY57" fmla="*/ 7672 h 9273"/>
                  <a:gd name="connsiteX58" fmla="*/ 3311 w 9486"/>
                  <a:gd name="connsiteY58" fmla="*/ 7468 h 9273"/>
                  <a:gd name="connsiteX59" fmla="*/ 3173 w 9486"/>
                  <a:gd name="connsiteY59" fmla="*/ 6822 h 9273"/>
                  <a:gd name="connsiteX60" fmla="*/ 3402 w 9486"/>
                  <a:gd name="connsiteY60" fmla="*/ 6567 h 9273"/>
                  <a:gd name="connsiteX61" fmla="*/ 3494 w 9486"/>
                  <a:gd name="connsiteY61" fmla="*/ 6380 h 9273"/>
                  <a:gd name="connsiteX62" fmla="*/ 3311 w 9486"/>
                  <a:gd name="connsiteY62" fmla="*/ 6278 h 9273"/>
                  <a:gd name="connsiteX63" fmla="*/ 2914 w 9486"/>
                  <a:gd name="connsiteY63" fmla="*/ 6720 h 9273"/>
                  <a:gd name="connsiteX64" fmla="*/ 3082 w 9486"/>
                  <a:gd name="connsiteY64" fmla="*/ 7655 h 9273"/>
                  <a:gd name="connsiteX65" fmla="*/ 3082 w 9486"/>
                  <a:gd name="connsiteY65" fmla="*/ 7672 h 9273"/>
                  <a:gd name="connsiteX66" fmla="*/ 4439 w 9486"/>
                  <a:gd name="connsiteY66" fmla="*/ 8183 h 9273"/>
                  <a:gd name="connsiteX67" fmla="*/ 5079 w 9486"/>
                  <a:gd name="connsiteY67" fmla="*/ 8046 h 9273"/>
                  <a:gd name="connsiteX68" fmla="*/ 3219 w 9486"/>
                  <a:gd name="connsiteY68" fmla="*/ 9271 h 9273"/>
                  <a:gd name="connsiteX69" fmla="*/ 2137 w 9486"/>
                  <a:gd name="connsiteY69" fmla="*/ 8557 h 9273"/>
                  <a:gd name="connsiteX70" fmla="*/ 1161 w 9486"/>
                  <a:gd name="connsiteY70" fmla="*/ 6618 h 9273"/>
                  <a:gd name="connsiteX71" fmla="*/ 3 w 9486"/>
                  <a:gd name="connsiteY71" fmla="*/ 4594 h 9273"/>
                  <a:gd name="connsiteX0-1" fmla="*/ 3 w 10000"/>
                  <a:gd name="connsiteY0-2" fmla="*/ 4954 h 10000"/>
                  <a:gd name="connsiteX1-3" fmla="*/ 726 w 10000"/>
                  <a:gd name="connsiteY1-4" fmla="*/ 3028 h 10000"/>
                  <a:gd name="connsiteX2-5" fmla="*/ 1337 w 10000"/>
                  <a:gd name="connsiteY2-6" fmla="*/ 1635 h 10000"/>
                  <a:gd name="connsiteX3-7" fmla="*/ 3233 w 10000"/>
                  <a:gd name="connsiteY3-8" fmla="*/ 773 h 10000"/>
                  <a:gd name="connsiteX4-9" fmla="*/ 5997 w 10000"/>
                  <a:gd name="connsiteY4-10" fmla="*/ 424 h 10000"/>
                  <a:gd name="connsiteX5-11" fmla="*/ 8488 w 10000"/>
                  <a:gd name="connsiteY5-12" fmla="*/ 1452 h 10000"/>
                  <a:gd name="connsiteX6-13" fmla="*/ 9693 w 10000"/>
                  <a:gd name="connsiteY6-14" fmla="*/ 4661 h 10000"/>
                  <a:gd name="connsiteX7-15" fmla="*/ 7765 w 10000"/>
                  <a:gd name="connsiteY7-16" fmla="*/ 5852 h 10000"/>
                  <a:gd name="connsiteX8-17" fmla="*/ 6752 w 10000"/>
                  <a:gd name="connsiteY8-18" fmla="*/ 4844 h 10000"/>
                  <a:gd name="connsiteX9-19" fmla="*/ 7444 w 10000"/>
                  <a:gd name="connsiteY9-20" fmla="*/ 2845 h 10000"/>
                  <a:gd name="connsiteX10-21" fmla="*/ 8680 w 10000"/>
                  <a:gd name="connsiteY10-22" fmla="*/ 2808 h 10000"/>
                  <a:gd name="connsiteX11-23" fmla="*/ 8873 w 10000"/>
                  <a:gd name="connsiteY11-24" fmla="*/ 3799 h 10000"/>
                  <a:gd name="connsiteX12-25" fmla="*/ 8568 w 10000"/>
                  <a:gd name="connsiteY12-26" fmla="*/ 4203 h 10000"/>
                  <a:gd name="connsiteX13-27" fmla="*/ 7941 w 10000"/>
                  <a:gd name="connsiteY13-28" fmla="*/ 4184 h 10000"/>
                  <a:gd name="connsiteX14-29" fmla="*/ 7748 w 10000"/>
                  <a:gd name="connsiteY14-30" fmla="*/ 4276 h 10000"/>
                  <a:gd name="connsiteX15-31" fmla="*/ 7829 w 10000"/>
                  <a:gd name="connsiteY15-32" fmla="*/ 4496 h 10000"/>
                  <a:gd name="connsiteX16-33" fmla="*/ 8664 w 10000"/>
                  <a:gd name="connsiteY16-34" fmla="*/ 4514 h 10000"/>
                  <a:gd name="connsiteX17-35" fmla="*/ 9163 w 10000"/>
                  <a:gd name="connsiteY17-36" fmla="*/ 3928 h 10000"/>
                  <a:gd name="connsiteX18-37" fmla="*/ 8857 w 10000"/>
                  <a:gd name="connsiteY18-38" fmla="*/ 2533 h 10000"/>
                  <a:gd name="connsiteX19-39" fmla="*/ 7637 w 10000"/>
                  <a:gd name="connsiteY19-40" fmla="*/ 2350 h 10000"/>
                  <a:gd name="connsiteX20-41" fmla="*/ 6720 w 10000"/>
                  <a:gd name="connsiteY20-42" fmla="*/ 1360 h 10000"/>
                  <a:gd name="connsiteX21-43" fmla="*/ 5627 w 10000"/>
                  <a:gd name="connsiteY21-44" fmla="*/ 1470 h 10000"/>
                  <a:gd name="connsiteX22-45" fmla="*/ 4390 w 10000"/>
                  <a:gd name="connsiteY22-46" fmla="*/ 902 h 10000"/>
                  <a:gd name="connsiteX23-47" fmla="*/ 3442 w 10000"/>
                  <a:gd name="connsiteY23-48" fmla="*/ 1543 h 10000"/>
                  <a:gd name="connsiteX24-49" fmla="*/ 3201 w 10000"/>
                  <a:gd name="connsiteY24-50" fmla="*/ 2277 h 10000"/>
                  <a:gd name="connsiteX25-51" fmla="*/ 1578 w 10000"/>
                  <a:gd name="connsiteY25-52" fmla="*/ 2771 h 10000"/>
                  <a:gd name="connsiteX26-53" fmla="*/ 1257 w 10000"/>
                  <a:gd name="connsiteY26-54" fmla="*/ 4203 h 10000"/>
                  <a:gd name="connsiteX27-55" fmla="*/ 902 w 10000"/>
                  <a:gd name="connsiteY27-56" fmla="*/ 5486 h 10000"/>
                  <a:gd name="connsiteX28-57" fmla="*/ 1417 w 10000"/>
                  <a:gd name="connsiteY28-58" fmla="*/ 6294 h 10000"/>
                  <a:gd name="connsiteX29-59" fmla="*/ 2670 w 10000"/>
                  <a:gd name="connsiteY29-60" fmla="*/ 6129 h 10000"/>
                  <a:gd name="connsiteX30-61" fmla="*/ 4518 w 10000"/>
                  <a:gd name="connsiteY30-62" fmla="*/ 6092 h 10000"/>
                  <a:gd name="connsiteX31-63" fmla="*/ 5531 w 10000"/>
                  <a:gd name="connsiteY31-64" fmla="*/ 6642 h 10000"/>
                  <a:gd name="connsiteX32-65" fmla="*/ 5611 w 10000"/>
                  <a:gd name="connsiteY32-66" fmla="*/ 6642 h 10000"/>
                  <a:gd name="connsiteX33-67" fmla="*/ 6093 w 10000"/>
                  <a:gd name="connsiteY33-68" fmla="*/ 6129 h 10000"/>
                  <a:gd name="connsiteX34-69" fmla="*/ 6013 w 10000"/>
                  <a:gd name="connsiteY34-70" fmla="*/ 5907 h 10000"/>
                  <a:gd name="connsiteX35-71" fmla="*/ 5820 w 10000"/>
                  <a:gd name="connsiteY35-72" fmla="*/ 5981 h 10000"/>
                  <a:gd name="connsiteX36-73" fmla="*/ 5547 w 10000"/>
                  <a:gd name="connsiteY36-74" fmla="*/ 6312 h 10000"/>
                  <a:gd name="connsiteX37-75" fmla="*/ 4695 w 10000"/>
                  <a:gd name="connsiteY37-76" fmla="*/ 5834 h 10000"/>
                  <a:gd name="connsiteX38-77" fmla="*/ 2510 w 10000"/>
                  <a:gd name="connsiteY38-78" fmla="*/ 5852 h 10000"/>
                  <a:gd name="connsiteX39-79" fmla="*/ 1545 w 10000"/>
                  <a:gd name="connsiteY39-80" fmla="*/ 5981 h 10000"/>
                  <a:gd name="connsiteX40-81" fmla="*/ 1208 w 10000"/>
                  <a:gd name="connsiteY40-82" fmla="*/ 5431 h 10000"/>
                  <a:gd name="connsiteX41-83" fmla="*/ 1514 w 10000"/>
                  <a:gd name="connsiteY41-84" fmla="*/ 4386 h 10000"/>
                  <a:gd name="connsiteX42-85" fmla="*/ 1561 w 10000"/>
                  <a:gd name="connsiteY42-86" fmla="*/ 4203 h 10000"/>
                  <a:gd name="connsiteX43-87" fmla="*/ 1787 w 10000"/>
                  <a:gd name="connsiteY43-88" fmla="*/ 2991 h 10000"/>
                  <a:gd name="connsiteX44-89" fmla="*/ 3136 w 10000"/>
                  <a:gd name="connsiteY44-90" fmla="*/ 2606 h 10000"/>
                  <a:gd name="connsiteX45-91" fmla="*/ 3876 w 10000"/>
                  <a:gd name="connsiteY45-92" fmla="*/ 3799 h 10000"/>
                  <a:gd name="connsiteX46-93" fmla="*/ 2703 w 10000"/>
                  <a:gd name="connsiteY46-94" fmla="*/ 4569 h 10000"/>
                  <a:gd name="connsiteX47-95" fmla="*/ 2719 w 10000"/>
                  <a:gd name="connsiteY47-96" fmla="*/ 4808 h 10000"/>
                  <a:gd name="connsiteX48-97" fmla="*/ 2927 w 10000"/>
                  <a:gd name="connsiteY48-98" fmla="*/ 4771 h 10000"/>
                  <a:gd name="connsiteX49-99" fmla="*/ 4744 w 10000"/>
                  <a:gd name="connsiteY49-100" fmla="*/ 4423 h 10000"/>
                  <a:gd name="connsiteX50-101" fmla="*/ 4937 w 10000"/>
                  <a:gd name="connsiteY50-102" fmla="*/ 4423 h 10000"/>
                  <a:gd name="connsiteX51-103" fmla="*/ 5804 w 10000"/>
                  <a:gd name="connsiteY51-104" fmla="*/ 4184 h 10000"/>
                  <a:gd name="connsiteX52-105" fmla="*/ 6383 w 10000"/>
                  <a:gd name="connsiteY52-106" fmla="*/ 4973 h 10000"/>
                  <a:gd name="connsiteX53-107" fmla="*/ 6512 w 10000"/>
                  <a:gd name="connsiteY53-108" fmla="*/ 5119 h 10000"/>
                  <a:gd name="connsiteX54-109" fmla="*/ 7572 w 10000"/>
                  <a:gd name="connsiteY54-110" fmla="*/ 6532 h 10000"/>
                  <a:gd name="connsiteX55-111" fmla="*/ 7401 w 10000"/>
                  <a:gd name="connsiteY55-112" fmla="*/ 7308 h 10000"/>
                  <a:gd name="connsiteX56-113" fmla="*/ 5483 w 10000"/>
                  <a:gd name="connsiteY56-114" fmla="*/ 8218 h 10000"/>
                  <a:gd name="connsiteX57-115" fmla="*/ 5467 w 10000"/>
                  <a:gd name="connsiteY57-116" fmla="*/ 8273 h 10000"/>
                  <a:gd name="connsiteX58-117" fmla="*/ 3490 w 10000"/>
                  <a:gd name="connsiteY58-118" fmla="*/ 8053 h 10000"/>
                  <a:gd name="connsiteX59-119" fmla="*/ 3345 w 10000"/>
                  <a:gd name="connsiteY59-120" fmla="*/ 7357 h 10000"/>
                  <a:gd name="connsiteX60-121" fmla="*/ 3586 w 10000"/>
                  <a:gd name="connsiteY60-122" fmla="*/ 7082 h 10000"/>
                  <a:gd name="connsiteX61-123" fmla="*/ 3683 w 10000"/>
                  <a:gd name="connsiteY61-124" fmla="*/ 6880 h 10000"/>
                  <a:gd name="connsiteX62-125" fmla="*/ 3490 w 10000"/>
                  <a:gd name="connsiteY62-126" fmla="*/ 6770 h 10000"/>
                  <a:gd name="connsiteX63-127" fmla="*/ 3072 w 10000"/>
                  <a:gd name="connsiteY63-128" fmla="*/ 7247 h 10000"/>
                  <a:gd name="connsiteX64-129" fmla="*/ 3249 w 10000"/>
                  <a:gd name="connsiteY64-130" fmla="*/ 8255 h 10000"/>
                  <a:gd name="connsiteX65-131" fmla="*/ 3249 w 10000"/>
                  <a:gd name="connsiteY65-132" fmla="*/ 8273 h 10000"/>
                  <a:gd name="connsiteX66-133" fmla="*/ 4680 w 10000"/>
                  <a:gd name="connsiteY66-134" fmla="*/ 8825 h 10000"/>
                  <a:gd name="connsiteX67-135" fmla="*/ 5354 w 10000"/>
                  <a:gd name="connsiteY67-136" fmla="*/ 8677 h 10000"/>
                  <a:gd name="connsiteX68-137" fmla="*/ 3393 w 10000"/>
                  <a:gd name="connsiteY68-138" fmla="*/ 9998 h 10000"/>
                  <a:gd name="connsiteX69-139" fmla="*/ 2253 w 10000"/>
                  <a:gd name="connsiteY69-140" fmla="*/ 9228 h 10000"/>
                  <a:gd name="connsiteX70-141" fmla="*/ 1224 w 10000"/>
                  <a:gd name="connsiteY70-142" fmla="*/ 7137 h 10000"/>
                  <a:gd name="connsiteX71-143" fmla="*/ 3 w 10000"/>
                  <a:gd name="connsiteY71-144" fmla="*/ 4954 h 10000"/>
                  <a:gd name="connsiteX0-145" fmla="*/ 3 w 10000"/>
                  <a:gd name="connsiteY0-146" fmla="*/ 4954 h 10000"/>
                  <a:gd name="connsiteX1-147" fmla="*/ 726 w 10000"/>
                  <a:gd name="connsiteY1-148" fmla="*/ 3028 h 10000"/>
                  <a:gd name="connsiteX2-149" fmla="*/ 1337 w 10000"/>
                  <a:gd name="connsiteY2-150" fmla="*/ 1635 h 10000"/>
                  <a:gd name="connsiteX3-151" fmla="*/ 3233 w 10000"/>
                  <a:gd name="connsiteY3-152" fmla="*/ 773 h 10000"/>
                  <a:gd name="connsiteX4-153" fmla="*/ 5997 w 10000"/>
                  <a:gd name="connsiteY4-154" fmla="*/ 424 h 10000"/>
                  <a:gd name="connsiteX5-155" fmla="*/ 8488 w 10000"/>
                  <a:gd name="connsiteY5-156" fmla="*/ 1452 h 10000"/>
                  <a:gd name="connsiteX6-157" fmla="*/ 9693 w 10000"/>
                  <a:gd name="connsiteY6-158" fmla="*/ 4661 h 10000"/>
                  <a:gd name="connsiteX7-159" fmla="*/ 7765 w 10000"/>
                  <a:gd name="connsiteY7-160" fmla="*/ 5852 h 10000"/>
                  <a:gd name="connsiteX8-161" fmla="*/ 6752 w 10000"/>
                  <a:gd name="connsiteY8-162" fmla="*/ 4844 h 10000"/>
                  <a:gd name="connsiteX9-163" fmla="*/ 7444 w 10000"/>
                  <a:gd name="connsiteY9-164" fmla="*/ 2845 h 10000"/>
                  <a:gd name="connsiteX10-165" fmla="*/ 8680 w 10000"/>
                  <a:gd name="connsiteY10-166" fmla="*/ 2808 h 10000"/>
                  <a:gd name="connsiteX11-167" fmla="*/ 8873 w 10000"/>
                  <a:gd name="connsiteY11-168" fmla="*/ 3799 h 10000"/>
                  <a:gd name="connsiteX12-169" fmla="*/ 8568 w 10000"/>
                  <a:gd name="connsiteY12-170" fmla="*/ 4203 h 10000"/>
                  <a:gd name="connsiteX13-171" fmla="*/ 7941 w 10000"/>
                  <a:gd name="connsiteY13-172" fmla="*/ 4184 h 10000"/>
                  <a:gd name="connsiteX14-173" fmla="*/ 7748 w 10000"/>
                  <a:gd name="connsiteY14-174" fmla="*/ 4276 h 10000"/>
                  <a:gd name="connsiteX15-175" fmla="*/ 7829 w 10000"/>
                  <a:gd name="connsiteY15-176" fmla="*/ 4496 h 10000"/>
                  <a:gd name="connsiteX16-177" fmla="*/ 8664 w 10000"/>
                  <a:gd name="connsiteY16-178" fmla="*/ 4514 h 10000"/>
                  <a:gd name="connsiteX17-179" fmla="*/ 9163 w 10000"/>
                  <a:gd name="connsiteY17-180" fmla="*/ 3928 h 10000"/>
                  <a:gd name="connsiteX18-181" fmla="*/ 8857 w 10000"/>
                  <a:gd name="connsiteY18-182" fmla="*/ 2533 h 10000"/>
                  <a:gd name="connsiteX19-183" fmla="*/ 7637 w 10000"/>
                  <a:gd name="connsiteY19-184" fmla="*/ 2350 h 10000"/>
                  <a:gd name="connsiteX20-185" fmla="*/ 6720 w 10000"/>
                  <a:gd name="connsiteY20-186" fmla="*/ 1360 h 10000"/>
                  <a:gd name="connsiteX21-187" fmla="*/ 5627 w 10000"/>
                  <a:gd name="connsiteY21-188" fmla="*/ 1470 h 10000"/>
                  <a:gd name="connsiteX22-189" fmla="*/ 4390 w 10000"/>
                  <a:gd name="connsiteY22-190" fmla="*/ 902 h 10000"/>
                  <a:gd name="connsiteX23-191" fmla="*/ 3442 w 10000"/>
                  <a:gd name="connsiteY23-192" fmla="*/ 1543 h 10000"/>
                  <a:gd name="connsiteX24-193" fmla="*/ 3201 w 10000"/>
                  <a:gd name="connsiteY24-194" fmla="*/ 2277 h 10000"/>
                  <a:gd name="connsiteX25-195" fmla="*/ 1578 w 10000"/>
                  <a:gd name="connsiteY25-196" fmla="*/ 2771 h 10000"/>
                  <a:gd name="connsiteX26-197" fmla="*/ 1257 w 10000"/>
                  <a:gd name="connsiteY26-198" fmla="*/ 4203 h 10000"/>
                  <a:gd name="connsiteX27-199" fmla="*/ 902 w 10000"/>
                  <a:gd name="connsiteY27-200" fmla="*/ 5486 h 10000"/>
                  <a:gd name="connsiteX28-201" fmla="*/ 1417 w 10000"/>
                  <a:gd name="connsiteY28-202" fmla="*/ 6294 h 10000"/>
                  <a:gd name="connsiteX29-203" fmla="*/ 2670 w 10000"/>
                  <a:gd name="connsiteY29-204" fmla="*/ 6129 h 10000"/>
                  <a:gd name="connsiteX30-205" fmla="*/ 4518 w 10000"/>
                  <a:gd name="connsiteY30-206" fmla="*/ 6092 h 10000"/>
                  <a:gd name="connsiteX31-207" fmla="*/ 5531 w 10000"/>
                  <a:gd name="connsiteY31-208" fmla="*/ 6642 h 10000"/>
                  <a:gd name="connsiteX32-209" fmla="*/ 5611 w 10000"/>
                  <a:gd name="connsiteY32-210" fmla="*/ 6642 h 10000"/>
                  <a:gd name="connsiteX33-211" fmla="*/ 6093 w 10000"/>
                  <a:gd name="connsiteY33-212" fmla="*/ 6129 h 10000"/>
                  <a:gd name="connsiteX34-213" fmla="*/ 6013 w 10000"/>
                  <a:gd name="connsiteY34-214" fmla="*/ 5907 h 10000"/>
                  <a:gd name="connsiteX35-215" fmla="*/ 5820 w 10000"/>
                  <a:gd name="connsiteY35-216" fmla="*/ 5981 h 10000"/>
                  <a:gd name="connsiteX36-217" fmla="*/ 5547 w 10000"/>
                  <a:gd name="connsiteY36-218" fmla="*/ 6312 h 10000"/>
                  <a:gd name="connsiteX37-219" fmla="*/ 4695 w 10000"/>
                  <a:gd name="connsiteY37-220" fmla="*/ 5834 h 10000"/>
                  <a:gd name="connsiteX38-221" fmla="*/ 2510 w 10000"/>
                  <a:gd name="connsiteY38-222" fmla="*/ 5852 h 10000"/>
                  <a:gd name="connsiteX39-223" fmla="*/ 1545 w 10000"/>
                  <a:gd name="connsiteY39-224" fmla="*/ 5981 h 10000"/>
                  <a:gd name="connsiteX40-225" fmla="*/ 1208 w 10000"/>
                  <a:gd name="connsiteY40-226" fmla="*/ 5431 h 10000"/>
                  <a:gd name="connsiteX41-227" fmla="*/ 1514 w 10000"/>
                  <a:gd name="connsiteY41-228" fmla="*/ 4386 h 10000"/>
                  <a:gd name="connsiteX42-229" fmla="*/ 1561 w 10000"/>
                  <a:gd name="connsiteY42-230" fmla="*/ 4203 h 10000"/>
                  <a:gd name="connsiteX43-231" fmla="*/ 1787 w 10000"/>
                  <a:gd name="connsiteY43-232" fmla="*/ 2991 h 10000"/>
                  <a:gd name="connsiteX44-233" fmla="*/ 3136 w 10000"/>
                  <a:gd name="connsiteY44-234" fmla="*/ 2606 h 10000"/>
                  <a:gd name="connsiteX45-235" fmla="*/ 3876 w 10000"/>
                  <a:gd name="connsiteY45-236" fmla="*/ 3799 h 10000"/>
                  <a:gd name="connsiteX46-237" fmla="*/ 2703 w 10000"/>
                  <a:gd name="connsiteY46-238" fmla="*/ 4569 h 10000"/>
                  <a:gd name="connsiteX47-239" fmla="*/ 2719 w 10000"/>
                  <a:gd name="connsiteY47-240" fmla="*/ 4808 h 10000"/>
                  <a:gd name="connsiteX48-241" fmla="*/ 2927 w 10000"/>
                  <a:gd name="connsiteY48-242" fmla="*/ 4771 h 10000"/>
                  <a:gd name="connsiteX49-243" fmla="*/ 4744 w 10000"/>
                  <a:gd name="connsiteY49-244" fmla="*/ 4423 h 10000"/>
                  <a:gd name="connsiteX50-245" fmla="*/ 4937 w 10000"/>
                  <a:gd name="connsiteY50-246" fmla="*/ 4423 h 10000"/>
                  <a:gd name="connsiteX51-247" fmla="*/ 5804 w 10000"/>
                  <a:gd name="connsiteY51-248" fmla="*/ 4184 h 10000"/>
                  <a:gd name="connsiteX52-249" fmla="*/ 6383 w 10000"/>
                  <a:gd name="connsiteY52-250" fmla="*/ 4973 h 10000"/>
                  <a:gd name="connsiteX53-251" fmla="*/ 6512 w 10000"/>
                  <a:gd name="connsiteY53-252" fmla="*/ 5119 h 10000"/>
                  <a:gd name="connsiteX54-253" fmla="*/ 7572 w 10000"/>
                  <a:gd name="connsiteY54-254" fmla="*/ 6532 h 10000"/>
                  <a:gd name="connsiteX55-255" fmla="*/ 7401 w 10000"/>
                  <a:gd name="connsiteY55-256" fmla="*/ 7308 h 10000"/>
                  <a:gd name="connsiteX56-257" fmla="*/ 5483 w 10000"/>
                  <a:gd name="connsiteY56-258" fmla="*/ 8218 h 10000"/>
                  <a:gd name="connsiteX57-259" fmla="*/ 5467 w 10000"/>
                  <a:gd name="connsiteY57-260" fmla="*/ 8273 h 10000"/>
                  <a:gd name="connsiteX58-261" fmla="*/ 3490 w 10000"/>
                  <a:gd name="connsiteY58-262" fmla="*/ 8053 h 10000"/>
                  <a:gd name="connsiteX59-263" fmla="*/ 3345 w 10000"/>
                  <a:gd name="connsiteY59-264" fmla="*/ 7357 h 10000"/>
                  <a:gd name="connsiteX60-265" fmla="*/ 3586 w 10000"/>
                  <a:gd name="connsiteY60-266" fmla="*/ 7082 h 10000"/>
                  <a:gd name="connsiteX61-267" fmla="*/ 3683 w 10000"/>
                  <a:gd name="connsiteY61-268" fmla="*/ 6880 h 10000"/>
                  <a:gd name="connsiteX62-269" fmla="*/ 3490 w 10000"/>
                  <a:gd name="connsiteY62-270" fmla="*/ 6770 h 10000"/>
                  <a:gd name="connsiteX63-271" fmla="*/ 3072 w 10000"/>
                  <a:gd name="connsiteY63-272" fmla="*/ 7247 h 10000"/>
                  <a:gd name="connsiteX64-273" fmla="*/ 3249 w 10000"/>
                  <a:gd name="connsiteY64-274" fmla="*/ 8255 h 10000"/>
                  <a:gd name="connsiteX65-275" fmla="*/ 3249 w 10000"/>
                  <a:gd name="connsiteY65-276" fmla="*/ 8273 h 10000"/>
                  <a:gd name="connsiteX66-277" fmla="*/ 4680 w 10000"/>
                  <a:gd name="connsiteY66-278" fmla="*/ 8825 h 10000"/>
                  <a:gd name="connsiteX67-279" fmla="*/ 5354 w 10000"/>
                  <a:gd name="connsiteY67-280" fmla="*/ 8677 h 10000"/>
                  <a:gd name="connsiteX68-281" fmla="*/ 3393 w 10000"/>
                  <a:gd name="connsiteY68-282" fmla="*/ 9998 h 10000"/>
                  <a:gd name="connsiteX69-283" fmla="*/ 2253 w 10000"/>
                  <a:gd name="connsiteY69-284" fmla="*/ 9228 h 10000"/>
                  <a:gd name="connsiteX70-285" fmla="*/ 1224 w 10000"/>
                  <a:gd name="connsiteY70-286" fmla="*/ 7137 h 10000"/>
                  <a:gd name="connsiteX71-287" fmla="*/ 3 w 10000"/>
                  <a:gd name="connsiteY71-288" fmla="*/ 4954 h 10000"/>
                  <a:gd name="connsiteX0-289" fmla="*/ 3 w 10000"/>
                  <a:gd name="connsiteY0-290" fmla="*/ 4954 h 10000"/>
                  <a:gd name="connsiteX1-291" fmla="*/ 726 w 10000"/>
                  <a:gd name="connsiteY1-292" fmla="*/ 3028 h 10000"/>
                  <a:gd name="connsiteX2-293" fmla="*/ 1337 w 10000"/>
                  <a:gd name="connsiteY2-294" fmla="*/ 1635 h 10000"/>
                  <a:gd name="connsiteX3-295" fmla="*/ 3233 w 10000"/>
                  <a:gd name="connsiteY3-296" fmla="*/ 773 h 10000"/>
                  <a:gd name="connsiteX4-297" fmla="*/ 5997 w 10000"/>
                  <a:gd name="connsiteY4-298" fmla="*/ 424 h 10000"/>
                  <a:gd name="connsiteX5-299" fmla="*/ 8488 w 10000"/>
                  <a:gd name="connsiteY5-300" fmla="*/ 1452 h 10000"/>
                  <a:gd name="connsiteX6-301" fmla="*/ 9693 w 10000"/>
                  <a:gd name="connsiteY6-302" fmla="*/ 4661 h 10000"/>
                  <a:gd name="connsiteX7-303" fmla="*/ 7765 w 10000"/>
                  <a:gd name="connsiteY7-304" fmla="*/ 5852 h 10000"/>
                  <a:gd name="connsiteX8-305" fmla="*/ 6752 w 10000"/>
                  <a:gd name="connsiteY8-306" fmla="*/ 4844 h 10000"/>
                  <a:gd name="connsiteX9-307" fmla="*/ 7444 w 10000"/>
                  <a:gd name="connsiteY9-308" fmla="*/ 2845 h 10000"/>
                  <a:gd name="connsiteX10-309" fmla="*/ 8680 w 10000"/>
                  <a:gd name="connsiteY10-310" fmla="*/ 2808 h 10000"/>
                  <a:gd name="connsiteX11-311" fmla="*/ 8873 w 10000"/>
                  <a:gd name="connsiteY11-312" fmla="*/ 3799 h 10000"/>
                  <a:gd name="connsiteX12-313" fmla="*/ 8568 w 10000"/>
                  <a:gd name="connsiteY12-314" fmla="*/ 4203 h 10000"/>
                  <a:gd name="connsiteX13-315" fmla="*/ 7941 w 10000"/>
                  <a:gd name="connsiteY13-316" fmla="*/ 4184 h 10000"/>
                  <a:gd name="connsiteX14-317" fmla="*/ 7748 w 10000"/>
                  <a:gd name="connsiteY14-318" fmla="*/ 4276 h 10000"/>
                  <a:gd name="connsiteX15-319" fmla="*/ 7829 w 10000"/>
                  <a:gd name="connsiteY15-320" fmla="*/ 4496 h 10000"/>
                  <a:gd name="connsiteX16-321" fmla="*/ 8664 w 10000"/>
                  <a:gd name="connsiteY16-322" fmla="*/ 4514 h 10000"/>
                  <a:gd name="connsiteX17-323" fmla="*/ 9163 w 10000"/>
                  <a:gd name="connsiteY17-324" fmla="*/ 3928 h 10000"/>
                  <a:gd name="connsiteX18-325" fmla="*/ 8857 w 10000"/>
                  <a:gd name="connsiteY18-326" fmla="*/ 2533 h 10000"/>
                  <a:gd name="connsiteX19-327" fmla="*/ 7637 w 10000"/>
                  <a:gd name="connsiteY19-328" fmla="*/ 2350 h 10000"/>
                  <a:gd name="connsiteX20-329" fmla="*/ 6720 w 10000"/>
                  <a:gd name="connsiteY20-330" fmla="*/ 1360 h 10000"/>
                  <a:gd name="connsiteX21-331" fmla="*/ 5627 w 10000"/>
                  <a:gd name="connsiteY21-332" fmla="*/ 1470 h 10000"/>
                  <a:gd name="connsiteX22-333" fmla="*/ 4390 w 10000"/>
                  <a:gd name="connsiteY22-334" fmla="*/ 902 h 10000"/>
                  <a:gd name="connsiteX23-335" fmla="*/ 3442 w 10000"/>
                  <a:gd name="connsiteY23-336" fmla="*/ 1543 h 10000"/>
                  <a:gd name="connsiteX24-337" fmla="*/ 3201 w 10000"/>
                  <a:gd name="connsiteY24-338" fmla="*/ 2277 h 10000"/>
                  <a:gd name="connsiteX25-339" fmla="*/ 1578 w 10000"/>
                  <a:gd name="connsiteY25-340" fmla="*/ 2771 h 10000"/>
                  <a:gd name="connsiteX26-341" fmla="*/ 1257 w 10000"/>
                  <a:gd name="connsiteY26-342" fmla="*/ 4203 h 10000"/>
                  <a:gd name="connsiteX27-343" fmla="*/ 902 w 10000"/>
                  <a:gd name="connsiteY27-344" fmla="*/ 5486 h 10000"/>
                  <a:gd name="connsiteX28-345" fmla="*/ 1417 w 10000"/>
                  <a:gd name="connsiteY28-346" fmla="*/ 6294 h 10000"/>
                  <a:gd name="connsiteX29-347" fmla="*/ 2670 w 10000"/>
                  <a:gd name="connsiteY29-348" fmla="*/ 6129 h 10000"/>
                  <a:gd name="connsiteX30-349" fmla="*/ 4518 w 10000"/>
                  <a:gd name="connsiteY30-350" fmla="*/ 6092 h 10000"/>
                  <a:gd name="connsiteX31-351" fmla="*/ 5531 w 10000"/>
                  <a:gd name="connsiteY31-352" fmla="*/ 6642 h 10000"/>
                  <a:gd name="connsiteX32-353" fmla="*/ 5611 w 10000"/>
                  <a:gd name="connsiteY32-354" fmla="*/ 6642 h 10000"/>
                  <a:gd name="connsiteX33-355" fmla="*/ 6093 w 10000"/>
                  <a:gd name="connsiteY33-356" fmla="*/ 6129 h 10000"/>
                  <a:gd name="connsiteX34-357" fmla="*/ 6013 w 10000"/>
                  <a:gd name="connsiteY34-358" fmla="*/ 5907 h 10000"/>
                  <a:gd name="connsiteX35-359" fmla="*/ 5820 w 10000"/>
                  <a:gd name="connsiteY35-360" fmla="*/ 5981 h 10000"/>
                  <a:gd name="connsiteX36-361" fmla="*/ 5547 w 10000"/>
                  <a:gd name="connsiteY36-362" fmla="*/ 6312 h 10000"/>
                  <a:gd name="connsiteX37-363" fmla="*/ 4695 w 10000"/>
                  <a:gd name="connsiteY37-364" fmla="*/ 5834 h 10000"/>
                  <a:gd name="connsiteX38-365" fmla="*/ 2510 w 10000"/>
                  <a:gd name="connsiteY38-366" fmla="*/ 5852 h 10000"/>
                  <a:gd name="connsiteX39-367" fmla="*/ 1545 w 10000"/>
                  <a:gd name="connsiteY39-368" fmla="*/ 5981 h 10000"/>
                  <a:gd name="connsiteX40-369" fmla="*/ 1208 w 10000"/>
                  <a:gd name="connsiteY40-370" fmla="*/ 5431 h 10000"/>
                  <a:gd name="connsiteX41-371" fmla="*/ 1514 w 10000"/>
                  <a:gd name="connsiteY41-372" fmla="*/ 4386 h 10000"/>
                  <a:gd name="connsiteX42-373" fmla="*/ 1561 w 10000"/>
                  <a:gd name="connsiteY42-374" fmla="*/ 4203 h 10000"/>
                  <a:gd name="connsiteX43-375" fmla="*/ 1787 w 10000"/>
                  <a:gd name="connsiteY43-376" fmla="*/ 2991 h 10000"/>
                  <a:gd name="connsiteX44-377" fmla="*/ 3136 w 10000"/>
                  <a:gd name="connsiteY44-378" fmla="*/ 2606 h 10000"/>
                  <a:gd name="connsiteX45-379" fmla="*/ 3876 w 10000"/>
                  <a:gd name="connsiteY45-380" fmla="*/ 3799 h 10000"/>
                  <a:gd name="connsiteX46-381" fmla="*/ 2703 w 10000"/>
                  <a:gd name="connsiteY46-382" fmla="*/ 4569 h 10000"/>
                  <a:gd name="connsiteX47-383" fmla="*/ 2719 w 10000"/>
                  <a:gd name="connsiteY47-384" fmla="*/ 4808 h 10000"/>
                  <a:gd name="connsiteX48-385" fmla="*/ 2927 w 10000"/>
                  <a:gd name="connsiteY48-386" fmla="*/ 4771 h 10000"/>
                  <a:gd name="connsiteX49-387" fmla="*/ 4744 w 10000"/>
                  <a:gd name="connsiteY49-388" fmla="*/ 4423 h 10000"/>
                  <a:gd name="connsiteX50-389" fmla="*/ 4937 w 10000"/>
                  <a:gd name="connsiteY50-390" fmla="*/ 4423 h 10000"/>
                  <a:gd name="connsiteX51-391" fmla="*/ 5804 w 10000"/>
                  <a:gd name="connsiteY51-392" fmla="*/ 4184 h 10000"/>
                  <a:gd name="connsiteX52-393" fmla="*/ 6383 w 10000"/>
                  <a:gd name="connsiteY52-394" fmla="*/ 4973 h 10000"/>
                  <a:gd name="connsiteX53-395" fmla="*/ 6512 w 10000"/>
                  <a:gd name="connsiteY53-396" fmla="*/ 5119 h 10000"/>
                  <a:gd name="connsiteX54-397" fmla="*/ 7572 w 10000"/>
                  <a:gd name="connsiteY54-398" fmla="*/ 6532 h 10000"/>
                  <a:gd name="connsiteX55-399" fmla="*/ 7401 w 10000"/>
                  <a:gd name="connsiteY55-400" fmla="*/ 7308 h 10000"/>
                  <a:gd name="connsiteX56-401" fmla="*/ 5483 w 10000"/>
                  <a:gd name="connsiteY56-402" fmla="*/ 8218 h 10000"/>
                  <a:gd name="connsiteX57-403" fmla="*/ 5467 w 10000"/>
                  <a:gd name="connsiteY57-404" fmla="*/ 8273 h 10000"/>
                  <a:gd name="connsiteX58-405" fmla="*/ 3490 w 10000"/>
                  <a:gd name="connsiteY58-406" fmla="*/ 8053 h 10000"/>
                  <a:gd name="connsiteX59-407" fmla="*/ 3345 w 10000"/>
                  <a:gd name="connsiteY59-408" fmla="*/ 7357 h 10000"/>
                  <a:gd name="connsiteX60-409" fmla="*/ 3586 w 10000"/>
                  <a:gd name="connsiteY60-410" fmla="*/ 7082 h 10000"/>
                  <a:gd name="connsiteX61-411" fmla="*/ 3683 w 10000"/>
                  <a:gd name="connsiteY61-412" fmla="*/ 6880 h 10000"/>
                  <a:gd name="connsiteX62-413" fmla="*/ 3490 w 10000"/>
                  <a:gd name="connsiteY62-414" fmla="*/ 6770 h 10000"/>
                  <a:gd name="connsiteX63-415" fmla="*/ 3072 w 10000"/>
                  <a:gd name="connsiteY63-416" fmla="*/ 7247 h 10000"/>
                  <a:gd name="connsiteX64-417" fmla="*/ 3249 w 10000"/>
                  <a:gd name="connsiteY64-418" fmla="*/ 8255 h 10000"/>
                  <a:gd name="connsiteX65-419" fmla="*/ 3249 w 10000"/>
                  <a:gd name="connsiteY65-420" fmla="*/ 8273 h 10000"/>
                  <a:gd name="connsiteX66-421" fmla="*/ 4680 w 10000"/>
                  <a:gd name="connsiteY66-422" fmla="*/ 8825 h 10000"/>
                  <a:gd name="connsiteX67-423" fmla="*/ 5354 w 10000"/>
                  <a:gd name="connsiteY67-424" fmla="*/ 8677 h 10000"/>
                  <a:gd name="connsiteX68-425" fmla="*/ 3393 w 10000"/>
                  <a:gd name="connsiteY68-426" fmla="*/ 9998 h 10000"/>
                  <a:gd name="connsiteX69-427" fmla="*/ 2253 w 10000"/>
                  <a:gd name="connsiteY69-428" fmla="*/ 9228 h 10000"/>
                  <a:gd name="connsiteX70-429" fmla="*/ 1224 w 10000"/>
                  <a:gd name="connsiteY70-430" fmla="*/ 7137 h 10000"/>
                  <a:gd name="connsiteX71-431" fmla="*/ 3 w 10000"/>
                  <a:gd name="connsiteY71-432" fmla="*/ 4954 h 10000"/>
                  <a:gd name="connsiteX0-433" fmla="*/ 3 w 10000"/>
                  <a:gd name="connsiteY0-434" fmla="*/ 4954 h 10000"/>
                  <a:gd name="connsiteX1-435" fmla="*/ 726 w 10000"/>
                  <a:gd name="connsiteY1-436" fmla="*/ 3028 h 10000"/>
                  <a:gd name="connsiteX2-437" fmla="*/ 1337 w 10000"/>
                  <a:gd name="connsiteY2-438" fmla="*/ 1635 h 10000"/>
                  <a:gd name="connsiteX3-439" fmla="*/ 3233 w 10000"/>
                  <a:gd name="connsiteY3-440" fmla="*/ 773 h 10000"/>
                  <a:gd name="connsiteX4-441" fmla="*/ 5997 w 10000"/>
                  <a:gd name="connsiteY4-442" fmla="*/ 424 h 10000"/>
                  <a:gd name="connsiteX5-443" fmla="*/ 8488 w 10000"/>
                  <a:gd name="connsiteY5-444" fmla="*/ 1452 h 10000"/>
                  <a:gd name="connsiteX6-445" fmla="*/ 9693 w 10000"/>
                  <a:gd name="connsiteY6-446" fmla="*/ 4661 h 10000"/>
                  <a:gd name="connsiteX7-447" fmla="*/ 7765 w 10000"/>
                  <a:gd name="connsiteY7-448" fmla="*/ 5852 h 10000"/>
                  <a:gd name="connsiteX8-449" fmla="*/ 6752 w 10000"/>
                  <a:gd name="connsiteY8-450" fmla="*/ 4844 h 10000"/>
                  <a:gd name="connsiteX9-451" fmla="*/ 7444 w 10000"/>
                  <a:gd name="connsiteY9-452" fmla="*/ 2845 h 10000"/>
                  <a:gd name="connsiteX10-453" fmla="*/ 8680 w 10000"/>
                  <a:gd name="connsiteY10-454" fmla="*/ 2808 h 10000"/>
                  <a:gd name="connsiteX11-455" fmla="*/ 8873 w 10000"/>
                  <a:gd name="connsiteY11-456" fmla="*/ 3799 h 10000"/>
                  <a:gd name="connsiteX12-457" fmla="*/ 8568 w 10000"/>
                  <a:gd name="connsiteY12-458" fmla="*/ 4203 h 10000"/>
                  <a:gd name="connsiteX13-459" fmla="*/ 7941 w 10000"/>
                  <a:gd name="connsiteY13-460" fmla="*/ 4184 h 10000"/>
                  <a:gd name="connsiteX14-461" fmla="*/ 7748 w 10000"/>
                  <a:gd name="connsiteY14-462" fmla="*/ 4276 h 10000"/>
                  <a:gd name="connsiteX15-463" fmla="*/ 7829 w 10000"/>
                  <a:gd name="connsiteY15-464" fmla="*/ 4496 h 10000"/>
                  <a:gd name="connsiteX16-465" fmla="*/ 8664 w 10000"/>
                  <a:gd name="connsiteY16-466" fmla="*/ 4514 h 10000"/>
                  <a:gd name="connsiteX17-467" fmla="*/ 9163 w 10000"/>
                  <a:gd name="connsiteY17-468" fmla="*/ 3928 h 10000"/>
                  <a:gd name="connsiteX18-469" fmla="*/ 8857 w 10000"/>
                  <a:gd name="connsiteY18-470" fmla="*/ 2533 h 10000"/>
                  <a:gd name="connsiteX19-471" fmla="*/ 7637 w 10000"/>
                  <a:gd name="connsiteY19-472" fmla="*/ 2350 h 10000"/>
                  <a:gd name="connsiteX20-473" fmla="*/ 6720 w 10000"/>
                  <a:gd name="connsiteY20-474" fmla="*/ 1360 h 10000"/>
                  <a:gd name="connsiteX21-475" fmla="*/ 5627 w 10000"/>
                  <a:gd name="connsiteY21-476" fmla="*/ 1470 h 10000"/>
                  <a:gd name="connsiteX22-477" fmla="*/ 4390 w 10000"/>
                  <a:gd name="connsiteY22-478" fmla="*/ 902 h 10000"/>
                  <a:gd name="connsiteX23-479" fmla="*/ 3442 w 10000"/>
                  <a:gd name="connsiteY23-480" fmla="*/ 1543 h 10000"/>
                  <a:gd name="connsiteX24-481" fmla="*/ 3201 w 10000"/>
                  <a:gd name="connsiteY24-482" fmla="*/ 2277 h 10000"/>
                  <a:gd name="connsiteX25-483" fmla="*/ 1578 w 10000"/>
                  <a:gd name="connsiteY25-484" fmla="*/ 2771 h 10000"/>
                  <a:gd name="connsiteX26-485" fmla="*/ 1257 w 10000"/>
                  <a:gd name="connsiteY26-486" fmla="*/ 4203 h 10000"/>
                  <a:gd name="connsiteX27-487" fmla="*/ 902 w 10000"/>
                  <a:gd name="connsiteY27-488" fmla="*/ 5486 h 10000"/>
                  <a:gd name="connsiteX28-489" fmla="*/ 1417 w 10000"/>
                  <a:gd name="connsiteY28-490" fmla="*/ 6294 h 10000"/>
                  <a:gd name="connsiteX29-491" fmla="*/ 2670 w 10000"/>
                  <a:gd name="connsiteY29-492" fmla="*/ 6129 h 10000"/>
                  <a:gd name="connsiteX30-493" fmla="*/ 4518 w 10000"/>
                  <a:gd name="connsiteY30-494" fmla="*/ 6092 h 10000"/>
                  <a:gd name="connsiteX31-495" fmla="*/ 5531 w 10000"/>
                  <a:gd name="connsiteY31-496" fmla="*/ 6642 h 10000"/>
                  <a:gd name="connsiteX32-497" fmla="*/ 5611 w 10000"/>
                  <a:gd name="connsiteY32-498" fmla="*/ 6642 h 10000"/>
                  <a:gd name="connsiteX33-499" fmla="*/ 6093 w 10000"/>
                  <a:gd name="connsiteY33-500" fmla="*/ 6129 h 10000"/>
                  <a:gd name="connsiteX34-501" fmla="*/ 6013 w 10000"/>
                  <a:gd name="connsiteY34-502" fmla="*/ 5907 h 10000"/>
                  <a:gd name="connsiteX35-503" fmla="*/ 5820 w 10000"/>
                  <a:gd name="connsiteY35-504" fmla="*/ 5981 h 10000"/>
                  <a:gd name="connsiteX36-505" fmla="*/ 5547 w 10000"/>
                  <a:gd name="connsiteY36-506" fmla="*/ 6312 h 10000"/>
                  <a:gd name="connsiteX37-507" fmla="*/ 4695 w 10000"/>
                  <a:gd name="connsiteY37-508" fmla="*/ 5834 h 10000"/>
                  <a:gd name="connsiteX38-509" fmla="*/ 2510 w 10000"/>
                  <a:gd name="connsiteY38-510" fmla="*/ 5852 h 10000"/>
                  <a:gd name="connsiteX39-511" fmla="*/ 1545 w 10000"/>
                  <a:gd name="connsiteY39-512" fmla="*/ 5981 h 10000"/>
                  <a:gd name="connsiteX40-513" fmla="*/ 1208 w 10000"/>
                  <a:gd name="connsiteY40-514" fmla="*/ 5431 h 10000"/>
                  <a:gd name="connsiteX41-515" fmla="*/ 1514 w 10000"/>
                  <a:gd name="connsiteY41-516" fmla="*/ 4386 h 10000"/>
                  <a:gd name="connsiteX42-517" fmla="*/ 1561 w 10000"/>
                  <a:gd name="connsiteY42-518" fmla="*/ 4203 h 10000"/>
                  <a:gd name="connsiteX43-519" fmla="*/ 1787 w 10000"/>
                  <a:gd name="connsiteY43-520" fmla="*/ 2991 h 10000"/>
                  <a:gd name="connsiteX44-521" fmla="*/ 3136 w 10000"/>
                  <a:gd name="connsiteY44-522" fmla="*/ 2606 h 10000"/>
                  <a:gd name="connsiteX45-523" fmla="*/ 3876 w 10000"/>
                  <a:gd name="connsiteY45-524" fmla="*/ 3799 h 10000"/>
                  <a:gd name="connsiteX46-525" fmla="*/ 2703 w 10000"/>
                  <a:gd name="connsiteY46-526" fmla="*/ 4569 h 10000"/>
                  <a:gd name="connsiteX47-527" fmla="*/ 2719 w 10000"/>
                  <a:gd name="connsiteY47-528" fmla="*/ 4808 h 10000"/>
                  <a:gd name="connsiteX48-529" fmla="*/ 2927 w 10000"/>
                  <a:gd name="connsiteY48-530" fmla="*/ 4771 h 10000"/>
                  <a:gd name="connsiteX49-531" fmla="*/ 4744 w 10000"/>
                  <a:gd name="connsiteY49-532" fmla="*/ 4423 h 10000"/>
                  <a:gd name="connsiteX50-533" fmla="*/ 4937 w 10000"/>
                  <a:gd name="connsiteY50-534" fmla="*/ 4423 h 10000"/>
                  <a:gd name="connsiteX51-535" fmla="*/ 5804 w 10000"/>
                  <a:gd name="connsiteY51-536" fmla="*/ 4184 h 10000"/>
                  <a:gd name="connsiteX52-537" fmla="*/ 6383 w 10000"/>
                  <a:gd name="connsiteY52-538" fmla="*/ 4973 h 10000"/>
                  <a:gd name="connsiteX53-539" fmla="*/ 6512 w 10000"/>
                  <a:gd name="connsiteY53-540" fmla="*/ 5119 h 10000"/>
                  <a:gd name="connsiteX54-541" fmla="*/ 7572 w 10000"/>
                  <a:gd name="connsiteY54-542" fmla="*/ 6532 h 10000"/>
                  <a:gd name="connsiteX55-543" fmla="*/ 7414 w 10000"/>
                  <a:gd name="connsiteY55-544" fmla="*/ 7630 h 10000"/>
                  <a:gd name="connsiteX56-545" fmla="*/ 5483 w 10000"/>
                  <a:gd name="connsiteY56-546" fmla="*/ 8218 h 10000"/>
                  <a:gd name="connsiteX57-547" fmla="*/ 5467 w 10000"/>
                  <a:gd name="connsiteY57-548" fmla="*/ 8273 h 10000"/>
                  <a:gd name="connsiteX58-549" fmla="*/ 3490 w 10000"/>
                  <a:gd name="connsiteY58-550" fmla="*/ 8053 h 10000"/>
                  <a:gd name="connsiteX59-551" fmla="*/ 3345 w 10000"/>
                  <a:gd name="connsiteY59-552" fmla="*/ 7357 h 10000"/>
                  <a:gd name="connsiteX60-553" fmla="*/ 3586 w 10000"/>
                  <a:gd name="connsiteY60-554" fmla="*/ 7082 h 10000"/>
                  <a:gd name="connsiteX61-555" fmla="*/ 3683 w 10000"/>
                  <a:gd name="connsiteY61-556" fmla="*/ 6880 h 10000"/>
                  <a:gd name="connsiteX62-557" fmla="*/ 3490 w 10000"/>
                  <a:gd name="connsiteY62-558" fmla="*/ 6770 h 10000"/>
                  <a:gd name="connsiteX63-559" fmla="*/ 3072 w 10000"/>
                  <a:gd name="connsiteY63-560" fmla="*/ 7247 h 10000"/>
                  <a:gd name="connsiteX64-561" fmla="*/ 3249 w 10000"/>
                  <a:gd name="connsiteY64-562" fmla="*/ 8255 h 10000"/>
                  <a:gd name="connsiteX65-563" fmla="*/ 3249 w 10000"/>
                  <a:gd name="connsiteY65-564" fmla="*/ 8273 h 10000"/>
                  <a:gd name="connsiteX66-565" fmla="*/ 4680 w 10000"/>
                  <a:gd name="connsiteY66-566" fmla="*/ 8825 h 10000"/>
                  <a:gd name="connsiteX67-567" fmla="*/ 5354 w 10000"/>
                  <a:gd name="connsiteY67-568" fmla="*/ 8677 h 10000"/>
                  <a:gd name="connsiteX68-569" fmla="*/ 3393 w 10000"/>
                  <a:gd name="connsiteY68-570" fmla="*/ 9998 h 10000"/>
                  <a:gd name="connsiteX69-571" fmla="*/ 2253 w 10000"/>
                  <a:gd name="connsiteY69-572" fmla="*/ 9228 h 10000"/>
                  <a:gd name="connsiteX70-573" fmla="*/ 1224 w 10000"/>
                  <a:gd name="connsiteY70-574" fmla="*/ 7137 h 10000"/>
                  <a:gd name="connsiteX71-575" fmla="*/ 3 w 10000"/>
                  <a:gd name="connsiteY71-576" fmla="*/ 4954 h 10000"/>
                  <a:gd name="connsiteX0-577" fmla="*/ 3 w 10000"/>
                  <a:gd name="connsiteY0-578" fmla="*/ 4954 h 10000"/>
                  <a:gd name="connsiteX1-579" fmla="*/ 726 w 10000"/>
                  <a:gd name="connsiteY1-580" fmla="*/ 3028 h 10000"/>
                  <a:gd name="connsiteX2-581" fmla="*/ 1337 w 10000"/>
                  <a:gd name="connsiteY2-582" fmla="*/ 1635 h 10000"/>
                  <a:gd name="connsiteX3-583" fmla="*/ 3233 w 10000"/>
                  <a:gd name="connsiteY3-584" fmla="*/ 773 h 10000"/>
                  <a:gd name="connsiteX4-585" fmla="*/ 5997 w 10000"/>
                  <a:gd name="connsiteY4-586" fmla="*/ 424 h 10000"/>
                  <a:gd name="connsiteX5-587" fmla="*/ 8488 w 10000"/>
                  <a:gd name="connsiteY5-588" fmla="*/ 1452 h 10000"/>
                  <a:gd name="connsiteX6-589" fmla="*/ 9693 w 10000"/>
                  <a:gd name="connsiteY6-590" fmla="*/ 4661 h 10000"/>
                  <a:gd name="connsiteX7-591" fmla="*/ 7765 w 10000"/>
                  <a:gd name="connsiteY7-592" fmla="*/ 5852 h 10000"/>
                  <a:gd name="connsiteX8-593" fmla="*/ 6752 w 10000"/>
                  <a:gd name="connsiteY8-594" fmla="*/ 4844 h 10000"/>
                  <a:gd name="connsiteX9-595" fmla="*/ 7444 w 10000"/>
                  <a:gd name="connsiteY9-596" fmla="*/ 2845 h 10000"/>
                  <a:gd name="connsiteX10-597" fmla="*/ 8680 w 10000"/>
                  <a:gd name="connsiteY10-598" fmla="*/ 2808 h 10000"/>
                  <a:gd name="connsiteX11-599" fmla="*/ 8873 w 10000"/>
                  <a:gd name="connsiteY11-600" fmla="*/ 3799 h 10000"/>
                  <a:gd name="connsiteX12-601" fmla="*/ 8568 w 10000"/>
                  <a:gd name="connsiteY12-602" fmla="*/ 4203 h 10000"/>
                  <a:gd name="connsiteX13-603" fmla="*/ 7941 w 10000"/>
                  <a:gd name="connsiteY13-604" fmla="*/ 4184 h 10000"/>
                  <a:gd name="connsiteX14-605" fmla="*/ 7748 w 10000"/>
                  <a:gd name="connsiteY14-606" fmla="*/ 4276 h 10000"/>
                  <a:gd name="connsiteX15-607" fmla="*/ 7829 w 10000"/>
                  <a:gd name="connsiteY15-608" fmla="*/ 4496 h 10000"/>
                  <a:gd name="connsiteX16-609" fmla="*/ 8664 w 10000"/>
                  <a:gd name="connsiteY16-610" fmla="*/ 4514 h 10000"/>
                  <a:gd name="connsiteX17-611" fmla="*/ 9163 w 10000"/>
                  <a:gd name="connsiteY17-612" fmla="*/ 3928 h 10000"/>
                  <a:gd name="connsiteX18-613" fmla="*/ 8857 w 10000"/>
                  <a:gd name="connsiteY18-614" fmla="*/ 2533 h 10000"/>
                  <a:gd name="connsiteX19-615" fmla="*/ 7637 w 10000"/>
                  <a:gd name="connsiteY19-616" fmla="*/ 2350 h 10000"/>
                  <a:gd name="connsiteX20-617" fmla="*/ 6720 w 10000"/>
                  <a:gd name="connsiteY20-618" fmla="*/ 1360 h 10000"/>
                  <a:gd name="connsiteX21-619" fmla="*/ 5627 w 10000"/>
                  <a:gd name="connsiteY21-620" fmla="*/ 1470 h 10000"/>
                  <a:gd name="connsiteX22-621" fmla="*/ 4390 w 10000"/>
                  <a:gd name="connsiteY22-622" fmla="*/ 902 h 10000"/>
                  <a:gd name="connsiteX23-623" fmla="*/ 3442 w 10000"/>
                  <a:gd name="connsiteY23-624" fmla="*/ 1543 h 10000"/>
                  <a:gd name="connsiteX24-625" fmla="*/ 3201 w 10000"/>
                  <a:gd name="connsiteY24-626" fmla="*/ 2277 h 10000"/>
                  <a:gd name="connsiteX25-627" fmla="*/ 1578 w 10000"/>
                  <a:gd name="connsiteY25-628" fmla="*/ 2771 h 10000"/>
                  <a:gd name="connsiteX26-629" fmla="*/ 1257 w 10000"/>
                  <a:gd name="connsiteY26-630" fmla="*/ 4203 h 10000"/>
                  <a:gd name="connsiteX27-631" fmla="*/ 902 w 10000"/>
                  <a:gd name="connsiteY27-632" fmla="*/ 5486 h 10000"/>
                  <a:gd name="connsiteX28-633" fmla="*/ 1417 w 10000"/>
                  <a:gd name="connsiteY28-634" fmla="*/ 6294 h 10000"/>
                  <a:gd name="connsiteX29-635" fmla="*/ 2670 w 10000"/>
                  <a:gd name="connsiteY29-636" fmla="*/ 6129 h 10000"/>
                  <a:gd name="connsiteX30-637" fmla="*/ 4518 w 10000"/>
                  <a:gd name="connsiteY30-638" fmla="*/ 6092 h 10000"/>
                  <a:gd name="connsiteX31-639" fmla="*/ 5531 w 10000"/>
                  <a:gd name="connsiteY31-640" fmla="*/ 6642 h 10000"/>
                  <a:gd name="connsiteX32-641" fmla="*/ 5611 w 10000"/>
                  <a:gd name="connsiteY32-642" fmla="*/ 6642 h 10000"/>
                  <a:gd name="connsiteX33-643" fmla="*/ 6093 w 10000"/>
                  <a:gd name="connsiteY33-644" fmla="*/ 6129 h 10000"/>
                  <a:gd name="connsiteX34-645" fmla="*/ 6013 w 10000"/>
                  <a:gd name="connsiteY34-646" fmla="*/ 5907 h 10000"/>
                  <a:gd name="connsiteX35-647" fmla="*/ 5820 w 10000"/>
                  <a:gd name="connsiteY35-648" fmla="*/ 5981 h 10000"/>
                  <a:gd name="connsiteX36-649" fmla="*/ 5547 w 10000"/>
                  <a:gd name="connsiteY36-650" fmla="*/ 6312 h 10000"/>
                  <a:gd name="connsiteX37-651" fmla="*/ 4695 w 10000"/>
                  <a:gd name="connsiteY37-652" fmla="*/ 5834 h 10000"/>
                  <a:gd name="connsiteX38-653" fmla="*/ 2510 w 10000"/>
                  <a:gd name="connsiteY38-654" fmla="*/ 5852 h 10000"/>
                  <a:gd name="connsiteX39-655" fmla="*/ 1545 w 10000"/>
                  <a:gd name="connsiteY39-656" fmla="*/ 5981 h 10000"/>
                  <a:gd name="connsiteX40-657" fmla="*/ 1208 w 10000"/>
                  <a:gd name="connsiteY40-658" fmla="*/ 5431 h 10000"/>
                  <a:gd name="connsiteX41-659" fmla="*/ 1514 w 10000"/>
                  <a:gd name="connsiteY41-660" fmla="*/ 4386 h 10000"/>
                  <a:gd name="connsiteX42-661" fmla="*/ 1561 w 10000"/>
                  <a:gd name="connsiteY42-662" fmla="*/ 4203 h 10000"/>
                  <a:gd name="connsiteX43-663" fmla="*/ 1787 w 10000"/>
                  <a:gd name="connsiteY43-664" fmla="*/ 2991 h 10000"/>
                  <a:gd name="connsiteX44-665" fmla="*/ 3136 w 10000"/>
                  <a:gd name="connsiteY44-666" fmla="*/ 2606 h 10000"/>
                  <a:gd name="connsiteX45-667" fmla="*/ 3876 w 10000"/>
                  <a:gd name="connsiteY45-668" fmla="*/ 3799 h 10000"/>
                  <a:gd name="connsiteX46-669" fmla="*/ 2703 w 10000"/>
                  <a:gd name="connsiteY46-670" fmla="*/ 4569 h 10000"/>
                  <a:gd name="connsiteX47-671" fmla="*/ 2719 w 10000"/>
                  <a:gd name="connsiteY47-672" fmla="*/ 4808 h 10000"/>
                  <a:gd name="connsiteX48-673" fmla="*/ 2927 w 10000"/>
                  <a:gd name="connsiteY48-674" fmla="*/ 4771 h 10000"/>
                  <a:gd name="connsiteX49-675" fmla="*/ 4744 w 10000"/>
                  <a:gd name="connsiteY49-676" fmla="*/ 4423 h 10000"/>
                  <a:gd name="connsiteX50-677" fmla="*/ 4937 w 10000"/>
                  <a:gd name="connsiteY50-678" fmla="*/ 4423 h 10000"/>
                  <a:gd name="connsiteX51-679" fmla="*/ 5804 w 10000"/>
                  <a:gd name="connsiteY51-680" fmla="*/ 4184 h 10000"/>
                  <a:gd name="connsiteX52-681" fmla="*/ 6383 w 10000"/>
                  <a:gd name="connsiteY52-682" fmla="*/ 4973 h 10000"/>
                  <a:gd name="connsiteX53-683" fmla="*/ 6512 w 10000"/>
                  <a:gd name="connsiteY53-684" fmla="*/ 5119 h 10000"/>
                  <a:gd name="connsiteX54-685" fmla="*/ 7572 w 10000"/>
                  <a:gd name="connsiteY54-686" fmla="*/ 6532 h 10000"/>
                  <a:gd name="connsiteX55-687" fmla="*/ 7414 w 10000"/>
                  <a:gd name="connsiteY55-688" fmla="*/ 7630 h 10000"/>
                  <a:gd name="connsiteX56-689" fmla="*/ 5483 w 10000"/>
                  <a:gd name="connsiteY56-690" fmla="*/ 8218 h 10000"/>
                  <a:gd name="connsiteX57-691" fmla="*/ 5467 w 10000"/>
                  <a:gd name="connsiteY57-692" fmla="*/ 8273 h 10000"/>
                  <a:gd name="connsiteX58-693" fmla="*/ 3490 w 10000"/>
                  <a:gd name="connsiteY58-694" fmla="*/ 8053 h 10000"/>
                  <a:gd name="connsiteX59-695" fmla="*/ 3345 w 10000"/>
                  <a:gd name="connsiteY59-696" fmla="*/ 7357 h 10000"/>
                  <a:gd name="connsiteX60-697" fmla="*/ 3586 w 10000"/>
                  <a:gd name="connsiteY60-698" fmla="*/ 7082 h 10000"/>
                  <a:gd name="connsiteX61-699" fmla="*/ 3683 w 10000"/>
                  <a:gd name="connsiteY61-700" fmla="*/ 6880 h 10000"/>
                  <a:gd name="connsiteX62-701" fmla="*/ 3490 w 10000"/>
                  <a:gd name="connsiteY62-702" fmla="*/ 6770 h 10000"/>
                  <a:gd name="connsiteX63-703" fmla="*/ 3072 w 10000"/>
                  <a:gd name="connsiteY63-704" fmla="*/ 7247 h 10000"/>
                  <a:gd name="connsiteX64-705" fmla="*/ 3249 w 10000"/>
                  <a:gd name="connsiteY64-706" fmla="*/ 8255 h 10000"/>
                  <a:gd name="connsiteX65-707" fmla="*/ 3249 w 10000"/>
                  <a:gd name="connsiteY65-708" fmla="*/ 8273 h 10000"/>
                  <a:gd name="connsiteX66-709" fmla="*/ 4680 w 10000"/>
                  <a:gd name="connsiteY66-710" fmla="*/ 8825 h 10000"/>
                  <a:gd name="connsiteX67-711" fmla="*/ 5354 w 10000"/>
                  <a:gd name="connsiteY67-712" fmla="*/ 8677 h 10000"/>
                  <a:gd name="connsiteX68-713" fmla="*/ 3393 w 10000"/>
                  <a:gd name="connsiteY68-714" fmla="*/ 9998 h 10000"/>
                  <a:gd name="connsiteX69-715" fmla="*/ 2253 w 10000"/>
                  <a:gd name="connsiteY69-716" fmla="*/ 9228 h 10000"/>
                  <a:gd name="connsiteX70-717" fmla="*/ 1224 w 10000"/>
                  <a:gd name="connsiteY70-718" fmla="*/ 7137 h 10000"/>
                  <a:gd name="connsiteX71-719" fmla="*/ 3 w 10000"/>
                  <a:gd name="connsiteY71-720" fmla="*/ 4954 h 10000"/>
                  <a:gd name="connsiteX0-721" fmla="*/ 3 w 10000"/>
                  <a:gd name="connsiteY0-722" fmla="*/ 4954 h 10000"/>
                  <a:gd name="connsiteX1-723" fmla="*/ 726 w 10000"/>
                  <a:gd name="connsiteY1-724" fmla="*/ 3028 h 10000"/>
                  <a:gd name="connsiteX2-725" fmla="*/ 1337 w 10000"/>
                  <a:gd name="connsiteY2-726" fmla="*/ 1635 h 10000"/>
                  <a:gd name="connsiteX3-727" fmla="*/ 3233 w 10000"/>
                  <a:gd name="connsiteY3-728" fmla="*/ 773 h 10000"/>
                  <a:gd name="connsiteX4-729" fmla="*/ 5997 w 10000"/>
                  <a:gd name="connsiteY4-730" fmla="*/ 424 h 10000"/>
                  <a:gd name="connsiteX5-731" fmla="*/ 8488 w 10000"/>
                  <a:gd name="connsiteY5-732" fmla="*/ 1452 h 10000"/>
                  <a:gd name="connsiteX6-733" fmla="*/ 9693 w 10000"/>
                  <a:gd name="connsiteY6-734" fmla="*/ 4661 h 10000"/>
                  <a:gd name="connsiteX7-735" fmla="*/ 7765 w 10000"/>
                  <a:gd name="connsiteY7-736" fmla="*/ 5852 h 10000"/>
                  <a:gd name="connsiteX8-737" fmla="*/ 6752 w 10000"/>
                  <a:gd name="connsiteY8-738" fmla="*/ 4844 h 10000"/>
                  <a:gd name="connsiteX9-739" fmla="*/ 7444 w 10000"/>
                  <a:gd name="connsiteY9-740" fmla="*/ 2845 h 10000"/>
                  <a:gd name="connsiteX10-741" fmla="*/ 8680 w 10000"/>
                  <a:gd name="connsiteY10-742" fmla="*/ 2808 h 10000"/>
                  <a:gd name="connsiteX11-743" fmla="*/ 8873 w 10000"/>
                  <a:gd name="connsiteY11-744" fmla="*/ 3799 h 10000"/>
                  <a:gd name="connsiteX12-745" fmla="*/ 8568 w 10000"/>
                  <a:gd name="connsiteY12-746" fmla="*/ 4203 h 10000"/>
                  <a:gd name="connsiteX13-747" fmla="*/ 7941 w 10000"/>
                  <a:gd name="connsiteY13-748" fmla="*/ 4184 h 10000"/>
                  <a:gd name="connsiteX14-749" fmla="*/ 7748 w 10000"/>
                  <a:gd name="connsiteY14-750" fmla="*/ 4276 h 10000"/>
                  <a:gd name="connsiteX15-751" fmla="*/ 7829 w 10000"/>
                  <a:gd name="connsiteY15-752" fmla="*/ 4496 h 10000"/>
                  <a:gd name="connsiteX16-753" fmla="*/ 8664 w 10000"/>
                  <a:gd name="connsiteY16-754" fmla="*/ 4514 h 10000"/>
                  <a:gd name="connsiteX17-755" fmla="*/ 9163 w 10000"/>
                  <a:gd name="connsiteY17-756" fmla="*/ 3928 h 10000"/>
                  <a:gd name="connsiteX18-757" fmla="*/ 8857 w 10000"/>
                  <a:gd name="connsiteY18-758" fmla="*/ 2533 h 10000"/>
                  <a:gd name="connsiteX19-759" fmla="*/ 7637 w 10000"/>
                  <a:gd name="connsiteY19-760" fmla="*/ 2350 h 10000"/>
                  <a:gd name="connsiteX20-761" fmla="*/ 6720 w 10000"/>
                  <a:gd name="connsiteY20-762" fmla="*/ 1360 h 10000"/>
                  <a:gd name="connsiteX21-763" fmla="*/ 5627 w 10000"/>
                  <a:gd name="connsiteY21-764" fmla="*/ 1470 h 10000"/>
                  <a:gd name="connsiteX22-765" fmla="*/ 4390 w 10000"/>
                  <a:gd name="connsiteY22-766" fmla="*/ 902 h 10000"/>
                  <a:gd name="connsiteX23-767" fmla="*/ 3442 w 10000"/>
                  <a:gd name="connsiteY23-768" fmla="*/ 1543 h 10000"/>
                  <a:gd name="connsiteX24-769" fmla="*/ 3201 w 10000"/>
                  <a:gd name="connsiteY24-770" fmla="*/ 2277 h 10000"/>
                  <a:gd name="connsiteX25-771" fmla="*/ 1578 w 10000"/>
                  <a:gd name="connsiteY25-772" fmla="*/ 2771 h 10000"/>
                  <a:gd name="connsiteX26-773" fmla="*/ 1257 w 10000"/>
                  <a:gd name="connsiteY26-774" fmla="*/ 4203 h 10000"/>
                  <a:gd name="connsiteX27-775" fmla="*/ 902 w 10000"/>
                  <a:gd name="connsiteY27-776" fmla="*/ 5486 h 10000"/>
                  <a:gd name="connsiteX28-777" fmla="*/ 1417 w 10000"/>
                  <a:gd name="connsiteY28-778" fmla="*/ 6294 h 10000"/>
                  <a:gd name="connsiteX29-779" fmla="*/ 2670 w 10000"/>
                  <a:gd name="connsiteY29-780" fmla="*/ 6129 h 10000"/>
                  <a:gd name="connsiteX30-781" fmla="*/ 4518 w 10000"/>
                  <a:gd name="connsiteY30-782" fmla="*/ 6092 h 10000"/>
                  <a:gd name="connsiteX31-783" fmla="*/ 5531 w 10000"/>
                  <a:gd name="connsiteY31-784" fmla="*/ 6642 h 10000"/>
                  <a:gd name="connsiteX32-785" fmla="*/ 5611 w 10000"/>
                  <a:gd name="connsiteY32-786" fmla="*/ 6642 h 10000"/>
                  <a:gd name="connsiteX33-787" fmla="*/ 6093 w 10000"/>
                  <a:gd name="connsiteY33-788" fmla="*/ 6129 h 10000"/>
                  <a:gd name="connsiteX34-789" fmla="*/ 6013 w 10000"/>
                  <a:gd name="connsiteY34-790" fmla="*/ 5907 h 10000"/>
                  <a:gd name="connsiteX35-791" fmla="*/ 5820 w 10000"/>
                  <a:gd name="connsiteY35-792" fmla="*/ 5981 h 10000"/>
                  <a:gd name="connsiteX36-793" fmla="*/ 5547 w 10000"/>
                  <a:gd name="connsiteY36-794" fmla="*/ 6312 h 10000"/>
                  <a:gd name="connsiteX37-795" fmla="*/ 4695 w 10000"/>
                  <a:gd name="connsiteY37-796" fmla="*/ 5834 h 10000"/>
                  <a:gd name="connsiteX38-797" fmla="*/ 2510 w 10000"/>
                  <a:gd name="connsiteY38-798" fmla="*/ 5852 h 10000"/>
                  <a:gd name="connsiteX39-799" fmla="*/ 1545 w 10000"/>
                  <a:gd name="connsiteY39-800" fmla="*/ 5981 h 10000"/>
                  <a:gd name="connsiteX40-801" fmla="*/ 1208 w 10000"/>
                  <a:gd name="connsiteY40-802" fmla="*/ 5431 h 10000"/>
                  <a:gd name="connsiteX41-803" fmla="*/ 1514 w 10000"/>
                  <a:gd name="connsiteY41-804" fmla="*/ 4386 h 10000"/>
                  <a:gd name="connsiteX42-805" fmla="*/ 1561 w 10000"/>
                  <a:gd name="connsiteY42-806" fmla="*/ 4203 h 10000"/>
                  <a:gd name="connsiteX43-807" fmla="*/ 1787 w 10000"/>
                  <a:gd name="connsiteY43-808" fmla="*/ 2991 h 10000"/>
                  <a:gd name="connsiteX44-809" fmla="*/ 3136 w 10000"/>
                  <a:gd name="connsiteY44-810" fmla="*/ 2606 h 10000"/>
                  <a:gd name="connsiteX45-811" fmla="*/ 3876 w 10000"/>
                  <a:gd name="connsiteY45-812" fmla="*/ 3799 h 10000"/>
                  <a:gd name="connsiteX46-813" fmla="*/ 2703 w 10000"/>
                  <a:gd name="connsiteY46-814" fmla="*/ 4569 h 10000"/>
                  <a:gd name="connsiteX47-815" fmla="*/ 2719 w 10000"/>
                  <a:gd name="connsiteY47-816" fmla="*/ 4808 h 10000"/>
                  <a:gd name="connsiteX48-817" fmla="*/ 2927 w 10000"/>
                  <a:gd name="connsiteY48-818" fmla="*/ 4771 h 10000"/>
                  <a:gd name="connsiteX49-819" fmla="*/ 4744 w 10000"/>
                  <a:gd name="connsiteY49-820" fmla="*/ 4423 h 10000"/>
                  <a:gd name="connsiteX50-821" fmla="*/ 4937 w 10000"/>
                  <a:gd name="connsiteY50-822" fmla="*/ 4423 h 10000"/>
                  <a:gd name="connsiteX51-823" fmla="*/ 5804 w 10000"/>
                  <a:gd name="connsiteY51-824" fmla="*/ 4184 h 10000"/>
                  <a:gd name="connsiteX52-825" fmla="*/ 6383 w 10000"/>
                  <a:gd name="connsiteY52-826" fmla="*/ 4973 h 10000"/>
                  <a:gd name="connsiteX53-827" fmla="*/ 6512 w 10000"/>
                  <a:gd name="connsiteY53-828" fmla="*/ 5119 h 10000"/>
                  <a:gd name="connsiteX54-829" fmla="*/ 7572 w 10000"/>
                  <a:gd name="connsiteY54-830" fmla="*/ 6532 h 10000"/>
                  <a:gd name="connsiteX55-831" fmla="*/ 7414 w 10000"/>
                  <a:gd name="connsiteY55-832" fmla="*/ 7630 h 10000"/>
                  <a:gd name="connsiteX56-833" fmla="*/ 5483 w 10000"/>
                  <a:gd name="connsiteY56-834" fmla="*/ 8218 h 10000"/>
                  <a:gd name="connsiteX57-835" fmla="*/ 5467 w 10000"/>
                  <a:gd name="connsiteY57-836" fmla="*/ 8273 h 10000"/>
                  <a:gd name="connsiteX58-837" fmla="*/ 3490 w 10000"/>
                  <a:gd name="connsiteY58-838" fmla="*/ 8053 h 10000"/>
                  <a:gd name="connsiteX59-839" fmla="*/ 3345 w 10000"/>
                  <a:gd name="connsiteY59-840" fmla="*/ 7357 h 10000"/>
                  <a:gd name="connsiteX60-841" fmla="*/ 3586 w 10000"/>
                  <a:gd name="connsiteY60-842" fmla="*/ 7082 h 10000"/>
                  <a:gd name="connsiteX61-843" fmla="*/ 3683 w 10000"/>
                  <a:gd name="connsiteY61-844" fmla="*/ 6880 h 10000"/>
                  <a:gd name="connsiteX62-845" fmla="*/ 3490 w 10000"/>
                  <a:gd name="connsiteY62-846" fmla="*/ 6770 h 10000"/>
                  <a:gd name="connsiteX63-847" fmla="*/ 3072 w 10000"/>
                  <a:gd name="connsiteY63-848" fmla="*/ 7247 h 10000"/>
                  <a:gd name="connsiteX64-849" fmla="*/ 3249 w 10000"/>
                  <a:gd name="connsiteY64-850" fmla="*/ 8255 h 10000"/>
                  <a:gd name="connsiteX65-851" fmla="*/ 3249 w 10000"/>
                  <a:gd name="connsiteY65-852" fmla="*/ 8273 h 10000"/>
                  <a:gd name="connsiteX66-853" fmla="*/ 4680 w 10000"/>
                  <a:gd name="connsiteY66-854" fmla="*/ 8825 h 10000"/>
                  <a:gd name="connsiteX67-855" fmla="*/ 5354 w 10000"/>
                  <a:gd name="connsiteY67-856" fmla="*/ 8677 h 10000"/>
                  <a:gd name="connsiteX68-857" fmla="*/ 3393 w 10000"/>
                  <a:gd name="connsiteY68-858" fmla="*/ 9998 h 10000"/>
                  <a:gd name="connsiteX69-859" fmla="*/ 2253 w 10000"/>
                  <a:gd name="connsiteY69-860" fmla="*/ 9228 h 10000"/>
                  <a:gd name="connsiteX70-861" fmla="*/ 1224 w 10000"/>
                  <a:gd name="connsiteY70-862" fmla="*/ 7137 h 10000"/>
                  <a:gd name="connsiteX71-863" fmla="*/ 3 w 10000"/>
                  <a:gd name="connsiteY71-864" fmla="*/ 4954 h 10000"/>
                  <a:gd name="connsiteX0-865" fmla="*/ 3 w 10000"/>
                  <a:gd name="connsiteY0-866" fmla="*/ 4954 h 10000"/>
                  <a:gd name="connsiteX1-867" fmla="*/ 726 w 10000"/>
                  <a:gd name="connsiteY1-868" fmla="*/ 3028 h 10000"/>
                  <a:gd name="connsiteX2-869" fmla="*/ 1337 w 10000"/>
                  <a:gd name="connsiteY2-870" fmla="*/ 1635 h 10000"/>
                  <a:gd name="connsiteX3-871" fmla="*/ 3233 w 10000"/>
                  <a:gd name="connsiteY3-872" fmla="*/ 773 h 10000"/>
                  <a:gd name="connsiteX4-873" fmla="*/ 5997 w 10000"/>
                  <a:gd name="connsiteY4-874" fmla="*/ 424 h 10000"/>
                  <a:gd name="connsiteX5-875" fmla="*/ 8488 w 10000"/>
                  <a:gd name="connsiteY5-876" fmla="*/ 1452 h 10000"/>
                  <a:gd name="connsiteX6-877" fmla="*/ 9693 w 10000"/>
                  <a:gd name="connsiteY6-878" fmla="*/ 4661 h 10000"/>
                  <a:gd name="connsiteX7-879" fmla="*/ 7765 w 10000"/>
                  <a:gd name="connsiteY7-880" fmla="*/ 5852 h 10000"/>
                  <a:gd name="connsiteX8-881" fmla="*/ 6752 w 10000"/>
                  <a:gd name="connsiteY8-882" fmla="*/ 4844 h 10000"/>
                  <a:gd name="connsiteX9-883" fmla="*/ 7444 w 10000"/>
                  <a:gd name="connsiteY9-884" fmla="*/ 2845 h 10000"/>
                  <a:gd name="connsiteX10-885" fmla="*/ 8680 w 10000"/>
                  <a:gd name="connsiteY10-886" fmla="*/ 2808 h 10000"/>
                  <a:gd name="connsiteX11-887" fmla="*/ 8873 w 10000"/>
                  <a:gd name="connsiteY11-888" fmla="*/ 3799 h 10000"/>
                  <a:gd name="connsiteX12-889" fmla="*/ 8568 w 10000"/>
                  <a:gd name="connsiteY12-890" fmla="*/ 4203 h 10000"/>
                  <a:gd name="connsiteX13-891" fmla="*/ 7941 w 10000"/>
                  <a:gd name="connsiteY13-892" fmla="*/ 4184 h 10000"/>
                  <a:gd name="connsiteX14-893" fmla="*/ 7748 w 10000"/>
                  <a:gd name="connsiteY14-894" fmla="*/ 4276 h 10000"/>
                  <a:gd name="connsiteX15-895" fmla="*/ 7829 w 10000"/>
                  <a:gd name="connsiteY15-896" fmla="*/ 4496 h 10000"/>
                  <a:gd name="connsiteX16-897" fmla="*/ 8664 w 10000"/>
                  <a:gd name="connsiteY16-898" fmla="*/ 4514 h 10000"/>
                  <a:gd name="connsiteX17-899" fmla="*/ 9163 w 10000"/>
                  <a:gd name="connsiteY17-900" fmla="*/ 3928 h 10000"/>
                  <a:gd name="connsiteX18-901" fmla="*/ 8857 w 10000"/>
                  <a:gd name="connsiteY18-902" fmla="*/ 2533 h 10000"/>
                  <a:gd name="connsiteX19-903" fmla="*/ 7637 w 10000"/>
                  <a:gd name="connsiteY19-904" fmla="*/ 2350 h 10000"/>
                  <a:gd name="connsiteX20-905" fmla="*/ 6720 w 10000"/>
                  <a:gd name="connsiteY20-906" fmla="*/ 1360 h 10000"/>
                  <a:gd name="connsiteX21-907" fmla="*/ 5627 w 10000"/>
                  <a:gd name="connsiteY21-908" fmla="*/ 1470 h 10000"/>
                  <a:gd name="connsiteX22-909" fmla="*/ 4390 w 10000"/>
                  <a:gd name="connsiteY22-910" fmla="*/ 902 h 10000"/>
                  <a:gd name="connsiteX23-911" fmla="*/ 3442 w 10000"/>
                  <a:gd name="connsiteY23-912" fmla="*/ 1543 h 10000"/>
                  <a:gd name="connsiteX24-913" fmla="*/ 3201 w 10000"/>
                  <a:gd name="connsiteY24-914" fmla="*/ 2277 h 10000"/>
                  <a:gd name="connsiteX25-915" fmla="*/ 1578 w 10000"/>
                  <a:gd name="connsiteY25-916" fmla="*/ 2771 h 10000"/>
                  <a:gd name="connsiteX26-917" fmla="*/ 1257 w 10000"/>
                  <a:gd name="connsiteY26-918" fmla="*/ 4203 h 10000"/>
                  <a:gd name="connsiteX27-919" fmla="*/ 902 w 10000"/>
                  <a:gd name="connsiteY27-920" fmla="*/ 5486 h 10000"/>
                  <a:gd name="connsiteX28-921" fmla="*/ 1417 w 10000"/>
                  <a:gd name="connsiteY28-922" fmla="*/ 6294 h 10000"/>
                  <a:gd name="connsiteX29-923" fmla="*/ 2670 w 10000"/>
                  <a:gd name="connsiteY29-924" fmla="*/ 6129 h 10000"/>
                  <a:gd name="connsiteX30-925" fmla="*/ 4518 w 10000"/>
                  <a:gd name="connsiteY30-926" fmla="*/ 6092 h 10000"/>
                  <a:gd name="connsiteX31-927" fmla="*/ 5531 w 10000"/>
                  <a:gd name="connsiteY31-928" fmla="*/ 6642 h 10000"/>
                  <a:gd name="connsiteX32-929" fmla="*/ 5611 w 10000"/>
                  <a:gd name="connsiteY32-930" fmla="*/ 6642 h 10000"/>
                  <a:gd name="connsiteX33-931" fmla="*/ 6093 w 10000"/>
                  <a:gd name="connsiteY33-932" fmla="*/ 6129 h 10000"/>
                  <a:gd name="connsiteX34-933" fmla="*/ 6013 w 10000"/>
                  <a:gd name="connsiteY34-934" fmla="*/ 5907 h 10000"/>
                  <a:gd name="connsiteX35-935" fmla="*/ 5820 w 10000"/>
                  <a:gd name="connsiteY35-936" fmla="*/ 5981 h 10000"/>
                  <a:gd name="connsiteX36-937" fmla="*/ 5547 w 10000"/>
                  <a:gd name="connsiteY36-938" fmla="*/ 6312 h 10000"/>
                  <a:gd name="connsiteX37-939" fmla="*/ 4695 w 10000"/>
                  <a:gd name="connsiteY37-940" fmla="*/ 5834 h 10000"/>
                  <a:gd name="connsiteX38-941" fmla="*/ 2510 w 10000"/>
                  <a:gd name="connsiteY38-942" fmla="*/ 5852 h 10000"/>
                  <a:gd name="connsiteX39-943" fmla="*/ 1545 w 10000"/>
                  <a:gd name="connsiteY39-944" fmla="*/ 5981 h 10000"/>
                  <a:gd name="connsiteX40-945" fmla="*/ 1208 w 10000"/>
                  <a:gd name="connsiteY40-946" fmla="*/ 5431 h 10000"/>
                  <a:gd name="connsiteX41-947" fmla="*/ 1514 w 10000"/>
                  <a:gd name="connsiteY41-948" fmla="*/ 4386 h 10000"/>
                  <a:gd name="connsiteX42-949" fmla="*/ 1561 w 10000"/>
                  <a:gd name="connsiteY42-950" fmla="*/ 4203 h 10000"/>
                  <a:gd name="connsiteX43-951" fmla="*/ 1787 w 10000"/>
                  <a:gd name="connsiteY43-952" fmla="*/ 2991 h 10000"/>
                  <a:gd name="connsiteX44-953" fmla="*/ 3136 w 10000"/>
                  <a:gd name="connsiteY44-954" fmla="*/ 2606 h 10000"/>
                  <a:gd name="connsiteX45-955" fmla="*/ 3876 w 10000"/>
                  <a:gd name="connsiteY45-956" fmla="*/ 3799 h 10000"/>
                  <a:gd name="connsiteX46-957" fmla="*/ 2703 w 10000"/>
                  <a:gd name="connsiteY46-958" fmla="*/ 4569 h 10000"/>
                  <a:gd name="connsiteX47-959" fmla="*/ 2719 w 10000"/>
                  <a:gd name="connsiteY47-960" fmla="*/ 4808 h 10000"/>
                  <a:gd name="connsiteX48-961" fmla="*/ 2927 w 10000"/>
                  <a:gd name="connsiteY48-962" fmla="*/ 4771 h 10000"/>
                  <a:gd name="connsiteX49-963" fmla="*/ 4744 w 10000"/>
                  <a:gd name="connsiteY49-964" fmla="*/ 4423 h 10000"/>
                  <a:gd name="connsiteX50-965" fmla="*/ 4937 w 10000"/>
                  <a:gd name="connsiteY50-966" fmla="*/ 4423 h 10000"/>
                  <a:gd name="connsiteX51-967" fmla="*/ 5804 w 10000"/>
                  <a:gd name="connsiteY51-968" fmla="*/ 4184 h 10000"/>
                  <a:gd name="connsiteX52-969" fmla="*/ 6383 w 10000"/>
                  <a:gd name="connsiteY52-970" fmla="*/ 4973 h 10000"/>
                  <a:gd name="connsiteX53-971" fmla="*/ 6512 w 10000"/>
                  <a:gd name="connsiteY53-972" fmla="*/ 5119 h 10000"/>
                  <a:gd name="connsiteX54-973" fmla="*/ 7572 w 10000"/>
                  <a:gd name="connsiteY54-974" fmla="*/ 6532 h 10000"/>
                  <a:gd name="connsiteX55-975" fmla="*/ 7247 w 10000"/>
                  <a:gd name="connsiteY55-976" fmla="*/ 7791 h 10000"/>
                  <a:gd name="connsiteX56-977" fmla="*/ 5483 w 10000"/>
                  <a:gd name="connsiteY56-978" fmla="*/ 8218 h 10000"/>
                  <a:gd name="connsiteX57-979" fmla="*/ 5467 w 10000"/>
                  <a:gd name="connsiteY57-980" fmla="*/ 8273 h 10000"/>
                  <a:gd name="connsiteX58-981" fmla="*/ 3490 w 10000"/>
                  <a:gd name="connsiteY58-982" fmla="*/ 8053 h 10000"/>
                  <a:gd name="connsiteX59-983" fmla="*/ 3345 w 10000"/>
                  <a:gd name="connsiteY59-984" fmla="*/ 7357 h 10000"/>
                  <a:gd name="connsiteX60-985" fmla="*/ 3586 w 10000"/>
                  <a:gd name="connsiteY60-986" fmla="*/ 7082 h 10000"/>
                  <a:gd name="connsiteX61-987" fmla="*/ 3683 w 10000"/>
                  <a:gd name="connsiteY61-988" fmla="*/ 6880 h 10000"/>
                  <a:gd name="connsiteX62-989" fmla="*/ 3490 w 10000"/>
                  <a:gd name="connsiteY62-990" fmla="*/ 6770 h 10000"/>
                  <a:gd name="connsiteX63-991" fmla="*/ 3072 w 10000"/>
                  <a:gd name="connsiteY63-992" fmla="*/ 7247 h 10000"/>
                  <a:gd name="connsiteX64-993" fmla="*/ 3249 w 10000"/>
                  <a:gd name="connsiteY64-994" fmla="*/ 8255 h 10000"/>
                  <a:gd name="connsiteX65-995" fmla="*/ 3249 w 10000"/>
                  <a:gd name="connsiteY65-996" fmla="*/ 8273 h 10000"/>
                  <a:gd name="connsiteX66-997" fmla="*/ 4680 w 10000"/>
                  <a:gd name="connsiteY66-998" fmla="*/ 8825 h 10000"/>
                  <a:gd name="connsiteX67-999" fmla="*/ 5354 w 10000"/>
                  <a:gd name="connsiteY67-1000" fmla="*/ 8677 h 10000"/>
                  <a:gd name="connsiteX68-1001" fmla="*/ 3393 w 10000"/>
                  <a:gd name="connsiteY68-1002" fmla="*/ 9998 h 10000"/>
                  <a:gd name="connsiteX69-1003" fmla="*/ 2253 w 10000"/>
                  <a:gd name="connsiteY69-1004" fmla="*/ 9228 h 10000"/>
                  <a:gd name="connsiteX70-1005" fmla="*/ 1224 w 10000"/>
                  <a:gd name="connsiteY70-1006" fmla="*/ 7137 h 10000"/>
                  <a:gd name="connsiteX71-1007" fmla="*/ 3 w 10000"/>
                  <a:gd name="connsiteY71-1008" fmla="*/ 4954 h 10000"/>
                  <a:gd name="connsiteX0-1009" fmla="*/ 3 w 10000"/>
                  <a:gd name="connsiteY0-1010" fmla="*/ 4954 h 10000"/>
                  <a:gd name="connsiteX1-1011" fmla="*/ 726 w 10000"/>
                  <a:gd name="connsiteY1-1012" fmla="*/ 3028 h 10000"/>
                  <a:gd name="connsiteX2-1013" fmla="*/ 1337 w 10000"/>
                  <a:gd name="connsiteY2-1014" fmla="*/ 1635 h 10000"/>
                  <a:gd name="connsiteX3-1015" fmla="*/ 3233 w 10000"/>
                  <a:gd name="connsiteY3-1016" fmla="*/ 773 h 10000"/>
                  <a:gd name="connsiteX4-1017" fmla="*/ 5997 w 10000"/>
                  <a:gd name="connsiteY4-1018" fmla="*/ 424 h 10000"/>
                  <a:gd name="connsiteX5-1019" fmla="*/ 8488 w 10000"/>
                  <a:gd name="connsiteY5-1020" fmla="*/ 1452 h 10000"/>
                  <a:gd name="connsiteX6-1021" fmla="*/ 9693 w 10000"/>
                  <a:gd name="connsiteY6-1022" fmla="*/ 4661 h 10000"/>
                  <a:gd name="connsiteX7-1023" fmla="*/ 7765 w 10000"/>
                  <a:gd name="connsiteY7-1024" fmla="*/ 5852 h 10000"/>
                  <a:gd name="connsiteX8-1025" fmla="*/ 6752 w 10000"/>
                  <a:gd name="connsiteY8-1026" fmla="*/ 4844 h 10000"/>
                  <a:gd name="connsiteX9-1027" fmla="*/ 7444 w 10000"/>
                  <a:gd name="connsiteY9-1028" fmla="*/ 2845 h 10000"/>
                  <a:gd name="connsiteX10-1029" fmla="*/ 8680 w 10000"/>
                  <a:gd name="connsiteY10-1030" fmla="*/ 2808 h 10000"/>
                  <a:gd name="connsiteX11-1031" fmla="*/ 8873 w 10000"/>
                  <a:gd name="connsiteY11-1032" fmla="*/ 3799 h 10000"/>
                  <a:gd name="connsiteX12-1033" fmla="*/ 8568 w 10000"/>
                  <a:gd name="connsiteY12-1034" fmla="*/ 4203 h 10000"/>
                  <a:gd name="connsiteX13-1035" fmla="*/ 7941 w 10000"/>
                  <a:gd name="connsiteY13-1036" fmla="*/ 4184 h 10000"/>
                  <a:gd name="connsiteX14-1037" fmla="*/ 7748 w 10000"/>
                  <a:gd name="connsiteY14-1038" fmla="*/ 4276 h 10000"/>
                  <a:gd name="connsiteX15-1039" fmla="*/ 7829 w 10000"/>
                  <a:gd name="connsiteY15-1040" fmla="*/ 4496 h 10000"/>
                  <a:gd name="connsiteX16-1041" fmla="*/ 8664 w 10000"/>
                  <a:gd name="connsiteY16-1042" fmla="*/ 4514 h 10000"/>
                  <a:gd name="connsiteX17-1043" fmla="*/ 9163 w 10000"/>
                  <a:gd name="connsiteY17-1044" fmla="*/ 3928 h 10000"/>
                  <a:gd name="connsiteX18-1045" fmla="*/ 8857 w 10000"/>
                  <a:gd name="connsiteY18-1046" fmla="*/ 2533 h 10000"/>
                  <a:gd name="connsiteX19-1047" fmla="*/ 7637 w 10000"/>
                  <a:gd name="connsiteY19-1048" fmla="*/ 2350 h 10000"/>
                  <a:gd name="connsiteX20-1049" fmla="*/ 6720 w 10000"/>
                  <a:gd name="connsiteY20-1050" fmla="*/ 1360 h 10000"/>
                  <a:gd name="connsiteX21-1051" fmla="*/ 5627 w 10000"/>
                  <a:gd name="connsiteY21-1052" fmla="*/ 1470 h 10000"/>
                  <a:gd name="connsiteX22-1053" fmla="*/ 4390 w 10000"/>
                  <a:gd name="connsiteY22-1054" fmla="*/ 902 h 10000"/>
                  <a:gd name="connsiteX23-1055" fmla="*/ 3442 w 10000"/>
                  <a:gd name="connsiteY23-1056" fmla="*/ 1543 h 10000"/>
                  <a:gd name="connsiteX24-1057" fmla="*/ 3201 w 10000"/>
                  <a:gd name="connsiteY24-1058" fmla="*/ 2277 h 10000"/>
                  <a:gd name="connsiteX25-1059" fmla="*/ 1578 w 10000"/>
                  <a:gd name="connsiteY25-1060" fmla="*/ 2771 h 10000"/>
                  <a:gd name="connsiteX26-1061" fmla="*/ 1257 w 10000"/>
                  <a:gd name="connsiteY26-1062" fmla="*/ 4203 h 10000"/>
                  <a:gd name="connsiteX27-1063" fmla="*/ 902 w 10000"/>
                  <a:gd name="connsiteY27-1064" fmla="*/ 5486 h 10000"/>
                  <a:gd name="connsiteX28-1065" fmla="*/ 1417 w 10000"/>
                  <a:gd name="connsiteY28-1066" fmla="*/ 6294 h 10000"/>
                  <a:gd name="connsiteX29-1067" fmla="*/ 2670 w 10000"/>
                  <a:gd name="connsiteY29-1068" fmla="*/ 6129 h 10000"/>
                  <a:gd name="connsiteX30-1069" fmla="*/ 4518 w 10000"/>
                  <a:gd name="connsiteY30-1070" fmla="*/ 6092 h 10000"/>
                  <a:gd name="connsiteX31-1071" fmla="*/ 5531 w 10000"/>
                  <a:gd name="connsiteY31-1072" fmla="*/ 6642 h 10000"/>
                  <a:gd name="connsiteX32-1073" fmla="*/ 5611 w 10000"/>
                  <a:gd name="connsiteY32-1074" fmla="*/ 6642 h 10000"/>
                  <a:gd name="connsiteX33-1075" fmla="*/ 6093 w 10000"/>
                  <a:gd name="connsiteY33-1076" fmla="*/ 6129 h 10000"/>
                  <a:gd name="connsiteX34-1077" fmla="*/ 6013 w 10000"/>
                  <a:gd name="connsiteY34-1078" fmla="*/ 5907 h 10000"/>
                  <a:gd name="connsiteX35-1079" fmla="*/ 5820 w 10000"/>
                  <a:gd name="connsiteY35-1080" fmla="*/ 5981 h 10000"/>
                  <a:gd name="connsiteX36-1081" fmla="*/ 5547 w 10000"/>
                  <a:gd name="connsiteY36-1082" fmla="*/ 6312 h 10000"/>
                  <a:gd name="connsiteX37-1083" fmla="*/ 4695 w 10000"/>
                  <a:gd name="connsiteY37-1084" fmla="*/ 5834 h 10000"/>
                  <a:gd name="connsiteX38-1085" fmla="*/ 2510 w 10000"/>
                  <a:gd name="connsiteY38-1086" fmla="*/ 5852 h 10000"/>
                  <a:gd name="connsiteX39-1087" fmla="*/ 1545 w 10000"/>
                  <a:gd name="connsiteY39-1088" fmla="*/ 5981 h 10000"/>
                  <a:gd name="connsiteX40-1089" fmla="*/ 1208 w 10000"/>
                  <a:gd name="connsiteY40-1090" fmla="*/ 5431 h 10000"/>
                  <a:gd name="connsiteX41-1091" fmla="*/ 1514 w 10000"/>
                  <a:gd name="connsiteY41-1092" fmla="*/ 4386 h 10000"/>
                  <a:gd name="connsiteX42-1093" fmla="*/ 1561 w 10000"/>
                  <a:gd name="connsiteY42-1094" fmla="*/ 4203 h 10000"/>
                  <a:gd name="connsiteX43-1095" fmla="*/ 1787 w 10000"/>
                  <a:gd name="connsiteY43-1096" fmla="*/ 2991 h 10000"/>
                  <a:gd name="connsiteX44-1097" fmla="*/ 3136 w 10000"/>
                  <a:gd name="connsiteY44-1098" fmla="*/ 2606 h 10000"/>
                  <a:gd name="connsiteX45-1099" fmla="*/ 3876 w 10000"/>
                  <a:gd name="connsiteY45-1100" fmla="*/ 3799 h 10000"/>
                  <a:gd name="connsiteX46-1101" fmla="*/ 2703 w 10000"/>
                  <a:gd name="connsiteY46-1102" fmla="*/ 4569 h 10000"/>
                  <a:gd name="connsiteX47-1103" fmla="*/ 2719 w 10000"/>
                  <a:gd name="connsiteY47-1104" fmla="*/ 4808 h 10000"/>
                  <a:gd name="connsiteX48-1105" fmla="*/ 2927 w 10000"/>
                  <a:gd name="connsiteY48-1106" fmla="*/ 4771 h 10000"/>
                  <a:gd name="connsiteX49-1107" fmla="*/ 4744 w 10000"/>
                  <a:gd name="connsiteY49-1108" fmla="*/ 4423 h 10000"/>
                  <a:gd name="connsiteX50-1109" fmla="*/ 4937 w 10000"/>
                  <a:gd name="connsiteY50-1110" fmla="*/ 4423 h 10000"/>
                  <a:gd name="connsiteX51-1111" fmla="*/ 5804 w 10000"/>
                  <a:gd name="connsiteY51-1112" fmla="*/ 4184 h 10000"/>
                  <a:gd name="connsiteX52-1113" fmla="*/ 6383 w 10000"/>
                  <a:gd name="connsiteY52-1114" fmla="*/ 4973 h 10000"/>
                  <a:gd name="connsiteX53-1115" fmla="*/ 6512 w 10000"/>
                  <a:gd name="connsiteY53-1116" fmla="*/ 5119 h 10000"/>
                  <a:gd name="connsiteX54-1117" fmla="*/ 7572 w 10000"/>
                  <a:gd name="connsiteY54-1118" fmla="*/ 6532 h 10000"/>
                  <a:gd name="connsiteX55-1119" fmla="*/ 7247 w 10000"/>
                  <a:gd name="connsiteY55-1120" fmla="*/ 7791 h 10000"/>
                  <a:gd name="connsiteX56-1121" fmla="*/ 5483 w 10000"/>
                  <a:gd name="connsiteY56-1122" fmla="*/ 8218 h 10000"/>
                  <a:gd name="connsiteX57-1123" fmla="*/ 5467 w 10000"/>
                  <a:gd name="connsiteY57-1124" fmla="*/ 8273 h 10000"/>
                  <a:gd name="connsiteX58-1125" fmla="*/ 3490 w 10000"/>
                  <a:gd name="connsiteY58-1126" fmla="*/ 8053 h 10000"/>
                  <a:gd name="connsiteX59-1127" fmla="*/ 3345 w 10000"/>
                  <a:gd name="connsiteY59-1128" fmla="*/ 7357 h 10000"/>
                  <a:gd name="connsiteX60-1129" fmla="*/ 3586 w 10000"/>
                  <a:gd name="connsiteY60-1130" fmla="*/ 7082 h 10000"/>
                  <a:gd name="connsiteX61-1131" fmla="*/ 3683 w 10000"/>
                  <a:gd name="connsiteY61-1132" fmla="*/ 6880 h 10000"/>
                  <a:gd name="connsiteX62-1133" fmla="*/ 3490 w 10000"/>
                  <a:gd name="connsiteY62-1134" fmla="*/ 6770 h 10000"/>
                  <a:gd name="connsiteX63-1135" fmla="*/ 3072 w 10000"/>
                  <a:gd name="connsiteY63-1136" fmla="*/ 7247 h 10000"/>
                  <a:gd name="connsiteX64-1137" fmla="*/ 3249 w 10000"/>
                  <a:gd name="connsiteY64-1138" fmla="*/ 8255 h 10000"/>
                  <a:gd name="connsiteX65-1139" fmla="*/ 3249 w 10000"/>
                  <a:gd name="connsiteY65-1140" fmla="*/ 8273 h 10000"/>
                  <a:gd name="connsiteX66-1141" fmla="*/ 4680 w 10000"/>
                  <a:gd name="connsiteY66-1142" fmla="*/ 8825 h 10000"/>
                  <a:gd name="connsiteX67-1143" fmla="*/ 5354 w 10000"/>
                  <a:gd name="connsiteY67-1144" fmla="*/ 8677 h 10000"/>
                  <a:gd name="connsiteX68-1145" fmla="*/ 3393 w 10000"/>
                  <a:gd name="connsiteY68-1146" fmla="*/ 9998 h 10000"/>
                  <a:gd name="connsiteX69-1147" fmla="*/ 2253 w 10000"/>
                  <a:gd name="connsiteY69-1148" fmla="*/ 9228 h 10000"/>
                  <a:gd name="connsiteX70-1149" fmla="*/ 1224 w 10000"/>
                  <a:gd name="connsiteY70-1150" fmla="*/ 7137 h 10000"/>
                  <a:gd name="connsiteX71-1151" fmla="*/ 3 w 10000"/>
                  <a:gd name="connsiteY71-1152" fmla="*/ 4954 h 10000"/>
                  <a:gd name="connsiteX0-1153" fmla="*/ 3 w 10000"/>
                  <a:gd name="connsiteY0-1154" fmla="*/ 4954 h 10000"/>
                  <a:gd name="connsiteX1-1155" fmla="*/ 726 w 10000"/>
                  <a:gd name="connsiteY1-1156" fmla="*/ 3028 h 10000"/>
                  <a:gd name="connsiteX2-1157" fmla="*/ 1337 w 10000"/>
                  <a:gd name="connsiteY2-1158" fmla="*/ 1635 h 10000"/>
                  <a:gd name="connsiteX3-1159" fmla="*/ 3233 w 10000"/>
                  <a:gd name="connsiteY3-1160" fmla="*/ 773 h 10000"/>
                  <a:gd name="connsiteX4-1161" fmla="*/ 5997 w 10000"/>
                  <a:gd name="connsiteY4-1162" fmla="*/ 424 h 10000"/>
                  <a:gd name="connsiteX5-1163" fmla="*/ 8488 w 10000"/>
                  <a:gd name="connsiteY5-1164" fmla="*/ 1452 h 10000"/>
                  <a:gd name="connsiteX6-1165" fmla="*/ 9693 w 10000"/>
                  <a:gd name="connsiteY6-1166" fmla="*/ 4661 h 10000"/>
                  <a:gd name="connsiteX7-1167" fmla="*/ 7765 w 10000"/>
                  <a:gd name="connsiteY7-1168" fmla="*/ 5852 h 10000"/>
                  <a:gd name="connsiteX8-1169" fmla="*/ 6752 w 10000"/>
                  <a:gd name="connsiteY8-1170" fmla="*/ 4844 h 10000"/>
                  <a:gd name="connsiteX9-1171" fmla="*/ 7444 w 10000"/>
                  <a:gd name="connsiteY9-1172" fmla="*/ 2845 h 10000"/>
                  <a:gd name="connsiteX10-1173" fmla="*/ 8680 w 10000"/>
                  <a:gd name="connsiteY10-1174" fmla="*/ 2808 h 10000"/>
                  <a:gd name="connsiteX11-1175" fmla="*/ 8873 w 10000"/>
                  <a:gd name="connsiteY11-1176" fmla="*/ 3799 h 10000"/>
                  <a:gd name="connsiteX12-1177" fmla="*/ 8568 w 10000"/>
                  <a:gd name="connsiteY12-1178" fmla="*/ 4203 h 10000"/>
                  <a:gd name="connsiteX13-1179" fmla="*/ 7941 w 10000"/>
                  <a:gd name="connsiteY13-1180" fmla="*/ 4184 h 10000"/>
                  <a:gd name="connsiteX14-1181" fmla="*/ 7748 w 10000"/>
                  <a:gd name="connsiteY14-1182" fmla="*/ 4276 h 10000"/>
                  <a:gd name="connsiteX15-1183" fmla="*/ 7829 w 10000"/>
                  <a:gd name="connsiteY15-1184" fmla="*/ 4496 h 10000"/>
                  <a:gd name="connsiteX16-1185" fmla="*/ 8664 w 10000"/>
                  <a:gd name="connsiteY16-1186" fmla="*/ 4514 h 10000"/>
                  <a:gd name="connsiteX17-1187" fmla="*/ 9163 w 10000"/>
                  <a:gd name="connsiteY17-1188" fmla="*/ 3928 h 10000"/>
                  <a:gd name="connsiteX18-1189" fmla="*/ 8857 w 10000"/>
                  <a:gd name="connsiteY18-1190" fmla="*/ 2533 h 10000"/>
                  <a:gd name="connsiteX19-1191" fmla="*/ 7637 w 10000"/>
                  <a:gd name="connsiteY19-1192" fmla="*/ 2350 h 10000"/>
                  <a:gd name="connsiteX20-1193" fmla="*/ 6720 w 10000"/>
                  <a:gd name="connsiteY20-1194" fmla="*/ 1360 h 10000"/>
                  <a:gd name="connsiteX21-1195" fmla="*/ 5627 w 10000"/>
                  <a:gd name="connsiteY21-1196" fmla="*/ 1470 h 10000"/>
                  <a:gd name="connsiteX22-1197" fmla="*/ 4390 w 10000"/>
                  <a:gd name="connsiteY22-1198" fmla="*/ 902 h 10000"/>
                  <a:gd name="connsiteX23-1199" fmla="*/ 3442 w 10000"/>
                  <a:gd name="connsiteY23-1200" fmla="*/ 1543 h 10000"/>
                  <a:gd name="connsiteX24-1201" fmla="*/ 3201 w 10000"/>
                  <a:gd name="connsiteY24-1202" fmla="*/ 2277 h 10000"/>
                  <a:gd name="connsiteX25-1203" fmla="*/ 1578 w 10000"/>
                  <a:gd name="connsiteY25-1204" fmla="*/ 2771 h 10000"/>
                  <a:gd name="connsiteX26-1205" fmla="*/ 1257 w 10000"/>
                  <a:gd name="connsiteY26-1206" fmla="*/ 4203 h 10000"/>
                  <a:gd name="connsiteX27-1207" fmla="*/ 902 w 10000"/>
                  <a:gd name="connsiteY27-1208" fmla="*/ 5486 h 10000"/>
                  <a:gd name="connsiteX28-1209" fmla="*/ 1417 w 10000"/>
                  <a:gd name="connsiteY28-1210" fmla="*/ 6294 h 10000"/>
                  <a:gd name="connsiteX29-1211" fmla="*/ 2670 w 10000"/>
                  <a:gd name="connsiteY29-1212" fmla="*/ 6129 h 10000"/>
                  <a:gd name="connsiteX30-1213" fmla="*/ 4518 w 10000"/>
                  <a:gd name="connsiteY30-1214" fmla="*/ 6092 h 10000"/>
                  <a:gd name="connsiteX31-1215" fmla="*/ 5531 w 10000"/>
                  <a:gd name="connsiteY31-1216" fmla="*/ 6642 h 10000"/>
                  <a:gd name="connsiteX32-1217" fmla="*/ 5611 w 10000"/>
                  <a:gd name="connsiteY32-1218" fmla="*/ 6642 h 10000"/>
                  <a:gd name="connsiteX33-1219" fmla="*/ 6093 w 10000"/>
                  <a:gd name="connsiteY33-1220" fmla="*/ 6129 h 10000"/>
                  <a:gd name="connsiteX34-1221" fmla="*/ 6013 w 10000"/>
                  <a:gd name="connsiteY34-1222" fmla="*/ 5907 h 10000"/>
                  <a:gd name="connsiteX35-1223" fmla="*/ 5820 w 10000"/>
                  <a:gd name="connsiteY35-1224" fmla="*/ 5981 h 10000"/>
                  <a:gd name="connsiteX36-1225" fmla="*/ 5547 w 10000"/>
                  <a:gd name="connsiteY36-1226" fmla="*/ 6312 h 10000"/>
                  <a:gd name="connsiteX37-1227" fmla="*/ 4695 w 10000"/>
                  <a:gd name="connsiteY37-1228" fmla="*/ 5834 h 10000"/>
                  <a:gd name="connsiteX38-1229" fmla="*/ 2510 w 10000"/>
                  <a:gd name="connsiteY38-1230" fmla="*/ 5852 h 10000"/>
                  <a:gd name="connsiteX39-1231" fmla="*/ 1545 w 10000"/>
                  <a:gd name="connsiteY39-1232" fmla="*/ 5981 h 10000"/>
                  <a:gd name="connsiteX40-1233" fmla="*/ 1208 w 10000"/>
                  <a:gd name="connsiteY40-1234" fmla="*/ 5431 h 10000"/>
                  <a:gd name="connsiteX41-1235" fmla="*/ 1514 w 10000"/>
                  <a:gd name="connsiteY41-1236" fmla="*/ 4386 h 10000"/>
                  <a:gd name="connsiteX42-1237" fmla="*/ 1561 w 10000"/>
                  <a:gd name="connsiteY42-1238" fmla="*/ 4203 h 10000"/>
                  <a:gd name="connsiteX43-1239" fmla="*/ 1787 w 10000"/>
                  <a:gd name="connsiteY43-1240" fmla="*/ 2991 h 10000"/>
                  <a:gd name="connsiteX44-1241" fmla="*/ 3136 w 10000"/>
                  <a:gd name="connsiteY44-1242" fmla="*/ 2606 h 10000"/>
                  <a:gd name="connsiteX45-1243" fmla="*/ 3876 w 10000"/>
                  <a:gd name="connsiteY45-1244" fmla="*/ 3799 h 10000"/>
                  <a:gd name="connsiteX46-1245" fmla="*/ 2703 w 10000"/>
                  <a:gd name="connsiteY46-1246" fmla="*/ 4569 h 10000"/>
                  <a:gd name="connsiteX47-1247" fmla="*/ 2719 w 10000"/>
                  <a:gd name="connsiteY47-1248" fmla="*/ 4808 h 10000"/>
                  <a:gd name="connsiteX48-1249" fmla="*/ 2927 w 10000"/>
                  <a:gd name="connsiteY48-1250" fmla="*/ 4771 h 10000"/>
                  <a:gd name="connsiteX49-1251" fmla="*/ 4744 w 10000"/>
                  <a:gd name="connsiteY49-1252" fmla="*/ 4423 h 10000"/>
                  <a:gd name="connsiteX50-1253" fmla="*/ 4937 w 10000"/>
                  <a:gd name="connsiteY50-1254" fmla="*/ 4423 h 10000"/>
                  <a:gd name="connsiteX51-1255" fmla="*/ 5804 w 10000"/>
                  <a:gd name="connsiteY51-1256" fmla="*/ 4184 h 10000"/>
                  <a:gd name="connsiteX52-1257" fmla="*/ 6383 w 10000"/>
                  <a:gd name="connsiteY52-1258" fmla="*/ 4973 h 10000"/>
                  <a:gd name="connsiteX53-1259" fmla="*/ 6512 w 10000"/>
                  <a:gd name="connsiteY53-1260" fmla="*/ 5119 h 10000"/>
                  <a:gd name="connsiteX54-1261" fmla="*/ 7572 w 10000"/>
                  <a:gd name="connsiteY54-1262" fmla="*/ 6532 h 10000"/>
                  <a:gd name="connsiteX55-1263" fmla="*/ 7247 w 10000"/>
                  <a:gd name="connsiteY55-1264" fmla="*/ 7791 h 10000"/>
                  <a:gd name="connsiteX56-1265" fmla="*/ 5483 w 10000"/>
                  <a:gd name="connsiteY56-1266" fmla="*/ 8218 h 10000"/>
                  <a:gd name="connsiteX57-1267" fmla="*/ 5467 w 10000"/>
                  <a:gd name="connsiteY57-1268" fmla="*/ 8273 h 10000"/>
                  <a:gd name="connsiteX58-1269" fmla="*/ 3490 w 10000"/>
                  <a:gd name="connsiteY58-1270" fmla="*/ 8053 h 10000"/>
                  <a:gd name="connsiteX59-1271" fmla="*/ 3345 w 10000"/>
                  <a:gd name="connsiteY59-1272" fmla="*/ 7357 h 10000"/>
                  <a:gd name="connsiteX60-1273" fmla="*/ 3586 w 10000"/>
                  <a:gd name="connsiteY60-1274" fmla="*/ 7082 h 10000"/>
                  <a:gd name="connsiteX61-1275" fmla="*/ 3683 w 10000"/>
                  <a:gd name="connsiteY61-1276" fmla="*/ 6880 h 10000"/>
                  <a:gd name="connsiteX62-1277" fmla="*/ 3490 w 10000"/>
                  <a:gd name="connsiteY62-1278" fmla="*/ 6770 h 10000"/>
                  <a:gd name="connsiteX63-1279" fmla="*/ 3072 w 10000"/>
                  <a:gd name="connsiteY63-1280" fmla="*/ 7247 h 10000"/>
                  <a:gd name="connsiteX64-1281" fmla="*/ 3249 w 10000"/>
                  <a:gd name="connsiteY64-1282" fmla="*/ 8255 h 10000"/>
                  <a:gd name="connsiteX65-1283" fmla="*/ 3249 w 10000"/>
                  <a:gd name="connsiteY65-1284" fmla="*/ 8273 h 10000"/>
                  <a:gd name="connsiteX66-1285" fmla="*/ 4680 w 10000"/>
                  <a:gd name="connsiteY66-1286" fmla="*/ 8825 h 10000"/>
                  <a:gd name="connsiteX67-1287" fmla="*/ 5354 w 10000"/>
                  <a:gd name="connsiteY67-1288" fmla="*/ 8677 h 10000"/>
                  <a:gd name="connsiteX68-1289" fmla="*/ 3393 w 10000"/>
                  <a:gd name="connsiteY68-1290" fmla="*/ 9998 h 10000"/>
                  <a:gd name="connsiteX69-1291" fmla="*/ 2253 w 10000"/>
                  <a:gd name="connsiteY69-1292" fmla="*/ 9228 h 10000"/>
                  <a:gd name="connsiteX70-1293" fmla="*/ 1224 w 10000"/>
                  <a:gd name="connsiteY70-1294" fmla="*/ 7137 h 10000"/>
                  <a:gd name="connsiteX71-1295" fmla="*/ 3 w 10000"/>
                  <a:gd name="connsiteY71-1296" fmla="*/ 4954 h 10000"/>
                  <a:gd name="connsiteX0-1297" fmla="*/ 3 w 10000"/>
                  <a:gd name="connsiteY0-1298" fmla="*/ 4954 h 10000"/>
                  <a:gd name="connsiteX1-1299" fmla="*/ 726 w 10000"/>
                  <a:gd name="connsiteY1-1300" fmla="*/ 3028 h 10000"/>
                  <a:gd name="connsiteX2-1301" fmla="*/ 1337 w 10000"/>
                  <a:gd name="connsiteY2-1302" fmla="*/ 1635 h 10000"/>
                  <a:gd name="connsiteX3-1303" fmla="*/ 3233 w 10000"/>
                  <a:gd name="connsiteY3-1304" fmla="*/ 773 h 10000"/>
                  <a:gd name="connsiteX4-1305" fmla="*/ 5997 w 10000"/>
                  <a:gd name="connsiteY4-1306" fmla="*/ 424 h 10000"/>
                  <a:gd name="connsiteX5-1307" fmla="*/ 8488 w 10000"/>
                  <a:gd name="connsiteY5-1308" fmla="*/ 1452 h 10000"/>
                  <a:gd name="connsiteX6-1309" fmla="*/ 9693 w 10000"/>
                  <a:gd name="connsiteY6-1310" fmla="*/ 4661 h 10000"/>
                  <a:gd name="connsiteX7-1311" fmla="*/ 7765 w 10000"/>
                  <a:gd name="connsiteY7-1312" fmla="*/ 5852 h 10000"/>
                  <a:gd name="connsiteX8-1313" fmla="*/ 6752 w 10000"/>
                  <a:gd name="connsiteY8-1314" fmla="*/ 4844 h 10000"/>
                  <a:gd name="connsiteX9-1315" fmla="*/ 7444 w 10000"/>
                  <a:gd name="connsiteY9-1316" fmla="*/ 2845 h 10000"/>
                  <a:gd name="connsiteX10-1317" fmla="*/ 8680 w 10000"/>
                  <a:gd name="connsiteY10-1318" fmla="*/ 2808 h 10000"/>
                  <a:gd name="connsiteX11-1319" fmla="*/ 8873 w 10000"/>
                  <a:gd name="connsiteY11-1320" fmla="*/ 3799 h 10000"/>
                  <a:gd name="connsiteX12-1321" fmla="*/ 8568 w 10000"/>
                  <a:gd name="connsiteY12-1322" fmla="*/ 4203 h 10000"/>
                  <a:gd name="connsiteX13-1323" fmla="*/ 7941 w 10000"/>
                  <a:gd name="connsiteY13-1324" fmla="*/ 4184 h 10000"/>
                  <a:gd name="connsiteX14-1325" fmla="*/ 7748 w 10000"/>
                  <a:gd name="connsiteY14-1326" fmla="*/ 4276 h 10000"/>
                  <a:gd name="connsiteX15-1327" fmla="*/ 7829 w 10000"/>
                  <a:gd name="connsiteY15-1328" fmla="*/ 4496 h 10000"/>
                  <a:gd name="connsiteX16-1329" fmla="*/ 8664 w 10000"/>
                  <a:gd name="connsiteY16-1330" fmla="*/ 4514 h 10000"/>
                  <a:gd name="connsiteX17-1331" fmla="*/ 9163 w 10000"/>
                  <a:gd name="connsiteY17-1332" fmla="*/ 3928 h 10000"/>
                  <a:gd name="connsiteX18-1333" fmla="*/ 8857 w 10000"/>
                  <a:gd name="connsiteY18-1334" fmla="*/ 2533 h 10000"/>
                  <a:gd name="connsiteX19-1335" fmla="*/ 7637 w 10000"/>
                  <a:gd name="connsiteY19-1336" fmla="*/ 2350 h 10000"/>
                  <a:gd name="connsiteX20-1337" fmla="*/ 6720 w 10000"/>
                  <a:gd name="connsiteY20-1338" fmla="*/ 1360 h 10000"/>
                  <a:gd name="connsiteX21-1339" fmla="*/ 5627 w 10000"/>
                  <a:gd name="connsiteY21-1340" fmla="*/ 1470 h 10000"/>
                  <a:gd name="connsiteX22-1341" fmla="*/ 4390 w 10000"/>
                  <a:gd name="connsiteY22-1342" fmla="*/ 902 h 10000"/>
                  <a:gd name="connsiteX23-1343" fmla="*/ 3442 w 10000"/>
                  <a:gd name="connsiteY23-1344" fmla="*/ 1543 h 10000"/>
                  <a:gd name="connsiteX24-1345" fmla="*/ 3201 w 10000"/>
                  <a:gd name="connsiteY24-1346" fmla="*/ 2277 h 10000"/>
                  <a:gd name="connsiteX25-1347" fmla="*/ 1578 w 10000"/>
                  <a:gd name="connsiteY25-1348" fmla="*/ 2771 h 10000"/>
                  <a:gd name="connsiteX26-1349" fmla="*/ 1257 w 10000"/>
                  <a:gd name="connsiteY26-1350" fmla="*/ 4203 h 10000"/>
                  <a:gd name="connsiteX27-1351" fmla="*/ 902 w 10000"/>
                  <a:gd name="connsiteY27-1352" fmla="*/ 5486 h 10000"/>
                  <a:gd name="connsiteX28-1353" fmla="*/ 1417 w 10000"/>
                  <a:gd name="connsiteY28-1354" fmla="*/ 6294 h 10000"/>
                  <a:gd name="connsiteX29-1355" fmla="*/ 2670 w 10000"/>
                  <a:gd name="connsiteY29-1356" fmla="*/ 6129 h 10000"/>
                  <a:gd name="connsiteX30-1357" fmla="*/ 4518 w 10000"/>
                  <a:gd name="connsiteY30-1358" fmla="*/ 6092 h 10000"/>
                  <a:gd name="connsiteX31-1359" fmla="*/ 5531 w 10000"/>
                  <a:gd name="connsiteY31-1360" fmla="*/ 6642 h 10000"/>
                  <a:gd name="connsiteX32-1361" fmla="*/ 5611 w 10000"/>
                  <a:gd name="connsiteY32-1362" fmla="*/ 6642 h 10000"/>
                  <a:gd name="connsiteX33-1363" fmla="*/ 6093 w 10000"/>
                  <a:gd name="connsiteY33-1364" fmla="*/ 6129 h 10000"/>
                  <a:gd name="connsiteX34-1365" fmla="*/ 6013 w 10000"/>
                  <a:gd name="connsiteY34-1366" fmla="*/ 5907 h 10000"/>
                  <a:gd name="connsiteX35-1367" fmla="*/ 5820 w 10000"/>
                  <a:gd name="connsiteY35-1368" fmla="*/ 5981 h 10000"/>
                  <a:gd name="connsiteX36-1369" fmla="*/ 5547 w 10000"/>
                  <a:gd name="connsiteY36-1370" fmla="*/ 6312 h 10000"/>
                  <a:gd name="connsiteX37-1371" fmla="*/ 4695 w 10000"/>
                  <a:gd name="connsiteY37-1372" fmla="*/ 5834 h 10000"/>
                  <a:gd name="connsiteX38-1373" fmla="*/ 2510 w 10000"/>
                  <a:gd name="connsiteY38-1374" fmla="*/ 5852 h 10000"/>
                  <a:gd name="connsiteX39-1375" fmla="*/ 1545 w 10000"/>
                  <a:gd name="connsiteY39-1376" fmla="*/ 5981 h 10000"/>
                  <a:gd name="connsiteX40-1377" fmla="*/ 1208 w 10000"/>
                  <a:gd name="connsiteY40-1378" fmla="*/ 5431 h 10000"/>
                  <a:gd name="connsiteX41-1379" fmla="*/ 1514 w 10000"/>
                  <a:gd name="connsiteY41-1380" fmla="*/ 4386 h 10000"/>
                  <a:gd name="connsiteX42-1381" fmla="*/ 1561 w 10000"/>
                  <a:gd name="connsiteY42-1382" fmla="*/ 4203 h 10000"/>
                  <a:gd name="connsiteX43-1383" fmla="*/ 1787 w 10000"/>
                  <a:gd name="connsiteY43-1384" fmla="*/ 2991 h 10000"/>
                  <a:gd name="connsiteX44-1385" fmla="*/ 3136 w 10000"/>
                  <a:gd name="connsiteY44-1386" fmla="*/ 2606 h 10000"/>
                  <a:gd name="connsiteX45-1387" fmla="*/ 3876 w 10000"/>
                  <a:gd name="connsiteY45-1388" fmla="*/ 3799 h 10000"/>
                  <a:gd name="connsiteX46-1389" fmla="*/ 2703 w 10000"/>
                  <a:gd name="connsiteY46-1390" fmla="*/ 4569 h 10000"/>
                  <a:gd name="connsiteX47-1391" fmla="*/ 2719 w 10000"/>
                  <a:gd name="connsiteY47-1392" fmla="*/ 4808 h 10000"/>
                  <a:gd name="connsiteX48-1393" fmla="*/ 2927 w 10000"/>
                  <a:gd name="connsiteY48-1394" fmla="*/ 4771 h 10000"/>
                  <a:gd name="connsiteX49-1395" fmla="*/ 4744 w 10000"/>
                  <a:gd name="connsiteY49-1396" fmla="*/ 4423 h 10000"/>
                  <a:gd name="connsiteX50-1397" fmla="*/ 4937 w 10000"/>
                  <a:gd name="connsiteY50-1398" fmla="*/ 4423 h 10000"/>
                  <a:gd name="connsiteX51-1399" fmla="*/ 5804 w 10000"/>
                  <a:gd name="connsiteY51-1400" fmla="*/ 4184 h 10000"/>
                  <a:gd name="connsiteX52-1401" fmla="*/ 6383 w 10000"/>
                  <a:gd name="connsiteY52-1402" fmla="*/ 4973 h 10000"/>
                  <a:gd name="connsiteX53-1403" fmla="*/ 6512 w 10000"/>
                  <a:gd name="connsiteY53-1404" fmla="*/ 5119 h 10000"/>
                  <a:gd name="connsiteX54-1405" fmla="*/ 7572 w 10000"/>
                  <a:gd name="connsiteY54-1406" fmla="*/ 6532 h 10000"/>
                  <a:gd name="connsiteX55-1407" fmla="*/ 7209 w 10000"/>
                  <a:gd name="connsiteY55-1408" fmla="*/ 7879 h 10000"/>
                  <a:gd name="connsiteX56-1409" fmla="*/ 5483 w 10000"/>
                  <a:gd name="connsiteY56-1410" fmla="*/ 8218 h 10000"/>
                  <a:gd name="connsiteX57-1411" fmla="*/ 5467 w 10000"/>
                  <a:gd name="connsiteY57-1412" fmla="*/ 8273 h 10000"/>
                  <a:gd name="connsiteX58-1413" fmla="*/ 3490 w 10000"/>
                  <a:gd name="connsiteY58-1414" fmla="*/ 8053 h 10000"/>
                  <a:gd name="connsiteX59-1415" fmla="*/ 3345 w 10000"/>
                  <a:gd name="connsiteY59-1416" fmla="*/ 7357 h 10000"/>
                  <a:gd name="connsiteX60-1417" fmla="*/ 3586 w 10000"/>
                  <a:gd name="connsiteY60-1418" fmla="*/ 7082 h 10000"/>
                  <a:gd name="connsiteX61-1419" fmla="*/ 3683 w 10000"/>
                  <a:gd name="connsiteY61-1420" fmla="*/ 6880 h 10000"/>
                  <a:gd name="connsiteX62-1421" fmla="*/ 3490 w 10000"/>
                  <a:gd name="connsiteY62-1422" fmla="*/ 6770 h 10000"/>
                  <a:gd name="connsiteX63-1423" fmla="*/ 3072 w 10000"/>
                  <a:gd name="connsiteY63-1424" fmla="*/ 7247 h 10000"/>
                  <a:gd name="connsiteX64-1425" fmla="*/ 3249 w 10000"/>
                  <a:gd name="connsiteY64-1426" fmla="*/ 8255 h 10000"/>
                  <a:gd name="connsiteX65-1427" fmla="*/ 3249 w 10000"/>
                  <a:gd name="connsiteY65-1428" fmla="*/ 8273 h 10000"/>
                  <a:gd name="connsiteX66-1429" fmla="*/ 4680 w 10000"/>
                  <a:gd name="connsiteY66-1430" fmla="*/ 8825 h 10000"/>
                  <a:gd name="connsiteX67-1431" fmla="*/ 5354 w 10000"/>
                  <a:gd name="connsiteY67-1432" fmla="*/ 8677 h 10000"/>
                  <a:gd name="connsiteX68-1433" fmla="*/ 3393 w 10000"/>
                  <a:gd name="connsiteY68-1434" fmla="*/ 9998 h 10000"/>
                  <a:gd name="connsiteX69-1435" fmla="*/ 2253 w 10000"/>
                  <a:gd name="connsiteY69-1436" fmla="*/ 9228 h 10000"/>
                  <a:gd name="connsiteX70-1437" fmla="*/ 1224 w 10000"/>
                  <a:gd name="connsiteY70-1438" fmla="*/ 7137 h 10000"/>
                  <a:gd name="connsiteX71-1439" fmla="*/ 3 w 10000"/>
                  <a:gd name="connsiteY71-1440" fmla="*/ 4954 h 10000"/>
                  <a:gd name="connsiteX0-1441" fmla="*/ 3 w 10000"/>
                  <a:gd name="connsiteY0-1442" fmla="*/ 4954 h 10000"/>
                  <a:gd name="connsiteX1-1443" fmla="*/ 726 w 10000"/>
                  <a:gd name="connsiteY1-1444" fmla="*/ 3028 h 10000"/>
                  <a:gd name="connsiteX2-1445" fmla="*/ 1337 w 10000"/>
                  <a:gd name="connsiteY2-1446" fmla="*/ 1635 h 10000"/>
                  <a:gd name="connsiteX3-1447" fmla="*/ 3233 w 10000"/>
                  <a:gd name="connsiteY3-1448" fmla="*/ 773 h 10000"/>
                  <a:gd name="connsiteX4-1449" fmla="*/ 5997 w 10000"/>
                  <a:gd name="connsiteY4-1450" fmla="*/ 424 h 10000"/>
                  <a:gd name="connsiteX5-1451" fmla="*/ 8488 w 10000"/>
                  <a:gd name="connsiteY5-1452" fmla="*/ 1452 h 10000"/>
                  <a:gd name="connsiteX6-1453" fmla="*/ 9693 w 10000"/>
                  <a:gd name="connsiteY6-1454" fmla="*/ 4661 h 10000"/>
                  <a:gd name="connsiteX7-1455" fmla="*/ 7765 w 10000"/>
                  <a:gd name="connsiteY7-1456" fmla="*/ 5852 h 10000"/>
                  <a:gd name="connsiteX8-1457" fmla="*/ 6752 w 10000"/>
                  <a:gd name="connsiteY8-1458" fmla="*/ 4844 h 10000"/>
                  <a:gd name="connsiteX9-1459" fmla="*/ 7444 w 10000"/>
                  <a:gd name="connsiteY9-1460" fmla="*/ 2845 h 10000"/>
                  <a:gd name="connsiteX10-1461" fmla="*/ 8680 w 10000"/>
                  <a:gd name="connsiteY10-1462" fmla="*/ 2808 h 10000"/>
                  <a:gd name="connsiteX11-1463" fmla="*/ 8873 w 10000"/>
                  <a:gd name="connsiteY11-1464" fmla="*/ 3799 h 10000"/>
                  <a:gd name="connsiteX12-1465" fmla="*/ 8568 w 10000"/>
                  <a:gd name="connsiteY12-1466" fmla="*/ 4203 h 10000"/>
                  <a:gd name="connsiteX13-1467" fmla="*/ 7941 w 10000"/>
                  <a:gd name="connsiteY13-1468" fmla="*/ 4184 h 10000"/>
                  <a:gd name="connsiteX14-1469" fmla="*/ 7748 w 10000"/>
                  <a:gd name="connsiteY14-1470" fmla="*/ 4276 h 10000"/>
                  <a:gd name="connsiteX15-1471" fmla="*/ 7829 w 10000"/>
                  <a:gd name="connsiteY15-1472" fmla="*/ 4496 h 10000"/>
                  <a:gd name="connsiteX16-1473" fmla="*/ 8664 w 10000"/>
                  <a:gd name="connsiteY16-1474" fmla="*/ 4514 h 10000"/>
                  <a:gd name="connsiteX17-1475" fmla="*/ 9163 w 10000"/>
                  <a:gd name="connsiteY17-1476" fmla="*/ 3928 h 10000"/>
                  <a:gd name="connsiteX18-1477" fmla="*/ 8857 w 10000"/>
                  <a:gd name="connsiteY18-1478" fmla="*/ 2533 h 10000"/>
                  <a:gd name="connsiteX19-1479" fmla="*/ 7637 w 10000"/>
                  <a:gd name="connsiteY19-1480" fmla="*/ 2350 h 10000"/>
                  <a:gd name="connsiteX20-1481" fmla="*/ 6720 w 10000"/>
                  <a:gd name="connsiteY20-1482" fmla="*/ 1360 h 10000"/>
                  <a:gd name="connsiteX21-1483" fmla="*/ 5627 w 10000"/>
                  <a:gd name="connsiteY21-1484" fmla="*/ 1470 h 10000"/>
                  <a:gd name="connsiteX22-1485" fmla="*/ 4390 w 10000"/>
                  <a:gd name="connsiteY22-1486" fmla="*/ 902 h 10000"/>
                  <a:gd name="connsiteX23-1487" fmla="*/ 3442 w 10000"/>
                  <a:gd name="connsiteY23-1488" fmla="*/ 1543 h 10000"/>
                  <a:gd name="connsiteX24-1489" fmla="*/ 3201 w 10000"/>
                  <a:gd name="connsiteY24-1490" fmla="*/ 2277 h 10000"/>
                  <a:gd name="connsiteX25-1491" fmla="*/ 1578 w 10000"/>
                  <a:gd name="connsiteY25-1492" fmla="*/ 2771 h 10000"/>
                  <a:gd name="connsiteX26-1493" fmla="*/ 1257 w 10000"/>
                  <a:gd name="connsiteY26-1494" fmla="*/ 4203 h 10000"/>
                  <a:gd name="connsiteX27-1495" fmla="*/ 902 w 10000"/>
                  <a:gd name="connsiteY27-1496" fmla="*/ 5486 h 10000"/>
                  <a:gd name="connsiteX28-1497" fmla="*/ 1417 w 10000"/>
                  <a:gd name="connsiteY28-1498" fmla="*/ 6294 h 10000"/>
                  <a:gd name="connsiteX29-1499" fmla="*/ 2670 w 10000"/>
                  <a:gd name="connsiteY29-1500" fmla="*/ 6129 h 10000"/>
                  <a:gd name="connsiteX30-1501" fmla="*/ 4518 w 10000"/>
                  <a:gd name="connsiteY30-1502" fmla="*/ 6092 h 10000"/>
                  <a:gd name="connsiteX31-1503" fmla="*/ 5531 w 10000"/>
                  <a:gd name="connsiteY31-1504" fmla="*/ 6642 h 10000"/>
                  <a:gd name="connsiteX32-1505" fmla="*/ 5611 w 10000"/>
                  <a:gd name="connsiteY32-1506" fmla="*/ 6642 h 10000"/>
                  <a:gd name="connsiteX33-1507" fmla="*/ 6093 w 10000"/>
                  <a:gd name="connsiteY33-1508" fmla="*/ 6129 h 10000"/>
                  <a:gd name="connsiteX34-1509" fmla="*/ 6013 w 10000"/>
                  <a:gd name="connsiteY34-1510" fmla="*/ 5907 h 10000"/>
                  <a:gd name="connsiteX35-1511" fmla="*/ 5820 w 10000"/>
                  <a:gd name="connsiteY35-1512" fmla="*/ 5981 h 10000"/>
                  <a:gd name="connsiteX36-1513" fmla="*/ 5547 w 10000"/>
                  <a:gd name="connsiteY36-1514" fmla="*/ 6312 h 10000"/>
                  <a:gd name="connsiteX37-1515" fmla="*/ 4695 w 10000"/>
                  <a:gd name="connsiteY37-1516" fmla="*/ 5834 h 10000"/>
                  <a:gd name="connsiteX38-1517" fmla="*/ 2510 w 10000"/>
                  <a:gd name="connsiteY38-1518" fmla="*/ 5852 h 10000"/>
                  <a:gd name="connsiteX39-1519" fmla="*/ 1545 w 10000"/>
                  <a:gd name="connsiteY39-1520" fmla="*/ 5981 h 10000"/>
                  <a:gd name="connsiteX40-1521" fmla="*/ 1208 w 10000"/>
                  <a:gd name="connsiteY40-1522" fmla="*/ 5431 h 10000"/>
                  <a:gd name="connsiteX41-1523" fmla="*/ 1514 w 10000"/>
                  <a:gd name="connsiteY41-1524" fmla="*/ 4386 h 10000"/>
                  <a:gd name="connsiteX42-1525" fmla="*/ 1561 w 10000"/>
                  <a:gd name="connsiteY42-1526" fmla="*/ 4203 h 10000"/>
                  <a:gd name="connsiteX43-1527" fmla="*/ 1787 w 10000"/>
                  <a:gd name="connsiteY43-1528" fmla="*/ 2991 h 10000"/>
                  <a:gd name="connsiteX44-1529" fmla="*/ 3136 w 10000"/>
                  <a:gd name="connsiteY44-1530" fmla="*/ 2606 h 10000"/>
                  <a:gd name="connsiteX45-1531" fmla="*/ 3876 w 10000"/>
                  <a:gd name="connsiteY45-1532" fmla="*/ 3799 h 10000"/>
                  <a:gd name="connsiteX46-1533" fmla="*/ 2703 w 10000"/>
                  <a:gd name="connsiteY46-1534" fmla="*/ 4569 h 10000"/>
                  <a:gd name="connsiteX47-1535" fmla="*/ 2719 w 10000"/>
                  <a:gd name="connsiteY47-1536" fmla="*/ 4808 h 10000"/>
                  <a:gd name="connsiteX48-1537" fmla="*/ 2927 w 10000"/>
                  <a:gd name="connsiteY48-1538" fmla="*/ 4771 h 10000"/>
                  <a:gd name="connsiteX49-1539" fmla="*/ 4744 w 10000"/>
                  <a:gd name="connsiteY49-1540" fmla="*/ 4423 h 10000"/>
                  <a:gd name="connsiteX50-1541" fmla="*/ 4937 w 10000"/>
                  <a:gd name="connsiteY50-1542" fmla="*/ 4423 h 10000"/>
                  <a:gd name="connsiteX51-1543" fmla="*/ 5804 w 10000"/>
                  <a:gd name="connsiteY51-1544" fmla="*/ 4184 h 10000"/>
                  <a:gd name="connsiteX52-1545" fmla="*/ 6383 w 10000"/>
                  <a:gd name="connsiteY52-1546" fmla="*/ 4973 h 10000"/>
                  <a:gd name="connsiteX53-1547" fmla="*/ 6512 w 10000"/>
                  <a:gd name="connsiteY53-1548" fmla="*/ 5119 h 10000"/>
                  <a:gd name="connsiteX54-1549" fmla="*/ 7572 w 10000"/>
                  <a:gd name="connsiteY54-1550" fmla="*/ 6532 h 10000"/>
                  <a:gd name="connsiteX55-1551" fmla="*/ 7209 w 10000"/>
                  <a:gd name="connsiteY55-1552" fmla="*/ 7879 h 10000"/>
                  <a:gd name="connsiteX56-1553" fmla="*/ 5483 w 10000"/>
                  <a:gd name="connsiteY56-1554" fmla="*/ 8218 h 10000"/>
                  <a:gd name="connsiteX57-1555" fmla="*/ 5467 w 10000"/>
                  <a:gd name="connsiteY57-1556" fmla="*/ 8273 h 10000"/>
                  <a:gd name="connsiteX58-1557" fmla="*/ 3490 w 10000"/>
                  <a:gd name="connsiteY58-1558" fmla="*/ 8053 h 10000"/>
                  <a:gd name="connsiteX59-1559" fmla="*/ 3345 w 10000"/>
                  <a:gd name="connsiteY59-1560" fmla="*/ 7357 h 10000"/>
                  <a:gd name="connsiteX60-1561" fmla="*/ 3586 w 10000"/>
                  <a:gd name="connsiteY60-1562" fmla="*/ 7082 h 10000"/>
                  <a:gd name="connsiteX61-1563" fmla="*/ 3683 w 10000"/>
                  <a:gd name="connsiteY61-1564" fmla="*/ 6880 h 10000"/>
                  <a:gd name="connsiteX62-1565" fmla="*/ 3490 w 10000"/>
                  <a:gd name="connsiteY62-1566" fmla="*/ 6770 h 10000"/>
                  <a:gd name="connsiteX63-1567" fmla="*/ 3072 w 10000"/>
                  <a:gd name="connsiteY63-1568" fmla="*/ 7247 h 10000"/>
                  <a:gd name="connsiteX64-1569" fmla="*/ 3249 w 10000"/>
                  <a:gd name="connsiteY64-1570" fmla="*/ 8255 h 10000"/>
                  <a:gd name="connsiteX65-1571" fmla="*/ 3249 w 10000"/>
                  <a:gd name="connsiteY65-1572" fmla="*/ 8273 h 10000"/>
                  <a:gd name="connsiteX66-1573" fmla="*/ 4680 w 10000"/>
                  <a:gd name="connsiteY66-1574" fmla="*/ 8825 h 10000"/>
                  <a:gd name="connsiteX67-1575" fmla="*/ 5354 w 10000"/>
                  <a:gd name="connsiteY67-1576" fmla="*/ 8677 h 10000"/>
                  <a:gd name="connsiteX68-1577" fmla="*/ 3393 w 10000"/>
                  <a:gd name="connsiteY68-1578" fmla="*/ 9998 h 10000"/>
                  <a:gd name="connsiteX69-1579" fmla="*/ 2253 w 10000"/>
                  <a:gd name="connsiteY69-1580" fmla="*/ 9228 h 10000"/>
                  <a:gd name="connsiteX70-1581" fmla="*/ 1224 w 10000"/>
                  <a:gd name="connsiteY70-1582" fmla="*/ 7137 h 10000"/>
                  <a:gd name="connsiteX71-1583" fmla="*/ 3 w 10000"/>
                  <a:gd name="connsiteY71-1584" fmla="*/ 4954 h 10000"/>
                  <a:gd name="connsiteX0-1585" fmla="*/ 3 w 10000"/>
                  <a:gd name="connsiteY0-1586" fmla="*/ 4954 h 10000"/>
                  <a:gd name="connsiteX1-1587" fmla="*/ 726 w 10000"/>
                  <a:gd name="connsiteY1-1588" fmla="*/ 3028 h 10000"/>
                  <a:gd name="connsiteX2-1589" fmla="*/ 1337 w 10000"/>
                  <a:gd name="connsiteY2-1590" fmla="*/ 1635 h 10000"/>
                  <a:gd name="connsiteX3-1591" fmla="*/ 3233 w 10000"/>
                  <a:gd name="connsiteY3-1592" fmla="*/ 773 h 10000"/>
                  <a:gd name="connsiteX4-1593" fmla="*/ 5997 w 10000"/>
                  <a:gd name="connsiteY4-1594" fmla="*/ 424 h 10000"/>
                  <a:gd name="connsiteX5-1595" fmla="*/ 8488 w 10000"/>
                  <a:gd name="connsiteY5-1596" fmla="*/ 1452 h 10000"/>
                  <a:gd name="connsiteX6-1597" fmla="*/ 9693 w 10000"/>
                  <a:gd name="connsiteY6-1598" fmla="*/ 4661 h 10000"/>
                  <a:gd name="connsiteX7-1599" fmla="*/ 7765 w 10000"/>
                  <a:gd name="connsiteY7-1600" fmla="*/ 5852 h 10000"/>
                  <a:gd name="connsiteX8-1601" fmla="*/ 6752 w 10000"/>
                  <a:gd name="connsiteY8-1602" fmla="*/ 4844 h 10000"/>
                  <a:gd name="connsiteX9-1603" fmla="*/ 7444 w 10000"/>
                  <a:gd name="connsiteY9-1604" fmla="*/ 2845 h 10000"/>
                  <a:gd name="connsiteX10-1605" fmla="*/ 8680 w 10000"/>
                  <a:gd name="connsiteY10-1606" fmla="*/ 2808 h 10000"/>
                  <a:gd name="connsiteX11-1607" fmla="*/ 8873 w 10000"/>
                  <a:gd name="connsiteY11-1608" fmla="*/ 3799 h 10000"/>
                  <a:gd name="connsiteX12-1609" fmla="*/ 8568 w 10000"/>
                  <a:gd name="connsiteY12-1610" fmla="*/ 4203 h 10000"/>
                  <a:gd name="connsiteX13-1611" fmla="*/ 7941 w 10000"/>
                  <a:gd name="connsiteY13-1612" fmla="*/ 4184 h 10000"/>
                  <a:gd name="connsiteX14-1613" fmla="*/ 7748 w 10000"/>
                  <a:gd name="connsiteY14-1614" fmla="*/ 4276 h 10000"/>
                  <a:gd name="connsiteX15-1615" fmla="*/ 7829 w 10000"/>
                  <a:gd name="connsiteY15-1616" fmla="*/ 4496 h 10000"/>
                  <a:gd name="connsiteX16-1617" fmla="*/ 8664 w 10000"/>
                  <a:gd name="connsiteY16-1618" fmla="*/ 4514 h 10000"/>
                  <a:gd name="connsiteX17-1619" fmla="*/ 9163 w 10000"/>
                  <a:gd name="connsiteY17-1620" fmla="*/ 3928 h 10000"/>
                  <a:gd name="connsiteX18-1621" fmla="*/ 8857 w 10000"/>
                  <a:gd name="connsiteY18-1622" fmla="*/ 2533 h 10000"/>
                  <a:gd name="connsiteX19-1623" fmla="*/ 7637 w 10000"/>
                  <a:gd name="connsiteY19-1624" fmla="*/ 2350 h 10000"/>
                  <a:gd name="connsiteX20-1625" fmla="*/ 6720 w 10000"/>
                  <a:gd name="connsiteY20-1626" fmla="*/ 1360 h 10000"/>
                  <a:gd name="connsiteX21-1627" fmla="*/ 5627 w 10000"/>
                  <a:gd name="connsiteY21-1628" fmla="*/ 1470 h 10000"/>
                  <a:gd name="connsiteX22-1629" fmla="*/ 4390 w 10000"/>
                  <a:gd name="connsiteY22-1630" fmla="*/ 902 h 10000"/>
                  <a:gd name="connsiteX23-1631" fmla="*/ 3442 w 10000"/>
                  <a:gd name="connsiteY23-1632" fmla="*/ 1543 h 10000"/>
                  <a:gd name="connsiteX24-1633" fmla="*/ 3201 w 10000"/>
                  <a:gd name="connsiteY24-1634" fmla="*/ 2277 h 10000"/>
                  <a:gd name="connsiteX25-1635" fmla="*/ 1578 w 10000"/>
                  <a:gd name="connsiteY25-1636" fmla="*/ 2771 h 10000"/>
                  <a:gd name="connsiteX26-1637" fmla="*/ 1257 w 10000"/>
                  <a:gd name="connsiteY26-1638" fmla="*/ 4203 h 10000"/>
                  <a:gd name="connsiteX27-1639" fmla="*/ 902 w 10000"/>
                  <a:gd name="connsiteY27-1640" fmla="*/ 5486 h 10000"/>
                  <a:gd name="connsiteX28-1641" fmla="*/ 1417 w 10000"/>
                  <a:gd name="connsiteY28-1642" fmla="*/ 6294 h 10000"/>
                  <a:gd name="connsiteX29-1643" fmla="*/ 2670 w 10000"/>
                  <a:gd name="connsiteY29-1644" fmla="*/ 6129 h 10000"/>
                  <a:gd name="connsiteX30-1645" fmla="*/ 4518 w 10000"/>
                  <a:gd name="connsiteY30-1646" fmla="*/ 6092 h 10000"/>
                  <a:gd name="connsiteX31-1647" fmla="*/ 5531 w 10000"/>
                  <a:gd name="connsiteY31-1648" fmla="*/ 6642 h 10000"/>
                  <a:gd name="connsiteX32-1649" fmla="*/ 5611 w 10000"/>
                  <a:gd name="connsiteY32-1650" fmla="*/ 6642 h 10000"/>
                  <a:gd name="connsiteX33-1651" fmla="*/ 6093 w 10000"/>
                  <a:gd name="connsiteY33-1652" fmla="*/ 6129 h 10000"/>
                  <a:gd name="connsiteX34-1653" fmla="*/ 6013 w 10000"/>
                  <a:gd name="connsiteY34-1654" fmla="*/ 5907 h 10000"/>
                  <a:gd name="connsiteX35-1655" fmla="*/ 5820 w 10000"/>
                  <a:gd name="connsiteY35-1656" fmla="*/ 5981 h 10000"/>
                  <a:gd name="connsiteX36-1657" fmla="*/ 5547 w 10000"/>
                  <a:gd name="connsiteY36-1658" fmla="*/ 6312 h 10000"/>
                  <a:gd name="connsiteX37-1659" fmla="*/ 4695 w 10000"/>
                  <a:gd name="connsiteY37-1660" fmla="*/ 5834 h 10000"/>
                  <a:gd name="connsiteX38-1661" fmla="*/ 2510 w 10000"/>
                  <a:gd name="connsiteY38-1662" fmla="*/ 5852 h 10000"/>
                  <a:gd name="connsiteX39-1663" fmla="*/ 1545 w 10000"/>
                  <a:gd name="connsiteY39-1664" fmla="*/ 5981 h 10000"/>
                  <a:gd name="connsiteX40-1665" fmla="*/ 1208 w 10000"/>
                  <a:gd name="connsiteY40-1666" fmla="*/ 5431 h 10000"/>
                  <a:gd name="connsiteX41-1667" fmla="*/ 1514 w 10000"/>
                  <a:gd name="connsiteY41-1668" fmla="*/ 4386 h 10000"/>
                  <a:gd name="connsiteX42-1669" fmla="*/ 1561 w 10000"/>
                  <a:gd name="connsiteY42-1670" fmla="*/ 4203 h 10000"/>
                  <a:gd name="connsiteX43-1671" fmla="*/ 1787 w 10000"/>
                  <a:gd name="connsiteY43-1672" fmla="*/ 2991 h 10000"/>
                  <a:gd name="connsiteX44-1673" fmla="*/ 3136 w 10000"/>
                  <a:gd name="connsiteY44-1674" fmla="*/ 2606 h 10000"/>
                  <a:gd name="connsiteX45-1675" fmla="*/ 3876 w 10000"/>
                  <a:gd name="connsiteY45-1676" fmla="*/ 3799 h 10000"/>
                  <a:gd name="connsiteX46-1677" fmla="*/ 2703 w 10000"/>
                  <a:gd name="connsiteY46-1678" fmla="*/ 4569 h 10000"/>
                  <a:gd name="connsiteX47-1679" fmla="*/ 2719 w 10000"/>
                  <a:gd name="connsiteY47-1680" fmla="*/ 4808 h 10000"/>
                  <a:gd name="connsiteX48-1681" fmla="*/ 2927 w 10000"/>
                  <a:gd name="connsiteY48-1682" fmla="*/ 4771 h 10000"/>
                  <a:gd name="connsiteX49-1683" fmla="*/ 4744 w 10000"/>
                  <a:gd name="connsiteY49-1684" fmla="*/ 4423 h 10000"/>
                  <a:gd name="connsiteX50-1685" fmla="*/ 4937 w 10000"/>
                  <a:gd name="connsiteY50-1686" fmla="*/ 4423 h 10000"/>
                  <a:gd name="connsiteX51-1687" fmla="*/ 5804 w 10000"/>
                  <a:gd name="connsiteY51-1688" fmla="*/ 4184 h 10000"/>
                  <a:gd name="connsiteX52-1689" fmla="*/ 6383 w 10000"/>
                  <a:gd name="connsiteY52-1690" fmla="*/ 4973 h 10000"/>
                  <a:gd name="connsiteX53-1691" fmla="*/ 6512 w 10000"/>
                  <a:gd name="connsiteY53-1692" fmla="*/ 5119 h 10000"/>
                  <a:gd name="connsiteX54-1693" fmla="*/ 7572 w 10000"/>
                  <a:gd name="connsiteY54-1694" fmla="*/ 6532 h 10000"/>
                  <a:gd name="connsiteX55-1695" fmla="*/ 7273 w 10000"/>
                  <a:gd name="connsiteY55-1696" fmla="*/ 7747 h 10000"/>
                  <a:gd name="connsiteX56-1697" fmla="*/ 5483 w 10000"/>
                  <a:gd name="connsiteY56-1698" fmla="*/ 8218 h 10000"/>
                  <a:gd name="connsiteX57-1699" fmla="*/ 5467 w 10000"/>
                  <a:gd name="connsiteY57-1700" fmla="*/ 8273 h 10000"/>
                  <a:gd name="connsiteX58-1701" fmla="*/ 3490 w 10000"/>
                  <a:gd name="connsiteY58-1702" fmla="*/ 8053 h 10000"/>
                  <a:gd name="connsiteX59-1703" fmla="*/ 3345 w 10000"/>
                  <a:gd name="connsiteY59-1704" fmla="*/ 7357 h 10000"/>
                  <a:gd name="connsiteX60-1705" fmla="*/ 3586 w 10000"/>
                  <a:gd name="connsiteY60-1706" fmla="*/ 7082 h 10000"/>
                  <a:gd name="connsiteX61-1707" fmla="*/ 3683 w 10000"/>
                  <a:gd name="connsiteY61-1708" fmla="*/ 6880 h 10000"/>
                  <a:gd name="connsiteX62-1709" fmla="*/ 3490 w 10000"/>
                  <a:gd name="connsiteY62-1710" fmla="*/ 6770 h 10000"/>
                  <a:gd name="connsiteX63-1711" fmla="*/ 3072 w 10000"/>
                  <a:gd name="connsiteY63-1712" fmla="*/ 7247 h 10000"/>
                  <a:gd name="connsiteX64-1713" fmla="*/ 3249 w 10000"/>
                  <a:gd name="connsiteY64-1714" fmla="*/ 8255 h 10000"/>
                  <a:gd name="connsiteX65-1715" fmla="*/ 3249 w 10000"/>
                  <a:gd name="connsiteY65-1716" fmla="*/ 8273 h 10000"/>
                  <a:gd name="connsiteX66-1717" fmla="*/ 4680 w 10000"/>
                  <a:gd name="connsiteY66-1718" fmla="*/ 8825 h 10000"/>
                  <a:gd name="connsiteX67-1719" fmla="*/ 5354 w 10000"/>
                  <a:gd name="connsiteY67-1720" fmla="*/ 8677 h 10000"/>
                  <a:gd name="connsiteX68-1721" fmla="*/ 3393 w 10000"/>
                  <a:gd name="connsiteY68-1722" fmla="*/ 9998 h 10000"/>
                  <a:gd name="connsiteX69-1723" fmla="*/ 2253 w 10000"/>
                  <a:gd name="connsiteY69-1724" fmla="*/ 9228 h 10000"/>
                  <a:gd name="connsiteX70-1725" fmla="*/ 1224 w 10000"/>
                  <a:gd name="connsiteY70-1726" fmla="*/ 7137 h 10000"/>
                  <a:gd name="connsiteX71-1727" fmla="*/ 3 w 10000"/>
                  <a:gd name="connsiteY71-1728" fmla="*/ 4954 h 10000"/>
                  <a:gd name="connsiteX0-1729" fmla="*/ 3 w 10000"/>
                  <a:gd name="connsiteY0-1730" fmla="*/ 4954 h 10000"/>
                  <a:gd name="connsiteX1-1731" fmla="*/ 726 w 10000"/>
                  <a:gd name="connsiteY1-1732" fmla="*/ 3028 h 10000"/>
                  <a:gd name="connsiteX2-1733" fmla="*/ 1337 w 10000"/>
                  <a:gd name="connsiteY2-1734" fmla="*/ 1635 h 10000"/>
                  <a:gd name="connsiteX3-1735" fmla="*/ 3233 w 10000"/>
                  <a:gd name="connsiteY3-1736" fmla="*/ 773 h 10000"/>
                  <a:gd name="connsiteX4-1737" fmla="*/ 5997 w 10000"/>
                  <a:gd name="connsiteY4-1738" fmla="*/ 424 h 10000"/>
                  <a:gd name="connsiteX5-1739" fmla="*/ 8488 w 10000"/>
                  <a:gd name="connsiteY5-1740" fmla="*/ 1452 h 10000"/>
                  <a:gd name="connsiteX6-1741" fmla="*/ 9693 w 10000"/>
                  <a:gd name="connsiteY6-1742" fmla="*/ 4661 h 10000"/>
                  <a:gd name="connsiteX7-1743" fmla="*/ 7765 w 10000"/>
                  <a:gd name="connsiteY7-1744" fmla="*/ 5852 h 10000"/>
                  <a:gd name="connsiteX8-1745" fmla="*/ 6752 w 10000"/>
                  <a:gd name="connsiteY8-1746" fmla="*/ 4844 h 10000"/>
                  <a:gd name="connsiteX9-1747" fmla="*/ 7444 w 10000"/>
                  <a:gd name="connsiteY9-1748" fmla="*/ 2845 h 10000"/>
                  <a:gd name="connsiteX10-1749" fmla="*/ 8680 w 10000"/>
                  <a:gd name="connsiteY10-1750" fmla="*/ 2808 h 10000"/>
                  <a:gd name="connsiteX11-1751" fmla="*/ 8873 w 10000"/>
                  <a:gd name="connsiteY11-1752" fmla="*/ 3799 h 10000"/>
                  <a:gd name="connsiteX12-1753" fmla="*/ 8568 w 10000"/>
                  <a:gd name="connsiteY12-1754" fmla="*/ 4203 h 10000"/>
                  <a:gd name="connsiteX13-1755" fmla="*/ 7941 w 10000"/>
                  <a:gd name="connsiteY13-1756" fmla="*/ 4184 h 10000"/>
                  <a:gd name="connsiteX14-1757" fmla="*/ 7748 w 10000"/>
                  <a:gd name="connsiteY14-1758" fmla="*/ 4276 h 10000"/>
                  <a:gd name="connsiteX15-1759" fmla="*/ 7829 w 10000"/>
                  <a:gd name="connsiteY15-1760" fmla="*/ 4496 h 10000"/>
                  <a:gd name="connsiteX16-1761" fmla="*/ 8664 w 10000"/>
                  <a:gd name="connsiteY16-1762" fmla="*/ 4514 h 10000"/>
                  <a:gd name="connsiteX17-1763" fmla="*/ 9163 w 10000"/>
                  <a:gd name="connsiteY17-1764" fmla="*/ 3928 h 10000"/>
                  <a:gd name="connsiteX18-1765" fmla="*/ 8857 w 10000"/>
                  <a:gd name="connsiteY18-1766" fmla="*/ 2533 h 10000"/>
                  <a:gd name="connsiteX19-1767" fmla="*/ 7637 w 10000"/>
                  <a:gd name="connsiteY19-1768" fmla="*/ 2350 h 10000"/>
                  <a:gd name="connsiteX20-1769" fmla="*/ 6720 w 10000"/>
                  <a:gd name="connsiteY20-1770" fmla="*/ 1360 h 10000"/>
                  <a:gd name="connsiteX21-1771" fmla="*/ 5627 w 10000"/>
                  <a:gd name="connsiteY21-1772" fmla="*/ 1470 h 10000"/>
                  <a:gd name="connsiteX22-1773" fmla="*/ 4390 w 10000"/>
                  <a:gd name="connsiteY22-1774" fmla="*/ 902 h 10000"/>
                  <a:gd name="connsiteX23-1775" fmla="*/ 3442 w 10000"/>
                  <a:gd name="connsiteY23-1776" fmla="*/ 1543 h 10000"/>
                  <a:gd name="connsiteX24-1777" fmla="*/ 3201 w 10000"/>
                  <a:gd name="connsiteY24-1778" fmla="*/ 2277 h 10000"/>
                  <a:gd name="connsiteX25-1779" fmla="*/ 1578 w 10000"/>
                  <a:gd name="connsiteY25-1780" fmla="*/ 2771 h 10000"/>
                  <a:gd name="connsiteX26-1781" fmla="*/ 1257 w 10000"/>
                  <a:gd name="connsiteY26-1782" fmla="*/ 4203 h 10000"/>
                  <a:gd name="connsiteX27-1783" fmla="*/ 902 w 10000"/>
                  <a:gd name="connsiteY27-1784" fmla="*/ 5486 h 10000"/>
                  <a:gd name="connsiteX28-1785" fmla="*/ 1417 w 10000"/>
                  <a:gd name="connsiteY28-1786" fmla="*/ 6294 h 10000"/>
                  <a:gd name="connsiteX29-1787" fmla="*/ 2670 w 10000"/>
                  <a:gd name="connsiteY29-1788" fmla="*/ 6129 h 10000"/>
                  <a:gd name="connsiteX30-1789" fmla="*/ 4518 w 10000"/>
                  <a:gd name="connsiteY30-1790" fmla="*/ 6092 h 10000"/>
                  <a:gd name="connsiteX31-1791" fmla="*/ 5531 w 10000"/>
                  <a:gd name="connsiteY31-1792" fmla="*/ 6642 h 10000"/>
                  <a:gd name="connsiteX32-1793" fmla="*/ 5611 w 10000"/>
                  <a:gd name="connsiteY32-1794" fmla="*/ 6642 h 10000"/>
                  <a:gd name="connsiteX33-1795" fmla="*/ 6093 w 10000"/>
                  <a:gd name="connsiteY33-1796" fmla="*/ 6129 h 10000"/>
                  <a:gd name="connsiteX34-1797" fmla="*/ 6013 w 10000"/>
                  <a:gd name="connsiteY34-1798" fmla="*/ 5907 h 10000"/>
                  <a:gd name="connsiteX35-1799" fmla="*/ 5820 w 10000"/>
                  <a:gd name="connsiteY35-1800" fmla="*/ 5981 h 10000"/>
                  <a:gd name="connsiteX36-1801" fmla="*/ 5547 w 10000"/>
                  <a:gd name="connsiteY36-1802" fmla="*/ 6312 h 10000"/>
                  <a:gd name="connsiteX37-1803" fmla="*/ 4695 w 10000"/>
                  <a:gd name="connsiteY37-1804" fmla="*/ 5834 h 10000"/>
                  <a:gd name="connsiteX38-1805" fmla="*/ 2510 w 10000"/>
                  <a:gd name="connsiteY38-1806" fmla="*/ 5852 h 10000"/>
                  <a:gd name="connsiteX39-1807" fmla="*/ 1545 w 10000"/>
                  <a:gd name="connsiteY39-1808" fmla="*/ 5981 h 10000"/>
                  <a:gd name="connsiteX40-1809" fmla="*/ 1208 w 10000"/>
                  <a:gd name="connsiteY40-1810" fmla="*/ 5431 h 10000"/>
                  <a:gd name="connsiteX41-1811" fmla="*/ 1514 w 10000"/>
                  <a:gd name="connsiteY41-1812" fmla="*/ 4386 h 10000"/>
                  <a:gd name="connsiteX42-1813" fmla="*/ 1561 w 10000"/>
                  <a:gd name="connsiteY42-1814" fmla="*/ 4203 h 10000"/>
                  <a:gd name="connsiteX43-1815" fmla="*/ 1787 w 10000"/>
                  <a:gd name="connsiteY43-1816" fmla="*/ 2991 h 10000"/>
                  <a:gd name="connsiteX44-1817" fmla="*/ 3136 w 10000"/>
                  <a:gd name="connsiteY44-1818" fmla="*/ 2606 h 10000"/>
                  <a:gd name="connsiteX45-1819" fmla="*/ 3876 w 10000"/>
                  <a:gd name="connsiteY45-1820" fmla="*/ 3799 h 10000"/>
                  <a:gd name="connsiteX46-1821" fmla="*/ 2703 w 10000"/>
                  <a:gd name="connsiteY46-1822" fmla="*/ 4569 h 10000"/>
                  <a:gd name="connsiteX47-1823" fmla="*/ 2719 w 10000"/>
                  <a:gd name="connsiteY47-1824" fmla="*/ 4808 h 10000"/>
                  <a:gd name="connsiteX48-1825" fmla="*/ 2927 w 10000"/>
                  <a:gd name="connsiteY48-1826" fmla="*/ 4771 h 10000"/>
                  <a:gd name="connsiteX49-1827" fmla="*/ 4744 w 10000"/>
                  <a:gd name="connsiteY49-1828" fmla="*/ 4423 h 10000"/>
                  <a:gd name="connsiteX50-1829" fmla="*/ 4937 w 10000"/>
                  <a:gd name="connsiteY50-1830" fmla="*/ 4423 h 10000"/>
                  <a:gd name="connsiteX51-1831" fmla="*/ 5804 w 10000"/>
                  <a:gd name="connsiteY51-1832" fmla="*/ 4184 h 10000"/>
                  <a:gd name="connsiteX52-1833" fmla="*/ 6383 w 10000"/>
                  <a:gd name="connsiteY52-1834" fmla="*/ 4973 h 10000"/>
                  <a:gd name="connsiteX53-1835" fmla="*/ 6512 w 10000"/>
                  <a:gd name="connsiteY53-1836" fmla="*/ 5119 h 10000"/>
                  <a:gd name="connsiteX54-1837" fmla="*/ 7572 w 10000"/>
                  <a:gd name="connsiteY54-1838" fmla="*/ 6532 h 10000"/>
                  <a:gd name="connsiteX55-1839" fmla="*/ 7273 w 10000"/>
                  <a:gd name="connsiteY55-1840" fmla="*/ 7747 h 10000"/>
                  <a:gd name="connsiteX56-1841" fmla="*/ 5483 w 10000"/>
                  <a:gd name="connsiteY56-1842" fmla="*/ 8218 h 10000"/>
                  <a:gd name="connsiteX57-1843" fmla="*/ 5467 w 10000"/>
                  <a:gd name="connsiteY57-1844" fmla="*/ 8273 h 10000"/>
                  <a:gd name="connsiteX58-1845" fmla="*/ 3490 w 10000"/>
                  <a:gd name="connsiteY58-1846" fmla="*/ 8053 h 10000"/>
                  <a:gd name="connsiteX59-1847" fmla="*/ 3345 w 10000"/>
                  <a:gd name="connsiteY59-1848" fmla="*/ 7357 h 10000"/>
                  <a:gd name="connsiteX60-1849" fmla="*/ 3586 w 10000"/>
                  <a:gd name="connsiteY60-1850" fmla="*/ 7082 h 10000"/>
                  <a:gd name="connsiteX61-1851" fmla="*/ 3683 w 10000"/>
                  <a:gd name="connsiteY61-1852" fmla="*/ 6880 h 10000"/>
                  <a:gd name="connsiteX62-1853" fmla="*/ 3490 w 10000"/>
                  <a:gd name="connsiteY62-1854" fmla="*/ 6770 h 10000"/>
                  <a:gd name="connsiteX63-1855" fmla="*/ 3072 w 10000"/>
                  <a:gd name="connsiteY63-1856" fmla="*/ 7247 h 10000"/>
                  <a:gd name="connsiteX64-1857" fmla="*/ 3249 w 10000"/>
                  <a:gd name="connsiteY64-1858" fmla="*/ 8255 h 10000"/>
                  <a:gd name="connsiteX65-1859" fmla="*/ 3249 w 10000"/>
                  <a:gd name="connsiteY65-1860" fmla="*/ 8273 h 10000"/>
                  <a:gd name="connsiteX66-1861" fmla="*/ 4680 w 10000"/>
                  <a:gd name="connsiteY66-1862" fmla="*/ 8825 h 10000"/>
                  <a:gd name="connsiteX67-1863" fmla="*/ 5354 w 10000"/>
                  <a:gd name="connsiteY67-1864" fmla="*/ 8677 h 10000"/>
                  <a:gd name="connsiteX68-1865" fmla="*/ 3393 w 10000"/>
                  <a:gd name="connsiteY68-1866" fmla="*/ 9998 h 10000"/>
                  <a:gd name="connsiteX69-1867" fmla="*/ 2253 w 10000"/>
                  <a:gd name="connsiteY69-1868" fmla="*/ 9228 h 10000"/>
                  <a:gd name="connsiteX70-1869" fmla="*/ 1224 w 10000"/>
                  <a:gd name="connsiteY70-1870" fmla="*/ 7137 h 10000"/>
                  <a:gd name="connsiteX71-1871" fmla="*/ 3 w 10000"/>
                  <a:gd name="connsiteY71-1872" fmla="*/ 4954 h 10000"/>
                  <a:gd name="connsiteX0-1873" fmla="*/ 3 w 10000"/>
                  <a:gd name="connsiteY0-1874" fmla="*/ 4954 h 10000"/>
                  <a:gd name="connsiteX1-1875" fmla="*/ 726 w 10000"/>
                  <a:gd name="connsiteY1-1876" fmla="*/ 3028 h 10000"/>
                  <a:gd name="connsiteX2-1877" fmla="*/ 1337 w 10000"/>
                  <a:gd name="connsiteY2-1878" fmla="*/ 1635 h 10000"/>
                  <a:gd name="connsiteX3-1879" fmla="*/ 3233 w 10000"/>
                  <a:gd name="connsiteY3-1880" fmla="*/ 773 h 10000"/>
                  <a:gd name="connsiteX4-1881" fmla="*/ 5997 w 10000"/>
                  <a:gd name="connsiteY4-1882" fmla="*/ 424 h 10000"/>
                  <a:gd name="connsiteX5-1883" fmla="*/ 8488 w 10000"/>
                  <a:gd name="connsiteY5-1884" fmla="*/ 1452 h 10000"/>
                  <a:gd name="connsiteX6-1885" fmla="*/ 9693 w 10000"/>
                  <a:gd name="connsiteY6-1886" fmla="*/ 4661 h 10000"/>
                  <a:gd name="connsiteX7-1887" fmla="*/ 7765 w 10000"/>
                  <a:gd name="connsiteY7-1888" fmla="*/ 5852 h 10000"/>
                  <a:gd name="connsiteX8-1889" fmla="*/ 6752 w 10000"/>
                  <a:gd name="connsiteY8-1890" fmla="*/ 4844 h 10000"/>
                  <a:gd name="connsiteX9-1891" fmla="*/ 7444 w 10000"/>
                  <a:gd name="connsiteY9-1892" fmla="*/ 2845 h 10000"/>
                  <a:gd name="connsiteX10-1893" fmla="*/ 8680 w 10000"/>
                  <a:gd name="connsiteY10-1894" fmla="*/ 2808 h 10000"/>
                  <a:gd name="connsiteX11-1895" fmla="*/ 8873 w 10000"/>
                  <a:gd name="connsiteY11-1896" fmla="*/ 3799 h 10000"/>
                  <a:gd name="connsiteX12-1897" fmla="*/ 8568 w 10000"/>
                  <a:gd name="connsiteY12-1898" fmla="*/ 4203 h 10000"/>
                  <a:gd name="connsiteX13-1899" fmla="*/ 7941 w 10000"/>
                  <a:gd name="connsiteY13-1900" fmla="*/ 4184 h 10000"/>
                  <a:gd name="connsiteX14-1901" fmla="*/ 7748 w 10000"/>
                  <a:gd name="connsiteY14-1902" fmla="*/ 4276 h 10000"/>
                  <a:gd name="connsiteX15-1903" fmla="*/ 7829 w 10000"/>
                  <a:gd name="connsiteY15-1904" fmla="*/ 4496 h 10000"/>
                  <a:gd name="connsiteX16-1905" fmla="*/ 8664 w 10000"/>
                  <a:gd name="connsiteY16-1906" fmla="*/ 4514 h 10000"/>
                  <a:gd name="connsiteX17-1907" fmla="*/ 9163 w 10000"/>
                  <a:gd name="connsiteY17-1908" fmla="*/ 3928 h 10000"/>
                  <a:gd name="connsiteX18-1909" fmla="*/ 8857 w 10000"/>
                  <a:gd name="connsiteY18-1910" fmla="*/ 2533 h 10000"/>
                  <a:gd name="connsiteX19-1911" fmla="*/ 7637 w 10000"/>
                  <a:gd name="connsiteY19-1912" fmla="*/ 2350 h 10000"/>
                  <a:gd name="connsiteX20-1913" fmla="*/ 6720 w 10000"/>
                  <a:gd name="connsiteY20-1914" fmla="*/ 1360 h 10000"/>
                  <a:gd name="connsiteX21-1915" fmla="*/ 5627 w 10000"/>
                  <a:gd name="connsiteY21-1916" fmla="*/ 1470 h 10000"/>
                  <a:gd name="connsiteX22-1917" fmla="*/ 4390 w 10000"/>
                  <a:gd name="connsiteY22-1918" fmla="*/ 902 h 10000"/>
                  <a:gd name="connsiteX23-1919" fmla="*/ 3442 w 10000"/>
                  <a:gd name="connsiteY23-1920" fmla="*/ 1543 h 10000"/>
                  <a:gd name="connsiteX24-1921" fmla="*/ 3201 w 10000"/>
                  <a:gd name="connsiteY24-1922" fmla="*/ 2277 h 10000"/>
                  <a:gd name="connsiteX25-1923" fmla="*/ 1578 w 10000"/>
                  <a:gd name="connsiteY25-1924" fmla="*/ 2771 h 10000"/>
                  <a:gd name="connsiteX26-1925" fmla="*/ 1257 w 10000"/>
                  <a:gd name="connsiteY26-1926" fmla="*/ 4203 h 10000"/>
                  <a:gd name="connsiteX27-1927" fmla="*/ 902 w 10000"/>
                  <a:gd name="connsiteY27-1928" fmla="*/ 5486 h 10000"/>
                  <a:gd name="connsiteX28-1929" fmla="*/ 1417 w 10000"/>
                  <a:gd name="connsiteY28-1930" fmla="*/ 6294 h 10000"/>
                  <a:gd name="connsiteX29-1931" fmla="*/ 2670 w 10000"/>
                  <a:gd name="connsiteY29-1932" fmla="*/ 6129 h 10000"/>
                  <a:gd name="connsiteX30-1933" fmla="*/ 4518 w 10000"/>
                  <a:gd name="connsiteY30-1934" fmla="*/ 6092 h 10000"/>
                  <a:gd name="connsiteX31-1935" fmla="*/ 5531 w 10000"/>
                  <a:gd name="connsiteY31-1936" fmla="*/ 6642 h 10000"/>
                  <a:gd name="connsiteX32-1937" fmla="*/ 5611 w 10000"/>
                  <a:gd name="connsiteY32-1938" fmla="*/ 6642 h 10000"/>
                  <a:gd name="connsiteX33-1939" fmla="*/ 6093 w 10000"/>
                  <a:gd name="connsiteY33-1940" fmla="*/ 6129 h 10000"/>
                  <a:gd name="connsiteX34-1941" fmla="*/ 6013 w 10000"/>
                  <a:gd name="connsiteY34-1942" fmla="*/ 5907 h 10000"/>
                  <a:gd name="connsiteX35-1943" fmla="*/ 5820 w 10000"/>
                  <a:gd name="connsiteY35-1944" fmla="*/ 5981 h 10000"/>
                  <a:gd name="connsiteX36-1945" fmla="*/ 5547 w 10000"/>
                  <a:gd name="connsiteY36-1946" fmla="*/ 6312 h 10000"/>
                  <a:gd name="connsiteX37-1947" fmla="*/ 4695 w 10000"/>
                  <a:gd name="connsiteY37-1948" fmla="*/ 5834 h 10000"/>
                  <a:gd name="connsiteX38-1949" fmla="*/ 2510 w 10000"/>
                  <a:gd name="connsiteY38-1950" fmla="*/ 5852 h 10000"/>
                  <a:gd name="connsiteX39-1951" fmla="*/ 1545 w 10000"/>
                  <a:gd name="connsiteY39-1952" fmla="*/ 5981 h 10000"/>
                  <a:gd name="connsiteX40-1953" fmla="*/ 1208 w 10000"/>
                  <a:gd name="connsiteY40-1954" fmla="*/ 5431 h 10000"/>
                  <a:gd name="connsiteX41-1955" fmla="*/ 1514 w 10000"/>
                  <a:gd name="connsiteY41-1956" fmla="*/ 4386 h 10000"/>
                  <a:gd name="connsiteX42-1957" fmla="*/ 1561 w 10000"/>
                  <a:gd name="connsiteY42-1958" fmla="*/ 4203 h 10000"/>
                  <a:gd name="connsiteX43-1959" fmla="*/ 1787 w 10000"/>
                  <a:gd name="connsiteY43-1960" fmla="*/ 2991 h 10000"/>
                  <a:gd name="connsiteX44-1961" fmla="*/ 3136 w 10000"/>
                  <a:gd name="connsiteY44-1962" fmla="*/ 2606 h 10000"/>
                  <a:gd name="connsiteX45-1963" fmla="*/ 3876 w 10000"/>
                  <a:gd name="connsiteY45-1964" fmla="*/ 3799 h 10000"/>
                  <a:gd name="connsiteX46-1965" fmla="*/ 2703 w 10000"/>
                  <a:gd name="connsiteY46-1966" fmla="*/ 4569 h 10000"/>
                  <a:gd name="connsiteX47-1967" fmla="*/ 2719 w 10000"/>
                  <a:gd name="connsiteY47-1968" fmla="*/ 4808 h 10000"/>
                  <a:gd name="connsiteX48-1969" fmla="*/ 2927 w 10000"/>
                  <a:gd name="connsiteY48-1970" fmla="*/ 4771 h 10000"/>
                  <a:gd name="connsiteX49-1971" fmla="*/ 4744 w 10000"/>
                  <a:gd name="connsiteY49-1972" fmla="*/ 4423 h 10000"/>
                  <a:gd name="connsiteX50-1973" fmla="*/ 4937 w 10000"/>
                  <a:gd name="connsiteY50-1974" fmla="*/ 4423 h 10000"/>
                  <a:gd name="connsiteX51-1975" fmla="*/ 5804 w 10000"/>
                  <a:gd name="connsiteY51-1976" fmla="*/ 4184 h 10000"/>
                  <a:gd name="connsiteX52-1977" fmla="*/ 6383 w 10000"/>
                  <a:gd name="connsiteY52-1978" fmla="*/ 4973 h 10000"/>
                  <a:gd name="connsiteX53-1979" fmla="*/ 6512 w 10000"/>
                  <a:gd name="connsiteY53-1980" fmla="*/ 5119 h 10000"/>
                  <a:gd name="connsiteX54-1981" fmla="*/ 7572 w 10000"/>
                  <a:gd name="connsiteY54-1982" fmla="*/ 6532 h 10000"/>
                  <a:gd name="connsiteX55-1983" fmla="*/ 7196 w 10000"/>
                  <a:gd name="connsiteY55-1984" fmla="*/ 7806 h 10000"/>
                  <a:gd name="connsiteX56-1985" fmla="*/ 5483 w 10000"/>
                  <a:gd name="connsiteY56-1986" fmla="*/ 8218 h 10000"/>
                  <a:gd name="connsiteX57-1987" fmla="*/ 5467 w 10000"/>
                  <a:gd name="connsiteY57-1988" fmla="*/ 8273 h 10000"/>
                  <a:gd name="connsiteX58-1989" fmla="*/ 3490 w 10000"/>
                  <a:gd name="connsiteY58-1990" fmla="*/ 8053 h 10000"/>
                  <a:gd name="connsiteX59-1991" fmla="*/ 3345 w 10000"/>
                  <a:gd name="connsiteY59-1992" fmla="*/ 7357 h 10000"/>
                  <a:gd name="connsiteX60-1993" fmla="*/ 3586 w 10000"/>
                  <a:gd name="connsiteY60-1994" fmla="*/ 7082 h 10000"/>
                  <a:gd name="connsiteX61-1995" fmla="*/ 3683 w 10000"/>
                  <a:gd name="connsiteY61-1996" fmla="*/ 6880 h 10000"/>
                  <a:gd name="connsiteX62-1997" fmla="*/ 3490 w 10000"/>
                  <a:gd name="connsiteY62-1998" fmla="*/ 6770 h 10000"/>
                  <a:gd name="connsiteX63-1999" fmla="*/ 3072 w 10000"/>
                  <a:gd name="connsiteY63-2000" fmla="*/ 7247 h 10000"/>
                  <a:gd name="connsiteX64-2001" fmla="*/ 3249 w 10000"/>
                  <a:gd name="connsiteY64-2002" fmla="*/ 8255 h 10000"/>
                  <a:gd name="connsiteX65-2003" fmla="*/ 3249 w 10000"/>
                  <a:gd name="connsiteY65-2004" fmla="*/ 8273 h 10000"/>
                  <a:gd name="connsiteX66-2005" fmla="*/ 4680 w 10000"/>
                  <a:gd name="connsiteY66-2006" fmla="*/ 8825 h 10000"/>
                  <a:gd name="connsiteX67-2007" fmla="*/ 5354 w 10000"/>
                  <a:gd name="connsiteY67-2008" fmla="*/ 8677 h 10000"/>
                  <a:gd name="connsiteX68-2009" fmla="*/ 3393 w 10000"/>
                  <a:gd name="connsiteY68-2010" fmla="*/ 9998 h 10000"/>
                  <a:gd name="connsiteX69-2011" fmla="*/ 2253 w 10000"/>
                  <a:gd name="connsiteY69-2012" fmla="*/ 9228 h 10000"/>
                  <a:gd name="connsiteX70-2013" fmla="*/ 1224 w 10000"/>
                  <a:gd name="connsiteY70-2014" fmla="*/ 7137 h 10000"/>
                  <a:gd name="connsiteX71-2015" fmla="*/ 3 w 10000"/>
                  <a:gd name="connsiteY71-2016" fmla="*/ 4954 h 10000"/>
                  <a:gd name="connsiteX0-2017" fmla="*/ 3 w 10000"/>
                  <a:gd name="connsiteY0-2018" fmla="*/ 4954 h 10000"/>
                  <a:gd name="connsiteX1-2019" fmla="*/ 726 w 10000"/>
                  <a:gd name="connsiteY1-2020" fmla="*/ 3028 h 10000"/>
                  <a:gd name="connsiteX2-2021" fmla="*/ 1337 w 10000"/>
                  <a:gd name="connsiteY2-2022" fmla="*/ 1635 h 10000"/>
                  <a:gd name="connsiteX3-2023" fmla="*/ 3233 w 10000"/>
                  <a:gd name="connsiteY3-2024" fmla="*/ 773 h 10000"/>
                  <a:gd name="connsiteX4-2025" fmla="*/ 5997 w 10000"/>
                  <a:gd name="connsiteY4-2026" fmla="*/ 424 h 10000"/>
                  <a:gd name="connsiteX5-2027" fmla="*/ 8488 w 10000"/>
                  <a:gd name="connsiteY5-2028" fmla="*/ 1452 h 10000"/>
                  <a:gd name="connsiteX6-2029" fmla="*/ 9693 w 10000"/>
                  <a:gd name="connsiteY6-2030" fmla="*/ 4661 h 10000"/>
                  <a:gd name="connsiteX7-2031" fmla="*/ 7765 w 10000"/>
                  <a:gd name="connsiteY7-2032" fmla="*/ 5852 h 10000"/>
                  <a:gd name="connsiteX8-2033" fmla="*/ 6752 w 10000"/>
                  <a:gd name="connsiteY8-2034" fmla="*/ 4844 h 10000"/>
                  <a:gd name="connsiteX9-2035" fmla="*/ 7444 w 10000"/>
                  <a:gd name="connsiteY9-2036" fmla="*/ 2845 h 10000"/>
                  <a:gd name="connsiteX10-2037" fmla="*/ 8680 w 10000"/>
                  <a:gd name="connsiteY10-2038" fmla="*/ 2808 h 10000"/>
                  <a:gd name="connsiteX11-2039" fmla="*/ 8873 w 10000"/>
                  <a:gd name="connsiteY11-2040" fmla="*/ 3799 h 10000"/>
                  <a:gd name="connsiteX12-2041" fmla="*/ 8568 w 10000"/>
                  <a:gd name="connsiteY12-2042" fmla="*/ 4203 h 10000"/>
                  <a:gd name="connsiteX13-2043" fmla="*/ 7941 w 10000"/>
                  <a:gd name="connsiteY13-2044" fmla="*/ 4184 h 10000"/>
                  <a:gd name="connsiteX14-2045" fmla="*/ 7748 w 10000"/>
                  <a:gd name="connsiteY14-2046" fmla="*/ 4276 h 10000"/>
                  <a:gd name="connsiteX15-2047" fmla="*/ 7829 w 10000"/>
                  <a:gd name="connsiteY15-2048" fmla="*/ 4496 h 10000"/>
                  <a:gd name="connsiteX16-2049" fmla="*/ 8664 w 10000"/>
                  <a:gd name="connsiteY16-2050" fmla="*/ 4514 h 10000"/>
                  <a:gd name="connsiteX17-2051" fmla="*/ 9163 w 10000"/>
                  <a:gd name="connsiteY17-2052" fmla="*/ 3928 h 10000"/>
                  <a:gd name="connsiteX18-2053" fmla="*/ 8857 w 10000"/>
                  <a:gd name="connsiteY18-2054" fmla="*/ 2533 h 10000"/>
                  <a:gd name="connsiteX19-2055" fmla="*/ 7637 w 10000"/>
                  <a:gd name="connsiteY19-2056" fmla="*/ 2350 h 10000"/>
                  <a:gd name="connsiteX20-2057" fmla="*/ 6720 w 10000"/>
                  <a:gd name="connsiteY20-2058" fmla="*/ 1360 h 10000"/>
                  <a:gd name="connsiteX21-2059" fmla="*/ 5627 w 10000"/>
                  <a:gd name="connsiteY21-2060" fmla="*/ 1470 h 10000"/>
                  <a:gd name="connsiteX22-2061" fmla="*/ 4390 w 10000"/>
                  <a:gd name="connsiteY22-2062" fmla="*/ 902 h 10000"/>
                  <a:gd name="connsiteX23-2063" fmla="*/ 3442 w 10000"/>
                  <a:gd name="connsiteY23-2064" fmla="*/ 1543 h 10000"/>
                  <a:gd name="connsiteX24-2065" fmla="*/ 3201 w 10000"/>
                  <a:gd name="connsiteY24-2066" fmla="*/ 2277 h 10000"/>
                  <a:gd name="connsiteX25-2067" fmla="*/ 1578 w 10000"/>
                  <a:gd name="connsiteY25-2068" fmla="*/ 2771 h 10000"/>
                  <a:gd name="connsiteX26-2069" fmla="*/ 1257 w 10000"/>
                  <a:gd name="connsiteY26-2070" fmla="*/ 4203 h 10000"/>
                  <a:gd name="connsiteX27-2071" fmla="*/ 902 w 10000"/>
                  <a:gd name="connsiteY27-2072" fmla="*/ 5486 h 10000"/>
                  <a:gd name="connsiteX28-2073" fmla="*/ 1417 w 10000"/>
                  <a:gd name="connsiteY28-2074" fmla="*/ 6294 h 10000"/>
                  <a:gd name="connsiteX29-2075" fmla="*/ 2670 w 10000"/>
                  <a:gd name="connsiteY29-2076" fmla="*/ 6129 h 10000"/>
                  <a:gd name="connsiteX30-2077" fmla="*/ 4518 w 10000"/>
                  <a:gd name="connsiteY30-2078" fmla="*/ 6092 h 10000"/>
                  <a:gd name="connsiteX31-2079" fmla="*/ 5531 w 10000"/>
                  <a:gd name="connsiteY31-2080" fmla="*/ 6642 h 10000"/>
                  <a:gd name="connsiteX32-2081" fmla="*/ 5611 w 10000"/>
                  <a:gd name="connsiteY32-2082" fmla="*/ 6642 h 10000"/>
                  <a:gd name="connsiteX33-2083" fmla="*/ 6093 w 10000"/>
                  <a:gd name="connsiteY33-2084" fmla="*/ 6129 h 10000"/>
                  <a:gd name="connsiteX34-2085" fmla="*/ 6013 w 10000"/>
                  <a:gd name="connsiteY34-2086" fmla="*/ 5907 h 10000"/>
                  <a:gd name="connsiteX35-2087" fmla="*/ 5820 w 10000"/>
                  <a:gd name="connsiteY35-2088" fmla="*/ 5981 h 10000"/>
                  <a:gd name="connsiteX36-2089" fmla="*/ 5547 w 10000"/>
                  <a:gd name="connsiteY36-2090" fmla="*/ 6312 h 10000"/>
                  <a:gd name="connsiteX37-2091" fmla="*/ 4695 w 10000"/>
                  <a:gd name="connsiteY37-2092" fmla="*/ 5834 h 10000"/>
                  <a:gd name="connsiteX38-2093" fmla="*/ 2510 w 10000"/>
                  <a:gd name="connsiteY38-2094" fmla="*/ 5852 h 10000"/>
                  <a:gd name="connsiteX39-2095" fmla="*/ 1545 w 10000"/>
                  <a:gd name="connsiteY39-2096" fmla="*/ 5981 h 10000"/>
                  <a:gd name="connsiteX40-2097" fmla="*/ 1208 w 10000"/>
                  <a:gd name="connsiteY40-2098" fmla="*/ 5431 h 10000"/>
                  <a:gd name="connsiteX41-2099" fmla="*/ 1514 w 10000"/>
                  <a:gd name="connsiteY41-2100" fmla="*/ 4386 h 10000"/>
                  <a:gd name="connsiteX42-2101" fmla="*/ 1561 w 10000"/>
                  <a:gd name="connsiteY42-2102" fmla="*/ 4203 h 10000"/>
                  <a:gd name="connsiteX43-2103" fmla="*/ 1787 w 10000"/>
                  <a:gd name="connsiteY43-2104" fmla="*/ 2991 h 10000"/>
                  <a:gd name="connsiteX44-2105" fmla="*/ 3136 w 10000"/>
                  <a:gd name="connsiteY44-2106" fmla="*/ 2606 h 10000"/>
                  <a:gd name="connsiteX45-2107" fmla="*/ 3876 w 10000"/>
                  <a:gd name="connsiteY45-2108" fmla="*/ 3799 h 10000"/>
                  <a:gd name="connsiteX46-2109" fmla="*/ 2703 w 10000"/>
                  <a:gd name="connsiteY46-2110" fmla="*/ 4569 h 10000"/>
                  <a:gd name="connsiteX47-2111" fmla="*/ 2719 w 10000"/>
                  <a:gd name="connsiteY47-2112" fmla="*/ 4808 h 10000"/>
                  <a:gd name="connsiteX48-2113" fmla="*/ 2927 w 10000"/>
                  <a:gd name="connsiteY48-2114" fmla="*/ 4771 h 10000"/>
                  <a:gd name="connsiteX49-2115" fmla="*/ 4744 w 10000"/>
                  <a:gd name="connsiteY49-2116" fmla="*/ 4423 h 10000"/>
                  <a:gd name="connsiteX50-2117" fmla="*/ 4937 w 10000"/>
                  <a:gd name="connsiteY50-2118" fmla="*/ 4423 h 10000"/>
                  <a:gd name="connsiteX51-2119" fmla="*/ 5804 w 10000"/>
                  <a:gd name="connsiteY51-2120" fmla="*/ 4184 h 10000"/>
                  <a:gd name="connsiteX52-2121" fmla="*/ 6383 w 10000"/>
                  <a:gd name="connsiteY52-2122" fmla="*/ 4973 h 10000"/>
                  <a:gd name="connsiteX53-2123" fmla="*/ 6512 w 10000"/>
                  <a:gd name="connsiteY53-2124" fmla="*/ 5119 h 10000"/>
                  <a:gd name="connsiteX54-2125" fmla="*/ 7572 w 10000"/>
                  <a:gd name="connsiteY54-2126" fmla="*/ 6532 h 10000"/>
                  <a:gd name="connsiteX55-2127" fmla="*/ 7196 w 10000"/>
                  <a:gd name="connsiteY55-2128" fmla="*/ 7806 h 10000"/>
                  <a:gd name="connsiteX56-2129" fmla="*/ 5483 w 10000"/>
                  <a:gd name="connsiteY56-2130" fmla="*/ 8218 h 10000"/>
                  <a:gd name="connsiteX57-2131" fmla="*/ 5467 w 10000"/>
                  <a:gd name="connsiteY57-2132" fmla="*/ 8273 h 10000"/>
                  <a:gd name="connsiteX58-2133" fmla="*/ 3490 w 10000"/>
                  <a:gd name="connsiteY58-2134" fmla="*/ 8053 h 10000"/>
                  <a:gd name="connsiteX59-2135" fmla="*/ 3345 w 10000"/>
                  <a:gd name="connsiteY59-2136" fmla="*/ 7357 h 10000"/>
                  <a:gd name="connsiteX60-2137" fmla="*/ 3586 w 10000"/>
                  <a:gd name="connsiteY60-2138" fmla="*/ 7082 h 10000"/>
                  <a:gd name="connsiteX61-2139" fmla="*/ 3683 w 10000"/>
                  <a:gd name="connsiteY61-2140" fmla="*/ 6880 h 10000"/>
                  <a:gd name="connsiteX62-2141" fmla="*/ 3490 w 10000"/>
                  <a:gd name="connsiteY62-2142" fmla="*/ 6770 h 10000"/>
                  <a:gd name="connsiteX63-2143" fmla="*/ 3072 w 10000"/>
                  <a:gd name="connsiteY63-2144" fmla="*/ 7247 h 10000"/>
                  <a:gd name="connsiteX64-2145" fmla="*/ 3249 w 10000"/>
                  <a:gd name="connsiteY64-2146" fmla="*/ 8255 h 10000"/>
                  <a:gd name="connsiteX65-2147" fmla="*/ 3249 w 10000"/>
                  <a:gd name="connsiteY65-2148" fmla="*/ 8273 h 10000"/>
                  <a:gd name="connsiteX66-2149" fmla="*/ 4680 w 10000"/>
                  <a:gd name="connsiteY66-2150" fmla="*/ 8825 h 10000"/>
                  <a:gd name="connsiteX67-2151" fmla="*/ 5354 w 10000"/>
                  <a:gd name="connsiteY67-2152" fmla="*/ 8677 h 10000"/>
                  <a:gd name="connsiteX68-2153" fmla="*/ 3393 w 10000"/>
                  <a:gd name="connsiteY68-2154" fmla="*/ 9998 h 10000"/>
                  <a:gd name="connsiteX69-2155" fmla="*/ 2253 w 10000"/>
                  <a:gd name="connsiteY69-2156" fmla="*/ 9228 h 10000"/>
                  <a:gd name="connsiteX70-2157" fmla="*/ 1224 w 10000"/>
                  <a:gd name="connsiteY70-2158" fmla="*/ 7137 h 10000"/>
                  <a:gd name="connsiteX71-2159" fmla="*/ 3 w 10000"/>
                  <a:gd name="connsiteY71-2160" fmla="*/ 4954 h 10000"/>
                  <a:gd name="connsiteX0-2161" fmla="*/ 3 w 10000"/>
                  <a:gd name="connsiteY0-2162" fmla="*/ 4954 h 10000"/>
                  <a:gd name="connsiteX1-2163" fmla="*/ 726 w 10000"/>
                  <a:gd name="connsiteY1-2164" fmla="*/ 3028 h 10000"/>
                  <a:gd name="connsiteX2-2165" fmla="*/ 1337 w 10000"/>
                  <a:gd name="connsiteY2-2166" fmla="*/ 1635 h 10000"/>
                  <a:gd name="connsiteX3-2167" fmla="*/ 3233 w 10000"/>
                  <a:gd name="connsiteY3-2168" fmla="*/ 773 h 10000"/>
                  <a:gd name="connsiteX4-2169" fmla="*/ 5997 w 10000"/>
                  <a:gd name="connsiteY4-2170" fmla="*/ 424 h 10000"/>
                  <a:gd name="connsiteX5-2171" fmla="*/ 8488 w 10000"/>
                  <a:gd name="connsiteY5-2172" fmla="*/ 1452 h 10000"/>
                  <a:gd name="connsiteX6-2173" fmla="*/ 9693 w 10000"/>
                  <a:gd name="connsiteY6-2174" fmla="*/ 4661 h 10000"/>
                  <a:gd name="connsiteX7-2175" fmla="*/ 7765 w 10000"/>
                  <a:gd name="connsiteY7-2176" fmla="*/ 5852 h 10000"/>
                  <a:gd name="connsiteX8-2177" fmla="*/ 6752 w 10000"/>
                  <a:gd name="connsiteY8-2178" fmla="*/ 4844 h 10000"/>
                  <a:gd name="connsiteX9-2179" fmla="*/ 7444 w 10000"/>
                  <a:gd name="connsiteY9-2180" fmla="*/ 2845 h 10000"/>
                  <a:gd name="connsiteX10-2181" fmla="*/ 8680 w 10000"/>
                  <a:gd name="connsiteY10-2182" fmla="*/ 2808 h 10000"/>
                  <a:gd name="connsiteX11-2183" fmla="*/ 8873 w 10000"/>
                  <a:gd name="connsiteY11-2184" fmla="*/ 3799 h 10000"/>
                  <a:gd name="connsiteX12-2185" fmla="*/ 8568 w 10000"/>
                  <a:gd name="connsiteY12-2186" fmla="*/ 4203 h 10000"/>
                  <a:gd name="connsiteX13-2187" fmla="*/ 7941 w 10000"/>
                  <a:gd name="connsiteY13-2188" fmla="*/ 4184 h 10000"/>
                  <a:gd name="connsiteX14-2189" fmla="*/ 7748 w 10000"/>
                  <a:gd name="connsiteY14-2190" fmla="*/ 4276 h 10000"/>
                  <a:gd name="connsiteX15-2191" fmla="*/ 7829 w 10000"/>
                  <a:gd name="connsiteY15-2192" fmla="*/ 4496 h 10000"/>
                  <a:gd name="connsiteX16-2193" fmla="*/ 8664 w 10000"/>
                  <a:gd name="connsiteY16-2194" fmla="*/ 4514 h 10000"/>
                  <a:gd name="connsiteX17-2195" fmla="*/ 9163 w 10000"/>
                  <a:gd name="connsiteY17-2196" fmla="*/ 3928 h 10000"/>
                  <a:gd name="connsiteX18-2197" fmla="*/ 8857 w 10000"/>
                  <a:gd name="connsiteY18-2198" fmla="*/ 2533 h 10000"/>
                  <a:gd name="connsiteX19-2199" fmla="*/ 7637 w 10000"/>
                  <a:gd name="connsiteY19-2200" fmla="*/ 2350 h 10000"/>
                  <a:gd name="connsiteX20-2201" fmla="*/ 6720 w 10000"/>
                  <a:gd name="connsiteY20-2202" fmla="*/ 1360 h 10000"/>
                  <a:gd name="connsiteX21-2203" fmla="*/ 5627 w 10000"/>
                  <a:gd name="connsiteY21-2204" fmla="*/ 1470 h 10000"/>
                  <a:gd name="connsiteX22-2205" fmla="*/ 4390 w 10000"/>
                  <a:gd name="connsiteY22-2206" fmla="*/ 902 h 10000"/>
                  <a:gd name="connsiteX23-2207" fmla="*/ 3442 w 10000"/>
                  <a:gd name="connsiteY23-2208" fmla="*/ 1543 h 10000"/>
                  <a:gd name="connsiteX24-2209" fmla="*/ 3201 w 10000"/>
                  <a:gd name="connsiteY24-2210" fmla="*/ 2277 h 10000"/>
                  <a:gd name="connsiteX25-2211" fmla="*/ 1578 w 10000"/>
                  <a:gd name="connsiteY25-2212" fmla="*/ 2771 h 10000"/>
                  <a:gd name="connsiteX26-2213" fmla="*/ 1257 w 10000"/>
                  <a:gd name="connsiteY26-2214" fmla="*/ 4203 h 10000"/>
                  <a:gd name="connsiteX27-2215" fmla="*/ 902 w 10000"/>
                  <a:gd name="connsiteY27-2216" fmla="*/ 5486 h 10000"/>
                  <a:gd name="connsiteX28-2217" fmla="*/ 1417 w 10000"/>
                  <a:gd name="connsiteY28-2218" fmla="*/ 6294 h 10000"/>
                  <a:gd name="connsiteX29-2219" fmla="*/ 2670 w 10000"/>
                  <a:gd name="connsiteY29-2220" fmla="*/ 6129 h 10000"/>
                  <a:gd name="connsiteX30-2221" fmla="*/ 4518 w 10000"/>
                  <a:gd name="connsiteY30-2222" fmla="*/ 6092 h 10000"/>
                  <a:gd name="connsiteX31-2223" fmla="*/ 5531 w 10000"/>
                  <a:gd name="connsiteY31-2224" fmla="*/ 6642 h 10000"/>
                  <a:gd name="connsiteX32-2225" fmla="*/ 5611 w 10000"/>
                  <a:gd name="connsiteY32-2226" fmla="*/ 6642 h 10000"/>
                  <a:gd name="connsiteX33-2227" fmla="*/ 6093 w 10000"/>
                  <a:gd name="connsiteY33-2228" fmla="*/ 6129 h 10000"/>
                  <a:gd name="connsiteX34-2229" fmla="*/ 6013 w 10000"/>
                  <a:gd name="connsiteY34-2230" fmla="*/ 5907 h 10000"/>
                  <a:gd name="connsiteX35-2231" fmla="*/ 5820 w 10000"/>
                  <a:gd name="connsiteY35-2232" fmla="*/ 5981 h 10000"/>
                  <a:gd name="connsiteX36-2233" fmla="*/ 5547 w 10000"/>
                  <a:gd name="connsiteY36-2234" fmla="*/ 6312 h 10000"/>
                  <a:gd name="connsiteX37-2235" fmla="*/ 4695 w 10000"/>
                  <a:gd name="connsiteY37-2236" fmla="*/ 5834 h 10000"/>
                  <a:gd name="connsiteX38-2237" fmla="*/ 2510 w 10000"/>
                  <a:gd name="connsiteY38-2238" fmla="*/ 5852 h 10000"/>
                  <a:gd name="connsiteX39-2239" fmla="*/ 1545 w 10000"/>
                  <a:gd name="connsiteY39-2240" fmla="*/ 5981 h 10000"/>
                  <a:gd name="connsiteX40-2241" fmla="*/ 1208 w 10000"/>
                  <a:gd name="connsiteY40-2242" fmla="*/ 5431 h 10000"/>
                  <a:gd name="connsiteX41-2243" fmla="*/ 1514 w 10000"/>
                  <a:gd name="connsiteY41-2244" fmla="*/ 4386 h 10000"/>
                  <a:gd name="connsiteX42-2245" fmla="*/ 1561 w 10000"/>
                  <a:gd name="connsiteY42-2246" fmla="*/ 4203 h 10000"/>
                  <a:gd name="connsiteX43-2247" fmla="*/ 1787 w 10000"/>
                  <a:gd name="connsiteY43-2248" fmla="*/ 2991 h 10000"/>
                  <a:gd name="connsiteX44-2249" fmla="*/ 3136 w 10000"/>
                  <a:gd name="connsiteY44-2250" fmla="*/ 2606 h 10000"/>
                  <a:gd name="connsiteX45-2251" fmla="*/ 3876 w 10000"/>
                  <a:gd name="connsiteY45-2252" fmla="*/ 3799 h 10000"/>
                  <a:gd name="connsiteX46-2253" fmla="*/ 2703 w 10000"/>
                  <a:gd name="connsiteY46-2254" fmla="*/ 4569 h 10000"/>
                  <a:gd name="connsiteX47-2255" fmla="*/ 2719 w 10000"/>
                  <a:gd name="connsiteY47-2256" fmla="*/ 4808 h 10000"/>
                  <a:gd name="connsiteX48-2257" fmla="*/ 2927 w 10000"/>
                  <a:gd name="connsiteY48-2258" fmla="*/ 4771 h 10000"/>
                  <a:gd name="connsiteX49-2259" fmla="*/ 4744 w 10000"/>
                  <a:gd name="connsiteY49-2260" fmla="*/ 4423 h 10000"/>
                  <a:gd name="connsiteX50-2261" fmla="*/ 4937 w 10000"/>
                  <a:gd name="connsiteY50-2262" fmla="*/ 4423 h 10000"/>
                  <a:gd name="connsiteX51-2263" fmla="*/ 5804 w 10000"/>
                  <a:gd name="connsiteY51-2264" fmla="*/ 4184 h 10000"/>
                  <a:gd name="connsiteX52-2265" fmla="*/ 6383 w 10000"/>
                  <a:gd name="connsiteY52-2266" fmla="*/ 4973 h 10000"/>
                  <a:gd name="connsiteX53-2267" fmla="*/ 6512 w 10000"/>
                  <a:gd name="connsiteY53-2268" fmla="*/ 5119 h 10000"/>
                  <a:gd name="connsiteX54-2269" fmla="*/ 7572 w 10000"/>
                  <a:gd name="connsiteY54-2270" fmla="*/ 6532 h 10000"/>
                  <a:gd name="connsiteX55-2271" fmla="*/ 7196 w 10000"/>
                  <a:gd name="connsiteY55-2272" fmla="*/ 7806 h 10000"/>
                  <a:gd name="connsiteX56-2273" fmla="*/ 5483 w 10000"/>
                  <a:gd name="connsiteY56-2274" fmla="*/ 8218 h 10000"/>
                  <a:gd name="connsiteX57-2275" fmla="*/ 5467 w 10000"/>
                  <a:gd name="connsiteY57-2276" fmla="*/ 8273 h 10000"/>
                  <a:gd name="connsiteX58-2277" fmla="*/ 3490 w 10000"/>
                  <a:gd name="connsiteY58-2278" fmla="*/ 8053 h 10000"/>
                  <a:gd name="connsiteX59-2279" fmla="*/ 3345 w 10000"/>
                  <a:gd name="connsiteY59-2280" fmla="*/ 7357 h 10000"/>
                  <a:gd name="connsiteX60-2281" fmla="*/ 3586 w 10000"/>
                  <a:gd name="connsiteY60-2282" fmla="*/ 7082 h 10000"/>
                  <a:gd name="connsiteX61-2283" fmla="*/ 3683 w 10000"/>
                  <a:gd name="connsiteY61-2284" fmla="*/ 6880 h 10000"/>
                  <a:gd name="connsiteX62-2285" fmla="*/ 3490 w 10000"/>
                  <a:gd name="connsiteY62-2286" fmla="*/ 6770 h 10000"/>
                  <a:gd name="connsiteX63-2287" fmla="*/ 3072 w 10000"/>
                  <a:gd name="connsiteY63-2288" fmla="*/ 7247 h 10000"/>
                  <a:gd name="connsiteX64-2289" fmla="*/ 3249 w 10000"/>
                  <a:gd name="connsiteY64-2290" fmla="*/ 8255 h 10000"/>
                  <a:gd name="connsiteX65-2291" fmla="*/ 3249 w 10000"/>
                  <a:gd name="connsiteY65-2292" fmla="*/ 8273 h 10000"/>
                  <a:gd name="connsiteX66-2293" fmla="*/ 4680 w 10000"/>
                  <a:gd name="connsiteY66-2294" fmla="*/ 8825 h 10000"/>
                  <a:gd name="connsiteX67-2295" fmla="*/ 5354 w 10000"/>
                  <a:gd name="connsiteY67-2296" fmla="*/ 8677 h 10000"/>
                  <a:gd name="connsiteX68-2297" fmla="*/ 3393 w 10000"/>
                  <a:gd name="connsiteY68-2298" fmla="*/ 9998 h 10000"/>
                  <a:gd name="connsiteX69-2299" fmla="*/ 2253 w 10000"/>
                  <a:gd name="connsiteY69-2300" fmla="*/ 9228 h 10000"/>
                  <a:gd name="connsiteX70-2301" fmla="*/ 1224 w 10000"/>
                  <a:gd name="connsiteY70-2302" fmla="*/ 7137 h 10000"/>
                  <a:gd name="connsiteX71-2303" fmla="*/ 3 w 10000"/>
                  <a:gd name="connsiteY71-2304" fmla="*/ 4954 h 10000"/>
                  <a:gd name="connsiteX0-2305" fmla="*/ 3 w 10000"/>
                  <a:gd name="connsiteY0-2306" fmla="*/ 4954 h 10000"/>
                  <a:gd name="connsiteX1-2307" fmla="*/ 726 w 10000"/>
                  <a:gd name="connsiteY1-2308" fmla="*/ 3028 h 10000"/>
                  <a:gd name="connsiteX2-2309" fmla="*/ 1337 w 10000"/>
                  <a:gd name="connsiteY2-2310" fmla="*/ 1635 h 10000"/>
                  <a:gd name="connsiteX3-2311" fmla="*/ 3233 w 10000"/>
                  <a:gd name="connsiteY3-2312" fmla="*/ 773 h 10000"/>
                  <a:gd name="connsiteX4-2313" fmla="*/ 5997 w 10000"/>
                  <a:gd name="connsiteY4-2314" fmla="*/ 424 h 10000"/>
                  <a:gd name="connsiteX5-2315" fmla="*/ 8488 w 10000"/>
                  <a:gd name="connsiteY5-2316" fmla="*/ 1452 h 10000"/>
                  <a:gd name="connsiteX6-2317" fmla="*/ 9693 w 10000"/>
                  <a:gd name="connsiteY6-2318" fmla="*/ 4661 h 10000"/>
                  <a:gd name="connsiteX7-2319" fmla="*/ 7765 w 10000"/>
                  <a:gd name="connsiteY7-2320" fmla="*/ 5852 h 10000"/>
                  <a:gd name="connsiteX8-2321" fmla="*/ 6752 w 10000"/>
                  <a:gd name="connsiteY8-2322" fmla="*/ 4844 h 10000"/>
                  <a:gd name="connsiteX9-2323" fmla="*/ 7444 w 10000"/>
                  <a:gd name="connsiteY9-2324" fmla="*/ 2845 h 10000"/>
                  <a:gd name="connsiteX10-2325" fmla="*/ 8680 w 10000"/>
                  <a:gd name="connsiteY10-2326" fmla="*/ 2808 h 10000"/>
                  <a:gd name="connsiteX11-2327" fmla="*/ 8873 w 10000"/>
                  <a:gd name="connsiteY11-2328" fmla="*/ 3799 h 10000"/>
                  <a:gd name="connsiteX12-2329" fmla="*/ 8568 w 10000"/>
                  <a:gd name="connsiteY12-2330" fmla="*/ 4203 h 10000"/>
                  <a:gd name="connsiteX13-2331" fmla="*/ 7941 w 10000"/>
                  <a:gd name="connsiteY13-2332" fmla="*/ 4184 h 10000"/>
                  <a:gd name="connsiteX14-2333" fmla="*/ 7748 w 10000"/>
                  <a:gd name="connsiteY14-2334" fmla="*/ 4276 h 10000"/>
                  <a:gd name="connsiteX15-2335" fmla="*/ 7829 w 10000"/>
                  <a:gd name="connsiteY15-2336" fmla="*/ 4496 h 10000"/>
                  <a:gd name="connsiteX16-2337" fmla="*/ 8664 w 10000"/>
                  <a:gd name="connsiteY16-2338" fmla="*/ 4514 h 10000"/>
                  <a:gd name="connsiteX17-2339" fmla="*/ 9163 w 10000"/>
                  <a:gd name="connsiteY17-2340" fmla="*/ 3928 h 10000"/>
                  <a:gd name="connsiteX18-2341" fmla="*/ 8857 w 10000"/>
                  <a:gd name="connsiteY18-2342" fmla="*/ 2533 h 10000"/>
                  <a:gd name="connsiteX19-2343" fmla="*/ 7637 w 10000"/>
                  <a:gd name="connsiteY19-2344" fmla="*/ 2350 h 10000"/>
                  <a:gd name="connsiteX20-2345" fmla="*/ 6720 w 10000"/>
                  <a:gd name="connsiteY20-2346" fmla="*/ 1360 h 10000"/>
                  <a:gd name="connsiteX21-2347" fmla="*/ 5627 w 10000"/>
                  <a:gd name="connsiteY21-2348" fmla="*/ 1470 h 10000"/>
                  <a:gd name="connsiteX22-2349" fmla="*/ 4390 w 10000"/>
                  <a:gd name="connsiteY22-2350" fmla="*/ 902 h 10000"/>
                  <a:gd name="connsiteX23-2351" fmla="*/ 3442 w 10000"/>
                  <a:gd name="connsiteY23-2352" fmla="*/ 1543 h 10000"/>
                  <a:gd name="connsiteX24-2353" fmla="*/ 3201 w 10000"/>
                  <a:gd name="connsiteY24-2354" fmla="*/ 2277 h 10000"/>
                  <a:gd name="connsiteX25-2355" fmla="*/ 1578 w 10000"/>
                  <a:gd name="connsiteY25-2356" fmla="*/ 2771 h 10000"/>
                  <a:gd name="connsiteX26-2357" fmla="*/ 1257 w 10000"/>
                  <a:gd name="connsiteY26-2358" fmla="*/ 4203 h 10000"/>
                  <a:gd name="connsiteX27-2359" fmla="*/ 902 w 10000"/>
                  <a:gd name="connsiteY27-2360" fmla="*/ 5486 h 10000"/>
                  <a:gd name="connsiteX28-2361" fmla="*/ 1417 w 10000"/>
                  <a:gd name="connsiteY28-2362" fmla="*/ 6294 h 10000"/>
                  <a:gd name="connsiteX29-2363" fmla="*/ 2670 w 10000"/>
                  <a:gd name="connsiteY29-2364" fmla="*/ 6129 h 10000"/>
                  <a:gd name="connsiteX30-2365" fmla="*/ 4518 w 10000"/>
                  <a:gd name="connsiteY30-2366" fmla="*/ 6092 h 10000"/>
                  <a:gd name="connsiteX31-2367" fmla="*/ 5531 w 10000"/>
                  <a:gd name="connsiteY31-2368" fmla="*/ 6642 h 10000"/>
                  <a:gd name="connsiteX32-2369" fmla="*/ 5611 w 10000"/>
                  <a:gd name="connsiteY32-2370" fmla="*/ 6642 h 10000"/>
                  <a:gd name="connsiteX33-2371" fmla="*/ 6093 w 10000"/>
                  <a:gd name="connsiteY33-2372" fmla="*/ 6129 h 10000"/>
                  <a:gd name="connsiteX34-2373" fmla="*/ 6013 w 10000"/>
                  <a:gd name="connsiteY34-2374" fmla="*/ 5907 h 10000"/>
                  <a:gd name="connsiteX35-2375" fmla="*/ 5820 w 10000"/>
                  <a:gd name="connsiteY35-2376" fmla="*/ 5981 h 10000"/>
                  <a:gd name="connsiteX36-2377" fmla="*/ 5547 w 10000"/>
                  <a:gd name="connsiteY36-2378" fmla="*/ 6312 h 10000"/>
                  <a:gd name="connsiteX37-2379" fmla="*/ 4695 w 10000"/>
                  <a:gd name="connsiteY37-2380" fmla="*/ 5834 h 10000"/>
                  <a:gd name="connsiteX38-2381" fmla="*/ 2510 w 10000"/>
                  <a:gd name="connsiteY38-2382" fmla="*/ 5852 h 10000"/>
                  <a:gd name="connsiteX39-2383" fmla="*/ 1545 w 10000"/>
                  <a:gd name="connsiteY39-2384" fmla="*/ 5981 h 10000"/>
                  <a:gd name="connsiteX40-2385" fmla="*/ 1208 w 10000"/>
                  <a:gd name="connsiteY40-2386" fmla="*/ 5431 h 10000"/>
                  <a:gd name="connsiteX41-2387" fmla="*/ 1514 w 10000"/>
                  <a:gd name="connsiteY41-2388" fmla="*/ 4386 h 10000"/>
                  <a:gd name="connsiteX42-2389" fmla="*/ 1561 w 10000"/>
                  <a:gd name="connsiteY42-2390" fmla="*/ 4203 h 10000"/>
                  <a:gd name="connsiteX43-2391" fmla="*/ 1787 w 10000"/>
                  <a:gd name="connsiteY43-2392" fmla="*/ 2991 h 10000"/>
                  <a:gd name="connsiteX44-2393" fmla="*/ 3136 w 10000"/>
                  <a:gd name="connsiteY44-2394" fmla="*/ 2606 h 10000"/>
                  <a:gd name="connsiteX45-2395" fmla="*/ 3876 w 10000"/>
                  <a:gd name="connsiteY45-2396" fmla="*/ 3799 h 10000"/>
                  <a:gd name="connsiteX46-2397" fmla="*/ 2703 w 10000"/>
                  <a:gd name="connsiteY46-2398" fmla="*/ 4569 h 10000"/>
                  <a:gd name="connsiteX47-2399" fmla="*/ 2719 w 10000"/>
                  <a:gd name="connsiteY47-2400" fmla="*/ 4808 h 10000"/>
                  <a:gd name="connsiteX48-2401" fmla="*/ 2927 w 10000"/>
                  <a:gd name="connsiteY48-2402" fmla="*/ 4771 h 10000"/>
                  <a:gd name="connsiteX49-2403" fmla="*/ 4744 w 10000"/>
                  <a:gd name="connsiteY49-2404" fmla="*/ 4423 h 10000"/>
                  <a:gd name="connsiteX50-2405" fmla="*/ 4937 w 10000"/>
                  <a:gd name="connsiteY50-2406" fmla="*/ 4423 h 10000"/>
                  <a:gd name="connsiteX51-2407" fmla="*/ 5804 w 10000"/>
                  <a:gd name="connsiteY51-2408" fmla="*/ 4184 h 10000"/>
                  <a:gd name="connsiteX52-2409" fmla="*/ 6383 w 10000"/>
                  <a:gd name="connsiteY52-2410" fmla="*/ 4973 h 10000"/>
                  <a:gd name="connsiteX53-2411" fmla="*/ 6512 w 10000"/>
                  <a:gd name="connsiteY53-2412" fmla="*/ 5119 h 10000"/>
                  <a:gd name="connsiteX54-2413" fmla="*/ 7572 w 10000"/>
                  <a:gd name="connsiteY54-2414" fmla="*/ 6532 h 10000"/>
                  <a:gd name="connsiteX55-2415" fmla="*/ 7273 w 10000"/>
                  <a:gd name="connsiteY55-2416" fmla="*/ 7835 h 10000"/>
                  <a:gd name="connsiteX56-2417" fmla="*/ 5483 w 10000"/>
                  <a:gd name="connsiteY56-2418" fmla="*/ 8218 h 10000"/>
                  <a:gd name="connsiteX57-2419" fmla="*/ 5467 w 10000"/>
                  <a:gd name="connsiteY57-2420" fmla="*/ 8273 h 10000"/>
                  <a:gd name="connsiteX58-2421" fmla="*/ 3490 w 10000"/>
                  <a:gd name="connsiteY58-2422" fmla="*/ 8053 h 10000"/>
                  <a:gd name="connsiteX59-2423" fmla="*/ 3345 w 10000"/>
                  <a:gd name="connsiteY59-2424" fmla="*/ 7357 h 10000"/>
                  <a:gd name="connsiteX60-2425" fmla="*/ 3586 w 10000"/>
                  <a:gd name="connsiteY60-2426" fmla="*/ 7082 h 10000"/>
                  <a:gd name="connsiteX61-2427" fmla="*/ 3683 w 10000"/>
                  <a:gd name="connsiteY61-2428" fmla="*/ 6880 h 10000"/>
                  <a:gd name="connsiteX62-2429" fmla="*/ 3490 w 10000"/>
                  <a:gd name="connsiteY62-2430" fmla="*/ 6770 h 10000"/>
                  <a:gd name="connsiteX63-2431" fmla="*/ 3072 w 10000"/>
                  <a:gd name="connsiteY63-2432" fmla="*/ 7247 h 10000"/>
                  <a:gd name="connsiteX64-2433" fmla="*/ 3249 w 10000"/>
                  <a:gd name="connsiteY64-2434" fmla="*/ 8255 h 10000"/>
                  <a:gd name="connsiteX65-2435" fmla="*/ 3249 w 10000"/>
                  <a:gd name="connsiteY65-2436" fmla="*/ 8273 h 10000"/>
                  <a:gd name="connsiteX66-2437" fmla="*/ 4680 w 10000"/>
                  <a:gd name="connsiteY66-2438" fmla="*/ 8825 h 10000"/>
                  <a:gd name="connsiteX67-2439" fmla="*/ 5354 w 10000"/>
                  <a:gd name="connsiteY67-2440" fmla="*/ 8677 h 10000"/>
                  <a:gd name="connsiteX68-2441" fmla="*/ 3393 w 10000"/>
                  <a:gd name="connsiteY68-2442" fmla="*/ 9998 h 10000"/>
                  <a:gd name="connsiteX69-2443" fmla="*/ 2253 w 10000"/>
                  <a:gd name="connsiteY69-2444" fmla="*/ 9228 h 10000"/>
                  <a:gd name="connsiteX70-2445" fmla="*/ 1224 w 10000"/>
                  <a:gd name="connsiteY70-2446" fmla="*/ 7137 h 10000"/>
                  <a:gd name="connsiteX71-2447" fmla="*/ 3 w 10000"/>
                  <a:gd name="connsiteY71-2448" fmla="*/ 4954 h 10000"/>
                  <a:gd name="connsiteX0-2449" fmla="*/ 3 w 10000"/>
                  <a:gd name="connsiteY0-2450" fmla="*/ 4954 h 10000"/>
                  <a:gd name="connsiteX1-2451" fmla="*/ 726 w 10000"/>
                  <a:gd name="connsiteY1-2452" fmla="*/ 3028 h 10000"/>
                  <a:gd name="connsiteX2-2453" fmla="*/ 1337 w 10000"/>
                  <a:gd name="connsiteY2-2454" fmla="*/ 1635 h 10000"/>
                  <a:gd name="connsiteX3-2455" fmla="*/ 3233 w 10000"/>
                  <a:gd name="connsiteY3-2456" fmla="*/ 773 h 10000"/>
                  <a:gd name="connsiteX4-2457" fmla="*/ 5997 w 10000"/>
                  <a:gd name="connsiteY4-2458" fmla="*/ 424 h 10000"/>
                  <a:gd name="connsiteX5-2459" fmla="*/ 8488 w 10000"/>
                  <a:gd name="connsiteY5-2460" fmla="*/ 1452 h 10000"/>
                  <a:gd name="connsiteX6-2461" fmla="*/ 9693 w 10000"/>
                  <a:gd name="connsiteY6-2462" fmla="*/ 4661 h 10000"/>
                  <a:gd name="connsiteX7-2463" fmla="*/ 7765 w 10000"/>
                  <a:gd name="connsiteY7-2464" fmla="*/ 5852 h 10000"/>
                  <a:gd name="connsiteX8-2465" fmla="*/ 6752 w 10000"/>
                  <a:gd name="connsiteY8-2466" fmla="*/ 4844 h 10000"/>
                  <a:gd name="connsiteX9-2467" fmla="*/ 7444 w 10000"/>
                  <a:gd name="connsiteY9-2468" fmla="*/ 2845 h 10000"/>
                  <a:gd name="connsiteX10-2469" fmla="*/ 8680 w 10000"/>
                  <a:gd name="connsiteY10-2470" fmla="*/ 2808 h 10000"/>
                  <a:gd name="connsiteX11-2471" fmla="*/ 8873 w 10000"/>
                  <a:gd name="connsiteY11-2472" fmla="*/ 3799 h 10000"/>
                  <a:gd name="connsiteX12-2473" fmla="*/ 8568 w 10000"/>
                  <a:gd name="connsiteY12-2474" fmla="*/ 4203 h 10000"/>
                  <a:gd name="connsiteX13-2475" fmla="*/ 7941 w 10000"/>
                  <a:gd name="connsiteY13-2476" fmla="*/ 4184 h 10000"/>
                  <a:gd name="connsiteX14-2477" fmla="*/ 7748 w 10000"/>
                  <a:gd name="connsiteY14-2478" fmla="*/ 4276 h 10000"/>
                  <a:gd name="connsiteX15-2479" fmla="*/ 7829 w 10000"/>
                  <a:gd name="connsiteY15-2480" fmla="*/ 4496 h 10000"/>
                  <a:gd name="connsiteX16-2481" fmla="*/ 8664 w 10000"/>
                  <a:gd name="connsiteY16-2482" fmla="*/ 4514 h 10000"/>
                  <a:gd name="connsiteX17-2483" fmla="*/ 9163 w 10000"/>
                  <a:gd name="connsiteY17-2484" fmla="*/ 3928 h 10000"/>
                  <a:gd name="connsiteX18-2485" fmla="*/ 8857 w 10000"/>
                  <a:gd name="connsiteY18-2486" fmla="*/ 2533 h 10000"/>
                  <a:gd name="connsiteX19-2487" fmla="*/ 7637 w 10000"/>
                  <a:gd name="connsiteY19-2488" fmla="*/ 2350 h 10000"/>
                  <a:gd name="connsiteX20-2489" fmla="*/ 6720 w 10000"/>
                  <a:gd name="connsiteY20-2490" fmla="*/ 1360 h 10000"/>
                  <a:gd name="connsiteX21-2491" fmla="*/ 5627 w 10000"/>
                  <a:gd name="connsiteY21-2492" fmla="*/ 1470 h 10000"/>
                  <a:gd name="connsiteX22-2493" fmla="*/ 4390 w 10000"/>
                  <a:gd name="connsiteY22-2494" fmla="*/ 902 h 10000"/>
                  <a:gd name="connsiteX23-2495" fmla="*/ 3442 w 10000"/>
                  <a:gd name="connsiteY23-2496" fmla="*/ 1543 h 10000"/>
                  <a:gd name="connsiteX24-2497" fmla="*/ 3201 w 10000"/>
                  <a:gd name="connsiteY24-2498" fmla="*/ 2277 h 10000"/>
                  <a:gd name="connsiteX25-2499" fmla="*/ 1578 w 10000"/>
                  <a:gd name="connsiteY25-2500" fmla="*/ 2771 h 10000"/>
                  <a:gd name="connsiteX26-2501" fmla="*/ 1257 w 10000"/>
                  <a:gd name="connsiteY26-2502" fmla="*/ 4203 h 10000"/>
                  <a:gd name="connsiteX27-2503" fmla="*/ 902 w 10000"/>
                  <a:gd name="connsiteY27-2504" fmla="*/ 5486 h 10000"/>
                  <a:gd name="connsiteX28-2505" fmla="*/ 1417 w 10000"/>
                  <a:gd name="connsiteY28-2506" fmla="*/ 6294 h 10000"/>
                  <a:gd name="connsiteX29-2507" fmla="*/ 2670 w 10000"/>
                  <a:gd name="connsiteY29-2508" fmla="*/ 6129 h 10000"/>
                  <a:gd name="connsiteX30-2509" fmla="*/ 4518 w 10000"/>
                  <a:gd name="connsiteY30-2510" fmla="*/ 6092 h 10000"/>
                  <a:gd name="connsiteX31-2511" fmla="*/ 5531 w 10000"/>
                  <a:gd name="connsiteY31-2512" fmla="*/ 6642 h 10000"/>
                  <a:gd name="connsiteX32-2513" fmla="*/ 5611 w 10000"/>
                  <a:gd name="connsiteY32-2514" fmla="*/ 6642 h 10000"/>
                  <a:gd name="connsiteX33-2515" fmla="*/ 6093 w 10000"/>
                  <a:gd name="connsiteY33-2516" fmla="*/ 6129 h 10000"/>
                  <a:gd name="connsiteX34-2517" fmla="*/ 6013 w 10000"/>
                  <a:gd name="connsiteY34-2518" fmla="*/ 5907 h 10000"/>
                  <a:gd name="connsiteX35-2519" fmla="*/ 5820 w 10000"/>
                  <a:gd name="connsiteY35-2520" fmla="*/ 5981 h 10000"/>
                  <a:gd name="connsiteX36-2521" fmla="*/ 5547 w 10000"/>
                  <a:gd name="connsiteY36-2522" fmla="*/ 6312 h 10000"/>
                  <a:gd name="connsiteX37-2523" fmla="*/ 4695 w 10000"/>
                  <a:gd name="connsiteY37-2524" fmla="*/ 5834 h 10000"/>
                  <a:gd name="connsiteX38-2525" fmla="*/ 2510 w 10000"/>
                  <a:gd name="connsiteY38-2526" fmla="*/ 5852 h 10000"/>
                  <a:gd name="connsiteX39-2527" fmla="*/ 1545 w 10000"/>
                  <a:gd name="connsiteY39-2528" fmla="*/ 5981 h 10000"/>
                  <a:gd name="connsiteX40-2529" fmla="*/ 1208 w 10000"/>
                  <a:gd name="connsiteY40-2530" fmla="*/ 5431 h 10000"/>
                  <a:gd name="connsiteX41-2531" fmla="*/ 1514 w 10000"/>
                  <a:gd name="connsiteY41-2532" fmla="*/ 4386 h 10000"/>
                  <a:gd name="connsiteX42-2533" fmla="*/ 1561 w 10000"/>
                  <a:gd name="connsiteY42-2534" fmla="*/ 4203 h 10000"/>
                  <a:gd name="connsiteX43-2535" fmla="*/ 1787 w 10000"/>
                  <a:gd name="connsiteY43-2536" fmla="*/ 2991 h 10000"/>
                  <a:gd name="connsiteX44-2537" fmla="*/ 3136 w 10000"/>
                  <a:gd name="connsiteY44-2538" fmla="*/ 2606 h 10000"/>
                  <a:gd name="connsiteX45-2539" fmla="*/ 3876 w 10000"/>
                  <a:gd name="connsiteY45-2540" fmla="*/ 3799 h 10000"/>
                  <a:gd name="connsiteX46-2541" fmla="*/ 2703 w 10000"/>
                  <a:gd name="connsiteY46-2542" fmla="*/ 4569 h 10000"/>
                  <a:gd name="connsiteX47-2543" fmla="*/ 2719 w 10000"/>
                  <a:gd name="connsiteY47-2544" fmla="*/ 4808 h 10000"/>
                  <a:gd name="connsiteX48-2545" fmla="*/ 2927 w 10000"/>
                  <a:gd name="connsiteY48-2546" fmla="*/ 4771 h 10000"/>
                  <a:gd name="connsiteX49-2547" fmla="*/ 4744 w 10000"/>
                  <a:gd name="connsiteY49-2548" fmla="*/ 4423 h 10000"/>
                  <a:gd name="connsiteX50-2549" fmla="*/ 4937 w 10000"/>
                  <a:gd name="connsiteY50-2550" fmla="*/ 4423 h 10000"/>
                  <a:gd name="connsiteX51-2551" fmla="*/ 5804 w 10000"/>
                  <a:gd name="connsiteY51-2552" fmla="*/ 4184 h 10000"/>
                  <a:gd name="connsiteX52-2553" fmla="*/ 6383 w 10000"/>
                  <a:gd name="connsiteY52-2554" fmla="*/ 4973 h 10000"/>
                  <a:gd name="connsiteX53-2555" fmla="*/ 6512 w 10000"/>
                  <a:gd name="connsiteY53-2556" fmla="*/ 5119 h 10000"/>
                  <a:gd name="connsiteX54-2557" fmla="*/ 7572 w 10000"/>
                  <a:gd name="connsiteY54-2558" fmla="*/ 6532 h 10000"/>
                  <a:gd name="connsiteX55-2559" fmla="*/ 7273 w 10000"/>
                  <a:gd name="connsiteY55-2560" fmla="*/ 7835 h 10000"/>
                  <a:gd name="connsiteX56-2561" fmla="*/ 5483 w 10000"/>
                  <a:gd name="connsiteY56-2562" fmla="*/ 8218 h 10000"/>
                  <a:gd name="connsiteX57-2563" fmla="*/ 5467 w 10000"/>
                  <a:gd name="connsiteY57-2564" fmla="*/ 8273 h 10000"/>
                  <a:gd name="connsiteX58-2565" fmla="*/ 3490 w 10000"/>
                  <a:gd name="connsiteY58-2566" fmla="*/ 8053 h 10000"/>
                  <a:gd name="connsiteX59-2567" fmla="*/ 3345 w 10000"/>
                  <a:gd name="connsiteY59-2568" fmla="*/ 7357 h 10000"/>
                  <a:gd name="connsiteX60-2569" fmla="*/ 3586 w 10000"/>
                  <a:gd name="connsiteY60-2570" fmla="*/ 7082 h 10000"/>
                  <a:gd name="connsiteX61-2571" fmla="*/ 3683 w 10000"/>
                  <a:gd name="connsiteY61-2572" fmla="*/ 6880 h 10000"/>
                  <a:gd name="connsiteX62-2573" fmla="*/ 3490 w 10000"/>
                  <a:gd name="connsiteY62-2574" fmla="*/ 6770 h 10000"/>
                  <a:gd name="connsiteX63-2575" fmla="*/ 3072 w 10000"/>
                  <a:gd name="connsiteY63-2576" fmla="*/ 7247 h 10000"/>
                  <a:gd name="connsiteX64-2577" fmla="*/ 3249 w 10000"/>
                  <a:gd name="connsiteY64-2578" fmla="*/ 8255 h 10000"/>
                  <a:gd name="connsiteX65-2579" fmla="*/ 3249 w 10000"/>
                  <a:gd name="connsiteY65-2580" fmla="*/ 8273 h 10000"/>
                  <a:gd name="connsiteX66-2581" fmla="*/ 4680 w 10000"/>
                  <a:gd name="connsiteY66-2582" fmla="*/ 8825 h 10000"/>
                  <a:gd name="connsiteX67-2583" fmla="*/ 5354 w 10000"/>
                  <a:gd name="connsiteY67-2584" fmla="*/ 8677 h 10000"/>
                  <a:gd name="connsiteX68-2585" fmla="*/ 3393 w 10000"/>
                  <a:gd name="connsiteY68-2586" fmla="*/ 9998 h 10000"/>
                  <a:gd name="connsiteX69-2587" fmla="*/ 2253 w 10000"/>
                  <a:gd name="connsiteY69-2588" fmla="*/ 9228 h 10000"/>
                  <a:gd name="connsiteX70-2589" fmla="*/ 1224 w 10000"/>
                  <a:gd name="connsiteY70-2590" fmla="*/ 7137 h 10000"/>
                  <a:gd name="connsiteX71-2591" fmla="*/ 3 w 10000"/>
                  <a:gd name="connsiteY71-2592" fmla="*/ 4954 h 10000"/>
                  <a:gd name="connsiteX0-2593" fmla="*/ 3 w 10000"/>
                  <a:gd name="connsiteY0-2594" fmla="*/ 4954 h 10000"/>
                  <a:gd name="connsiteX1-2595" fmla="*/ 726 w 10000"/>
                  <a:gd name="connsiteY1-2596" fmla="*/ 3028 h 10000"/>
                  <a:gd name="connsiteX2-2597" fmla="*/ 1337 w 10000"/>
                  <a:gd name="connsiteY2-2598" fmla="*/ 1635 h 10000"/>
                  <a:gd name="connsiteX3-2599" fmla="*/ 3233 w 10000"/>
                  <a:gd name="connsiteY3-2600" fmla="*/ 773 h 10000"/>
                  <a:gd name="connsiteX4-2601" fmla="*/ 5997 w 10000"/>
                  <a:gd name="connsiteY4-2602" fmla="*/ 424 h 10000"/>
                  <a:gd name="connsiteX5-2603" fmla="*/ 8488 w 10000"/>
                  <a:gd name="connsiteY5-2604" fmla="*/ 1452 h 10000"/>
                  <a:gd name="connsiteX6-2605" fmla="*/ 9693 w 10000"/>
                  <a:gd name="connsiteY6-2606" fmla="*/ 4661 h 10000"/>
                  <a:gd name="connsiteX7-2607" fmla="*/ 7765 w 10000"/>
                  <a:gd name="connsiteY7-2608" fmla="*/ 5852 h 10000"/>
                  <a:gd name="connsiteX8-2609" fmla="*/ 6752 w 10000"/>
                  <a:gd name="connsiteY8-2610" fmla="*/ 4844 h 10000"/>
                  <a:gd name="connsiteX9-2611" fmla="*/ 7444 w 10000"/>
                  <a:gd name="connsiteY9-2612" fmla="*/ 2845 h 10000"/>
                  <a:gd name="connsiteX10-2613" fmla="*/ 8680 w 10000"/>
                  <a:gd name="connsiteY10-2614" fmla="*/ 2808 h 10000"/>
                  <a:gd name="connsiteX11-2615" fmla="*/ 8873 w 10000"/>
                  <a:gd name="connsiteY11-2616" fmla="*/ 3799 h 10000"/>
                  <a:gd name="connsiteX12-2617" fmla="*/ 8568 w 10000"/>
                  <a:gd name="connsiteY12-2618" fmla="*/ 4203 h 10000"/>
                  <a:gd name="connsiteX13-2619" fmla="*/ 7941 w 10000"/>
                  <a:gd name="connsiteY13-2620" fmla="*/ 4184 h 10000"/>
                  <a:gd name="connsiteX14-2621" fmla="*/ 7748 w 10000"/>
                  <a:gd name="connsiteY14-2622" fmla="*/ 4276 h 10000"/>
                  <a:gd name="connsiteX15-2623" fmla="*/ 7829 w 10000"/>
                  <a:gd name="connsiteY15-2624" fmla="*/ 4496 h 10000"/>
                  <a:gd name="connsiteX16-2625" fmla="*/ 8664 w 10000"/>
                  <a:gd name="connsiteY16-2626" fmla="*/ 4514 h 10000"/>
                  <a:gd name="connsiteX17-2627" fmla="*/ 9163 w 10000"/>
                  <a:gd name="connsiteY17-2628" fmla="*/ 3928 h 10000"/>
                  <a:gd name="connsiteX18-2629" fmla="*/ 8857 w 10000"/>
                  <a:gd name="connsiteY18-2630" fmla="*/ 2533 h 10000"/>
                  <a:gd name="connsiteX19-2631" fmla="*/ 7637 w 10000"/>
                  <a:gd name="connsiteY19-2632" fmla="*/ 2350 h 10000"/>
                  <a:gd name="connsiteX20-2633" fmla="*/ 6720 w 10000"/>
                  <a:gd name="connsiteY20-2634" fmla="*/ 1360 h 10000"/>
                  <a:gd name="connsiteX21-2635" fmla="*/ 5627 w 10000"/>
                  <a:gd name="connsiteY21-2636" fmla="*/ 1470 h 10000"/>
                  <a:gd name="connsiteX22-2637" fmla="*/ 4390 w 10000"/>
                  <a:gd name="connsiteY22-2638" fmla="*/ 902 h 10000"/>
                  <a:gd name="connsiteX23-2639" fmla="*/ 3442 w 10000"/>
                  <a:gd name="connsiteY23-2640" fmla="*/ 1543 h 10000"/>
                  <a:gd name="connsiteX24-2641" fmla="*/ 3201 w 10000"/>
                  <a:gd name="connsiteY24-2642" fmla="*/ 2277 h 10000"/>
                  <a:gd name="connsiteX25-2643" fmla="*/ 1578 w 10000"/>
                  <a:gd name="connsiteY25-2644" fmla="*/ 2771 h 10000"/>
                  <a:gd name="connsiteX26-2645" fmla="*/ 1257 w 10000"/>
                  <a:gd name="connsiteY26-2646" fmla="*/ 4203 h 10000"/>
                  <a:gd name="connsiteX27-2647" fmla="*/ 902 w 10000"/>
                  <a:gd name="connsiteY27-2648" fmla="*/ 5486 h 10000"/>
                  <a:gd name="connsiteX28-2649" fmla="*/ 1417 w 10000"/>
                  <a:gd name="connsiteY28-2650" fmla="*/ 6294 h 10000"/>
                  <a:gd name="connsiteX29-2651" fmla="*/ 2670 w 10000"/>
                  <a:gd name="connsiteY29-2652" fmla="*/ 6129 h 10000"/>
                  <a:gd name="connsiteX30-2653" fmla="*/ 4518 w 10000"/>
                  <a:gd name="connsiteY30-2654" fmla="*/ 6092 h 10000"/>
                  <a:gd name="connsiteX31-2655" fmla="*/ 5531 w 10000"/>
                  <a:gd name="connsiteY31-2656" fmla="*/ 6642 h 10000"/>
                  <a:gd name="connsiteX32-2657" fmla="*/ 5611 w 10000"/>
                  <a:gd name="connsiteY32-2658" fmla="*/ 6642 h 10000"/>
                  <a:gd name="connsiteX33-2659" fmla="*/ 6093 w 10000"/>
                  <a:gd name="connsiteY33-2660" fmla="*/ 6129 h 10000"/>
                  <a:gd name="connsiteX34-2661" fmla="*/ 6013 w 10000"/>
                  <a:gd name="connsiteY34-2662" fmla="*/ 5907 h 10000"/>
                  <a:gd name="connsiteX35-2663" fmla="*/ 5820 w 10000"/>
                  <a:gd name="connsiteY35-2664" fmla="*/ 5981 h 10000"/>
                  <a:gd name="connsiteX36-2665" fmla="*/ 5547 w 10000"/>
                  <a:gd name="connsiteY36-2666" fmla="*/ 6312 h 10000"/>
                  <a:gd name="connsiteX37-2667" fmla="*/ 4695 w 10000"/>
                  <a:gd name="connsiteY37-2668" fmla="*/ 5834 h 10000"/>
                  <a:gd name="connsiteX38-2669" fmla="*/ 2510 w 10000"/>
                  <a:gd name="connsiteY38-2670" fmla="*/ 5852 h 10000"/>
                  <a:gd name="connsiteX39-2671" fmla="*/ 1545 w 10000"/>
                  <a:gd name="connsiteY39-2672" fmla="*/ 5981 h 10000"/>
                  <a:gd name="connsiteX40-2673" fmla="*/ 1208 w 10000"/>
                  <a:gd name="connsiteY40-2674" fmla="*/ 5431 h 10000"/>
                  <a:gd name="connsiteX41-2675" fmla="*/ 1514 w 10000"/>
                  <a:gd name="connsiteY41-2676" fmla="*/ 4386 h 10000"/>
                  <a:gd name="connsiteX42-2677" fmla="*/ 1561 w 10000"/>
                  <a:gd name="connsiteY42-2678" fmla="*/ 4203 h 10000"/>
                  <a:gd name="connsiteX43-2679" fmla="*/ 1787 w 10000"/>
                  <a:gd name="connsiteY43-2680" fmla="*/ 2991 h 10000"/>
                  <a:gd name="connsiteX44-2681" fmla="*/ 3136 w 10000"/>
                  <a:gd name="connsiteY44-2682" fmla="*/ 2606 h 10000"/>
                  <a:gd name="connsiteX45-2683" fmla="*/ 3876 w 10000"/>
                  <a:gd name="connsiteY45-2684" fmla="*/ 3799 h 10000"/>
                  <a:gd name="connsiteX46-2685" fmla="*/ 2703 w 10000"/>
                  <a:gd name="connsiteY46-2686" fmla="*/ 4569 h 10000"/>
                  <a:gd name="connsiteX47-2687" fmla="*/ 2719 w 10000"/>
                  <a:gd name="connsiteY47-2688" fmla="*/ 4808 h 10000"/>
                  <a:gd name="connsiteX48-2689" fmla="*/ 2927 w 10000"/>
                  <a:gd name="connsiteY48-2690" fmla="*/ 4771 h 10000"/>
                  <a:gd name="connsiteX49-2691" fmla="*/ 4744 w 10000"/>
                  <a:gd name="connsiteY49-2692" fmla="*/ 4423 h 10000"/>
                  <a:gd name="connsiteX50-2693" fmla="*/ 4937 w 10000"/>
                  <a:gd name="connsiteY50-2694" fmla="*/ 4423 h 10000"/>
                  <a:gd name="connsiteX51-2695" fmla="*/ 5804 w 10000"/>
                  <a:gd name="connsiteY51-2696" fmla="*/ 4184 h 10000"/>
                  <a:gd name="connsiteX52-2697" fmla="*/ 6383 w 10000"/>
                  <a:gd name="connsiteY52-2698" fmla="*/ 4973 h 10000"/>
                  <a:gd name="connsiteX53-2699" fmla="*/ 6512 w 10000"/>
                  <a:gd name="connsiteY53-2700" fmla="*/ 5119 h 10000"/>
                  <a:gd name="connsiteX54-2701" fmla="*/ 7572 w 10000"/>
                  <a:gd name="connsiteY54-2702" fmla="*/ 6532 h 10000"/>
                  <a:gd name="connsiteX55-2703" fmla="*/ 7273 w 10000"/>
                  <a:gd name="connsiteY55-2704" fmla="*/ 7835 h 10000"/>
                  <a:gd name="connsiteX56-2705" fmla="*/ 5483 w 10000"/>
                  <a:gd name="connsiteY56-2706" fmla="*/ 8218 h 10000"/>
                  <a:gd name="connsiteX57-2707" fmla="*/ 5467 w 10000"/>
                  <a:gd name="connsiteY57-2708" fmla="*/ 8273 h 10000"/>
                  <a:gd name="connsiteX58-2709" fmla="*/ 3490 w 10000"/>
                  <a:gd name="connsiteY58-2710" fmla="*/ 8053 h 10000"/>
                  <a:gd name="connsiteX59-2711" fmla="*/ 3345 w 10000"/>
                  <a:gd name="connsiteY59-2712" fmla="*/ 7357 h 10000"/>
                  <a:gd name="connsiteX60-2713" fmla="*/ 3586 w 10000"/>
                  <a:gd name="connsiteY60-2714" fmla="*/ 7082 h 10000"/>
                  <a:gd name="connsiteX61-2715" fmla="*/ 3683 w 10000"/>
                  <a:gd name="connsiteY61-2716" fmla="*/ 6880 h 10000"/>
                  <a:gd name="connsiteX62-2717" fmla="*/ 3490 w 10000"/>
                  <a:gd name="connsiteY62-2718" fmla="*/ 6770 h 10000"/>
                  <a:gd name="connsiteX63-2719" fmla="*/ 3072 w 10000"/>
                  <a:gd name="connsiteY63-2720" fmla="*/ 7247 h 10000"/>
                  <a:gd name="connsiteX64-2721" fmla="*/ 3249 w 10000"/>
                  <a:gd name="connsiteY64-2722" fmla="*/ 8255 h 10000"/>
                  <a:gd name="connsiteX65-2723" fmla="*/ 3249 w 10000"/>
                  <a:gd name="connsiteY65-2724" fmla="*/ 8273 h 10000"/>
                  <a:gd name="connsiteX66-2725" fmla="*/ 4680 w 10000"/>
                  <a:gd name="connsiteY66-2726" fmla="*/ 8825 h 10000"/>
                  <a:gd name="connsiteX67-2727" fmla="*/ 5354 w 10000"/>
                  <a:gd name="connsiteY67-2728" fmla="*/ 8677 h 10000"/>
                  <a:gd name="connsiteX68-2729" fmla="*/ 3393 w 10000"/>
                  <a:gd name="connsiteY68-2730" fmla="*/ 9998 h 10000"/>
                  <a:gd name="connsiteX69-2731" fmla="*/ 2253 w 10000"/>
                  <a:gd name="connsiteY69-2732" fmla="*/ 9228 h 10000"/>
                  <a:gd name="connsiteX70-2733" fmla="*/ 1224 w 10000"/>
                  <a:gd name="connsiteY70-2734" fmla="*/ 7137 h 10000"/>
                  <a:gd name="connsiteX71-2735" fmla="*/ 3 w 10000"/>
                  <a:gd name="connsiteY71-2736" fmla="*/ 4954 h 10000"/>
                  <a:gd name="connsiteX0-2737" fmla="*/ 3 w 10000"/>
                  <a:gd name="connsiteY0-2738" fmla="*/ 4954 h 10000"/>
                  <a:gd name="connsiteX1-2739" fmla="*/ 726 w 10000"/>
                  <a:gd name="connsiteY1-2740" fmla="*/ 3028 h 10000"/>
                  <a:gd name="connsiteX2-2741" fmla="*/ 1337 w 10000"/>
                  <a:gd name="connsiteY2-2742" fmla="*/ 1635 h 10000"/>
                  <a:gd name="connsiteX3-2743" fmla="*/ 3233 w 10000"/>
                  <a:gd name="connsiteY3-2744" fmla="*/ 773 h 10000"/>
                  <a:gd name="connsiteX4-2745" fmla="*/ 5997 w 10000"/>
                  <a:gd name="connsiteY4-2746" fmla="*/ 424 h 10000"/>
                  <a:gd name="connsiteX5-2747" fmla="*/ 8488 w 10000"/>
                  <a:gd name="connsiteY5-2748" fmla="*/ 1452 h 10000"/>
                  <a:gd name="connsiteX6-2749" fmla="*/ 9693 w 10000"/>
                  <a:gd name="connsiteY6-2750" fmla="*/ 4661 h 10000"/>
                  <a:gd name="connsiteX7-2751" fmla="*/ 7765 w 10000"/>
                  <a:gd name="connsiteY7-2752" fmla="*/ 5852 h 10000"/>
                  <a:gd name="connsiteX8-2753" fmla="*/ 6752 w 10000"/>
                  <a:gd name="connsiteY8-2754" fmla="*/ 4844 h 10000"/>
                  <a:gd name="connsiteX9-2755" fmla="*/ 7444 w 10000"/>
                  <a:gd name="connsiteY9-2756" fmla="*/ 2845 h 10000"/>
                  <a:gd name="connsiteX10-2757" fmla="*/ 8680 w 10000"/>
                  <a:gd name="connsiteY10-2758" fmla="*/ 2808 h 10000"/>
                  <a:gd name="connsiteX11-2759" fmla="*/ 8873 w 10000"/>
                  <a:gd name="connsiteY11-2760" fmla="*/ 3799 h 10000"/>
                  <a:gd name="connsiteX12-2761" fmla="*/ 8568 w 10000"/>
                  <a:gd name="connsiteY12-2762" fmla="*/ 4203 h 10000"/>
                  <a:gd name="connsiteX13-2763" fmla="*/ 7941 w 10000"/>
                  <a:gd name="connsiteY13-2764" fmla="*/ 4184 h 10000"/>
                  <a:gd name="connsiteX14-2765" fmla="*/ 7748 w 10000"/>
                  <a:gd name="connsiteY14-2766" fmla="*/ 4276 h 10000"/>
                  <a:gd name="connsiteX15-2767" fmla="*/ 7829 w 10000"/>
                  <a:gd name="connsiteY15-2768" fmla="*/ 4496 h 10000"/>
                  <a:gd name="connsiteX16-2769" fmla="*/ 8664 w 10000"/>
                  <a:gd name="connsiteY16-2770" fmla="*/ 4514 h 10000"/>
                  <a:gd name="connsiteX17-2771" fmla="*/ 9163 w 10000"/>
                  <a:gd name="connsiteY17-2772" fmla="*/ 3928 h 10000"/>
                  <a:gd name="connsiteX18-2773" fmla="*/ 8857 w 10000"/>
                  <a:gd name="connsiteY18-2774" fmla="*/ 2533 h 10000"/>
                  <a:gd name="connsiteX19-2775" fmla="*/ 7637 w 10000"/>
                  <a:gd name="connsiteY19-2776" fmla="*/ 2350 h 10000"/>
                  <a:gd name="connsiteX20-2777" fmla="*/ 6720 w 10000"/>
                  <a:gd name="connsiteY20-2778" fmla="*/ 1360 h 10000"/>
                  <a:gd name="connsiteX21-2779" fmla="*/ 5627 w 10000"/>
                  <a:gd name="connsiteY21-2780" fmla="*/ 1470 h 10000"/>
                  <a:gd name="connsiteX22-2781" fmla="*/ 4390 w 10000"/>
                  <a:gd name="connsiteY22-2782" fmla="*/ 902 h 10000"/>
                  <a:gd name="connsiteX23-2783" fmla="*/ 3442 w 10000"/>
                  <a:gd name="connsiteY23-2784" fmla="*/ 1543 h 10000"/>
                  <a:gd name="connsiteX24-2785" fmla="*/ 3201 w 10000"/>
                  <a:gd name="connsiteY24-2786" fmla="*/ 2277 h 10000"/>
                  <a:gd name="connsiteX25-2787" fmla="*/ 1578 w 10000"/>
                  <a:gd name="connsiteY25-2788" fmla="*/ 2771 h 10000"/>
                  <a:gd name="connsiteX26-2789" fmla="*/ 1257 w 10000"/>
                  <a:gd name="connsiteY26-2790" fmla="*/ 4203 h 10000"/>
                  <a:gd name="connsiteX27-2791" fmla="*/ 902 w 10000"/>
                  <a:gd name="connsiteY27-2792" fmla="*/ 5486 h 10000"/>
                  <a:gd name="connsiteX28-2793" fmla="*/ 1417 w 10000"/>
                  <a:gd name="connsiteY28-2794" fmla="*/ 6294 h 10000"/>
                  <a:gd name="connsiteX29-2795" fmla="*/ 2670 w 10000"/>
                  <a:gd name="connsiteY29-2796" fmla="*/ 6129 h 10000"/>
                  <a:gd name="connsiteX30-2797" fmla="*/ 4518 w 10000"/>
                  <a:gd name="connsiteY30-2798" fmla="*/ 6092 h 10000"/>
                  <a:gd name="connsiteX31-2799" fmla="*/ 5531 w 10000"/>
                  <a:gd name="connsiteY31-2800" fmla="*/ 6642 h 10000"/>
                  <a:gd name="connsiteX32-2801" fmla="*/ 5611 w 10000"/>
                  <a:gd name="connsiteY32-2802" fmla="*/ 6642 h 10000"/>
                  <a:gd name="connsiteX33-2803" fmla="*/ 6093 w 10000"/>
                  <a:gd name="connsiteY33-2804" fmla="*/ 6129 h 10000"/>
                  <a:gd name="connsiteX34-2805" fmla="*/ 6013 w 10000"/>
                  <a:gd name="connsiteY34-2806" fmla="*/ 5907 h 10000"/>
                  <a:gd name="connsiteX35-2807" fmla="*/ 5820 w 10000"/>
                  <a:gd name="connsiteY35-2808" fmla="*/ 5981 h 10000"/>
                  <a:gd name="connsiteX36-2809" fmla="*/ 5547 w 10000"/>
                  <a:gd name="connsiteY36-2810" fmla="*/ 6312 h 10000"/>
                  <a:gd name="connsiteX37-2811" fmla="*/ 4695 w 10000"/>
                  <a:gd name="connsiteY37-2812" fmla="*/ 5834 h 10000"/>
                  <a:gd name="connsiteX38-2813" fmla="*/ 2510 w 10000"/>
                  <a:gd name="connsiteY38-2814" fmla="*/ 5852 h 10000"/>
                  <a:gd name="connsiteX39-2815" fmla="*/ 1545 w 10000"/>
                  <a:gd name="connsiteY39-2816" fmla="*/ 5981 h 10000"/>
                  <a:gd name="connsiteX40-2817" fmla="*/ 1208 w 10000"/>
                  <a:gd name="connsiteY40-2818" fmla="*/ 5431 h 10000"/>
                  <a:gd name="connsiteX41-2819" fmla="*/ 1514 w 10000"/>
                  <a:gd name="connsiteY41-2820" fmla="*/ 4386 h 10000"/>
                  <a:gd name="connsiteX42-2821" fmla="*/ 1561 w 10000"/>
                  <a:gd name="connsiteY42-2822" fmla="*/ 4203 h 10000"/>
                  <a:gd name="connsiteX43-2823" fmla="*/ 1787 w 10000"/>
                  <a:gd name="connsiteY43-2824" fmla="*/ 2991 h 10000"/>
                  <a:gd name="connsiteX44-2825" fmla="*/ 3136 w 10000"/>
                  <a:gd name="connsiteY44-2826" fmla="*/ 2606 h 10000"/>
                  <a:gd name="connsiteX45-2827" fmla="*/ 3876 w 10000"/>
                  <a:gd name="connsiteY45-2828" fmla="*/ 3799 h 10000"/>
                  <a:gd name="connsiteX46-2829" fmla="*/ 2703 w 10000"/>
                  <a:gd name="connsiteY46-2830" fmla="*/ 4569 h 10000"/>
                  <a:gd name="connsiteX47-2831" fmla="*/ 2719 w 10000"/>
                  <a:gd name="connsiteY47-2832" fmla="*/ 4808 h 10000"/>
                  <a:gd name="connsiteX48-2833" fmla="*/ 2927 w 10000"/>
                  <a:gd name="connsiteY48-2834" fmla="*/ 4771 h 10000"/>
                  <a:gd name="connsiteX49-2835" fmla="*/ 4744 w 10000"/>
                  <a:gd name="connsiteY49-2836" fmla="*/ 4423 h 10000"/>
                  <a:gd name="connsiteX50-2837" fmla="*/ 4937 w 10000"/>
                  <a:gd name="connsiteY50-2838" fmla="*/ 4423 h 10000"/>
                  <a:gd name="connsiteX51-2839" fmla="*/ 5804 w 10000"/>
                  <a:gd name="connsiteY51-2840" fmla="*/ 4184 h 10000"/>
                  <a:gd name="connsiteX52-2841" fmla="*/ 6383 w 10000"/>
                  <a:gd name="connsiteY52-2842" fmla="*/ 4973 h 10000"/>
                  <a:gd name="connsiteX53-2843" fmla="*/ 6512 w 10000"/>
                  <a:gd name="connsiteY53-2844" fmla="*/ 5119 h 10000"/>
                  <a:gd name="connsiteX54-2845" fmla="*/ 7572 w 10000"/>
                  <a:gd name="connsiteY54-2846" fmla="*/ 6532 h 10000"/>
                  <a:gd name="connsiteX55-2847" fmla="*/ 7273 w 10000"/>
                  <a:gd name="connsiteY55-2848" fmla="*/ 7835 h 10000"/>
                  <a:gd name="connsiteX56-2849" fmla="*/ 5483 w 10000"/>
                  <a:gd name="connsiteY56-2850" fmla="*/ 8218 h 10000"/>
                  <a:gd name="connsiteX57-2851" fmla="*/ 5467 w 10000"/>
                  <a:gd name="connsiteY57-2852" fmla="*/ 8273 h 10000"/>
                  <a:gd name="connsiteX58-2853" fmla="*/ 3490 w 10000"/>
                  <a:gd name="connsiteY58-2854" fmla="*/ 8053 h 10000"/>
                  <a:gd name="connsiteX59-2855" fmla="*/ 3345 w 10000"/>
                  <a:gd name="connsiteY59-2856" fmla="*/ 7357 h 10000"/>
                  <a:gd name="connsiteX60-2857" fmla="*/ 3586 w 10000"/>
                  <a:gd name="connsiteY60-2858" fmla="*/ 7082 h 10000"/>
                  <a:gd name="connsiteX61-2859" fmla="*/ 3683 w 10000"/>
                  <a:gd name="connsiteY61-2860" fmla="*/ 6880 h 10000"/>
                  <a:gd name="connsiteX62-2861" fmla="*/ 3490 w 10000"/>
                  <a:gd name="connsiteY62-2862" fmla="*/ 6770 h 10000"/>
                  <a:gd name="connsiteX63-2863" fmla="*/ 3072 w 10000"/>
                  <a:gd name="connsiteY63-2864" fmla="*/ 7247 h 10000"/>
                  <a:gd name="connsiteX64-2865" fmla="*/ 3249 w 10000"/>
                  <a:gd name="connsiteY64-2866" fmla="*/ 8255 h 10000"/>
                  <a:gd name="connsiteX65-2867" fmla="*/ 3249 w 10000"/>
                  <a:gd name="connsiteY65-2868" fmla="*/ 8273 h 10000"/>
                  <a:gd name="connsiteX66-2869" fmla="*/ 4680 w 10000"/>
                  <a:gd name="connsiteY66-2870" fmla="*/ 8825 h 10000"/>
                  <a:gd name="connsiteX67-2871" fmla="*/ 5354 w 10000"/>
                  <a:gd name="connsiteY67-2872" fmla="*/ 8677 h 10000"/>
                  <a:gd name="connsiteX68-2873" fmla="*/ 3393 w 10000"/>
                  <a:gd name="connsiteY68-2874" fmla="*/ 9998 h 10000"/>
                  <a:gd name="connsiteX69-2875" fmla="*/ 2253 w 10000"/>
                  <a:gd name="connsiteY69-2876" fmla="*/ 9228 h 10000"/>
                  <a:gd name="connsiteX70-2877" fmla="*/ 1224 w 10000"/>
                  <a:gd name="connsiteY70-2878" fmla="*/ 7137 h 10000"/>
                  <a:gd name="connsiteX71-2879" fmla="*/ 3 w 10000"/>
                  <a:gd name="connsiteY71-2880" fmla="*/ 4954 h 10000"/>
                  <a:gd name="connsiteX0-2881" fmla="*/ 3 w 10000"/>
                  <a:gd name="connsiteY0-2882" fmla="*/ 4954 h 10000"/>
                  <a:gd name="connsiteX1-2883" fmla="*/ 726 w 10000"/>
                  <a:gd name="connsiteY1-2884" fmla="*/ 3028 h 10000"/>
                  <a:gd name="connsiteX2-2885" fmla="*/ 1337 w 10000"/>
                  <a:gd name="connsiteY2-2886" fmla="*/ 1635 h 10000"/>
                  <a:gd name="connsiteX3-2887" fmla="*/ 3233 w 10000"/>
                  <a:gd name="connsiteY3-2888" fmla="*/ 773 h 10000"/>
                  <a:gd name="connsiteX4-2889" fmla="*/ 5997 w 10000"/>
                  <a:gd name="connsiteY4-2890" fmla="*/ 424 h 10000"/>
                  <a:gd name="connsiteX5-2891" fmla="*/ 8488 w 10000"/>
                  <a:gd name="connsiteY5-2892" fmla="*/ 1452 h 10000"/>
                  <a:gd name="connsiteX6-2893" fmla="*/ 9693 w 10000"/>
                  <a:gd name="connsiteY6-2894" fmla="*/ 4661 h 10000"/>
                  <a:gd name="connsiteX7-2895" fmla="*/ 7765 w 10000"/>
                  <a:gd name="connsiteY7-2896" fmla="*/ 5852 h 10000"/>
                  <a:gd name="connsiteX8-2897" fmla="*/ 6752 w 10000"/>
                  <a:gd name="connsiteY8-2898" fmla="*/ 4844 h 10000"/>
                  <a:gd name="connsiteX9-2899" fmla="*/ 7444 w 10000"/>
                  <a:gd name="connsiteY9-2900" fmla="*/ 2845 h 10000"/>
                  <a:gd name="connsiteX10-2901" fmla="*/ 8680 w 10000"/>
                  <a:gd name="connsiteY10-2902" fmla="*/ 2808 h 10000"/>
                  <a:gd name="connsiteX11-2903" fmla="*/ 8873 w 10000"/>
                  <a:gd name="connsiteY11-2904" fmla="*/ 3799 h 10000"/>
                  <a:gd name="connsiteX12-2905" fmla="*/ 8568 w 10000"/>
                  <a:gd name="connsiteY12-2906" fmla="*/ 4203 h 10000"/>
                  <a:gd name="connsiteX13-2907" fmla="*/ 7941 w 10000"/>
                  <a:gd name="connsiteY13-2908" fmla="*/ 4184 h 10000"/>
                  <a:gd name="connsiteX14-2909" fmla="*/ 7748 w 10000"/>
                  <a:gd name="connsiteY14-2910" fmla="*/ 4276 h 10000"/>
                  <a:gd name="connsiteX15-2911" fmla="*/ 7829 w 10000"/>
                  <a:gd name="connsiteY15-2912" fmla="*/ 4496 h 10000"/>
                  <a:gd name="connsiteX16-2913" fmla="*/ 8664 w 10000"/>
                  <a:gd name="connsiteY16-2914" fmla="*/ 4514 h 10000"/>
                  <a:gd name="connsiteX17-2915" fmla="*/ 9163 w 10000"/>
                  <a:gd name="connsiteY17-2916" fmla="*/ 3928 h 10000"/>
                  <a:gd name="connsiteX18-2917" fmla="*/ 8857 w 10000"/>
                  <a:gd name="connsiteY18-2918" fmla="*/ 2533 h 10000"/>
                  <a:gd name="connsiteX19-2919" fmla="*/ 7637 w 10000"/>
                  <a:gd name="connsiteY19-2920" fmla="*/ 2350 h 10000"/>
                  <a:gd name="connsiteX20-2921" fmla="*/ 6720 w 10000"/>
                  <a:gd name="connsiteY20-2922" fmla="*/ 1360 h 10000"/>
                  <a:gd name="connsiteX21-2923" fmla="*/ 5627 w 10000"/>
                  <a:gd name="connsiteY21-2924" fmla="*/ 1470 h 10000"/>
                  <a:gd name="connsiteX22-2925" fmla="*/ 4390 w 10000"/>
                  <a:gd name="connsiteY22-2926" fmla="*/ 902 h 10000"/>
                  <a:gd name="connsiteX23-2927" fmla="*/ 3442 w 10000"/>
                  <a:gd name="connsiteY23-2928" fmla="*/ 1543 h 10000"/>
                  <a:gd name="connsiteX24-2929" fmla="*/ 3201 w 10000"/>
                  <a:gd name="connsiteY24-2930" fmla="*/ 2277 h 10000"/>
                  <a:gd name="connsiteX25-2931" fmla="*/ 1578 w 10000"/>
                  <a:gd name="connsiteY25-2932" fmla="*/ 2771 h 10000"/>
                  <a:gd name="connsiteX26-2933" fmla="*/ 1257 w 10000"/>
                  <a:gd name="connsiteY26-2934" fmla="*/ 4203 h 10000"/>
                  <a:gd name="connsiteX27-2935" fmla="*/ 902 w 10000"/>
                  <a:gd name="connsiteY27-2936" fmla="*/ 5486 h 10000"/>
                  <a:gd name="connsiteX28-2937" fmla="*/ 1417 w 10000"/>
                  <a:gd name="connsiteY28-2938" fmla="*/ 6294 h 10000"/>
                  <a:gd name="connsiteX29-2939" fmla="*/ 2670 w 10000"/>
                  <a:gd name="connsiteY29-2940" fmla="*/ 6129 h 10000"/>
                  <a:gd name="connsiteX30-2941" fmla="*/ 4518 w 10000"/>
                  <a:gd name="connsiteY30-2942" fmla="*/ 6092 h 10000"/>
                  <a:gd name="connsiteX31-2943" fmla="*/ 5531 w 10000"/>
                  <a:gd name="connsiteY31-2944" fmla="*/ 6642 h 10000"/>
                  <a:gd name="connsiteX32-2945" fmla="*/ 5611 w 10000"/>
                  <a:gd name="connsiteY32-2946" fmla="*/ 6642 h 10000"/>
                  <a:gd name="connsiteX33-2947" fmla="*/ 6093 w 10000"/>
                  <a:gd name="connsiteY33-2948" fmla="*/ 6129 h 10000"/>
                  <a:gd name="connsiteX34-2949" fmla="*/ 6013 w 10000"/>
                  <a:gd name="connsiteY34-2950" fmla="*/ 5907 h 10000"/>
                  <a:gd name="connsiteX35-2951" fmla="*/ 5820 w 10000"/>
                  <a:gd name="connsiteY35-2952" fmla="*/ 5981 h 10000"/>
                  <a:gd name="connsiteX36-2953" fmla="*/ 5547 w 10000"/>
                  <a:gd name="connsiteY36-2954" fmla="*/ 6312 h 10000"/>
                  <a:gd name="connsiteX37-2955" fmla="*/ 4695 w 10000"/>
                  <a:gd name="connsiteY37-2956" fmla="*/ 5834 h 10000"/>
                  <a:gd name="connsiteX38-2957" fmla="*/ 2510 w 10000"/>
                  <a:gd name="connsiteY38-2958" fmla="*/ 5852 h 10000"/>
                  <a:gd name="connsiteX39-2959" fmla="*/ 1545 w 10000"/>
                  <a:gd name="connsiteY39-2960" fmla="*/ 5981 h 10000"/>
                  <a:gd name="connsiteX40-2961" fmla="*/ 1208 w 10000"/>
                  <a:gd name="connsiteY40-2962" fmla="*/ 5431 h 10000"/>
                  <a:gd name="connsiteX41-2963" fmla="*/ 1514 w 10000"/>
                  <a:gd name="connsiteY41-2964" fmla="*/ 4386 h 10000"/>
                  <a:gd name="connsiteX42-2965" fmla="*/ 1561 w 10000"/>
                  <a:gd name="connsiteY42-2966" fmla="*/ 4203 h 10000"/>
                  <a:gd name="connsiteX43-2967" fmla="*/ 1787 w 10000"/>
                  <a:gd name="connsiteY43-2968" fmla="*/ 2991 h 10000"/>
                  <a:gd name="connsiteX44-2969" fmla="*/ 3136 w 10000"/>
                  <a:gd name="connsiteY44-2970" fmla="*/ 2606 h 10000"/>
                  <a:gd name="connsiteX45-2971" fmla="*/ 3876 w 10000"/>
                  <a:gd name="connsiteY45-2972" fmla="*/ 3799 h 10000"/>
                  <a:gd name="connsiteX46-2973" fmla="*/ 2703 w 10000"/>
                  <a:gd name="connsiteY46-2974" fmla="*/ 4569 h 10000"/>
                  <a:gd name="connsiteX47-2975" fmla="*/ 2719 w 10000"/>
                  <a:gd name="connsiteY47-2976" fmla="*/ 4808 h 10000"/>
                  <a:gd name="connsiteX48-2977" fmla="*/ 2927 w 10000"/>
                  <a:gd name="connsiteY48-2978" fmla="*/ 4771 h 10000"/>
                  <a:gd name="connsiteX49-2979" fmla="*/ 4744 w 10000"/>
                  <a:gd name="connsiteY49-2980" fmla="*/ 4423 h 10000"/>
                  <a:gd name="connsiteX50-2981" fmla="*/ 4937 w 10000"/>
                  <a:gd name="connsiteY50-2982" fmla="*/ 4423 h 10000"/>
                  <a:gd name="connsiteX51-2983" fmla="*/ 5804 w 10000"/>
                  <a:gd name="connsiteY51-2984" fmla="*/ 4184 h 10000"/>
                  <a:gd name="connsiteX52-2985" fmla="*/ 6383 w 10000"/>
                  <a:gd name="connsiteY52-2986" fmla="*/ 4973 h 10000"/>
                  <a:gd name="connsiteX53-2987" fmla="*/ 6512 w 10000"/>
                  <a:gd name="connsiteY53-2988" fmla="*/ 5119 h 10000"/>
                  <a:gd name="connsiteX54-2989" fmla="*/ 7572 w 10000"/>
                  <a:gd name="connsiteY54-2990" fmla="*/ 6532 h 10000"/>
                  <a:gd name="connsiteX55-2991" fmla="*/ 7273 w 10000"/>
                  <a:gd name="connsiteY55-2992" fmla="*/ 7835 h 10000"/>
                  <a:gd name="connsiteX56-2993" fmla="*/ 5483 w 10000"/>
                  <a:gd name="connsiteY56-2994" fmla="*/ 8218 h 10000"/>
                  <a:gd name="connsiteX57-2995" fmla="*/ 5467 w 10000"/>
                  <a:gd name="connsiteY57-2996" fmla="*/ 8273 h 10000"/>
                  <a:gd name="connsiteX58-2997" fmla="*/ 3490 w 10000"/>
                  <a:gd name="connsiteY58-2998" fmla="*/ 8053 h 10000"/>
                  <a:gd name="connsiteX59-2999" fmla="*/ 3345 w 10000"/>
                  <a:gd name="connsiteY59-3000" fmla="*/ 7357 h 10000"/>
                  <a:gd name="connsiteX60-3001" fmla="*/ 3586 w 10000"/>
                  <a:gd name="connsiteY60-3002" fmla="*/ 7082 h 10000"/>
                  <a:gd name="connsiteX61-3003" fmla="*/ 3683 w 10000"/>
                  <a:gd name="connsiteY61-3004" fmla="*/ 6880 h 10000"/>
                  <a:gd name="connsiteX62-3005" fmla="*/ 3490 w 10000"/>
                  <a:gd name="connsiteY62-3006" fmla="*/ 6770 h 10000"/>
                  <a:gd name="connsiteX63-3007" fmla="*/ 3072 w 10000"/>
                  <a:gd name="connsiteY63-3008" fmla="*/ 7247 h 10000"/>
                  <a:gd name="connsiteX64-3009" fmla="*/ 3249 w 10000"/>
                  <a:gd name="connsiteY64-3010" fmla="*/ 8255 h 10000"/>
                  <a:gd name="connsiteX65-3011" fmla="*/ 3249 w 10000"/>
                  <a:gd name="connsiteY65-3012" fmla="*/ 8273 h 10000"/>
                  <a:gd name="connsiteX66-3013" fmla="*/ 4680 w 10000"/>
                  <a:gd name="connsiteY66-3014" fmla="*/ 8825 h 10000"/>
                  <a:gd name="connsiteX67-3015" fmla="*/ 5354 w 10000"/>
                  <a:gd name="connsiteY67-3016" fmla="*/ 8677 h 10000"/>
                  <a:gd name="connsiteX68-3017" fmla="*/ 3393 w 10000"/>
                  <a:gd name="connsiteY68-3018" fmla="*/ 9998 h 10000"/>
                  <a:gd name="connsiteX69-3019" fmla="*/ 2253 w 10000"/>
                  <a:gd name="connsiteY69-3020" fmla="*/ 9228 h 10000"/>
                  <a:gd name="connsiteX70-3021" fmla="*/ 1224 w 10000"/>
                  <a:gd name="connsiteY70-3022" fmla="*/ 7137 h 10000"/>
                  <a:gd name="connsiteX71-3023" fmla="*/ 3 w 10000"/>
                  <a:gd name="connsiteY71-3024" fmla="*/ 4954 h 10000"/>
                  <a:gd name="connsiteX0-3025" fmla="*/ 3 w 10000"/>
                  <a:gd name="connsiteY0-3026" fmla="*/ 4954 h 10000"/>
                  <a:gd name="connsiteX1-3027" fmla="*/ 726 w 10000"/>
                  <a:gd name="connsiteY1-3028" fmla="*/ 3028 h 10000"/>
                  <a:gd name="connsiteX2-3029" fmla="*/ 1337 w 10000"/>
                  <a:gd name="connsiteY2-3030" fmla="*/ 1635 h 10000"/>
                  <a:gd name="connsiteX3-3031" fmla="*/ 3233 w 10000"/>
                  <a:gd name="connsiteY3-3032" fmla="*/ 773 h 10000"/>
                  <a:gd name="connsiteX4-3033" fmla="*/ 5997 w 10000"/>
                  <a:gd name="connsiteY4-3034" fmla="*/ 424 h 10000"/>
                  <a:gd name="connsiteX5-3035" fmla="*/ 8488 w 10000"/>
                  <a:gd name="connsiteY5-3036" fmla="*/ 1452 h 10000"/>
                  <a:gd name="connsiteX6-3037" fmla="*/ 9693 w 10000"/>
                  <a:gd name="connsiteY6-3038" fmla="*/ 4661 h 10000"/>
                  <a:gd name="connsiteX7-3039" fmla="*/ 7765 w 10000"/>
                  <a:gd name="connsiteY7-3040" fmla="*/ 5852 h 10000"/>
                  <a:gd name="connsiteX8-3041" fmla="*/ 6752 w 10000"/>
                  <a:gd name="connsiteY8-3042" fmla="*/ 4844 h 10000"/>
                  <a:gd name="connsiteX9-3043" fmla="*/ 7444 w 10000"/>
                  <a:gd name="connsiteY9-3044" fmla="*/ 2845 h 10000"/>
                  <a:gd name="connsiteX10-3045" fmla="*/ 8680 w 10000"/>
                  <a:gd name="connsiteY10-3046" fmla="*/ 2808 h 10000"/>
                  <a:gd name="connsiteX11-3047" fmla="*/ 8873 w 10000"/>
                  <a:gd name="connsiteY11-3048" fmla="*/ 3799 h 10000"/>
                  <a:gd name="connsiteX12-3049" fmla="*/ 8568 w 10000"/>
                  <a:gd name="connsiteY12-3050" fmla="*/ 4203 h 10000"/>
                  <a:gd name="connsiteX13-3051" fmla="*/ 7941 w 10000"/>
                  <a:gd name="connsiteY13-3052" fmla="*/ 4184 h 10000"/>
                  <a:gd name="connsiteX14-3053" fmla="*/ 7748 w 10000"/>
                  <a:gd name="connsiteY14-3054" fmla="*/ 4276 h 10000"/>
                  <a:gd name="connsiteX15-3055" fmla="*/ 7829 w 10000"/>
                  <a:gd name="connsiteY15-3056" fmla="*/ 4496 h 10000"/>
                  <a:gd name="connsiteX16-3057" fmla="*/ 8664 w 10000"/>
                  <a:gd name="connsiteY16-3058" fmla="*/ 4514 h 10000"/>
                  <a:gd name="connsiteX17-3059" fmla="*/ 9163 w 10000"/>
                  <a:gd name="connsiteY17-3060" fmla="*/ 3928 h 10000"/>
                  <a:gd name="connsiteX18-3061" fmla="*/ 8857 w 10000"/>
                  <a:gd name="connsiteY18-3062" fmla="*/ 2533 h 10000"/>
                  <a:gd name="connsiteX19-3063" fmla="*/ 7637 w 10000"/>
                  <a:gd name="connsiteY19-3064" fmla="*/ 2350 h 10000"/>
                  <a:gd name="connsiteX20-3065" fmla="*/ 6720 w 10000"/>
                  <a:gd name="connsiteY20-3066" fmla="*/ 1360 h 10000"/>
                  <a:gd name="connsiteX21-3067" fmla="*/ 5627 w 10000"/>
                  <a:gd name="connsiteY21-3068" fmla="*/ 1470 h 10000"/>
                  <a:gd name="connsiteX22-3069" fmla="*/ 4390 w 10000"/>
                  <a:gd name="connsiteY22-3070" fmla="*/ 902 h 10000"/>
                  <a:gd name="connsiteX23-3071" fmla="*/ 3442 w 10000"/>
                  <a:gd name="connsiteY23-3072" fmla="*/ 1543 h 10000"/>
                  <a:gd name="connsiteX24-3073" fmla="*/ 3201 w 10000"/>
                  <a:gd name="connsiteY24-3074" fmla="*/ 2277 h 10000"/>
                  <a:gd name="connsiteX25-3075" fmla="*/ 1578 w 10000"/>
                  <a:gd name="connsiteY25-3076" fmla="*/ 2771 h 10000"/>
                  <a:gd name="connsiteX26-3077" fmla="*/ 1257 w 10000"/>
                  <a:gd name="connsiteY26-3078" fmla="*/ 4203 h 10000"/>
                  <a:gd name="connsiteX27-3079" fmla="*/ 902 w 10000"/>
                  <a:gd name="connsiteY27-3080" fmla="*/ 5486 h 10000"/>
                  <a:gd name="connsiteX28-3081" fmla="*/ 1417 w 10000"/>
                  <a:gd name="connsiteY28-3082" fmla="*/ 6294 h 10000"/>
                  <a:gd name="connsiteX29-3083" fmla="*/ 2670 w 10000"/>
                  <a:gd name="connsiteY29-3084" fmla="*/ 6129 h 10000"/>
                  <a:gd name="connsiteX30-3085" fmla="*/ 4518 w 10000"/>
                  <a:gd name="connsiteY30-3086" fmla="*/ 6092 h 10000"/>
                  <a:gd name="connsiteX31-3087" fmla="*/ 5531 w 10000"/>
                  <a:gd name="connsiteY31-3088" fmla="*/ 6642 h 10000"/>
                  <a:gd name="connsiteX32-3089" fmla="*/ 5611 w 10000"/>
                  <a:gd name="connsiteY32-3090" fmla="*/ 6642 h 10000"/>
                  <a:gd name="connsiteX33-3091" fmla="*/ 6093 w 10000"/>
                  <a:gd name="connsiteY33-3092" fmla="*/ 6129 h 10000"/>
                  <a:gd name="connsiteX34-3093" fmla="*/ 6013 w 10000"/>
                  <a:gd name="connsiteY34-3094" fmla="*/ 5907 h 10000"/>
                  <a:gd name="connsiteX35-3095" fmla="*/ 5820 w 10000"/>
                  <a:gd name="connsiteY35-3096" fmla="*/ 5981 h 10000"/>
                  <a:gd name="connsiteX36-3097" fmla="*/ 5547 w 10000"/>
                  <a:gd name="connsiteY36-3098" fmla="*/ 6312 h 10000"/>
                  <a:gd name="connsiteX37-3099" fmla="*/ 4695 w 10000"/>
                  <a:gd name="connsiteY37-3100" fmla="*/ 5834 h 10000"/>
                  <a:gd name="connsiteX38-3101" fmla="*/ 2510 w 10000"/>
                  <a:gd name="connsiteY38-3102" fmla="*/ 5852 h 10000"/>
                  <a:gd name="connsiteX39-3103" fmla="*/ 1545 w 10000"/>
                  <a:gd name="connsiteY39-3104" fmla="*/ 5981 h 10000"/>
                  <a:gd name="connsiteX40-3105" fmla="*/ 1208 w 10000"/>
                  <a:gd name="connsiteY40-3106" fmla="*/ 5431 h 10000"/>
                  <a:gd name="connsiteX41-3107" fmla="*/ 1514 w 10000"/>
                  <a:gd name="connsiteY41-3108" fmla="*/ 4386 h 10000"/>
                  <a:gd name="connsiteX42-3109" fmla="*/ 1561 w 10000"/>
                  <a:gd name="connsiteY42-3110" fmla="*/ 4203 h 10000"/>
                  <a:gd name="connsiteX43-3111" fmla="*/ 1787 w 10000"/>
                  <a:gd name="connsiteY43-3112" fmla="*/ 2991 h 10000"/>
                  <a:gd name="connsiteX44-3113" fmla="*/ 3136 w 10000"/>
                  <a:gd name="connsiteY44-3114" fmla="*/ 2606 h 10000"/>
                  <a:gd name="connsiteX45-3115" fmla="*/ 3876 w 10000"/>
                  <a:gd name="connsiteY45-3116" fmla="*/ 3799 h 10000"/>
                  <a:gd name="connsiteX46-3117" fmla="*/ 2703 w 10000"/>
                  <a:gd name="connsiteY46-3118" fmla="*/ 4569 h 10000"/>
                  <a:gd name="connsiteX47-3119" fmla="*/ 2719 w 10000"/>
                  <a:gd name="connsiteY47-3120" fmla="*/ 4808 h 10000"/>
                  <a:gd name="connsiteX48-3121" fmla="*/ 2927 w 10000"/>
                  <a:gd name="connsiteY48-3122" fmla="*/ 4771 h 10000"/>
                  <a:gd name="connsiteX49-3123" fmla="*/ 4744 w 10000"/>
                  <a:gd name="connsiteY49-3124" fmla="*/ 4423 h 10000"/>
                  <a:gd name="connsiteX50-3125" fmla="*/ 4937 w 10000"/>
                  <a:gd name="connsiteY50-3126" fmla="*/ 4423 h 10000"/>
                  <a:gd name="connsiteX51-3127" fmla="*/ 5804 w 10000"/>
                  <a:gd name="connsiteY51-3128" fmla="*/ 4184 h 10000"/>
                  <a:gd name="connsiteX52-3129" fmla="*/ 6383 w 10000"/>
                  <a:gd name="connsiteY52-3130" fmla="*/ 4973 h 10000"/>
                  <a:gd name="connsiteX53-3131" fmla="*/ 6512 w 10000"/>
                  <a:gd name="connsiteY53-3132" fmla="*/ 5119 h 10000"/>
                  <a:gd name="connsiteX54-3133" fmla="*/ 7572 w 10000"/>
                  <a:gd name="connsiteY54-3134" fmla="*/ 6532 h 10000"/>
                  <a:gd name="connsiteX55-3135" fmla="*/ 7273 w 10000"/>
                  <a:gd name="connsiteY55-3136" fmla="*/ 7835 h 10000"/>
                  <a:gd name="connsiteX56-3137" fmla="*/ 5483 w 10000"/>
                  <a:gd name="connsiteY56-3138" fmla="*/ 8218 h 10000"/>
                  <a:gd name="connsiteX57-3139" fmla="*/ 5467 w 10000"/>
                  <a:gd name="connsiteY57-3140" fmla="*/ 8273 h 10000"/>
                  <a:gd name="connsiteX58-3141" fmla="*/ 3490 w 10000"/>
                  <a:gd name="connsiteY58-3142" fmla="*/ 8053 h 10000"/>
                  <a:gd name="connsiteX59-3143" fmla="*/ 3345 w 10000"/>
                  <a:gd name="connsiteY59-3144" fmla="*/ 7357 h 10000"/>
                  <a:gd name="connsiteX60-3145" fmla="*/ 3586 w 10000"/>
                  <a:gd name="connsiteY60-3146" fmla="*/ 7082 h 10000"/>
                  <a:gd name="connsiteX61-3147" fmla="*/ 3683 w 10000"/>
                  <a:gd name="connsiteY61-3148" fmla="*/ 6880 h 10000"/>
                  <a:gd name="connsiteX62-3149" fmla="*/ 3490 w 10000"/>
                  <a:gd name="connsiteY62-3150" fmla="*/ 6770 h 10000"/>
                  <a:gd name="connsiteX63-3151" fmla="*/ 3072 w 10000"/>
                  <a:gd name="connsiteY63-3152" fmla="*/ 7247 h 10000"/>
                  <a:gd name="connsiteX64-3153" fmla="*/ 3249 w 10000"/>
                  <a:gd name="connsiteY64-3154" fmla="*/ 8255 h 10000"/>
                  <a:gd name="connsiteX65-3155" fmla="*/ 3249 w 10000"/>
                  <a:gd name="connsiteY65-3156" fmla="*/ 8273 h 10000"/>
                  <a:gd name="connsiteX66-3157" fmla="*/ 4680 w 10000"/>
                  <a:gd name="connsiteY66-3158" fmla="*/ 8825 h 10000"/>
                  <a:gd name="connsiteX67-3159" fmla="*/ 5354 w 10000"/>
                  <a:gd name="connsiteY67-3160" fmla="*/ 8677 h 10000"/>
                  <a:gd name="connsiteX68-3161" fmla="*/ 3393 w 10000"/>
                  <a:gd name="connsiteY68-3162" fmla="*/ 9998 h 10000"/>
                  <a:gd name="connsiteX69-3163" fmla="*/ 2253 w 10000"/>
                  <a:gd name="connsiteY69-3164" fmla="*/ 9228 h 10000"/>
                  <a:gd name="connsiteX70-3165" fmla="*/ 1224 w 10000"/>
                  <a:gd name="connsiteY70-3166" fmla="*/ 7137 h 10000"/>
                  <a:gd name="connsiteX71-3167" fmla="*/ 3 w 10000"/>
                  <a:gd name="connsiteY71-3168" fmla="*/ 4954 h 10000"/>
                  <a:gd name="connsiteX0-3169" fmla="*/ 3 w 10000"/>
                  <a:gd name="connsiteY0-3170" fmla="*/ 4954 h 10000"/>
                  <a:gd name="connsiteX1-3171" fmla="*/ 726 w 10000"/>
                  <a:gd name="connsiteY1-3172" fmla="*/ 3028 h 10000"/>
                  <a:gd name="connsiteX2-3173" fmla="*/ 1337 w 10000"/>
                  <a:gd name="connsiteY2-3174" fmla="*/ 1635 h 10000"/>
                  <a:gd name="connsiteX3-3175" fmla="*/ 3233 w 10000"/>
                  <a:gd name="connsiteY3-3176" fmla="*/ 773 h 10000"/>
                  <a:gd name="connsiteX4-3177" fmla="*/ 5997 w 10000"/>
                  <a:gd name="connsiteY4-3178" fmla="*/ 424 h 10000"/>
                  <a:gd name="connsiteX5-3179" fmla="*/ 8488 w 10000"/>
                  <a:gd name="connsiteY5-3180" fmla="*/ 1452 h 10000"/>
                  <a:gd name="connsiteX6-3181" fmla="*/ 9693 w 10000"/>
                  <a:gd name="connsiteY6-3182" fmla="*/ 4661 h 10000"/>
                  <a:gd name="connsiteX7-3183" fmla="*/ 7765 w 10000"/>
                  <a:gd name="connsiteY7-3184" fmla="*/ 5852 h 10000"/>
                  <a:gd name="connsiteX8-3185" fmla="*/ 6752 w 10000"/>
                  <a:gd name="connsiteY8-3186" fmla="*/ 4844 h 10000"/>
                  <a:gd name="connsiteX9-3187" fmla="*/ 7444 w 10000"/>
                  <a:gd name="connsiteY9-3188" fmla="*/ 2845 h 10000"/>
                  <a:gd name="connsiteX10-3189" fmla="*/ 8680 w 10000"/>
                  <a:gd name="connsiteY10-3190" fmla="*/ 2808 h 10000"/>
                  <a:gd name="connsiteX11-3191" fmla="*/ 8873 w 10000"/>
                  <a:gd name="connsiteY11-3192" fmla="*/ 3799 h 10000"/>
                  <a:gd name="connsiteX12-3193" fmla="*/ 8568 w 10000"/>
                  <a:gd name="connsiteY12-3194" fmla="*/ 4203 h 10000"/>
                  <a:gd name="connsiteX13-3195" fmla="*/ 7941 w 10000"/>
                  <a:gd name="connsiteY13-3196" fmla="*/ 4184 h 10000"/>
                  <a:gd name="connsiteX14-3197" fmla="*/ 7748 w 10000"/>
                  <a:gd name="connsiteY14-3198" fmla="*/ 4276 h 10000"/>
                  <a:gd name="connsiteX15-3199" fmla="*/ 7829 w 10000"/>
                  <a:gd name="connsiteY15-3200" fmla="*/ 4496 h 10000"/>
                  <a:gd name="connsiteX16-3201" fmla="*/ 8664 w 10000"/>
                  <a:gd name="connsiteY16-3202" fmla="*/ 4514 h 10000"/>
                  <a:gd name="connsiteX17-3203" fmla="*/ 9163 w 10000"/>
                  <a:gd name="connsiteY17-3204" fmla="*/ 3928 h 10000"/>
                  <a:gd name="connsiteX18-3205" fmla="*/ 8857 w 10000"/>
                  <a:gd name="connsiteY18-3206" fmla="*/ 2533 h 10000"/>
                  <a:gd name="connsiteX19-3207" fmla="*/ 7637 w 10000"/>
                  <a:gd name="connsiteY19-3208" fmla="*/ 2350 h 10000"/>
                  <a:gd name="connsiteX20-3209" fmla="*/ 6720 w 10000"/>
                  <a:gd name="connsiteY20-3210" fmla="*/ 1360 h 10000"/>
                  <a:gd name="connsiteX21-3211" fmla="*/ 5627 w 10000"/>
                  <a:gd name="connsiteY21-3212" fmla="*/ 1470 h 10000"/>
                  <a:gd name="connsiteX22-3213" fmla="*/ 4390 w 10000"/>
                  <a:gd name="connsiteY22-3214" fmla="*/ 902 h 10000"/>
                  <a:gd name="connsiteX23-3215" fmla="*/ 3442 w 10000"/>
                  <a:gd name="connsiteY23-3216" fmla="*/ 1543 h 10000"/>
                  <a:gd name="connsiteX24-3217" fmla="*/ 3201 w 10000"/>
                  <a:gd name="connsiteY24-3218" fmla="*/ 2277 h 10000"/>
                  <a:gd name="connsiteX25-3219" fmla="*/ 1578 w 10000"/>
                  <a:gd name="connsiteY25-3220" fmla="*/ 2771 h 10000"/>
                  <a:gd name="connsiteX26-3221" fmla="*/ 1257 w 10000"/>
                  <a:gd name="connsiteY26-3222" fmla="*/ 4203 h 10000"/>
                  <a:gd name="connsiteX27-3223" fmla="*/ 902 w 10000"/>
                  <a:gd name="connsiteY27-3224" fmla="*/ 5486 h 10000"/>
                  <a:gd name="connsiteX28-3225" fmla="*/ 1417 w 10000"/>
                  <a:gd name="connsiteY28-3226" fmla="*/ 6294 h 10000"/>
                  <a:gd name="connsiteX29-3227" fmla="*/ 2670 w 10000"/>
                  <a:gd name="connsiteY29-3228" fmla="*/ 6129 h 10000"/>
                  <a:gd name="connsiteX30-3229" fmla="*/ 4518 w 10000"/>
                  <a:gd name="connsiteY30-3230" fmla="*/ 6092 h 10000"/>
                  <a:gd name="connsiteX31-3231" fmla="*/ 5531 w 10000"/>
                  <a:gd name="connsiteY31-3232" fmla="*/ 6642 h 10000"/>
                  <a:gd name="connsiteX32-3233" fmla="*/ 5611 w 10000"/>
                  <a:gd name="connsiteY32-3234" fmla="*/ 6642 h 10000"/>
                  <a:gd name="connsiteX33-3235" fmla="*/ 6093 w 10000"/>
                  <a:gd name="connsiteY33-3236" fmla="*/ 6129 h 10000"/>
                  <a:gd name="connsiteX34-3237" fmla="*/ 6013 w 10000"/>
                  <a:gd name="connsiteY34-3238" fmla="*/ 5907 h 10000"/>
                  <a:gd name="connsiteX35-3239" fmla="*/ 5820 w 10000"/>
                  <a:gd name="connsiteY35-3240" fmla="*/ 5981 h 10000"/>
                  <a:gd name="connsiteX36-3241" fmla="*/ 5547 w 10000"/>
                  <a:gd name="connsiteY36-3242" fmla="*/ 6312 h 10000"/>
                  <a:gd name="connsiteX37-3243" fmla="*/ 4695 w 10000"/>
                  <a:gd name="connsiteY37-3244" fmla="*/ 5834 h 10000"/>
                  <a:gd name="connsiteX38-3245" fmla="*/ 2510 w 10000"/>
                  <a:gd name="connsiteY38-3246" fmla="*/ 5852 h 10000"/>
                  <a:gd name="connsiteX39-3247" fmla="*/ 1545 w 10000"/>
                  <a:gd name="connsiteY39-3248" fmla="*/ 5981 h 10000"/>
                  <a:gd name="connsiteX40-3249" fmla="*/ 1208 w 10000"/>
                  <a:gd name="connsiteY40-3250" fmla="*/ 5431 h 10000"/>
                  <a:gd name="connsiteX41-3251" fmla="*/ 1514 w 10000"/>
                  <a:gd name="connsiteY41-3252" fmla="*/ 4386 h 10000"/>
                  <a:gd name="connsiteX42-3253" fmla="*/ 1561 w 10000"/>
                  <a:gd name="connsiteY42-3254" fmla="*/ 4203 h 10000"/>
                  <a:gd name="connsiteX43-3255" fmla="*/ 1787 w 10000"/>
                  <a:gd name="connsiteY43-3256" fmla="*/ 2991 h 10000"/>
                  <a:gd name="connsiteX44-3257" fmla="*/ 3136 w 10000"/>
                  <a:gd name="connsiteY44-3258" fmla="*/ 2606 h 10000"/>
                  <a:gd name="connsiteX45-3259" fmla="*/ 3876 w 10000"/>
                  <a:gd name="connsiteY45-3260" fmla="*/ 3799 h 10000"/>
                  <a:gd name="connsiteX46-3261" fmla="*/ 2703 w 10000"/>
                  <a:gd name="connsiteY46-3262" fmla="*/ 4569 h 10000"/>
                  <a:gd name="connsiteX47-3263" fmla="*/ 2719 w 10000"/>
                  <a:gd name="connsiteY47-3264" fmla="*/ 4808 h 10000"/>
                  <a:gd name="connsiteX48-3265" fmla="*/ 2927 w 10000"/>
                  <a:gd name="connsiteY48-3266" fmla="*/ 4771 h 10000"/>
                  <a:gd name="connsiteX49-3267" fmla="*/ 4744 w 10000"/>
                  <a:gd name="connsiteY49-3268" fmla="*/ 4423 h 10000"/>
                  <a:gd name="connsiteX50-3269" fmla="*/ 4937 w 10000"/>
                  <a:gd name="connsiteY50-3270" fmla="*/ 4423 h 10000"/>
                  <a:gd name="connsiteX51-3271" fmla="*/ 5804 w 10000"/>
                  <a:gd name="connsiteY51-3272" fmla="*/ 4184 h 10000"/>
                  <a:gd name="connsiteX52-3273" fmla="*/ 6383 w 10000"/>
                  <a:gd name="connsiteY52-3274" fmla="*/ 4973 h 10000"/>
                  <a:gd name="connsiteX53-3275" fmla="*/ 6512 w 10000"/>
                  <a:gd name="connsiteY53-3276" fmla="*/ 5119 h 10000"/>
                  <a:gd name="connsiteX54-3277" fmla="*/ 7572 w 10000"/>
                  <a:gd name="connsiteY54-3278" fmla="*/ 6532 h 10000"/>
                  <a:gd name="connsiteX55-3279" fmla="*/ 7183 w 10000"/>
                  <a:gd name="connsiteY55-3280" fmla="*/ 7879 h 10000"/>
                  <a:gd name="connsiteX56-3281" fmla="*/ 5483 w 10000"/>
                  <a:gd name="connsiteY56-3282" fmla="*/ 8218 h 10000"/>
                  <a:gd name="connsiteX57-3283" fmla="*/ 5467 w 10000"/>
                  <a:gd name="connsiteY57-3284" fmla="*/ 8273 h 10000"/>
                  <a:gd name="connsiteX58-3285" fmla="*/ 3490 w 10000"/>
                  <a:gd name="connsiteY58-3286" fmla="*/ 8053 h 10000"/>
                  <a:gd name="connsiteX59-3287" fmla="*/ 3345 w 10000"/>
                  <a:gd name="connsiteY59-3288" fmla="*/ 7357 h 10000"/>
                  <a:gd name="connsiteX60-3289" fmla="*/ 3586 w 10000"/>
                  <a:gd name="connsiteY60-3290" fmla="*/ 7082 h 10000"/>
                  <a:gd name="connsiteX61-3291" fmla="*/ 3683 w 10000"/>
                  <a:gd name="connsiteY61-3292" fmla="*/ 6880 h 10000"/>
                  <a:gd name="connsiteX62-3293" fmla="*/ 3490 w 10000"/>
                  <a:gd name="connsiteY62-3294" fmla="*/ 6770 h 10000"/>
                  <a:gd name="connsiteX63-3295" fmla="*/ 3072 w 10000"/>
                  <a:gd name="connsiteY63-3296" fmla="*/ 7247 h 10000"/>
                  <a:gd name="connsiteX64-3297" fmla="*/ 3249 w 10000"/>
                  <a:gd name="connsiteY64-3298" fmla="*/ 8255 h 10000"/>
                  <a:gd name="connsiteX65-3299" fmla="*/ 3249 w 10000"/>
                  <a:gd name="connsiteY65-3300" fmla="*/ 8273 h 10000"/>
                  <a:gd name="connsiteX66-3301" fmla="*/ 4680 w 10000"/>
                  <a:gd name="connsiteY66-3302" fmla="*/ 8825 h 10000"/>
                  <a:gd name="connsiteX67-3303" fmla="*/ 5354 w 10000"/>
                  <a:gd name="connsiteY67-3304" fmla="*/ 8677 h 10000"/>
                  <a:gd name="connsiteX68-3305" fmla="*/ 3393 w 10000"/>
                  <a:gd name="connsiteY68-3306" fmla="*/ 9998 h 10000"/>
                  <a:gd name="connsiteX69-3307" fmla="*/ 2253 w 10000"/>
                  <a:gd name="connsiteY69-3308" fmla="*/ 9228 h 10000"/>
                  <a:gd name="connsiteX70-3309" fmla="*/ 1224 w 10000"/>
                  <a:gd name="connsiteY70-3310" fmla="*/ 7137 h 10000"/>
                  <a:gd name="connsiteX71-3311" fmla="*/ 3 w 10000"/>
                  <a:gd name="connsiteY71-3312" fmla="*/ 4954 h 10000"/>
                  <a:gd name="connsiteX0-3313" fmla="*/ 3 w 10000"/>
                  <a:gd name="connsiteY0-3314" fmla="*/ 4954 h 10000"/>
                  <a:gd name="connsiteX1-3315" fmla="*/ 726 w 10000"/>
                  <a:gd name="connsiteY1-3316" fmla="*/ 3028 h 10000"/>
                  <a:gd name="connsiteX2-3317" fmla="*/ 1337 w 10000"/>
                  <a:gd name="connsiteY2-3318" fmla="*/ 1635 h 10000"/>
                  <a:gd name="connsiteX3-3319" fmla="*/ 3233 w 10000"/>
                  <a:gd name="connsiteY3-3320" fmla="*/ 773 h 10000"/>
                  <a:gd name="connsiteX4-3321" fmla="*/ 5997 w 10000"/>
                  <a:gd name="connsiteY4-3322" fmla="*/ 424 h 10000"/>
                  <a:gd name="connsiteX5-3323" fmla="*/ 8488 w 10000"/>
                  <a:gd name="connsiteY5-3324" fmla="*/ 1452 h 10000"/>
                  <a:gd name="connsiteX6-3325" fmla="*/ 9693 w 10000"/>
                  <a:gd name="connsiteY6-3326" fmla="*/ 4661 h 10000"/>
                  <a:gd name="connsiteX7-3327" fmla="*/ 7765 w 10000"/>
                  <a:gd name="connsiteY7-3328" fmla="*/ 5852 h 10000"/>
                  <a:gd name="connsiteX8-3329" fmla="*/ 6752 w 10000"/>
                  <a:gd name="connsiteY8-3330" fmla="*/ 4844 h 10000"/>
                  <a:gd name="connsiteX9-3331" fmla="*/ 7444 w 10000"/>
                  <a:gd name="connsiteY9-3332" fmla="*/ 2845 h 10000"/>
                  <a:gd name="connsiteX10-3333" fmla="*/ 8680 w 10000"/>
                  <a:gd name="connsiteY10-3334" fmla="*/ 2808 h 10000"/>
                  <a:gd name="connsiteX11-3335" fmla="*/ 8873 w 10000"/>
                  <a:gd name="connsiteY11-3336" fmla="*/ 3799 h 10000"/>
                  <a:gd name="connsiteX12-3337" fmla="*/ 8568 w 10000"/>
                  <a:gd name="connsiteY12-3338" fmla="*/ 4203 h 10000"/>
                  <a:gd name="connsiteX13-3339" fmla="*/ 7941 w 10000"/>
                  <a:gd name="connsiteY13-3340" fmla="*/ 4184 h 10000"/>
                  <a:gd name="connsiteX14-3341" fmla="*/ 7748 w 10000"/>
                  <a:gd name="connsiteY14-3342" fmla="*/ 4276 h 10000"/>
                  <a:gd name="connsiteX15-3343" fmla="*/ 7829 w 10000"/>
                  <a:gd name="connsiteY15-3344" fmla="*/ 4496 h 10000"/>
                  <a:gd name="connsiteX16-3345" fmla="*/ 8664 w 10000"/>
                  <a:gd name="connsiteY16-3346" fmla="*/ 4514 h 10000"/>
                  <a:gd name="connsiteX17-3347" fmla="*/ 9163 w 10000"/>
                  <a:gd name="connsiteY17-3348" fmla="*/ 3928 h 10000"/>
                  <a:gd name="connsiteX18-3349" fmla="*/ 8857 w 10000"/>
                  <a:gd name="connsiteY18-3350" fmla="*/ 2533 h 10000"/>
                  <a:gd name="connsiteX19-3351" fmla="*/ 7637 w 10000"/>
                  <a:gd name="connsiteY19-3352" fmla="*/ 2350 h 10000"/>
                  <a:gd name="connsiteX20-3353" fmla="*/ 6720 w 10000"/>
                  <a:gd name="connsiteY20-3354" fmla="*/ 1360 h 10000"/>
                  <a:gd name="connsiteX21-3355" fmla="*/ 5627 w 10000"/>
                  <a:gd name="connsiteY21-3356" fmla="*/ 1470 h 10000"/>
                  <a:gd name="connsiteX22-3357" fmla="*/ 4390 w 10000"/>
                  <a:gd name="connsiteY22-3358" fmla="*/ 902 h 10000"/>
                  <a:gd name="connsiteX23-3359" fmla="*/ 3442 w 10000"/>
                  <a:gd name="connsiteY23-3360" fmla="*/ 1543 h 10000"/>
                  <a:gd name="connsiteX24-3361" fmla="*/ 3201 w 10000"/>
                  <a:gd name="connsiteY24-3362" fmla="*/ 2277 h 10000"/>
                  <a:gd name="connsiteX25-3363" fmla="*/ 1578 w 10000"/>
                  <a:gd name="connsiteY25-3364" fmla="*/ 2771 h 10000"/>
                  <a:gd name="connsiteX26-3365" fmla="*/ 1257 w 10000"/>
                  <a:gd name="connsiteY26-3366" fmla="*/ 4203 h 10000"/>
                  <a:gd name="connsiteX27-3367" fmla="*/ 902 w 10000"/>
                  <a:gd name="connsiteY27-3368" fmla="*/ 5486 h 10000"/>
                  <a:gd name="connsiteX28-3369" fmla="*/ 1417 w 10000"/>
                  <a:gd name="connsiteY28-3370" fmla="*/ 6294 h 10000"/>
                  <a:gd name="connsiteX29-3371" fmla="*/ 2670 w 10000"/>
                  <a:gd name="connsiteY29-3372" fmla="*/ 6129 h 10000"/>
                  <a:gd name="connsiteX30-3373" fmla="*/ 4518 w 10000"/>
                  <a:gd name="connsiteY30-3374" fmla="*/ 6092 h 10000"/>
                  <a:gd name="connsiteX31-3375" fmla="*/ 5531 w 10000"/>
                  <a:gd name="connsiteY31-3376" fmla="*/ 6642 h 10000"/>
                  <a:gd name="connsiteX32-3377" fmla="*/ 5611 w 10000"/>
                  <a:gd name="connsiteY32-3378" fmla="*/ 6642 h 10000"/>
                  <a:gd name="connsiteX33-3379" fmla="*/ 6093 w 10000"/>
                  <a:gd name="connsiteY33-3380" fmla="*/ 6129 h 10000"/>
                  <a:gd name="connsiteX34-3381" fmla="*/ 6013 w 10000"/>
                  <a:gd name="connsiteY34-3382" fmla="*/ 5907 h 10000"/>
                  <a:gd name="connsiteX35-3383" fmla="*/ 5820 w 10000"/>
                  <a:gd name="connsiteY35-3384" fmla="*/ 5981 h 10000"/>
                  <a:gd name="connsiteX36-3385" fmla="*/ 5547 w 10000"/>
                  <a:gd name="connsiteY36-3386" fmla="*/ 6312 h 10000"/>
                  <a:gd name="connsiteX37-3387" fmla="*/ 4695 w 10000"/>
                  <a:gd name="connsiteY37-3388" fmla="*/ 5834 h 10000"/>
                  <a:gd name="connsiteX38-3389" fmla="*/ 2510 w 10000"/>
                  <a:gd name="connsiteY38-3390" fmla="*/ 5852 h 10000"/>
                  <a:gd name="connsiteX39-3391" fmla="*/ 1545 w 10000"/>
                  <a:gd name="connsiteY39-3392" fmla="*/ 5981 h 10000"/>
                  <a:gd name="connsiteX40-3393" fmla="*/ 1208 w 10000"/>
                  <a:gd name="connsiteY40-3394" fmla="*/ 5431 h 10000"/>
                  <a:gd name="connsiteX41-3395" fmla="*/ 1514 w 10000"/>
                  <a:gd name="connsiteY41-3396" fmla="*/ 4386 h 10000"/>
                  <a:gd name="connsiteX42-3397" fmla="*/ 1561 w 10000"/>
                  <a:gd name="connsiteY42-3398" fmla="*/ 4203 h 10000"/>
                  <a:gd name="connsiteX43-3399" fmla="*/ 1787 w 10000"/>
                  <a:gd name="connsiteY43-3400" fmla="*/ 2991 h 10000"/>
                  <a:gd name="connsiteX44-3401" fmla="*/ 3136 w 10000"/>
                  <a:gd name="connsiteY44-3402" fmla="*/ 2606 h 10000"/>
                  <a:gd name="connsiteX45-3403" fmla="*/ 3876 w 10000"/>
                  <a:gd name="connsiteY45-3404" fmla="*/ 3799 h 10000"/>
                  <a:gd name="connsiteX46-3405" fmla="*/ 2703 w 10000"/>
                  <a:gd name="connsiteY46-3406" fmla="*/ 4569 h 10000"/>
                  <a:gd name="connsiteX47-3407" fmla="*/ 2719 w 10000"/>
                  <a:gd name="connsiteY47-3408" fmla="*/ 4808 h 10000"/>
                  <a:gd name="connsiteX48-3409" fmla="*/ 2927 w 10000"/>
                  <a:gd name="connsiteY48-3410" fmla="*/ 4771 h 10000"/>
                  <a:gd name="connsiteX49-3411" fmla="*/ 4744 w 10000"/>
                  <a:gd name="connsiteY49-3412" fmla="*/ 4423 h 10000"/>
                  <a:gd name="connsiteX50-3413" fmla="*/ 4937 w 10000"/>
                  <a:gd name="connsiteY50-3414" fmla="*/ 4423 h 10000"/>
                  <a:gd name="connsiteX51-3415" fmla="*/ 5804 w 10000"/>
                  <a:gd name="connsiteY51-3416" fmla="*/ 4184 h 10000"/>
                  <a:gd name="connsiteX52-3417" fmla="*/ 6383 w 10000"/>
                  <a:gd name="connsiteY52-3418" fmla="*/ 4973 h 10000"/>
                  <a:gd name="connsiteX53-3419" fmla="*/ 6512 w 10000"/>
                  <a:gd name="connsiteY53-3420" fmla="*/ 5119 h 10000"/>
                  <a:gd name="connsiteX54-3421" fmla="*/ 7572 w 10000"/>
                  <a:gd name="connsiteY54-3422" fmla="*/ 6532 h 10000"/>
                  <a:gd name="connsiteX55-3423" fmla="*/ 7183 w 10000"/>
                  <a:gd name="connsiteY55-3424" fmla="*/ 7879 h 10000"/>
                  <a:gd name="connsiteX56-3425" fmla="*/ 5483 w 10000"/>
                  <a:gd name="connsiteY56-3426" fmla="*/ 8218 h 10000"/>
                  <a:gd name="connsiteX57-3427" fmla="*/ 5467 w 10000"/>
                  <a:gd name="connsiteY57-3428" fmla="*/ 8273 h 10000"/>
                  <a:gd name="connsiteX58-3429" fmla="*/ 3490 w 10000"/>
                  <a:gd name="connsiteY58-3430" fmla="*/ 8053 h 10000"/>
                  <a:gd name="connsiteX59-3431" fmla="*/ 3345 w 10000"/>
                  <a:gd name="connsiteY59-3432" fmla="*/ 7357 h 10000"/>
                  <a:gd name="connsiteX60-3433" fmla="*/ 3586 w 10000"/>
                  <a:gd name="connsiteY60-3434" fmla="*/ 7082 h 10000"/>
                  <a:gd name="connsiteX61-3435" fmla="*/ 3683 w 10000"/>
                  <a:gd name="connsiteY61-3436" fmla="*/ 6880 h 10000"/>
                  <a:gd name="connsiteX62-3437" fmla="*/ 3490 w 10000"/>
                  <a:gd name="connsiteY62-3438" fmla="*/ 6770 h 10000"/>
                  <a:gd name="connsiteX63-3439" fmla="*/ 3072 w 10000"/>
                  <a:gd name="connsiteY63-3440" fmla="*/ 7247 h 10000"/>
                  <a:gd name="connsiteX64-3441" fmla="*/ 3249 w 10000"/>
                  <a:gd name="connsiteY64-3442" fmla="*/ 8255 h 10000"/>
                  <a:gd name="connsiteX65-3443" fmla="*/ 3249 w 10000"/>
                  <a:gd name="connsiteY65-3444" fmla="*/ 8273 h 10000"/>
                  <a:gd name="connsiteX66-3445" fmla="*/ 4680 w 10000"/>
                  <a:gd name="connsiteY66-3446" fmla="*/ 8825 h 10000"/>
                  <a:gd name="connsiteX67-3447" fmla="*/ 5354 w 10000"/>
                  <a:gd name="connsiteY67-3448" fmla="*/ 8677 h 10000"/>
                  <a:gd name="connsiteX68-3449" fmla="*/ 3393 w 10000"/>
                  <a:gd name="connsiteY68-3450" fmla="*/ 9998 h 10000"/>
                  <a:gd name="connsiteX69-3451" fmla="*/ 2253 w 10000"/>
                  <a:gd name="connsiteY69-3452" fmla="*/ 9228 h 10000"/>
                  <a:gd name="connsiteX70-3453" fmla="*/ 1224 w 10000"/>
                  <a:gd name="connsiteY70-3454" fmla="*/ 7137 h 10000"/>
                  <a:gd name="connsiteX71-3455" fmla="*/ 3 w 10000"/>
                  <a:gd name="connsiteY71-3456" fmla="*/ 4954 h 10000"/>
                  <a:gd name="connsiteX0-3457" fmla="*/ 3 w 10000"/>
                  <a:gd name="connsiteY0-3458" fmla="*/ 4954 h 10000"/>
                  <a:gd name="connsiteX1-3459" fmla="*/ 726 w 10000"/>
                  <a:gd name="connsiteY1-3460" fmla="*/ 3028 h 10000"/>
                  <a:gd name="connsiteX2-3461" fmla="*/ 1337 w 10000"/>
                  <a:gd name="connsiteY2-3462" fmla="*/ 1635 h 10000"/>
                  <a:gd name="connsiteX3-3463" fmla="*/ 3233 w 10000"/>
                  <a:gd name="connsiteY3-3464" fmla="*/ 773 h 10000"/>
                  <a:gd name="connsiteX4-3465" fmla="*/ 5997 w 10000"/>
                  <a:gd name="connsiteY4-3466" fmla="*/ 424 h 10000"/>
                  <a:gd name="connsiteX5-3467" fmla="*/ 8488 w 10000"/>
                  <a:gd name="connsiteY5-3468" fmla="*/ 1452 h 10000"/>
                  <a:gd name="connsiteX6-3469" fmla="*/ 9693 w 10000"/>
                  <a:gd name="connsiteY6-3470" fmla="*/ 4661 h 10000"/>
                  <a:gd name="connsiteX7-3471" fmla="*/ 7765 w 10000"/>
                  <a:gd name="connsiteY7-3472" fmla="*/ 5852 h 10000"/>
                  <a:gd name="connsiteX8-3473" fmla="*/ 6752 w 10000"/>
                  <a:gd name="connsiteY8-3474" fmla="*/ 4844 h 10000"/>
                  <a:gd name="connsiteX9-3475" fmla="*/ 7444 w 10000"/>
                  <a:gd name="connsiteY9-3476" fmla="*/ 2845 h 10000"/>
                  <a:gd name="connsiteX10-3477" fmla="*/ 8680 w 10000"/>
                  <a:gd name="connsiteY10-3478" fmla="*/ 2808 h 10000"/>
                  <a:gd name="connsiteX11-3479" fmla="*/ 8873 w 10000"/>
                  <a:gd name="connsiteY11-3480" fmla="*/ 3799 h 10000"/>
                  <a:gd name="connsiteX12-3481" fmla="*/ 8568 w 10000"/>
                  <a:gd name="connsiteY12-3482" fmla="*/ 4203 h 10000"/>
                  <a:gd name="connsiteX13-3483" fmla="*/ 7941 w 10000"/>
                  <a:gd name="connsiteY13-3484" fmla="*/ 4184 h 10000"/>
                  <a:gd name="connsiteX14-3485" fmla="*/ 7748 w 10000"/>
                  <a:gd name="connsiteY14-3486" fmla="*/ 4276 h 10000"/>
                  <a:gd name="connsiteX15-3487" fmla="*/ 7829 w 10000"/>
                  <a:gd name="connsiteY15-3488" fmla="*/ 4496 h 10000"/>
                  <a:gd name="connsiteX16-3489" fmla="*/ 8664 w 10000"/>
                  <a:gd name="connsiteY16-3490" fmla="*/ 4514 h 10000"/>
                  <a:gd name="connsiteX17-3491" fmla="*/ 9163 w 10000"/>
                  <a:gd name="connsiteY17-3492" fmla="*/ 3928 h 10000"/>
                  <a:gd name="connsiteX18-3493" fmla="*/ 8857 w 10000"/>
                  <a:gd name="connsiteY18-3494" fmla="*/ 2533 h 10000"/>
                  <a:gd name="connsiteX19-3495" fmla="*/ 7637 w 10000"/>
                  <a:gd name="connsiteY19-3496" fmla="*/ 2350 h 10000"/>
                  <a:gd name="connsiteX20-3497" fmla="*/ 6720 w 10000"/>
                  <a:gd name="connsiteY20-3498" fmla="*/ 1360 h 10000"/>
                  <a:gd name="connsiteX21-3499" fmla="*/ 5627 w 10000"/>
                  <a:gd name="connsiteY21-3500" fmla="*/ 1470 h 10000"/>
                  <a:gd name="connsiteX22-3501" fmla="*/ 4390 w 10000"/>
                  <a:gd name="connsiteY22-3502" fmla="*/ 902 h 10000"/>
                  <a:gd name="connsiteX23-3503" fmla="*/ 3442 w 10000"/>
                  <a:gd name="connsiteY23-3504" fmla="*/ 1543 h 10000"/>
                  <a:gd name="connsiteX24-3505" fmla="*/ 3201 w 10000"/>
                  <a:gd name="connsiteY24-3506" fmla="*/ 2277 h 10000"/>
                  <a:gd name="connsiteX25-3507" fmla="*/ 1578 w 10000"/>
                  <a:gd name="connsiteY25-3508" fmla="*/ 2771 h 10000"/>
                  <a:gd name="connsiteX26-3509" fmla="*/ 1257 w 10000"/>
                  <a:gd name="connsiteY26-3510" fmla="*/ 4203 h 10000"/>
                  <a:gd name="connsiteX27-3511" fmla="*/ 902 w 10000"/>
                  <a:gd name="connsiteY27-3512" fmla="*/ 5486 h 10000"/>
                  <a:gd name="connsiteX28-3513" fmla="*/ 1417 w 10000"/>
                  <a:gd name="connsiteY28-3514" fmla="*/ 6294 h 10000"/>
                  <a:gd name="connsiteX29-3515" fmla="*/ 2670 w 10000"/>
                  <a:gd name="connsiteY29-3516" fmla="*/ 6129 h 10000"/>
                  <a:gd name="connsiteX30-3517" fmla="*/ 4518 w 10000"/>
                  <a:gd name="connsiteY30-3518" fmla="*/ 6092 h 10000"/>
                  <a:gd name="connsiteX31-3519" fmla="*/ 5531 w 10000"/>
                  <a:gd name="connsiteY31-3520" fmla="*/ 6642 h 10000"/>
                  <a:gd name="connsiteX32-3521" fmla="*/ 5611 w 10000"/>
                  <a:gd name="connsiteY32-3522" fmla="*/ 6642 h 10000"/>
                  <a:gd name="connsiteX33-3523" fmla="*/ 6093 w 10000"/>
                  <a:gd name="connsiteY33-3524" fmla="*/ 6129 h 10000"/>
                  <a:gd name="connsiteX34-3525" fmla="*/ 6013 w 10000"/>
                  <a:gd name="connsiteY34-3526" fmla="*/ 5907 h 10000"/>
                  <a:gd name="connsiteX35-3527" fmla="*/ 5820 w 10000"/>
                  <a:gd name="connsiteY35-3528" fmla="*/ 5981 h 10000"/>
                  <a:gd name="connsiteX36-3529" fmla="*/ 5547 w 10000"/>
                  <a:gd name="connsiteY36-3530" fmla="*/ 6312 h 10000"/>
                  <a:gd name="connsiteX37-3531" fmla="*/ 4695 w 10000"/>
                  <a:gd name="connsiteY37-3532" fmla="*/ 5834 h 10000"/>
                  <a:gd name="connsiteX38-3533" fmla="*/ 2510 w 10000"/>
                  <a:gd name="connsiteY38-3534" fmla="*/ 5852 h 10000"/>
                  <a:gd name="connsiteX39-3535" fmla="*/ 1545 w 10000"/>
                  <a:gd name="connsiteY39-3536" fmla="*/ 5981 h 10000"/>
                  <a:gd name="connsiteX40-3537" fmla="*/ 1208 w 10000"/>
                  <a:gd name="connsiteY40-3538" fmla="*/ 5431 h 10000"/>
                  <a:gd name="connsiteX41-3539" fmla="*/ 1514 w 10000"/>
                  <a:gd name="connsiteY41-3540" fmla="*/ 4386 h 10000"/>
                  <a:gd name="connsiteX42-3541" fmla="*/ 1561 w 10000"/>
                  <a:gd name="connsiteY42-3542" fmla="*/ 4203 h 10000"/>
                  <a:gd name="connsiteX43-3543" fmla="*/ 1787 w 10000"/>
                  <a:gd name="connsiteY43-3544" fmla="*/ 2991 h 10000"/>
                  <a:gd name="connsiteX44-3545" fmla="*/ 3136 w 10000"/>
                  <a:gd name="connsiteY44-3546" fmla="*/ 2606 h 10000"/>
                  <a:gd name="connsiteX45-3547" fmla="*/ 3876 w 10000"/>
                  <a:gd name="connsiteY45-3548" fmla="*/ 3799 h 10000"/>
                  <a:gd name="connsiteX46-3549" fmla="*/ 2703 w 10000"/>
                  <a:gd name="connsiteY46-3550" fmla="*/ 4569 h 10000"/>
                  <a:gd name="connsiteX47-3551" fmla="*/ 2719 w 10000"/>
                  <a:gd name="connsiteY47-3552" fmla="*/ 4808 h 10000"/>
                  <a:gd name="connsiteX48-3553" fmla="*/ 2927 w 10000"/>
                  <a:gd name="connsiteY48-3554" fmla="*/ 4771 h 10000"/>
                  <a:gd name="connsiteX49-3555" fmla="*/ 4744 w 10000"/>
                  <a:gd name="connsiteY49-3556" fmla="*/ 4423 h 10000"/>
                  <a:gd name="connsiteX50-3557" fmla="*/ 4937 w 10000"/>
                  <a:gd name="connsiteY50-3558" fmla="*/ 4423 h 10000"/>
                  <a:gd name="connsiteX51-3559" fmla="*/ 5804 w 10000"/>
                  <a:gd name="connsiteY51-3560" fmla="*/ 4184 h 10000"/>
                  <a:gd name="connsiteX52-3561" fmla="*/ 6383 w 10000"/>
                  <a:gd name="connsiteY52-3562" fmla="*/ 4973 h 10000"/>
                  <a:gd name="connsiteX53-3563" fmla="*/ 6512 w 10000"/>
                  <a:gd name="connsiteY53-3564" fmla="*/ 5119 h 10000"/>
                  <a:gd name="connsiteX54-3565" fmla="*/ 7572 w 10000"/>
                  <a:gd name="connsiteY54-3566" fmla="*/ 6532 h 10000"/>
                  <a:gd name="connsiteX55-3567" fmla="*/ 7183 w 10000"/>
                  <a:gd name="connsiteY55-3568" fmla="*/ 7879 h 10000"/>
                  <a:gd name="connsiteX56-3569" fmla="*/ 5483 w 10000"/>
                  <a:gd name="connsiteY56-3570" fmla="*/ 8218 h 10000"/>
                  <a:gd name="connsiteX57-3571" fmla="*/ 5467 w 10000"/>
                  <a:gd name="connsiteY57-3572" fmla="*/ 8273 h 10000"/>
                  <a:gd name="connsiteX58-3573" fmla="*/ 3490 w 10000"/>
                  <a:gd name="connsiteY58-3574" fmla="*/ 8053 h 10000"/>
                  <a:gd name="connsiteX59-3575" fmla="*/ 3345 w 10000"/>
                  <a:gd name="connsiteY59-3576" fmla="*/ 7357 h 10000"/>
                  <a:gd name="connsiteX60-3577" fmla="*/ 3586 w 10000"/>
                  <a:gd name="connsiteY60-3578" fmla="*/ 7082 h 10000"/>
                  <a:gd name="connsiteX61-3579" fmla="*/ 3683 w 10000"/>
                  <a:gd name="connsiteY61-3580" fmla="*/ 6880 h 10000"/>
                  <a:gd name="connsiteX62-3581" fmla="*/ 3490 w 10000"/>
                  <a:gd name="connsiteY62-3582" fmla="*/ 6770 h 10000"/>
                  <a:gd name="connsiteX63-3583" fmla="*/ 3072 w 10000"/>
                  <a:gd name="connsiteY63-3584" fmla="*/ 7247 h 10000"/>
                  <a:gd name="connsiteX64-3585" fmla="*/ 3249 w 10000"/>
                  <a:gd name="connsiteY64-3586" fmla="*/ 8255 h 10000"/>
                  <a:gd name="connsiteX65-3587" fmla="*/ 3249 w 10000"/>
                  <a:gd name="connsiteY65-3588" fmla="*/ 8273 h 10000"/>
                  <a:gd name="connsiteX66-3589" fmla="*/ 4680 w 10000"/>
                  <a:gd name="connsiteY66-3590" fmla="*/ 8825 h 10000"/>
                  <a:gd name="connsiteX67-3591" fmla="*/ 5354 w 10000"/>
                  <a:gd name="connsiteY67-3592" fmla="*/ 8677 h 10000"/>
                  <a:gd name="connsiteX68-3593" fmla="*/ 3393 w 10000"/>
                  <a:gd name="connsiteY68-3594" fmla="*/ 9998 h 10000"/>
                  <a:gd name="connsiteX69-3595" fmla="*/ 2253 w 10000"/>
                  <a:gd name="connsiteY69-3596" fmla="*/ 9228 h 10000"/>
                  <a:gd name="connsiteX70-3597" fmla="*/ 1224 w 10000"/>
                  <a:gd name="connsiteY70-3598" fmla="*/ 7137 h 10000"/>
                  <a:gd name="connsiteX71-3599" fmla="*/ 3 w 10000"/>
                  <a:gd name="connsiteY71-3600" fmla="*/ 4954 h 10000"/>
                  <a:gd name="connsiteX0-3601" fmla="*/ 3 w 10000"/>
                  <a:gd name="connsiteY0-3602" fmla="*/ 4954 h 10000"/>
                  <a:gd name="connsiteX1-3603" fmla="*/ 726 w 10000"/>
                  <a:gd name="connsiteY1-3604" fmla="*/ 3028 h 10000"/>
                  <a:gd name="connsiteX2-3605" fmla="*/ 1337 w 10000"/>
                  <a:gd name="connsiteY2-3606" fmla="*/ 1635 h 10000"/>
                  <a:gd name="connsiteX3-3607" fmla="*/ 3233 w 10000"/>
                  <a:gd name="connsiteY3-3608" fmla="*/ 773 h 10000"/>
                  <a:gd name="connsiteX4-3609" fmla="*/ 5997 w 10000"/>
                  <a:gd name="connsiteY4-3610" fmla="*/ 424 h 10000"/>
                  <a:gd name="connsiteX5-3611" fmla="*/ 8488 w 10000"/>
                  <a:gd name="connsiteY5-3612" fmla="*/ 1452 h 10000"/>
                  <a:gd name="connsiteX6-3613" fmla="*/ 9693 w 10000"/>
                  <a:gd name="connsiteY6-3614" fmla="*/ 4661 h 10000"/>
                  <a:gd name="connsiteX7-3615" fmla="*/ 7765 w 10000"/>
                  <a:gd name="connsiteY7-3616" fmla="*/ 5852 h 10000"/>
                  <a:gd name="connsiteX8-3617" fmla="*/ 6752 w 10000"/>
                  <a:gd name="connsiteY8-3618" fmla="*/ 4844 h 10000"/>
                  <a:gd name="connsiteX9-3619" fmla="*/ 7444 w 10000"/>
                  <a:gd name="connsiteY9-3620" fmla="*/ 2845 h 10000"/>
                  <a:gd name="connsiteX10-3621" fmla="*/ 8680 w 10000"/>
                  <a:gd name="connsiteY10-3622" fmla="*/ 2808 h 10000"/>
                  <a:gd name="connsiteX11-3623" fmla="*/ 8873 w 10000"/>
                  <a:gd name="connsiteY11-3624" fmla="*/ 3799 h 10000"/>
                  <a:gd name="connsiteX12-3625" fmla="*/ 8568 w 10000"/>
                  <a:gd name="connsiteY12-3626" fmla="*/ 4203 h 10000"/>
                  <a:gd name="connsiteX13-3627" fmla="*/ 7941 w 10000"/>
                  <a:gd name="connsiteY13-3628" fmla="*/ 4184 h 10000"/>
                  <a:gd name="connsiteX14-3629" fmla="*/ 7748 w 10000"/>
                  <a:gd name="connsiteY14-3630" fmla="*/ 4276 h 10000"/>
                  <a:gd name="connsiteX15-3631" fmla="*/ 7829 w 10000"/>
                  <a:gd name="connsiteY15-3632" fmla="*/ 4496 h 10000"/>
                  <a:gd name="connsiteX16-3633" fmla="*/ 8664 w 10000"/>
                  <a:gd name="connsiteY16-3634" fmla="*/ 4514 h 10000"/>
                  <a:gd name="connsiteX17-3635" fmla="*/ 9163 w 10000"/>
                  <a:gd name="connsiteY17-3636" fmla="*/ 3928 h 10000"/>
                  <a:gd name="connsiteX18-3637" fmla="*/ 8857 w 10000"/>
                  <a:gd name="connsiteY18-3638" fmla="*/ 2533 h 10000"/>
                  <a:gd name="connsiteX19-3639" fmla="*/ 7637 w 10000"/>
                  <a:gd name="connsiteY19-3640" fmla="*/ 2350 h 10000"/>
                  <a:gd name="connsiteX20-3641" fmla="*/ 6720 w 10000"/>
                  <a:gd name="connsiteY20-3642" fmla="*/ 1360 h 10000"/>
                  <a:gd name="connsiteX21-3643" fmla="*/ 5627 w 10000"/>
                  <a:gd name="connsiteY21-3644" fmla="*/ 1470 h 10000"/>
                  <a:gd name="connsiteX22-3645" fmla="*/ 4390 w 10000"/>
                  <a:gd name="connsiteY22-3646" fmla="*/ 902 h 10000"/>
                  <a:gd name="connsiteX23-3647" fmla="*/ 3442 w 10000"/>
                  <a:gd name="connsiteY23-3648" fmla="*/ 1543 h 10000"/>
                  <a:gd name="connsiteX24-3649" fmla="*/ 3201 w 10000"/>
                  <a:gd name="connsiteY24-3650" fmla="*/ 2277 h 10000"/>
                  <a:gd name="connsiteX25-3651" fmla="*/ 1578 w 10000"/>
                  <a:gd name="connsiteY25-3652" fmla="*/ 2771 h 10000"/>
                  <a:gd name="connsiteX26-3653" fmla="*/ 1257 w 10000"/>
                  <a:gd name="connsiteY26-3654" fmla="*/ 4203 h 10000"/>
                  <a:gd name="connsiteX27-3655" fmla="*/ 902 w 10000"/>
                  <a:gd name="connsiteY27-3656" fmla="*/ 5486 h 10000"/>
                  <a:gd name="connsiteX28-3657" fmla="*/ 1417 w 10000"/>
                  <a:gd name="connsiteY28-3658" fmla="*/ 6294 h 10000"/>
                  <a:gd name="connsiteX29-3659" fmla="*/ 2670 w 10000"/>
                  <a:gd name="connsiteY29-3660" fmla="*/ 6129 h 10000"/>
                  <a:gd name="connsiteX30-3661" fmla="*/ 4518 w 10000"/>
                  <a:gd name="connsiteY30-3662" fmla="*/ 6092 h 10000"/>
                  <a:gd name="connsiteX31-3663" fmla="*/ 5531 w 10000"/>
                  <a:gd name="connsiteY31-3664" fmla="*/ 6642 h 10000"/>
                  <a:gd name="connsiteX32-3665" fmla="*/ 5611 w 10000"/>
                  <a:gd name="connsiteY32-3666" fmla="*/ 6642 h 10000"/>
                  <a:gd name="connsiteX33-3667" fmla="*/ 6093 w 10000"/>
                  <a:gd name="connsiteY33-3668" fmla="*/ 6129 h 10000"/>
                  <a:gd name="connsiteX34-3669" fmla="*/ 6013 w 10000"/>
                  <a:gd name="connsiteY34-3670" fmla="*/ 5907 h 10000"/>
                  <a:gd name="connsiteX35-3671" fmla="*/ 5820 w 10000"/>
                  <a:gd name="connsiteY35-3672" fmla="*/ 5981 h 10000"/>
                  <a:gd name="connsiteX36-3673" fmla="*/ 5547 w 10000"/>
                  <a:gd name="connsiteY36-3674" fmla="*/ 6312 h 10000"/>
                  <a:gd name="connsiteX37-3675" fmla="*/ 4695 w 10000"/>
                  <a:gd name="connsiteY37-3676" fmla="*/ 5834 h 10000"/>
                  <a:gd name="connsiteX38-3677" fmla="*/ 2510 w 10000"/>
                  <a:gd name="connsiteY38-3678" fmla="*/ 5852 h 10000"/>
                  <a:gd name="connsiteX39-3679" fmla="*/ 1545 w 10000"/>
                  <a:gd name="connsiteY39-3680" fmla="*/ 5981 h 10000"/>
                  <a:gd name="connsiteX40-3681" fmla="*/ 1208 w 10000"/>
                  <a:gd name="connsiteY40-3682" fmla="*/ 5431 h 10000"/>
                  <a:gd name="connsiteX41-3683" fmla="*/ 1514 w 10000"/>
                  <a:gd name="connsiteY41-3684" fmla="*/ 4386 h 10000"/>
                  <a:gd name="connsiteX42-3685" fmla="*/ 1561 w 10000"/>
                  <a:gd name="connsiteY42-3686" fmla="*/ 4203 h 10000"/>
                  <a:gd name="connsiteX43-3687" fmla="*/ 1787 w 10000"/>
                  <a:gd name="connsiteY43-3688" fmla="*/ 2991 h 10000"/>
                  <a:gd name="connsiteX44-3689" fmla="*/ 3136 w 10000"/>
                  <a:gd name="connsiteY44-3690" fmla="*/ 2606 h 10000"/>
                  <a:gd name="connsiteX45-3691" fmla="*/ 3876 w 10000"/>
                  <a:gd name="connsiteY45-3692" fmla="*/ 3799 h 10000"/>
                  <a:gd name="connsiteX46-3693" fmla="*/ 2703 w 10000"/>
                  <a:gd name="connsiteY46-3694" fmla="*/ 4569 h 10000"/>
                  <a:gd name="connsiteX47-3695" fmla="*/ 2719 w 10000"/>
                  <a:gd name="connsiteY47-3696" fmla="*/ 4808 h 10000"/>
                  <a:gd name="connsiteX48-3697" fmla="*/ 2927 w 10000"/>
                  <a:gd name="connsiteY48-3698" fmla="*/ 4771 h 10000"/>
                  <a:gd name="connsiteX49-3699" fmla="*/ 4744 w 10000"/>
                  <a:gd name="connsiteY49-3700" fmla="*/ 4423 h 10000"/>
                  <a:gd name="connsiteX50-3701" fmla="*/ 4937 w 10000"/>
                  <a:gd name="connsiteY50-3702" fmla="*/ 4423 h 10000"/>
                  <a:gd name="connsiteX51-3703" fmla="*/ 5804 w 10000"/>
                  <a:gd name="connsiteY51-3704" fmla="*/ 4184 h 10000"/>
                  <a:gd name="connsiteX52-3705" fmla="*/ 6383 w 10000"/>
                  <a:gd name="connsiteY52-3706" fmla="*/ 4973 h 10000"/>
                  <a:gd name="connsiteX53-3707" fmla="*/ 6512 w 10000"/>
                  <a:gd name="connsiteY53-3708" fmla="*/ 5119 h 10000"/>
                  <a:gd name="connsiteX54-3709" fmla="*/ 7572 w 10000"/>
                  <a:gd name="connsiteY54-3710" fmla="*/ 6532 h 10000"/>
                  <a:gd name="connsiteX55-3711" fmla="*/ 7183 w 10000"/>
                  <a:gd name="connsiteY55-3712" fmla="*/ 7879 h 10000"/>
                  <a:gd name="connsiteX56-3713" fmla="*/ 5483 w 10000"/>
                  <a:gd name="connsiteY56-3714" fmla="*/ 8218 h 10000"/>
                  <a:gd name="connsiteX57-3715" fmla="*/ 5467 w 10000"/>
                  <a:gd name="connsiteY57-3716" fmla="*/ 8273 h 10000"/>
                  <a:gd name="connsiteX58-3717" fmla="*/ 3490 w 10000"/>
                  <a:gd name="connsiteY58-3718" fmla="*/ 8053 h 10000"/>
                  <a:gd name="connsiteX59-3719" fmla="*/ 3345 w 10000"/>
                  <a:gd name="connsiteY59-3720" fmla="*/ 7357 h 10000"/>
                  <a:gd name="connsiteX60-3721" fmla="*/ 3586 w 10000"/>
                  <a:gd name="connsiteY60-3722" fmla="*/ 7082 h 10000"/>
                  <a:gd name="connsiteX61-3723" fmla="*/ 3683 w 10000"/>
                  <a:gd name="connsiteY61-3724" fmla="*/ 6880 h 10000"/>
                  <a:gd name="connsiteX62-3725" fmla="*/ 3490 w 10000"/>
                  <a:gd name="connsiteY62-3726" fmla="*/ 6770 h 10000"/>
                  <a:gd name="connsiteX63-3727" fmla="*/ 3072 w 10000"/>
                  <a:gd name="connsiteY63-3728" fmla="*/ 7247 h 10000"/>
                  <a:gd name="connsiteX64-3729" fmla="*/ 3249 w 10000"/>
                  <a:gd name="connsiteY64-3730" fmla="*/ 8255 h 10000"/>
                  <a:gd name="connsiteX65-3731" fmla="*/ 3249 w 10000"/>
                  <a:gd name="connsiteY65-3732" fmla="*/ 8273 h 10000"/>
                  <a:gd name="connsiteX66-3733" fmla="*/ 4680 w 10000"/>
                  <a:gd name="connsiteY66-3734" fmla="*/ 8825 h 10000"/>
                  <a:gd name="connsiteX67-3735" fmla="*/ 5354 w 10000"/>
                  <a:gd name="connsiteY67-3736" fmla="*/ 8677 h 10000"/>
                  <a:gd name="connsiteX68-3737" fmla="*/ 3393 w 10000"/>
                  <a:gd name="connsiteY68-3738" fmla="*/ 9998 h 10000"/>
                  <a:gd name="connsiteX69-3739" fmla="*/ 2253 w 10000"/>
                  <a:gd name="connsiteY69-3740" fmla="*/ 9228 h 10000"/>
                  <a:gd name="connsiteX70-3741" fmla="*/ 1224 w 10000"/>
                  <a:gd name="connsiteY70-3742" fmla="*/ 7137 h 10000"/>
                  <a:gd name="connsiteX71-3743" fmla="*/ 3 w 10000"/>
                  <a:gd name="connsiteY71-3744" fmla="*/ 4954 h 10000"/>
                  <a:gd name="connsiteX0-3745" fmla="*/ 3 w 10000"/>
                  <a:gd name="connsiteY0-3746" fmla="*/ 4954 h 10000"/>
                  <a:gd name="connsiteX1-3747" fmla="*/ 726 w 10000"/>
                  <a:gd name="connsiteY1-3748" fmla="*/ 3028 h 10000"/>
                  <a:gd name="connsiteX2-3749" fmla="*/ 1337 w 10000"/>
                  <a:gd name="connsiteY2-3750" fmla="*/ 1635 h 10000"/>
                  <a:gd name="connsiteX3-3751" fmla="*/ 3233 w 10000"/>
                  <a:gd name="connsiteY3-3752" fmla="*/ 773 h 10000"/>
                  <a:gd name="connsiteX4-3753" fmla="*/ 5997 w 10000"/>
                  <a:gd name="connsiteY4-3754" fmla="*/ 424 h 10000"/>
                  <a:gd name="connsiteX5-3755" fmla="*/ 8488 w 10000"/>
                  <a:gd name="connsiteY5-3756" fmla="*/ 1452 h 10000"/>
                  <a:gd name="connsiteX6-3757" fmla="*/ 9693 w 10000"/>
                  <a:gd name="connsiteY6-3758" fmla="*/ 4661 h 10000"/>
                  <a:gd name="connsiteX7-3759" fmla="*/ 7765 w 10000"/>
                  <a:gd name="connsiteY7-3760" fmla="*/ 5852 h 10000"/>
                  <a:gd name="connsiteX8-3761" fmla="*/ 6752 w 10000"/>
                  <a:gd name="connsiteY8-3762" fmla="*/ 4844 h 10000"/>
                  <a:gd name="connsiteX9-3763" fmla="*/ 7444 w 10000"/>
                  <a:gd name="connsiteY9-3764" fmla="*/ 2845 h 10000"/>
                  <a:gd name="connsiteX10-3765" fmla="*/ 8680 w 10000"/>
                  <a:gd name="connsiteY10-3766" fmla="*/ 2808 h 10000"/>
                  <a:gd name="connsiteX11-3767" fmla="*/ 8873 w 10000"/>
                  <a:gd name="connsiteY11-3768" fmla="*/ 3799 h 10000"/>
                  <a:gd name="connsiteX12-3769" fmla="*/ 8568 w 10000"/>
                  <a:gd name="connsiteY12-3770" fmla="*/ 4203 h 10000"/>
                  <a:gd name="connsiteX13-3771" fmla="*/ 7941 w 10000"/>
                  <a:gd name="connsiteY13-3772" fmla="*/ 4184 h 10000"/>
                  <a:gd name="connsiteX14-3773" fmla="*/ 7748 w 10000"/>
                  <a:gd name="connsiteY14-3774" fmla="*/ 4276 h 10000"/>
                  <a:gd name="connsiteX15-3775" fmla="*/ 7829 w 10000"/>
                  <a:gd name="connsiteY15-3776" fmla="*/ 4496 h 10000"/>
                  <a:gd name="connsiteX16-3777" fmla="*/ 8664 w 10000"/>
                  <a:gd name="connsiteY16-3778" fmla="*/ 4514 h 10000"/>
                  <a:gd name="connsiteX17-3779" fmla="*/ 9163 w 10000"/>
                  <a:gd name="connsiteY17-3780" fmla="*/ 3928 h 10000"/>
                  <a:gd name="connsiteX18-3781" fmla="*/ 8857 w 10000"/>
                  <a:gd name="connsiteY18-3782" fmla="*/ 2533 h 10000"/>
                  <a:gd name="connsiteX19-3783" fmla="*/ 7637 w 10000"/>
                  <a:gd name="connsiteY19-3784" fmla="*/ 2350 h 10000"/>
                  <a:gd name="connsiteX20-3785" fmla="*/ 6720 w 10000"/>
                  <a:gd name="connsiteY20-3786" fmla="*/ 1360 h 10000"/>
                  <a:gd name="connsiteX21-3787" fmla="*/ 5627 w 10000"/>
                  <a:gd name="connsiteY21-3788" fmla="*/ 1470 h 10000"/>
                  <a:gd name="connsiteX22-3789" fmla="*/ 4390 w 10000"/>
                  <a:gd name="connsiteY22-3790" fmla="*/ 902 h 10000"/>
                  <a:gd name="connsiteX23-3791" fmla="*/ 3442 w 10000"/>
                  <a:gd name="connsiteY23-3792" fmla="*/ 1543 h 10000"/>
                  <a:gd name="connsiteX24-3793" fmla="*/ 3201 w 10000"/>
                  <a:gd name="connsiteY24-3794" fmla="*/ 2277 h 10000"/>
                  <a:gd name="connsiteX25-3795" fmla="*/ 1578 w 10000"/>
                  <a:gd name="connsiteY25-3796" fmla="*/ 2771 h 10000"/>
                  <a:gd name="connsiteX26-3797" fmla="*/ 1257 w 10000"/>
                  <a:gd name="connsiteY26-3798" fmla="*/ 4203 h 10000"/>
                  <a:gd name="connsiteX27-3799" fmla="*/ 902 w 10000"/>
                  <a:gd name="connsiteY27-3800" fmla="*/ 5486 h 10000"/>
                  <a:gd name="connsiteX28-3801" fmla="*/ 1417 w 10000"/>
                  <a:gd name="connsiteY28-3802" fmla="*/ 6294 h 10000"/>
                  <a:gd name="connsiteX29-3803" fmla="*/ 2670 w 10000"/>
                  <a:gd name="connsiteY29-3804" fmla="*/ 6129 h 10000"/>
                  <a:gd name="connsiteX30-3805" fmla="*/ 4518 w 10000"/>
                  <a:gd name="connsiteY30-3806" fmla="*/ 6092 h 10000"/>
                  <a:gd name="connsiteX31-3807" fmla="*/ 5531 w 10000"/>
                  <a:gd name="connsiteY31-3808" fmla="*/ 6642 h 10000"/>
                  <a:gd name="connsiteX32-3809" fmla="*/ 5611 w 10000"/>
                  <a:gd name="connsiteY32-3810" fmla="*/ 6642 h 10000"/>
                  <a:gd name="connsiteX33-3811" fmla="*/ 6093 w 10000"/>
                  <a:gd name="connsiteY33-3812" fmla="*/ 6129 h 10000"/>
                  <a:gd name="connsiteX34-3813" fmla="*/ 6013 w 10000"/>
                  <a:gd name="connsiteY34-3814" fmla="*/ 5907 h 10000"/>
                  <a:gd name="connsiteX35-3815" fmla="*/ 5820 w 10000"/>
                  <a:gd name="connsiteY35-3816" fmla="*/ 5981 h 10000"/>
                  <a:gd name="connsiteX36-3817" fmla="*/ 5547 w 10000"/>
                  <a:gd name="connsiteY36-3818" fmla="*/ 6312 h 10000"/>
                  <a:gd name="connsiteX37-3819" fmla="*/ 4695 w 10000"/>
                  <a:gd name="connsiteY37-3820" fmla="*/ 5834 h 10000"/>
                  <a:gd name="connsiteX38-3821" fmla="*/ 2510 w 10000"/>
                  <a:gd name="connsiteY38-3822" fmla="*/ 5852 h 10000"/>
                  <a:gd name="connsiteX39-3823" fmla="*/ 1545 w 10000"/>
                  <a:gd name="connsiteY39-3824" fmla="*/ 5981 h 10000"/>
                  <a:gd name="connsiteX40-3825" fmla="*/ 1208 w 10000"/>
                  <a:gd name="connsiteY40-3826" fmla="*/ 5431 h 10000"/>
                  <a:gd name="connsiteX41-3827" fmla="*/ 1514 w 10000"/>
                  <a:gd name="connsiteY41-3828" fmla="*/ 4386 h 10000"/>
                  <a:gd name="connsiteX42-3829" fmla="*/ 1561 w 10000"/>
                  <a:gd name="connsiteY42-3830" fmla="*/ 4203 h 10000"/>
                  <a:gd name="connsiteX43-3831" fmla="*/ 1787 w 10000"/>
                  <a:gd name="connsiteY43-3832" fmla="*/ 2991 h 10000"/>
                  <a:gd name="connsiteX44-3833" fmla="*/ 3136 w 10000"/>
                  <a:gd name="connsiteY44-3834" fmla="*/ 2606 h 10000"/>
                  <a:gd name="connsiteX45-3835" fmla="*/ 3876 w 10000"/>
                  <a:gd name="connsiteY45-3836" fmla="*/ 3799 h 10000"/>
                  <a:gd name="connsiteX46-3837" fmla="*/ 2703 w 10000"/>
                  <a:gd name="connsiteY46-3838" fmla="*/ 4569 h 10000"/>
                  <a:gd name="connsiteX47-3839" fmla="*/ 2719 w 10000"/>
                  <a:gd name="connsiteY47-3840" fmla="*/ 4808 h 10000"/>
                  <a:gd name="connsiteX48-3841" fmla="*/ 2927 w 10000"/>
                  <a:gd name="connsiteY48-3842" fmla="*/ 4771 h 10000"/>
                  <a:gd name="connsiteX49-3843" fmla="*/ 4744 w 10000"/>
                  <a:gd name="connsiteY49-3844" fmla="*/ 4423 h 10000"/>
                  <a:gd name="connsiteX50-3845" fmla="*/ 4937 w 10000"/>
                  <a:gd name="connsiteY50-3846" fmla="*/ 4423 h 10000"/>
                  <a:gd name="connsiteX51-3847" fmla="*/ 5804 w 10000"/>
                  <a:gd name="connsiteY51-3848" fmla="*/ 4184 h 10000"/>
                  <a:gd name="connsiteX52-3849" fmla="*/ 6383 w 10000"/>
                  <a:gd name="connsiteY52-3850" fmla="*/ 4973 h 10000"/>
                  <a:gd name="connsiteX53-3851" fmla="*/ 6512 w 10000"/>
                  <a:gd name="connsiteY53-3852" fmla="*/ 5119 h 10000"/>
                  <a:gd name="connsiteX54-3853" fmla="*/ 7572 w 10000"/>
                  <a:gd name="connsiteY54-3854" fmla="*/ 6532 h 10000"/>
                  <a:gd name="connsiteX55-3855" fmla="*/ 7093 w 10000"/>
                  <a:gd name="connsiteY55-3856" fmla="*/ 7894 h 10000"/>
                  <a:gd name="connsiteX56-3857" fmla="*/ 5483 w 10000"/>
                  <a:gd name="connsiteY56-3858" fmla="*/ 8218 h 10000"/>
                  <a:gd name="connsiteX57-3859" fmla="*/ 5467 w 10000"/>
                  <a:gd name="connsiteY57-3860" fmla="*/ 8273 h 10000"/>
                  <a:gd name="connsiteX58-3861" fmla="*/ 3490 w 10000"/>
                  <a:gd name="connsiteY58-3862" fmla="*/ 8053 h 10000"/>
                  <a:gd name="connsiteX59-3863" fmla="*/ 3345 w 10000"/>
                  <a:gd name="connsiteY59-3864" fmla="*/ 7357 h 10000"/>
                  <a:gd name="connsiteX60-3865" fmla="*/ 3586 w 10000"/>
                  <a:gd name="connsiteY60-3866" fmla="*/ 7082 h 10000"/>
                  <a:gd name="connsiteX61-3867" fmla="*/ 3683 w 10000"/>
                  <a:gd name="connsiteY61-3868" fmla="*/ 6880 h 10000"/>
                  <a:gd name="connsiteX62-3869" fmla="*/ 3490 w 10000"/>
                  <a:gd name="connsiteY62-3870" fmla="*/ 6770 h 10000"/>
                  <a:gd name="connsiteX63-3871" fmla="*/ 3072 w 10000"/>
                  <a:gd name="connsiteY63-3872" fmla="*/ 7247 h 10000"/>
                  <a:gd name="connsiteX64-3873" fmla="*/ 3249 w 10000"/>
                  <a:gd name="connsiteY64-3874" fmla="*/ 8255 h 10000"/>
                  <a:gd name="connsiteX65-3875" fmla="*/ 3249 w 10000"/>
                  <a:gd name="connsiteY65-3876" fmla="*/ 8273 h 10000"/>
                  <a:gd name="connsiteX66-3877" fmla="*/ 4680 w 10000"/>
                  <a:gd name="connsiteY66-3878" fmla="*/ 8825 h 10000"/>
                  <a:gd name="connsiteX67-3879" fmla="*/ 5354 w 10000"/>
                  <a:gd name="connsiteY67-3880" fmla="*/ 8677 h 10000"/>
                  <a:gd name="connsiteX68-3881" fmla="*/ 3393 w 10000"/>
                  <a:gd name="connsiteY68-3882" fmla="*/ 9998 h 10000"/>
                  <a:gd name="connsiteX69-3883" fmla="*/ 2253 w 10000"/>
                  <a:gd name="connsiteY69-3884" fmla="*/ 9228 h 10000"/>
                  <a:gd name="connsiteX70-3885" fmla="*/ 1224 w 10000"/>
                  <a:gd name="connsiteY70-3886" fmla="*/ 7137 h 10000"/>
                  <a:gd name="connsiteX71-3887" fmla="*/ 3 w 10000"/>
                  <a:gd name="connsiteY71-3888" fmla="*/ 4954 h 10000"/>
                  <a:gd name="connsiteX0-3889" fmla="*/ 3 w 10000"/>
                  <a:gd name="connsiteY0-3890" fmla="*/ 4954 h 10000"/>
                  <a:gd name="connsiteX1-3891" fmla="*/ 726 w 10000"/>
                  <a:gd name="connsiteY1-3892" fmla="*/ 3028 h 10000"/>
                  <a:gd name="connsiteX2-3893" fmla="*/ 1337 w 10000"/>
                  <a:gd name="connsiteY2-3894" fmla="*/ 1635 h 10000"/>
                  <a:gd name="connsiteX3-3895" fmla="*/ 3233 w 10000"/>
                  <a:gd name="connsiteY3-3896" fmla="*/ 773 h 10000"/>
                  <a:gd name="connsiteX4-3897" fmla="*/ 5997 w 10000"/>
                  <a:gd name="connsiteY4-3898" fmla="*/ 424 h 10000"/>
                  <a:gd name="connsiteX5-3899" fmla="*/ 8488 w 10000"/>
                  <a:gd name="connsiteY5-3900" fmla="*/ 1452 h 10000"/>
                  <a:gd name="connsiteX6-3901" fmla="*/ 9693 w 10000"/>
                  <a:gd name="connsiteY6-3902" fmla="*/ 4661 h 10000"/>
                  <a:gd name="connsiteX7-3903" fmla="*/ 7765 w 10000"/>
                  <a:gd name="connsiteY7-3904" fmla="*/ 5852 h 10000"/>
                  <a:gd name="connsiteX8-3905" fmla="*/ 6752 w 10000"/>
                  <a:gd name="connsiteY8-3906" fmla="*/ 4844 h 10000"/>
                  <a:gd name="connsiteX9-3907" fmla="*/ 7444 w 10000"/>
                  <a:gd name="connsiteY9-3908" fmla="*/ 2845 h 10000"/>
                  <a:gd name="connsiteX10-3909" fmla="*/ 8680 w 10000"/>
                  <a:gd name="connsiteY10-3910" fmla="*/ 2808 h 10000"/>
                  <a:gd name="connsiteX11-3911" fmla="*/ 8873 w 10000"/>
                  <a:gd name="connsiteY11-3912" fmla="*/ 3799 h 10000"/>
                  <a:gd name="connsiteX12-3913" fmla="*/ 8568 w 10000"/>
                  <a:gd name="connsiteY12-3914" fmla="*/ 4203 h 10000"/>
                  <a:gd name="connsiteX13-3915" fmla="*/ 7941 w 10000"/>
                  <a:gd name="connsiteY13-3916" fmla="*/ 4184 h 10000"/>
                  <a:gd name="connsiteX14-3917" fmla="*/ 7748 w 10000"/>
                  <a:gd name="connsiteY14-3918" fmla="*/ 4276 h 10000"/>
                  <a:gd name="connsiteX15-3919" fmla="*/ 7829 w 10000"/>
                  <a:gd name="connsiteY15-3920" fmla="*/ 4496 h 10000"/>
                  <a:gd name="connsiteX16-3921" fmla="*/ 8664 w 10000"/>
                  <a:gd name="connsiteY16-3922" fmla="*/ 4514 h 10000"/>
                  <a:gd name="connsiteX17-3923" fmla="*/ 9163 w 10000"/>
                  <a:gd name="connsiteY17-3924" fmla="*/ 3928 h 10000"/>
                  <a:gd name="connsiteX18-3925" fmla="*/ 8857 w 10000"/>
                  <a:gd name="connsiteY18-3926" fmla="*/ 2533 h 10000"/>
                  <a:gd name="connsiteX19-3927" fmla="*/ 7637 w 10000"/>
                  <a:gd name="connsiteY19-3928" fmla="*/ 2350 h 10000"/>
                  <a:gd name="connsiteX20-3929" fmla="*/ 6720 w 10000"/>
                  <a:gd name="connsiteY20-3930" fmla="*/ 1360 h 10000"/>
                  <a:gd name="connsiteX21-3931" fmla="*/ 5627 w 10000"/>
                  <a:gd name="connsiteY21-3932" fmla="*/ 1470 h 10000"/>
                  <a:gd name="connsiteX22-3933" fmla="*/ 4390 w 10000"/>
                  <a:gd name="connsiteY22-3934" fmla="*/ 902 h 10000"/>
                  <a:gd name="connsiteX23-3935" fmla="*/ 3442 w 10000"/>
                  <a:gd name="connsiteY23-3936" fmla="*/ 1543 h 10000"/>
                  <a:gd name="connsiteX24-3937" fmla="*/ 3201 w 10000"/>
                  <a:gd name="connsiteY24-3938" fmla="*/ 2277 h 10000"/>
                  <a:gd name="connsiteX25-3939" fmla="*/ 1578 w 10000"/>
                  <a:gd name="connsiteY25-3940" fmla="*/ 2771 h 10000"/>
                  <a:gd name="connsiteX26-3941" fmla="*/ 1257 w 10000"/>
                  <a:gd name="connsiteY26-3942" fmla="*/ 4203 h 10000"/>
                  <a:gd name="connsiteX27-3943" fmla="*/ 902 w 10000"/>
                  <a:gd name="connsiteY27-3944" fmla="*/ 5486 h 10000"/>
                  <a:gd name="connsiteX28-3945" fmla="*/ 1417 w 10000"/>
                  <a:gd name="connsiteY28-3946" fmla="*/ 6294 h 10000"/>
                  <a:gd name="connsiteX29-3947" fmla="*/ 2670 w 10000"/>
                  <a:gd name="connsiteY29-3948" fmla="*/ 6129 h 10000"/>
                  <a:gd name="connsiteX30-3949" fmla="*/ 4518 w 10000"/>
                  <a:gd name="connsiteY30-3950" fmla="*/ 6092 h 10000"/>
                  <a:gd name="connsiteX31-3951" fmla="*/ 5531 w 10000"/>
                  <a:gd name="connsiteY31-3952" fmla="*/ 6642 h 10000"/>
                  <a:gd name="connsiteX32-3953" fmla="*/ 5611 w 10000"/>
                  <a:gd name="connsiteY32-3954" fmla="*/ 6642 h 10000"/>
                  <a:gd name="connsiteX33-3955" fmla="*/ 6093 w 10000"/>
                  <a:gd name="connsiteY33-3956" fmla="*/ 6129 h 10000"/>
                  <a:gd name="connsiteX34-3957" fmla="*/ 6013 w 10000"/>
                  <a:gd name="connsiteY34-3958" fmla="*/ 5907 h 10000"/>
                  <a:gd name="connsiteX35-3959" fmla="*/ 5820 w 10000"/>
                  <a:gd name="connsiteY35-3960" fmla="*/ 5981 h 10000"/>
                  <a:gd name="connsiteX36-3961" fmla="*/ 5547 w 10000"/>
                  <a:gd name="connsiteY36-3962" fmla="*/ 6312 h 10000"/>
                  <a:gd name="connsiteX37-3963" fmla="*/ 4695 w 10000"/>
                  <a:gd name="connsiteY37-3964" fmla="*/ 5834 h 10000"/>
                  <a:gd name="connsiteX38-3965" fmla="*/ 2510 w 10000"/>
                  <a:gd name="connsiteY38-3966" fmla="*/ 5852 h 10000"/>
                  <a:gd name="connsiteX39-3967" fmla="*/ 1545 w 10000"/>
                  <a:gd name="connsiteY39-3968" fmla="*/ 5981 h 10000"/>
                  <a:gd name="connsiteX40-3969" fmla="*/ 1208 w 10000"/>
                  <a:gd name="connsiteY40-3970" fmla="*/ 5431 h 10000"/>
                  <a:gd name="connsiteX41-3971" fmla="*/ 1514 w 10000"/>
                  <a:gd name="connsiteY41-3972" fmla="*/ 4386 h 10000"/>
                  <a:gd name="connsiteX42-3973" fmla="*/ 1561 w 10000"/>
                  <a:gd name="connsiteY42-3974" fmla="*/ 4203 h 10000"/>
                  <a:gd name="connsiteX43-3975" fmla="*/ 1787 w 10000"/>
                  <a:gd name="connsiteY43-3976" fmla="*/ 2991 h 10000"/>
                  <a:gd name="connsiteX44-3977" fmla="*/ 3136 w 10000"/>
                  <a:gd name="connsiteY44-3978" fmla="*/ 2606 h 10000"/>
                  <a:gd name="connsiteX45-3979" fmla="*/ 3876 w 10000"/>
                  <a:gd name="connsiteY45-3980" fmla="*/ 3799 h 10000"/>
                  <a:gd name="connsiteX46-3981" fmla="*/ 2703 w 10000"/>
                  <a:gd name="connsiteY46-3982" fmla="*/ 4569 h 10000"/>
                  <a:gd name="connsiteX47-3983" fmla="*/ 2719 w 10000"/>
                  <a:gd name="connsiteY47-3984" fmla="*/ 4808 h 10000"/>
                  <a:gd name="connsiteX48-3985" fmla="*/ 2927 w 10000"/>
                  <a:gd name="connsiteY48-3986" fmla="*/ 4771 h 10000"/>
                  <a:gd name="connsiteX49-3987" fmla="*/ 4744 w 10000"/>
                  <a:gd name="connsiteY49-3988" fmla="*/ 4423 h 10000"/>
                  <a:gd name="connsiteX50-3989" fmla="*/ 4937 w 10000"/>
                  <a:gd name="connsiteY50-3990" fmla="*/ 4423 h 10000"/>
                  <a:gd name="connsiteX51-3991" fmla="*/ 5804 w 10000"/>
                  <a:gd name="connsiteY51-3992" fmla="*/ 4184 h 10000"/>
                  <a:gd name="connsiteX52-3993" fmla="*/ 6383 w 10000"/>
                  <a:gd name="connsiteY52-3994" fmla="*/ 4973 h 10000"/>
                  <a:gd name="connsiteX53-3995" fmla="*/ 6512 w 10000"/>
                  <a:gd name="connsiteY53-3996" fmla="*/ 5119 h 10000"/>
                  <a:gd name="connsiteX54-3997" fmla="*/ 7572 w 10000"/>
                  <a:gd name="connsiteY54-3998" fmla="*/ 6532 h 10000"/>
                  <a:gd name="connsiteX55-3999" fmla="*/ 7093 w 10000"/>
                  <a:gd name="connsiteY55-4000" fmla="*/ 7894 h 10000"/>
                  <a:gd name="connsiteX56-4001" fmla="*/ 5483 w 10000"/>
                  <a:gd name="connsiteY56-4002" fmla="*/ 8218 h 10000"/>
                  <a:gd name="connsiteX57-4003" fmla="*/ 5467 w 10000"/>
                  <a:gd name="connsiteY57-4004" fmla="*/ 8273 h 10000"/>
                  <a:gd name="connsiteX58-4005" fmla="*/ 3490 w 10000"/>
                  <a:gd name="connsiteY58-4006" fmla="*/ 8053 h 10000"/>
                  <a:gd name="connsiteX59-4007" fmla="*/ 3345 w 10000"/>
                  <a:gd name="connsiteY59-4008" fmla="*/ 7357 h 10000"/>
                  <a:gd name="connsiteX60-4009" fmla="*/ 3586 w 10000"/>
                  <a:gd name="connsiteY60-4010" fmla="*/ 7082 h 10000"/>
                  <a:gd name="connsiteX61-4011" fmla="*/ 3683 w 10000"/>
                  <a:gd name="connsiteY61-4012" fmla="*/ 6880 h 10000"/>
                  <a:gd name="connsiteX62-4013" fmla="*/ 3490 w 10000"/>
                  <a:gd name="connsiteY62-4014" fmla="*/ 6770 h 10000"/>
                  <a:gd name="connsiteX63-4015" fmla="*/ 3072 w 10000"/>
                  <a:gd name="connsiteY63-4016" fmla="*/ 7247 h 10000"/>
                  <a:gd name="connsiteX64-4017" fmla="*/ 3249 w 10000"/>
                  <a:gd name="connsiteY64-4018" fmla="*/ 8255 h 10000"/>
                  <a:gd name="connsiteX65-4019" fmla="*/ 3249 w 10000"/>
                  <a:gd name="connsiteY65-4020" fmla="*/ 8273 h 10000"/>
                  <a:gd name="connsiteX66-4021" fmla="*/ 4680 w 10000"/>
                  <a:gd name="connsiteY66-4022" fmla="*/ 8825 h 10000"/>
                  <a:gd name="connsiteX67-4023" fmla="*/ 5354 w 10000"/>
                  <a:gd name="connsiteY67-4024" fmla="*/ 8677 h 10000"/>
                  <a:gd name="connsiteX68-4025" fmla="*/ 3393 w 10000"/>
                  <a:gd name="connsiteY68-4026" fmla="*/ 9998 h 10000"/>
                  <a:gd name="connsiteX69-4027" fmla="*/ 2253 w 10000"/>
                  <a:gd name="connsiteY69-4028" fmla="*/ 9228 h 10000"/>
                  <a:gd name="connsiteX70-4029" fmla="*/ 1224 w 10000"/>
                  <a:gd name="connsiteY70-4030" fmla="*/ 7137 h 10000"/>
                  <a:gd name="connsiteX71-4031" fmla="*/ 3 w 10000"/>
                  <a:gd name="connsiteY71-4032" fmla="*/ 4954 h 10000"/>
                  <a:gd name="connsiteX0-4033" fmla="*/ 3 w 10000"/>
                  <a:gd name="connsiteY0-4034" fmla="*/ 4954 h 10000"/>
                  <a:gd name="connsiteX1-4035" fmla="*/ 726 w 10000"/>
                  <a:gd name="connsiteY1-4036" fmla="*/ 3028 h 10000"/>
                  <a:gd name="connsiteX2-4037" fmla="*/ 1337 w 10000"/>
                  <a:gd name="connsiteY2-4038" fmla="*/ 1635 h 10000"/>
                  <a:gd name="connsiteX3-4039" fmla="*/ 3233 w 10000"/>
                  <a:gd name="connsiteY3-4040" fmla="*/ 773 h 10000"/>
                  <a:gd name="connsiteX4-4041" fmla="*/ 5997 w 10000"/>
                  <a:gd name="connsiteY4-4042" fmla="*/ 424 h 10000"/>
                  <a:gd name="connsiteX5-4043" fmla="*/ 8488 w 10000"/>
                  <a:gd name="connsiteY5-4044" fmla="*/ 1452 h 10000"/>
                  <a:gd name="connsiteX6-4045" fmla="*/ 9693 w 10000"/>
                  <a:gd name="connsiteY6-4046" fmla="*/ 4661 h 10000"/>
                  <a:gd name="connsiteX7-4047" fmla="*/ 7765 w 10000"/>
                  <a:gd name="connsiteY7-4048" fmla="*/ 5852 h 10000"/>
                  <a:gd name="connsiteX8-4049" fmla="*/ 6752 w 10000"/>
                  <a:gd name="connsiteY8-4050" fmla="*/ 4844 h 10000"/>
                  <a:gd name="connsiteX9-4051" fmla="*/ 7444 w 10000"/>
                  <a:gd name="connsiteY9-4052" fmla="*/ 2845 h 10000"/>
                  <a:gd name="connsiteX10-4053" fmla="*/ 8680 w 10000"/>
                  <a:gd name="connsiteY10-4054" fmla="*/ 2808 h 10000"/>
                  <a:gd name="connsiteX11-4055" fmla="*/ 8873 w 10000"/>
                  <a:gd name="connsiteY11-4056" fmla="*/ 3799 h 10000"/>
                  <a:gd name="connsiteX12-4057" fmla="*/ 8568 w 10000"/>
                  <a:gd name="connsiteY12-4058" fmla="*/ 4203 h 10000"/>
                  <a:gd name="connsiteX13-4059" fmla="*/ 7941 w 10000"/>
                  <a:gd name="connsiteY13-4060" fmla="*/ 4184 h 10000"/>
                  <a:gd name="connsiteX14-4061" fmla="*/ 7748 w 10000"/>
                  <a:gd name="connsiteY14-4062" fmla="*/ 4276 h 10000"/>
                  <a:gd name="connsiteX15-4063" fmla="*/ 7829 w 10000"/>
                  <a:gd name="connsiteY15-4064" fmla="*/ 4496 h 10000"/>
                  <a:gd name="connsiteX16-4065" fmla="*/ 8664 w 10000"/>
                  <a:gd name="connsiteY16-4066" fmla="*/ 4514 h 10000"/>
                  <a:gd name="connsiteX17-4067" fmla="*/ 9163 w 10000"/>
                  <a:gd name="connsiteY17-4068" fmla="*/ 3928 h 10000"/>
                  <a:gd name="connsiteX18-4069" fmla="*/ 8857 w 10000"/>
                  <a:gd name="connsiteY18-4070" fmla="*/ 2533 h 10000"/>
                  <a:gd name="connsiteX19-4071" fmla="*/ 7637 w 10000"/>
                  <a:gd name="connsiteY19-4072" fmla="*/ 2350 h 10000"/>
                  <a:gd name="connsiteX20-4073" fmla="*/ 6720 w 10000"/>
                  <a:gd name="connsiteY20-4074" fmla="*/ 1360 h 10000"/>
                  <a:gd name="connsiteX21-4075" fmla="*/ 5627 w 10000"/>
                  <a:gd name="connsiteY21-4076" fmla="*/ 1470 h 10000"/>
                  <a:gd name="connsiteX22-4077" fmla="*/ 4390 w 10000"/>
                  <a:gd name="connsiteY22-4078" fmla="*/ 902 h 10000"/>
                  <a:gd name="connsiteX23-4079" fmla="*/ 3442 w 10000"/>
                  <a:gd name="connsiteY23-4080" fmla="*/ 1543 h 10000"/>
                  <a:gd name="connsiteX24-4081" fmla="*/ 3201 w 10000"/>
                  <a:gd name="connsiteY24-4082" fmla="*/ 2277 h 10000"/>
                  <a:gd name="connsiteX25-4083" fmla="*/ 1578 w 10000"/>
                  <a:gd name="connsiteY25-4084" fmla="*/ 2771 h 10000"/>
                  <a:gd name="connsiteX26-4085" fmla="*/ 1257 w 10000"/>
                  <a:gd name="connsiteY26-4086" fmla="*/ 4203 h 10000"/>
                  <a:gd name="connsiteX27-4087" fmla="*/ 902 w 10000"/>
                  <a:gd name="connsiteY27-4088" fmla="*/ 5486 h 10000"/>
                  <a:gd name="connsiteX28-4089" fmla="*/ 1417 w 10000"/>
                  <a:gd name="connsiteY28-4090" fmla="*/ 6294 h 10000"/>
                  <a:gd name="connsiteX29-4091" fmla="*/ 2670 w 10000"/>
                  <a:gd name="connsiteY29-4092" fmla="*/ 6129 h 10000"/>
                  <a:gd name="connsiteX30-4093" fmla="*/ 4518 w 10000"/>
                  <a:gd name="connsiteY30-4094" fmla="*/ 6092 h 10000"/>
                  <a:gd name="connsiteX31-4095" fmla="*/ 5531 w 10000"/>
                  <a:gd name="connsiteY31-4096" fmla="*/ 6642 h 10000"/>
                  <a:gd name="connsiteX32-4097" fmla="*/ 5611 w 10000"/>
                  <a:gd name="connsiteY32-4098" fmla="*/ 6642 h 10000"/>
                  <a:gd name="connsiteX33-4099" fmla="*/ 6093 w 10000"/>
                  <a:gd name="connsiteY33-4100" fmla="*/ 6129 h 10000"/>
                  <a:gd name="connsiteX34-4101" fmla="*/ 6013 w 10000"/>
                  <a:gd name="connsiteY34-4102" fmla="*/ 5907 h 10000"/>
                  <a:gd name="connsiteX35-4103" fmla="*/ 5820 w 10000"/>
                  <a:gd name="connsiteY35-4104" fmla="*/ 5981 h 10000"/>
                  <a:gd name="connsiteX36-4105" fmla="*/ 5547 w 10000"/>
                  <a:gd name="connsiteY36-4106" fmla="*/ 6312 h 10000"/>
                  <a:gd name="connsiteX37-4107" fmla="*/ 4695 w 10000"/>
                  <a:gd name="connsiteY37-4108" fmla="*/ 5834 h 10000"/>
                  <a:gd name="connsiteX38-4109" fmla="*/ 2510 w 10000"/>
                  <a:gd name="connsiteY38-4110" fmla="*/ 5852 h 10000"/>
                  <a:gd name="connsiteX39-4111" fmla="*/ 1545 w 10000"/>
                  <a:gd name="connsiteY39-4112" fmla="*/ 5981 h 10000"/>
                  <a:gd name="connsiteX40-4113" fmla="*/ 1208 w 10000"/>
                  <a:gd name="connsiteY40-4114" fmla="*/ 5431 h 10000"/>
                  <a:gd name="connsiteX41-4115" fmla="*/ 1514 w 10000"/>
                  <a:gd name="connsiteY41-4116" fmla="*/ 4386 h 10000"/>
                  <a:gd name="connsiteX42-4117" fmla="*/ 1561 w 10000"/>
                  <a:gd name="connsiteY42-4118" fmla="*/ 4203 h 10000"/>
                  <a:gd name="connsiteX43-4119" fmla="*/ 1787 w 10000"/>
                  <a:gd name="connsiteY43-4120" fmla="*/ 2991 h 10000"/>
                  <a:gd name="connsiteX44-4121" fmla="*/ 3136 w 10000"/>
                  <a:gd name="connsiteY44-4122" fmla="*/ 2606 h 10000"/>
                  <a:gd name="connsiteX45-4123" fmla="*/ 3876 w 10000"/>
                  <a:gd name="connsiteY45-4124" fmla="*/ 3799 h 10000"/>
                  <a:gd name="connsiteX46-4125" fmla="*/ 2703 w 10000"/>
                  <a:gd name="connsiteY46-4126" fmla="*/ 4569 h 10000"/>
                  <a:gd name="connsiteX47-4127" fmla="*/ 2719 w 10000"/>
                  <a:gd name="connsiteY47-4128" fmla="*/ 4808 h 10000"/>
                  <a:gd name="connsiteX48-4129" fmla="*/ 2927 w 10000"/>
                  <a:gd name="connsiteY48-4130" fmla="*/ 4771 h 10000"/>
                  <a:gd name="connsiteX49-4131" fmla="*/ 4744 w 10000"/>
                  <a:gd name="connsiteY49-4132" fmla="*/ 4423 h 10000"/>
                  <a:gd name="connsiteX50-4133" fmla="*/ 4937 w 10000"/>
                  <a:gd name="connsiteY50-4134" fmla="*/ 4423 h 10000"/>
                  <a:gd name="connsiteX51-4135" fmla="*/ 5804 w 10000"/>
                  <a:gd name="connsiteY51-4136" fmla="*/ 4184 h 10000"/>
                  <a:gd name="connsiteX52-4137" fmla="*/ 6383 w 10000"/>
                  <a:gd name="connsiteY52-4138" fmla="*/ 4973 h 10000"/>
                  <a:gd name="connsiteX53-4139" fmla="*/ 6512 w 10000"/>
                  <a:gd name="connsiteY53-4140" fmla="*/ 5119 h 10000"/>
                  <a:gd name="connsiteX54-4141" fmla="*/ 7572 w 10000"/>
                  <a:gd name="connsiteY54-4142" fmla="*/ 6532 h 10000"/>
                  <a:gd name="connsiteX55-4143" fmla="*/ 7093 w 10000"/>
                  <a:gd name="connsiteY55-4144" fmla="*/ 7953 h 10000"/>
                  <a:gd name="connsiteX56-4145" fmla="*/ 5483 w 10000"/>
                  <a:gd name="connsiteY56-4146" fmla="*/ 8218 h 10000"/>
                  <a:gd name="connsiteX57-4147" fmla="*/ 5467 w 10000"/>
                  <a:gd name="connsiteY57-4148" fmla="*/ 8273 h 10000"/>
                  <a:gd name="connsiteX58-4149" fmla="*/ 3490 w 10000"/>
                  <a:gd name="connsiteY58-4150" fmla="*/ 8053 h 10000"/>
                  <a:gd name="connsiteX59-4151" fmla="*/ 3345 w 10000"/>
                  <a:gd name="connsiteY59-4152" fmla="*/ 7357 h 10000"/>
                  <a:gd name="connsiteX60-4153" fmla="*/ 3586 w 10000"/>
                  <a:gd name="connsiteY60-4154" fmla="*/ 7082 h 10000"/>
                  <a:gd name="connsiteX61-4155" fmla="*/ 3683 w 10000"/>
                  <a:gd name="connsiteY61-4156" fmla="*/ 6880 h 10000"/>
                  <a:gd name="connsiteX62-4157" fmla="*/ 3490 w 10000"/>
                  <a:gd name="connsiteY62-4158" fmla="*/ 6770 h 10000"/>
                  <a:gd name="connsiteX63-4159" fmla="*/ 3072 w 10000"/>
                  <a:gd name="connsiteY63-4160" fmla="*/ 7247 h 10000"/>
                  <a:gd name="connsiteX64-4161" fmla="*/ 3249 w 10000"/>
                  <a:gd name="connsiteY64-4162" fmla="*/ 8255 h 10000"/>
                  <a:gd name="connsiteX65-4163" fmla="*/ 3249 w 10000"/>
                  <a:gd name="connsiteY65-4164" fmla="*/ 8273 h 10000"/>
                  <a:gd name="connsiteX66-4165" fmla="*/ 4680 w 10000"/>
                  <a:gd name="connsiteY66-4166" fmla="*/ 8825 h 10000"/>
                  <a:gd name="connsiteX67-4167" fmla="*/ 5354 w 10000"/>
                  <a:gd name="connsiteY67-4168" fmla="*/ 8677 h 10000"/>
                  <a:gd name="connsiteX68-4169" fmla="*/ 3393 w 10000"/>
                  <a:gd name="connsiteY68-4170" fmla="*/ 9998 h 10000"/>
                  <a:gd name="connsiteX69-4171" fmla="*/ 2253 w 10000"/>
                  <a:gd name="connsiteY69-4172" fmla="*/ 9228 h 10000"/>
                  <a:gd name="connsiteX70-4173" fmla="*/ 1224 w 10000"/>
                  <a:gd name="connsiteY70-4174" fmla="*/ 7137 h 10000"/>
                  <a:gd name="connsiteX71-4175" fmla="*/ 3 w 10000"/>
                  <a:gd name="connsiteY71-4176" fmla="*/ 4954 h 10000"/>
                  <a:gd name="connsiteX0-4177" fmla="*/ 3 w 10000"/>
                  <a:gd name="connsiteY0-4178" fmla="*/ 4954 h 10000"/>
                  <a:gd name="connsiteX1-4179" fmla="*/ 726 w 10000"/>
                  <a:gd name="connsiteY1-4180" fmla="*/ 3028 h 10000"/>
                  <a:gd name="connsiteX2-4181" fmla="*/ 1337 w 10000"/>
                  <a:gd name="connsiteY2-4182" fmla="*/ 1635 h 10000"/>
                  <a:gd name="connsiteX3-4183" fmla="*/ 3233 w 10000"/>
                  <a:gd name="connsiteY3-4184" fmla="*/ 773 h 10000"/>
                  <a:gd name="connsiteX4-4185" fmla="*/ 5997 w 10000"/>
                  <a:gd name="connsiteY4-4186" fmla="*/ 424 h 10000"/>
                  <a:gd name="connsiteX5-4187" fmla="*/ 8488 w 10000"/>
                  <a:gd name="connsiteY5-4188" fmla="*/ 1452 h 10000"/>
                  <a:gd name="connsiteX6-4189" fmla="*/ 9693 w 10000"/>
                  <a:gd name="connsiteY6-4190" fmla="*/ 4661 h 10000"/>
                  <a:gd name="connsiteX7-4191" fmla="*/ 7765 w 10000"/>
                  <a:gd name="connsiteY7-4192" fmla="*/ 5852 h 10000"/>
                  <a:gd name="connsiteX8-4193" fmla="*/ 6752 w 10000"/>
                  <a:gd name="connsiteY8-4194" fmla="*/ 4844 h 10000"/>
                  <a:gd name="connsiteX9-4195" fmla="*/ 7444 w 10000"/>
                  <a:gd name="connsiteY9-4196" fmla="*/ 2845 h 10000"/>
                  <a:gd name="connsiteX10-4197" fmla="*/ 8680 w 10000"/>
                  <a:gd name="connsiteY10-4198" fmla="*/ 2808 h 10000"/>
                  <a:gd name="connsiteX11-4199" fmla="*/ 8873 w 10000"/>
                  <a:gd name="connsiteY11-4200" fmla="*/ 3799 h 10000"/>
                  <a:gd name="connsiteX12-4201" fmla="*/ 8568 w 10000"/>
                  <a:gd name="connsiteY12-4202" fmla="*/ 4203 h 10000"/>
                  <a:gd name="connsiteX13-4203" fmla="*/ 7941 w 10000"/>
                  <a:gd name="connsiteY13-4204" fmla="*/ 4184 h 10000"/>
                  <a:gd name="connsiteX14-4205" fmla="*/ 7748 w 10000"/>
                  <a:gd name="connsiteY14-4206" fmla="*/ 4276 h 10000"/>
                  <a:gd name="connsiteX15-4207" fmla="*/ 7829 w 10000"/>
                  <a:gd name="connsiteY15-4208" fmla="*/ 4496 h 10000"/>
                  <a:gd name="connsiteX16-4209" fmla="*/ 8664 w 10000"/>
                  <a:gd name="connsiteY16-4210" fmla="*/ 4514 h 10000"/>
                  <a:gd name="connsiteX17-4211" fmla="*/ 9163 w 10000"/>
                  <a:gd name="connsiteY17-4212" fmla="*/ 3928 h 10000"/>
                  <a:gd name="connsiteX18-4213" fmla="*/ 8857 w 10000"/>
                  <a:gd name="connsiteY18-4214" fmla="*/ 2533 h 10000"/>
                  <a:gd name="connsiteX19-4215" fmla="*/ 7637 w 10000"/>
                  <a:gd name="connsiteY19-4216" fmla="*/ 2350 h 10000"/>
                  <a:gd name="connsiteX20-4217" fmla="*/ 6720 w 10000"/>
                  <a:gd name="connsiteY20-4218" fmla="*/ 1360 h 10000"/>
                  <a:gd name="connsiteX21-4219" fmla="*/ 5627 w 10000"/>
                  <a:gd name="connsiteY21-4220" fmla="*/ 1470 h 10000"/>
                  <a:gd name="connsiteX22-4221" fmla="*/ 4390 w 10000"/>
                  <a:gd name="connsiteY22-4222" fmla="*/ 902 h 10000"/>
                  <a:gd name="connsiteX23-4223" fmla="*/ 3442 w 10000"/>
                  <a:gd name="connsiteY23-4224" fmla="*/ 1543 h 10000"/>
                  <a:gd name="connsiteX24-4225" fmla="*/ 3201 w 10000"/>
                  <a:gd name="connsiteY24-4226" fmla="*/ 2277 h 10000"/>
                  <a:gd name="connsiteX25-4227" fmla="*/ 1578 w 10000"/>
                  <a:gd name="connsiteY25-4228" fmla="*/ 2771 h 10000"/>
                  <a:gd name="connsiteX26-4229" fmla="*/ 1257 w 10000"/>
                  <a:gd name="connsiteY26-4230" fmla="*/ 4203 h 10000"/>
                  <a:gd name="connsiteX27-4231" fmla="*/ 902 w 10000"/>
                  <a:gd name="connsiteY27-4232" fmla="*/ 5486 h 10000"/>
                  <a:gd name="connsiteX28-4233" fmla="*/ 1417 w 10000"/>
                  <a:gd name="connsiteY28-4234" fmla="*/ 6294 h 10000"/>
                  <a:gd name="connsiteX29-4235" fmla="*/ 2670 w 10000"/>
                  <a:gd name="connsiteY29-4236" fmla="*/ 6129 h 10000"/>
                  <a:gd name="connsiteX30-4237" fmla="*/ 4518 w 10000"/>
                  <a:gd name="connsiteY30-4238" fmla="*/ 6092 h 10000"/>
                  <a:gd name="connsiteX31-4239" fmla="*/ 5531 w 10000"/>
                  <a:gd name="connsiteY31-4240" fmla="*/ 6642 h 10000"/>
                  <a:gd name="connsiteX32-4241" fmla="*/ 5611 w 10000"/>
                  <a:gd name="connsiteY32-4242" fmla="*/ 6642 h 10000"/>
                  <a:gd name="connsiteX33-4243" fmla="*/ 6093 w 10000"/>
                  <a:gd name="connsiteY33-4244" fmla="*/ 6129 h 10000"/>
                  <a:gd name="connsiteX34-4245" fmla="*/ 6013 w 10000"/>
                  <a:gd name="connsiteY34-4246" fmla="*/ 5907 h 10000"/>
                  <a:gd name="connsiteX35-4247" fmla="*/ 5820 w 10000"/>
                  <a:gd name="connsiteY35-4248" fmla="*/ 5981 h 10000"/>
                  <a:gd name="connsiteX36-4249" fmla="*/ 5547 w 10000"/>
                  <a:gd name="connsiteY36-4250" fmla="*/ 6312 h 10000"/>
                  <a:gd name="connsiteX37-4251" fmla="*/ 4695 w 10000"/>
                  <a:gd name="connsiteY37-4252" fmla="*/ 5834 h 10000"/>
                  <a:gd name="connsiteX38-4253" fmla="*/ 2510 w 10000"/>
                  <a:gd name="connsiteY38-4254" fmla="*/ 5852 h 10000"/>
                  <a:gd name="connsiteX39-4255" fmla="*/ 1545 w 10000"/>
                  <a:gd name="connsiteY39-4256" fmla="*/ 5981 h 10000"/>
                  <a:gd name="connsiteX40-4257" fmla="*/ 1208 w 10000"/>
                  <a:gd name="connsiteY40-4258" fmla="*/ 5431 h 10000"/>
                  <a:gd name="connsiteX41-4259" fmla="*/ 1514 w 10000"/>
                  <a:gd name="connsiteY41-4260" fmla="*/ 4386 h 10000"/>
                  <a:gd name="connsiteX42-4261" fmla="*/ 1561 w 10000"/>
                  <a:gd name="connsiteY42-4262" fmla="*/ 4203 h 10000"/>
                  <a:gd name="connsiteX43-4263" fmla="*/ 1787 w 10000"/>
                  <a:gd name="connsiteY43-4264" fmla="*/ 2991 h 10000"/>
                  <a:gd name="connsiteX44-4265" fmla="*/ 3136 w 10000"/>
                  <a:gd name="connsiteY44-4266" fmla="*/ 2606 h 10000"/>
                  <a:gd name="connsiteX45-4267" fmla="*/ 3876 w 10000"/>
                  <a:gd name="connsiteY45-4268" fmla="*/ 3799 h 10000"/>
                  <a:gd name="connsiteX46-4269" fmla="*/ 2703 w 10000"/>
                  <a:gd name="connsiteY46-4270" fmla="*/ 4569 h 10000"/>
                  <a:gd name="connsiteX47-4271" fmla="*/ 2719 w 10000"/>
                  <a:gd name="connsiteY47-4272" fmla="*/ 4808 h 10000"/>
                  <a:gd name="connsiteX48-4273" fmla="*/ 2927 w 10000"/>
                  <a:gd name="connsiteY48-4274" fmla="*/ 4771 h 10000"/>
                  <a:gd name="connsiteX49-4275" fmla="*/ 4744 w 10000"/>
                  <a:gd name="connsiteY49-4276" fmla="*/ 4423 h 10000"/>
                  <a:gd name="connsiteX50-4277" fmla="*/ 4937 w 10000"/>
                  <a:gd name="connsiteY50-4278" fmla="*/ 4423 h 10000"/>
                  <a:gd name="connsiteX51-4279" fmla="*/ 5804 w 10000"/>
                  <a:gd name="connsiteY51-4280" fmla="*/ 4184 h 10000"/>
                  <a:gd name="connsiteX52-4281" fmla="*/ 6383 w 10000"/>
                  <a:gd name="connsiteY52-4282" fmla="*/ 4973 h 10000"/>
                  <a:gd name="connsiteX53-4283" fmla="*/ 6512 w 10000"/>
                  <a:gd name="connsiteY53-4284" fmla="*/ 5119 h 10000"/>
                  <a:gd name="connsiteX54-4285" fmla="*/ 7572 w 10000"/>
                  <a:gd name="connsiteY54-4286" fmla="*/ 6532 h 10000"/>
                  <a:gd name="connsiteX55-4287" fmla="*/ 7093 w 10000"/>
                  <a:gd name="connsiteY55-4288" fmla="*/ 7953 h 10000"/>
                  <a:gd name="connsiteX56-4289" fmla="*/ 5483 w 10000"/>
                  <a:gd name="connsiteY56-4290" fmla="*/ 8218 h 10000"/>
                  <a:gd name="connsiteX57-4291" fmla="*/ 5467 w 10000"/>
                  <a:gd name="connsiteY57-4292" fmla="*/ 8273 h 10000"/>
                  <a:gd name="connsiteX58-4293" fmla="*/ 3490 w 10000"/>
                  <a:gd name="connsiteY58-4294" fmla="*/ 8053 h 10000"/>
                  <a:gd name="connsiteX59-4295" fmla="*/ 3345 w 10000"/>
                  <a:gd name="connsiteY59-4296" fmla="*/ 7357 h 10000"/>
                  <a:gd name="connsiteX60-4297" fmla="*/ 3586 w 10000"/>
                  <a:gd name="connsiteY60-4298" fmla="*/ 7082 h 10000"/>
                  <a:gd name="connsiteX61-4299" fmla="*/ 3683 w 10000"/>
                  <a:gd name="connsiteY61-4300" fmla="*/ 6880 h 10000"/>
                  <a:gd name="connsiteX62-4301" fmla="*/ 3490 w 10000"/>
                  <a:gd name="connsiteY62-4302" fmla="*/ 6770 h 10000"/>
                  <a:gd name="connsiteX63-4303" fmla="*/ 3072 w 10000"/>
                  <a:gd name="connsiteY63-4304" fmla="*/ 7247 h 10000"/>
                  <a:gd name="connsiteX64-4305" fmla="*/ 3249 w 10000"/>
                  <a:gd name="connsiteY64-4306" fmla="*/ 8255 h 10000"/>
                  <a:gd name="connsiteX65-4307" fmla="*/ 3249 w 10000"/>
                  <a:gd name="connsiteY65-4308" fmla="*/ 8273 h 10000"/>
                  <a:gd name="connsiteX66-4309" fmla="*/ 4680 w 10000"/>
                  <a:gd name="connsiteY66-4310" fmla="*/ 8825 h 10000"/>
                  <a:gd name="connsiteX67-4311" fmla="*/ 5354 w 10000"/>
                  <a:gd name="connsiteY67-4312" fmla="*/ 8677 h 10000"/>
                  <a:gd name="connsiteX68-4313" fmla="*/ 3393 w 10000"/>
                  <a:gd name="connsiteY68-4314" fmla="*/ 9998 h 10000"/>
                  <a:gd name="connsiteX69-4315" fmla="*/ 2253 w 10000"/>
                  <a:gd name="connsiteY69-4316" fmla="*/ 9228 h 10000"/>
                  <a:gd name="connsiteX70-4317" fmla="*/ 1224 w 10000"/>
                  <a:gd name="connsiteY70-4318" fmla="*/ 7137 h 10000"/>
                  <a:gd name="connsiteX71-4319" fmla="*/ 3 w 10000"/>
                  <a:gd name="connsiteY71-4320" fmla="*/ 4954 h 10000"/>
                  <a:gd name="connsiteX0-4321" fmla="*/ 3 w 10000"/>
                  <a:gd name="connsiteY0-4322" fmla="*/ 4954 h 10000"/>
                  <a:gd name="connsiteX1-4323" fmla="*/ 726 w 10000"/>
                  <a:gd name="connsiteY1-4324" fmla="*/ 3028 h 10000"/>
                  <a:gd name="connsiteX2-4325" fmla="*/ 1337 w 10000"/>
                  <a:gd name="connsiteY2-4326" fmla="*/ 1635 h 10000"/>
                  <a:gd name="connsiteX3-4327" fmla="*/ 3233 w 10000"/>
                  <a:gd name="connsiteY3-4328" fmla="*/ 773 h 10000"/>
                  <a:gd name="connsiteX4-4329" fmla="*/ 5997 w 10000"/>
                  <a:gd name="connsiteY4-4330" fmla="*/ 424 h 10000"/>
                  <a:gd name="connsiteX5-4331" fmla="*/ 8488 w 10000"/>
                  <a:gd name="connsiteY5-4332" fmla="*/ 1452 h 10000"/>
                  <a:gd name="connsiteX6-4333" fmla="*/ 9693 w 10000"/>
                  <a:gd name="connsiteY6-4334" fmla="*/ 4661 h 10000"/>
                  <a:gd name="connsiteX7-4335" fmla="*/ 7765 w 10000"/>
                  <a:gd name="connsiteY7-4336" fmla="*/ 5852 h 10000"/>
                  <a:gd name="connsiteX8-4337" fmla="*/ 6752 w 10000"/>
                  <a:gd name="connsiteY8-4338" fmla="*/ 4844 h 10000"/>
                  <a:gd name="connsiteX9-4339" fmla="*/ 7444 w 10000"/>
                  <a:gd name="connsiteY9-4340" fmla="*/ 2845 h 10000"/>
                  <a:gd name="connsiteX10-4341" fmla="*/ 8680 w 10000"/>
                  <a:gd name="connsiteY10-4342" fmla="*/ 2808 h 10000"/>
                  <a:gd name="connsiteX11-4343" fmla="*/ 8873 w 10000"/>
                  <a:gd name="connsiteY11-4344" fmla="*/ 3799 h 10000"/>
                  <a:gd name="connsiteX12-4345" fmla="*/ 8568 w 10000"/>
                  <a:gd name="connsiteY12-4346" fmla="*/ 4203 h 10000"/>
                  <a:gd name="connsiteX13-4347" fmla="*/ 7941 w 10000"/>
                  <a:gd name="connsiteY13-4348" fmla="*/ 4184 h 10000"/>
                  <a:gd name="connsiteX14-4349" fmla="*/ 7748 w 10000"/>
                  <a:gd name="connsiteY14-4350" fmla="*/ 4276 h 10000"/>
                  <a:gd name="connsiteX15-4351" fmla="*/ 7829 w 10000"/>
                  <a:gd name="connsiteY15-4352" fmla="*/ 4496 h 10000"/>
                  <a:gd name="connsiteX16-4353" fmla="*/ 8664 w 10000"/>
                  <a:gd name="connsiteY16-4354" fmla="*/ 4514 h 10000"/>
                  <a:gd name="connsiteX17-4355" fmla="*/ 9163 w 10000"/>
                  <a:gd name="connsiteY17-4356" fmla="*/ 3928 h 10000"/>
                  <a:gd name="connsiteX18-4357" fmla="*/ 8857 w 10000"/>
                  <a:gd name="connsiteY18-4358" fmla="*/ 2533 h 10000"/>
                  <a:gd name="connsiteX19-4359" fmla="*/ 7637 w 10000"/>
                  <a:gd name="connsiteY19-4360" fmla="*/ 2350 h 10000"/>
                  <a:gd name="connsiteX20-4361" fmla="*/ 6720 w 10000"/>
                  <a:gd name="connsiteY20-4362" fmla="*/ 1360 h 10000"/>
                  <a:gd name="connsiteX21-4363" fmla="*/ 5627 w 10000"/>
                  <a:gd name="connsiteY21-4364" fmla="*/ 1470 h 10000"/>
                  <a:gd name="connsiteX22-4365" fmla="*/ 4390 w 10000"/>
                  <a:gd name="connsiteY22-4366" fmla="*/ 902 h 10000"/>
                  <a:gd name="connsiteX23-4367" fmla="*/ 3442 w 10000"/>
                  <a:gd name="connsiteY23-4368" fmla="*/ 1543 h 10000"/>
                  <a:gd name="connsiteX24-4369" fmla="*/ 3201 w 10000"/>
                  <a:gd name="connsiteY24-4370" fmla="*/ 2277 h 10000"/>
                  <a:gd name="connsiteX25-4371" fmla="*/ 1578 w 10000"/>
                  <a:gd name="connsiteY25-4372" fmla="*/ 2771 h 10000"/>
                  <a:gd name="connsiteX26-4373" fmla="*/ 1257 w 10000"/>
                  <a:gd name="connsiteY26-4374" fmla="*/ 4203 h 10000"/>
                  <a:gd name="connsiteX27-4375" fmla="*/ 902 w 10000"/>
                  <a:gd name="connsiteY27-4376" fmla="*/ 5486 h 10000"/>
                  <a:gd name="connsiteX28-4377" fmla="*/ 1417 w 10000"/>
                  <a:gd name="connsiteY28-4378" fmla="*/ 6294 h 10000"/>
                  <a:gd name="connsiteX29-4379" fmla="*/ 2670 w 10000"/>
                  <a:gd name="connsiteY29-4380" fmla="*/ 6129 h 10000"/>
                  <a:gd name="connsiteX30-4381" fmla="*/ 4518 w 10000"/>
                  <a:gd name="connsiteY30-4382" fmla="*/ 6092 h 10000"/>
                  <a:gd name="connsiteX31-4383" fmla="*/ 5531 w 10000"/>
                  <a:gd name="connsiteY31-4384" fmla="*/ 6642 h 10000"/>
                  <a:gd name="connsiteX32-4385" fmla="*/ 5611 w 10000"/>
                  <a:gd name="connsiteY32-4386" fmla="*/ 6642 h 10000"/>
                  <a:gd name="connsiteX33-4387" fmla="*/ 6093 w 10000"/>
                  <a:gd name="connsiteY33-4388" fmla="*/ 6129 h 10000"/>
                  <a:gd name="connsiteX34-4389" fmla="*/ 6013 w 10000"/>
                  <a:gd name="connsiteY34-4390" fmla="*/ 5907 h 10000"/>
                  <a:gd name="connsiteX35-4391" fmla="*/ 5820 w 10000"/>
                  <a:gd name="connsiteY35-4392" fmla="*/ 5981 h 10000"/>
                  <a:gd name="connsiteX36-4393" fmla="*/ 5547 w 10000"/>
                  <a:gd name="connsiteY36-4394" fmla="*/ 6312 h 10000"/>
                  <a:gd name="connsiteX37-4395" fmla="*/ 4695 w 10000"/>
                  <a:gd name="connsiteY37-4396" fmla="*/ 5834 h 10000"/>
                  <a:gd name="connsiteX38-4397" fmla="*/ 2510 w 10000"/>
                  <a:gd name="connsiteY38-4398" fmla="*/ 5852 h 10000"/>
                  <a:gd name="connsiteX39-4399" fmla="*/ 1545 w 10000"/>
                  <a:gd name="connsiteY39-4400" fmla="*/ 5981 h 10000"/>
                  <a:gd name="connsiteX40-4401" fmla="*/ 1208 w 10000"/>
                  <a:gd name="connsiteY40-4402" fmla="*/ 5431 h 10000"/>
                  <a:gd name="connsiteX41-4403" fmla="*/ 1514 w 10000"/>
                  <a:gd name="connsiteY41-4404" fmla="*/ 4386 h 10000"/>
                  <a:gd name="connsiteX42-4405" fmla="*/ 1561 w 10000"/>
                  <a:gd name="connsiteY42-4406" fmla="*/ 4203 h 10000"/>
                  <a:gd name="connsiteX43-4407" fmla="*/ 1787 w 10000"/>
                  <a:gd name="connsiteY43-4408" fmla="*/ 2991 h 10000"/>
                  <a:gd name="connsiteX44-4409" fmla="*/ 3136 w 10000"/>
                  <a:gd name="connsiteY44-4410" fmla="*/ 2606 h 10000"/>
                  <a:gd name="connsiteX45-4411" fmla="*/ 3876 w 10000"/>
                  <a:gd name="connsiteY45-4412" fmla="*/ 3799 h 10000"/>
                  <a:gd name="connsiteX46-4413" fmla="*/ 2703 w 10000"/>
                  <a:gd name="connsiteY46-4414" fmla="*/ 4569 h 10000"/>
                  <a:gd name="connsiteX47-4415" fmla="*/ 2719 w 10000"/>
                  <a:gd name="connsiteY47-4416" fmla="*/ 4808 h 10000"/>
                  <a:gd name="connsiteX48-4417" fmla="*/ 2927 w 10000"/>
                  <a:gd name="connsiteY48-4418" fmla="*/ 4771 h 10000"/>
                  <a:gd name="connsiteX49-4419" fmla="*/ 4744 w 10000"/>
                  <a:gd name="connsiteY49-4420" fmla="*/ 4423 h 10000"/>
                  <a:gd name="connsiteX50-4421" fmla="*/ 4937 w 10000"/>
                  <a:gd name="connsiteY50-4422" fmla="*/ 4423 h 10000"/>
                  <a:gd name="connsiteX51-4423" fmla="*/ 5804 w 10000"/>
                  <a:gd name="connsiteY51-4424" fmla="*/ 4184 h 10000"/>
                  <a:gd name="connsiteX52-4425" fmla="*/ 6383 w 10000"/>
                  <a:gd name="connsiteY52-4426" fmla="*/ 4973 h 10000"/>
                  <a:gd name="connsiteX53-4427" fmla="*/ 6512 w 10000"/>
                  <a:gd name="connsiteY53-4428" fmla="*/ 5119 h 10000"/>
                  <a:gd name="connsiteX54-4429" fmla="*/ 7572 w 10000"/>
                  <a:gd name="connsiteY54-4430" fmla="*/ 6532 h 10000"/>
                  <a:gd name="connsiteX55-4431" fmla="*/ 7055 w 10000"/>
                  <a:gd name="connsiteY55-4432" fmla="*/ 7909 h 10000"/>
                  <a:gd name="connsiteX56-4433" fmla="*/ 5483 w 10000"/>
                  <a:gd name="connsiteY56-4434" fmla="*/ 8218 h 10000"/>
                  <a:gd name="connsiteX57-4435" fmla="*/ 5467 w 10000"/>
                  <a:gd name="connsiteY57-4436" fmla="*/ 8273 h 10000"/>
                  <a:gd name="connsiteX58-4437" fmla="*/ 3490 w 10000"/>
                  <a:gd name="connsiteY58-4438" fmla="*/ 8053 h 10000"/>
                  <a:gd name="connsiteX59-4439" fmla="*/ 3345 w 10000"/>
                  <a:gd name="connsiteY59-4440" fmla="*/ 7357 h 10000"/>
                  <a:gd name="connsiteX60-4441" fmla="*/ 3586 w 10000"/>
                  <a:gd name="connsiteY60-4442" fmla="*/ 7082 h 10000"/>
                  <a:gd name="connsiteX61-4443" fmla="*/ 3683 w 10000"/>
                  <a:gd name="connsiteY61-4444" fmla="*/ 6880 h 10000"/>
                  <a:gd name="connsiteX62-4445" fmla="*/ 3490 w 10000"/>
                  <a:gd name="connsiteY62-4446" fmla="*/ 6770 h 10000"/>
                  <a:gd name="connsiteX63-4447" fmla="*/ 3072 w 10000"/>
                  <a:gd name="connsiteY63-4448" fmla="*/ 7247 h 10000"/>
                  <a:gd name="connsiteX64-4449" fmla="*/ 3249 w 10000"/>
                  <a:gd name="connsiteY64-4450" fmla="*/ 8255 h 10000"/>
                  <a:gd name="connsiteX65-4451" fmla="*/ 3249 w 10000"/>
                  <a:gd name="connsiteY65-4452" fmla="*/ 8273 h 10000"/>
                  <a:gd name="connsiteX66-4453" fmla="*/ 4680 w 10000"/>
                  <a:gd name="connsiteY66-4454" fmla="*/ 8825 h 10000"/>
                  <a:gd name="connsiteX67-4455" fmla="*/ 5354 w 10000"/>
                  <a:gd name="connsiteY67-4456" fmla="*/ 8677 h 10000"/>
                  <a:gd name="connsiteX68-4457" fmla="*/ 3393 w 10000"/>
                  <a:gd name="connsiteY68-4458" fmla="*/ 9998 h 10000"/>
                  <a:gd name="connsiteX69-4459" fmla="*/ 2253 w 10000"/>
                  <a:gd name="connsiteY69-4460" fmla="*/ 9228 h 10000"/>
                  <a:gd name="connsiteX70-4461" fmla="*/ 1224 w 10000"/>
                  <a:gd name="connsiteY70-4462" fmla="*/ 7137 h 10000"/>
                  <a:gd name="connsiteX71-4463" fmla="*/ 3 w 10000"/>
                  <a:gd name="connsiteY71-4464" fmla="*/ 4954 h 10000"/>
                  <a:gd name="connsiteX0-4465" fmla="*/ 3 w 10000"/>
                  <a:gd name="connsiteY0-4466" fmla="*/ 4954 h 10000"/>
                  <a:gd name="connsiteX1-4467" fmla="*/ 726 w 10000"/>
                  <a:gd name="connsiteY1-4468" fmla="*/ 3028 h 10000"/>
                  <a:gd name="connsiteX2-4469" fmla="*/ 1337 w 10000"/>
                  <a:gd name="connsiteY2-4470" fmla="*/ 1635 h 10000"/>
                  <a:gd name="connsiteX3-4471" fmla="*/ 3233 w 10000"/>
                  <a:gd name="connsiteY3-4472" fmla="*/ 773 h 10000"/>
                  <a:gd name="connsiteX4-4473" fmla="*/ 5997 w 10000"/>
                  <a:gd name="connsiteY4-4474" fmla="*/ 424 h 10000"/>
                  <a:gd name="connsiteX5-4475" fmla="*/ 8488 w 10000"/>
                  <a:gd name="connsiteY5-4476" fmla="*/ 1452 h 10000"/>
                  <a:gd name="connsiteX6-4477" fmla="*/ 9693 w 10000"/>
                  <a:gd name="connsiteY6-4478" fmla="*/ 4661 h 10000"/>
                  <a:gd name="connsiteX7-4479" fmla="*/ 7765 w 10000"/>
                  <a:gd name="connsiteY7-4480" fmla="*/ 5852 h 10000"/>
                  <a:gd name="connsiteX8-4481" fmla="*/ 6752 w 10000"/>
                  <a:gd name="connsiteY8-4482" fmla="*/ 4844 h 10000"/>
                  <a:gd name="connsiteX9-4483" fmla="*/ 7444 w 10000"/>
                  <a:gd name="connsiteY9-4484" fmla="*/ 2845 h 10000"/>
                  <a:gd name="connsiteX10-4485" fmla="*/ 8680 w 10000"/>
                  <a:gd name="connsiteY10-4486" fmla="*/ 2808 h 10000"/>
                  <a:gd name="connsiteX11-4487" fmla="*/ 8873 w 10000"/>
                  <a:gd name="connsiteY11-4488" fmla="*/ 3799 h 10000"/>
                  <a:gd name="connsiteX12-4489" fmla="*/ 8568 w 10000"/>
                  <a:gd name="connsiteY12-4490" fmla="*/ 4203 h 10000"/>
                  <a:gd name="connsiteX13-4491" fmla="*/ 7941 w 10000"/>
                  <a:gd name="connsiteY13-4492" fmla="*/ 4184 h 10000"/>
                  <a:gd name="connsiteX14-4493" fmla="*/ 7748 w 10000"/>
                  <a:gd name="connsiteY14-4494" fmla="*/ 4276 h 10000"/>
                  <a:gd name="connsiteX15-4495" fmla="*/ 7829 w 10000"/>
                  <a:gd name="connsiteY15-4496" fmla="*/ 4496 h 10000"/>
                  <a:gd name="connsiteX16-4497" fmla="*/ 8664 w 10000"/>
                  <a:gd name="connsiteY16-4498" fmla="*/ 4514 h 10000"/>
                  <a:gd name="connsiteX17-4499" fmla="*/ 9163 w 10000"/>
                  <a:gd name="connsiteY17-4500" fmla="*/ 3928 h 10000"/>
                  <a:gd name="connsiteX18-4501" fmla="*/ 8857 w 10000"/>
                  <a:gd name="connsiteY18-4502" fmla="*/ 2533 h 10000"/>
                  <a:gd name="connsiteX19-4503" fmla="*/ 7637 w 10000"/>
                  <a:gd name="connsiteY19-4504" fmla="*/ 2350 h 10000"/>
                  <a:gd name="connsiteX20-4505" fmla="*/ 6720 w 10000"/>
                  <a:gd name="connsiteY20-4506" fmla="*/ 1360 h 10000"/>
                  <a:gd name="connsiteX21-4507" fmla="*/ 5627 w 10000"/>
                  <a:gd name="connsiteY21-4508" fmla="*/ 1470 h 10000"/>
                  <a:gd name="connsiteX22-4509" fmla="*/ 4390 w 10000"/>
                  <a:gd name="connsiteY22-4510" fmla="*/ 902 h 10000"/>
                  <a:gd name="connsiteX23-4511" fmla="*/ 3442 w 10000"/>
                  <a:gd name="connsiteY23-4512" fmla="*/ 1543 h 10000"/>
                  <a:gd name="connsiteX24-4513" fmla="*/ 3201 w 10000"/>
                  <a:gd name="connsiteY24-4514" fmla="*/ 2277 h 10000"/>
                  <a:gd name="connsiteX25-4515" fmla="*/ 1578 w 10000"/>
                  <a:gd name="connsiteY25-4516" fmla="*/ 2771 h 10000"/>
                  <a:gd name="connsiteX26-4517" fmla="*/ 1257 w 10000"/>
                  <a:gd name="connsiteY26-4518" fmla="*/ 4203 h 10000"/>
                  <a:gd name="connsiteX27-4519" fmla="*/ 902 w 10000"/>
                  <a:gd name="connsiteY27-4520" fmla="*/ 5486 h 10000"/>
                  <a:gd name="connsiteX28-4521" fmla="*/ 1417 w 10000"/>
                  <a:gd name="connsiteY28-4522" fmla="*/ 6294 h 10000"/>
                  <a:gd name="connsiteX29-4523" fmla="*/ 2670 w 10000"/>
                  <a:gd name="connsiteY29-4524" fmla="*/ 6129 h 10000"/>
                  <a:gd name="connsiteX30-4525" fmla="*/ 4518 w 10000"/>
                  <a:gd name="connsiteY30-4526" fmla="*/ 6092 h 10000"/>
                  <a:gd name="connsiteX31-4527" fmla="*/ 5531 w 10000"/>
                  <a:gd name="connsiteY31-4528" fmla="*/ 6642 h 10000"/>
                  <a:gd name="connsiteX32-4529" fmla="*/ 5611 w 10000"/>
                  <a:gd name="connsiteY32-4530" fmla="*/ 6642 h 10000"/>
                  <a:gd name="connsiteX33-4531" fmla="*/ 6093 w 10000"/>
                  <a:gd name="connsiteY33-4532" fmla="*/ 6129 h 10000"/>
                  <a:gd name="connsiteX34-4533" fmla="*/ 6013 w 10000"/>
                  <a:gd name="connsiteY34-4534" fmla="*/ 5907 h 10000"/>
                  <a:gd name="connsiteX35-4535" fmla="*/ 5820 w 10000"/>
                  <a:gd name="connsiteY35-4536" fmla="*/ 5981 h 10000"/>
                  <a:gd name="connsiteX36-4537" fmla="*/ 5547 w 10000"/>
                  <a:gd name="connsiteY36-4538" fmla="*/ 6312 h 10000"/>
                  <a:gd name="connsiteX37-4539" fmla="*/ 4695 w 10000"/>
                  <a:gd name="connsiteY37-4540" fmla="*/ 5834 h 10000"/>
                  <a:gd name="connsiteX38-4541" fmla="*/ 2510 w 10000"/>
                  <a:gd name="connsiteY38-4542" fmla="*/ 5852 h 10000"/>
                  <a:gd name="connsiteX39-4543" fmla="*/ 1545 w 10000"/>
                  <a:gd name="connsiteY39-4544" fmla="*/ 5981 h 10000"/>
                  <a:gd name="connsiteX40-4545" fmla="*/ 1208 w 10000"/>
                  <a:gd name="connsiteY40-4546" fmla="*/ 5431 h 10000"/>
                  <a:gd name="connsiteX41-4547" fmla="*/ 1514 w 10000"/>
                  <a:gd name="connsiteY41-4548" fmla="*/ 4386 h 10000"/>
                  <a:gd name="connsiteX42-4549" fmla="*/ 1561 w 10000"/>
                  <a:gd name="connsiteY42-4550" fmla="*/ 4203 h 10000"/>
                  <a:gd name="connsiteX43-4551" fmla="*/ 1787 w 10000"/>
                  <a:gd name="connsiteY43-4552" fmla="*/ 2991 h 10000"/>
                  <a:gd name="connsiteX44-4553" fmla="*/ 3136 w 10000"/>
                  <a:gd name="connsiteY44-4554" fmla="*/ 2606 h 10000"/>
                  <a:gd name="connsiteX45-4555" fmla="*/ 3876 w 10000"/>
                  <a:gd name="connsiteY45-4556" fmla="*/ 3799 h 10000"/>
                  <a:gd name="connsiteX46-4557" fmla="*/ 2703 w 10000"/>
                  <a:gd name="connsiteY46-4558" fmla="*/ 4569 h 10000"/>
                  <a:gd name="connsiteX47-4559" fmla="*/ 2719 w 10000"/>
                  <a:gd name="connsiteY47-4560" fmla="*/ 4808 h 10000"/>
                  <a:gd name="connsiteX48-4561" fmla="*/ 2927 w 10000"/>
                  <a:gd name="connsiteY48-4562" fmla="*/ 4771 h 10000"/>
                  <a:gd name="connsiteX49-4563" fmla="*/ 4744 w 10000"/>
                  <a:gd name="connsiteY49-4564" fmla="*/ 4423 h 10000"/>
                  <a:gd name="connsiteX50-4565" fmla="*/ 4937 w 10000"/>
                  <a:gd name="connsiteY50-4566" fmla="*/ 4423 h 10000"/>
                  <a:gd name="connsiteX51-4567" fmla="*/ 5804 w 10000"/>
                  <a:gd name="connsiteY51-4568" fmla="*/ 4184 h 10000"/>
                  <a:gd name="connsiteX52-4569" fmla="*/ 6383 w 10000"/>
                  <a:gd name="connsiteY52-4570" fmla="*/ 4973 h 10000"/>
                  <a:gd name="connsiteX53-4571" fmla="*/ 6512 w 10000"/>
                  <a:gd name="connsiteY53-4572" fmla="*/ 5119 h 10000"/>
                  <a:gd name="connsiteX54-4573" fmla="*/ 7572 w 10000"/>
                  <a:gd name="connsiteY54-4574" fmla="*/ 6532 h 10000"/>
                  <a:gd name="connsiteX55-4575" fmla="*/ 7055 w 10000"/>
                  <a:gd name="connsiteY55-4576" fmla="*/ 7909 h 10000"/>
                  <a:gd name="connsiteX56-4577" fmla="*/ 5483 w 10000"/>
                  <a:gd name="connsiteY56-4578" fmla="*/ 8218 h 10000"/>
                  <a:gd name="connsiteX57-4579" fmla="*/ 5467 w 10000"/>
                  <a:gd name="connsiteY57-4580" fmla="*/ 8273 h 10000"/>
                  <a:gd name="connsiteX58-4581" fmla="*/ 3490 w 10000"/>
                  <a:gd name="connsiteY58-4582" fmla="*/ 8053 h 10000"/>
                  <a:gd name="connsiteX59-4583" fmla="*/ 3345 w 10000"/>
                  <a:gd name="connsiteY59-4584" fmla="*/ 7357 h 10000"/>
                  <a:gd name="connsiteX60-4585" fmla="*/ 3586 w 10000"/>
                  <a:gd name="connsiteY60-4586" fmla="*/ 7082 h 10000"/>
                  <a:gd name="connsiteX61-4587" fmla="*/ 3683 w 10000"/>
                  <a:gd name="connsiteY61-4588" fmla="*/ 6880 h 10000"/>
                  <a:gd name="connsiteX62-4589" fmla="*/ 3490 w 10000"/>
                  <a:gd name="connsiteY62-4590" fmla="*/ 6770 h 10000"/>
                  <a:gd name="connsiteX63-4591" fmla="*/ 3072 w 10000"/>
                  <a:gd name="connsiteY63-4592" fmla="*/ 7247 h 10000"/>
                  <a:gd name="connsiteX64-4593" fmla="*/ 3249 w 10000"/>
                  <a:gd name="connsiteY64-4594" fmla="*/ 8255 h 10000"/>
                  <a:gd name="connsiteX65-4595" fmla="*/ 3249 w 10000"/>
                  <a:gd name="connsiteY65-4596" fmla="*/ 8273 h 10000"/>
                  <a:gd name="connsiteX66-4597" fmla="*/ 4680 w 10000"/>
                  <a:gd name="connsiteY66-4598" fmla="*/ 8825 h 10000"/>
                  <a:gd name="connsiteX67-4599" fmla="*/ 5354 w 10000"/>
                  <a:gd name="connsiteY67-4600" fmla="*/ 8677 h 10000"/>
                  <a:gd name="connsiteX68-4601" fmla="*/ 3393 w 10000"/>
                  <a:gd name="connsiteY68-4602" fmla="*/ 9998 h 10000"/>
                  <a:gd name="connsiteX69-4603" fmla="*/ 2253 w 10000"/>
                  <a:gd name="connsiteY69-4604" fmla="*/ 9228 h 10000"/>
                  <a:gd name="connsiteX70-4605" fmla="*/ 1224 w 10000"/>
                  <a:gd name="connsiteY70-4606" fmla="*/ 7137 h 10000"/>
                  <a:gd name="connsiteX71-4607" fmla="*/ 3 w 10000"/>
                  <a:gd name="connsiteY71-4608" fmla="*/ 4954 h 10000"/>
                  <a:gd name="connsiteX0-4609" fmla="*/ 3 w 10000"/>
                  <a:gd name="connsiteY0-4610" fmla="*/ 4954 h 10000"/>
                  <a:gd name="connsiteX1-4611" fmla="*/ 726 w 10000"/>
                  <a:gd name="connsiteY1-4612" fmla="*/ 3028 h 10000"/>
                  <a:gd name="connsiteX2-4613" fmla="*/ 1337 w 10000"/>
                  <a:gd name="connsiteY2-4614" fmla="*/ 1635 h 10000"/>
                  <a:gd name="connsiteX3-4615" fmla="*/ 3233 w 10000"/>
                  <a:gd name="connsiteY3-4616" fmla="*/ 773 h 10000"/>
                  <a:gd name="connsiteX4-4617" fmla="*/ 5997 w 10000"/>
                  <a:gd name="connsiteY4-4618" fmla="*/ 424 h 10000"/>
                  <a:gd name="connsiteX5-4619" fmla="*/ 8488 w 10000"/>
                  <a:gd name="connsiteY5-4620" fmla="*/ 1452 h 10000"/>
                  <a:gd name="connsiteX6-4621" fmla="*/ 9693 w 10000"/>
                  <a:gd name="connsiteY6-4622" fmla="*/ 4661 h 10000"/>
                  <a:gd name="connsiteX7-4623" fmla="*/ 7765 w 10000"/>
                  <a:gd name="connsiteY7-4624" fmla="*/ 5852 h 10000"/>
                  <a:gd name="connsiteX8-4625" fmla="*/ 6752 w 10000"/>
                  <a:gd name="connsiteY8-4626" fmla="*/ 4844 h 10000"/>
                  <a:gd name="connsiteX9-4627" fmla="*/ 7444 w 10000"/>
                  <a:gd name="connsiteY9-4628" fmla="*/ 2845 h 10000"/>
                  <a:gd name="connsiteX10-4629" fmla="*/ 8680 w 10000"/>
                  <a:gd name="connsiteY10-4630" fmla="*/ 2808 h 10000"/>
                  <a:gd name="connsiteX11-4631" fmla="*/ 8873 w 10000"/>
                  <a:gd name="connsiteY11-4632" fmla="*/ 3799 h 10000"/>
                  <a:gd name="connsiteX12-4633" fmla="*/ 8568 w 10000"/>
                  <a:gd name="connsiteY12-4634" fmla="*/ 4203 h 10000"/>
                  <a:gd name="connsiteX13-4635" fmla="*/ 7941 w 10000"/>
                  <a:gd name="connsiteY13-4636" fmla="*/ 4184 h 10000"/>
                  <a:gd name="connsiteX14-4637" fmla="*/ 7748 w 10000"/>
                  <a:gd name="connsiteY14-4638" fmla="*/ 4276 h 10000"/>
                  <a:gd name="connsiteX15-4639" fmla="*/ 7829 w 10000"/>
                  <a:gd name="connsiteY15-4640" fmla="*/ 4496 h 10000"/>
                  <a:gd name="connsiteX16-4641" fmla="*/ 8664 w 10000"/>
                  <a:gd name="connsiteY16-4642" fmla="*/ 4514 h 10000"/>
                  <a:gd name="connsiteX17-4643" fmla="*/ 9163 w 10000"/>
                  <a:gd name="connsiteY17-4644" fmla="*/ 3928 h 10000"/>
                  <a:gd name="connsiteX18-4645" fmla="*/ 8857 w 10000"/>
                  <a:gd name="connsiteY18-4646" fmla="*/ 2533 h 10000"/>
                  <a:gd name="connsiteX19-4647" fmla="*/ 7637 w 10000"/>
                  <a:gd name="connsiteY19-4648" fmla="*/ 2350 h 10000"/>
                  <a:gd name="connsiteX20-4649" fmla="*/ 6720 w 10000"/>
                  <a:gd name="connsiteY20-4650" fmla="*/ 1360 h 10000"/>
                  <a:gd name="connsiteX21-4651" fmla="*/ 5627 w 10000"/>
                  <a:gd name="connsiteY21-4652" fmla="*/ 1470 h 10000"/>
                  <a:gd name="connsiteX22-4653" fmla="*/ 4390 w 10000"/>
                  <a:gd name="connsiteY22-4654" fmla="*/ 902 h 10000"/>
                  <a:gd name="connsiteX23-4655" fmla="*/ 3442 w 10000"/>
                  <a:gd name="connsiteY23-4656" fmla="*/ 1543 h 10000"/>
                  <a:gd name="connsiteX24-4657" fmla="*/ 3201 w 10000"/>
                  <a:gd name="connsiteY24-4658" fmla="*/ 2277 h 10000"/>
                  <a:gd name="connsiteX25-4659" fmla="*/ 1578 w 10000"/>
                  <a:gd name="connsiteY25-4660" fmla="*/ 2771 h 10000"/>
                  <a:gd name="connsiteX26-4661" fmla="*/ 1257 w 10000"/>
                  <a:gd name="connsiteY26-4662" fmla="*/ 4203 h 10000"/>
                  <a:gd name="connsiteX27-4663" fmla="*/ 902 w 10000"/>
                  <a:gd name="connsiteY27-4664" fmla="*/ 5486 h 10000"/>
                  <a:gd name="connsiteX28-4665" fmla="*/ 1417 w 10000"/>
                  <a:gd name="connsiteY28-4666" fmla="*/ 6294 h 10000"/>
                  <a:gd name="connsiteX29-4667" fmla="*/ 2670 w 10000"/>
                  <a:gd name="connsiteY29-4668" fmla="*/ 6129 h 10000"/>
                  <a:gd name="connsiteX30-4669" fmla="*/ 4518 w 10000"/>
                  <a:gd name="connsiteY30-4670" fmla="*/ 6092 h 10000"/>
                  <a:gd name="connsiteX31-4671" fmla="*/ 5531 w 10000"/>
                  <a:gd name="connsiteY31-4672" fmla="*/ 6642 h 10000"/>
                  <a:gd name="connsiteX32-4673" fmla="*/ 5611 w 10000"/>
                  <a:gd name="connsiteY32-4674" fmla="*/ 6642 h 10000"/>
                  <a:gd name="connsiteX33-4675" fmla="*/ 6093 w 10000"/>
                  <a:gd name="connsiteY33-4676" fmla="*/ 6129 h 10000"/>
                  <a:gd name="connsiteX34-4677" fmla="*/ 6013 w 10000"/>
                  <a:gd name="connsiteY34-4678" fmla="*/ 5907 h 10000"/>
                  <a:gd name="connsiteX35-4679" fmla="*/ 5820 w 10000"/>
                  <a:gd name="connsiteY35-4680" fmla="*/ 5981 h 10000"/>
                  <a:gd name="connsiteX36-4681" fmla="*/ 5547 w 10000"/>
                  <a:gd name="connsiteY36-4682" fmla="*/ 6312 h 10000"/>
                  <a:gd name="connsiteX37-4683" fmla="*/ 4695 w 10000"/>
                  <a:gd name="connsiteY37-4684" fmla="*/ 5834 h 10000"/>
                  <a:gd name="connsiteX38-4685" fmla="*/ 2510 w 10000"/>
                  <a:gd name="connsiteY38-4686" fmla="*/ 5852 h 10000"/>
                  <a:gd name="connsiteX39-4687" fmla="*/ 1545 w 10000"/>
                  <a:gd name="connsiteY39-4688" fmla="*/ 5981 h 10000"/>
                  <a:gd name="connsiteX40-4689" fmla="*/ 1208 w 10000"/>
                  <a:gd name="connsiteY40-4690" fmla="*/ 5431 h 10000"/>
                  <a:gd name="connsiteX41-4691" fmla="*/ 1514 w 10000"/>
                  <a:gd name="connsiteY41-4692" fmla="*/ 4386 h 10000"/>
                  <a:gd name="connsiteX42-4693" fmla="*/ 1561 w 10000"/>
                  <a:gd name="connsiteY42-4694" fmla="*/ 4203 h 10000"/>
                  <a:gd name="connsiteX43-4695" fmla="*/ 1787 w 10000"/>
                  <a:gd name="connsiteY43-4696" fmla="*/ 2991 h 10000"/>
                  <a:gd name="connsiteX44-4697" fmla="*/ 3136 w 10000"/>
                  <a:gd name="connsiteY44-4698" fmla="*/ 2606 h 10000"/>
                  <a:gd name="connsiteX45-4699" fmla="*/ 3876 w 10000"/>
                  <a:gd name="connsiteY45-4700" fmla="*/ 3799 h 10000"/>
                  <a:gd name="connsiteX46-4701" fmla="*/ 2703 w 10000"/>
                  <a:gd name="connsiteY46-4702" fmla="*/ 4569 h 10000"/>
                  <a:gd name="connsiteX47-4703" fmla="*/ 2719 w 10000"/>
                  <a:gd name="connsiteY47-4704" fmla="*/ 4808 h 10000"/>
                  <a:gd name="connsiteX48-4705" fmla="*/ 2927 w 10000"/>
                  <a:gd name="connsiteY48-4706" fmla="*/ 4771 h 10000"/>
                  <a:gd name="connsiteX49-4707" fmla="*/ 4744 w 10000"/>
                  <a:gd name="connsiteY49-4708" fmla="*/ 4423 h 10000"/>
                  <a:gd name="connsiteX50-4709" fmla="*/ 4937 w 10000"/>
                  <a:gd name="connsiteY50-4710" fmla="*/ 4423 h 10000"/>
                  <a:gd name="connsiteX51-4711" fmla="*/ 5804 w 10000"/>
                  <a:gd name="connsiteY51-4712" fmla="*/ 4184 h 10000"/>
                  <a:gd name="connsiteX52-4713" fmla="*/ 6383 w 10000"/>
                  <a:gd name="connsiteY52-4714" fmla="*/ 4973 h 10000"/>
                  <a:gd name="connsiteX53-4715" fmla="*/ 6512 w 10000"/>
                  <a:gd name="connsiteY53-4716" fmla="*/ 5119 h 10000"/>
                  <a:gd name="connsiteX54-4717" fmla="*/ 7572 w 10000"/>
                  <a:gd name="connsiteY54-4718" fmla="*/ 6532 h 10000"/>
                  <a:gd name="connsiteX55-4719" fmla="*/ 7055 w 10000"/>
                  <a:gd name="connsiteY55-4720" fmla="*/ 7909 h 10000"/>
                  <a:gd name="connsiteX56-4721" fmla="*/ 5483 w 10000"/>
                  <a:gd name="connsiteY56-4722" fmla="*/ 8218 h 10000"/>
                  <a:gd name="connsiteX57-4723" fmla="*/ 5467 w 10000"/>
                  <a:gd name="connsiteY57-4724" fmla="*/ 8273 h 10000"/>
                  <a:gd name="connsiteX58-4725" fmla="*/ 3490 w 10000"/>
                  <a:gd name="connsiteY58-4726" fmla="*/ 8053 h 10000"/>
                  <a:gd name="connsiteX59-4727" fmla="*/ 3345 w 10000"/>
                  <a:gd name="connsiteY59-4728" fmla="*/ 7357 h 10000"/>
                  <a:gd name="connsiteX60-4729" fmla="*/ 3586 w 10000"/>
                  <a:gd name="connsiteY60-4730" fmla="*/ 7082 h 10000"/>
                  <a:gd name="connsiteX61-4731" fmla="*/ 3683 w 10000"/>
                  <a:gd name="connsiteY61-4732" fmla="*/ 6880 h 10000"/>
                  <a:gd name="connsiteX62-4733" fmla="*/ 3490 w 10000"/>
                  <a:gd name="connsiteY62-4734" fmla="*/ 6770 h 10000"/>
                  <a:gd name="connsiteX63-4735" fmla="*/ 3072 w 10000"/>
                  <a:gd name="connsiteY63-4736" fmla="*/ 7247 h 10000"/>
                  <a:gd name="connsiteX64-4737" fmla="*/ 3249 w 10000"/>
                  <a:gd name="connsiteY64-4738" fmla="*/ 8255 h 10000"/>
                  <a:gd name="connsiteX65-4739" fmla="*/ 3249 w 10000"/>
                  <a:gd name="connsiteY65-4740" fmla="*/ 8273 h 10000"/>
                  <a:gd name="connsiteX66-4741" fmla="*/ 4680 w 10000"/>
                  <a:gd name="connsiteY66-4742" fmla="*/ 8825 h 10000"/>
                  <a:gd name="connsiteX67-4743" fmla="*/ 5354 w 10000"/>
                  <a:gd name="connsiteY67-4744" fmla="*/ 8677 h 10000"/>
                  <a:gd name="connsiteX68-4745" fmla="*/ 3393 w 10000"/>
                  <a:gd name="connsiteY68-4746" fmla="*/ 9998 h 10000"/>
                  <a:gd name="connsiteX69-4747" fmla="*/ 2253 w 10000"/>
                  <a:gd name="connsiteY69-4748" fmla="*/ 9228 h 10000"/>
                  <a:gd name="connsiteX70-4749" fmla="*/ 1224 w 10000"/>
                  <a:gd name="connsiteY70-4750" fmla="*/ 7137 h 10000"/>
                  <a:gd name="connsiteX71-4751" fmla="*/ 3 w 10000"/>
                  <a:gd name="connsiteY71-4752" fmla="*/ 4954 h 10000"/>
                  <a:gd name="connsiteX0-4753" fmla="*/ 3 w 10000"/>
                  <a:gd name="connsiteY0-4754" fmla="*/ 4954 h 10000"/>
                  <a:gd name="connsiteX1-4755" fmla="*/ 726 w 10000"/>
                  <a:gd name="connsiteY1-4756" fmla="*/ 3028 h 10000"/>
                  <a:gd name="connsiteX2-4757" fmla="*/ 1337 w 10000"/>
                  <a:gd name="connsiteY2-4758" fmla="*/ 1635 h 10000"/>
                  <a:gd name="connsiteX3-4759" fmla="*/ 3233 w 10000"/>
                  <a:gd name="connsiteY3-4760" fmla="*/ 773 h 10000"/>
                  <a:gd name="connsiteX4-4761" fmla="*/ 5997 w 10000"/>
                  <a:gd name="connsiteY4-4762" fmla="*/ 424 h 10000"/>
                  <a:gd name="connsiteX5-4763" fmla="*/ 8488 w 10000"/>
                  <a:gd name="connsiteY5-4764" fmla="*/ 1452 h 10000"/>
                  <a:gd name="connsiteX6-4765" fmla="*/ 9693 w 10000"/>
                  <a:gd name="connsiteY6-4766" fmla="*/ 4661 h 10000"/>
                  <a:gd name="connsiteX7-4767" fmla="*/ 7765 w 10000"/>
                  <a:gd name="connsiteY7-4768" fmla="*/ 5852 h 10000"/>
                  <a:gd name="connsiteX8-4769" fmla="*/ 6752 w 10000"/>
                  <a:gd name="connsiteY8-4770" fmla="*/ 4844 h 10000"/>
                  <a:gd name="connsiteX9-4771" fmla="*/ 7444 w 10000"/>
                  <a:gd name="connsiteY9-4772" fmla="*/ 2845 h 10000"/>
                  <a:gd name="connsiteX10-4773" fmla="*/ 8680 w 10000"/>
                  <a:gd name="connsiteY10-4774" fmla="*/ 2808 h 10000"/>
                  <a:gd name="connsiteX11-4775" fmla="*/ 8873 w 10000"/>
                  <a:gd name="connsiteY11-4776" fmla="*/ 3799 h 10000"/>
                  <a:gd name="connsiteX12-4777" fmla="*/ 8568 w 10000"/>
                  <a:gd name="connsiteY12-4778" fmla="*/ 4203 h 10000"/>
                  <a:gd name="connsiteX13-4779" fmla="*/ 7941 w 10000"/>
                  <a:gd name="connsiteY13-4780" fmla="*/ 4184 h 10000"/>
                  <a:gd name="connsiteX14-4781" fmla="*/ 7748 w 10000"/>
                  <a:gd name="connsiteY14-4782" fmla="*/ 4276 h 10000"/>
                  <a:gd name="connsiteX15-4783" fmla="*/ 7829 w 10000"/>
                  <a:gd name="connsiteY15-4784" fmla="*/ 4496 h 10000"/>
                  <a:gd name="connsiteX16-4785" fmla="*/ 8664 w 10000"/>
                  <a:gd name="connsiteY16-4786" fmla="*/ 4514 h 10000"/>
                  <a:gd name="connsiteX17-4787" fmla="*/ 9163 w 10000"/>
                  <a:gd name="connsiteY17-4788" fmla="*/ 3928 h 10000"/>
                  <a:gd name="connsiteX18-4789" fmla="*/ 8857 w 10000"/>
                  <a:gd name="connsiteY18-4790" fmla="*/ 2533 h 10000"/>
                  <a:gd name="connsiteX19-4791" fmla="*/ 7637 w 10000"/>
                  <a:gd name="connsiteY19-4792" fmla="*/ 2350 h 10000"/>
                  <a:gd name="connsiteX20-4793" fmla="*/ 6720 w 10000"/>
                  <a:gd name="connsiteY20-4794" fmla="*/ 1360 h 10000"/>
                  <a:gd name="connsiteX21-4795" fmla="*/ 5627 w 10000"/>
                  <a:gd name="connsiteY21-4796" fmla="*/ 1470 h 10000"/>
                  <a:gd name="connsiteX22-4797" fmla="*/ 4390 w 10000"/>
                  <a:gd name="connsiteY22-4798" fmla="*/ 902 h 10000"/>
                  <a:gd name="connsiteX23-4799" fmla="*/ 3442 w 10000"/>
                  <a:gd name="connsiteY23-4800" fmla="*/ 1543 h 10000"/>
                  <a:gd name="connsiteX24-4801" fmla="*/ 3201 w 10000"/>
                  <a:gd name="connsiteY24-4802" fmla="*/ 2277 h 10000"/>
                  <a:gd name="connsiteX25-4803" fmla="*/ 1578 w 10000"/>
                  <a:gd name="connsiteY25-4804" fmla="*/ 2771 h 10000"/>
                  <a:gd name="connsiteX26-4805" fmla="*/ 1257 w 10000"/>
                  <a:gd name="connsiteY26-4806" fmla="*/ 4203 h 10000"/>
                  <a:gd name="connsiteX27-4807" fmla="*/ 902 w 10000"/>
                  <a:gd name="connsiteY27-4808" fmla="*/ 5486 h 10000"/>
                  <a:gd name="connsiteX28-4809" fmla="*/ 1417 w 10000"/>
                  <a:gd name="connsiteY28-4810" fmla="*/ 6294 h 10000"/>
                  <a:gd name="connsiteX29-4811" fmla="*/ 2670 w 10000"/>
                  <a:gd name="connsiteY29-4812" fmla="*/ 6129 h 10000"/>
                  <a:gd name="connsiteX30-4813" fmla="*/ 4518 w 10000"/>
                  <a:gd name="connsiteY30-4814" fmla="*/ 6092 h 10000"/>
                  <a:gd name="connsiteX31-4815" fmla="*/ 5531 w 10000"/>
                  <a:gd name="connsiteY31-4816" fmla="*/ 6642 h 10000"/>
                  <a:gd name="connsiteX32-4817" fmla="*/ 5611 w 10000"/>
                  <a:gd name="connsiteY32-4818" fmla="*/ 6642 h 10000"/>
                  <a:gd name="connsiteX33-4819" fmla="*/ 6093 w 10000"/>
                  <a:gd name="connsiteY33-4820" fmla="*/ 6129 h 10000"/>
                  <a:gd name="connsiteX34-4821" fmla="*/ 6013 w 10000"/>
                  <a:gd name="connsiteY34-4822" fmla="*/ 5907 h 10000"/>
                  <a:gd name="connsiteX35-4823" fmla="*/ 5820 w 10000"/>
                  <a:gd name="connsiteY35-4824" fmla="*/ 5981 h 10000"/>
                  <a:gd name="connsiteX36-4825" fmla="*/ 5547 w 10000"/>
                  <a:gd name="connsiteY36-4826" fmla="*/ 6312 h 10000"/>
                  <a:gd name="connsiteX37-4827" fmla="*/ 4695 w 10000"/>
                  <a:gd name="connsiteY37-4828" fmla="*/ 5834 h 10000"/>
                  <a:gd name="connsiteX38-4829" fmla="*/ 2510 w 10000"/>
                  <a:gd name="connsiteY38-4830" fmla="*/ 5852 h 10000"/>
                  <a:gd name="connsiteX39-4831" fmla="*/ 1545 w 10000"/>
                  <a:gd name="connsiteY39-4832" fmla="*/ 5981 h 10000"/>
                  <a:gd name="connsiteX40-4833" fmla="*/ 1208 w 10000"/>
                  <a:gd name="connsiteY40-4834" fmla="*/ 5431 h 10000"/>
                  <a:gd name="connsiteX41-4835" fmla="*/ 1514 w 10000"/>
                  <a:gd name="connsiteY41-4836" fmla="*/ 4386 h 10000"/>
                  <a:gd name="connsiteX42-4837" fmla="*/ 1561 w 10000"/>
                  <a:gd name="connsiteY42-4838" fmla="*/ 4203 h 10000"/>
                  <a:gd name="connsiteX43-4839" fmla="*/ 1787 w 10000"/>
                  <a:gd name="connsiteY43-4840" fmla="*/ 2991 h 10000"/>
                  <a:gd name="connsiteX44-4841" fmla="*/ 3136 w 10000"/>
                  <a:gd name="connsiteY44-4842" fmla="*/ 2606 h 10000"/>
                  <a:gd name="connsiteX45-4843" fmla="*/ 3876 w 10000"/>
                  <a:gd name="connsiteY45-4844" fmla="*/ 3799 h 10000"/>
                  <a:gd name="connsiteX46-4845" fmla="*/ 2703 w 10000"/>
                  <a:gd name="connsiteY46-4846" fmla="*/ 4569 h 10000"/>
                  <a:gd name="connsiteX47-4847" fmla="*/ 2719 w 10000"/>
                  <a:gd name="connsiteY47-4848" fmla="*/ 4808 h 10000"/>
                  <a:gd name="connsiteX48-4849" fmla="*/ 2927 w 10000"/>
                  <a:gd name="connsiteY48-4850" fmla="*/ 4771 h 10000"/>
                  <a:gd name="connsiteX49-4851" fmla="*/ 4744 w 10000"/>
                  <a:gd name="connsiteY49-4852" fmla="*/ 4423 h 10000"/>
                  <a:gd name="connsiteX50-4853" fmla="*/ 4937 w 10000"/>
                  <a:gd name="connsiteY50-4854" fmla="*/ 4423 h 10000"/>
                  <a:gd name="connsiteX51-4855" fmla="*/ 5804 w 10000"/>
                  <a:gd name="connsiteY51-4856" fmla="*/ 4184 h 10000"/>
                  <a:gd name="connsiteX52-4857" fmla="*/ 6383 w 10000"/>
                  <a:gd name="connsiteY52-4858" fmla="*/ 4973 h 10000"/>
                  <a:gd name="connsiteX53-4859" fmla="*/ 6512 w 10000"/>
                  <a:gd name="connsiteY53-4860" fmla="*/ 5119 h 10000"/>
                  <a:gd name="connsiteX54-4861" fmla="*/ 7572 w 10000"/>
                  <a:gd name="connsiteY54-4862" fmla="*/ 6532 h 10000"/>
                  <a:gd name="connsiteX55-4863" fmla="*/ 7004 w 10000"/>
                  <a:gd name="connsiteY55-4864" fmla="*/ 7909 h 10000"/>
                  <a:gd name="connsiteX56-4865" fmla="*/ 5483 w 10000"/>
                  <a:gd name="connsiteY56-4866" fmla="*/ 8218 h 10000"/>
                  <a:gd name="connsiteX57-4867" fmla="*/ 5467 w 10000"/>
                  <a:gd name="connsiteY57-4868" fmla="*/ 8273 h 10000"/>
                  <a:gd name="connsiteX58-4869" fmla="*/ 3490 w 10000"/>
                  <a:gd name="connsiteY58-4870" fmla="*/ 8053 h 10000"/>
                  <a:gd name="connsiteX59-4871" fmla="*/ 3345 w 10000"/>
                  <a:gd name="connsiteY59-4872" fmla="*/ 7357 h 10000"/>
                  <a:gd name="connsiteX60-4873" fmla="*/ 3586 w 10000"/>
                  <a:gd name="connsiteY60-4874" fmla="*/ 7082 h 10000"/>
                  <a:gd name="connsiteX61-4875" fmla="*/ 3683 w 10000"/>
                  <a:gd name="connsiteY61-4876" fmla="*/ 6880 h 10000"/>
                  <a:gd name="connsiteX62-4877" fmla="*/ 3490 w 10000"/>
                  <a:gd name="connsiteY62-4878" fmla="*/ 6770 h 10000"/>
                  <a:gd name="connsiteX63-4879" fmla="*/ 3072 w 10000"/>
                  <a:gd name="connsiteY63-4880" fmla="*/ 7247 h 10000"/>
                  <a:gd name="connsiteX64-4881" fmla="*/ 3249 w 10000"/>
                  <a:gd name="connsiteY64-4882" fmla="*/ 8255 h 10000"/>
                  <a:gd name="connsiteX65-4883" fmla="*/ 3249 w 10000"/>
                  <a:gd name="connsiteY65-4884" fmla="*/ 8273 h 10000"/>
                  <a:gd name="connsiteX66-4885" fmla="*/ 4680 w 10000"/>
                  <a:gd name="connsiteY66-4886" fmla="*/ 8825 h 10000"/>
                  <a:gd name="connsiteX67-4887" fmla="*/ 5354 w 10000"/>
                  <a:gd name="connsiteY67-4888" fmla="*/ 8677 h 10000"/>
                  <a:gd name="connsiteX68-4889" fmla="*/ 3393 w 10000"/>
                  <a:gd name="connsiteY68-4890" fmla="*/ 9998 h 10000"/>
                  <a:gd name="connsiteX69-4891" fmla="*/ 2253 w 10000"/>
                  <a:gd name="connsiteY69-4892" fmla="*/ 9228 h 10000"/>
                  <a:gd name="connsiteX70-4893" fmla="*/ 1224 w 10000"/>
                  <a:gd name="connsiteY70-4894" fmla="*/ 7137 h 10000"/>
                  <a:gd name="connsiteX71-4895" fmla="*/ 3 w 10000"/>
                  <a:gd name="connsiteY71-4896" fmla="*/ 4954 h 10000"/>
                  <a:gd name="connsiteX0-4897" fmla="*/ 3 w 10000"/>
                  <a:gd name="connsiteY0-4898" fmla="*/ 4954 h 10000"/>
                  <a:gd name="connsiteX1-4899" fmla="*/ 726 w 10000"/>
                  <a:gd name="connsiteY1-4900" fmla="*/ 3028 h 10000"/>
                  <a:gd name="connsiteX2-4901" fmla="*/ 1337 w 10000"/>
                  <a:gd name="connsiteY2-4902" fmla="*/ 1635 h 10000"/>
                  <a:gd name="connsiteX3-4903" fmla="*/ 3233 w 10000"/>
                  <a:gd name="connsiteY3-4904" fmla="*/ 773 h 10000"/>
                  <a:gd name="connsiteX4-4905" fmla="*/ 5997 w 10000"/>
                  <a:gd name="connsiteY4-4906" fmla="*/ 424 h 10000"/>
                  <a:gd name="connsiteX5-4907" fmla="*/ 8488 w 10000"/>
                  <a:gd name="connsiteY5-4908" fmla="*/ 1452 h 10000"/>
                  <a:gd name="connsiteX6-4909" fmla="*/ 9693 w 10000"/>
                  <a:gd name="connsiteY6-4910" fmla="*/ 4661 h 10000"/>
                  <a:gd name="connsiteX7-4911" fmla="*/ 7765 w 10000"/>
                  <a:gd name="connsiteY7-4912" fmla="*/ 5852 h 10000"/>
                  <a:gd name="connsiteX8-4913" fmla="*/ 6752 w 10000"/>
                  <a:gd name="connsiteY8-4914" fmla="*/ 4844 h 10000"/>
                  <a:gd name="connsiteX9-4915" fmla="*/ 7444 w 10000"/>
                  <a:gd name="connsiteY9-4916" fmla="*/ 2845 h 10000"/>
                  <a:gd name="connsiteX10-4917" fmla="*/ 8680 w 10000"/>
                  <a:gd name="connsiteY10-4918" fmla="*/ 2808 h 10000"/>
                  <a:gd name="connsiteX11-4919" fmla="*/ 8873 w 10000"/>
                  <a:gd name="connsiteY11-4920" fmla="*/ 3799 h 10000"/>
                  <a:gd name="connsiteX12-4921" fmla="*/ 8568 w 10000"/>
                  <a:gd name="connsiteY12-4922" fmla="*/ 4203 h 10000"/>
                  <a:gd name="connsiteX13-4923" fmla="*/ 7941 w 10000"/>
                  <a:gd name="connsiteY13-4924" fmla="*/ 4184 h 10000"/>
                  <a:gd name="connsiteX14-4925" fmla="*/ 7748 w 10000"/>
                  <a:gd name="connsiteY14-4926" fmla="*/ 4276 h 10000"/>
                  <a:gd name="connsiteX15-4927" fmla="*/ 7829 w 10000"/>
                  <a:gd name="connsiteY15-4928" fmla="*/ 4496 h 10000"/>
                  <a:gd name="connsiteX16-4929" fmla="*/ 8664 w 10000"/>
                  <a:gd name="connsiteY16-4930" fmla="*/ 4514 h 10000"/>
                  <a:gd name="connsiteX17-4931" fmla="*/ 9163 w 10000"/>
                  <a:gd name="connsiteY17-4932" fmla="*/ 3928 h 10000"/>
                  <a:gd name="connsiteX18-4933" fmla="*/ 8857 w 10000"/>
                  <a:gd name="connsiteY18-4934" fmla="*/ 2533 h 10000"/>
                  <a:gd name="connsiteX19-4935" fmla="*/ 7637 w 10000"/>
                  <a:gd name="connsiteY19-4936" fmla="*/ 2350 h 10000"/>
                  <a:gd name="connsiteX20-4937" fmla="*/ 6720 w 10000"/>
                  <a:gd name="connsiteY20-4938" fmla="*/ 1360 h 10000"/>
                  <a:gd name="connsiteX21-4939" fmla="*/ 5627 w 10000"/>
                  <a:gd name="connsiteY21-4940" fmla="*/ 1470 h 10000"/>
                  <a:gd name="connsiteX22-4941" fmla="*/ 4390 w 10000"/>
                  <a:gd name="connsiteY22-4942" fmla="*/ 902 h 10000"/>
                  <a:gd name="connsiteX23-4943" fmla="*/ 3442 w 10000"/>
                  <a:gd name="connsiteY23-4944" fmla="*/ 1543 h 10000"/>
                  <a:gd name="connsiteX24-4945" fmla="*/ 3201 w 10000"/>
                  <a:gd name="connsiteY24-4946" fmla="*/ 2277 h 10000"/>
                  <a:gd name="connsiteX25-4947" fmla="*/ 1578 w 10000"/>
                  <a:gd name="connsiteY25-4948" fmla="*/ 2771 h 10000"/>
                  <a:gd name="connsiteX26-4949" fmla="*/ 1257 w 10000"/>
                  <a:gd name="connsiteY26-4950" fmla="*/ 4203 h 10000"/>
                  <a:gd name="connsiteX27-4951" fmla="*/ 902 w 10000"/>
                  <a:gd name="connsiteY27-4952" fmla="*/ 5486 h 10000"/>
                  <a:gd name="connsiteX28-4953" fmla="*/ 1417 w 10000"/>
                  <a:gd name="connsiteY28-4954" fmla="*/ 6294 h 10000"/>
                  <a:gd name="connsiteX29-4955" fmla="*/ 2670 w 10000"/>
                  <a:gd name="connsiteY29-4956" fmla="*/ 6129 h 10000"/>
                  <a:gd name="connsiteX30-4957" fmla="*/ 4518 w 10000"/>
                  <a:gd name="connsiteY30-4958" fmla="*/ 6092 h 10000"/>
                  <a:gd name="connsiteX31-4959" fmla="*/ 5531 w 10000"/>
                  <a:gd name="connsiteY31-4960" fmla="*/ 6642 h 10000"/>
                  <a:gd name="connsiteX32-4961" fmla="*/ 5611 w 10000"/>
                  <a:gd name="connsiteY32-4962" fmla="*/ 6642 h 10000"/>
                  <a:gd name="connsiteX33-4963" fmla="*/ 6093 w 10000"/>
                  <a:gd name="connsiteY33-4964" fmla="*/ 6129 h 10000"/>
                  <a:gd name="connsiteX34-4965" fmla="*/ 6013 w 10000"/>
                  <a:gd name="connsiteY34-4966" fmla="*/ 5907 h 10000"/>
                  <a:gd name="connsiteX35-4967" fmla="*/ 5820 w 10000"/>
                  <a:gd name="connsiteY35-4968" fmla="*/ 5981 h 10000"/>
                  <a:gd name="connsiteX36-4969" fmla="*/ 5547 w 10000"/>
                  <a:gd name="connsiteY36-4970" fmla="*/ 6312 h 10000"/>
                  <a:gd name="connsiteX37-4971" fmla="*/ 4695 w 10000"/>
                  <a:gd name="connsiteY37-4972" fmla="*/ 5834 h 10000"/>
                  <a:gd name="connsiteX38-4973" fmla="*/ 2510 w 10000"/>
                  <a:gd name="connsiteY38-4974" fmla="*/ 5852 h 10000"/>
                  <a:gd name="connsiteX39-4975" fmla="*/ 1545 w 10000"/>
                  <a:gd name="connsiteY39-4976" fmla="*/ 5981 h 10000"/>
                  <a:gd name="connsiteX40-4977" fmla="*/ 1208 w 10000"/>
                  <a:gd name="connsiteY40-4978" fmla="*/ 5431 h 10000"/>
                  <a:gd name="connsiteX41-4979" fmla="*/ 1514 w 10000"/>
                  <a:gd name="connsiteY41-4980" fmla="*/ 4386 h 10000"/>
                  <a:gd name="connsiteX42-4981" fmla="*/ 1561 w 10000"/>
                  <a:gd name="connsiteY42-4982" fmla="*/ 4203 h 10000"/>
                  <a:gd name="connsiteX43-4983" fmla="*/ 1787 w 10000"/>
                  <a:gd name="connsiteY43-4984" fmla="*/ 2991 h 10000"/>
                  <a:gd name="connsiteX44-4985" fmla="*/ 3136 w 10000"/>
                  <a:gd name="connsiteY44-4986" fmla="*/ 2606 h 10000"/>
                  <a:gd name="connsiteX45-4987" fmla="*/ 3876 w 10000"/>
                  <a:gd name="connsiteY45-4988" fmla="*/ 3799 h 10000"/>
                  <a:gd name="connsiteX46-4989" fmla="*/ 2703 w 10000"/>
                  <a:gd name="connsiteY46-4990" fmla="*/ 4569 h 10000"/>
                  <a:gd name="connsiteX47-4991" fmla="*/ 2719 w 10000"/>
                  <a:gd name="connsiteY47-4992" fmla="*/ 4808 h 10000"/>
                  <a:gd name="connsiteX48-4993" fmla="*/ 2927 w 10000"/>
                  <a:gd name="connsiteY48-4994" fmla="*/ 4771 h 10000"/>
                  <a:gd name="connsiteX49-4995" fmla="*/ 4744 w 10000"/>
                  <a:gd name="connsiteY49-4996" fmla="*/ 4423 h 10000"/>
                  <a:gd name="connsiteX50-4997" fmla="*/ 4937 w 10000"/>
                  <a:gd name="connsiteY50-4998" fmla="*/ 4423 h 10000"/>
                  <a:gd name="connsiteX51-4999" fmla="*/ 5804 w 10000"/>
                  <a:gd name="connsiteY51-5000" fmla="*/ 4184 h 10000"/>
                  <a:gd name="connsiteX52-5001" fmla="*/ 6383 w 10000"/>
                  <a:gd name="connsiteY52-5002" fmla="*/ 4973 h 10000"/>
                  <a:gd name="connsiteX53-5003" fmla="*/ 6512 w 10000"/>
                  <a:gd name="connsiteY53-5004" fmla="*/ 5119 h 10000"/>
                  <a:gd name="connsiteX54-5005" fmla="*/ 7572 w 10000"/>
                  <a:gd name="connsiteY54-5006" fmla="*/ 6532 h 10000"/>
                  <a:gd name="connsiteX55-5007" fmla="*/ 7004 w 10000"/>
                  <a:gd name="connsiteY55-5008" fmla="*/ 7909 h 10000"/>
                  <a:gd name="connsiteX56-5009" fmla="*/ 5483 w 10000"/>
                  <a:gd name="connsiteY56-5010" fmla="*/ 8218 h 10000"/>
                  <a:gd name="connsiteX57-5011" fmla="*/ 5467 w 10000"/>
                  <a:gd name="connsiteY57-5012" fmla="*/ 8273 h 10000"/>
                  <a:gd name="connsiteX58-5013" fmla="*/ 3490 w 10000"/>
                  <a:gd name="connsiteY58-5014" fmla="*/ 8053 h 10000"/>
                  <a:gd name="connsiteX59-5015" fmla="*/ 3345 w 10000"/>
                  <a:gd name="connsiteY59-5016" fmla="*/ 7357 h 10000"/>
                  <a:gd name="connsiteX60-5017" fmla="*/ 3586 w 10000"/>
                  <a:gd name="connsiteY60-5018" fmla="*/ 7082 h 10000"/>
                  <a:gd name="connsiteX61-5019" fmla="*/ 3683 w 10000"/>
                  <a:gd name="connsiteY61-5020" fmla="*/ 6880 h 10000"/>
                  <a:gd name="connsiteX62-5021" fmla="*/ 3490 w 10000"/>
                  <a:gd name="connsiteY62-5022" fmla="*/ 6770 h 10000"/>
                  <a:gd name="connsiteX63-5023" fmla="*/ 3072 w 10000"/>
                  <a:gd name="connsiteY63-5024" fmla="*/ 7247 h 10000"/>
                  <a:gd name="connsiteX64-5025" fmla="*/ 3249 w 10000"/>
                  <a:gd name="connsiteY64-5026" fmla="*/ 8255 h 10000"/>
                  <a:gd name="connsiteX65-5027" fmla="*/ 3249 w 10000"/>
                  <a:gd name="connsiteY65-5028" fmla="*/ 8273 h 10000"/>
                  <a:gd name="connsiteX66-5029" fmla="*/ 4680 w 10000"/>
                  <a:gd name="connsiteY66-5030" fmla="*/ 8825 h 10000"/>
                  <a:gd name="connsiteX67-5031" fmla="*/ 5354 w 10000"/>
                  <a:gd name="connsiteY67-5032" fmla="*/ 8677 h 10000"/>
                  <a:gd name="connsiteX68-5033" fmla="*/ 3393 w 10000"/>
                  <a:gd name="connsiteY68-5034" fmla="*/ 9998 h 10000"/>
                  <a:gd name="connsiteX69-5035" fmla="*/ 2253 w 10000"/>
                  <a:gd name="connsiteY69-5036" fmla="*/ 9228 h 10000"/>
                  <a:gd name="connsiteX70-5037" fmla="*/ 1224 w 10000"/>
                  <a:gd name="connsiteY70-5038" fmla="*/ 7137 h 10000"/>
                  <a:gd name="connsiteX71-5039" fmla="*/ 3 w 10000"/>
                  <a:gd name="connsiteY71-5040" fmla="*/ 4954 h 10000"/>
                  <a:gd name="connsiteX0-5041" fmla="*/ 3 w 10000"/>
                  <a:gd name="connsiteY0-5042" fmla="*/ 4954 h 10000"/>
                  <a:gd name="connsiteX1-5043" fmla="*/ 726 w 10000"/>
                  <a:gd name="connsiteY1-5044" fmla="*/ 3028 h 10000"/>
                  <a:gd name="connsiteX2-5045" fmla="*/ 1337 w 10000"/>
                  <a:gd name="connsiteY2-5046" fmla="*/ 1635 h 10000"/>
                  <a:gd name="connsiteX3-5047" fmla="*/ 3233 w 10000"/>
                  <a:gd name="connsiteY3-5048" fmla="*/ 773 h 10000"/>
                  <a:gd name="connsiteX4-5049" fmla="*/ 5997 w 10000"/>
                  <a:gd name="connsiteY4-5050" fmla="*/ 424 h 10000"/>
                  <a:gd name="connsiteX5-5051" fmla="*/ 8488 w 10000"/>
                  <a:gd name="connsiteY5-5052" fmla="*/ 1452 h 10000"/>
                  <a:gd name="connsiteX6-5053" fmla="*/ 9693 w 10000"/>
                  <a:gd name="connsiteY6-5054" fmla="*/ 4661 h 10000"/>
                  <a:gd name="connsiteX7-5055" fmla="*/ 7765 w 10000"/>
                  <a:gd name="connsiteY7-5056" fmla="*/ 5852 h 10000"/>
                  <a:gd name="connsiteX8-5057" fmla="*/ 6752 w 10000"/>
                  <a:gd name="connsiteY8-5058" fmla="*/ 4844 h 10000"/>
                  <a:gd name="connsiteX9-5059" fmla="*/ 7444 w 10000"/>
                  <a:gd name="connsiteY9-5060" fmla="*/ 2845 h 10000"/>
                  <a:gd name="connsiteX10-5061" fmla="*/ 8680 w 10000"/>
                  <a:gd name="connsiteY10-5062" fmla="*/ 2808 h 10000"/>
                  <a:gd name="connsiteX11-5063" fmla="*/ 8873 w 10000"/>
                  <a:gd name="connsiteY11-5064" fmla="*/ 3799 h 10000"/>
                  <a:gd name="connsiteX12-5065" fmla="*/ 8568 w 10000"/>
                  <a:gd name="connsiteY12-5066" fmla="*/ 4203 h 10000"/>
                  <a:gd name="connsiteX13-5067" fmla="*/ 7941 w 10000"/>
                  <a:gd name="connsiteY13-5068" fmla="*/ 4184 h 10000"/>
                  <a:gd name="connsiteX14-5069" fmla="*/ 7748 w 10000"/>
                  <a:gd name="connsiteY14-5070" fmla="*/ 4276 h 10000"/>
                  <a:gd name="connsiteX15-5071" fmla="*/ 7829 w 10000"/>
                  <a:gd name="connsiteY15-5072" fmla="*/ 4496 h 10000"/>
                  <a:gd name="connsiteX16-5073" fmla="*/ 8664 w 10000"/>
                  <a:gd name="connsiteY16-5074" fmla="*/ 4514 h 10000"/>
                  <a:gd name="connsiteX17-5075" fmla="*/ 9163 w 10000"/>
                  <a:gd name="connsiteY17-5076" fmla="*/ 3928 h 10000"/>
                  <a:gd name="connsiteX18-5077" fmla="*/ 8857 w 10000"/>
                  <a:gd name="connsiteY18-5078" fmla="*/ 2533 h 10000"/>
                  <a:gd name="connsiteX19-5079" fmla="*/ 7637 w 10000"/>
                  <a:gd name="connsiteY19-5080" fmla="*/ 2350 h 10000"/>
                  <a:gd name="connsiteX20-5081" fmla="*/ 6720 w 10000"/>
                  <a:gd name="connsiteY20-5082" fmla="*/ 1360 h 10000"/>
                  <a:gd name="connsiteX21-5083" fmla="*/ 5627 w 10000"/>
                  <a:gd name="connsiteY21-5084" fmla="*/ 1470 h 10000"/>
                  <a:gd name="connsiteX22-5085" fmla="*/ 4390 w 10000"/>
                  <a:gd name="connsiteY22-5086" fmla="*/ 902 h 10000"/>
                  <a:gd name="connsiteX23-5087" fmla="*/ 3442 w 10000"/>
                  <a:gd name="connsiteY23-5088" fmla="*/ 1543 h 10000"/>
                  <a:gd name="connsiteX24-5089" fmla="*/ 3201 w 10000"/>
                  <a:gd name="connsiteY24-5090" fmla="*/ 2277 h 10000"/>
                  <a:gd name="connsiteX25-5091" fmla="*/ 1578 w 10000"/>
                  <a:gd name="connsiteY25-5092" fmla="*/ 2771 h 10000"/>
                  <a:gd name="connsiteX26-5093" fmla="*/ 1257 w 10000"/>
                  <a:gd name="connsiteY26-5094" fmla="*/ 4203 h 10000"/>
                  <a:gd name="connsiteX27-5095" fmla="*/ 902 w 10000"/>
                  <a:gd name="connsiteY27-5096" fmla="*/ 5486 h 10000"/>
                  <a:gd name="connsiteX28-5097" fmla="*/ 1417 w 10000"/>
                  <a:gd name="connsiteY28-5098" fmla="*/ 6294 h 10000"/>
                  <a:gd name="connsiteX29-5099" fmla="*/ 2670 w 10000"/>
                  <a:gd name="connsiteY29-5100" fmla="*/ 6129 h 10000"/>
                  <a:gd name="connsiteX30-5101" fmla="*/ 4518 w 10000"/>
                  <a:gd name="connsiteY30-5102" fmla="*/ 6092 h 10000"/>
                  <a:gd name="connsiteX31-5103" fmla="*/ 5531 w 10000"/>
                  <a:gd name="connsiteY31-5104" fmla="*/ 6642 h 10000"/>
                  <a:gd name="connsiteX32-5105" fmla="*/ 5611 w 10000"/>
                  <a:gd name="connsiteY32-5106" fmla="*/ 6642 h 10000"/>
                  <a:gd name="connsiteX33-5107" fmla="*/ 6093 w 10000"/>
                  <a:gd name="connsiteY33-5108" fmla="*/ 6129 h 10000"/>
                  <a:gd name="connsiteX34-5109" fmla="*/ 6013 w 10000"/>
                  <a:gd name="connsiteY34-5110" fmla="*/ 5907 h 10000"/>
                  <a:gd name="connsiteX35-5111" fmla="*/ 5820 w 10000"/>
                  <a:gd name="connsiteY35-5112" fmla="*/ 5981 h 10000"/>
                  <a:gd name="connsiteX36-5113" fmla="*/ 5547 w 10000"/>
                  <a:gd name="connsiteY36-5114" fmla="*/ 6312 h 10000"/>
                  <a:gd name="connsiteX37-5115" fmla="*/ 4695 w 10000"/>
                  <a:gd name="connsiteY37-5116" fmla="*/ 5834 h 10000"/>
                  <a:gd name="connsiteX38-5117" fmla="*/ 2510 w 10000"/>
                  <a:gd name="connsiteY38-5118" fmla="*/ 5852 h 10000"/>
                  <a:gd name="connsiteX39-5119" fmla="*/ 1545 w 10000"/>
                  <a:gd name="connsiteY39-5120" fmla="*/ 5981 h 10000"/>
                  <a:gd name="connsiteX40-5121" fmla="*/ 1208 w 10000"/>
                  <a:gd name="connsiteY40-5122" fmla="*/ 5431 h 10000"/>
                  <a:gd name="connsiteX41-5123" fmla="*/ 1514 w 10000"/>
                  <a:gd name="connsiteY41-5124" fmla="*/ 4386 h 10000"/>
                  <a:gd name="connsiteX42-5125" fmla="*/ 1561 w 10000"/>
                  <a:gd name="connsiteY42-5126" fmla="*/ 4203 h 10000"/>
                  <a:gd name="connsiteX43-5127" fmla="*/ 1787 w 10000"/>
                  <a:gd name="connsiteY43-5128" fmla="*/ 2991 h 10000"/>
                  <a:gd name="connsiteX44-5129" fmla="*/ 3136 w 10000"/>
                  <a:gd name="connsiteY44-5130" fmla="*/ 2606 h 10000"/>
                  <a:gd name="connsiteX45-5131" fmla="*/ 3876 w 10000"/>
                  <a:gd name="connsiteY45-5132" fmla="*/ 3799 h 10000"/>
                  <a:gd name="connsiteX46-5133" fmla="*/ 2703 w 10000"/>
                  <a:gd name="connsiteY46-5134" fmla="*/ 4569 h 10000"/>
                  <a:gd name="connsiteX47-5135" fmla="*/ 2719 w 10000"/>
                  <a:gd name="connsiteY47-5136" fmla="*/ 4808 h 10000"/>
                  <a:gd name="connsiteX48-5137" fmla="*/ 2927 w 10000"/>
                  <a:gd name="connsiteY48-5138" fmla="*/ 4771 h 10000"/>
                  <a:gd name="connsiteX49-5139" fmla="*/ 4744 w 10000"/>
                  <a:gd name="connsiteY49-5140" fmla="*/ 4423 h 10000"/>
                  <a:gd name="connsiteX50-5141" fmla="*/ 4937 w 10000"/>
                  <a:gd name="connsiteY50-5142" fmla="*/ 4423 h 10000"/>
                  <a:gd name="connsiteX51-5143" fmla="*/ 5804 w 10000"/>
                  <a:gd name="connsiteY51-5144" fmla="*/ 4184 h 10000"/>
                  <a:gd name="connsiteX52-5145" fmla="*/ 6383 w 10000"/>
                  <a:gd name="connsiteY52-5146" fmla="*/ 4973 h 10000"/>
                  <a:gd name="connsiteX53-5147" fmla="*/ 6512 w 10000"/>
                  <a:gd name="connsiteY53-5148" fmla="*/ 5119 h 10000"/>
                  <a:gd name="connsiteX54-5149" fmla="*/ 7572 w 10000"/>
                  <a:gd name="connsiteY54-5150" fmla="*/ 6532 h 10000"/>
                  <a:gd name="connsiteX55-5151" fmla="*/ 7004 w 10000"/>
                  <a:gd name="connsiteY55-5152" fmla="*/ 7909 h 10000"/>
                  <a:gd name="connsiteX56-5153" fmla="*/ 5483 w 10000"/>
                  <a:gd name="connsiteY56-5154" fmla="*/ 8218 h 10000"/>
                  <a:gd name="connsiteX57-5155" fmla="*/ 5467 w 10000"/>
                  <a:gd name="connsiteY57-5156" fmla="*/ 8273 h 10000"/>
                  <a:gd name="connsiteX58-5157" fmla="*/ 3490 w 10000"/>
                  <a:gd name="connsiteY58-5158" fmla="*/ 8053 h 10000"/>
                  <a:gd name="connsiteX59-5159" fmla="*/ 3345 w 10000"/>
                  <a:gd name="connsiteY59-5160" fmla="*/ 7357 h 10000"/>
                  <a:gd name="connsiteX60-5161" fmla="*/ 3586 w 10000"/>
                  <a:gd name="connsiteY60-5162" fmla="*/ 7082 h 10000"/>
                  <a:gd name="connsiteX61-5163" fmla="*/ 3683 w 10000"/>
                  <a:gd name="connsiteY61-5164" fmla="*/ 6880 h 10000"/>
                  <a:gd name="connsiteX62-5165" fmla="*/ 3490 w 10000"/>
                  <a:gd name="connsiteY62-5166" fmla="*/ 6770 h 10000"/>
                  <a:gd name="connsiteX63-5167" fmla="*/ 3072 w 10000"/>
                  <a:gd name="connsiteY63-5168" fmla="*/ 7247 h 10000"/>
                  <a:gd name="connsiteX64-5169" fmla="*/ 3249 w 10000"/>
                  <a:gd name="connsiteY64-5170" fmla="*/ 8255 h 10000"/>
                  <a:gd name="connsiteX65-5171" fmla="*/ 3249 w 10000"/>
                  <a:gd name="connsiteY65-5172" fmla="*/ 8273 h 10000"/>
                  <a:gd name="connsiteX66-5173" fmla="*/ 4680 w 10000"/>
                  <a:gd name="connsiteY66-5174" fmla="*/ 8825 h 10000"/>
                  <a:gd name="connsiteX67-5175" fmla="*/ 5354 w 10000"/>
                  <a:gd name="connsiteY67-5176" fmla="*/ 8677 h 10000"/>
                  <a:gd name="connsiteX68-5177" fmla="*/ 3393 w 10000"/>
                  <a:gd name="connsiteY68-5178" fmla="*/ 9998 h 10000"/>
                  <a:gd name="connsiteX69-5179" fmla="*/ 2253 w 10000"/>
                  <a:gd name="connsiteY69-5180" fmla="*/ 9228 h 10000"/>
                  <a:gd name="connsiteX70-5181" fmla="*/ 1224 w 10000"/>
                  <a:gd name="connsiteY70-5182" fmla="*/ 7137 h 10000"/>
                  <a:gd name="connsiteX71-5183" fmla="*/ 3 w 10000"/>
                  <a:gd name="connsiteY71-5184" fmla="*/ 4954 h 10000"/>
                  <a:gd name="connsiteX0-5185" fmla="*/ 3 w 10000"/>
                  <a:gd name="connsiteY0-5186" fmla="*/ 4954 h 10000"/>
                  <a:gd name="connsiteX1-5187" fmla="*/ 726 w 10000"/>
                  <a:gd name="connsiteY1-5188" fmla="*/ 3028 h 10000"/>
                  <a:gd name="connsiteX2-5189" fmla="*/ 1337 w 10000"/>
                  <a:gd name="connsiteY2-5190" fmla="*/ 1635 h 10000"/>
                  <a:gd name="connsiteX3-5191" fmla="*/ 3233 w 10000"/>
                  <a:gd name="connsiteY3-5192" fmla="*/ 773 h 10000"/>
                  <a:gd name="connsiteX4-5193" fmla="*/ 5997 w 10000"/>
                  <a:gd name="connsiteY4-5194" fmla="*/ 424 h 10000"/>
                  <a:gd name="connsiteX5-5195" fmla="*/ 8488 w 10000"/>
                  <a:gd name="connsiteY5-5196" fmla="*/ 1452 h 10000"/>
                  <a:gd name="connsiteX6-5197" fmla="*/ 9693 w 10000"/>
                  <a:gd name="connsiteY6-5198" fmla="*/ 4661 h 10000"/>
                  <a:gd name="connsiteX7-5199" fmla="*/ 7765 w 10000"/>
                  <a:gd name="connsiteY7-5200" fmla="*/ 5852 h 10000"/>
                  <a:gd name="connsiteX8-5201" fmla="*/ 6752 w 10000"/>
                  <a:gd name="connsiteY8-5202" fmla="*/ 4844 h 10000"/>
                  <a:gd name="connsiteX9-5203" fmla="*/ 7444 w 10000"/>
                  <a:gd name="connsiteY9-5204" fmla="*/ 2845 h 10000"/>
                  <a:gd name="connsiteX10-5205" fmla="*/ 8680 w 10000"/>
                  <a:gd name="connsiteY10-5206" fmla="*/ 2808 h 10000"/>
                  <a:gd name="connsiteX11-5207" fmla="*/ 8873 w 10000"/>
                  <a:gd name="connsiteY11-5208" fmla="*/ 3799 h 10000"/>
                  <a:gd name="connsiteX12-5209" fmla="*/ 8568 w 10000"/>
                  <a:gd name="connsiteY12-5210" fmla="*/ 4203 h 10000"/>
                  <a:gd name="connsiteX13-5211" fmla="*/ 7941 w 10000"/>
                  <a:gd name="connsiteY13-5212" fmla="*/ 4184 h 10000"/>
                  <a:gd name="connsiteX14-5213" fmla="*/ 7748 w 10000"/>
                  <a:gd name="connsiteY14-5214" fmla="*/ 4276 h 10000"/>
                  <a:gd name="connsiteX15-5215" fmla="*/ 7829 w 10000"/>
                  <a:gd name="connsiteY15-5216" fmla="*/ 4496 h 10000"/>
                  <a:gd name="connsiteX16-5217" fmla="*/ 8664 w 10000"/>
                  <a:gd name="connsiteY16-5218" fmla="*/ 4514 h 10000"/>
                  <a:gd name="connsiteX17-5219" fmla="*/ 9163 w 10000"/>
                  <a:gd name="connsiteY17-5220" fmla="*/ 3928 h 10000"/>
                  <a:gd name="connsiteX18-5221" fmla="*/ 8857 w 10000"/>
                  <a:gd name="connsiteY18-5222" fmla="*/ 2533 h 10000"/>
                  <a:gd name="connsiteX19-5223" fmla="*/ 7637 w 10000"/>
                  <a:gd name="connsiteY19-5224" fmla="*/ 2350 h 10000"/>
                  <a:gd name="connsiteX20-5225" fmla="*/ 6720 w 10000"/>
                  <a:gd name="connsiteY20-5226" fmla="*/ 1360 h 10000"/>
                  <a:gd name="connsiteX21-5227" fmla="*/ 5627 w 10000"/>
                  <a:gd name="connsiteY21-5228" fmla="*/ 1470 h 10000"/>
                  <a:gd name="connsiteX22-5229" fmla="*/ 4390 w 10000"/>
                  <a:gd name="connsiteY22-5230" fmla="*/ 902 h 10000"/>
                  <a:gd name="connsiteX23-5231" fmla="*/ 3442 w 10000"/>
                  <a:gd name="connsiteY23-5232" fmla="*/ 1543 h 10000"/>
                  <a:gd name="connsiteX24-5233" fmla="*/ 3201 w 10000"/>
                  <a:gd name="connsiteY24-5234" fmla="*/ 2277 h 10000"/>
                  <a:gd name="connsiteX25-5235" fmla="*/ 1578 w 10000"/>
                  <a:gd name="connsiteY25-5236" fmla="*/ 2771 h 10000"/>
                  <a:gd name="connsiteX26-5237" fmla="*/ 1257 w 10000"/>
                  <a:gd name="connsiteY26-5238" fmla="*/ 4203 h 10000"/>
                  <a:gd name="connsiteX27-5239" fmla="*/ 902 w 10000"/>
                  <a:gd name="connsiteY27-5240" fmla="*/ 5486 h 10000"/>
                  <a:gd name="connsiteX28-5241" fmla="*/ 1417 w 10000"/>
                  <a:gd name="connsiteY28-5242" fmla="*/ 6294 h 10000"/>
                  <a:gd name="connsiteX29-5243" fmla="*/ 2670 w 10000"/>
                  <a:gd name="connsiteY29-5244" fmla="*/ 6129 h 10000"/>
                  <a:gd name="connsiteX30-5245" fmla="*/ 4518 w 10000"/>
                  <a:gd name="connsiteY30-5246" fmla="*/ 6092 h 10000"/>
                  <a:gd name="connsiteX31-5247" fmla="*/ 5531 w 10000"/>
                  <a:gd name="connsiteY31-5248" fmla="*/ 6642 h 10000"/>
                  <a:gd name="connsiteX32-5249" fmla="*/ 5611 w 10000"/>
                  <a:gd name="connsiteY32-5250" fmla="*/ 6642 h 10000"/>
                  <a:gd name="connsiteX33-5251" fmla="*/ 6093 w 10000"/>
                  <a:gd name="connsiteY33-5252" fmla="*/ 6129 h 10000"/>
                  <a:gd name="connsiteX34-5253" fmla="*/ 6013 w 10000"/>
                  <a:gd name="connsiteY34-5254" fmla="*/ 5907 h 10000"/>
                  <a:gd name="connsiteX35-5255" fmla="*/ 5820 w 10000"/>
                  <a:gd name="connsiteY35-5256" fmla="*/ 5981 h 10000"/>
                  <a:gd name="connsiteX36-5257" fmla="*/ 5547 w 10000"/>
                  <a:gd name="connsiteY36-5258" fmla="*/ 6312 h 10000"/>
                  <a:gd name="connsiteX37-5259" fmla="*/ 4695 w 10000"/>
                  <a:gd name="connsiteY37-5260" fmla="*/ 5834 h 10000"/>
                  <a:gd name="connsiteX38-5261" fmla="*/ 2510 w 10000"/>
                  <a:gd name="connsiteY38-5262" fmla="*/ 5852 h 10000"/>
                  <a:gd name="connsiteX39-5263" fmla="*/ 1545 w 10000"/>
                  <a:gd name="connsiteY39-5264" fmla="*/ 5981 h 10000"/>
                  <a:gd name="connsiteX40-5265" fmla="*/ 1208 w 10000"/>
                  <a:gd name="connsiteY40-5266" fmla="*/ 5431 h 10000"/>
                  <a:gd name="connsiteX41-5267" fmla="*/ 1514 w 10000"/>
                  <a:gd name="connsiteY41-5268" fmla="*/ 4386 h 10000"/>
                  <a:gd name="connsiteX42-5269" fmla="*/ 1561 w 10000"/>
                  <a:gd name="connsiteY42-5270" fmla="*/ 4203 h 10000"/>
                  <a:gd name="connsiteX43-5271" fmla="*/ 1787 w 10000"/>
                  <a:gd name="connsiteY43-5272" fmla="*/ 2991 h 10000"/>
                  <a:gd name="connsiteX44-5273" fmla="*/ 3136 w 10000"/>
                  <a:gd name="connsiteY44-5274" fmla="*/ 2606 h 10000"/>
                  <a:gd name="connsiteX45-5275" fmla="*/ 3876 w 10000"/>
                  <a:gd name="connsiteY45-5276" fmla="*/ 3799 h 10000"/>
                  <a:gd name="connsiteX46-5277" fmla="*/ 2703 w 10000"/>
                  <a:gd name="connsiteY46-5278" fmla="*/ 4569 h 10000"/>
                  <a:gd name="connsiteX47-5279" fmla="*/ 2719 w 10000"/>
                  <a:gd name="connsiteY47-5280" fmla="*/ 4808 h 10000"/>
                  <a:gd name="connsiteX48-5281" fmla="*/ 2927 w 10000"/>
                  <a:gd name="connsiteY48-5282" fmla="*/ 4771 h 10000"/>
                  <a:gd name="connsiteX49-5283" fmla="*/ 4744 w 10000"/>
                  <a:gd name="connsiteY49-5284" fmla="*/ 4423 h 10000"/>
                  <a:gd name="connsiteX50-5285" fmla="*/ 4937 w 10000"/>
                  <a:gd name="connsiteY50-5286" fmla="*/ 4423 h 10000"/>
                  <a:gd name="connsiteX51-5287" fmla="*/ 5804 w 10000"/>
                  <a:gd name="connsiteY51-5288" fmla="*/ 4184 h 10000"/>
                  <a:gd name="connsiteX52-5289" fmla="*/ 6383 w 10000"/>
                  <a:gd name="connsiteY52-5290" fmla="*/ 4973 h 10000"/>
                  <a:gd name="connsiteX53-5291" fmla="*/ 6512 w 10000"/>
                  <a:gd name="connsiteY53-5292" fmla="*/ 5119 h 10000"/>
                  <a:gd name="connsiteX54-5293" fmla="*/ 7572 w 10000"/>
                  <a:gd name="connsiteY54-5294" fmla="*/ 6532 h 10000"/>
                  <a:gd name="connsiteX55-5295" fmla="*/ 7042 w 10000"/>
                  <a:gd name="connsiteY55-5296" fmla="*/ 7938 h 10000"/>
                  <a:gd name="connsiteX56-5297" fmla="*/ 5483 w 10000"/>
                  <a:gd name="connsiteY56-5298" fmla="*/ 8218 h 10000"/>
                  <a:gd name="connsiteX57-5299" fmla="*/ 5467 w 10000"/>
                  <a:gd name="connsiteY57-5300" fmla="*/ 8273 h 10000"/>
                  <a:gd name="connsiteX58-5301" fmla="*/ 3490 w 10000"/>
                  <a:gd name="connsiteY58-5302" fmla="*/ 8053 h 10000"/>
                  <a:gd name="connsiteX59-5303" fmla="*/ 3345 w 10000"/>
                  <a:gd name="connsiteY59-5304" fmla="*/ 7357 h 10000"/>
                  <a:gd name="connsiteX60-5305" fmla="*/ 3586 w 10000"/>
                  <a:gd name="connsiteY60-5306" fmla="*/ 7082 h 10000"/>
                  <a:gd name="connsiteX61-5307" fmla="*/ 3683 w 10000"/>
                  <a:gd name="connsiteY61-5308" fmla="*/ 6880 h 10000"/>
                  <a:gd name="connsiteX62-5309" fmla="*/ 3490 w 10000"/>
                  <a:gd name="connsiteY62-5310" fmla="*/ 6770 h 10000"/>
                  <a:gd name="connsiteX63-5311" fmla="*/ 3072 w 10000"/>
                  <a:gd name="connsiteY63-5312" fmla="*/ 7247 h 10000"/>
                  <a:gd name="connsiteX64-5313" fmla="*/ 3249 w 10000"/>
                  <a:gd name="connsiteY64-5314" fmla="*/ 8255 h 10000"/>
                  <a:gd name="connsiteX65-5315" fmla="*/ 3249 w 10000"/>
                  <a:gd name="connsiteY65-5316" fmla="*/ 8273 h 10000"/>
                  <a:gd name="connsiteX66-5317" fmla="*/ 4680 w 10000"/>
                  <a:gd name="connsiteY66-5318" fmla="*/ 8825 h 10000"/>
                  <a:gd name="connsiteX67-5319" fmla="*/ 5354 w 10000"/>
                  <a:gd name="connsiteY67-5320" fmla="*/ 8677 h 10000"/>
                  <a:gd name="connsiteX68-5321" fmla="*/ 3393 w 10000"/>
                  <a:gd name="connsiteY68-5322" fmla="*/ 9998 h 10000"/>
                  <a:gd name="connsiteX69-5323" fmla="*/ 2253 w 10000"/>
                  <a:gd name="connsiteY69-5324" fmla="*/ 9228 h 10000"/>
                  <a:gd name="connsiteX70-5325" fmla="*/ 1224 w 10000"/>
                  <a:gd name="connsiteY70-5326" fmla="*/ 7137 h 10000"/>
                  <a:gd name="connsiteX71-5327" fmla="*/ 3 w 10000"/>
                  <a:gd name="connsiteY71-5328" fmla="*/ 4954 h 10000"/>
                  <a:gd name="connsiteX0-5329" fmla="*/ 3 w 10000"/>
                  <a:gd name="connsiteY0-5330" fmla="*/ 4954 h 10000"/>
                  <a:gd name="connsiteX1-5331" fmla="*/ 726 w 10000"/>
                  <a:gd name="connsiteY1-5332" fmla="*/ 3028 h 10000"/>
                  <a:gd name="connsiteX2-5333" fmla="*/ 1337 w 10000"/>
                  <a:gd name="connsiteY2-5334" fmla="*/ 1635 h 10000"/>
                  <a:gd name="connsiteX3-5335" fmla="*/ 3233 w 10000"/>
                  <a:gd name="connsiteY3-5336" fmla="*/ 773 h 10000"/>
                  <a:gd name="connsiteX4-5337" fmla="*/ 5997 w 10000"/>
                  <a:gd name="connsiteY4-5338" fmla="*/ 424 h 10000"/>
                  <a:gd name="connsiteX5-5339" fmla="*/ 8488 w 10000"/>
                  <a:gd name="connsiteY5-5340" fmla="*/ 1452 h 10000"/>
                  <a:gd name="connsiteX6-5341" fmla="*/ 9693 w 10000"/>
                  <a:gd name="connsiteY6-5342" fmla="*/ 4661 h 10000"/>
                  <a:gd name="connsiteX7-5343" fmla="*/ 7765 w 10000"/>
                  <a:gd name="connsiteY7-5344" fmla="*/ 5852 h 10000"/>
                  <a:gd name="connsiteX8-5345" fmla="*/ 6752 w 10000"/>
                  <a:gd name="connsiteY8-5346" fmla="*/ 4844 h 10000"/>
                  <a:gd name="connsiteX9-5347" fmla="*/ 7444 w 10000"/>
                  <a:gd name="connsiteY9-5348" fmla="*/ 2845 h 10000"/>
                  <a:gd name="connsiteX10-5349" fmla="*/ 8680 w 10000"/>
                  <a:gd name="connsiteY10-5350" fmla="*/ 2808 h 10000"/>
                  <a:gd name="connsiteX11-5351" fmla="*/ 8873 w 10000"/>
                  <a:gd name="connsiteY11-5352" fmla="*/ 3799 h 10000"/>
                  <a:gd name="connsiteX12-5353" fmla="*/ 8568 w 10000"/>
                  <a:gd name="connsiteY12-5354" fmla="*/ 4203 h 10000"/>
                  <a:gd name="connsiteX13-5355" fmla="*/ 7941 w 10000"/>
                  <a:gd name="connsiteY13-5356" fmla="*/ 4184 h 10000"/>
                  <a:gd name="connsiteX14-5357" fmla="*/ 7748 w 10000"/>
                  <a:gd name="connsiteY14-5358" fmla="*/ 4276 h 10000"/>
                  <a:gd name="connsiteX15-5359" fmla="*/ 7829 w 10000"/>
                  <a:gd name="connsiteY15-5360" fmla="*/ 4496 h 10000"/>
                  <a:gd name="connsiteX16-5361" fmla="*/ 8664 w 10000"/>
                  <a:gd name="connsiteY16-5362" fmla="*/ 4514 h 10000"/>
                  <a:gd name="connsiteX17-5363" fmla="*/ 9163 w 10000"/>
                  <a:gd name="connsiteY17-5364" fmla="*/ 3928 h 10000"/>
                  <a:gd name="connsiteX18-5365" fmla="*/ 8857 w 10000"/>
                  <a:gd name="connsiteY18-5366" fmla="*/ 2533 h 10000"/>
                  <a:gd name="connsiteX19-5367" fmla="*/ 7637 w 10000"/>
                  <a:gd name="connsiteY19-5368" fmla="*/ 2350 h 10000"/>
                  <a:gd name="connsiteX20-5369" fmla="*/ 6720 w 10000"/>
                  <a:gd name="connsiteY20-5370" fmla="*/ 1360 h 10000"/>
                  <a:gd name="connsiteX21-5371" fmla="*/ 5627 w 10000"/>
                  <a:gd name="connsiteY21-5372" fmla="*/ 1470 h 10000"/>
                  <a:gd name="connsiteX22-5373" fmla="*/ 4390 w 10000"/>
                  <a:gd name="connsiteY22-5374" fmla="*/ 902 h 10000"/>
                  <a:gd name="connsiteX23-5375" fmla="*/ 3442 w 10000"/>
                  <a:gd name="connsiteY23-5376" fmla="*/ 1543 h 10000"/>
                  <a:gd name="connsiteX24-5377" fmla="*/ 3201 w 10000"/>
                  <a:gd name="connsiteY24-5378" fmla="*/ 2277 h 10000"/>
                  <a:gd name="connsiteX25-5379" fmla="*/ 1578 w 10000"/>
                  <a:gd name="connsiteY25-5380" fmla="*/ 2771 h 10000"/>
                  <a:gd name="connsiteX26-5381" fmla="*/ 1257 w 10000"/>
                  <a:gd name="connsiteY26-5382" fmla="*/ 4203 h 10000"/>
                  <a:gd name="connsiteX27-5383" fmla="*/ 902 w 10000"/>
                  <a:gd name="connsiteY27-5384" fmla="*/ 5486 h 10000"/>
                  <a:gd name="connsiteX28-5385" fmla="*/ 1417 w 10000"/>
                  <a:gd name="connsiteY28-5386" fmla="*/ 6294 h 10000"/>
                  <a:gd name="connsiteX29-5387" fmla="*/ 2670 w 10000"/>
                  <a:gd name="connsiteY29-5388" fmla="*/ 6129 h 10000"/>
                  <a:gd name="connsiteX30-5389" fmla="*/ 4518 w 10000"/>
                  <a:gd name="connsiteY30-5390" fmla="*/ 6092 h 10000"/>
                  <a:gd name="connsiteX31-5391" fmla="*/ 5531 w 10000"/>
                  <a:gd name="connsiteY31-5392" fmla="*/ 6642 h 10000"/>
                  <a:gd name="connsiteX32-5393" fmla="*/ 5611 w 10000"/>
                  <a:gd name="connsiteY32-5394" fmla="*/ 6642 h 10000"/>
                  <a:gd name="connsiteX33-5395" fmla="*/ 6093 w 10000"/>
                  <a:gd name="connsiteY33-5396" fmla="*/ 6129 h 10000"/>
                  <a:gd name="connsiteX34-5397" fmla="*/ 6013 w 10000"/>
                  <a:gd name="connsiteY34-5398" fmla="*/ 5907 h 10000"/>
                  <a:gd name="connsiteX35-5399" fmla="*/ 5820 w 10000"/>
                  <a:gd name="connsiteY35-5400" fmla="*/ 5981 h 10000"/>
                  <a:gd name="connsiteX36-5401" fmla="*/ 5547 w 10000"/>
                  <a:gd name="connsiteY36-5402" fmla="*/ 6312 h 10000"/>
                  <a:gd name="connsiteX37-5403" fmla="*/ 4695 w 10000"/>
                  <a:gd name="connsiteY37-5404" fmla="*/ 5834 h 10000"/>
                  <a:gd name="connsiteX38-5405" fmla="*/ 2510 w 10000"/>
                  <a:gd name="connsiteY38-5406" fmla="*/ 5852 h 10000"/>
                  <a:gd name="connsiteX39-5407" fmla="*/ 1545 w 10000"/>
                  <a:gd name="connsiteY39-5408" fmla="*/ 5981 h 10000"/>
                  <a:gd name="connsiteX40-5409" fmla="*/ 1208 w 10000"/>
                  <a:gd name="connsiteY40-5410" fmla="*/ 5431 h 10000"/>
                  <a:gd name="connsiteX41-5411" fmla="*/ 1514 w 10000"/>
                  <a:gd name="connsiteY41-5412" fmla="*/ 4386 h 10000"/>
                  <a:gd name="connsiteX42-5413" fmla="*/ 1561 w 10000"/>
                  <a:gd name="connsiteY42-5414" fmla="*/ 4203 h 10000"/>
                  <a:gd name="connsiteX43-5415" fmla="*/ 1787 w 10000"/>
                  <a:gd name="connsiteY43-5416" fmla="*/ 2991 h 10000"/>
                  <a:gd name="connsiteX44-5417" fmla="*/ 3136 w 10000"/>
                  <a:gd name="connsiteY44-5418" fmla="*/ 2606 h 10000"/>
                  <a:gd name="connsiteX45-5419" fmla="*/ 3876 w 10000"/>
                  <a:gd name="connsiteY45-5420" fmla="*/ 3799 h 10000"/>
                  <a:gd name="connsiteX46-5421" fmla="*/ 2703 w 10000"/>
                  <a:gd name="connsiteY46-5422" fmla="*/ 4569 h 10000"/>
                  <a:gd name="connsiteX47-5423" fmla="*/ 2719 w 10000"/>
                  <a:gd name="connsiteY47-5424" fmla="*/ 4808 h 10000"/>
                  <a:gd name="connsiteX48-5425" fmla="*/ 2927 w 10000"/>
                  <a:gd name="connsiteY48-5426" fmla="*/ 4771 h 10000"/>
                  <a:gd name="connsiteX49-5427" fmla="*/ 4744 w 10000"/>
                  <a:gd name="connsiteY49-5428" fmla="*/ 4423 h 10000"/>
                  <a:gd name="connsiteX50-5429" fmla="*/ 4937 w 10000"/>
                  <a:gd name="connsiteY50-5430" fmla="*/ 4423 h 10000"/>
                  <a:gd name="connsiteX51-5431" fmla="*/ 5804 w 10000"/>
                  <a:gd name="connsiteY51-5432" fmla="*/ 4184 h 10000"/>
                  <a:gd name="connsiteX52-5433" fmla="*/ 6383 w 10000"/>
                  <a:gd name="connsiteY52-5434" fmla="*/ 4973 h 10000"/>
                  <a:gd name="connsiteX53-5435" fmla="*/ 6512 w 10000"/>
                  <a:gd name="connsiteY53-5436" fmla="*/ 5119 h 10000"/>
                  <a:gd name="connsiteX54-5437" fmla="*/ 7572 w 10000"/>
                  <a:gd name="connsiteY54-5438" fmla="*/ 6532 h 10000"/>
                  <a:gd name="connsiteX55-5439" fmla="*/ 7042 w 10000"/>
                  <a:gd name="connsiteY55-5440" fmla="*/ 7938 h 10000"/>
                  <a:gd name="connsiteX56-5441" fmla="*/ 5483 w 10000"/>
                  <a:gd name="connsiteY56-5442" fmla="*/ 8218 h 10000"/>
                  <a:gd name="connsiteX57-5443" fmla="*/ 3490 w 10000"/>
                  <a:gd name="connsiteY57-5444" fmla="*/ 8053 h 10000"/>
                  <a:gd name="connsiteX58-5445" fmla="*/ 3345 w 10000"/>
                  <a:gd name="connsiteY58-5446" fmla="*/ 7357 h 10000"/>
                  <a:gd name="connsiteX59-5447" fmla="*/ 3586 w 10000"/>
                  <a:gd name="connsiteY59-5448" fmla="*/ 7082 h 10000"/>
                  <a:gd name="connsiteX60-5449" fmla="*/ 3683 w 10000"/>
                  <a:gd name="connsiteY60-5450" fmla="*/ 6880 h 10000"/>
                  <a:gd name="connsiteX61-5451" fmla="*/ 3490 w 10000"/>
                  <a:gd name="connsiteY61-5452" fmla="*/ 6770 h 10000"/>
                  <a:gd name="connsiteX62-5453" fmla="*/ 3072 w 10000"/>
                  <a:gd name="connsiteY62-5454" fmla="*/ 7247 h 10000"/>
                  <a:gd name="connsiteX63-5455" fmla="*/ 3249 w 10000"/>
                  <a:gd name="connsiteY63-5456" fmla="*/ 8255 h 10000"/>
                  <a:gd name="connsiteX64-5457" fmla="*/ 3249 w 10000"/>
                  <a:gd name="connsiteY64-5458" fmla="*/ 8273 h 10000"/>
                  <a:gd name="connsiteX65-5459" fmla="*/ 4680 w 10000"/>
                  <a:gd name="connsiteY65-5460" fmla="*/ 8825 h 10000"/>
                  <a:gd name="connsiteX66-5461" fmla="*/ 5354 w 10000"/>
                  <a:gd name="connsiteY66-5462" fmla="*/ 8677 h 10000"/>
                  <a:gd name="connsiteX67-5463" fmla="*/ 3393 w 10000"/>
                  <a:gd name="connsiteY67-5464" fmla="*/ 9998 h 10000"/>
                  <a:gd name="connsiteX68-5465" fmla="*/ 2253 w 10000"/>
                  <a:gd name="connsiteY68-5466" fmla="*/ 9228 h 10000"/>
                  <a:gd name="connsiteX69-5467" fmla="*/ 1224 w 10000"/>
                  <a:gd name="connsiteY69-5468" fmla="*/ 7137 h 10000"/>
                  <a:gd name="connsiteX70-5469" fmla="*/ 3 w 10000"/>
                  <a:gd name="connsiteY70-5470" fmla="*/ 4954 h 10000"/>
                  <a:gd name="connsiteX0-5471" fmla="*/ 3 w 10000"/>
                  <a:gd name="connsiteY0-5472" fmla="*/ 4954 h 10000"/>
                  <a:gd name="connsiteX1-5473" fmla="*/ 726 w 10000"/>
                  <a:gd name="connsiteY1-5474" fmla="*/ 3028 h 10000"/>
                  <a:gd name="connsiteX2-5475" fmla="*/ 1337 w 10000"/>
                  <a:gd name="connsiteY2-5476" fmla="*/ 1635 h 10000"/>
                  <a:gd name="connsiteX3-5477" fmla="*/ 3233 w 10000"/>
                  <a:gd name="connsiteY3-5478" fmla="*/ 773 h 10000"/>
                  <a:gd name="connsiteX4-5479" fmla="*/ 5997 w 10000"/>
                  <a:gd name="connsiteY4-5480" fmla="*/ 424 h 10000"/>
                  <a:gd name="connsiteX5-5481" fmla="*/ 8488 w 10000"/>
                  <a:gd name="connsiteY5-5482" fmla="*/ 1452 h 10000"/>
                  <a:gd name="connsiteX6-5483" fmla="*/ 9693 w 10000"/>
                  <a:gd name="connsiteY6-5484" fmla="*/ 4661 h 10000"/>
                  <a:gd name="connsiteX7-5485" fmla="*/ 7765 w 10000"/>
                  <a:gd name="connsiteY7-5486" fmla="*/ 5852 h 10000"/>
                  <a:gd name="connsiteX8-5487" fmla="*/ 6752 w 10000"/>
                  <a:gd name="connsiteY8-5488" fmla="*/ 4844 h 10000"/>
                  <a:gd name="connsiteX9-5489" fmla="*/ 7444 w 10000"/>
                  <a:gd name="connsiteY9-5490" fmla="*/ 2845 h 10000"/>
                  <a:gd name="connsiteX10-5491" fmla="*/ 8680 w 10000"/>
                  <a:gd name="connsiteY10-5492" fmla="*/ 2808 h 10000"/>
                  <a:gd name="connsiteX11-5493" fmla="*/ 8873 w 10000"/>
                  <a:gd name="connsiteY11-5494" fmla="*/ 3799 h 10000"/>
                  <a:gd name="connsiteX12-5495" fmla="*/ 8568 w 10000"/>
                  <a:gd name="connsiteY12-5496" fmla="*/ 4203 h 10000"/>
                  <a:gd name="connsiteX13-5497" fmla="*/ 7941 w 10000"/>
                  <a:gd name="connsiteY13-5498" fmla="*/ 4184 h 10000"/>
                  <a:gd name="connsiteX14-5499" fmla="*/ 7748 w 10000"/>
                  <a:gd name="connsiteY14-5500" fmla="*/ 4276 h 10000"/>
                  <a:gd name="connsiteX15-5501" fmla="*/ 7829 w 10000"/>
                  <a:gd name="connsiteY15-5502" fmla="*/ 4496 h 10000"/>
                  <a:gd name="connsiteX16-5503" fmla="*/ 8664 w 10000"/>
                  <a:gd name="connsiteY16-5504" fmla="*/ 4514 h 10000"/>
                  <a:gd name="connsiteX17-5505" fmla="*/ 9163 w 10000"/>
                  <a:gd name="connsiteY17-5506" fmla="*/ 3928 h 10000"/>
                  <a:gd name="connsiteX18-5507" fmla="*/ 8857 w 10000"/>
                  <a:gd name="connsiteY18-5508" fmla="*/ 2533 h 10000"/>
                  <a:gd name="connsiteX19-5509" fmla="*/ 7637 w 10000"/>
                  <a:gd name="connsiteY19-5510" fmla="*/ 2350 h 10000"/>
                  <a:gd name="connsiteX20-5511" fmla="*/ 6720 w 10000"/>
                  <a:gd name="connsiteY20-5512" fmla="*/ 1360 h 10000"/>
                  <a:gd name="connsiteX21-5513" fmla="*/ 5627 w 10000"/>
                  <a:gd name="connsiteY21-5514" fmla="*/ 1470 h 10000"/>
                  <a:gd name="connsiteX22-5515" fmla="*/ 4390 w 10000"/>
                  <a:gd name="connsiteY22-5516" fmla="*/ 902 h 10000"/>
                  <a:gd name="connsiteX23-5517" fmla="*/ 3442 w 10000"/>
                  <a:gd name="connsiteY23-5518" fmla="*/ 1543 h 10000"/>
                  <a:gd name="connsiteX24-5519" fmla="*/ 3201 w 10000"/>
                  <a:gd name="connsiteY24-5520" fmla="*/ 2277 h 10000"/>
                  <a:gd name="connsiteX25-5521" fmla="*/ 1578 w 10000"/>
                  <a:gd name="connsiteY25-5522" fmla="*/ 2771 h 10000"/>
                  <a:gd name="connsiteX26-5523" fmla="*/ 1257 w 10000"/>
                  <a:gd name="connsiteY26-5524" fmla="*/ 4203 h 10000"/>
                  <a:gd name="connsiteX27-5525" fmla="*/ 902 w 10000"/>
                  <a:gd name="connsiteY27-5526" fmla="*/ 5486 h 10000"/>
                  <a:gd name="connsiteX28-5527" fmla="*/ 1417 w 10000"/>
                  <a:gd name="connsiteY28-5528" fmla="*/ 6294 h 10000"/>
                  <a:gd name="connsiteX29-5529" fmla="*/ 2670 w 10000"/>
                  <a:gd name="connsiteY29-5530" fmla="*/ 6129 h 10000"/>
                  <a:gd name="connsiteX30-5531" fmla="*/ 4518 w 10000"/>
                  <a:gd name="connsiteY30-5532" fmla="*/ 6092 h 10000"/>
                  <a:gd name="connsiteX31-5533" fmla="*/ 5531 w 10000"/>
                  <a:gd name="connsiteY31-5534" fmla="*/ 6642 h 10000"/>
                  <a:gd name="connsiteX32-5535" fmla="*/ 5611 w 10000"/>
                  <a:gd name="connsiteY32-5536" fmla="*/ 6642 h 10000"/>
                  <a:gd name="connsiteX33-5537" fmla="*/ 6093 w 10000"/>
                  <a:gd name="connsiteY33-5538" fmla="*/ 6129 h 10000"/>
                  <a:gd name="connsiteX34-5539" fmla="*/ 6013 w 10000"/>
                  <a:gd name="connsiteY34-5540" fmla="*/ 5907 h 10000"/>
                  <a:gd name="connsiteX35-5541" fmla="*/ 5820 w 10000"/>
                  <a:gd name="connsiteY35-5542" fmla="*/ 5981 h 10000"/>
                  <a:gd name="connsiteX36-5543" fmla="*/ 5547 w 10000"/>
                  <a:gd name="connsiteY36-5544" fmla="*/ 6312 h 10000"/>
                  <a:gd name="connsiteX37-5545" fmla="*/ 4695 w 10000"/>
                  <a:gd name="connsiteY37-5546" fmla="*/ 5834 h 10000"/>
                  <a:gd name="connsiteX38-5547" fmla="*/ 2510 w 10000"/>
                  <a:gd name="connsiteY38-5548" fmla="*/ 5852 h 10000"/>
                  <a:gd name="connsiteX39-5549" fmla="*/ 1545 w 10000"/>
                  <a:gd name="connsiteY39-5550" fmla="*/ 5981 h 10000"/>
                  <a:gd name="connsiteX40-5551" fmla="*/ 1208 w 10000"/>
                  <a:gd name="connsiteY40-5552" fmla="*/ 5431 h 10000"/>
                  <a:gd name="connsiteX41-5553" fmla="*/ 1514 w 10000"/>
                  <a:gd name="connsiteY41-5554" fmla="*/ 4386 h 10000"/>
                  <a:gd name="connsiteX42-5555" fmla="*/ 1561 w 10000"/>
                  <a:gd name="connsiteY42-5556" fmla="*/ 4203 h 10000"/>
                  <a:gd name="connsiteX43-5557" fmla="*/ 1787 w 10000"/>
                  <a:gd name="connsiteY43-5558" fmla="*/ 2991 h 10000"/>
                  <a:gd name="connsiteX44-5559" fmla="*/ 3136 w 10000"/>
                  <a:gd name="connsiteY44-5560" fmla="*/ 2606 h 10000"/>
                  <a:gd name="connsiteX45-5561" fmla="*/ 3876 w 10000"/>
                  <a:gd name="connsiteY45-5562" fmla="*/ 3799 h 10000"/>
                  <a:gd name="connsiteX46-5563" fmla="*/ 2703 w 10000"/>
                  <a:gd name="connsiteY46-5564" fmla="*/ 4569 h 10000"/>
                  <a:gd name="connsiteX47-5565" fmla="*/ 2719 w 10000"/>
                  <a:gd name="connsiteY47-5566" fmla="*/ 4808 h 10000"/>
                  <a:gd name="connsiteX48-5567" fmla="*/ 2927 w 10000"/>
                  <a:gd name="connsiteY48-5568" fmla="*/ 4771 h 10000"/>
                  <a:gd name="connsiteX49-5569" fmla="*/ 4744 w 10000"/>
                  <a:gd name="connsiteY49-5570" fmla="*/ 4423 h 10000"/>
                  <a:gd name="connsiteX50-5571" fmla="*/ 4937 w 10000"/>
                  <a:gd name="connsiteY50-5572" fmla="*/ 4423 h 10000"/>
                  <a:gd name="connsiteX51-5573" fmla="*/ 5804 w 10000"/>
                  <a:gd name="connsiteY51-5574" fmla="*/ 4184 h 10000"/>
                  <a:gd name="connsiteX52-5575" fmla="*/ 6383 w 10000"/>
                  <a:gd name="connsiteY52-5576" fmla="*/ 4973 h 10000"/>
                  <a:gd name="connsiteX53-5577" fmla="*/ 6512 w 10000"/>
                  <a:gd name="connsiteY53-5578" fmla="*/ 5119 h 10000"/>
                  <a:gd name="connsiteX54-5579" fmla="*/ 7572 w 10000"/>
                  <a:gd name="connsiteY54-5580" fmla="*/ 6532 h 10000"/>
                  <a:gd name="connsiteX55-5581" fmla="*/ 7042 w 10000"/>
                  <a:gd name="connsiteY55-5582" fmla="*/ 7938 h 10000"/>
                  <a:gd name="connsiteX56-5583" fmla="*/ 5483 w 10000"/>
                  <a:gd name="connsiteY56-5584" fmla="*/ 8218 h 10000"/>
                  <a:gd name="connsiteX57-5585" fmla="*/ 3490 w 10000"/>
                  <a:gd name="connsiteY57-5586" fmla="*/ 8053 h 10000"/>
                  <a:gd name="connsiteX58-5587" fmla="*/ 3345 w 10000"/>
                  <a:gd name="connsiteY58-5588" fmla="*/ 7357 h 10000"/>
                  <a:gd name="connsiteX59-5589" fmla="*/ 3586 w 10000"/>
                  <a:gd name="connsiteY59-5590" fmla="*/ 7082 h 10000"/>
                  <a:gd name="connsiteX60-5591" fmla="*/ 3683 w 10000"/>
                  <a:gd name="connsiteY60-5592" fmla="*/ 6880 h 10000"/>
                  <a:gd name="connsiteX61-5593" fmla="*/ 3490 w 10000"/>
                  <a:gd name="connsiteY61-5594" fmla="*/ 6770 h 10000"/>
                  <a:gd name="connsiteX62-5595" fmla="*/ 3072 w 10000"/>
                  <a:gd name="connsiteY62-5596" fmla="*/ 7247 h 10000"/>
                  <a:gd name="connsiteX63-5597" fmla="*/ 3249 w 10000"/>
                  <a:gd name="connsiteY63-5598" fmla="*/ 8255 h 10000"/>
                  <a:gd name="connsiteX64-5599" fmla="*/ 3249 w 10000"/>
                  <a:gd name="connsiteY64-5600" fmla="*/ 8273 h 10000"/>
                  <a:gd name="connsiteX65-5601" fmla="*/ 4680 w 10000"/>
                  <a:gd name="connsiteY65-5602" fmla="*/ 8825 h 10000"/>
                  <a:gd name="connsiteX66-5603" fmla="*/ 5354 w 10000"/>
                  <a:gd name="connsiteY66-5604" fmla="*/ 8677 h 10000"/>
                  <a:gd name="connsiteX67-5605" fmla="*/ 3393 w 10000"/>
                  <a:gd name="connsiteY67-5606" fmla="*/ 9998 h 10000"/>
                  <a:gd name="connsiteX68-5607" fmla="*/ 2253 w 10000"/>
                  <a:gd name="connsiteY68-5608" fmla="*/ 9228 h 10000"/>
                  <a:gd name="connsiteX69-5609" fmla="*/ 1224 w 10000"/>
                  <a:gd name="connsiteY69-5610" fmla="*/ 7137 h 10000"/>
                  <a:gd name="connsiteX70-5611" fmla="*/ 3 w 10000"/>
                  <a:gd name="connsiteY70-5612" fmla="*/ 4954 h 10000"/>
                  <a:gd name="connsiteX0-5613" fmla="*/ 3 w 10000"/>
                  <a:gd name="connsiteY0-5614" fmla="*/ 4954 h 10000"/>
                  <a:gd name="connsiteX1-5615" fmla="*/ 726 w 10000"/>
                  <a:gd name="connsiteY1-5616" fmla="*/ 3028 h 10000"/>
                  <a:gd name="connsiteX2-5617" fmla="*/ 1337 w 10000"/>
                  <a:gd name="connsiteY2-5618" fmla="*/ 1635 h 10000"/>
                  <a:gd name="connsiteX3-5619" fmla="*/ 3233 w 10000"/>
                  <a:gd name="connsiteY3-5620" fmla="*/ 773 h 10000"/>
                  <a:gd name="connsiteX4-5621" fmla="*/ 5997 w 10000"/>
                  <a:gd name="connsiteY4-5622" fmla="*/ 424 h 10000"/>
                  <a:gd name="connsiteX5-5623" fmla="*/ 8488 w 10000"/>
                  <a:gd name="connsiteY5-5624" fmla="*/ 1452 h 10000"/>
                  <a:gd name="connsiteX6-5625" fmla="*/ 9693 w 10000"/>
                  <a:gd name="connsiteY6-5626" fmla="*/ 4661 h 10000"/>
                  <a:gd name="connsiteX7-5627" fmla="*/ 7765 w 10000"/>
                  <a:gd name="connsiteY7-5628" fmla="*/ 5852 h 10000"/>
                  <a:gd name="connsiteX8-5629" fmla="*/ 6752 w 10000"/>
                  <a:gd name="connsiteY8-5630" fmla="*/ 4844 h 10000"/>
                  <a:gd name="connsiteX9-5631" fmla="*/ 7444 w 10000"/>
                  <a:gd name="connsiteY9-5632" fmla="*/ 2845 h 10000"/>
                  <a:gd name="connsiteX10-5633" fmla="*/ 8680 w 10000"/>
                  <a:gd name="connsiteY10-5634" fmla="*/ 2808 h 10000"/>
                  <a:gd name="connsiteX11-5635" fmla="*/ 8873 w 10000"/>
                  <a:gd name="connsiteY11-5636" fmla="*/ 3799 h 10000"/>
                  <a:gd name="connsiteX12-5637" fmla="*/ 8568 w 10000"/>
                  <a:gd name="connsiteY12-5638" fmla="*/ 4203 h 10000"/>
                  <a:gd name="connsiteX13-5639" fmla="*/ 7941 w 10000"/>
                  <a:gd name="connsiteY13-5640" fmla="*/ 4184 h 10000"/>
                  <a:gd name="connsiteX14-5641" fmla="*/ 7748 w 10000"/>
                  <a:gd name="connsiteY14-5642" fmla="*/ 4276 h 10000"/>
                  <a:gd name="connsiteX15-5643" fmla="*/ 7829 w 10000"/>
                  <a:gd name="connsiteY15-5644" fmla="*/ 4496 h 10000"/>
                  <a:gd name="connsiteX16-5645" fmla="*/ 8664 w 10000"/>
                  <a:gd name="connsiteY16-5646" fmla="*/ 4514 h 10000"/>
                  <a:gd name="connsiteX17-5647" fmla="*/ 9163 w 10000"/>
                  <a:gd name="connsiteY17-5648" fmla="*/ 3928 h 10000"/>
                  <a:gd name="connsiteX18-5649" fmla="*/ 8857 w 10000"/>
                  <a:gd name="connsiteY18-5650" fmla="*/ 2533 h 10000"/>
                  <a:gd name="connsiteX19-5651" fmla="*/ 7637 w 10000"/>
                  <a:gd name="connsiteY19-5652" fmla="*/ 2350 h 10000"/>
                  <a:gd name="connsiteX20-5653" fmla="*/ 6720 w 10000"/>
                  <a:gd name="connsiteY20-5654" fmla="*/ 1360 h 10000"/>
                  <a:gd name="connsiteX21-5655" fmla="*/ 5627 w 10000"/>
                  <a:gd name="connsiteY21-5656" fmla="*/ 1470 h 10000"/>
                  <a:gd name="connsiteX22-5657" fmla="*/ 4390 w 10000"/>
                  <a:gd name="connsiteY22-5658" fmla="*/ 902 h 10000"/>
                  <a:gd name="connsiteX23-5659" fmla="*/ 3442 w 10000"/>
                  <a:gd name="connsiteY23-5660" fmla="*/ 1543 h 10000"/>
                  <a:gd name="connsiteX24-5661" fmla="*/ 3201 w 10000"/>
                  <a:gd name="connsiteY24-5662" fmla="*/ 2277 h 10000"/>
                  <a:gd name="connsiteX25-5663" fmla="*/ 1578 w 10000"/>
                  <a:gd name="connsiteY25-5664" fmla="*/ 2771 h 10000"/>
                  <a:gd name="connsiteX26-5665" fmla="*/ 1257 w 10000"/>
                  <a:gd name="connsiteY26-5666" fmla="*/ 4203 h 10000"/>
                  <a:gd name="connsiteX27-5667" fmla="*/ 902 w 10000"/>
                  <a:gd name="connsiteY27-5668" fmla="*/ 5486 h 10000"/>
                  <a:gd name="connsiteX28-5669" fmla="*/ 1417 w 10000"/>
                  <a:gd name="connsiteY28-5670" fmla="*/ 6294 h 10000"/>
                  <a:gd name="connsiteX29-5671" fmla="*/ 2670 w 10000"/>
                  <a:gd name="connsiteY29-5672" fmla="*/ 6129 h 10000"/>
                  <a:gd name="connsiteX30-5673" fmla="*/ 4518 w 10000"/>
                  <a:gd name="connsiteY30-5674" fmla="*/ 6092 h 10000"/>
                  <a:gd name="connsiteX31-5675" fmla="*/ 5531 w 10000"/>
                  <a:gd name="connsiteY31-5676" fmla="*/ 6642 h 10000"/>
                  <a:gd name="connsiteX32-5677" fmla="*/ 5611 w 10000"/>
                  <a:gd name="connsiteY32-5678" fmla="*/ 6642 h 10000"/>
                  <a:gd name="connsiteX33-5679" fmla="*/ 6093 w 10000"/>
                  <a:gd name="connsiteY33-5680" fmla="*/ 6129 h 10000"/>
                  <a:gd name="connsiteX34-5681" fmla="*/ 6013 w 10000"/>
                  <a:gd name="connsiteY34-5682" fmla="*/ 5907 h 10000"/>
                  <a:gd name="connsiteX35-5683" fmla="*/ 5820 w 10000"/>
                  <a:gd name="connsiteY35-5684" fmla="*/ 5981 h 10000"/>
                  <a:gd name="connsiteX36-5685" fmla="*/ 5547 w 10000"/>
                  <a:gd name="connsiteY36-5686" fmla="*/ 6312 h 10000"/>
                  <a:gd name="connsiteX37-5687" fmla="*/ 4695 w 10000"/>
                  <a:gd name="connsiteY37-5688" fmla="*/ 5834 h 10000"/>
                  <a:gd name="connsiteX38-5689" fmla="*/ 2510 w 10000"/>
                  <a:gd name="connsiteY38-5690" fmla="*/ 5852 h 10000"/>
                  <a:gd name="connsiteX39-5691" fmla="*/ 1545 w 10000"/>
                  <a:gd name="connsiteY39-5692" fmla="*/ 5981 h 10000"/>
                  <a:gd name="connsiteX40-5693" fmla="*/ 1208 w 10000"/>
                  <a:gd name="connsiteY40-5694" fmla="*/ 5431 h 10000"/>
                  <a:gd name="connsiteX41-5695" fmla="*/ 1514 w 10000"/>
                  <a:gd name="connsiteY41-5696" fmla="*/ 4386 h 10000"/>
                  <a:gd name="connsiteX42-5697" fmla="*/ 1561 w 10000"/>
                  <a:gd name="connsiteY42-5698" fmla="*/ 4203 h 10000"/>
                  <a:gd name="connsiteX43-5699" fmla="*/ 1787 w 10000"/>
                  <a:gd name="connsiteY43-5700" fmla="*/ 2991 h 10000"/>
                  <a:gd name="connsiteX44-5701" fmla="*/ 3136 w 10000"/>
                  <a:gd name="connsiteY44-5702" fmla="*/ 2606 h 10000"/>
                  <a:gd name="connsiteX45-5703" fmla="*/ 3876 w 10000"/>
                  <a:gd name="connsiteY45-5704" fmla="*/ 3799 h 10000"/>
                  <a:gd name="connsiteX46-5705" fmla="*/ 2703 w 10000"/>
                  <a:gd name="connsiteY46-5706" fmla="*/ 4569 h 10000"/>
                  <a:gd name="connsiteX47-5707" fmla="*/ 2719 w 10000"/>
                  <a:gd name="connsiteY47-5708" fmla="*/ 4808 h 10000"/>
                  <a:gd name="connsiteX48-5709" fmla="*/ 2927 w 10000"/>
                  <a:gd name="connsiteY48-5710" fmla="*/ 4771 h 10000"/>
                  <a:gd name="connsiteX49-5711" fmla="*/ 4744 w 10000"/>
                  <a:gd name="connsiteY49-5712" fmla="*/ 4423 h 10000"/>
                  <a:gd name="connsiteX50-5713" fmla="*/ 4937 w 10000"/>
                  <a:gd name="connsiteY50-5714" fmla="*/ 4423 h 10000"/>
                  <a:gd name="connsiteX51-5715" fmla="*/ 5804 w 10000"/>
                  <a:gd name="connsiteY51-5716" fmla="*/ 4184 h 10000"/>
                  <a:gd name="connsiteX52-5717" fmla="*/ 6383 w 10000"/>
                  <a:gd name="connsiteY52-5718" fmla="*/ 4973 h 10000"/>
                  <a:gd name="connsiteX53-5719" fmla="*/ 6512 w 10000"/>
                  <a:gd name="connsiteY53-5720" fmla="*/ 5119 h 10000"/>
                  <a:gd name="connsiteX54-5721" fmla="*/ 7572 w 10000"/>
                  <a:gd name="connsiteY54-5722" fmla="*/ 6532 h 10000"/>
                  <a:gd name="connsiteX55-5723" fmla="*/ 7042 w 10000"/>
                  <a:gd name="connsiteY55-5724" fmla="*/ 7938 h 10000"/>
                  <a:gd name="connsiteX56-5725" fmla="*/ 5483 w 10000"/>
                  <a:gd name="connsiteY56-5726" fmla="*/ 8218 h 10000"/>
                  <a:gd name="connsiteX57-5727" fmla="*/ 3490 w 10000"/>
                  <a:gd name="connsiteY57-5728" fmla="*/ 8053 h 10000"/>
                  <a:gd name="connsiteX58-5729" fmla="*/ 3345 w 10000"/>
                  <a:gd name="connsiteY58-5730" fmla="*/ 7357 h 10000"/>
                  <a:gd name="connsiteX59-5731" fmla="*/ 3586 w 10000"/>
                  <a:gd name="connsiteY59-5732" fmla="*/ 7082 h 10000"/>
                  <a:gd name="connsiteX60-5733" fmla="*/ 3683 w 10000"/>
                  <a:gd name="connsiteY60-5734" fmla="*/ 6880 h 10000"/>
                  <a:gd name="connsiteX61-5735" fmla="*/ 3490 w 10000"/>
                  <a:gd name="connsiteY61-5736" fmla="*/ 6770 h 10000"/>
                  <a:gd name="connsiteX62-5737" fmla="*/ 3072 w 10000"/>
                  <a:gd name="connsiteY62-5738" fmla="*/ 7247 h 10000"/>
                  <a:gd name="connsiteX63-5739" fmla="*/ 3249 w 10000"/>
                  <a:gd name="connsiteY63-5740" fmla="*/ 8255 h 10000"/>
                  <a:gd name="connsiteX64-5741" fmla="*/ 3249 w 10000"/>
                  <a:gd name="connsiteY64-5742" fmla="*/ 8273 h 10000"/>
                  <a:gd name="connsiteX65-5743" fmla="*/ 4680 w 10000"/>
                  <a:gd name="connsiteY65-5744" fmla="*/ 8825 h 10000"/>
                  <a:gd name="connsiteX66-5745" fmla="*/ 5354 w 10000"/>
                  <a:gd name="connsiteY66-5746" fmla="*/ 8677 h 10000"/>
                  <a:gd name="connsiteX67-5747" fmla="*/ 3393 w 10000"/>
                  <a:gd name="connsiteY67-5748" fmla="*/ 9998 h 10000"/>
                  <a:gd name="connsiteX68-5749" fmla="*/ 2253 w 10000"/>
                  <a:gd name="connsiteY68-5750" fmla="*/ 9228 h 10000"/>
                  <a:gd name="connsiteX69-5751" fmla="*/ 1224 w 10000"/>
                  <a:gd name="connsiteY69-5752" fmla="*/ 7137 h 10000"/>
                  <a:gd name="connsiteX70-5753" fmla="*/ 3 w 10000"/>
                  <a:gd name="connsiteY70-5754" fmla="*/ 4954 h 10000"/>
                  <a:gd name="connsiteX0-5755" fmla="*/ 3 w 10000"/>
                  <a:gd name="connsiteY0-5756" fmla="*/ 4954 h 10000"/>
                  <a:gd name="connsiteX1-5757" fmla="*/ 726 w 10000"/>
                  <a:gd name="connsiteY1-5758" fmla="*/ 3028 h 10000"/>
                  <a:gd name="connsiteX2-5759" fmla="*/ 1337 w 10000"/>
                  <a:gd name="connsiteY2-5760" fmla="*/ 1635 h 10000"/>
                  <a:gd name="connsiteX3-5761" fmla="*/ 3233 w 10000"/>
                  <a:gd name="connsiteY3-5762" fmla="*/ 773 h 10000"/>
                  <a:gd name="connsiteX4-5763" fmla="*/ 5997 w 10000"/>
                  <a:gd name="connsiteY4-5764" fmla="*/ 424 h 10000"/>
                  <a:gd name="connsiteX5-5765" fmla="*/ 8488 w 10000"/>
                  <a:gd name="connsiteY5-5766" fmla="*/ 1452 h 10000"/>
                  <a:gd name="connsiteX6-5767" fmla="*/ 9693 w 10000"/>
                  <a:gd name="connsiteY6-5768" fmla="*/ 4661 h 10000"/>
                  <a:gd name="connsiteX7-5769" fmla="*/ 7765 w 10000"/>
                  <a:gd name="connsiteY7-5770" fmla="*/ 5852 h 10000"/>
                  <a:gd name="connsiteX8-5771" fmla="*/ 6752 w 10000"/>
                  <a:gd name="connsiteY8-5772" fmla="*/ 4844 h 10000"/>
                  <a:gd name="connsiteX9-5773" fmla="*/ 7444 w 10000"/>
                  <a:gd name="connsiteY9-5774" fmla="*/ 2845 h 10000"/>
                  <a:gd name="connsiteX10-5775" fmla="*/ 8680 w 10000"/>
                  <a:gd name="connsiteY10-5776" fmla="*/ 2808 h 10000"/>
                  <a:gd name="connsiteX11-5777" fmla="*/ 8873 w 10000"/>
                  <a:gd name="connsiteY11-5778" fmla="*/ 3799 h 10000"/>
                  <a:gd name="connsiteX12-5779" fmla="*/ 8568 w 10000"/>
                  <a:gd name="connsiteY12-5780" fmla="*/ 4203 h 10000"/>
                  <a:gd name="connsiteX13-5781" fmla="*/ 7941 w 10000"/>
                  <a:gd name="connsiteY13-5782" fmla="*/ 4184 h 10000"/>
                  <a:gd name="connsiteX14-5783" fmla="*/ 7748 w 10000"/>
                  <a:gd name="connsiteY14-5784" fmla="*/ 4276 h 10000"/>
                  <a:gd name="connsiteX15-5785" fmla="*/ 7829 w 10000"/>
                  <a:gd name="connsiteY15-5786" fmla="*/ 4496 h 10000"/>
                  <a:gd name="connsiteX16-5787" fmla="*/ 8664 w 10000"/>
                  <a:gd name="connsiteY16-5788" fmla="*/ 4514 h 10000"/>
                  <a:gd name="connsiteX17-5789" fmla="*/ 9163 w 10000"/>
                  <a:gd name="connsiteY17-5790" fmla="*/ 3928 h 10000"/>
                  <a:gd name="connsiteX18-5791" fmla="*/ 8857 w 10000"/>
                  <a:gd name="connsiteY18-5792" fmla="*/ 2533 h 10000"/>
                  <a:gd name="connsiteX19-5793" fmla="*/ 7637 w 10000"/>
                  <a:gd name="connsiteY19-5794" fmla="*/ 2350 h 10000"/>
                  <a:gd name="connsiteX20-5795" fmla="*/ 6720 w 10000"/>
                  <a:gd name="connsiteY20-5796" fmla="*/ 1360 h 10000"/>
                  <a:gd name="connsiteX21-5797" fmla="*/ 5627 w 10000"/>
                  <a:gd name="connsiteY21-5798" fmla="*/ 1470 h 10000"/>
                  <a:gd name="connsiteX22-5799" fmla="*/ 4390 w 10000"/>
                  <a:gd name="connsiteY22-5800" fmla="*/ 902 h 10000"/>
                  <a:gd name="connsiteX23-5801" fmla="*/ 3442 w 10000"/>
                  <a:gd name="connsiteY23-5802" fmla="*/ 1543 h 10000"/>
                  <a:gd name="connsiteX24-5803" fmla="*/ 3201 w 10000"/>
                  <a:gd name="connsiteY24-5804" fmla="*/ 2277 h 10000"/>
                  <a:gd name="connsiteX25-5805" fmla="*/ 1578 w 10000"/>
                  <a:gd name="connsiteY25-5806" fmla="*/ 2771 h 10000"/>
                  <a:gd name="connsiteX26-5807" fmla="*/ 1257 w 10000"/>
                  <a:gd name="connsiteY26-5808" fmla="*/ 4203 h 10000"/>
                  <a:gd name="connsiteX27-5809" fmla="*/ 902 w 10000"/>
                  <a:gd name="connsiteY27-5810" fmla="*/ 5486 h 10000"/>
                  <a:gd name="connsiteX28-5811" fmla="*/ 1417 w 10000"/>
                  <a:gd name="connsiteY28-5812" fmla="*/ 6294 h 10000"/>
                  <a:gd name="connsiteX29-5813" fmla="*/ 2670 w 10000"/>
                  <a:gd name="connsiteY29-5814" fmla="*/ 6129 h 10000"/>
                  <a:gd name="connsiteX30-5815" fmla="*/ 4518 w 10000"/>
                  <a:gd name="connsiteY30-5816" fmla="*/ 6092 h 10000"/>
                  <a:gd name="connsiteX31-5817" fmla="*/ 5531 w 10000"/>
                  <a:gd name="connsiteY31-5818" fmla="*/ 6642 h 10000"/>
                  <a:gd name="connsiteX32-5819" fmla="*/ 5611 w 10000"/>
                  <a:gd name="connsiteY32-5820" fmla="*/ 6642 h 10000"/>
                  <a:gd name="connsiteX33-5821" fmla="*/ 6093 w 10000"/>
                  <a:gd name="connsiteY33-5822" fmla="*/ 6129 h 10000"/>
                  <a:gd name="connsiteX34-5823" fmla="*/ 6013 w 10000"/>
                  <a:gd name="connsiteY34-5824" fmla="*/ 5907 h 10000"/>
                  <a:gd name="connsiteX35-5825" fmla="*/ 5820 w 10000"/>
                  <a:gd name="connsiteY35-5826" fmla="*/ 5981 h 10000"/>
                  <a:gd name="connsiteX36-5827" fmla="*/ 5547 w 10000"/>
                  <a:gd name="connsiteY36-5828" fmla="*/ 6312 h 10000"/>
                  <a:gd name="connsiteX37-5829" fmla="*/ 4695 w 10000"/>
                  <a:gd name="connsiteY37-5830" fmla="*/ 5834 h 10000"/>
                  <a:gd name="connsiteX38-5831" fmla="*/ 2510 w 10000"/>
                  <a:gd name="connsiteY38-5832" fmla="*/ 5852 h 10000"/>
                  <a:gd name="connsiteX39-5833" fmla="*/ 1545 w 10000"/>
                  <a:gd name="connsiteY39-5834" fmla="*/ 5981 h 10000"/>
                  <a:gd name="connsiteX40-5835" fmla="*/ 1208 w 10000"/>
                  <a:gd name="connsiteY40-5836" fmla="*/ 5431 h 10000"/>
                  <a:gd name="connsiteX41-5837" fmla="*/ 1514 w 10000"/>
                  <a:gd name="connsiteY41-5838" fmla="*/ 4386 h 10000"/>
                  <a:gd name="connsiteX42-5839" fmla="*/ 1561 w 10000"/>
                  <a:gd name="connsiteY42-5840" fmla="*/ 4203 h 10000"/>
                  <a:gd name="connsiteX43-5841" fmla="*/ 1787 w 10000"/>
                  <a:gd name="connsiteY43-5842" fmla="*/ 2991 h 10000"/>
                  <a:gd name="connsiteX44-5843" fmla="*/ 3136 w 10000"/>
                  <a:gd name="connsiteY44-5844" fmla="*/ 2606 h 10000"/>
                  <a:gd name="connsiteX45-5845" fmla="*/ 3876 w 10000"/>
                  <a:gd name="connsiteY45-5846" fmla="*/ 3799 h 10000"/>
                  <a:gd name="connsiteX46-5847" fmla="*/ 2703 w 10000"/>
                  <a:gd name="connsiteY46-5848" fmla="*/ 4569 h 10000"/>
                  <a:gd name="connsiteX47-5849" fmla="*/ 2719 w 10000"/>
                  <a:gd name="connsiteY47-5850" fmla="*/ 4808 h 10000"/>
                  <a:gd name="connsiteX48-5851" fmla="*/ 2927 w 10000"/>
                  <a:gd name="connsiteY48-5852" fmla="*/ 4771 h 10000"/>
                  <a:gd name="connsiteX49-5853" fmla="*/ 4744 w 10000"/>
                  <a:gd name="connsiteY49-5854" fmla="*/ 4423 h 10000"/>
                  <a:gd name="connsiteX50-5855" fmla="*/ 4937 w 10000"/>
                  <a:gd name="connsiteY50-5856" fmla="*/ 4423 h 10000"/>
                  <a:gd name="connsiteX51-5857" fmla="*/ 5804 w 10000"/>
                  <a:gd name="connsiteY51-5858" fmla="*/ 4184 h 10000"/>
                  <a:gd name="connsiteX52-5859" fmla="*/ 6383 w 10000"/>
                  <a:gd name="connsiteY52-5860" fmla="*/ 4973 h 10000"/>
                  <a:gd name="connsiteX53-5861" fmla="*/ 6512 w 10000"/>
                  <a:gd name="connsiteY53-5862" fmla="*/ 5119 h 10000"/>
                  <a:gd name="connsiteX54-5863" fmla="*/ 7572 w 10000"/>
                  <a:gd name="connsiteY54-5864" fmla="*/ 6532 h 10000"/>
                  <a:gd name="connsiteX55-5865" fmla="*/ 7042 w 10000"/>
                  <a:gd name="connsiteY55-5866" fmla="*/ 7938 h 10000"/>
                  <a:gd name="connsiteX56-5867" fmla="*/ 5483 w 10000"/>
                  <a:gd name="connsiteY56-5868" fmla="*/ 8218 h 10000"/>
                  <a:gd name="connsiteX57-5869" fmla="*/ 3490 w 10000"/>
                  <a:gd name="connsiteY57-5870" fmla="*/ 8053 h 10000"/>
                  <a:gd name="connsiteX58-5871" fmla="*/ 3345 w 10000"/>
                  <a:gd name="connsiteY58-5872" fmla="*/ 7357 h 10000"/>
                  <a:gd name="connsiteX59-5873" fmla="*/ 3586 w 10000"/>
                  <a:gd name="connsiteY59-5874" fmla="*/ 7082 h 10000"/>
                  <a:gd name="connsiteX60-5875" fmla="*/ 3683 w 10000"/>
                  <a:gd name="connsiteY60-5876" fmla="*/ 6880 h 10000"/>
                  <a:gd name="connsiteX61-5877" fmla="*/ 3490 w 10000"/>
                  <a:gd name="connsiteY61-5878" fmla="*/ 6770 h 10000"/>
                  <a:gd name="connsiteX62-5879" fmla="*/ 3072 w 10000"/>
                  <a:gd name="connsiteY62-5880" fmla="*/ 7247 h 10000"/>
                  <a:gd name="connsiteX63-5881" fmla="*/ 3249 w 10000"/>
                  <a:gd name="connsiteY63-5882" fmla="*/ 8255 h 10000"/>
                  <a:gd name="connsiteX64-5883" fmla="*/ 3249 w 10000"/>
                  <a:gd name="connsiteY64-5884" fmla="*/ 8273 h 10000"/>
                  <a:gd name="connsiteX65-5885" fmla="*/ 4680 w 10000"/>
                  <a:gd name="connsiteY65-5886" fmla="*/ 8825 h 10000"/>
                  <a:gd name="connsiteX66-5887" fmla="*/ 5354 w 10000"/>
                  <a:gd name="connsiteY66-5888" fmla="*/ 8677 h 10000"/>
                  <a:gd name="connsiteX67-5889" fmla="*/ 3393 w 10000"/>
                  <a:gd name="connsiteY67-5890" fmla="*/ 9998 h 10000"/>
                  <a:gd name="connsiteX68-5891" fmla="*/ 2253 w 10000"/>
                  <a:gd name="connsiteY68-5892" fmla="*/ 9228 h 10000"/>
                  <a:gd name="connsiteX69-5893" fmla="*/ 1224 w 10000"/>
                  <a:gd name="connsiteY69-5894" fmla="*/ 7137 h 10000"/>
                  <a:gd name="connsiteX70-5895" fmla="*/ 3 w 10000"/>
                  <a:gd name="connsiteY70-5896" fmla="*/ 4954 h 10000"/>
                  <a:gd name="connsiteX0-5897" fmla="*/ 3 w 10000"/>
                  <a:gd name="connsiteY0-5898" fmla="*/ 4954 h 10000"/>
                  <a:gd name="connsiteX1-5899" fmla="*/ 726 w 10000"/>
                  <a:gd name="connsiteY1-5900" fmla="*/ 3028 h 10000"/>
                  <a:gd name="connsiteX2-5901" fmla="*/ 1337 w 10000"/>
                  <a:gd name="connsiteY2-5902" fmla="*/ 1635 h 10000"/>
                  <a:gd name="connsiteX3-5903" fmla="*/ 3233 w 10000"/>
                  <a:gd name="connsiteY3-5904" fmla="*/ 773 h 10000"/>
                  <a:gd name="connsiteX4-5905" fmla="*/ 5997 w 10000"/>
                  <a:gd name="connsiteY4-5906" fmla="*/ 424 h 10000"/>
                  <a:gd name="connsiteX5-5907" fmla="*/ 8488 w 10000"/>
                  <a:gd name="connsiteY5-5908" fmla="*/ 1452 h 10000"/>
                  <a:gd name="connsiteX6-5909" fmla="*/ 9693 w 10000"/>
                  <a:gd name="connsiteY6-5910" fmla="*/ 4661 h 10000"/>
                  <a:gd name="connsiteX7-5911" fmla="*/ 7765 w 10000"/>
                  <a:gd name="connsiteY7-5912" fmla="*/ 5852 h 10000"/>
                  <a:gd name="connsiteX8-5913" fmla="*/ 6752 w 10000"/>
                  <a:gd name="connsiteY8-5914" fmla="*/ 4844 h 10000"/>
                  <a:gd name="connsiteX9-5915" fmla="*/ 7444 w 10000"/>
                  <a:gd name="connsiteY9-5916" fmla="*/ 2845 h 10000"/>
                  <a:gd name="connsiteX10-5917" fmla="*/ 8680 w 10000"/>
                  <a:gd name="connsiteY10-5918" fmla="*/ 2808 h 10000"/>
                  <a:gd name="connsiteX11-5919" fmla="*/ 8873 w 10000"/>
                  <a:gd name="connsiteY11-5920" fmla="*/ 3799 h 10000"/>
                  <a:gd name="connsiteX12-5921" fmla="*/ 8568 w 10000"/>
                  <a:gd name="connsiteY12-5922" fmla="*/ 4203 h 10000"/>
                  <a:gd name="connsiteX13-5923" fmla="*/ 7941 w 10000"/>
                  <a:gd name="connsiteY13-5924" fmla="*/ 4184 h 10000"/>
                  <a:gd name="connsiteX14-5925" fmla="*/ 7748 w 10000"/>
                  <a:gd name="connsiteY14-5926" fmla="*/ 4276 h 10000"/>
                  <a:gd name="connsiteX15-5927" fmla="*/ 7829 w 10000"/>
                  <a:gd name="connsiteY15-5928" fmla="*/ 4496 h 10000"/>
                  <a:gd name="connsiteX16-5929" fmla="*/ 8664 w 10000"/>
                  <a:gd name="connsiteY16-5930" fmla="*/ 4514 h 10000"/>
                  <a:gd name="connsiteX17-5931" fmla="*/ 9163 w 10000"/>
                  <a:gd name="connsiteY17-5932" fmla="*/ 3928 h 10000"/>
                  <a:gd name="connsiteX18-5933" fmla="*/ 8857 w 10000"/>
                  <a:gd name="connsiteY18-5934" fmla="*/ 2533 h 10000"/>
                  <a:gd name="connsiteX19-5935" fmla="*/ 7637 w 10000"/>
                  <a:gd name="connsiteY19-5936" fmla="*/ 2350 h 10000"/>
                  <a:gd name="connsiteX20-5937" fmla="*/ 6720 w 10000"/>
                  <a:gd name="connsiteY20-5938" fmla="*/ 1360 h 10000"/>
                  <a:gd name="connsiteX21-5939" fmla="*/ 5627 w 10000"/>
                  <a:gd name="connsiteY21-5940" fmla="*/ 1470 h 10000"/>
                  <a:gd name="connsiteX22-5941" fmla="*/ 4390 w 10000"/>
                  <a:gd name="connsiteY22-5942" fmla="*/ 902 h 10000"/>
                  <a:gd name="connsiteX23-5943" fmla="*/ 3442 w 10000"/>
                  <a:gd name="connsiteY23-5944" fmla="*/ 1543 h 10000"/>
                  <a:gd name="connsiteX24-5945" fmla="*/ 3201 w 10000"/>
                  <a:gd name="connsiteY24-5946" fmla="*/ 2277 h 10000"/>
                  <a:gd name="connsiteX25-5947" fmla="*/ 1578 w 10000"/>
                  <a:gd name="connsiteY25-5948" fmla="*/ 2771 h 10000"/>
                  <a:gd name="connsiteX26-5949" fmla="*/ 1257 w 10000"/>
                  <a:gd name="connsiteY26-5950" fmla="*/ 4203 h 10000"/>
                  <a:gd name="connsiteX27-5951" fmla="*/ 902 w 10000"/>
                  <a:gd name="connsiteY27-5952" fmla="*/ 5486 h 10000"/>
                  <a:gd name="connsiteX28-5953" fmla="*/ 1417 w 10000"/>
                  <a:gd name="connsiteY28-5954" fmla="*/ 6294 h 10000"/>
                  <a:gd name="connsiteX29-5955" fmla="*/ 2670 w 10000"/>
                  <a:gd name="connsiteY29-5956" fmla="*/ 6129 h 10000"/>
                  <a:gd name="connsiteX30-5957" fmla="*/ 4518 w 10000"/>
                  <a:gd name="connsiteY30-5958" fmla="*/ 6092 h 10000"/>
                  <a:gd name="connsiteX31-5959" fmla="*/ 5531 w 10000"/>
                  <a:gd name="connsiteY31-5960" fmla="*/ 6642 h 10000"/>
                  <a:gd name="connsiteX32-5961" fmla="*/ 5611 w 10000"/>
                  <a:gd name="connsiteY32-5962" fmla="*/ 6642 h 10000"/>
                  <a:gd name="connsiteX33-5963" fmla="*/ 6093 w 10000"/>
                  <a:gd name="connsiteY33-5964" fmla="*/ 6129 h 10000"/>
                  <a:gd name="connsiteX34-5965" fmla="*/ 6013 w 10000"/>
                  <a:gd name="connsiteY34-5966" fmla="*/ 5907 h 10000"/>
                  <a:gd name="connsiteX35-5967" fmla="*/ 5820 w 10000"/>
                  <a:gd name="connsiteY35-5968" fmla="*/ 5981 h 10000"/>
                  <a:gd name="connsiteX36-5969" fmla="*/ 5547 w 10000"/>
                  <a:gd name="connsiteY36-5970" fmla="*/ 6312 h 10000"/>
                  <a:gd name="connsiteX37-5971" fmla="*/ 4695 w 10000"/>
                  <a:gd name="connsiteY37-5972" fmla="*/ 5834 h 10000"/>
                  <a:gd name="connsiteX38-5973" fmla="*/ 2510 w 10000"/>
                  <a:gd name="connsiteY38-5974" fmla="*/ 5852 h 10000"/>
                  <a:gd name="connsiteX39-5975" fmla="*/ 1545 w 10000"/>
                  <a:gd name="connsiteY39-5976" fmla="*/ 5981 h 10000"/>
                  <a:gd name="connsiteX40-5977" fmla="*/ 1208 w 10000"/>
                  <a:gd name="connsiteY40-5978" fmla="*/ 5431 h 10000"/>
                  <a:gd name="connsiteX41-5979" fmla="*/ 1514 w 10000"/>
                  <a:gd name="connsiteY41-5980" fmla="*/ 4386 h 10000"/>
                  <a:gd name="connsiteX42-5981" fmla="*/ 1561 w 10000"/>
                  <a:gd name="connsiteY42-5982" fmla="*/ 4203 h 10000"/>
                  <a:gd name="connsiteX43-5983" fmla="*/ 1787 w 10000"/>
                  <a:gd name="connsiteY43-5984" fmla="*/ 2991 h 10000"/>
                  <a:gd name="connsiteX44-5985" fmla="*/ 3136 w 10000"/>
                  <a:gd name="connsiteY44-5986" fmla="*/ 2606 h 10000"/>
                  <a:gd name="connsiteX45-5987" fmla="*/ 3876 w 10000"/>
                  <a:gd name="connsiteY45-5988" fmla="*/ 3799 h 10000"/>
                  <a:gd name="connsiteX46-5989" fmla="*/ 2703 w 10000"/>
                  <a:gd name="connsiteY46-5990" fmla="*/ 4569 h 10000"/>
                  <a:gd name="connsiteX47-5991" fmla="*/ 2719 w 10000"/>
                  <a:gd name="connsiteY47-5992" fmla="*/ 4808 h 10000"/>
                  <a:gd name="connsiteX48-5993" fmla="*/ 2927 w 10000"/>
                  <a:gd name="connsiteY48-5994" fmla="*/ 4771 h 10000"/>
                  <a:gd name="connsiteX49-5995" fmla="*/ 4744 w 10000"/>
                  <a:gd name="connsiteY49-5996" fmla="*/ 4423 h 10000"/>
                  <a:gd name="connsiteX50-5997" fmla="*/ 4937 w 10000"/>
                  <a:gd name="connsiteY50-5998" fmla="*/ 4423 h 10000"/>
                  <a:gd name="connsiteX51-5999" fmla="*/ 5804 w 10000"/>
                  <a:gd name="connsiteY51-6000" fmla="*/ 4184 h 10000"/>
                  <a:gd name="connsiteX52-6001" fmla="*/ 6383 w 10000"/>
                  <a:gd name="connsiteY52-6002" fmla="*/ 4973 h 10000"/>
                  <a:gd name="connsiteX53-6003" fmla="*/ 6512 w 10000"/>
                  <a:gd name="connsiteY53-6004" fmla="*/ 5119 h 10000"/>
                  <a:gd name="connsiteX54-6005" fmla="*/ 7572 w 10000"/>
                  <a:gd name="connsiteY54-6006" fmla="*/ 6532 h 10000"/>
                  <a:gd name="connsiteX55-6007" fmla="*/ 6991 w 10000"/>
                  <a:gd name="connsiteY55-6008" fmla="*/ 7909 h 10000"/>
                  <a:gd name="connsiteX56-6009" fmla="*/ 5483 w 10000"/>
                  <a:gd name="connsiteY56-6010" fmla="*/ 8218 h 10000"/>
                  <a:gd name="connsiteX57-6011" fmla="*/ 3490 w 10000"/>
                  <a:gd name="connsiteY57-6012" fmla="*/ 8053 h 10000"/>
                  <a:gd name="connsiteX58-6013" fmla="*/ 3345 w 10000"/>
                  <a:gd name="connsiteY58-6014" fmla="*/ 7357 h 10000"/>
                  <a:gd name="connsiteX59-6015" fmla="*/ 3586 w 10000"/>
                  <a:gd name="connsiteY59-6016" fmla="*/ 7082 h 10000"/>
                  <a:gd name="connsiteX60-6017" fmla="*/ 3683 w 10000"/>
                  <a:gd name="connsiteY60-6018" fmla="*/ 6880 h 10000"/>
                  <a:gd name="connsiteX61-6019" fmla="*/ 3490 w 10000"/>
                  <a:gd name="connsiteY61-6020" fmla="*/ 6770 h 10000"/>
                  <a:gd name="connsiteX62-6021" fmla="*/ 3072 w 10000"/>
                  <a:gd name="connsiteY62-6022" fmla="*/ 7247 h 10000"/>
                  <a:gd name="connsiteX63-6023" fmla="*/ 3249 w 10000"/>
                  <a:gd name="connsiteY63-6024" fmla="*/ 8255 h 10000"/>
                  <a:gd name="connsiteX64-6025" fmla="*/ 3249 w 10000"/>
                  <a:gd name="connsiteY64-6026" fmla="*/ 8273 h 10000"/>
                  <a:gd name="connsiteX65-6027" fmla="*/ 4680 w 10000"/>
                  <a:gd name="connsiteY65-6028" fmla="*/ 8825 h 10000"/>
                  <a:gd name="connsiteX66-6029" fmla="*/ 5354 w 10000"/>
                  <a:gd name="connsiteY66-6030" fmla="*/ 8677 h 10000"/>
                  <a:gd name="connsiteX67-6031" fmla="*/ 3393 w 10000"/>
                  <a:gd name="connsiteY67-6032" fmla="*/ 9998 h 10000"/>
                  <a:gd name="connsiteX68-6033" fmla="*/ 2253 w 10000"/>
                  <a:gd name="connsiteY68-6034" fmla="*/ 9228 h 10000"/>
                  <a:gd name="connsiteX69-6035" fmla="*/ 1224 w 10000"/>
                  <a:gd name="connsiteY69-6036" fmla="*/ 7137 h 10000"/>
                  <a:gd name="connsiteX70-6037" fmla="*/ 3 w 10000"/>
                  <a:gd name="connsiteY70-6038" fmla="*/ 4954 h 10000"/>
                  <a:gd name="connsiteX0-6039" fmla="*/ 3 w 10000"/>
                  <a:gd name="connsiteY0-6040" fmla="*/ 4954 h 10000"/>
                  <a:gd name="connsiteX1-6041" fmla="*/ 726 w 10000"/>
                  <a:gd name="connsiteY1-6042" fmla="*/ 3028 h 10000"/>
                  <a:gd name="connsiteX2-6043" fmla="*/ 1337 w 10000"/>
                  <a:gd name="connsiteY2-6044" fmla="*/ 1635 h 10000"/>
                  <a:gd name="connsiteX3-6045" fmla="*/ 3233 w 10000"/>
                  <a:gd name="connsiteY3-6046" fmla="*/ 773 h 10000"/>
                  <a:gd name="connsiteX4-6047" fmla="*/ 5997 w 10000"/>
                  <a:gd name="connsiteY4-6048" fmla="*/ 424 h 10000"/>
                  <a:gd name="connsiteX5-6049" fmla="*/ 8488 w 10000"/>
                  <a:gd name="connsiteY5-6050" fmla="*/ 1452 h 10000"/>
                  <a:gd name="connsiteX6-6051" fmla="*/ 9693 w 10000"/>
                  <a:gd name="connsiteY6-6052" fmla="*/ 4661 h 10000"/>
                  <a:gd name="connsiteX7-6053" fmla="*/ 7765 w 10000"/>
                  <a:gd name="connsiteY7-6054" fmla="*/ 5852 h 10000"/>
                  <a:gd name="connsiteX8-6055" fmla="*/ 6752 w 10000"/>
                  <a:gd name="connsiteY8-6056" fmla="*/ 4844 h 10000"/>
                  <a:gd name="connsiteX9-6057" fmla="*/ 7444 w 10000"/>
                  <a:gd name="connsiteY9-6058" fmla="*/ 2845 h 10000"/>
                  <a:gd name="connsiteX10-6059" fmla="*/ 8680 w 10000"/>
                  <a:gd name="connsiteY10-6060" fmla="*/ 2808 h 10000"/>
                  <a:gd name="connsiteX11-6061" fmla="*/ 8873 w 10000"/>
                  <a:gd name="connsiteY11-6062" fmla="*/ 3799 h 10000"/>
                  <a:gd name="connsiteX12-6063" fmla="*/ 8568 w 10000"/>
                  <a:gd name="connsiteY12-6064" fmla="*/ 4203 h 10000"/>
                  <a:gd name="connsiteX13-6065" fmla="*/ 7941 w 10000"/>
                  <a:gd name="connsiteY13-6066" fmla="*/ 4184 h 10000"/>
                  <a:gd name="connsiteX14-6067" fmla="*/ 7748 w 10000"/>
                  <a:gd name="connsiteY14-6068" fmla="*/ 4276 h 10000"/>
                  <a:gd name="connsiteX15-6069" fmla="*/ 7829 w 10000"/>
                  <a:gd name="connsiteY15-6070" fmla="*/ 4496 h 10000"/>
                  <a:gd name="connsiteX16-6071" fmla="*/ 8664 w 10000"/>
                  <a:gd name="connsiteY16-6072" fmla="*/ 4514 h 10000"/>
                  <a:gd name="connsiteX17-6073" fmla="*/ 9163 w 10000"/>
                  <a:gd name="connsiteY17-6074" fmla="*/ 3928 h 10000"/>
                  <a:gd name="connsiteX18-6075" fmla="*/ 8857 w 10000"/>
                  <a:gd name="connsiteY18-6076" fmla="*/ 2533 h 10000"/>
                  <a:gd name="connsiteX19-6077" fmla="*/ 7637 w 10000"/>
                  <a:gd name="connsiteY19-6078" fmla="*/ 2350 h 10000"/>
                  <a:gd name="connsiteX20-6079" fmla="*/ 6720 w 10000"/>
                  <a:gd name="connsiteY20-6080" fmla="*/ 1360 h 10000"/>
                  <a:gd name="connsiteX21-6081" fmla="*/ 5627 w 10000"/>
                  <a:gd name="connsiteY21-6082" fmla="*/ 1470 h 10000"/>
                  <a:gd name="connsiteX22-6083" fmla="*/ 4390 w 10000"/>
                  <a:gd name="connsiteY22-6084" fmla="*/ 902 h 10000"/>
                  <a:gd name="connsiteX23-6085" fmla="*/ 3442 w 10000"/>
                  <a:gd name="connsiteY23-6086" fmla="*/ 1543 h 10000"/>
                  <a:gd name="connsiteX24-6087" fmla="*/ 3201 w 10000"/>
                  <a:gd name="connsiteY24-6088" fmla="*/ 2277 h 10000"/>
                  <a:gd name="connsiteX25-6089" fmla="*/ 1578 w 10000"/>
                  <a:gd name="connsiteY25-6090" fmla="*/ 2771 h 10000"/>
                  <a:gd name="connsiteX26-6091" fmla="*/ 1257 w 10000"/>
                  <a:gd name="connsiteY26-6092" fmla="*/ 4203 h 10000"/>
                  <a:gd name="connsiteX27-6093" fmla="*/ 902 w 10000"/>
                  <a:gd name="connsiteY27-6094" fmla="*/ 5486 h 10000"/>
                  <a:gd name="connsiteX28-6095" fmla="*/ 1417 w 10000"/>
                  <a:gd name="connsiteY28-6096" fmla="*/ 6294 h 10000"/>
                  <a:gd name="connsiteX29-6097" fmla="*/ 2670 w 10000"/>
                  <a:gd name="connsiteY29-6098" fmla="*/ 6129 h 10000"/>
                  <a:gd name="connsiteX30-6099" fmla="*/ 4518 w 10000"/>
                  <a:gd name="connsiteY30-6100" fmla="*/ 6092 h 10000"/>
                  <a:gd name="connsiteX31-6101" fmla="*/ 5531 w 10000"/>
                  <a:gd name="connsiteY31-6102" fmla="*/ 6642 h 10000"/>
                  <a:gd name="connsiteX32-6103" fmla="*/ 5611 w 10000"/>
                  <a:gd name="connsiteY32-6104" fmla="*/ 6642 h 10000"/>
                  <a:gd name="connsiteX33-6105" fmla="*/ 6093 w 10000"/>
                  <a:gd name="connsiteY33-6106" fmla="*/ 6129 h 10000"/>
                  <a:gd name="connsiteX34-6107" fmla="*/ 6013 w 10000"/>
                  <a:gd name="connsiteY34-6108" fmla="*/ 5907 h 10000"/>
                  <a:gd name="connsiteX35-6109" fmla="*/ 5820 w 10000"/>
                  <a:gd name="connsiteY35-6110" fmla="*/ 5981 h 10000"/>
                  <a:gd name="connsiteX36-6111" fmla="*/ 5547 w 10000"/>
                  <a:gd name="connsiteY36-6112" fmla="*/ 6312 h 10000"/>
                  <a:gd name="connsiteX37-6113" fmla="*/ 4695 w 10000"/>
                  <a:gd name="connsiteY37-6114" fmla="*/ 5834 h 10000"/>
                  <a:gd name="connsiteX38-6115" fmla="*/ 2510 w 10000"/>
                  <a:gd name="connsiteY38-6116" fmla="*/ 5852 h 10000"/>
                  <a:gd name="connsiteX39-6117" fmla="*/ 1545 w 10000"/>
                  <a:gd name="connsiteY39-6118" fmla="*/ 5981 h 10000"/>
                  <a:gd name="connsiteX40-6119" fmla="*/ 1208 w 10000"/>
                  <a:gd name="connsiteY40-6120" fmla="*/ 5431 h 10000"/>
                  <a:gd name="connsiteX41-6121" fmla="*/ 1514 w 10000"/>
                  <a:gd name="connsiteY41-6122" fmla="*/ 4386 h 10000"/>
                  <a:gd name="connsiteX42-6123" fmla="*/ 1561 w 10000"/>
                  <a:gd name="connsiteY42-6124" fmla="*/ 4203 h 10000"/>
                  <a:gd name="connsiteX43-6125" fmla="*/ 1787 w 10000"/>
                  <a:gd name="connsiteY43-6126" fmla="*/ 2991 h 10000"/>
                  <a:gd name="connsiteX44-6127" fmla="*/ 3136 w 10000"/>
                  <a:gd name="connsiteY44-6128" fmla="*/ 2606 h 10000"/>
                  <a:gd name="connsiteX45-6129" fmla="*/ 3876 w 10000"/>
                  <a:gd name="connsiteY45-6130" fmla="*/ 3799 h 10000"/>
                  <a:gd name="connsiteX46-6131" fmla="*/ 2703 w 10000"/>
                  <a:gd name="connsiteY46-6132" fmla="*/ 4569 h 10000"/>
                  <a:gd name="connsiteX47-6133" fmla="*/ 2719 w 10000"/>
                  <a:gd name="connsiteY47-6134" fmla="*/ 4808 h 10000"/>
                  <a:gd name="connsiteX48-6135" fmla="*/ 2927 w 10000"/>
                  <a:gd name="connsiteY48-6136" fmla="*/ 4771 h 10000"/>
                  <a:gd name="connsiteX49-6137" fmla="*/ 4744 w 10000"/>
                  <a:gd name="connsiteY49-6138" fmla="*/ 4423 h 10000"/>
                  <a:gd name="connsiteX50-6139" fmla="*/ 4937 w 10000"/>
                  <a:gd name="connsiteY50-6140" fmla="*/ 4423 h 10000"/>
                  <a:gd name="connsiteX51-6141" fmla="*/ 5804 w 10000"/>
                  <a:gd name="connsiteY51-6142" fmla="*/ 4184 h 10000"/>
                  <a:gd name="connsiteX52-6143" fmla="*/ 6383 w 10000"/>
                  <a:gd name="connsiteY52-6144" fmla="*/ 4973 h 10000"/>
                  <a:gd name="connsiteX53-6145" fmla="*/ 6512 w 10000"/>
                  <a:gd name="connsiteY53-6146" fmla="*/ 5119 h 10000"/>
                  <a:gd name="connsiteX54-6147" fmla="*/ 7572 w 10000"/>
                  <a:gd name="connsiteY54-6148" fmla="*/ 6532 h 10000"/>
                  <a:gd name="connsiteX55-6149" fmla="*/ 6991 w 10000"/>
                  <a:gd name="connsiteY55-6150" fmla="*/ 7909 h 10000"/>
                  <a:gd name="connsiteX56-6151" fmla="*/ 5483 w 10000"/>
                  <a:gd name="connsiteY56-6152" fmla="*/ 8218 h 10000"/>
                  <a:gd name="connsiteX57-6153" fmla="*/ 3490 w 10000"/>
                  <a:gd name="connsiteY57-6154" fmla="*/ 8053 h 10000"/>
                  <a:gd name="connsiteX58-6155" fmla="*/ 3345 w 10000"/>
                  <a:gd name="connsiteY58-6156" fmla="*/ 7357 h 10000"/>
                  <a:gd name="connsiteX59-6157" fmla="*/ 3586 w 10000"/>
                  <a:gd name="connsiteY59-6158" fmla="*/ 7082 h 10000"/>
                  <a:gd name="connsiteX60-6159" fmla="*/ 3683 w 10000"/>
                  <a:gd name="connsiteY60-6160" fmla="*/ 6880 h 10000"/>
                  <a:gd name="connsiteX61-6161" fmla="*/ 3490 w 10000"/>
                  <a:gd name="connsiteY61-6162" fmla="*/ 6770 h 10000"/>
                  <a:gd name="connsiteX62-6163" fmla="*/ 3072 w 10000"/>
                  <a:gd name="connsiteY62-6164" fmla="*/ 7247 h 10000"/>
                  <a:gd name="connsiteX63-6165" fmla="*/ 3249 w 10000"/>
                  <a:gd name="connsiteY63-6166" fmla="*/ 8255 h 10000"/>
                  <a:gd name="connsiteX64-6167" fmla="*/ 3249 w 10000"/>
                  <a:gd name="connsiteY64-6168" fmla="*/ 8273 h 10000"/>
                  <a:gd name="connsiteX65-6169" fmla="*/ 4680 w 10000"/>
                  <a:gd name="connsiteY65-6170" fmla="*/ 8825 h 10000"/>
                  <a:gd name="connsiteX66-6171" fmla="*/ 5354 w 10000"/>
                  <a:gd name="connsiteY66-6172" fmla="*/ 8677 h 10000"/>
                  <a:gd name="connsiteX67-6173" fmla="*/ 3393 w 10000"/>
                  <a:gd name="connsiteY67-6174" fmla="*/ 9998 h 10000"/>
                  <a:gd name="connsiteX68-6175" fmla="*/ 2253 w 10000"/>
                  <a:gd name="connsiteY68-6176" fmla="*/ 9228 h 10000"/>
                  <a:gd name="connsiteX69-6177" fmla="*/ 1224 w 10000"/>
                  <a:gd name="connsiteY69-6178" fmla="*/ 7137 h 10000"/>
                  <a:gd name="connsiteX70-6179" fmla="*/ 3 w 10000"/>
                  <a:gd name="connsiteY70-6180" fmla="*/ 4954 h 10000"/>
                  <a:gd name="connsiteX0-6181" fmla="*/ 3 w 10000"/>
                  <a:gd name="connsiteY0-6182" fmla="*/ 4954 h 10000"/>
                  <a:gd name="connsiteX1-6183" fmla="*/ 726 w 10000"/>
                  <a:gd name="connsiteY1-6184" fmla="*/ 3028 h 10000"/>
                  <a:gd name="connsiteX2-6185" fmla="*/ 1337 w 10000"/>
                  <a:gd name="connsiteY2-6186" fmla="*/ 1635 h 10000"/>
                  <a:gd name="connsiteX3-6187" fmla="*/ 3233 w 10000"/>
                  <a:gd name="connsiteY3-6188" fmla="*/ 773 h 10000"/>
                  <a:gd name="connsiteX4-6189" fmla="*/ 5997 w 10000"/>
                  <a:gd name="connsiteY4-6190" fmla="*/ 424 h 10000"/>
                  <a:gd name="connsiteX5-6191" fmla="*/ 8488 w 10000"/>
                  <a:gd name="connsiteY5-6192" fmla="*/ 1452 h 10000"/>
                  <a:gd name="connsiteX6-6193" fmla="*/ 9693 w 10000"/>
                  <a:gd name="connsiteY6-6194" fmla="*/ 4661 h 10000"/>
                  <a:gd name="connsiteX7-6195" fmla="*/ 7765 w 10000"/>
                  <a:gd name="connsiteY7-6196" fmla="*/ 5852 h 10000"/>
                  <a:gd name="connsiteX8-6197" fmla="*/ 6752 w 10000"/>
                  <a:gd name="connsiteY8-6198" fmla="*/ 4844 h 10000"/>
                  <a:gd name="connsiteX9-6199" fmla="*/ 7444 w 10000"/>
                  <a:gd name="connsiteY9-6200" fmla="*/ 2845 h 10000"/>
                  <a:gd name="connsiteX10-6201" fmla="*/ 8680 w 10000"/>
                  <a:gd name="connsiteY10-6202" fmla="*/ 2808 h 10000"/>
                  <a:gd name="connsiteX11-6203" fmla="*/ 8873 w 10000"/>
                  <a:gd name="connsiteY11-6204" fmla="*/ 3799 h 10000"/>
                  <a:gd name="connsiteX12-6205" fmla="*/ 8568 w 10000"/>
                  <a:gd name="connsiteY12-6206" fmla="*/ 4203 h 10000"/>
                  <a:gd name="connsiteX13-6207" fmla="*/ 7941 w 10000"/>
                  <a:gd name="connsiteY13-6208" fmla="*/ 4184 h 10000"/>
                  <a:gd name="connsiteX14-6209" fmla="*/ 7748 w 10000"/>
                  <a:gd name="connsiteY14-6210" fmla="*/ 4276 h 10000"/>
                  <a:gd name="connsiteX15-6211" fmla="*/ 7829 w 10000"/>
                  <a:gd name="connsiteY15-6212" fmla="*/ 4496 h 10000"/>
                  <a:gd name="connsiteX16-6213" fmla="*/ 8664 w 10000"/>
                  <a:gd name="connsiteY16-6214" fmla="*/ 4514 h 10000"/>
                  <a:gd name="connsiteX17-6215" fmla="*/ 9163 w 10000"/>
                  <a:gd name="connsiteY17-6216" fmla="*/ 3928 h 10000"/>
                  <a:gd name="connsiteX18-6217" fmla="*/ 8857 w 10000"/>
                  <a:gd name="connsiteY18-6218" fmla="*/ 2533 h 10000"/>
                  <a:gd name="connsiteX19-6219" fmla="*/ 7637 w 10000"/>
                  <a:gd name="connsiteY19-6220" fmla="*/ 2350 h 10000"/>
                  <a:gd name="connsiteX20-6221" fmla="*/ 6720 w 10000"/>
                  <a:gd name="connsiteY20-6222" fmla="*/ 1360 h 10000"/>
                  <a:gd name="connsiteX21-6223" fmla="*/ 5627 w 10000"/>
                  <a:gd name="connsiteY21-6224" fmla="*/ 1470 h 10000"/>
                  <a:gd name="connsiteX22-6225" fmla="*/ 4390 w 10000"/>
                  <a:gd name="connsiteY22-6226" fmla="*/ 902 h 10000"/>
                  <a:gd name="connsiteX23-6227" fmla="*/ 3442 w 10000"/>
                  <a:gd name="connsiteY23-6228" fmla="*/ 1543 h 10000"/>
                  <a:gd name="connsiteX24-6229" fmla="*/ 3201 w 10000"/>
                  <a:gd name="connsiteY24-6230" fmla="*/ 2277 h 10000"/>
                  <a:gd name="connsiteX25-6231" fmla="*/ 1578 w 10000"/>
                  <a:gd name="connsiteY25-6232" fmla="*/ 2771 h 10000"/>
                  <a:gd name="connsiteX26-6233" fmla="*/ 1257 w 10000"/>
                  <a:gd name="connsiteY26-6234" fmla="*/ 4203 h 10000"/>
                  <a:gd name="connsiteX27-6235" fmla="*/ 902 w 10000"/>
                  <a:gd name="connsiteY27-6236" fmla="*/ 5486 h 10000"/>
                  <a:gd name="connsiteX28-6237" fmla="*/ 1417 w 10000"/>
                  <a:gd name="connsiteY28-6238" fmla="*/ 6294 h 10000"/>
                  <a:gd name="connsiteX29-6239" fmla="*/ 2670 w 10000"/>
                  <a:gd name="connsiteY29-6240" fmla="*/ 6129 h 10000"/>
                  <a:gd name="connsiteX30-6241" fmla="*/ 4518 w 10000"/>
                  <a:gd name="connsiteY30-6242" fmla="*/ 6092 h 10000"/>
                  <a:gd name="connsiteX31-6243" fmla="*/ 5531 w 10000"/>
                  <a:gd name="connsiteY31-6244" fmla="*/ 6642 h 10000"/>
                  <a:gd name="connsiteX32-6245" fmla="*/ 5611 w 10000"/>
                  <a:gd name="connsiteY32-6246" fmla="*/ 6642 h 10000"/>
                  <a:gd name="connsiteX33-6247" fmla="*/ 6093 w 10000"/>
                  <a:gd name="connsiteY33-6248" fmla="*/ 6129 h 10000"/>
                  <a:gd name="connsiteX34-6249" fmla="*/ 6013 w 10000"/>
                  <a:gd name="connsiteY34-6250" fmla="*/ 5907 h 10000"/>
                  <a:gd name="connsiteX35-6251" fmla="*/ 5820 w 10000"/>
                  <a:gd name="connsiteY35-6252" fmla="*/ 5981 h 10000"/>
                  <a:gd name="connsiteX36-6253" fmla="*/ 5547 w 10000"/>
                  <a:gd name="connsiteY36-6254" fmla="*/ 6312 h 10000"/>
                  <a:gd name="connsiteX37-6255" fmla="*/ 4695 w 10000"/>
                  <a:gd name="connsiteY37-6256" fmla="*/ 5834 h 10000"/>
                  <a:gd name="connsiteX38-6257" fmla="*/ 2510 w 10000"/>
                  <a:gd name="connsiteY38-6258" fmla="*/ 5852 h 10000"/>
                  <a:gd name="connsiteX39-6259" fmla="*/ 1545 w 10000"/>
                  <a:gd name="connsiteY39-6260" fmla="*/ 5981 h 10000"/>
                  <a:gd name="connsiteX40-6261" fmla="*/ 1208 w 10000"/>
                  <a:gd name="connsiteY40-6262" fmla="*/ 5431 h 10000"/>
                  <a:gd name="connsiteX41-6263" fmla="*/ 1514 w 10000"/>
                  <a:gd name="connsiteY41-6264" fmla="*/ 4386 h 10000"/>
                  <a:gd name="connsiteX42-6265" fmla="*/ 1561 w 10000"/>
                  <a:gd name="connsiteY42-6266" fmla="*/ 4203 h 10000"/>
                  <a:gd name="connsiteX43-6267" fmla="*/ 1787 w 10000"/>
                  <a:gd name="connsiteY43-6268" fmla="*/ 2991 h 10000"/>
                  <a:gd name="connsiteX44-6269" fmla="*/ 3136 w 10000"/>
                  <a:gd name="connsiteY44-6270" fmla="*/ 2606 h 10000"/>
                  <a:gd name="connsiteX45-6271" fmla="*/ 3876 w 10000"/>
                  <a:gd name="connsiteY45-6272" fmla="*/ 3799 h 10000"/>
                  <a:gd name="connsiteX46-6273" fmla="*/ 2703 w 10000"/>
                  <a:gd name="connsiteY46-6274" fmla="*/ 4569 h 10000"/>
                  <a:gd name="connsiteX47-6275" fmla="*/ 2719 w 10000"/>
                  <a:gd name="connsiteY47-6276" fmla="*/ 4808 h 10000"/>
                  <a:gd name="connsiteX48-6277" fmla="*/ 2927 w 10000"/>
                  <a:gd name="connsiteY48-6278" fmla="*/ 4771 h 10000"/>
                  <a:gd name="connsiteX49-6279" fmla="*/ 4744 w 10000"/>
                  <a:gd name="connsiteY49-6280" fmla="*/ 4423 h 10000"/>
                  <a:gd name="connsiteX50-6281" fmla="*/ 4937 w 10000"/>
                  <a:gd name="connsiteY50-6282" fmla="*/ 4423 h 10000"/>
                  <a:gd name="connsiteX51-6283" fmla="*/ 5804 w 10000"/>
                  <a:gd name="connsiteY51-6284" fmla="*/ 4184 h 10000"/>
                  <a:gd name="connsiteX52-6285" fmla="*/ 6383 w 10000"/>
                  <a:gd name="connsiteY52-6286" fmla="*/ 4973 h 10000"/>
                  <a:gd name="connsiteX53-6287" fmla="*/ 6512 w 10000"/>
                  <a:gd name="connsiteY53-6288" fmla="*/ 5119 h 10000"/>
                  <a:gd name="connsiteX54-6289" fmla="*/ 7572 w 10000"/>
                  <a:gd name="connsiteY54-6290" fmla="*/ 6532 h 10000"/>
                  <a:gd name="connsiteX55-6291" fmla="*/ 6991 w 10000"/>
                  <a:gd name="connsiteY55-6292" fmla="*/ 7909 h 10000"/>
                  <a:gd name="connsiteX56-6293" fmla="*/ 5483 w 10000"/>
                  <a:gd name="connsiteY56-6294" fmla="*/ 8218 h 10000"/>
                  <a:gd name="connsiteX57-6295" fmla="*/ 3490 w 10000"/>
                  <a:gd name="connsiteY57-6296" fmla="*/ 8053 h 10000"/>
                  <a:gd name="connsiteX58-6297" fmla="*/ 3345 w 10000"/>
                  <a:gd name="connsiteY58-6298" fmla="*/ 7357 h 10000"/>
                  <a:gd name="connsiteX59-6299" fmla="*/ 3586 w 10000"/>
                  <a:gd name="connsiteY59-6300" fmla="*/ 7082 h 10000"/>
                  <a:gd name="connsiteX60-6301" fmla="*/ 3683 w 10000"/>
                  <a:gd name="connsiteY60-6302" fmla="*/ 6880 h 10000"/>
                  <a:gd name="connsiteX61-6303" fmla="*/ 3490 w 10000"/>
                  <a:gd name="connsiteY61-6304" fmla="*/ 6770 h 10000"/>
                  <a:gd name="connsiteX62-6305" fmla="*/ 3072 w 10000"/>
                  <a:gd name="connsiteY62-6306" fmla="*/ 7247 h 10000"/>
                  <a:gd name="connsiteX63-6307" fmla="*/ 3249 w 10000"/>
                  <a:gd name="connsiteY63-6308" fmla="*/ 8255 h 10000"/>
                  <a:gd name="connsiteX64-6309" fmla="*/ 3249 w 10000"/>
                  <a:gd name="connsiteY64-6310" fmla="*/ 8273 h 10000"/>
                  <a:gd name="connsiteX65-6311" fmla="*/ 4680 w 10000"/>
                  <a:gd name="connsiteY65-6312" fmla="*/ 8825 h 10000"/>
                  <a:gd name="connsiteX66-6313" fmla="*/ 5354 w 10000"/>
                  <a:gd name="connsiteY66-6314" fmla="*/ 8677 h 10000"/>
                  <a:gd name="connsiteX67-6315" fmla="*/ 3393 w 10000"/>
                  <a:gd name="connsiteY67-6316" fmla="*/ 9998 h 10000"/>
                  <a:gd name="connsiteX68-6317" fmla="*/ 2253 w 10000"/>
                  <a:gd name="connsiteY68-6318" fmla="*/ 9228 h 10000"/>
                  <a:gd name="connsiteX69-6319" fmla="*/ 1224 w 10000"/>
                  <a:gd name="connsiteY69-6320" fmla="*/ 7137 h 10000"/>
                  <a:gd name="connsiteX70-6321" fmla="*/ 3 w 10000"/>
                  <a:gd name="connsiteY70-6322" fmla="*/ 4954 h 10000"/>
                  <a:gd name="connsiteX0-6323" fmla="*/ 3 w 10000"/>
                  <a:gd name="connsiteY0-6324" fmla="*/ 4954 h 10000"/>
                  <a:gd name="connsiteX1-6325" fmla="*/ 726 w 10000"/>
                  <a:gd name="connsiteY1-6326" fmla="*/ 3028 h 10000"/>
                  <a:gd name="connsiteX2-6327" fmla="*/ 1337 w 10000"/>
                  <a:gd name="connsiteY2-6328" fmla="*/ 1635 h 10000"/>
                  <a:gd name="connsiteX3-6329" fmla="*/ 3233 w 10000"/>
                  <a:gd name="connsiteY3-6330" fmla="*/ 773 h 10000"/>
                  <a:gd name="connsiteX4-6331" fmla="*/ 5997 w 10000"/>
                  <a:gd name="connsiteY4-6332" fmla="*/ 424 h 10000"/>
                  <a:gd name="connsiteX5-6333" fmla="*/ 8488 w 10000"/>
                  <a:gd name="connsiteY5-6334" fmla="*/ 1452 h 10000"/>
                  <a:gd name="connsiteX6-6335" fmla="*/ 9693 w 10000"/>
                  <a:gd name="connsiteY6-6336" fmla="*/ 4661 h 10000"/>
                  <a:gd name="connsiteX7-6337" fmla="*/ 7765 w 10000"/>
                  <a:gd name="connsiteY7-6338" fmla="*/ 5852 h 10000"/>
                  <a:gd name="connsiteX8-6339" fmla="*/ 6752 w 10000"/>
                  <a:gd name="connsiteY8-6340" fmla="*/ 4844 h 10000"/>
                  <a:gd name="connsiteX9-6341" fmla="*/ 7444 w 10000"/>
                  <a:gd name="connsiteY9-6342" fmla="*/ 2845 h 10000"/>
                  <a:gd name="connsiteX10-6343" fmla="*/ 8680 w 10000"/>
                  <a:gd name="connsiteY10-6344" fmla="*/ 2808 h 10000"/>
                  <a:gd name="connsiteX11-6345" fmla="*/ 8873 w 10000"/>
                  <a:gd name="connsiteY11-6346" fmla="*/ 3799 h 10000"/>
                  <a:gd name="connsiteX12-6347" fmla="*/ 8568 w 10000"/>
                  <a:gd name="connsiteY12-6348" fmla="*/ 4203 h 10000"/>
                  <a:gd name="connsiteX13-6349" fmla="*/ 7941 w 10000"/>
                  <a:gd name="connsiteY13-6350" fmla="*/ 4184 h 10000"/>
                  <a:gd name="connsiteX14-6351" fmla="*/ 7748 w 10000"/>
                  <a:gd name="connsiteY14-6352" fmla="*/ 4276 h 10000"/>
                  <a:gd name="connsiteX15-6353" fmla="*/ 7829 w 10000"/>
                  <a:gd name="connsiteY15-6354" fmla="*/ 4496 h 10000"/>
                  <a:gd name="connsiteX16-6355" fmla="*/ 8664 w 10000"/>
                  <a:gd name="connsiteY16-6356" fmla="*/ 4514 h 10000"/>
                  <a:gd name="connsiteX17-6357" fmla="*/ 9163 w 10000"/>
                  <a:gd name="connsiteY17-6358" fmla="*/ 3928 h 10000"/>
                  <a:gd name="connsiteX18-6359" fmla="*/ 8857 w 10000"/>
                  <a:gd name="connsiteY18-6360" fmla="*/ 2533 h 10000"/>
                  <a:gd name="connsiteX19-6361" fmla="*/ 7637 w 10000"/>
                  <a:gd name="connsiteY19-6362" fmla="*/ 2350 h 10000"/>
                  <a:gd name="connsiteX20-6363" fmla="*/ 6720 w 10000"/>
                  <a:gd name="connsiteY20-6364" fmla="*/ 1360 h 10000"/>
                  <a:gd name="connsiteX21-6365" fmla="*/ 5627 w 10000"/>
                  <a:gd name="connsiteY21-6366" fmla="*/ 1470 h 10000"/>
                  <a:gd name="connsiteX22-6367" fmla="*/ 4390 w 10000"/>
                  <a:gd name="connsiteY22-6368" fmla="*/ 902 h 10000"/>
                  <a:gd name="connsiteX23-6369" fmla="*/ 3442 w 10000"/>
                  <a:gd name="connsiteY23-6370" fmla="*/ 1543 h 10000"/>
                  <a:gd name="connsiteX24-6371" fmla="*/ 3201 w 10000"/>
                  <a:gd name="connsiteY24-6372" fmla="*/ 2277 h 10000"/>
                  <a:gd name="connsiteX25-6373" fmla="*/ 1578 w 10000"/>
                  <a:gd name="connsiteY25-6374" fmla="*/ 2771 h 10000"/>
                  <a:gd name="connsiteX26-6375" fmla="*/ 1257 w 10000"/>
                  <a:gd name="connsiteY26-6376" fmla="*/ 4203 h 10000"/>
                  <a:gd name="connsiteX27-6377" fmla="*/ 902 w 10000"/>
                  <a:gd name="connsiteY27-6378" fmla="*/ 5486 h 10000"/>
                  <a:gd name="connsiteX28-6379" fmla="*/ 1417 w 10000"/>
                  <a:gd name="connsiteY28-6380" fmla="*/ 6294 h 10000"/>
                  <a:gd name="connsiteX29-6381" fmla="*/ 2670 w 10000"/>
                  <a:gd name="connsiteY29-6382" fmla="*/ 6129 h 10000"/>
                  <a:gd name="connsiteX30-6383" fmla="*/ 4518 w 10000"/>
                  <a:gd name="connsiteY30-6384" fmla="*/ 6092 h 10000"/>
                  <a:gd name="connsiteX31-6385" fmla="*/ 5531 w 10000"/>
                  <a:gd name="connsiteY31-6386" fmla="*/ 6642 h 10000"/>
                  <a:gd name="connsiteX32-6387" fmla="*/ 5611 w 10000"/>
                  <a:gd name="connsiteY32-6388" fmla="*/ 6642 h 10000"/>
                  <a:gd name="connsiteX33-6389" fmla="*/ 6093 w 10000"/>
                  <a:gd name="connsiteY33-6390" fmla="*/ 6129 h 10000"/>
                  <a:gd name="connsiteX34-6391" fmla="*/ 6013 w 10000"/>
                  <a:gd name="connsiteY34-6392" fmla="*/ 5907 h 10000"/>
                  <a:gd name="connsiteX35-6393" fmla="*/ 5820 w 10000"/>
                  <a:gd name="connsiteY35-6394" fmla="*/ 5981 h 10000"/>
                  <a:gd name="connsiteX36-6395" fmla="*/ 5547 w 10000"/>
                  <a:gd name="connsiteY36-6396" fmla="*/ 6312 h 10000"/>
                  <a:gd name="connsiteX37-6397" fmla="*/ 4695 w 10000"/>
                  <a:gd name="connsiteY37-6398" fmla="*/ 5834 h 10000"/>
                  <a:gd name="connsiteX38-6399" fmla="*/ 2510 w 10000"/>
                  <a:gd name="connsiteY38-6400" fmla="*/ 5852 h 10000"/>
                  <a:gd name="connsiteX39-6401" fmla="*/ 1545 w 10000"/>
                  <a:gd name="connsiteY39-6402" fmla="*/ 5981 h 10000"/>
                  <a:gd name="connsiteX40-6403" fmla="*/ 1208 w 10000"/>
                  <a:gd name="connsiteY40-6404" fmla="*/ 5431 h 10000"/>
                  <a:gd name="connsiteX41-6405" fmla="*/ 1514 w 10000"/>
                  <a:gd name="connsiteY41-6406" fmla="*/ 4386 h 10000"/>
                  <a:gd name="connsiteX42-6407" fmla="*/ 1561 w 10000"/>
                  <a:gd name="connsiteY42-6408" fmla="*/ 4203 h 10000"/>
                  <a:gd name="connsiteX43-6409" fmla="*/ 1787 w 10000"/>
                  <a:gd name="connsiteY43-6410" fmla="*/ 2991 h 10000"/>
                  <a:gd name="connsiteX44-6411" fmla="*/ 3136 w 10000"/>
                  <a:gd name="connsiteY44-6412" fmla="*/ 2606 h 10000"/>
                  <a:gd name="connsiteX45-6413" fmla="*/ 3876 w 10000"/>
                  <a:gd name="connsiteY45-6414" fmla="*/ 3799 h 10000"/>
                  <a:gd name="connsiteX46-6415" fmla="*/ 2703 w 10000"/>
                  <a:gd name="connsiteY46-6416" fmla="*/ 4569 h 10000"/>
                  <a:gd name="connsiteX47-6417" fmla="*/ 2719 w 10000"/>
                  <a:gd name="connsiteY47-6418" fmla="*/ 4808 h 10000"/>
                  <a:gd name="connsiteX48-6419" fmla="*/ 2927 w 10000"/>
                  <a:gd name="connsiteY48-6420" fmla="*/ 4771 h 10000"/>
                  <a:gd name="connsiteX49-6421" fmla="*/ 4744 w 10000"/>
                  <a:gd name="connsiteY49-6422" fmla="*/ 4423 h 10000"/>
                  <a:gd name="connsiteX50-6423" fmla="*/ 4937 w 10000"/>
                  <a:gd name="connsiteY50-6424" fmla="*/ 4423 h 10000"/>
                  <a:gd name="connsiteX51-6425" fmla="*/ 5804 w 10000"/>
                  <a:gd name="connsiteY51-6426" fmla="*/ 4184 h 10000"/>
                  <a:gd name="connsiteX52-6427" fmla="*/ 6383 w 10000"/>
                  <a:gd name="connsiteY52-6428" fmla="*/ 4973 h 10000"/>
                  <a:gd name="connsiteX53-6429" fmla="*/ 6512 w 10000"/>
                  <a:gd name="connsiteY53-6430" fmla="*/ 5119 h 10000"/>
                  <a:gd name="connsiteX54-6431" fmla="*/ 7572 w 10000"/>
                  <a:gd name="connsiteY54-6432" fmla="*/ 6532 h 10000"/>
                  <a:gd name="connsiteX55-6433" fmla="*/ 6991 w 10000"/>
                  <a:gd name="connsiteY55-6434" fmla="*/ 7909 h 10000"/>
                  <a:gd name="connsiteX56-6435" fmla="*/ 5483 w 10000"/>
                  <a:gd name="connsiteY56-6436" fmla="*/ 8218 h 10000"/>
                  <a:gd name="connsiteX57-6437" fmla="*/ 3490 w 10000"/>
                  <a:gd name="connsiteY57-6438" fmla="*/ 8053 h 10000"/>
                  <a:gd name="connsiteX58-6439" fmla="*/ 3345 w 10000"/>
                  <a:gd name="connsiteY58-6440" fmla="*/ 7357 h 10000"/>
                  <a:gd name="connsiteX59-6441" fmla="*/ 3586 w 10000"/>
                  <a:gd name="connsiteY59-6442" fmla="*/ 7082 h 10000"/>
                  <a:gd name="connsiteX60-6443" fmla="*/ 3683 w 10000"/>
                  <a:gd name="connsiteY60-6444" fmla="*/ 6880 h 10000"/>
                  <a:gd name="connsiteX61-6445" fmla="*/ 3490 w 10000"/>
                  <a:gd name="connsiteY61-6446" fmla="*/ 6770 h 10000"/>
                  <a:gd name="connsiteX62-6447" fmla="*/ 3072 w 10000"/>
                  <a:gd name="connsiteY62-6448" fmla="*/ 7247 h 10000"/>
                  <a:gd name="connsiteX63-6449" fmla="*/ 3249 w 10000"/>
                  <a:gd name="connsiteY63-6450" fmla="*/ 8255 h 10000"/>
                  <a:gd name="connsiteX64-6451" fmla="*/ 3249 w 10000"/>
                  <a:gd name="connsiteY64-6452" fmla="*/ 8273 h 10000"/>
                  <a:gd name="connsiteX65-6453" fmla="*/ 4680 w 10000"/>
                  <a:gd name="connsiteY65-6454" fmla="*/ 8825 h 10000"/>
                  <a:gd name="connsiteX66-6455" fmla="*/ 5354 w 10000"/>
                  <a:gd name="connsiteY66-6456" fmla="*/ 8677 h 10000"/>
                  <a:gd name="connsiteX67-6457" fmla="*/ 3393 w 10000"/>
                  <a:gd name="connsiteY67-6458" fmla="*/ 9998 h 10000"/>
                  <a:gd name="connsiteX68-6459" fmla="*/ 2253 w 10000"/>
                  <a:gd name="connsiteY68-6460" fmla="*/ 9228 h 10000"/>
                  <a:gd name="connsiteX69-6461" fmla="*/ 1224 w 10000"/>
                  <a:gd name="connsiteY69-6462" fmla="*/ 7137 h 10000"/>
                  <a:gd name="connsiteX70-6463" fmla="*/ 3 w 10000"/>
                  <a:gd name="connsiteY70-6464" fmla="*/ 4954 h 10000"/>
                  <a:gd name="connsiteX0-6465" fmla="*/ 3 w 10000"/>
                  <a:gd name="connsiteY0-6466" fmla="*/ 4954 h 10000"/>
                  <a:gd name="connsiteX1-6467" fmla="*/ 726 w 10000"/>
                  <a:gd name="connsiteY1-6468" fmla="*/ 3028 h 10000"/>
                  <a:gd name="connsiteX2-6469" fmla="*/ 1337 w 10000"/>
                  <a:gd name="connsiteY2-6470" fmla="*/ 1635 h 10000"/>
                  <a:gd name="connsiteX3-6471" fmla="*/ 3233 w 10000"/>
                  <a:gd name="connsiteY3-6472" fmla="*/ 773 h 10000"/>
                  <a:gd name="connsiteX4-6473" fmla="*/ 5997 w 10000"/>
                  <a:gd name="connsiteY4-6474" fmla="*/ 424 h 10000"/>
                  <a:gd name="connsiteX5-6475" fmla="*/ 8488 w 10000"/>
                  <a:gd name="connsiteY5-6476" fmla="*/ 1452 h 10000"/>
                  <a:gd name="connsiteX6-6477" fmla="*/ 9693 w 10000"/>
                  <a:gd name="connsiteY6-6478" fmla="*/ 4661 h 10000"/>
                  <a:gd name="connsiteX7-6479" fmla="*/ 7765 w 10000"/>
                  <a:gd name="connsiteY7-6480" fmla="*/ 5852 h 10000"/>
                  <a:gd name="connsiteX8-6481" fmla="*/ 6752 w 10000"/>
                  <a:gd name="connsiteY8-6482" fmla="*/ 4844 h 10000"/>
                  <a:gd name="connsiteX9-6483" fmla="*/ 7444 w 10000"/>
                  <a:gd name="connsiteY9-6484" fmla="*/ 2845 h 10000"/>
                  <a:gd name="connsiteX10-6485" fmla="*/ 8680 w 10000"/>
                  <a:gd name="connsiteY10-6486" fmla="*/ 2808 h 10000"/>
                  <a:gd name="connsiteX11-6487" fmla="*/ 8873 w 10000"/>
                  <a:gd name="connsiteY11-6488" fmla="*/ 3799 h 10000"/>
                  <a:gd name="connsiteX12-6489" fmla="*/ 8568 w 10000"/>
                  <a:gd name="connsiteY12-6490" fmla="*/ 4203 h 10000"/>
                  <a:gd name="connsiteX13-6491" fmla="*/ 7941 w 10000"/>
                  <a:gd name="connsiteY13-6492" fmla="*/ 4184 h 10000"/>
                  <a:gd name="connsiteX14-6493" fmla="*/ 7748 w 10000"/>
                  <a:gd name="connsiteY14-6494" fmla="*/ 4276 h 10000"/>
                  <a:gd name="connsiteX15-6495" fmla="*/ 7829 w 10000"/>
                  <a:gd name="connsiteY15-6496" fmla="*/ 4496 h 10000"/>
                  <a:gd name="connsiteX16-6497" fmla="*/ 8664 w 10000"/>
                  <a:gd name="connsiteY16-6498" fmla="*/ 4514 h 10000"/>
                  <a:gd name="connsiteX17-6499" fmla="*/ 9163 w 10000"/>
                  <a:gd name="connsiteY17-6500" fmla="*/ 3928 h 10000"/>
                  <a:gd name="connsiteX18-6501" fmla="*/ 8857 w 10000"/>
                  <a:gd name="connsiteY18-6502" fmla="*/ 2533 h 10000"/>
                  <a:gd name="connsiteX19-6503" fmla="*/ 7637 w 10000"/>
                  <a:gd name="connsiteY19-6504" fmla="*/ 2350 h 10000"/>
                  <a:gd name="connsiteX20-6505" fmla="*/ 6720 w 10000"/>
                  <a:gd name="connsiteY20-6506" fmla="*/ 1360 h 10000"/>
                  <a:gd name="connsiteX21-6507" fmla="*/ 5627 w 10000"/>
                  <a:gd name="connsiteY21-6508" fmla="*/ 1470 h 10000"/>
                  <a:gd name="connsiteX22-6509" fmla="*/ 4390 w 10000"/>
                  <a:gd name="connsiteY22-6510" fmla="*/ 902 h 10000"/>
                  <a:gd name="connsiteX23-6511" fmla="*/ 3442 w 10000"/>
                  <a:gd name="connsiteY23-6512" fmla="*/ 1543 h 10000"/>
                  <a:gd name="connsiteX24-6513" fmla="*/ 3201 w 10000"/>
                  <a:gd name="connsiteY24-6514" fmla="*/ 2277 h 10000"/>
                  <a:gd name="connsiteX25-6515" fmla="*/ 1578 w 10000"/>
                  <a:gd name="connsiteY25-6516" fmla="*/ 2771 h 10000"/>
                  <a:gd name="connsiteX26-6517" fmla="*/ 1257 w 10000"/>
                  <a:gd name="connsiteY26-6518" fmla="*/ 4203 h 10000"/>
                  <a:gd name="connsiteX27-6519" fmla="*/ 902 w 10000"/>
                  <a:gd name="connsiteY27-6520" fmla="*/ 5486 h 10000"/>
                  <a:gd name="connsiteX28-6521" fmla="*/ 1417 w 10000"/>
                  <a:gd name="connsiteY28-6522" fmla="*/ 6294 h 10000"/>
                  <a:gd name="connsiteX29-6523" fmla="*/ 2670 w 10000"/>
                  <a:gd name="connsiteY29-6524" fmla="*/ 6129 h 10000"/>
                  <a:gd name="connsiteX30-6525" fmla="*/ 4518 w 10000"/>
                  <a:gd name="connsiteY30-6526" fmla="*/ 6092 h 10000"/>
                  <a:gd name="connsiteX31-6527" fmla="*/ 5531 w 10000"/>
                  <a:gd name="connsiteY31-6528" fmla="*/ 6642 h 10000"/>
                  <a:gd name="connsiteX32-6529" fmla="*/ 5611 w 10000"/>
                  <a:gd name="connsiteY32-6530" fmla="*/ 6642 h 10000"/>
                  <a:gd name="connsiteX33-6531" fmla="*/ 6093 w 10000"/>
                  <a:gd name="connsiteY33-6532" fmla="*/ 6129 h 10000"/>
                  <a:gd name="connsiteX34-6533" fmla="*/ 6013 w 10000"/>
                  <a:gd name="connsiteY34-6534" fmla="*/ 5907 h 10000"/>
                  <a:gd name="connsiteX35-6535" fmla="*/ 5820 w 10000"/>
                  <a:gd name="connsiteY35-6536" fmla="*/ 5981 h 10000"/>
                  <a:gd name="connsiteX36-6537" fmla="*/ 5547 w 10000"/>
                  <a:gd name="connsiteY36-6538" fmla="*/ 6312 h 10000"/>
                  <a:gd name="connsiteX37-6539" fmla="*/ 4695 w 10000"/>
                  <a:gd name="connsiteY37-6540" fmla="*/ 5834 h 10000"/>
                  <a:gd name="connsiteX38-6541" fmla="*/ 2510 w 10000"/>
                  <a:gd name="connsiteY38-6542" fmla="*/ 5852 h 10000"/>
                  <a:gd name="connsiteX39-6543" fmla="*/ 1545 w 10000"/>
                  <a:gd name="connsiteY39-6544" fmla="*/ 5981 h 10000"/>
                  <a:gd name="connsiteX40-6545" fmla="*/ 1208 w 10000"/>
                  <a:gd name="connsiteY40-6546" fmla="*/ 5431 h 10000"/>
                  <a:gd name="connsiteX41-6547" fmla="*/ 1514 w 10000"/>
                  <a:gd name="connsiteY41-6548" fmla="*/ 4386 h 10000"/>
                  <a:gd name="connsiteX42-6549" fmla="*/ 1561 w 10000"/>
                  <a:gd name="connsiteY42-6550" fmla="*/ 4203 h 10000"/>
                  <a:gd name="connsiteX43-6551" fmla="*/ 1787 w 10000"/>
                  <a:gd name="connsiteY43-6552" fmla="*/ 2991 h 10000"/>
                  <a:gd name="connsiteX44-6553" fmla="*/ 3136 w 10000"/>
                  <a:gd name="connsiteY44-6554" fmla="*/ 2606 h 10000"/>
                  <a:gd name="connsiteX45-6555" fmla="*/ 3876 w 10000"/>
                  <a:gd name="connsiteY45-6556" fmla="*/ 3799 h 10000"/>
                  <a:gd name="connsiteX46-6557" fmla="*/ 2703 w 10000"/>
                  <a:gd name="connsiteY46-6558" fmla="*/ 4569 h 10000"/>
                  <a:gd name="connsiteX47-6559" fmla="*/ 2719 w 10000"/>
                  <a:gd name="connsiteY47-6560" fmla="*/ 4808 h 10000"/>
                  <a:gd name="connsiteX48-6561" fmla="*/ 2927 w 10000"/>
                  <a:gd name="connsiteY48-6562" fmla="*/ 4771 h 10000"/>
                  <a:gd name="connsiteX49-6563" fmla="*/ 4744 w 10000"/>
                  <a:gd name="connsiteY49-6564" fmla="*/ 4423 h 10000"/>
                  <a:gd name="connsiteX50-6565" fmla="*/ 4937 w 10000"/>
                  <a:gd name="connsiteY50-6566" fmla="*/ 4423 h 10000"/>
                  <a:gd name="connsiteX51-6567" fmla="*/ 5804 w 10000"/>
                  <a:gd name="connsiteY51-6568" fmla="*/ 4184 h 10000"/>
                  <a:gd name="connsiteX52-6569" fmla="*/ 6383 w 10000"/>
                  <a:gd name="connsiteY52-6570" fmla="*/ 4973 h 10000"/>
                  <a:gd name="connsiteX53-6571" fmla="*/ 6512 w 10000"/>
                  <a:gd name="connsiteY53-6572" fmla="*/ 5119 h 10000"/>
                  <a:gd name="connsiteX54-6573" fmla="*/ 7572 w 10000"/>
                  <a:gd name="connsiteY54-6574" fmla="*/ 6532 h 10000"/>
                  <a:gd name="connsiteX55-6575" fmla="*/ 6991 w 10000"/>
                  <a:gd name="connsiteY55-6576" fmla="*/ 7909 h 10000"/>
                  <a:gd name="connsiteX56-6577" fmla="*/ 5483 w 10000"/>
                  <a:gd name="connsiteY56-6578" fmla="*/ 8218 h 10000"/>
                  <a:gd name="connsiteX57-6579" fmla="*/ 3490 w 10000"/>
                  <a:gd name="connsiteY57-6580" fmla="*/ 8053 h 10000"/>
                  <a:gd name="connsiteX58-6581" fmla="*/ 3345 w 10000"/>
                  <a:gd name="connsiteY58-6582" fmla="*/ 7357 h 10000"/>
                  <a:gd name="connsiteX59-6583" fmla="*/ 3586 w 10000"/>
                  <a:gd name="connsiteY59-6584" fmla="*/ 7082 h 10000"/>
                  <a:gd name="connsiteX60-6585" fmla="*/ 3683 w 10000"/>
                  <a:gd name="connsiteY60-6586" fmla="*/ 6880 h 10000"/>
                  <a:gd name="connsiteX61-6587" fmla="*/ 3490 w 10000"/>
                  <a:gd name="connsiteY61-6588" fmla="*/ 6770 h 10000"/>
                  <a:gd name="connsiteX62-6589" fmla="*/ 3072 w 10000"/>
                  <a:gd name="connsiteY62-6590" fmla="*/ 7247 h 10000"/>
                  <a:gd name="connsiteX63-6591" fmla="*/ 3249 w 10000"/>
                  <a:gd name="connsiteY63-6592" fmla="*/ 8255 h 10000"/>
                  <a:gd name="connsiteX64-6593" fmla="*/ 3249 w 10000"/>
                  <a:gd name="connsiteY64-6594" fmla="*/ 8273 h 10000"/>
                  <a:gd name="connsiteX65-6595" fmla="*/ 4680 w 10000"/>
                  <a:gd name="connsiteY65-6596" fmla="*/ 8825 h 10000"/>
                  <a:gd name="connsiteX66-6597" fmla="*/ 5354 w 10000"/>
                  <a:gd name="connsiteY66-6598" fmla="*/ 8677 h 10000"/>
                  <a:gd name="connsiteX67-6599" fmla="*/ 3393 w 10000"/>
                  <a:gd name="connsiteY67-6600" fmla="*/ 9998 h 10000"/>
                  <a:gd name="connsiteX68-6601" fmla="*/ 2253 w 10000"/>
                  <a:gd name="connsiteY68-6602" fmla="*/ 9228 h 10000"/>
                  <a:gd name="connsiteX69-6603" fmla="*/ 1224 w 10000"/>
                  <a:gd name="connsiteY69-6604" fmla="*/ 7137 h 10000"/>
                  <a:gd name="connsiteX70-6605" fmla="*/ 3 w 10000"/>
                  <a:gd name="connsiteY70-6606" fmla="*/ 4954 h 10000"/>
                </a:gdLst>
                <a:ahLst/>
                <a:cxnLst>
                  <a:cxn ang="0">
                    <a:pos x="connsiteX0-6465" y="connsiteY0-6466"/>
                  </a:cxn>
                  <a:cxn ang="0">
                    <a:pos x="connsiteX1-6467" y="connsiteY1-6468"/>
                  </a:cxn>
                  <a:cxn ang="0">
                    <a:pos x="connsiteX2-6469" y="connsiteY2-6470"/>
                  </a:cxn>
                  <a:cxn ang="0">
                    <a:pos x="connsiteX3-6471" y="connsiteY3-6472"/>
                  </a:cxn>
                  <a:cxn ang="0">
                    <a:pos x="connsiteX4-6473" y="connsiteY4-6474"/>
                  </a:cxn>
                  <a:cxn ang="0">
                    <a:pos x="connsiteX5-6475" y="connsiteY5-6476"/>
                  </a:cxn>
                  <a:cxn ang="0">
                    <a:pos x="connsiteX6-6477" y="connsiteY6-6478"/>
                  </a:cxn>
                  <a:cxn ang="0">
                    <a:pos x="connsiteX7-6479" y="connsiteY7-6480"/>
                  </a:cxn>
                  <a:cxn ang="0">
                    <a:pos x="connsiteX8-6481" y="connsiteY8-6482"/>
                  </a:cxn>
                  <a:cxn ang="0">
                    <a:pos x="connsiteX9-6483" y="connsiteY9-6484"/>
                  </a:cxn>
                  <a:cxn ang="0">
                    <a:pos x="connsiteX10-6485" y="connsiteY10-6486"/>
                  </a:cxn>
                  <a:cxn ang="0">
                    <a:pos x="connsiteX11-6487" y="connsiteY11-6488"/>
                  </a:cxn>
                  <a:cxn ang="0">
                    <a:pos x="connsiteX12-6489" y="connsiteY12-6490"/>
                  </a:cxn>
                  <a:cxn ang="0">
                    <a:pos x="connsiteX13-6491" y="connsiteY13-6492"/>
                  </a:cxn>
                  <a:cxn ang="0">
                    <a:pos x="connsiteX14-6493" y="connsiteY14-6494"/>
                  </a:cxn>
                  <a:cxn ang="0">
                    <a:pos x="connsiteX15-6495" y="connsiteY15-6496"/>
                  </a:cxn>
                  <a:cxn ang="0">
                    <a:pos x="connsiteX16-6497" y="connsiteY16-6498"/>
                  </a:cxn>
                  <a:cxn ang="0">
                    <a:pos x="connsiteX17-6499" y="connsiteY17-6500"/>
                  </a:cxn>
                  <a:cxn ang="0">
                    <a:pos x="connsiteX18-6501" y="connsiteY18-6502"/>
                  </a:cxn>
                  <a:cxn ang="0">
                    <a:pos x="connsiteX19-6503" y="connsiteY19-6504"/>
                  </a:cxn>
                  <a:cxn ang="0">
                    <a:pos x="connsiteX20-6505" y="connsiteY20-6506"/>
                  </a:cxn>
                  <a:cxn ang="0">
                    <a:pos x="connsiteX21-6507" y="connsiteY21-6508"/>
                  </a:cxn>
                  <a:cxn ang="0">
                    <a:pos x="connsiteX22-6509" y="connsiteY22-6510"/>
                  </a:cxn>
                  <a:cxn ang="0">
                    <a:pos x="connsiteX23-6511" y="connsiteY23-6512"/>
                  </a:cxn>
                  <a:cxn ang="0">
                    <a:pos x="connsiteX24-6513" y="connsiteY24-6514"/>
                  </a:cxn>
                  <a:cxn ang="0">
                    <a:pos x="connsiteX25-6515" y="connsiteY25-6516"/>
                  </a:cxn>
                  <a:cxn ang="0">
                    <a:pos x="connsiteX26-6517" y="connsiteY26-6518"/>
                  </a:cxn>
                  <a:cxn ang="0">
                    <a:pos x="connsiteX27-6519" y="connsiteY27-6520"/>
                  </a:cxn>
                  <a:cxn ang="0">
                    <a:pos x="connsiteX28-6521" y="connsiteY28-6522"/>
                  </a:cxn>
                  <a:cxn ang="0">
                    <a:pos x="connsiteX29-6523" y="connsiteY29-6524"/>
                  </a:cxn>
                  <a:cxn ang="0">
                    <a:pos x="connsiteX30-6525" y="connsiteY30-6526"/>
                  </a:cxn>
                  <a:cxn ang="0">
                    <a:pos x="connsiteX31-6527" y="connsiteY31-6528"/>
                  </a:cxn>
                  <a:cxn ang="0">
                    <a:pos x="connsiteX32-6529" y="connsiteY32-6530"/>
                  </a:cxn>
                  <a:cxn ang="0">
                    <a:pos x="connsiteX33-6531" y="connsiteY33-6532"/>
                  </a:cxn>
                  <a:cxn ang="0">
                    <a:pos x="connsiteX34-6533" y="connsiteY34-6534"/>
                  </a:cxn>
                  <a:cxn ang="0">
                    <a:pos x="connsiteX35-6535" y="connsiteY35-6536"/>
                  </a:cxn>
                  <a:cxn ang="0">
                    <a:pos x="connsiteX36-6537" y="connsiteY36-6538"/>
                  </a:cxn>
                  <a:cxn ang="0">
                    <a:pos x="connsiteX37-6539" y="connsiteY37-6540"/>
                  </a:cxn>
                  <a:cxn ang="0">
                    <a:pos x="connsiteX38-6541" y="connsiteY38-6542"/>
                  </a:cxn>
                  <a:cxn ang="0">
                    <a:pos x="connsiteX39-6543" y="connsiteY39-6544"/>
                  </a:cxn>
                  <a:cxn ang="0">
                    <a:pos x="connsiteX40-6545" y="connsiteY40-6546"/>
                  </a:cxn>
                  <a:cxn ang="0">
                    <a:pos x="connsiteX41-6547" y="connsiteY41-6548"/>
                  </a:cxn>
                  <a:cxn ang="0">
                    <a:pos x="connsiteX42-6549" y="connsiteY42-6550"/>
                  </a:cxn>
                  <a:cxn ang="0">
                    <a:pos x="connsiteX43-6551" y="connsiteY43-6552"/>
                  </a:cxn>
                  <a:cxn ang="0">
                    <a:pos x="connsiteX44-6553" y="connsiteY44-6554"/>
                  </a:cxn>
                  <a:cxn ang="0">
                    <a:pos x="connsiteX45-6555" y="connsiteY45-6556"/>
                  </a:cxn>
                  <a:cxn ang="0">
                    <a:pos x="connsiteX46-6557" y="connsiteY46-6558"/>
                  </a:cxn>
                  <a:cxn ang="0">
                    <a:pos x="connsiteX47-6559" y="connsiteY47-6560"/>
                  </a:cxn>
                  <a:cxn ang="0">
                    <a:pos x="connsiteX48-6561" y="connsiteY48-6562"/>
                  </a:cxn>
                  <a:cxn ang="0">
                    <a:pos x="connsiteX49-6563" y="connsiteY49-6564"/>
                  </a:cxn>
                  <a:cxn ang="0">
                    <a:pos x="connsiteX50-6565" y="connsiteY50-6566"/>
                  </a:cxn>
                  <a:cxn ang="0">
                    <a:pos x="connsiteX51-6567" y="connsiteY51-6568"/>
                  </a:cxn>
                  <a:cxn ang="0">
                    <a:pos x="connsiteX52-6569" y="connsiteY52-6570"/>
                  </a:cxn>
                  <a:cxn ang="0">
                    <a:pos x="connsiteX53-6571" y="connsiteY53-6572"/>
                  </a:cxn>
                  <a:cxn ang="0">
                    <a:pos x="connsiteX54-6573" y="connsiteY54-6574"/>
                  </a:cxn>
                  <a:cxn ang="0">
                    <a:pos x="connsiteX55-6575" y="connsiteY55-6576"/>
                  </a:cxn>
                  <a:cxn ang="0">
                    <a:pos x="connsiteX56-6577" y="connsiteY56-6578"/>
                  </a:cxn>
                  <a:cxn ang="0">
                    <a:pos x="connsiteX57-6579" y="connsiteY57-6580"/>
                  </a:cxn>
                  <a:cxn ang="0">
                    <a:pos x="connsiteX58-6581" y="connsiteY58-6582"/>
                  </a:cxn>
                  <a:cxn ang="0">
                    <a:pos x="connsiteX59-6583" y="connsiteY59-6584"/>
                  </a:cxn>
                  <a:cxn ang="0">
                    <a:pos x="connsiteX60-6585" y="connsiteY60-6586"/>
                  </a:cxn>
                  <a:cxn ang="0">
                    <a:pos x="connsiteX61-6587" y="connsiteY61-6588"/>
                  </a:cxn>
                  <a:cxn ang="0">
                    <a:pos x="connsiteX62-6589" y="connsiteY62-6590"/>
                  </a:cxn>
                  <a:cxn ang="0">
                    <a:pos x="connsiteX63-6591" y="connsiteY63-6592"/>
                  </a:cxn>
                  <a:cxn ang="0">
                    <a:pos x="connsiteX64-6593" y="connsiteY64-6594"/>
                  </a:cxn>
                  <a:cxn ang="0">
                    <a:pos x="connsiteX65-6595" y="connsiteY65-6596"/>
                  </a:cxn>
                  <a:cxn ang="0">
                    <a:pos x="connsiteX66-6597" y="connsiteY66-6598"/>
                  </a:cxn>
                  <a:cxn ang="0">
                    <a:pos x="connsiteX67-6599" y="connsiteY67-6600"/>
                  </a:cxn>
                  <a:cxn ang="0">
                    <a:pos x="connsiteX68-6601" y="connsiteY68-6602"/>
                  </a:cxn>
                  <a:cxn ang="0">
                    <a:pos x="connsiteX69-6603" y="connsiteY69-6604"/>
                  </a:cxn>
                  <a:cxn ang="0">
                    <a:pos x="connsiteX70-6605" y="connsiteY70-6606"/>
                  </a:cxn>
                </a:cxnLst>
                <a:rect l="l" t="t" r="r" b="b"/>
                <a:pathLst>
                  <a:path w="10000" h="10000">
                    <a:moveTo>
                      <a:pt x="3" y="4954"/>
                    </a:moveTo>
                    <a:cubicBezTo>
                      <a:pt x="35" y="3561"/>
                      <a:pt x="726" y="3028"/>
                      <a:pt x="726" y="3028"/>
                    </a:cubicBezTo>
                    <a:cubicBezTo>
                      <a:pt x="726" y="3028"/>
                      <a:pt x="806" y="2350"/>
                      <a:pt x="1337" y="1635"/>
                    </a:cubicBezTo>
                    <a:cubicBezTo>
                      <a:pt x="2173" y="589"/>
                      <a:pt x="3233" y="773"/>
                      <a:pt x="3233" y="773"/>
                    </a:cubicBezTo>
                    <a:cubicBezTo>
                      <a:pt x="4598" y="-731"/>
                      <a:pt x="5997" y="424"/>
                      <a:pt x="5997" y="424"/>
                    </a:cubicBezTo>
                    <a:cubicBezTo>
                      <a:pt x="7941" y="-291"/>
                      <a:pt x="8488" y="1452"/>
                      <a:pt x="8488" y="1452"/>
                    </a:cubicBezTo>
                    <a:cubicBezTo>
                      <a:pt x="9596" y="1580"/>
                      <a:pt x="10497" y="3065"/>
                      <a:pt x="9693" y="4661"/>
                    </a:cubicBezTo>
                    <a:cubicBezTo>
                      <a:pt x="9066" y="5889"/>
                      <a:pt x="8150" y="5907"/>
                      <a:pt x="7765" y="5852"/>
                    </a:cubicBezTo>
                    <a:cubicBezTo>
                      <a:pt x="7637" y="5467"/>
                      <a:pt x="7347" y="5027"/>
                      <a:pt x="6752" y="4844"/>
                    </a:cubicBezTo>
                    <a:cubicBezTo>
                      <a:pt x="6752" y="4771"/>
                      <a:pt x="6672" y="3469"/>
                      <a:pt x="7444" y="2845"/>
                    </a:cubicBezTo>
                    <a:cubicBezTo>
                      <a:pt x="7893" y="2478"/>
                      <a:pt x="8391" y="2570"/>
                      <a:pt x="8680" y="2808"/>
                    </a:cubicBezTo>
                    <a:cubicBezTo>
                      <a:pt x="8937" y="3046"/>
                      <a:pt x="9019" y="3396"/>
                      <a:pt x="8873" y="3799"/>
                    </a:cubicBezTo>
                    <a:cubicBezTo>
                      <a:pt x="8809" y="4001"/>
                      <a:pt x="8697" y="4129"/>
                      <a:pt x="8568" y="4203"/>
                    </a:cubicBezTo>
                    <a:cubicBezTo>
                      <a:pt x="8279" y="4331"/>
                      <a:pt x="7957" y="4184"/>
                      <a:pt x="7941" y="4184"/>
                    </a:cubicBezTo>
                    <a:cubicBezTo>
                      <a:pt x="7877" y="4148"/>
                      <a:pt x="7781" y="4184"/>
                      <a:pt x="7748" y="4276"/>
                    </a:cubicBezTo>
                    <a:cubicBezTo>
                      <a:pt x="7717" y="4349"/>
                      <a:pt x="7748" y="4459"/>
                      <a:pt x="7829" y="4496"/>
                    </a:cubicBezTo>
                    <a:cubicBezTo>
                      <a:pt x="7845" y="4496"/>
                      <a:pt x="8279" y="4698"/>
                      <a:pt x="8664" y="4514"/>
                    </a:cubicBezTo>
                    <a:cubicBezTo>
                      <a:pt x="8890" y="4404"/>
                      <a:pt x="9050" y="4203"/>
                      <a:pt x="9163" y="3928"/>
                    </a:cubicBezTo>
                    <a:cubicBezTo>
                      <a:pt x="9339" y="3378"/>
                      <a:pt x="9227" y="2863"/>
                      <a:pt x="8857" y="2533"/>
                    </a:cubicBezTo>
                    <a:cubicBezTo>
                      <a:pt x="8520" y="2240"/>
                      <a:pt x="8054" y="2185"/>
                      <a:pt x="7637" y="2350"/>
                    </a:cubicBezTo>
                    <a:cubicBezTo>
                      <a:pt x="7555" y="2002"/>
                      <a:pt x="7315" y="1507"/>
                      <a:pt x="6720" y="1360"/>
                    </a:cubicBezTo>
                    <a:cubicBezTo>
                      <a:pt x="6142" y="1195"/>
                      <a:pt x="5804" y="1342"/>
                      <a:pt x="5627" y="1470"/>
                    </a:cubicBezTo>
                    <a:cubicBezTo>
                      <a:pt x="5419" y="1158"/>
                      <a:pt x="5001" y="792"/>
                      <a:pt x="4390" y="902"/>
                    </a:cubicBezTo>
                    <a:cubicBezTo>
                      <a:pt x="3892" y="993"/>
                      <a:pt x="3602" y="1305"/>
                      <a:pt x="3442" y="1543"/>
                    </a:cubicBezTo>
                    <a:cubicBezTo>
                      <a:pt x="3297" y="1763"/>
                      <a:pt x="3217" y="2020"/>
                      <a:pt x="3201" y="2277"/>
                    </a:cubicBezTo>
                    <a:cubicBezTo>
                      <a:pt x="2622" y="2112"/>
                      <a:pt x="1963" y="2313"/>
                      <a:pt x="1578" y="2771"/>
                    </a:cubicBezTo>
                    <a:cubicBezTo>
                      <a:pt x="1257" y="3138"/>
                      <a:pt x="1144" y="3634"/>
                      <a:pt x="1257" y="4203"/>
                    </a:cubicBezTo>
                    <a:cubicBezTo>
                      <a:pt x="1112" y="4368"/>
                      <a:pt x="822" y="4771"/>
                      <a:pt x="902" y="5486"/>
                    </a:cubicBezTo>
                    <a:cubicBezTo>
                      <a:pt x="951" y="5852"/>
                      <a:pt x="1144" y="6147"/>
                      <a:pt x="1417" y="6294"/>
                    </a:cubicBezTo>
                    <a:cubicBezTo>
                      <a:pt x="1787" y="6477"/>
                      <a:pt x="2269" y="6422"/>
                      <a:pt x="2670" y="6129"/>
                    </a:cubicBezTo>
                    <a:cubicBezTo>
                      <a:pt x="3233" y="5724"/>
                      <a:pt x="4101" y="5706"/>
                      <a:pt x="4518" y="6092"/>
                    </a:cubicBezTo>
                    <a:cubicBezTo>
                      <a:pt x="4824" y="6385"/>
                      <a:pt x="5194" y="6679"/>
                      <a:pt x="5531" y="6642"/>
                    </a:cubicBezTo>
                    <a:lnTo>
                      <a:pt x="5611" y="6642"/>
                    </a:lnTo>
                    <a:cubicBezTo>
                      <a:pt x="5804" y="6587"/>
                      <a:pt x="5965" y="6422"/>
                      <a:pt x="6093" y="6129"/>
                    </a:cubicBezTo>
                    <a:cubicBezTo>
                      <a:pt x="6126" y="6055"/>
                      <a:pt x="6093" y="5944"/>
                      <a:pt x="6013" y="5907"/>
                    </a:cubicBezTo>
                    <a:cubicBezTo>
                      <a:pt x="5949" y="5871"/>
                      <a:pt x="5853" y="5907"/>
                      <a:pt x="5820" y="5981"/>
                    </a:cubicBezTo>
                    <a:cubicBezTo>
                      <a:pt x="5740" y="6165"/>
                      <a:pt x="5660" y="6275"/>
                      <a:pt x="5547" y="6312"/>
                    </a:cubicBezTo>
                    <a:cubicBezTo>
                      <a:pt x="5306" y="6367"/>
                      <a:pt x="4953" y="6055"/>
                      <a:pt x="4695" y="5834"/>
                    </a:cubicBezTo>
                    <a:cubicBezTo>
                      <a:pt x="4197" y="5339"/>
                      <a:pt x="3185" y="5357"/>
                      <a:pt x="2510" y="5852"/>
                    </a:cubicBezTo>
                    <a:cubicBezTo>
                      <a:pt x="2188" y="6074"/>
                      <a:pt x="1818" y="6129"/>
                      <a:pt x="1545" y="5981"/>
                    </a:cubicBezTo>
                    <a:cubicBezTo>
                      <a:pt x="1353" y="5889"/>
                      <a:pt x="1241" y="5687"/>
                      <a:pt x="1208" y="5431"/>
                    </a:cubicBezTo>
                    <a:cubicBezTo>
                      <a:pt x="1112" y="4716"/>
                      <a:pt x="1497" y="4386"/>
                      <a:pt x="1514" y="4386"/>
                    </a:cubicBezTo>
                    <a:cubicBezTo>
                      <a:pt x="1561" y="4349"/>
                      <a:pt x="1578" y="4276"/>
                      <a:pt x="1561" y="4203"/>
                    </a:cubicBezTo>
                    <a:cubicBezTo>
                      <a:pt x="1450" y="3726"/>
                      <a:pt x="1514" y="3303"/>
                      <a:pt x="1787" y="2991"/>
                    </a:cubicBezTo>
                    <a:cubicBezTo>
                      <a:pt x="2108" y="2625"/>
                      <a:pt x="2654" y="2460"/>
                      <a:pt x="3136" y="2606"/>
                    </a:cubicBezTo>
                    <a:cubicBezTo>
                      <a:pt x="3763" y="2790"/>
                      <a:pt x="3859" y="3561"/>
                      <a:pt x="3876" y="3799"/>
                    </a:cubicBezTo>
                    <a:cubicBezTo>
                      <a:pt x="3506" y="3836"/>
                      <a:pt x="3089" y="4019"/>
                      <a:pt x="2703" y="4569"/>
                    </a:cubicBezTo>
                    <a:cubicBezTo>
                      <a:pt x="2639" y="4643"/>
                      <a:pt x="2654" y="4734"/>
                      <a:pt x="2719" y="4808"/>
                    </a:cubicBezTo>
                    <a:cubicBezTo>
                      <a:pt x="2783" y="4863"/>
                      <a:pt x="2879" y="4844"/>
                      <a:pt x="2927" y="4771"/>
                    </a:cubicBezTo>
                    <a:cubicBezTo>
                      <a:pt x="3763" y="3616"/>
                      <a:pt x="4711" y="4404"/>
                      <a:pt x="4744" y="4423"/>
                    </a:cubicBezTo>
                    <a:cubicBezTo>
                      <a:pt x="4808" y="4478"/>
                      <a:pt x="4888" y="4478"/>
                      <a:pt x="4937" y="4423"/>
                    </a:cubicBezTo>
                    <a:cubicBezTo>
                      <a:pt x="4953" y="4404"/>
                      <a:pt x="5290" y="4074"/>
                      <a:pt x="5804" y="4184"/>
                    </a:cubicBezTo>
                    <a:cubicBezTo>
                      <a:pt x="6302" y="4294"/>
                      <a:pt x="6383" y="4973"/>
                      <a:pt x="6383" y="4973"/>
                    </a:cubicBezTo>
                    <a:cubicBezTo>
                      <a:pt x="6399" y="5046"/>
                      <a:pt x="6447" y="5101"/>
                      <a:pt x="6512" y="5119"/>
                    </a:cubicBezTo>
                    <a:cubicBezTo>
                      <a:pt x="7637" y="5357"/>
                      <a:pt x="7650" y="6240"/>
                      <a:pt x="7572" y="6532"/>
                    </a:cubicBezTo>
                    <a:cubicBezTo>
                      <a:pt x="7725" y="7073"/>
                      <a:pt x="7245" y="7742"/>
                      <a:pt x="6991" y="7909"/>
                    </a:cubicBezTo>
                    <a:cubicBezTo>
                      <a:pt x="6359" y="8325"/>
                      <a:pt x="6075" y="8199"/>
                      <a:pt x="5483" y="8218"/>
                    </a:cubicBezTo>
                    <a:cubicBezTo>
                      <a:pt x="4314" y="8808"/>
                      <a:pt x="3635" y="8328"/>
                      <a:pt x="3490" y="8053"/>
                    </a:cubicBezTo>
                    <a:cubicBezTo>
                      <a:pt x="3345" y="7778"/>
                      <a:pt x="3297" y="7540"/>
                      <a:pt x="3345" y="7357"/>
                    </a:cubicBezTo>
                    <a:cubicBezTo>
                      <a:pt x="3409" y="7155"/>
                      <a:pt x="3586" y="7082"/>
                      <a:pt x="3586" y="7082"/>
                    </a:cubicBezTo>
                    <a:cubicBezTo>
                      <a:pt x="3666" y="7064"/>
                      <a:pt x="3715" y="6954"/>
                      <a:pt x="3683" y="6880"/>
                    </a:cubicBezTo>
                    <a:cubicBezTo>
                      <a:pt x="3651" y="6789"/>
                      <a:pt x="3571" y="6734"/>
                      <a:pt x="3490" y="6770"/>
                    </a:cubicBezTo>
                    <a:cubicBezTo>
                      <a:pt x="3474" y="6770"/>
                      <a:pt x="3185" y="6899"/>
                      <a:pt x="3072" y="7247"/>
                    </a:cubicBezTo>
                    <a:cubicBezTo>
                      <a:pt x="2976" y="7522"/>
                      <a:pt x="3040" y="7870"/>
                      <a:pt x="3249" y="8255"/>
                    </a:cubicBezTo>
                    <a:lnTo>
                      <a:pt x="3249" y="8273"/>
                    </a:lnTo>
                    <a:cubicBezTo>
                      <a:pt x="3635" y="8788"/>
                      <a:pt x="4197" y="8880"/>
                      <a:pt x="4680" y="8825"/>
                    </a:cubicBezTo>
                    <a:cubicBezTo>
                      <a:pt x="4937" y="8806"/>
                      <a:pt x="5177" y="8733"/>
                      <a:pt x="5354" y="8677"/>
                    </a:cubicBezTo>
                    <a:cubicBezTo>
                      <a:pt x="5001" y="9558"/>
                      <a:pt x="4229" y="9961"/>
                      <a:pt x="3393" y="9998"/>
                    </a:cubicBezTo>
                    <a:cubicBezTo>
                      <a:pt x="2430" y="10053"/>
                      <a:pt x="2253" y="9228"/>
                      <a:pt x="2253" y="9228"/>
                    </a:cubicBezTo>
                    <a:cubicBezTo>
                      <a:pt x="935" y="8640"/>
                      <a:pt x="1224" y="7137"/>
                      <a:pt x="1224" y="7137"/>
                    </a:cubicBezTo>
                    <a:cubicBezTo>
                      <a:pt x="678" y="7045"/>
                      <a:pt x="-45" y="6349"/>
                      <a:pt x="3" y="49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05" name="Rectangle 66"/>
          <p:cNvSpPr>
            <a:spLocks noChangeArrowheads="1"/>
          </p:cNvSpPr>
          <p:nvPr/>
        </p:nvSpPr>
        <p:spPr bwMode="auto">
          <a:xfrm>
            <a:off x="4934197" y="1594016"/>
            <a:ext cx="295232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对本文提到的七种不同的分类器进行研究</a:t>
            </a:r>
            <a:endParaRPr lang="zh-CN" altLang="zh-CN" sz="1000" dirty="0">
              <a:solidFill>
                <a:prstClr val="black">
                  <a:lumMod val="50000"/>
                  <a:lumOff val="50000"/>
                </a:prstClr>
              </a:solidFill>
              <a:latin typeface="Arial" pitchFamily="34" charset="0"/>
              <a:ea typeface="微软雅黑" pitchFamily="34" charset="-122"/>
            </a:endParaRPr>
          </a:p>
        </p:txBody>
      </p:sp>
      <p:sp>
        <p:nvSpPr>
          <p:cNvPr id="106" name="圆角矩形 105"/>
          <p:cNvSpPr/>
          <p:nvPr/>
        </p:nvSpPr>
        <p:spPr>
          <a:xfrm>
            <a:off x="4934198" y="1263593"/>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七种分类器</a:t>
            </a:r>
          </a:p>
        </p:txBody>
      </p:sp>
      <p:sp>
        <p:nvSpPr>
          <p:cNvPr id="107" name="Rectangle 66"/>
          <p:cNvSpPr>
            <a:spLocks noChangeArrowheads="1"/>
          </p:cNvSpPr>
          <p:nvPr/>
        </p:nvSpPr>
        <p:spPr bwMode="auto">
          <a:xfrm>
            <a:off x="4934197" y="2439861"/>
            <a:ext cx="295232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着重介绍本文推崇的一类学习分类器</a:t>
            </a:r>
            <a:endParaRPr lang="zh-CN" altLang="zh-CN" sz="1000" dirty="0">
              <a:solidFill>
                <a:prstClr val="black">
                  <a:lumMod val="50000"/>
                  <a:lumOff val="50000"/>
                </a:prstClr>
              </a:solidFill>
              <a:latin typeface="Arial" pitchFamily="34" charset="0"/>
              <a:ea typeface="微软雅黑" pitchFamily="34" charset="-122"/>
            </a:endParaRPr>
          </a:p>
        </p:txBody>
      </p:sp>
      <p:sp>
        <p:nvSpPr>
          <p:cNvPr id="108" name="圆角矩形 107"/>
          <p:cNvSpPr/>
          <p:nvPr/>
        </p:nvSpPr>
        <p:spPr>
          <a:xfrm>
            <a:off x="4934198" y="2109438"/>
            <a:ext cx="1582018"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n w="6350">
                  <a:noFill/>
                </a:ln>
                <a:solidFill>
                  <a:schemeClr val="bg1"/>
                </a:solidFill>
                <a:latin typeface="Impact" pitchFamily="34" charset="0"/>
                <a:ea typeface="微软雅黑" pitchFamily="34" charset="-122"/>
              </a:rPr>
              <a:t>DL4JMLP</a:t>
            </a:r>
            <a:r>
              <a:rPr lang="zh-CN" altLang="en-US" sz="1000" dirty="0">
                <a:ln w="6350">
                  <a:noFill/>
                </a:ln>
                <a:solidFill>
                  <a:schemeClr val="bg1"/>
                </a:solidFill>
                <a:latin typeface="Impact" pitchFamily="34" charset="0"/>
                <a:ea typeface="微软雅黑" pitchFamily="34" charset="-122"/>
              </a:rPr>
              <a:t>深度学习分类器</a:t>
            </a:r>
          </a:p>
        </p:txBody>
      </p:sp>
      <p:sp>
        <p:nvSpPr>
          <p:cNvPr id="2114" name="任意多边形 2113"/>
          <p:cNvSpPr/>
          <p:nvPr/>
        </p:nvSpPr>
        <p:spPr>
          <a:xfrm>
            <a:off x="1894211" y="1386706"/>
            <a:ext cx="2823964" cy="1384564"/>
          </a:xfrm>
          <a:custGeom>
            <a:avLst/>
            <a:gdLst>
              <a:gd name="connsiteX0" fmla="*/ 0 w 2667000"/>
              <a:gd name="connsiteY0" fmla="*/ 1466850 h 1466850"/>
              <a:gd name="connsiteX1" fmla="*/ 0 w 2667000"/>
              <a:gd name="connsiteY1" fmla="*/ 0 h 1466850"/>
              <a:gd name="connsiteX2" fmla="*/ 2667000 w 2667000"/>
              <a:gd name="connsiteY2" fmla="*/ 0 h 1466850"/>
            </a:gdLst>
            <a:ahLst/>
            <a:cxnLst>
              <a:cxn ang="0">
                <a:pos x="connsiteX0" y="connsiteY0"/>
              </a:cxn>
              <a:cxn ang="0">
                <a:pos x="connsiteX1" y="connsiteY1"/>
              </a:cxn>
              <a:cxn ang="0">
                <a:pos x="connsiteX2" y="connsiteY2"/>
              </a:cxn>
            </a:cxnLst>
            <a:rect l="l" t="t" r="r" b="b"/>
            <a:pathLst>
              <a:path w="2667000" h="1466850">
                <a:moveTo>
                  <a:pt x="0" y="1466850"/>
                </a:moveTo>
                <a:lnTo>
                  <a:pt x="0" y="0"/>
                </a:lnTo>
                <a:lnTo>
                  <a:pt x="266700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2116" name="任意多边形 2115"/>
          <p:cNvSpPr/>
          <p:nvPr/>
        </p:nvSpPr>
        <p:spPr>
          <a:xfrm>
            <a:off x="2453010" y="2232549"/>
            <a:ext cx="2254868" cy="753255"/>
          </a:xfrm>
          <a:custGeom>
            <a:avLst/>
            <a:gdLst>
              <a:gd name="connsiteX0" fmla="*/ 0 w 2114550"/>
              <a:gd name="connsiteY0" fmla="*/ 904875 h 904875"/>
              <a:gd name="connsiteX1" fmla="*/ 0 w 2114550"/>
              <a:gd name="connsiteY1" fmla="*/ 0 h 904875"/>
              <a:gd name="connsiteX2" fmla="*/ 2114550 w 2114550"/>
              <a:gd name="connsiteY2" fmla="*/ 0 h 904875"/>
            </a:gdLst>
            <a:ahLst/>
            <a:cxnLst>
              <a:cxn ang="0">
                <a:pos x="connsiteX0" y="connsiteY0"/>
              </a:cxn>
              <a:cxn ang="0">
                <a:pos x="connsiteX1" y="connsiteY1"/>
              </a:cxn>
              <a:cxn ang="0">
                <a:pos x="connsiteX2" y="connsiteY2"/>
              </a:cxn>
            </a:cxnLst>
            <a:rect l="l" t="t" r="r" b="b"/>
            <a:pathLst>
              <a:path w="2114550" h="904875">
                <a:moveTo>
                  <a:pt x="0" y="904875"/>
                </a:moveTo>
                <a:lnTo>
                  <a:pt x="0" y="0"/>
                </a:lnTo>
                <a:lnTo>
                  <a:pt x="211455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19" name="任意多边形 2118"/>
          <p:cNvSpPr/>
          <p:nvPr/>
        </p:nvSpPr>
        <p:spPr>
          <a:xfrm>
            <a:off x="2872111" y="3102611"/>
            <a:ext cx="1835767" cy="45719"/>
          </a:xfrm>
          <a:custGeom>
            <a:avLst/>
            <a:gdLst>
              <a:gd name="connsiteX0" fmla="*/ 1428750 w 1428750"/>
              <a:gd name="connsiteY0" fmla="*/ 0 h 0"/>
              <a:gd name="connsiteX1" fmla="*/ 0 w 1428750"/>
              <a:gd name="connsiteY1" fmla="*/ 0 h 0"/>
            </a:gdLst>
            <a:ahLst/>
            <a:cxnLst>
              <a:cxn ang="0">
                <a:pos x="connsiteX0" y="connsiteY0"/>
              </a:cxn>
              <a:cxn ang="0">
                <a:pos x="connsiteX1" y="connsiteY1"/>
              </a:cxn>
            </a:cxnLst>
            <a:rect l="l" t="t" r="r" b="b"/>
            <a:pathLst>
              <a:path w="1428750">
                <a:moveTo>
                  <a:pt x="1428750" y="0"/>
                </a:moveTo>
                <a:lnTo>
                  <a:pt x="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2120" name="任意多边形 2119"/>
          <p:cNvSpPr/>
          <p:nvPr/>
        </p:nvSpPr>
        <p:spPr>
          <a:xfrm>
            <a:off x="2453011" y="3326131"/>
            <a:ext cx="2254868" cy="659020"/>
          </a:xfrm>
          <a:custGeom>
            <a:avLst/>
            <a:gdLst>
              <a:gd name="connsiteX0" fmla="*/ 1590675 w 1590675"/>
              <a:gd name="connsiteY0" fmla="*/ 542925 h 542925"/>
              <a:gd name="connsiteX1" fmla="*/ 0 w 1590675"/>
              <a:gd name="connsiteY1" fmla="*/ 542925 h 542925"/>
              <a:gd name="connsiteX2" fmla="*/ 0 w 1590675"/>
              <a:gd name="connsiteY2" fmla="*/ 0 h 542925"/>
            </a:gdLst>
            <a:ahLst/>
            <a:cxnLst>
              <a:cxn ang="0">
                <a:pos x="connsiteX0" y="connsiteY0"/>
              </a:cxn>
              <a:cxn ang="0">
                <a:pos x="connsiteX1" y="connsiteY1"/>
              </a:cxn>
              <a:cxn ang="0">
                <a:pos x="connsiteX2" y="connsiteY2"/>
              </a:cxn>
            </a:cxnLst>
            <a:rect l="l" t="t" r="r" b="b"/>
            <a:pathLst>
              <a:path w="1590675" h="542925">
                <a:moveTo>
                  <a:pt x="1590675" y="542925"/>
                </a:moveTo>
                <a:lnTo>
                  <a:pt x="0" y="542925"/>
                </a:lnTo>
                <a:lnTo>
                  <a:pt x="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13" name="Rectangle 66"/>
          <p:cNvSpPr>
            <a:spLocks noChangeArrowheads="1"/>
          </p:cNvSpPr>
          <p:nvPr/>
        </p:nvSpPr>
        <p:spPr bwMode="auto">
          <a:xfrm>
            <a:off x="4934197" y="3321876"/>
            <a:ext cx="295232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具体包括</a:t>
            </a:r>
            <a:r>
              <a:rPr lang="en-US" altLang="zh-CN" sz="1000" dirty="0">
                <a:solidFill>
                  <a:schemeClr val="bg1">
                    <a:lumMod val="50000"/>
                  </a:schemeClr>
                </a:solidFill>
                <a:latin typeface="Arial" pitchFamily="34" charset="0"/>
                <a:ea typeface="微软雅黑" pitchFamily="34" charset="-122"/>
              </a:rPr>
              <a:t>AIDM</a:t>
            </a:r>
            <a:r>
              <a:rPr lang="zh-CN" altLang="en-US" sz="1000" dirty="0">
                <a:solidFill>
                  <a:schemeClr val="bg1">
                    <a:lumMod val="50000"/>
                  </a:schemeClr>
                </a:solidFill>
                <a:latin typeface="Arial" pitchFamily="34" charset="0"/>
                <a:ea typeface="微软雅黑" pitchFamily="34" charset="-122"/>
              </a:rPr>
              <a:t>模型的介绍，三个数据处理阶段</a:t>
            </a:r>
            <a:endParaRPr lang="zh-CN" altLang="zh-CN" sz="1000" dirty="0">
              <a:solidFill>
                <a:prstClr val="black">
                  <a:lumMod val="50000"/>
                  <a:lumOff val="50000"/>
                </a:prstClr>
              </a:solidFill>
              <a:latin typeface="Arial" pitchFamily="34" charset="0"/>
              <a:ea typeface="微软雅黑" pitchFamily="34" charset="-122"/>
            </a:endParaRPr>
          </a:p>
        </p:txBody>
      </p:sp>
      <p:sp>
        <p:nvSpPr>
          <p:cNvPr id="114" name="圆角矩形 113"/>
          <p:cNvSpPr/>
          <p:nvPr/>
        </p:nvSpPr>
        <p:spPr>
          <a:xfrm>
            <a:off x="4934198" y="2991453"/>
            <a:ext cx="1221978"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n w="6350">
                  <a:noFill/>
                </a:ln>
                <a:solidFill>
                  <a:schemeClr val="bg1"/>
                </a:solidFill>
                <a:latin typeface="Impact" pitchFamily="34" charset="0"/>
                <a:ea typeface="微软雅黑" pitchFamily="34" charset="-122"/>
              </a:rPr>
              <a:t>AIDM</a:t>
            </a:r>
            <a:r>
              <a:rPr lang="zh-CN" altLang="en-US" sz="1000" dirty="0">
                <a:ln w="6350">
                  <a:noFill/>
                </a:ln>
                <a:solidFill>
                  <a:schemeClr val="bg1"/>
                </a:solidFill>
                <a:latin typeface="Impact" pitchFamily="34" charset="0"/>
                <a:ea typeface="微软雅黑" pitchFamily="34" charset="-122"/>
              </a:rPr>
              <a:t>模型的实现</a:t>
            </a:r>
          </a:p>
        </p:txBody>
      </p:sp>
      <p:sp>
        <p:nvSpPr>
          <p:cNvPr id="115" name="Rectangle 66"/>
          <p:cNvSpPr>
            <a:spLocks noChangeArrowheads="1"/>
          </p:cNvSpPr>
          <p:nvPr/>
        </p:nvSpPr>
        <p:spPr bwMode="auto">
          <a:xfrm>
            <a:off x="4934197" y="4192461"/>
            <a:ext cx="295232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对实验评估指标，实验结果进行介绍</a:t>
            </a:r>
            <a:endParaRPr lang="zh-CN" altLang="zh-CN" sz="1000" dirty="0">
              <a:solidFill>
                <a:prstClr val="black">
                  <a:lumMod val="50000"/>
                  <a:lumOff val="50000"/>
                </a:prstClr>
              </a:solidFill>
              <a:latin typeface="Arial" pitchFamily="34" charset="0"/>
              <a:ea typeface="微软雅黑" pitchFamily="34" charset="-122"/>
            </a:endParaRPr>
          </a:p>
        </p:txBody>
      </p:sp>
      <p:sp>
        <p:nvSpPr>
          <p:cNvPr id="116" name="圆角矩形 115"/>
          <p:cNvSpPr/>
          <p:nvPr/>
        </p:nvSpPr>
        <p:spPr>
          <a:xfrm>
            <a:off x="4934198" y="386203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实验评估</a:t>
            </a:r>
          </a:p>
        </p:txBody>
      </p:sp>
      <p:sp>
        <p:nvSpPr>
          <p:cNvPr id="112" name="圆角矩形 111"/>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介 绍</a:t>
            </a:r>
          </a:p>
        </p:txBody>
      </p:sp>
      <p:sp>
        <p:nvSpPr>
          <p:cNvPr id="117" name="圆角矩形 116"/>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提出的</a:t>
            </a:r>
            <a:r>
              <a:rPr lang="en-US" altLang="zh-CN"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AIDM</a:t>
            </a: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模型</a:t>
            </a:r>
          </a:p>
        </p:txBody>
      </p:sp>
      <p:sp>
        <p:nvSpPr>
          <p:cNvPr id="118" name="圆角矩形 11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19" name="圆角矩形 11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20" name="圆角矩形 11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21" name="矩形 120"/>
          <p:cNvSpPr/>
          <p:nvPr/>
        </p:nvSpPr>
        <p:spPr>
          <a:xfrm>
            <a:off x="2340303"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研究思路</a:t>
            </a:r>
          </a:p>
        </p:txBody>
      </p:sp>
    </p:spTree>
  </p:cSld>
  <p:clrMapOvr>
    <a:masterClrMapping/>
  </p:clrMapOvr>
  <p:transition spd="slow" advTm="0">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500"/>
                                      </p:stCondLst>
                                      <p:childTnLst>
                                        <p:set>
                                          <p:cBhvr>
                                            <p:cTn id="11" dur="1" fill="hold">
                                              <p:stCondLst>
                                                <p:cond delay="0"/>
                                              </p:stCondLst>
                                            </p:cTn>
                                            <p:tgtEl>
                                              <p:spTgt spid="2112"/>
                                            </p:tgtEl>
                                            <p:attrNameLst>
                                              <p:attrName>style.visibility</p:attrName>
                                            </p:attrNameLst>
                                          </p:cBhvr>
                                          <p:to>
                                            <p:strVal val="visible"/>
                                          </p:to>
                                        </p:set>
                                        <p:animEffect transition="in" filter="fade">
                                          <p:cBhvr>
                                            <p:cTn id="12" dur="750"/>
                                            <p:tgtEl>
                                              <p:spTgt spid="2112"/>
                                            </p:tgtEl>
                                          </p:cBhvr>
                                        </p:animEffect>
                                      </p:childTnLst>
                                    </p:cTn>
                                  </p:par>
                                  <p:par>
                                    <p:cTn id="13" presetID="22" presetClass="entr" presetSubtype="8" fill="hold" grpId="0" nodeType="withEffect">
                                      <p:stCondLst>
                                        <p:cond delay="1000"/>
                                      </p:stCondLst>
                                      <p:childTnLst>
                                        <p:set>
                                          <p:cBhvr>
                                            <p:cTn id="14" dur="1" fill="hold">
                                              <p:stCondLst>
                                                <p:cond delay="0"/>
                                              </p:stCondLst>
                                            </p:cTn>
                                            <p:tgtEl>
                                              <p:spTgt spid="2114"/>
                                            </p:tgtEl>
                                            <p:attrNameLst>
                                              <p:attrName>style.visibility</p:attrName>
                                            </p:attrNameLst>
                                          </p:cBhvr>
                                          <p:to>
                                            <p:strVal val="visible"/>
                                          </p:to>
                                        </p:set>
                                        <p:animEffect transition="in" filter="wipe(left)">
                                          <p:cBhvr>
                                            <p:cTn id="15" dur="500"/>
                                            <p:tgtEl>
                                              <p:spTgt spid="2114"/>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2116"/>
                                            </p:tgtEl>
                                            <p:attrNameLst>
                                              <p:attrName>style.visibility</p:attrName>
                                            </p:attrNameLst>
                                          </p:cBhvr>
                                          <p:to>
                                            <p:strVal val="visible"/>
                                          </p:to>
                                        </p:set>
                                        <p:animEffect transition="in" filter="wipe(left)">
                                          <p:cBhvr>
                                            <p:cTn id="18" dur="500"/>
                                            <p:tgtEl>
                                              <p:spTgt spid="2116"/>
                                            </p:tgtEl>
                                          </p:cBhvr>
                                        </p:animEffect>
                                      </p:childTnLst>
                                    </p:cTn>
                                  </p:par>
                                  <p:par>
                                    <p:cTn id="19" presetID="22" presetClass="entr" presetSubtype="8" fill="hold" grpId="0" nodeType="withEffect">
                                      <p:stCondLst>
                                        <p:cond delay="1000"/>
                                      </p:stCondLst>
                                      <p:childTnLst>
                                        <p:set>
                                          <p:cBhvr>
                                            <p:cTn id="20" dur="1" fill="hold">
                                              <p:stCondLst>
                                                <p:cond delay="0"/>
                                              </p:stCondLst>
                                            </p:cTn>
                                            <p:tgtEl>
                                              <p:spTgt spid="2119"/>
                                            </p:tgtEl>
                                            <p:attrNameLst>
                                              <p:attrName>style.visibility</p:attrName>
                                            </p:attrNameLst>
                                          </p:cBhvr>
                                          <p:to>
                                            <p:strVal val="visible"/>
                                          </p:to>
                                        </p:set>
                                        <p:animEffect transition="in" filter="wipe(left)">
                                          <p:cBhvr>
                                            <p:cTn id="21" dur="500"/>
                                            <p:tgtEl>
                                              <p:spTgt spid="2119"/>
                                            </p:tgtEl>
                                          </p:cBhvr>
                                        </p:animEffect>
                                      </p:childTnLst>
                                    </p:cTn>
                                  </p:par>
                                  <p:par>
                                    <p:cTn id="22" presetID="22" presetClass="entr" presetSubtype="8" fill="hold" grpId="0" nodeType="withEffect">
                                      <p:stCondLst>
                                        <p:cond delay="1000"/>
                                      </p:stCondLst>
                                      <p:childTnLst>
                                        <p:set>
                                          <p:cBhvr>
                                            <p:cTn id="23" dur="1" fill="hold">
                                              <p:stCondLst>
                                                <p:cond delay="0"/>
                                              </p:stCondLst>
                                            </p:cTn>
                                            <p:tgtEl>
                                              <p:spTgt spid="2120"/>
                                            </p:tgtEl>
                                            <p:attrNameLst>
                                              <p:attrName>style.visibility</p:attrName>
                                            </p:attrNameLst>
                                          </p:cBhvr>
                                          <p:to>
                                            <p:strVal val="visible"/>
                                          </p:to>
                                        </p:set>
                                        <p:animEffect transition="in" filter="wipe(left)">
                                          <p:cBhvr>
                                            <p:cTn id="24" dur="500"/>
                                            <p:tgtEl>
                                              <p:spTgt spid="2120"/>
                                            </p:tgtEl>
                                          </p:cBhvr>
                                        </p:animEffect>
                                      </p:childTnLst>
                                    </p:cTn>
                                  </p:par>
                                  <p:par>
                                    <p:cTn id="25" presetID="2" presetClass="entr" presetSubtype="2" fill="hold" grpId="0" nodeType="withEffect" p14:presetBounceEnd="60000">
                                      <p:stCondLst>
                                        <p:cond delay="1500"/>
                                      </p:stCondLst>
                                      <p:childTnLst>
                                        <p:set>
                                          <p:cBhvr>
                                            <p:cTn id="26" dur="1" fill="hold">
                                              <p:stCondLst>
                                                <p:cond delay="0"/>
                                              </p:stCondLst>
                                            </p:cTn>
                                            <p:tgtEl>
                                              <p:spTgt spid="106"/>
                                            </p:tgtEl>
                                            <p:attrNameLst>
                                              <p:attrName>style.visibility</p:attrName>
                                            </p:attrNameLst>
                                          </p:cBhvr>
                                          <p:to>
                                            <p:strVal val="visible"/>
                                          </p:to>
                                        </p:set>
                                        <p:anim calcmode="lin" valueType="num" p14:bounceEnd="60000">
                                          <p:cBhvr additive="base">
                                            <p:cTn id="27" dur="500" fill="hold"/>
                                            <p:tgtEl>
                                              <p:spTgt spid="106"/>
                                            </p:tgtEl>
                                            <p:attrNameLst>
                                              <p:attrName>ppt_x</p:attrName>
                                            </p:attrNameLst>
                                          </p:cBhvr>
                                          <p:tavLst>
                                            <p:tav tm="0">
                                              <p:val>
                                                <p:strVal val="1+#ppt_w/2"/>
                                              </p:val>
                                            </p:tav>
                                            <p:tav tm="100000">
                                              <p:val>
                                                <p:strVal val="#ppt_x"/>
                                              </p:val>
                                            </p:tav>
                                          </p:tavLst>
                                        </p:anim>
                                        <p:anim calcmode="lin" valueType="num" p14:bounceEnd="60000">
                                          <p:cBhvr additive="base">
                                            <p:cTn id="28" dur="500" fill="hold"/>
                                            <p:tgtEl>
                                              <p:spTgt spid="106"/>
                                            </p:tgtEl>
                                            <p:attrNameLst>
                                              <p:attrName>ppt_y</p:attrName>
                                            </p:attrNameLst>
                                          </p:cBhvr>
                                          <p:tavLst>
                                            <p:tav tm="0">
                                              <p:val>
                                                <p:strVal val="#ppt_y"/>
                                              </p:val>
                                            </p:tav>
                                            <p:tav tm="100000">
                                              <p:val>
                                                <p:strVal val="#ppt_y"/>
                                              </p:val>
                                            </p:tav>
                                          </p:tavLst>
                                        </p:anim>
                                      </p:childTnLst>
                                    </p:cTn>
                                  </p:par>
                                  <p:par>
                                    <p:cTn id="29" presetID="55" presetClass="entr" presetSubtype="0" fill="hold" grpId="0" nodeType="withEffect">
                                      <p:stCondLst>
                                        <p:cond delay="1900"/>
                                      </p:stCondLst>
                                      <p:childTnLst>
                                        <p:set>
                                          <p:cBhvr>
                                            <p:cTn id="30" dur="1" fill="hold">
                                              <p:stCondLst>
                                                <p:cond delay="0"/>
                                              </p:stCondLst>
                                            </p:cTn>
                                            <p:tgtEl>
                                              <p:spTgt spid="105"/>
                                            </p:tgtEl>
                                            <p:attrNameLst>
                                              <p:attrName>style.visibility</p:attrName>
                                            </p:attrNameLst>
                                          </p:cBhvr>
                                          <p:to>
                                            <p:strVal val="visible"/>
                                          </p:to>
                                        </p:set>
                                        <p:anim calcmode="lin" valueType="num">
                                          <p:cBhvr>
                                            <p:cTn id="31" dur="500" fill="hold"/>
                                            <p:tgtEl>
                                              <p:spTgt spid="105"/>
                                            </p:tgtEl>
                                            <p:attrNameLst>
                                              <p:attrName>ppt_w</p:attrName>
                                            </p:attrNameLst>
                                          </p:cBhvr>
                                          <p:tavLst>
                                            <p:tav tm="0">
                                              <p:val>
                                                <p:strVal val="#ppt_w*0.70"/>
                                              </p:val>
                                            </p:tav>
                                            <p:tav tm="100000">
                                              <p:val>
                                                <p:strVal val="#ppt_w"/>
                                              </p:val>
                                            </p:tav>
                                          </p:tavLst>
                                        </p:anim>
                                        <p:anim calcmode="lin" valueType="num">
                                          <p:cBhvr>
                                            <p:cTn id="32" dur="500" fill="hold"/>
                                            <p:tgtEl>
                                              <p:spTgt spid="105"/>
                                            </p:tgtEl>
                                            <p:attrNameLst>
                                              <p:attrName>ppt_h</p:attrName>
                                            </p:attrNameLst>
                                          </p:cBhvr>
                                          <p:tavLst>
                                            <p:tav tm="0">
                                              <p:val>
                                                <p:strVal val="#ppt_h"/>
                                              </p:val>
                                            </p:tav>
                                            <p:tav tm="100000">
                                              <p:val>
                                                <p:strVal val="#ppt_h"/>
                                              </p:val>
                                            </p:tav>
                                          </p:tavLst>
                                        </p:anim>
                                        <p:animEffect transition="in" filter="fade">
                                          <p:cBhvr>
                                            <p:cTn id="33" dur="500"/>
                                            <p:tgtEl>
                                              <p:spTgt spid="105"/>
                                            </p:tgtEl>
                                          </p:cBhvr>
                                        </p:animEffect>
                                      </p:childTnLst>
                                    </p:cTn>
                                  </p:par>
                                  <p:par>
                                    <p:cTn id="34" presetID="2" presetClass="entr" presetSubtype="2" fill="hold" grpId="0" nodeType="withEffect" p14:presetBounceEnd="60000">
                                      <p:stCondLst>
                                        <p:cond delay="1500"/>
                                      </p:stCondLst>
                                      <p:childTnLst>
                                        <p:set>
                                          <p:cBhvr>
                                            <p:cTn id="35" dur="1" fill="hold">
                                              <p:stCondLst>
                                                <p:cond delay="0"/>
                                              </p:stCondLst>
                                            </p:cTn>
                                            <p:tgtEl>
                                              <p:spTgt spid="108"/>
                                            </p:tgtEl>
                                            <p:attrNameLst>
                                              <p:attrName>style.visibility</p:attrName>
                                            </p:attrNameLst>
                                          </p:cBhvr>
                                          <p:to>
                                            <p:strVal val="visible"/>
                                          </p:to>
                                        </p:set>
                                        <p:anim calcmode="lin" valueType="num" p14:bounceEnd="60000">
                                          <p:cBhvr additive="base">
                                            <p:cTn id="36" dur="500" fill="hold"/>
                                            <p:tgtEl>
                                              <p:spTgt spid="108"/>
                                            </p:tgtEl>
                                            <p:attrNameLst>
                                              <p:attrName>ppt_x</p:attrName>
                                            </p:attrNameLst>
                                          </p:cBhvr>
                                          <p:tavLst>
                                            <p:tav tm="0">
                                              <p:val>
                                                <p:strVal val="1+#ppt_w/2"/>
                                              </p:val>
                                            </p:tav>
                                            <p:tav tm="100000">
                                              <p:val>
                                                <p:strVal val="#ppt_x"/>
                                              </p:val>
                                            </p:tav>
                                          </p:tavLst>
                                        </p:anim>
                                        <p:anim calcmode="lin" valueType="num" p14:bounceEnd="60000">
                                          <p:cBhvr additive="base">
                                            <p:cTn id="37" dur="500" fill="hold"/>
                                            <p:tgtEl>
                                              <p:spTgt spid="108"/>
                                            </p:tgtEl>
                                            <p:attrNameLst>
                                              <p:attrName>ppt_y</p:attrName>
                                            </p:attrNameLst>
                                          </p:cBhvr>
                                          <p:tavLst>
                                            <p:tav tm="0">
                                              <p:val>
                                                <p:strVal val="#ppt_y"/>
                                              </p:val>
                                            </p:tav>
                                            <p:tav tm="100000">
                                              <p:val>
                                                <p:strVal val="#ppt_y"/>
                                              </p:val>
                                            </p:tav>
                                          </p:tavLst>
                                        </p:anim>
                                      </p:childTnLst>
                                    </p:cTn>
                                  </p:par>
                                  <p:par>
                                    <p:cTn id="38" presetID="55" presetClass="entr" presetSubtype="0" fill="hold" grpId="0" nodeType="withEffect">
                                      <p:stCondLst>
                                        <p:cond delay="1900"/>
                                      </p:stCondLst>
                                      <p:childTnLst>
                                        <p:set>
                                          <p:cBhvr>
                                            <p:cTn id="39" dur="1" fill="hold">
                                              <p:stCondLst>
                                                <p:cond delay="0"/>
                                              </p:stCondLst>
                                            </p:cTn>
                                            <p:tgtEl>
                                              <p:spTgt spid="107"/>
                                            </p:tgtEl>
                                            <p:attrNameLst>
                                              <p:attrName>style.visibility</p:attrName>
                                            </p:attrNameLst>
                                          </p:cBhvr>
                                          <p:to>
                                            <p:strVal val="visible"/>
                                          </p:to>
                                        </p:set>
                                        <p:anim calcmode="lin" valueType="num">
                                          <p:cBhvr>
                                            <p:cTn id="40" dur="500" fill="hold"/>
                                            <p:tgtEl>
                                              <p:spTgt spid="107"/>
                                            </p:tgtEl>
                                            <p:attrNameLst>
                                              <p:attrName>ppt_w</p:attrName>
                                            </p:attrNameLst>
                                          </p:cBhvr>
                                          <p:tavLst>
                                            <p:tav tm="0">
                                              <p:val>
                                                <p:strVal val="#ppt_w*0.70"/>
                                              </p:val>
                                            </p:tav>
                                            <p:tav tm="100000">
                                              <p:val>
                                                <p:strVal val="#ppt_w"/>
                                              </p:val>
                                            </p:tav>
                                          </p:tavLst>
                                        </p:anim>
                                        <p:anim calcmode="lin" valueType="num">
                                          <p:cBhvr>
                                            <p:cTn id="41" dur="500" fill="hold"/>
                                            <p:tgtEl>
                                              <p:spTgt spid="107"/>
                                            </p:tgtEl>
                                            <p:attrNameLst>
                                              <p:attrName>ppt_h</p:attrName>
                                            </p:attrNameLst>
                                          </p:cBhvr>
                                          <p:tavLst>
                                            <p:tav tm="0">
                                              <p:val>
                                                <p:strVal val="#ppt_h"/>
                                              </p:val>
                                            </p:tav>
                                            <p:tav tm="100000">
                                              <p:val>
                                                <p:strVal val="#ppt_h"/>
                                              </p:val>
                                            </p:tav>
                                          </p:tavLst>
                                        </p:anim>
                                        <p:animEffect transition="in" filter="fade">
                                          <p:cBhvr>
                                            <p:cTn id="42" dur="500"/>
                                            <p:tgtEl>
                                              <p:spTgt spid="107"/>
                                            </p:tgtEl>
                                          </p:cBhvr>
                                        </p:animEffect>
                                      </p:childTnLst>
                                    </p:cTn>
                                  </p:par>
                                  <p:par>
                                    <p:cTn id="43" presetID="2" presetClass="entr" presetSubtype="2" fill="hold" grpId="0" nodeType="withEffect" p14:presetBounceEnd="60000">
                                      <p:stCondLst>
                                        <p:cond delay="1500"/>
                                      </p:stCondLst>
                                      <p:childTnLst>
                                        <p:set>
                                          <p:cBhvr>
                                            <p:cTn id="44" dur="1" fill="hold">
                                              <p:stCondLst>
                                                <p:cond delay="0"/>
                                              </p:stCondLst>
                                            </p:cTn>
                                            <p:tgtEl>
                                              <p:spTgt spid="114"/>
                                            </p:tgtEl>
                                            <p:attrNameLst>
                                              <p:attrName>style.visibility</p:attrName>
                                            </p:attrNameLst>
                                          </p:cBhvr>
                                          <p:to>
                                            <p:strVal val="visible"/>
                                          </p:to>
                                        </p:set>
                                        <p:anim calcmode="lin" valueType="num" p14:bounceEnd="60000">
                                          <p:cBhvr additive="base">
                                            <p:cTn id="45" dur="500" fill="hold"/>
                                            <p:tgtEl>
                                              <p:spTgt spid="114"/>
                                            </p:tgtEl>
                                            <p:attrNameLst>
                                              <p:attrName>ppt_x</p:attrName>
                                            </p:attrNameLst>
                                          </p:cBhvr>
                                          <p:tavLst>
                                            <p:tav tm="0">
                                              <p:val>
                                                <p:strVal val="1+#ppt_w/2"/>
                                              </p:val>
                                            </p:tav>
                                            <p:tav tm="100000">
                                              <p:val>
                                                <p:strVal val="#ppt_x"/>
                                              </p:val>
                                            </p:tav>
                                          </p:tavLst>
                                        </p:anim>
                                        <p:anim calcmode="lin" valueType="num" p14:bounceEnd="60000">
                                          <p:cBhvr additive="base">
                                            <p:cTn id="46" dur="500" fill="hold"/>
                                            <p:tgtEl>
                                              <p:spTgt spid="114"/>
                                            </p:tgtEl>
                                            <p:attrNameLst>
                                              <p:attrName>ppt_y</p:attrName>
                                            </p:attrNameLst>
                                          </p:cBhvr>
                                          <p:tavLst>
                                            <p:tav tm="0">
                                              <p:val>
                                                <p:strVal val="#ppt_y"/>
                                              </p:val>
                                            </p:tav>
                                            <p:tav tm="100000">
                                              <p:val>
                                                <p:strVal val="#ppt_y"/>
                                              </p:val>
                                            </p:tav>
                                          </p:tavLst>
                                        </p:anim>
                                      </p:childTnLst>
                                    </p:cTn>
                                  </p:par>
                                  <p:par>
                                    <p:cTn id="47" presetID="55" presetClass="entr" presetSubtype="0" fill="hold" grpId="0" nodeType="withEffect">
                                      <p:stCondLst>
                                        <p:cond delay="1900"/>
                                      </p:stCondLst>
                                      <p:childTnLst>
                                        <p:set>
                                          <p:cBhvr>
                                            <p:cTn id="48" dur="1" fill="hold">
                                              <p:stCondLst>
                                                <p:cond delay="0"/>
                                              </p:stCondLst>
                                            </p:cTn>
                                            <p:tgtEl>
                                              <p:spTgt spid="113"/>
                                            </p:tgtEl>
                                            <p:attrNameLst>
                                              <p:attrName>style.visibility</p:attrName>
                                            </p:attrNameLst>
                                          </p:cBhvr>
                                          <p:to>
                                            <p:strVal val="visible"/>
                                          </p:to>
                                        </p:set>
                                        <p:anim calcmode="lin" valueType="num">
                                          <p:cBhvr>
                                            <p:cTn id="49" dur="500" fill="hold"/>
                                            <p:tgtEl>
                                              <p:spTgt spid="113"/>
                                            </p:tgtEl>
                                            <p:attrNameLst>
                                              <p:attrName>ppt_w</p:attrName>
                                            </p:attrNameLst>
                                          </p:cBhvr>
                                          <p:tavLst>
                                            <p:tav tm="0">
                                              <p:val>
                                                <p:strVal val="#ppt_w*0.70"/>
                                              </p:val>
                                            </p:tav>
                                            <p:tav tm="100000">
                                              <p:val>
                                                <p:strVal val="#ppt_w"/>
                                              </p:val>
                                            </p:tav>
                                          </p:tavLst>
                                        </p:anim>
                                        <p:anim calcmode="lin" valueType="num">
                                          <p:cBhvr>
                                            <p:cTn id="50" dur="500" fill="hold"/>
                                            <p:tgtEl>
                                              <p:spTgt spid="113"/>
                                            </p:tgtEl>
                                            <p:attrNameLst>
                                              <p:attrName>ppt_h</p:attrName>
                                            </p:attrNameLst>
                                          </p:cBhvr>
                                          <p:tavLst>
                                            <p:tav tm="0">
                                              <p:val>
                                                <p:strVal val="#ppt_h"/>
                                              </p:val>
                                            </p:tav>
                                            <p:tav tm="100000">
                                              <p:val>
                                                <p:strVal val="#ppt_h"/>
                                              </p:val>
                                            </p:tav>
                                          </p:tavLst>
                                        </p:anim>
                                        <p:animEffect transition="in" filter="fade">
                                          <p:cBhvr>
                                            <p:cTn id="51" dur="500"/>
                                            <p:tgtEl>
                                              <p:spTgt spid="113"/>
                                            </p:tgtEl>
                                          </p:cBhvr>
                                        </p:animEffect>
                                      </p:childTnLst>
                                    </p:cTn>
                                  </p:par>
                                  <p:par>
                                    <p:cTn id="52" presetID="2" presetClass="entr" presetSubtype="2" fill="hold" grpId="0" nodeType="withEffect" p14:presetBounceEnd="60000">
                                      <p:stCondLst>
                                        <p:cond delay="1500"/>
                                      </p:stCondLst>
                                      <p:childTnLst>
                                        <p:set>
                                          <p:cBhvr>
                                            <p:cTn id="53" dur="1" fill="hold">
                                              <p:stCondLst>
                                                <p:cond delay="0"/>
                                              </p:stCondLst>
                                            </p:cTn>
                                            <p:tgtEl>
                                              <p:spTgt spid="116"/>
                                            </p:tgtEl>
                                            <p:attrNameLst>
                                              <p:attrName>style.visibility</p:attrName>
                                            </p:attrNameLst>
                                          </p:cBhvr>
                                          <p:to>
                                            <p:strVal val="visible"/>
                                          </p:to>
                                        </p:set>
                                        <p:anim calcmode="lin" valueType="num" p14:bounceEnd="60000">
                                          <p:cBhvr additive="base">
                                            <p:cTn id="54" dur="500" fill="hold"/>
                                            <p:tgtEl>
                                              <p:spTgt spid="116"/>
                                            </p:tgtEl>
                                            <p:attrNameLst>
                                              <p:attrName>ppt_x</p:attrName>
                                            </p:attrNameLst>
                                          </p:cBhvr>
                                          <p:tavLst>
                                            <p:tav tm="0">
                                              <p:val>
                                                <p:strVal val="1+#ppt_w/2"/>
                                              </p:val>
                                            </p:tav>
                                            <p:tav tm="100000">
                                              <p:val>
                                                <p:strVal val="#ppt_x"/>
                                              </p:val>
                                            </p:tav>
                                          </p:tavLst>
                                        </p:anim>
                                        <p:anim calcmode="lin" valueType="num" p14:bounceEnd="60000">
                                          <p:cBhvr additive="base">
                                            <p:cTn id="55" dur="500" fill="hold"/>
                                            <p:tgtEl>
                                              <p:spTgt spid="116"/>
                                            </p:tgtEl>
                                            <p:attrNameLst>
                                              <p:attrName>ppt_y</p:attrName>
                                            </p:attrNameLst>
                                          </p:cBhvr>
                                          <p:tavLst>
                                            <p:tav tm="0">
                                              <p:val>
                                                <p:strVal val="#ppt_y"/>
                                              </p:val>
                                            </p:tav>
                                            <p:tav tm="100000">
                                              <p:val>
                                                <p:strVal val="#ppt_y"/>
                                              </p:val>
                                            </p:tav>
                                          </p:tavLst>
                                        </p:anim>
                                      </p:childTnLst>
                                    </p:cTn>
                                  </p:par>
                                  <p:par>
                                    <p:cTn id="56" presetID="55" presetClass="entr" presetSubtype="0" fill="hold" grpId="0" nodeType="withEffect">
                                      <p:stCondLst>
                                        <p:cond delay="1900"/>
                                      </p:stCondLst>
                                      <p:childTnLst>
                                        <p:set>
                                          <p:cBhvr>
                                            <p:cTn id="57" dur="1" fill="hold">
                                              <p:stCondLst>
                                                <p:cond delay="0"/>
                                              </p:stCondLst>
                                            </p:cTn>
                                            <p:tgtEl>
                                              <p:spTgt spid="115"/>
                                            </p:tgtEl>
                                            <p:attrNameLst>
                                              <p:attrName>style.visibility</p:attrName>
                                            </p:attrNameLst>
                                          </p:cBhvr>
                                          <p:to>
                                            <p:strVal val="visible"/>
                                          </p:to>
                                        </p:set>
                                        <p:anim calcmode="lin" valueType="num">
                                          <p:cBhvr>
                                            <p:cTn id="58" dur="500" fill="hold"/>
                                            <p:tgtEl>
                                              <p:spTgt spid="115"/>
                                            </p:tgtEl>
                                            <p:attrNameLst>
                                              <p:attrName>ppt_w</p:attrName>
                                            </p:attrNameLst>
                                          </p:cBhvr>
                                          <p:tavLst>
                                            <p:tav tm="0">
                                              <p:val>
                                                <p:strVal val="#ppt_w*0.70"/>
                                              </p:val>
                                            </p:tav>
                                            <p:tav tm="100000">
                                              <p:val>
                                                <p:strVal val="#ppt_w"/>
                                              </p:val>
                                            </p:tav>
                                          </p:tavLst>
                                        </p:anim>
                                        <p:anim calcmode="lin" valueType="num">
                                          <p:cBhvr>
                                            <p:cTn id="59" dur="500" fill="hold"/>
                                            <p:tgtEl>
                                              <p:spTgt spid="115"/>
                                            </p:tgtEl>
                                            <p:attrNameLst>
                                              <p:attrName>ppt_h</p:attrName>
                                            </p:attrNameLst>
                                          </p:cBhvr>
                                          <p:tavLst>
                                            <p:tav tm="0">
                                              <p:val>
                                                <p:strVal val="#ppt_h"/>
                                              </p:val>
                                            </p:tav>
                                            <p:tav tm="100000">
                                              <p:val>
                                                <p:strVal val="#ppt_h"/>
                                              </p:val>
                                            </p:tav>
                                          </p:tavLst>
                                        </p:anim>
                                        <p:animEffect transition="in" filter="fade">
                                          <p:cBhvr>
                                            <p:cTn id="60"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animBg="1"/>
          <p:bldP spid="107" grpId="0"/>
          <p:bldP spid="108" grpId="0" animBg="1"/>
          <p:bldP spid="2114" grpId="0" animBg="1"/>
          <p:bldP spid="2116" grpId="0" animBg="1"/>
          <p:bldP spid="2119" grpId="0" animBg="1"/>
          <p:bldP spid="2120" grpId="0" animBg="1"/>
          <p:bldP spid="113" grpId="0"/>
          <p:bldP spid="114" grpId="0" animBg="1"/>
          <p:bldP spid="115" grpId="0"/>
          <p:bldP spid="11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500"/>
                                      </p:stCondLst>
                                      <p:childTnLst>
                                        <p:set>
                                          <p:cBhvr>
                                            <p:cTn id="11" dur="1" fill="hold">
                                              <p:stCondLst>
                                                <p:cond delay="0"/>
                                              </p:stCondLst>
                                            </p:cTn>
                                            <p:tgtEl>
                                              <p:spTgt spid="2112"/>
                                            </p:tgtEl>
                                            <p:attrNameLst>
                                              <p:attrName>style.visibility</p:attrName>
                                            </p:attrNameLst>
                                          </p:cBhvr>
                                          <p:to>
                                            <p:strVal val="visible"/>
                                          </p:to>
                                        </p:set>
                                        <p:animEffect transition="in" filter="fade">
                                          <p:cBhvr>
                                            <p:cTn id="12" dur="750"/>
                                            <p:tgtEl>
                                              <p:spTgt spid="2112"/>
                                            </p:tgtEl>
                                          </p:cBhvr>
                                        </p:animEffect>
                                      </p:childTnLst>
                                    </p:cTn>
                                  </p:par>
                                  <p:par>
                                    <p:cTn id="13" presetID="22" presetClass="entr" presetSubtype="8" fill="hold" grpId="0" nodeType="withEffect">
                                      <p:stCondLst>
                                        <p:cond delay="1000"/>
                                      </p:stCondLst>
                                      <p:childTnLst>
                                        <p:set>
                                          <p:cBhvr>
                                            <p:cTn id="14" dur="1" fill="hold">
                                              <p:stCondLst>
                                                <p:cond delay="0"/>
                                              </p:stCondLst>
                                            </p:cTn>
                                            <p:tgtEl>
                                              <p:spTgt spid="2114"/>
                                            </p:tgtEl>
                                            <p:attrNameLst>
                                              <p:attrName>style.visibility</p:attrName>
                                            </p:attrNameLst>
                                          </p:cBhvr>
                                          <p:to>
                                            <p:strVal val="visible"/>
                                          </p:to>
                                        </p:set>
                                        <p:animEffect transition="in" filter="wipe(left)">
                                          <p:cBhvr>
                                            <p:cTn id="15" dur="500"/>
                                            <p:tgtEl>
                                              <p:spTgt spid="2114"/>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2116"/>
                                            </p:tgtEl>
                                            <p:attrNameLst>
                                              <p:attrName>style.visibility</p:attrName>
                                            </p:attrNameLst>
                                          </p:cBhvr>
                                          <p:to>
                                            <p:strVal val="visible"/>
                                          </p:to>
                                        </p:set>
                                        <p:animEffect transition="in" filter="wipe(left)">
                                          <p:cBhvr>
                                            <p:cTn id="18" dur="500"/>
                                            <p:tgtEl>
                                              <p:spTgt spid="2116"/>
                                            </p:tgtEl>
                                          </p:cBhvr>
                                        </p:animEffect>
                                      </p:childTnLst>
                                    </p:cTn>
                                  </p:par>
                                  <p:par>
                                    <p:cTn id="19" presetID="22" presetClass="entr" presetSubtype="8" fill="hold" grpId="0" nodeType="withEffect">
                                      <p:stCondLst>
                                        <p:cond delay="1000"/>
                                      </p:stCondLst>
                                      <p:childTnLst>
                                        <p:set>
                                          <p:cBhvr>
                                            <p:cTn id="20" dur="1" fill="hold">
                                              <p:stCondLst>
                                                <p:cond delay="0"/>
                                              </p:stCondLst>
                                            </p:cTn>
                                            <p:tgtEl>
                                              <p:spTgt spid="2119"/>
                                            </p:tgtEl>
                                            <p:attrNameLst>
                                              <p:attrName>style.visibility</p:attrName>
                                            </p:attrNameLst>
                                          </p:cBhvr>
                                          <p:to>
                                            <p:strVal val="visible"/>
                                          </p:to>
                                        </p:set>
                                        <p:animEffect transition="in" filter="wipe(left)">
                                          <p:cBhvr>
                                            <p:cTn id="21" dur="500"/>
                                            <p:tgtEl>
                                              <p:spTgt spid="2119"/>
                                            </p:tgtEl>
                                          </p:cBhvr>
                                        </p:animEffect>
                                      </p:childTnLst>
                                    </p:cTn>
                                  </p:par>
                                  <p:par>
                                    <p:cTn id="22" presetID="22" presetClass="entr" presetSubtype="8" fill="hold" grpId="0" nodeType="withEffect">
                                      <p:stCondLst>
                                        <p:cond delay="1000"/>
                                      </p:stCondLst>
                                      <p:childTnLst>
                                        <p:set>
                                          <p:cBhvr>
                                            <p:cTn id="23" dur="1" fill="hold">
                                              <p:stCondLst>
                                                <p:cond delay="0"/>
                                              </p:stCondLst>
                                            </p:cTn>
                                            <p:tgtEl>
                                              <p:spTgt spid="2120"/>
                                            </p:tgtEl>
                                            <p:attrNameLst>
                                              <p:attrName>style.visibility</p:attrName>
                                            </p:attrNameLst>
                                          </p:cBhvr>
                                          <p:to>
                                            <p:strVal val="visible"/>
                                          </p:to>
                                        </p:set>
                                        <p:animEffect transition="in" filter="wipe(left)">
                                          <p:cBhvr>
                                            <p:cTn id="24" dur="500"/>
                                            <p:tgtEl>
                                              <p:spTgt spid="2120"/>
                                            </p:tgtEl>
                                          </p:cBhvr>
                                        </p:animEffect>
                                      </p:childTnLst>
                                    </p:cTn>
                                  </p:par>
                                  <p:par>
                                    <p:cTn id="25" presetID="2" presetClass="entr" presetSubtype="2" fill="hold" grpId="0" nodeType="withEffect">
                                      <p:stCondLst>
                                        <p:cond delay="1500"/>
                                      </p:stCondLst>
                                      <p:childTnLst>
                                        <p:set>
                                          <p:cBhvr>
                                            <p:cTn id="26" dur="1" fill="hold">
                                              <p:stCondLst>
                                                <p:cond delay="0"/>
                                              </p:stCondLst>
                                            </p:cTn>
                                            <p:tgtEl>
                                              <p:spTgt spid="106"/>
                                            </p:tgtEl>
                                            <p:attrNameLst>
                                              <p:attrName>style.visibility</p:attrName>
                                            </p:attrNameLst>
                                          </p:cBhvr>
                                          <p:to>
                                            <p:strVal val="visible"/>
                                          </p:to>
                                        </p:set>
                                        <p:anim calcmode="lin" valueType="num">
                                          <p:cBhvr additive="base">
                                            <p:cTn id="27" dur="500" fill="hold"/>
                                            <p:tgtEl>
                                              <p:spTgt spid="106"/>
                                            </p:tgtEl>
                                            <p:attrNameLst>
                                              <p:attrName>ppt_x</p:attrName>
                                            </p:attrNameLst>
                                          </p:cBhvr>
                                          <p:tavLst>
                                            <p:tav tm="0">
                                              <p:val>
                                                <p:strVal val="1+#ppt_w/2"/>
                                              </p:val>
                                            </p:tav>
                                            <p:tav tm="100000">
                                              <p:val>
                                                <p:strVal val="#ppt_x"/>
                                              </p:val>
                                            </p:tav>
                                          </p:tavLst>
                                        </p:anim>
                                        <p:anim calcmode="lin" valueType="num">
                                          <p:cBhvr additive="base">
                                            <p:cTn id="28" dur="500" fill="hold"/>
                                            <p:tgtEl>
                                              <p:spTgt spid="106"/>
                                            </p:tgtEl>
                                            <p:attrNameLst>
                                              <p:attrName>ppt_y</p:attrName>
                                            </p:attrNameLst>
                                          </p:cBhvr>
                                          <p:tavLst>
                                            <p:tav tm="0">
                                              <p:val>
                                                <p:strVal val="#ppt_y"/>
                                              </p:val>
                                            </p:tav>
                                            <p:tav tm="100000">
                                              <p:val>
                                                <p:strVal val="#ppt_y"/>
                                              </p:val>
                                            </p:tav>
                                          </p:tavLst>
                                        </p:anim>
                                      </p:childTnLst>
                                    </p:cTn>
                                  </p:par>
                                  <p:par>
                                    <p:cTn id="29" presetID="55" presetClass="entr" presetSubtype="0" fill="hold" grpId="0" nodeType="withEffect">
                                      <p:stCondLst>
                                        <p:cond delay="1900"/>
                                      </p:stCondLst>
                                      <p:childTnLst>
                                        <p:set>
                                          <p:cBhvr>
                                            <p:cTn id="30" dur="1" fill="hold">
                                              <p:stCondLst>
                                                <p:cond delay="0"/>
                                              </p:stCondLst>
                                            </p:cTn>
                                            <p:tgtEl>
                                              <p:spTgt spid="105"/>
                                            </p:tgtEl>
                                            <p:attrNameLst>
                                              <p:attrName>style.visibility</p:attrName>
                                            </p:attrNameLst>
                                          </p:cBhvr>
                                          <p:to>
                                            <p:strVal val="visible"/>
                                          </p:to>
                                        </p:set>
                                        <p:anim calcmode="lin" valueType="num">
                                          <p:cBhvr>
                                            <p:cTn id="31" dur="500" fill="hold"/>
                                            <p:tgtEl>
                                              <p:spTgt spid="105"/>
                                            </p:tgtEl>
                                            <p:attrNameLst>
                                              <p:attrName>ppt_w</p:attrName>
                                            </p:attrNameLst>
                                          </p:cBhvr>
                                          <p:tavLst>
                                            <p:tav tm="0">
                                              <p:val>
                                                <p:strVal val="#ppt_w*0.70"/>
                                              </p:val>
                                            </p:tav>
                                            <p:tav tm="100000">
                                              <p:val>
                                                <p:strVal val="#ppt_w"/>
                                              </p:val>
                                            </p:tav>
                                          </p:tavLst>
                                        </p:anim>
                                        <p:anim calcmode="lin" valueType="num">
                                          <p:cBhvr>
                                            <p:cTn id="32" dur="500" fill="hold"/>
                                            <p:tgtEl>
                                              <p:spTgt spid="105"/>
                                            </p:tgtEl>
                                            <p:attrNameLst>
                                              <p:attrName>ppt_h</p:attrName>
                                            </p:attrNameLst>
                                          </p:cBhvr>
                                          <p:tavLst>
                                            <p:tav tm="0">
                                              <p:val>
                                                <p:strVal val="#ppt_h"/>
                                              </p:val>
                                            </p:tav>
                                            <p:tav tm="100000">
                                              <p:val>
                                                <p:strVal val="#ppt_h"/>
                                              </p:val>
                                            </p:tav>
                                          </p:tavLst>
                                        </p:anim>
                                        <p:animEffect transition="in" filter="fade">
                                          <p:cBhvr>
                                            <p:cTn id="33" dur="500"/>
                                            <p:tgtEl>
                                              <p:spTgt spid="105"/>
                                            </p:tgtEl>
                                          </p:cBhvr>
                                        </p:animEffect>
                                      </p:childTnLst>
                                    </p:cTn>
                                  </p:par>
                                  <p:par>
                                    <p:cTn id="34" presetID="2" presetClass="entr" presetSubtype="2" fill="hold" grpId="0" nodeType="withEffect">
                                      <p:stCondLst>
                                        <p:cond delay="1500"/>
                                      </p:stCondLst>
                                      <p:childTnLst>
                                        <p:set>
                                          <p:cBhvr>
                                            <p:cTn id="35" dur="1" fill="hold">
                                              <p:stCondLst>
                                                <p:cond delay="0"/>
                                              </p:stCondLst>
                                            </p:cTn>
                                            <p:tgtEl>
                                              <p:spTgt spid="108"/>
                                            </p:tgtEl>
                                            <p:attrNameLst>
                                              <p:attrName>style.visibility</p:attrName>
                                            </p:attrNameLst>
                                          </p:cBhvr>
                                          <p:to>
                                            <p:strVal val="visible"/>
                                          </p:to>
                                        </p:set>
                                        <p:anim calcmode="lin" valueType="num">
                                          <p:cBhvr additive="base">
                                            <p:cTn id="36" dur="500" fill="hold"/>
                                            <p:tgtEl>
                                              <p:spTgt spid="108"/>
                                            </p:tgtEl>
                                            <p:attrNameLst>
                                              <p:attrName>ppt_x</p:attrName>
                                            </p:attrNameLst>
                                          </p:cBhvr>
                                          <p:tavLst>
                                            <p:tav tm="0">
                                              <p:val>
                                                <p:strVal val="1+#ppt_w/2"/>
                                              </p:val>
                                            </p:tav>
                                            <p:tav tm="100000">
                                              <p:val>
                                                <p:strVal val="#ppt_x"/>
                                              </p:val>
                                            </p:tav>
                                          </p:tavLst>
                                        </p:anim>
                                        <p:anim calcmode="lin" valueType="num">
                                          <p:cBhvr additive="base">
                                            <p:cTn id="37" dur="500" fill="hold"/>
                                            <p:tgtEl>
                                              <p:spTgt spid="108"/>
                                            </p:tgtEl>
                                            <p:attrNameLst>
                                              <p:attrName>ppt_y</p:attrName>
                                            </p:attrNameLst>
                                          </p:cBhvr>
                                          <p:tavLst>
                                            <p:tav tm="0">
                                              <p:val>
                                                <p:strVal val="#ppt_y"/>
                                              </p:val>
                                            </p:tav>
                                            <p:tav tm="100000">
                                              <p:val>
                                                <p:strVal val="#ppt_y"/>
                                              </p:val>
                                            </p:tav>
                                          </p:tavLst>
                                        </p:anim>
                                      </p:childTnLst>
                                    </p:cTn>
                                  </p:par>
                                  <p:par>
                                    <p:cTn id="38" presetID="55" presetClass="entr" presetSubtype="0" fill="hold" grpId="0" nodeType="withEffect">
                                      <p:stCondLst>
                                        <p:cond delay="1900"/>
                                      </p:stCondLst>
                                      <p:childTnLst>
                                        <p:set>
                                          <p:cBhvr>
                                            <p:cTn id="39" dur="1" fill="hold">
                                              <p:stCondLst>
                                                <p:cond delay="0"/>
                                              </p:stCondLst>
                                            </p:cTn>
                                            <p:tgtEl>
                                              <p:spTgt spid="107"/>
                                            </p:tgtEl>
                                            <p:attrNameLst>
                                              <p:attrName>style.visibility</p:attrName>
                                            </p:attrNameLst>
                                          </p:cBhvr>
                                          <p:to>
                                            <p:strVal val="visible"/>
                                          </p:to>
                                        </p:set>
                                        <p:anim calcmode="lin" valueType="num">
                                          <p:cBhvr>
                                            <p:cTn id="40" dur="500" fill="hold"/>
                                            <p:tgtEl>
                                              <p:spTgt spid="107"/>
                                            </p:tgtEl>
                                            <p:attrNameLst>
                                              <p:attrName>ppt_w</p:attrName>
                                            </p:attrNameLst>
                                          </p:cBhvr>
                                          <p:tavLst>
                                            <p:tav tm="0">
                                              <p:val>
                                                <p:strVal val="#ppt_w*0.70"/>
                                              </p:val>
                                            </p:tav>
                                            <p:tav tm="100000">
                                              <p:val>
                                                <p:strVal val="#ppt_w"/>
                                              </p:val>
                                            </p:tav>
                                          </p:tavLst>
                                        </p:anim>
                                        <p:anim calcmode="lin" valueType="num">
                                          <p:cBhvr>
                                            <p:cTn id="41" dur="500" fill="hold"/>
                                            <p:tgtEl>
                                              <p:spTgt spid="107"/>
                                            </p:tgtEl>
                                            <p:attrNameLst>
                                              <p:attrName>ppt_h</p:attrName>
                                            </p:attrNameLst>
                                          </p:cBhvr>
                                          <p:tavLst>
                                            <p:tav tm="0">
                                              <p:val>
                                                <p:strVal val="#ppt_h"/>
                                              </p:val>
                                            </p:tav>
                                            <p:tav tm="100000">
                                              <p:val>
                                                <p:strVal val="#ppt_h"/>
                                              </p:val>
                                            </p:tav>
                                          </p:tavLst>
                                        </p:anim>
                                        <p:animEffect transition="in" filter="fade">
                                          <p:cBhvr>
                                            <p:cTn id="42" dur="500"/>
                                            <p:tgtEl>
                                              <p:spTgt spid="107"/>
                                            </p:tgtEl>
                                          </p:cBhvr>
                                        </p:animEffect>
                                      </p:childTnLst>
                                    </p:cTn>
                                  </p:par>
                                  <p:par>
                                    <p:cTn id="43" presetID="2" presetClass="entr" presetSubtype="2" fill="hold" grpId="0" nodeType="withEffect">
                                      <p:stCondLst>
                                        <p:cond delay="1500"/>
                                      </p:stCondLst>
                                      <p:childTnLst>
                                        <p:set>
                                          <p:cBhvr>
                                            <p:cTn id="44" dur="1" fill="hold">
                                              <p:stCondLst>
                                                <p:cond delay="0"/>
                                              </p:stCondLst>
                                            </p:cTn>
                                            <p:tgtEl>
                                              <p:spTgt spid="114"/>
                                            </p:tgtEl>
                                            <p:attrNameLst>
                                              <p:attrName>style.visibility</p:attrName>
                                            </p:attrNameLst>
                                          </p:cBhvr>
                                          <p:to>
                                            <p:strVal val="visible"/>
                                          </p:to>
                                        </p:set>
                                        <p:anim calcmode="lin" valueType="num">
                                          <p:cBhvr additive="base">
                                            <p:cTn id="45" dur="500" fill="hold"/>
                                            <p:tgtEl>
                                              <p:spTgt spid="114"/>
                                            </p:tgtEl>
                                            <p:attrNameLst>
                                              <p:attrName>ppt_x</p:attrName>
                                            </p:attrNameLst>
                                          </p:cBhvr>
                                          <p:tavLst>
                                            <p:tav tm="0">
                                              <p:val>
                                                <p:strVal val="1+#ppt_w/2"/>
                                              </p:val>
                                            </p:tav>
                                            <p:tav tm="100000">
                                              <p:val>
                                                <p:strVal val="#ppt_x"/>
                                              </p:val>
                                            </p:tav>
                                          </p:tavLst>
                                        </p:anim>
                                        <p:anim calcmode="lin" valueType="num">
                                          <p:cBhvr additive="base">
                                            <p:cTn id="46" dur="500" fill="hold"/>
                                            <p:tgtEl>
                                              <p:spTgt spid="114"/>
                                            </p:tgtEl>
                                            <p:attrNameLst>
                                              <p:attrName>ppt_y</p:attrName>
                                            </p:attrNameLst>
                                          </p:cBhvr>
                                          <p:tavLst>
                                            <p:tav tm="0">
                                              <p:val>
                                                <p:strVal val="#ppt_y"/>
                                              </p:val>
                                            </p:tav>
                                            <p:tav tm="100000">
                                              <p:val>
                                                <p:strVal val="#ppt_y"/>
                                              </p:val>
                                            </p:tav>
                                          </p:tavLst>
                                        </p:anim>
                                      </p:childTnLst>
                                    </p:cTn>
                                  </p:par>
                                  <p:par>
                                    <p:cTn id="47" presetID="55" presetClass="entr" presetSubtype="0" fill="hold" grpId="0" nodeType="withEffect">
                                      <p:stCondLst>
                                        <p:cond delay="1900"/>
                                      </p:stCondLst>
                                      <p:childTnLst>
                                        <p:set>
                                          <p:cBhvr>
                                            <p:cTn id="48" dur="1" fill="hold">
                                              <p:stCondLst>
                                                <p:cond delay="0"/>
                                              </p:stCondLst>
                                            </p:cTn>
                                            <p:tgtEl>
                                              <p:spTgt spid="113"/>
                                            </p:tgtEl>
                                            <p:attrNameLst>
                                              <p:attrName>style.visibility</p:attrName>
                                            </p:attrNameLst>
                                          </p:cBhvr>
                                          <p:to>
                                            <p:strVal val="visible"/>
                                          </p:to>
                                        </p:set>
                                        <p:anim calcmode="lin" valueType="num">
                                          <p:cBhvr>
                                            <p:cTn id="49" dur="500" fill="hold"/>
                                            <p:tgtEl>
                                              <p:spTgt spid="113"/>
                                            </p:tgtEl>
                                            <p:attrNameLst>
                                              <p:attrName>ppt_w</p:attrName>
                                            </p:attrNameLst>
                                          </p:cBhvr>
                                          <p:tavLst>
                                            <p:tav tm="0">
                                              <p:val>
                                                <p:strVal val="#ppt_w*0.70"/>
                                              </p:val>
                                            </p:tav>
                                            <p:tav tm="100000">
                                              <p:val>
                                                <p:strVal val="#ppt_w"/>
                                              </p:val>
                                            </p:tav>
                                          </p:tavLst>
                                        </p:anim>
                                        <p:anim calcmode="lin" valueType="num">
                                          <p:cBhvr>
                                            <p:cTn id="50" dur="500" fill="hold"/>
                                            <p:tgtEl>
                                              <p:spTgt spid="113"/>
                                            </p:tgtEl>
                                            <p:attrNameLst>
                                              <p:attrName>ppt_h</p:attrName>
                                            </p:attrNameLst>
                                          </p:cBhvr>
                                          <p:tavLst>
                                            <p:tav tm="0">
                                              <p:val>
                                                <p:strVal val="#ppt_h"/>
                                              </p:val>
                                            </p:tav>
                                            <p:tav tm="100000">
                                              <p:val>
                                                <p:strVal val="#ppt_h"/>
                                              </p:val>
                                            </p:tav>
                                          </p:tavLst>
                                        </p:anim>
                                        <p:animEffect transition="in" filter="fade">
                                          <p:cBhvr>
                                            <p:cTn id="51" dur="500"/>
                                            <p:tgtEl>
                                              <p:spTgt spid="113"/>
                                            </p:tgtEl>
                                          </p:cBhvr>
                                        </p:animEffect>
                                      </p:childTnLst>
                                    </p:cTn>
                                  </p:par>
                                  <p:par>
                                    <p:cTn id="52" presetID="2" presetClass="entr" presetSubtype="2" fill="hold" grpId="0" nodeType="withEffect">
                                      <p:stCondLst>
                                        <p:cond delay="1500"/>
                                      </p:stCondLst>
                                      <p:childTnLst>
                                        <p:set>
                                          <p:cBhvr>
                                            <p:cTn id="53" dur="1" fill="hold">
                                              <p:stCondLst>
                                                <p:cond delay="0"/>
                                              </p:stCondLst>
                                            </p:cTn>
                                            <p:tgtEl>
                                              <p:spTgt spid="116"/>
                                            </p:tgtEl>
                                            <p:attrNameLst>
                                              <p:attrName>style.visibility</p:attrName>
                                            </p:attrNameLst>
                                          </p:cBhvr>
                                          <p:to>
                                            <p:strVal val="visible"/>
                                          </p:to>
                                        </p:set>
                                        <p:anim calcmode="lin" valueType="num">
                                          <p:cBhvr additive="base">
                                            <p:cTn id="54" dur="500" fill="hold"/>
                                            <p:tgtEl>
                                              <p:spTgt spid="116"/>
                                            </p:tgtEl>
                                            <p:attrNameLst>
                                              <p:attrName>ppt_x</p:attrName>
                                            </p:attrNameLst>
                                          </p:cBhvr>
                                          <p:tavLst>
                                            <p:tav tm="0">
                                              <p:val>
                                                <p:strVal val="1+#ppt_w/2"/>
                                              </p:val>
                                            </p:tav>
                                            <p:tav tm="100000">
                                              <p:val>
                                                <p:strVal val="#ppt_x"/>
                                              </p:val>
                                            </p:tav>
                                          </p:tavLst>
                                        </p:anim>
                                        <p:anim calcmode="lin" valueType="num">
                                          <p:cBhvr additive="base">
                                            <p:cTn id="55" dur="500" fill="hold"/>
                                            <p:tgtEl>
                                              <p:spTgt spid="116"/>
                                            </p:tgtEl>
                                            <p:attrNameLst>
                                              <p:attrName>ppt_y</p:attrName>
                                            </p:attrNameLst>
                                          </p:cBhvr>
                                          <p:tavLst>
                                            <p:tav tm="0">
                                              <p:val>
                                                <p:strVal val="#ppt_y"/>
                                              </p:val>
                                            </p:tav>
                                            <p:tav tm="100000">
                                              <p:val>
                                                <p:strVal val="#ppt_y"/>
                                              </p:val>
                                            </p:tav>
                                          </p:tavLst>
                                        </p:anim>
                                      </p:childTnLst>
                                    </p:cTn>
                                  </p:par>
                                  <p:par>
                                    <p:cTn id="56" presetID="55" presetClass="entr" presetSubtype="0" fill="hold" grpId="0" nodeType="withEffect">
                                      <p:stCondLst>
                                        <p:cond delay="1900"/>
                                      </p:stCondLst>
                                      <p:childTnLst>
                                        <p:set>
                                          <p:cBhvr>
                                            <p:cTn id="57" dur="1" fill="hold">
                                              <p:stCondLst>
                                                <p:cond delay="0"/>
                                              </p:stCondLst>
                                            </p:cTn>
                                            <p:tgtEl>
                                              <p:spTgt spid="115"/>
                                            </p:tgtEl>
                                            <p:attrNameLst>
                                              <p:attrName>style.visibility</p:attrName>
                                            </p:attrNameLst>
                                          </p:cBhvr>
                                          <p:to>
                                            <p:strVal val="visible"/>
                                          </p:to>
                                        </p:set>
                                        <p:anim calcmode="lin" valueType="num">
                                          <p:cBhvr>
                                            <p:cTn id="58" dur="500" fill="hold"/>
                                            <p:tgtEl>
                                              <p:spTgt spid="115"/>
                                            </p:tgtEl>
                                            <p:attrNameLst>
                                              <p:attrName>ppt_w</p:attrName>
                                            </p:attrNameLst>
                                          </p:cBhvr>
                                          <p:tavLst>
                                            <p:tav tm="0">
                                              <p:val>
                                                <p:strVal val="#ppt_w*0.70"/>
                                              </p:val>
                                            </p:tav>
                                            <p:tav tm="100000">
                                              <p:val>
                                                <p:strVal val="#ppt_w"/>
                                              </p:val>
                                            </p:tav>
                                          </p:tavLst>
                                        </p:anim>
                                        <p:anim calcmode="lin" valueType="num">
                                          <p:cBhvr>
                                            <p:cTn id="59" dur="500" fill="hold"/>
                                            <p:tgtEl>
                                              <p:spTgt spid="115"/>
                                            </p:tgtEl>
                                            <p:attrNameLst>
                                              <p:attrName>ppt_h</p:attrName>
                                            </p:attrNameLst>
                                          </p:cBhvr>
                                          <p:tavLst>
                                            <p:tav tm="0">
                                              <p:val>
                                                <p:strVal val="#ppt_h"/>
                                              </p:val>
                                            </p:tav>
                                            <p:tav tm="100000">
                                              <p:val>
                                                <p:strVal val="#ppt_h"/>
                                              </p:val>
                                            </p:tav>
                                          </p:tavLst>
                                        </p:anim>
                                        <p:animEffect transition="in" filter="fade">
                                          <p:cBhvr>
                                            <p:cTn id="60"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animBg="1"/>
          <p:bldP spid="107" grpId="0"/>
          <p:bldP spid="108" grpId="0" animBg="1"/>
          <p:bldP spid="2114" grpId="0" animBg="1"/>
          <p:bldP spid="2116" grpId="0" animBg="1"/>
          <p:bldP spid="2119" grpId="0" animBg="1"/>
          <p:bldP spid="2120" grpId="0" animBg="1"/>
          <p:bldP spid="113" grpId="0"/>
          <p:bldP spid="114" grpId="0" animBg="1"/>
          <p:bldP spid="115" grpId="0"/>
          <p:bldP spid="116" grpId="0" animBg="1"/>
        </p:bldLst>
      </p:timing>
    </mc:Fallback>
  </mc:AlternateContent>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1484</TotalTime>
  <Words>2871</Words>
  <Application>Microsoft Office PowerPoint</Application>
  <PresentationFormat>自定义</PresentationFormat>
  <Paragraphs>363</Paragraphs>
  <Slides>29</Slides>
  <Notes>29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等线</vt:lpstr>
      <vt:lpstr>微软雅黑</vt:lpstr>
      <vt:lpstr>Arial</vt:lpstr>
      <vt:lpstr>Calibri</vt:lpstr>
      <vt:lpstr>Cambria Math</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蓝色渐变</dc:title>
  <dc:creator>第一PPT</dc:creator>
  <cp:keywords>www.1ppt.com</cp:keywords>
  <dc:description>www.1ppt.com</dc:description>
  <cp:lastModifiedBy>焦 旭斌</cp:lastModifiedBy>
  <cp:revision>107</cp:revision>
  <dcterms:created xsi:type="dcterms:W3CDTF">2016-02-27T06:12:00Z</dcterms:created>
  <dcterms:modified xsi:type="dcterms:W3CDTF">2020-02-19T06:53:06Z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