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sldIdLst>
    <p:sldId id="258" r:id="rId4"/>
    <p:sldId id="257" r:id="rId5"/>
    <p:sldId id="262" r:id="rId6"/>
    <p:sldId id="280" r:id="rId7"/>
    <p:sldId id="261" r:id="rId8"/>
    <p:sldId id="274" r:id="rId9"/>
    <p:sldId id="263" r:id="rId10"/>
    <p:sldId id="304" r:id="rId11"/>
    <p:sldId id="260" r:id="rId12"/>
    <p:sldId id="264" r:id="rId13"/>
    <p:sldId id="282" r:id="rId14"/>
    <p:sldId id="265" r:id="rId15"/>
    <p:sldId id="266" r:id="rId16"/>
    <p:sldId id="278" r:id="rId17"/>
    <p:sldId id="267" r:id="rId18"/>
    <p:sldId id="268" r:id="rId19"/>
    <p:sldId id="269" r:id="rId20"/>
    <p:sldId id="283" r:id="rId21"/>
    <p:sldId id="270" r:id="rId22"/>
    <p:sldId id="285"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7346"/>
    <a:srgbClr val="51B3A0"/>
    <a:srgbClr val="63BBAA"/>
    <a:srgbClr val="3E8F84"/>
    <a:srgbClr val="4192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6" d="100"/>
          <a:sy n="106" d="100"/>
        </p:scale>
        <p:origin x="-90"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图片1"/>
          <p:cNvPicPr>
            <a:picLocks noChangeAspect="1"/>
          </p:cNvPicPr>
          <p:nvPr userDrawn="1"/>
        </p:nvPicPr>
        <p:blipFill>
          <a:blip r:embed="rId2"/>
          <a:srcRect b="2049"/>
          <a:stretch>
            <a:fillRect/>
          </a:stretch>
        </p:blipFill>
        <p:spPr>
          <a:xfrm>
            <a:off x="-19685" y="-4445"/>
            <a:ext cx="12217400" cy="689229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图片1"/>
          <p:cNvPicPr>
            <a:picLocks noChangeAspect="1"/>
          </p:cNvPicPr>
          <p:nvPr userDrawn="1"/>
        </p:nvPicPr>
        <p:blipFill>
          <a:blip r:embed="rId2"/>
          <a:srcRect b="2049"/>
          <a:stretch>
            <a:fillRect/>
          </a:stretch>
        </p:blipFill>
        <p:spPr>
          <a:xfrm>
            <a:off x="-19685" y="-4445"/>
            <a:ext cx="12217400" cy="689229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1" Type="http://schemas.openxmlformats.org/officeDocument/2006/relationships/theme" Target="../theme/theme2.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857514" y="13970"/>
            <a:ext cx="8138160" cy="5494655"/>
            <a:chOff x="3279" y="0"/>
            <a:chExt cx="12816" cy="8653"/>
          </a:xfrm>
        </p:grpSpPr>
        <p:sp>
          <p:nvSpPr>
            <p:cNvPr id="8" name="菱形 7"/>
            <p:cNvSpPr/>
            <p:nvPr/>
          </p:nvSpPr>
          <p:spPr>
            <a:xfrm>
              <a:off x="3279" y="0"/>
              <a:ext cx="12816" cy="8653"/>
            </a:xfrm>
            <a:prstGeom prst="diamond">
              <a:avLst/>
            </a:prstGeom>
            <a:solidFill>
              <a:schemeClr val="bg1">
                <a:alpha val="99000"/>
              </a:schemeClr>
            </a:solidFill>
            <a:ln w="12700">
              <a:solidFill>
                <a:srgbClr val="A67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菱形 1"/>
            <p:cNvSpPr/>
            <p:nvPr/>
          </p:nvSpPr>
          <p:spPr>
            <a:xfrm>
              <a:off x="3618" y="229"/>
              <a:ext cx="12137" cy="8195"/>
            </a:xfrm>
            <a:prstGeom prst="diamond">
              <a:avLst/>
            </a:prstGeom>
            <a:solidFill>
              <a:schemeClr val="bg1">
                <a:alpha val="99000"/>
              </a:schemeClr>
            </a:solidFill>
            <a:ln w="12700">
              <a:solidFill>
                <a:srgbClr val="4192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2984004" y="1702987"/>
            <a:ext cx="5883910" cy="829945"/>
          </a:xfrm>
          <a:prstGeom prst="rect">
            <a:avLst/>
          </a:prstGeom>
          <a:noFill/>
        </p:spPr>
        <p:txBody>
          <a:bodyPr wrap="square" rtlCol="0">
            <a:spAutoFit/>
          </a:bodyPr>
          <a:lstStyle/>
          <a:p>
            <a:pPr algn="ctr"/>
            <a:r>
              <a:rPr lang="zh-CN" altLang="en-US" sz="2400" b="1" dirty="0">
                <a:solidFill>
                  <a:srgbClr val="A67346"/>
                </a:solidFill>
                <a:latin typeface="微软雅黑" panose="020B0503020204020204" charset="-122"/>
                <a:ea typeface="微软雅黑" panose="020B0503020204020204" charset="-122"/>
              </a:rPr>
              <a:t>基于生成对抗网络和卷积神经网络的日前短期光伏发电量预测的</a:t>
            </a:r>
            <a:r>
              <a:rPr lang="zh-CN" altLang="en-US" sz="2400" b="1" dirty="0">
                <a:solidFill>
                  <a:srgbClr val="A67346"/>
                </a:solidFill>
                <a:latin typeface="微软雅黑" panose="020B0503020204020204" charset="-122"/>
                <a:ea typeface="微软雅黑" panose="020B0503020204020204" charset="-122"/>
              </a:rPr>
              <a:t>天气分类模型</a:t>
            </a:r>
            <a:endParaRPr lang="zh-CN" altLang="en-US" sz="2400" b="1" dirty="0">
              <a:solidFill>
                <a:srgbClr val="A67346"/>
              </a:solidFill>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1"/>
          <a:stretch>
            <a:fillRect/>
          </a:stretch>
        </p:blipFill>
        <p:spPr>
          <a:xfrm>
            <a:off x="2354580" y="3674745"/>
            <a:ext cx="7640320" cy="3183255"/>
          </a:xfrm>
          <a:prstGeom prst="rect">
            <a:avLst/>
          </a:prstGeom>
        </p:spPr>
      </p:pic>
      <p:sp>
        <p:nvSpPr>
          <p:cNvPr id="6" name="文本框 5"/>
          <p:cNvSpPr txBox="1"/>
          <p:nvPr/>
        </p:nvSpPr>
        <p:spPr>
          <a:xfrm>
            <a:off x="3181985" y="2751455"/>
            <a:ext cx="2497455" cy="398780"/>
          </a:xfrm>
          <a:prstGeom prst="rect">
            <a:avLst/>
          </a:prstGeom>
          <a:noFill/>
        </p:spPr>
        <p:txBody>
          <a:bodyPr wrap="square" rtlCol="0">
            <a:spAutoFit/>
          </a:bodyPr>
          <a:p>
            <a:r>
              <a:rPr lang="zh-CN" altLang="en-US" sz="2000" b="1">
                <a:solidFill>
                  <a:srgbClr val="A67346"/>
                </a:solidFill>
                <a:latin typeface="微软雅黑" panose="020B0503020204020204" charset="-122"/>
                <a:ea typeface="微软雅黑" panose="020B0503020204020204" charset="-122"/>
              </a:rPr>
              <a:t>汇报人：邢晨</a:t>
            </a:r>
            <a:endParaRPr lang="zh-CN" altLang="en-US" sz="2000" b="1">
              <a:solidFill>
                <a:srgbClr val="A67346"/>
              </a:solidFill>
              <a:latin typeface="微软雅黑" panose="020B0503020204020204" charset="-122"/>
              <a:ea typeface="微软雅黑" panose="020B0503020204020204" charset="-122"/>
            </a:endParaRPr>
          </a:p>
        </p:txBody>
      </p:sp>
      <p:sp>
        <p:nvSpPr>
          <p:cNvPr id="7" name="文本框 6"/>
          <p:cNvSpPr txBox="1"/>
          <p:nvPr/>
        </p:nvSpPr>
        <p:spPr>
          <a:xfrm>
            <a:off x="6258560" y="2751455"/>
            <a:ext cx="2497455" cy="398780"/>
          </a:xfrm>
          <a:prstGeom prst="rect">
            <a:avLst/>
          </a:prstGeom>
          <a:noFill/>
        </p:spPr>
        <p:txBody>
          <a:bodyPr wrap="square" rtlCol="0">
            <a:spAutoFit/>
          </a:bodyPr>
          <a:p>
            <a:r>
              <a:rPr lang="zh-CN" altLang="en-US" sz="2000" b="1">
                <a:solidFill>
                  <a:srgbClr val="A67346"/>
                </a:solidFill>
                <a:latin typeface="微软雅黑" panose="020B0503020204020204" charset="-122"/>
                <a:ea typeface="微软雅黑" panose="020B0503020204020204" charset="-122"/>
              </a:rPr>
              <a:t>指导老师：温蜜</a:t>
            </a:r>
            <a:endParaRPr lang="zh-CN" altLang="en-US" sz="2000" b="1">
              <a:solidFill>
                <a:srgbClr val="A67346"/>
              </a:solidFill>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6359525" cy="460375"/>
          </a:xfrm>
          <a:prstGeom prst="rect">
            <a:avLst/>
          </a:prstGeom>
          <a:noFill/>
        </p:spPr>
        <p:txBody>
          <a:bodyPr wrap="square" rtlCol="0">
            <a:spAutoFit/>
          </a:bodyPr>
          <a:lstStyle/>
          <a:p>
            <a:r>
              <a:rPr lang="zh-CN" altLang="en-US" sz="2400" b="1">
                <a:solidFill>
                  <a:schemeClr val="tx1">
                    <a:lumMod val="65000"/>
                    <a:lumOff val="35000"/>
                  </a:schemeClr>
                </a:solidFill>
                <a:latin typeface="微软雅黑" panose="020B0503020204020204" charset="-122"/>
                <a:ea typeface="微软雅黑" panose="020B0503020204020204" charset="-122"/>
                <a:sym typeface="+mn-ea"/>
              </a:rPr>
              <a:t>基于</a:t>
            </a:r>
            <a:r>
              <a:rPr lang="en-US" altLang="zh-CN" sz="2400" b="1">
                <a:solidFill>
                  <a:schemeClr val="tx1">
                    <a:lumMod val="65000"/>
                    <a:lumOff val="35000"/>
                  </a:schemeClr>
                </a:solidFill>
                <a:latin typeface="微软雅黑" panose="020B0503020204020204" charset="-122"/>
                <a:ea typeface="微软雅黑" panose="020B0503020204020204" charset="-122"/>
                <a:sym typeface="+mn-ea"/>
              </a:rPr>
              <a:t>WGANGP</a:t>
            </a:r>
            <a:r>
              <a:rPr lang="zh-CN" altLang="en-US" sz="2400" b="1">
                <a:solidFill>
                  <a:schemeClr val="tx1">
                    <a:lumMod val="65000"/>
                    <a:lumOff val="35000"/>
                  </a:schemeClr>
                </a:solidFill>
                <a:latin typeface="微软雅黑" panose="020B0503020204020204" charset="-122"/>
                <a:ea typeface="微软雅黑" panose="020B0503020204020204" charset="-122"/>
                <a:sym typeface="+mn-ea"/>
              </a:rPr>
              <a:t>和</a:t>
            </a:r>
            <a:r>
              <a:rPr lang="en-US" altLang="zh-CN" sz="2400" b="1">
                <a:solidFill>
                  <a:schemeClr val="tx1">
                    <a:lumMod val="65000"/>
                    <a:lumOff val="35000"/>
                  </a:schemeClr>
                </a:solidFill>
                <a:latin typeface="微软雅黑" panose="020B0503020204020204" charset="-122"/>
                <a:ea typeface="微软雅黑" panose="020B0503020204020204" charset="-122"/>
                <a:sym typeface="+mn-ea"/>
              </a:rPr>
              <a:t>CNN</a:t>
            </a:r>
            <a:r>
              <a:rPr lang="zh-CN" altLang="en-US" sz="2400" b="1">
                <a:solidFill>
                  <a:schemeClr val="tx1">
                    <a:lumMod val="65000"/>
                    <a:lumOff val="35000"/>
                  </a:schemeClr>
                </a:solidFill>
                <a:latin typeface="微软雅黑" panose="020B0503020204020204" charset="-122"/>
                <a:ea typeface="微软雅黑" panose="020B0503020204020204" charset="-122"/>
                <a:sym typeface="+mn-ea"/>
              </a:rPr>
              <a:t>的天气分类模型</a:t>
            </a:r>
            <a:endParaRPr lang="zh-CN" altLang="en-US" sz="2400" b="1">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a:stretch>
            <a:fillRect/>
          </a:stretch>
        </p:blipFill>
        <p:spPr>
          <a:xfrm>
            <a:off x="693420" y="885190"/>
            <a:ext cx="10198735" cy="1879600"/>
          </a:xfrm>
          <a:prstGeom prst="rect">
            <a:avLst/>
          </a:prstGeom>
        </p:spPr>
      </p:pic>
      <p:pic>
        <p:nvPicPr>
          <p:cNvPr id="3" name="图片 2"/>
          <p:cNvPicPr>
            <a:picLocks noChangeAspect="1"/>
          </p:cNvPicPr>
          <p:nvPr/>
        </p:nvPicPr>
        <p:blipFill>
          <a:blip r:embed="rId2"/>
          <a:stretch>
            <a:fillRect/>
          </a:stretch>
        </p:blipFill>
        <p:spPr>
          <a:xfrm>
            <a:off x="693420" y="3030220"/>
            <a:ext cx="5003165" cy="2000885"/>
          </a:xfrm>
          <a:prstGeom prst="rect">
            <a:avLst/>
          </a:prstGeom>
        </p:spPr>
      </p:pic>
      <p:pic>
        <p:nvPicPr>
          <p:cNvPr id="4" name="图片 3"/>
          <p:cNvPicPr>
            <a:picLocks noChangeAspect="1"/>
          </p:cNvPicPr>
          <p:nvPr/>
        </p:nvPicPr>
        <p:blipFill>
          <a:blip r:embed="rId3"/>
          <a:stretch>
            <a:fillRect/>
          </a:stretch>
        </p:blipFill>
        <p:spPr>
          <a:xfrm>
            <a:off x="1443990" y="885190"/>
            <a:ext cx="9022080" cy="55429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82165" y="818515"/>
            <a:ext cx="8138160" cy="5494020"/>
            <a:chOff x="3279" y="1289"/>
            <a:chExt cx="12816" cy="8652"/>
          </a:xfrm>
        </p:grpSpPr>
        <p:sp>
          <p:nvSpPr>
            <p:cNvPr id="8" name="菱形 7"/>
            <p:cNvSpPr/>
            <p:nvPr/>
          </p:nvSpPr>
          <p:spPr>
            <a:xfrm>
              <a:off x="3279" y="1289"/>
              <a:ext cx="12816" cy="8653"/>
            </a:xfrm>
            <a:prstGeom prst="diamond">
              <a:avLst/>
            </a:prstGeom>
            <a:solidFill>
              <a:schemeClr val="bg1">
                <a:alpha val="99000"/>
              </a:schemeClr>
            </a:solidFill>
            <a:ln w="12700">
              <a:solidFill>
                <a:srgbClr val="A67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菱形 1"/>
            <p:cNvSpPr/>
            <p:nvPr/>
          </p:nvSpPr>
          <p:spPr>
            <a:xfrm>
              <a:off x="3631" y="1508"/>
              <a:ext cx="12137" cy="8195"/>
            </a:xfrm>
            <a:prstGeom prst="diamond">
              <a:avLst/>
            </a:prstGeom>
            <a:solidFill>
              <a:schemeClr val="bg1">
                <a:alpha val="99000"/>
              </a:schemeClr>
            </a:solidFill>
            <a:ln w="12700">
              <a:solidFill>
                <a:srgbClr val="4192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2646045" y="3241040"/>
            <a:ext cx="6924040" cy="829945"/>
          </a:xfrm>
          <a:prstGeom prst="rect">
            <a:avLst/>
          </a:prstGeom>
          <a:noFill/>
        </p:spPr>
        <p:txBody>
          <a:bodyPr wrap="square" rtlCol="0">
            <a:spAutoFit/>
          </a:bodyPr>
          <a:lstStyle/>
          <a:p>
            <a:pPr algn="ctr"/>
            <a:r>
              <a:rPr lang="en-US" altLang="zh-CN" sz="4800" b="1">
                <a:solidFill>
                  <a:srgbClr val="A67346"/>
                </a:solidFill>
                <a:latin typeface="微软雅黑" panose="020B0503020204020204" charset="-122"/>
                <a:ea typeface="微软雅黑" panose="020B0503020204020204" charset="-122"/>
                <a:sym typeface="+mn-ea"/>
              </a:rPr>
              <a:t>EXPERIMENT</a:t>
            </a:r>
            <a:endParaRPr lang="en-US" altLang="zh-CN" sz="4800" b="1">
              <a:solidFill>
                <a:srgbClr val="A67346"/>
              </a:solidFill>
              <a:latin typeface="微软雅黑" panose="020B0503020204020204" charset="-122"/>
              <a:ea typeface="微软雅黑" panose="020B050302020402020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60375"/>
          </a:xfrm>
          <a:prstGeom prst="rect">
            <a:avLst/>
          </a:prstGeom>
          <a:noFill/>
        </p:spPr>
        <p:txBody>
          <a:bodyPr wrap="square" rtlCol="0">
            <a:spAutoFit/>
          </a:bodyPr>
          <a:lstStyle/>
          <a:p>
            <a:r>
              <a:rPr lang="zh-CN" altLang="en-US" sz="2400" b="1">
                <a:solidFill>
                  <a:schemeClr val="tx1">
                    <a:lumMod val="65000"/>
                    <a:lumOff val="35000"/>
                  </a:schemeClr>
                </a:solidFill>
                <a:latin typeface="微软雅黑" panose="020B0503020204020204" charset="-122"/>
                <a:ea typeface="微软雅黑" panose="020B0503020204020204" charset="-122"/>
                <a:sym typeface="+mn-ea"/>
              </a:rPr>
              <a:t>数据质量评估</a:t>
            </a:r>
            <a:endParaRPr lang="zh-CN" altLang="en-US" sz="2400" b="1">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stretch>
            <a:fillRect/>
          </a:stretch>
        </p:blipFill>
        <p:spPr>
          <a:xfrm>
            <a:off x="273685" y="709295"/>
            <a:ext cx="5774055" cy="5466080"/>
          </a:xfrm>
          <a:prstGeom prst="rect">
            <a:avLst/>
          </a:prstGeom>
        </p:spPr>
      </p:pic>
      <p:pic>
        <p:nvPicPr>
          <p:cNvPr id="10" name="图片 9"/>
          <p:cNvPicPr>
            <a:picLocks noChangeAspect="1"/>
          </p:cNvPicPr>
          <p:nvPr/>
        </p:nvPicPr>
        <p:blipFill>
          <a:blip r:embed="rId2"/>
          <a:stretch>
            <a:fillRect/>
          </a:stretch>
        </p:blipFill>
        <p:spPr>
          <a:xfrm>
            <a:off x="6388735" y="1468755"/>
            <a:ext cx="5513070" cy="39922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60375"/>
          </a:xfrm>
          <a:prstGeom prst="rect">
            <a:avLst/>
          </a:prstGeom>
          <a:noFill/>
        </p:spPr>
        <p:txBody>
          <a:bodyPr wrap="square" rtlCol="0">
            <a:spAutoFit/>
          </a:bodyPr>
          <a:lstStyle/>
          <a:p>
            <a:r>
              <a:rPr lang="zh-CN" altLang="en-US" sz="2400" b="1">
                <a:solidFill>
                  <a:schemeClr val="tx1">
                    <a:lumMod val="65000"/>
                    <a:lumOff val="35000"/>
                  </a:schemeClr>
                </a:solidFill>
                <a:latin typeface="微软雅黑" panose="020B0503020204020204" charset="-122"/>
                <a:ea typeface="微软雅黑" panose="020B0503020204020204" charset="-122"/>
                <a:sym typeface="+mn-ea"/>
              </a:rPr>
              <a:t>指标</a:t>
            </a:r>
            <a:endParaRPr lang="zh-CN" altLang="en-US" sz="2400" b="1">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63550" y="902970"/>
            <a:ext cx="11260455" cy="645160"/>
          </a:xfrm>
          <a:prstGeom prst="rect">
            <a:avLst/>
          </a:prstGeom>
          <a:noFill/>
        </p:spPr>
        <p:txBody>
          <a:bodyPr wrap="square" rtlCol="0">
            <a:spAutoFit/>
          </a:bodyPr>
          <a:p>
            <a:pPr indent="457200" fontAlgn="auto"/>
            <a:r>
              <a:rPr lang="zh-CN" altLang="en-US"/>
              <a:t>为了更客观的评估</a:t>
            </a:r>
            <a:r>
              <a:rPr lang="en-US" altLang="zh-CN"/>
              <a:t>WGANGP</a:t>
            </a:r>
            <a:r>
              <a:rPr lang="zh-CN" altLang="en-US"/>
              <a:t>产生的样本质量，对三个指标（包括</a:t>
            </a:r>
            <a:r>
              <a:rPr lang="en-US" altLang="zh-CN"/>
              <a:t>STD</a:t>
            </a:r>
            <a:r>
              <a:rPr lang="zh-CN" altLang="en-US"/>
              <a:t>、</a:t>
            </a:r>
            <a:r>
              <a:rPr lang="en-US" altLang="zh-CN"/>
              <a:t>EDD</a:t>
            </a:r>
            <a:r>
              <a:rPr lang="zh-CN" altLang="en-US"/>
              <a:t>和</a:t>
            </a:r>
            <a:r>
              <a:rPr lang="en-US" altLang="zh-CN"/>
              <a:t>CDF</a:t>
            </a:r>
            <a:r>
              <a:rPr lang="zh-CN" altLang="en-US"/>
              <a:t>）进行了大量测试。</a:t>
            </a:r>
            <a:r>
              <a:rPr lang="en-US" altLang="zh-CN"/>
              <a:t>STD</a:t>
            </a:r>
            <a:r>
              <a:rPr lang="zh-CN" altLang="en-US"/>
              <a:t>用于评价生成样本的模式多样性。</a:t>
            </a:r>
            <a:r>
              <a:rPr lang="en-US" altLang="zh-CN"/>
              <a:t>EDD</a:t>
            </a:r>
            <a:r>
              <a:rPr lang="zh-CN" altLang="en-US"/>
              <a:t>和</a:t>
            </a:r>
            <a:r>
              <a:rPr lang="en-US" altLang="zh-CN"/>
              <a:t>CDF</a:t>
            </a:r>
            <a:r>
              <a:rPr lang="zh-CN" altLang="en-US"/>
              <a:t>用于评价生成样本的统计相似性。</a:t>
            </a:r>
            <a:endParaRPr lang="zh-CN" altLang="en-US"/>
          </a:p>
        </p:txBody>
      </p:sp>
      <p:pic>
        <p:nvPicPr>
          <p:cNvPr id="3" name="图片 2"/>
          <p:cNvPicPr>
            <a:picLocks noChangeAspect="1"/>
          </p:cNvPicPr>
          <p:nvPr/>
        </p:nvPicPr>
        <p:blipFill>
          <a:blip r:embed="rId1"/>
          <a:stretch>
            <a:fillRect/>
          </a:stretch>
        </p:blipFill>
        <p:spPr>
          <a:xfrm>
            <a:off x="273685" y="1548130"/>
            <a:ext cx="5236210" cy="5314315"/>
          </a:xfrm>
          <a:prstGeom prst="rect">
            <a:avLst/>
          </a:prstGeom>
        </p:spPr>
      </p:pic>
      <p:pic>
        <p:nvPicPr>
          <p:cNvPr id="9" name="图片 8"/>
          <p:cNvPicPr>
            <a:picLocks noChangeAspect="1"/>
          </p:cNvPicPr>
          <p:nvPr/>
        </p:nvPicPr>
        <p:blipFill>
          <a:blip r:embed="rId2"/>
          <a:stretch>
            <a:fillRect/>
          </a:stretch>
        </p:blipFill>
        <p:spPr>
          <a:xfrm>
            <a:off x="6191250" y="1915160"/>
            <a:ext cx="5143500" cy="36480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60375"/>
          </a:xfrm>
          <a:prstGeom prst="rect">
            <a:avLst/>
          </a:prstGeom>
          <a:noFill/>
        </p:spPr>
        <p:txBody>
          <a:bodyPr wrap="square" rtlCol="0">
            <a:spAutoFit/>
          </a:bodyPr>
          <a:lstStyle/>
          <a:p>
            <a:r>
              <a:rPr lang="zh-CN" altLang="en-US" sz="2400" b="1">
                <a:solidFill>
                  <a:schemeClr val="tx1">
                    <a:lumMod val="65000"/>
                    <a:lumOff val="35000"/>
                  </a:schemeClr>
                </a:solidFill>
                <a:latin typeface="微软雅黑" panose="020B0503020204020204" charset="-122"/>
                <a:ea typeface="微软雅黑" panose="020B0503020204020204" charset="-122"/>
                <a:sym typeface="+mn-ea"/>
              </a:rPr>
              <a:t>指标</a:t>
            </a:r>
            <a:r>
              <a:rPr lang="en-US" altLang="zh-CN" sz="2400" b="1">
                <a:solidFill>
                  <a:schemeClr val="tx1">
                    <a:lumMod val="65000"/>
                    <a:lumOff val="35000"/>
                  </a:schemeClr>
                </a:solidFill>
                <a:latin typeface="微软雅黑" panose="020B0503020204020204" charset="-122"/>
                <a:ea typeface="微软雅黑" panose="020B0503020204020204" charset="-122"/>
                <a:sym typeface="+mn-ea"/>
              </a:rPr>
              <a:t>EDD</a:t>
            </a:r>
            <a:endParaRPr lang="en-US" altLang="zh-CN" sz="2400" b="1">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a:stretch>
            <a:fillRect/>
          </a:stretch>
        </p:blipFill>
        <p:spPr>
          <a:xfrm>
            <a:off x="688340" y="822325"/>
            <a:ext cx="10815320" cy="1442085"/>
          </a:xfrm>
          <a:prstGeom prst="rect">
            <a:avLst/>
          </a:prstGeom>
        </p:spPr>
      </p:pic>
      <p:pic>
        <p:nvPicPr>
          <p:cNvPr id="3" name="图片 2"/>
          <p:cNvPicPr>
            <a:picLocks noChangeAspect="1"/>
          </p:cNvPicPr>
          <p:nvPr/>
        </p:nvPicPr>
        <p:blipFill>
          <a:blip r:embed="rId2"/>
          <a:stretch>
            <a:fillRect/>
          </a:stretch>
        </p:blipFill>
        <p:spPr>
          <a:xfrm>
            <a:off x="688340" y="2574290"/>
            <a:ext cx="10541000" cy="30365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60375"/>
          </a:xfrm>
          <a:prstGeom prst="rect">
            <a:avLst/>
          </a:prstGeom>
          <a:noFill/>
        </p:spPr>
        <p:txBody>
          <a:bodyPr wrap="square" rtlCol="0">
            <a:spAutoFit/>
          </a:bodyPr>
          <a:lstStyle/>
          <a:p>
            <a:r>
              <a:rPr lang="zh-CN" altLang="en-US" sz="2400" b="1">
                <a:solidFill>
                  <a:schemeClr val="tx1">
                    <a:lumMod val="65000"/>
                    <a:lumOff val="35000"/>
                  </a:schemeClr>
                </a:solidFill>
                <a:latin typeface="微软雅黑" panose="020B0503020204020204" charset="-122"/>
                <a:ea typeface="微软雅黑" panose="020B0503020204020204" charset="-122"/>
                <a:sym typeface="+mn-ea"/>
              </a:rPr>
              <a:t>指标</a:t>
            </a:r>
            <a:r>
              <a:rPr lang="en-US" altLang="zh-CN" sz="2400" b="1">
                <a:solidFill>
                  <a:schemeClr val="tx1">
                    <a:lumMod val="65000"/>
                    <a:lumOff val="35000"/>
                  </a:schemeClr>
                </a:solidFill>
                <a:latin typeface="微软雅黑" panose="020B0503020204020204" charset="-122"/>
                <a:ea typeface="微软雅黑" panose="020B0503020204020204" charset="-122"/>
                <a:sym typeface="+mn-ea"/>
              </a:rPr>
              <a:t>CDF</a:t>
            </a:r>
            <a:endParaRPr lang="en-US" altLang="zh-CN" sz="2400" b="1">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a:stretch>
            <a:fillRect/>
          </a:stretch>
        </p:blipFill>
        <p:spPr>
          <a:xfrm>
            <a:off x="235585" y="836295"/>
            <a:ext cx="6049645" cy="5602605"/>
          </a:xfrm>
          <a:prstGeom prst="rect">
            <a:avLst/>
          </a:prstGeom>
        </p:spPr>
      </p:pic>
      <p:pic>
        <p:nvPicPr>
          <p:cNvPr id="3" name="图片 2"/>
          <p:cNvPicPr>
            <a:picLocks noChangeAspect="1"/>
          </p:cNvPicPr>
          <p:nvPr/>
        </p:nvPicPr>
        <p:blipFill>
          <a:blip r:embed="rId2"/>
          <a:stretch>
            <a:fillRect/>
          </a:stretch>
        </p:blipFill>
        <p:spPr>
          <a:xfrm>
            <a:off x="6482715" y="1899920"/>
            <a:ext cx="5444490" cy="32423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4920615" cy="460375"/>
          </a:xfrm>
          <a:prstGeom prst="rect">
            <a:avLst/>
          </a:prstGeom>
          <a:noFill/>
        </p:spPr>
        <p:txBody>
          <a:bodyPr wrap="square" rtlCol="0">
            <a:spAutoFit/>
          </a:bodyPr>
          <a:lstStyle/>
          <a:p>
            <a:r>
              <a:rPr lang="zh-CN" altLang="en-US" sz="2400" b="1">
                <a:solidFill>
                  <a:schemeClr val="tx1">
                    <a:lumMod val="65000"/>
                    <a:lumOff val="35000"/>
                  </a:schemeClr>
                </a:solidFill>
                <a:latin typeface="微软雅黑" panose="020B0503020204020204" charset="-122"/>
                <a:ea typeface="微软雅黑" panose="020B0503020204020204" charset="-122"/>
                <a:sym typeface="+mn-ea"/>
              </a:rPr>
              <a:t>不同天气分类模式的精度比较</a:t>
            </a:r>
            <a:endParaRPr lang="zh-CN" altLang="en-US" sz="2400" b="1">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197610" y="815340"/>
            <a:ext cx="10781030" cy="1753235"/>
          </a:xfrm>
          <a:prstGeom prst="rect">
            <a:avLst/>
          </a:prstGeom>
          <a:noFill/>
        </p:spPr>
        <p:txBody>
          <a:bodyPr wrap="square" rtlCol="0">
            <a:spAutoFit/>
          </a:bodyPr>
          <a:p>
            <a:r>
              <a:rPr lang="zh-CN" altLang="en-US"/>
              <a:t>在统计分类问题中，采用了混淆矩阵这一布局：</a:t>
            </a:r>
            <a:endParaRPr lang="zh-CN" altLang="en-US"/>
          </a:p>
          <a:p>
            <a:endParaRPr lang="zh-CN" altLang="en-US"/>
          </a:p>
          <a:p>
            <a:endParaRPr lang="zh-CN" altLang="en-US"/>
          </a:p>
          <a:p>
            <a:endParaRPr lang="zh-CN" altLang="en-US"/>
          </a:p>
          <a:p>
            <a:endParaRPr lang="zh-CN" altLang="en-US"/>
          </a:p>
          <a:p>
            <a:r>
              <a:rPr lang="zh-CN" altLang="en-US"/>
              <a:t>根据混淆矩阵中的元素，定义了三个指标：</a:t>
            </a:r>
            <a:endParaRPr lang="zh-CN" altLang="en-US"/>
          </a:p>
        </p:txBody>
      </p:sp>
      <p:pic>
        <p:nvPicPr>
          <p:cNvPr id="3" name="图片 2"/>
          <p:cNvPicPr>
            <a:picLocks noChangeAspect="1"/>
          </p:cNvPicPr>
          <p:nvPr/>
        </p:nvPicPr>
        <p:blipFill>
          <a:blip r:embed="rId1"/>
          <a:stretch>
            <a:fillRect/>
          </a:stretch>
        </p:blipFill>
        <p:spPr>
          <a:xfrm>
            <a:off x="2026920" y="1204595"/>
            <a:ext cx="4702810" cy="791210"/>
          </a:xfrm>
          <a:prstGeom prst="rect">
            <a:avLst/>
          </a:prstGeom>
        </p:spPr>
      </p:pic>
      <p:pic>
        <p:nvPicPr>
          <p:cNvPr id="20" name="图片 19"/>
          <p:cNvPicPr>
            <a:picLocks noChangeAspect="1"/>
          </p:cNvPicPr>
          <p:nvPr/>
        </p:nvPicPr>
        <p:blipFill>
          <a:blip r:embed="rId2"/>
          <a:stretch>
            <a:fillRect/>
          </a:stretch>
        </p:blipFill>
        <p:spPr>
          <a:xfrm>
            <a:off x="2026920" y="2694940"/>
            <a:ext cx="3213100" cy="2315210"/>
          </a:xfrm>
          <a:prstGeom prst="rect">
            <a:avLst/>
          </a:prstGeom>
        </p:spPr>
      </p:pic>
      <p:pic>
        <p:nvPicPr>
          <p:cNvPr id="21" name="图片 20"/>
          <p:cNvPicPr>
            <a:picLocks noChangeAspect="1"/>
          </p:cNvPicPr>
          <p:nvPr/>
        </p:nvPicPr>
        <p:blipFill>
          <a:blip r:embed="rId3"/>
          <a:stretch>
            <a:fillRect/>
          </a:stretch>
        </p:blipFill>
        <p:spPr>
          <a:xfrm>
            <a:off x="-22225" y="1099820"/>
            <a:ext cx="12214225" cy="30968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6542405" cy="460375"/>
          </a:xfrm>
          <a:prstGeom prst="rect">
            <a:avLst/>
          </a:prstGeom>
          <a:noFill/>
        </p:spPr>
        <p:txBody>
          <a:bodyPr wrap="square" rtlCol="0">
            <a:spAutoFit/>
          </a:bodyPr>
          <a:lstStyle/>
          <a:p>
            <a:r>
              <a:rPr lang="zh-CN" altLang="en-US" sz="2400" b="1">
                <a:solidFill>
                  <a:schemeClr val="tx1">
                    <a:lumMod val="65000"/>
                    <a:lumOff val="35000"/>
                  </a:schemeClr>
                </a:solidFill>
                <a:latin typeface="微软雅黑" panose="020B0503020204020204" charset="-122"/>
                <a:ea typeface="微软雅黑" panose="020B0503020204020204" charset="-122"/>
                <a:sym typeface="+mn-ea"/>
              </a:rPr>
              <a:t>天气分类模型在太阳辐照度预测中的应用</a:t>
            </a:r>
            <a:endParaRPr lang="zh-CN" altLang="en-US" sz="2400" b="1">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stretch>
            <a:fillRect/>
          </a:stretch>
        </p:blipFill>
        <p:spPr>
          <a:xfrm>
            <a:off x="1293495" y="709295"/>
            <a:ext cx="8883015" cy="60801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82165" y="818515"/>
            <a:ext cx="8138160" cy="5494020"/>
            <a:chOff x="3279" y="1289"/>
            <a:chExt cx="12816" cy="8652"/>
          </a:xfrm>
        </p:grpSpPr>
        <p:sp>
          <p:nvSpPr>
            <p:cNvPr id="8" name="菱形 7"/>
            <p:cNvSpPr/>
            <p:nvPr/>
          </p:nvSpPr>
          <p:spPr>
            <a:xfrm>
              <a:off x="3279" y="1289"/>
              <a:ext cx="12816" cy="8653"/>
            </a:xfrm>
            <a:prstGeom prst="diamond">
              <a:avLst/>
            </a:prstGeom>
            <a:solidFill>
              <a:schemeClr val="bg1">
                <a:alpha val="99000"/>
              </a:schemeClr>
            </a:solidFill>
            <a:ln w="12700">
              <a:solidFill>
                <a:srgbClr val="A67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菱形 1"/>
            <p:cNvSpPr/>
            <p:nvPr/>
          </p:nvSpPr>
          <p:spPr>
            <a:xfrm>
              <a:off x="3631" y="1508"/>
              <a:ext cx="12137" cy="8195"/>
            </a:xfrm>
            <a:prstGeom prst="diamond">
              <a:avLst/>
            </a:prstGeom>
            <a:solidFill>
              <a:schemeClr val="bg1">
                <a:alpha val="99000"/>
              </a:schemeClr>
            </a:solidFill>
            <a:ln w="12700">
              <a:solidFill>
                <a:srgbClr val="4192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2646045" y="3241040"/>
            <a:ext cx="6924040" cy="829945"/>
          </a:xfrm>
          <a:prstGeom prst="rect">
            <a:avLst/>
          </a:prstGeom>
          <a:noFill/>
        </p:spPr>
        <p:txBody>
          <a:bodyPr wrap="square" rtlCol="0">
            <a:spAutoFit/>
          </a:bodyPr>
          <a:lstStyle/>
          <a:p>
            <a:pPr algn="ctr"/>
            <a:r>
              <a:rPr lang="en-US" altLang="zh-CN" sz="4800" b="1">
                <a:solidFill>
                  <a:srgbClr val="A67346"/>
                </a:solidFill>
                <a:latin typeface="微软雅黑" panose="020B0503020204020204" charset="-122"/>
                <a:ea typeface="微软雅黑" panose="020B0503020204020204" charset="-122"/>
                <a:sym typeface="+mn-ea"/>
              </a:rPr>
              <a:t>CONCLUSION</a:t>
            </a:r>
            <a:endParaRPr lang="en-US" altLang="zh-CN" sz="4800" b="1">
              <a:solidFill>
                <a:srgbClr val="A67346"/>
              </a:solidFill>
              <a:latin typeface="微软雅黑" panose="020B0503020204020204" charset="-122"/>
              <a:ea typeface="微软雅黑" panose="020B0503020204020204"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60375"/>
          </a:xfrm>
          <a:prstGeom prst="rect">
            <a:avLst/>
          </a:prstGeom>
          <a:noFill/>
        </p:spPr>
        <p:txBody>
          <a:bodyPr wrap="square" rtlCol="0">
            <a:spAutoFit/>
          </a:bodyPr>
          <a:lstStyle/>
          <a:p>
            <a:r>
              <a:rPr lang="zh-CN" altLang="en-US" sz="2400" b="1">
                <a:solidFill>
                  <a:schemeClr val="tx1">
                    <a:lumMod val="65000"/>
                    <a:lumOff val="35000"/>
                  </a:schemeClr>
                </a:solidFill>
                <a:latin typeface="微软雅黑" panose="020B0503020204020204" charset="-122"/>
                <a:ea typeface="微软雅黑" panose="020B0503020204020204" charset="-122"/>
                <a:sym typeface="+mn-ea"/>
              </a:rPr>
              <a:t>结论</a:t>
            </a:r>
            <a:endParaRPr lang="zh-CN" altLang="en-US" sz="2400" b="1">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15925" y="2214880"/>
            <a:ext cx="11359515" cy="2245360"/>
          </a:xfrm>
          <a:prstGeom prst="rect">
            <a:avLst/>
          </a:prstGeom>
          <a:noFill/>
        </p:spPr>
        <p:txBody>
          <a:bodyPr wrap="square" rtlCol="0">
            <a:spAutoFit/>
          </a:bodyPr>
          <a:p>
            <a:pPr indent="457200" fontAlgn="auto"/>
            <a:r>
              <a:rPr lang="zh-CN" altLang="en-US" sz="2000">
                <a:latin typeface="微软雅黑" panose="020B0503020204020204" charset="-122"/>
                <a:ea typeface="微软雅黑" panose="020B0503020204020204" charset="-122"/>
                <a:cs typeface="微软雅黑" panose="020B0503020204020204" charset="-122"/>
              </a:rPr>
              <a:t>天气分类模型被认为是提高光伏发电预测精度的有效工具，对太阳能光伏发电普及率较高的系统的运行和规划具有重要意义。而且，天气类型分类越细，相应的光伏发电量预测模型的精度就越高。本文提出了提出了基于WGANGP和CNN的天气分类模型，以提高分类性能。WGANGP是一个强大的生成模型，它通过模拟输入样本（即原始训练样本）来合成新的、真实的训练数据样本。在增强训练数据集的基础上，对CNN进行训练，实现对天气类型的精确分类。</a:t>
            </a:r>
            <a:endParaRPr lang="zh-CN" altLang="en-US" sz="2000">
              <a:latin typeface="微软雅黑" panose="020B0503020204020204" charset="-122"/>
              <a:ea typeface="微软雅黑" panose="020B0503020204020204" charset="-122"/>
              <a:cs typeface="微软雅黑" panose="020B0503020204020204" charset="-122"/>
            </a:endParaRPr>
          </a:p>
          <a:p>
            <a:pPr indent="457200" fontAlgn="auto"/>
            <a:r>
              <a:rPr lang="zh-CN" altLang="en-US" sz="2000">
                <a:latin typeface="微软雅黑" panose="020B0503020204020204" charset="-122"/>
                <a:ea typeface="微软雅黑" panose="020B0503020204020204" charset="-122"/>
                <a:cs typeface="微软雅黑" panose="020B0503020204020204" charset="-122"/>
              </a:rPr>
              <a:t>综上所述，该模型为解决某些类在建立分类模型时样本量小而带来的困难提供了一种可行的途径。在未来的工作中，可努力将GAN和人工特征提取方法相结合，以进一步提高天气分类模型的性能。</a:t>
            </a:r>
            <a:endParaRPr lang="zh-CN" altLang="en-US"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60375"/>
          </a:xfrm>
          <a:prstGeom prst="rect">
            <a:avLst/>
          </a:prstGeom>
          <a:noFill/>
        </p:spPr>
        <p:txBody>
          <a:bodyPr wrap="square" rtlCol="0">
            <a:spAutoFit/>
          </a:bodyPr>
          <a:lstStyle/>
          <a:p>
            <a:r>
              <a:rPr lang="en-US" altLang="zh-CN" sz="2400" b="1">
                <a:solidFill>
                  <a:schemeClr val="tx1">
                    <a:lumMod val="65000"/>
                    <a:lumOff val="35000"/>
                  </a:schemeClr>
                </a:solidFill>
                <a:latin typeface="微软雅黑" panose="020B0503020204020204" charset="-122"/>
                <a:ea typeface="微软雅黑" panose="020B0503020204020204" charset="-122"/>
                <a:sym typeface="+mn-ea"/>
              </a:rPr>
              <a:t>ABSTRACT</a:t>
            </a:r>
            <a:endParaRPr lang="en-US" altLang="zh-CN" sz="2400" b="1">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1970" y="1844040"/>
            <a:ext cx="11148060" cy="3169285"/>
          </a:xfrm>
          <a:prstGeom prst="rect">
            <a:avLst/>
          </a:prstGeom>
          <a:noFill/>
        </p:spPr>
        <p:txBody>
          <a:bodyPr wrap="square" rtlCol="0">
            <a:spAutoFit/>
          </a:bodyPr>
          <a:p>
            <a:pPr indent="457200" fontAlgn="auto"/>
            <a:r>
              <a:rPr lang="zh-CN" altLang="en-US" sz="2000">
                <a:latin typeface="微软雅黑" panose="020B0503020204020204" charset="-122"/>
                <a:ea typeface="微软雅黑" panose="020B0503020204020204" charset="-122"/>
                <a:cs typeface="微软雅黑" panose="020B0503020204020204" charset="-122"/>
              </a:rPr>
              <a:t>本文提出了一种基于生成对抗网络和卷积神经网络的天气分类模型。首先，将33种气象天气类型重新划分为10种天气类型，将多个单一天气类型组合在一起构成一个新的天气类型。然后利用数据驱动的生成模型生成对抗网络，对每种天气类型的训练数据集进行扩充。最后，利用由原始和生成的太阳辐照度数据组成的增广数据集训练基于卷积神经网络的天气分类模型。在案例研究中，评估了生成对抗性网络生成数据的质量，并将卷积神经网络分类模型与传统的机器学习分类模型的性能进行了比较，研究了生成对抗网络对不同分类模型精度的提高，并将其应用于太阳辐照度预测。仿真结果表明，生成式对抗网络可以生成高质量的新样本，捕捉原始数据的内在特征，而不是简单地记忆训练数据。此外，卷积神经网络分类模型比传统的机器学习模型具有更好的分类性能。通过基于生成性对抗网络的数据扩充，这些分类模型的性能确实得到了不同程度的提高。</a:t>
            </a:r>
            <a:endParaRPr lang="zh-CN" altLang="en-US" sz="2000">
              <a:latin typeface="微软雅黑" panose="020B0503020204020204" charset="-122"/>
              <a:ea typeface="微软雅黑" panose="020B0503020204020204" charset="-122"/>
              <a:cs typeface="微软雅黑" panose="020B0503020204020204" charset="-122"/>
            </a:endParaRPr>
          </a:p>
          <a:p>
            <a:endParaRPr lang="zh-CN" altLang="en-US"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82165" y="818515"/>
            <a:ext cx="8138160" cy="5494020"/>
            <a:chOff x="3279" y="1289"/>
            <a:chExt cx="12816" cy="8652"/>
          </a:xfrm>
        </p:grpSpPr>
        <p:sp>
          <p:nvSpPr>
            <p:cNvPr id="8" name="菱形 7"/>
            <p:cNvSpPr/>
            <p:nvPr/>
          </p:nvSpPr>
          <p:spPr>
            <a:xfrm>
              <a:off x="3279" y="1289"/>
              <a:ext cx="12816" cy="8653"/>
            </a:xfrm>
            <a:prstGeom prst="diamond">
              <a:avLst/>
            </a:prstGeom>
            <a:solidFill>
              <a:schemeClr val="bg1">
                <a:alpha val="99000"/>
              </a:schemeClr>
            </a:solidFill>
            <a:ln w="12700">
              <a:solidFill>
                <a:srgbClr val="A67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菱形 1"/>
            <p:cNvSpPr/>
            <p:nvPr/>
          </p:nvSpPr>
          <p:spPr>
            <a:xfrm>
              <a:off x="3631" y="1508"/>
              <a:ext cx="12137" cy="8195"/>
            </a:xfrm>
            <a:prstGeom prst="diamond">
              <a:avLst/>
            </a:prstGeom>
            <a:solidFill>
              <a:schemeClr val="bg1">
                <a:alpha val="99000"/>
              </a:schemeClr>
            </a:solidFill>
            <a:ln w="12700">
              <a:solidFill>
                <a:srgbClr val="4192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3521710" y="2882900"/>
            <a:ext cx="5314950" cy="140779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7200" noProof="0" dirty="0">
                <a:ln>
                  <a:noFill/>
                </a:ln>
                <a:solidFill>
                  <a:srgbClr val="A67346"/>
                </a:solidFill>
                <a:uLnTx/>
                <a:uFillTx/>
                <a:latin typeface="Mangal" charset="0"/>
                <a:ea typeface="方正舒体" panose="02010601030101010101" pitchFamily="2" charset="-122"/>
                <a:sym typeface="+mn-ea"/>
              </a:rPr>
              <a:t>THANKS</a:t>
            </a:r>
            <a:endParaRPr lang="en-US" altLang="zh-CN" sz="7200" noProof="0" dirty="0">
              <a:ln>
                <a:noFill/>
              </a:ln>
              <a:solidFill>
                <a:srgbClr val="A67346"/>
              </a:solidFill>
              <a:uLnTx/>
              <a:uFillTx/>
              <a:latin typeface="Mangal" charset="0"/>
              <a:ea typeface="方正舒体" panose="02010601030101010101" pitchFamily="2"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60375"/>
          </a:xfrm>
          <a:prstGeom prst="rect">
            <a:avLst/>
          </a:prstGeom>
          <a:noFill/>
        </p:spPr>
        <p:txBody>
          <a:bodyPr wrap="square" rtlCol="0">
            <a:spAutoFit/>
          </a:bodyPr>
          <a:lstStyle/>
          <a:p>
            <a:r>
              <a:rPr lang="en-US" altLang="zh-CN" sz="2400" b="1">
                <a:solidFill>
                  <a:schemeClr val="tx1">
                    <a:lumMod val="65000"/>
                    <a:lumOff val="35000"/>
                  </a:schemeClr>
                </a:solidFill>
                <a:latin typeface="微软雅黑" panose="020B0503020204020204" charset="-122"/>
                <a:ea typeface="微软雅黑" panose="020B0503020204020204" charset="-122"/>
                <a:sym typeface="+mn-ea"/>
              </a:rPr>
              <a:t>CONTRIBUTION</a:t>
            </a:r>
            <a:endParaRPr lang="en-US" altLang="zh-CN" sz="2400" b="1">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65455" y="1882775"/>
            <a:ext cx="11260455" cy="3476625"/>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cs typeface="微软雅黑" panose="020B0503020204020204" charset="-122"/>
              </a:rPr>
              <a:t>本文的贡献可归纳为：</a:t>
            </a:r>
            <a:endParaRPr lang="zh-CN" altLang="en-US" sz="2000">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ü"/>
            </a:pPr>
            <a:r>
              <a:rPr lang="zh-CN" altLang="en-US" sz="2000">
                <a:latin typeface="微软雅黑" panose="020B0503020204020204" charset="-122"/>
                <a:ea typeface="微软雅黑" panose="020B0503020204020204" charset="-122"/>
                <a:cs typeface="微软雅黑" panose="020B0503020204020204" charset="-122"/>
              </a:rPr>
              <a:t>一是将33种气象天气类型重新划分为10种天气类型，将多个单一天气类型组合在一起构成一个新的天气类型，而以往的大多数研究只是将气象机构规定的各种天气类型简单地分为几个广义的天气等级，通常少于四种。对每种天气类型单独建立PVPF模型可以更细致、更准确地描述映射关系。</a:t>
            </a:r>
            <a:endParaRPr lang="zh-CN" altLang="en-US" sz="2000">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ü"/>
            </a:pPr>
            <a:r>
              <a:rPr lang="zh-CN" altLang="en-US" sz="2000">
                <a:latin typeface="微软雅黑" panose="020B0503020204020204" charset="-122"/>
                <a:ea typeface="微软雅黑" panose="020B0503020204020204" charset="-122"/>
                <a:cs typeface="微软雅黑" panose="020B0503020204020204" charset="-122"/>
              </a:rPr>
              <a:t>其次，利用最新开发的WGANGP实现了太阳辐照度数据的增强。这种数据增强的目的是提高天气分类模型的精度。此外，本文还引入了三个有效的评价指标来评价生成数据的质量。指标如下：1）标准差（STD），2）欧氏距离（EDD），3）累积分布函数（CDF）。</a:t>
            </a:r>
            <a:endParaRPr lang="zh-CN" altLang="en-US" sz="2000">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ü"/>
            </a:pPr>
            <a:r>
              <a:rPr lang="zh-CN" altLang="en-US" sz="2000">
                <a:latin typeface="微软雅黑" panose="020B0503020204020204" charset="-122"/>
                <a:ea typeface="微软雅黑" panose="020B0503020204020204" charset="-122"/>
                <a:cs typeface="微软雅黑" panose="020B0503020204020204" charset="-122"/>
              </a:rPr>
              <a:t>第三，CNN作为一种先进的深度学习方法，在计算机图像领域得到了广泛的应用。这意味着我们成功地将天气分类问题转化为图像处理任务，这也有助于提高分类精度。具体来说，首先将一维辐照度数据转换为二维图像进行特征提取，然后再转换为一维矢量进行分类。</a:t>
            </a:r>
            <a:endParaRPr lang="zh-CN" altLang="en-US" sz="2000">
              <a:latin typeface="微软雅黑" panose="020B0503020204020204" charset="-122"/>
              <a:ea typeface="微软雅黑" panose="020B0503020204020204" charset="-122"/>
              <a:cs typeface="微软雅黑" panose="020B0503020204020204" charset="-122"/>
            </a:endParaRPr>
          </a:p>
          <a:p>
            <a:pPr indent="0">
              <a:buFont typeface="Wingdings" panose="05000000000000000000" charset="0"/>
              <a:buNone/>
            </a:pPr>
            <a:endParaRPr lang="zh-CN" altLang="en-US"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82165" y="818515"/>
            <a:ext cx="8138160" cy="5494020"/>
            <a:chOff x="3279" y="1289"/>
            <a:chExt cx="12816" cy="8652"/>
          </a:xfrm>
        </p:grpSpPr>
        <p:sp>
          <p:nvSpPr>
            <p:cNvPr id="8" name="菱形 7"/>
            <p:cNvSpPr/>
            <p:nvPr/>
          </p:nvSpPr>
          <p:spPr>
            <a:xfrm>
              <a:off x="3279" y="1289"/>
              <a:ext cx="12816" cy="8653"/>
            </a:xfrm>
            <a:prstGeom prst="diamond">
              <a:avLst/>
            </a:prstGeom>
            <a:solidFill>
              <a:schemeClr val="bg1">
                <a:alpha val="99000"/>
              </a:schemeClr>
            </a:solidFill>
            <a:ln w="12700">
              <a:solidFill>
                <a:srgbClr val="A67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菱形 1"/>
            <p:cNvSpPr/>
            <p:nvPr/>
          </p:nvSpPr>
          <p:spPr>
            <a:xfrm>
              <a:off x="3631" y="1508"/>
              <a:ext cx="12137" cy="8195"/>
            </a:xfrm>
            <a:prstGeom prst="diamond">
              <a:avLst/>
            </a:prstGeom>
            <a:solidFill>
              <a:schemeClr val="bg1">
                <a:alpha val="99000"/>
              </a:schemeClr>
            </a:solidFill>
            <a:ln w="12700">
              <a:solidFill>
                <a:srgbClr val="4192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2712720" y="3241040"/>
            <a:ext cx="6924040" cy="829945"/>
          </a:xfrm>
          <a:prstGeom prst="rect">
            <a:avLst/>
          </a:prstGeom>
          <a:noFill/>
        </p:spPr>
        <p:txBody>
          <a:bodyPr wrap="square" rtlCol="0">
            <a:spAutoFit/>
          </a:bodyPr>
          <a:lstStyle/>
          <a:p>
            <a:pPr algn="ctr"/>
            <a:r>
              <a:rPr lang="en-US" altLang="zh-CN" sz="4800" b="1">
                <a:solidFill>
                  <a:srgbClr val="A67346"/>
                </a:solidFill>
                <a:latin typeface="微软雅黑" panose="020B0503020204020204" charset="-122"/>
                <a:ea typeface="微软雅黑" panose="020B0503020204020204" charset="-122"/>
                <a:sym typeface="+mn-ea"/>
              </a:rPr>
              <a:t>METHOD</a:t>
            </a:r>
            <a:endParaRPr lang="en-US" altLang="zh-CN" sz="4800" b="1">
              <a:solidFill>
                <a:srgbClr val="A67346"/>
              </a:solidFill>
              <a:latin typeface="微软雅黑" panose="020B0503020204020204" charset="-122"/>
              <a:ea typeface="微软雅黑" panose="020B0503020204020204"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60375"/>
          </a:xfrm>
          <a:prstGeom prst="rect">
            <a:avLst/>
          </a:prstGeom>
          <a:noFill/>
        </p:spPr>
        <p:txBody>
          <a:bodyPr wrap="square" rtlCol="0">
            <a:spAutoFit/>
          </a:bodyPr>
          <a:lstStyle/>
          <a:p>
            <a:r>
              <a:rPr lang="zh-CN" altLang="en-US" sz="2400" b="1">
                <a:solidFill>
                  <a:schemeClr val="tx1">
                    <a:lumMod val="65000"/>
                    <a:lumOff val="35000"/>
                  </a:schemeClr>
                </a:solidFill>
                <a:latin typeface="微软雅黑" panose="020B0503020204020204" charset="-122"/>
                <a:ea typeface="微软雅黑" panose="020B0503020204020204" charset="-122"/>
                <a:sym typeface="+mn-ea"/>
              </a:rPr>
              <a:t>生成对抗网络</a:t>
            </a:r>
            <a:endParaRPr lang="zh-CN" altLang="en-US" sz="2400" b="1">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73685" y="972820"/>
            <a:ext cx="11359515" cy="4799965"/>
          </a:xfrm>
          <a:prstGeom prst="rect">
            <a:avLst/>
          </a:prstGeom>
          <a:noFill/>
        </p:spPr>
        <p:txBody>
          <a:bodyPr wrap="square" rtlCol="0">
            <a:spAutoFit/>
          </a:bodyPr>
          <a:p>
            <a:r>
              <a:rPr lang="en-US" altLang="zh-CN"/>
              <a:t>2.1.1 </a:t>
            </a:r>
            <a:r>
              <a:rPr lang="zh-CN" altLang="en-US"/>
              <a:t>原始生成对抗网络</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pPr indent="457200" fontAlgn="auto"/>
            <a:r>
              <a:rPr lang="zh-CN" altLang="en-US"/>
              <a:t>对于原始</a:t>
            </a:r>
            <a:r>
              <a:rPr lang="en-US" altLang="zh-CN"/>
              <a:t>GAN</a:t>
            </a:r>
            <a:r>
              <a:rPr lang="zh-CN" altLang="en-US"/>
              <a:t>，通过在对抗学习思想下同时训练两个神经网络（即生成器和鉴别器）来建立这种模型。</a:t>
            </a:r>
            <a:endParaRPr lang="zh-CN" altLang="en-US"/>
          </a:p>
          <a:p>
            <a:r>
              <a:rPr lang="zh-CN" altLang="en-US"/>
              <a:t>对鉴别器</a:t>
            </a:r>
            <a:r>
              <a:rPr lang="en-US" altLang="zh-CN"/>
              <a:t>D</a:t>
            </a:r>
            <a:r>
              <a:rPr lang="zh-CN" altLang="en-US"/>
              <a:t>：</a:t>
            </a:r>
            <a:endParaRPr lang="zh-CN" altLang="en-US"/>
          </a:p>
          <a:p>
            <a:pPr indent="457200" fontAlgn="auto"/>
            <a:r>
              <a:rPr lang="en-US" altLang="zh-CN"/>
              <a:t>D</a:t>
            </a:r>
            <a:r>
              <a:rPr lang="zh-CN" altLang="en-US"/>
              <a:t>的神经网络权重根据下式定义的损失函数</a:t>
            </a:r>
            <a:r>
              <a:rPr lang="en-US" altLang="zh-CN"/>
              <a:t>L</a:t>
            </a:r>
            <a:r>
              <a:rPr lang="en-US" altLang="zh-CN" baseline="-25000"/>
              <a:t>D</a:t>
            </a:r>
            <a:r>
              <a:rPr lang="zh-CN" altLang="en-US"/>
              <a:t>进行更新：</a:t>
            </a:r>
            <a:endParaRPr lang="zh-CN" altLang="en-US"/>
          </a:p>
          <a:p>
            <a:endParaRPr lang="zh-CN" altLang="en-US"/>
          </a:p>
          <a:p>
            <a:endParaRPr lang="zh-CN" altLang="en-US"/>
          </a:p>
          <a:p>
            <a:r>
              <a:rPr lang="zh-CN" altLang="en-US"/>
              <a:t>对生成器</a:t>
            </a:r>
            <a:r>
              <a:rPr lang="en-US" altLang="zh-CN"/>
              <a:t>G</a:t>
            </a:r>
            <a:r>
              <a:rPr lang="zh-CN" altLang="en-US"/>
              <a:t>：</a:t>
            </a:r>
            <a:endParaRPr lang="zh-CN" altLang="en-US"/>
          </a:p>
          <a:p>
            <a:pPr indent="457200" fontAlgn="auto"/>
            <a:r>
              <a:rPr lang="zh-CN" altLang="en-US"/>
              <a:t>当鉴别器最优时，它可能被冻结，而生成器则会继续受训练，从而降低</a:t>
            </a:r>
            <a:r>
              <a:rPr lang="en-US" altLang="zh-CN"/>
              <a:t>D</a:t>
            </a:r>
            <a:r>
              <a:rPr lang="zh-CN" altLang="en-US"/>
              <a:t>的准确性。</a:t>
            </a:r>
            <a:r>
              <a:rPr lang="en-US" altLang="zh-CN"/>
              <a:t>G</a:t>
            </a:r>
            <a:r>
              <a:rPr lang="zh-CN" altLang="en-US"/>
              <a:t>的神经网络权重根据损失函数</a:t>
            </a:r>
            <a:r>
              <a:rPr lang="en-US" altLang="zh-CN"/>
              <a:t>L</a:t>
            </a:r>
            <a:r>
              <a:rPr lang="en-US" altLang="zh-CN" baseline="-25000"/>
              <a:t>G</a:t>
            </a:r>
            <a:r>
              <a:rPr lang="zh-CN" altLang="en-US"/>
              <a:t>进行更新：</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438785" y="1383665"/>
            <a:ext cx="7052945" cy="1834515"/>
          </a:xfrm>
          <a:prstGeom prst="rect">
            <a:avLst/>
          </a:prstGeom>
        </p:spPr>
      </p:pic>
      <p:pic>
        <p:nvPicPr>
          <p:cNvPr id="28" name="图片 27"/>
          <p:cNvPicPr>
            <a:picLocks noChangeAspect="1"/>
          </p:cNvPicPr>
          <p:nvPr/>
        </p:nvPicPr>
        <p:blipFill>
          <a:blip r:embed="rId3"/>
          <a:stretch>
            <a:fillRect/>
          </a:stretch>
        </p:blipFill>
        <p:spPr>
          <a:xfrm>
            <a:off x="998220" y="4292600"/>
            <a:ext cx="4327525" cy="435610"/>
          </a:xfrm>
          <a:prstGeom prst="rect">
            <a:avLst/>
          </a:prstGeom>
        </p:spPr>
      </p:pic>
      <p:pic>
        <p:nvPicPr>
          <p:cNvPr id="31" name="图片 30"/>
          <p:cNvPicPr>
            <a:picLocks noChangeAspect="1"/>
          </p:cNvPicPr>
          <p:nvPr/>
        </p:nvPicPr>
        <p:blipFill>
          <a:blip r:embed="rId4"/>
          <a:stretch>
            <a:fillRect/>
          </a:stretch>
        </p:blipFill>
        <p:spPr>
          <a:xfrm>
            <a:off x="1992630" y="5772785"/>
            <a:ext cx="2943225" cy="398780"/>
          </a:xfrm>
          <a:prstGeom prst="rect">
            <a:avLst/>
          </a:prstGeom>
        </p:spPr>
      </p:pic>
      <p:pic>
        <p:nvPicPr>
          <p:cNvPr id="33" name="图片 32"/>
          <p:cNvPicPr>
            <a:picLocks noChangeAspect="1"/>
          </p:cNvPicPr>
          <p:nvPr/>
        </p:nvPicPr>
        <p:blipFill>
          <a:blip r:embed="rId5"/>
          <a:stretch>
            <a:fillRect/>
          </a:stretch>
        </p:blipFill>
        <p:spPr>
          <a:xfrm>
            <a:off x="1992630" y="6336030"/>
            <a:ext cx="2338070" cy="330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73685" y="228600"/>
            <a:ext cx="3015615" cy="460375"/>
          </a:xfrm>
          <a:prstGeom prst="rect">
            <a:avLst/>
          </a:prstGeom>
          <a:noFill/>
        </p:spPr>
        <p:txBody>
          <a:bodyPr wrap="square" rtlCol="0">
            <a:spAutoFit/>
          </a:bodyPr>
          <a:p>
            <a:r>
              <a:rPr lang="zh-CN" altLang="en-US" sz="2400" b="1">
                <a:solidFill>
                  <a:schemeClr val="tx1">
                    <a:lumMod val="65000"/>
                    <a:lumOff val="35000"/>
                  </a:schemeClr>
                </a:solidFill>
                <a:latin typeface="微软雅黑" panose="020B0503020204020204" charset="-122"/>
                <a:ea typeface="微软雅黑" panose="020B0503020204020204" charset="-122"/>
                <a:sym typeface="+mn-ea"/>
              </a:rPr>
              <a:t>生成性对抗网络</a:t>
            </a:r>
            <a:endParaRPr lang="zh-CN" altLang="en-US" sz="2400" b="1">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18" name="文本框 17"/>
          <p:cNvSpPr txBox="1"/>
          <p:nvPr/>
        </p:nvSpPr>
        <p:spPr>
          <a:xfrm>
            <a:off x="364490" y="987425"/>
            <a:ext cx="11049000" cy="3138170"/>
          </a:xfrm>
          <a:prstGeom prst="rect">
            <a:avLst/>
          </a:prstGeom>
          <a:noFill/>
        </p:spPr>
        <p:txBody>
          <a:bodyPr wrap="square" rtlCol="0">
            <a:spAutoFit/>
          </a:bodyPr>
          <a:p>
            <a:r>
              <a:rPr lang="zh-CN" altLang="en-US"/>
              <a:t>然后将两个损失函数</a:t>
            </a:r>
            <a:r>
              <a:rPr lang="en-US" altLang="zh-CN"/>
              <a:t>LD</a:t>
            </a:r>
            <a:r>
              <a:rPr lang="zh-CN" altLang="en-US"/>
              <a:t>、</a:t>
            </a:r>
            <a:r>
              <a:rPr lang="en-US" altLang="zh-CN"/>
              <a:t>LG</a:t>
            </a:r>
            <a:r>
              <a:rPr lang="zh-CN" altLang="en-US"/>
              <a:t>组合在一起，可得：</a:t>
            </a:r>
            <a:endParaRPr lang="zh-CN" altLang="en-US"/>
          </a:p>
          <a:p>
            <a:endParaRPr lang="zh-CN" altLang="en-US"/>
          </a:p>
          <a:p>
            <a:endParaRPr lang="zh-CN" altLang="en-US"/>
          </a:p>
          <a:p>
            <a:r>
              <a:rPr lang="zh-CN" altLang="en-US"/>
              <a:t>但</a:t>
            </a:r>
            <a:r>
              <a:rPr lang="en-US" altLang="zh-CN"/>
              <a:t>L</a:t>
            </a:r>
            <a:r>
              <a:rPr lang="en-US" altLang="zh-CN" baseline="-25000"/>
              <a:t>G(1)</a:t>
            </a:r>
            <a:r>
              <a:rPr lang="zh-CN" altLang="en-US"/>
              <a:t>、</a:t>
            </a:r>
            <a:r>
              <a:rPr lang="en-US" altLang="zh-CN"/>
              <a:t>L</a:t>
            </a:r>
            <a:r>
              <a:rPr lang="en-US" altLang="zh-CN" baseline="-25000"/>
              <a:t>G(2)</a:t>
            </a:r>
            <a:r>
              <a:rPr lang="zh-CN" altLang="en-US"/>
              <a:t>存在某些问题：</a:t>
            </a:r>
            <a:endParaRPr lang="zh-CN" altLang="en-US"/>
          </a:p>
          <a:p>
            <a:pPr marL="285750" indent="-285750">
              <a:buFont typeface="Wingdings" panose="05000000000000000000" charset="0"/>
              <a:buChar char="ü"/>
            </a:pPr>
            <a:r>
              <a:rPr lang="zh-CN" altLang="en-US">
                <a:sym typeface="+mn-ea"/>
              </a:rPr>
              <a:t>原始损失函数</a:t>
            </a:r>
            <a:r>
              <a:rPr lang="en-US" altLang="zh-CN">
                <a:sym typeface="+mn-ea"/>
              </a:rPr>
              <a:t>L</a:t>
            </a:r>
            <a:r>
              <a:rPr lang="en-US" altLang="zh-CN" baseline="-25000">
                <a:sym typeface="+mn-ea"/>
              </a:rPr>
              <a:t>G(1)</a:t>
            </a:r>
            <a:r>
              <a:rPr lang="zh-CN" altLang="en-US">
                <a:sym typeface="+mn-ea"/>
              </a:rPr>
              <a:t>引起的问题：</a:t>
            </a:r>
            <a:endParaRPr lang="zh-CN" altLang="en-US">
              <a:sym typeface="+mn-ea"/>
            </a:endParaRPr>
          </a:p>
          <a:p>
            <a:pPr indent="457200" fontAlgn="auto">
              <a:buFont typeface="Wingdings" panose="05000000000000000000" charset="0"/>
              <a:buNone/>
            </a:pPr>
            <a:r>
              <a:rPr lang="zh-CN" altLang="en-US">
                <a:sym typeface="+mn-ea"/>
              </a:rPr>
              <a:t>这种损失函数会导致生成器中的梯度消失问题；当</a:t>
            </a:r>
            <a:r>
              <a:rPr lang="en-US" altLang="zh-CN">
                <a:sym typeface="+mn-ea"/>
              </a:rPr>
              <a:t>D</a:t>
            </a:r>
            <a:r>
              <a:rPr lang="zh-CN" altLang="en-US">
                <a:sym typeface="+mn-ea"/>
              </a:rPr>
              <a:t>最优时，最小化</a:t>
            </a:r>
            <a:r>
              <a:rPr lang="en-US" altLang="zh-CN">
                <a:sym typeface="+mn-ea"/>
              </a:rPr>
              <a:t>L</a:t>
            </a:r>
            <a:r>
              <a:rPr lang="en-US" altLang="zh-CN" baseline="-25000">
                <a:sym typeface="+mn-ea"/>
              </a:rPr>
              <a:t>G(1)</a:t>
            </a:r>
            <a:r>
              <a:rPr lang="zh-CN" altLang="en-US">
                <a:sym typeface="+mn-ea"/>
              </a:rPr>
              <a:t>等效于最小化分布</a:t>
            </a:r>
            <a:r>
              <a:rPr lang="en-US" altLang="zh-CN">
                <a:sym typeface="+mn-ea"/>
              </a:rPr>
              <a:t>P</a:t>
            </a:r>
            <a:r>
              <a:rPr lang="en-US" altLang="zh-CN" baseline="-25000">
                <a:sym typeface="+mn-ea"/>
              </a:rPr>
              <a:t>data(x)</a:t>
            </a:r>
            <a:r>
              <a:rPr lang="zh-CN" altLang="en-US">
                <a:sym typeface="+mn-ea"/>
              </a:rPr>
              <a:t>和</a:t>
            </a:r>
            <a:r>
              <a:rPr lang="en-US" altLang="zh-CN">
                <a:sym typeface="+mn-ea"/>
              </a:rPr>
              <a:t>P</a:t>
            </a:r>
            <a:r>
              <a:rPr lang="en-US" altLang="zh-CN" baseline="-25000">
                <a:sym typeface="+mn-ea"/>
              </a:rPr>
              <a:t>g(x)</a:t>
            </a:r>
            <a:r>
              <a:rPr lang="zh-CN" altLang="en-US">
                <a:sym typeface="+mn-ea"/>
              </a:rPr>
              <a:t>之间的</a:t>
            </a:r>
            <a:r>
              <a:rPr lang="en-US" altLang="zh-CN">
                <a:sym typeface="+mn-ea"/>
              </a:rPr>
              <a:t>JS</a:t>
            </a:r>
            <a:r>
              <a:rPr lang="zh-CN" altLang="en-US">
                <a:sym typeface="+mn-ea"/>
              </a:rPr>
              <a:t>差异：</a:t>
            </a:r>
            <a:endParaRPr lang="zh-CN" altLang="en-US">
              <a:sym typeface="+mn-ea"/>
            </a:endParaRPr>
          </a:p>
          <a:p>
            <a:pPr indent="0">
              <a:buFont typeface="Wingdings" panose="05000000000000000000" charset="0"/>
              <a:buNone/>
            </a:pPr>
            <a:endParaRPr lang="zh-CN" altLang="en-US">
              <a:sym typeface="+mn-ea"/>
            </a:endParaRPr>
          </a:p>
          <a:p>
            <a:pPr marL="285750" indent="-285750">
              <a:buFont typeface="Wingdings" panose="05000000000000000000" charset="0"/>
              <a:buChar char="ü"/>
            </a:pPr>
            <a:r>
              <a:rPr lang="zh-CN" altLang="en-US">
                <a:sym typeface="+mn-ea"/>
              </a:rPr>
              <a:t>由</a:t>
            </a:r>
            <a:r>
              <a:rPr lang="en-US" altLang="zh-CN">
                <a:sym typeface="+mn-ea"/>
              </a:rPr>
              <a:t>logD</a:t>
            </a:r>
            <a:r>
              <a:rPr lang="zh-CN" altLang="en-US">
                <a:sym typeface="+mn-ea"/>
              </a:rPr>
              <a:t>代替</a:t>
            </a:r>
            <a:r>
              <a:rPr lang="en-US" altLang="zh-CN">
                <a:sym typeface="+mn-ea"/>
              </a:rPr>
              <a:t>L</a:t>
            </a:r>
            <a:r>
              <a:rPr lang="en-US" altLang="zh-CN" baseline="-25000">
                <a:sym typeface="+mn-ea"/>
              </a:rPr>
              <a:t>G(2)</a:t>
            </a:r>
            <a:r>
              <a:rPr lang="zh-CN" altLang="en-US">
                <a:sym typeface="+mn-ea"/>
              </a:rPr>
              <a:t>存在的问题：</a:t>
            </a:r>
            <a:endParaRPr lang="zh-CN" altLang="en-US">
              <a:sym typeface="+mn-ea"/>
            </a:endParaRPr>
          </a:p>
          <a:p>
            <a:pPr indent="457200" fontAlgn="auto">
              <a:buFont typeface="Wingdings" panose="05000000000000000000" charset="0"/>
              <a:buNone/>
            </a:pPr>
            <a:r>
              <a:rPr lang="zh-CN" altLang="en-US">
                <a:sym typeface="+mn-ea"/>
              </a:rPr>
              <a:t>这种损失函数会导致生成器梯度更新的不稳定性以及模式崩溃。当</a:t>
            </a:r>
            <a:r>
              <a:rPr lang="en-US" altLang="zh-CN">
                <a:sym typeface="+mn-ea"/>
              </a:rPr>
              <a:t>D</a:t>
            </a:r>
            <a:r>
              <a:rPr lang="zh-CN" altLang="en-US">
                <a:sym typeface="+mn-ea"/>
              </a:rPr>
              <a:t>最优时，最小化</a:t>
            </a:r>
            <a:r>
              <a:rPr lang="en-US" altLang="zh-CN">
                <a:sym typeface="+mn-ea"/>
              </a:rPr>
              <a:t>L</a:t>
            </a:r>
            <a:r>
              <a:rPr lang="en-US" altLang="zh-CN" baseline="-25000">
                <a:sym typeface="+mn-ea"/>
              </a:rPr>
              <a:t>G(2)</a:t>
            </a:r>
            <a:r>
              <a:rPr lang="zh-CN" altLang="en-US">
                <a:sym typeface="+mn-ea"/>
              </a:rPr>
              <a:t>等效于最小化分布</a:t>
            </a:r>
            <a:r>
              <a:rPr lang="en-US" altLang="zh-CN">
                <a:sym typeface="+mn-ea"/>
              </a:rPr>
              <a:t>P</a:t>
            </a:r>
            <a:r>
              <a:rPr lang="en-US" altLang="zh-CN" baseline="-25000">
                <a:sym typeface="+mn-ea"/>
              </a:rPr>
              <a:t>data(x)</a:t>
            </a:r>
            <a:r>
              <a:rPr lang="zh-CN" altLang="en-US">
                <a:sym typeface="+mn-ea"/>
              </a:rPr>
              <a:t>和</a:t>
            </a:r>
            <a:r>
              <a:rPr lang="en-US" altLang="zh-CN">
                <a:sym typeface="+mn-ea"/>
              </a:rPr>
              <a:t>P</a:t>
            </a:r>
            <a:r>
              <a:rPr lang="en-US" altLang="zh-CN" baseline="-25000">
                <a:sym typeface="+mn-ea"/>
              </a:rPr>
              <a:t>g(x)</a:t>
            </a:r>
            <a:r>
              <a:rPr lang="zh-CN" altLang="en-US">
                <a:sym typeface="+mn-ea"/>
              </a:rPr>
              <a:t>之间的</a:t>
            </a:r>
            <a:r>
              <a:rPr lang="en-US" altLang="zh-CN">
                <a:sym typeface="+mn-ea"/>
              </a:rPr>
              <a:t>KL</a:t>
            </a:r>
            <a:r>
              <a:rPr lang="zh-CN" altLang="en-US">
                <a:sym typeface="+mn-ea"/>
              </a:rPr>
              <a:t>差异，同时最大化它们之间的</a:t>
            </a:r>
            <a:r>
              <a:rPr lang="en-US" altLang="zh-CN">
                <a:sym typeface="+mn-ea"/>
              </a:rPr>
              <a:t>JS</a:t>
            </a:r>
            <a:r>
              <a:rPr lang="zh-CN" altLang="en-US">
                <a:sym typeface="+mn-ea"/>
              </a:rPr>
              <a:t>差异：</a:t>
            </a:r>
            <a:endParaRPr lang="zh-CN" altLang="en-US">
              <a:sym typeface="+mn-ea"/>
            </a:endParaRPr>
          </a:p>
        </p:txBody>
      </p:sp>
      <p:pic>
        <p:nvPicPr>
          <p:cNvPr id="19" name="图片 18"/>
          <p:cNvPicPr>
            <a:picLocks noChangeAspect="1"/>
          </p:cNvPicPr>
          <p:nvPr/>
        </p:nvPicPr>
        <p:blipFill>
          <a:blip r:embed="rId1"/>
          <a:stretch>
            <a:fillRect/>
          </a:stretch>
        </p:blipFill>
        <p:spPr>
          <a:xfrm>
            <a:off x="1995170" y="1355725"/>
            <a:ext cx="5410200" cy="426085"/>
          </a:xfrm>
          <a:prstGeom prst="rect">
            <a:avLst/>
          </a:prstGeom>
        </p:spPr>
      </p:pic>
      <p:pic>
        <p:nvPicPr>
          <p:cNvPr id="24" name="图片 23"/>
          <p:cNvPicPr>
            <a:picLocks noChangeAspect="1"/>
          </p:cNvPicPr>
          <p:nvPr/>
        </p:nvPicPr>
        <p:blipFill>
          <a:blip r:embed="rId2"/>
          <a:stretch>
            <a:fillRect/>
          </a:stretch>
        </p:blipFill>
        <p:spPr>
          <a:xfrm>
            <a:off x="1995170" y="2805430"/>
            <a:ext cx="2961640" cy="304165"/>
          </a:xfrm>
          <a:prstGeom prst="rect">
            <a:avLst/>
          </a:prstGeom>
        </p:spPr>
      </p:pic>
      <p:pic>
        <p:nvPicPr>
          <p:cNvPr id="25" name="图片 24"/>
          <p:cNvPicPr>
            <a:picLocks noChangeAspect="1"/>
          </p:cNvPicPr>
          <p:nvPr/>
        </p:nvPicPr>
        <p:blipFill>
          <a:blip r:embed="rId3"/>
          <a:stretch>
            <a:fillRect/>
          </a:stretch>
        </p:blipFill>
        <p:spPr>
          <a:xfrm>
            <a:off x="2127885" y="4251325"/>
            <a:ext cx="3862070" cy="10655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73685" y="228600"/>
            <a:ext cx="3015615" cy="460375"/>
          </a:xfrm>
          <a:prstGeom prst="rect">
            <a:avLst/>
          </a:prstGeom>
          <a:noFill/>
        </p:spPr>
        <p:txBody>
          <a:bodyPr wrap="square" rtlCol="0">
            <a:spAutoFit/>
          </a:bodyPr>
          <a:p>
            <a:r>
              <a:rPr lang="zh-CN" altLang="en-US" sz="2400" b="1">
                <a:solidFill>
                  <a:schemeClr val="tx1">
                    <a:lumMod val="65000"/>
                    <a:lumOff val="35000"/>
                  </a:schemeClr>
                </a:solidFill>
                <a:latin typeface="微软雅黑" panose="020B0503020204020204" charset="-122"/>
                <a:ea typeface="微软雅黑" panose="020B0503020204020204" charset="-122"/>
                <a:sym typeface="+mn-ea"/>
              </a:rPr>
              <a:t>生成性对抗网络</a:t>
            </a:r>
            <a:endParaRPr lang="zh-CN" altLang="en-US" sz="2400" b="1">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3" name="文本框 2"/>
          <p:cNvSpPr txBox="1"/>
          <p:nvPr/>
        </p:nvSpPr>
        <p:spPr>
          <a:xfrm>
            <a:off x="364490" y="1043940"/>
            <a:ext cx="11077575" cy="5631180"/>
          </a:xfrm>
          <a:prstGeom prst="rect">
            <a:avLst/>
          </a:prstGeom>
          <a:noFill/>
        </p:spPr>
        <p:txBody>
          <a:bodyPr wrap="square" rtlCol="0">
            <a:spAutoFit/>
          </a:bodyPr>
          <a:p>
            <a:r>
              <a:rPr lang="en-US" altLang="zh-CN"/>
              <a:t>2.1.2  Wasserstein</a:t>
            </a:r>
            <a:r>
              <a:rPr lang="zh-CN" altLang="en-US"/>
              <a:t>生成对抗网络</a:t>
            </a:r>
            <a:r>
              <a:rPr lang="en-US" altLang="zh-CN"/>
              <a:t>(WGAN)</a:t>
            </a:r>
            <a:endParaRPr lang="en-US" altLang="zh-CN"/>
          </a:p>
          <a:p>
            <a:pPr indent="457200" fontAlgn="auto"/>
            <a:r>
              <a:rPr lang="zh-CN" altLang="en-US"/>
              <a:t>对于</a:t>
            </a:r>
            <a:r>
              <a:rPr lang="en-US" altLang="zh-CN">
                <a:sym typeface="+mn-ea"/>
              </a:rPr>
              <a:t>Wasserstein</a:t>
            </a:r>
            <a:r>
              <a:rPr lang="zh-CN" altLang="en-US">
                <a:sym typeface="+mn-ea"/>
              </a:rPr>
              <a:t>距离，可为</a:t>
            </a:r>
            <a:r>
              <a:rPr lang="en-US" altLang="zh-CN">
                <a:sym typeface="+mn-ea"/>
              </a:rPr>
              <a:t>G</a:t>
            </a:r>
            <a:r>
              <a:rPr lang="zh-CN" altLang="en-US">
                <a:sym typeface="+mn-ea"/>
              </a:rPr>
              <a:t>提供更平滑的梯度，从而避免了梯度消失和不稳定以及模式崩溃的问题。</a:t>
            </a:r>
            <a:endParaRPr lang="zh-CN" altLang="en-US">
              <a:sym typeface="+mn-ea"/>
            </a:endParaRPr>
          </a:p>
          <a:p>
            <a:pPr indent="457200" fontAlgn="auto"/>
            <a:endParaRPr lang="zh-CN" altLang="en-US">
              <a:sym typeface="+mn-ea"/>
            </a:endParaRPr>
          </a:p>
          <a:p>
            <a:pPr indent="457200" fontAlgn="auto"/>
            <a:endParaRPr lang="zh-CN" altLang="en-US">
              <a:sym typeface="+mn-ea"/>
            </a:endParaRPr>
          </a:p>
          <a:p>
            <a:pPr indent="457200" fontAlgn="auto"/>
            <a:r>
              <a:rPr lang="zh-CN" altLang="en-US">
                <a:sym typeface="+mn-ea"/>
              </a:rPr>
              <a:t>有一参数化函数族</a:t>
            </a:r>
            <a:r>
              <a:rPr lang="en-US" altLang="zh-CN">
                <a:sym typeface="+mn-ea"/>
              </a:rPr>
              <a:t>fw(x)∈W</a:t>
            </a:r>
            <a:r>
              <a:rPr lang="zh-CN" altLang="en-US">
                <a:sym typeface="+mn-ea"/>
              </a:rPr>
              <a:t>，它是某些</a:t>
            </a:r>
            <a:r>
              <a:rPr lang="en-US" altLang="zh-CN">
                <a:sym typeface="+mn-ea"/>
              </a:rPr>
              <a:t>k</a:t>
            </a:r>
            <a:r>
              <a:rPr lang="zh-CN" altLang="en-US">
                <a:sym typeface="+mn-ea"/>
              </a:rPr>
              <a:t>的</a:t>
            </a:r>
            <a:r>
              <a:rPr lang="en-US" altLang="zh-CN">
                <a:sym typeface="+mn-ea"/>
              </a:rPr>
              <a:t>K-Lipschitz</a:t>
            </a:r>
            <a:r>
              <a:rPr lang="zh-CN" altLang="en-US">
                <a:sym typeface="+mn-ea"/>
              </a:rPr>
              <a:t>。</a:t>
            </a:r>
            <a:r>
              <a:rPr lang="zh-CN" altLang="en-US">
                <a:sym typeface="+mn-ea"/>
              </a:rPr>
              <a:t>设权重为</a:t>
            </a:r>
            <a:r>
              <a:rPr lang="en-US" altLang="zh-CN">
                <a:sym typeface="+mn-ea"/>
              </a:rPr>
              <a:t>w</a:t>
            </a:r>
            <a:r>
              <a:rPr lang="zh-CN" altLang="en-US">
                <a:sym typeface="+mn-ea"/>
              </a:rPr>
              <a:t>的鉴别器</a:t>
            </a:r>
            <a:r>
              <a:rPr lang="zh-CN" altLang="en-US">
                <a:sym typeface="+mn-ea"/>
              </a:rPr>
              <a:t>的神经网络表示</a:t>
            </a:r>
            <a:r>
              <a:rPr lang="en-US" altLang="zh-CN">
                <a:sym typeface="+mn-ea"/>
              </a:rPr>
              <a:t>K-Lipschitz</a:t>
            </a:r>
            <a:r>
              <a:rPr lang="zh-CN" altLang="en-US">
                <a:sym typeface="+mn-ea"/>
              </a:rPr>
              <a:t>函数</a:t>
            </a:r>
            <a:r>
              <a:rPr lang="en-US" altLang="zh-CN">
                <a:sym typeface="+mn-ea"/>
              </a:rPr>
              <a:t>f</a:t>
            </a:r>
            <a:r>
              <a:rPr lang="en-US" altLang="zh-CN" baseline="-25000">
                <a:sym typeface="+mn-ea"/>
              </a:rPr>
              <a:t>w</a:t>
            </a:r>
            <a:r>
              <a:rPr lang="en-US" altLang="zh-CN">
                <a:sym typeface="+mn-ea"/>
              </a:rPr>
              <a:t>(x)</a:t>
            </a:r>
            <a:r>
              <a:rPr lang="zh-CN" altLang="en-US">
                <a:sym typeface="+mn-ea"/>
              </a:rPr>
              <a:t>。因此</a:t>
            </a:r>
            <a:r>
              <a:rPr lang="en-US" altLang="zh-CN">
                <a:sym typeface="+mn-ea"/>
              </a:rPr>
              <a:t>WGAN</a:t>
            </a:r>
            <a:r>
              <a:rPr lang="zh-CN" altLang="en-US">
                <a:sym typeface="+mn-ea"/>
              </a:rPr>
              <a:t>鉴别器损失函数由下式定义，此外。</a:t>
            </a:r>
            <a:r>
              <a:rPr lang="en-US" altLang="zh-CN">
                <a:sym typeface="+mn-ea"/>
              </a:rPr>
              <a:t>G</a:t>
            </a:r>
            <a:r>
              <a:rPr lang="zh-CN" altLang="en-US">
                <a:sym typeface="+mn-ea"/>
              </a:rPr>
              <a:t>将最小化</a:t>
            </a:r>
            <a:r>
              <a:rPr lang="en-US" altLang="zh-CN">
                <a:sym typeface="+mn-ea"/>
              </a:rPr>
              <a:t>L</a:t>
            </a:r>
            <a:r>
              <a:rPr lang="zh-CN" altLang="en-US">
                <a:sym typeface="+mn-ea"/>
              </a:rPr>
              <a:t>，且由于</a:t>
            </a:r>
            <a:r>
              <a:rPr lang="en-US" altLang="zh-CN">
                <a:sym typeface="+mn-ea"/>
              </a:rPr>
              <a:t>L</a:t>
            </a:r>
            <a:r>
              <a:rPr lang="zh-CN" altLang="en-US">
                <a:sym typeface="+mn-ea"/>
              </a:rPr>
              <a:t>中第一项与生成器无关，因此其损失函数为：</a:t>
            </a:r>
            <a:endParaRPr lang="zh-CN" altLang="en-US">
              <a:sym typeface="+mn-ea"/>
            </a:endParaRPr>
          </a:p>
          <a:p>
            <a:pPr indent="457200" fontAlgn="auto"/>
            <a:endParaRPr lang="zh-CN" altLang="en-US">
              <a:sym typeface="+mn-ea"/>
            </a:endParaRPr>
          </a:p>
          <a:p>
            <a:pPr indent="457200" fontAlgn="auto"/>
            <a:endParaRPr lang="zh-CN" altLang="en-US">
              <a:sym typeface="+mn-ea"/>
            </a:endParaRPr>
          </a:p>
          <a:p>
            <a:pPr indent="457200" fontAlgn="auto"/>
            <a:endParaRPr lang="zh-CN" altLang="en-US">
              <a:sym typeface="+mn-ea"/>
            </a:endParaRPr>
          </a:p>
          <a:p>
            <a:pPr indent="457200" fontAlgn="auto"/>
            <a:endParaRPr lang="zh-CN" altLang="en-US">
              <a:sym typeface="+mn-ea"/>
            </a:endParaRPr>
          </a:p>
          <a:p>
            <a:pPr indent="457200" fontAlgn="auto"/>
            <a:r>
              <a:rPr lang="en-US" altLang="zh-CN">
                <a:sym typeface="+mn-ea"/>
              </a:rPr>
              <a:t>2.1.3   </a:t>
            </a:r>
            <a:r>
              <a:rPr lang="zh-CN" altLang="en-US">
                <a:sym typeface="+mn-ea"/>
              </a:rPr>
              <a:t>具有梯度惩罚的</a:t>
            </a:r>
            <a:r>
              <a:rPr lang="en-US" altLang="zh-CN">
                <a:sym typeface="+mn-ea"/>
              </a:rPr>
              <a:t>Wassertein</a:t>
            </a:r>
            <a:r>
              <a:rPr lang="zh-CN" altLang="en-US">
                <a:sym typeface="+mn-ea"/>
              </a:rPr>
              <a:t>生成对抗网络</a:t>
            </a:r>
            <a:r>
              <a:rPr lang="en-US" altLang="zh-CN">
                <a:sym typeface="+mn-ea"/>
              </a:rPr>
              <a:t>(WGANGP)</a:t>
            </a:r>
            <a:endParaRPr lang="en-US" altLang="zh-CN"/>
          </a:p>
          <a:p>
            <a:pPr indent="457200" fontAlgn="auto"/>
            <a:r>
              <a:rPr lang="zh-CN" altLang="en-US">
                <a:sym typeface="+mn-ea"/>
              </a:rPr>
              <a:t>鉴别器的损失函数可重新定义，生成器的损失函数与</a:t>
            </a:r>
            <a:r>
              <a:rPr lang="en-US" altLang="zh-CN">
                <a:sym typeface="+mn-ea"/>
              </a:rPr>
              <a:t>WGAN</a:t>
            </a:r>
            <a:r>
              <a:rPr lang="zh-CN" altLang="en-US">
                <a:sym typeface="+mn-ea"/>
              </a:rPr>
              <a:t>相同：</a:t>
            </a:r>
            <a:endParaRPr lang="zh-CN" altLang="en-US">
              <a:sym typeface="+mn-ea"/>
            </a:endParaRPr>
          </a:p>
          <a:p>
            <a:pPr indent="457200" fontAlgn="auto"/>
            <a:endParaRPr lang="zh-CN" altLang="en-US">
              <a:sym typeface="+mn-ea"/>
            </a:endParaRPr>
          </a:p>
          <a:p>
            <a:pPr indent="457200" fontAlgn="auto"/>
            <a:endParaRPr lang="zh-CN" altLang="en-US">
              <a:sym typeface="+mn-ea"/>
            </a:endParaRPr>
          </a:p>
          <a:p>
            <a:pPr indent="457200" fontAlgn="auto"/>
            <a:r>
              <a:rPr lang="zh-CN" altLang="en-US">
                <a:sym typeface="+mn-ea"/>
              </a:rPr>
              <a:t>这种改进的</a:t>
            </a:r>
            <a:r>
              <a:rPr lang="en-US" altLang="zh-CN">
                <a:sym typeface="+mn-ea"/>
              </a:rPr>
              <a:t>WGANGP</a:t>
            </a:r>
            <a:r>
              <a:rPr lang="zh-CN" altLang="en-US">
                <a:sym typeface="+mn-ea"/>
              </a:rPr>
              <a:t>损失函数使得</a:t>
            </a:r>
            <a:r>
              <a:rPr lang="en-US" altLang="zh-CN">
                <a:sym typeface="+mn-ea"/>
              </a:rPr>
              <a:t>GAN</a:t>
            </a:r>
            <a:r>
              <a:rPr lang="zh-CN" altLang="en-US">
                <a:sym typeface="+mn-ea"/>
              </a:rPr>
              <a:t>在各种结构上的训练稳定，几乎没有超参数调整，且在训练速度和样本质量上优于</a:t>
            </a:r>
            <a:r>
              <a:rPr lang="en-US" altLang="zh-CN">
                <a:sym typeface="+mn-ea"/>
              </a:rPr>
              <a:t>WGAN</a:t>
            </a:r>
            <a:r>
              <a:rPr lang="zh-CN" altLang="en-US">
                <a:sym typeface="+mn-ea"/>
              </a:rPr>
              <a:t>。</a:t>
            </a:r>
            <a:endParaRPr lang="zh-CN" altLang="en-US"/>
          </a:p>
          <a:p>
            <a:pPr indent="457200" fontAlgn="auto"/>
            <a:endParaRPr lang="zh-CN" altLang="en-US"/>
          </a:p>
          <a:p>
            <a:pPr indent="457200" fontAlgn="auto"/>
            <a:endParaRPr lang="zh-CN" altLang="en-US">
              <a:sym typeface="+mn-ea"/>
            </a:endParaRPr>
          </a:p>
          <a:p>
            <a:endParaRPr lang="en-US" altLang="zh-CN"/>
          </a:p>
        </p:txBody>
      </p:sp>
      <p:pic>
        <p:nvPicPr>
          <p:cNvPr id="4" name="图片 3"/>
          <p:cNvPicPr>
            <a:picLocks noChangeAspect="1"/>
          </p:cNvPicPr>
          <p:nvPr/>
        </p:nvPicPr>
        <p:blipFill>
          <a:blip r:embed="rId1"/>
          <a:stretch>
            <a:fillRect/>
          </a:stretch>
        </p:blipFill>
        <p:spPr>
          <a:xfrm>
            <a:off x="2682240" y="1652905"/>
            <a:ext cx="3609340" cy="454025"/>
          </a:xfrm>
          <a:prstGeom prst="rect">
            <a:avLst/>
          </a:prstGeom>
        </p:spPr>
      </p:pic>
      <p:pic>
        <p:nvPicPr>
          <p:cNvPr id="9" name="图片 8"/>
          <p:cNvPicPr>
            <a:picLocks noChangeAspect="1"/>
          </p:cNvPicPr>
          <p:nvPr/>
        </p:nvPicPr>
        <p:blipFill>
          <a:blip r:embed="rId2"/>
          <a:stretch>
            <a:fillRect/>
          </a:stretch>
        </p:blipFill>
        <p:spPr>
          <a:xfrm>
            <a:off x="2682240" y="3006090"/>
            <a:ext cx="3331210" cy="845820"/>
          </a:xfrm>
          <a:prstGeom prst="rect">
            <a:avLst/>
          </a:prstGeom>
        </p:spPr>
      </p:pic>
      <p:pic>
        <p:nvPicPr>
          <p:cNvPr id="10" name="图片 9"/>
          <p:cNvPicPr>
            <a:picLocks noChangeAspect="1"/>
          </p:cNvPicPr>
          <p:nvPr/>
        </p:nvPicPr>
        <p:blipFill>
          <a:blip r:embed="rId3"/>
          <a:stretch>
            <a:fillRect/>
          </a:stretch>
        </p:blipFill>
        <p:spPr>
          <a:xfrm>
            <a:off x="1120775" y="4700270"/>
            <a:ext cx="6454775" cy="4025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73685" y="228600"/>
            <a:ext cx="3015615" cy="460375"/>
          </a:xfrm>
          <a:prstGeom prst="rect">
            <a:avLst/>
          </a:prstGeom>
          <a:noFill/>
        </p:spPr>
        <p:txBody>
          <a:bodyPr wrap="square" rtlCol="0">
            <a:spAutoFit/>
          </a:bodyPr>
          <a:p>
            <a:r>
              <a:rPr lang="zh-CN" altLang="en-US" sz="2400" b="1">
                <a:solidFill>
                  <a:schemeClr val="tx1">
                    <a:lumMod val="65000"/>
                    <a:lumOff val="35000"/>
                  </a:schemeClr>
                </a:solidFill>
                <a:latin typeface="微软雅黑" panose="020B0503020204020204" charset="-122"/>
                <a:ea typeface="微软雅黑" panose="020B0503020204020204" charset="-122"/>
                <a:sym typeface="+mn-ea"/>
              </a:rPr>
              <a:t>生成性对抗网络</a:t>
            </a:r>
            <a:endParaRPr lang="zh-CN" altLang="en-US" sz="2400" b="1">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3" name="文本框 2"/>
          <p:cNvSpPr txBox="1"/>
          <p:nvPr/>
        </p:nvSpPr>
        <p:spPr>
          <a:xfrm>
            <a:off x="364490" y="1043940"/>
            <a:ext cx="11077575" cy="645160"/>
          </a:xfrm>
          <a:prstGeom prst="rect">
            <a:avLst/>
          </a:prstGeom>
          <a:noFill/>
        </p:spPr>
        <p:txBody>
          <a:bodyPr wrap="square" rtlCol="0">
            <a:spAutoFit/>
          </a:bodyPr>
          <a:p>
            <a:r>
              <a:rPr lang="en-US" altLang="zh-CN"/>
              <a:t>2.1.4  </a:t>
            </a:r>
            <a:r>
              <a:rPr lang="zh-CN" altLang="en-US"/>
              <a:t>不同生成模型生成的样本数据质量比较</a:t>
            </a:r>
            <a:endParaRPr lang="zh-CN" altLang="en-US"/>
          </a:p>
          <a:p>
            <a:pPr indent="457200" fontAlgn="auto"/>
            <a:endParaRPr lang="zh-CN" altLang="en-US"/>
          </a:p>
        </p:txBody>
      </p:sp>
      <p:pic>
        <p:nvPicPr>
          <p:cNvPr id="11" name="图片 10"/>
          <p:cNvPicPr>
            <a:picLocks noChangeAspect="1"/>
          </p:cNvPicPr>
          <p:nvPr/>
        </p:nvPicPr>
        <p:blipFill>
          <a:blip r:embed="rId1"/>
          <a:stretch>
            <a:fillRect/>
          </a:stretch>
        </p:blipFill>
        <p:spPr>
          <a:xfrm>
            <a:off x="116205" y="1689100"/>
            <a:ext cx="7001510" cy="3169285"/>
          </a:xfrm>
          <a:prstGeom prst="rect">
            <a:avLst/>
          </a:prstGeom>
        </p:spPr>
      </p:pic>
      <p:pic>
        <p:nvPicPr>
          <p:cNvPr id="12" name="图片 11"/>
          <p:cNvPicPr>
            <a:picLocks noChangeAspect="1"/>
          </p:cNvPicPr>
          <p:nvPr/>
        </p:nvPicPr>
        <p:blipFill>
          <a:blip r:embed="rId2"/>
          <a:stretch>
            <a:fillRect/>
          </a:stretch>
        </p:blipFill>
        <p:spPr>
          <a:xfrm>
            <a:off x="7117715" y="-129540"/>
            <a:ext cx="4460240" cy="3870325"/>
          </a:xfrm>
          <a:prstGeom prst="rect">
            <a:avLst/>
          </a:prstGeom>
        </p:spPr>
      </p:pic>
      <p:pic>
        <p:nvPicPr>
          <p:cNvPr id="13" name="图片 12"/>
          <p:cNvPicPr>
            <a:picLocks noChangeAspect="1"/>
          </p:cNvPicPr>
          <p:nvPr/>
        </p:nvPicPr>
        <p:blipFill>
          <a:blip r:embed="rId3"/>
          <a:stretch>
            <a:fillRect/>
          </a:stretch>
        </p:blipFill>
        <p:spPr>
          <a:xfrm>
            <a:off x="7197090" y="1450975"/>
            <a:ext cx="4460240" cy="39560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73685" y="228600"/>
            <a:ext cx="3015615" cy="460375"/>
          </a:xfrm>
          <a:prstGeom prst="rect">
            <a:avLst/>
          </a:prstGeom>
          <a:noFill/>
        </p:spPr>
        <p:txBody>
          <a:bodyPr wrap="square" rtlCol="0">
            <a:spAutoFit/>
          </a:bodyPr>
          <a:p>
            <a:r>
              <a:rPr lang="zh-CN" altLang="en-US" sz="2400" b="1">
                <a:solidFill>
                  <a:schemeClr val="tx1">
                    <a:lumMod val="65000"/>
                    <a:lumOff val="35000"/>
                  </a:schemeClr>
                </a:solidFill>
                <a:latin typeface="微软雅黑" panose="020B0503020204020204" charset="-122"/>
                <a:ea typeface="微软雅黑" panose="020B0503020204020204" charset="-122"/>
                <a:sym typeface="+mn-ea"/>
              </a:rPr>
              <a:t>卷积神经网络</a:t>
            </a:r>
            <a:r>
              <a:rPr lang="en-US" altLang="zh-CN" sz="2400" b="1">
                <a:solidFill>
                  <a:schemeClr val="tx1">
                    <a:lumMod val="65000"/>
                    <a:lumOff val="35000"/>
                  </a:schemeClr>
                </a:solidFill>
                <a:latin typeface="微软雅黑" panose="020B0503020204020204" charset="-122"/>
                <a:ea typeface="微软雅黑" panose="020B0503020204020204" charset="-122"/>
                <a:sym typeface="+mn-ea"/>
              </a:rPr>
              <a:t>(CNN)</a:t>
            </a:r>
            <a:endParaRPr lang="en-US" altLang="zh-CN" sz="2400" b="1">
              <a:solidFill>
                <a:schemeClr val="tx1">
                  <a:lumMod val="65000"/>
                  <a:lumOff val="35000"/>
                </a:schemeClr>
              </a:solidFill>
              <a:latin typeface="微软雅黑" panose="020B0503020204020204" charset="-122"/>
              <a:ea typeface="微软雅黑" panose="020B0503020204020204" charset="-122"/>
              <a:sym typeface="+mn-ea"/>
            </a:endParaRPr>
          </a:p>
        </p:txBody>
      </p:sp>
      <p:pic>
        <p:nvPicPr>
          <p:cNvPr id="3" name="图片 2"/>
          <p:cNvPicPr>
            <a:picLocks noChangeAspect="1"/>
          </p:cNvPicPr>
          <p:nvPr/>
        </p:nvPicPr>
        <p:blipFill>
          <a:blip r:embed="rId1"/>
          <a:stretch>
            <a:fillRect/>
          </a:stretch>
        </p:blipFill>
        <p:spPr>
          <a:xfrm>
            <a:off x="923925" y="-85090"/>
            <a:ext cx="9147810" cy="4352925"/>
          </a:xfrm>
          <a:prstGeom prst="rect">
            <a:avLst/>
          </a:prstGeom>
        </p:spPr>
      </p:pic>
      <p:pic>
        <p:nvPicPr>
          <p:cNvPr id="22" name="图片 21"/>
          <p:cNvPicPr>
            <a:picLocks noChangeAspect="1"/>
          </p:cNvPicPr>
          <p:nvPr/>
        </p:nvPicPr>
        <p:blipFill>
          <a:blip r:embed="rId2"/>
          <a:stretch>
            <a:fillRect/>
          </a:stretch>
        </p:blipFill>
        <p:spPr>
          <a:xfrm>
            <a:off x="1016635" y="688975"/>
            <a:ext cx="9464675" cy="3371850"/>
          </a:xfrm>
          <a:prstGeom prst="rect">
            <a:avLst/>
          </a:prstGeom>
        </p:spPr>
      </p:pic>
      <p:sp>
        <p:nvSpPr>
          <p:cNvPr id="31" name="文本框 30"/>
          <p:cNvSpPr txBox="1"/>
          <p:nvPr/>
        </p:nvSpPr>
        <p:spPr>
          <a:xfrm>
            <a:off x="365125" y="5615940"/>
            <a:ext cx="11711305" cy="645160"/>
          </a:xfrm>
          <a:prstGeom prst="rect">
            <a:avLst/>
          </a:prstGeom>
          <a:noFill/>
        </p:spPr>
        <p:txBody>
          <a:bodyPr wrap="square" rtlCol="0">
            <a:spAutoFit/>
          </a:bodyPr>
          <a:p>
            <a:pPr indent="457200" fontAlgn="auto"/>
            <a:r>
              <a:rPr lang="zh-CN" altLang="en-US"/>
              <a:t>一维</a:t>
            </a:r>
            <a:r>
              <a:rPr lang="en-US" altLang="zh-CN"/>
              <a:t>CNN</a:t>
            </a:r>
            <a:r>
              <a:rPr lang="zh-CN" altLang="en-US"/>
              <a:t>和二维</a:t>
            </a:r>
            <a:r>
              <a:rPr lang="en-US" altLang="zh-CN"/>
              <a:t>CNN</a:t>
            </a:r>
            <a:r>
              <a:rPr lang="zh-CN" altLang="en-US"/>
              <a:t>是</a:t>
            </a:r>
            <a:r>
              <a:rPr lang="en-US" altLang="zh-CN"/>
              <a:t>CNN</a:t>
            </a:r>
            <a:r>
              <a:rPr lang="zh-CN" altLang="en-US"/>
              <a:t>的两个分支，在本文中选择这两个模型为提前一天短期</a:t>
            </a:r>
            <a:r>
              <a:rPr lang="en-US" altLang="zh-CN"/>
              <a:t>PVPF</a:t>
            </a:r>
            <a:r>
              <a:rPr lang="zh-CN" altLang="en-US"/>
              <a:t>建立天气分类模型。</a:t>
            </a:r>
            <a:r>
              <a:rPr lang="en-US" altLang="zh-CN"/>
              <a:t>CNN1D</a:t>
            </a:r>
            <a:r>
              <a:rPr lang="zh-CN" altLang="en-US"/>
              <a:t>和</a:t>
            </a:r>
            <a:r>
              <a:rPr lang="en-US" altLang="zh-CN"/>
              <a:t>CNN2D</a:t>
            </a:r>
            <a:r>
              <a:rPr lang="zh-CN" altLang="en-US"/>
              <a:t>的共同特点是由多个不同的层叠加而成的，卷积层和池化层是</a:t>
            </a:r>
            <a:r>
              <a:rPr lang="en-US" altLang="zh-CN"/>
              <a:t>CNN</a:t>
            </a:r>
            <a:r>
              <a:rPr lang="zh-CN" altLang="en-US"/>
              <a:t>的核心层。</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2415,&quot;width&quot;:928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2236</Words>
  <Application>WPS 演示</Application>
  <PresentationFormat>自定义</PresentationFormat>
  <Paragraphs>115</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20</vt:i4>
      </vt:variant>
    </vt:vector>
  </HeadingPairs>
  <TitlesOfParts>
    <vt:vector size="33" baseType="lpstr">
      <vt:lpstr>Arial</vt:lpstr>
      <vt:lpstr>宋体</vt:lpstr>
      <vt:lpstr>Wingdings</vt:lpstr>
      <vt:lpstr>微软雅黑</vt:lpstr>
      <vt:lpstr>Wingdings</vt:lpstr>
      <vt:lpstr>Calibri</vt:lpstr>
      <vt:lpstr>Arial Unicode MS</vt:lpstr>
      <vt:lpstr>Calibri Light</vt:lpstr>
      <vt:lpstr>Mangal</vt:lpstr>
      <vt:lpstr>Segoe Print</vt:lpstr>
      <vt:lpstr>方正舒体</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Aphrodite Petrova</cp:lastModifiedBy>
  <cp:revision>15</cp:revision>
  <dcterms:created xsi:type="dcterms:W3CDTF">2016-04-11T05:14:00Z</dcterms:created>
  <dcterms:modified xsi:type="dcterms:W3CDTF">2020-08-11T07:50:41Z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