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319" r:id="rId3"/>
    <p:sldId id="286" r:id="rId4"/>
    <p:sldId id="288" r:id="rId5"/>
    <p:sldId id="276" r:id="rId6"/>
    <p:sldId id="287" r:id="rId7"/>
    <p:sldId id="312" r:id="rId8"/>
    <p:sldId id="296" r:id="rId9"/>
    <p:sldId id="313" r:id="rId10"/>
    <p:sldId id="314" r:id="rId11"/>
    <p:sldId id="315" r:id="rId12"/>
    <p:sldId id="316" r:id="rId13"/>
    <p:sldId id="317" r:id="rId14"/>
    <p:sldId id="297" r:id="rId15"/>
    <p:sldId id="302" r:id="rId16"/>
    <p:sldId id="318" r:id="rId17"/>
    <p:sldId id="307"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5556"/>
    <a:srgbClr val="D9B4B6"/>
    <a:srgbClr val="C52726"/>
    <a:srgbClr val="1BA0C9"/>
    <a:srgbClr val="B24C47"/>
    <a:srgbClr val="9B4F53"/>
    <a:srgbClr val="C22D2A"/>
    <a:srgbClr val="DA251C"/>
    <a:srgbClr val="157E9F"/>
    <a:srgbClr val="80AB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826" autoAdjust="0"/>
  </p:normalViewPr>
  <p:slideViewPr>
    <p:cSldViewPr snapToGrid="0">
      <p:cViewPr varScale="1">
        <p:scale>
          <a:sx n="63" d="100"/>
          <a:sy n="63" d="100"/>
        </p:scale>
        <p:origin x="780" y="56"/>
      </p:cViewPr>
      <p:guideLst>
        <p:guide orient="horz" pos="2160"/>
        <p:guide pos="3840"/>
      </p:guideLst>
    </p:cSldViewPr>
  </p:slideViewPr>
  <p:notesTextViewPr>
    <p:cViewPr>
      <p:scale>
        <a:sx n="1" d="1"/>
        <a:sy n="1" d="1"/>
      </p:scale>
      <p:origin x="0" y="0"/>
    </p:cViewPr>
  </p:notesTextViewPr>
  <p:sorterViewPr>
    <p:cViewPr>
      <p:scale>
        <a:sx n="66" d="100"/>
        <a:sy n="66" d="100"/>
      </p:scale>
      <p:origin x="0" y="-29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591361-A551-4FE6-AC47-43A9C9B70F35}" type="datetimeFigureOut">
              <a:rPr lang="zh-CN" altLang="en-US" smtClean="0"/>
              <a:t>2020/3/31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86A6B6-F7DB-4E5E-9F0E-222F2C2AF3EE}" type="slidenum">
              <a:rPr lang="zh-CN" altLang="en-US" smtClean="0"/>
              <a:t>‹#›</a:t>
            </a:fld>
            <a:endParaRPr lang="zh-CN" altLang="en-US"/>
          </a:p>
        </p:txBody>
      </p:sp>
    </p:spTree>
    <p:extLst>
      <p:ext uri="{BB962C8B-B14F-4D97-AF65-F5344CB8AC3E}">
        <p14:creationId xmlns:p14="http://schemas.microsoft.com/office/powerpoint/2010/main" val="330358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86A6B6-F7DB-4E5E-9F0E-222F2C2AF3EE}" type="slidenum">
              <a:rPr lang="zh-CN" altLang="en-US" smtClean="0"/>
              <a:t>1</a:t>
            </a:fld>
            <a:endParaRPr lang="zh-CN" altLang="en-US"/>
          </a:p>
        </p:txBody>
      </p:sp>
    </p:spTree>
    <p:extLst>
      <p:ext uri="{BB962C8B-B14F-4D97-AF65-F5344CB8AC3E}">
        <p14:creationId xmlns:p14="http://schemas.microsoft.com/office/powerpoint/2010/main" val="2339808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86A6B6-F7DB-4E5E-9F0E-222F2C2AF3EE}" type="slidenum">
              <a:rPr lang="zh-CN" altLang="en-US" smtClean="0"/>
              <a:t>11</a:t>
            </a:fld>
            <a:endParaRPr lang="zh-CN" altLang="en-US"/>
          </a:p>
        </p:txBody>
      </p:sp>
    </p:spTree>
    <p:extLst>
      <p:ext uri="{BB962C8B-B14F-4D97-AF65-F5344CB8AC3E}">
        <p14:creationId xmlns:p14="http://schemas.microsoft.com/office/powerpoint/2010/main" val="1628216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86A6B6-F7DB-4E5E-9F0E-222F2C2AF3EE}" type="slidenum">
              <a:rPr lang="zh-CN" altLang="en-US" smtClean="0"/>
              <a:t>12</a:t>
            </a:fld>
            <a:endParaRPr lang="zh-CN" altLang="en-US"/>
          </a:p>
        </p:txBody>
      </p:sp>
    </p:spTree>
    <p:extLst>
      <p:ext uri="{BB962C8B-B14F-4D97-AF65-F5344CB8AC3E}">
        <p14:creationId xmlns:p14="http://schemas.microsoft.com/office/powerpoint/2010/main" val="639605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86A6B6-F7DB-4E5E-9F0E-222F2C2AF3EE}" type="slidenum">
              <a:rPr lang="zh-CN" altLang="en-US" smtClean="0"/>
              <a:t>13</a:t>
            </a:fld>
            <a:endParaRPr lang="zh-CN" altLang="en-US"/>
          </a:p>
        </p:txBody>
      </p:sp>
    </p:spTree>
    <p:extLst>
      <p:ext uri="{BB962C8B-B14F-4D97-AF65-F5344CB8AC3E}">
        <p14:creationId xmlns:p14="http://schemas.microsoft.com/office/powerpoint/2010/main" val="3115958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86A6B6-F7DB-4E5E-9F0E-222F2C2AF3EE}" type="slidenum">
              <a:rPr lang="zh-CN" altLang="en-US" smtClean="0"/>
              <a:t>14</a:t>
            </a:fld>
            <a:endParaRPr lang="zh-CN" altLang="en-US"/>
          </a:p>
        </p:txBody>
      </p:sp>
    </p:spTree>
    <p:extLst>
      <p:ext uri="{BB962C8B-B14F-4D97-AF65-F5344CB8AC3E}">
        <p14:creationId xmlns:p14="http://schemas.microsoft.com/office/powerpoint/2010/main" val="31351109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86A6B6-F7DB-4E5E-9F0E-222F2C2AF3EE}" type="slidenum">
              <a:rPr lang="zh-CN" altLang="en-US" smtClean="0"/>
              <a:t>16</a:t>
            </a:fld>
            <a:endParaRPr lang="zh-CN" altLang="en-US"/>
          </a:p>
        </p:txBody>
      </p:sp>
    </p:spTree>
    <p:extLst>
      <p:ext uri="{BB962C8B-B14F-4D97-AF65-F5344CB8AC3E}">
        <p14:creationId xmlns:p14="http://schemas.microsoft.com/office/powerpoint/2010/main" val="1734386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86A6B6-F7DB-4E5E-9F0E-222F2C2AF3EE}" type="slidenum">
              <a:rPr lang="zh-CN" altLang="en-US" smtClean="0"/>
              <a:t>2</a:t>
            </a:fld>
            <a:endParaRPr lang="zh-CN" altLang="en-US"/>
          </a:p>
        </p:txBody>
      </p:sp>
    </p:spTree>
    <p:extLst>
      <p:ext uri="{BB962C8B-B14F-4D97-AF65-F5344CB8AC3E}">
        <p14:creationId xmlns:p14="http://schemas.microsoft.com/office/powerpoint/2010/main" val="2026509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86A6B6-F7DB-4E5E-9F0E-222F2C2AF3EE}" type="slidenum">
              <a:rPr lang="zh-CN" altLang="en-US" smtClean="0"/>
              <a:t>4</a:t>
            </a:fld>
            <a:endParaRPr lang="zh-CN" altLang="en-US"/>
          </a:p>
        </p:txBody>
      </p:sp>
    </p:spTree>
    <p:extLst>
      <p:ext uri="{BB962C8B-B14F-4D97-AF65-F5344CB8AC3E}">
        <p14:creationId xmlns:p14="http://schemas.microsoft.com/office/powerpoint/2010/main" val="2516776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86A6B6-F7DB-4E5E-9F0E-222F2C2AF3EE}" type="slidenum">
              <a:rPr lang="zh-CN" altLang="en-US" smtClean="0"/>
              <a:t>5</a:t>
            </a:fld>
            <a:endParaRPr lang="zh-CN" altLang="en-US"/>
          </a:p>
        </p:txBody>
      </p:sp>
    </p:spTree>
    <p:extLst>
      <p:ext uri="{BB962C8B-B14F-4D97-AF65-F5344CB8AC3E}">
        <p14:creationId xmlns:p14="http://schemas.microsoft.com/office/powerpoint/2010/main" val="609910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1786A6B6-F7DB-4E5E-9F0E-222F2C2AF3EE}" type="slidenum">
              <a:rPr lang="zh-CN" altLang="en-US" smtClean="0"/>
              <a:t>6</a:t>
            </a:fld>
            <a:endParaRPr lang="zh-CN" altLang="en-US"/>
          </a:p>
        </p:txBody>
      </p:sp>
    </p:spTree>
    <p:extLst>
      <p:ext uri="{BB962C8B-B14F-4D97-AF65-F5344CB8AC3E}">
        <p14:creationId xmlns:p14="http://schemas.microsoft.com/office/powerpoint/2010/main" val="5999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C0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1786A6B6-F7DB-4E5E-9F0E-222F2C2AF3EE}" type="slidenum">
              <a:rPr lang="zh-CN" altLang="en-US" smtClean="0"/>
              <a:t>7</a:t>
            </a:fld>
            <a:endParaRPr lang="zh-CN" altLang="en-US"/>
          </a:p>
        </p:txBody>
      </p:sp>
    </p:spTree>
    <p:extLst>
      <p:ext uri="{BB962C8B-B14F-4D97-AF65-F5344CB8AC3E}">
        <p14:creationId xmlns:p14="http://schemas.microsoft.com/office/powerpoint/2010/main" val="974398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86A6B6-F7DB-4E5E-9F0E-222F2C2AF3EE}" type="slidenum">
              <a:rPr lang="zh-CN" altLang="en-US" smtClean="0"/>
              <a:t>8</a:t>
            </a:fld>
            <a:endParaRPr lang="zh-CN" altLang="en-US"/>
          </a:p>
        </p:txBody>
      </p:sp>
    </p:spTree>
    <p:extLst>
      <p:ext uri="{BB962C8B-B14F-4D97-AF65-F5344CB8AC3E}">
        <p14:creationId xmlns:p14="http://schemas.microsoft.com/office/powerpoint/2010/main" val="3254213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86A6B6-F7DB-4E5E-9F0E-222F2C2AF3EE}" type="slidenum">
              <a:rPr lang="zh-CN" altLang="en-US" smtClean="0"/>
              <a:t>9</a:t>
            </a:fld>
            <a:endParaRPr lang="zh-CN" altLang="en-US"/>
          </a:p>
        </p:txBody>
      </p:sp>
    </p:spTree>
    <p:extLst>
      <p:ext uri="{BB962C8B-B14F-4D97-AF65-F5344CB8AC3E}">
        <p14:creationId xmlns:p14="http://schemas.microsoft.com/office/powerpoint/2010/main" val="4101765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dirty="0"/>
          </a:p>
        </p:txBody>
      </p:sp>
      <p:sp>
        <p:nvSpPr>
          <p:cNvPr id="4" name="灯片编号占位符 3"/>
          <p:cNvSpPr>
            <a:spLocks noGrp="1"/>
          </p:cNvSpPr>
          <p:nvPr>
            <p:ph type="sldNum" sz="quarter" idx="5"/>
          </p:nvPr>
        </p:nvSpPr>
        <p:spPr/>
        <p:txBody>
          <a:bodyPr/>
          <a:lstStyle/>
          <a:p>
            <a:fld id="{1786A6B6-F7DB-4E5E-9F0E-222F2C2AF3EE}" type="slidenum">
              <a:rPr lang="zh-CN" altLang="en-US" smtClean="0"/>
              <a:t>10</a:t>
            </a:fld>
            <a:endParaRPr lang="zh-CN" altLang="en-US"/>
          </a:p>
        </p:txBody>
      </p:sp>
    </p:spTree>
    <p:extLst>
      <p:ext uri="{BB962C8B-B14F-4D97-AF65-F5344CB8AC3E}">
        <p14:creationId xmlns:p14="http://schemas.microsoft.com/office/powerpoint/2010/main" val="3876411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7A4CA56-C766-4643-9C49-0B5937DF92E1}" type="datetimeFigureOut">
              <a:rPr lang="zh-CN" altLang="en-US" smtClean="0"/>
              <a:t>2020/3/31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A4CA56-C766-4643-9C49-0B5937DF92E1}" type="datetimeFigureOut">
              <a:rPr lang="zh-CN" altLang="en-US" smtClean="0"/>
              <a:t>2020/3/31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4CA56-C766-4643-9C49-0B5937DF92E1}" type="datetimeFigureOut">
              <a:rPr lang="zh-CN" altLang="en-US" smtClean="0"/>
              <a:t>2020/3/31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31A4B-E62A-4F8E-837E-E9B10A41F2C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2.sv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5" name="矩形 14"/>
          <p:cNvSpPr/>
          <p:nvPr/>
        </p:nvSpPr>
        <p:spPr>
          <a:xfrm>
            <a:off x="1370336" y="3308652"/>
            <a:ext cx="9451328" cy="1474763"/>
          </a:xfrm>
          <a:prstGeom prst="rect">
            <a:avLst/>
          </a:prstGeom>
        </p:spPr>
        <p:txBody>
          <a:bodyPr wrap="square">
            <a:spAutoFit/>
          </a:bodyPr>
          <a:lstStyle/>
          <a:p>
            <a:pPr algn="ctr">
              <a:lnSpc>
                <a:spcPct val="150000"/>
              </a:lnSpc>
            </a:pPr>
            <a:r>
              <a:rPr kumimoji="1" lang="en-US" altLang="zh-CN" sz="3200" b="1" dirty="0">
                <a:latin typeface="Arial Rounded MT Bold" panose="020F0704030504030204" pitchFamily="34" charset="0"/>
                <a:ea typeface="方正清刻本悦宋简体" panose="02000000000000000000" pitchFamily="2" charset="-122"/>
              </a:rPr>
              <a:t>Blockchain for Large-Scale Internet of Things</a:t>
            </a:r>
          </a:p>
          <a:p>
            <a:pPr algn="ctr">
              <a:lnSpc>
                <a:spcPct val="150000"/>
              </a:lnSpc>
            </a:pPr>
            <a:r>
              <a:rPr kumimoji="1" lang="en-US" altLang="zh-CN" sz="3200" b="1" dirty="0">
                <a:latin typeface="Arial Rounded MT Bold" panose="020F0704030504030204" pitchFamily="34" charset="0"/>
                <a:ea typeface="方正清刻本悦宋简体" panose="02000000000000000000" pitchFamily="2" charset="-122"/>
              </a:rPr>
              <a:t>Data Storage and Protection</a:t>
            </a:r>
            <a:endParaRPr kumimoji="1" lang="zh-CN" altLang="en-US" sz="3200" b="1" dirty="0">
              <a:latin typeface="Arial Rounded MT Bold" panose="020F0704030504030204" pitchFamily="34" charset="0"/>
              <a:ea typeface="方正清刻本悦宋简体" panose="02000000000000000000" pitchFamily="2" charset="-122"/>
            </a:endParaRPr>
          </a:p>
        </p:txBody>
      </p:sp>
      <p:sp>
        <p:nvSpPr>
          <p:cNvPr id="14" name="矩形 13"/>
          <p:cNvSpPr/>
          <p:nvPr/>
        </p:nvSpPr>
        <p:spPr>
          <a:xfrm>
            <a:off x="3951410" y="5269684"/>
            <a:ext cx="1723549" cy="400110"/>
          </a:xfrm>
          <a:prstGeom prst="rect">
            <a:avLst/>
          </a:prstGeom>
        </p:spPr>
        <p:txBody>
          <a:bodyPr wrap="none">
            <a:spAutoFit/>
          </a:bodyPr>
          <a:lstStyle/>
          <a:p>
            <a:r>
              <a:rPr kumimoji="1" lang="zh-CN" altLang="en-US" sz="2000" b="1" dirty="0">
                <a:latin typeface="方正清刻本悦宋简体" panose="02000000000000000000" pitchFamily="2" charset="-122"/>
                <a:ea typeface="方正清刻本悦宋简体" panose="02000000000000000000" pitchFamily="2" charset="-122"/>
              </a:rPr>
              <a:t>导师：王亮亮</a:t>
            </a:r>
          </a:p>
        </p:txBody>
      </p:sp>
      <p:sp>
        <p:nvSpPr>
          <p:cNvPr id="20" name="矩形 19"/>
          <p:cNvSpPr/>
          <p:nvPr/>
        </p:nvSpPr>
        <p:spPr>
          <a:xfrm>
            <a:off x="6643682" y="5269684"/>
            <a:ext cx="1980029" cy="400110"/>
          </a:xfrm>
          <a:prstGeom prst="rect">
            <a:avLst/>
          </a:prstGeom>
        </p:spPr>
        <p:txBody>
          <a:bodyPr wrap="none">
            <a:spAutoFit/>
          </a:bodyPr>
          <a:lstStyle/>
          <a:p>
            <a:r>
              <a:rPr kumimoji="1" lang="zh-CN" altLang="en-US" sz="2000" b="1" dirty="0">
                <a:latin typeface="方正清刻本悦宋简体" panose="02000000000000000000" pitchFamily="2" charset="-122"/>
                <a:ea typeface="方正清刻本悦宋简体" panose="02000000000000000000" pitchFamily="2" charset="-122"/>
              </a:rPr>
              <a:t>汇报人：陈佳圣</a:t>
            </a:r>
          </a:p>
        </p:txBody>
      </p:sp>
      <p:grpSp>
        <p:nvGrpSpPr>
          <p:cNvPr id="201" name="组合 1"/>
          <p:cNvGrpSpPr/>
          <p:nvPr/>
        </p:nvGrpSpPr>
        <p:grpSpPr bwMode="auto">
          <a:xfrm>
            <a:off x="10203209" y="-781973"/>
            <a:ext cx="2441455" cy="3223791"/>
            <a:chOff x="0" y="-1"/>
            <a:chExt cx="2175714" cy="2871210"/>
          </a:xfrm>
          <a:solidFill>
            <a:srgbClr val="C22D2A"/>
          </a:solidFill>
        </p:grpSpPr>
        <p:sp>
          <p:nvSpPr>
            <p:cNvPr id="202" name="矩形 13"/>
            <p:cNvSpPr>
              <a:spLocks noChangeArrowheads="1"/>
            </p:cNvSpPr>
            <p:nvPr/>
          </p:nvSpPr>
          <p:spPr bwMode="auto">
            <a:xfrm rot="2727610">
              <a:off x="-391510" y="1232685"/>
              <a:ext cx="2871210" cy="405837"/>
            </a:xfrm>
            <a:prstGeom prst="rect">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2A2E37"/>
                </a:solidFill>
                <a:latin typeface="宋体" panose="02010600030101010101" pitchFamily="2" charset="-122"/>
                <a:sym typeface="宋体" panose="02010600030101010101" pitchFamily="2" charset="-122"/>
              </a:endParaRPr>
            </a:p>
          </p:txBody>
        </p:sp>
        <p:sp>
          <p:nvSpPr>
            <p:cNvPr id="203" name="TextBox 14"/>
            <p:cNvSpPr>
              <a:spLocks noChangeArrowheads="1"/>
            </p:cNvSpPr>
            <p:nvPr/>
          </p:nvSpPr>
          <p:spPr bwMode="auto">
            <a:xfrm rot="2748894">
              <a:off x="363661" y="1271038"/>
              <a:ext cx="1360869" cy="329132"/>
            </a:xfrm>
            <a:prstGeom prst="rect">
              <a:avLst/>
            </a:prstGeom>
            <a:solidFill>
              <a:srgbClr val="DA251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None/>
              </a:pPr>
              <a:r>
                <a:rPr lang="en-US" altLang="zh-CN"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2020·03·31</a:t>
              </a:r>
              <a:endParaRPr lang="zh-CN" altLang="en-US"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4" name="直接连接符 15"/>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endParaRPr lang="zh-CN" altLang="en-US"/>
            </a:p>
          </p:txBody>
        </p:sp>
        <p:sp>
          <p:nvSpPr>
            <p:cNvPr id="205"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endParaRPr lang="zh-CN" altLang="en-US" dirty="0"/>
            </a:p>
          </p:txBody>
        </p:sp>
      </p:grpSp>
      <p:pic>
        <p:nvPicPr>
          <p:cNvPr id="69" name="图片 68">
            <a:extLst>
              <a:ext uri="{FF2B5EF4-FFF2-40B4-BE49-F238E27FC236}">
                <a16:creationId xmlns:a16="http://schemas.microsoft.com/office/drawing/2014/main" id="{D6B89AB7-8E6B-47C3-937A-2D4DD7F744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4758" y="829922"/>
            <a:ext cx="2262484" cy="221849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6" name="圆角矩形 1766">
            <a:extLst>
              <a:ext uri="{FF2B5EF4-FFF2-40B4-BE49-F238E27FC236}">
                <a16:creationId xmlns:a16="http://schemas.microsoft.com/office/drawing/2014/main" id="{C6A95389-9FE6-44F9-B8B6-4CFAB65F13AF}"/>
              </a:ext>
            </a:extLst>
          </p:cNvPr>
          <p:cNvSpPr/>
          <p:nvPr/>
        </p:nvSpPr>
        <p:spPr>
          <a:xfrm rot="10800000" flipV="1">
            <a:off x="-5664" y="249441"/>
            <a:ext cx="484287" cy="491115"/>
          </a:xfrm>
          <a:prstGeom prst="roundRect">
            <a:avLst>
              <a:gd name="adj" fmla="val 5039"/>
            </a:avLst>
          </a:prstGeom>
          <a:solidFill>
            <a:srgbClr val="B9555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28" name="矩形 27">
            <a:extLst>
              <a:ext uri="{FF2B5EF4-FFF2-40B4-BE49-F238E27FC236}">
                <a16:creationId xmlns:a16="http://schemas.microsoft.com/office/drawing/2014/main" id="{7F27E19C-C16A-48A0-9667-F2FF0E6A7FF8}"/>
              </a:ext>
            </a:extLst>
          </p:cNvPr>
          <p:cNvSpPr/>
          <p:nvPr/>
        </p:nvSpPr>
        <p:spPr>
          <a:xfrm>
            <a:off x="979416" y="163721"/>
            <a:ext cx="2698175" cy="662554"/>
          </a:xfrm>
          <a:prstGeom prst="rect">
            <a:avLst/>
          </a:prstGeom>
        </p:spPr>
        <p:txBody>
          <a:bodyPr wrap="none">
            <a:spAutoFit/>
          </a:bodyPr>
          <a:lstStyle/>
          <a:p>
            <a:pPr>
              <a:lnSpc>
                <a:spcPct val="150000"/>
              </a:lnSpc>
            </a:pPr>
            <a:r>
              <a:rPr lang="zh-CN" altLang="en-US" sz="2800" dirty="0">
                <a:latin typeface="微软雅黑" panose="020B0503020204020204" pitchFamily="34" charset="-122"/>
                <a:ea typeface="微软雅黑" panose="020B0503020204020204" pitchFamily="34" charset="-122"/>
              </a:rPr>
              <a:t>区块链交易认证</a:t>
            </a:r>
            <a:endParaRPr lang="en-US" altLang="zh-CN" sz="2800" dirty="0">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FC50A5A5-A505-42F2-A4B2-8BE18F0DB456}"/>
              </a:ext>
            </a:extLst>
          </p:cNvPr>
          <p:cNvSpPr/>
          <p:nvPr/>
        </p:nvSpPr>
        <p:spPr>
          <a:xfrm>
            <a:off x="4023220" y="256271"/>
            <a:ext cx="8718351" cy="484285"/>
          </a:xfrm>
          <a:prstGeom prst="rect">
            <a:avLst/>
          </a:prstGeom>
          <a:gradFill>
            <a:gsLst>
              <a:gs pos="0">
                <a:schemeClr val="accent1">
                  <a:lumMod val="5000"/>
                  <a:lumOff val="95000"/>
                  <a:alpha val="0"/>
                </a:schemeClr>
              </a:gs>
              <a:gs pos="78000">
                <a:srgbClr val="B95556"/>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pic>
        <p:nvPicPr>
          <p:cNvPr id="3" name="图片 2">
            <a:extLst>
              <a:ext uri="{FF2B5EF4-FFF2-40B4-BE49-F238E27FC236}">
                <a16:creationId xmlns:a16="http://schemas.microsoft.com/office/drawing/2014/main" id="{EC84416A-FDE0-416C-A745-3044DD13D133}"/>
              </a:ext>
            </a:extLst>
          </p:cNvPr>
          <p:cNvPicPr>
            <a:picLocks noChangeAspect="1"/>
          </p:cNvPicPr>
          <p:nvPr/>
        </p:nvPicPr>
        <p:blipFill rotWithShape="1">
          <a:blip r:embed="rId3"/>
          <a:srcRect r="3697" b="2099"/>
          <a:stretch/>
        </p:blipFill>
        <p:spPr>
          <a:xfrm>
            <a:off x="4603577" y="1062615"/>
            <a:ext cx="7365818" cy="5539114"/>
          </a:xfrm>
          <a:prstGeom prst="rect">
            <a:avLst/>
          </a:prstGeom>
        </p:spPr>
      </p:pic>
      <p:sp>
        <p:nvSpPr>
          <p:cNvPr id="2" name="文本框 1">
            <a:extLst>
              <a:ext uri="{FF2B5EF4-FFF2-40B4-BE49-F238E27FC236}">
                <a16:creationId xmlns:a16="http://schemas.microsoft.com/office/drawing/2014/main" id="{2144CC8F-2E96-4588-902C-4ED171723A90}"/>
              </a:ext>
            </a:extLst>
          </p:cNvPr>
          <p:cNvSpPr txBox="1"/>
          <p:nvPr/>
        </p:nvSpPr>
        <p:spPr>
          <a:xfrm>
            <a:off x="261415" y="1420218"/>
            <a:ext cx="4363727" cy="4618572"/>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在成功注册后，物联网设备能够利用区块链存储数据。一般来说，事务包括物联网设备的标识、时间戳和操作：</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T</a:t>
            </a:r>
            <a:r>
              <a:rPr lang="en-US" altLang="zh-CN" baseline="-25000" dirty="0">
                <a:latin typeface="微软雅黑" panose="020B0503020204020204" pitchFamily="34" charset="-122"/>
                <a:ea typeface="微软雅黑" panose="020B0503020204020204" pitchFamily="34" charset="-122"/>
              </a:rPr>
              <a:t>A</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ID</a:t>
            </a:r>
            <a:r>
              <a:rPr lang="en-US" altLang="zh-CN" baseline="-25000" dirty="0">
                <a:latin typeface="微软雅黑" panose="020B0503020204020204" pitchFamily="34" charset="-122"/>
                <a:ea typeface="微软雅黑" panose="020B0503020204020204" pitchFamily="34" charset="-122"/>
              </a:rPr>
              <a:t>A</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Timestamp</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Action</a:t>
            </a:r>
            <a:r>
              <a:rPr lang="zh-CN"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验证事务时，矿工必须进行以下检查：</a:t>
            </a:r>
            <a:endParaRPr lang="zh-CN"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）公钥</a:t>
            </a:r>
            <a:r>
              <a:rPr lang="en-US" altLang="zh-CN" dirty="0">
                <a:latin typeface="微软雅黑" panose="020B0503020204020204" pitchFamily="34" charset="-122"/>
                <a:ea typeface="微软雅黑" panose="020B0503020204020204" pitchFamily="34" charset="-122"/>
              </a:rPr>
              <a:t>PK</a:t>
            </a:r>
            <a:r>
              <a:rPr lang="en-US" altLang="zh-CN" baseline="-25000"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是否是与其关联的身份</a:t>
            </a:r>
            <a:r>
              <a:rPr lang="en-US" altLang="zh-CN" dirty="0">
                <a:latin typeface="微软雅黑" panose="020B0503020204020204" pitchFamily="34" charset="-122"/>
                <a:ea typeface="微软雅黑" panose="020B0503020204020204" pitchFamily="34" charset="-122"/>
              </a:rPr>
              <a:t>ID</a:t>
            </a:r>
            <a:r>
              <a:rPr lang="en-US" altLang="zh-CN" baseline="-25000"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派生的；</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）是否可以使用公钥</a:t>
            </a:r>
            <a:r>
              <a:rPr lang="en-US" altLang="zh-CN" dirty="0">
                <a:latin typeface="微软雅黑" panose="020B0503020204020204" pitchFamily="34" charset="-122"/>
                <a:ea typeface="微软雅黑" panose="020B0503020204020204" pitchFamily="34" charset="-122"/>
              </a:rPr>
              <a:t>PK</a:t>
            </a:r>
            <a:r>
              <a:rPr lang="en-US" altLang="zh-CN" baseline="-25000"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验证已签名的事务。</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通过检查以上两个要求，矿工可以验证是否由</a:t>
            </a:r>
            <a:r>
              <a:rPr lang="en-US" altLang="zh-CN" dirty="0">
                <a:latin typeface="微软雅黑" panose="020B0503020204020204" pitchFamily="34" charset="-122"/>
                <a:ea typeface="微软雅黑" panose="020B0503020204020204" pitchFamily="34" charset="-122"/>
              </a:rPr>
              <a:t>ID</a:t>
            </a:r>
            <a:r>
              <a:rPr lang="en-US" altLang="zh-CN" baseline="-25000"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创建了事务</a:t>
            </a:r>
            <a:r>
              <a:rPr lang="en-US" altLang="zh-CN" dirty="0"/>
              <a:t>T</a:t>
            </a:r>
            <a:r>
              <a:rPr lang="en-US" altLang="zh-CN" baseline="-25000" dirty="0"/>
              <a:t>A </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E07B572F-C259-462E-AA0E-DB3899C47E76}"/>
              </a:ext>
            </a:extLst>
          </p:cNvPr>
          <p:cNvSpPr/>
          <p:nvPr/>
        </p:nvSpPr>
        <p:spPr>
          <a:xfrm>
            <a:off x="9010433" y="2610307"/>
            <a:ext cx="2571110" cy="81869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a:extLst>
              <a:ext uri="{FF2B5EF4-FFF2-40B4-BE49-F238E27FC236}">
                <a16:creationId xmlns:a16="http://schemas.microsoft.com/office/drawing/2014/main" id="{9F6F0EFF-FAFA-44F6-A454-4520CFDE4BB4}"/>
              </a:ext>
            </a:extLst>
          </p:cNvPr>
          <p:cNvCxnSpPr>
            <a:cxnSpLocks/>
          </p:cNvCxnSpPr>
          <p:nvPr/>
        </p:nvCxnSpPr>
        <p:spPr>
          <a:xfrm>
            <a:off x="6215865" y="2866490"/>
            <a:ext cx="2794567" cy="924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AA62B0D-075C-4388-9A5F-4F2DA9ABFF89}"/>
              </a:ext>
            </a:extLst>
          </p:cNvPr>
          <p:cNvSpPr txBox="1"/>
          <p:nvPr/>
        </p:nvSpPr>
        <p:spPr>
          <a:xfrm>
            <a:off x="9100331" y="2677223"/>
            <a:ext cx="2481211"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当一个事务被提交时，它会被自动标记</a:t>
            </a:r>
            <a:r>
              <a:rPr lang="en-US" altLang="zh-CN" dirty="0">
                <a:latin typeface="微软雅黑" panose="020B0503020204020204" pitchFamily="34" charset="-122"/>
                <a:ea typeface="微软雅黑" panose="020B0503020204020204" pitchFamily="34" charset="-122"/>
              </a:rPr>
              <a:t>s=0</a:t>
            </a:r>
            <a:endParaRPr lang="zh-CN" altLang="en-US"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00CB3F7E-A2DE-4559-9980-77AF8185B544}"/>
              </a:ext>
            </a:extLst>
          </p:cNvPr>
          <p:cNvSpPr/>
          <p:nvPr/>
        </p:nvSpPr>
        <p:spPr>
          <a:xfrm>
            <a:off x="9010433" y="4431692"/>
            <a:ext cx="2571110" cy="81869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66591121-552B-4F5A-B0E7-A6E43EC4F353}"/>
              </a:ext>
            </a:extLst>
          </p:cNvPr>
          <p:cNvSpPr txBox="1"/>
          <p:nvPr/>
        </p:nvSpPr>
        <p:spPr>
          <a:xfrm>
            <a:off x="8967303" y="4517872"/>
            <a:ext cx="2794567"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成功验证的事务</a:t>
            </a:r>
            <a:r>
              <a:rPr lang="en-US" altLang="zh-CN" dirty="0">
                <a:latin typeface="微软雅黑" panose="020B0503020204020204" pitchFamily="34" charset="-122"/>
                <a:ea typeface="微软雅黑" panose="020B0503020204020204" pitchFamily="34" charset="-122"/>
              </a:rPr>
              <a:t>s=1</a:t>
            </a:r>
            <a:r>
              <a:rPr lang="zh-CN" altLang="en-US" dirty="0">
                <a:latin typeface="微软雅黑" panose="020B0503020204020204" pitchFamily="34" charset="-122"/>
                <a:ea typeface="微软雅黑" panose="020B0503020204020204" pitchFamily="34" charset="-122"/>
              </a:rPr>
              <a:t>，并将验证的事务写入块中。</a:t>
            </a:r>
          </a:p>
        </p:txBody>
      </p:sp>
      <p:cxnSp>
        <p:nvCxnSpPr>
          <p:cNvPr id="19" name="直接箭头连接符 18">
            <a:extLst>
              <a:ext uri="{FF2B5EF4-FFF2-40B4-BE49-F238E27FC236}">
                <a16:creationId xmlns:a16="http://schemas.microsoft.com/office/drawing/2014/main" id="{88C619F7-D14B-47B3-990A-74A341C44D95}"/>
              </a:ext>
            </a:extLst>
          </p:cNvPr>
          <p:cNvCxnSpPr>
            <a:cxnSpLocks/>
          </p:cNvCxnSpPr>
          <p:nvPr/>
        </p:nvCxnSpPr>
        <p:spPr>
          <a:xfrm>
            <a:off x="6688476" y="4762832"/>
            <a:ext cx="2321956" cy="1215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9FE5116B-6477-41F4-95AB-94CF25616158}"/>
              </a:ext>
            </a:extLst>
          </p:cNvPr>
          <p:cNvCxnSpPr>
            <a:cxnSpLocks/>
          </p:cNvCxnSpPr>
          <p:nvPr/>
        </p:nvCxnSpPr>
        <p:spPr>
          <a:xfrm>
            <a:off x="2917861" y="2958957"/>
            <a:ext cx="83220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9AD9F5FD-9651-4AE4-8495-1817D70F3F75}"/>
              </a:ext>
            </a:extLst>
          </p:cNvPr>
          <p:cNvSpPr txBox="1"/>
          <p:nvPr/>
        </p:nvSpPr>
        <p:spPr>
          <a:xfrm>
            <a:off x="3268068" y="2497158"/>
            <a:ext cx="755152" cy="369332"/>
          </a:xfrm>
          <a:prstGeom prst="rect">
            <a:avLst/>
          </a:prstGeom>
          <a:noFill/>
        </p:spPr>
        <p:txBody>
          <a:bodyPr wrap="square" rtlCol="0">
            <a:spAutoFit/>
          </a:bodyPr>
          <a:lstStyle/>
          <a:p>
            <a:r>
              <a:rPr lang="en-US" altLang="zh-CN" dirty="0" err="1">
                <a:solidFill>
                  <a:srgbClr val="FF0000"/>
                </a:solidFill>
                <a:latin typeface="微软雅黑" panose="020B0503020204020204" pitchFamily="34" charset="-122"/>
                <a:ea typeface="微软雅黑" panose="020B0503020204020204" pitchFamily="34" charset="-122"/>
              </a:rPr>
              <a:t>Addr</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3FD0AE32-A39A-47EF-B26F-664428FCAD06}"/>
              </a:ext>
            </a:extLst>
          </p:cNvPr>
          <p:cNvSpPr txBox="1"/>
          <p:nvPr/>
        </p:nvSpPr>
        <p:spPr>
          <a:xfrm>
            <a:off x="4060175" y="310332"/>
            <a:ext cx="4900613"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Authentication Of Blockchain Transactions</a:t>
            </a:r>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985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0" end="0"/>
                                            </p:txEl>
                                          </p:spTgt>
                                        </p:tgtEl>
                                        <p:attrNameLst>
                                          <p:attrName>style.visibility</p:attrName>
                                        </p:attrNameLst>
                                      </p:cBhvr>
                                      <p:to>
                                        <p:strVal val="visible"/>
                                      </p:to>
                                    </p:set>
                                    <p:animEffect transition="in" filter="fade">
                                      <p:cBhvr>
                                        <p:cTn id="10" dur="500"/>
                                        <p:tgtEl>
                                          <p:spTgt spid="2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par>
                                <p:cTn id="27" presetID="10"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par>
                                <p:cTn id="30" presetID="10" presetClass="entr" presetSubtype="0" fill="hold" nodeType="with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6" name="圆角矩形 1766">
            <a:extLst>
              <a:ext uri="{FF2B5EF4-FFF2-40B4-BE49-F238E27FC236}">
                <a16:creationId xmlns:a16="http://schemas.microsoft.com/office/drawing/2014/main" id="{C6A95389-9FE6-44F9-B8B6-4CFAB65F13AF}"/>
              </a:ext>
            </a:extLst>
          </p:cNvPr>
          <p:cNvSpPr/>
          <p:nvPr/>
        </p:nvSpPr>
        <p:spPr>
          <a:xfrm rot="10800000" flipV="1">
            <a:off x="-5664" y="249441"/>
            <a:ext cx="484287" cy="491115"/>
          </a:xfrm>
          <a:prstGeom prst="roundRect">
            <a:avLst>
              <a:gd name="adj" fmla="val 5039"/>
            </a:avLst>
          </a:prstGeom>
          <a:solidFill>
            <a:srgbClr val="B9555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28" name="矩形 27">
            <a:extLst>
              <a:ext uri="{FF2B5EF4-FFF2-40B4-BE49-F238E27FC236}">
                <a16:creationId xmlns:a16="http://schemas.microsoft.com/office/drawing/2014/main" id="{7F27E19C-C16A-48A0-9667-F2FF0E6A7FF8}"/>
              </a:ext>
            </a:extLst>
          </p:cNvPr>
          <p:cNvSpPr/>
          <p:nvPr/>
        </p:nvSpPr>
        <p:spPr>
          <a:xfrm>
            <a:off x="979416" y="163721"/>
            <a:ext cx="2698175" cy="662554"/>
          </a:xfrm>
          <a:prstGeom prst="rect">
            <a:avLst/>
          </a:prstGeom>
        </p:spPr>
        <p:txBody>
          <a:bodyPr wrap="none">
            <a:spAutoFit/>
          </a:bodyPr>
          <a:lstStyle/>
          <a:p>
            <a:pPr>
              <a:lnSpc>
                <a:spcPct val="150000"/>
              </a:lnSpc>
            </a:pPr>
            <a:r>
              <a:rPr lang="zh-CN" altLang="en-US" sz="2800" dirty="0">
                <a:latin typeface="微软雅黑" panose="020B0503020204020204" pitchFamily="34" charset="-122"/>
                <a:ea typeface="微软雅黑" panose="020B0503020204020204" pitchFamily="34" charset="-122"/>
              </a:rPr>
              <a:t>区块链交易认证</a:t>
            </a:r>
            <a:endParaRPr lang="en-US" altLang="zh-CN" sz="2800" dirty="0">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FC50A5A5-A505-42F2-A4B2-8BE18F0DB456}"/>
              </a:ext>
            </a:extLst>
          </p:cNvPr>
          <p:cNvSpPr/>
          <p:nvPr/>
        </p:nvSpPr>
        <p:spPr>
          <a:xfrm>
            <a:off x="4060175" y="256271"/>
            <a:ext cx="8718351" cy="484285"/>
          </a:xfrm>
          <a:prstGeom prst="rect">
            <a:avLst/>
          </a:prstGeom>
          <a:gradFill>
            <a:gsLst>
              <a:gs pos="0">
                <a:schemeClr val="accent1">
                  <a:lumMod val="5000"/>
                  <a:lumOff val="95000"/>
                  <a:alpha val="0"/>
                </a:schemeClr>
              </a:gs>
              <a:gs pos="78000">
                <a:srgbClr val="B95556"/>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pic>
        <p:nvPicPr>
          <p:cNvPr id="2" name="图片 1">
            <a:extLst>
              <a:ext uri="{FF2B5EF4-FFF2-40B4-BE49-F238E27FC236}">
                <a16:creationId xmlns:a16="http://schemas.microsoft.com/office/drawing/2014/main" id="{8114B62F-8935-437B-A589-0D1F58897643}"/>
              </a:ext>
            </a:extLst>
          </p:cNvPr>
          <p:cNvPicPr>
            <a:picLocks noChangeAspect="1"/>
          </p:cNvPicPr>
          <p:nvPr/>
        </p:nvPicPr>
        <p:blipFill>
          <a:blip r:embed="rId3"/>
          <a:stretch>
            <a:fillRect/>
          </a:stretch>
        </p:blipFill>
        <p:spPr>
          <a:xfrm>
            <a:off x="5848350" y="936851"/>
            <a:ext cx="6092980" cy="5664878"/>
          </a:xfrm>
          <a:prstGeom prst="rect">
            <a:avLst/>
          </a:prstGeom>
        </p:spPr>
      </p:pic>
      <p:sp>
        <p:nvSpPr>
          <p:cNvPr id="3" name="文本框 2">
            <a:extLst>
              <a:ext uri="{FF2B5EF4-FFF2-40B4-BE49-F238E27FC236}">
                <a16:creationId xmlns:a16="http://schemas.microsoft.com/office/drawing/2014/main" id="{2CB4EBB8-5BCF-4A5B-B857-502E5BC49F4F}"/>
              </a:ext>
            </a:extLst>
          </p:cNvPr>
          <p:cNvSpPr txBox="1"/>
          <p:nvPr/>
        </p:nvSpPr>
        <p:spPr>
          <a:xfrm>
            <a:off x="543639" y="1226834"/>
            <a:ext cx="2205573"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以医疗数据为例：</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C801706-8806-4A58-8384-29D14E9F2162}"/>
                  </a:ext>
                </a:extLst>
              </p:cNvPr>
              <p:cNvSpPr txBox="1"/>
              <p:nvPr/>
            </p:nvSpPr>
            <p:spPr>
              <a:xfrm>
                <a:off x="196872" y="2317036"/>
                <a:ext cx="5687793" cy="2536400"/>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）首先，医疗设备通过边缘服务器创建访问控制列表，明确指定谁可以访问他的数据；</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）然后创建一个事务</a:t>
                </a:r>
                <a:r>
                  <a:rPr lang="en-US" altLang="zh-CN" dirty="0">
                    <a:latin typeface="微软雅黑" panose="020B0503020204020204" pitchFamily="34" charset="-122"/>
                    <a:ea typeface="微软雅黑" panose="020B0503020204020204" pitchFamily="34" charset="-122"/>
                  </a:rPr>
                  <a:t>T</a:t>
                </a:r>
                <a:r>
                  <a:rPr lang="en-US" altLang="zh-CN" baseline="-25000" dirty="0">
                    <a:latin typeface="微软雅黑" panose="020B0503020204020204" pitchFamily="34" charset="-122"/>
                    <a:ea typeface="微软雅黑" panose="020B0503020204020204" pitchFamily="34" charset="-122"/>
                  </a:rPr>
                  <a:t>A</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ID</a:t>
                </a:r>
                <a:r>
                  <a:rPr lang="en-US" altLang="zh-CN" baseline="-25000" dirty="0">
                    <a:latin typeface="微软雅黑" panose="020B0503020204020204" pitchFamily="34" charset="-122"/>
                    <a:ea typeface="微软雅黑" panose="020B0503020204020204" pitchFamily="34" charset="-122"/>
                  </a:rPr>
                  <a:t>A</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PK</a:t>
                </a:r>
                <a:r>
                  <a:rPr lang="en-US" altLang="zh-CN" baseline="-25000" dirty="0">
                    <a:latin typeface="微软雅黑" panose="020B0503020204020204" pitchFamily="34" charset="-122"/>
                    <a:ea typeface="微软雅黑" panose="020B0503020204020204" pitchFamily="34" charset="-122"/>
                  </a:rPr>
                  <a:t>A</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ACL</a:t>
                </a:r>
                <a:r>
                  <a:rPr lang="zh-CN"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Addr</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和一个附加到事务上的签名</a:t>
                </a:r>
                <a14:m>
                  <m:oMath xmlns:m="http://schemas.openxmlformats.org/officeDocument/2006/math">
                    <m:r>
                      <a:rPr lang="en-US" altLang="zh-CN" i="1">
                        <a:latin typeface="Cambria Math" panose="02040503050406030204" pitchFamily="18" charset="0"/>
                      </a:rPr>
                      <m:t>𝜎</m:t>
                    </m:r>
                  </m:oMath>
                </a14:m>
                <a:r>
                  <a:rPr lang="en-US" altLang="zh-CN" baseline="-25000" dirty="0"/>
                  <a:t>A</a:t>
                </a:r>
                <a:r>
                  <a:rPr lang="zh-CN" altLang="en-US" dirty="0">
                    <a:latin typeface="微软雅黑" panose="020B0503020204020204" pitchFamily="34" charset="-122"/>
                    <a:ea typeface="微软雅黑" panose="020B0503020204020204" pitchFamily="34" charset="-122"/>
                  </a:rPr>
                  <a:t>，并将该事务给广播出去；</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）区块链中的矿工一旦收到</a:t>
                </a:r>
                <a:r>
                  <a:rPr lang="en-US" altLang="zh-CN" dirty="0">
                    <a:latin typeface="微软雅黑" panose="020B0503020204020204" pitchFamily="34" charset="-122"/>
                    <a:ea typeface="微软雅黑" panose="020B0503020204020204" pitchFamily="34" charset="-122"/>
                  </a:rPr>
                  <a:t>T</a:t>
                </a:r>
                <a:r>
                  <a:rPr lang="en-US" altLang="zh-CN" baseline="-25000" dirty="0">
                    <a:latin typeface="微软雅黑" panose="020B0503020204020204" pitchFamily="34" charset="-122"/>
                    <a:ea typeface="微软雅黑" panose="020B0503020204020204" pitchFamily="34" charset="-122"/>
                  </a:rPr>
                  <a:t>A </a:t>
                </a:r>
                <a:r>
                  <a:rPr lang="zh-CN" altLang="en-US" dirty="0">
                    <a:latin typeface="微软雅黑" panose="020B0503020204020204" pitchFamily="34" charset="-122"/>
                    <a:ea typeface="微软雅黑" panose="020B0503020204020204" pitchFamily="34" charset="-122"/>
                  </a:rPr>
                  <a:t>，就必须要进行两次检查来验证事务的有效性。</a:t>
                </a:r>
                <a:endParaRPr lang="zh-CN" altLang="zh-CN" dirty="0">
                  <a:latin typeface="微软雅黑" panose="020B0503020204020204" pitchFamily="34" charset="-122"/>
                  <a:ea typeface="微软雅黑" panose="020B0503020204020204" pitchFamily="34" charset="-122"/>
                </a:endParaRPr>
              </a:p>
            </p:txBody>
          </p:sp>
        </mc:Choice>
        <mc:Fallback xmlns="">
          <p:sp>
            <p:nvSpPr>
              <p:cNvPr id="4" name="文本框 3">
                <a:extLst>
                  <a:ext uri="{FF2B5EF4-FFF2-40B4-BE49-F238E27FC236}">
                    <a16:creationId xmlns:a16="http://schemas.microsoft.com/office/drawing/2014/main" id="{5C801706-8806-4A58-8384-29D14E9F2162}"/>
                  </a:ext>
                </a:extLst>
              </p:cNvPr>
              <p:cNvSpPr txBox="1">
                <a:spLocks noRot="1" noChangeAspect="1" noMove="1" noResize="1" noEditPoints="1" noAdjustHandles="1" noChangeArrowheads="1" noChangeShapeType="1" noTextEdit="1"/>
              </p:cNvSpPr>
              <p:nvPr/>
            </p:nvSpPr>
            <p:spPr>
              <a:xfrm>
                <a:off x="196872" y="2317036"/>
                <a:ext cx="5687793" cy="2536400"/>
              </a:xfrm>
              <a:prstGeom prst="rect">
                <a:avLst/>
              </a:prstGeom>
              <a:blipFill>
                <a:blip r:embed="rId4"/>
                <a:stretch>
                  <a:fillRect l="-857" r="-4930" b="-2885"/>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164BA22B-A16D-4718-88A2-654621B200EA}"/>
              </a:ext>
            </a:extLst>
          </p:cNvPr>
          <p:cNvSpPr txBox="1"/>
          <p:nvPr/>
        </p:nvSpPr>
        <p:spPr>
          <a:xfrm>
            <a:off x="4060175" y="310332"/>
            <a:ext cx="4900613"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Authentication Of Blockchain Transactions</a:t>
            </a:r>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9849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6" name="圆角矩形 1766">
            <a:extLst>
              <a:ext uri="{FF2B5EF4-FFF2-40B4-BE49-F238E27FC236}">
                <a16:creationId xmlns:a16="http://schemas.microsoft.com/office/drawing/2014/main" id="{C6A95389-9FE6-44F9-B8B6-4CFAB65F13AF}"/>
              </a:ext>
            </a:extLst>
          </p:cNvPr>
          <p:cNvSpPr/>
          <p:nvPr/>
        </p:nvSpPr>
        <p:spPr>
          <a:xfrm rot="10800000" flipV="1">
            <a:off x="-5664" y="249441"/>
            <a:ext cx="484287" cy="491115"/>
          </a:xfrm>
          <a:prstGeom prst="roundRect">
            <a:avLst>
              <a:gd name="adj" fmla="val 5039"/>
            </a:avLst>
          </a:prstGeom>
          <a:solidFill>
            <a:srgbClr val="B9555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28" name="矩形 27">
            <a:extLst>
              <a:ext uri="{FF2B5EF4-FFF2-40B4-BE49-F238E27FC236}">
                <a16:creationId xmlns:a16="http://schemas.microsoft.com/office/drawing/2014/main" id="{7F27E19C-C16A-48A0-9667-F2FF0E6A7FF8}"/>
              </a:ext>
            </a:extLst>
          </p:cNvPr>
          <p:cNvSpPr/>
          <p:nvPr/>
        </p:nvSpPr>
        <p:spPr>
          <a:xfrm>
            <a:off x="979416" y="163721"/>
            <a:ext cx="2698175" cy="662554"/>
          </a:xfrm>
          <a:prstGeom prst="rect">
            <a:avLst/>
          </a:prstGeom>
        </p:spPr>
        <p:txBody>
          <a:bodyPr wrap="none">
            <a:spAutoFit/>
          </a:bodyPr>
          <a:lstStyle/>
          <a:p>
            <a:pPr>
              <a:lnSpc>
                <a:spcPct val="150000"/>
              </a:lnSpc>
            </a:pPr>
            <a:r>
              <a:rPr lang="zh-CN" altLang="en-US" sz="2800" dirty="0">
                <a:latin typeface="微软雅黑" panose="020B0503020204020204" pitchFamily="34" charset="-122"/>
                <a:ea typeface="微软雅黑" panose="020B0503020204020204" pitchFamily="34" charset="-122"/>
              </a:rPr>
              <a:t>区块链交易认证</a:t>
            </a:r>
            <a:endParaRPr lang="en-US" altLang="zh-CN" sz="2800" dirty="0">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FC50A5A5-A505-42F2-A4B2-8BE18F0DB456}"/>
              </a:ext>
            </a:extLst>
          </p:cNvPr>
          <p:cNvSpPr/>
          <p:nvPr/>
        </p:nvSpPr>
        <p:spPr>
          <a:xfrm>
            <a:off x="4060175" y="256271"/>
            <a:ext cx="8718351" cy="484285"/>
          </a:xfrm>
          <a:prstGeom prst="rect">
            <a:avLst/>
          </a:prstGeom>
          <a:gradFill>
            <a:gsLst>
              <a:gs pos="0">
                <a:schemeClr val="accent1">
                  <a:lumMod val="5000"/>
                  <a:lumOff val="95000"/>
                  <a:alpha val="0"/>
                </a:schemeClr>
              </a:gs>
              <a:gs pos="78000">
                <a:srgbClr val="B95556"/>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pic>
        <p:nvPicPr>
          <p:cNvPr id="3" name="图片 2">
            <a:extLst>
              <a:ext uri="{FF2B5EF4-FFF2-40B4-BE49-F238E27FC236}">
                <a16:creationId xmlns:a16="http://schemas.microsoft.com/office/drawing/2014/main" id="{6BCDEF99-119C-4E11-841D-89B484D76B97}"/>
              </a:ext>
            </a:extLst>
          </p:cNvPr>
          <p:cNvPicPr>
            <a:picLocks noChangeAspect="1"/>
          </p:cNvPicPr>
          <p:nvPr/>
        </p:nvPicPr>
        <p:blipFill rotWithShape="1">
          <a:blip r:embed="rId3"/>
          <a:srcRect r="703" b="2492"/>
          <a:stretch/>
        </p:blipFill>
        <p:spPr>
          <a:xfrm>
            <a:off x="6188795" y="895350"/>
            <a:ext cx="5807262" cy="5962650"/>
          </a:xfrm>
          <a:prstGeom prst="rect">
            <a:avLst/>
          </a:prstGeom>
        </p:spPr>
      </p:pic>
      <p:sp>
        <p:nvSpPr>
          <p:cNvPr id="2" name="文本框 1">
            <a:extLst>
              <a:ext uri="{FF2B5EF4-FFF2-40B4-BE49-F238E27FC236}">
                <a16:creationId xmlns:a16="http://schemas.microsoft.com/office/drawing/2014/main" id="{5FA6D10F-703A-4053-87E8-3EDF80C8E37E}"/>
              </a:ext>
            </a:extLst>
          </p:cNvPr>
          <p:cNvSpPr txBox="1"/>
          <p:nvPr/>
        </p:nvSpPr>
        <p:spPr>
          <a:xfrm>
            <a:off x="478623" y="2160800"/>
            <a:ext cx="5321840" cy="3364383"/>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）如果</a:t>
            </a:r>
            <a:r>
              <a:rPr lang="en-US" altLang="zh-CN" dirty="0">
                <a:latin typeface="微软雅黑" panose="020B0503020204020204" pitchFamily="34" charset="-122"/>
                <a:ea typeface="微软雅黑" panose="020B0503020204020204" pitchFamily="34" charset="-122"/>
              </a:rPr>
              <a:t>ID</a:t>
            </a:r>
            <a:r>
              <a:rPr lang="en-US" altLang="zh-CN" baseline="-25000"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的医疗设备想要访问数据，它可以创建一个事务</a:t>
            </a:r>
            <a:r>
              <a:rPr lang="en-US" altLang="zh-CN" dirty="0">
                <a:latin typeface="微软雅黑" panose="020B0503020204020204" pitchFamily="34" charset="-122"/>
                <a:ea typeface="微软雅黑" panose="020B0503020204020204" pitchFamily="34" charset="-122"/>
              </a:rPr>
              <a:t>T</a:t>
            </a:r>
            <a:r>
              <a:rPr lang="en-US" altLang="zh-CN" baseline="-25000" dirty="0">
                <a:latin typeface="微软雅黑" panose="020B0503020204020204" pitchFamily="34" charset="-122"/>
                <a:ea typeface="微软雅黑" panose="020B0503020204020204" pitchFamily="34" charset="-122"/>
              </a:rPr>
              <a:t>B</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ID</a:t>
            </a:r>
            <a:r>
              <a:rPr lang="en-US" altLang="zh-CN" baseline="-25000" dirty="0">
                <a:latin typeface="微软雅黑" panose="020B0503020204020204" pitchFamily="34" charset="-122"/>
                <a:ea typeface="微软雅黑" panose="020B0503020204020204" pitchFamily="34" charset="-122"/>
              </a:rPr>
              <a:t>B</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ID</a:t>
            </a:r>
            <a:r>
              <a:rPr lang="en-US" altLang="zh-CN" baseline="-25000" dirty="0">
                <a:latin typeface="微软雅黑" panose="020B0503020204020204" pitchFamily="34" charset="-122"/>
                <a:ea typeface="微软雅黑" panose="020B0503020204020204" pitchFamily="34" charset="-122"/>
              </a:rPr>
              <a:t>A </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Addr</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，用其私钥</a:t>
            </a:r>
            <a:r>
              <a:rPr lang="en-US" altLang="zh-CN" dirty="0">
                <a:latin typeface="微软雅黑" panose="020B0503020204020204" pitchFamily="34" charset="-122"/>
                <a:ea typeface="微软雅黑" panose="020B0503020204020204" pitchFamily="34" charset="-122"/>
              </a:rPr>
              <a:t>SK</a:t>
            </a:r>
            <a:r>
              <a:rPr lang="en-US" altLang="zh-CN" baseline="-25000"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签名</a:t>
            </a:r>
            <a:r>
              <a:rPr lang="en-US" altLang="zh-CN" dirty="0">
                <a:latin typeface="微软雅黑" panose="020B0503020204020204" pitchFamily="34" charset="-122"/>
                <a:ea typeface="微软雅黑" panose="020B0503020204020204" pitchFamily="34" charset="-122"/>
              </a:rPr>
              <a:t>T</a:t>
            </a:r>
            <a:r>
              <a:rPr lang="en-US" altLang="zh-CN" baseline="-25000" dirty="0">
                <a:latin typeface="微软雅黑" panose="020B0503020204020204" pitchFamily="34" charset="-122"/>
                <a:ea typeface="微软雅黑" panose="020B0503020204020204" pitchFamily="34" charset="-122"/>
              </a:rPr>
              <a:t>B </a:t>
            </a:r>
            <a:r>
              <a:rPr lang="zh-CN" altLang="en-US" dirty="0">
                <a:latin typeface="微软雅黑" panose="020B0503020204020204" pitchFamily="34" charset="-122"/>
                <a:ea typeface="微软雅黑" panose="020B0503020204020204" pitchFamily="34" charset="-122"/>
              </a:rPr>
              <a:t>，并将签名附加到</a:t>
            </a:r>
            <a:r>
              <a:rPr lang="en-US" altLang="zh-CN" dirty="0">
                <a:latin typeface="微软雅黑" panose="020B0503020204020204" pitchFamily="34" charset="-122"/>
                <a:ea typeface="微软雅黑" panose="020B0503020204020204" pitchFamily="34" charset="-122"/>
              </a:rPr>
              <a:t>T</a:t>
            </a:r>
            <a:r>
              <a:rPr lang="en-US" altLang="zh-CN" baseline="-25000" dirty="0">
                <a:latin typeface="微软雅黑" panose="020B0503020204020204" pitchFamily="34" charset="-122"/>
                <a:ea typeface="微软雅黑" panose="020B0503020204020204" pitchFamily="34" charset="-122"/>
              </a:rPr>
              <a:t>B </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）系统中的矿工首先验证</a:t>
            </a:r>
            <a:r>
              <a:rPr lang="en-US" altLang="zh-CN" dirty="0">
                <a:latin typeface="微软雅黑" panose="020B0503020204020204" pitchFamily="34" charset="-122"/>
                <a:ea typeface="微软雅黑" panose="020B0503020204020204" pitchFamily="34" charset="-122"/>
              </a:rPr>
              <a:t>T</a:t>
            </a:r>
            <a:r>
              <a:rPr lang="en-US" altLang="zh-CN" baseline="-25000"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是否通过验证，其次验证</a:t>
            </a:r>
            <a:r>
              <a:rPr lang="en-US" altLang="zh-CN" dirty="0">
                <a:latin typeface="微软雅黑" panose="020B0503020204020204" pitchFamily="34" charset="-122"/>
                <a:ea typeface="微软雅黑" panose="020B0503020204020204" pitchFamily="34" charset="-122"/>
              </a:rPr>
              <a:t>ID</a:t>
            </a:r>
            <a:r>
              <a:rPr lang="en-US" altLang="zh-CN" baseline="-25000"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的身份是否属于访问控制列表。</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两个验证都需要通过才能验证此事务的有效性。如果未经授权的物联网设备试图访问患者的敏感数据，它将被系统阻止，因为它无法通过验证。</a:t>
            </a:r>
          </a:p>
        </p:txBody>
      </p:sp>
      <p:sp>
        <p:nvSpPr>
          <p:cNvPr id="7" name="文本框 6">
            <a:extLst>
              <a:ext uri="{FF2B5EF4-FFF2-40B4-BE49-F238E27FC236}">
                <a16:creationId xmlns:a16="http://schemas.microsoft.com/office/drawing/2014/main" id="{C0CFBB2B-B475-4754-A7AF-3D96CD58ECD1}"/>
              </a:ext>
            </a:extLst>
          </p:cNvPr>
          <p:cNvSpPr txBox="1"/>
          <p:nvPr/>
        </p:nvSpPr>
        <p:spPr>
          <a:xfrm>
            <a:off x="4060175" y="310332"/>
            <a:ext cx="4900613"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Authentication Of Blockchain Transactions</a:t>
            </a:r>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50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6" name="圆角矩形 1766">
            <a:extLst>
              <a:ext uri="{FF2B5EF4-FFF2-40B4-BE49-F238E27FC236}">
                <a16:creationId xmlns:a16="http://schemas.microsoft.com/office/drawing/2014/main" id="{C6A95389-9FE6-44F9-B8B6-4CFAB65F13AF}"/>
              </a:ext>
            </a:extLst>
          </p:cNvPr>
          <p:cNvSpPr/>
          <p:nvPr/>
        </p:nvSpPr>
        <p:spPr>
          <a:xfrm rot="10800000" flipV="1">
            <a:off x="-5664" y="249441"/>
            <a:ext cx="484287" cy="491115"/>
          </a:xfrm>
          <a:prstGeom prst="roundRect">
            <a:avLst>
              <a:gd name="adj" fmla="val 5039"/>
            </a:avLst>
          </a:prstGeom>
          <a:solidFill>
            <a:srgbClr val="B9555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28" name="矩形 27">
            <a:extLst>
              <a:ext uri="{FF2B5EF4-FFF2-40B4-BE49-F238E27FC236}">
                <a16:creationId xmlns:a16="http://schemas.microsoft.com/office/drawing/2014/main" id="{7F27E19C-C16A-48A0-9667-F2FF0E6A7FF8}"/>
              </a:ext>
            </a:extLst>
          </p:cNvPr>
          <p:cNvSpPr/>
          <p:nvPr/>
        </p:nvSpPr>
        <p:spPr>
          <a:xfrm>
            <a:off x="979416" y="163721"/>
            <a:ext cx="2698175" cy="662554"/>
          </a:xfrm>
          <a:prstGeom prst="rect">
            <a:avLst/>
          </a:prstGeom>
        </p:spPr>
        <p:txBody>
          <a:bodyPr wrap="none">
            <a:spAutoFit/>
          </a:bodyPr>
          <a:lstStyle/>
          <a:p>
            <a:pPr>
              <a:lnSpc>
                <a:spcPct val="150000"/>
              </a:lnSpc>
            </a:pPr>
            <a:r>
              <a:rPr lang="zh-CN" altLang="en-US" sz="2800" dirty="0">
                <a:latin typeface="微软雅黑" panose="020B0503020204020204" pitchFamily="34" charset="-122"/>
                <a:ea typeface="微软雅黑" panose="020B0503020204020204" pitchFamily="34" charset="-122"/>
              </a:rPr>
              <a:t>区块链交易认证</a:t>
            </a:r>
            <a:endParaRPr lang="en-US" altLang="zh-CN" sz="2800" dirty="0">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FC50A5A5-A505-42F2-A4B2-8BE18F0DB456}"/>
              </a:ext>
            </a:extLst>
          </p:cNvPr>
          <p:cNvSpPr/>
          <p:nvPr/>
        </p:nvSpPr>
        <p:spPr>
          <a:xfrm>
            <a:off x="4060175" y="256271"/>
            <a:ext cx="8718351" cy="484285"/>
          </a:xfrm>
          <a:prstGeom prst="rect">
            <a:avLst/>
          </a:prstGeom>
          <a:gradFill>
            <a:gsLst>
              <a:gs pos="0">
                <a:schemeClr val="accent1">
                  <a:lumMod val="5000"/>
                  <a:lumOff val="95000"/>
                  <a:alpha val="0"/>
                </a:schemeClr>
              </a:gs>
              <a:gs pos="78000">
                <a:srgbClr val="B95556"/>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pic>
        <p:nvPicPr>
          <p:cNvPr id="2" name="图片 1">
            <a:extLst>
              <a:ext uri="{FF2B5EF4-FFF2-40B4-BE49-F238E27FC236}">
                <a16:creationId xmlns:a16="http://schemas.microsoft.com/office/drawing/2014/main" id="{192FA19B-D818-4201-910C-E9A7594D0062}"/>
              </a:ext>
            </a:extLst>
          </p:cNvPr>
          <p:cNvPicPr>
            <a:picLocks noChangeAspect="1"/>
          </p:cNvPicPr>
          <p:nvPr/>
        </p:nvPicPr>
        <p:blipFill>
          <a:blip r:embed="rId3"/>
          <a:stretch>
            <a:fillRect/>
          </a:stretch>
        </p:blipFill>
        <p:spPr>
          <a:xfrm>
            <a:off x="695325" y="1979006"/>
            <a:ext cx="10801350" cy="4276725"/>
          </a:xfrm>
          <a:prstGeom prst="rect">
            <a:avLst/>
          </a:prstGeom>
        </p:spPr>
      </p:pic>
      <p:sp>
        <p:nvSpPr>
          <p:cNvPr id="3" name="文本框 2">
            <a:extLst>
              <a:ext uri="{FF2B5EF4-FFF2-40B4-BE49-F238E27FC236}">
                <a16:creationId xmlns:a16="http://schemas.microsoft.com/office/drawing/2014/main" id="{DEA3BDBA-4566-4EA9-BC3F-550DED1AF257}"/>
              </a:ext>
            </a:extLst>
          </p:cNvPr>
          <p:cNvSpPr txBox="1"/>
          <p:nvPr/>
        </p:nvSpPr>
        <p:spPr>
          <a:xfrm>
            <a:off x="657546" y="1212351"/>
            <a:ext cx="2044557"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数据交易：</a:t>
            </a:r>
          </a:p>
        </p:txBody>
      </p:sp>
      <p:sp>
        <p:nvSpPr>
          <p:cNvPr id="7" name="文本框 6">
            <a:extLst>
              <a:ext uri="{FF2B5EF4-FFF2-40B4-BE49-F238E27FC236}">
                <a16:creationId xmlns:a16="http://schemas.microsoft.com/office/drawing/2014/main" id="{54235711-469F-40B1-87D8-23B3E08F5A7D}"/>
              </a:ext>
            </a:extLst>
          </p:cNvPr>
          <p:cNvSpPr txBox="1"/>
          <p:nvPr/>
        </p:nvSpPr>
        <p:spPr>
          <a:xfrm>
            <a:off x="4060175" y="310332"/>
            <a:ext cx="4900613"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Authentication Of Blockchain Transactions</a:t>
            </a:r>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1937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cxnSp>
        <p:nvCxnSpPr>
          <p:cNvPr id="26" name="直接连接符 25"/>
          <p:cNvCxnSpPr/>
          <p:nvPr/>
        </p:nvCxnSpPr>
        <p:spPr>
          <a:xfrm>
            <a:off x="1200150" y="2000250"/>
            <a:ext cx="27813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燕尾形 34"/>
          <p:cNvSpPr/>
          <p:nvPr/>
        </p:nvSpPr>
        <p:spPr>
          <a:xfrm>
            <a:off x="1217613" y="1622993"/>
            <a:ext cx="177800" cy="337819"/>
          </a:xfrm>
          <a:prstGeom prst="chevron">
            <a:avLst/>
          </a:prstGeom>
          <a:solidFill>
            <a:srgbClr val="D9B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燕尾形 35"/>
          <p:cNvSpPr/>
          <p:nvPr/>
        </p:nvSpPr>
        <p:spPr>
          <a:xfrm>
            <a:off x="1370013" y="1622993"/>
            <a:ext cx="177800" cy="337819"/>
          </a:xfrm>
          <a:prstGeom prst="chevron">
            <a:avLst/>
          </a:prstGeom>
          <a:solidFill>
            <a:srgbClr val="B955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1522413" y="1622993"/>
            <a:ext cx="177800" cy="337819"/>
          </a:xfrm>
          <a:prstGeom prst="chevron">
            <a:avLst/>
          </a:prstGeom>
          <a:solidFill>
            <a:srgbClr val="C52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 name="圆角矩形 1766">
            <a:extLst>
              <a:ext uri="{FF2B5EF4-FFF2-40B4-BE49-F238E27FC236}">
                <a16:creationId xmlns:a16="http://schemas.microsoft.com/office/drawing/2014/main" id="{4D8E21F4-4D62-49D8-A916-9A626445ED40}"/>
              </a:ext>
            </a:extLst>
          </p:cNvPr>
          <p:cNvSpPr/>
          <p:nvPr/>
        </p:nvSpPr>
        <p:spPr>
          <a:xfrm rot="10800000" flipV="1">
            <a:off x="-5664" y="249441"/>
            <a:ext cx="484287" cy="491115"/>
          </a:xfrm>
          <a:prstGeom prst="roundRect">
            <a:avLst>
              <a:gd name="adj" fmla="val 5039"/>
            </a:avLst>
          </a:prstGeom>
          <a:solidFill>
            <a:srgbClr val="B9555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51" name="矩形 50">
            <a:extLst>
              <a:ext uri="{FF2B5EF4-FFF2-40B4-BE49-F238E27FC236}">
                <a16:creationId xmlns:a16="http://schemas.microsoft.com/office/drawing/2014/main" id="{5CC299FA-B479-4CD6-B2A4-C7AB67F3A82C}"/>
              </a:ext>
            </a:extLst>
          </p:cNvPr>
          <p:cNvSpPr/>
          <p:nvPr/>
        </p:nvSpPr>
        <p:spPr>
          <a:xfrm>
            <a:off x="761702" y="109554"/>
            <a:ext cx="2085827" cy="662554"/>
          </a:xfrm>
          <a:prstGeom prst="rect">
            <a:avLst/>
          </a:prstGeom>
        </p:spPr>
        <p:txBody>
          <a:bodyPr wrap="none">
            <a:spAutoFit/>
          </a:bodyPr>
          <a:lstStyle/>
          <a:p>
            <a:pPr>
              <a:lnSpc>
                <a:spcPct val="15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安全性分析</a:t>
            </a:r>
            <a:endParaRPr lang="en-US" altLang="zh-CN" sz="2800" dirty="0">
              <a:latin typeface="微软雅黑" panose="020B0503020204020204" pitchFamily="34" charset="-122"/>
              <a:ea typeface="微软雅黑" panose="020B0503020204020204" pitchFamily="34" charset="-122"/>
            </a:endParaRPr>
          </a:p>
        </p:txBody>
      </p:sp>
      <p:sp>
        <p:nvSpPr>
          <p:cNvPr id="52" name="矩形 51">
            <a:extLst>
              <a:ext uri="{FF2B5EF4-FFF2-40B4-BE49-F238E27FC236}">
                <a16:creationId xmlns:a16="http://schemas.microsoft.com/office/drawing/2014/main" id="{24FFCE68-4933-46C2-BA61-FC28E26F560C}"/>
              </a:ext>
            </a:extLst>
          </p:cNvPr>
          <p:cNvSpPr/>
          <p:nvPr/>
        </p:nvSpPr>
        <p:spPr>
          <a:xfrm>
            <a:off x="3120190" y="249441"/>
            <a:ext cx="8718351" cy="484285"/>
          </a:xfrm>
          <a:prstGeom prst="rect">
            <a:avLst/>
          </a:prstGeom>
          <a:gradFill>
            <a:gsLst>
              <a:gs pos="0">
                <a:schemeClr val="accent1">
                  <a:lumMod val="5000"/>
                  <a:lumOff val="95000"/>
                  <a:alpha val="0"/>
                </a:schemeClr>
              </a:gs>
              <a:gs pos="78000">
                <a:srgbClr val="B95556"/>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cxnSp>
        <p:nvCxnSpPr>
          <p:cNvPr id="53" name="直接连接符 52">
            <a:extLst>
              <a:ext uri="{FF2B5EF4-FFF2-40B4-BE49-F238E27FC236}">
                <a16:creationId xmlns:a16="http://schemas.microsoft.com/office/drawing/2014/main" id="{630D6C04-AC49-45E9-8EA4-892261160846}"/>
              </a:ext>
            </a:extLst>
          </p:cNvPr>
          <p:cNvCxnSpPr/>
          <p:nvPr/>
        </p:nvCxnSpPr>
        <p:spPr>
          <a:xfrm>
            <a:off x="4724400" y="2000563"/>
            <a:ext cx="27813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54" name="燕尾形 34">
            <a:extLst>
              <a:ext uri="{FF2B5EF4-FFF2-40B4-BE49-F238E27FC236}">
                <a16:creationId xmlns:a16="http://schemas.microsoft.com/office/drawing/2014/main" id="{791B5620-9208-4BEB-B04F-F33023402303}"/>
              </a:ext>
            </a:extLst>
          </p:cNvPr>
          <p:cNvSpPr/>
          <p:nvPr/>
        </p:nvSpPr>
        <p:spPr>
          <a:xfrm>
            <a:off x="4741863" y="1623306"/>
            <a:ext cx="177800" cy="337819"/>
          </a:xfrm>
          <a:prstGeom prst="chevron">
            <a:avLst/>
          </a:prstGeom>
          <a:solidFill>
            <a:srgbClr val="D9B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5" name="燕尾形 35">
            <a:extLst>
              <a:ext uri="{FF2B5EF4-FFF2-40B4-BE49-F238E27FC236}">
                <a16:creationId xmlns:a16="http://schemas.microsoft.com/office/drawing/2014/main" id="{F77E0524-170D-48E6-A24E-C08545F80D26}"/>
              </a:ext>
            </a:extLst>
          </p:cNvPr>
          <p:cNvSpPr/>
          <p:nvPr/>
        </p:nvSpPr>
        <p:spPr>
          <a:xfrm>
            <a:off x="4894263" y="1623306"/>
            <a:ext cx="177800" cy="337819"/>
          </a:xfrm>
          <a:prstGeom prst="chevron">
            <a:avLst/>
          </a:prstGeom>
          <a:solidFill>
            <a:srgbClr val="B955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6" name="燕尾形 36">
            <a:extLst>
              <a:ext uri="{FF2B5EF4-FFF2-40B4-BE49-F238E27FC236}">
                <a16:creationId xmlns:a16="http://schemas.microsoft.com/office/drawing/2014/main" id="{DC60D472-2BF3-424C-B962-D69882041B00}"/>
              </a:ext>
            </a:extLst>
          </p:cNvPr>
          <p:cNvSpPr/>
          <p:nvPr/>
        </p:nvSpPr>
        <p:spPr>
          <a:xfrm>
            <a:off x="5046663" y="1623306"/>
            <a:ext cx="177800" cy="337819"/>
          </a:xfrm>
          <a:prstGeom prst="chevron">
            <a:avLst/>
          </a:prstGeom>
          <a:solidFill>
            <a:srgbClr val="C52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57" name="直接连接符 56">
            <a:extLst>
              <a:ext uri="{FF2B5EF4-FFF2-40B4-BE49-F238E27FC236}">
                <a16:creationId xmlns:a16="http://schemas.microsoft.com/office/drawing/2014/main" id="{C073347F-B096-462F-8EE1-36D2ABBCB955}"/>
              </a:ext>
            </a:extLst>
          </p:cNvPr>
          <p:cNvCxnSpPr>
            <a:cxnSpLocks/>
          </p:cNvCxnSpPr>
          <p:nvPr/>
        </p:nvCxnSpPr>
        <p:spPr>
          <a:xfrm>
            <a:off x="8248650" y="2022334"/>
            <a:ext cx="27813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58" name="燕尾形 34">
            <a:extLst>
              <a:ext uri="{FF2B5EF4-FFF2-40B4-BE49-F238E27FC236}">
                <a16:creationId xmlns:a16="http://schemas.microsoft.com/office/drawing/2014/main" id="{E3A7B618-E31E-49B5-A7CF-81B7F7EC0116}"/>
              </a:ext>
            </a:extLst>
          </p:cNvPr>
          <p:cNvSpPr/>
          <p:nvPr/>
        </p:nvSpPr>
        <p:spPr>
          <a:xfrm>
            <a:off x="8266113" y="1645077"/>
            <a:ext cx="177800" cy="337819"/>
          </a:xfrm>
          <a:prstGeom prst="chevron">
            <a:avLst/>
          </a:prstGeom>
          <a:solidFill>
            <a:srgbClr val="D9B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9" name="燕尾形 35">
            <a:extLst>
              <a:ext uri="{FF2B5EF4-FFF2-40B4-BE49-F238E27FC236}">
                <a16:creationId xmlns:a16="http://schemas.microsoft.com/office/drawing/2014/main" id="{42A81A66-BB91-4A8E-982F-9E7ACBD0E0A0}"/>
              </a:ext>
            </a:extLst>
          </p:cNvPr>
          <p:cNvSpPr/>
          <p:nvPr/>
        </p:nvSpPr>
        <p:spPr>
          <a:xfrm>
            <a:off x="8418513" y="1645077"/>
            <a:ext cx="177800" cy="337819"/>
          </a:xfrm>
          <a:prstGeom prst="chevron">
            <a:avLst/>
          </a:prstGeom>
          <a:solidFill>
            <a:srgbClr val="B955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0" name="燕尾形 36">
            <a:extLst>
              <a:ext uri="{FF2B5EF4-FFF2-40B4-BE49-F238E27FC236}">
                <a16:creationId xmlns:a16="http://schemas.microsoft.com/office/drawing/2014/main" id="{30693EB4-2AE6-4094-9F1E-6AF903D847D3}"/>
              </a:ext>
            </a:extLst>
          </p:cNvPr>
          <p:cNvSpPr/>
          <p:nvPr/>
        </p:nvSpPr>
        <p:spPr>
          <a:xfrm>
            <a:off x="8570913" y="1645077"/>
            <a:ext cx="177800" cy="337819"/>
          </a:xfrm>
          <a:prstGeom prst="chevron">
            <a:avLst/>
          </a:prstGeom>
          <a:solidFill>
            <a:srgbClr val="C52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文本框 3">
            <a:extLst>
              <a:ext uri="{FF2B5EF4-FFF2-40B4-BE49-F238E27FC236}">
                <a16:creationId xmlns:a16="http://schemas.microsoft.com/office/drawing/2014/main" id="{630CD0B7-7281-472A-A0B2-D6A9497E94FC}"/>
              </a:ext>
            </a:extLst>
          </p:cNvPr>
          <p:cNvSpPr txBox="1"/>
          <p:nvPr/>
        </p:nvSpPr>
        <p:spPr>
          <a:xfrm>
            <a:off x="1408579" y="1518246"/>
            <a:ext cx="2781300"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无证书密码体制</a:t>
            </a:r>
          </a:p>
        </p:txBody>
      </p:sp>
      <p:sp>
        <p:nvSpPr>
          <p:cNvPr id="5" name="文本框 4">
            <a:extLst>
              <a:ext uri="{FF2B5EF4-FFF2-40B4-BE49-F238E27FC236}">
                <a16:creationId xmlns:a16="http://schemas.microsoft.com/office/drawing/2014/main" id="{75CAA42E-493D-41FB-A06B-AAC662B53936}"/>
              </a:ext>
            </a:extLst>
          </p:cNvPr>
          <p:cNvSpPr txBox="1"/>
          <p:nvPr/>
        </p:nvSpPr>
        <p:spPr>
          <a:xfrm>
            <a:off x="5433081" y="1561131"/>
            <a:ext cx="1622591"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可追踪性</a:t>
            </a:r>
          </a:p>
        </p:txBody>
      </p:sp>
      <p:sp>
        <p:nvSpPr>
          <p:cNvPr id="6" name="文本框 5">
            <a:extLst>
              <a:ext uri="{FF2B5EF4-FFF2-40B4-BE49-F238E27FC236}">
                <a16:creationId xmlns:a16="http://schemas.microsoft.com/office/drawing/2014/main" id="{EE075BDB-2410-4431-842C-8A05C0038007}"/>
              </a:ext>
            </a:extLst>
          </p:cNvPr>
          <p:cNvSpPr txBox="1"/>
          <p:nvPr/>
        </p:nvSpPr>
        <p:spPr>
          <a:xfrm>
            <a:off x="8808548" y="1548318"/>
            <a:ext cx="2027464"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区块链安全</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3BB8699-7B9F-49DA-BC4D-1DC9495D938B}"/>
                  </a:ext>
                </a:extLst>
              </p:cNvPr>
              <p:cNvSpPr txBox="1"/>
              <p:nvPr/>
            </p:nvSpPr>
            <p:spPr>
              <a:xfrm>
                <a:off x="867422" y="2065559"/>
                <a:ext cx="3446755" cy="4244560"/>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现有的许多方案都是</a:t>
                </a:r>
                <a:r>
                  <a:rPr lang="en-US" altLang="zh-CN" sz="20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IND-CCA</a:t>
                </a:r>
                <a:r>
                  <a:rPr lang="zh-CN" altLang="en-US" dirty="0">
                    <a:latin typeface="微软雅黑" panose="020B0503020204020204" pitchFamily="34" charset="-122"/>
                    <a:ea typeface="微软雅黑" panose="020B0503020204020204" pitchFamily="34" charset="-122"/>
                  </a:rPr>
                  <a:t>安全的。在这样的方案中，对手具有微不足道的“优势”以区分两个截然不同的明文与密文，概率为</a:t>
                </a:r>
                <a:r>
                  <a:rPr lang="en-US" altLang="zh-CN"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 /2+ </a:t>
                </a:r>
                <a14:m>
                  <m:oMath xmlns:m="http://schemas.openxmlformats.org/officeDocument/2006/math">
                    <m:r>
                      <a:rPr lang="en-US" altLang="zh-CN" i="1">
                        <a:solidFill>
                          <a:srgbClr val="C00000"/>
                        </a:solidFill>
                        <a:effectLst>
                          <a:outerShdw blurRad="38100" dist="38100" dir="2700000" algn="tl">
                            <a:srgbClr val="000000">
                              <a:alpha val="43137"/>
                            </a:srgbClr>
                          </a:outerShdw>
                        </a:effectLst>
                        <a:latin typeface="Cambria Math" panose="02040503050406030204" pitchFamily="18" charset="0"/>
                      </a:rPr>
                      <m:t>𝜖</m:t>
                    </m:r>
                  </m:oMath>
                </a14:m>
                <a:r>
                  <a:rPr lang="en-US" altLang="zh-CN"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，其中</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是可忽略的函数。因此，对手不可能为系统中发布的任何交易伪造数字签名</a:t>
                </a:r>
                <a14:m>
                  <m:oMath xmlns:m="http://schemas.openxmlformats.org/officeDocument/2006/math">
                    <m:r>
                      <a:rPr lang="en-US" altLang="zh-CN" i="1">
                        <a:latin typeface="Cambria Math" panose="02040503050406030204" pitchFamily="18" charset="0"/>
                      </a:rPr>
                      <m:t>𝜎</m:t>
                    </m:r>
                  </m:oMath>
                </a14:m>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。此外，伪造用户</a:t>
                </a:r>
                <a:r>
                  <a:rPr lang="en-US" altLang="zh-CN" dirty="0">
                    <a:latin typeface="微软雅黑" panose="020B0503020204020204" pitchFamily="34" charset="-122"/>
                    <a:ea typeface="微软雅黑" panose="020B0503020204020204" pitchFamily="34" charset="-122"/>
                  </a:rPr>
                  <a:t>ID</a:t>
                </a:r>
                <a:r>
                  <a:rPr lang="en-US" altLang="zh-CN" baseline="-25000"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的公钥</a:t>
                </a:r>
                <a:r>
                  <a:rPr lang="en-US" altLang="zh-CN" dirty="0">
                    <a:latin typeface="微软雅黑" panose="020B0503020204020204" pitchFamily="34" charset="-122"/>
                    <a:ea typeface="微软雅黑" panose="020B0503020204020204" pitchFamily="34" charset="-122"/>
                  </a:rPr>
                  <a:t>PK</a:t>
                </a:r>
                <a:r>
                  <a:rPr lang="en-US" altLang="zh-CN" baseline="-25000"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也是不可能的，因为假密钥不能通过验证算法</a:t>
                </a:r>
                <a:r>
                  <a:rPr lang="en-US" altLang="zh-CN" dirty="0" err="1">
                    <a:latin typeface="微软雅黑" panose="020B0503020204020204" pitchFamily="34" charset="-122"/>
                    <a:ea typeface="微软雅黑" panose="020B0503020204020204" pitchFamily="34" charset="-122"/>
                  </a:rPr>
                  <a:t>VerID</a:t>
                </a:r>
                <a:r>
                  <a:rPr lang="zh-CN" altLang="en-US" dirty="0">
                    <a:latin typeface="微软雅黑" panose="020B0503020204020204" pitchFamily="34" charset="-122"/>
                    <a:ea typeface="微软雅黑" panose="020B0503020204020204" pitchFamily="34" charset="-122"/>
                  </a:rPr>
                  <a:t>。</a:t>
                </a:r>
              </a:p>
            </p:txBody>
          </p:sp>
        </mc:Choice>
        <mc:Fallback xmlns="">
          <p:sp>
            <p:nvSpPr>
              <p:cNvPr id="2" name="文本框 1">
                <a:extLst>
                  <a:ext uri="{FF2B5EF4-FFF2-40B4-BE49-F238E27FC236}">
                    <a16:creationId xmlns:a16="http://schemas.microsoft.com/office/drawing/2014/main" id="{63BB8699-7B9F-49DA-BC4D-1DC9495D938B}"/>
                  </a:ext>
                </a:extLst>
              </p:cNvPr>
              <p:cNvSpPr txBox="1">
                <a:spLocks noRot="1" noChangeAspect="1" noMove="1" noResize="1" noEditPoints="1" noAdjustHandles="1" noChangeArrowheads="1" noChangeShapeType="1" noTextEdit="1"/>
              </p:cNvSpPr>
              <p:nvPr/>
            </p:nvSpPr>
            <p:spPr>
              <a:xfrm>
                <a:off x="867422" y="2065559"/>
                <a:ext cx="3446755" cy="4244560"/>
              </a:xfrm>
              <a:prstGeom prst="rect">
                <a:avLst/>
              </a:prstGeom>
              <a:blipFill>
                <a:blip r:embed="rId3"/>
                <a:stretch>
                  <a:fillRect l="-1413" r="-1413" b="-1437"/>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CC883B88-2C00-48D5-85D7-3F11F26FC79C}"/>
              </a:ext>
            </a:extLst>
          </p:cNvPr>
          <p:cNvSpPr txBox="1"/>
          <p:nvPr/>
        </p:nvSpPr>
        <p:spPr>
          <a:xfrm>
            <a:off x="4462416" y="2062234"/>
            <a:ext cx="3563920" cy="3829062"/>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任何访问特定</a:t>
            </a:r>
            <a:r>
              <a:rPr lang="en-US" altLang="zh-CN" dirty="0">
                <a:latin typeface="微软雅黑" panose="020B0503020204020204" pitchFamily="34" charset="-122"/>
                <a:ea typeface="微软雅黑" panose="020B0503020204020204" pitchFamily="34" charset="-122"/>
              </a:rPr>
              <a:t>DHT</a:t>
            </a:r>
            <a:r>
              <a:rPr lang="zh-CN" altLang="en-US" dirty="0">
                <a:latin typeface="微软雅黑" panose="020B0503020204020204" pitchFamily="34" charset="-122"/>
                <a:ea typeface="微软雅黑" panose="020B0503020204020204" pitchFamily="34" charset="-122"/>
              </a:rPr>
              <a:t>地址中数据的</a:t>
            </a:r>
            <a:r>
              <a:rPr lang="en-US" altLang="zh-CN" dirty="0">
                <a:latin typeface="微软雅黑" panose="020B0503020204020204" pitchFamily="34" charset="-122"/>
                <a:ea typeface="微软雅黑" panose="020B0503020204020204" pitchFamily="34" charset="-122"/>
              </a:rPr>
              <a:t>IoT</a:t>
            </a:r>
            <a:r>
              <a:rPr lang="zh-CN" altLang="en-US" dirty="0">
                <a:latin typeface="微软雅黑" panose="020B0503020204020204" pitchFamily="34" charset="-122"/>
                <a:ea typeface="微软雅黑" panose="020B0503020204020204" pitchFamily="34" charset="-122"/>
              </a:rPr>
              <a:t>设备都将被记录，并且无法拒绝此操作。数据所有者将知道哪个实体访问了他的数据，并且他能够确保没有未经授权的实体访问了他的数据。此外，当恶意设备不断挑战系统访问数据时，此设备很容易</a:t>
            </a:r>
            <a:r>
              <a:rPr lang="zh-CN" altLang="en-US" sz="20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被检测和记录</a:t>
            </a:r>
            <a:r>
              <a:rPr lang="zh-CN" altLang="en-US" dirty="0">
                <a:latin typeface="微软雅黑" panose="020B0503020204020204" pitchFamily="34" charset="-122"/>
                <a:ea typeface="微软雅黑" panose="020B0503020204020204" pitchFamily="34" charset="-122"/>
              </a:rPr>
              <a:t>，并将被永久阻止。</a:t>
            </a:r>
          </a:p>
        </p:txBody>
      </p:sp>
      <p:sp>
        <p:nvSpPr>
          <p:cNvPr id="8" name="文本框 7">
            <a:extLst>
              <a:ext uri="{FF2B5EF4-FFF2-40B4-BE49-F238E27FC236}">
                <a16:creationId xmlns:a16="http://schemas.microsoft.com/office/drawing/2014/main" id="{3D4941D7-06F1-4487-A1AC-7D9F86997083}"/>
              </a:ext>
            </a:extLst>
          </p:cNvPr>
          <p:cNvSpPr txBox="1"/>
          <p:nvPr/>
        </p:nvSpPr>
        <p:spPr>
          <a:xfrm>
            <a:off x="8124966" y="2108401"/>
            <a:ext cx="3394628" cy="3826047"/>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区块链系统是否足够安全取决于系统能否可以</a:t>
            </a:r>
            <a:r>
              <a:rPr lang="zh-CN" altLang="en-US" sz="20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激励</a:t>
            </a:r>
            <a:r>
              <a:rPr lang="zh-CN" altLang="en-US" dirty="0">
                <a:latin typeface="微软雅黑" panose="020B0503020204020204" pitchFamily="34" charset="-122"/>
                <a:ea typeface="微软雅黑" panose="020B0503020204020204" pitchFamily="34" charset="-122"/>
              </a:rPr>
              <a:t>区块链中足够大量的矿工。该系统除了传统的区块奖励外，还从数据存储和保护的交易费用中获得了挖掘奖励。因此，矿工将被吸引来为物联网应用构建这样的存储系统。所以，为物联网数据存储和保护服务的区块链平台将是安全的。</a:t>
            </a:r>
          </a:p>
        </p:txBody>
      </p:sp>
      <p:sp>
        <p:nvSpPr>
          <p:cNvPr id="7" name="文本框 6">
            <a:extLst>
              <a:ext uri="{FF2B5EF4-FFF2-40B4-BE49-F238E27FC236}">
                <a16:creationId xmlns:a16="http://schemas.microsoft.com/office/drawing/2014/main" id="{0B8C097F-4241-4329-84F9-984B371C69B0}"/>
              </a:ext>
            </a:extLst>
          </p:cNvPr>
          <p:cNvSpPr txBox="1"/>
          <p:nvPr/>
        </p:nvSpPr>
        <p:spPr>
          <a:xfrm>
            <a:off x="3306573" y="298332"/>
            <a:ext cx="2311686"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Security analysis</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94" name="矩形 1793"/>
          <p:cNvSpPr/>
          <p:nvPr/>
        </p:nvSpPr>
        <p:spPr>
          <a:xfrm>
            <a:off x="633077" y="125666"/>
            <a:ext cx="1114408" cy="662554"/>
          </a:xfrm>
          <a:prstGeom prst="rect">
            <a:avLst/>
          </a:prstGeom>
        </p:spPr>
        <p:txBody>
          <a:bodyPr wrap="none">
            <a:spAutoFit/>
          </a:bodyPr>
          <a:lstStyle/>
          <a:p>
            <a:pPr>
              <a:lnSpc>
                <a:spcPct val="150000"/>
              </a:lnSpc>
            </a:pPr>
            <a:r>
              <a:rPr lang="zh-CN" altLang="en-US" sz="2800" dirty="0">
                <a:latin typeface="微软雅黑" panose="020B0503020204020204" pitchFamily="34" charset="-122"/>
                <a:ea typeface="微软雅黑" panose="020B0503020204020204" pitchFamily="34" charset="-122"/>
              </a:rPr>
              <a:t> 总 结</a:t>
            </a:r>
            <a:endParaRPr lang="en-US" altLang="zh-CN" sz="2800" dirty="0">
              <a:latin typeface="微软雅黑" panose="020B0503020204020204" pitchFamily="34" charset="-122"/>
              <a:ea typeface="微软雅黑" panose="020B0503020204020204" pitchFamily="34" charset="-122"/>
            </a:endParaRPr>
          </a:p>
        </p:txBody>
      </p:sp>
      <p:sp>
        <p:nvSpPr>
          <p:cNvPr id="45" name="L 形 44"/>
          <p:cNvSpPr/>
          <p:nvPr/>
        </p:nvSpPr>
        <p:spPr>
          <a:xfrm rot="2686645">
            <a:off x="4797638" y="2400980"/>
            <a:ext cx="1430064" cy="1443667"/>
          </a:xfrm>
          <a:prstGeom prst="corner">
            <a:avLst/>
          </a:prstGeom>
          <a:solidFill>
            <a:srgbClr val="B9555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a:p>
        </p:txBody>
      </p:sp>
      <p:sp>
        <p:nvSpPr>
          <p:cNvPr id="47" name="L 形 46"/>
          <p:cNvSpPr/>
          <p:nvPr/>
        </p:nvSpPr>
        <p:spPr>
          <a:xfrm rot="8086645">
            <a:off x="6011335" y="2405207"/>
            <a:ext cx="1420689" cy="1392304"/>
          </a:xfrm>
          <a:prstGeom prst="corner">
            <a:avLst/>
          </a:prstGeom>
          <a:solidFill>
            <a:srgbClr val="B95556">
              <a:alpha val="6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a:p>
        </p:txBody>
      </p:sp>
      <p:sp>
        <p:nvSpPr>
          <p:cNvPr id="49" name="L 形 48"/>
          <p:cNvSpPr/>
          <p:nvPr/>
        </p:nvSpPr>
        <p:spPr>
          <a:xfrm rot="13486645">
            <a:off x="6023093" y="3599222"/>
            <a:ext cx="1428819" cy="1428819"/>
          </a:xfrm>
          <a:prstGeom prst="corner">
            <a:avLst/>
          </a:prstGeom>
          <a:solidFill>
            <a:srgbClr val="B9555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a:p>
        </p:txBody>
      </p:sp>
      <p:sp>
        <p:nvSpPr>
          <p:cNvPr id="52" name="L 形 51"/>
          <p:cNvSpPr/>
          <p:nvPr/>
        </p:nvSpPr>
        <p:spPr>
          <a:xfrm rot="18886645">
            <a:off x="4822890" y="3629174"/>
            <a:ext cx="1428819" cy="1428819"/>
          </a:xfrm>
          <a:prstGeom prst="corner">
            <a:avLst/>
          </a:prstGeom>
          <a:solidFill>
            <a:srgbClr val="B95556">
              <a:alpha val="6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a:p>
        </p:txBody>
      </p:sp>
      <p:sp>
        <p:nvSpPr>
          <p:cNvPr id="57" name="圆角矩形 56"/>
          <p:cNvSpPr/>
          <p:nvPr/>
        </p:nvSpPr>
        <p:spPr>
          <a:xfrm rot="10800000" flipV="1">
            <a:off x="306553" y="2106784"/>
            <a:ext cx="272237" cy="276076"/>
          </a:xfrm>
          <a:prstGeom prst="roundRect">
            <a:avLst>
              <a:gd name="adj" fmla="val 5039"/>
            </a:avLst>
          </a:prstGeom>
          <a:solidFill>
            <a:srgbClr val="B9555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60" name="矩形 59"/>
          <p:cNvSpPr/>
          <p:nvPr/>
        </p:nvSpPr>
        <p:spPr>
          <a:xfrm>
            <a:off x="810197" y="1968148"/>
            <a:ext cx="3368398" cy="1664684"/>
          </a:xfrm>
          <a:prstGeom prst="rect">
            <a:avLst/>
          </a:prstGeom>
        </p:spPr>
        <p:txBody>
          <a:bodyPr wrap="square" lIns="91438" tIns="45719" rIns="91438" bIns="45719">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本文提出了一种基于</a:t>
            </a:r>
            <a:r>
              <a:rPr lang="zh-CN" altLang="en-US"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区块链</a:t>
            </a:r>
            <a:r>
              <a:rPr lang="zh-CN" altLang="en-US" sz="1600" dirty="0">
                <a:latin typeface="微软雅黑" panose="020B0503020204020204" pitchFamily="34" charset="-122"/>
                <a:ea typeface="微软雅黑" panose="020B0503020204020204" pitchFamily="34" charset="-122"/>
              </a:rPr>
              <a:t>的物联网数据安全存储与保护方案。</a:t>
            </a:r>
            <a:r>
              <a:rPr lang="zh-CN" altLang="en-US"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边缘计算</a:t>
            </a:r>
            <a:r>
              <a:rPr lang="zh-CN" altLang="en-US" sz="1600" dirty="0">
                <a:latin typeface="微软雅黑" panose="020B0503020204020204" pitchFamily="34" charset="-122"/>
                <a:ea typeface="微软雅黑" panose="020B0503020204020204" pitchFamily="34" charset="-122"/>
              </a:rPr>
              <a:t>被用来帮助管理数据存储和小型物联网设备执行计算。</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61" name="圆角矩形 60"/>
          <p:cNvSpPr/>
          <p:nvPr/>
        </p:nvSpPr>
        <p:spPr>
          <a:xfrm rot="10800000" flipV="1">
            <a:off x="8289986" y="2195434"/>
            <a:ext cx="272237" cy="276076"/>
          </a:xfrm>
          <a:prstGeom prst="roundRect">
            <a:avLst>
              <a:gd name="adj" fmla="val 5039"/>
            </a:avLst>
          </a:prstGeom>
          <a:solidFill>
            <a:srgbClr val="B9555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64" name="矩形 63"/>
          <p:cNvSpPr/>
          <p:nvPr/>
        </p:nvSpPr>
        <p:spPr>
          <a:xfrm>
            <a:off x="8880306" y="2012216"/>
            <a:ext cx="2941363" cy="1156853"/>
          </a:xfrm>
          <a:prstGeom prst="rect">
            <a:avLst/>
          </a:prstGeom>
        </p:spPr>
        <p:txBody>
          <a:bodyPr wrap="square" lIns="91438" tIns="45719" rIns="91438" bIns="45719">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本文给出了有关如何在这种系统中处理交易以及如何实现身份验证和可追踪性的详细算法。</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65" name="圆角矩形 64"/>
          <p:cNvSpPr/>
          <p:nvPr/>
        </p:nvSpPr>
        <p:spPr>
          <a:xfrm rot="10800000" flipV="1">
            <a:off x="306553" y="4103035"/>
            <a:ext cx="272237" cy="276076"/>
          </a:xfrm>
          <a:prstGeom prst="roundRect">
            <a:avLst>
              <a:gd name="adj" fmla="val 5039"/>
            </a:avLst>
          </a:prstGeom>
          <a:solidFill>
            <a:srgbClr val="B9555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68" name="矩形 67"/>
          <p:cNvSpPr/>
          <p:nvPr/>
        </p:nvSpPr>
        <p:spPr>
          <a:xfrm>
            <a:off x="810197" y="3961494"/>
            <a:ext cx="3368398" cy="1941683"/>
          </a:xfrm>
          <a:prstGeom prst="rect">
            <a:avLst/>
          </a:prstGeom>
        </p:spPr>
        <p:txBody>
          <a:bodyPr wrap="square" lIns="91438" tIns="45719" rIns="91438" bIns="45719">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采用</a:t>
            </a:r>
            <a:r>
              <a:rPr lang="zh-CN" altLang="en-US"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无证书密码体制</a:t>
            </a:r>
            <a:r>
              <a:rPr lang="zh-CN" altLang="en-US" sz="1600" dirty="0">
                <a:latin typeface="微软雅黑" panose="020B0503020204020204" pitchFamily="34" charset="-122"/>
                <a:ea typeface="微软雅黑" panose="020B0503020204020204" pitchFamily="34" charset="-122"/>
              </a:rPr>
              <a:t>为基于区块链的物联网应用建立了一个方便的认证系统，区块链通过提供用户公钥广播平台，克服了无证书加密的缺点。</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69" name="圆角矩形 68"/>
          <p:cNvSpPr/>
          <p:nvPr/>
        </p:nvSpPr>
        <p:spPr>
          <a:xfrm rot="10800000" flipV="1">
            <a:off x="8289983" y="4280285"/>
            <a:ext cx="272237" cy="276076"/>
          </a:xfrm>
          <a:prstGeom prst="roundRect">
            <a:avLst>
              <a:gd name="adj" fmla="val 5039"/>
            </a:avLst>
          </a:prstGeom>
          <a:solidFill>
            <a:srgbClr val="B9555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72" name="矩形 71"/>
          <p:cNvSpPr/>
          <p:nvPr/>
        </p:nvSpPr>
        <p:spPr>
          <a:xfrm>
            <a:off x="8880306" y="4095934"/>
            <a:ext cx="3166382" cy="1987850"/>
          </a:xfrm>
          <a:prstGeom prst="rect">
            <a:avLst/>
          </a:prstGeom>
        </p:spPr>
        <p:txBody>
          <a:bodyPr wrap="square" lIns="91438" tIns="45719" rIns="91438" bIns="45719">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这是</a:t>
            </a:r>
            <a:r>
              <a:rPr lang="zh-CN" altLang="en-US"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第一篇</a:t>
            </a:r>
            <a:r>
              <a:rPr lang="zh-CN" altLang="en-US" sz="1600" dirty="0">
                <a:latin typeface="微软雅黑" panose="020B0503020204020204" pitchFamily="34" charset="-122"/>
                <a:ea typeface="微软雅黑" panose="020B0503020204020204" pitchFamily="34" charset="-122"/>
              </a:rPr>
              <a:t>解决为大型</a:t>
            </a:r>
            <a:r>
              <a:rPr lang="en-US" altLang="zh-CN" sz="1600" dirty="0">
                <a:latin typeface="微软雅黑" panose="020B0503020204020204" pitchFamily="34" charset="-122"/>
                <a:ea typeface="微软雅黑" panose="020B0503020204020204" pitchFamily="34" charset="-122"/>
              </a:rPr>
              <a:t>IoT</a:t>
            </a:r>
            <a:r>
              <a:rPr lang="zh-CN" altLang="en-US" sz="1600" dirty="0">
                <a:latin typeface="微软雅黑" panose="020B0503020204020204" pitchFamily="34" charset="-122"/>
                <a:ea typeface="微软雅黑" panose="020B0503020204020204" pitchFamily="34" charset="-122"/>
              </a:rPr>
              <a:t>数据构建安全且负责的存储系统问题的论文，也是</a:t>
            </a:r>
            <a:r>
              <a:rPr lang="zh-CN" altLang="en-US"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第一篇</a:t>
            </a:r>
            <a:r>
              <a:rPr lang="zh-CN" altLang="en-US" sz="1600" dirty="0">
                <a:latin typeface="微软雅黑" panose="020B0503020204020204" pitchFamily="34" charset="-122"/>
                <a:ea typeface="微软雅黑" panose="020B0503020204020204" pitchFamily="34" charset="-122"/>
              </a:rPr>
              <a:t>将边缘计算，无证书加密和区块链结合在一起为</a:t>
            </a:r>
            <a:r>
              <a:rPr lang="en-US" altLang="zh-CN" sz="1600" dirty="0">
                <a:latin typeface="微软雅黑" panose="020B0503020204020204" pitchFamily="34" charset="-122"/>
                <a:ea typeface="微软雅黑" panose="020B0503020204020204" pitchFamily="34" charset="-122"/>
              </a:rPr>
              <a:t>IoT</a:t>
            </a:r>
            <a:r>
              <a:rPr lang="zh-CN" altLang="en-US" sz="1600" dirty="0">
                <a:latin typeface="微软雅黑" panose="020B0503020204020204" pitchFamily="34" charset="-122"/>
                <a:ea typeface="微软雅黑" panose="020B0503020204020204" pitchFamily="34" charset="-122"/>
              </a:rPr>
              <a:t>应用提供服务的论文 。</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2" name="圆角矩形 1766">
            <a:extLst>
              <a:ext uri="{FF2B5EF4-FFF2-40B4-BE49-F238E27FC236}">
                <a16:creationId xmlns:a16="http://schemas.microsoft.com/office/drawing/2014/main" id="{6908ED17-67D3-431D-837F-CCDA97FCBDF2}"/>
              </a:ext>
            </a:extLst>
          </p:cNvPr>
          <p:cNvSpPr/>
          <p:nvPr/>
        </p:nvSpPr>
        <p:spPr>
          <a:xfrm rot="10800000" flipV="1">
            <a:off x="-5664" y="249441"/>
            <a:ext cx="484287" cy="491115"/>
          </a:xfrm>
          <a:prstGeom prst="roundRect">
            <a:avLst>
              <a:gd name="adj" fmla="val 5039"/>
            </a:avLst>
          </a:prstGeom>
          <a:solidFill>
            <a:srgbClr val="B9555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6</a:t>
            </a:r>
            <a:endParaRPr lang="zh-CN" altLang="en-US" sz="3600" dirty="0"/>
          </a:p>
        </p:txBody>
      </p:sp>
      <p:sp>
        <p:nvSpPr>
          <p:cNvPr id="33" name="矩形 32">
            <a:extLst>
              <a:ext uri="{FF2B5EF4-FFF2-40B4-BE49-F238E27FC236}">
                <a16:creationId xmlns:a16="http://schemas.microsoft.com/office/drawing/2014/main" id="{835127E1-3F7A-41BE-A6F1-4DBA1957D3D1}"/>
              </a:ext>
            </a:extLst>
          </p:cNvPr>
          <p:cNvSpPr/>
          <p:nvPr/>
        </p:nvSpPr>
        <p:spPr>
          <a:xfrm>
            <a:off x="3103318" y="268801"/>
            <a:ext cx="8718351" cy="484285"/>
          </a:xfrm>
          <a:prstGeom prst="rect">
            <a:avLst/>
          </a:prstGeom>
          <a:gradFill>
            <a:gsLst>
              <a:gs pos="0">
                <a:schemeClr val="accent1">
                  <a:lumMod val="5000"/>
                  <a:lumOff val="95000"/>
                  <a:alpha val="0"/>
                </a:schemeClr>
              </a:gs>
              <a:gs pos="78000">
                <a:srgbClr val="B95556"/>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 name="文本框 16">
            <a:extLst>
              <a:ext uri="{FF2B5EF4-FFF2-40B4-BE49-F238E27FC236}">
                <a16:creationId xmlns:a16="http://schemas.microsoft.com/office/drawing/2014/main" id="{70F67BD7-6C5B-4610-8352-1CCE6AE05AA2}"/>
              </a:ext>
            </a:extLst>
          </p:cNvPr>
          <p:cNvSpPr txBox="1"/>
          <p:nvPr/>
        </p:nvSpPr>
        <p:spPr>
          <a:xfrm>
            <a:off x="3225613" y="326277"/>
            <a:ext cx="2311686"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Conclusion</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6" name="圆角矩形 1766">
            <a:extLst>
              <a:ext uri="{FF2B5EF4-FFF2-40B4-BE49-F238E27FC236}">
                <a16:creationId xmlns:a16="http://schemas.microsoft.com/office/drawing/2014/main" id="{C6A95389-9FE6-44F9-B8B6-4CFAB65F13AF}"/>
              </a:ext>
            </a:extLst>
          </p:cNvPr>
          <p:cNvSpPr/>
          <p:nvPr/>
        </p:nvSpPr>
        <p:spPr>
          <a:xfrm rot="10800000" flipV="1">
            <a:off x="-5664" y="249441"/>
            <a:ext cx="484287" cy="491115"/>
          </a:xfrm>
          <a:prstGeom prst="roundRect">
            <a:avLst>
              <a:gd name="adj" fmla="val 5039"/>
            </a:avLst>
          </a:prstGeom>
          <a:solidFill>
            <a:srgbClr val="B9555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6</a:t>
            </a:r>
            <a:endParaRPr lang="zh-CN" altLang="en-US" sz="3600" dirty="0"/>
          </a:p>
        </p:txBody>
      </p:sp>
      <p:sp>
        <p:nvSpPr>
          <p:cNvPr id="7" name="矩形 6">
            <a:extLst>
              <a:ext uri="{FF2B5EF4-FFF2-40B4-BE49-F238E27FC236}">
                <a16:creationId xmlns:a16="http://schemas.microsoft.com/office/drawing/2014/main" id="{86DC1282-55AA-4A0C-A42D-85281787FD30}"/>
              </a:ext>
            </a:extLst>
          </p:cNvPr>
          <p:cNvSpPr/>
          <p:nvPr/>
        </p:nvSpPr>
        <p:spPr>
          <a:xfrm>
            <a:off x="633077" y="125666"/>
            <a:ext cx="1114408" cy="662554"/>
          </a:xfrm>
          <a:prstGeom prst="rect">
            <a:avLst/>
          </a:prstGeom>
        </p:spPr>
        <p:txBody>
          <a:bodyPr wrap="none">
            <a:spAutoFit/>
          </a:bodyPr>
          <a:lstStyle/>
          <a:p>
            <a:pPr>
              <a:lnSpc>
                <a:spcPct val="150000"/>
              </a:lnSpc>
            </a:pPr>
            <a:r>
              <a:rPr lang="zh-CN" altLang="en-US" sz="2800" dirty="0">
                <a:latin typeface="微软雅黑" panose="020B0503020204020204" pitchFamily="34" charset="-122"/>
                <a:ea typeface="微软雅黑" panose="020B0503020204020204" pitchFamily="34" charset="-122"/>
              </a:rPr>
              <a:t> 总 结</a:t>
            </a:r>
            <a:endParaRPr lang="en-US" altLang="zh-CN" sz="28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1F920F06-1D0B-45D0-B04A-F0E33183DC13}"/>
              </a:ext>
            </a:extLst>
          </p:cNvPr>
          <p:cNvSpPr/>
          <p:nvPr/>
        </p:nvSpPr>
        <p:spPr>
          <a:xfrm>
            <a:off x="3103318" y="268801"/>
            <a:ext cx="8718351" cy="484285"/>
          </a:xfrm>
          <a:prstGeom prst="rect">
            <a:avLst/>
          </a:prstGeom>
          <a:gradFill>
            <a:gsLst>
              <a:gs pos="0">
                <a:schemeClr val="accent1">
                  <a:lumMod val="5000"/>
                  <a:lumOff val="95000"/>
                  <a:alpha val="0"/>
                </a:schemeClr>
              </a:gs>
              <a:gs pos="78000">
                <a:srgbClr val="B95556"/>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4" name="文本框 3">
            <a:extLst>
              <a:ext uri="{FF2B5EF4-FFF2-40B4-BE49-F238E27FC236}">
                <a16:creationId xmlns:a16="http://schemas.microsoft.com/office/drawing/2014/main" id="{59C35C81-B7EF-4F37-BEF2-050F1ED774B2}"/>
              </a:ext>
            </a:extLst>
          </p:cNvPr>
          <p:cNvSpPr txBox="1"/>
          <p:nvPr/>
        </p:nvSpPr>
        <p:spPr>
          <a:xfrm>
            <a:off x="1747485" y="1883801"/>
            <a:ext cx="8176437" cy="3090398"/>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我的思考：</a:t>
            </a:r>
            <a:endParaRPr lang="en-US" altLang="zh-CN" sz="2400" b="1"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、区块链的可扩展性较差，随着物联网设备部署的增多，会导致系统性能和效率的降低。目前解决可扩展性问题最受研究的机制是分片技术和侧链，这些机制是否可以适应物联网系统？</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、如果出现物联网数据在存储时就是加密的情况，如何在不解密数据的情况下，进行数据交易？</a:t>
            </a:r>
          </a:p>
        </p:txBody>
      </p:sp>
      <p:pic>
        <p:nvPicPr>
          <p:cNvPr id="6" name="图形 5" descr="问号">
            <a:extLst>
              <a:ext uri="{FF2B5EF4-FFF2-40B4-BE49-F238E27FC236}">
                <a16:creationId xmlns:a16="http://schemas.microsoft.com/office/drawing/2014/main" id="{9497E740-A4B6-42A1-B60B-6EE0BABA21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3081" y="3248246"/>
            <a:ext cx="914400" cy="914400"/>
          </a:xfrm>
          <a:prstGeom prst="rect">
            <a:avLst/>
          </a:prstGeom>
        </p:spPr>
      </p:pic>
      <p:sp>
        <p:nvSpPr>
          <p:cNvPr id="9" name="文本框 8">
            <a:extLst>
              <a:ext uri="{FF2B5EF4-FFF2-40B4-BE49-F238E27FC236}">
                <a16:creationId xmlns:a16="http://schemas.microsoft.com/office/drawing/2014/main" id="{E6E0A74F-21A1-4F35-B843-094C88B2A550}"/>
              </a:ext>
            </a:extLst>
          </p:cNvPr>
          <p:cNvSpPr txBox="1"/>
          <p:nvPr/>
        </p:nvSpPr>
        <p:spPr>
          <a:xfrm>
            <a:off x="3225613" y="326277"/>
            <a:ext cx="2311686"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Conclusion</a:t>
            </a:r>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4643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5" name="矩形 14"/>
          <p:cNvSpPr/>
          <p:nvPr/>
        </p:nvSpPr>
        <p:spPr>
          <a:xfrm>
            <a:off x="5461034" y="2966763"/>
            <a:ext cx="3714030" cy="769441"/>
          </a:xfrm>
          <a:prstGeom prst="rect">
            <a:avLst/>
          </a:prstGeom>
        </p:spPr>
        <p:txBody>
          <a:bodyPr wrap="none">
            <a:spAutoFit/>
          </a:bodyPr>
          <a:lstStyle/>
          <a:p>
            <a:r>
              <a:rPr kumimoji="1" lang="en-US" altLang="zh-CN" sz="4400" b="1" dirty="0">
                <a:latin typeface="方正清刻本悦宋简体" panose="02000000000000000000" pitchFamily="2" charset="-122"/>
                <a:ea typeface="方正清刻本悦宋简体" panose="02000000000000000000" pitchFamily="2" charset="-122"/>
              </a:rPr>
              <a:t>THANK YOU</a:t>
            </a:r>
            <a:endParaRPr kumimoji="1" lang="zh-CN" altLang="en-US" sz="4400" b="1" dirty="0">
              <a:latin typeface="方正清刻本悦宋简体" panose="02000000000000000000" pitchFamily="2" charset="-122"/>
              <a:ea typeface="方正清刻本悦宋简体" panose="02000000000000000000" pitchFamily="2" charset="-122"/>
            </a:endParaRPr>
          </a:p>
        </p:txBody>
      </p:sp>
      <p:sp>
        <p:nvSpPr>
          <p:cNvPr id="14" name="矩形 13"/>
          <p:cNvSpPr/>
          <p:nvPr/>
        </p:nvSpPr>
        <p:spPr>
          <a:xfrm>
            <a:off x="4646145" y="4220859"/>
            <a:ext cx="1723549" cy="400110"/>
          </a:xfrm>
          <a:prstGeom prst="rect">
            <a:avLst/>
          </a:prstGeom>
        </p:spPr>
        <p:txBody>
          <a:bodyPr wrap="none">
            <a:spAutoFit/>
          </a:bodyPr>
          <a:lstStyle/>
          <a:p>
            <a:r>
              <a:rPr kumimoji="1" lang="zh-CN" altLang="en-US" sz="2000" b="1" dirty="0">
                <a:latin typeface="方正清刻本悦宋简体" panose="02000000000000000000" pitchFamily="2" charset="-122"/>
                <a:ea typeface="方正清刻本悦宋简体" panose="02000000000000000000" pitchFamily="2" charset="-122"/>
              </a:rPr>
              <a:t>导师：王亮亮</a:t>
            </a:r>
          </a:p>
        </p:txBody>
      </p:sp>
      <p:sp>
        <p:nvSpPr>
          <p:cNvPr id="20" name="矩形 19"/>
          <p:cNvSpPr/>
          <p:nvPr/>
        </p:nvSpPr>
        <p:spPr>
          <a:xfrm>
            <a:off x="7982971" y="4189259"/>
            <a:ext cx="1980029" cy="400110"/>
          </a:xfrm>
          <a:prstGeom prst="rect">
            <a:avLst/>
          </a:prstGeom>
        </p:spPr>
        <p:txBody>
          <a:bodyPr wrap="none">
            <a:spAutoFit/>
          </a:bodyPr>
          <a:lstStyle/>
          <a:p>
            <a:r>
              <a:rPr kumimoji="1" lang="zh-CN" altLang="en-US" sz="2000" b="1" dirty="0">
                <a:latin typeface="方正清刻本悦宋简体" panose="02000000000000000000" pitchFamily="2" charset="-122"/>
                <a:ea typeface="方正清刻本悦宋简体" panose="02000000000000000000" pitchFamily="2" charset="-122"/>
              </a:rPr>
              <a:t>汇报人：陈佳圣</a:t>
            </a:r>
          </a:p>
        </p:txBody>
      </p:sp>
      <p:cxnSp>
        <p:nvCxnSpPr>
          <p:cNvPr id="69" name="直接连接符 68"/>
          <p:cNvCxnSpPr/>
          <p:nvPr/>
        </p:nvCxnSpPr>
        <p:spPr>
          <a:xfrm>
            <a:off x="4725501" y="2592712"/>
            <a:ext cx="518509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4725501" y="4084188"/>
            <a:ext cx="518509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70" name="图片 69">
            <a:extLst>
              <a:ext uri="{FF2B5EF4-FFF2-40B4-BE49-F238E27FC236}">
                <a16:creationId xmlns:a16="http://schemas.microsoft.com/office/drawing/2014/main" id="{B981E96B-A0B0-445B-A99B-224A62EA40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39915" y="2202422"/>
            <a:ext cx="2262484" cy="2218492"/>
          </a:xfrm>
          <a:prstGeom prst="rect">
            <a:avLst/>
          </a:prstGeom>
        </p:spPr>
      </p:pic>
      <p:grpSp>
        <p:nvGrpSpPr>
          <p:cNvPr id="77" name="组合 1">
            <a:extLst>
              <a:ext uri="{FF2B5EF4-FFF2-40B4-BE49-F238E27FC236}">
                <a16:creationId xmlns:a16="http://schemas.microsoft.com/office/drawing/2014/main" id="{31DA9109-8E90-41CD-B192-9E0AE0DFCA3F}"/>
              </a:ext>
            </a:extLst>
          </p:cNvPr>
          <p:cNvGrpSpPr/>
          <p:nvPr/>
        </p:nvGrpSpPr>
        <p:grpSpPr bwMode="auto">
          <a:xfrm>
            <a:off x="10203209" y="-781973"/>
            <a:ext cx="2441455" cy="3223791"/>
            <a:chOff x="0" y="-1"/>
            <a:chExt cx="2175714" cy="2871210"/>
          </a:xfrm>
          <a:solidFill>
            <a:srgbClr val="C22D2A"/>
          </a:solidFill>
        </p:grpSpPr>
        <p:sp>
          <p:nvSpPr>
            <p:cNvPr id="78" name="矩形 13">
              <a:extLst>
                <a:ext uri="{FF2B5EF4-FFF2-40B4-BE49-F238E27FC236}">
                  <a16:creationId xmlns:a16="http://schemas.microsoft.com/office/drawing/2014/main" id="{AA480FDE-C9C0-4FAD-8CE4-20CAF40C10C8}"/>
                </a:ext>
              </a:extLst>
            </p:cNvPr>
            <p:cNvSpPr>
              <a:spLocks noChangeArrowheads="1"/>
            </p:cNvSpPr>
            <p:nvPr/>
          </p:nvSpPr>
          <p:spPr bwMode="auto">
            <a:xfrm rot="2727610">
              <a:off x="-391510" y="1232685"/>
              <a:ext cx="2871210" cy="405837"/>
            </a:xfrm>
            <a:prstGeom prst="rect">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2A2E37"/>
                </a:solidFill>
                <a:latin typeface="宋体" panose="02010600030101010101" pitchFamily="2" charset="-122"/>
                <a:sym typeface="宋体" panose="02010600030101010101" pitchFamily="2" charset="-122"/>
              </a:endParaRPr>
            </a:p>
          </p:txBody>
        </p:sp>
        <p:sp>
          <p:nvSpPr>
            <p:cNvPr id="79" name="TextBox 14">
              <a:extLst>
                <a:ext uri="{FF2B5EF4-FFF2-40B4-BE49-F238E27FC236}">
                  <a16:creationId xmlns:a16="http://schemas.microsoft.com/office/drawing/2014/main" id="{EE972B5C-940E-4733-9C78-F1A79C19E040}"/>
                </a:ext>
              </a:extLst>
            </p:cNvPr>
            <p:cNvSpPr>
              <a:spLocks noChangeArrowheads="1"/>
            </p:cNvSpPr>
            <p:nvPr/>
          </p:nvSpPr>
          <p:spPr bwMode="auto">
            <a:xfrm rot="2748894">
              <a:off x="363661" y="1271038"/>
              <a:ext cx="1360869" cy="329132"/>
            </a:xfrm>
            <a:prstGeom prst="rect">
              <a:avLst/>
            </a:prstGeom>
            <a:solidFill>
              <a:srgbClr val="DA251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None/>
              </a:pPr>
              <a:r>
                <a:rPr lang="en-US" altLang="zh-CN"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2020·03·31</a:t>
              </a:r>
              <a:endParaRPr lang="zh-CN" altLang="en-US"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0" name="直接连接符 15">
              <a:extLst>
                <a:ext uri="{FF2B5EF4-FFF2-40B4-BE49-F238E27FC236}">
                  <a16:creationId xmlns:a16="http://schemas.microsoft.com/office/drawing/2014/main" id="{EB68F9F2-C3F6-4908-8999-1F6EC376EB10}"/>
                </a:ext>
              </a:extLst>
            </p:cNvPr>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endParaRPr lang="zh-CN" altLang="en-US"/>
            </a:p>
          </p:txBody>
        </p:sp>
        <p:sp>
          <p:nvSpPr>
            <p:cNvPr id="81" name="直接连接符 16">
              <a:extLst>
                <a:ext uri="{FF2B5EF4-FFF2-40B4-BE49-F238E27FC236}">
                  <a16:creationId xmlns:a16="http://schemas.microsoft.com/office/drawing/2014/main" id="{7140E791-1B58-4D32-B39C-AC410EBEF7AD}"/>
                </a:ext>
              </a:extLst>
            </p:cNvPr>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endParaRPr lang="zh-CN" altLang="en-US" dirty="0"/>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06" name="矩形 205"/>
          <p:cNvSpPr/>
          <p:nvPr/>
        </p:nvSpPr>
        <p:spPr>
          <a:xfrm>
            <a:off x="2511848" y="5760527"/>
            <a:ext cx="7168303" cy="400110"/>
          </a:xfrm>
          <a:prstGeom prst="rect">
            <a:avLst/>
          </a:prstGeom>
        </p:spPr>
        <p:txBody>
          <a:bodyPr wrap="square">
            <a:spAutoFit/>
          </a:bodyPr>
          <a:lstStyle/>
          <a:p>
            <a:pPr algn="ctr"/>
            <a:r>
              <a:rPr lang="en-US" altLang="zh-CN" sz="2000" dirty="0">
                <a:latin typeface="Arial Rounded MT Bold" panose="020F0704030504030204" pitchFamily="34" charset="0"/>
              </a:rPr>
              <a:t>2019 </a:t>
            </a:r>
            <a:r>
              <a:rPr lang="en-US" altLang="zh-CN" sz="2000" dirty="0">
                <a:solidFill>
                  <a:srgbClr val="0070C0"/>
                </a:solidFill>
                <a:latin typeface="Arial Rounded MT Bold" panose="020F0704030504030204" pitchFamily="34" charset="0"/>
              </a:rPr>
              <a:t>IEEE</a:t>
            </a:r>
            <a:r>
              <a:rPr lang="en-US" altLang="zh-CN" sz="2000" dirty="0">
                <a:latin typeface="Arial Rounded MT Bold" panose="020F0704030504030204" pitchFamily="34" charset="0"/>
              </a:rPr>
              <a:t> </a:t>
            </a:r>
            <a:r>
              <a:rPr lang="en-US" altLang="zh-CN" sz="2000" dirty="0">
                <a:solidFill>
                  <a:srgbClr val="1BA0C9"/>
                </a:solidFill>
                <a:latin typeface="Arial Rounded MT Bold" panose="020F0704030504030204" pitchFamily="34" charset="0"/>
              </a:rPr>
              <a:t>TRANSACTIONS ON SERVICES COMPUTING</a:t>
            </a:r>
            <a:endParaRPr kumimoji="1" lang="zh-CN" altLang="en-US" sz="2000" b="1" dirty="0">
              <a:solidFill>
                <a:srgbClr val="1BA0C9"/>
              </a:solidFill>
              <a:latin typeface="Arial Rounded MT Bold" panose="020F0704030504030204" pitchFamily="34" charset="0"/>
              <a:ea typeface="方正清刻本悦宋简体" panose="02000000000000000000" pitchFamily="2" charset="-122"/>
            </a:endParaRPr>
          </a:p>
        </p:txBody>
      </p:sp>
      <p:pic>
        <p:nvPicPr>
          <p:cNvPr id="2" name="图片 1">
            <a:extLst>
              <a:ext uri="{FF2B5EF4-FFF2-40B4-BE49-F238E27FC236}">
                <a16:creationId xmlns:a16="http://schemas.microsoft.com/office/drawing/2014/main" id="{D1C32B9A-09B9-40AD-ADF3-45D0E927C74F}"/>
              </a:ext>
            </a:extLst>
          </p:cNvPr>
          <p:cNvPicPr>
            <a:picLocks noChangeAspect="1"/>
          </p:cNvPicPr>
          <p:nvPr/>
        </p:nvPicPr>
        <p:blipFill rotWithShape="1">
          <a:blip r:embed="rId3"/>
          <a:srcRect l="-1" r="-461" b="9057"/>
          <a:stretch/>
        </p:blipFill>
        <p:spPr>
          <a:xfrm>
            <a:off x="249415" y="471602"/>
            <a:ext cx="11693168" cy="4972152"/>
          </a:xfrm>
          <a:prstGeom prst="rect">
            <a:avLst/>
          </a:prstGeom>
        </p:spPr>
      </p:pic>
    </p:spTree>
    <p:extLst>
      <p:ext uri="{BB962C8B-B14F-4D97-AF65-F5344CB8AC3E}">
        <p14:creationId xmlns:p14="http://schemas.microsoft.com/office/powerpoint/2010/main" val="1909231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69" name="文本框 68"/>
          <p:cNvSpPr txBox="1"/>
          <p:nvPr/>
        </p:nvSpPr>
        <p:spPr>
          <a:xfrm>
            <a:off x="5534311" y="1425422"/>
            <a:ext cx="2394858" cy="523220"/>
          </a:xfrm>
          <a:prstGeom prst="rect">
            <a:avLst/>
          </a:prstGeom>
          <a:noFill/>
        </p:spPr>
        <p:txBody>
          <a:bodyPr wrap="square" rtlCol="0">
            <a:spAutoFit/>
          </a:bodyPr>
          <a:lstStyle/>
          <a:p>
            <a:r>
              <a:rPr lang="zh-CN" altLang="en-US" sz="2800" b="1" dirty="0">
                <a:latin typeface="方正清刻本悦宋简体" panose="02000000000000000000" pitchFamily="2" charset="-122"/>
                <a:ea typeface="方正清刻本悦宋简体" panose="02000000000000000000" pitchFamily="2" charset="-122"/>
              </a:rPr>
              <a:t>摘要</a:t>
            </a:r>
          </a:p>
        </p:txBody>
      </p:sp>
      <p:sp>
        <p:nvSpPr>
          <p:cNvPr id="70" name="文本框 69"/>
          <p:cNvSpPr txBox="1"/>
          <p:nvPr/>
        </p:nvSpPr>
        <p:spPr>
          <a:xfrm>
            <a:off x="8814540" y="1396429"/>
            <a:ext cx="2394858" cy="523220"/>
          </a:xfrm>
          <a:prstGeom prst="rect">
            <a:avLst/>
          </a:prstGeom>
          <a:noFill/>
        </p:spPr>
        <p:txBody>
          <a:bodyPr wrap="square" rtlCol="0">
            <a:spAutoFit/>
          </a:bodyPr>
          <a:lstStyle/>
          <a:p>
            <a:r>
              <a:rPr lang="zh-CN" altLang="en-US" sz="2800" b="1" dirty="0">
                <a:latin typeface="方正清刻本悦宋简体" panose="02000000000000000000" pitchFamily="2" charset="-122"/>
                <a:ea typeface="方正清刻本悦宋简体" panose="02000000000000000000" pitchFamily="2" charset="-122"/>
              </a:rPr>
              <a:t>贡献</a:t>
            </a:r>
          </a:p>
        </p:txBody>
      </p:sp>
      <p:sp>
        <p:nvSpPr>
          <p:cNvPr id="71" name="文本框 70"/>
          <p:cNvSpPr txBox="1"/>
          <p:nvPr/>
        </p:nvSpPr>
        <p:spPr>
          <a:xfrm>
            <a:off x="5493383" y="3093660"/>
            <a:ext cx="2394858" cy="523220"/>
          </a:xfrm>
          <a:prstGeom prst="rect">
            <a:avLst/>
          </a:prstGeom>
          <a:noFill/>
        </p:spPr>
        <p:txBody>
          <a:bodyPr wrap="square" rtlCol="0">
            <a:spAutoFit/>
          </a:bodyPr>
          <a:lstStyle/>
          <a:p>
            <a:r>
              <a:rPr lang="zh-CN" altLang="en-US" sz="2800" b="1" dirty="0">
                <a:latin typeface="方正清刻本悦宋简体" panose="02000000000000000000" pitchFamily="2" charset="-122"/>
                <a:ea typeface="方正清刻本悦宋简体" panose="02000000000000000000" pitchFamily="2" charset="-122"/>
              </a:rPr>
              <a:t>系统模型</a:t>
            </a:r>
          </a:p>
        </p:txBody>
      </p:sp>
      <p:sp>
        <p:nvSpPr>
          <p:cNvPr id="72" name="文本框 71"/>
          <p:cNvSpPr txBox="1"/>
          <p:nvPr/>
        </p:nvSpPr>
        <p:spPr>
          <a:xfrm>
            <a:off x="8773611" y="3093660"/>
            <a:ext cx="2677653" cy="523220"/>
          </a:xfrm>
          <a:prstGeom prst="rect">
            <a:avLst/>
          </a:prstGeom>
          <a:noFill/>
        </p:spPr>
        <p:txBody>
          <a:bodyPr wrap="square" rtlCol="0">
            <a:spAutoFit/>
          </a:bodyPr>
          <a:lstStyle/>
          <a:p>
            <a:r>
              <a:rPr lang="zh-CN" altLang="en-US" sz="2800" b="1" dirty="0">
                <a:latin typeface="方正清刻本悦宋简体" panose="02000000000000000000" pitchFamily="2" charset="-122"/>
                <a:ea typeface="方正清刻本悦宋简体" panose="02000000000000000000" pitchFamily="2" charset="-122"/>
              </a:rPr>
              <a:t>区块链交易认证</a:t>
            </a:r>
          </a:p>
        </p:txBody>
      </p:sp>
      <p:sp>
        <p:nvSpPr>
          <p:cNvPr id="73" name="文本框 72"/>
          <p:cNvSpPr txBox="1"/>
          <p:nvPr/>
        </p:nvSpPr>
        <p:spPr>
          <a:xfrm>
            <a:off x="8766971" y="4804784"/>
            <a:ext cx="2394858" cy="523220"/>
          </a:xfrm>
          <a:prstGeom prst="rect">
            <a:avLst/>
          </a:prstGeom>
          <a:noFill/>
        </p:spPr>
        <p:txBody>
          <a:bodyPr wrap="square" rtlCol="0">
            <a:spAutoFit/>
          </a:bodyPr>
          <a:lstStyle/>
          <a:p>
            <a:r>
              <a:rPr lang="zh-CN" altLang="en-US" sz="2800" b="1" dirty="0">
                <a:latin typeface="方正清刻本悦宋简体" panose="02000000000000000000" pitchFamily="2" charset="-122"/>
                <a:ea typeface="方正清刻本悦宋简体" panose="02000000000000000000" pitchFamily="2" charset="-122"/>
              </a:rPr>
              <a:t>总结</a:t>
            </a:r>
          </a:p>
        </p:txBody>
      </p:sp>
      <p:sp>
        <p:nvSpPr>
          <p:cNvPr id="2" name="矩形 1"/>
          <p:cNvSpPr/>
          <p:nvPr/>
        </p:nvSpPr>
        <p:spPr>
          <a:xfrm>
            <a:off x="0" y="0"/>
            <a:ext cx="3033486" cy="6858000"/>
          </a:xfrm>
          <a:prstGeom prst="rect">
            <a:avLst/>
          </a:prstGeom>
          <a:solidFill>
            <a:srgbClr val="B955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651667" y="3268397"/>
            <a:ext cx="1576072" cy="923330"/>
          </a:xfrm>
          <a:prstGeom prst="rect">
            <a:avLst/>
          </a:prstGeom>
        </p:spPr>
        <p:txBody>
          <a:bodyPr wrap="none">
            <a:spAutoFit/>
          </a:bodyPr>
          <a:lstStyle/>
          <a:p>
            <a:r>
              <a:rPr kumimoji="1" lang="zh-CN" altLang="en-US" sz="5400" b="1" dirty="0">
                <a:solidFill>
                  <a:schemeClr val="bg1"/>
                </a:solidFill>
                <a:latin typeface="方正清刻本悦宋简体" panose="02000000000000000000" pitchFamily="2" charset="-122"/>
                <a:ea typeface="方正清刻本悦宋简体" panose="02000000000000000000" pitchFamily="2" charset="-122"/>
              </a:rPr>
              <a:t>目录</a:t>
            </a:r>
          </a:p>
        </p:txBody>
      </p:sp>
      <p:sp>
        <p:nvSpPr>
          <p:cNvPr id="128" name="文本框 127"/>
          <p:cNvSpPr txBox="1"/>
          <p:nvPr/>
        </p:nvSpPr>
        <p:spPr>
          <a:xfrm>
            <a:off x="5486742" y="4804784"/>
            <a:ext cx="2394858" cy="523220"/>
          </a:xfrm>
          <a:prstGeom prst="rect">
            <a:avLst/>
          </a:prstGeom>
          <a:noFill/>
        </p:spPr>
        <p:txBody>
          <a:bodyPr wrap="square" rtlCol="0">
            <a:spAutoFit/>
          </a:bodyPr>
          <a:lstStyle/>
          <a:p>
            <a:r>
              <a:rPr lang="zh-CN" altLang="en-US" sz="2800" b="1" dirty="0">
                <a:latin typeface="方正清刻本悦宋简体" panose="02000000000000000000" pitchFamily="2" charset="-122"/>
                <a:ea typeface="方正清刻本悦宋简体" panose="02000000000000000000" pitchFamily="2" charset="-122"/>
              </a:rPr>
              <a:t>安全性分析</a:t>
            </a:r>
          </a:p>
        </p:txBody>
      </p:sp>
      <p:sp>
        <p:nvSpPr>
          <p:cNvPr id="129" name="文本框 128"/>
          <p:cNvSpPr txBox="1"/>
          <p:nvPr/>
        </p:nvSpPr>
        <p:spPr>
          <a:xfrm>
            <a:off x="4643884" y="1531878"/>
            <a:ext cx="828000" cy="707886"/>
          </a:xfrm>
          <a:prstGeom prst="rect">
            <a:avLst/>
          </a:prstGeom>
          <a:noFill/>
          <a:ln>
            <a:noFill/>
          </a:ln>
        </p:spPr>
        <p:txBody>
          <a:bodyPr wrap="square" rtlCol="0">
            <a:spAutoFit/>
          </a:bodyPr>
          <a:lstStyle/>
          <a:p>
            <a:pPr algn="ctr"/>
            <a:r>
              <a:rPr lang="en-US" altLang="zh-CN" sz="4000" b="1" dirty="0">
                <a:latin typeface="微软雅黑" panose="020B0503020204020204" pitchFamily="34" charset="-122"/>
                <a:ea typeface="微软雅黑" panose="020B0503020204020204" pitchFamily="34" charset="-122"/>
              </a:rPr>
              <a:t>01</a:t>
            </a:r>
          </a:p>
        </p:txBody>
      </p:sp>
      <p:sp>
        <p:nvSpPr>
          <p:cNvPr id="130" name="矩形 129"/>
          <p:cNvSpPr/>
          <p:nvPr/>
        </p:nvSpPr>
        <p:spPr>
          <a:xfrm>
            <a:off x="4643884" y="1471821"/>
            <a:ext cx="828000" cy="828000"/>
          </a:xfrm>
          <a:prstGeom prst="rect">
            <a:avLst/>
          </a:prstGeom>
          <a:noFill/>
          <a:ln>
            <a:solidFill>
              <a:srgbClr val="B95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文本框 130"/>
          <p:cNvSpPr txBox="1"/>
          <p:nvPr/>
        </p:nvSpPr>
        <p:spPr>
          <a:xfrm>
            <a:off x="7925040" y="1502198"/>
            <a:ext cx="828000" cy="707886"/>
          </a:xfrm>
          <a:prstGeom prst="rect">
            <a:avLst/>
          </a:prstGeom>
          <a:noFill/>
          <a:ln>
            <a:noFill/>
          </a:ln>
        </p:spPr>
        <p:txBody>
          <a:bodyPr wrap="square" rtlCol="0">
            <a:spAutoFit/>
          </a:bodyPr>
          <a:lstStyle/>
          <a:p>
            <a:pPr algn="ctr"/>
            <a:r>
              <a:rPr lang="en-US" altLang="zh-CN" sz="4000" b="1" dirty="0">
                <a:latin typeface="微软雅黑" panose="020B0503020204020204" pitchFamily="34" charset="-122"/>
                <a:ea typeface="微软雅黑" panose="020B0503020204020204" pitchFamily="34" charset="-122"/>
              </a:rPr>
              <a:t>02</a:t>
            </a:r>
          </a:p>
        </p:txBody>
      </p:sp>
      <p:sp>
        <p:nvSpPr>
          <p:cNvPr id="132" name="矩形 131"/>
          <p:cNvSpPr/>
          <p:nvPr/>
        </p:nvSpPr>
        <p:spPr>
          <a:xfrm>
            <a:off x="7925040" y="1442141"/>
            <a:ext cx="828000" cy="828000"/>
          </a:xfrm>
          <a:prstGeom prst="rect">
            <a:avLst/>
          </a:prstGeom>
          <a:noFill/>
          <a:ln>
            <a:solidFill>
              <a:srgbClr val="B95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p:cNvSpPr txBox="1"/>
          <p:nvPr/>
        </p:nvSpPr>
        <p:spPr>
          <a:xfrm>
            <a:off x="4624454" y="3183243"/>
            <a:ext cx="828000" cy="707886"/>
          </a:xfrm>
          <a:prstGeom prst="rect">
            <a:avLst/>
          </a:prstGeom>
          <a:noFill/>
          <a:ln>
            <a:noFill/>
          </a:ln>
        </p:spPr>
        <p:txBody>
          <a:bodyPr wrap="square" rtlCol="0">
            <a:spAutoFit/>
          </a:bodyPr>
          <a:lstStyle/>
          <a:p>
            <a:pPr algn="ctr"/>
            <a:r>
              <a:rPr lang="en-US" altLang="zh-CN" sz="4000" b="1" dirty="0">
                <a:latin typeface="微软雅黑" panose="020B0503020204020204" pitchFamily="34" charset="-122"/>
                <a:ea typeface="微软雅黑" panose="020B0503020204020204" pitchFamily="34" charset="-122"/>
              </a:rPr>
              <a:t>03</a:t>
            </a:r>
          </a:p>
        </p:txBody>
      </p:sp>
      <p:sp>
        <p:nvSpPr>
          <p:cNvPr id="134" name="矩形 133"/>
          <p:cNvSpPr/>
          <p:nvPr/>
        </p:nvSpPr>
        <p:spPr>
          <a:xfrm>
            <a:off x="4624454" y="3123186"/>
            <a:ext cx="828000" cy="828000"/>
          </a:xfrm>
          <a:prstGeom prst="rect">
            <a:avLst/>
          </a:prstGeom>
          <a:noFill/>
          <a:ln>
            <a:solidFill>
              <a:srgbClr val="B95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134"/>
          <p:cNvSpPr txBox="1"/>
          <p:nvPr/>
        </p:nvSpPr>
        <p:spPr>
          <a:xfrm>
            <a:off x="7916926" y="3183243"/>
            <a:ext cx="828000" cy="707886"/>
          </a:xfrm>
          <a:prstGeom prst="rect">
            <a:avLst/>
          </a:prstGeom>
          <a:noFill/>
          <a:ln>
            <a:noFill/>
          </a:ln>
        </p:spPr>
        <p:txBody>
          <a:bodyPr wrap="square" rtlCol="0">
            <a:spAutoFit/>
          </a:bodyPr>
          <a:lstStyle/>
          <a:p>
            <a:pPr algn="ctr"/>
            <a:r>
              <a:rPr lang="en-US" altLang="zh-CN" sz="4000" b="1" dirty="0">
                <a:latin typeface="微软雅黑" panose="020B0503020204020204" pitchFamily="34" charset="-122"/>
                <a:ea typeface="微软雅黑" panose="020B0503020204020204" pitchFamily="34" charset="-122"/>
              </a:rPr>
              <a:t>04</a:t>
            </a:r>
          </a:p>
        </p:txBody>
      </p:sp>
      <p:sp>
        <p:nvSpPr>
          <p:cNvPr id="136" name="矩形 135"/>
          <p:cNvSpPr/>
          <p:nvPr/>
        </p:nvSpPr>
        <p:spPr>
          <a:xfrm>
            <a:off x="7916926" y="3123186"/>
            <a:ext cx="828000" cy="828000"/>
          </a:xfrm>
          <a:prstGeom prst="rect">
            <a:avLst/>
          </a:prstGeom>
          <a:noFill/>
          <a:ln>
            <a:solidFill>
              <a:srgbClr val="B95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文本框 136"/>
          <p:cNvSpPr txBox="1"/>
          <p:nvPr/>
        </p:nvSpPr>
        <p:spPr>
          <a:xfrm>
            <a:off x="4624454" y="4890261"/>
            <a:ext cx="828000" cy="707886"/>
          </a:xfrm>
          <a:prstGeom prst="rect">
            <a:avLst/>
          </a:prstGeom>
          <a:noFill/>
          <a:ln>
            <a:noFill/>
          </a:ln>
        </p:spPr>
        <p:txBody>
          <a:bodyPr wrap="square" rtlCol="0">
            <a:spAutoFit/>
          </a:bodyPr>
          <a:lstStyle/>
          <a:p>
            <a:pPr algn="ctr"/>
            <a:r>
              <a:rPr lang="en-US" altLang="zh-CN" sz="4000" b="1" dirty="0">
                <a:latin typeface="微软雅黑" panose="020B0503020204020204" pitchFamily="34" charset="-122"/>
                <a:ea typeface="微软雅黑" panose="020B0503020204020204" pitchFamily="34" charset="-122"/>
              </a:rPr>
              <a:t>05</a:t>
            </a:r>
          </a:p>
        </p:txBody>
      </p:sp>
      <p:sp>
        <p:nvSpPr>
          <p:cNvPr id="138" name="矩形 137"/>
          <p:cNvSpPr/>
          <p:nvPr/>
        </p:nvSpPr>
        <p:spPr>
          <a:xfrm>
            <a:off x="4624454" y="4830204"/>
            <a:ext cx="828000" cy="828000"/>
          </a:xfrm>
          <a:prstGeom prst="rect">
            <a:avLst/>
          </a:prstGeom>
          <a:noFill/>
          <a:ln>
            <a:solidFill>
              <a:srgbClr val="B95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文本框 138"/>
          <p:cNvSpPr txBox="1"/>
          <p:nvPr/>
        </p:nvSpPr>
        <p:spPr>
          <a:xfrm>
            <a:off x="7916926" y="4890261"/>
            <a:ext cx="828000" cy="707886"/>
          </a:xfrm>
          <a:prstGeom prst="rect">
            <a:avLst/>
          </a:prstGeom>
          <a:noFill/>
          <a:ln>
            <a:noFill/>
          </a:ln>
        </p:spPr>
        <p:txBody>
          <a:bodyPr wrap="square" rtlCol="0">
            <a:spAutoFit/>
          </a:bodyPr>
          <a:lstStyle/>
          <a:p>
            <a:pPr algn="ctr"/>
            <a:r>
              <a:rPr lang="en-US" altLang="zh-CN" sz="4000" b="1" dirty="0">
                <a:latin typeface="微软雅黑" panose="020B0503020204020204" pitchFamily="34" charset="-122"/>
                <a:ea typeface="微软雅黑" panose="020B0503020204020204" pitchFamily="34" charset="-122"/>
              </a:rPr>
              <a:t>06</a:t>
            </a:r>
          </a:p>
        </p:txBody>
      </p:sp>
      <p:sp>
        <p:nvSpPr>
          <p:cNvPr id="140" name="矩形 139"/>
          <p:cNvSpPr/>
          <p:nvPr/>
        </p:nvSpPr>
        <p:spPr>
          <a:xfrm>
            <a:off x="7916926" y="4830204"/>
            <a:ext cx="828000" cy="828000"/>
          </a:xfrm>
          <a:prstGeom prst="rect">
            <a:avLst/>
          </a:prstGeom>
          <a:noFill/>
          <a:ln>
            <a:solidFill>
              <a:srgbClr val="B95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文本框 140"/>
          <p:cNvSpPr txBox="1"/>
          <p:nvPr/>
        </p:nvSpPr>
        <p:spPr>
          <a:xfrm>
            <a:off x="5562996" y="1953968"/>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Abstract</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2" name="文本框 141"/>
          <p:cNvSpPr txBox="1"/>
          <p:nvPr/>
        </p:nvSpPr>
        <p:spPr>
          <a:xfrm>
            <a:off x="8814540" y="1977437"/>
            <a:ext cx="2394858" cy="338554"/>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Contribution</a:t>
            </a:r>
            <a:endParaRPr lang="zh-CN" altLang="en-US" sz="1600" dirty="0">
              <a:latin typeface="微软雅黑" panose="020B0503020204020204" pitchFamily="34" charset="-122"/>
              <a:ea typeface="微软雅黑" panose="020B0503020204020204" pitchFamily="34" charset="-122"/>
            </a:endParaRPr>
          </a:p>
        </p:txBody>
      </p:sp>
      <p:sp>
        <p:nvSpPr>
          <p:cNvPr id="143" name="文本框 142"/>
          <p:cNvSpPr txBox="1"/>
          <p:nvPr/>
        </p:nvSpPr>
        <p:spPr>
          <a:xfrm>
            <a:off x="5528709" y="3641987"/>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System Model</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4" name="文本框 143"/>
          <p:cNvSpPr txBox="1"/>
          <p:nvPr/>
        </p:nvSpPr>
        <p:spPr>
          <a:xfrm>
            <a:off x="8814539" y="3633648"/>
            <a:ext cx="3033486" cy="584775"/>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Authentication Of Blockchain Transactions</a:t>
            </a:r>
            <a:endParaRPr lang="zh-CN" altLang="en-US" sz="1600" dirty="0">
              <a:latin typeface="微软雅黑" panose="020B0503020204020204" pitchFamily="34" charset="-122"/>
              <a:ea typeface="微软雅黑" panose="020B0503020204020204" pitchFamily="34" charset="-122"/>
            </a:endParaRPr>
          </a:p>
        </p:txBody>
      </p:sp>
      <p:sp>
        <p:nvSpPr>
          <p:cNvPr id="145" name="文本框 144"/>
          <p:cNvSpPr txBox="1"/>
          <p:nvPr/>
        </p:nvSpPr>
        <p:spPr>
          <a:xfrm>
            <a:off x="5522068" y="5349679"/>
            <a:ext cx="2394858" cy="338554"/>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Security analysis</a:t>
            </a:r>
            <a:endParaRPr lang="zh-CN" altLang="en-US" sz="1600" dirty="0">
              <a:latin typeface="微软雅黑" panose="020B0503020204020204" pitchFamily="34" charset="-122"/>
              <a:ea typeface="微软雅黑" panose="020B0503020204020204" pitchFamily="34" charset="-122"/>
            </a:endParaRPr>
          </a:p>
        </p:txBody>
      </p:sp>
      <p:sp>
        <p:nvSpPr>
          <p:cNvPr id="146" name="文本框 145"/>
          <p:cNvSpPr txBox="1"/>
          <p:nvPr/>
        </p:nvSpPr>
        <p:spPr>
          <a:xfrm>
            <a:off x="8814540" y="5343095"/>
            <a:ext cx="2394858" cy="338554"/>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Conclusion</a:t>
            </a:r>
            <a:endParaRPr lang="zh-CN" altLang="en-US" sz="1600" dirty="0">
              <a:latin typeface="微软雅黑" panose="020B0503020204020204" pitchFamily="34" charset="-122"/>
              <a:ea typeface="微软雅黑" panose="020B0503020204020204" pitchFamily="34" charset="-122"/>
            </a:endParaRPr>
          </a:p>
        </p:txBody>
      </p:sp>
      <p:pic>
        <p:nvPicPr>
          <p:cNvPr id="147" name="图片 146">
            <a:extLst>
              <a:ext uri="{FF2B5EF4-FFF2-40B4-BE49-F238E27FC236}">
                <a16:creationId xmlns:a16="http://schemas.microsoft.com/office/drawing/2014/main" id="{39A91F0E-3970-4839-90A5-1ABD6BC72B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1726" y="516986"/>
            <a:ext cx="2070034" cy="20297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6" name="矩形 1765"/>
          <p:cNvSpPr/>
          <p:nvPr/>
        </p:nvSpPr>
        <p:spPr>
          <a:xfrm>
            <a:off x="3120190" y="249441"/>
            <a:ext cx="8718351" cy="484285"/>
          </a:xfrm>
          <a:prstGeom prst="rect">
            <a:avLst/>
          </a:prstGeom>
          <a:gradFill>
            <a:gsLst>
              <a:gs pos="0">
                <a:schemeClr val="accent1">
                  <a:lumMod val="5000"/>
                  <a:lumOff val="95000"/>
                  <a:alpha val="0"/>
                </a:schemeClr>
              </a:gs>
              <a:gs pos="78000">
                <a:srgbClr val="B95556"/>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B9555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3180607" y="306919"/>
            <a:ext cx="1106385"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Abstract</a:t>
            </a:r>
          </a:p>
        </p:txBody>
      </p:sp>
      <p:sp>
        <p:nvSpPr>
          <p:cNvPr id="2" name="矩形 1"/>
          <p:cNvSpPr/>
          <p:nvPr/>
        </p:nvSpPr>
        <p:spPr>
          <a:xfrm>
            <a:off x="761702" y="109554"/>
            <a:ext cx="1220206" cy="662554"/>
          </a:xfrm>
          <a:prstGeom prst="rect">
            <a:avLst/>
          </a:prstGeom>
        </p:spPr>
        <p:txBody>
          <a:bodyPr wrap="none">
            <a:spAutoFit/>
          </a:bodyPr>
          <a:lstStyle/>
          <a:p>
            <a:pPr>
              <a:lnSpc>
                <a:spcPct val="15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摘  要</a:t>
            </a:r>
            <a:endParaRPr lang="en-US" altLang="zh-CN" sz="28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E232C5E3-C802-442D-B5FF-636DEAAEF588}"/>
              </a:ext>
            </a:extLst>
          </p:cNvPr>
          <p:cNvSpPr txBox="1"/>
          <p:nvPr/>
        </p:nvSpPr>
        <p:spPr>
          <a:xfrm>
            <a:off x="1401894" y="1497876"/>
            <a:ext cx="8067338" cy="1428404"/>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存在的问题</a:t>
            </a:r>
            <a:r>
              <a:rPr lang="zh-CN" altLang="en-US" sz="2400" dirty="0"/>
              <a:t>：</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、物联网设备部署的急剧增加，如何存储和保护海量的物联网数据？</a:t>
            </a: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、如何解决对集中式服务器的信任问题？</a:t>
            </a:r>
          </a:p>
        </p:txBody>
      </p:sp>
      <p:grpSp>
        <p:nvGrpSpPr>
          <p:cNvPr id="32" name="组合 31">
            <a:extLst>
              <a:ext uri="{FF2B5EF4-FFF2-40B4-BE49-F238E27FC236}">
                <a16:creationId xmlns:a16="http://schemas.microsoft.com/office/drawing/2014/main" id="{2376E96F-C4C2-4A90-B9B1-E76590B43037}"/>
              </a:ext>
            </a:extLst>
          </p:cNvPr>
          <p:cNvGrpSpPr/>
          <p:nvPr/>
        </p:nvGrpSpPr>
        <p:grpSpPr>
          <a:xfrm>
            <a:off x="761702" y="3429000"/>
            <a:ext cx="3306471" cy="3273825"/>
            <a:chOff x="1300233" y="1995959"/>
            <a:chExt cx="3306471" cy="3273825"/>
          </a:xfrm>
        </p:grpSpPr>
        <p:sp>
          <p:nvSpPr>
            <p:cNvPr id="33" name="圆角矩形 20">
              <a:extLst>
                <a:ext uri="{FF2B5EF4-FFF2-40B4-BE49-F238E27FC236}">
                  <a16:creationId xmlns:a16="http://schemas.microsoft.com/office/drawing/2014/main" id="{8997D426-B7F5-45B2-8155-8D66BE0C69BC}"/>
                </a:ext>
              </a:extLst>
            </p:cNvPr>
            <p:cNvSpPr/>
            <p:nvPr/>
          </p:nvSpPr>
          <p:spPr>
            <a:xfrm>
              <a:off x="1432848" y="2127265"/>
              <a:ext cx="3041242" cy="3011214"/>
            </a:xfrm>
            <a:prstGeom prst="ellipse">
              <a:avLst/>
            </a:prstGeom>
            <a:solidFill>
              <a:srgbClr val="D9B4B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p>
          </p:txBody>
        </p:sp>
        <p:sp>
          <p:nvSpPr>
            <p:cNvPr id="34" name="圆角矩形 20">
              <a:extLst>
                <a:ext uri="{FF2B5EF4-FFF2-40B4-BE49-F238E27FC236}">
                  <a16:creationId xmlns:a16="http://schemas.microsoft.com/office/drawing/2014/main" id="{7971A4D1-8CF1-4A11-A0AB-6679A0D613D0}"/>
                </a:ext>
              </a:extLst>
            </p:cNvPr>
            <p:cNvSpPr/>
            <p:nvPr/>
          </p:nvSpPr>
          <p:spPr>
            <a:xfrm>
              <a:off x="1300233" y="1995959"/>
              <a:ext cx="3306471" cy="3273825"/>
            </a:xfrm>
            <a:prstGeom prst="ellipse">
              <a:avLst/>
            </a:prstGeom>
            <a:noFill/>
            <a:ln w="15875">
              <a:solidFill>
                <a:srgbClr val="B9555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grpSp>
      <p:sp>
        <p:nvSpPr>
          <p:cNvPr id="6" name="文本框 5">
            <a:extLst>
              <a:ext uri="{FF2B5EF4-FFF2-40B4-BE49-F238E27FC236}">
                <a16:creationId xmlns:a16="http://schemas.microsoft.com/office/drawing/2014/main" id="{024B6A6F-D1AF-476A-A4E0-5D978E573E6F}"/>
              </a:ext>
            </a:extLst>
          </p:cNvPr>
          <p:cNvSpPr txBox="1"/>
          <p:nvPr/>
        </p:nvSpPr>
        <p:spPr>
          <a:xfrm>
            <a:off x="1108017" y="4571832"/>
            <a:ext cx="2766934" cy="1422954"/>
          </a:xfrm>
          <a:prstGeom prst="rect">
            <a:avLst/>
          </a:prstGeom>
          <a:noFill/>
        </p:spPr>
        <p:txBody>
          <a:bodyPr wrap="square" rtlCol="0">
            <a:spAutoFit/>
          </a:bodyPr>
          <a:lstStyle/>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提出了一种采用</a:t>
            </a:r>
            <a:r>
              <a:rPr lang="zh-CN" altLang="en-US" sz="2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区块链</a:t>
            </a:r>
            <a:r>
              <a:rPr lang="zh-CN" altLang="en-US" sz="2000" dirty="0">
                <a:solidFill>
                  <a:schemeClr val="bg1"/>
                </a:solidFill>
                <a:latin typeface="微软雅黑" panose="020B0503020204020204" pitchFamily="34" charset="-122"/>
                <a:ea typeface="微软雅黑" panose="020B0503020204020204" pitchFamily="34" charset="-122"/>
              </a:rPr>
              <a:t>和</a:t>
            </a:r>
            <a:r>
              <a:rPr lang="zh-CN" altLang="en-US" sz="2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无证书密码体制</a:t>
            </a:r>
            <a:r>
              <a:rPr lang="zh-CN" altLang="en-US" sz="2000" dirty="0">
                <a:solidFill>
                  <a:schemeClr val="bg1"/>
                </a:solidFill>
                <a:latin typeface="微软雅黑" panose="020B0503020204020204" pitchFamily="34" charset="-122"/>
                <a:ea typeface="微软雅黑" panose="020B0503020204020204" pitchFamily="34" charset="-122"/>
              </a:rPr>
              <a:t>的分布式数据存储方案</a:t>
            </a:r>
          </a:p>
        </p:txBody>
      </p:sp>
      <p:sp>
        <p:nvSpPr>
          <p:cNvPr id="7" name="文本框 6">
            <a:extLst>
              <a:ext uri="{FF2B5EF4-FFF2-40B4-BE49-F238E27FC236}">
                <a16:creationId xmlns:a16="http://schemas.microsoft.com/office/drawing/2014/main" id="{70BAD79E-08A1-4753-8DA8-C69AAF0970B2}"/>
              </a:ext>
            </a:extLst>
          </p:cNvPr>
          <p:cNvSpPr txBox="1"/>
          <p:nvPr/>
        </p:nvSpPr>
        <p:spPr>
          <a:xfrm>
            <a:off x="1676400" y="4014621"/>
            <a:ext cx="1443790"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解决方案：</a:t>
            </a:r>
          </a:p>
        </p:txBody>
      </p:sp>
      <p:sp>
        <p:nvSpPr>
          <p:cNvPr id="8" name="文本框 7">
            <a:extLst>
              <a:ext uri="{FF2B5EF4-FFF2-40B4-BE49-F238E27FC236}">
                <a16:creationId xmlns:a16="http://schemas.microsoft.com/office/drawing/2014/main" id="{9FCEF839-A99A-45F5-BE67-77E735784D3A}"/>
              </a:ext>
            </a:extLst>
          </p:cNvPr>
          <p:cNvSpPr txBox="1"/>
          <p:nvPr/>
        </p:nvSpPr>
        <p:spPr>
          <a:xfrm>
            <a:off x="4850256" y="4038650"/>
            <a:ext cx="6651172" cy="2120902"/>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、通过利用区块链消除了传统的集中式服务器，区块链中的矿工借助无证书加密执行“交易”的验证和记录审核；</a:t>
            </a: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、对方案进行扩展，说明了如何有效地实现数据交易；</a:t>
            </a:r>
          </a:p>
          <a:p>
            <a:pPr>
              <a:lnSpc>
                <a:spcPct val="15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、本文还采用了</a:t>
            </a:r>
            <a:r>
              <a:rPr lang="zh-CN" altLang="en-US"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边缘计算</a:t>
            </a:r>
            <a:r>
              <a:rPr lang="zh-CN" altLang="en-US" dirty="0">
                <a:latin typeface="微软雅黑" panose="020B0503020204020204" pitchFamily="34" charset="-122"/>
                <a:ea typeface="微软雅黑" panose="020B0503020204020204" pitchFamily="34" charset="-122"/>
              </a:rPr>
              <a:t>来缓解物联网设备计算能力低，不能进行复杂的计算的问题。</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circle(out)">
                                      <p:cBhvr>
                                        <p:cTn id="7" dur="75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16200000">
            <a:off x="3368957" y="3908833"/>
            <a:ext cx="2244994" cy="1335920"/>
          </a:xfrm>
          <a:prstGeom prst="rtTriangle">
            <a:avLst/>
          </a:prstGeom>
          <a:solidFill>
            <a:srgbClr val="B955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5" name="直角三角形 4"/>
          <p:cNvSpPr/>
          <p:nvPr/>
        </p:nvSpPr>
        <p:spPr>
          <a:xfrm rot="8990440">
            <a:off x="5343007" y="5048551"/>
            <a:ext cx="2244995" cy="1335920"/>
          </a:xfrm>
          <a:prstGeom prst="rtTriangle">
            <a:avLst/>
          </a:prstGeom>
          <a:solidFill>
            <a:srgbClr val="C52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6" name="直角三角形 5"/>
          <p:cNvSpPr/>
          <p:nvPr/>
        </p:nvSpPr>
        <p:spPr>
          <a:xfrm rot="1800000">
            <a:off x="5343050" y="2771741"/>
            <a:ext cx="2244995" cy="1335920"/>
          </a:xfrm>
          <a:prstGeom prst="rtTriangle">
            <a:avLst/>
          </a:prstGeom>
          <a:solidFill>
            <a:srgbClr val="D9B4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0" name="矩形 7"/>
          <p:cNvSpPr>
            <a:spLocks noChangeArrowheads="1"/>
          </p:cNvSpPr>
          <p:nvPr/>
        </p:nvSpPr>
        <p:spPr bwMode="auto">
          <a:xfrm rot="1800000">
            <a:off x="5186343" y="3535237"/>
            <a:ext cx="17041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sz="2000" dirty="0">
                <a:solidFill>
                  <a:schemeClr val="bg1"/>
                </a:solidFill>
                <a:latin typeface="Arial Rounded MT Bold" panose="020F0704030504030204" pitchFamily="34" charset="0"/>
              </a:rPr>
              <a:t>contribution</a:t>
            </a:r>
            <a:endParaRPr lang="zh-CN" altLang="en-US" sz="2400" b="1" dirty="0">
              <a:solidFill>
                <a:schemeClr val="bg1"/>
              </a:solidFill>
              <a:latin typeface="Arial Rounded MT Bold" panose="020F0704030504030204" pitchFamily="34" charset="0"/>
            </a:endParaRPr>
          </a:p>
        </p:txBody>
      </p:sp>
      <p:sp>
        <p:nvSpPr>
          <p:cNvPr id="11" name="矩形 7"/>
          <p:cNvSpPr>
            <a:spLocks noChangeArrowheads="1"/>
          </p:cNvSpPr>
          <p:nvPr/>
        </p:nvSpPr>
        <p:spPr bwMode="auto">
          <a:xfrm rot="19800000" flipH="1">
            <a:off x="5553824" y="4986492"/>
            <a:ext cx="17041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n-US" altLang="zh-CN" sz="2000" dirty="0">
                <a:solidFill>
                  <a:schemeClr val="bg1"/>
                </a:solidFill>
                <a:latin typeface="Arial Rounded MT Bold" panose="020F0704030504030204" pitchFamily="34" charset="0"/>
              </a:rPr>
              <a:t>contribution</a:t>
            </a:r>
            <a:endParaRPr lang="zh-CN" altLang="en-US" sz="2400" b="1" dirty="0">
              <a:solidFill>
                <a:schemeClr val="bg1"/>
              </a:solidFill>
              <a:latin typeface="Arial Rounded MT Bold" panose="020F0704030504030204" pitchFamily="34" charset="0"/>
            </a:endParaRPr>
          </a:p>
        </p:txBody>
      </p:sp>
      <p:sp>
        <p:nvSpPr>
          <p:cNvPr id="18" name="TextBox 18"/>
          <p:cNvSpPr txBox="1"/>
          <p:nvPr/>
        </p:nvSpPr>
        <p:spPr>
          <a:xfrm>
            <a:off x="428546" y="3114464"/>
            <a:ext cx="4120465" cy="1751570"/>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、提出了一种用于大规模物联网数据存储和保护的方案。该方案通过让大量的</a:t>
            </a:r>
            <a:r>
              <a:rPr lang="zh-CN" altLang="en-US" sz="20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区块链</a:t>
            </a:r>
            <a:r>
              <a:rPr lang="zh-CN" altLang="en-US" dirty="0">
                <a:latin typeface="微软雅黑" panose="020B0503020204020204" pitchFamily="34" charset="-122"/>
                <a:ea typeface="微软雅黑" panose="020B0503020204020204" pitchFamily="34" charset="-122"/>
              </a:rPr>
              <a:t>矿工控制</a:t>
            </a:r>
            <a:r>
              <a:rPr lang="en-US" altLang="zh-CN" dirty="0">
                <a:latin typeface="微软雅黑" panose="020B0503020204020204" pitchFamily="34" charset="-122"/>
                <a:ea typeface="微软雅黑" panose="020B0503020204020204" pitchFamily="34" charset="-122"/>
              </a:rPr>
              <a:t>IoT</a:t>
            </a:r>
            <a:r>
              <a:rPr lang="zh-CN" altLang="en-US" dirty="0">
                <a:latin typeface="微软雅黑" panose="020B0503020204020204" pitchFamily="34" charset="-122"/>
                <a:ea typeface="微软雅黑" panose="020B0503020204020204" pitchFamily="34" charset="-122"/>
              </a:rPr>
              <a:t>数据来消除集中式服务器并保证数据安全。</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endParaRPr>
          </a:p>
        </p:txBody>
      </p:sp>
      <p:sp>
        <p:nvSpPr>
          <p:cNvPr id="37" name="TextBox 18"/>
          <p:cNvSpPr txBox="1"/>
          <p:nvPr/>
        </p:nvSpPr>
        <p:spPr>
          <a:xfrm>
            <a:off x="6720096" y="2458359"/>
            <a:ext cx="4574128" cy="1336071"/>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、将</a:t>
            </a:r>
            <a:r>
              <a:rPr lang="zh-CN" altLang="en-US" sz="20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边缘计算</a:t>
            </a:r>
            <a:r>
              <a:rPr lang="zh-CN" altLang="en-US" dirty="0">
                <a:latin typeface="微软雅黑" panose="020B0503020204020204" pitchFamily="34" charset="-122"/>
                <a:ea typeface="微软雅黑" panose="020B0503020204020204" pitchFamily="34" charset="-122"/>
              </a:rPr>
              <a:t>并入所提出的方案中，以便执行物联网设备的计算并将数据转发到</a:t>
            </a:r>
            <a:r>
              <a:rPr lang="en-US" altLang="zh-CN" dirty="0">
                <a:latin typeface="微软雅黑" panose="020B0503020204020204" pitchFamily="34" charset="-122"/>
                <a:ea typeface="微软雅黑" panose="020B0503020204020204" pitchFamily="34" charset="-122"/>
              </a:rPr>
              <a:t>DHT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Distributed Hash Tables</a:t>
            </a:r>
            <a:r>
              <a:rPr lang="zh-CN" altLang="en-US" dirty="0">
                <a:latin typeface="微软雅黑" panose="020B0503020204020204" pitchFamily="34" charset="-122"/>
                <a:ea typeface="微软雅黑" panose="020B0503020204020204" pitchFamily="34" charset="-122"/>
              </a:rPr>
              <a:t>）进行存储。</a:t>
            </a:r>
            <a:endParaRPr lang="zh-CN" altLang="en-US" sz="1200" dirty="0">
              <a:latin typeface="微软雅黑" panose="020B0503020204020204" pitchFamily="34" charset="-122"/>
              <a:ea typeface="微软雅黑" panose="020B0503020204020204" pitchFamily="34" charset="-122"/>
              <a:cs typeface="Levenim MT" panose="02010502060101010101" pitchFamily="2" charset="-79"/>
            </a:endParaRPr>
          </a:p>
        </p:txBody>
      </p:sp>
      <p:sp>
        <p:nvSpPr>
          <p:cNvPr id="38" name="TextBox 18"/>
          <p:cNvSpPr txBox="1"/>
          <p:nvPr/>
        </p:nvSpPr>
        <p:spPr>
          <a:xfrm>
            <a:off x="7652399" y="4088808"/>
            <a:ext cx="4574128" cy="2213235"/>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、在基于区块链的物联网系统中使用</a:t>
            </a:r>
            <a:r>
              <a:rPr lang="zh-CN" altLang="en-US" sz="20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无证书密码体制</a:t>
            </a:r>
            <a:r>
              <a:rPr lang="zh-CN" altLang="en-US" dirty="0">
                <a:latin typeface="微软雅黑" panose="020B0503020204020204" pitchFamily="34" charset="-122"/>
                <a:ea typeface="微软雅黑" panose="020B0503020204020204" pitchFamily="34" charset="-122"/>
              </a:rPr>
              <a:t>。区块链系统的公共账本可以广播任何物联网设备的公钥，克服了无证书密码系统的缺点，减少了传统</a:t>
            </a:r>
            <a:r>
              <a:rPr lang="en-US" altLang="zh-CN" dirty="0">
                <a:latin typeface="微软雅黑" panose="020B0503020204020204" pitchFamily="34" charset="-122"/>
                <a:ea typeface="微软雅黑" panose="020B0503020204020204" pitchFamily="34" charset="-122"/>
              </a:rPr>
              <a:t>PKI</a:t>
            </a:r>
            <a:r>
              <a:rPr lang="zh-CN" altLang="en-US" dirty="0">
                <a:latin typeface="微软雅黑" panose="020B0503020204020204" pitchFamily="34" charset="-122"/>
                <a:ea typeface="微软雅黑" panose="020B0503020204020204" pitchFamily="34" charset="-122"/>
              </a:rPr>
              <a:t>带来的问题。</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endParaRPr>
          </a:p>
        </p:txBody>
      </p:sp>
      <p:sp>
        <p:nvSpPr>
          <p:cNvPr id="20" name="圆角矩形 1766">
            <a:extLst>
              <a:ext uri="{FF2B5EF4-FFF2-40B4-BE49-F238E27FC236}">
                <a16:creationId xmlns:a16="http://schemas.microsoft.com/office/drawing/2014/main" id="{00827D74-A371-4A3D-8DA8-F0DC8F32F0A4}"/>
              </a:ext>
            </a:extLst>
          </p:cNvPr>
          <p:cNvSpPr/>
          <p:nvPr/>
        </p:nvSpPr>
        <p:spPr>
          <a:xfrm rot="10800000" flipV="1">
            <a:off x="-5664" y="249441"/>
            <a:ext cx="484287" cy="491115"/>
          </a:xfrm>
          <a:prstGeom prst="roundRect">
            <a:avLst>
              <a:gd name="adj" fmla="val 5039"/>
            </a:avLst>
          </a:prstGeom>
          <a:solidFill>
            <a:srgbClr val="B9555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21" name="矩形 20">
            <a:extLst>
              <a:ext uri="{FF2B5EF4-FFF2-40B4-BE49-F238E27FC236}">
                <a16:creationId xmlns:a16="http://schemas.microsoft.com/office/drawing/2014/main" id="{952F97DA-D731-4064-9AD5-26EDF7617583}"/>
              </a:ext>
            </a:extLst>
          </p:cNvPr>
          <p:cNvSpPr/>
          <p:nvPr/>
        </p:nvSpPr>
        <p:spPr>
          <a:xfrm>
            <a:off x="761702" y="109554"/>
            <a:ext cx="2044149" cy="662554"/>
          </a:xfrm>
          <a:prstGeom prst="rect">
            <a:avLst/>
          </a:prstGeom>
        </p:spPr>
        <p:txBody>
          <a:bodyPr wrap="none">
            <a:spAutoFit/>
          </a:bodyPr>
          <a:lstStyle/>
          <a:p>
            <a:pPr>
              <a:lnSpc>
                <a:spcPct val="15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本 文 贡 献</a:t>
            </a:r>
            <a:endParaRPr lang="en-US" altLang="zh-CN" sz="2800"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AD879F1B-4F4D-4698-B392-386D896C3532}"/>
              </a:ext>
            </a:extLst>
          </p:cNvPr>
          <p:cNvSpPr/>
          <p:nvPr/>
        </p:nvSpPr>
        <p:spPr>
          <a:xfrm>
            <a:off x="3120190" y="249441"/>
            <a:ext cx="8718351" cy="484285"/>
          </a:xfrm>
          <a:prstGeom prst="rect">
            <a:avLst/>
          </a:prstGeom>
          <a:gradFill>
            <a:gsLst>
              <a:gs pos="0">
                <a:schemeClr val="accent1">
                  <a:lumMod val="5000"/>
                  <a:lumOff val="95000"/>
                  <a:alpha val="0"/>
                </a:schemeClr>
              </a:gs>
              <a:gs pos="78000">
                <a:srgbClr val="B95556"/>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2" name="文本框 1">
            <a:extLst>
              <a:ext uri="{FF2B5EF4-FFF2-40B4-BE49-F238E27FC236}">
                <a16:creationId xmlns:a16="http://schemas.microsoft.com/office/drawing/2014/main" id="{7566E931-C5C6-4AD5-9BC1-93DF939518F0}"/>
              </a:ext>
            </a:extLst>
          </p:cNvPr>
          <p:cNvSpPr txBox="1"/>
          <p:nvPr/>
        </p:nvSpPr>
        <p:spPr>
          <a:xfrm>
            <a:off x="4478479" y="4028726"/>
            <a:ext cx="800219" cy="1715119"/>
          </a:xfrm>
          <a:prstGeom prst="rect">
            <a:avLst/>
          </a:prstGeom>
          <a:noFill/>
        </p:spPr>
        <p:txBody>
          <a:bodyPr vert="eaVert" wrap="square" rtlCol="0">
            <a:spAutoFit/>
          </a:bodyPr>
          <a:lstStyle/>
          <a:p>
            <a:r>
              <a:rPr lang="en-US" altLang="zh-CN" sz="2000" dirty="0">
                <a:solidFill>
                  <a:schemeClr val="bg1"/>
                </a:solidFill>
                <a:latin typeface="Arial Rounded MT Bold" panose="020F0704030504030204" pitchFamily="34" charset="0"/>
              </a:rPr>
              <a:t>contribution</a:t>
            </a:r>
            <a:endParaRPr lang="zh-CN" altLang="en-US" sz="2000" b="1" dirty="0">
              <a:solidFill>
                <a:schemeClr val="bg1"/>
              </a:solidFill>
              <a:latin typeface="Arial Rounded MT Bold" panose="020F0704030504030204" pitchFamily="34" charset="0"/>
            </a:endParaRPr>
          </a:p>
          <a:p>
            <a:endParaRPr lang="zh-CN" altLang="en-US" sz="2000" dirty="0"/>
          </a:p>
        </p:txBody>
      </p:sp>
      <p:sp>
        <p:nvSpPr>
          <p:cNvPr id="3" name="文本框 2">
            <a:extLst>
              <a:ext uri="{FF2B5EF4-FFF2-40B4-BE49-F238E27FC236}">
                <a16:creationId xmlns:a16="http://schemas.microsoft.com/office/drawing/2014/main" id="{525019DC-2712-4722-AF7E-01991858DA24}"/>
              </a:ext>
            </a:extLst>
          </p:cNvPr>
          <p:cNvSpPr txBox="1"/>
          <p:nvPr/>
        </p:nvSpPr>
        <p:spPr>
          <a:xfrm>
            <a:off x="3244997" y="306917"/>
            <a:ext cx="1633591"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Contribution</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 name="矩形 2"/>
          <p:cNvSpPr/>
          <p:nvPr/>
        </p:nvSpPr>
        <p:spPr>
          <a:xfrm>
            <a:off x="1596572" y="1305717"/>
            <a:ext cx="8998856" cy="4476196"/>
          </a:xfrm>
          <a:prstGeom prst="rect">
            <a:avLst/>
          </a:prstGeom>
          <a:solidFill>
            <a:srgbClr val="B9555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1" name="组合 200"/>
          <p:cNvGrpSpPr/>
          <p:nvPr/>
        </p:nvGrpSpPr>
        <p:grpSpPr>
          <a:xfrm>
            <a:off x="7228116" y="2324903"/>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pic>
        <p:nvPicPr>
          <p:cNvPr id="2" name="图片 1">
            <a:extLst>
              <a:ext uri="{FF2B5EF4-FFF2-40B4-BE49-F238E27FC236}">
                <a16:creationId xmlns:a16="http://schemas.microsoft.com/office/drawing/2014/main" id="{D2518344-99A8-4B27-BBAA-DE8DFC11503C}"/>
              </a:ext>
            </a:extLst>
          </p:cNvPr>
          <p:cNvPicPr>
            <a:picLocks noChangeAspect="1"/>
          </p:cNvPicPr>
          <p:nvPr/>
        </p:nvPicPr>
        <p:blipFill rotWithShape="1">
          <a:blip r:embed="rId3"/>
          <a:srcRect t="-1" r="1189" b="-75"/>
          <a:stretch/>
        </p:blipFill>
        <p:spPr>
          <a:xfrm>
            <a:off x="6319520" y="1403596"/>
            <a:ext cx="5744149" cy="4280438"/>
          </a:xfrm>
          <a:prstGeom prst="rect">
            <a:avLst/>
          </a:prstGeom>
        </p:spPr>
      </p:pic>
      <p:sp>
        <p:nvSpPr>
          <p:cNvPr id="5" name="文本框 4">
            <a:extLst>
              <a:ext uri="{FF2B5EF4-FFF2-40B4-BE49-F238E27FC236}">
                <a16:creationId xmlns:a16="http://schemas.microsoft.com/office/drawing/2014/main" id="{A0A78367-9343-45B7-A9C3-00FBF96E47D6}"/>
              </a:ext>
            </a:extLst>
          </p:cNvPr>
          <p:cNvSpPr txBox="1"/>
          <p:nvPr/>
        </p:nvSpPr>
        <p:spPr>
          <a:xfrm>
            <a:off x="1769268" y="1871318"/>
            <a:ext cx="4210109" cy="3367397"/>
          </a:xfrm>
          <a:prstGeom prst="rect">
            <a:avLst/>
          </a:prstGeom>
          <a:noFill/>
        </p:spPr>
        <p:txBody>
          <a:bodyPr wrap="square" rtlCol="0">
            <a:spAutoFit/>
          </a:bodyPr>
          <a:lstStyle/>
          <a:p>
            <a:pPr indent="457200">
              <a:lnSpc>
                <a:spcPct val="150000"/>
              </a:lnSpc>
            </a:pPr>
            <a:r>
              <a:rPr lang="zh-CN" altLang="en-US" dirty="0">
                <a:solidFill>
                  <a:schemeClr val="bg1"/>
                </a:solidFill>
                <a:latin typeface="微软雅黑" panose="020B0503020204020204" pitchFamily="34" charset="-122"/>
                <a:ea typeface="微软雅黑" panose="020B0503020204020204" pitchFamily="34" charset="-122"/>
              </a:rPr>
              <a:t>该方案中，智能手机或任何本地计算设备都可以用作边缘服务器，并且假设边缘服务器和物联网设备之间的通信是安全的。</a:t>
            </a:r>
            <a:endParaRPr lang="en-US" altLang="zh-CN" dirty="0">
              <a:solidFill>
                <a:schemeClr val="bg1"/>
              </a:solidFill>
              <a:latin typeface="微软雅黑" panose="020B0503020204020204" pitchFamily="34" charset="-122"/>
              <a:ea typeface="微软雅黑" panose="020B0503020204020204" pitchFamily="34" charset="-122"/>
            </a:endParaRPr>
          </a:p>
          <a:p>
            <a:pPr indent="457200">
              <a:lnSpc>
                <a:spcPct val="150000"/>
              </a:lnSpc>
            </a:pPr>
            <a:r>
              <a:rPr lang="zh-CN" altLang="en-US" dirty="0">
                <a:solidFill>
                  <a:schemeClr val="bg1"/>
                </a:solidFill>
                <a:latin typeface="微软雅黑" panose="020B0503020204020204" pitchFamily="34" charset="-122"/>
                <a:ea typeface="微软雅黑" panose="020B0503020204020204" pitchFamily="34" charset="-122"/>
              </a:rPr>
              <a:t>在方案中，边缘服务器有两个职责：</a:t>
            </a: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dirty="0">
                <a:solidFill>
                  <a:schemeClr val="bg1"/>
                </a:solidFill>
                <a:latin typeface="微软雅黑" panose="020B0503020204020204" pitchFamily="34" charset="-122"/>
                <a:ea typeface="微软雅黑" panose="020B0503020204020204" pitchFamily="34" charset="-122"/>
              </a:rPr>
              <a:t>1</a:t>
            </a:r>
            <a:r>
              <a:rPr lang="zh-CN" altLang="en-US" dirty="0">
                <a:solidFill>
                  <a:schemeClr val="bg1"/>
                </a:solidFill>
                <a:latin typeface="微软雅黑" panose="020B0503020204020204" pitchFamily="34" charset="-122"/>
                <a:ea typeface="微软雅黑" panose="020B0503020204020204" pitchFamily="34" charset="-122"/>
              </a:rPr>
              <a:t>）帮助物联网设备执行加密计算；</a:t>
            </a: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dirty="0">
                <a:solidFill>
                  <a:schemeClr val="bg1"/>
                </a:solidFill>
                <a:latin typeface="微软雅黑" panose="020B0503020204020204" pitchFamily="34" charset="-122"/>
                <a:ea typeface="微软雅黑" panose="020B0503020204020204" pitchFamily="34" charset="-122"/>
              </a:rPr>
              <a:t>2</a:t>
            </a:r>
            <a:r>
              <a:rPr lang="zh-CN" altLang="en-US" dirty="0">
                <a:solidFill>
                  <a:schemeClr val="bg1"/>
                </a:solidFill>
                <a:latin typeface="微软雅黑" panose="020B0503020204020204" pitchFamily="34" charset="-122"/>
                <a:ea typeface="微软雅黑" panose="020B0503020204020204" pitchFamily="34" charset="-122"/>
              </a:rPr>
              <a:t>）从物联网设备收集数据并将数据转发到</a:t>
            </a:r>
            <a:r>
              <a:rPr lang="en-US" altLang="zh-CN" dirty="0">
                <a:solidFill>
                  <a:schemeClr val="bg1"/>
                </a:solidFill>
                <a:latin typeface="微软雅黑" panose="020B0503020204020204" pitchFamily="34" charset="-122"/>
                <a:ea typeface="微软雅黑" panose="020B0503020204020204" pitchFamily="34" charset="-122"/>
              </a:rPr>
              <a:t>DHT</a:t>
            </a:r>
            <a:r>
              <a:rPr lang="zh-CN" altLang="en-US" dirty="0">
                <a:solidFill>
                  <a:schemeClr val="bg1"/>
                </a:solidFill>
                <a:latin typeface="微软雅黑" panose="020B0503020204020204" pitchFamily="34" charset="-122"/>
                <a:ea typeface="微软雅黑" panose="020B0503020204020204" pitchFamily="34" charset="-122"/>
              </a:rPr>
              <a:t>。</a:t>
            </a:r>
          </a:p>
        </p:txBody>
      </p:sp>
      <p:sp>
        <p:nvSpPr>
          <p:cNvPr id="1766" name="圆角矩形 1766">
            <a:extLst>
              <a:ext uri="{FF2B5EF4-FFF2-40B4-BE49-F238E27FC236}">
                <a16:creationId xmlns:a16="http://schemas.microsoft.com/office/drawing/2014/main" id="{1F1C84B8-3AEA-4F50-8785-11284EAC52AC}"/>
              </a:ext>
            </a:extLst>
          </p:cNvPr>
          <p:cNvSpPr/>
          <p:nvPr/>
        </p:nvSpPr>
        <p:spPr>
          <a:xfrm rot="10800000" flipV="1">
            <a:off x="-5664" y="249441"/>
            <a:ext cx="484287" cy="491115"/>
          </a:xfrm>
          <a:prstGeom prst="roundRect">
            <a:avLst>
              <a:gd name="adj" fmla="val 5039"/>
            </a:avLst>
          </a:prstGeom>
          <a:solidFill>
            <a:srgbClr val="B9555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67" name="矩形 1766">
            <a:extLst>
              <a:ext uri="{FF2B5EF4-FFF2-40B4-BE49-F238E27FC236}">
                <a16:creationId xmlns:a16="http://schemas.microsoft.com/office/drawing/2014/main" id="{359B7B45-591F-4578-9FF2-31896703A6FC}"/>
              </a:ext>
            </a:extLst>
          </p:cNvPr>
          <p:cNvSpPr/>
          <p:nvPr/>
        </p:nvSpPr>
        <p:spPr>
          <a:xfrm>
            <a:off x="761702" y="109554"/>
            <a:ext cx="2044149" cy="662554"/>
          </a:xfrm>
          <a:prstGeom prst="rect">
            <a:avLst/>
          </a:prstGeom>
        </p:spPr>
        <p:txBody>
          <a:bodyPr wrap="none">
            <a:spAutoFit/>
          </a:bodyPr>
          <a:lstStyle/>
          <a:p>
            <a:pPr>
              <a:lnSpc>
                <a:spcPct val="15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系 统 模 型</a:t>
            </a:r>
            <a:endParaRPr lang="en-US" altLang="zh-CN" sz="2800" dirty="0">
              <a:latin typeface="微软雅黑" panose="020B0503020204020204" pitchFamily="34" charset="-122"/>
              <a:ea typeface="微软雅黑" panose="020B0503020204020204" pitchFamily="34" charset="-122"/>
            </a:endParaRPr>
          </a:p>
        </p:txBody>
      </p:sp>
      <p:sp>
        <p:nvSpPr>
          <p:cNvPr id="1768" name="矩形 1767">
            <a:extLst>
              <a:ext uri="{FF2B5EF4-FFF2-40B4-BE49-F238E27FC236}">
                <a16:creationId xmlns:a16="http://schemas.microsoft.com/office/drawing/2014/main" id="{AB150DE2-C14A-4104-978F-5351D31481C2}"/>
              </a:ext>
            </a:extLst>
          </p:cNvPr>
          <p:cNvSpPr/>
          <p:nvPr/>
        </p:nvSpPr>
        <p:spPr>
          <a:xfrm>
            <a:off x="3120190" y="249441"/>
            <a:ext cx="8718351" cy="484285"/>
          </a:xfrm>
          <a:prstGeom prst="rect">
            <a:avLst/>
          </a:prstGeom>
          <a:gradFill>
            <a:gsLst>
              <a:gs pos="0">
                <a:schemeClr val="accent1">
                  <a:lumMod val="5000"/>
                  <a:lumOff val="95000"/>
                  <a:alpha val="0"/>
                </a:schemeClr>
              </a:gs>
              <a:gs pos="78000">
                <a:srgbClr val="B95556"/>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9" name="文本框 1768">
            <a:extLst>
              <a:ext uri="{FF2B5EF4-FFF2-40B4-BE49-F238E27FC236}">
                <a16:creationId xmlns:a16="http://schemas.microsoft.com/office/drawing/2014/main" id="{091A0DF9-742F-4C0E-A0B4-99F9A11F785B}"/>
              </a:ext>
            </a:extLst>
          </p:cNvPr>
          <p:cNvSpPr txBox="1"/>
          <p:nvPr/>
        </p:nvSpPr>
        <p:spPr>
          <a:xfrm>
            <a:off x="3244997" y="306917"/>
            <a:ext cx="2200306"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System Model</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201" name="组合 200"/>
          <p:cNvGrpSpPr/>
          <p:nvPr/>
        </p:nvGrpSpPr>
        <p:grpSpPr>
          <a:xfrm>
            <a:off x="7228116" y="2324903"/>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pic>
        <p:nvPicPr>
          <p:cNvPr id="2" name="图片 1">
            <a:extLst>
              <a:ext uri="{FF2B5EF4-FFF2-40B4-BE49-F238E27FC236}">
                <a16:creationId xmlns:a16="http://schemas.microsoft.com/office/drawing/2014/main" id="{D2518344-99A8-4B27-BBAA-DE8DFC11503C}"/>
              </a:ext>
            </a:extLst>
          </p:cNvPr>
          <p:cNvPicPr>
            <a:picLocks noChangeAspect="1"/>
          </p:cNvPicPr>
          <p:nvPr/>
        </p:nvPicPr>
        <p:blipFill rotWithShape="1">
          <a:blip r:embed="rId3"/>
          <a:srcRect t="-1" r="1189" b="-75"/>
          <a:stretch/>
        </p:blipFill>
        <p:spPr>
          <a:xfrm>
            <a:off x="6319520" y="1403596"/>
            <a:ext cx="5744149" cy="4280438"/>
          </a:xfrm>
          <a:prstGeom prst="rect">
            <a:avLst/>
          </a:prstGeom>
        </p:spPr>
      </p:pic>
      <p:sp>
        <p:nvSpPr>
          <p:cNvPr id="6" name="文本框 5">
            <a:extLst>
              <a:ext uri="{FF2B5EF4-FFF2-40B4-BE49-F238E27FC236}">
                <a16:creationId xmlns:a16="http://schemas.microsoft.com/office/drawing/2014/main" id="{7F688E50-FB70-4613-932D-3290605AE7E3}"/>
              </a:ext>
            </a:extLst>
          </p:cNvPr>
          <p:cNvSpPr txBox="1"/>
          <p:nvPr/>
        </p:nvSpPr>
        <p:spPr>
          <a:xfrm>
            <a:off x="424858" y="1421535"/>
            <a:ext cx="5537601" cy="4244560"/>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区块链承担的工作：</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dirty="0">
                <a:latin typeface="微软雅黑" panose="020B0503020204020204" pitchFamily="34" charset="-122"/>
                <a:ea typeface="微软雅黑" panose="020B0503020204020204" pitchFamily="34" charset="-122"/>
              </a:rPr>
              <a:t>在边缘设备将数据转发给</a:t>
            </a:r>
            <a:r>
              <a:rPr lang="en-US" altLang="zh-CN" dirty="0">
                <a:latin typeface="微软雅黑" panose="020B0503020204020204" pitchFamily="34" charset="-122"/>
                <a:ea typeface="微软雅黑" panose="020B0503020204020204" pitchFamily="34" charset="-122"/>
              </a:rPr>
              <a:t>DHT</a:t>
            </a:r>
            <a:r>
              <a:rPr lang="zh-CN" altLang="en-US" dirty="0">
                <a:latin typeface="微软雅黑" panose="020B0503020204020204" pitchFamily="34" charset="-122"/>
                <a:ea typeface="微软雅黑" panose="020B0503020204020204" pitchFamily="34" charset="-122"/>
              </a:rPr>
              <a:t>之前，它会向区块链发送一个“事务”，宣布属于某个物联网设备的数据将存储在</a:t>
            </a:r>
            <a:r>
              <a:rPr lang="en-US" altLang="zh-CN" dirty="0">
                <a:latin typeface="微软雅黑" panose="020B0503020204020204" pitchFamily="34" charset="-122"/>
                <a:ea typeface="微软雅黑" panose="020B0503020204020204" pitchFamily="34" charset="-122"/>
              </a:rPr>
              <a:t>DHT</a:t>
            </a:r>
            <a:r>
              <a:rPr lang="zh-CN" altLang="en-US" dirty="0">
                <a:latin typeface="微软雅黑" panose="020B0503020204020204" pitchFamily="34" charset="-122"/>
                <a:ea typeface="微软雅黑" panose="020B0503020204020204" pitchFamily="34" charset="-122"/>
              </a:rPr>
              <a:t>的地址中。</a:t>
            </a:r>
            <a:r>
              <a:rPr lang="zh-CN" altLang="en-US" dirty="0">
                <a:solidFill>
                  <a:srgbClr val="C00000"/>
                </a:solidFill>
                <a:latin typeface="微软雅黑" panose="020B0503020204020204" pitchFamily="34" charset="-122"/>
                <a:ea typeface="微软雅黑" panose="020B0503020204020204" pitchFamily="34" charset="-122"/>
              </a:rPr>
              <a:t>区块链验证事务并记录物联网设备的标识和存储地址</a:t>
            </a:r>
            <a:r>
              <a:rPr lang="zh-CN" altLang="en-US" dirty="0">
                <a:latin typeface="微软雅黑" panose="020B0503020204020204" pitchFamily="34" charset="-122"/>
                <a:ea typeface="微软雅黑" panose="020B0503020204020204" pitchFamily="34" charset="-122"/>
              </a:rPr>
              <a:t>，有助于管理数据存储；</a:t>
            </a:r>
            <a:endParaRPr lang="en-US" altLang="zh-CN" dirty="0">
              <a:solidFill>
                <a:srgbClr val="C00000"/>
              </a:solidFill>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dirty="0">
                <a:latin typeface="微软雅黑" panose="020B0503020204020204" pitchFamily="34" charset="-122"/>
                <a:ea typeface="微软雅黑" panose="020B0503020204020204" pitchFamily="34" charset="-122"/>
              </a:rPr>
              <a:t>当物联网设备向</a:t>
            </a:r>
            <a:r>
              <a:rPr lang="en-US" altLang="zh-CN" dirty="0">
                <a:latin typeface="微软雅黑" panose="020B0503020204020204" pitchFamily="34" charset="-122"/>
                <a:ea typeface="微软雅黑" panose="020B0503020204020204" pitchFamily="34" charset="-122"/>
              </a:rPr>
              <a:t>DHT</a:t>
            </a:r>
            <a:r>
              <a:rPr lang="zh-CN" altLang="en-US" dirty="0">
                <a:latin typeface="微软雅黑" panose="020B0503020204020204" pitchFamily="34" charset="-122"/>
                <a:ea typeface="微软雅黑" panose="020B0503020204020204" pitchFamily="34" charset="-122"/>
              </a:rPr>
              <a:t>请求数据时，它会向区块链发送“事务”。</a:t>
            </a:r>
            <a:r>
              <a:rPr lang="zh-CN" altLang="en-US" dirty="0">
                <a:solidFill>
                  <a:srgbClr val="C00000"/>
                </a:solidFill>
                <a:latin typeface="微软雅黑" panose="020B0503020204020204" pitchFamily="34" charset="-122"/>
                <a:ea typeface="微软雅黑" panose="020B0503020204020204" pitchFamily="34" charset="-122"/>
              </a:rPr>
              <a:t>区块链对请求者进行身份验证。</a:t>
            </a:r>
            <a:r>
              <a:rPr lang="zh-CN" altLang="en-US" dirty="0">
                <a:latin typeface="微软雅黑" panose="020B0503020204020204" pitchFamily="34" charset="-122"/>
                <a:ea typeface="微软雅黑" panose="020B0503020204020204" pitchFamily="34" charset="-122"/>
              </a:rPr>
              <a:t>如果事务被验证并写入一个块中，则存储数据的</a:t>
            </a:r>
            <a:r>
              <a:rPr lang="en-US" altLang="zh-CN" dirty="0">
                <a:latin typeface="微软雅黑" panose="020B0503020204020204" pitchFamily="34" charset="-122"/>
                <a:ea typeface="微软雅黑" panose="020B0503020204020204" pitchFamily="34" charset="-122"/>
              </a:rPr>
              <a:t>DHT</a:t>
            </a:r>
            <a:r>
              <a:rPr lang="zh-CN" altLang="en-US" dirty="0">
                <a:latin typeface="微软雅黑" panose="020B0503020204020204" pitchFamily="34" charset="-122"/>
                <a:ea typeface="微软雅黑" panose="020B0503020204020204" pitchFamily="34" charset="-122"/>
              </a:rPr>
              <a:t>节点将向请求者发送数据。</a:t>
            </a:r>
          </a:p>
        </p:txBody>
      </p:sp>
      <p:sp>
        <p:nvSpPr>
          <p:cNvPr id="1766" name="圆角矩形 1766">
            <a:extLst>
              <a:ext uri="{FF2B5EF4-FFF2-40B4-BE49-F238E27FC236}">
                <a16:creationId xmlns:a16="http://schemas.microsoft.com/office/drawing/2014/main" id="{A15A63CC-AB49-4C44-B3BF-7EABEB2FCA43}"/>
              </a:ext>
            </a:extLst>
          </p:cNvPr>
          <p:cNvSpPr/>
          <p:nvPr/>
        </p:nvSpPr>
        <p:spPr>
          <a:xfrm rot="10800000" flipV="1">
            <a:off x="-5664" y="249441"/>
            <a:ext cx="484287" cy="491115"/>
          </a:xfrm>
          <a:prstGeom prst="roundRect">
            <a:avLst>
              <a:gd name="adj" fmla="val 5039"/>
            </a:avLst>
          </a:prstGeom>
          <a:solidFill>
            <a:srgbClr val="B9555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67" name="矩形 1766">
            <a:extLst>
              <a:ext uri="{FF2B5EF4-FFF2-40B4-BE49-F238E27FC236}">
                <a16:creationId xmlns:a16="http://schemas.microsoft.com/office/drawing/2014/main" id="{EBF8A3E4-D090-40B8-AD91-93F4CA7617ED}"/>
              </a:ext>
            </a:extLst>
          </p:cNvPr>
          <p:cNvSpPr/>
          <p:nvPr/>
        </p:nvSpPr>
        <p:spPr>
          <a:xfrm>
            <a:off x="761702" y="109554"/>
            <a:ext cx="2044149" cy="662554"/>
          </a:xfrm>
          <a:prstGeom prst="rect">
            <a:avLst/>
          </a:prstGeom>
        </p:spPr>
        <p:txBody>
          <a:bodyPr wrap="none">
            <a:spAutoFit/>
          </a:bodyPr>
          <a:lstStyle/>
          <a:p>
            <a:pPr>
              <a:lnSpc>
                <a:spcPct val="15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系 统 模 型</a:t>
            </a:r>
            <a:endParaRPr lang="en-US" altLang="zh-CN" sz="2800" dirty="0">
              <a:latin typeface="微软雅黑" panose="020B0503020204020204" pitchFamily="34" charset="-122"/>
              <a:ea typeface="微软雅黑" panose="020B0503020204020204" pitchFamily="34" charset="-122"/>
            </a:endParaRPr>
          </a:p>
        </p:txBody>
      </p:sp>
      <p:sp>
        <p:nvSpPr>
          <p:cNvPr id="1768" name="矩形 1767">
            <a:extLst>
              <a:ext uri="{FF2B5EF4-FFF2-40B4-BE49-F238E27FC236}">
                <a16:creationId xmlns:a16="http://schemas.microsoft.com/office/drawing/2014/main" id="{94889CD9-F7ED-4BA7-BF10-98D7588313BD}"/>
              </a:ext>
            </a:extLst>
          </p:cNvPr>
          <p:cNvSpPr/>
          <p:nvPr/>
        </p:nvSpPr>
        <p:spPr>
          <a:xfrm>
            <a:off x="3120190" y="249441"/>
            <a:ext cx="8718351" cy="484285"/>
          </a:xfrm>
          <a:prstGeom prst="rect">
            <a:avLst/>
          </a:prstGeom>
          <a:gradFill>
            <a:gsLst>
              <a:gs pos="0">
                <a:schemeClr val="accent1">
                  <a:lumMod val="5000"/>
                  <a:lumOff val="95000"/>
                  <a:alpha val="0"/>
                </a:schemeClr>
              </a:gs>
              <a:gs pos="78000">
                <a:srgbClr val="B95556"/>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9" name="文本框 1768">
            <a:extLst>
              <a:ext uri="{FF2B5EF4-FFF2-40B4-BE49-F238E27FC236}">
                <a16:creationId xmlns:a16="http://schemas.microsoft.com/office/drawing/2014/main" id="{B5EA5EAC-AA20-4D95-8839-C0D4E1527385}"/>
              </a:ext>
            </a:extLst>
          </p:cNvPr>
          <p:cNvSpPr txBox="1"/>
          <p:nvPr/>
        </p:nvSpPr>
        <p:spPr>
          <a:xfrm>
            <a:off x="3244997" y="306917"/>
            <a:ext cx="2200306"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System Model</a:t>
            </a:r>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0768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6" name="圆角矩形 1766">
            <a:extLst>
              <a:ext uri="{FF2B5EF4-FFF2-40B4-BE49-F238E27FC236}">
                <a16:creationId xmlns:a16="http://schemas.microsoft.com/office/drawing/2014/main" id="{C6A95389-9FE6-44F9-B8B6-4CFAB65F13AF}"/>
              </a:ext>
            </a:extLst>
          </p:cNvPr>
          <p:cNvSpPr/>
          <p:nvPr/>
        </p:nvSpPr>
        <p:spPr>
          <a:xfrm rot="10800000" flipV="1">
            <a:off x="-5664" y="249441"/>
            <a:ext cx="484287" cy="491115"/>
          </a:xfrm>
          <a:prstGeom prst="roundRect">
            <a:avLst>
              <a:gd name="adj" fmla="val 5039"/>
            </a:avLst>
          </a:prstGeom>
          <a:solidFill>
            <a:srgbClr val="B9555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28" name="矩形 27">
            <a:extLst>
              <a:ext uri="{FF2B5EF4-FFF2-40B4-BE49-F238E27FC236}">
                <a16:creationId xmlns:a16="http://schemas.microsoft.com/office/drawing/2014/main" id="{7F27E19C-C16A-48A0-9667-F2FF0E6A7FF8}"/>
              </a:ext>
            </a:extLst>
          </p:cNvPr>
          <p:cNvSpPr/>
          <p:nvPr/>
        </p:nvSpPr>
        <p:spPr>
          <a:xfrm>
            <a:off x="761702" y="109554"/>
            <a:ext cx="2803973" cy="662554"/>
          </a:xfrm>
          <a:prstGeom prst="rect">
            <a:avLst/>
          </a:prstGeom>
        </p:spPr>
        <p:txBody>
          <a:bodyPr wrap="none">
            <a:spAutoFit/>
          </a:bodyPr>
          <a:lstStyle/>
          <a:p>
            <a:pPr>
              <a:lnSpc>
                <a:spcPct val="15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区块链交易认证</a:t>
            </a:r>
            <a:endParaRPr lang="en-US" altLang="zh-CN" sz="2800" dirty="0">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FC50A5A5-A505-42F2-A4B2-8BE18F0DB456}"/>
              </a:ext>
            </a:extLst>
          </p:cNvPr>
          <p:cNvSpPr/>
          <p:nvPr/>
        </p:nvSpPr>
        <p:spPr>
          <a:xfrm>
            <a:off x="4040019" y="256271"/>
            <a:ext cx="8718351" cy="484285"/>
          </a:xfrm>
          <a:prstGeom prst="rect">
            <a:avLst/>
          </a:prstGeom>
          <a:gradFill>
            <a:gsLst>
              <a:gs pos="0">
                <a:schemeClr val="accent1">
                  <a:lumMod val="5000"/>
                  <a:lumOff val="95000"/>
                  <a:alpha val="0"/>
                </a:schemeClr>
              </a:gs>
              <a:gs pos="78000">
                <a:srgbClr val="B95556"/>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4" name="文本框 3">
            <a:extLst>
              <a:ext uri="{FF2B5EF4-FFF2-40B4-BE49-F238E27FC236}">
                <a16:creationId xmlns:a16="http://schemas.microsoft.com/office/drawing/2014/main" id="{21725E26-CC12-471B-8D95-C64B3C10891D}"/>
              </a:ext>
            </a:extLst>
          </p:cNvPr>
          <p:cNvSpPr txBox="1"/>
          <p:nvPr/>
        </p:nvSpPr>
        <p:spPr>
          <a:xfrm>
            <a:off x="7520929" y="2100839"/>
            <a:ext cx="4595991" cy="3367397"/>
          </a:xfrm>
          <a:prstGeom prst="rect">
            <a:avLst/>
          </a:prstGeom>
          <a:noFill/>
        </p:spPr>
        <p:txBody>
          <a:bodyPr wrap="square" rtlCol="0">
            <a:spAutoFit/>
          </a:bodyPr>
          <a:lstStyle/>
          <a:p>
            <a:pPr marL="342900"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在无证书加密技术中，每个物联网设备的唯一身份都可以用来创建公钥，所有其他用户都可以验证公钥是否属于此唯一身份</a:t>
            </a:r>
            <a:r>
              <a:rPr lang="en-US" altLang="zh-CN" dirty="0">
                <a:latin typeface="微软雅黑" panose="020B0503020204020204" pitchFamily="34" charset="-122"/>
                <a:ea typeface="微软雅黑" panose="020B0503020204020204" pitchFamily="34" charset="-122"/>
              </a:rPr>
              <a:t>ID</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如果</a:t>
            </a:r>
            <a:r>
              <a:rPr lang="en-US" altLang="zh-CN" dirty="0">
                <a:latin typeface="微软雅黑" panose="020B0503020204020204" pitchFamily="34" charset="-122"/>
                <a:ea typeface="微软雅黑" panose="020B0503020204020204" pitchFamily="34" charset="-122"/>
              </a:rPr>
              <a:t>IoT</a:t>
            </a:r>
            <a:r>
              <a:rPr lang="zh-CN" altLang="en-US" dirty="0">
                <a:latin typeface="微软雅黑" panose="020B0503020204020204" pitchFamily="34" charset="-122"/>
                <a:ea typeface="微软雅黑" panose="020B0503020204020204" pitchFamily="34" charset="-122"/>
              </a:rPr>
              <a:t>设备撤消了旧密钥，它便可以使用其唯一身份创建新的公钥对。新公钥对与旧公钥对不同，但是仍然受到</a:t>
            </a:r>
            <a:r>
              <a:rPr lang="zh-CN" altLang="en-US"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唯一</a:t>
            </a:r>
            <a:r>
              <a:rPr lang="en-US" altLang="zh-CN" dirty="0">
                <a:latin typeface="微软雅黑" panose="020B0503020204020204" pitchFamily="34" charset="-122"/>
                <a:ea typeface="微软雅黑" panose="020B0503020204020204" pitchFamily="34" charset="-122"/>
              </a:rPr>
              <a:t>ID</a:t>
            </a:r>
            <a:r>
              <a:rPr lang="zh-CN" altLang="en-US" dirty="0">
                <a:latin typeface="微软雅黑" panose="020B0503020204020204" pitchFamily="34" charset="-122"/>
                <a:ea typeface="微软雅黑" panose="020B0503020204020204" pitchFamily="34" charset="-122"/>
              </a:rPr>
              <a:t>的限制。</a:t>
            </a:r>
          </a:p>
        </p:txBody>
      </p:sp>
      <p:sp>
        <p:nvSpPr>
          <p:cNvPr id="2" name="矩形 1">
            <a:extLst>
              <a:ext uri="{FF2B5EF4-FFF2-40B4-BE49-F238E27FC236}">
                <a16:creationId xmlns:a16="http://schemas.microsoft.com/office/drawing/2014/main" id="{479445E0-63D4-485E-BE63-1E0E2591E807}"/>
              </a:ext>
            </a:extLst>
          </p:cNvPr>
          <p:cNvSpPr/>
          <p:nvPr/>
        </p:nvSpPr>
        <p:spPr>
          <a:xfrm>
            <a:off x="266631" y="2307994"/>
            <a:ext cx="2963789" cy="181791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9B6D47FD-0186-4A7B-95CA-2340DDA40A75}"/>
              </a:ext>
            </a:extLst>
          </p:cNvPr>
          <p:cNvSpPr/>
          <p:nvPr/>
        </p:nvSpPr>
        <p:spPr>
          <a:xfrm>
            <a:off x="1442637" y="2536594"/>
            <a:ext cx="1099457" cy="44631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Setup</a:t>
            </a:r>
            <a:endParaRPr lang="zh-CN" altLang="en-US" dirty="0"/>
          </a:p>
        </p:txBody>
      </p:sp>
      <p:sp>
        <p:nvSpPr>
          <p:cNvPr id="8" name="矩形 7">
            <a:extLst>
              <a:ext uri="{FF2B5EF4-FFF2-40B4-BE49-F238E27FC236}">
                <a16:creationId xmlns:a16="http://schemas.microsoft.com/office/drawing/2014/main" id="{EB536024-F245-4D8B-99BF-6D9751AE5461}"/>
              </a:ext>
            </a:extLst>
          </p:cNvPr>
          <p:cNvSpPr/>
          <p:nvPr/>
        </p:nvSpPr>
        <p:spPr>
          <a:xfrm>
            <a:off x="1442636" y="3502158"/>
            <a:ext cx="1099458" cy="446314"/>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PSkeyGen</a:t>
            </a:r>
            <a:endParaRPr lang="zh-CN" altLang="en-US" dirty="0"/>
          </a:p>
        </p:txBody>
      </p:sp>
      <p:sp>
        <p:nvSpPr>
          <p:cNvPr id="5" name="文本框 4">
            <a:extLst>
              <a:ext uri="{FF2B5EF4-FFF2-40B4-BE49-F238E27FC236}">
                <a16:creationId xmlns:a16="http://schemas.microsoft.com/office/drawing/2014/main" id="{27D64F19-C6BD-43C9-A361-3C59ECF2A7C7}"/>
              </a:ext>
            </a:extLst>
          </p:cNvPr>
          <p:cNvSpPr txBox="1"/>
          <p:nvPr/>
        </p:nvSpPr>
        <p:spPr>
          <a:xfrm>
            <a:off x="429818" y="2489144"/>
            <a:ext cx="846953" cy="400110"/>
          </a:xfrm>
          <a:prstGeom prst="rect">
            <a:avLst/>
          </a:prstGeom>
          <a:noFill/>
        </p:spPr>
        <p:txBody>
          <a:bodyPr wrap="square" rtlCol="0">
            <a:spAutoFit/>
          </a:bodyPr>
          <a:lstStyle/>
          <a:p>
            <a:r>
              <a:rPr lang="en-US" altLang="zh-CN" sz="2000" dirty="0">
                <a:latin typeface="Arial Rounded MT Bold" panose="020F0704030504030204" pitchFamily="34" charset="0"/>
              </a:rPr>
              <a:t>KGC</a:t>
            </a:r>
            <a:endParaRPr lang="zh-CN" altLang="en-US" sz="2000" dirty="0">
              <a:latin typeface="Arial Rounded MT Bold" panose="020F0704030504030204" pitchFamily="34" charset="0"/>
            </a:endParaRPr>
          </a:p>
        </p:txBody>
      </p:sp>
      <p:cxnSp>
        <p:nvCxnSpPr>
          <p:cNvPr id="7" name="直接箭头连接符 6">
            <a:extLst>
              <a:ext uri="{FF2B5EF4-FFF2-40B4-BE49-F238E27FC236}">
                <a16:creationId xmlns:a16="http://schemas.microsoft.com/office/drawing/2014/main" id="{EF225E40-3BF9-4679-BB0D-67BA622E0EE8}"/>
              </a:ext>
            </a:extLst>
          </p:cNvPr>
          <p:cNvCxnSpPr>
            <a:cxnSpLocks/>
            <a:endCxn id="8" idx="1"/>
          </p:cNvCxnSpPr>
          <p:nvPr/>
        </p:nvCxnSpPr>
        <p:spPr>
          <a:xfrm>
            <a:off x="549710" y="3725315"/>
            <a:ext cx="8929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2B73B99F-B8E5-4AEA-A850-5A602635FB10}"/>
              </a:ext>
            </a:extLst>
          </p:cNvPr>
          <p:cNvSpPr txBox="1"/>
          <p:nvPr/>
        </p:nvSpPr>
        <p:spPr>
          <a:xfrm>
            <a:off x="724030" y="3349841"/>
            <a:ext cx="566355" cy="369332"/>
          </a:xfrm>
          <a:prstGeom prst="rect">
            <a:avLst/>
          </a:prstGeom>
          <a:noFill/>
        </p:spPr>
        <p:txBody>
          <a:bodyPr wrap="square" rtlCol="0">
            <a:spAutoFit/>
          </a:bodyPr>
          <a:lstStyle/>
          <a:p>
            <a:r>
              <a:rPr lang="en-US" altLang="zh-CN" dirty="0"/>
              <a:t>ID</a:t>
            </a:r>
            <a:r>
              <a:rPr lang="en-US" altLang="zh-CN" baseline="-25000" dirty="0"/>
              <a:t>A</a:t>
            </a:r>
            <a:endParaRPr lang="zh-CN" altLang="zh-CN" dirty="0"/>
          </a:p>
        </p:txBody>
      </p:sp>
      <p:cxnSp>
        <p:nvCxnSpPr>
          <p:cNvPr id="12" name="直接箭头连接符 11">
            <a:extLst>
              <a:ext uri="{FF2B5EF4-FFF2-40B4-BE49-F238E27FC236}">
                <a16:creationId xmlns:a16="http://schemas.microsoft.com/office/drawing/2014/main" id="{7ADB4999-B444-4B70-BF6C-AB2A5FE21906}"/>
              </a:ext>
            </a:extLst>
          </p:cNvPr>
          <p:cNvCxnSpPr>
            <a:endCxn id="3" idx="0"/>
          </p:cNvCxnSpPr>
          <p:nvPr/>
        </p:nvCxnSpPr>
        <p:spPr>
          <a:xfrm>
            <a:off x="1992365" y="2044558"/>
            <a:ext cx="1" cy="4920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A2BE3245-564D-4A23-826D-4C3B46D55078}"/>
                  </a:ext>
                </a:extLst>
              </p:cNvPr>
              <p:cNvSpPr txBox="1"/>
              <p:nvPr/>
            </p:nvSpPr>
            <p:spPr>
              <a:xfrm>
                <a:off x="1951696" y="2027479"/>
                <a:ext cx="424539"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𝜆</m:t>
                      </m:r>
                    </m:oMath>
                  </m:oMathPara>
                </a14:m>
                <a:endParaRPr lang="zh-CN" altLang="zh-CN" dirty="0"/>
              </a:p>
              <a:p>
                <a:endParaRPr lang="zh-CN" altLang="en-US" dirty="0"/>
              </a:p>
            </p:txBody>
          </p:sp>
        </mc:Choice>
        <mc:Fallback xmlns="">
          <p:sp>
            <p:nvSpPr>
              <p:cNvPr id="13" name="文本框 12">
                <a:extLst>
                  <a:ext uri="{FF2B5EF4-FFF2-40B4-BE49-F238E27FC236}">
                    <a16:creationId xmlns:a16="http://schemas.microsoft.com/office/drawing/2014/main" id="{A2BE3245-564D-4A23-826D-4C3B46D55078}"/>
                  </a:ext>
                </a:extLst>
              </p:cNvPr>
              <p:cNvSpPr txBox="1">
                <a:spLocks noRot="1" noChangeAspect="1" noMove="1" noResize="1" noEditPoints="1" noAdjustHandles="1" noChangeArrowheads="1" noChangeShapeType="1" noTextEdit="1"/>
              </p:cNvSpPr>
              <p:nvPr/>
            </p:nvSpPr>
            <p:spPr>
              <a:xfrm>
                <a:off x="1951696" y="2027479"/>
                <a:ext cx="424539" cy="646331"/>
              </a:xfrm>
              <a:prstGeom prst="rect">
                <a:avLst/>
              </a:prstGeom>
              <a:blipFill>
                <a:blip r:embed="rId3"/>
                <a:stretch>
                  <a:fillRect/>
                </a:stretch>
              </a:blipFill>
            </p:spPr>
            <p:txBody>
              <a:bodyPr/>
              <a:lstStyle/>
              <a:p>
                <a:r>
                  <a:rPr lang="zh-CN" altLang="en-US">
                    <a:noFill/>
                  </a:rPr>
                  <a:t> </a:t>
                </a:r>
              </a:p>
            </p:txBody>
          </p:sp>
        </mc:Fallback>
      </mc:AlternateContent>
      <p:cxnSp>
        <p:nvCxnSpPr>
          <p:cNvPr id="15" name="直接箭头连接符 14">
            <a:extLst>
              <a:ext uri="{FF2B5EF4-FFF2-40B4-BE49-F238E27FC236}">
                <a16:creationId xmlns:a16="http://schemas.microsoft.com/office/drawing/2014/main" id="{A37E4A12-A336-48CB-A4F5-68325B3DD6FB}"/>
              </a:ext>
            </a:extLst>
          </p:cNvPr>
          <p:cNvCxnSpPr>
            <a:stCxn id="3" idx="2"/>
            <a:endCxn id="8" idx="0"/>
          </p:cNvCxnSpPr>
          <p:nvPr/>
        </p:nvCxnSpPr>
        <p:spPr>
          <a:xfrm flipH="1">
            <a:off x="1992365" y="2982908"/>
            <a:ext cx="1" cy="5192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文本框 16">
            <a:extLst>
              <a:ext uri="{FF2B5EF4-FFF2-40B4-BE49-F238E27FC236}">
                <a16:creationId xmlns:a16="http://schemas.microsoft.com/office/drawing/2014/main" id="{FC27F158-19EA-46AB-868F-E9D91ACCA4EB}"/>
              </a:ext>
            </a:extLst>
          </p:cNvPr>
          <p:cNvSpPr txBox="1"/>
          <p:nvPr/>
        </p:nvSpPr>
        <p:spPr>
          <a:xfrm>
            <a:off x="2019655" y="3054056"/>
            <a:ext cx="1044878" cy="369332"/>
          </a:xfrm>
          <a:prstGeom prst="rect">
            <a:avLst/>
          </a:prstGeom>
          <a:noFill/>
        </p:spPr>
        <p:txBody>
          <a:bodyPr wrap="square" rtlCol="0">
            <a:spAutoFit/>
          </a:bodyPr>
          <a:lstStyle/>
          <a:p>
            <a:r>
              <a:rPr lang="en-US" altLang="zh-CN" dirty="0"/>
              <a:t>K,MSK</a:t>
            </a:r>
            <a:endParaRPr lang="zh-CN" altLang="en-US" dirty="0"/>
          </a:p>
        </p:txBody>
      </p:sp>
      <p:sp>
        <p:nvSpPr>
          <p:cNvPr id="21" name="矩形 20">
            <a:extLst>
              <a:ext uri="{FF2B5EF4-FFF2-40B4-BE49-F238E27FC236}">
                <a16:creationId xmlns:a16="http://schemas.microsoft.com/office/drawing/2014/main" id="{FC851539-D9F6-4739-B9F4-581D653AD5A7}"/>
              </a:ext>
            </a:extLst>
          </p:cNvPr>
          <p:cNvSpPr/>
          <p:nvPr/>
        </p:nvSpPr>
        <p:spPr>
          <a:xfrm>
            <a:off x="3808811" y="2290576"/>
            <a:ext cx="2963781" cy="181791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248EA90C-EBBF-48DF-90A0-0800B3885BA6}"/>
              </a:ext>
            </a:extLst>
          </p:cNvPr>
          <p:cNvSpPr/>
          <p:nvPr/>
        </p:nvSpPr>
        <p:spPr>
          <a:xfrm>
            <a:off x="4064799" y="2539163"/>
            <a:ext cx="1099457" cy="44631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SValGen</a:t>
            </a:r>
            <a:endParaRPr lang="zh-CN" altLang="en-US" dirty="0"/>
          </a:p>
        </p:txBody>
      </p:sp>
      <p:sp>
        <p:nvSpPr>
          <p:cNvPr id="23" name="矩形 22">
            <a:extLst>
              <a:ext uri="{FF2B5EF4-FFF2-40B4-BE49-F238E27FC236}">
                <a16:creationId xmlns:a16="http://schemas.microsoft.com/office/drawing/2014/main" id="{DEED0121-B119-4525-B746-97AA0D73C749}"/>
              </a:ext>
            </a:extLst>
          </p:cNvPr>
          <p:cNvSpPr/>
          <p:nvPr/>
        </p:nvSpPr>
        <p:spPr>
          <a:xfrm>
            <a:off x="4064798" y="3502158"/>
            <a:ext cx="1099457" cy="44631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SKeyGen</a:t>
            </a:r>
            <a:endParaRPr lang="zh-CN" altLang="en-US" dirty="0"/>
          </a:p>
        </p:txBody>
      </p:sp>
      <p:sp>
        <p:nvSpPr>
          <p:cNvPr id="24" name="矩形 23">
            <a:extLst>
              <a:ext uri="{FF2B5EF4-FFF2-40B4-BE49-F238E27FC236}">
                <a16:creationId xmlns:a16="http://schemas.microsoft.com/office/drawing/2014/main" id="{80A72C62-8E50-47EA-AA8A-699177BAB354}"/>
              </a:ext>
            </a:extLst>
          </p:cNvPr>
          <p:cNvSpPr/>
          <p:nvPr/>
        </p:nvSpPr>
        <p:spPr>
          <a:xfrm>
            <a:off x="5498199" y="3496016"/>
            <a:ext cx="1099457" cy="44631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PKeyGen</a:t>
            </a:r>
            <a:endParaRPr lang="zh-CN" altLang="en-US" dirty="0"/>
          </a:p>
        </p:txBody>
      </p:sp>
      <p:cxnSp>
        <p:nvCxnSpPr>
          <p:cNvPr id="19" name="直接箭头连接符 18">
            <a:extLst>
              <a:ext uri="{FF2B5EF4-FFF2-40B4-BE49-F238E27FC236}">
                <a16:creationId xmlns:a16="http://schemas.microsoft.com/office/drawing/2014/main" id="{552CF01F-E8D8-4CE6-A4A1-41477EBDB689}"/>
              </a:ext>
            </a:extLst>
          </p:cNvPr>
          <p:cNvCxnSpPr>
            <a:stCxn id="8" idx="3"/>
            <a:endCxn id="23" idx="1"/>
          </p:cNvCxnSpPr>
          <p:nvPr/>
        </p:nvCxnSpPr>
        <p:spPr>
          <a:xfrm>
            <a:off x="2542094" y="3725315"/>
            <a:ext cx="15227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文本框 26">
            <a:extLst>
              <a:ext uri="{FF2B5EF4-FFF2-40B4-BE49-F238E27FC236}">
                <a16:creationId xmlns:a16="http://schemas.microsoft.com/office/drawing/2014/main" id="{ABECBB98-417C-4077-A5E1-FD49104C6C0E}"/>
              </a:ext>
            </a:extLst>
          </p:cNvPr>
          <p:cNvSpPr txBox="1"/>
          <p:nvPr/>
        </p:nvSpPr>
        <p:spPr>
          <a:xfrm>
            <a:off x="5822026" y="2461108"/>
            <a:ext cx="842523" cy="369332"/>
          </a:xfrm>
          <a:prstGeom prst="rect">
            <a:avLst/>
          </a:prstGeom>
          <a:noFill/>
        </p:spPr>
        <p:txBody>
          <a:bodyPr wrap="square" rtlCol="0">
            <a:spAutoFit/>
          </a:bodyPr>
          <a:lstStyle/>
          <a:p>
            <a:r>
              <a:rPr lang="en-US" altLang="zh-CN" dirty="0">
                <a:latin typeface="Arial Rounded MT Bold" panose="020F0704030504030204" pitchFamily="34" charset="0"/>
              </a:rPr>
              <a:t>USER</a:t>
            </a:r>
            <a:endParaRPr lang="zh-CN" altLang="en-US" dirty="0">
              <a:latin typeface="Arial Rounded MT Bold" panose="020F0704030504030204" pitchFamily="34" charset="0"/>
            </a:endParaRPr>
          </a:p>
        </p:txBody>
      </p:sp>
      <p:cxnSp>
        <p:nvCxnSpPr>
          <p:cNvPr id="31" name="直接箭头连接符 30">
            <a:extLst>
              <a:ext uri="{FF2B5EF4-FFF2-40B4-BE49-F238E27FC236}">
                <a16:creationId xmlns:a16="http://schemas.microsoft.com/office/drawing/2014/main" id="{B5641575-5F2A-4767-BABE-A3A95131CCB7}"/>
              </a:ext>
            </a:extLst>
          </p:cNvPr>
          <p:cNvCxnSpPr>
            <a:endCxn id="22" idx="0"/>
          </p:cNvCxnSpPr>
          <p:nvPr/>
        </p:nvCxnSpPr>
        <p:spPr>
          <a:xfrm>
            <a:off x="4614526" y="2044558"/>
            <a:ext cx="2" cy="4946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文本框 32">
            <a:extLst>
              <a:ext uri="{FF2B5EF4-FFF2-40B4-BE49-F238E27FC236}">
                <a16:creationId xmlns:a16="http://schemas.microsoft.com/office/drawing/2014/main" id="{F298F097-870C-4630-9CAC-CC9E0EE46134}"/>
              </a:ext>
            </a:extLst>
          </p:cNvPr>
          <p:cNvSpPr txBox="1"/>
          <p:nvPr/>
        </p:nvSpPr>
        <p:spPr>
          <a:xfrm>
            <a:off x="4662587" y="1939901"/>
            <a:ext cx="914400" cy="369332"/>
          </a:xfrm>
          <a:prstGeom prst="rect">
            <a:avLst/>
          </a:prstGeom>
          <a:noFill/>
        </p:spPr>
        <p:txBody>
          <a:bodyPr wrap="square" rtlCol="0">
            <a:spAutoFit/>
          </a:bodyPr>
          <a:lstStyle/>
          <a:p>
            <a:r>
              <a:rPr lang="en-US" altLang="zh-CN" dirty="0"/>
              <a:t>K, ID</a:t>
            </a:r>
            <a:r>
              <a:rPr lang="en-US" altLang="zh-CN" baseline="-25000" dirty="0"/>
              <a:t>A</a:t>
            </a:r>
            <a:endParaRPr lang="zh-CN" altLang="zh-CN" dirty="0"/>
          </a:p>
        </p:txBody>
      </p:sp>
      <p:cxnSp>
        <p:nvCxnSpPr>
          <p:cNvPr id="35" name="直接箭头连接符 34">
            <a:extLst>
              <a:ext uri="{FF2B5EF4-FFF2-40B4-BE49-F238E27FC236}">
                <a16:creationId xmlns:a16="http://schemas.microsoft.com/office/drawing/2014/main" id="{8364D55C-A071-4A56-80CF-922EAE9BC6AF}"/>
              </a:ext>
            </a:extLst>
          </p:cNvPr>
          <p:cNvCxnSpPr>
            <a:stCxn id="22" idx="2"/>
            <a:endCxn id="23" idx="0"/>
          </p:cNvCxnSpPr>
          <p:nvPr/>
        </p:nvCxnSpPr>
        <p:spPr>
          <a:xfrm flipH="1">
            <a:off x="4614527" y="2985477"/>
            <a:ext cx="1" cy="5166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文本框 35">
            <a:extLst>
              <a:ext uri="{FF2B5EF4-FFF2-40B4-BE49-F238E27FC236}">
                <a16:creationId xmlns:a16="http://schemas.microsoft.com/office/drawing/2014/main" id="{726AE031-6608-4985-BBA4-B6907F86B817}"/>
              </a:ext>
            </a:extLst>
          </p:cNvPr>
          <p:cNvSpPr txBox="1"/>
          <p:nvPr/>
        </p:nvSpPr>
        <p:spPr>
          <a:xfrm>
            <a:off x="4605281" y="3132826"/>
            <a:ext cx="629661" cy="369332"/>
          </a:xfrm>
          <a:prstGeom prst="rect">
            <a:avLst/>
          </a:prstGeom>
          <a:noFill/>
        </p:spPr>
        <p:txBody>
          <a:bodyPr wrap="square" rtlCol="0">
            <a:spAutoFit/>
          </a:bodyPr>
          <a:lstStyle/>
          <a:p>
            <a:r>
              <a:rPr lang="en-US" altLang="zh-CN" dirty="0">
                <a:solidFill>
                  <a:srgbClr val="C00000"/>
                </a:solidFill>
              </a:rPr>
              <a:t>X</a:t>
            </a:r>
            <a:r>
              <a:rPr lang="en-US" altLang="zh-CN" baseline="-25000" dirty="0">
                <a:solidFill>
                  <a:srgbClr val="C00000"/>
                </a:solidFill>
              </a:rPr>
              <a:t>A</a:t>
            </a:r>
            <a:endParaRPr lang="zh-CN" altLang="zh-CN" dirty="0">
              <a:solidFill>
                <a:srgbClr val="C00000"/>
              </a:solidFill>
            </a:endParaRPr>
          </a:p>
        </p:txBody>
      </p:sp>
      <p:cxnSp>
        <p:nvCxnSpPr>
          <p:cNvPr id="38" name="直接连接符 37">
            <a:extLst>
              <a:ext uri="{FF2B5EF4-FFF2-40B4-BE49-F238E27FC236}">
                <a16:creationId xmlns:a16="http://schemas.microsoft.com/office/drawing/2014/main" id="{8B4AC454-015F-4669-8872-3822334F6CF9}"/>
              </a:ext>
            </a:extLst>
          </p:cNvPr>
          <p:cNvCxnSpPr>
            <a:cxnSpLocks/>
          </p:cNvCxnSpPr>
          <p:nvPr/>
        </p:nvCxnSpPr>
        <p:spPr>
          <a:xfrm>
            <a:off x="4605281" y="3132826"/>
            <a:ext cx="1442646" cy="0"/>
          </a:xfrm>
          <a:prstGeom prst="line">
            <a:avLst/>
          </a:prstGeom>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880D06C4-CCB7-43AC-8F23-3C0C2ECBB8B7}"/>
              </a:ext>
            </a:extLst>
          </p:cNvPr>
          <p:cNvCxnSpPr>
            <a:cxnSpLocks/>
            <a:endCxn id="24" idx="0"/>
          </p:cNvCxnSpPr>
          <p:nvPr/>
        </p:nvCxnSpPr>
        <p:spPr>
          <a:xfrm>
            <a:off x="6047927" y="3126684"/>
            <a:ext cx="1" cy="36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接箭头连接符 43">
            <a:extLst>
              <a:ext uri="{FF2B5EF4-FFF2-40B4-BE49-F238E27FC236}">
                <a16:creationId xmlns:a16="http://schemas.microsoft.com/office/drawing/2014/main" id="{396A35A4-F792-4C3B-86FF-864494FACD2C}"/>
              </a:ext>
            </a:extLst>
          </p:cNvPr>
          <p:cNvCxnSpPr>
            <a:cxnSpLocks/>
            <a:stCxn id="23" idx="2"/>
            <a:endCxn id="55" idx="0"/>
          </p:cNvCxnSpPr>
          <p:nvPr/>
        </p:nvCxnSpPr>
        <p:spPr>
          <a:xfrm flipH="1">
            <a:off x="4610479" y="3948472"/>
            <a:ext cx="4048" cy="7540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a:extLst>
              <a:ext uri="{FF2B5EF4-FFF2-40B4-BE49-F238E27FC236}">
                <a16:creationId xmlns:a16="http://schemas.microsoft.com/office/drawing/2014/main" id="{E25C5CE6-CD60-4043-B031-F8367DA5061C}"/>
              </a:ext>
            </a:extLst>
          </p:cNvPr>
          <p:cNvCxnSpPr>
            <a:cxnSpLocks/>
            <a:stCxn id="24" idx="2"/>
            <a:endCxn id="54" idx="0"/>
          </p:cNvCxnSpPr>
          <p:nvPr/>
        </p:nvCxnSpPr>
        <p:spPr>
          <a:xfrm flipH="1">
            <a:off x="6047927" y="3942330"/>
            <a:ext cx="1" cy="759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文本框 49">
            <a:extLst>
              <a:ext uri="{FF2B5EF4-FFF2-40B4-BE49-F238E27FC236}">
                <a16:creationId xmlns:a16="http://schemas.microsoft.com/office/drawing/2014/main" id="{9AD000DE-9047-40F6-92DF-75A7052DFE83}"/>
              </a:ext>
            </a:extLst>
          </p:cNvPr>
          <p:cNvSpPr txBox="1"/>
          <p:nvPr/>
        </p:nvSpPr>
        <p:spPr>
          <a:xfrm>
            <a:off x="4650838" y="4243061"/>
            <a:ext cx="620397" cy="369332"/>
          </a:xfrm>
          <a:prstGeom prst="rect">
            <a:avLst/>
          </a:prstGeom>
          <a:noFill/>
        </p:spPr>
        <p:txBody>
          <a:bodyPr wrap="square" rtlCol="0">
            <a:spAutoFit/>
          </a:bodyPr>
          <a:lstStyle/>
          <a:p>
            <a:r>
              <a:rPr lang="en-US" altLang="zh-CN" dirty="0">
                <a:solidFill>
                  <a:srgbClr val="C00000"/>
                </a:solidFill>
              </a:rPr>
              <a:t>SK</a:t>
            </a:r>
            <a:r>
              <a:rPr lang="en-US" altLang="zh-CN" baseline="-25000" dirty="0">
                <a:solidFill>
                  <a:srgbClr val="C00000"/>
                </a:solidFill>
              </a:rPr>
              <a:t>A</a:t>
            </a:r>
            <a:endParaRPr lang="zh-CN" altLang="zh-CN" dirty="0">
              <a:solidFill>
                <a:srgbClr val="C00000"/>
              </a:solidFill>
            </a:endParaRPr>
          </a:p>
        </p:txBody>
      </p:sp>
      <p:sp>
        <p:nvSpPr>
          <p:cNvPr id="51" name="文本框 50">
            <a:extLst>
              <a:ext uri="{FF2B5EF4-FFF2-40B4-BE49-F238E27FC236}">
                <a16:creationId xmlns:a16="http://schemas.microsoft.com/office/drawing/2014/main" id="{53250B54-15CF-4B9F-A38C-A0B44E00BEB5}"/>
              </a:ext>
            </a:extLst>
          </p:cNvPr>
          <p:cNvSpPr txBox="1"/>
          <p:nvPr/>
        </p:nvSpPr>
        <p:spPr>
          <a:xfrm>
            <a:off x="6047927" y="4236044"/>
            <a:ext cx="620397" cy="369332"/>
          </a:xfrm>
          <a:prstGeom prst="rect">
            <a:avLst/>
          </a:prstGeom>
          <a:noFill/>
        </p:spPr>
        <p:txBody>
          <a:bodyPr wrap="square" rtlCol="0">
            <a:spAutoFit/>
          </a:bodyPr>
          <a:lstStyle/>
          <a:p>
            <a:r>
              <a:rPr lang="en-US" altLang="zh-CN" dirty="0">
                <a:solidFill>
                  <a:srgbClr val="C00000"/>
                </a:solidFill>
              </a:rPr>
              <a:t>PK</a:t>
            </a:r>
            <a:r>
              <a:rPr lang="en-US" altLang="zh-CN" baseline="-25000" dirty="0">
                <a:solidFill>
                  <a:srgbClr val="C00000"/>
                </a:solidFill>
              </a:rPr>
              <a:t>A</a:t>
            </a:r>
            <a:endParaRPr lang="zh-CN" altLang="zh-CN" dirty="0">
              <a:solidFill>
                <a:srgbClr val="C00000"/>
              </a:solidFill>
            </a:endParaRPr>
          </a:p>
        </p:txBody>
      </p:sp>
      <p:sp>
        <p:nvSpPr>
          <p:cNvPr id="54" name="矩形 53">
            <a:extLst>
              <a:ext uri="{FF2B5EF4-FFF2-40B4-BE49-F238E27FC236}">
                <a16:creationId xmlns:a16="http://schemas.microsoft.com/office/drawing/2014/main" id="{6DE41878-2DCB-41C9-B13F-4442E4A3F224}"/>
              </a:ext>
            </a:extLst>
          </p:cNvPr>
          <p:cNvSpPr/>
          <p:nvPr/>
        </p:nvSpPr>
        <p:spPr>
          <a:xfrm>
            <a:off x="5498198" y="4701456"/>
            <a:ext cx="1099457" cy="44631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Encrypt</a:t>
            </a:r>
            <a:endParaRPr lang="zh-CN" altLang="en-US" dirty="0"/>
          </a:p>
        </p:txBody>
      </p:sp>
      <p:sp>
        <p:nvSpPr>
          <p:cNvPr id="55" name="矩形 54">
            <a:extLst>
              <a:ext uri="{FF2B5EF4-FFF2-40B4-BE49-F238E27FC236}">
                <a16:creationId xmlns:a16="http://schemas.microsoft.com/office/drawing/2014/main" id="{A9E0EF54-F150-4579-8F0E-061EEE5B75B4}"/>
              </a:ext>
            </a:extLst>
          </p:cNvPr>
          <p:cNvSpPr/>
          <p:nvPr/>
        </p:nvSpPr>
        <p:spPr>
          <a:xfrm>
            <a:off x="4060750" y="4702527"/>
            <a:ext cx="1099457" cy="44631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Decrypt</a:t>
            </a:r>
            <a:endParaRPr lang="zh-CN" altLang="en-US" dirty="0"/>
          </a:p>
        </p:txBody>
      </p:sp>
      <p:cxnSp>
        <p:nvCxnSpPr>
          <p:cNvPr id="58" name="直接箭头连接符 57">
            <a:extLst>
              <a:ext uri="{FF2B5EF4-FFF2-40B4-BE49-F238E27FC236}">
                <a16:creationId xmlns:a16="http://schemas.microsoft.com/office/drawing/2014/main" id="{0ACD775B-D5CB-4EFD-806D-94A3C49795B9}"/>
              </a:ext>
            </a:extLst>
          </p:cNvPr>
          <p:cNvCxnSpPr>
            <a:stCxn id="54" idx="1"/>
            <a:endCxn id="55" idx="3"/>
          </p:cNvCxnSpPr>
          <p:nvPr/>
        </p:nvCxnSpPr>
        <p:spPr>
          <a:xfrm flipH="1">
            <a:off x="5160207" y="4924613"/>
            <a:ext cx="337991" cy="10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直接箭头连接符 59">
            <a:extLst>
              <a:ext uri="{FF2B5EF4-FFF2-40B4-BE49-F238E27FC236}">
                <a16:creationId xmlns:a16="http://schemas.microsoft.com/office/drawing/2014/main" id="{BD3384BB-F0B6-457B-873D-66DED1DD9AC9}"/>
              </a:ext>
            </a:extLst>
          </p:cNvPr>
          <p:cNvCxnSpPr>
            <a:cxnSpLocks/>
            <a:stCxn id="55" idx="1"/>
            <a:endCxn id="69" idx="3"/>
          </p:cNvCxnSpPr>
          <p:nvPr/>
        </p:nvCxnSpPr>
        <p:spPr>
          <a:xfrm flipH="1" flipV="1">
            <a:off x="3307436" y="4924613"/>
            <a:ext cx="753314" cy="10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 name="文本框 60">
            <a:extLst>
              <a:ext uri="{FF2B5EF4-FFF2-40B4-BE49-F238E27FC236}">
                <a16:creationId xmlns:a16="http://schemas.microsoft.com/office/drawing/2014/main" id="{6B644649-1B74-4A16-8384-CED31E0C3332}"/>
              </a:ext>
            </a:extLst>
          </p:cNvPr>
          <p:cNvSpPr txBox="1"/>
          <p:nvPr/>
        </p:nvSpPr>
        <p:spPr>
          <a:xfrm>
            <a:off x="3233410" y="3349841"/>
            <a:ext cx="826765" cy="369332"/>
          </a:xfrm>
          <a:prstGeom prst="rect">
            <a:avLst/>
          </a:prstGeom>
          <a:noFill/>
        </p:spPr>
        <p:txBody>
          <a:bodyPr wrap="square" rtlCol="0">
            <a:spAutoFit/>
          </a:bodyPr>
          <a:lstStyle/>
          <a:p>
            <a:r>
              <a:rPr lang="en-US" altLang="zh-CN" dirty="0">
                <a:solidFill>
                  <a:srgbClr val="C00000"/>
                </a:solidFill>
              </a:rPr>
              <a:t>PSK</a:t>
            </a:r>
            <a:r>
              <a:rPr lang="en-US" altLang="zh-CN" baseline="-25000" dirty="0">
                <a:solidFill>
                  <a:srgbClr val="C00000"/>
                </a:solidFill>
              </a:rPr>
              <a:t>A</a:t>
            </a:r>
            <a:endParaRPr lang="zh-CN" altLang="zh-CN" dirty="0">
              <a:solidFill>
                <a:srgbClr val="C00000"/>
              </a:solidFill>
            </a:endParaRPr>
          </a:p>
        </p:txBody>
      </p:sp>
      <p:sp>
        <p:nvSpPr>
          <p:cNvPr id="62" name="文本框 61">
            <a:extLst>
              <a:ext uri="{FF2B5EF4-FFF2-40B4-BE49-F238E27FC236}">
                <a16:creationId xmlns:a16="http://schemas.microsoft.com/office/drawing/2014/main" id="{67318B54-E85B-4EB3-A7B7-0C3ED3BC45B2}"/>
              </a:ext>
            </a:extLst>
          </p:cNvPr>
          <p:cNvSpPr txBox="1"/>
          <p:nvPr/>
        </p:nvSpPr>
        <p:spPr>
          <a:xfrm>
            <a:off x="5193195" y="4627979"/>
            <a:ext cx="227323" cy="369332"/>
          </a:xfrm>
          <a:prstGeom prst="rect">
            <a:avLst/>
          </a:prstGeom>
          <a:noFill/>
        </p:spPr>
        <p:txBody>
          <a:bodyPr wrap="square" rtlCol="0">
            <a:spAutoFit/>
          </a:bodyPr>
          <a:lstStyle/>
          <a:p>
            <a:r>
              <a:rPr lang="en-US" altLang="zh-CN" dirty="0"/>
              <a:t>C</a:t>
            </a:r>
            <a:endParaRPr lang="zh-CN" altLang="en-US" dirty="0"/>
          </a:p>
        </p:txBody>
      </p:sp>
      <p:cxnSp>
        <p:nvCxnSpPr>
          <p:cNvPr id="64" name="直接箭头连接符 63">
            <a:extLst>
              <a:ext uri="{FF2B5EF4-FFF2-40B4-BE49-F238E27FC236}">
                <a16:creationId xmlns:a16="http://schemas.microsoft.com/office/drawing/2014/main" id="{09F5A64A-BA58-4CB8-9C5B-8C33D7F4822F}"/>
              </a:ext>
            </a:extLst>
          </p:cNvPr>
          <p:cNvCxnSpPr>
            <a:cxnSpLocks/>
            <a:endCxn id="54" idx="3"/>
          </p:cNvCxnSpPr>
          <p:nvPr/>
        </p:nvCxnSpPr>
        <p:spPr>
          <a:xfrm flipH="1">
            <a:off x="6597655" y="4924613"/>
            <a:ext cx="91287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文本框 65">
            <a:extLst>
              <a:ext uri="{FF2B5EF4-FFF2-40B4-BE49-F238E27FC236}">
                <a16:creationId xmlns:a16="http://schemas.microsoft.com/office/drawing/2014/main" id="{15F7DC8C-D36C-414C-A7E5-6887A29C996A}"/>
              </a:ext>
            </a:extLst>
          </p:cNvPr>
          <p:cNvSpPr txBox="1"/>
          <p:nvPr/>
        </p:nvSpPr>
        <p:spPr>
          <a:xfrm>
            <a:off x="6654270" y="4612393"/>
            <a:ext cx="1015744" cy="369332"/>
          </a:xfrm>
          <a:prstGeom prst="rect">
            <a:avLst/>
          </a:prstGeom>
          <a:noFill/>
        </p:spPr>
        <p:txBody>
          <a:bodyPr wrap="square" rtlCol="0">
            <a:spAutoFit/>
          </a:bodyPr>
          <a:lstStyle/>
          <a:p>
            <a:r>
              <a:rPr lang="en-US" altLang="zh-CN" dirty="0"/>
              <a:t>K,M, ID</a:t>
            </a:r>
            <a:r>
              <a:rPr lang="en-US" altLang="zh-CN" baseline="-25000" dirty="0"/>
              <a:t>A</a:t>
            </a:r>
            <a:endParaRPr lang="zh-CN" altLang="zh-CN" dirty="0"/>
          </a:p>
        </p:txBody>
      </p:sp>
      <p:sp>
        <p:nvSpPr>
          <p:cNvPr id="68" name="文本框 67">
            <a:extLst>
              <a:ext uri="{FF2B5EF4-FFF2-40B4-BE49-F238E27FC236}">
                <a16:creationId xmlns:a16="http://schemas.microsoft.com/office/drawing/2014/main" id="{7319B386-ABB5-4192-A30D-BE8DF4CA6C4C}"/>
              </a:ext>
            </a:extLst>
          </p:cNvPr>
          <p:cNvSpPr txBox="1"/>
          <p:nvPr/>
        </p:nvSpPr>
        <p:spPr>
          <a:xfrm>
            <a:off x="3500780" y="4610170"/>
            <a:ext cx="543476" cy="369332"/>
          </a:xfrm>
          <a:prstGeom prst="rect">
            <a:avLst/>
          </a:prstGeom>
          <a:noFill/>
        </p:spPr>
        <p:txBody>
          <a:bodyPr wrap="square" rtlCol="0">
            <a:spAutoFit/>
          </a:bodyPr>
          <a:lstStyle/>
          <a:p>
            <a:r>
              <a:rPr lang="en-US" altLang="zh-CN" dirty="0"/>
              <a:t>M</a:t>
            </a:r>
            <a:endParaRPr lang="zh-CN" altLang="en-US" dirty="0"/>
          </a:p>
        </p:txBody>
      </p:sp>
      <p:sp>
        <p:nvSpPr>
          <p:cNvPr id="69" name="矩形 68">
            <a:extLst>
              <a:ext uri="{FF2B5EF4-FFF2-40B4-BE49-F238E27FC236}">
                <a16:creationId xmlns:a16="http://schemas.microsoft.com/office/drawing/2014/main" id="{07431071-53AC-426C-B737-4887A0D1C116}"/>
              </a:ext>
            </a:extLst>
          </p:cNvPr>
          <p:cNvSpPr/>
          <p:nvPr/>
        </p:nvSpPr>
        <p:spPr>
          <a:xfrm>
            <a:off x="2207979" y="4701456"/>
            <a:ext cx="1099457" cy="44631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Sign</a:t>
            </a:r>
            <a:endParaRPr lang="zh-CN" altLang="en-US" dirty="0"/>
          </a:p>
        </p:txBody>
      </p:sp>
      <p:sp>
        <p:nvSpPr>
          <p:cNvPr id="70" name="矩形 69">
            <a:extLst>
              <a:ext uri="{FF2B5EF4-FFF2-40B4-BE49-F238E27FC236}">
                <a16:creationId xmlns:a16="http://schemas.microsoft.com/office/drawing/2014/main" id="{D15B2836-31BF-46A0-A8E0-0E15861EC284}"/>
              </a:ext>
            </a:extLst>
          </p:cNvPr>
          <p:cNvSpPr/>
          <p:nvPr/>
        </p:nvSpPr>
        <p:spPr>
          <a:xfrm>
            <a:off x="429818" y="4701456"/>
            <a:ext cx="1099457" cy="44631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Verify</a:t>
            </a:r>
            <a:endParaRPr lang="zh-CN" altLang="en-US" dirty="0"/>
          </a:p>
        </p:txBody>
      </p:sp>
      <p:cxnSp>
        <p:nvCxnSpPr>
          <p:cNvPr id="74" name="直接箭头连接符 73">
            <a:extLst>
              <a:ext uri="{FF2B5EF4-FFF2-40B4-BE49-F238E27FC236}">
                <a16:creationId xmlns:a16="http://schemas.microsoft.com/office/drawing/2014/main" id="{CFA1DB56-C74C-4A0B-A244-2D31F28C4242}"/>
              </a:ext>
            </a:extLst>
          </p:cNvPr>
          <p:cNvCxnSpPr>
            <a:endCxn id="69" idx="0"/>
          </p:cNvCxnSpPr>
          <p:nvPr/>
        </p:nvCxnSpPr>
        <p:spPr>
          <a:xfrm>
            <a:off x="2757707" y="4249000"/>
            <a:ext cx="1" cy="452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4" name="文本框 83">
            <a:extLst>
              <a:ext uri="{FF2B5EF4-FFF2-40B4-BE49-F238E27FC236}">
                <a16:creationId xmlns:a16="http://schemas.microsoft.com/office/drawing/2014/main" id="{D8FCC255-B2E3-4E9F-BE4E-89398CA2B416}"/>
              </a:ext>
            </a:extLst>
          </p:cNvPr>
          <p:cNvSpPr txBox="1"/>
          <p:nvPr/>
        </p:nvSpPr>
        <p:spPr>
          <a:xfrm>
            <a:off x="2716289" y="4267709"/>
            <a:ext cx="781051" cy="369332"/>
          </a:xfrm>
          <a:prstGeom prst="rect">
            <a:avLst/>
          </a:prstGeom>
          <a:noFill/>
        </p:spPr>
        <p:txBody>
          <a:bodyPr wrap="square" rtlCol="0">
            <a:spAutoFit/>
          </a:bodyPr>
          <a:lstStyle/>
          <a:p>
            <a:r>
              <a:rPr lang="en-US" altLang="zh-CN" dirty="0"/>
              <a:t>K, SK</a:t>
            </a:r>
            <a:r>
              <a:rPr lang="en-US" altLang="zh-CN" baseline="-25000" dirty="0"/>
              <a:t>A</a:t>
            </a:r>
            <a:endParaRPr lang="zh-CN" altLang="zh-CN" dirty="0"/>
          </a:p>
        </p:txBody>
      </p:sp>
      <p:cxnSp>
        <p:nvCxnSpPr>
          <p:cNvPr id="86" name="直接箭头连接符 85">
            <a:extLst>
              <a:ext uri="{FF2B5EF4-FFF2-40B4-BE49-F238E27FC236}">
                <a16:creationId xmlns:a16="http://schemas.microsoft.com/office/drawing/2014/main" id="{974A2982-A21D-4FA0-9F30-863830294CD9}"/>
              </a:ext>
            </a:extLst>
          </p:cNvPr>
          <p:cNvCxnSpPr>
            <a:stCxn id="69" idx="1"/>
            <a:endCxn id="70" idx="3"/>
          </p:cNvCxnSpPr>
          <p:nvPr/>
        </p:nvCxnSpPr>
        <p:spPr>
          <a:xfrm flipH="1">
            <a:off x="1529275" y="4924613"/>
            <a:ext cx="6787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7" name="文本框 86">
            <a:extLst>
              <a:ext uri="{FF2B5EF4-FFF2-40B4-BE49-F238E27FC236}">
                <a16:creationId xmlns:a16="http://schemas.microsoft.com/office/drawing/2014/main" id="{48E990A1-A6D6-4847-9FAC-087437B9131D}"/>
              </a:ext>
            </a:extLst>
          </p:cNvPr>
          <p:cNvSpPr txBox="1"/>
          <p:nvPr/>
        </p:nvSpPr>
        <p:spPr>
          <a:xfrm>
            <a:off x="1595269" y="4594176"/>
            <a:ext cx="615738" cy="369332"/>
          </a:xfrm>
          <a:prstGeom prst="rect">
            <a:avLst/>
          </a:prstGeom>
          <a:noFill/>
        </p:spPr>
        <p:txBody>
          <a:bodyPr wrap="square" rtlCol="0">
            <a:spAutoFit/>
          </a:bodyPr>
          <a:lstStyle/>
          <a:p>
            <a:r>
              <a:rPr lang="en-US" altLang="zh-CN" dirty="0"/>
              <a:t>sign</a:t>
            </a:r>
            <a:endParaRPr lang="zh-CN" altLang="en-US" dirty="0"/>
          </a:p>
        </p:txBody>
      </p:sp>
      <p:cxnSp>
        <p:nvCxnSpPr>
          <p:cNvPr id="89" name="直接箭头连接符 88">
            <a:extLst>
              <a:ext uri="{FF2B5EF4-FFF2-40B4-BE49-F238E27FC236}">
                <a16:creationId xmlns:a16="http://schemas.microsoft.com/office/drawing/2014/main" id="{461146B5-0B38-489C-A9DD-C91D32F28457}"/>
              </a:ext>
            </a:extLst>
          </p:cNvPr>
          <p:cNvCxnSpPr>
            <a:endCxn id="70" idx="0"/>
          </p:cNvCxnSpPr>
          <p:nvPr/>
        </p:nvCxnSpPr>
        <p:spPr>
          <a:xfrm>
            <a:off x="979546" y="4243061"/>
            <a:ext cx="1" cy="4583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0" name="文本框 89">
            <a:extLst>
              <a:ext uri="{FF2B5EF4-FFF2-40B4-BE49-F238E27FC236}">
                <a16:creationId xmlns:a16="http://schemas.microsoft.com/office/drawing/2014/main" id="{22A94DD5-700D-44C4-BB94-07DEC3474C65}"/>
              </a:ext>
            </a:extLst>
          </p:cNvPr>
          <p:cNvSpPr txBox="1"/>
          <p:nvPr/>
        </p:nvSpPr>
        <p:spPr>
          <a:xfrm>
            <a:off x="931196" y="4267709"/>
            <a:ext cx="927901" cy="369332"/>
          </a:xfrm>
          <a:prstGeom prst="rect">
            <a:avLst/>
          </a:prstGeom>
          <a:noFill/>
        </p:spPr>
        <p:txBody>
          <a:bodyPr wrap="square" rtlCol="0">
            <a:spAutoFit/>
          </a:bodyPr>
          <a:lstStyle/>
          <a:p>
            <a:r>
              <a:rPr lang="en-US" altLang="zh-CN" dirty="0"/>
              <a:t>ID</a:t>
            </a:r>
            <a:r>
              <a:rPr lang="en-US" altLang="zh-CN" baseline="-25000" dirty="0"/>
              <a:t>A </a:t>
            </a:r>
            <a:r>
              <a:rPr lang="en-US" altLang="zh-CN" dirty="0"/>
              <a:t>,PK</a:t>
            </a:r>
            <a:r>
              <a:rPr lang="en-US" altLang="zh-CN" baseline="-25000" dirty="0"/>
              <a:t>A</a:t>
            </a:r>
            <a:endParaRPr lang="zh-CN" altLang="zh-CN" dirty="0"/>
          </a:p>
        </p:txBody>
      </p:sp>
      <p:cxnSp>
        <p:nvCxnSpPr>
          <p:cNvPr id="96" name="直接箭头连接符 95">
            <a:extLst>
              <a:ext uri="{FF2B5EF4-FFF2-40B4-BE49-F238E27FC236}">
                <a16:creationId xmlns:a16="http://schemas.microsoft.com/office/drawing/2014/main" id="{3CEF4027-C4CB-4D52-9DE7-2FBCE86C20D8}"/>
              </a:ext>
            </a:extLst>
          </p:cNvPr>
          <p:cNvCxnSpPr>
            <a:stCxn id="70" idx="2"/>
          </p:cNvCxnSpPr>
          <p:nvPr/>
        </p:nvCxnSpPr>
        <p:spPr>
          <a:xfrm flipH="1">
            <a:off x="979546" y="5147770"/>
            <a:ext cx="1" cy="3823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7" name="文本框 96">
            <a:extLst>
              <a:ext uri="{FF2B5EF4-FFF2-40B4-BE49-F238E27FC236}">
                <a16:creationId xmlns:a16="http://schemas.microsoft.com/office/drawing/2014/main" id="{395EA7A0-75A1-468C-BC64-1576DDA5BF49}"/>
              </a:ext>
            </a:extLst>
          </p:cNvPr>
          <p:cNvSpPr txBox="1"/>
          <p:nvPr/>
        </p:nvSpPr>
        <p:spPr>
          <a:xfrm>
            <a:off x="114362" y="5539056"/>
            <a:ext cx="1992537" cy="369332"/>
          </a:xfrm>
          <a:prstGeom prst="rect">
            <a:avLst/>
          </a:prstGeom>
          <a:noFill/>
        </p:spPr>
        <p:txBody>
          <a:bodyPr wrap="square" rtlCol="0">
            <a:spAutoFit/>
          </a:bodyPr>
          <a:lstStyle/>
          <a:p>
            <a:r>
              <a:rPr lang="en-US" altLang="zh-CN" dirty="0">
                <a:latin typeface="Arial Rounded MT Bold" panose="020F0704030504030204" pitchFamily="34" charset="0"/>
              </a:rPr>
              <a:t>Valid or Invalid</a:t>
            </a:r>
            <a:endParaRPr lang="zh-CN" altLang="en-US" dirty="0">
              <a:latin typeface="Arial Rounded MT Bold" panose="020F0704030504030204" pitchFamily="34" charset="0"/>
            </a:endParaRPr>
          </a:p>
        </p:txBody>
      </p:sp>
      <p:sp>
        <p:nvSpPr>
          <p:cNvPr id="98" name="文本框 97">
            <a:extLst>
              <a:ext uri="{FF2B5EF4-FFF2-40B4-BE49-F238E27FC236}">
                <a16:creationId xmlns:a16="http://schemas.microsoft.com/office/drawing/2014/main" id="{5D37B354-CFFD-439B-8603-4BFB41628E0E}"/>
              </a:ext>
            </a:extLst>
          </p:cNvPr>
          <p:cNvSpPr txBox="1"/>
          <p:nvPr/>
        </p:nvSpPr>
        <p:spPr>
          <a:xfrm>
            <a:off x="260528" y="1296420"/>
            <a:ext cx="2797896" cy="400110"/>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A</a:t>
            </a:r>
            <a:r>
              <a:rPr lang="zh-CN" altLang="en-US" sz="2000" b="1" dirty="0">
                <a:latin typeface="微软雅黑" panose="020B0503020204020204" pitchFamily="34" charset="-122"/>
                <a:ea typeface="微软雅黑" panose="020B0503020204020204" pitchFamily="34" charset="-122"/>
              </a:rPr>
              <a:t>、无证书密码体制</a:t>
            </a:r>
          </a:p>
        </p:txBody>
      </p:sp>
      <p:sp>
        <p:nvSpPr>
          <p:cNvPr id="6" name="文本框 5">
            <a:extLst>
              <a:ext uri="{FF2B5EF4-FFF2-40B4-BE49-F238E27FC236}">
                <a16:creationId xmlns:a16="http://schemas.microsoft.com/office/drawing/2014/main" id="{394465C9-2BB7-4ED9-99A1-ADCF8E0AFC52}"/>
              </a:ext>
            </a:extLst>
          </p:cNvPr>
          <p:cNvSpPr txBox="1"/>
          <p:nvPr/>
        </p:nvSpPr>
        <p:spPr>
          <a:xfrm>
            <a:off x="4060175" y="310332"/>
            <a:ext cx="4900613"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Authentication Of Blockchain Transactions</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6" name="圆角矩形 1766">
            <a:extLst>
              <a:ext uri="{FF2B5EF4-FFF2-40B4-BE49-F238E27FC236}">
                <a16:creationId xmlns:a16="http://schemas.microsoft.com/office/drawing/2014/main" id="{C6A95389-9FE6-44F9-B8B6-4CFAB65F13AF}"/>
              </a:ext>
            </a:extLst>
          </p:cNvPr>
          <p:cNvSpPr/>
          <p:nvPr/>
        </p:nvSpPr>
        <p:spPr>
          <a:xfrm rot="10800000" flipV="1">
            <a:off x="-5664" y="249441"/>
            <a:ext cx="484287" cy="491115"/>
          </a:xfrm>
          <a:prstGeom prst="roundRect">
            <a:avLst>
              <a:gd name="adj" fmla="val 5039"/>
            </a:avLst>
          </a:prstGeom>
          <a:solidFill>
            <a:srgbClr val="B9555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28" name="矩形 27">
            <a:extLst>
              <a:ext uri="{FF2B5EF4-FFF2-40B4-BE49-F238E27FC236}">
                <a16:creationId xmlns:a16="http://schemas.microsoft.com/office/drawing/2014/main" id="{7F27E19C-C16A-48A0-9667-F2FF0E6A7FF8}"/>
              </a:ext>
            </a:extLst>
          </p:cNvPr>
          <p:cNvSpPr/>
          <p:nvPr/>
        </p:nvSpPr>
        <p:spPr>
          <a:xfrm>
            <a:off x="979416" y="163721"/>
            <a:ext cx="2698175" cy="662554"/>
          </a:xfrm>
          <a:prstGeom prst="rect">
            <a:avLst/>
          </a:prstGeom>
        </p:spPr>
        <p:txBody>
          <a:bodyPr wrap="none">
            <a:spAutoFit/>
          </a:bodyPr>
          <a:lstStyle/>
          <a:p>
            <a:pPr>
              <a:lnSpc>
                <a:spcPct val="150000"/>
              </a:lnSpc>
            </a:pPr>
            <a:r>
              <a:rPr lang="zh-CN" altLang="en-US" sz="2800" dirty="0">
                <a:latin typeface="微软雅黑" panose="020B0503020204020204" pitchFamily="34" charset="-122"/>
                <a:ea typeface="微软雅黑" panose="020B0503020204020204" pitchFamily="34" charset="-122"/>
              </a:rPr>
              <a:t>区块链交易认证</a:t>
            </a:r>
            <a:endParaRPr lang="en-US" altLang="zh-CN" sz="2800" dirty="0">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FC50A5A5-A505-42F2-A4B2-8BE18F0DB456}"/>
              </a:ext>
            </a:extLst>
          </p:cNvPr>
          <p:cNvSpPr/>
          <p:nvPr/>
        </p:nvSpPr>
        <p:spPr>
          <a:xfrm>
            <a:off x="4060175" y="249441"/>
            <a:ext cx="8718351" cy="484285"/>
          </a:xfrm>
          <a:prstGeom prst="rect">
            <a:avLst/>
          </a:prstGeom>
          <a:gradFill>
            <a:gsLst>
              <a:gs pos="0">
                <a:schemeClr val="accent1">
                  <a:lumMod val="5000"/>
                  <a:lumOff val="95000"/>
                  <a:alpha val="0"/>
                </a:schemeClr>
              </a:gs>
              <a:gs pos="78000">
                <a:srgbClr val="B95556"/>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pic>
        <p:nvPicPr>
          <p:cNvPr id="2" name="图片 1">
            <a:extLst>
              <a:ext uri="{FF2B5EF4-FFF2-40B4-BE49-F238E27FC236}">
                <a16:creationId xmlns:a16="http://schemas.microsoft.com/office/drawing/2014/main" id="{24CA8CC7-5074-4BFD-968F-DBC53168DA15}"/>
              </a:ext>
            </a:extLst>
          </p:cNvPr>
          <p:cNvPicPr>
            <a:picLocks noChangeAspect="1"/>
          </p:cNvPicPr>
          <p:nvPr/>
        </p:nvPicPr>
        <p:blipFill rotWithShape="1">
          <a:blip r:embed="rId3"/>
          <a:srcRect r="3481" b="444"/>
          <a:stretch/>
        </p:blipFill>
        <p:spPr>
          <a:xfrm>
            <a:off x="4596478" y="1401285"/>
            <a:ext cx="7334995" cy="4855677"/>
          </a:xfrm>
          <a:prstGeom prst="rect">
            <a:avLst/>
          </a:prstGeom>
        </p:spPr>
      </p:pic>
      <p:sp>
        <p:nvSpPr>
          <p:cNvPr id="6" name="文本框 5">
            <a:extLst>
              <a:ext uri="{FF2B5EF4-FFF2-40B4-BE49-F238E27FC236}">
                <a16:creationId xmlns:a16="http://schemas.microsoft.com/office/drawing/2014/main" id="{60C33B7B-B1B5-498E-972C-1EE1D725841E}"/>
              </a:ext>
            </a:extLst>
          </p:cNvPr>
          <p:cNvSpPr txBox="1"/>
          <p:nvPr/>
        </p:nvSpPr>
        <p:spPr>
          <a:xfrm>
            <a:off x="260527" y="1296420"/>
            <a:ext cx="3705297" cy="400110"/>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B</a:t>
            </a:r>
            <a:r>
              <a:rPr lang="zh-CN" altLang="en-US" sz="2000" b="1" dirty="0">
                <a:latin typeface="微软雅黑" panose="020B0503020204020204" pitchFamily="34" charset="-122"/>
                <a:ea typeface="微软雅黑" panose="020B0503020204020204" pitchFamily="34" charset="-122"/>
              </a:rPr>
              <a:t>、在物联网应用中的工作方式</a:t>
            </a:r>
          </a:p>
        </p:txBody>
      </p:sp>
      <p:sp>
        <p:nvSpPr>
          <p:cNvPr id="3" name="文本框 2">
            <a:extLst>
              <a:ext uri="{FF2B5EF4-FFF2-40B4-BE49-F238E27FC236}">
                <a16:creationId xmlns:a16="http://schemas.microsoft.com/office/drawing/2014/main" id="{31C14F2A-8A87-45C3-9602-F5E791A70195}"/>
              </a:ext>
            </a:extLst>
          </p:cNvPr>
          <p:cNvSpPr txBox="1"/>
          <p:nvPr/>
        </p:nvSpPr>
        <p:spPr>
          <a:xfrm>
            <a:off x="260526" y="2155229"/>
            <a:ext cx="4335951" cy="3367397"/>
          </a:xfrm>
          <a:prstGeom prst="rect">
            <a:avLst/>
          </a:prstGeom>
          <a:noFill/>
        </p:spPr>
        <p:txBody>
          <a:bodyPr wrap="square" rtlCol="0">
            <a:spAutoFit/>
          </a:bodyPr>
          <a:lstStyle/>
          <a:p>
            <a:pPr marL="342900"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当物联网设备想要在区块链中注册时，它将使用其</a:t>
            </a:r>
            <a:r>
              <a:rPr lang="en-US" altLang="zh-CN" dirty="0">
                <a:latin typeface="微软雅黑" panose="020B0503020204020204" pitchFamily="34" charset="-122"/>
                <a:ea typeface="微软雅黑" panose="020B0503020204020204" pitchFamily="34" charset="-122"/>
              </a:rPr>
              <a:t>ID</a:t>
            </a:r>
            <a:r>
              <a:rPr lang="en-US" altLang="zh-CN" baseline="-25000"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联系</a:t>
            </a:r>
            <a:r>
              <a:rPr lang="en-US" altLang="zh-CN" dirty="0">
                <a:latin typeface="微软雅黑" panose="020B0503020204020204" pitchFamily="34" charset="-122"/>
                <a:ea typeface="微软雅黑" panose="020B0503020204020204" pitchFamily="34" charset="-122"/>
              </a:rPr>
              <a:t>KGC</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收到请求后，</a:t>
            </a:r>
            <a:r>
              <a:rPr lang="en-US" altLang="zh-CN" dirty="0">
                <a:latin typeface="微软雅黑" panose="020B0503020204020204" pitchFamily="34" charset="-122"/>
                <a:ea typeface="微软雅黑" panose="020B0503020204020204" pitchFamily="34" charset="-122"/>
              </a:rPr>
              <a:t>KGC</a:t>
            </a:r>
            <a:r>
              <a:rPr lang="zh-CN" altLang="en-US" dirty="0">
                <a:latin typeface="微软雅黑" panose="020B0503020204020204" pitchFamily="34" charset="-122"/>
                <a:ea typeface="微软雅黑" panose="020B0503020204020204" pitchFamily="34" charset="-122"/>
              </a:rPr>
              <a:t>将为该物联网设备生成部分私钥</a:t>
            </a:r>
            <a:r>
              <a:rPr lang="en-US" altLang="zh-CN" dirty="0">
                <a:latin typeface="微软雅黑" panose="020B0503020204020204" pitchFamily="34" charset="-122"/>
                <a:ea typeface="微软雅黑" panose="020B0503020204020204" pitchFamily="34" charset="-122"/>
              </a:rPr>
              <a:t>PSK</a:t>
            </a:r>
            <a:r>
              <a:rPr lang="en-US" altLang="zh-CN" baseline="-25000"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，用其私钥</a:t>
            </a:r>
            <a:r>
              <a:rPr lang="en-US" altLang="zh-CN" dirty="0">
                <a:latin typeface="微软雅黑" panose="020B0503020204020204" pitchFamily="34" charset="-122"/>
                <a:ea typeface="微软雅黑" panose="020B0503020204020204" pitchFamily="34" charset="-122"/>
              </a:rPr>
              <a:t>SK</a:t>
            </a:r>
            <a:r>
              <a:rPr lang="en-US" altLang="zh-CN" baseline="-25000"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进行签名，并将签名的消息发送回物联网设备；</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en-US" altLang="zh-CN" dirty="0">
                <a:latin typeface="微软雅黑" panose="020B0503020204020204" pitchFamily="34" charset="-122"/>
                <a:ea typeface="微软雅黑" panose="020B0503020204020204" pitchFamily="34" charset="-122"/>
              </a:rPr>
              <a:t>IoT</a:t>
            </a:r>
            <a:r>
              <a:rPr lang="zh-CN" altLang="en-US" dirty="0">
                <a:latin typeface="微软雅黑" panose="020B0503020204020204" pitchFamily="34" charset="-122"/>
                <a:ea typeface="微软雅黑" panose="020B0503020204020204" pitchFamily="34" charset="-122"/>
              </a:rPr>
              <a:t>设备将验证消息是否来自</a:t>
            </a:r>
            <a:r>
              <a:rPr lang="en-US" altLang="zh-CN" dirty="0">
                <a:latin typeface="微软雅黑" panose="020B0503020204020204" pitchFamily="34" charset="-122"/>
                <a:ea typeface="微软雅黑" panose="020B0503020204020204" pitchFamily="34" charset="-122"/>
              </a:rPr>
              <a:t>KGC</a:t>
            </a:r>
            <a:r>
              <a:rPr lang="zh-CN" altLang="en-US" dirty="0">
                <a:latin typeface="微软雅黑" panose="020B0503020204020204" pitchFamily="34" charset="-122"/>
                <a:ea typeface="微软雅黑" panose="020B0503020204020204" pitchFamily="34" charset="-122"/>
              </a:rPr>
              <a:t>，如果是，则分别生成私钥和公钥。</a:t>
            </a:r>
          </a:p>
        </p:txBody>
      </p:sp>
      <p:sp>
        <p:nvSpPr>
          <p:cNvPr id="8" name="文本框 7">
            <a:extLst>
              <a:ext uri="{FF2B5EF4-FFF2-40B4-BE49-F238E27FC236}">
                <a16:creationId xmlns:a16="http://schemas.microsoft.com/office/drawing/2014/main" id="{75135C70-1BF7-463F-9F65-331DF29C9C61}"/>
              </a:ext>
            </a:extLst>
          </p:cNvPr>
          <p:cNvSpPr txBox="1"/>
          <p:nvPr/>
        </p:nvSpPr>
        <p:spPr>
          <a:xfrm>
            <a:off x="4060175" y="310332"/>
            <a:ext cx="4900613"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Authentication Of Blockchain Transactions</a:t>
            </a:r>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791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721</TotalTime>
  <Words>1619</Words>
  <Application>Microsoft Office PowerPoint</Application>
  <PresentationFormat>宽屏</PresentationFormat>
  <Paragraphs>167</Paragraphs>
  <Slides>17</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等线</vt:lpstr>
      <vt:lpstr>方正清刻本悦宋简体</vt:lpstr>
      <vt:lpstr>宋体</vt:lpstr>
      <vt:lpstr>微软雅黑</vt:lpstr>
      <vt:lpstr>Arial</vt:lpstr>
      <vt:lpstr>Arial Rounded MT Bold</vt:lpstr>
      <vt:lpstr>Calibri</vt:lpstr>
      <vt:lpstr>Calibri Light</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1378325410@qq.com</cp:lastModifiedBy>
  <cp:revision>146</cp:revision>
  <dcterms:created xsi:type="dcterms:W3CDTF">2015-07-31T01:43:00Z</dcterms:created>
  <dcterms:modified xsi:type="dcterms:W3CDTF">2020-03-31T08:20:26Z</dcterms:modified>
  <cp:category>PPTS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y fmtid="{D5CDD505-2E9C-101B-9397-08002B2CF9AE}" pid="3" name="KSORubyTemplateID">
    <vt:lpwstr>8</vt:lpwstr>
  </property>
</Properties>
</file>