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440" r:id="rId3"/>
    <p:sldId id="554" r:id="rId5"/>
    <p:sldId id="441" r:id="rId6"/>
    <p:sldId id="478" r:id="rId7"/>
    <p:sldId id="476" r:id="rId8"/>
    <p:sldId id="444" r:id="rId9"/>
    <p:sldId id="477" r:id="rId10"/>
    <p:sldId id="479" r:id="rId11"/>
    <p:sldId id="485" r:id="rId12"/>
    <p:sldId id="517" r:id="rId13"/>
    <p:sldId id="518" r:id="rId14"/>
    <p:sldId id="519" r:id="rId15"/>
    <p:sldId id="520" r:id="rId16"/>
    <p:sldId id="521" r:id="rId17"/>
    <p:sldId id="481" r:id="rId18"/>
    <p:sldId id="486" r:id="rId19"/>
    <p:sldId id="482" r:id="rId20"/>
    <p:sldId id="484" r:id="rId21"/>
    <p:sldId id="483"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907F7A"/>
    <a:srgbClr val="90807A"/>
    <a:srgbClr val="FCB00F"/>
    <a:srgbClr val="DC8046"/>
    <a:srgbClr val="202A36"/>
    <a:srgbClr val="DCDAD6"/>
    <a:srgbClr val="D8B25C"/>
    <a:srgbClr val="E7E7E7"/>
    <a:srgbClr val="14171B"/>
    <a:srgbClr val="484F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9" autoAdjust="0"/>
    <p:restoredTop sz="93895" autoAdjust="0"/>
  </p:normalViewPr>
  <p:slideViewPr>
    <p:cSldViewPr snapToGrid="0">
      <p:cViewPr varScale="1">
        <p:scale>
          <a:sx n="83" d="100"/>
          <a:sy n="83" d="100"/>
        </p:scale>
        <p:origin x="60" y="540"/>
      </p:cViewPr>
      <p:guideLst>
        <p:guide orient="horz" pos="1040"/>
        <p:guide pos="5128"/>
      </p:guideLst>
    </p:cSldViewPr>
  </p:slideViewPr>
  <p:notesTextViewPr>
    <p:cViewPr>
      <p:scale>
        <a:sx n="66" d="100"/>
        <a:sy n="66" d="100"/>
      </p:scale>
      <p:origin x="0" y="0"/>
    </p:cViewPr>
  </p:notesTextViewPr>
  <p:sorterViewPr>
    <p:cViewPr>
      <p:scale>
        <a:sx n="60" d="100"/>
        <a:sy n="60" d="100"/>
      </p:scale>
      <p:origin x="0" y="306"/>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0.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D2B7A5-5F45-4DA9-B703-C3D9FEDB96E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AAADD8-09B1-4552-9365-0360B1A7322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rot="10800000">
            <a:off x="0" y="0"/>
            <a:ext cx="1219200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bg1"/>
                          </a:solidFill>
                          <a:latin typeface="微软雅黑" panose="020B0503020204020204" pitchFamily="34" charset="-122"/>
                          <a:ea typeface="微软雅黑" panose="020B0503020204020204" pitchFamily="34" charset="-122"/>
                          <a:cs typeface="+mn-cs"/>
                        </a:rPr>
                        <a:t>绪论</a:t>
                      </a:r>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5231615"/>
            <a:ext cx="1691680" cy="788186"/>
            <a:chOff x="0" y="1272662"/>
            <a:chExt cx="1691680" cy="788186"/>
          </a:xfrm>
          <a:solidFill>
            <a:srgbClr val="1A92A2"/>
          </a:solidFill>
        </p:grpSpPr>
        <p:sp>
          <p:nvSpPr>
            <p:cNvPr id="15" name="矩形 14"/>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a:solidFill>
                    <a:schemeClr val="lt1"/>
                  </a:solidFill>
                  <a:latin typeface="微软雅黑" panose="020B0503020204020204" pitchFamily="34" charset="-122"/>
                  <a:ea typeface="微软雅黑" panose="020B0503020204020204" pitchFamily="34" charset="-122"/>
                  <a:cs typeface="+mn-cs"/>
                </a:rPr>
                <a:t>论文总结</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pic>
        <p:nvPicPr>
          <p:cNvPr id="23" name="图片 2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a:stretch>
        </p:blipFill>
        <p:spPr>
          <a:xfrm>
            <a:off x="100343" y="6123748"/>
            <a:ext cx="1484062" cy="740691"/>
          </a:xfrm>
          <a:prstGeom prst="rect">
            <a:avLst/>
          </a:prstGeom>
        </p:spPr>
      </p:pic>
      <p:pic>
        <p:nvPicPr>
          <p:cNvPr id="24" name="Picture 2"/>
          <p:cNvPicPr>
            <a:picLocks noChangeAspect="1" noChangeArrowheads="1"/>
          </p:cNvPicPr>
          <p:nvPr userDrawn="1"/>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1F29A10A-2BA3-48EC-97A4-ECAEED063087}"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C6B532E8-4759-4A04-95B7-616AF75723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rot="10800000">
            <a:off x="0" y="4457700"/>
            <a:ext cx="6076710" cy="24003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076709" y="4457700"/>
            <a:ext cx="6115291" cy="24003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email"/>
          <a:srcRect/>
          <a:stretch>
            <a:fillRect/>
          </a:stretch>
        </p:blipFill>
        <p:spPr>
          <a:xfrm>
            <a:off x="-318053" y="0"/>
            <a:ext cx="2680698" cy="11529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绪论">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algn="ctr"/>
                      <a:endParaRPr lang="zh-CN" altLang="en-US"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1272662"/>
            <a:ext cx="1691680" cy="788186"/>
            <a:chOff x="0" y="1272662"/>
            <a:chExt cx="1691680" cy="788186"/>
          </a:xfrm>
          <a:solidFill>
            <a:srgbClr val="1A92A2"/>
          </a:solidFill>
        </p:grpSpPr>
        <p:sp>
          <p:nvSpPr>
            <p:cNvPr id="11" name="矩形 10"/>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绪论</a:t>
              </a:r>
              <a:endParaRPr lang="zh-CN" altLang="en-US" sz="1800" dirty="0">
                <a:latin typeface="微软雅黑" panose="020B0503020204020204" pitchFamily="34" charset="-122"/>
                <a:ea typeface="微软雅黑"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五边形 18"/>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pic>
        <p:nvPicPr>
          <p:cNvPr id="17" name="图片 16"/>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a:stretch>
        </p:blipFill>
        <p:spPr>
          <a:xfrm>
            <a:off x="100343" y="6123748"/>
            <a:ext cx="1484062" cy="740691"/>
          </a:xfrm>
          <a:prstGeom prst="rect">
            <a:avLst/>
          </a:prstGeom>
        </p:spPr>
      </p:pic>
      <p:pic>
        <p:nvPicPr>
          <p:cNvPr id="20" name="Picture 2"/>
          <p:cNvPicPr>
            <a:picLocks noChangeAspect="1" noChangeArrowheads="1"/>
          </p:cNvPicPr>
          <p:nvPr userDrawn="1"/>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bg1"/>
                          </a:solidFill>
                          <a:latin typeface="微软雅黑" panose="020B0503020204020204" pitchFamily="34" charset="-122"/>
                          <a:ea typeface="微软雅黑" panose="020B0503020204020204" pitchFamily="34" charset="-122"/>
                          <a:cs typeface="+mn-cs"/>
                        </a:rPr>
                        <a:t>绪论</a:t>
                      </a:r>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060848"/>
            <a:ext cx="1691680" cy="788186"/>
            <a:chOff x="0" y="1272662"/>
            <a:chExt cx="1691680" cy="788186"/>
          </a:xfrm>
          <a:solidFill>
            <a:srgbClr val="1A92A2"/>
          </a:solidFill>
        </p:grpSpPr>
        <p:sp>
          <p:nvSpPr>
            <p:cNvPr id="15" name="矩形 14"/>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研究方法与思路</a:t>
              </a:r>
              <a:endParaRPr lang="zh-CN" altLang="en-US" sz="1600" dirty="0">
                <a:latin typeface="微软雅黑" panose="020B0503020204020204" pitchFamily="34" charset="-122"/>
                <a:ea typeface="微软雅黑" panose="020B0503020204020204" pitchFamily="34" charset="-122"/>
              </a:endParaRPr>
            </a:p>
          </p:txBody>
        </p:sp>
        <p:sp>
          <p:nvSpPr>
            <p:cNvPr id="17" name="等腰三角形 16"/>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五边形 17"/>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pic>
        <p:nvPicPr>
          <p:cNvPr id="19" name="图片 18"/>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a:stretch>
        </p:blipFill>
        <p:spPr>
          <a:xfrm>
            <a:off x="100343" y="6123748"/>
            <a:ext cx="1484062" cy="740691"/>
          </a:xfrm>
          <a:prstGeom prst="rect">
            <a:avLst/>
          </a:prstGeom>
        </p:spPr>
      </p:pic>
      <p:pic>
        <p:nvPicPr>
          <p:cNvPr id="20" name="Picture 2"/>
          <p:cNvPicPr>
            <a:picLocks noChangeAspect="1" noChangeArrowheads="1"/>
          </p:cNvPicPr>
          <p:nvPr userDrawn="1"/>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bg1"/>
                          </a:solidFill>
                          <a:latin typeface="微软雅黑" panose="020B0503020204020204" pitchFamily="34" charset="-122"/>
                          <a:ea typeface="微软雅黑" panose="020B0503020204020204" pitchFamily="34" charset="-122"/>
                          <a:cs typeface="+mn-cs"/>
                        </a:rPr>
                        <a:t>绪论</a:t>
                      </a:r>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854273"/>
            <a:ext cx="1691680" cy="788186"/>
            <a:chOff x="0" y="1272662"/>
            <a:chExt cx="1691680" cy="788186"/>
          </a:xfrm>
          <a:solidFill>
            <a:srgbClr val="1A92A2"/>
          </a:solidFill>
        </p:grpSpPr>
        <p:sp>
          <p:nvSpPr>
            <p:cNvPr id="15" name="矩形 14"/>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lt1"/>
                  </a:solidFill>
                  <a:latin typeface="微软雅黑" panose="020B0503020204020204" pitchFamily="34" charset="-122"/>
                  <a:ea typeface="微软雅黑" panose="020B0503020204020204" pitchFamily="34" charset="-122"/>
                  <a:cs typeface="+mn-cs"/>
                </a:rPr>
                <a:t>关键技术与难点</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pic>
        <p:nvPicPr>
          <p:cNvPr id="18" name="图片 17"/>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a:stretch>
        </p:blipFill>
        <p:spPr>
          <a:xfrm>
            <a:off x="100343" y="6123748"/>
            <a:ext cx="1484062" cy="740691"/>
          </a:xfrm>
          <a:prstGeom prst="rect">
            <a:avLst/>
          </a:prstGeom>
        </p:spPr>
      </p:pic>
      <p:pic>
        <p:nvPicPr>
          <p:cNvPr id="19" name="Picture 2"/>
          <p:cNvPicPr>
            <a:picLocks noChangeAspect="1" noChangeArrowheads="1"/>
          </p:cNvPicPr>
          <p:nvPr userDrawn="1"/>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bg1"/>
                          </a:solidFill>
                          <a:latin typeface="微软雅黑" panose="020B0503020204020204" pitchFamily="34" charset="-122"/>
                          <a:ea typeface="微软雅黑" panose="020B0503020204020204" pitchFamily="34" charset="-122"/>
                          <a:cs typeface="+mn-cs"/>
                        </a:rPr>
                        <a:t>绪论</a:t>
                      </a:r>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0" y="3648260"/>
            <a:ext cx="1691680" cy="788186"/>
            <a:chOff x="0" y="1272662"/>
            <a:chExt cx="1691680" cy="788186"/>
          </a:xfrm>
          <a:solidFill>
            <a:srgbClr val="1A92A2"/>
          </a:solidFill>
        </p:grpSpPr>
        <p:sp>
          <p:nvSpPr>
            <p:cNvPr id="11" name="矩形 10"/>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lt1"/>
                  </a:solidFill>
                  <a:latin typeface="微软雅黑" panose="020B0503020204020204" pitchFamily="34" charset="-122"/>
                  <a:ea typeface="微软雅黑" panose="020B0503020204020204" pitchFamily="34" charset="-122"/>
                  <a:cs typeface="+mn-cs"/>
                </a:rPr>
                <a:t>成果与应用</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2" name="等腰三角形 11"/>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五边形 14"/>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pic>
        <p:nvPicPr>
          <p:cNvPr id="18" name="图片 17"/>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a:stretch>
        </p:blipFill>
        <p:spPr>
          <a:xfrm>
            <a:off x="100343" y="6123748"/>
            <a:ext cx="1484062" cy="740691"/>
          </a:xfrm>
          <a:prstGeom prst="rect">
            <a:avLst/>
          </a:prstGeom>
        </p:spPr>
      </p:pic>
      <p:pic>
        <p:nvPicPr>
          <p:cNvPr id="19" name="Picture 2"/>
          <p:cNvPicPr>
            <a:picLocks noChangeAspect="1" noChangeArrowheads="1"/>
          </p:cNvPicPr>
          <p:nvPr userDrawn="1"/>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bg1"/>
                          </a:solidFill>
                          <a:latin typeface="微软雅黑" panose="020B0503020204020204" pitchFamily="34" charset="-122"/>
                          <a:ea typeface="微软雅黑" panose="020B0503020204020204" pitchFamily="34" charset="-122"/>
                          <a:cs typeface="+mn-cs"/>
                        </a:rPr>
                        <a:t>绪论</a:t>
                      </a:r>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4439981"/>
            <a:ext cx="1691680" cy="788186"/>
            <a:chOff x="0" y="1272662"/>
            <a:chExt cx="1691680" cy="788186"/>
          </a:xfrm>
          <a:solidFill>
            <a:srgbClr val="1A92A2"/>
          </a:solidFill>
        </p:grpSpPr>
        <p:sp>
          <p:nvSpPr>
            <p:cNvPr id="15" name="矩形 14"/>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a:solidFill>
                    <a:schemeClr val="lt1"/>
                  </a:solidFill>
                  <a:latin typeface="微软雅黑" panose="020B0503020204020204" pitchFamily="34" charset="-122"/>
                  <a:ea typeface="微软雅黑" panose="020B0503020204020204" pitchFamily="34" charset="-122"/>
                  <a:cs typeface="+mn-cs"/>
                </a:rPr>
                <a:t>相关建议</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pic>
        <p:nvPicPr>
          <p:cNvPr id="23" name="图片 2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a:stretch>
        </p:blipFill>
        <p:spPr>
          <a:xfrm>
            <a:off x="100343" y="6123748"/>
            <a:ext cx="1484062" cy="740691"/>
          </a:xfrm>
          <a:prstGeom prst="rect">
            <a:avLst/>
          </a:prstGeom>
        </p:spPr>
      </p:pic>
      <p:pic>
        <p:nvPicPr>
          <p:cNvPr id="24" name="Picture 2"/>
          <p:cNvPicPr>
            <a:picLocks noChangeAspect="1" noChangeArrowheads="1"/>
          </p:cNvPicPr>
          <p:nvPr userDrawn="1"/>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image" Target="../media/image13.png"/><Relationship Id="rId3" Type="http://schemas.openxmlformats.org/officeDocument/2006/relationships/tags" Target="../tags/tag3.xml"/><Relationship Id="rId2" Type="http://schemas.openxmlformats.org/officeDocument/2006/relationships/image" Target="../media/image1.pn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image" Target="../media/image14.png"/><Relationship Id="rId3" Type="http://schemas.openxmlformats.org/officeDocument/2006/relationships/tags" Target="../tags/tag8.xml"/><Relationship Id="rId2" Type="http://schemas.openxmlformats.org/officeDocument/2006/relationships/image" Target="../media/image1.png"/><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tags" Target="../tags/tag9.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email"/>
          <a:srcRect/>
          <a:stretch>
            <a:fillRect/>
          </a:stretch>
        </p:blipFill>
        <p:spPr>
          <a:xfrm>
            <a:off x="-478367" y="48283"/>
            <a:ext cx="3726562" cy="1602754"/>
          </a:xfrm>
          <a:prstGeom prst="rect">
            <a:avLst/>
          </a:prstGeom>
        </p:spPr>
      </p:pic>
      <p:pic>
        <p:nvPicPr>
          <p:cNvPr id="5" name="图片 4"/>
          <p:cNvPicPr>
            <a:picLocks noChangeAspect="1"/>
          </p:cNvPicPr>
          <p:nvPr/>
        </p:nvPicPr>
        <p:blipFill rotWithShape="1">
          <a:blip r:embed="rId2" cstate="email"/>
          <a:srcRect/>
          <a:stretch>
            <a:fillRect/>
          </a:stretch>
        </p:blipFill>
        <p:spPr>
          <a:xfrm>
            <a:off x="6800849" y="4175678"/>
            <a:ext cx="5478031" cy="3257538"/>
          </a:xfrm>
          <a:prstGeom prst="rect">
            <a:avLst/>
          </a:prstGeom>
        </p:spPr>
      </p:pic>
      <p:sp>
        <p:nvSpPr>
          <p:cNvPr id="8" name="矩形 7"/>
          <p:cNvSpPr/>
          <p:nvPr/>
        </p:nvSpPr>
        <p:spPr>
          <a:xfrm>
            <a:off x="1376045" y="2669540"/>
            <a:ext cx="8730615" cy="1014730"/>
          </a:xfrm>
          <a:prstGeom prst="rect">
            <a:avLst/>
          </a:prstGeom>
        </p:spPr>
        <p:txBody>
          <a:bodyPr wrap="square">
            <a:spAutoFit/>
          </a:bodyPr>
          <a:lstStyle/>
          <a:p>
            <a:pPr algn="ctr"/>
            <a:r>
              <a:rPr sz="2000" b="1" spc="300" dirty="0">
                <a:solidFill>
                  <a:srgbClr val="90807A"/>
                </a:solidFill>
                <a:latin typeface="微软雅黑" panose="020B0503020204020204" pitchFamily="34" charset="-122"/>
                <a:ea typeface="微软雅黑" panose="020B0503020204020204" pitchFamily="34" charset="-122"/>
              </a:rPr>
              <a:t>Enabling Dynamic and Efficient Data Access Control in Cloud Computing Based on Attribute Certificate Management and CP-ABE</a:t>
            </a:r>
            <a:endParaRPr sz="2000" b="1" spc="300" dirty="0">
              <a:solidFill>
                <a:srgbClr val="90807A"/>
              </a:solidFill>
              <a:latin typeface="微软雅黑" panose="020B0503020204020204" pitchFamily="34" charset="-122"/>
              <a:ea typeface="微软雅黑" panose="020B0503020204020204" pitchFamily="34" charset="-122"/>
            </a:endParaRPr>
          </a:p>
        </p:txBody>
      </p:sp>
      <p:sp>
        <p:nvSpPr>
          <p:cNvPr id="9" name="矩形 8"/>
          <p:cNvSpPr/>
          <p:nvPr/>
        </p:nvSpPr>
        <p:spPr>
          <a:xfrm>
            <a:off x="2492748" y="3926251"/>
            <a:ext cx="6937660" cy="430374"/>
          </a:xfrm>
          <a:prstGeom prst="rect">
            <a:avLst/>
          </a:prstGeom>
        </p:spPr>
        <p:txBody>
          <a:bodyPr wrap="square">
            <a:spAutoFit/>
          </a:bodyPr>
          <a:lstStyle/>
          <a:p>
            <a:pPr algn="ctr">
              <a:lnSpc>
                <a:spcPct val="120000"/>
              </a:lnSpc>
            </a:pPr>
            <a:r>
              <a:rPr lang="en-US" altLang="zh-CN" sz="2000" dirty="0">
                <a:solidFill>
                  <a:srgbClr val="90807A"/>
                </a:solidFill>
                <a:latin typeface="微软雅黑" panose="020B0503020204020204" pitchFamily="34" charset="-122"/>
                <a:ea typeface="微软雅黑" panose="020B0503020204020204" pitchFamily="34" charset="-122"/>
              </a:rPr>
              <a:t>Shanghai University of Electric Power</a:t>
            </a:r>
            <a:endParaRPr lang="zh-CN" altLang="en-US" sz="2000" dirty="0">
              <a:solidFill>
                <a:srgbClr val="90807A"/>
              </a:solidFill>
              <a:latin typeface="微软雅黑" panose="020B0503020204020204" pitchFamily="34" charset="-122"/>
              <a:ea typeface="微软雅黑" panose="020B0503020204020204" pitchFamily="34" charset="-122"/>
            </a:endParaRPr>
          </a:p>
        </p:txBody>
      </p:sp>
      <p:sp>
        <p:nvSpPr>
          <p:cNvPr id="10" name="TextBox 25"/>
          <p:cNvSpPr txBox="1"/>
          <p:nvPr/>
        </p:nvSpPr>
        <p:spPr>
          <a:xfrm>
            <a:off x="4411691" y="4738239"/>
            <a:ext cx="3099772" cy="306705"/>
          </a:xfrm>
          <a:prstGeom prst="rect">
            <a:avLst/>
          </a:prstGeom>
          <a:solidFill>
            <a:srgbClr val="FCB00F"/>
          </a:solidFill>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sz="1400" dirty="0"/>
              <a:t>汇报人</a:t>
            </a:r>
            <a:r>
              <a:rPr lang="zh-CN" altLang="en-US" sz="1400" dirty="0" smtClean="0"/>
              <a:t>：</a:t>
            </a:r>
            <a:r>
              <a:rPr lang="zh-CN" altLang="en-US" sz="1400" dirty="0"/>
              <a:t>葛江妍      </a:t>
            </a:r>
            <a:r>
              <a:rPr lang="zh-CN" altLang="en-US" sz="1400" dirty="0" smtClean="0"/>
              <a:t>       </a:t>
            </a:r>
            <a:r>
              <a:rPr lang="zh-CN" altLang="en-US" sz="1400" dirty="0"/>
              <a:t>导师</a:t>
            </a:r>
            <a:r>
              <a:rPr lang="zh-CN" altLang="en-US" sz="1400" dirty="0" smtClean="0"/>
              <a:t>：</a:t>
            </a:r>
            <a:r>
              <a:rPr lang="zh-CN" altLang="en-US" sz="1400" dirty="0"/>
              <a:t>温蜜</a:t>
            </a:r>
            <a:endParaRPr lang="zh-CN" altLang="en-US" sz="1400" dirty="0"/>
          </a:p>
        </p:txBody>
      </p:sp>
      <p:sp>
        <p:nvSpPr>
          <p:cNvPr id="11" name="任意多边形 25"/>
          <p:cNvSpPr/>
          <p:nvPr/>
        </p:nvSpPr>
        <p:spPr>
          <a:xfrm>
            <a:off x="7037403" y="216609"/>
            <a:ext cx="1203526" cy="74050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21"/>
          <p:cNvSpPr/>
          <p:nvPr/>
        </p:nvSpPr>
        <p:spPr>
          <a:xfrm>
            <a:off x="10233618" y="1002581"/>
            <a:ext cx="1525218" cy="93843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22"/>
          <p:cNvSpPr/>
          <p:nvPr/>
        </p:nvSpPr>
        <p:spPr>
          <a:xfrm>
            <a:off x="9744196" y="762132"/>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1358284" y="1589103"/>
            <a:ext cx="368055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38183" y="161573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376036" y="1580225"/>
            <a:ext cx="0" cy="1899821"/>
          </a:xfrm>
          <a:prstGeom prst="line">
            <a:avLst/>
          </a:prstGeom>
          <a:ln>
            <a:solidFill>
              <a:schemeClr val="tx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384914" y="3488924"/>
            <a:ext cx="62143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516216" y="1589103"/>
            <a:ext cx="3589272" cy="0"/>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123239" y="1589103"/>
            <a:ext cx="0" cy="1811045"/>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770830" y="3400147"/>
            <a:ext cx="370165" cy="0"/>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3577" y="895966"/>
            <a:ext cx="1413763" cy="138627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2124584" y="533870"/>
            <a:ext cx="578231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eaLnBrk="1" hangingPunct="1">
              <a:spcBef>
                <a:spcPct val="0"/>
              </a:spcBef>
              <a:buFont typeface="Arial" panose="020B0604020202020204" pitchFamily="34" charset="0"/>
              <a:buNone/>
            </a:pPr>
            <a:r>
              <a:rPr lang="zh-CN" altLang="en-US" sz="2935" b="1" dirty="0">
                <a:solidFill>
                  <a:srgbClr val="90807A"/>
                </a:solidFill>
                <a:latin typeface="Arial" panose="020B0604020202020204" pitchFamily="34" charset="0"/>
                <a:cs typeface="Arial" panose="020B0604020202020204" pitchFamily="34" charset="0"/>
                <a:sym typeface="+mn-ea"/>
              </a:rPr>
              <a:t>用于存储用户解密密钥的属性证书</a:t>
            </a:r>
            <a:endParaRPr lang="zh-CN" altLang="en-US" sz="2935" b="1" dirty="0">
              <a:solidFill>
                <a:srgbClr val="90807A"/>
              </a:solidFill>
              <a:latin typeface="Arial" panose="020B0604020202020204" pitchFamily="34" charset="0"/>
              <a:cs typeface="Arial" panose="020B0604020202020204" pitchFamily="34" charset="0"/>
            </a:endParaRPr>
          </a:p>
        </p:txBody>
      </p:sp>
      <p:pic>
        <p:nvPicPr>
          <p:cNvPr id="15" name="图片 14"/>
          <p:cNvPicPr>
            <a:picLocks noChangeAspect="1"/>
          </p:cNvPicPr>
          <p:nvPr>
            <p:custDataLst>
              <p:tags r:id="rId1"/>
            </p:custDataLst>
          </p:nvPr>
        </p:nvPicPr>
        <p:blipFill rotWithShape="1">
          <a:blip r:embed="rId2" cstate="email"/>
          <a:srcRect/>
          <a:stretch>
            <a:fillRect/>
          </a:stretch>
        </p:blipFill>
        <p:spPr>
          <a:xfrm>
            <a:off x="-318053" y="0"/>
            <a:ext cx="2680698" cy="1152939"/>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084580" y="1311275"/>
            <a:ext cx="5238750" cy="4981575"/>
          </a:xfrm>
          <a:prstGeom prst="rect">
            <a:avLst/>
          </a:prstGeom>
        </p:spPr>
      </p:pic>
      <p:sp>
        <p:nvSpPr>
          <p:cNvPr id="6" name="文本框 5"/>
          <p:cNvSpPr txBox="1"/>
          <p:nvPr/>
        </p:nvSpPr>
        <p:spPr>
          <a:xfrm>
            <a:off x="6696710" y="1464945"/>
            <a:ext cx="4535170" cy="1370965"/>
          </a:xfrm>
          <a:prstGeom prst="rect">
            <a:avLst/>
          </a:prstGeom>
          <a:noFill/>
        </p:spPr>
        <p:txBody>
          <a:bodyPr wrap="square" rtlCol="0">
            <a:spAutoFit/>
          </a:bodyPr>
          <a:p>
            <a:pPr algn="l">
              <a:lnSpc>
                <a:spcPct val="130000"/>
              </a:lnSpc>
              <a:spcBef>
                <a:spcPct val="20000"/>
              </a:spcBef>
              <a:buClrTx/>
              <a:buSzTx/>
              <a:buFont typeface="Arial" panose="020B0604020202020204" pitchFamily="34" charset="0"/>
            </a:pPr>
            <a:r>
              <a:rPr lang="zh-CN" altLang="en-US" sz="1600" dirty="0">
                <a:solidFill>
                  <a:srgbClr val="202A36"/>
                </a:solidFill>
                <a:latin typeface="微软雅黑" panose="020B0503020204020204" pitchFamily="34" charset="-122"/>
                <a:ea typeface="微软雅黑" panose="020B0503020204020204" pitchFamily="34" charset="-122"/>
              </a:rPr>
              <a:t>在AC结构中，一组属性映射到特定角色，并显示在属性字段中。AC中的属性可以随时更新，如果属性值有任何的更改，则更新相应的用户解密密钥（UDK）字段。</a:t>
            </a:r>
            <a:endParaRPr lang="zh-CN" altLang="en-US" sz="1600" dirty="0">
              <a:solidFill>
                <a:srgbClr val="202A36"/>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696710" y="3610610"/>
            <a:ext cx="4535170" cy="1691005"/>
          </a:xfrm>
          <a:prstGeom prst="rect">
            <a:avLst/>
          </a:prstGeom>
          <a:noFill/>
        </p:spPr>
        <p:txBody>
          <a:bodyPr wrap="square" rtlCol="0">
            <a:spAutoFit/>
          </a:bodyPr>
          <a:p>
            <a:pPr algn="l">
              <a:lnSpc>
                <a:spcPct val="130000"/>
              </a:lnSpc>
              <a:spcBef>
                <a:spcPct val="20000"/>
              </a:spcBef>
              <a:buClrTx/>
              <a:buSzTx/>
              <a:buFont typeface="Arial" panose="020B0604020202020204" pitchFamily="34" charset="0"/>
            </a:pPr>
            <a:r>
              <a:rPr lang="en-US" altLang="zh-CN" sz="1600" dirty="0">
                <a:solidFill>
                  <a:srgbClr val="202A36"/>
                </a:solidFill>
                <a:latin typeface="微软雅黑" panose="020B0503020204020204" pitchFamily="34" charset="-122"/>
                <a:ea typeface="微软雅黑" panose="020B0503020204020204" pitchFamily="34" charset="-122"/>
              </a:rPr>
              <a:t>AA</a:t>
            </a:r>
            <a:r>
              <a:rPr lang="zh-CN" altLang="en-US" sz="1600" dirty="0">
                <a:solidFill>
                  <a:srgbClr val="202A36"/>
                </a:solidFill>
                <a:latin typeface="微软雅黑" panose="020B0503020204020204" pitchFamily="34" charset="-122"/>
                <a:ea typeface="微软雅黑" panose="020B0503020204020204" pitchFamily="34" charset="-122"/>
              </a:rPr>
              <a:t>会发布特定角色和一组关联的属性，用来确定用于解密由</a:t>
            </a:r>
            <a:r>
              <a:rPr lang="en-US" altLang="zh-CN" sz="1600" dirty="0">
                <a:solidFill>
                  <a:srgbClr val="202A36"/>
                </a:solidFill>
                <a:latin typeface="微软雅黑" panose="020B0503020204020204" pitchFamily="34" charset="-122"/>
                <a:ea typeface="微软雅黑" panose="020B0503020204020204" pitchFamily="34" charset="-122"/>
              </a:rPr>
              <a:t>CP-ABE</a:t>
            </a:r>
            <a:r>
              <a:rPr lang="zh-CN" altLang="en-US" sz="1600" dirty="0">
                <a:solidFill>
                  <a:srgbClr val="202A36"/>
                </a:solidFill>
                <a:latin typeface="微软雅黑" panose="020B0503020204020204" pitchFamily="34" charset="-122"/>
                <a:ea typeface="微软雅黑" panose="020B0503020204020204" pitchFamily="34" charset="-122"/>
              </a:rPr>
              <a:t>策略加密的数据的密钥值，如果</a:t>
            </a:r>
            <a:r>
              <a:rPr lang="en-US" altLang="zh-CN" sz="1600" dirty="0">
                <a:solidFill>
                  <a:srgbClr val="202A36"/>
                </a:solidFill>
                <a:latin typeface="微软雅黑" panose="020B0503020204020204" pitchFamily="34" charset="-122"/>
                <a:ea typeface="微软雅黑" panose="020B0503020204020204" pitchFamily="34" charset="-122"/>
              </a:rPr>
              <a:t>AC</a:t>
            </a:r>
            <a:r>
              <a:rPr lang="zh-CN" altLang="en-US" sz="1600" dirty="0">
                <a:solidFill>
                  <a:srgbClr val="202A36"/>
                </a:solidFill>
                <a:latin typeface="微软雅黑" panose="020B0503020204020204" pitchFamily="34" charset="-122"/>
                <a:ea typeface="微软雅黑" panose="020B0503020204020204" pitchFamily="34" charset="-122"/>
              </a:rPr>
              <a:t>中包含的一组属性满足</a:t>
            </a:r>
            <a:r>
              <a:rPr lang="en-US" altLang="zh-CN" sz="1600" dirty="0">
                <a:solidFill>
                  <a:srgbClr val="202A36"/>
                </a:solidFill>
                <a:latin typeface="微软雅黑" panose="020B0503020204020204" pitchFamily="34" charset="-122"/>
                <a:ea typeface="微软雅黑" panose="020B0503020204020204" pitchFamily="34" charset="-122"/>
              </a:rPr>
              <a:t>ACP</a:t>
            </a:r>
            <a:r>
              <a:rPr lang="zh-CN" altLang="en-US" sz="1600" dirty="0">
                <a:solidFill>
                  <a:srgbClr val="202A36"/>
                </a:solidFill>
                <a:latin typeface="微软雅黑" panose="020B0503020204020204" pitchFamily="34" charset="-122"/>
                <a:ea typeface="微软雅黑" panose="020B0503020204020204" pitchFamily="34" charset="-122"/>
              </a:rPr>
              <a:t>，则启用</a:t>
            </a:r>
            <a:r>
              <a:rPr lang="en-US" altLang="zh-CN" sz="1600" dirty="0">
                <a:solidFill>
                  <a:srgbClr val="202A36"/>
                </a:solidFill>
                <a:latin typeface="微软雅黑" panose="020B0503020204020204" pitchFamily="34" charset="-122"/>
                <a:ea typeface="微软雅黑" panose="020B0503020204020204" pitchFamily="34" charset="-122"/>
              </a:rPr>
              <a:t>ACP</a:t>
            </a:r>
            <a:r>
              <a:rPr lang="zh-CN" altLang="en-US" sz="1600" dirty="0">
                <a:solidFill>
                  <a:srgbClr val="202A36"/>
                </a:solidFill>
                <a:latin typeface="微软雅黑" panose="020B0503020204020204" pitchFamily="34" charset="-122"/>
                <a:ea typeface="微软雅黑" panose="020B0503020204020204" pitchFamily="34" charset="-122"/>
              </a:rPr>
              <a:t>中授权角色的特权，用户可以使用分配的特权访问文件。</a:t>
            </a:r>
            <a:endParaRPr lang="zh-CN" altLang="en-US" sz="1600" dirty="0">
              <a:solidFill>
                <a:srgbClr val="202A3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2124584" y="533870"/>
            <a:ext cx="404114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eaLnBrk="1" hangingPunct="1">
              <a:spcBef>
                <a:spcPct val="0"/>
              </a:spcBef>
              <a:buFont typeface="Arial" panose="020B0604020202020204" pitchFamily="34" charset="0"/>
              <a:buNone/>
            </a:pPr>
            <a:r>
              <a:rPr lang="en-US" altLang="zh-CN" sz="2935" b="1" dirty="0">
                <a:solidFill>
                  <a:srgbClr val="90807A"/>
                </a:solidFill>
                <a:latin typeface="Arial" panose="020B0604020202020204" pitchFamily="34" charset="0"/>
                <a:cs typeface="Arial" panose="020B0604020202020204" pitchFamily="34" charset="0"/>
                <a:sym typeface="+mn-ea"/>
              </a:rPr>
              <a:t>AC-CP-ARBE</a:t>
            </a:r>
            <a:r>
              <a:rPr lang="zh-CN" altLang="en-US" sz="2935" b="1" dirty="0">
                <a:solidFill>
                  <a:srgbClr val="90807A"/>
                </a:solidFill>
                <a:latin typeface="Arial" panose="020B0604020202020204" pitchFamily="34" charset="0"/>
                <a:cs typeface="Arial" panose="020B0604020202020204" pitchFamily="34" charset="0"/>
                <a:sym typeface="+mn-ea"/>
              </a:rPr>
              <a:t>密码模型</a:t>
            </a:r>
            <a:endParaRPr lang="zh-CN" altLang="en-US" sz="2935" b="1" dirty="0">
              <a:solidFill>
                <a:srgbClr val="90807A"/>
              </a:solidFill>
              <a:latin typeface="Arial" panose="020B0604020202020204" pitchFamily="34" charset="0"/>
              <a:cs typeface="Arial" panose="020B0604020202020204" pitchFamily="34" charset="0"/>
              <a:sym typeface="+mn-ea"/>
            </a:endParaRPr>
          </a:p>
        </p:txBody>
      </p:sp>
      <p:pic>
        <p:nvPicPr>
          <p:cNvPr id="15" name="图片 14"/>
          <p:cNvPicPr>
            <a:picLocks noChangeAspect="1"/>
          </p:cNvPicPr>
          <p:nvPr>
            <p:custDataLst>
              <p:tags r:id="rId1"/>
            </p:custDataLst>
          </p:nvPr>
        </p:nvPicPr>
        <p:blipFill rotWithShape="1">
          <a:blip r:embed="rId2" cstate="email"/>
          <a:srcRect/>
          <a:stretch>
            <a:fillRect/>
          </a:stretch>
        </p:blipFill>
        <p:spPr>
          <a:xfrm>
            <a:off x="-318053" y="0"/>
            <a:ext cx="2680698" cy="1152939"/>
          </a:xfrm>
          <a:prstGeom prst="rect">
            <a:avLst/>
          </a:prstGeom>
        </p:spPr>
      </p:pic>
      <p:sp>
        <p:nvSpPr>
          <p:cNvPr id="2" name="文本框 1"/>
          <p:cNvSpPr txBox="1"/>
          <p:nvPr/>
        </p:nvSpPr>
        <p:spPr>
          <a:xfrm>
            <a:off x="1276985" y="1311910"/>
            <a:ext cx="9043035" cy="1148715"/>
          </a:xfrm>
          <a:prstGeom prst="rect">
            <a:avLst/>
          </a:prstGeom>
          <a:noFill/>
        </p:spPr>
        <p:txBody>
          <a:bodyPr wrap="square" rtlCol="0">
            <a:spAutoFit/>
          </a:bodyPr>
          <a:p>
            <a:pPr algn="l">
              <a:lnSpc>
                <a:spcPct val="130000"/>
              </a:lnSpc>
              <a:spcBef>
                <a:spcPct val="20000"/>
              </a:spcBef>
              <a:buClrTx/>
              <a:buSzTx/>
              <a:buFont typeface="Arial" panose="020B0604020202020204" pitchFamily="34" charset="0"/>
            </a:pPr>
            <a:r>
              <a:rPr lang="zh-CN" altLang="en-US" sz="1600" dirty="0">
                <a:solidFill>
                  <a:srgbClr val="202A36"/>
                </a:solidFill>
                <a:latin typeface="微软雅黑" panose="020B0503020204020204" pitchFamily="34" charset="-122"/>
                <a:ea typeface="微软雅黑" panose="020B0503020204020204" pitchFamily="34" charset="-122"/>
              </a:rPr>
              <a:t>AC-CP-ARBE的密码构造是基于双线性映射的，与原始的CP-ABE方案[1]一样；</a:t>
            </a:r>
            <a:endParaRPr lang="zh-CN" altLang="en-US" sz="1600" dirty="0">
              <a:solidFill>
                <a:srgbClr val="202A36"/>
              </a:solidFill>
              <a:latin typeface="微软雅黑" panose="020B0503020204020204" pitchFamily="34" charset="-122"/>
              <a:ea typeface="微软雅黑" panose="020B0503020204020204" pitchFamily="34" charset="-122"/>
            </a:endParaRPr>
          </a:p>
          <a:p>
            <a:pPr algn="l">
              <a:lnSpc>
                <a:spcPct val="130000"/>
              </a:lnSpc>
              <a:spcBef>
                <a:spcPct val="20000"/>
              </a:spcBef>
              <a:buClrTx/>
              <a:buSzTx/>
              <a:buFont typeface="Arial" panose="020B0604020202020204" pitchFamily="34" charset="0"/>
            </a:pPr>
            <a:r>
              <a:rPr lang="zh-CN" altLang="en-US" sz="1600" dirty="0">
                <a:solidFill>
                  <a:srgbClr val="202A36"/>
                </a:solidFill>
                <a:latin typeface="微软雅黑" panose="020B0503020204020204" pitchFamily="34" charset="-122"/>
                <a:ea typeface="微软雅黑" panose="020B0503020204020204" pitchFamily="34" charset="-122"/>
                <a:sym typeface="+mn-ea"/>
              </a:rPr>
              <a:t>AC-CP-ARBE的密码结构是由C-CP-ARBE模型[11]扩展来的。</a:t>
            </a:r>
            <a:endParaRPr lang="zh-CN" altLang="en-US" sz="1600" dirty="0">
              <a:solidFill>
                <a:srgbClr val="202A36"/>
              </a:solidFill>
              <a:latin typeface="微软雅黑" panose="020B0503020204020204" pitchFamily="34" charset="-122"/>
              <a:ea typeface="微软雅黑" panose="020B0503020204020204" pitchFamily="34" charset="-122"/>
              <a:sym typeface="+mn-ea"/>
            </a:endParaRPr>
          </a:p>
          <a:p>
            <a:pPr algn="l">
              <a:lnSpc>
                <a:spcPct val="130000"/>
              </a:lnSpc>
              <a:spcBef>
                <a:spcPct val="20000"/>
              </a:spcBef>
              <a:buClrTx/>
              <a:buSzTx/>
              <a:buFont typeface="Arial" panose="020B0604020202020204" pitchFamily="34" charset="0"/>
            </a:pPr>
            <a:r>
              <a:rPr lang="zh-CN" altLang="en-US" sz="1600" dirty="0">
                <a:solidFill>
                  <a:srgbClr val="202A36"/>
                </a:solidFill>
                <a:latin typeface="微软雅黑" panose="020B0503020204020204" pitchFamily="34" charset="-122"/>
                <a:ea typeface="微软雅黑" panose="020B0503020204020204" pitchFamily="34" charset="-122"/>
                <a:sym typeface="+mn-ea"/>
              </a:rPr>
              <a:t>算法包括系统设置程序，密钥生成，属性颁发，加密，解密和吊销。</a:t>
            </a:r>
            <a:endParaRPr lang="zh-CN" altLang="en-US" sz="1600" dirty="0">
              <a:solidFill>
                <a:srgbClr val="202A36"/>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138555" y="3220720"/>
            <a:ext cx="2820670" cy="460375"/>
          </a:xfrm>
          <a:prstGeom prst="rect">
            <a:avLst/>
          </a:prstGeom>
          <a:noFill/>
        </p:spPr>
        <p:txBody>
          <a:bodyPr wrap="square" rtlCol="0">
            <a:spAutoFit/>
          </a:bodyPr>
          <a:p>
            <a:r>
              <a:rPr lang="zh-CN" altLang="en-US" sz="2200" b="1" dirty="0">
                <a:solidFill>
                  <a:srgbClr val="202A36"/>
                </a:solidFill>
                <a:latin typeface="微软雅黑" panose="020B0503020204020204" pitchFamily="34" charset="-122"/>
                <a:ea typeface="微软雅黑" panose="020B0503020204020204" pitchFamily="34" charset="-122"/>
              </a:rPr>
              <a:t>① 系统设置</a:t>
            </a:r>
            <a:endParaRPr lang="zh-CN" altLang="en-US" sz="2200" b="1" dirty="0">
              <a:solidFill>
                <a:srgbClr val="202A36"/>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290955" y="3704590"/>
            <a:ext cx="7120255" cy="2030095"/>
          </a:xfrm>
          <a:prstGeom prst="rect">
            <a:avLst/>
          </a:prstGeom>
          <a:noFill/>
        </p:spPr>
        <p:txBody>
          <a:bodyPr wrap="square" rtlCol="0">
            <a:spAutoFit/>
          </a:bodyPr>
          <a:p>
            <a:r>
              <a:rPr lang="en-US" altLang="zh-CN" sz="2000"/>
              <a:t>CreateAttributeAuthority(k)—&gt;PK</a:t>
            </a:r>
            <a:r>
              <a:rPr lang="en-US" altLang="zh-CN" sz="2000" baseline="-25000"/>
              <a:t>k</a:t>
            </a:r>
            <a:r>
              <a:rPr lang="en-US" altLang="zh-CN" sz="2000"/>
              <a:t>,SK</a:t>
            </a:r>
            <a:r>
              <a:rPr lang="en-US" altLang="zh-CN" sz="2000" baseline="-25000"/>
              <a:t>k</a:t>
            </a:r>
            <a:r>
              <a:rPr lang="en-US" altLang="zh-CN" sz="2000"/>
              <a:t>,PK</a:t>
            </a:r>
            <a:r>
              <a:rPr lang="en-US" altLang="zh-CN" sz="2000" baseline="-25000"/>
              <a:t>x,k</a:t>
            </a:r>
            <a:endParaRPr lang="en-US" altLang="zh-CN" sz="2000" baseline="-25000"/>
          </a:p>
          <a:p>
            <a:endParaRPr lang="en-US" altLang="zh-CN" sz="2000" baseline="-25000"/>
          </a:p>
          <a:p>
            <a:r>
              <a:rPr lang="en-US" altLang="zh-CN" sz="2000"/>
              <a:t>CreateRole(SK</a:t>
            </a:r>
            <a:r>
              <a:rPr lang="en-US" altLang="zh-CN" sz="2000" baseline="-25000"/>
              <a:t>k</a:t>
            </a:r>
            <a:r>
              <a:rPr lang="en-US" altLang="zh-CN" sz="2000"/>
              <a:t>,Rid)—&gt;UL</a:t>
            </a:r>
            <a:r>
              <a:rPr lang="en-US" altLang="zh-CN" sz="2000" baseline="-25000"/>
              <a:t>Rid</a:t>
            </a:r>
            <a:endParaRPr lang="en-US" altLang="zh-CN" sz="2000" baseline="-25000"/>
          </a:p>
          <a:p>
            <a:endParaRPr lang="en-US" altLang="zh-CN" sz="2000" baseline="-25000"/>
          </a:p>
          <a:p>
            <a:r>
              <a:rPr lang="en-US" altLang="zh-CN" sz="2000"/>
              <a:t>UserRegister(Uid,Cert</a:t>
            </a:r>
            <a:r>
              <a:rPr lang="en-US" altLang="zh-CN" sz="2000" baseline="-25000"/>
              <a:t>Uid</a:t>
            </a:r>
            <a:r>
              <a:rPr lang="en-US" altLang="zh-CN" sz="2000"/>
              <a:t>)</a:t>
            </a:r>
            <a:endParaRPr lang="en-US" altLang="zh-CN" sz="2000"/>
          </a:p>
          <a:p>
            <a:endParaRPr lang="en-US" altLang="zh-CN" sz="2000"/>
          </a:p>
          <a:p>
            <a:r>
              <a:rPr lang="en-US" altLang="zh-CN" sz="2000"/>
              <a:t>CreateGrouproleParameter()—&gt;GRP</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2124584" y="533870"/>
            <a:ext cx="404114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eaLnBrk="1" hangingPunct="1">
              <a:spcBef>
                <a:spcPct val="0"/>
              </a:spcBef>
              <a:buFont typeface="Arial" panose="020B0604020202020204" pitchFamily="34" charset="0"/>
              <a:buNone/>
            </a:pPr>
            <a:r>
              <a:rPr lang="en-US" altLang="zh-CN" sz="2935" b="1" dirty="0">
                <a:solidFill>
                  <a:srgbClr val="90807A"/>
                </a:solidFill>
                <a:latin typeface="Arial" panose="020B0604020202020204" pitchFamily="34" charset="0"/>
                <a:cs typeface="Arial" panose="020B0604020202020204" pitchFamily="34" charset="0"/>
                <a:sym typeface="+mn-ea"/>
              </a:rPr>
              <a:t>AC-CP-ARBE</a:t>
            </a:r>
            <a:r>
              <a:rPr lang="zh-CN" altLang="en-US" sz="2935" b="1" dirty="0">
                <a:solidFill>
                  <a:srgbClr val="90807A"/>
                </a:solidFill>
                <a:latin typeface="Arial" panose="020B0604020202020204" pitchFamily="34" charset="0"/>
                <a:cs typeface="Arial" panose="020B0604020202020204" pitchFamily="34" charset="0"/>
                <a:sym typeface="+mn-ea"/>
              </a:rPr>
              <a:t>密码模型</a:t>
            </a:r>
            <a:endParaRPr lang="zh-CN" altLang="en-US" sz="2935" b="1" dirty="0">
              <a:solidFill>
                <a:srgbClr val="90807A"/>
              </a:solidFill>
              <a:latin typeface="Arial" panose="020B0604020202020204" pitchFamily="34" charset="0"/>
              <a:cs typeface="Arial" panose="020B0604020202020204" pitchFamily="34" charset="0"/>
              <a:sym typeface="+mn-ea"/>
            </a:endParaRPr>
          </a:p>
        </p:txBody>
      </p:sp>
      <p:pic>
        <p:nvPicPr>
          <p:cNvPr id="15" name="图片 14"/>
          <p:cNvPicPr>
            <a:picLocks noChangeAspect="1"/>
          </p:cNvPicPr>
          <p:nvPr>
            <p:custDataLst>
              <p:tags r:id="rId1"/>
            </p:custDataLst>
          </p:nvPr>
        </p:nvPicPr>
        <p:blipFill rotWithShape="1">
          <a:blip r:embed="rId2" cstate="email"/>
          <a:srcRect/>
          <a:stretch>
            <a:fillRect/>
          </a:stretch>
        </p:blipFill>
        <p:spPr>
          <a:xfrm>
            <a:off x="-318053" y="0"/>
            <a:ext cx="2680698" cy="1152939"/>
          </a:xfrm>
          <a:prstGeom prst="rect">
            <a:avLst/>
          </a:prstGeom>
        </p:spPr>
      </p:pic>
      <p:sp>
        <p:nvSpPr>
          <p:cNvPr id="3" name="文本框 2"/>
          <p:cNvSpPr txBox="1"/>
          <p:nvPr/>
        </p:nvSpPr>
        <p:spPr>
          <a:xfrm>
            <a:off x="1028065" y="1423035"/>
            <a:ext cx="2820670" cy="429895"/>
          </a:xfrm>
          <a:prstGeom prst="rect">
            <a:avLst/>
          </a:prstGeom>
          <a:noFill/>
        </p:spPr>
        <p:txBody>
          <a:bodyPr wrap="square" rtlCol="0">
            <a:spAutoFit/>
          </a:bodyPr>
          <a:p>
            <a:r>
              <a:rPr lang="zh-CN" altLang="en-US" sz="2200" b="1" dirty="0">
                <a:solidFill>
                  <a:srgbClr val="202A36"/>
                </a:solidFill>
                <a:latin typeface="Cambria Math" panose="02040503050406030204" charset="0"/>
                <a:ea typeface="微软雅黑" panose="020B0503020204020204" pitchFamily="34" charset="-122"/>
              </a:rPr>
              <a:t>②</a:t>
            </a:r>
            <a:r>
              <a:rPr lang="zh-CN" altLang="en-US" sz="2200" b="1" dirty="0">
                <a:solidFill>
                  <a:srgbClr val="202A36"/>
                </a:solidFill>
                <a:latin typeface="微软雅黑" panose="020B0503020204020204" pitchFamily="34" charset="-122"/>
                <a:ea typeface="微软雅黑" panose="020B0503020204020204" pitchFamily="34" charset="-122"/>
              </a:rPr>
              <a:t> 密钥生成</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80465" y="1906905"/>
            <a:ext cx="9768205" cy="3061335"/>
          </a:xfrm>
          <a:prstGeom prst="rect">
            <a:avLst/>
          </a:prstGeom>
          <a:noFill/>
        </p:spPr>
        <p:txBody>
          <a:bodyPr wrap="square" rtlCol="0">
            <a:spAutoFit/>
          </a:bodyPr>
          <a:p>
            <a:r>
              <a:rPr lang="en-US" altLang="zh-CN" sz="2000"/>
              <a:t>UserKeyGen(S</a:t>
            </a:r>
            <a:r>
              <a:rPr lang="en-US" altLang="zh-CN" sz="2000" baseline="-25000"/>
              <a:t>uid,k</a:t>
            </a:r>
            <a:r>
              <a:rPr lang="en-US" altLang="zh-CN" sz="2000"/>
              <a:t>,SK</a:t>
            </a:r>
            <a:r>
              <a:rPr lang="en-US" altLang="zh-CN" sz="2000" baseline="-25000"/>
              <a:t>k</a:t>
            </a:r>
            <a:r>
              <a:rPr lang="en-US" altLang="zh-CN" sz="2000"/>
              <a:t>,Cert</a:t>
            </a:r>
            <a:r>
              <a:rPr lang="en-US" altLang="zh-CN" sz="2000" baseline="-25000"/>
              <a:t>Uid</a:t>
            </a:r>
            <a:r>
              <a:rPr lang="en-US" altLang="zh-CN" sz="2000"/>
              <a:t>)—&gt;EDK</a:t>
            </a:r>
            <a:r>
              <a:rPr lang="en-US" altLang="zh-CN" sz="2000" baseline="-25000"/>
              <a:t>Uid,k</a:t>
            </a:r>
            <a:endParaRPr lang="en-US" altLang="zh-CN" sz="2000" baseline="-25000"/>
          </a:p>
          <a:p>
            <a:endParaRPr lang="en-US" altLang="zh-CN" sz="2000" baseline="-25000"/>
          </a:p>
          <a:p>
            <a:r>
              <a:rPr lang="en-US" altLang="zh-CN" sz="2000"/>
              <a:t>Ⅰ.UDKGen(S</a:t>
            </a:r>
            <a:r>
              <a:rPr lang="en-US" altLang="zh-CN" sz="2000" baseline="-25000"/>
              <a:t>Uid,k</a:t>
            </a:r>
            <a:r>
              <a:rPr lang="en-US" altLang="zh-CN" sz="2000">
                <a:sym typeface="+mn-ea"/>
              </a:rPr>
              <a:t>,SK</a:t>
            </a:r>
            <a:r>
              <a:rPr lang="en-US" altLang="zh-CN" sz="2000" baseline="-25000">
                <a:sym typeface="+mn-ea"/>
              </a:rPr>
              <a:t>k</a:t>
            </a:r>
            <a:r>
              <a:rPr lang="en-US" altLang="zh-CN" sz="2000">
                <a:sym typeface="+mn-ea"/>
              </a:rPr>
              <a:t>,Cert</a:t>
            </a:r>
            <a:r>
              <a:rPr lang="en-US" altLang="zh-CN" sz="2000" baseline="-25000">
                <a:sym typeface="+mn-ea"/>
              </a:rPr>
              <a:t>Uid</a:t>
            </a:r>
            <a:r>
              <a:rPr lang="en-US" altLang="zh-CN" sz="2000"/>
              <a:t>)—&gt;UDKs</a:t>
            </a:r>
            <a:endParaRPr lang="en-US" altLang="zh-CN" sz="2000"/>
          </a:p>
          <a:p>
            <a:r>
              <a:rPr lang="zh-CN" altLang="en-US" sz="1600" dirty="0">
                <a:solidFill>
                  <a:srgbClr val="202A36"/>
                </a:solidFill>
                <a:latin typeface="微软雅黑" panose="020B0503020204020204" pitchFamily="34" charset="-122"/>
                <a:ea typeface="微软雅黑" panose="020B0503020204020204" pitchFamily="34" charset="-122"/>
              </a:rPr>
              <a:t>      对于每个用户，</a:t>
            </a:r>
            <a:r>
              <a:rPr lang="en-US" altLang="zh-CN" sz="2000"/>
              <a:t>AA</a:t>
            </a:r>
            <a:r>
              <a:rPr lang="zh-CN" altLang="en-US" sz="1600" dirty="0">
                <a:solidFill>
                  <a:srgbClr val="202A36"/>
                </a:solidFill>
                <a:latin typeface="微软雅黑" panose="020B0503020204020204" pitchFamily="34" charset="-122"/>
                <a:ea typeface="微软雅黑" panose="020B0503020204020204" pitchFamily="34" charset="-122"/>
              </a:rPr>
              <a:t>随机选择</a:t>
            </a:r>
            <a:r>
              <a:rPr lang="en-US" altLang="zh-CN" sz="2000"/>
              <a:t>r,r</a:t>
            </a:r>
            <a:r>
              <a:rPr lang="en-US" altLang="zh-CN" sz="2000" baseline="-25000"/>
              <a:t>j</a:t>
            </a:r>
            <a:r>
              <a:rPr lang="en-US" altLang="zh-CN" sz="2000"/>
              <a:t>∈Zp,j∈S</a:t>
            </a:r>
            <a:r>
              <a:rPr lang="en-US" altLang="zh-CN" sz="2000" baseline="-25000"/>
              <a:t>AK</a:t>
            </a:r>
            <a:endParaRPr lang="en-US" altLang="zh-CN" sz="2000"/>
          </a:p>
          <a:p>
            <a:r>
              <a:rPr lang="en-US" altLang="zh-CN" sz="2000"/>
              <a:t>      UDK</a:t>
            </a:r>
            <a:r>
              <a:rPr lang="en-US" altLang="zh-CN" sz="2000" baseline="-25000"/>
              <a:t>j,k</a:t>
            </a:r>
            <a:r>
              <a:rPr lang="en-US" altLang="zh-CN" sz="2000"/>
              <a:t>=(D=g</a:t>
            </a:r>
            <a:r>
              <a:rPr lang="en-US" altLang="zh-CN" sz="2000" baseline="30000"/>
              <a:t>(</a:t>
            </a:r>
            <a:r>
              <a:rPr lang="en-US" altLang="zh-CN" sz="2000" baseline="30000">
                <a:latin typeface="Arial" panose="020B0604020202020204" pitchFamily="34" charset="0"/>
                <a:cs typeface="Arial" panose="020B0604020202020204" pitchFamily="34" charset="0"/>
              </a:rPr>
              <a:t>αk+r</a:t>
            </a:r>
            <a:r>
              <a:rPr lang="en-US" altLang="zh-CN" sz="2000" baseline="30000"/>
              <a:t>)/</a:t>
            </a:r>
            <a:r>
              <a:rPr lang="en-US" altLang="zh-CN" sz="2000" baseline="30000">
                <a:latin typeface="Arial" panose="020B0604020202020204" pitchFamily="34" charset="0"/>
                <a:cs typeface="Arial" panose="020B0604020202020204" pitchFamily="34" charset="0"/>
              </a:rPr>
              <a:t>βk</a:t>
            </a:r>
            <a:r>
              <a:rPr lang="en-US" altLang="zh-CN" sz="2000">
                <a:latin typeface="Arial" panose="020B0604020202020204" pitchFamily="34" charset="0"/>
                <a:cs typeface="Arial" panose="020B0604020202020204" pitchFamily="34" charset="0"/>
              </a:rPr>
              <a:t>,Ai∈S:D</a:t>
            </a:r>
            <a:r>
              <a:rPr lang="en-US" altLang="zh-CN" sz="2000" baseline="-25000">
                <a:latin typeface="Arial" panose="020B0604020202020204" pitchFamily="34" charset="0"/>
                <a:cs typeface="Arial" panose="020B0604020202020204" pitchFamily="34" charset="0"/>
              </a:rPr>
              <a:t>i</a:t>
            </a:r>
            <a:r>
              <a:rPr lang="en-US" altLang="zh-CN" sz="2000">
                <a:latin typeface="Arial" panose="020B0604020202020204" pitchFamily="34" charset="0"/>
                <a:cs typeface="Arial" panose="020B0604020202020204" pitchFamily="34" charset="0"/>
              </a:rPr>
              <a:t>=g</a:t>
            </a:r>
            <a:r>
              <a:rPr lang="en-US" altLang="zh-CN" sz="2000" baseline="30000">
                <a:latin typeface="Arial" panose="020B0604020202020204" pitchFamily="34" charset="0"/>
                <a:cs typeface="Arial" panose="020B0604020202020204" pitchFamily="34" charset="0"/>
              </a:rPr>
              <a:t>r</a:t>
            </a:r>
            <a:r>
              <a:rPr lang="en-US" altLang="zh-CN" sz="2000">
                <a:latin typeface="Arial" panose="020B0604020202020204" pitchFamily="34" charset="0"/>
                <a:cs typeface="Arial" panose="020B0604020202020204" pitchFamily="34" charset="0"/>
              </a:rPr>
              <a:t>,H(i)</a:t>
            </a:r>
            <a:r>
              <a:rPr lang="en-US" altLang="zh-CN" sz="2000" baseline="30000">
                <a:latin typeface="Arial" panose="020B0604020202020204" pitchFamily="34" charset="0"/>
                <a:cs typeface="Arial" panose="020B0604020202020204" pitchFamily="34" charset="0"/>
              </a:rPr>
              <a:t>ri</a:t>
            </a:r>
            <a:r>
              <a:rPr lang="en-US" altLang="zh-CN" sz="2000">
                <a:latin typeface="Arial" panose="020B0604020202020204" pitchFamily="34" charset="0"/>
                <a:cs typeface="Arial" panose="020B0604020202020204" pitchFamily="34" charset="0"/>
              </a:rPr>
              <a:t>,D'</a:t>
            </a:r>
            <a:r>
              <a:rPr lang="en-US" altLang="zh-CN" sz="2000" baseline="-25000">
                <a:latin typeface="Arial" panose="020B0604020202020204" pitchFamily="34" charset="0"/>
                <a:cs typeface="Arial" panose="020B0604020202020204" pitchFamily="34" charset="0"/>
              </a:rPr>
              <a:t>i</a:t>
            </a:r>
            <a:r>
              <a:rPr lang="en-US" altLang="zh-CN" sz="2000">
                <a:latin typeface="Arial" panose="020B0604020202020204" pitchFamily="34" charset="0"/>
                <a:cs typeface="Arial" panose="020B0604020202020204" pitchFamily="34" charset="0"/>
              </a:rPr>
              <a:t>=g</a:t>
            </a:r>
            <a:r>
              <a:rPr lang="en-US" altLang="zh-CN" sz="2000" baseline="30000">
                <a:latin typeface="Arial" panose="020B0604020202020204" pitchFamily="34" charset="0"/>
                <a:cs typeface="Arial" panose="020B0604020202020204" pitchFamily="34" charset="0"/>
              </a:rPr>
              <a:t>ri</a:t>
            </a:r>
            <a:r>
              <a:rPr lang="en-US" altLang="zh-CN" sz="2000"/>
              <a:t>)</a:t>
            </a:r>
            <a:endParaRPr lang="en-US" altLang="zh-CN" sz="2000"/>
          </a:p>
          <a:p>
            <a:endParaRPr lang="en-US" altLang="zh-CN" sz="2000"/>
          </a:p>
          <a:p>
            <a:r>
              <a:rPr lang="en-US" altLang="zh-CN" sz="2000"/>
              <a:t>Ⅱ.EDKGen(UDK</a:t>
            </a:r>
            <a:r>
              <a:rPr lang="en-US" altLang="zh-CN" sz="2000" baseline="-25000"/>
              <a:t>Uid,k</a:t>
            </a:r>
            <a:r>
              <a:rPr lang="en-US" altLang="zh-CN" sz="2000"/>
              <a:t>,Cert</a:t>
            </a:r>
            <a:r>
              <a:rPr lang="en-US" altLang="zh-CN" sz="2000" baseline="-25000"/>
              <a:t>Uid</a:t>
            </a:r>
            <a:r>
              <a:rPr lang="en-US" altLang="zh-CN" sz="2000"/>
              <a:t>)—&gt;</a:t>
            </a:r>
            <a:r>
              <a:rPr lang="en-US" altLang="zh-CN" sz="2000">
                <a:sym typeface="+mn-ea"/>
              </a:rPr>
              <a:t>EDK</a:t>
            </a:r>
            <a:r>
              <a:rPr lang="en-US" altLang="zh-CN" sz="2000" baseline="-25000">
                <a:sym typeface="+mn-ea"/>
              </a:rPr>
              <a:t>Uid,k</a:t>
            </a:r>
            <a:endParaRPr lang="en-US" altLang="zh-CN" sz="2000"/>
          </a:p>
          <a:p>
            <a:r>
              <a:rPr lang="en-US" altLang="zh-CN" sz="2000"/>
              <a:t>      EDKGen</a:t>
            </a:r>
            <a:r>
              <a:rPr lang="zh-CN" altLang="en-US" sz="1600" dirty="0">
                <a:solidFill>
                  <a:srgbClr val="202A36"/>
                </a:solidFill>
                <a:latin typeface="微软雅黑" panose="020B0503020204020204" pitchFamily="34" charset="-122"/>
                <a:ea typeface="微软雅黑" panose="020B0503020204020204" pitchFamily="34" charset="-122"/>
              </a:rPr>
              <a:t>和密钥组件的加密功能是由公共密钥加密功能</a:t>
            </a:r>
            <a:r>
              <a:rPr lang="en-US" altLang="zh-CN" sz="2000"/>
              <a:t>(ENC</a:t>
            </a:r>
            <a:r>
              <a:rPr lang="en-US" altLang="zh-CN" sz="2000" baseline="-25000"/>
              <a:t>RSA</a:t>
            </a:r>
            <a:r>
              <a:rPr lang="en-US" altLang="zh-CN" sz="2000"/>
              <a:t>)</a:t>
            </a:r>
            <a:r>
              <a:rPr lang="zh-CN" altLang="en-US" sz="1600" dirty="0">
                <a:solidFill>
                  <a:srgbClr val="202A36"/>
                </a:solidFill>
                <a:latin typeface="微软雅黑" panose="020B0503020204020204" pitchFamily="34" charset="-122"/>
                <a:ea typeface="微软雅黑" panose="020B0503020204020204" pitchFamily="34" charset="-122"/>
              </a:rPr>
              <a:t>完成</a:t>
            </a:r>
            <a:endParaRPr lang="zh-CN" altLang="en-US" sz="2000"/>
          </a:p>
          <a:p>
            <a:r>
              <a:rPr lang="en-US" altLang="zh-CN" sz="2000">
                <a:sym typeface="+mn-ea"/>
              </a:rPr>
              <a:t>      ENC</a:t>
            </a:r>
            <a:r>
              <a:rPr lang="en-US" altLang="zh-CN" sz="2000" baseline="-25000">
                <a:sym typeface="+mn-ea"/>
              </a:rPr>
              <a:t>RSA</a:t>
            </a:r>
            <a:r>
              <a:rPr lang="en-US" altLang="zh-CN" sz="2000"/>
              <a:t>(</a:t>
            </a:r>
            <a:r>
              <a:rPr lang="en-US" altLang="zh-CN" sz="2000">
                <a:sym typeface="+mn-ea"/>
              </a:rPr>
              <a:t>Cert</a:t>
            </a:r>
            <a:r>
              <a:rPr lang="en-US" altLang="zh-CN" sz="2000" baseline="-25000">
                <a:sym typeface="+mn-ea"/>
              </a:rPr>
              <a:t>Uid</a:t>
            </a:r>
            <a:r>
              <a:rPr lang="en-US" altLang="zh-CN" sz="2000">
                <a:sym typeface="+mn-ea"/>
              </a:rPr>
              <a:t>,UDK</a:t>
            </a:r>
            <a:r>
              <a:rPr lang="en-US" altLang="zh-CN" sz="2000" baseline="-25000">
                <a:sym typeface="+mn-ea"/>
              </a:rPr>
              <a:t>Uid,k</a:t>
            </a:r>
            <a:r>
              <a:rPr lang="en-US" altLang="zh-CN" sz="2000"/>
              <a:t>) </a:t>
            </a:r>
            <a:r>
              <a:rPr lang="en-US" altLang="zh-CN" sz="2000">
                <a:latin typeface="微软雅黑" panose="020B0503020204020204" pitchFamily="34" charset="-122"/>
                <a:ea typeface="微软雅黑" panose="020B0503020204020204" pitchFamily="34" charset="-122"/>
              </a:rPr>
              <a:t>≡ E</a:t>
            </a:r>
            <a:r>
              <a:rPr lang="en-US" altLang="zh-CN" sz="2000">
                <a:sym typeface="+mn-ea"/>
              </a:rPr>
              <a:t>DK</a:t>
            </a:r>
            <a:r>
              <a:rPr lang="en-US" altLang="zh-CN" sz="2000" baseline="-25000">
                <a:sym typeface="+mn-ea"/>
              </a:rPr>
              <a:t>Uid,k</a:t>
            </a:r>
            <a:endParaRPr lang="en-US" altLang="zh-CN" sz="2000" baseline="-25000"/>
          </a:p>
          <a:p>
            <a:r>
              <a:rPr lang="en-US" altLang="zh-CN" sz="2000">
                <a:sym typeface="+mn-ea"/>
              </a:rPr>
              <a:t>      ENC</a:t>
            </a:r>
            <a:r>
              <a:rPr lang="en-US" altLang="zh-CN" sz="2000" baseline="-25000">
                <a:sym typeface="+mn-ea"/>
              </a:rPr>
              <a:t>RSA</a:t>
            </a:r>
            <a:r>
              <a:rPr lang="en-US" altLang="zh-CN" sz="2000">
                <a:sym typeface="+mn-ea"/>
              </a:rPr>
              <a:t>(</a:t>
            </a:r>
            <a:r>
              <a:rPr lang="en-US" altLang="zh-CN" sz="2000">
                <a:sym typeface="+mn-ea"/>
              </a:rPr>
              <a:t>Cert</a:t>
            </a:r>
            <a:r>
              <a:rPr lang="en-US" altLang="zh-CN" sz="2000" baseline="-25000">
                <a:sym typeface="+mn-ea"/>
              </a:rPr>
              <a:t>Uid</a:t>
            </a:r>
            <a:r>
              <a:rPr lang="en-US" altLang="zh-CN" sz="2000">
                <a:sym typeface="+mn-ea"/>
              </a:rPr>
              <a:t>,(</a:t>
            </a:r>
            <a:r>
              <a:rPr lang="en-US" altLang="zh-CN" sz="2000">
                <a:sym typeface="+mn-ea"/>
              </a:rPr>
              <a:t>r∈Zp,D,</a:t>
            </a:r>
            <a:r>
              <a:rPr lang="en-US" altLang="zh-CN" sz="2000">
                <a:latin typeface="Arial" panose="020B0604020202020204" pitchFamily="34" charset="0"/>
                <a:cs typeface="Arial" panose="020B0604020202020204" pitchFamily="34" charset="0"/>
                <a:sym typeface="+mn-ea"/>
              </a:rPr>
              <a:t>g</a:t>
            </a:r>
            <a:r>
              <a:rPr lang="en-US" altLang="zh-CN" sz="2000" baseline="30000">
                <a:latin typeface="Arial" panose="020B0604020202020204" pitchFamily="34" charset="0"/>
                <a:cs typeface="Arial" panose="020B0604020202020204" pitchFamily="34" charset="0"/>
                <a:sym typeface="+mn-ea"/>
              </a:rPr>
              <a:t>r</a:t>
            </a:r>
            <a:r>
              <a:rPr lang="en-US" altLang="zh-CN" sz="2000">
                <a:sym typeface="+mn-ea"/>
              </a:rPr>
              <a:t>)) </a:t>
            </a:r>
            <a:r>
              <a:rPr lang="en-US" altLang="zh-CN" sz="2000">
                <a:latin typeface="微软雅黑" panose="020B0503020204020204" pitchFamily="34" charset="-122"/>
                <a:ea typeface="微软雅黑" panose="020B0503020204020204" pitchFamily="34" charset="-122"/>
                <a:sym typeface="+mn-ea"/>
              </a:rPr>
              <a:t>≡ E</a:t>
            </a:r>
            <a:r>
              <a:rPr lang="en-US" altLang="zh-CN" sz="2000">
                <a:sym typeface="+mn-ea"/>
              </a:rPr>
              <a:t>(r∈Zp,D,</a:t>
            </a:r>
            <a:r>
              <a:rPr lang="en-US" altLang="zh-CN" sz="2000">
                <a:latin typeface="Arial" panose="020B0604020202020204" pitchFamily="34" charset="0"/>
                <a:cs typeface="Arial" panose="020B0604020202020204" pitchFamily="34" charset="0"/>
                <a:sym typeface="+mn-ea"/>
              </a:rPr>
              <a:t>g</a:t>
            </a:r>
            <a:r>
              <a:rPr lang="en-US" altLang="zh-CN" sz="2000" baseline="30000">
                <a:latin typeface="Arial" panose="020B0604020202020204" pitchFamily="34" charset="0"/>
                <a:cs typeface="Arial" panose="020B0604020202020204" pitchFamily="34" charset="0"/>
                <a:sym typeface="+mn-ea"/>
              </a:rPr>
              <a:t>r</a:t>
            </a:r>
            <a:r>
              <a:rPr lang="en-US" altLang="zh-CN" sz="2000">
                <a:sym typeface="+mn-ea"/>
              </a:rPr>
              <a:t>)</a:t>
            </a:r>
            <a:endParaRPr lang="en-US" altLang="zh-CN" sz="2000">
              <a:latin typeface="微软雅黑" panose="020B0503020204020204" pitchFamily="34" charset="-122"/>
              <a:ea typeface="微软雅黑" panose="020B0503020204020204" pitchFamily="34" charset="-122"/>
            </a:endParaRPr>
          </a:p>
        </p:txBody>
      </p:sp>
      <p:sp>
        <p:nvSpPr>
          <p:cNvPr id="5" name="文本框 4"/>
          <p:cNvSpPr txBox="1"/>
          <p:nvPr/>
        </p:nvSpPr>
        <p:spPr>
          <a:xfrm>
            <a:off x="1028065" y="5325110"/>
            <a:ext cx="2820670" cy="429895"/>
          </a:xfrm>
          <a:prstGeom prst="rect">
            <a:avLst/>
          </a:prstGeom>
          <a:noFill/>
        </p:spPr>
        <p:txBody>
          <a:bodyPr wrap="square" rtlCol="0">
            <a:spAutoFit/>
          </a:bodyPr>
          <a:p>
            <a:r>
              <a:rPr lang="zh-CN" altLang="en-US" sz="2200" b="1" dirty="0">
                <a:solidFill>
                  <a:srgbClr val="202A36"/>
                </a:solidFill>
                <a:latin typeface="Cambria Math" panose="02040503050406030204" charset="0"/>
                <a:ea typeface="微软雅黑" panose="020B0503020204020204" pitchFamily="34" charset="-122"/>
              </a:rPr>
              <a:t>③</a:t>
            </a:r>
            <a:r>
              <a:rPr lang="zh-CN" altLang="en-US" sz="2200" b="1" dirty="0">
                <a:solidFill>
                  <a:srgbClr val="202A36"/>
                </a:solidFill>
                <a:latin typeface="微软雅黑" panose="020B0503020204020204" pitchFamily="34" charset="-122"/>
                <a:ea typeface="微软雅黑" panose="020B0503020204020204" pitchFamily="34" charset="-122"/>
              </a:rPr>
              <a:t> 属性证书签发</a:t>
            </a:r>
            <a:endParaRPr lang="en-US" sz="2200" b="1" dirty="0">
              <a:solidFill>
                <a:srgbClr val="202A3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80465" y="5808980"/>
            <a:ext cx="9230360" cy="398780"/>
          </a:xfrm>
          <a:prstGeom prst="rect">
            <a:avLst/>
          </a:prstGeom>
          <a:noFill/>
        </p:spPr>
        <p:txBody>
          <a:bodyPr wrap="square" rtlCol="0">
            <a:spAutoFit/>
          </a:bodyPr>
          <a:p>
            <a:r>
              <a:rPr lang="en-US" altLang="zh-CN" sz="2000"/>
              <a:t>IssueAC(param,PrivK</a:t>
            </a:r>
            <a:r>
              <a:rPr lang="en-US" altLang="zh-CN" sz="2000" baseline="-25000"/>
              <a:t>k</a:t>
            </a:r>
            <a:r>
              <a:rPr lang="en-US" altLang="zh-CN" sz="2000"/>
              <a:t>,Cert</a:t>
            </a:r>
            <a:r>
              <a:rPr lang="en-US" altLang="zh-CN" sz="2000" baseline="-25000"/>
              <a:t>Uid</a:t>
            </a:r>
            <a:r>
              <a:rPr lang="en-US" altLang="zh-CN" sz="2000"/>
              <a:t>,S</a:t>
            </a:r>
            <a:r>
              <a:rPr lang="en-US" altLang="zh-CN" sz="2000" baseline="-25000"/>
              <a:t>Uid,k</a:t>
            </a:r>
            <a:r>
              <a:rPr lang="en-US" altLang="zh-CN" sz="2000"/>
              <a:t>,EDK</a:t>
            </a:r>
            <a:r>
              <a:rPr lang="en-US" altLang="zh-CN" sz="2000" baseline="-25000"/>
              <a:t>Uid,k</a:t>
            </a:r>
            <a:r>
              <a:rPr lang="en-US" altLang="zh-CN" sz="2000"/>
              <a:t>,(E[r∈R</a:t>
            </a:r>
            <a:r>
              <a:rPr lang="en-US" altLang="zh-CN" sz="2000" baseline="-25000"/>
              <a:t>Zp</a:t>
            </a:r>
            <a:r>
              <a:rPr lang="en-US" altLang="zh-CN" sz="2000"/>
              <a:t>,D,g</a:t>
            </a:r>
            <a:r>
              <a:rPr lang="en-US" altLang="zh-CN" sz="2000" baseline="30000"/>
              <a:t>r</a:t>
            </a:r>
            <a:r>
              <a:rPr lang="en-US" altLang="zh-CN" sz="2000"/>
              <a:t>],Exp.Time))—&gt;AC</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2124584" y="533870"/>
            <a:ext cx="404114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eaLnBrk="1" hangingPunct="1">
              <a:spcBef>
                <a:spcPct val="0"/>
              </a:spcBef>
              <a:buFont typeface="Arial" panose="020B0604020202020204" pitchFamily="34" charset="0"/>
              <a:buNone/>
            </a:pPr>
            <a:r>
              <a:rPr lang="en-US" altLang="zh-CN" sz="2935" b="1" dirty="0">
                <a:solidFill>
                  <a:srgbClr val="90807A"/>
                </a:solidFill>
                <a:latin typeface="Arial" panose="020B0604020202020204" pitchFamily="34" charset="0"/>
                <a:cs typeface="Arial" panose="020B0604020202020204" pitchFamily="34" charset="0"/>
                <a:sym typeface="+mn-ea"/>
              </a:rPr>
              <a:t>AC-CP-ARBE</a:t>
            </a:r>
            <a:r>
              <a:rPr lang="zh-CN" altLang="en-US" sz="2935" b="1" dirty="0">
                <a:solidFill>
                  <a:srgbClr val="90807A"/>
                </a:solidFill>
                <a:latin typeface="Arial" panose="020B0604020202020204" pitchFamily="34" charset="0"/>
                <a:cs typeface="Arial" panose="020B0604020202020204" pitchFamily="34" charset="0"/>
                <a:sym typeface="+mn-ea"/>
              </a:rPr>
              <a:t>密码模型</a:t>
            </a:r>
            <a:endParaRPr lang="zh-CN" altLang="en-US" sz="2935" b="1" dirty="0">
              <a:solidFill>
                <a:srgbClr val="90807A"/>
              </a:solidFill>
              <a:latin typeface="Arial" panose="020B0604020202020204" pitchFamily="34" charset="0"/>
              <a:cs typeface="Arial" panose="020B0604020202020204" pitchFamily="34" charset="0"/>
              <a:sym typeface="+mn-ea"/>
            </a:endParaRPr>
          </a:p>
        </p:txBody>
      </p:sp>
      <p:pic>
        <p:nvPicPr>
          <p:cNvPr id="15" name="图片 14"/>
          <p:cNvPicPr>
            <a:picLocks noChangeAspect="1"/>
          </p:cNvPicPr>
          <p:nvPr>
            <p:custDataLst>
              <p:tags r:id="rId1"/>
            </p:custDataLst>
          </p:nvPr>
        </p:nvPicPr>
        <p:blipFill rotWithShape="1">
          <a:blip r:embed="rId2" cstate="email"/>
          <a:srcRect/>
          <a:stretch>
            <a:fillRect/>
          </a:stretch>
        </p:blipFill>
        <p:spPr>
          <a:xfrm>
            <a:off x="-318053" y="0"/>
            <a:ext cx="2680698" cy="1152939"/>
          </a:xfrm>
          <a:prstGeom prst="rect">
            <a:avLst/>
          </a:prstGeom>
        </p:spPr>
      </p:pic>
      <p:sp>
        <p:nvSpPr>
          <p:cNvPr id="7" name="文本框 6"/>
          <p:cNvSpPr txBox="1"/>
          <p:nvPr/>
        </p:nvSpPr>
        <p:spPr>
          <a:xfrm>
            <a:off x="1685290" y="1340485"/>
            <a:ext cx="1714500" cy="429895"/>
          </a:xfrm>
          <a:prstGeom prst="rect">
            <a:avLst/>
          </a:prstGeom>
          <a:noFill/>
        </p:spPr>
        <p:txBody>
          <a:bodyPr wrap="square" rtlCol="0">
            <a:spAutoFit/>
          </a:bodyPr>
          <a:p>
            <a:r>
              <a:rPr lang="zh-CN" altLang="en-US" sz="2200" b="1" dirty="0">
                <a:solidFill>
                  <a:srgbClr val="202A36"/>
                </a:solidFill>
                <a:latin typeface="Cambria Math" panose="02040503050406030204" charset="0"/>
                <a:ea typeface="微软雅黑" panose="020B0503020204020204" pitchFamily="34" charset="-122"/>
              </a:rPr>
              <a:t>④</a:t>
            </a:r>
            <a:r>
              <a:rPr lang="zh-CN" altLang="en-US" sz="2200" b="1" dirty="0">
                <a:solidFill>
                  <a:srgbClr val="202A36"/>
                </a:solidFill>
                <a:latin typeface="微软雅黑" panose="020B0503020204020204" pitchFamily="34" charset="-122"/>
                <a:ea typeface="微软雅黑" panose="020B0503020204020204" pitchFamily="34" charset="-122"/>
              </a:rPr>
              <a:t> 加密</a:t>
            </a:r>
            <a:endParaRPr lang="en-US" sz="2200" b="1" dirty="0">
              <a:solidFill>
                <a:srgbClr val="202A36"/>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837690" y="1824355"/>
            <a:ext cx="4328160" cy="1214755"/>
          </a:xfrm>
          <a:prstGeom prst="rect">
            <a:avLst/>
          </a:prstGeom>
          <a:noFill/>
        </p:spPr>
        <p:txBody>
          <a:bodyPr wrap="square" rtlCol="0">
            <a:spAutoFit/>
          </a:bodyPr>
          <a:p>
            <a:r>
              <a:rPr lang="en-US" altLang="zh-CN" sz="2000"/>
              <a:t>ENC(PK</a:t>
            </a:r>
            <a:r>
              <a:rPr lang="en-US" altLang="zh-CN" sz="2000" baseline="-25000"/>
              <a:t>k</a:t>
            </a:r>
            <a:r>
              <a:rPr lang="en-US" altLang="zh-CN" sz="2000"/>
              <a:t>,SS,M,ACP,Cert</a:t>
            </a:r>
            <a:r>
              <a:rPr lang="en-US" altLang="zh-CN" sz="2000" baseline="-25000"/>
              <a:t>Uid</a:t>
            </a:r>
            <a:r>
              <a:rPr lang="en-US" altLang="zh-CN" sz="2000"/>
              <a:t>)—&gt;SCT</a:t>
            </a:r>
            <a:endParaRPr lang="en-US" altLang="zh-CN" sz="2000"/>
          </a:p>
          <a:p>
            <a:endParaRPr lang="zh-CN" altLang="en-US" sz="2000" baseline="-25000"/>
          </a:p>
          <a:p>
            <a:r>
              <a:rPr lang="en-US" altLang="zh-CN" sz="2000">
                <a:sym typeface="+mn-ea"/>
              </a:rPr>
              <a:t>Ⅰ.</a:t>
            </a:r>
            <a:r>
              <a:rPr lang="zh-CN" altLang="en-US" sz="1600" dirty="0">
                <a:solidFill>
                  <a:srgbClr val="202A36"/>
                </a:solidFill>
                <a:latin typeface="微软雅黑" panose="020B0503020204020204" pitchFamily="34" charset="-122"/>
                <a:ea typeface="微软雅黑" panose="020B0503020204020204" pitchFamily="34" charset="-122"/>
                <a:sym typeface="+mn-ea"/>
              </a:rPr>
              <a:t>加密</a:t>
            </a:r>
            <a:r>
              <a:rPr lang="en-US" altLang="zh-CN" sz="2000">
                <a:sym typeface="+mn-ea"/>
              </a:rPr>
              <a:t>M</a:t>
            </a:r>
            <a:endParaRPr lang="en-US" altLang="zh-CN" sz="2000">
              <a:sym typeface="+mn-ea"/>
            </a:endParaRPr>
          </a:p>
          <a:p>
            <a:r>
              <a:rPr lang="en-US" altLang="zh-CN" sz="2000">
                <a:sym typeface="+mn-ea"/>
              </a:rPr>
              <a:t>Ⅱ.</a:t>
            </a:r>
            <a:r>
              <a:rPr lang="zh-CN" altLang="en-US" sz="1600" dirty="0">
                <a:solidFill>
                  <a:srgbClr val="202A36"/>
                </a:solidFill>
                <a:latin typeface="微软雅黑" panose="020B0503020204020204" pitchFamily="34" charset="-122"/>
                <a:ea typeface="微软雅黑" panose="020B0503020204020204" pitchFamily="34" charset="-122"/>
                <a:sym typeface="+mn-ea"/>
              </a:rPr>
              <a:t>加密</a:t>
            </a:r>
            <a:r>
              <a:rPr lang="en-US" altLang="zh-CN" sz="2000">
                <a:sym typeface="+mn-ea"/>
              </a:rPr>
              <a:t>CT</a:t>
            </a:r>
            <a:endParaRPr lang="en-US" altLang="zh-CN" sz="2000" baseline="-25000">
              <a:sym typeface="+mn-ea"/>
            </a:endParaRPr>
          </a:p>
        </p:txBody>
      </p:sp>
      <p:sp>
        <p:nvSpPr>
          <p:cNvPr id="9" name="文本框 8"/>
          <p:cNvSpPr txBox="1"/>
          <p:nvPr/>
        </p:nvSpPr>
        <p:spPr>
          <a:xfrm>
            <a:off x="6939280" y="1340485"/>
            <a:ext cx="1714500" cy="429895"/>
          </a:xfrm>
          <a:prstGeom prst="rect">
            <a:avLst/>
          </a:prstGeom>
          <a:noFill/>
        </p:spPr>
        <p:txBody>
          <a:bodyPr wrap="square" rtlCol="0">
            <a:spAutoFit/>
          </a:bodyPr>
          <a:p>
            <a:r>
              <a:rPr lang="zh-CN" altLang="en-US" sz="2200" b="1" dirty="0">
                <a:solidFill>
                  <a:srgbClr val="202A36"/>
                </a:solidFill>
                <a:latin typeface="Cambria Math" panose="02040503050406030204" charset="0"/>
                <a:ea typeface="微软雅黑" panose="020B0503020204020204" pitchFamily="34" charset="-122"/>
              </a:rPr>
              <a:t>⑤</a:t>
            </a:r>
            <a:r>
              <a:rPr lang="zh-CN" altLang="en-US" sz="2200" b="1" dirty="0">
                <a:solidFill>
                  <a:srgbClr val="202A36"/>
                </a:solidFill>
                <a:latin typeface="微软雅黑" panose="020B0503020204020204" pitchFamily="34" charset="-122"/>
                <a:ea typeface="微软雅黑" panose="020B0503020204020204" pitchFamily="34" charset="-122"/>
              </a:rPr>
              <a:t> 解密</a:t>
            </a:r>
            <a:endParaRPr lang="en-US" sz="2200" b="1" dirty="0">
              <a:solidFill>
                <a:srgbClr val="202A3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091680" y="1824355"/>
            <a:ext cx="4328160" cy="1322070"/>
          </a:xfrm>
          <a:prstGeom prst="rect">
            <a:avLst/>
          </a:prstGeom>
          <a:noFill/>
        </p:spPr>
        <p:txBody>
          <a:bodyPr wrap="square" rtlCol="0">
            <a:spAutoFit/>
          </a:bodyPr>
          <a:p>
            <a:r>
              <a:rPr lang="en-US" altLang="zh-CN" sz="2000"/>
              <a:t>DEC(SCT,ESS,GSK</a:t>
            </a:r>
            <a:r>
              <a:rPr lang="en-US" altLang="zh-CN" sz="2000" baseline="-25000"/>
              <a:t>Uid</a:t>
            </a:r>
            <a:r>
              <a:rPr lang="en-US" altLang="zh-CN" sz="2000"/>
              <a:t>,EDK</a:t>
            </a:r>
            <a:r>
              <a:rPr lang="en-US" altLang="zh-CN" sz="2000" baseline="-25000"/>
              <a:t>Uid,k</a:t>
            </a:r>
            <a:r>
              <a:rPr lang="en-US" altLang="zh-CN" sz="2000"/>
              <a:t>)—&gt;M</a:t>
            </a:r>
            <a:endParaRPr lang="en-US" altLang="zh-CN" sz="2000"/>
          </a:p>
          <a:p>
            <a:endParaRPr lang="zh-CN" altLang="en-US" sz="2000"/>
          </a:p>
          <a:p>
            <a:r>
              <a:rPr lang="en-US" altLang="zh-CN" sz="2000">
                <a:sym typeface="+mn-ea"/>
              </a:rPr>
              <a:t>Ⅰ.</a:t>
            </a:r>
            <a:r>
              <a:rPr lang="zh-CN" altLang="en-US" sz="1600" dirty="0">
                <a:solidFill>
                  <a:srgbClr val="202A36"/>
                </a:solidFill>
                <a:latin typeface="微软雅黑" panose="020B0503020204020204" pitchFamily="34" charset="-122"/>
                <a:ea typeface="微软雅黑" panose="020B0503020204020204" pitchFamily="34" charset="-122"/>
                <a:sym typeface="+mn-ea"/>
              </a:rPr>
              <a:t>解密</a:t>
            </a:r>
            <a:r>
              <a:rPr lang="en-US" altLang="zh-CN" sz="2000">
                <a:sym typeface="+mn-ea"/>
              </a:rPr>
              <a:t>SS</a:t>
            </a:r>
            <a:r>
              <a:rPr lang="zh-CN" altLang="en-US" sz="1600" dirty="0">
                <a:solidFill>
                  <a:srgbClr val="202A36"/>
                </a:solidFill>
                <a:latin typeface="微软雅黑" panose="020B0503020204020204" pitchFamily="34" charset="-122"/>
                <a:ea typeface="微软雅黑" panose="020B0503020204020204" pitchFamily="34" charset="-122"/>
                <a:sym typeface="+mn-ea"/>
              </a:rPr>
              <a:t>和</a:t>
            </a:r>
            <a:r>
              <a:rPr lang="en-US" altLang="zh-CN" sz="2000">
                <a:sym typeface="+mn-ea"/>
              </a:rPr>
              <a:t>SCT</a:t>
            </a:r>
            <a:endParaRPr lang="en-US" altLang="zh-CN" sz="2000">
              <a:sym typeface="+mn-ea"/>
            </a:endParaRPr>
          </a:p>
          <a:p>
            <a:r>
              <a:rPr lang="en-US" altLang="zh-CN" sz="2000">
                <a:sym typeface="+mn-ea"/>
              </a:rPr>
              <a:t>Ⅱ.</a:t>
            </a:r>
            <a:r>
              <a:rPr lang="zh-CN" altLang="en-US" sz="1600" dirty="0">
                <a:solidFill>
                  <a:srgbClr val="202A36"/>
                </a:solidFill>
                <a:latin typeface="微软雅黑" panose="020B0503020204020204" pitchFamily="34" charset="-122"/>
                <a:ea typeface="微软雅黑" panose="020B0503020204020204" pitchFamily="34" charset="-122"/>
                <a:sym typeface="+mn-ea"/>
              </a:rPr>
              <a:t>解密</a:t>
            </a:r>
            <a:r>
              <a:rPr lang="en-US" altLang="zh-CN" sz="2000">
                <a:sym typeface="+mn-ea"/>
              </a:rPr>
              <a:t>CT</a:t>
            </a:r>
            <a:endParaRPr lang="en-US" altLang="zh-CN" sz="2000">
              <a:sym typeface="+mn-ea"/>
            </a:endParaRPr>
          </a:p>
        </p:txBody>
      </p:sp>
      <p:sp>
        <p:nvSpPr>
          <p:cNvPr id="2" name="文本框 1"/>
          <p:cNvSpPr txBox="1"/>
          <p:nvPr/>
        </p:nvSpPr>
        <p:spPr>
          <a:xfrm>
            <a:off x="1837690" y="4030980"/>
            <a:ext cx="1714500" cy="429895"/>
          </a:xfrm>
          <a:prstGeom prst="rect">
            <a:avLst/>
          </a:prstGeom>
          <a:noFill/>
        </p:spPr>
        <p:txBody>
          <a:bodyPr wrap="square" rtlCol="0">
            <a:spAutoFit/>
          </a:bodyPr>
          <a:p>
            <a:r>
              <a:rPr lang="zh-CN" altLang="en-US" sz="2200" b="1" dirty="0">
                <a:solidFill>
                  <a:srgbClr val="202A36"/>
                </a:solidFill>
                <a:latin typeface="Cambria Math" panose="02040503050406030204" charset="0"/>
                <a:ea typeface="微软雅黑" panose="020B0503020204020204" pitchFamily="34" charset="-122"/>
              </a:rPr>
              <a:t>⑥</a:t>
            </a:r>
            <a:r>
              <a:rPr lang="zh-CN" altLang="en-US" sz="2200" b="1" dirty="0">
                <a:solidFill>
                  <a:srgbClr val="202A36"/>
                </a:solidFill>
                <a:latin typeface="微软雅黑" panose="020B0503020204020204" pitchFamily="34" charset="-122"/>
                <a:ea typeface="微软雅黑" panose="020B0503020204020204" pitchFamily="34" charset="-122"/>
              </a:rPr>
              <a:t> 撤销</a:t>
            </a:r>
            <a:endParaRPr lang="en-US" sz="2200" b="1" dirty="0">
              <a:solidFill>
                <a:srgbClr val="202A36"/>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990090" y="4514850"/>
            <a:ext cx="4328160" cy="398780"/>
          </a:xfrm>
          <a:prstGeom prst="rect">
            <a:avLst/>
          </a:prstGeom>
          <a:noFill/>
        </p:spPr>
        <p:txBody>
          <a:bodyPr wrap="square" rtlCol="0">
            <a:spAutoFit/>
          </a:bodyPr>
          <a:p>
            <a:r>
              <a:rPr lang="en-US" sz="2000"/>
              <a:t>RevokeAtt(SK</a:t>
            </a:r>
            <a:r>
              <a:rPr lang="en-US" sz="2000" baseline="-25000"/>
              <a:t>k</a:t>
            </a:r>
            <a:r>
              <a:rPr lang="en-US" sz="2000"/>
              <a:t>,Att</a:t>
            </a:r>
            <a:r>
              <a:rPr lang="en-US" sz="2000" baseline="-25000"/>
              <a:t>rew</a:t>
            </a:r>
            <a:r>
              <a:rPr lang="en-US" sz="2000"/>
              <a:t>,ACP</a:t>
            </a:r>
            <a:r>
              <a:rPr lang="en-US" sz="2000" baseline="-25000"/>
              <a:t>s</a:t>
            </a:r>
            <a:r>
              <a:rPr lang="en-US" sz="2000"/>
              <a:t>)—&gt;ACP'</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2124584" y="533870"/>
            <a:ext cx="316865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eaLnBrk="1" hangingPunct="1">
              <a:spcBef>
                <a:spcPct val="0"/>
              </a:spcBef>
              <a:buFont typeface="Arial" panose="020B0604020202020204" pitchFamily="34" charset="0"/>
              <a:buNone/>
            </a:pPr>
            <a:r>
              <a:rPr lang="zh-CN" sz="2935" b="1" dirty="0">
                <a:solidFill>
                  <a:srgbClr val="90807A"/>
                </a:solidFill>
                <a:latin typeface="Arial" panose="020B0604020202020204" pitchFamily="34" charset="0"/>
                <a:cs typeface="Arial" panose="020B0604020202020204" pitchFamily="34" charset="0"/>
                <a:sym typeface="+mn-ea"/>
              </a:rPr>
              <a:t>用户解密密钥更新</a:t>
            </a:r>
            <a:endParaRPr lang="zh-CN" sz="2935" b="1" dirty="0">
              <a:solidFill>
                <a:srgbClr val="90807A"/>
              </a:solidFill>
              <a:latin typeface="Arial" panose="020B0604020202020204" pitchFamily="34" charset="0"/>
              <a:cs typeface="Arial" panose="020B0604020202020204" pitchFamily="34" charset="0"/>
              <a:sym typeface="+mn-ea"/>
            </a:endParaRPr>
          </a:p>
        </p:txBody>
      </p:sp>
      <p:pic>
        <p:nvPicPr>
          <p:cNvPr id="15" name="图片 14"/>
          <p:cNvPicPr>
            <a:picLocks noChangeAspect="1"/>
          </p:cNvPicPr>
          <p:nvPr>
            <p:custDataLst>
              <p:tags r:id="rId1"/>
            </p:custDataLst>
          </p:nvPr>
        </p:nvPicPr>
        <p:blipFill rotWithShape="1">
          <a:blip r:embed="rId2" cstate="email"/>
          <a:srcRect/>
          <a:stretch>
            <a:fillRect/>
          </a:stretch>
        </p:blipFill>
        <p:spPr>
          <a:xfrm>
            <a:off x="-318053" y="0"/>
            <a:ext cx="2680698" cy="1152939"/>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504190" y="1266825"/>
            <a:ext cx="5694680" cy="4700905"/>
          </a:xfrm>
          <a:prstGeom prst="rect">
            <a:avLst/>
          </a:prstGeom>
        </p:spPr>
      </p:pic>
      <p:sp>
        <p:nvSpPr>
          <p:cNvPr id="2" name="文本框 1"/>
          <p:cNvSpPr txBox="1"/>
          <p:nvPr/>
        </p:nvSpPr>
        <p:spPr>
          <a:xfrm>
            <a:off x="930910" y="5847715"/>
            <a:ext cx="5199380" cy="368300"/>
          </a:xfrm>
          <a:prstGeom prst="rect">
            <a:avLst/>
          </a:prstGeom>
          <a:noFill/>
        </p:spPr>
        <p:txBody>
          <a:bodyPr wrap="square" rtlCol="0">
            <a:spAutoFit/>
          </a:bodyPr>
          <a:p>
            <a:pPr algn="ctr">
              <a:buClrTx/>
              <a:buSzTx/>
              <a:buFontTx/>
            </a:pPr>
            <a:r>
              <a:rPr lang="zh-CN" altLang="en-US">
                <a:latin typeface="黑体" panose="02010609060101010101" charset="-122"/>
                <a:ea typeface="黑体" panose="02010609060101010101" charset="-122"/>
                <a:cs typeface="黑体" panose="02010609060101010101" charset="-122"/>
              </a:rPr>
              <a:t>支持属性撤销的AC更新过程</a:t>
            </a:r>
            <a:endParaRPr lang="zh-CN" altLang="en-US">
              <a:latin typeface="黑体" panose="02010609060101010101" charset="-122"/>
              <a:ea typeface="黑体" panose="02010609060101010101" charset="-122"/>
              <a:cs typeface="黑体" panose="02010609060101010101" charset="-122"/>
            </a:endParaRPr>
          </a:p>
        </p:txBody>
      </p:sp>
      <p:sp>
        <p:nvSpPr>
          <p:cNvPr id="4" name="文本框 3"/>
          <p:cNvSpPr txBox="1"/>
          <p:nvPr/>
        </p:nvSpPr>
        <p:spPr>
          <a:xfrm>
            <a:off x="6530975" y="1153160"/>
            <a:ext cx="5142865" cy="5182870"/>
          </a:xfrm>
          <a:prstGeom prst="rect">
            <a:avLst/>
          </a:prstGeom>
          <a:noFill/>
        </p:spPr>
        <p:txBody>
          <a:bodyPr wrap="square" rtlCol="0">
            <a:spAutoFit/>
          </a:bodyPr>
          <a:p>
            <a:pPr algn="l">
              <a:lnSpc>
                <a:spcPct val="130000"/>
              </a:lnSpc>
              <a:spcBef>
                <a:spcPct val="20000"/>
              </a:spcBef>
              <a:buClrTx/>
              <a:buSzTx/>
              <a:buFont typeface="Arial" panose="020B0604020202020204" pitchFamily="34" charset="0"/>
            </a:pPr>
            <a:r>
              <a:rPr lang="zh-CN" altLang="en-US" sz="1600" dirty="0">
                <a:solidFill>
                  <a:srgbClr val="202A36"/>
                </a:solidFill>
                <a:latin typeface="微软雅黑" panose="020B0503020204020204" pitchFamily="34" charset="-122"/>
                <a:ea typeface="微软雅黑" panose="020B0503020204020204" pitchFamily="34" charset="-122"/>
              </a:rPr>
              <a:t>AC和UDK更新过程：</a:t>
            </a:r>
            <a:endParaRPr lang="zh-CN" altLang="en-US" sz="1600" dirty="0">
              <a:solidFill>
                <a:srgbClr val="202A36"/>
              </a:solidFill>
              <a:latin typeface="微软雅黑" panose="020B0503020204020204" pitchFamily="34" charset="-122"/>
              <a:ea typeface="微软雅黑" panose="020B0503020204020204" pitchFamily="34" charset="-122"/>
            </a:endParaRPr>
          </a:p>
          <a:p>
            <a:pPr algn="l">
              <a:lnSpc>
                <a:spcPct val="130000"/>
              </a:lnSpc>
              <a:spcBef>
                <a:spcPct val="20000"/>
              </a:spcBef>
              <a:buClrTx/>
              <a:buSzTx/>
              <a:buFont typeface="Arial" panose="020B0604020202020204" pitchFamily="34" charset="0"/>
            </a:pPr>
            <a:r>
              <a:rPr lang="zh-CN" altLang="en-US" sz="1600" dirty="0">
                <a:solidFill>
                  <a:srgbClr val="202A36"/>
                </a:solidFill>
                <a:latin typeface="微软雅黑" panose="020B0503020204020204" pitchFamily="34" charset="-122"/>
                <a:ea typeface="微软雅黑" panose="020B0503020204020204" pitchFamily="34" charset="-122"/>
              </a:rPr>
              <a:t>1.用户提供其PKC和AC作为身份验证和授权验证的凭据来提出数据访问请求。PRE机制[16]嵌入在访问控制系统中，以支持密文重新加密。</a:t>
            </a:r>
            <a:endParaRPr lang="zh-CN" altLang="en-US" sz="1600" dirty="0">
              <a:solidFill>
                <a:srgbClr val="202A36"/>
              </a:solidFill>
              <a:latin typeface="微软雅黑" panose="020B0503020204020204" pitchFamily="34" charset="-122"/>
              <a:ea typeface="微软雅黑" panose="020B0503020204020204" pitchFamily="34" charset="-122"/>
            </a:endParaRPr>
          </a:p>
          <a:p>
            <a:pPr algn="l">
              <a:lnSpc>
                <a:spcPct val="130000"/>
              </a:lnSpc>
              <a:spcBef>
                <a:spcPct val="20000"/>
              </a:spcBef>
              <a:buClrTx/>
              <a:buSzTx/>
              <a:buFont typeface="Arial" panose="020B0604020202020204" pitchFamily="34" charset="0"/>
            </a:pPr>
            <a:r>
              <a:rPr lang="zh-CN" altLang="en-US" sz="1600" dirty="0">
                <a:solidFill>
                  <a:srgbClr val="202A36"/>
                </a:solidFill>
                <a:latin typeface="微软雅黑" panose="020B0503020204020204" pitchFamily="34" charset="-122"/>
                <a:ea typeface="微软雅黑" panose="020B0503020204020204" pitchFamily="34" charset="-122"/>
              </a:rPr>
              <a:t>2.如果身份验证成功，系统将检查属性吊销列表（ARL）来查看用户属性是否全部有效。</a:t>
            </a:r>
            <a:endParaRPr lang="zh-CN" altLang="en-US" sz="1600" dirty="0">
              <a:solidFill>
                <a:srgbClr val="202A36"/>
              </a:solidFill>
              <a:latin typeface="微软雅黑" panose="020B0503020204020204" pitchFamily="34" charset="-122"/>
              <a:ea typeface="微软雅黑" panose="020B0503020204020204" pitchFamily="34" charset="-122"/>
            </a:endParaRPr>
          </a:p>
          <a:p>
            <a:pPr algn="l">
              <a:lnSpc>
                <a:spcPct val="130000"/>
              </a:lnSpc>
              <a:spcBef>
                <a:spcPct val="20000"/>
              </a:spcBef>
              <a:buClrTx/>
              <a:buSzTx/>
              <a:buFont typeface="Arial" panose="020B0604020202020204" pitchFamily="34" charset="0"/>
            </a:pPr>
            <a:r>
              <a:rPr lang="zh-CN" altLang="en-US" sz="1600" dirty="0">
                <a:solidFill>
                  <a:srgbClr val="202A36"/>
                </a:solidFill>
                <a:latin typeface="微软雅黑" panose="020B0503020204020204" pitchFamily="34" charset="-122"/>
                <a:ea typeface="微软雅黑" panose="020B0503020204020204" pitchFamily="34" charset="-122"/>
              </a:rPr>
              <a:t>3.如果该属性被吊销，AA或数据所有者将通过吊销的属性配置（RAC）文件将吊销的属性通知用户。</a:t>
            </a:r>
            <a:endParaRPr lang="zh-CN" altLang="en-US" sz="1600" dirty="0">
              <a:solidFill>
                <a:srgbClr val="202A36"/>
              </a:solidFill>
              <a:latin typeface="微软雅黑" panose="020B0503020204020204" pitchFamily="34" charset="-122"/>
              <a:ea typeface="微软雅黑" panose="020B0503020204020204" pitchFamily="34" charset="-122"/>
            </a:endParaRPr>
          </a:p>
          <a:p>
            <a:pPr algn="l">
              <a:lnSpc>
                <a:spcPct val="130000"/>
              </a:lnSpc>
              <a:spcBef>
                <a:spcPct val="20000"/>
              </a:spcBef>
              <a:buClrTx/>
              <a:buSzTx/>
              <a:buFont typeface="Arial" panose="020B0604020202020204" pitchFamily="34" charset="0"/>
            </a:pPr>
            <a:r>
              <a:rPr lang="zh-CN" altLang="en-US" sz="1600" dirty="0">
                <a:solidFill>
                  <a:srgbClr val="202A36"/>
                </a:solidFill>
                <a:latin typeface="微软雅黑" panose="020B0503020204020204" pitchFamily="34" charset="-122"/>
                <a:ea typeface="微软雅黑" panose="020B0503020204020204" pitchFamily="34" charset="-122"/>
              </a:rPr>
              <a:t>4.用户通过提交现有的AC和RAC文件登录到ACMS以更新密钥。</a:t>
            </a:r>
            <a:endParaRPr lang="zh-CN" altLang="en-US" sz="1600" dirty="0">
              <a:solidFill>
                <a:srgbClr val="202A36"/>
              </a:solidFill>
              <a:latin typeface="微软雅黑" panose="020B0503020204020204" pitchFamily="34" charset="-122"/>
              <a:ea typeface="微软雅黑" panose="020B0503020204020204" pitchFamily="34" charset="-122"/>
            </a:endParaRPr>
          </a:p>
          <a:p>
            <a:pPr algn="l">
              <a:lnSpc>
                <a:spcPct val="130000"/>
              </a:lnSpc>
              <a:spcBef>
                <a:spcPct val="20000"/>
              </a:spcBef>
              <a:buClrTx/>
              <a:buSzTx/>
              <a:buFont typeface="Arial" panose="020B0604020202020204" pitchFamily="34" charset="0"/>
            </a:pPr>
            <a:r>
              <a:rPr lang="zh-CN" altLang="en-US" sz="1600" dirty="0">
                <a:solidFill>
                  <a:srgbClr val="202A36"/>
                </a:solidFill>
                <a:latin typeface="微软雅黑" panose="020B0503020204020204" pitchFamily="34" charset="-122"/>
                <a:ea typeface="微软雅黑" panose="020B0503020204020204" pitchFamily="34" charset="-122"/>
              </a:rPr>
              <a:t>5.ACMS将要求用户解密UDK（包含在AC中）和由其公共密钥加密的密钥组件。</a:t>
            </a:r>
            <a:endParaRPr lang="zh-CN" altLang="en-US" sz="1600" dirty="0">
              <a:solidFill>
                <a:srgbClr val="202A36"/>
              </a:solidFill>
              <a:latin typeface="微软雅黑" panose="020B0503020204020204" pitchFamily="34" charset="-122"/>
              <a:ea typeface="微软雅黑" panose="020B0503020204020204" pitchFamily="34" charset="-122"/>
            </a:endParaRPr>
          </a:p>
          <a:p>
            <a:pPr algn="l">
              <a:lnSpc>
                <a:spcPct val="130000"/>
              </a:lnSpc>
              <a:spcBef>
                <a:spcPct val="20000"/>
              </a:spcBef>
              <a:buClrTx/>
              <a:buSzTx/>
              <a:buFont typeface="Arial" panose="020B0604020202020204" pitchFamily="34" charset="0"/>
            </a:pPr>
            <a:r>
              <a:rPr lang="zh-CN" altLang="en-US" sz="1600" dirty="0">
                <a:solidFill>
                  <a:srgbClr val="202A36"/>
                </a:solidFill>
                <a:latin typeface="微软雅黑" panose="020B0503020204020204" pitchFamily="34" charset="-122"/>
                <a:ea typeface="微软雅黑" panose="020B0503020204020204" pitchFamily="34" charset="-122"/>
              </a:rPr>
              <a:t>6.ACMS更新密钥。然后，将更新后的AC进行签名并返回给用户。用户使用其当前的AC（在其中嵌入了更新的密钥）来访问加密的数据。</a:t>
            </a:r>
            <a:endParaRPr lang="zh-CN" altLang="en-US" sz="1600" dirty="0">
              <a:solidFill>
                <a:srgbClr val="202A3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076709" y="0"/>
            <a:ext cx="6115291" cy="6858000"/>
          </a:xfrm>
          <a:prstGeom prst="rect">
            <a:avLst/>
          </a:prstGeom>
          <a:solidFill>
            <a:srgbClr val="90807A">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969725" y="2393163"/>
            <a:ext cx="2821578" cy="458423"/>
            <a:chOff x="5969725" y="1801451"/>
            <a:chExt cx="2821578" cy="458423"/>
          </a:xfrm>
          <a:solidFill>
            <a:schemeClr val="bg1">
              <a:lumMod val="85000"/>
            </a:schemeClr>
          </a:solidFill>
        </p:grpSpPr>
        <p:sp>
          <p:nvSpPr>
            <p:cNvPr id="10" name="矩形 9"/>
            <p:cNvSpPr/>
            <p:nvPr/>
          </p:nvSpPr>
          <p:spPr>
            <a:xfrm>
              <a:off x="5969726" y="1801451"/>
              <a:ext cx="2821577"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969725" y="1801451"/>
              <a:ext cx="93115"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969725" y="2990099"/>
            <a:ext cx="2821578" cy="459854"/>
            <a:chOff x="5969725" y="2398387"/>
            <a:chExt cx="2821578" cy="459854"/>
          </a:xfrm>
          <a:solidFill>
            <a:schemeClr val="bg1">
              <a:lumMod val="85000"/>
            </a:schemeClr>
          </a:solidFill>
        </p:grpSpPr>
        <p:sp>
          <p:nvSpPr>
            <p:cNvPr id="13" name="矩形 12"/>
            <p:cNvSpPr/>
            <p:nvPr/>
          </p:nvSpPr>
          <p:spPr>
            <a:xfrm>
              <a:off x="5969726" y="2398387"/>
              <a:ext cx="2821577"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969725" y="2399818"/>
              <a:ext cx="93115"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969725" y="3563726"/>
            <a:ext cx="2821578" cy="466057"/>
            <a:chOff x="5969725" y="2972014"/>
            <a:chExt cx="2821578" cy="466057"/>
          </a:xfrm>
          <a:solidFill>
            <a:schemeClr val="bg1">
              <a:lumMod val="85000"/>
            </a:schemeClr>
          </a:solidFill>
        </p:grpSpPr>
        <p:sp>
          <p:nvSpPr>
            <p:cNvPr id="16" name="矩形 15"/>
            <p:cNvSpPr/>
            <p:nvPr/>
          </p:nvSpPr>
          <p:spPr>
            <a:xfrm>
              <a:off x="5969726" y="2979648"/>
              <a:ext cx="2821577"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969725" y="2972014"/>
              <a:ext cx="93115"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1838237" y="1937346"/>
            <a:ext cx="2448272" cy="2448272"/>
          </a:xfrm>
          <a:prstGeom prst="ellipse">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标题 4"/>
          <p:cNvSpPr txBox="1"/>
          <p:nvPr/>
        </p:nvSpPr>
        <p:spPr>
          <a:xfrm>
            <a:off x="1891142" y="3652055"/>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a:solidFill>
                  <a:schemeClr val="bg1"/>
                </a:solidFill>
                <a:latin typeface="微软雅黑" panose="020B0503020204020204" pitchFamily="34" charset="-122"/>
                <a:ea typeface="微软雅黑" panose="020B0503020204020204" pitchFamily="34" charset="-122"/>
              </a:rPr>
              <a:t>第三章</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0" name="椭圆 29"/>
          <p:cNvSpPr/>
          <p:nvPr/>
        </p:nvSpPr>
        <p:spPr>
          <a:xfrm>
            <a:off x="1941993" y="2041102"/>
            <a:ext cx="2240761" cy="2240761"/>
          </a:xfrm>
          <a:prstGeom prst="ellipse">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6155957" y="2429163"/>
            <a:ext cx="1325880" cy="1555042"/>
            <a:chOff x="6155957" y="1837451"/>
            <a:chExt cx="1325880" cy="1555042"/>
          </a:xfrm>
        </p:grpSpPr>
        <p:sp>
          <p:nvSpPr>
            <p:cNvPr id="33" name="矩形 32"/>
            <p:cNvSpPr/>
            <p:nvPr/>
          </p:nvSpPr>
          <p:spPr>
            <a:xfrm>
              <a:off x="6155957" y="1837451"/>
              <a:ext cx="1325880" cy="368300"/>
            </a:xfrm>
            <a:prstGeom prst="rect">
              <a:avLst/>
            </a:prstGeom>
          </p:spPr>
          <p:txBody>
            <a:bodyPr wrap="none">
              <a:spAutoFit/>
            </a:bodyPr>
            <a:lstStyle/>
            <a:p>
              <a:r>
                <a:rPr lang="zh-CN" b="1" dirty="0">
                  <a:solidFill>
                    <a:schemeClr val="bg1"/>
                  </a:solidFill>
                  <a:latin typeface="微软雅黑" panose="020B0503020204020204" pitchFamily="34" charset="-122"/>
                  <a:ea typeface="微软雅黑" panose="020B0503020204020204" pitchFamily="34" charset="-122"/>
                </a:rPr>
                <a:t>安全性分析</a:t>
              </a:r>
              <a:endParaRPr lang="zh-CN" b="1" dirty="0">
                <a:solidFill>
                  <a:schemeClr val="bg1"/>
                </a:solidFill>
                <a:latin typeface="微软雅黑" panose="020B0503020204020204" pitchFamily="34" charset="-122"/>
                <a:ea typeface="微软雅黑" panose="020B0503020204020204" pitchFamily="34" charset="-122"/>
              </a:endParaRPr>
            </a:p>
          </p:txBody>
        </p:sp>
        <p:sp>
          <p:nvSpPr>
            <p:cNvPr id="34" name="矩形 33"/>
            <p:cNvSpPr/>
            <p:nvPr/>
          </p:nvSpPr>
          <p:spPr>
            <a:xfrm>
              <a:off x="6155957" y="2442932"/>
              <a:ext cx="640080" cy="368300"/>
            </a:xfrm>
            <a:prstGeom prst="rect">
              <a:avLst/>
            </a:prstGeom>
          </p:spPr>
          <p:txBody>
            <a:bodyPr wrap="none">
              <a:spAutoFit/>
            </a:bodyPr>
            <a:lstStyle/>
            <a:p>
              <a:r>
                <a:rPr lang="zh-CN" b="1" dirty="0">
                  <a:solidFill>
                    <a:schemeClr val="bg1"/>
                  </a:solidFill>
                  <a:latin typeface="微软雅黑" panose="020B0503020204020204" pitchFamily="34" charset="-122"/>
                  <a:ea typeface="微软雅黑" panose="020B0503020204020204" pitchFamily="34" charset="-122"/>
                </a:rPr>
                <a:t>实验</a:t>
              </a:r>
              <a:endParaRPr lang="zh-CN" b="1"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6155957" y="3024193"/>
              <a:ext cx="640080" cy="368300"/>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总结</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1499834" y="4725797"/>
            <a:ext cx="3230880" cy="829945"/>
          </a:xfrm>
          <a:prstGeom prst="rect">
            <a:avLst/>
          </a:prstGeom>
          <a:noFill/>
        </p:spPr>
        <p:txBody>
          <a:bodyPr wrap="none" rtlCol="0">
            <a:spAutoFit/>
          </a:bodyPr>
          <a:lstStyle/>
          <a:p>
            <a:pPr algn="ctr"/>
            <a:r>
              <a:rPr lang="zh-CN" sz="4800" b="1" kern="100" dirty="0">
                <a:solidFill>
                  <a:srgbClr val="90807A"/>
                </a:solidFill>
                <a:latin typeface="微软雅黑" panose="020B0503020204020204" pitchFamily="34" charset="-122"/>
                <a:ea typeface="微软雅黑" panose="020B0503020204020204" pitchFamily="34" charset="-122"/>
                <a:cs typeface="Times New Roman" panose="02020603050405020304" pitchFamily="18" charset="0"/>
              </a:rPr>
              <a:t>实验与总结</a:t>
            </a:r>
            <a:endParaRPr lang="zh-CN" sz="4800" b="1" kern="100" dirty="0">
              <a:solidFill>
                <a:srgbClr val="90807A"/>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 name="Freeform 8"/>
          <p:cNvSpPr>
            <a:spLocks noEditPoints="1"/>
          </p:cNvSpPr>
          <p:nvPr/>
        </p:nvSpPr>
        <p:spPr bwMode="auto">
          <a:xfrm rot="2925393">
            <a:off x="2726561" y="2375390"/>
            <a:ext cx="705426" cy="1209775"/>
          </a:xfrm>
          <a:custGeom>
            <a:avLst/>
            <a:gdLst>
              <a:gd name="T0" fmla="*/ 24 w 112"/>
              <a:gd name="T1" fmla="*/ 148 h 192"/>
              <a:gd name="T2" fmla="*/ 28 w 112"/>
              <a:gd name="T3" fmla="*/ 52 h 192"/>
              <a:gd name="T4" fmla="*/ 32 w 112"/>
              <a:gd name="T5" fmla="*/ 172 h 192"/>
              <a:gd name="T6" fmla="*/ 8 w 112"/>
              <a:gd name="T7" fmla="*/ 184 h 192"/>
              <a:gd name="T8" fmla="*/ 32 w 112"/>
              <a:gd name="T9" fmla="*/ 172 h 192"/>
              <a:gd name="T10" fmla="*/ 8 w 112"/>
              <a:gd name="T11" fmla="*/ 35 h 192"/>
              <a:gd name="T12" fmla="*/ 32 w 112"/>
              <a:gd name="T13" fmla="*/ 164 h 192"/>
              <a:gd name="T14" fmla="*/ 32 w 112"/>
              <a:gd name="T15" fmla="*/ 192 h 192"/>
              <a:gd name="T16" fmla="*/ 0 w 112"/>
              <a:gd name="T17" fmla="*/ 184 h 192"/>
              <a:gd name="T18" fmla="*/ 0 w 112"/>
              <a:gd name="T19" fmla="*/ 32 h 192"/>
              <a:gd name="T20" fmla="*/ 20 w 112"/>
              <a:gd name="T21" fmla="*/ 0 h 192"/>
              <a:gd name="T22" fmla="*/ 39 w 112"/>
              <a:gd name="T23" fmla="*/ 32 h 192"/>
              <a:gd name="T24" fmla="*/ 40 w 112"/>
              <a:gd name="T25" fmla="*/ 184 h 192"/>
              <a:gd name="T26" fmla="*/ 108 w 112"/>
              <a:gd name="T27" fmla="*/ 164 h 192"/>
              <a:gd name="T28" fmla="*/ 84 w 112"/>
              <a:gd name="T29" fmla="*/ 172 h 192"/>
              <a:gd name="T30" fmla="*/ 108 w 112"/>
              <a:gd name="T31" fmla="*/ 164 h 192"/>
              <a:gd name="T32" fmla="*/ 92 w 112"/>
              <a:gd name="T33" fmla="*/ 140 h 192"/>
              <a:gd name="T34" fmla="*/ 108 w 112"/>
              <a:gd name="T35" fmla="*/ 148 h 192"/>
              <a:gd name="T36" fmla="*/ 108 w 112"/>
              <a:gd name="T37" fmla="*/ 116 h 192"/>
              <a:gd name="T38" fmla="*/ 84 w 112"/>
              <a:gd name="T39" fmla="*/ 124 h 192"/>
              <a:gd name="T40" fmla="*/ 108 w 112"/>
              <a:gd name="T41" fmla="*/ 116 h 192"/>
              <a:gd name="T42" fmla="*/ 92 w 112"/>
              <a:gd name="T43" fmla="*/ 92 h 192"/>
              <a:gd name="T44" fmla="*/ 108 w 112"/>
              <a:gd name="T45" fmla="*/ 100 h 192"/>
              <a:gd name="T46" fmla="*/ 108 w 112"/>
              <a:gd name="T47" fmla="*/ 68 h 192"/>
              <a:gd name="T48" fmla="*/ 84 w 112"/>
              <a:gd name="T49" fmla="*/ 76 h 192"/>
              <a:gd name="T50" fmla="*/ 108 w 112"/>
              <a:gd name="T51" fmla="*/ 68 h 192"/>
              <a:gd name="T52" fmla="*/ 92 w 112"/>
              <a:gd name="T53" fmla="*/ 44 h 192"/>
              <a:gd name="T54" fmla="*/ 108 w 112"/>
              <a:gd name="T55" fmla="*/ 52 h 192"/>
              <a:gd name="T56" fmla="*/ 108 w 112"/>
              <a:gd name="T57" fmla="*/ 20 h 192"/>
              <a:gd name="T58" fmla="*/ 84 w 112"/>
              <a:gd name="T59" fmla="*/ 28 h 192"/>
              <a:gd name="T60" fmla="*/ 108 w 112"/>
              <a:gd name="T61" fmla="*/ 20 h 192"/>
              <a:gd name="T62" fmla="*/ 64 w 112"/>
              <a:gd name="T63" fmla="*/ 192 h 192"/>
              <a:gd name="T64" fmla="*/ 56 w 112"/>
              <a:gd name="T65" fmla="*/ 8 h 192"/>
              <a:gd name="T66" fmla="*/ 104 w 112"/>
              <a:gd name="T67" fmla="*/ 0 h 192"/>
              <a:gd name="T68" fmla="*/ 112 w 112"/>
              <a:gd name="T69"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192">
                <a:moveTo>
                  <a:pt x="28" y="148"/>
                </a:moveTo>
                <a:cubicBezTo>
                  <a:pt x="24" y="148"/>
                  <a:pt x="24" y="148"/>
                  <a:pt x="24" y="148"/>
                </a:cubicBezTo>
                <a:cubicBezTo>
                  <a:pt x="24" y="52"/>
                  <a:pt x="24" y="52"/>
                  <a:pt x="24" y="52"/>
                </a:cubicBezTo>
                <a:cubicBezTo>
                  <a:pt x="28" y="52"/>
                  <a:pt x="28" y="52"/>
                  <a:pt x="28" y="52"/>
                </a:cubicBezTo>
                <a:lnTo>
                  <a:pt x="28" y="148"/>
                </a:lnTo>
                <a:close/>
                <a:moveTo>
                  <a:pt x="32" y="172"/>
                </a:moveTo>
                <a:cubicBezTo>
                  <a:pt x="8" y="172"/>
                  <a:pt x="8" y="172"/>
                  <a:pt x="8" y="172"/>
                </a:cubicBezTo>
                <a:cubicBezTo>
                  <a:pt x="8" y="184"/>
                  <a:pt x="8" y="184"/>
                  <a:pt x="8" y="184"/>
                </a:cubicBezTo>
                <a:cubicBezTo>
                  <a:pt x="32" y="184"/>
                  <a:pt x="32" y="184"/>
                  <a:pt x="32" y="184"/>
                </a:cubicBezTo>
                <a:lnTo>
                  <a:pt x="32" y="172"/>
                </a:lnTo>
                <a:close/>
                <a:moveTo>
                  <a:pt x="32" y="35"/>
                </a:moveTo>
                <a:cubicBezTo>
                  <a:pt x="8" y="35"/>
                  <a:pt x="8" y="35"/>
                  <a:pt x="8" y="35"/>
                </a:cubicBezTo>
                <a:cubicBezTo>
                  <a:pt x="8" y="164"/>
                  <a:pt x="8" y="164"/>
                  <a:pt x="8" y="164"/>
                </a:cubicBezTo>
                <a:cubicBezTo>
                  <a:pt x="32" y="164"/>
                  <a:pt x="32" y="164"/>
                  <a:pt x="32" y="164"/>
                </a:cubicBezTo>
                <a:lnTo>
                  <a:pt x="32" y="35"/>
                </a:lnTo>
                <a:close/>
                <a:moveTo>
                  <a:pt x="32" y="192"/>
                </a:moveTo>
                <a:cubicBezTo>
                  <a:pt x="8" y="192"/>
                  <a:pt x="8" y="192"/>
                  <a:pt x="8" y="192"/>
                </a:cubicBezTo>
                <a:cubicBezTo>
                  <a:pt x="3" y="192"/>
                  <a:pt x="0" y="188"/>
                  <a:pt x="0" y="184"/>
                </a:cubicBezTo>
                <a:cubicBezTo>
                  <a:pt x="0" y="35"/>
                  <a:pt x="0" y="35"/>
                  <a:pt x="0" y="35"/>
                </a:cubicBezTo>
                <a:cubicBezTo>
                  <a:pt x="0" y="34"/>
                  <a:pt x="0" y="33"/>
                  <a:pt x="0" y="32"/>
                </a:cubicBezTo>
                <a:cubicBezTo>
                  <a:pt x="12" y="4"/>
                  <a:pt x="12" y="4"/>
                  <a:pt x="12" y="4"/>
                </a:cubicBezTo>
                <a:cubicBezTo>
                  <a:pt x="14" y="2"/>
                  <a:pt x="16" y="0"/>
                  <a:pt x="20" y="0"/>
                </a:cubicBezTo>
                <a:cubicBezTo>
                  <a:pt x="23" y="0"/>
                  <a:pt x="26" y="2"/>
                  <a:pt x="27" y="4"/>
                </a:cubicBezTo>
                <a:cubicBezTo>
                  <a:pt x="39" y="32"/>
                  <a:pt x="39" y="32"/>
                  <a:pt x="39" y="32"/>
                </a:cubicBezTo>
                <a:cubicBezTo>
                  <a:pt x="39" y="33"/>
                  <a:pt x="40" y="34"/>
                  <a:pt x="40" y="35"/>
                </a:cubicBezTo>
                <a:cubicBezTo>
                  <a:pt x="40" y="184"/>
                  <a:pt x="40" y="184"/>
                  <a:pt x="40" y="184"/>
                </a:cubicBezTo>
                <a:cubicBezTo>
                  <a:pt x="40" y="188"/>
                  <a:pt x="36" y="192"/>
                  <a:pt x="32" y="192"/>
                </a:cubicBezTo>
                <a:close/>
                <a:moveTo>
                  <a:pt x="108" y="164"/>
                </a:moveTo>
                <a:cubicBezTo>
                  <a:pt x="84" y="164"/>
                  <a:pt x="84" y="164"/>
                  <a:pt x="84" y="164"/>
                </a:cubicBezTo>
                <a:cubicBezTo>
                  <a:pt x="84" y="172"/>
                  <a:pt x="84" y="172"/>
                  <a:pt x="84" y="172"/>
                </a:cubicBezTo>
                <a:cubicBezTo>
                  <a:pt x="108" y="172"/>
                  <a:pt x="108" y="172"/>
                  <a:pt x="108" y="172"/>
                </a:cubicBezTo>
                <a:lnTo>
                  <a:pt x="108" y="164"/>
                </a:lnTo>
                <a:close/>
                <a:moveTo>
                  <a:pt x="108" y="140"/>
                </a:moveTo>
                <a:cubicBezTo>
                  <a:pt x="92" y="140"/>
                  <a:pt x="92" y="140"/>
                  <a:pt x="92" y="140"/>
                </a:cubicBezTo>
                <a:cubicBezTo>
                  <a:pt x="92" y="148"/>
                  <a:pt x="92" y="148"/>
                  <a:pt x="92" y="148"/>
                </a:cubicBezTo>
                <a:cubicBezTo>
                  <a:pt x="108" y="148"/>
                  <a:pt x="108" y="148"/>
                  <a:pt x="108" y="148"/>
                </a:cubicBezTo>
                <a:lnTo>
                  <a:pt x="108" y="140"/>
                </a:lnTo>
                <a:close/>
                <a:moveTo>
                  <a:pt x="108" y="116"/>
                </a:moveTo>
                <a:cubicBezTo>
                  <a:pt x="84" y="116"/>
                  <a:pt x="84" y="116"/>
                  <a:pt x="84" y="116"/>
                </a:cubicBezTo>
                <a:cubicBezTo>
                  <a:pt x="84" y="124"/>
                  <a:pt x="84" y="124"/>
                  <a:pt x="84" y="124"/>
                </a:cubicBezTo>
                <a:cubicBezTo>
                  <a:pt x="108" y="124"/>
                  <a:pt x="108" y="124"/>
                  <a:pt x="108" y="124"/>
                </a:cubicBezTo>
                <a:lnTo>
                  <a:pt x="108" y="116"/>
                </a:lnTo>
                <a:close/>
                <a:moveTo>
                  <a:pt x="108" y="92"/>
                </a:moveTo>
                <a:cubicBezTo>
                  <a:pt x="92" y="92"/>
                  <a:pt x="92" y="92"/>
                  <a:pt x="92" y="92"/>
                </a:cubicBezTo>
                <a:cubicBezTo>
                  <a:pt x="92" y="100"/>
                  <a:pt x="92" y="100"/>
                  <a:pt x="92" y="100"/>
                </a:cubicBezTo>
                <a:cubicBezTo>
                  <a:pt x="108" y="100"/>
                  <a:pt x="108" y="100"/>
                  <a:pt x="108" y="100"/>
                </a:cubicBezTo>
                <a:lnTo>
                  <a:pt x="108" y="92"/>
                </a:lnTo>
                <a:close/>
                <a:moveTo>
                  <a:pt x="108" y="68"/>
                </a:moveTo>
                <a:cubicBezTo>
                  <a:pt x="84" y="68"/>
                  <a:pt x="84" y="68"/>
                  <a:pt x="84" y="68"/>
                </a:cubicBezTo>
                <a:cubicBezTo>
                  <a:pt x="84" y="76"/>
                  <a:pt x="84" y="76"/>
                  <a:pt x="84" y="76"/>
                </a:cubicBezTo>
                <a:cubicBezTo>
                  <a:pt x="108" y="76"/>
                  <a:pt x="108" y="76"/>
                  <a:pt x="108" y="76"/>
                </a:cubicBezTo>
                <a:lnTo>
                  <a:pt x="108" y="68"/>
                </a:lnTo>
                <a:close/>
                <a:moveTo>
                  <a:pt x="108" y="44"/>
                </a:moveTo>
                <a:cubicBezTo>
                  <a:pt x="92" y="44"/>
                  <a:pt x="92" y="44"/>
                  <a:pt x="92" y="44"/>
                </a:cubicBezTo>
                <a:cubicBezTo>
                  <a:pt x="92" y="52"/>
                  <a:pt x="92" y="52"/>
                  <a:pt x="92" y="52"/>
                </a:cubicBezTo>
                <a:cubicBezTo>
                  <a:pt x="108" y="52"/>
                  <a:pt x="108" y="52"/>
                  <a:pt x="108" y="52"/>
                </a:cubicBezTo>
                <a:lnTo>
                  <a:pt x="108" y="44"/>
                </a:lnTo>
                <a:close/>
                <a:moveTo>
                  <a:pt x="108" y="20"/>
                </a:moveTo>
                <a:cubicBezTo>
                  <a:pt x="84" y="20"/>
                  <a:pt x="84" y="20"/>
                  <a:pt x="84" y="20"/>
                </a:cubicBezTo>
                <a:cubicBezTo>
                  <a:pt x="84" y="28"/>
                  <a:pt x="84" y="28"/>
                  <a:pt x="84" y="28"/>
                </a:cubicBezTo>
                <a:cubicBezTo>
                  <a:pt x="108" y="28"/>
                  <a:pt x="108" y="28"/>
                  <a:pt x="108" y="28"/>
                </a:cubicBezTo>
                <a:lnTo>
                  <a:pt x="108" y="20"/>
                </a:lnTo>
                <a:close/>
                <a:moveTo>
                  <a:pt x="104" y="192"/>
                </a:moveTo>
                <a:cubicBezTo>
                  <a:pt x="64" y="192"/>
                  <a:pt x="64" y="192"/>
                  <a:pt x="64" y="192"/>
                </a:cubicBezTo>
                <a:cubicBezTo>
                  <a:pt x="59" y="192"/>
                  <a:pt x="56" y="188"/>
                  <a:pt x="56" y="184"/>
                </a:cubicBezTo>
                <a:cubicBezTo>
                  <a:pt x="56" y="8"/>
                  <a:pt x="56" y="8"/>
                  <a:pt x="56" y="8"/>
                </a:cubicBezTo>
                <a:cubicBezTo>
                  <a:pt x="56" y="3"/>
                  <a:pt x="59" y="0"/>
                  <a:pt x="64" y="0"/>
                </a:cubicBezTo>
                <a:cubicBezTo>
                  <a:pt x="104" y="0"/>
                  <a:pt x="104" y="0"/>
                  <a:pt x="104" y="0"/>
                </a:cubicBezTo>
                <a:cubicBezTo>
                  <a:pt x="108" y="0"/>
                  <a:pt x="112" y="3"/>
                  <a:pt x="112" y="8"/>
                </a:cubicBezTo>
                <a:cubicBezTo>
                  <a:pt x="112" y="184"/>
                  <a:pt x="112" y="184"/>
                  <a:pt x="112" y="184"/>
                </a:cubicBezTo>
                <a:cubicBezTo>
                  <a:pt x="112" y="188"/>
                  <a:pt x="108" y="192"/>
                  <a:pt x="104" y="19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2124584" y="533870"/>
            <a:ext cx="204851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rgbClr val="90807A"/>
                </a:solidFill>
                <a:latin typeface="Arial" panose="020B0604020202020204" pitchFamily="34" charset="0"/>
                <a:cs typeface="Arial" panose="020B0604020202020204" pitchFamily="34" charset="0"/>
                <a:sym typeface="Impact" panose="020B0806030902050204" pitchFamily="34" charset="0"/>
              </a:rPr>
              <a:t>安全性分析</a:t>
            </a:r>
            <a:endParaRPr lang="zh-CN" altLang="en-US" sz="2935" b="1" dirty="0">
              <a:solidFill>
                <a:srgbClr val="90807A"/>
              </a:solidFill>
              <a:latin typeface="Arial" panose="020B0604020202020204" pitchFamily="34" charset="0"/>
              <a:ea typeface="宋体" panose="02010600030101010101" pitchFamily="2" charset="-122"/>
              <a:cs typeface="Arial" panose="020B0604020202020204" pitchFamily="34" charset="0"/>
            </a:endParaRPr>
          </a:p>
        </p:txBody>
      </p:sp>
      <p:pic>
        <p:nvPicPr>
          <p:cNvPr id="15" name="图片 14"/>
          <p:cNvPicPr>
            <a:picLocks noChangeAspect="1"/>
          </p:cNvPicPr>
          <p:nvPr/>
        </p:nvPicPr>
        <p:blipFill rotWithShape="1">
          <a:blip r:embed="rId1" cstate="email"/>
          <a:srcRect/>
          <a:stretch>
            <a:fillRect/>
          </a:stretch>
        </p:blipFill>
        <p:spPr>
          <a:xfrm>
            <a:off x="-318053" y="0"/>
            <a:ext cx="2680698" cy="1152939"/>
          </a:xfrm>
          <a:prstGeom prst="rect">
            <a:avLst/>
          </a:prstGeom>
        </p:spPr>
      </p:pic>
      <p:sp>
        <p:nvSpPr>
          <p:cNvPr id="34" name="矩形 33"/>
          <p:cNvSpPr/>
          <p:nvPr/>
        </p:nvSpPr>
        <p:spPr>
          <a:xfrm>
            <a:off x="1081166" y="1257460"/>
            <a:ext cx="1299210" cy="428625"/>
          </a:xfrm>
          <a:prstGeom prst="rect">
            <a:avLst/>
          </a:prstGeom>
        </p:spPr>
        <p:txBody>
          <a:bodyPr wrap="none" lIns="91431" tIns="45716" rIns="91431" bIns="45716">
            <a:spAutoFit/>
          </a:bodyPr>
          <a:lstStyle/>
          <a:p>
            <a:r>
              <a:rPr lang="zh-CN" sz="2200" b="1" dirty="0">
                <a:solidFill>
                  <a:srgbClr val="202A36"/>
                </a:solidFill>
                <a:latin typeface="微软雅黑" panose="020B0503020204020204" pitchFamily="34" charset="-122"/>
                <a:ea typeface="微软雅黑" panose="020B0503020204020204" pitchFamily="34" charset="-122"/>
              </a:rPr>
              <a:t>安全模型</a:t>
            </a:r>
            <a:endParaRPr lang="zh-CN" sz="2200" b="1" dirty="0">
              <a:solidFill>
                <a:srgbClr val="202A36"/>
              </a:solidFill>
              <a:latin typeface="微软雅黑" panose="020B0503020204020204" pitchFamily="34" charset="-122"/>
              <a:ea typeface="微软雅黑" panose="020B0503020204020204" pitchFamily="34" charset="-122"/>
            </a:endParaRPr>
          </a:p>
        </p:txBody>
      </p:sp>
      <p:sp>
        <p:nvSpPr>
          <p:cNvPr id="35" name="矩形 47"/>
          <p:cNvSpPr>
            <a:spLocks noChangeArrowheads="1"/>
          </p:cNvSpPr>
          <p:nvPr/>
        </p:nvSpPr>
        <p:spPr bwMode="auto">
          <a:xfrm>
            <a:off x="1081405" y="1767840"/>
            <a:ext cx="10029190" cy="72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sz="1600" dirty="0">
                <a:solidFill>
                  <a:srgbClr val="202A36"/>
                </a:solidFill>
                <a:sym typeface="微软雅黑" panose="020B0503020204020204" pitchFamily="34" charset="-122"/>
              </a:rPr>
              <a:t>本文</a:t>
            </a:r>
            <a:r>
              <a:rPr sz="1600" dirty="0">
                <a:solidFill>
                  <a:srgbClr val="202A36"/>
                </a:solidFill>
                <a:sym typeface="微软雅黑" panose="020B0503020204020204" pitchFamily="34" charset="-122"/>
              </a:rPr>
              <a:t>假设数据所有者是完全受信任的。安全模型允许攻击者请求任何秘密密钥，但不能将其用于解密质询密文。由于</a:t>
            </a:r>
            <a:r>
              <a:rPr lang="zh-CN" sz="1600" dirty="0">
                <a:solidFill>
                  <a:srgbClr val="202A36"/>
                </a:solidFill>
                <a:sym typeface="微软雅黑" panose="020B0503020204020204" pitchFamily="34" charset="-122"/>
              </a:rPr>
              <a:t>本文</a:t>
            </a:r>
            <a:r>
              <a:rPr sz="1600" dirty="0">
                <a:solidFill>
                  <a:srgbClr val="202A36"/>
                </a:solidFill>
                <a:sym typeface="微软雅黑" panose="020B0503020204020204" pitchFamily="34" charset="-122"/>
              </a:rPr>
              <a:t>的加密方案基于原始的CP-ABE，因此，详细的证明和安全性博弈可参考[1]。</a:t>
            </a:r>
            <a:endParaRPr sz="1600" dirty="0">
              <a:solidFill>
                <a:srgbClr val="202A36"/>
              </a:solidFill>
              <a:sym typeface="微软雅黑" panose="020B0503020204020204" pitchFamily="34" charset="-122"/>
            </a:endParaRPr>
          </a:p>
        </p:txBody>
      </p:sp>
      <p:sp>
        <p:nvSpPr>
          <p:cNvPr id="36" name="矩形 35"/>
          <p:cNvSpPr/>
          <p:nvPr/>
        </p:nvSpPr>
        <p:spPr>
          <a:xfrm>
            <a:off x="1081219" y="2642395"/>
            <a:ext cx="3343275" cy="428625"/>
          </a:xfrm>
          <a:prstGeom prst="rect">
            <a:avLst/>
          </a:prstGeom>
        </p:spPr>
        <p:txBody>
          <a:bodyPr wrap="none" lIns="91431" tIns="45716" rIns="91431" bIns="45716">
            <a:spAutoFit/>
          </a:bodyPr>
          <a:lstStyle/>
          <a:p>
            <a:pPr algn="l"/>
            <a:r>
              <a:rPr lang="zh-CN" sz="2200" b="1" dirty="0">
                <a:solidFill>
                  <a:srgbClr val="202A36"/>
                </a:solidFill>
                <a:latin typeface="微软雅黑" panose="020B0503020204020204" pitchFamily="34" charset="-122"/>
                <a:ea typeface="微软雅黑" panose="020B0503020204020204" pitchFamily="34" charset="-122"/>
              </a:rPr>
              <a:t>AC-CP-ARBE的</a:t>
            </a:r>
            <a:r>
              <a:rPr lang="zh-CN" sz="2200" b="1" dirty="0">
                <a:solidFill>
                  <a:srgbClr val="202A36"/>
                </a:solidFill>
                <a:latin typeface="微软雅黑" panose="020B0503020204020204" pitchFamily="34" charset="-122"/>
                <a:ea typeface="微软雅黑" panose="020B0503020204020204" pitchFamily="34" charset="-122"/>
                <a:sym typeface="+mn-ea"/>
              </a:rPr>
              <a:t>功能</a:t>
            </a:r>
            <a:r>
              <a:rPr lang="zh-CN" sz="2200" b="1" dirty="0">
                <a:solidFill>
                  <a:srgbClr val="202A36"/>
                </a:solidFill>
                <a:latin typeface="微软雅黑" panose="020B0503020204020204" pitchFamily="34" charset="-122"/>
                <a:ea typeface="微软雅黑" panose="020B0503020204020204" pitchFamily="34" charset="-122"/>
              </a:rPr>
              <a:t>安全</a:t>
            </a:r>
            <a:endParaRPr lang="zh-CN" sz="2200" b="1" dirty="0">
              <a:solidFill>
                <a:srgbClr val="202A36"/>
              </a:solidFill>
              <a:latin typeface="微软雅黑" panose="020B0503020204020204" pitchFamily="34" charset="-122"/>
              <a:ea typeface="微软雅黑" panose="020B0503020204020204" pitchFamily="34" charset="-122"/>
            </a:endParaRPr>
          </a:p>
        </p:txBody>
      </p:sp>
      <p:sp>
        <p:nvSpPr>
          <p:cNvPr id="37" name="矩形 47"/>
          <p:cNvSpPr>
            <a:spLocks noChangeArrowheads="1"/>
          </p:cNvSpPr>
          <p:nvPr/>
        </p:nvSpPr>
        <p:spPr bwMode="auto">
          <a:xfrm>
            <a:off x="1081405" y="3180715"/>
            <a:ext cx="10028555" cy="353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30000"/>
              </a:lnSpc>
              <a:buClrTx/>
              <a:buSzTx/>
              <a:buNone/>
            </a:pPr>
            <a:r>
              <a:rPr lang="en-US" sz="1600" dirty="0">
                <a:solidFill>
                  <a:srgbClr val="202A36"/>
                </a:solidFill>
                <a:sym typeface="微软雅黑" panose="020B0503020204020204" pitchFamily="34" charset="-122"/>
              </a:rPr>
              <a:t>1.</a:t>
            </a:r>
            <a:r>
              <a:rPr sz="1600" dirty="0">
                <a:solidFill>
                  <a:srgbClr val="202A36"/>
                </a:solidFill>
                <a:sym typeface="微软雅黑" panose="020B0503020204020204" pitchFamily="34" charset="-122"/>
              </a:rPr>
              <a:t>基于PKI和PMI的强身份验证和授权</a:t>
            </a:r>
            <a:endParaRPr sz="1600" dirty="0">
              <a:solidFill>
                <a:srgbClr val="202A36"/>
              </a:solidFill>
              <a:sym typeface="微软雅黑" panose="020B0503020204020204" pitchFamily="34" charset="-122"/>
            </a:endParaRPr>
          </a:p>
          <a:p>
            <a:pPr algn="l">
              <a:lnSpc>
                <a:spcPct val="130000"/>
              </a:lnSpc>
              <a:buClrTx/>
              <a:buSzTx/>
              <a:buNone/>
            </a:pPr>
            <a:r>
              <a:rPr sz="1600" dirty="0">
                <a:solidFill>
                  <a:srgbClr val="202A36"/>
                </a:solidFill>
                <a:sym typeface="微软雅黑" panose="020B0503020204020204" pitchFamily="34" charset="-122"/>
              </a:rPr>
              <a:t>系统要求所有实体都具有由CA签名的密钥对。通过使用公共密钥证书和数字签名来验证对系统的通信和访问。另外，认证模型链接到授权</a:t>
            </a:r>
            <a:r>
              <a:rPr lang="zh-CN" sz="1600" dirty="0">
                <a:solidFill>
                  <a:srgbClr val="202A36"/>
                </a:solidFill>
                <a:sym typeface="微软雅黑" panose="020B0503020204020204" pitchFamily="34" charset="-122"/>
              </a:rPr>
              <a:t>证书</a:t>
            </a:r>
            <a:r>
              <a:rPr sz="1600" dirty="0">
                <a:solidFill>
                  <a:srgbClr val="202A36"/>
                </a:solidFill>
                <a:sym typeface="微软雅黑" panose="020B0503020204020204" pitchFamily="34" charset="-122"/>
              </a:rPr>
              <a:t>，授权</a:t>
            </a:r>
            <a:r>
              <a:rPr lang="zh-CN" sz="1600" dirty="0">
                <a:solidFill>
                  <a:srgbClr val="202A36"/>
                </a:solidFill>
                <a:sym typeface="微软雅黑" panose="020B0503020204020204" pitchFamily="34" charset="-122"/>
              </a:rPr>
              <a:t>证书</a:t>
            </a:r>
            <a:r>
              <a:rPr sz="1600" dirty="0">
                <a:solidFill>
                  <a:srgbClr val="202A36"/>
                </a:solidFill>
                <a:sym typeface="微软雅黑" panose="020B0503020204020204" pitchFamily="34" charset="-122"/>
              </a:rPr>
              <a:t>由属性证书提供。AC的验证可以通过发行人的签名进行验证。</a:t>
            </a:r>
            <a:endParaRPr sz="1600" dirty="0">
              <a:solidFill>
                <a:srgbClr val="202A36"/>
              </a:solidFill>
              <a:sym typeface="微软雅黑" panose="020B0503020204020204" pitchFamily="34" charset="-122"/>
            </a:endParaRPr>
          </a:p>
          <a:p>
            <a:pPr algn="l">
              <a:lnSpc>
                <a:spcPct val="130000"/>
              </a:lnSpc>
              <a:buClrTx/>
              <a:buSzTx/>
              <a:buNone/>
            </a:pPr>
            <a:r>
              <a:rPr lang="en-US" sz="1600" dirty="0">
                <a:solidFill>
                  <a:srgbClr val="202A36"/>
                </a:solidFill>
                <a:sym typeface="微软雅黑" panose="020B0503020204020204" pitchFamily="34" charset="-122"/>
              </a:rPr>
              <a:t>2.</a:t>
            </a:r>
            <a:r>
              <a:rPr sz="1600" dirty="0">
                <a:solidFill>
                  <a:srgbClr val="202A36"/>
                </a:solidFill>
                <a:sym typeface="微软雅黑" panose="020B0503020204020204" pitchFamily="34" charset="-122"/>
              </a:rPr>
              <a:t>数据访问控制</a:t>
            </a:r>
            <a:endParaRPr sz="1600" dirty="0">
              <a:solidFill>
                <a:srgbClr val="202A36"/>
              </a:solidFill>
              <a:sym typeface="微软雅黑" panose="020B0503020204020204" pitchFamily="34" charset="-122"/>
            </a:endParaRPr>
          </a:p>
          <a:p>
            <a:pPr algn="l">
              <a:lnSpc>
                <a:spcPct val="130000"/>
              </a:lnSpc>
              <a:buClrTx/>
              <a:buSzTx/>
              <a:buNone/>
            </a:pPr>
            <a:r>
              <a:rPr lang="zh-CN" sz="1600" dirty="0">
                <a:solidFill>
                  <a:srgbClr val="202A36"/>
                </a:solidFill>
                <a:sym typeface="微软雅黑" panose="020B0503020204020204" pitchFamily="34" charset="-122"/>
              </a:rPr>
              <a:t>本文</a:t>
            </a:r>
            <a:r>
              <a:rPr sz="1600" dirty="0">
                <a:solidFill>
                  <a:srgbClr val="202A36"/>
                </a:solidFill>
                <a:sym typeface="微软雅黑" panose="020B0503020204020204" pitchFamily="34" charset="-122"/>
              </a:rPr>
              <a:t>的加密方案基于CP-ABE，经证明可有效防止串通攻击，并且在常规安全模型下也很安全。详细的证明和安全</a:t>
            </a:r>
            <a:r>
              <a:rPr lang="zh-CN" sz="1600" dirty="0">
                <a:solidFill>
                  <a:srgbClr val="202A36"/>
                </a:solidFill>
                <a:sym typeface="微软雅黑" panose="020B0503020204020204" pitchFamily="34" charset="-122"/>
              </a:rPr>
              <a:t>博弈</a:t>
            </a:r>
            <a:r>
              <a:rPr sz="1600" dirty="0">
                <a:solidFill>
                  <a:srgbClr val="202A36"/>
                </a:solidFill>
                <a:sym typeface="微软雅黑" panose="020B0503020204020204" pitchFamily="34" charset="-122"/>
              </a:rPr>
              <a:t>可以</a:t>
            </a:r>
            <a:r>
              <a:rPr lang="zh-CN" sz="1600" dirty="0">
                <a:solidFill>
                  <a:srgbClr val="202A36"/>
                </a:solidFill>
                <a:sym typeface="微软雅黑" panose="020B0503020204020204" pitchFamily="34" charset="-122"/>
              </a:rPr>
              <a:t>参考</a:t>
            </a:r>
            <a:r>
              <a:rPr sz="1600" dirty="0">
                <a:solidFill>
                  <a:srgbClr val="202A36"/>
                </a:solidFill>
                <a:sym typeface="微软雅黑" panose="020B0503020204020204" pitchFamily="34" charset="-122"/>
              </a:rPr>
              <a:t>[1]，[11]。</a:t>
            </a:r>
            <a:endParaRPr sz="1600" dirty="0">
              <a:solidFill>
                <a:srgbClr val="202A36"/>
              </a:solidFill>
              <a:sym typeface="微软雅黑" panose="020B0503020204020204" pitchFamily="34" charset="-122"/>
            </a:endParaRPr>
          </a:p>
          <a:p>
            <a:pPr algn="l">
              <a:lnSpc>
                <a:spcPct val="130000"/>
              </a:lnSpc>
              <a:buClrTx/>
              <a:buSzTx/>
              <a:buNone/>
            </a:pPr>
            <a:r>
              <a:rPr lang="en-US" sz="1600" dirty="0">
                <a:solidFill>
                  <a:srgbClr val="202A36"/>
                </a:solidFill>
                <a:sym typeface="微软雅黑" panose="020B0503020204020204" pitchFamily="34" charset="-122"/>
              </a:rPr>
              <a:t>3.</a:t>
            </a:r>
            <a:r>
              <a:rPr sz="1600" dirty="0">
                <a:solidFill>
                  <a:srgbClr val="202A36"/>
                </a:solidFill>
                <a:sym typeface="微软雅黑" panose="020B0503020204020204" pitchFamily="34" charset="-122"/>
              </a:rPr>
              <a:t>解密密钥生成和更新</a:t>
            </a:r>
            <a:endParaRPr sz="1600" dirty="0">
              <a:solidFill>
                <a:srgbClr val="202A36"/>
              </a:solidFill>
              <a:sym typeface="微软雅黑" panose="020B0503020204020204" pitchFamily="34" charset="-122"/>
            </a:endParaRPr>
          </a:p>
          <a:p>
            <a:pPr algn="l">
              <a:lnSpc>
                <a:spcPct val="130000"/>
              </a:lnSpc>
              <a:buClrTx/>
              <a:buSzTx/>
              <a:buNone/>
            </a:pPr>
            <a:r>
              <a:rPr sz="1600" dirty="0">
                <a:solidFill>
                  <a:srgbClr val="202A36"/>
                </a:solidFill>
                <a:sym typeface="微软雅黑" panose="020B0503020204020204" pitchFamily="34" charset="-122"/>
              </a:rPr>
              <a:t>位于数据所有者或属性授权机构中的ACMS服务以自动方式安全地支持用户密钥生成。使用PKI身份验证和颁发属性的授权机构的签名来验证AC更新的请求。AC签名请求和密钥生成以及AC传递的过程通过SSL通信是安全的。对于生成的用户解密密钥，它由相应用户的公共密钥（RSA）进行密码保护。</a:t>
            </a:r>
            <a:endParaRPr sz="1600" dirty="0">
              <a:solidFill>
                <a:srgbClr val="202A36"/>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2124584" y="533870"/>
            <a:ext cx="204851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rgbClr val="90807A"/>
                </a:solidFill>
                <a:latin typeface="Arial" panose="020B0604020202020204" pitchFamily="34" charset="0"/>
                <a:cs typeface="Arial" panose="020B0604020202020204" pitchFamily="34" charset="0"/>
                <a:sym typeface="Impact" panose="020B0806030902050204" pitchFamily="34" charset="0"/>
              </a:rPr>
              <a:t>实验与评估</a:t>
            </a:r>
            <a:endParaRPr lang="zh-CN" altLang="en-US" sz="2935" b="1" dirty="0">
              <a:solidFill>
                <a:srgbClr val="90807A"/>
              </a:solidFill>
              <a:latin typeface="Arial" panose="020B0604020202020204" pitchFamily="34" charset="0"/>
              <a:ea typeface="宋体" panose="02010600030101010101" pitchFamily="2" charset="-122"/>
              <a:cs typeface="Arial" panose="020B0604020202020204" pitchFamily="34" charset="0"/>
            </a:endParaRPr>
          </a:p>
        </p:txBody>
      </p:sp>
      <p:pic>
        <p:nvPicPr>
          <p:cNvPr id="15" name="图片 14"/>
          <p:cNvPicPr>
            <a:picLocks noChangeAspect="1"/>
          </p:cNvPicPr>
          <p:nvPr/>
        </p:nvPicPr>
        <p:blipFill rotWithShape="1">
          <a:blip r:embed="rId1" cstate="email"/>
          <a:srcRect/>
          <a:stretch>
            <a:fillRect/>
          </a:stretch>
        </p:blipFill>
        <p:spPr>
          <a:xfrm>
            <a:off x="-318053" y="0"/>
            <a:ext cx="2680698" cy="1152939"/>
          </a:xfrm>
          <a:prstGeom prst="rect">
            <a:avLst/>
          </a:prstGeom>
        </p:spPr>
      </p:pic>
      <p:pic>
        <p:nvPicPr>
          <p:cNvPr id="2" name="图片 1"/>
          <p:cNvPicPr>
            <a:picLocks noChangeAspect="1"/>
          </p:cNvPicPr>
          <p:nvPr>
            <p:custDataLst>
              <p:tags r:id="rId2"/>
            </p:custDataLst>
          </p:nvPr>
        </p:nvPicPr>
        <p:blipFill>
          <a:blip r:embed="rId3"/>
          <a:stretch>
            <a:fillRect/>
          </a:stretch>
        </p:blipFill>
        <p:spPr>
          <a:xfrm>
            <a:off x="2453005" y="1445260"/>
            <a:ext cx="6994525" cy="3968115"/>
          </a:xfrm>
          <a:prstGeom prst="rect">
            <a:avLst/>
          </a:prstGeom>
        </p:spPr>
      </p:pic>
      <p:sp>
        <p:nvSpPr>
          <p:cNvPr id="4" name="文本框 3"/>
          <p:cNvSpPr txBox="1"/>
          <p:nvPr/>
        </p:nvSpPr>
        <p:spPr>
          <a:xfrm>
            <a:off x="2453005" y="5654040"/>
            <a:ext cx="6994525" cy="368300"/>
          </a:xfrm>
          <a:prstGeom prst="rect">
            <a:avLst/>
          </a:prstGeom>
          <a:noFill/>
        </p:spPr>
        <p:txBody>
          <a:bodyPr wrap="square" rtlCol="0">
            <a:spAutoFit/>
          </a:bodyPr>
          <a:p>
            <a:pPr algn="ctr"/>
            <a:r>
              <a:rPr lang="zh-CN" altLang="en-US"/>
              <a:t>密钥更新成本的</a:t>
            </a:r>
            <a:r>
              <a:rPr lang="zh-CN" altLang="en-US">
                <a:sym typeface="+mn-ea"/>
              </a:rPr>
              <a:t>比较</a:t>
            </a:r>
            <a:r>
              <a:rPr lang="zh-CN" altLang="en-US"/>
              <a:t>图</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3"/>
          <p:cNvSpPr>
            <a:spLocks noChangeArrowheads="1"/>
          </p:cNvSpPr>
          <p:nvPr/>
        </p:nvSpPr>
        <p:spPr bwMode="auto">
          <a:xfrm>
            <a:off x="1962957" y="561658"/>
            <a:ext cx="9283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sz="2935" b="1" dirty="0">
                <a:solidFill>
                  <a:srgbClr val="90807A"/>
                </a:solidFill>
                <a:latin typeface="Arial" panose="020B0604020202020204" pitchFamily="34" charset="0"/>
                <a:cs typeface="Arial" panose="020B0604020202020204" pitchFamily="34" charset="0"/>
              </a:rPr>
              <a:t>总结</a:t>
            </a:r>
            <a:endParaRPr lang="zh-CN" sz="2935" b="1" dirty="0">
              <a:solidFill>
                <a:srgbClr val="90807A"/>
              </a:solidFill>
              <a:latin typeface="Arial" panose="020B0604020202020204" pitchFamily="34" charset="0"/>
              <a:cs typeface="Arial" panose="020B0604020202020204" pitchFamily="34" charset="0"/>
            </a:endParaRPr>
          </a:p>
        </p:txBody>
      </p:sp>
      <p:grpSp>
        <p:nvGrpSpPr>
          <p:cNvPr id="6" name="组合 5"/>
          <p:cNvGrpSpPr/>
          <p:nvPr/>
        </p:nvGrpSpPr>
        <p:grpSpPr>
          <a:xfrm>
            <a:off x="3219622" y="4814171"/>
            <a:ext cx="838200" cy="838200"/>
            <a:chOff x="8799095" y="1876644"/>
            <a:chExt cx="838200" cy="838200"/>
          </a:xfrm>
          <a:solidFill>
            <a:srgbClr val="202A36"/>
          </a:solidFill>
        </p:grpSpPr>
        <p:sp>
          <p:nvSpPr>
            <p:cNvPr id="52" name="Rounded Rectangle 13"/>
            <p:cNvSpPr/>
            <p:nvPr/>
          </p:nvSpPr>
          <p:spPr>
            <a:xfrm>
              <a:off x="8799095" y="1876644"/>
              <a:ext cx="838200" cy="838200"/>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44"/>
            <p:cNvSpPr>
              <a:spLocks noEditPoints="1"/>
            </p:cNvSpPr>
            <p:nvPr/>
          </p:nvSpPr>
          <p:spPr bwMode="auto">
            <a:xfrm>
              <a:off x="9017284" y="2097329"/>
              <a:ext cx="401822" cy="396830"/>
            </a:xfrm>
            <a:custGeom>
              <a:avLst/>
              <a:gdLst>
                <a:gd name="T0" fmla="*/ 114 w 121"/>
                <a:gd name="T1" fmla="*/ 89 h 119"/>
                <a:gd name="T2" fmla="*/ 88 w 121"/>
                <a:gd name="T3" fmla="*/ 62 h 119"/>
                <a:gd name="T4" fmla="*/ 71 w 121"/>
                <a:gd name="T5" fmla="*/ 58 h 119"/>
                <a:gd name="T6" fmla="*/ 61 w 121"/>
                <a:gd name="T7" fmla="*/ 48 h 119"/>
                <a:gd name="T8" fmla="*/ 56 w 121"/>
                <a:gd name="T9" fmla="*/ 33 h 119"/>
                <a:gd name="T10" fmla="*/ 30 w 121"/>
                <a:gd name="T11" fmla="*/ 6 h 119"/>
                <a:gd name="T12" fmla="*/ 7 w 121"/>
                <a:gd name="T13" fmla="*/ 6 h 119"/>
                <a:gd name="T14" fmla="*/ 7 w 121"/>
                <a:gd name="T15" fmla="*/ 29 h 119"/>
                <a:gd name="T16" fmla="*/ 33 w 121"/>
                <a:gd name="T17" fmla="*/ 56 h 119"/>
                <a:gd name="T18" fmla="*/ 51 w 121"/>
                <a:gd name="T19" fmla="*/ 60 h 119"/>
                <a:gd name="T20" fmla="*/ 60 w 121"/>
                <a:gd name="T21" fmla="*/ 70 h 119"/>
                <a:gd name="T22" fmla="*/ 65 w 121"/>
                <a:gd name="T23" fmla="*/ 85 h 119"/>
                <a:gd name="T24" fmla="*/ 91 w 121"/>
                <a:gd name="T25" fmla="*/ 112 h 119"/>
                <a:gd name="T26" fmla="*/ 114 w 121"/>
                <a:gd name="T27" fmla="*/ 112 h 119"/>
                <a:gd name="T28" fmla="*/ 114 w 121"/>
                <a:gd name="T29" fmla="*/ 89 h 119"/>
                <a:gd name="T30" fmla="*/ 36 w 121"/>
                <a:gd name="T31" fmla="*/ 51 h 119"/>
                <a:gd name="T32" fmla="*/ 12 w 121"/>
                <a:gd name="T33" fmla="*/ 27 h 119"/>
                <a:gd name="T34" fmla="*/ 11 w 121"/>
                <a:gd name="T35" fmla="*/ 11 h 119"/>
                <a:gd name="T36" fmla="*/ 27 w 121"/>
                <a:gd name="T37" fmla="*/ 12 h 119"/>
                <a:gd name="T38" fmla="*/ 51 w 121"/>
                <a:gd name="T39" fmla="*/ 36 h 119"/>
                <a:gd name="T40" fmla="*/ 54 w 121"/>
                <a:gd name="T41" fmla="*/ 42 h 119"/>
                <a:gd name="T42" fmla="*/ 43 w 121"/>
                <a:gd name="T43" fmla="*/ 42 h 119"/>
                <a:gd name="T44" fmla="*/ 43 w 121"/>
                <a:gd name="T45" fmla="*/ 53 h 119"/>
                <a:gd name="T46" fmla="*/ 45 w 121"/>
                <a:gd name="T47" fmla="*/ 54 h 119"/>
                <a:gd name="T48" fmla="*/ 36 w 121"/>
                <a:gd name="T49" fmla="*/ 51 h 119"/>
                <a:gd name="T50" fmla="*/ 110 w 121"/>
                <a:gd name="T51" fmla="*/ 107 h 119"/>
                <a:gd name="T52" fmla="*/ 94 w 121"/>
                <a:gd name="T53" fmla="*/ 107 h 119"/>
                <a:gd name="T54" fmla="*/ 70 w 121"/>
                <a:gd name="T55" fmla="*/ 83 h 119"/>
                <a:gd name="T56" fmla="*/ 67 w 121"/>
                <a:gd name="T57" fmla="*/ 76 h 119"/>
                <a:gd name="T58" fmla="*/ 71 w 121"/>
                <a:gd name="T59" fmla="*/ 80 h 119"/>
                <a:gd name="T60" fmla="*/ 82 w 121"/>
                <a:gd name="T61" fmla="*/ 80 h 119"/>
                <a:gd name="T62" fmla="*/ 82 w 121"/>
                <a:gd name="T63" fmla="*/ 69 h 119"/>
                <a:gd name="T64" fmla="*/ 77 w 121"/>
                <a:gd name="T65" fmla="*/ 64 h 119"/>
                <a:gd name="T66" fmla="*/ 85 w 121"/>
                <a:gd name="T67" fmla="*/ 68 h 119"/>
                <a:gd name="T68" fmla="*/ 109 w 121"/>
                <a:gd name="T69" fmla="*/ 92 h 119"/>
                <a:gd name="T70" fmla="*/ 110 w 121"/>
                <a:gd name="T71"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grpSp>
      <p:sp>
        <p:nvSpPr>
          <p:cNvPr id="53" name="Rounded Rectangle 15"/>
          <p:cNvSpPr/>
          <p:nvPr/>
        </p:nvSpPr>
        <p:spPr>
          <a:xfrm>
            <a:off x="3219450" y="3285490"/>
            <a:ext cx="838200" cy="838200"/>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29"/>
          <p:cNvGrpSpPr/>
          <p:nvPr/>
        </p:nvGrpSpPr>
        <p:grpSpPr>
          <a:xfrm>
            <a:off x="3477863" y="3469445"/>
            <a:ext cx="324452" cy="406813"/>
            <a:chOff x="5106627" y="2260366"/>
            <a:chExt cx="324452" cy="406813"/>
          </a:xfrm>
          <a:solidFill>
            <a:schemeClr val="bg1"/>
          </a:solidFill>
        </p:grpSpPr>
        <p:sp>
          <p:nvSpPr>
            <p:cNvPr id="75" name="Freeform 80"/>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w="9525">
              <a:noFill/>
              <a:round/>
            </a:ln>
          </p:spPr>
          <p:txBody>
            <a:bodyPr vert="horz" wrap="square" lIns="91440" tIns="45720" rIns="91440" bIns="45720" numCol="1" anchor="t" anchorCtr="0" compatLnSpc="1"/>
            <a:lstStyle/>
            <a:p>
              <a:endParaRPr lang="en-US"/>
            </a:p>
          </p:txBody>
        </p:sp>
        <p:sp>
          <p:nvSpPr>
            <p:cNvPr id="76" name="Freeform 81"/>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w="9525">
              <a:noFill/>
              <a:round/>
            </a:ln>
          </p:spPr>
          <p:txBody>
            <a:bodyPr vert="horz" wrap="square" lIns="91440" tIns="45720" rIns="91440" bIns="45720" numCol="1" anchor="t" anchorCtr="0" compatLnSpc="1"/>
            <a:lstStyle/>
            <a:p>
              <a:endParaRPr lang="en-US"/>
            </a:p>
          </p:txBody>
        </p:sp>
        <p:sp>
          <p:nvSpPr>
            <p:cNvPr id="77" name="Freeform 82"/>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w="9525">
              <a:noFill/>
              <a:round/>
            </a:ln>
          </p:spPr>
          <p:txBody>
            <a:bodyPr vert="horz" wrap="square" lIns="91440" tIns="45720" rIns="91440" bIns="45720" numCol="1" anchor="t" anchorCtr="0" compatLnSpc="1"/>
            <a:lstStyle/>
            <a:p>
              <a:endParaRPr lang="en-US"/>
            </a:p>
          </p:txBody>
        </p:sp>
        <p:sp>
          <p:nvSpPr>
            <p:cNvPr id="78" name="Oval 83"/>
            <p:cNvSpPr>
              <a:spLocks noChangeArrowheads="1"/>
            </p:cNvSpPr>
            <p:nvPr/>
          </p:nvSpPr>
          <p:spPr bwMode="auto">
            <a:xfrm>
              <a:off x="5111618" y="2260366"/>
              <a:ext cx="316965" cy="107319"/>
            </a:xfrm>
            <a:prstGeom prst="ellipse">
              <a:avLst/>
            </a:prstGeom>
            <a:grpFill/>
            <a:ln w="9525">
              <a:noFill/>
              <a:round/>
            </a:ln>
          </p:spPr>
          <p:txBody>
            <a:bodyPr vert="horz" wrap="square" lIns="91440" tIns="45720" rIns="91440" bIns="45720" numCol="1" anchor="t" anchorCtr="0" compatLnSpc="1"/>
            <a:lstStyle/>
            <a:p>
              <a:endParaRPr lang="en-US"/>
            </a:p>
          </p:txBody>
        </p:sp>
      </p:grpSp>
      <p:grpSp>
        <p:nvGrpSpPr>
          <p:cNvPr id="2" name="组合 1"/>
          <p:cNvGrpSpPr/>
          <p:nvPr/>
        </p:nvGrpSpPr>
        <p:grpSpPr>
          <a:xfrm>
            <a:off x="3219622" y="1756450"/>
            <a:ext cx="838200" cy="838200"/>
            <a:chOff x="3693695" y="1876644"/>
            <a:chExt cx="838200" cy="838200"/>
          </a:xfrm>
          <a:solidFill>
            <a:srgbClr val="202A36"/>
          </a:solidFill>
        </p:grpSpPr>
        <p:sp>
          <p:nvSpPr>
            <p:cNvPr id="50" name="Rounded Rectangle 5"/>
            <p:cNvSpPr/>
            <p:nvPr/>
          </p:nvSpPr>
          <p:spPr>
            <a:xfrm>
              <a:off x="3693695" y="1876644"/>
              <a:ext cx="838200" cy="838200"/>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38"/>
            <p:cNvGrpSpPr/>
            <p:nvPr/>
          </p:nvGrpSpPr>
          <p:grpSpPr>
            <a:xfrm>
              <a:off x="3898158" y="2053653"/>
              <a:ext cx="429274" cy="484183"/>
              <a:chOff x="5513440" y="1766202"/>
              <a:chExt cx="429274" cy="484183"/>
            </a:xfrm>
            <a:grpFill/>
          </p:grpSpPr>
          <p:sp>
            <p:nvSpPr>
              <p:cNvPr id="84"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85"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86"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w="9525">
                <a:noFill/>
                <a:round/>
              </a:ln>
            </p:spPr>
            <p:txBody>
              <a:bodyPr vert="horz" wrap="square" lIns="91440" tIns="45720" rIns="91440" bIns="45720" numCol="1" anchor="t" anchorCtr="0" compatLnSpc="1"/>
              <a:lstStyle/>
              <a:p>
                <a:endParaRPr lang="en-US"/>
              </a:p>
            </p:txBody>
          </p:sp>
        </p:grpSp>
      </p:grpSp>
      <p:sp>
        <p:nvSpPr>
          <p:cNvPr id="9" name="文本框 8"/>
          <p:cNvSpPr txBox="1"/>
          <p:nvPr/>
        </p:nvSpPr>
        <p:spPr>
          <a:xfrm>
            <a:off x="4224020" y="1933575"/>
            <a:ext cx="5085080" cy="368300"/>
          </a:xfrm>
          <a:prstGeom prst="rect">
            <a:avLst/>
          </a:prstGeom>
          <a:noFill/>
        </p:spPr>
        <p:txBody>
          <a:bodyPr wrap="square" rtlCol="0">
            <a:spAutoFit/>
          </a:bodyPr>
          <a:lstStyle/>
          <a:p>
            <a:r>
              <a:rPr lang="zh-CN" altLang="en-US" dirty="0">
                <a:solidFill>
                  <a:srgbClr val="202A36"/>
                </a:solidFill>
                <a:latin typeface="微软雅黑" panose="020B0503020204020204" pitchFamily="34" charset="-122"/>
                <a:ea typeface="微软雅黑" panose="020B0503020204020204" pitchFamily="34" charset="-122"/>
              </a:rPr>
              <a:t>支持云存储系统中灵活且可扩展的协作数据共享</a:t>
            </a:r>
            <a:endParaRPr lang="zh-CN" altLang="en-US" dirty="0">
              <a:solidFill>
                <a:srgbClr val="202A36"/>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4224020" y="3382010"/>
            <a:ext cx="5085080" cy="645160"/>
          </a:xfrm>
          <a:prstGeom prst="rect">
            <a:avLst/>
          </a:prstGeom>
          <a:noFill/>
        </p:spPr>
        <p:txBody>
          <a:bodyPr wrap="square" rtlCol="0">
            <a:spAutoFit/>
          </a:bodyPr>
          <a:lstStyle/>
          <a:p>
            <a:r>
              <a:rPr lang="zh-CN" altLang="en-US" dirty="0">
                <a:solidFill>
                  <a:srgbClr val="202A36"/>
                </a:solidFill>
                <a:latin typeface="微软雅黑" panose="020B0503020204020204" pitchFamily="34" charset="-122"/>
                <a:ea typeface="微软雅黑" panose="020B0503020204020204" pitchFamily="34" charset="-122"/>
              </a:rPr>
              <a:t>基于AC规范设计的用户密钥更新过程可在大型系统中高效管理基于属性的吊销</a:t>
            </a:r>
            <a:endParaRPr lang="zh-CN" altLang="en-US" dirty="0">
              <a:solidFill>
                <a:srgbClr val="202A36"/>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4224020" y="4910455"/>
            <a:ext cx="5085080" cy="645160"/>
          </a:xfrm>
          <a:prstGeom prst="rect">
            <a:avLst/>
          </a:prstGeom>
          <a:noFill/>
        </p:spPr>
        <p:txBody>
          <a:bodyPr wrap="square" rtlCol="0">
            <a:spAutoFit/>
          </a:bodyPr>
          <a:lstStyle/>
          <a:p>
            <a:r>
              <a:rPr lang="zh-CN" altLang="en-US" dirty="0">
                <a:solidFill>
                  <a:srgbClr val="202A36"/>
                </a:solidFill>
                <a:latin typeface="微软雅黑" panose="020B0503020204020204" pitchFamily="34" charset="-122"/>
                <a:ea typeface="微软雅黑" panose="020B0503020204020204" pitchFamily="34" charset="-122"/>
              </a:rPr>
              <a:t>用户可以灵活地更新其密钥，同时大大减少了数据所有者一方的通信和计算成本。</a:t>
            </a:r>
            <a:endParaRPr lang="zh-CN" altLang="en-US" dirty="0">
              <a:solidFill>
                <a:srgbClr val="202A3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email"/>
          <a:srcRect/>
          <a:stretch>
            <a:fillRect/>
          </a:stretch>
        </p:blipFill>
        <p:spPr>
          <a:xfrm>
            <a:off x="-527054" y="396062"/>
            <a:ext cx="3726562" cy="1602754"/>
          </a:xfrm>
          <a:prstGeom prst="rect">
            <a:avLst/>
          </a:prstGeom>
        </p:spPr>
      </p:pic>
      <p:pic>
        <p:nvPicPr>
          <p:cNvPr id="5" name="图片 4"/>
          <p:cNvPicPr>
            <a:picLocks noChangeAspect="1"/>
          </p:cNvPicPr>
          <p:nvPr/>
        </p:nvPicPr>
        <p:blipFill rotWithShape="1">
          <a:blip r:embed="rId2" cstate="email"/>
          <a:srcRect/>
          <a:stretch>
            <a:fillRect/>
          </a:stretch>
        </p:blipFill>
        <p:spPr>
          <a:xfrm>
            <a:off x="6130617" y="3777121"/>
            <a:ext cx="6148264" cy="3656095"/>
          </a:xfrm>
          <a:prstGeom prst="rect">
            <a:avLst/>
          </a:prstGeom>
        </p:spPr>
      </p:pic>
      <p:sp>
        <p:nvSpPr>
          <p:cNvPr id="8" name="矩形 7"/>
          <p:cNvSpPr/>
          <p:nvPr/>
        </p:nvSpPr>
        <p:spPr>
          <a:xfrm>
            <a:off x="3156963" y="2816873"/>
            <a:ext cx="5609228" cy="769441"/>
          </a:xfrm>
          <a:prstGeom prst="rect">
            <a:avLst/>
          </a:prstGeom>
        </p:spPr>
        <p:txBody>
          <a:bodyPr wrap="none">
            <a:spAutoFit/>
          </a:bodyPr>
          <a:lstStyle/>
          <a:p>
            <a:pPr algn="ctr"/>
            <a:r>
              <a:rPr lang="zh-CN" altLang="en-US" sz="4400" b="1" spc="300" dirty="0" smtClean="0">
                <a:solidFill>
                  <a:srgbClr val="90807A"/>
                </a:solidFill>
                <a:latin typeface="微软雅黑" panose="020B0503020204020204" pitchFamily="34" charset="-122"/>
                <a:ea typeface="微软雅黑" panose="020B0503020204020204" pitchFamily="34" charset="-122"/>
              </a:rPr>
              <a:t>演示完毕，感谢观看</a:t>
            </a:r>
            <a:endParaRPr lang="zh-CN" altLang="en-US" sz="4400" b="1" spc="300" dirty="0">
              <a:solidFill>
                <a:srgbClr val="90807A"/>
              </a:solidFill>
              <a:latin typeface="微软雅黑" panose="020B0503020204020204" pitchFamily="34" charset="-122"/>
              <a:ea typeface="微软雅黑" panose="020B0503020204020204" pitchFamily="34" charset="-122"/>
            </a:endParaRPr>
          </a:p>
        </p:txBody>
      </p:sp>
      <p:sp>
        <p:nvSpPr>
          <p:cNvPr id="9" name="矩形 8"/>
          <p:cNvSpPr/>
          <p:nvPr/>
        </p:nvSpPr>
        <p:spPr>
          <a:xfrm>
            <a:off x="2492748" y="3926251"/>
            <a:ext cx="6937660" cy="430374"/>
          </a:xfrm>
          <a:prstGeom prst="rect">
            <a:avLst/>
          </a:prstGeom>
        </p:spPr>
        <p:txBody>
          <a:bodyPr wrap="square">
            <a:spAutoFit/>
          </a:bodyPr>
          <a:lstStyle/>
          <a:p>
            <a:pPr algn="ctr">
              <a:lnSpc>
                <a:spcPct val="120000"/>
              </a:lnSpc>
            </a:pPr>
            <a:r>
              <a:rPr lang="en-US" altLang="zh-CN" sz="2000" dirty="0">
                <a:solidFill>
                  <a:srgbClr val="90807A"/>
                </a:solidFill>
                <a:latin typeface="微软雅黑" panose="020B0503020204020204" pitchFamily="34" charset="-122"/>
                <a:ea typeface="微软雅黑" panose="020B0503020204020204" pitchFamily="34" charset="-122"/>
              </a:rPr>
              <a:t>Shanghai University of Electric Power</a:t>
            </a:r>
            <a:endParaRPr lang="zh-CN" altLang="en-US" sz="2000" dirty="0">
              <a:solidFill>
                <a:srgbClr val="90807A"/>
              </a:solidFill>
              <a:latin typeface="微软雅黑" panose="020B0503020204020204" pitchFamily="34" charset="-122"/>
              <a:ea typeface="微软雅黑" panose="020B0503020204020204" pitchFamily="34" charset="-122"/>
            </a:endParaRPr>
          </a:p>
        </p:txBody>
      </p:sp>
      <p:sp>
        <p:nvSpPr>
          <p:cNvPr id="11" name="任意多边形 25"/>
          <p:cNvSpPr/>
          <p:nvPr/>
        </p:nvSpPr>
        <p:spPr>
          <a:xfrm>
            <a:off x="7037403" y="216609"/>
            <a:ext cx="1203526" cy="74050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26"/>
          <p:cNvSpPr/>
          <p:nvPr/>
        </p:nvSpPr>
        <p:spPr>
          <a:xfrm>
            <a:off x="7656702" y="2235185"/>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21"/>
          <p:cNvSpPr/>
          <p:nvPr/>
        </p:nvSpPr>
        <p:spPr>
          <a:xfrm>
            <a:off x="10233618" y="1002581"/>
            <a:ext cx="1525218" cy="93843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22"/>
          <p:cNvSpPr/>
          <p:nvPr/>
        </p:nvSpPr>
        <p:spPr>
          <a:xfrm>
            <a:off x="9744196" y="762132"/>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email"/>
          <a:srcRect/>
          <a:stretch>
            <a:fillRect/>
          </a:stretch>
        </p:blipFill>
        <p:spPr>
          <a:xfrm>
            <a:off x="-478367" y="48283"/>
            <a:ext cx="3726562" cy="1602754"/>
          </a:xfrm>
          <a:prstGeom prst="rect">
            <a:avLst/>
          </a:prstGeom>
        </p:spPr>
      </p:pic>
      <p:pic>
        <p:nvPicPr>
          <p:cNvPr id="6" name="图片 5"/>
          <p:cNvPicPr>
            <a:picLocks noChangeAspect="1"/>
          </p:cNvPicPr>
          <p:nvPr/>
        </p:nvPicPr>
        <p:blipFill>
          <a:blip r:embed="rId2"/>
          <a:stretch>
            <a:fillRect/>
          </a:stretch>
        </p:blipFill>
        <p:spPr>
          <a:xfrm>
            <a:off x="718820" y="1476375"/>
            <a:ext cx="10753725" cy="3905250"/>
          </a:xfrm>
          <a:prstGeom prst="rect">
            <a:avLst/>
          </a:prstGeom>
        </p:spPr>
      </p:pic>
      <p:pic>
        <p:nvPicPr>
          <p:cNvPr id="7" name="图片 6"/>
          <p:cNvPicPr>
            <a:picLocks noChangeAspect="1"/>
          </p:cNvPicPr>
          <p:nvPr/>
        </p:nvPicPr>
        <p:blipFill>
          <a:blip r:embed="rId3"/>
          <a:stretch>
            <a:fillRect/>
          </a:stretch>
        </p:blipFill>
        <p:spPr>
          <a:xfrm>
            <a:off x="718820" y="5756275"/>
            <a:ext cx="3457575" cy="5429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图片 60"/>
          <p:cNvPicPr>
            <a:picLocks noChangeAspect="1"/>
          </p:cNvPicPr>
          <p:nvPr/>
        </p:nvPicPr>
        <p:blipFill rotWithShape="1">
          <a:blip r:embed="rId1" cstate="email"/>
          <a:srcRect/>
          <a:stretch>
            <a:fillRect/>
          </a:stretch>
        </p:blipFill>
        <p:spPr>
          <a:xfrm>
            <a:off x="2818113" y="-69421"/>
            <a:ext cx="6148264" cy="3656095"/>
          </a:xfrm>
          <a:prstGeom prst="rect">
            <a:avLst/>
          </a:prstGeom>
        </p:spPr>
      </p:pic>
      <p:sp>
        <p:nvSpPr>
          <p:cNvPr id="6" name="矩形 5"/>
          <p:cNvSpPr/>
          <p:nvPr/>
        </p:nvSpPr>
        <p:spPr>
          <a:xfrm>
            <a:off x="3708873" y="4963873"/>
            <a:ext cx="1463040" cy="368300"/>
          </a:xfrm>
          <a:prstGeom prst="rect">
            <a:avLst/>
          </a:prstGeom>
        </p:spPr>
        <p:txBody>
          <a:bodyPr wrap="none">
            <a:spAutoFit/>
          </a:bodyPr>
          <a:lstStyle/>
          <a:p>
            <a:pPr algn="ctr">
              <a:spcAft>
                <a:spcPts val="0"/>
              </a:spcAft>
              <a:defRPr/>
            </a:pPr>
            <a:r>
              <a:rPr lang="en-US"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01/</a:t>
            </a:r>
            <a:r>
              <a:rPr lang="zh-CN" altLang="en-US"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5284089" y="4963873"/>
            <a:ext cx="1463040" cy="368300"/>
          </a:xfrm>
          <a:prstGeom prst="rect">
            <a:avLst/>
          </a:prstGeom>
        </p:spPr>
        <p:txBody>
          <a:bodyPr wrap="none">
            <a:spAutoFit/>
          </a:bodyPr>
          <a:lstStyle/>
          <a:p>
            <a:pPr algn="ctr">
              <a:spcAft>
                <a:spcPts val="0"/>
              </a:spcAft>
              <a:defRPr/>
            </a:pPr>
            <a:r>
              <a:rPr lang="en-US"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02/</a:t>
            </a:r>
            <a:r>
              <a:rPr 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系统模型</a:t>
            </a:r>
            <a:endParaRPr 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6750472" y="4963873"/>
            <a:ext cx="1691640" cy="368300"/>
          </a:xfrm>
          <a:prstGeom prst="rect">
            <a:avLst/>
          </a:prstGeom>
        </p:spPr>
        <p:txBody>
          <a:bodyPr wrap="none">
            <a:spAutoFit/>
          </a:bodyPr>
          <a:lstStyle/>
          <a:p>
            <a:pPr algn="ctr">
              <a:spcAft>
                <a:spcPts val="0"/>
              </a:spcAft>
              <a:defRPr/>
            </a:pPr>
            <a:r>
              <a:rPr lang="en-US"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03/</a:t>
            </a:r>
            <a:r>
              <a:rPr 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实验与总结</a:t>
            </a:r>
            <a:endParaRPr 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1" name="组合 30"/>
          <p:cNvGrpSpPr/>
          <p:nvPr/>
        </p:nvGrpSpPr>
        <p:grpSpPr>
          <a:xfrm>
            <a:off x="3838648" y="3727001"/>
            <a:ext cx="1086966" cy="1090110"/>
            <a:chOff x="4584701" y="522287"/>
            <a:chExt cx="2744788" cy="2752726"/>
          </a:xfrm>
          <a:solidFill>
            <a:srgbClr val="202A36"/>
          </a:solidFill>
        </p:grpSpPr>
        <p:sp>
          <p:nvSpPr>
            <p:cNvPr id="40" name="Oval 5"/>
            <p:cNvSpPr>
              <a:spLocks noChangeArrowheads="1"/>
            </p:cNvSpPr>
            <p:nvPr/>
          </p:nvSpPr>
          <p:spPr bwMode="auto">
            <a:xfrm>
              <a:off x="4837113" y="774700"/>
              <a:ext cx="2238375" cy="2246313"/>
            </a:xfrm>
            <a:prstGeom prst="ellipse">
              <a:avLst/>
            </a:prstGeom>
            <a:solidFill>
              <a:srgbClr val="90807A"/>
            </a:solidFill>
            <a:ln w="9525">
              <a:noFill/>
              <a:round/>
            </a:ln>
          </p:spPr>
          <p:txBody>
            <a:bodyPr vert="horz" wrap="square" lIns="91440" tIns="45720" rIns="91440" bIns="45720" numCol="1" anchor="t" anchorCtr="0" compatLnSpc="1"/>
            <a:lstStyle/>
            <a:p>
              <a:endParaRPr lang="zh-CN" altLang="en-US"/>
            </a:p>
          </p:txBody>
        </p:sp>
        <p:sp>
          <p:nvSpPr>
            <p:cNvPr id="41"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solidFill>
              <a:srgbClr val="90807A"/>
            </a:solidFill>
            <a:ln w="9525">
              <a:noFill/>
              <a:round/>
            </a:ln>
          </p:spPr>
          <p:txBody>
            <a:bodyPr vert="horz" wrap="square" lIns="91440" tIns="45720" rIns="91440" bIns="45720" numCol="1" anchor="t" anchorCtr="0" compatLnSpc="1"/>
            <a:lstStyle/>
            <a:p>
              <a:endParaRPr lang="zh-CN" altLang="en-US"/>
            </a:p>
          </p:txBody>
        </p:sp>
      </p:grpSp>
      <p:grpSp>
        <p:nvGrpSpPr>
          <p:cNvPr id="46" name="组合 45"/>
          <p:cNvGrpSpPr/>
          <p:nvPr/>
        </p:nvGrpSpPr>
        <p:grpSpPr>
          <a:xfrm>
            <a:off x="5461610" y="3727001"/>
            <a:ext cx="1086966" cy="1090110"/>
            <a:chOff x="4584701" y="522287"/>
            <a:chExt cx="2744788" cy="2752726"/>
          </a:xfrm>
          <a:solidFill>
            <a:srgbClr val="202A36"/>
          </a:solidFill>
        </p:grpSpPr>
        <p:sp>
          <p:nvSpPr>
            <p:cNvPr id="47" name="Oval 5"/>
            <p:cNvSpPr>
              <a:spLocks noChangeArrowheads="1"/>
            </p:cNvSpPr>
            <p:nvPr/>
          </p:nvSpPr>
          <p:spPr bwMode="auto">
            <a:xfrm>
              <a:off x="4837113" y="774700"/>
              <a:ext cx="2238375" cy="2246313"/>
            </a:xfrm>
            <a:prstGeom prst="ellipse">
              <a:avLst/>
            </a:prstGeom>
            <a:solidFill>
              <a:srgbClr val="90807A"/>
            </a:solidFill>
            <a:ln w="9525">
              <a:noFill/>
              <a:round/>
            </a:ln>
          </p:spPr>
          <p:txBody>
            <a:bodyPr vert="horz" wrap="square" lIns="91440" tIns="45720" rIns="91440" bIns="45720" numCol="1" anchor="t" anchorCtr="0" compatLnSpc="1"/>
            <a:lstStyle/>
            <a:p>
              <a:endParaRPr lang="zh-CN" altLang="en-US"/>
            </a:p>
          </p:txBody>
        </p:sp>
        <p:sp>
          <p:nvSpPr>
            <p:cNvPr id="48"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solidFill>
              <a:srgbClr val="90807A"/>
            </a:solidFill>
            <a:ln w="9525">
              <a:noFill/>
              <a:round/>
            </a:ln>
          </p:spPr>
          <p:txBody>
            <a:bodyPr vert="horz" wrap="square" lIns="91440" tIns="45720" rIns="91440" bIns="45720" numCol="1" anchor="t" anchorCtr="0" compatLnSpc="1"/>
            <a:lstStyle/>
            <a:p>
              <a:endParaRPr lang="zh-CN" altLang="en-US" dirty="0"/>
            </a:p>
          </p:txBody>
        </p:sp>
      </p:grpSp>
      <p:grpSp>
        <p:nvGrpSpPr>
          <p:cNvPr id="49" name="组合 48"/>
          <p:cNvGrpSpPr/>
          <p:nvPr/>
        </p:nvGrpSpPr>
        <p:grpSpPr>
          <a:xfrm>
            <a:off x="7052809" y="3727001"/>
            <a:ext cx="1086966" cy="1090110"/>
            <a:chOff x="4584701" y="522287"/>
            <a:chExt cx="2744788" cy="2752726"/>
          </a:xfrm>
          <a:solidFill>
            <a:srgbClr val="202A36"/>
          </a:solidFill>
        </p:grpSpPr>
        <p:sp>
          <p:nvSpPr>
            <p:cNvPr id="50" name="Oval 5"/>
            <p:cNvSpPr>
              <a:spLocks noChangeArrowheads="1"/>
            </p:cNvSpPr>
            <p:nvPr/>
          </p:nvSpPr>
          <p:spPr bwMode="auto">
            <a:xfrm>
              <a:off x="4837113" y="774700"/>
              <a:ext cx="2238375" cy="2246313"/>
            </a:xfrm>
            <a:prstGeom prst="ellipse">
              <a:avLst/>
            </a:prstGeom>
            <a:solidFill>
              <a:srgbClr val="90807A"/>
            </a:solidFill>
            <a:ln w="9525">
              <a:noFill/>
              <a:round/>
            </a:ln>
          </p:spPr>
          <p:txBody>
            <a:bodyPr vert="horz" wrap="square" lIns="91440" tIns="45720" rIns="91440" bIns="45720" numCol="1" anchor="t" anchorCtr="0" compatLnSpc="1"/>
            <a:lstStyle/>
            <a:p>
              <a:endParaRPr lang="zh-CN" altLang="en-US"/>
            </a:p>
          </p:txBody>
        </p:sp>
        <p:sp>
          <p:nvSpPr>
            <p:cNvPr id="51"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solidFill>
              <a:srgbClr val="90807A"/>
            </a:solidFill>
            <a:ln w="9525">
              <a:noFill/>
              <a:round/>
            </a:ln>
          </p:spPr>
          <p:txBody>
            <a:bodyPr vert="horz" wrap="square" lIns="91440" tIns="45720" rIns="91440" bIns="45720" numCol="1" anchor="t" anchorCtr="0" compatLnSpc="1"/>
            <a:lstStyle/>
            <a:p>
              <a:endParaRPr lang="zh-CN" altLang="en-US"/>
            </a:p>
          </p:txBody>
        </p:sp>
      </p:grpSp>
      <p:grpSp>
        <p:nvGrpSpPr>
          <p:cNvPr id="11" name="组合 10"/>
          <p:cNvGrpSpPr/>
          <p:nvPr/>
        </p:nvGrpSpPr>
        <p:grpSpPr>
          <a:xfrm>
            <a:off x="0" y="3090295"/>
            <a:ext cx="12192000" cy="4195"/>
            <a:chOff x="0" y="5083947"/>
            <a:chExt cx="12192000" cy="4195"/>
          </a:xfrm>
        </p:grpSpPr>
        <p:cxnSp>
          <p:nvCxnSpPr>
            <p:cNvPr id="68" name="直接连接符 67"/>
            <p:cNvCxnSpPr/>
            <p:nvPr/>
          </p:nvCxnSpPr>
          <p:spPr>
            <a:xfrm>
              <a:off x="0" y="5083947"/>
              <a:ext cx="4454114" cy="41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561014" y="5083947"/>
              <a:ext cx="463098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2" name="TextBox 59"/>
          <p:cNvSpPr txBox="1">
            <a:spLocks noChangeArrowheads="1"/>
          </p:cNvSpPr>
          <p:nvPr/>
        </p:nvSpPr>
        <p:spPr bwMode="auto">
          <a:xfrm flipH="1">
            <a:off x="4410742" y="2764175"/>
            <a:ext cx="3312368" cy="461665"/>
          </a:xfrm>
          <a:prstGeom prst="rect">
            <a:avLst/>
          </a:prstGeom>
          <a:solidFill>
            <a:srgbClr val="FCB00F"/>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400" b="1" kern="0" dirty="0">
                <a:solidFill>
                  <a:schemeClr val="bg1"/>
                </a:solidFill>
                <a:latin typeface="微软雅黑" panose="020B0503020204020204" pitchFamily="34" charset="-122"/>
                <a:ea typeface="微软雅黑" panose="020B0503020204020204" pitchFamily="34" charset="-122"/>
              </a:rPr>
              <a:t>目录 </a:t>
            </a:r>
            <a:r>
              <a:rPr lang="en-US" altLang="zh-CN" sz="2400" b="1" kern="0" dirty="0">
                <a:solidFill>
                  <a:schemeClr val="bg1"/>
                </a:solidFill>
                <a:latin typeface="微软雅黑" panose="020B0503020204020204" pitchFamily="34" charset="-122"/>
                <a:ea typeface="微软雅黑" panose="020B0503020204020204" pitchFamily="34" charset="-122"/>
              </a:rPr>
              <a:t>/ </a:t>
            </a:r>
            <a:r>
              <a:rPr lang="en-US" altLang="zh-CN" sz="2400" kern="0" dirty="0">
                <a:solidFill>
                  <a:schemeClr val="bg1"/>
                </a:solidFill>
                <a:latin typeface="微软雅黑" panose="020B0503020204020204" pitchFamily="34" charset="-122"/>
                <a:ea typeface="微软雅黑" panose="020B0503020204020204" pitchFamily="34" charset="-122"/>
              </a:rPr>
              <a:t>CONTENTS</a:t>
            </a:r>
            <a:endParaRPr lang="en-US" altLang="ko-KR" sz="2400" kern="0" dirty="0">
              <a:solidFill>
                <a:schemeClr val="bg1"/>
              </a:solidFill>
              <a:latin typeface="微软雅黑" panose="020B0503020204020204" pitchFamily="34" charset="-122"/>
              <a:ea typeface="微软雅黑" panose="020B0503020204020204" pitchFamily="34" charset="-122"/>
            </a:endParaRPr>
          </a:p>
        </p:txBody>
      </p:sp>
      <p:sp>
        <p:nvSpPr>
          <p:cNvPr id="38" name="任意多边形 37"/>
          <p:cNvSpPr/>
          <p:nvPr/>
        </p:nvSpPr>
        <p:spPr>
          <a:xfrm>
            <a:off x="947469" y="1667107"/>
            <a:ext cx="984643" cy="605829"/>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12458" y="758260"/>
            <a:ext cx="1178389" cy="725037"/>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10318569" y="2327644"/>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28"/>
          <p:cNvSpPr>
            <a:spLocks noEditPoints="1"/>
          </p:cNvSpPr>
          <p:nvPr/>
        </p:nvSpPr>
        <p:spPr bwMode="auto">
          <a:xfrm>
            <a:off x="4024546" y="4000227"/>
            <a:ext cx="714540" cy="536882"/>
          </a:xfrm>
          <a:custGeom>
            <a:avLst/>
            <a:gdLst>
              <a:gd name="T0" fmla="*/ 40 w 192"/>
              <a:gd name="T1" fmla="*/ 118 h 144"/>
              <a:gd name="T2" fmla="*/ 40 w 192"/>
              <a:gd name="T3" fmla="*/ 118 h 144"/>
              <a:gd name="T4" fmla="*/ 56 w 192"/>
              <a:gd name="T5" fmla="*/ 116 h 144"/>
              <a:gd name="T6" fmla="*/ 97 w 192"/>
              <a:gd name="T7" fmla="*/ 137 h 144"/>
              <a:gd name="T8" fmla="*/ 99 w 192"/>
              <a:gd name="T9" fmla="*/ 137 h 144"/>
              <a:gd name="T10" fmla="*/ 140 w 192"/>
              <a:gd name="T11" fmla="*/ 116 h 144"/>
              <a:gd name="T12" fmla="*/ 156 w 192"/>
              <a:gd name="T13" fmla="*/ 118 h 144"/>
              <a:gd name="T14" fmla="*/ 156 w 192"/>
              <a:gd name="T15" fmla="*/ 118 h 144"/>
              <a:gd name="T16" fmla="*/ 156 w 192"/>
              <a:gd name="T17" fmla="*/ 70 h 144"/>
              <a:gd name="T18" fmla="*/ 96 w 192"/>
              <a:gd name="T19" fmla="*/ 98 h 144"/>
              <a:gd name="T20" fmla="*/ 40 w 192"/>
              <a:gd name="T21" fmla="*/ 72 h 144"/>
              <a:gd name="T22" fmla="*/ 40 w 192"/>
              <a:gd name="T23" fmla="*/ 118 h 144"/>
              <a:gd name="T24" fmla="*/ 96 w 192"/>
              <a:gd name="T25" fmla="*/ 0 h 144"/>
              <a:gd name="T26" fmla="*/ 0 w 192"/>
              <a:gd name="T27" fmla="*/ 44 h 144"/>
              <a:gd name="T28" fmla="*/ 96 w 192"/>
              <a:gd name="T29" fmla="*/ 88 h 144"/>
              <a:gd name="T30" fmla="*/ 192 w 192"/>
              <a:gd name="T31" fmla="*/ 44 h 144"/>
              <a:gd name="T32" fmla="*/ 96 w 192"/>
              <a:gd name="T33" fmla="*/ 0 h 144"/>
              <a:gd name="T34" fmla="*/ 8 w 192"/>
              <a:gd name="T35" fmla="*/ 56 h 144"/>
              <a:gd name="T36" fmla="*/ 4 w 192"/>
              <a:gd name="T37" fmla="*/ 104 h 144"/>
              <a:gd name="T38" fmla="*/ 12 w 192"/>
              <a:gd name="T39" fmla="*/ 104 h 144"/>
              <a:gd name="T40" fmla="*/ 12 w 192"/>
              <a:gd name="T41" fmla="*/ 58 h 144"/>
              <a:gd name="T42" fmla="*/ 8 w 192"/>
              <a:gd name="T43" fmla="*/ 56 h 144"/>
              <a:gd name="T44" fmla="*/ 16 w 192"/>
              <a:gd name="T45" fmla="*/ 144 h 144"/>
              <a:gd name="T46" fmla="*/ 9 w 192"/>
              <a:gd name="T47" fmla="*/ 124 h 144"/>
              <a:gd name="T48" fmla="*/ 16 w 192"/>
              <a:gd name="T49" fmla="*/ 116 h 144"/>
              <a:gd name="T50" fmla="*/ 8 w 192"/>
              <a:gd name="T51" fmla="*/ 108 h 144"/>
              <a:gd name="T52" fmla="*/ 0 w 192"/>
              <a:gd name="T53" fmla="*/ 116 h 144"/>
              <a:gd name="T54" fmla="*/ 7 w 192"/>
              <a:gd name="T55" fmla="*/ 124 h 144"/>
              <a:gd name="T56" fmla="*/ 0 w 192"/>
              <a:gd name="T57" fmla="*/ 144 h 144"/>
              <a:gd name="T58" fmla="*/ 16 w 192"/>
              <a:gd name="T5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40" y="118"/>
                </a:moveTo>
                <a:cubicBezTo>
                  <a:pt x="40" y="118"/>
                  <a:pt x="40" y="118"/>
                  <a:pt x="40" y="118"/>
                </a:cubicBezTo>
                <a:cubicBezTo>
                  <a:pt x="45" y="116"/>
                  <a:pt x="50" y="116"/>
                  <a:pt x="56" y="116"/>
                </a:cubicBezTo>
                <a:cubicBezTo>
                  <a:pt x="72" y="116"/>
                  <a:pt x="91" y="127"/>
                  <a:pt x="97" y="137"/>
                </a:cubicBezTo>
                <a:cubicBezTo>
                  <a:pt x="99" y="137"/>
                  <a:pt x="99" y="137"/>
                  <a:pt x="99" y="137"/>
                </a:cubicBezTo>
                <a:cubicBezTo>
                  <a:pt x="105" y="127"/>
                  <a:pt x="123" y="116"/>
                  <a:pt x="140" y="116"/>
                </a:cubicBezTo>
                <a:cubicBezTo>
                  <a:pt x="145" y="116"/>
                  <a:pt x="151" y="116"/>
                  <a:pt x="156" y="118"/>
                </a:cubicBezTo>
                <a:cubicBezTo>
                  <a:pt x="156" y="118"/>
                  <a:pt x="156" y="118"/>
                  <a:pt x="156" y="118"/>
                </a:cubicBezTo>
                <a:cubicBezTo>
                  <a:pt x="156" y="70"/>
                  <a:pt x="156" y="70"/>
                  <a:pt x="156" y="70"/>
                </a:cubicBezTo>
                <a:cubicBezTo>
                  <a:pt x="96" y="98"/>
                  <a:pt x="96" y="98"/>
                  <a:pt x="96" y="98"/>
                </a:cubicBezTo>
                <a:cubicBezTo>
                  <a:pt x="40" y="72"/>
                  <a:pt x="40" y="72"/>
                  <a:pt x="40" y="72"/>
                </a:cubicBezTo>
                <a:lnTo>
                  <a:pt x="40" y="118"/>
                </a:lnTo>
                <a:close/>
                <a:moveTo>
                  <a:pt x="96" y="0"/>
                </a:moveTo>
                <a:cubicBezTo>
                  <a:pt x="0" y="44"/>
                  <a:pt x="0" y="44"/>
                  <a:pt x="0" y="44"/>
                </a:cubicBezTo>
                <a:cubicBezTo>
                  <a:pt x="96" y="88"/>
                  <a:pt x="96" y="88"/>
                  <a:pt x="96" y="88"/>
                </a:cubicBezTo>
                <a:cubicBezTo>
                  <a:pt x="192" y="44"/>
                  <a:pt x="192" y="44"/>
                  <a:pt x="192" y="44"/>
                </a:cubicBezTo>
                <a:lnTo>
                  <a:pt x="96" y="0"/>
                </a:lnTo>
                <a:close/>
                <a:moveTo>
                  <a:pt x="8" y="56"/>
                </a:moveTo>
                <a:cubicBezTo>
                  <a:pt x="4" y="104"/>
                  <a:pt x="4" y="104"/>
                  <a:pt x="4" y="104"/>
                </a:cubicBezTo>
                <a:cubicBezTo>
                  <a:pt x="12" y="104"/>
                  <a:pt x="12" y="104"/>
                  <a:pt x="12" y="104"/>
                </a:cubicBezTo>
                <a:cubicBezTo>
                  <a:pt x="12" y="58"/>
                  <a:pt x="12" y="58"/>
                  <a:pt x="12" y="58"/>
                </a:cubicBezTo>
                <a:lnTo>
                  <a:pt x="8" y="56"/>
                </a:lnTo>
                <a:close/>
                <a:moveTo>
                  <a:pt x="16" y="144"/>
                </a:moveTo>
                <a:cubicBezTo>
                  <a:pt x="9" y="124"/>
                  <a:pt x="9" y="124"/>
                  <a:pt x="9" y="124"/>
                </a:cubicBezTo>
                <a:cubicBezTo>
                  <a:pt x="13" y="123"/>
                  <a:pt x="16" y="120"/>
                  <a:pt x="16" y="116"/>
                </a:cubicBezTo>
                <a:cubicBezTo>
                  <a:pt x="16" y="111"/>
                  <a:pt x="12" y="108"/>
                  <a:pt x="8" y="108"/>
                </a:cubicBezTo>
                <a:cubicBezTo>
                  <a:pt x="3" y="108"/>
                  <a:pt x="0" y="111"/>
                  <a:pt x="0" y="116"/>
                </a:cubicBezTo>
                <a:cubicBezTo>
                  <a:pt x="0" y="120"/>
                  <a:pt x="3" y="123"/>
                  <a:pt x="7" y="124"/>
                </a:cubicBezTo>
                <a:cubicBezTo>
                  <a:pt x="0" y="144"/>
                  <a:pt x="0" y="144"/>
                  <a:pt x="0" y="144"/>
                </a:cubicBezTo>
                <a:lnTo>
                  <a:pt x="16" y="14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 name="Freeform 12"/>
          <p:cNvSpPr>
            <a:spLocks noEditPoints="1"/>
          </p:cNvSpPr>
          <p:nvPr/>
        </p:nvSpPr>
        <p:spPr bwMode="auto">
          <a:xfrm>
            <a:off x="5717835" y="3949549"/>
            <a:ext cx="573885" cy="61337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3"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5" name="Freeform 8"/>
          <p:cNvSpPr>
            <a:spLocks noEditPoints="1"/>
          </p:cNvSpPr>
          <p:nvPr/>
        </p:nvSpPr>
        <p:spPr bwMode="auto">
          <a:xfrm rot="2925393">
            <a:off x="7438253" y="3998181"/>
            <a:ext cx="315446" cy="540976"/>
          </a:xfrm>
          <a:custGeom>
            <a:avLst/>
            <a:gdLst>
              <a:gd name="T0" fmla="*/ 24 w 112"/>
              <a:gd name="T1" fmla="*/ 148 h 192"/>
              <a:gd name="T2" fmla="*/ 28 w 112"/>
              <a:gd name="T3" fmla="*/ 52 h 192"/>
              <a:gd name="T4" fmla="*/ 32 w 112"/>
              <a:gd name="T5" fmla="*/ 172 h 192"/>
              <a:gd name="T6" fmla="*/ 8 w 112"/>
              <a:gd name="T7" fmla="*/ 184 h 192"/>
              <a:gd name="T8" fmla="*/ 32 w 112"/>
              <a:gd name="T9" fmla="*/ 172 h 192"/>
              <a:gd name="T10" fmla="*/ 8 w 112"/>
              <a:gd name="T11" fmla="*/ 35 h 192"/>
              <a:gd name="T12" fmla="*/ 32 w 112"/>
              <a:gd name="T13" fmla="*/ 164 h 192"/>
              <a:gd name="T14" fmla="*/ 32 w 112"/>
              <a:gd name="T15" fmla="*/ 192 h 192"/>
              <a:gd name="T16" fmla="*/ 0 w 112"/>
              <a:gd name="T17" fmla="*/ 184 h 192"/>
              <a:gd name="T18" fmla="*/ 0 w 112"/>
              <a:gd name="T19" fmla="*/ 32 h 192"/>
              <a:gd name="T20" fmla="*/ 20 w 112"/>
              <a:gd name="T21" fmla="*/ 0 h 192"/>
              <a:gd name="T22" fmla="*/ 39 w 112"/>
              <a:gd name="T23" fmla="*/ 32 h 192"/>
              <a:gd name="T24" fmla="*/ 40 w 112"/>
              <a:gd name="T25" fmla="*/ 184 h 192"/>
              <a:gd name="T26" fmla="*/ 108 w 112"/>
              <a:gd name="T27" fmla="*/ 164 h 192"/>
              <a:gd name="T28" fmla="*/ 84 w 112"/>
              <a:gd name="T29" fmla="*/ 172 h 192"/>
              <a:gd name="T30" fmla="*/ 108 w 112"/>
              <a:gd name="T31" fmla="*/ 164 h 192"/>
              <a:gd name="T32" fmla="*/ 92 w 112"/>
              <a:gd name="T33" fmla="*/ 140 h 192"/>
              <a:gd name="T34" fmla="*/ 108 w 112"/>
              <a:gd name="T35" fmla="*/ 148 h 192"/>
              <a:gd name="T36" fmla="*/ 108 w 112"/>
              <a:gd name="T37" fmla="*/ 116 h 192"/>
              <a:gd name="T38" fmla="*/ 84 w 112"/>
              <a:gd name="T39" fmla="*/ 124 h 192"/>
              <a:gd name="T40" fmla="*/ 108 w 112"/>
              <a:gd name="T41" fmla="*/ 116 h 192"/>
              <a:gd name="T42" fmla="*/ 92 w 112"/>
              <a:gd name="T43" fmla="*/ 92 h 192"/>
              <a:gd name="T44" fmla="*/ 108 w 112"/>
              <a:gd name="T45" fmla="*/ 100 h 192"/>
              <a:gd name="T46" fmla="*/ 108 w 112"/>
              <a:gd name="T47" fmla="*/ 68 h 192"/>
              <a:gd name="T48" fmla="*/ 84 w 112"/>
              <a:gd name="T49" fmla="*/ 76 h 192"/>
              <a:gd name="T50" fmla="*/ 108 w 112"/>
              <a:gd name="T51" fmla="*/ 68 h 192"/>
              <a:gd name="T52" fmla="*/ 92 w 112"/>
              <a:gd name="T53" fmla="*/ 44 h 192"/>
              <a:gd name="T54" fmla="*/ 108 w 112"/>
              <a:gd name="T55" fmla="*/ 52 h 192"/>
              <a:gd name="T56" fmla="*/ 108 w 112"/>
              <a:gd name="T57" fmla="*/ 20 h 192"/>
              <a:gd name="T58" fmla="*/ 84 w 112"/>
              <a:gd name="T59" fmla="*/ 28 h 192"/>
              <a:gd name="T60" fmla="*/ 108 w 112"/>
              <a:gd name="T61" fmla="*/ 20 h 192"/>
              <a:gd name="T62" fmla="*/ 64 w 112"/>
              <a:gd name="T63" fmla="*/ 192 h 192"/>
              <a:gd name="T64" fmla="*/ 56 w 112"/>
              <a:gd name="T65" fmla="*/ 8 h 192"/>
              <a:gd name="T66" fmla="*/ 104 w 112"/>
              <a:gd name="T67" fmla="*/ 0 h 192"/>
              <a:gd name="T68" fmla="*/ 112 w 112"/>
              <a:gd name="T69"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192">
                <a:moveTo>
                  <a:pt x="28" y="148"/>
                </a:moveTo>
                <a:cubicBezTo>
                  <a:pt x="24" y="148"/>
                  <a:pt x="24" y="148"/>
                  <a:pt x="24" y="148"/>
                </a:cubicBezTo>
                <a:cubicBezTo>
                  <a:pt x="24" y="52"/>
                  <a:pt x="24" y="52"/>
                  <a:pt x="24" y="52"/>
                </a:cubicBezTo>
                <a:cubicBezTo>
                  <a:pt x="28" y="52"/>
                  <a:pt x="28" y="52"/>
                  <a:pt x="28" y="52"/>
                </a:cubicBezTo>
                <a:lnTo>
                  <a:pt x="28" y="148"/>
                </a:lnTo>
                <a:close/>
                <a:moveTo>
                  <a:pt x="32" y="172"/>
                </a:moveTo>
                <a:cubicBezTo>
                  <a:pt x="8" y="172"/>
                  <a:pt x="8" y="172"/>
                  <a:pt x="8" y="172"/>
                </a:cubicBezTo>
                <a:cubicBezTo>
                  <a:pt x="8" y="184"/>
                  <a:pt x="8" y="184"/>
                  <a:pt x="8" y="184"/>
                </a:cubicBezTo>
                <a:cubicBezTo>
                  <a:pt x="32" y="184"/>
                  <a:pt x="32" y="184"/>
                  <a:pt x="32" y="184"/>
                </a:cubicBezTo>
                <a:lnTo>
                  <a:pt x="32" y="172"/>
                </a:lnTo>
                <a:close/>
                <a:moveTo>
                  <a:pt x="32" y="35"/>
                </a:moveTo>
                <a:cubicBezTo>
                  <a:pt x="8" y="35"/>
                  <a:pt x="8" y="35"/>
                  <a:pt x="8" y="35"/>
                </a:cubicBezTo>
                <a:cubicBezTo>
                  <a:pt x="8" y="164"/>
                  <a:pt x="8" y="164"/>
                  <a:pt x="8" y="164"/>
                </a:cubicBezTo>
                <a:cubicBezTo>
                  <a:pt x="32" y="164"/>
                  <a:pt x="32" y="164"/>
                  <a:pt x="32" y="164"/>
                </a:cubicBezTo>
                <a:lnTo>
                  <a:pt x="32" y="35"/>
                </a:lnTo>
                <a:close/>
                <a:moveTo>
                  <a:pt x="32" y="192"/>
                </a:moveTo>
                <a:cubicBezTo>
                  <a:pt x="8" y="192"/>
                  <a:pt x="8" y="192"/>
                  <a:pt x="8" y="192"/>
                </a:cubicBezTo>
                <a:cubicBezTo>
                  <a:pt x="3" y="192"/>
                  <a:pt x="0" y="188"/>
                  <a:pt x="0" y="184"/>
                </a:cubicBezTo>
                <a:cubicBezTo>
                  <a:pt x="0" y="35"/>
                  <a:pt x="0" y="35"/>
                  <a:pt x="0" y="35"/>
                </a:cubicBezTo>
                <a:cubicBezTo>
                  <a:pt x="0" y="34"/>
                  <a:pt x="0" y="33"/>
                  <a:pt x="0" y="32"/>
                </a:cubicBezTo>
                <a:cubicBezTo>
                  <a:pt x="12" y="4"/>
                  <a:pt x="12" y="4"/>
                  <a:pt x="12" y="4"/>
                </a:cubicBezTo>
                <a:cubicBezTo>
                  <a:pt x="14" y="2"/>
                  <a:pt x="16" y="0"/>
                  <a:pt x="20" y="0"/>
                </a:cubicBezTo>
                <a:cubicBezTo>
                  <a:pt x="23" y="0"/>
                  <a:pt x="26" y="2"/>
                  <a:pt x="27" y="4"/>
                </a:cubicBezTo>
                <a:cubicBezTo>
                  <a:pt x="39" y="32"/>
                  <a:pt x="39" y="32"/>
                  <a:pt x="39" y="32"/>
                </a:cubicBezTo>
                <a:cubicBezTo>
                  <a:pt x="39" y="33"/>
                  <a:pt x="40" y="34"/>
                  <a:pt x="40" y="35"/>
                </a:cubicBezTo>
                <a:cubicBezTo>
                  <a:pt x="40" y="184"/>
                  <a:pt x="40" y="184"/>
                  <a:pt x="40" y="184"/>
                </a:cubicBezTo>
                <a:cubicBezTo>
                  <a:pt x="40" y="188"/>
                  <a:pt x="36" y="192"/>
                  <a:pt x="32" y="192"/>
                </a:cubicBezTo>
                <a:close/>
                <a:moveTo>
                  <a:pt x="108" y="164"/>
                </a:moveTo>
                <a:cubicBezTo>
                  <a:pt x="84" y="164"/>
                  <a:pt x="84" y="164"/>
                  <a:pt x="84" y="164"/>
                </a:cubicBezTo>
                <a:cubicBezTo>
                  <a:pt x="84" y="172"/>
                  <a:pt x="84" y="172"/>
                  <a:pt x="84" y="172"/>
                </a:cubicBezTo>
                <a:cubicBezTo>
                  <a:pt x="108" y="172"/>
                  <a:pt x="108" y="172"/>
                  <a:pt x="108" y="172"/>
                </a:cubicBezTo>
                <a:lnTo>
                  <a:pt x="108" y="164"/>
                </a:lnTo>
                <a:close/>
                <a:moveTo>
                  <a:pt x="108" y="140"/>
                </a:moveTo>
                <a:cubicBezTo>
                  <a:pt x="92" y="140"/>
                  <a:pt x="92" y="140"/>
                  <a:pt x="92" y="140"/>
                </a:cubicBezTo>
                <a:cubicBezTo>
                  <a:pt x="92" y="148"/>
                  <a:pt x="92" y="148"/>
                  <a:pt x="92" y="148"/>
                </a:cubicBezTo>
                <a:cubicBezTo>
                  <a:pt x="108" y="148"/>
                  <a:pt x="108" y="148"/>
                  <a:pt x="108" y="148"/>
                </a:cubicBezTo>
                <a:lnTo>
                  <a:pt x="108" y="140"/>
                </a:lnTo>
                <a:close/>
                <a:moveTo>
                  <a:pt x="108" y="116"/>
                </a:moveTo>
                <a:cubicBezTo>
                  <a:pt x="84" y="116"/>
                  <a:pt x="84" y="116"/>
                  <a:pt x="84" y="116"/>
                </a:cubicBezTo>
                <a:cubicBezTo>
                  <a:pt x="84" y="124"/>
                  <a:pt x="84" y="124"/>
                  <a:pt x="84" y="124"/>
                </a:cubicBezTo>
                <a:cubicBezTo>
                  <a:pt x="108" y="124"/>
                  <a:pt x="108" y="124"/>
                  <a:pt x="108" y="124"/>
                </a:cubicBezTo>
                <a:lnTo>
                  <a:pt x="108" y="116"/>
                </a:lnTo>
                <a:close/>
                <a:moveTo>
                  <a:pt x="108" y="92"/>
                </a:moveTo>
                <a:cubicBezTo>
                  <a:pt x="92" y="92"/>
                  <a:pt x="92" y="92"/>
                  <a:pt x="92" y="92"/>
                </a:cubicBezTo>
                <a:cubicBezTo>
                  <a:pt x="92" y="100"/>
                  <a:pt x="92" y="100"/>
                  <a:pt x="92" y="100"/>
                </a:cubicBezTo>
                <a:cubicBezTo>
                  <a:pt x="108" y="100"/>
                  <a:pt x="108" y="100"/>
                  <a:pt x="108" y="100"/>
                </a:cubicBezTo>
                <a:lnTo>
                  <a:pt x="108" y="92"/>
                </a:lnTo>
                <a:close/>
                <a:moveTo>
                  <a:pt x="108" y="68"/>
                </a:moveTo>
                <a:cubicBezTo>
                  <a:pt x="84" y="68"/>
                  <a:pt x="84" y="68"/>
                  <a:pt x="84" y="68"/>
                </a:cubicBezTo>
                <a:cubicBezTo>
                  <a:pt x="84" y="76"/>
                  <a:pt x="84" y="76"/>
                  <a:pt x="84" y="76"/>
                </a:cubicBezTo>
                <a:cubicBezTo>
                  <a:pt x="108" y="76"/>
                  <a:pt x="108" y="76"/>
                  <a:pt x="108" y="76"/>
                </a:cubicBezTo>
                <a:lnTo>
                  <a:pt x="108" y="68"/>
                </a:lnTo>
                <a:close/>
                <a:moveTo>
                  <a:pt x="108" y="44"/>
                </a:moveTo>
                <a:cubicBezTo>
                  <a:pt x="92" y="44"/>
                  <a:pt x="92" y="44"/>
                  <a:pt x="92" y="44"/>
                </a:cubicBezTo>
                <a:cubicBezTo>
                  <a:pt x="92" y="52"/>
                  <a:pt x="92" y="52"/>
                  <a:pt x="92" y="52"/>
                </a:cubicBezTo>
                <a:cubicBezTo>
                  <a:pt x="108" y="52"/>
                  <a:pt x="108" y="52"/>
                  <a:pt x="108" y="52"/>
                </a:cubicBezTo>
                <a:lnTo>
                  <a:pt x="108" y="44"/>
                </a:lnTo>
                <a:close/>
                <a:moveTo>
                  <a:pt x="108" y="20"/>
                </a:moveTo>
                <a:cubicBezTo>
                  <a:pt x="84" y="20"/>
                  <a:pt x="84" y="20"/>
                  <a:pt x="84" y="20"/>
                </a:cubicBezTo>
                <a:cubicBezTo>
                  <a:pt x="84" y="28"/>
                  <a:pt x="84" y="28"/>
                  <a:pt x="84" y="28"/>
                </a:cubicBezTo>
                <a:cubicBezTo>
                  <a:pt x="108" y="28"/>
                  <a:pt x="108" y="28"/>
                  <a:pt x="108" y="28"/>
                </a:cubicBezTo>
                <a:lnTo>
                  <a:pt x="108" y="20"/>
                </a:lnTo>
                <a:close/>
                <a:moveTo>
                  <a:pt x="104" y="192"/>
                </a:moveTo>
                <a:cubicBezTo>
                  <a:pt x="64" y="192"/>
                  <a:pt x="64" y="192"/>
                  <a:pt x="64" y="192"/>
                </a:cubicBezTo>
                <a:cubicBezTo>
                  <a:pt x="59" y="192"/>
                  <a:pt x="56" y="188"/>
                  <a:pt x="56" y="184"/>
                </a:cubicBezTo>
                <a:cubicBezTo>
                  <a:pt x="56" y="8"/>
                  <a:pt x="56" y="8"/>
                  <a:pt x="56" y="8"/>
                </a:cubicBezTo>
                <a:cubicBezTo>
                  <a:pt x="56" y="3"/>
                  <a:pt x="59" y="0"/>
                  <a:pt x="64" y="0"/>
                </a:cubicBezTo>
                <a:cubicBezTo>
                  <a:pt x="104" y="0"/>
                  <a:pt x="104" y="0"/>
                  <a:pt x="104" y="0"/>
                </a:cubicBezTo>
                <a:cubicBezTo>
                  <a:pt x="108" y="0"/>
                  <a:pt x="112" y="3"/>
                  <a:pt x="112" y="8"/>
                </a:cubicBezTo>
                <a:cubicBezTo>
                  <a:pt x="112" y="184"/>
                  <a:pt x="112" y="184"/>
                  <a:pt x="112" y="184"/>
                </a:cubicBezTo>
                <a:cubicBezTo>
                  <a:pt x="112" y="188"/>
                  <a:pt x="108" y="192"/>
                  <a:pt x="104" y="19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6076709" y="0"/>
            <a:ext cx="6115291" cy="6858000"/>
          </a:xfrm>
          <a:prstGeom prst="rect">
            <a:avLst/>
          </a:prstGeom>
          <a:solidFill>
            <a:srgbClr val="90807A">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970995" y="2704421"/>
            <a:ext cx="2821578" cy="458423"/>
            <a:chOff x="5969725" y="1801451"/>
            <a:chExt cx="2821578" cy="458423"/>
          </a:xfrm>
          <a:solidFill>
            <a:schemeClr val="bg1">
              <a:lumMod val="85000"/>
            </a:schemeClr>
          </a:solidFill>
        </p:grpSpPr>
        <p:sp>
          <p:nvSpPr>
            <p:cNvPr id="2" name="矩形 1"/>
            <p:cNvSpPr/>
            <p:nvPr/>
          </p:nvSpPr>
          <p:spPr>
            <a:xfrm>
              <a:off x="5969726" y="1801451"/>
              <a:ext cx="2821577"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969725" y="1801451"/>
              <a:ext cx="93115"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5970995" y="3301357"/>
            <a:ext cx="2821578" cy="459854"/>
            <a:chOff x="5969725" y="2398387"/>
            <a:chExt cx="2821578" cy="459854"/>
          </a:xfrm>
          <a:solidFill>
            <a:schemeClr val="bg1">
              <a:lumMod val="85000"/>
            </a:schemeClr>
          </a:solidFill>
        </p:grpSpPr>
        <p:sp>
          <p:nvSpPr>
            <p:cNvPr id="24" name="矩形 23"/>
            <p:cNvSpPr/>
            <p:nvPr/>
          </p:nvSpPr>
          <p:spPr>
            <a:xfrm>
              <a:off x="5969726" y="2398387"/>
              <a:ext cx="2821577"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矩形 33"/>
            <p:cNvSpPr/>
            <p:nvPr/>
          </p:nvSpPr>
          <p:spPr>
            <a:xfrm>
              <a:off x="5969725" y="2399818"/>
              <a:ext cx="93115"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7" name="组合 6"/>
          <p:cNvGrpSpPr/>
          <p:nvPr/>
        </p:nvGrpSpPr>
        <p:grpSpPr>
          <a:xfrm>
            <a:off x="5970995" y="3874984"/>
            <a:ext cx="2821578" cy="466057"/>
            <a:chOff x="5969725" y="2972014"/>
            <a:chExt cx="2821578" cy="466057"/>
          </a:xfrm>
          <a:solidFill>
            <a:schemeClr val="bg1">
              <a:lumMod val="85000"/>
            </a:schemeClr>
          </a:solidFill>
        </p:grpSpPr>
        <p:sp>
          <p:nvSpPr>
            <p:cNvPr id="25" name="矩形 24"/>
            <p:cNvSpPr/>
            <p:nvPr/>
          </p:nvSpPr>
          <p:spPr>
            <a:xfrm>
              <a:off x="5969726" y="2979648"/>
              <a:ext cx="2821577"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969725" y="2972014"/>
              <a:ext cx="93115"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1568466" y="4341875"/>
            <a:ext cx="2926080" cy="922020"/>
          </a:xfrm>
          <a:prstGeom prst="rect">
            <a:avLst/>
          </a:prstGeom>
          <a:noFill/>
        </p:spPr>
        <p:txBody>
          <a:bodyPr wrap="none" rtlCol="0">
            <a:spAutoFit/>
          </a:bodyPr>
          <a:lstStyle/>
          <a:p>
            <a:pPr algn="ctr"/>
            <a:r>
              <a:rPr lang="zh-CN" altLang="en-US" sz="5400" b="1" dirty="0">
                <a:solidFill>
                  <a:srgbClr val="90807A"/>
                </a:solidFill>
                <a:latin typeface="微软雅黑" panose="020B0503020204020204" pitchFamily="34" charset="-122"/>
                <a:ea typeface="微软雅黑" panose="020B0503020204020204" pitchFamily="34" charset="-122"/>
              </a:rPr>
              <a:t>研究背景</a:t>
            </a:r>
            <a:endParaRPr lang="zh-CN" altLang="en-US" sz="5400" b="1" dirty="0">
              <a:solidFill>
                <a:srgbClr val="90807A"/>
              </a:solidFill>
              <a:latin typeface="微软雅黑" panose="020B0503020204020204" pitchFamily="34" charset="-122"/>
              <a:ea typeface="微软雅黑" panose="020B0503020204020204" pitchFamily="34" charset="-122"/>
            </a:endParaRPr>
          </a:p>
        </p:txBody>
      </p:sp>
      <p:sp>
        <p:nvSpPr>
          <p:cNvPr id="8" name="椭圆 7"/>
          <p:cNvSpPr/>
          <p:nvPr/>
        </p:nvSpPr>
        <p:spPr>
          <a:xfrm>
            <a:off x="1826469" y="1686263"/>
            <a:ext cx="2448272" cy="2448272"/>
          </a:xfrm>
          <a:prstGeom prst="ellipse">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4"/>
          <p:cNvSpPr txBox="1"/>
          <p:nvPr/>
        </p:nvSpPr>
        <p:spPr>
          <a:xfrm>
            <a:off x="1879374" y="3400972"/>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a:solidFill>
                  <a:schemeClr val="bg1"/>
                </a:solidFill>
                <a:latin typeface="微软雅黑" panose="020B0503020204020204" pitchFamily="34" charset="-122"/>
                <a:ea typeface="微软雅黑" panose="020B0503020204020204" pitchFamily="34" charset="-122"/>
              </a:rPr>
              <a:t>第一章</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0" name="椭圆 19"/>
          <p:cNvSpPr/>
          <p:nvPr/>
        </p:nvSpPr>
        <p:spPr>
          <a:xfrm>
            <a:off x="1930225" y="1790019"/>
            <a:ext cx="2240761" cy="2240761"/>
          </a:xfrm>
          <a:prstGeom prst="ellipse">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6263272" y="2741691"/>
            <a:ext cx="1097280" cy="1555042"/>
            <a:chOff x="6155957" y="1837451"/>
            <a:chExt cx="1097280" cy="1555042"/>
          </a:xfrm>
        </p:grpSpPr>
        <p:sp>
          <p:nvSpPr>
            <p:cNvPr id="3" name="矩形 2"/>
            <p:cNvSpPr/>
            <p:nvPr/>
          </p:nvSpPr>
          <p:spPr>
            <a:xfrm>
              <a:off x="6155957" y="1837451"/>
              <a:ext cx="640080" cy="368300"/>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简介</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6155957" y="2442932"/>
              <a:ext cx="1097280" cy="368300"/>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文章贡献</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6155957" y="3024193"/>
              <a:ext cx="1097280" cy="368300"/>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背景知识</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sp>
        <p:nvSpPr>
          <p:cNvPr id="46" name="Freeform 28"/>
          <p:cNvSpPr>
            <a:spLocks noEditPoints="1"/>
          </p:cNvSpPr>
          <p:nvPr/>
        </p:nvSpPr>
        <p:spPr bwMode="auto">
          <a:xfrm>
            <a:off x="2445615" y="2256013"/>
            <a:ext cx="1315781" cy="988635"/>
          </a:xfrm>
          <a:custGeom>
            <a:avLst/>
            <a:gdLst>
              <a:gd name="T0" fmla="*/ 40 w 192"/>
              <a:gd name="T1" fmla="*/ 118 h 144"/>
              <a:gd name="T2" fmla="*/ 40 w 192"/>
              <a:gd name="T3" fmla="*/ 118 h 144"/>
              <a:gd name="T4" fmla="*/ 56 w 192"/>
              <a:gd name="T5" fmla="*/ 116 h 144"/>
              <a:gd name="T6" fmla="*/ 97 w 192"/>
              <a:gd name="T7" fmla="*/ 137 h 144"/>
              <a:gd name="T8" fmla="*/ 99 w 192"/>
              <a:gd name="T9" fmla="*/ 137 h 144"/>
              <a:gd name="T10" fmla="*/ 140 w 192"/>
              <a:gd name="T11" fmla="*/ 116 h 144"/>
              <a:gd name="T12" fmla="*/ 156 w 192"/>
              <a:gd name="T13" fmla="*/ 118 h 144"/>
              <a:gd name="T14" fmla="*/ 156 w 192"/>
              <a:gd name="T15" fmla="*/ 118 h 144"/>
              <a:gd name="T16" fmla="*/ 156 w 192"/>
              <a:gd name="T17" fmla="*/ 70 h 144"/>
              <a:gd name="T18" fmla="*/ 96 w 192"/>
              <a:gd name="T19" fmla="*/ 98 h 144"/>
              <a:gd name="T20" fmla="*/ 40 w 192"/>
              <a:gd name="T21" fmla="*/ 72 h 144"/>
              <a:gd name="T22" fmla="*/ 40 w 192"/>
              <a:gd name="T23" fmla="*/ 118 h 144"/>
              <a:gd name="T24" fmla="*/ 96 w 192"/>
              <a:gd name="T25" fmla="*/ 0 h 144"/>
              <a:gd name="T26" fmla="*/ 0 w 192"/>
              <a:gd name="T27" fmla="*/ 44 h 144"/>
              <a:gd name="T28" fmla="*/ 96 w 192"/>
              <a:gd name="T29" fmla="*/ 88 h 144"/>
              <a:gd name="T30" fmla="*/ 192 w 192"/>
              <a:gd name="T31" fmla="*/ 44 h 144"/>
              <a:gd name="T32" fmla="*/ 96 w 192"/>
              <a:gd name="T33" fmla="*/ 0 h 144"/>
              <a:gd name="T34" fmla="*/ 8 w 192"/>
              <a:gd name="T35" fmla="*/ 56 h 144"/>
              <a:gd name="T36" fmla="*/ 4 w 192"/>
              <a:gd name="T37" fmla="*/ 104 h 144"/>
              <a:gd name="T38" fmla="*/ 12 w 192"/>
              <a:gd name="T39" fmla="*/ 104 h 144"/>
              <a:gd name="T40" fmla="*/ 12 w 192"/>
              <a:gd name="T41" fmla="*/ 58 h 144"/>
              <a:gd name="T42" fmla="*/ 8 w 192"/>
              <a:gd name="T43" fmla="*/ 56 h 144"/>
              <a:gd name="T44" fmla="*/ 16 w 192"/>
              <a:gd name="T45" fmla="*/ 144 h 144"/>
              <a:gd name="T46" fmla="*/ 9 w 192"/>
              <a:gd name="T47" fmla="*/ 124 h 144"/>
              <a:gd name="T48" fmla="*/ 16 w 192"/>
              <a:gd name="T49" fmla="*/ 116 h 144"/>
              <a:gd name="T50" fmla="*/ 8 w 192"/>
              <a:gd name="T51" fmla="*/ 108 h 144"/>
              <a:gd name="T52" fmla="*/ 0 w 192"/>
              <a:gd name="T53" fmla="*/ 116 h 144"/>
              <a:gd name="T54" fmla="*/ 7 w 192"/>
              <a:gd name="T55" fmla="*/ 124 h 144"/>
              <a:gd name="T56" fmla="*/ 0 w 192"/>
              <a:gd name="T57" fmla="*/ 144 h 144"/>
              <a:gd name="T58" fmla="*/ 16 w 192"/>
              <a:gd name="T5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40" y="118"/>
                </a:moveTo>
                <a:cubicBezTo>
                  <a:pt x="40" y="118"/>
                  <a:pt x="40" y="118"/>
                  <a:pt x="40" y="118"/>
                </a:cubicBezTo>
                <a:cubicBezTo>
                  <a:pt x="45" y="116"/>
                  <a:pt x="50" y="116"/>
                  <a:pt x="56" y="116"/>
                </a:cubicBezTo>
                <a:cubicBezTo>
                  <a:pt x="72" y="116"/>
                  <a:pt x="91" y="127"/>
                  <a:pt x="97" y="137"/>
                </a:cubicBezTo>
                <a:cubicBezTo>
                  <a:pt x="99" y="137"/>
                  <a:pt x="99" y="137"/>
                  <a:pt x="99" y="137"/>
                </a:cubicBezTo>
                <a:cubicBezTo>
                  <a:pt x="105" y="127"/>
                  <a:pt x="123" y="116"/>
                  <a:pt x="140" y="116"/>
                </a:cubicBezTo>
                <a:cubicBezTo>
                  <a:pt x="145" y="116"/>
                  <a:pt x="151" y="116"/>
                  <a:pt x="156" y="118"/>
                </a:cubicBezTo>
                <a:cubicBezTo>
                  <a:pt x="156" y="118"/>
                  <a:pt x="156" y="118"/>
                  <a:pt x="156" y="118"/>
                </a:cubicBezTo>
                <a:cubicBezTo>
                  <a:pt x="156" y="70"/>
                  <a:pt x="156" y="70"/>
                  <a:pt x="156" y="70"/>
                </a:cubicBezTo>
                <a:cubicBezTo>
                  <a:pt x="96" y="98"/>
                  <a:pt x="96" y="98"/>
                  <a:pt x="96" y="98"/>
                </a:cubicBezTo>
                <a:cubicBezTo>
                  <a:pt x="40" y="72"/>
                  <a:pt x="40" y="72"/>
                  <a:pt x="40" y="72"/>
                </a:cubicBezTo>
                <a:lnTo>
                  <a:pt x="40" y="118"/>
                </a:lnTo>
                <a:close/>
                <a:moveTo>
                  <a:pt x="96" y="0"/>
                </a:moveTo>
                <a:cubicBezTo>
                  <a:pt x="0" y="44"/>
                  <a:pt x="0" y="44"/>
                  <a:pt x="0" y="44"/>
                </a:cubicBezTo>
                <a:cubicBezTo>
                  <a:pt x="96" y="88"/>
                  <a:pt x="96" y="88"/>
                  <a:pt x="96" y="88"/>
                </a:cubicBezTo>
                <a:cubicBezTo>
                  <a:pt x="192" y="44"/>
                  <a:pt x="192" y="44"/>
                  <a:pt x="192" y="44"/>
                </a:cubicBezTo>
                <a:lnTo>
                  <a:pt x="96" y="0"/>
                </a:lnTo>
                <a:close/>
                <a:moveTo>
                  <a:pt x="8" y="56"/>
                </a:moveTo>
                <a:cubicBezTo>
                  <a:pt x="4" y="104"/>
                  <a:pt x="4" y="104"/>
                  <a:pt x="4" y="104"/>
                </a:cubicBezTo>
                <a:cubicBezTo>
                  <a:pt x="12" y="104"/>
                  <a:pt x="12" y="104"/>
                  <a:pt x="12" y="104"/>
                </a:cubicBezTo>
                <a:cubicBezTo>
                  <a:pt x="12" y="58"/>
                  <a:pt x="12" y="58"/>
                  <a:pt x="12" y="58"/>
                </a:cubicBezTo>
                <a:lnTo>
                  <a:pt x="8" y="56"/>
                </a:lnTo>
                <a:close/>
                <a:moveTo>
                  <a:pt x="16" y="144"/>
                </a:moveTo>
                <a:cubicBezTo>
                  <a:pt x="9" y="124"/>
                  <a:pt x="9" y="124"/>
                  <a:pt x="9" y="124"/>
                </a:cubicBezTo>
                <a:cubicBezTo>
                  <a:pt x="13" y="123"/>
                  <a:pt x="16" y="120"/>
                  <a:pt x="16" y="116"/>
                </a:cubicBezTo>
                <a:cubicBezTo>
                  <a:pt x="16" y="111"/>
                  <a:pt x="12" y="108"/>
                  <a:pt x="8" y="108"/>
                </a:cubicBezTo>
                <a:cubicBezTo>
                  <a:pt x="3" y="108"/>
                  <a:pt x="0" y="111"/>
                  <a:pt x="0" y="116"/>
                </a:cubicBezTo>
                <a:cubicBezTo>
                  <a:pt x="0" y="120"/>
                  <a:pt x="3" y="123"/>
                  <a:pt x="7" y="124"/>
                </a:cubicBezTo>
                <a:cubicBezTo>
                  <a:pt x="0" y="144"/>
                  <a:pt x="0" y="144"/>
                  <a:pt x="0" y="144"/>
                </a:cubicBezTo>
                <a:lnTo>
                  <a:pt x="16" y="14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2124584" y="533870"/>
            <a:ext cx="9283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rgbClr val="90807A"/>
                </a:solidFill>
                <a:latin typeface="Arial" panose="020B0604020202020204" pitchFamily="34" charset="0"/>
                <a:cs typeface="Arial" panose="020B0604020202020204" pitchFamily="34" charset="0"/>
                <a:sym typeface="Impact" panose="020B0806030902050204" pitchFamily="34" charset="0"/>
              </a:rPr>
              <a:t>简介</a:t>
            </a:r>
            <a:endParaRPr lang="zh-CN" altLang="en-US" sz="2935" b="1" dirty="0">
              <a:solidFill>
                <a:srgbClr val="90807A"/>
              </a:solidFill>
              <a:latin typeface="Arial" panose="020B0604020202020204" pitchFamily="34" charset="0"/>
              <a:ea typeface="宋体" panose="02010600030101010101" pitchFamily="2" charset="-122"/>
              <a:cs typeface="Arial" panose="020B0604020202020204" pitchFamily="34" charset="0"/>
            </a:endParaRPr>
          </a:p>
        </p:txBody>
      </p:sp>
      <p:pic>
        <p:nvPicPr>
          <p:cNvPr id="15" name="图片 14"/>
          <p:cNvPicPr>
            <a:picLocks noChangeAspect="1"/>
          </p:cNvPicPr>
          <p:nvPr/>
        </p:nvPicPr>
        <p:blipFill rotWithShape="1">
          <a:blip r:embed="rId1" cstate="email"/>
          <a:srcRect/>
          <a:stretch>
            <a:fillRect/>
          </a:stretch>
        </p:blipFill>
        <p:spPr>
          <a:xfrm>
            <a:off x="-318053" y="0"/>
            <a:ext cx="2680698" cy="1152939"/>
          </a:xfrm>
          <a:prstGeom prst="rect">
            <a:avLst/>
          </a:prstGeom>
        </p:spPr>
      </p:pic>
      <p:sp>
        <p:nvSpPr>
          <p:cNvPr id="34" name="矩形 33"/>
          <p:cNvSpPr/>
          <p:nvPr/>
        </p:nvSpPr>
        <p:spPr>
          <a:xfrm>
            <a:off x="5674756" y="1637190"/>
            <a:ext cx="1299210" cy="428625"/>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数据外包</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35" name="矩形 47"/>
          <p:cNvSpPr>
            <a:spLocks noChangeArrowheads="1"/>
          </p:cNvSpPr>
          <p:nvPr/>
        </p:nvSpPr>
        <p:spPr bwMode="auto">
          <a:xfrm>
            <a:off x="5674995" y="2121535"/>
            <a:ext cx="5250815" cy="72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600" dirty="0">
                <a:solidFill>
                  <a:srgbClr val="202A36"/>
                </a:solidFill>
                <a:sym typeface="微软雅黑" panose="020B0503020204020204" pitchFamily="34" charset="-122"/>
              </a:rPr>
              <a:t>传统的访问模型（例如</a:t>
            </a:r>
            <a:r>
              <a:rPr lang="en-US" altLang="zh-CN" sz="1600" dirty="0">
                <a:solidFill>
                  <a:srgbClr val="202A36"/>
                </a:solidFill>
                <a:sym typeface="微软雅黑" panose="020B0503020204020204" pitchFamily="34" charset="-122"/>
              </a:rPr>
              <a:t>MAC</a:t>
            </a:r>
            <a:r>
              <a:rPr lang="zh-CN" altLang="en-US" sz="1600" dirty="0">
                <a:solidFill>
                  <a:srgbClr val="202A36"/>
                </a:solidFill>
                <a:sym typeface="微软雅黑" panose="020B0503020204020204" pitchFamily="34" charset="-122"/>
              </a:rPr>
              <a:t>、</a:t>
            </a:r>
            <a:r>
              <a:rPr lang="en-US" altLang="zh-CN" sz="1600" dirty="0">
                <a:solidFill>
                  <a:srgbClr val="202A36"/>
                </a:solidFill>
                <a:sym typeface="微软雅黑" panose="020B0503020204020204" pitchFamily="34" charset="-122"/>
              </a:rPr>
              <a:t>DAC</a:t>
            </a:r>
            <a:r>
              <a:rPr lang="zh-CN" altLang="en-US" sz="1600" dirty="0">
                <a:solidFill>
                  <a:srgbClr val="202A36"/>
                </a:solidFill>
                <a:sym typeface="微软雅黑" panose="020B0503020204020204" pitchFamily="34" charset="-122"/>
              </a:rPr>
              <a:t>、</a:t>
            </a:r>
            <a:r>
              <a:rPr lang="en-US" altLang="zh-CN" sz="1600" dirty="0">
                <a:solidFill>
                  <a:srgbClr val="202A36"/>
                </a:solidFill>
                <a:sym typeface="微软雅黑" panose="020B0503020204020204" pitchFamily="34" charset="-122"/>
              </a:rPr>
              <a:t>RBAC</a:t>
            </a:r>
            <a:r>
              <a:rPr lang="zh-CN" altLang="en-US" sz="1600" dirty="0">
                <a:solidFill>
                  <a:srgbClr val="202A36"/>
                </a:solidFill>
                <a:sym typeface="微软雅黑" panose="020B0503020204020204" pitchFamily="34" charset="-122"/>
              </a:rPr>
              <a:t>）不适用于数据外包</a:t>
            </a:r>
            <a:endParaRPr lang="zh-CN" altLang="en-US" sz="1600" dirty="0">
              <a:solidFill>
                <a:srgbClr val="202A36"/>
              </a:solidFill>
              <a:sym typeface="微软雅黑" panose="020B0503020204020204" pitchFamily="34" charset="-122"/>
            </a:endParaRPr>
          </a:p>
        </p:txBody>
      </p:sp>
      <p:sp>
        <p:nvSpPr>
          <p:cNvPr id="36" name="矩形 35"/>
          <p:cNvSpPr/>
          <p:nvPr/>
        </p:nvSpPr>
        <p:spPr>
          <a:xfrm>
            <a:off x="5674174" y="3373915"/>
            <a:ext cx="1299210" cy="428625"/>
          </a:xfrm>
          <a:prstGeom prst="rect">
            <a:avLst/>
          </a:prstGeom>
        </p:spPr>
        <p:txBody>
          <a:bodyPr wrap="none" lIns="91431" tIns="45716" rIns="91431" bIns="45716">
            <a:spAutoFit/>
          </a:bodyPr>
          <a:lstStyle/>
          <a:p>
            <a:r>
              <a:rPr lang="zh-CN" sz="2200" b="1" dirty="0">
                <a:solidFill>
                  <a:srgbClr val="202A36"/>
                </a:solidFill>
                <a:latin typeface="微软雅黑" panose="020B0503020204020204" pitchFamily="34" charset="-122"/>
                <a:ea typeface="微软雅黑" panose="020B0503020204020204" pitchFamily="34" charset="-122"/>
              </a:rPr>
              <a:t>加密方案</a:t>
            </a:r>
            <a:endParaRPr lang="zh-CN" sz="2200" b="1" dirty="0">
              <a:solidFill>
                <a:srgbClr val="202A36"/>
              </a:solidFill>
              <a:latin typeface="微软雅黑" panose="020B0503020204020204" pitchFamily="34" charset="-122"/>
              <a:ea typeface="微软雅黑" panose="020B0503020204020204" pitchFamily="34" charset="-122"/>
            </a:endParaRPr>
          </a:p>
        </p:txBody>
      </p:sp>
      <p:sp>
        <p:nvSpPr>
          <p:cNvPr id="37" name="矩形 47"/>
          <p:cNvSpPr>
            <a:spLocks noChangeArrowheads="1"/>
          </p:cNvSpPr>
          <p:nvPr/>
        </p:nvSpPr>
        <p:spPr bwMode="auto">
          <a:xfrm>
            <a:off x="5674360" y="3858260"/>
            <a:ext cx="5251450" cy="1689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30000"/>
              </a:lnSpc>
              <a:buClrTx/>
              <a:buSzTx/>
              <a:buNone/>
            </a:pPr>
            <a:r>
              <a:rPr lang="zh-CN" altLang="en-US" sz="1600" dirty="0">
                <a:solidFill>
                  <a:srgbClr val="202A36"/>
                </a:solidFill>
                <a:sym typeface="微软雅黑" panose="020B0503020204020204" pitchFamily="34" charset="-122"/>
              </a:rPr>
              <a:t>在云计算中，现有的解决方案通常应用基于属性的加密来实现安全访问控制和数据隐私；对于撤销问题，大多数研究倾向于采用代理重加密（</a:t>
            </a:r>
            <a:r>
              <a:rPr lang="en-US" altLang="zh-CN" sz="1600" dirty="0">
                <a:solidFill>
                  <a:srgbClr val="202A36"/>
                </a:solidFill>
                <a:sym typeface="微软雅黑" panose="020B0503020204020204" pitchFamily="34" charset="-122"/>
              </a:rPr>
              <a:t>PRE</a:t>
            </a:r>
            <a:r>
              <a:rPr lang="zh-CN" altLang="en-US" sz="1600" dirty="0">
                <a:solidFill>
                  <a:srgbClr val="202A36"/>
                </a:solidFill>
                <a:sym typeface="微软雅黑" panose="020B0503020204020204" pitchFamily="34" charset="-122"/>
              </a:rPr>
              <a:t>）。但是，由于属性吊销或策略更新带来的密钥更新和分发会产生昂贵的开销问题。</a:t>
            </a:r>
            <a:endParaRPr lang="zh-CN" altLang="en-US" sz="1600" dirty="0">
              <a:solidFill>
                <a:srgbClr val="202A36"/>
              </a:solidFill>
              <a:sym typeface="微软雅黑" panose="020B0503020204020204" pitchFamily="34" charset="-122"/>
            </a:endParaRPr>
          </a:p>
        </p:txBody>
      </p:sp>
      <p:sp>
        <p:nvSpPr>
          <p:cNvPr id="6" name="任意多边形 5"/>
          <p:cNvSpPr/>
          <p:nvPr/>
        </p:nvSpPr>
        <p:spPr>
          <a:xfrm rot="5400000">
            <a:off x="3438571" y="3310847"/>
            <a:ext cx="1770974" cy="851889"/>
          </a:xfrm>
          <a:custGeom>
            <a:avLst/>
            <a:gdLst>
              <a:gd name="connsiteX0" fmla="*/ 0 w 1503912"/>
              <a:gd name="connsiteY0" fmla="*/ 487471 h 723424"/>
              <a:gd name="connsiteX1" fmla="*/ 546441 w 1503912"/>
              <a:gd name="connsiteY1" fmla="*/ 194123 h 723424"/>
              <a:gd name="connsiteX2" fmla="*/ 622201 w 1503912"/>
              <a:gd name="connsiteY2" fmla="*/ 182561 h 723424"/>
              <a:gd name="connsiteX3" fmla="*/ 759473 w 1503912"/>
              <a:gd name="connsiteY3" fmla="*/ 0 h 723424"/>
              <a:gd name="connsiteX4" fmla="*/ 896982 w 1503912"/>
              <a:gd name="connsiteY4" fmla="*/ 182876 h 723424"/>
              <a:gd name="connsiteX5" fmla="*/ 951826 w 1503912"/>
              <a:gd name="connsiteY5" fmla="*/ 190149 h 723424"/>
              <a:gd name="connsiteX6" fmla="*/ 1503912 w 1503912"/>
              <a:gd name="connsiteY6" fmla="*/ 472727 h 723424"/>
              <a:gd name="connsiteX7" fmla="*/ 1272630 w 1503912"/>
              <a:gd name="connsiteY7" fmla="*/ 713261 h 723424"/>
              <a:gd name="connsiteX8" fmla="*/ 235953 w 1503912"/>
              <a:gd name="connsiteY8" fmla="*/ 723424 h 7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12" h="723424">
                <a:moveTo>
                  <a:pt x="0" y="487471"/>
                </a:moveTo>
                <a:cubicBezTo>
                  <a:pt x="155116" y="332355"/>
                  <a:pt x="346085" y="234486"/>
                  <a:pt x="546441" y="194123"/>
                </a:cubicBezTo>
                <a:lnTo>
                  <a:pt x="622201" y="182561"/>
                </a:lnTo>
                <a:lnTo>
                  <a:pt x="759473" y="0"/>
                </a:lnTo>
                <a:lnTo>
                  <a:pt x="896982" y="182876"/>
                </a:lnTo>
                <a:lnTo>
                  <a:pt x="951826" y="190149"/>
                </a:lnTo>
                <a:cubicBezTo>
                  <a:pt x="1152934" y="226576"/>
                  <a:pt x="1345785" y="320682"/>
                  <a:pt x="1503912" y="472727"/>
                </a:cubicBezTo>
                <a:lnTo>
                  <a:pt x="1272630" y="713261"/>
                </a:lnTo>
                <a:cubicBezTo>
                  <a:pt x="981963" y="433774"/>
                  <a:pt x="521086" y="438291"/>
                  <a:pt x="235953" y="723424"/>
                </a:cubicBezTo>
                <a:close/>
              </a:path>
            </a:pathLst>
          </a:cu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7" name="任意多边形 6"/>
          <p:cNvSpPr/>
          <p:nvPr/>
        </p:nvSpPr>
        <p:spPr>
          <a:xfrm rot="18900000">
            <a:off x="1626527" y="3098563"/>
            <a:ext cx="1247695" cy="1264544"/>
          </a:xfrm>
          <a:custGeom>
            <a:avLst/>
            <a:gdLst>
              <a:gd name="connsiteX0" fmla="*/ 1053001 w 1059543"/>
              <a:gd name="connsiteY0" fmla="*/ 0 h 1073851"/>
              <a:gd name="connsiteX1" fmla="*/ 1059543 w 1059543"/>
              <a:gd name="connsiteY1" fmla="*/ 333624 h 1073851"/>
              <a:gd name="connsiteX2" fmla="*/ 333688 w 1059543"/>
              <a:gd name="connsiteY2" fmla="*/ 1073851 h 1073851"/>
              <a:gd name="connsiteX3" fmla="*/ 0 w 1059543"/>
              <a:gd name="connsiteY3" fmla="*/ 1073851 h 1073851"/>
              <a:gd name="connsiteX4" fmla="*/ 178963 w 1059543"/>
              <a:gd name="connsiteY4" fmla="*/ 480031 h 1073851"/>
              <a:gd name="connsiteX5" fmla="*/ 224358 w 1059543"/>
              <a:gd name="connsiteY5" fmla="*/ 418287 h 1073851"/>
              <a:gd name="connsiteX6" fmla="*/ 192333 w 1059543"/>
              <a:gd name="connsiteY6" fmla="*/ 192129 h 1073851"/>
              <a:gd name="connsiteX7" fmla="*/ 418880 w 1059543"/>
              <a:gd name="connsiteY7" fmla="*/ 224209 h 1073851"/>
              <a:gd name="connsiteX8" fmla="*/ 462804 w 1059543"/>
              <a:gd name="connsiteY8" fmla="*/ 190570 h 1073851"/>
              <a:gd name="connsiteX9" fmla="*/ 1053001 w 1059543"/>
              <a:gd name="connsiteY9" fmla="*/ 0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9543" h="1073851">
                <a:moveTo>
                  <a:pt x="1053001" y="0"/>
                </a:moveTo>
                <a:lnTo>
                  <a:pt x="1059543" y="333624"/>
                </a:lnTo>
                <a:cubicBezTo>
                  <a:pt x="656383" y="341529"/>
                  <a:pt x="333688" y="670613"/>
                  <a:pt x="333688" y="1073851"/>
                </a:cubicBezTo>
                <a:lnTo>
                  <a:pt x="0" y="1073851"/>
                </a:lnTo>
                <a:cubicBezTo>
                  <a:pt x="0" y="854484"/>
                  <a:pt x="65832" y="650244"/>
                  <a:pt x="178963" y="480031"/>
                </a:cubicBezTo>
                <a:lnTo>
                  <a:pt x="224358" y="418287"/>
                </a:lnTo>
                <a:lnTo>
                  <a:pt x="192333" y="192129"/>
                </a:lnTo>
                <a:lnTo>
                  <a:pt x="418880" y="224209"/>
                </a:lnTo>
                <a:lnTo>
                  <a:pt x="462804" y="190570"/>
                </a:lnTo>
                <a:cubicBezTo>
                  <a:pt x="630767" y="74123"/>
                  <a:pt x="833676" y="4301"/>
                  <a:pt x="1053001" y="0"/>
                </a:cubicBezTo>
                <a:close/>
              </a:path>
            </a:pathLst>
          </a:cu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8" name="任意多边形 7"/>
          <p:cNvSpPr/>
          <p:nvPr/>
        </p:nvSpPr>
        <p:spPr>
          <a:xfrm rot="18900000" flipV="1">
            <a:off x="2600108" y="4071103"/>
            <a:ext cx="1247695" cy="1264544"/>
          </a:xfrm>
          <a:custGeom>
            <a:avLst/>
            <a:gdLst>
              <a:gd name="connsiteX0" fmla="*/ 333688 w 1059543"/>
              <a:gd name="connsiteY0" fmla="*/ 1073851 h 1073851"/>
              <a:gd name="connsiteX1" fmla="*/ 1059543 w 1059543"/>
              <a:gd name="connsiteY1" fmla="*/ 333624 h 1073851"/>
              <a:gd name="connsiteX2" fmla="*/ 1053001 w 1059543"/>
              <a:gd name="connsiteY2" fmla="*/ 0 h 1073851"/>
              <a:gd name="connsiteX3" fmla="*/ 462804 w 1059543"/>
              <a:gd name="connsiteY3" fmla="*/ 190570 h 1073851"/>
              <a:gd name="connsiteX4" fmla="*/ 418881 w 1059543"/>
              <a:gd name="connsiteY4" fmla="*/ 224208 h 1073851"/>
              <a:gd name="connsiteX5" fmla="*/ 192334 w 1059543"/>
              <a:gd name="connsiteY5" fmla="*/ 192128 h 1073851"/>
              <a:gd name="connsiteX6" fmla="*/ 224359 w 1059543"/>
              <a:gd name="connsiteY6" fmla="*/ 418285 h 1073851"/>
              <a:gd name="connsiteX7" fmla="*/ 178964 w 1059543"/>
              <a:gd name="connsiteY7" fmla="*/ 480031 h 1073851"/>
              <a:gd name="connsiteX8" fmla="*/ 0 w 1059543"/>
              <a:gd name="connsiteY8" fmla="*/ 107385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333688" y="1073851"/>
                </a:moveTo>
                <a:cubicBezTo>
                  <a:pt x="333688" y="670613"/>
                  <a:pt x="656383" y="341529"/>
                  <a:pt x="1059543" y="333624"/>
                </a:cubicBezTo>
                <a:lnTo>
                  <a:pt x="1053001" y="0"/>
                </a:lnTo>
                <a:cubicBezTo>
                  <a:pt x="833676" y="4300"/>
                  <a:pt x="630767" y="74123"/>
                  <a:pt x="462804" y="190570"/>
                </a:cubicBezTo>
                <a:lnTo>
                  <a:pt x="418881" y="224208"/>
                </a:lnTo>
                <a:lnTo>
                  <a:pt x="192334" y="192128"/>
                </a:lnTo>
                <a:lnTo>
                  <a:pt x="224359" y="418285"/>
                </a:lnTo>
                <a:lnTo>
                  <a:pt x="178964" y="480031"/>
                </a:lnTo>
                <a:cubicBezTo>
                  <a:pt x="65832" y="650245"/>
                  <a:pt x="0" y="854484"/>
                  <a:pt x="0" y="1073851"/>
                </a:cubicBezTo>
                <a:close/>
              </a:path>
            </a:pathLst>
          </a:cu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9" name="任意多边形 8"/>
          <p:cNvSpPr/>
          <p:nvPr/>
        </p:nvSpPr>
        <p:spPr>
          <a:xfrm rot="2700000">
            <a:off x="2577674" y="2122413"/>
            <a:ext cx="1247695" cy="1264544"/>
          </a:xfrm>
          <a:custGeom>
            <a:avLst/>
            <a:gdLst>
              <a:gd name="connsiteX0" fmla="*/ 219275 w 1059543"/>
              <a:gd name="connsiteY0" fmla="*/ 192128 h 1073851"/>
              <a:gd name="connsiteX1" fmla="*/ 423085 w 1059543"/>
              <a:gd name="connsiteY1" fmla="*/ 220989 h 1073851"/>
              <a:gd name="connsiteX2" fmla="*/ 462804 w 1059543"/>
              <a:gd name="connsiteY2" fmla="*/ 190570 h 1073851"/>
              <a:gd name="connsiteX3" fmla="*/ 1053001 w 1059543"/>
              <a:gd name="connsiteY3" fmla="*/ 0 h 1073851"/>
              <a:gd name="connsiteX4" fmla="*/ 1059543 w 1059543"/>
              <a:gd name="connsiteY4" fmla="*/ 333624 h 1073851"/>
              <a:gd name="connsiteX5" fmla="*/ 333688 w 1059543"/>
              <a:gd name="connsiteY5" fmla="*/ 1073851 h 1073851"/>
              <a:gd name="connsiteX6" fmla="*/ 0 w 1059543"/>
              <a:gd name="connsiteY6" fmla="*/ 1073851 h 1073851"/>
              <a:gd name="connsiteX7" fmla="*/ 239386 w 1059543"/>
              <a:gd name="connsiteY7" fmla="*/ 397847 h 1073851"/>
              <a:gd name="connsiteX8" fmla="*/ 247170 w 1059543"/>
              <a:gd name="connsiteY8" fmla="*/ 38912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219275" y="192128"/>
                </a:moveTo>
                <a:lnTo>
                  <a:pt x="423085" y="220989"/>
                </a:lnTo>
                <a:lnTo>
                  <a:pt x="462804" y="190570"/>
                </a:lnTo>
                <a:cubicBezTo>
                  <a:pt x="630767" y="74123"/>
                  <a:pt x="833676" y="4301"/>
                  <a:pt x="1053001" y="0"/>
                </a:cubicBezTo>
                <a:lnTo>
                  <a:pt x="1059543" y="333624"/>
                </a:lnTo>
                <a:cubicBezTo>
                  <a:pt x="656383" y="341529"/>
                  <a:pt x="333688" y="670613"/>
                  <a:pt x="333688" y="1073851"/>
                </a:cubicBezTo>
                <a:lnTo>
                  <a:pt x="0" y="1073851"/>
                </a:lnTo>
                <a:cubicBezTo>
                  <a:pt x="0" y="817923"/>
                  <a:pt x="89604" y="582585"/>
                  <a:pt x="239386" y="397847"/>
                </a:cubicBezTo>
                <a:lnTo>
                  <a:pt x="247170" y="389121"/>
                </a:lnTo>
                <a:close/>
              </a:path>
            </a:pathLst>
          </a:cu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lumMod val="75000"/>
                  <a:lumOff val="25000"/>
                </a:schemeClr>
              </a:solidFill>
            </a:endParaRPr>
          </a:p>
        </p:txBody>
      </p:sp>
      <p:sp>
        <p:nvSpPr>
          <p:cNvPr id="10" name="心形 9"/>
          <p:cNvSpPr/>
          <p:nvPr/>
        </p:nvSpPr>
        <p:spPr>
          <a:xfrm>
            <a:off x="3023010" y="1717610"/>
            <a:ext cx="414145" cy="345121"/>
          </a:xfrm>
          <a:prstGeom prst="hear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nvGrpSpPr>
          <p:cNvPr id="11" name="组合 10"/>
          <p:cNvGrpSpPr/>
          <p:nvPr/>
        </p:nvGrpSpPr>
        <p:grpSpPr>
          <a:xfrm>
            <a:off x="4943301" y="3445002"/>
            <a:ext cx="264804" cy="664871"/>
            <a:chOff x="3114596" y="2996938"/>
            <a:chExt cx="224872" cy="564609"/>
          </a:xfrm>
          <a:solidFill>
            <a:srgbClr val="202A36"/>
          </a:solidFill>
        </p:grpSpPr>
        <p:sp>
          <p:nvSpPr>
            <p:cNvPr id="12" name="椭圆 11"/>
            <p:cNvSpPr/>
            <p:nvPr/>
          </p:nvSpPr>
          <p:spPr>
            <a:xfrm>
              <a:off x="3184508" y="2996938"/>
              <a:ext cx="90487" cy="904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3" name="同侧圆角矩形 12"/>
            <p:cNvSpPr/>
            <p:nvPr/>
          </p:nvSpPr>
          <p:spPr>
            <a:xfrm>
              <a:off x="3114865" y="3096786"/>
              <a:ext cx="224603" cy="6314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矩形 13"/>
            <p:cNvSpPr/>
            <p:nvPr/>
          </p:nvSpPr>
          <p:spPr>
            <a:xfrm>
              <a:off x="3170785" y="3159935"/>
              <a:ext cx="112763" cy="154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 name="同侧圆角矩形 1"/>
            <p:cNvSpPr/>
            <p:nvPr/>
          </p:nvSpPr>
          <p:spPr>
            <a:xfrm rot="10800000">
              <a:off x="3170785"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6" name="同侧圆角矩形 15"/>
            <p:cNvSpPr/>
            <p:nvPr/>
          </p:nvSpPr>
          <p:spPr>
            <a:xfrm rot="10800000">
              <a:off x="3237416"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7" name="同侧圆角矩形 16"/>
            <p:cNvSpPr/>
            <p:nvPr/>
          </p:nvSpPr>
          <p:spPr>
            <a:xfrm rot="10800000">
              <a:off x="3114596"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8" name="同侧圆角矩形 17"/>
            <p:cNvSpPr/>
            <p:nvPr/>
          </p:nvSpPr>
          <p:spPr>
            <a:xfrm rot="10800000">
              <a:off x="3307081"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19" name="组合 18"/>
          <p:cNvGrpSpPr/>
          <p:nvPr/>
        </p:nvGrpSpPr>
        <p:grpSpPr>
          <a:xfrm>
            <a:off x="1047317" y="3548162"/>
            <a:ext cx="517966" cy="367131"/>
            <a:chOff x="4979939" y="3638125"/>
            <a:chExt cx="439857" cy="311768"/>
          </a:xfrm>
          <a:solidFill>
            <a:srgbClr val="202A36"/>
          </a:solidFill>
        </p:grpSpPr>
        <p:grpSp>
          <p:nvGrpSpPr>
            <p:cNvPr id="20" name="组合 19"/>
            <p:cNvGrpSpPr/>
            <p:nvPr/>
          </p:nvGrpSpPr>
          <p:grpSpPr>
            <a:xfrm>
              <a:off x="4979939" y="3681386"/>
              <a:ext cx="439857" cy="268507"/>
              <a:chOff x="4975778" y="3669385"/>
              <a:chExt cx="439857" cy="268507"/>
            </a:xfrm>
            <a:grpFill/>
          </p:grpSpPr>
          <p:grpSp>
            <p:nvGrpSpPr>
              <p:cNvPr id="22" name="组合 21"/>
              <p:cNvGrpSpPr/>
              <p:nvPr/>
            </p:nvGrpSpPr>
            <p:grpSpPr>
              <a:xfrm>
                <a:off x="4975778" y="3689944"/>
                <a:ext cx="439857" cy="24689"/>
                <a:chOff x="4902784" y="3688900"/>
                <a:chExt cx="439857" cy="24689"/>
              </a:xfrm>
              <a:grpFill/>
            </p:grpSpPr>
            <p:sp>
              <p:nvSpPr>
                <p:cNvPr id="26" name="矩形 25"/>
                <p:cNvSpPr/>
                <p:nvPr/>
              </p:nvSpPr>
              <p:spPr>
                <a:xfrm rot="19380000">
                  <a:off x="4902784" y="3688900"/>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7" name="矩形 26"/>
                <p:cNvSpPr/>
                <p:nvPr/>
              </p:nvSpPr>
              <p:spPr>
                <a:xfrm rot="2220000" flipH="1">
                  <a:off x="5090641" y="3688901"/>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23" name="等腰三角形 22"/>
              <p:cNvSpPr/>
              <p:nvPr/>
            </p:nvSpPr>
            <p:spPr>
              <a:xfrm>
                <a:off x="5044333" y="3669385"/>
                <a:ext cx="302746" cy="12780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4" name="矩形 23"/>
              <p:cNvSpPr/>
              <p:nvPr/>
            </p:nvSpPr>
            <p:spPr>
              <a:xfrm>
                <a:off x="5043860"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5" name="矩形 24"/>
              <p:cNvSpPr/>
              <p:nvPr/>
            </p:nvSpPr>
            <p:spPr>
              <a:xfrm>
                <a:off x="5238624"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21" name="剪去单角的矩形 20"/>
            <p:cNvSpPr/>
            <p:nvPr/>
          </p:nvSpPr>
          <p:spPr>
            <a:xfrm flipH="1" flipV="1">
              <a:off x="5266528" y="3638125"/>
              <a:ext cx="45719" cy="88107"/>
            </a:xfrm>
            <a:prstGeom prst="snip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28" name="组合 27"/>
          <p:cNvGrpSpPr/>
          <p:nvPr/>
        </p:nvGrpSpPr>
        <p:grpSpPr>
          <a:xfrm>
            <a:off x="2954606" y="5415165"/>
            <a:ext cx="547996" cy="492765"/>
            <a:chOff x="2928203" y="5369694"/>
            <a:chExt cx="465358" cy="418456"/>
          </a:xfrm>
          <a:solidFill>
            <a:srgbClr val="90807A"/>
          </a:solidFill>
        </p:grpSpPr>
        <p:grpSp>
          <p:nvGrpSpPr>
            <p:cNvPr id="29" name="组合 28"/>
            <p:cNvGrpSpPr/>
            <p:nvPr/>
          </p:nvGrpSpPr>
          <p:grpSpPr>
            <a:xfrm>
              <a:off x="2928203" y="5369694"/>
              <a:ext cx="460390" cy="418456"/>
              <a:chOff x="10760386" y="4041158"/>
              <a:chExt cx="460390" cy="418456"/>
            </a:xfrm>
            <a:grpFill/>
          </p:grpSpPr>
          <p:sp>
            <p:nvSpPr>
              <p:cNvPr id="32" name="任意多边形 31"/>
              <p:cNvSpPr/>
              <p:nvPr/>
            </p:nvSpPr>
            <p:spPr>
              <a:xfrm>
                <a:off x="10813541" y="4041158"/>
                <a:ext cx="407235" cy="357637"/>
              </a:xfrm>
              <a:custGeom>
                <a:avLst/>
                <a:gdLst>
                  <a:gd name="connsiteX0" fmla="*/ 6665 w 406232"/>
                  <a:gd name="connsiteY0" fmla="*/ 305095 h 348959"/>
                  <a:gd name="connsiteX1" fmla="*/ 6665 w 406232"/>
                  <a:gd name="connsiteY1" fmla="*/ 226514 h 348959"/>
                  <a:gd name="connsiteX2" fmla="*/ 73340 w 406232"/>
                  <a:gd name="connsiteY2" fmla="*/ 128882 h 348959"/>
                  <a:gd name="connsiteX3" fmla="*/ 244790 w 406232"/>
                  <a:gd name="connsiteY3" fmla="*/ 43157 h 348959"/>
                  <a:gd name="connsiteX4" fmla="*/ 401952 w 406232"/>
                  <a:gd name="connsiteY4" fmla="*/ 295 h 348959"/>
                  <a:gd name="connsiteX5" fmla="*/ 359090 w 406232"/>
                  <a:gd name="connsiteY5" fmla="*/ 26489 h 348959"/>
                  <a:gd name="connsiteX6" fmla="*/ 330515 w 406232"/>
                  <a:gd name="connsiteY6" fmla="*/ 69351 h 348959"/>
                  <a:gd name="connsiteX7" fmla="*/ 304321 w 406232"/>
                  <a:gd name="connsiteY7" fmla="*/ 114595 h 348959"/>
                  <a:gd name="connsiteX8" fmla="*/ 278127 w 406232"/>
                  <a:gd name="connsiteY8" fmla="*/ 209845 h 348959"/>
                  <a:gd name="connsiteX9" fmla="*/ 211452 w 406232"/>
                  <a:gd name="connsiteY9" fmla="*/ 305095 h 348959"/>
                  <a:gd name="connsiteX10" fmla="*/ 128108 w 406232"/>
                  <a:gd name="connsiteY10" fmla="*/ 345576 h 348959"/>
                  <a:gd name="connsiteX11" fmla="*/ 44765 w 406232"/>
                  <a:gd name="connsiteY11" fmla="*/ 345576 h 348959"/>
                  <a:gd name="connsiteX12" fmla="*/ 6665 w 406232"/>
                  <a:gd name="connsiteY12" fmla="*/ 305095 h 348959"/>
                  <a:gd name="connsiteX0-1" fmla="*/ 6665 w 406232"/>
                  <a:gd name="connsiteY0-2" fmla="*/ 305095 h 348959"/>
                  <a:gd name="connsiteX1-3" fmla="*/ 6665 w 406232"/>
                  <a:gd name="connsiteY1-4" fmla="*/ 226514 h 348959"/>
                  <a:gd name="connsiteX2-5" fmla="*/ 73340 w 406232"/>
                  <a:gd name="connsiteY2-6" fmla="*/ 128882 h 348959"/>
                  <a:gd name="connsiteX3-7" fmla="*/ 244790 w 406232"/>
                  <a:gd name="connsiteY3-8" fmla="*/ 43157 h 348959"/>
                  <a:gd name="connsiteX4-9" fmla="*/ 401952 w 406232"/>
                  <a:gd name="connsiteY4-10" fmla="*/ 295 h 348959"/>
                  <a:gd name="connsiteX5-11" fmla="*/ 359090 w 406232"/>
                  <a:gd name="connsiteY5-12" fmla="*/ 26489 h 348959"/>
                  <a:gd name="connsiteX6-13" fmla="*/ 330515 w 406232"/>
                  <a:gd name="connsiteY6-14" fmla="*/ 69351 h 348959"/>
                  <a:gd name="connsiteX7-15" fmla="*/ 278127 w 406232"/>
                  <a:gd name="connsiteY7-16" fmla="*/ 209845 h 348959"/>
                  <a:gd name="connsiteX8-17" fmla="*/ 211452 w 406232"/>
                  <a:gd name="connsiteY8-18" fmla="*/ 305095 h 348959"/>
                  <a:gd name="connsiteX9-19" fmla="*/ 128108 w 406232"/>
                  <a:gd name="connsiteY9-20" fmla="*/ 345576 h 348959"/>
                  <a:gd name="connsiteX10-21" fmla="*/ 44765 w 406232"/>
                  <a:gd name="connsiteY10-22" fmla="*/ 345576 h 348959"/>
                  <a:gd name="connsiteX11-23" fmla="*/ 6665 w 406232"/>
                  <a:gd name="connsiteY11-24" fmla="*/ 305095 h 348959"/>
                  <a:gd name="connsiteX0-25" fmla="*/ 6665 w 406232"/>
                  <a:gd name="connsiteY0-26" fmla="*/ 305095 h 357637"/>
                  <a:gd name="connsiteX1-27" fmla="*/ 6665 w 406232"/>
                  <a:gd name="connsiteY1-28" fmla="*/ 226514 h 357637"/>
                  <a:gd name="connsiteX2-29" fmla="*/ 73340 w 406232"/>
                  <a:gd name="connsiteY2-30" fmla="*/ 128882 h 357637"/>
                  <a:gd name="connsiteX3-31" fmla="*/ 244790 w 406232"/>
                  <a:gd name="connsiteY3-32" fmla="*/ 43157 h 357637"/>
                  <a:gd name="connsiteX4-33" fmla="*/ 401952 w 406232"/>
                  <a:gd name="connsiteY4-34" fmla="*/ 295 h 357637"/>
                  <a:gd name="connsiteX5-35" fmla="*/ 359090 w 406232"/>
                  <a:gd name="connsiteY5-36" fmla="*/ 26489 h 357637"/>
                  <a:gd name="connsiteX6-37" fmla="*/ 330515 w 406232"/>
                  <a:gd name="connsiteY6-38" fmla="*/ 69351 h 357637"/>
                  <a:gd name="connsiteX7-39" fmla="*/ 278127 w 406232"/>
                  <a:gd name="connsiteY7-40" fmla="*/ 209845 h 357637"/>
                  <a:gd name="connsiteX8-41" fmla="*/ 211452 w 406232"/>
                  <a:gd name="connsiteY8-42" fmla="*/ 305095 h 357637"/>
                  <a:gd name="connsiteX9-43" fmla="*/ 120964 w 406232"/>
                  <a:gd name="connsiteY9-44" fmla="*/ 355101 h 357637"/>
                  <a:gd name="connsiteX10-45" fmla="*/ 44765 w 406232"/>
                  <a:gd name="connsiteY10-46" fmla="*/ 345576 h 357637"/>
                  <a:gd name="connsiteX11-47" fmla="*/ 6665 w 406232"/>
                  <a:gd name="connsiteY11-48" fmla="*/ 305095 h 357637"/>
                  <a:gd name="connsiteX0-49" fmla="*/ 6665 w 406232"/>
                  <a:gd name="connsiteY0-50" fmla="*/ 305095 h 357637"/>
                  <a:gd name="connsiteX1-51" fmla="*/ 6665 w 406232"/>
                  <a:gd name="connsiteY1-52" fmla="*/ 226514 h 357637"/>
                  <a:gd name="connsiteX2-53" fmla="*/ 73340 w 406232"/>
                  <a:gd name="connsiteY2-54" fmla="*/ 128882 h 357637"/>
                  <a:gd name="connsiteX3-55" fmla="*/ 244790 w 406232"/>
                  <a:gd name="connsiteY3-56" fmla="*/ 43157 h 357637"/>
                  <a:gd name="connsiteX4-57" fmla="*/ 401952 w 406232"/>
                  <a:gd name="connsiteY4-58" fmla="*/ 295 h 357637"/>
                  <a:gd name="connsiteX5-59" fmla="*/ 359090 w 406232"/>
                  <a:gd name="connsiteY5-60" fmla="*/ 26489 h 357637"/>
                  <a:gd name="connsiteX6-61" fmla="*/ 330515 w 406232"/>
                  <a:gd name="connsiteY6-62" fmla="*/ 69351 h 357637"/>
                  <a:gd name="connsiteX7-63" fmla="*/ 278127 w 406232"/>
                  <a:gd name="connsiteY7-64" fmla="*/ 209845 h 357637"/>
                  <a:gd name="connsiteX8-65" fmla="*/ 211452 w 406232"/>
                  <a:gd name="connsiteY8-66" fmla="*/ 305095 h 357637"/>
                  <a:gd name="connsiteX9-67" fmla="*/ 120964 w 406232"/>
                  <a:gd name="connsiteY9-68" fmla="*/ 355101 h 357637"/>
                  <a:gd name="connsiteX10-69" fmla="*/ 44765 w 406232"/>
                  <a:gd name="connsiteY10-70" fmla="*/ 345576 h 357637"/>
                  <a:gd name="connsiteX11-71" fmla="*/ 6665 w 406232"/>
                  <a:gd name="connsiteY11-72" fmla="*/ 305095 h 357637"/>
                  <a:gd name="connsiteX0-73" fmla="*/ 6665 w 406232"/>
                  <a:gd name="connsiteY0-74" fmla="*/ 305095 h 357637"/>
                  <a:gd name="connsiteX1-75" fmla="*/ 6665 w 406232"/>
                  <a:gd name="connsiteY1-76" fmla="*/ 226514 h 357637"/>
                  <a:gd name="connsiteX2-77" fmla="*/ 73340 w 406232"/>
                  <a:gd name="connsiteY2-78" fmla="*/ 128882 h 357637"/>
                  <a:gd name="connsiteX3-79" fmla="*/ 244790 w 406232"/>
                  <a:gd name="connsiteY3-80" fmla="*/ 43157 h 357637"/>
                  <a:gd name="connsiteX4-81" fmla="*/ 401952 w 406232"/>
                  <a:gd name="connsiteY4-82" fmla="*/ 295 h 357637"/>
                  <a:gd name="connsiteX5-83" fmla="*/ 359090 w 406232"/>
                  <a:gd name="connsiteY5-84" fmla="*/ 26489 h 357637"/>
                  <a:gd name="connsiteX6-85" fmla="*/ 330515 w 406232"/>
                  <a:gd name="connsiteY6-86" fmla="*/ 69351 h 357637"/>
                  <a:gd name="connsiteX7-87" fmla="*/ 278127 w 406232"/>
                  <a:gd name="connsiteY7-88" fmla="*/ 209845 h 357637"/>
                  <a:gd name="connsiteX8-89" fmla="*/ 211452 w 406232"/>
                  <a:gd name="connsiteY8-90" fmla="*/ 305095 h 357637"/>
                  <a:gd name="connsiteX9-91" fmla="*/ 120964 w 406232"/>
                  <a:gd name="connsiteY9-92" fmla="*/ 355101 h 357637"/>
                  <a:gd name="connsiteX10-93" fmla="*/ 44765 w 406232"/>
                  <a:gd name="connsiteY10-94" fmla="*/ 345576 h 357637"/>
                  <a:gd name="connsiteX11-95" fmla="*/ 6665 w 406232"/>
                  <a:gd name="connsiteY11-96" fmla="*/ 305095 h 357637"/>
                  <a:gd name="connsiteX0-97" fmla="*/ 6665 w 406232"/>
                  <a:gd name="connsiteY0-98" fmla="*/ 305095 h 357637"/>
                  <a:gd name="connsiteX1-99" fmla="*/ 6665 w 406232"/>
                  <a:gd name="connsiteY1-100" fmla="*/ 226514 h 357637"/>
                  <a:gd name="connsiteX2-101" fmla="*/ 73340 w 406232"/>
                  <a:gd name="connsiteY2-102" fmla="*/ 128882 h 357637"/>
                  <a:gd name="connsiteX3-103" fmla="*/ 244790 w 406232"/>
                  <a:gd name="connsiteY3-104" fmla="*/ 43157 h 357637"/>
                  <a:gd name="connsiteX4-105" fmla="*/ 401952 w 406232"/>
                  <a:gd name="connsiteY4-106" fmla="*/ 295 h 357637"/>
                  <a:gd name="connsiteX5-107" fmla="*/ 359090 w 406232"/>
                  <a:gd name="connsiteY5-108" fmla="*/ 26489 h 357637"/>
                  <a:gd name="connsiteX6-109" fmla="*/ 330515 w 406232"/>
                  <a:gd name="connsiteY6-110" fmla="*/ 69351 h 357637"/>
                  <a:gd name="connsiteX7-111" fmla="*/ 278127 w 406232"/>
                  <a:gd name="connsiteY7-112" fmla="*/ 209845 h 357637"/>
                  <a:gd name="connsiteX8-113" fmla="*/ 211452 w 406232"/>
                  <a:gd name="connsiteY8-114" fmla="*/ 305095 h 357637"/>
                  <a:gd name="connsiteX9-115" fmla="*/ 120964 w 406232"/>
                  <a:gd name="connsiteY9-116" fmla="*/ 355101 h 357637"/>
                  <a:gd name="connsiteX10-117" fmla="*/ 44765 w 406232"/>
                  <a:gd name="connsiteY10-118" fmla="*/ 345576 h 357637"/>
                  <a:gd name="connsiteX11-119" fmla="*/ 6665 w 406232"/>
                  <a:gd name="connsiteY11-120" fmla="*/ 305095 h 357637"/>
                  <a:gd name="connsiteX0-121" fmla="*/ 7668 w 407235"/>
                  <a:gd name="connsiteY0-122" fmla="*/ 305095 h 357637"/>
                  <a:gd name="connsiteX1-123" fmla="*/ 7668 w 407235"/>
                  <a:gd name="connsiteY1-124" fmla="*/ 226514 h 357637"/>
                  <a:gd name="connsiteX2-125" fmla="*/ 74343 w 407235"/>
                  <a:gd name="connsiteY2-126" fmla="*/ 128882 h 357637"/>
                  <a:gd name="connsiteX3-127" fmla="*/ 245793 w 407235"/>
                  <a:gd name="connsiteY3-128" fmla="*/ 43157 h 357637"/>
                  <a:gd name="connsiteX4-129" fmla="*/ 402955 w 407235"/>
                  <a:gd name="connsiteY4-130" fmla="*/ 295 h 357637"/>
                  <a:gd name="connsiteX5-131" fmla="*/ 360093 w 407235"/>
                  <a:gd name="connsiteY5-132" fmla="*/ 26489 h 357637"/>
                  <a:gd name="connsiteX6-133" fmla="*/ 331518 w 407235"/>
                  <a:gd name="connsiteY6-134" fmla="*/ 69351 h 357637"/>
                  <a:gd name="connsiteX7-135" fmla="*/ 279130 w 407235"/>
                  <a:gd name="connsiteY7-136" fmla="*/ 209845 h 357637"/>
                  <a:gd name="connsiteX8-137" fmla="*/ 212455 w 407235"/>
                  <a:gd name="connsiteY8-138" fmla="*/ 305095 h 357637"/>
                  <a:gd name="connsiteX9-139" fmla="*/ 121967 w 407235"/>
                  <a:gd name="connsiteY9-140" fmla="*/ 355101 h 357637"/>
                  <a:gd name="connsiteX10-141" fmla="*/ 45768 w 407235"/>
                  <a:gd name="connsiteY10-142" fmla="*/ 345576 h 357637"/>
                  <a:gd name="connsiteX11-143" fmla="*/ 7668 w 407235"/>
                  <a:gd name="connsiteY11-144" fmla="*/ 305095 h 357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407235" h="357637">
                    <a:moveTo>
                      <a:pt x="7668" y="305095"/>
                    </a:moveTo>
                    <a:cubicBezTo>
                      <a:pt x="1318" y="285251"/>
                      <a:pt x="-5826" y="270170"/>
                      <a:pt x="7668" y="226514"/>
                    </a:cubicBezTo>
                    <a:cubicBezTo>
                      <a:pt x="21162" y="182858"/>
                      <a:pt x="48943" y="149916"/>
                      <a:pt x="74343" y="128882"/>
                    </a:cubicBezTo>
                    <a:cubicBezTo>
                      <a:pt x="99743" y="107848"/>
                      <a:pt x="191024" y="64588"/>
                      <a:pt x="245793" y="43157"/>
                    </a:cubicBezTo>
                    <a:cubicBezTo>
                      <a:pt x="300562" y="21726"/>
                      <a:pt x="383905" y="3073"/>
                      <a:pt x="402955" y="295"/>
                    </a:cubicBezTo>
                    <a:cubicBezTo>
                      <a:pt x="422005" y="-2483"/>
                      <a:pt x="371999" y="14980"/>
                      <a:pt x="360093" y="26489"/>
                    </a:cubicBezTo>
                    <a:cubicBezTo>
                      <a:pt x="348187" y="37998"/>
                      <a:pt x="345012" y="38792"/>
                      <a:pt x="331518" y="69351"/>
                    </a:cubicBezTo>
                    <a:cubicBezTo>
                      <a:pt x="318024" y="99910"/>
                      <a:pt x="298974" y="170554"/>
                      <a:pt x="279130" y="209845"/>
                    </a:cubicBezTo>
                    <a:cubicBezTo>
                      <a:pt x="259286" y="249136"/>
                      <a:pt x="238649" y="280886"/>
                      <a:pt x="212455" y="305095"/>
                    </a:cubicBezTo>
                    <a:cubicBezTo>
                      <a:pt x="186261" y="329304"/>
                      <a:pt x="149748" y="348354"/>
                      <a:pt x="121967" y="355101"/>
                    </a:cubicBezTo>
                    <a:cubicBezTo>
                      <a:pt x="94186" y="361848"/>
                      <a:pt x="64818" y="353910"/>
                      <a:pt x="45768" y="345576"/>
                    </a:cubicBezTo>
                    <a:cubicBezTo>
                      <a:pt x="26718" y="337242"/>
                      <a:pt x="14018" y="324939"/>
                      <a:pt x="7668" y="3050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3" name="任意多边形 32"/>
              <p:cNvSpPr/>
              <p:nvPr/>
            </p:nvSpPr>
            <p:spPr>
              <a:xfrm>
                <a:off x="10760386" y="4337977"/>
                <a:ext cx="95196" cy="121637"/>
              </a:xfrm>
              <a:custGeom>
                <a:avLst/>
                <a:gdLst>
                  <a:gd name="connsiteX0" fmla="*/ 114303 w 114583"/>
                  <a:gd name="connsiteY0" fmla="*/ 621 h 110589"/>
                  <a:gd name="connsiteX1" fmla="*/ 66678 w 114583"/>
                  <a:gd name="connsiteY1" fmla="*/ 60153 h 110589"/>
                  <a:gd name="connsiteX2" fmla="*/ 40484 w 114583"/>
                  <a:gd name="connsiteY2" fmla="*/ 110159 h 110589"/>
                  <a:gd name="connsiteX3" fmla="*/ 3 w 114583"/>
                  <a:gd name="connsiteY3" fmla="*/ 81584 h 110589"/>
                  <a:gd name="connsiteX4" fmla="*/ 42865 w 114583"/>
                  <a:gd name="connsiteY4" fmla="*/ 33959 h 110589"/>
                  <a:gd name="connsiteX5" fmla="*/ 114303 w 114583"/>
                  <a:gd name="connsiteY5" fmla="*/ 621 h 110589"/>
                  <a:gd name="connsiteX0-1" fmla="*/ 114303 w 114766"/>
                  <a:gd name="connsiteY0-2" fmla="*/ 7143 h 117111"/>
                  <a:gd name="connsiteX1-3" fmla="*/ 66678 w 114766"/>
                  <a:gd name="connsiteY1-4" fmla="*/ 66675 h 117111"/>
                  <a:gd name="connsiteX2-5" fmla="*/ 40484 w 114766"/>
                  <a:gd name="connsiteY2-6" fmla="*/ 116681 h 117111"/>
                  <a:gd name="connsiteX3-7" fmla="*/ 3 w 114766"/>
                  <a:gd name="connsiteY3-8" fmla="*/ 88106 h 117111"/>
                  <a:gd name="connsiteX4-9" fmla="*/ 42865 w 114766"/>
                  <a:gd name="connsiteY4-10" fmla="*/ 40481 h 117111"/>
                  <a:gd name="connsiteX5-11" fmla="*/ 88109 w 114766"/>
                  <a:gd name="connsiteY5-12" fmla="*/ 4762 h 117111"/>
                  <a:gd name="connsiteX6" fmla="*/ 114303 w 114766"/>
                  <a:gd name="connsiteY6" fmla="*/ 7143 h 117111"/>
                  <a:gd name="connsiteX0-13" fmla="*/ 114306 w 114769"/>
                  <a:gd name="connsiteY0-14" fmla="*/ 7143 h 109586"/>
                  <a:gd name="connsiteX1-15" fmla="*/ 66681 w 114769"/>
                  <a:gd name="connsiteY1-16" fmla="*/ 66675 h 109586"/>
                  <a:gd name="connsiteX2-17" fmla="*/ 29099 w 114769"/>
                  <a:gd name="connsiteY2-18" fmla="*/ 108934 h 109586"/>
                  <a:gd name="connsiteX3-19" fmla="*/ 6 w 114769"/>
                  <a:gd name="connsiteY3-20" fmla="*/ 88106 h 109586"/>
                  <a:gd name="connsiteX4-21" fmla="*/ 42868 w 114769"/>
                  <a:gd name="connsiteY4-22" fmla="*/ 40481 h 109586"/>
                  <a:gd name="connsiteX5-23" fmla="*/ 88112 w 114769"/>
                  <a:gd name="connsiteY5-24" fmla="*/ 4762 h 109586"/>
                  <a:gd name="connsiteX6-25" fmla="*/ 114306 w 114769"/>
                  <a:gd name="connsiteY6-26" fmla="*/ 7143 h 109586"/>
                  <a:gd name="connsiteX0-27" fmla="*/ 148467 w 148642"/>
                  <a:gd name="connsiteY0-28" fmla="*/ 2864 h 123382"/>
                  <a:gd name="connsiteX1-29" fmla="*/ 66681 w 148642"/>
                  <a:gd name="connsiteY1-30" fmla="*/ 80472 h 123382"/>
                  <a:gd name="connsiteX2-31" fmla="*/ 29099 w 148642"/>
                  <a:gd name="connsiteY2-32" fmla="*/ 122731 h 123382"/>
                  <a:gd name="connsiteX3-33" fmla="*/ 6 w 148642"/>
                  <a:gd name="connsiteY3-34" fmla="*/ 101903 h 123382"/>
                  <a:gd name="connsiteX4-35" fmla="*/ 42868 w 148642"/>
                  <a:gd name="connsiteY4-36" fmla="*/ 54278 h 123382"/>
                  <a:gd name="connsiteX5-37" fmla="*/ 88112 w 148642"/>
                  <a:gd name="connsiteY5-38" fmla="*/ 18559 h 123382"/>
                  <a:gd name="connsiteX6-39" fmla="*/ 148467 w 148642"/>
                  <a:gd name="connsiteY6-40" fmla="*/ 2864 h 123382"/>
                  <a:gd name="connsiteX0-41" fmla="*/ 148467 w 151739"/>
                  <a:gd name="connsiteY0-42" fmla="*/ 11381 h 131899"/>
                  <a:gd name="connsiteX1-43" fmla="*/ 66681 w 151739"/>
                  <a:gd name="connsiteY1-44" fmla="*/ 88989 h 131899"/>
                  <a:gd name="connsiteX2-45" fmla="*/ 29099 w 151739"/>
                  <a:gd name="connsiteY2-46" fmla="*/ 131248 h 131899"/>
                  <a:gd name="connsiteX3-47" fmla="*/ 6 w 151739"/>
                  <a:gd name="connsiteY3-48" fmla="*/ 110420 h 131899"/>
                  <a:gd name="connsiteX4-49" fmla="*/ 42868 w 151739"/>
                  <a:gd name="connsiteY4-50" fmla="*/ 62795 h 131899"/>
                  <a:gd name="connsiteX5-51" fmla="*/ 129865 w 151739"/>
                  <a:gd name="connsiteY5-52" fmla="*/ 3837 h 131899"/>
                  <a:gd name="connsiteX6-53" fmla="*/ 148467 w 151739"/>
                  <a:gd name="connsiteY6-54" fmla="*/ 11381 h 1318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51739" h="131899">
                    <a:moveTo>
                      <a:pt x="148467" y="11381"/>
                    </a:moveTo>
                    <a:cubicBezTo>
                      <a:pt x="137936" y="25573"/>
                      <a:pt x="86576" y="69011"/>
                      <a:pt x="66681" y="88989"/>
                    </a:cubicBezTo>
                    <a:cubicBezTo>
                      <a:pt x="46786" y="108967"/>
                      <a:pt x="40211" y="127676"/>
                      <a:pt x="29099" y="131248"/>
                    </a:cubicBezTo>
                    <a:cubicBezTo>
                      <a:pt x="17987" y="134820"/>
                      <a:pt x="-391" y="123120"/>
                      <a:pt x="6" y="110420"/>
                    </a:cubicBezTo>
                    <a:cubicBezTo>
                      <a:pt x="403" y="97720"/>
                      <a:pt x="21225" y="80559"/>
                      <a:pt x="42868" y="62795"/>
                    </a:cubicBezTo>
                    <a:cubicBezTo>
                      <a:pt x="64511" y="45031"/>
                      <a:pt x="117959" y="9393"/>
                      <a:pt x="129865" y="3837"/>
                    </a:cubicBezTo>
                    <a:cubicBezTo>
                      <a:pt x="141771" y="-1719"/>
                      <a:pt x="158998" y="-2811"/>
                      <a:pt x="148467" y="113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30" name="任意多边形 29"/>
            <p:cNvSpPr/>
            <p:nvPr/>
          </p:nvSpPr>
          <p:spPr>
            <a:xfrm>
              <a:off x="3070141" y="5369694"/>
              <a:ext cx="323420" cy="355925"/>
            </a:xfrm>
            <a:custGeom>
              <a:avLst/>
              <a:gdLst>
                <a:gd name="connsiteX0" fmla="*/ 319140 w 323420"/>
                <a:gd name="connsiteY0" fmla="*/ 295 h 355925"/>
                <a:gd name="connsiteX1" fmla="*/ 276278 w 323420"/>
                <a:gd name="connsiteY1" fmla="*/ 26489 h 355925"/>
                <a:gd name="connsiteX2" fmla="*/ 247703 w 323420"/>
                <a:gd name="connsiteY2" fmla="*/ 69351 h 355925"/>
                <a:gd name="connsiteX3" fmla="*/ 195315 w 323420"/>
                <a:gd name="connsiteY3" fmla="*/ 209845 h 355925"/>
                <a:gd name="connsiteX4" fmla="*/ 128640 w 323420"/>
                <a:gd name="connsiteY4" fmla="*/ 305095 h 355925"/>
                <a:gd name="connsiteX5" fmla="*/ 84656 w 323420"/>
                <a:gd name="connsiteY5" fmla="*/ 336177 h 355925"/>
                <a:gd name="connsiteX6" fmla="*/ 36710 w 323420"/>
                <a:gd name="connsiteY6" fmla="*/ 355132 h 355925"/>
                <a:gd name="connsiteX7" fmla="*/ 0 w 323420"/>
                <a:gd name="connsiteY7" fmla="*/ 355925 h 355925"/>
                <a:gd name="connsiteX8" fmla="*/ 82794 w 323420"/>
                <a:gd name="connsiteY8" fmla="*/ 77974 h 355925"/>
                <a:gd name="connsiteX9" fmla="*/ 115655 w 323420"/>
                <a:gd name="connsiteY9" fmla="*/ 62635 h 355925"/>
                <a:gd name="connsiteX10" fmla="*/ 161978 w 323420"/>
                <a:gd name="connsiteY10" fmla="*/ 43157 h 355925"/>
                <a:gd name="connsiteX11" fmla="*/ 319140 w 323420"/>
                <a:gd name="connsiteY11" fmla="*/ 295 h 35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420" h="355925">
                  <a:moveTo>
                    <a:pt x="319140" y="295"/>
                  </a:moveTo>
                  <a:cubicBezTo>
                    <a:pt x="338190" y="-2483"/>
                    <a:pt x="288184" y="14980"/>
                    <a:pt x="276278" y="26489"/>
                  </a:cubicBezTo>
                  <a:cubicBezTo>
                    <a:pt x="264372" y="37998"/>
                    <a:pt x="261197" y="38792"/>
                    <a:pt x="247703" y="69351"/>
                  </a:cubicBezTo>
                  <a:cubicBezTo>
                    <a:pt x="234209" y="99910"/>
                    <a:pt x="215159" y="170554"/>
                    <a:pt x="195315" y="209845"/>
                  </a:cubicBezTo>
                  <a:cubicBezTo>
                    <a:pt x="175471" y="249136"/>
                    <a:pt x="154834" y="280886"/>
                    <a:pt x="128640" y="305095"/>
                  </a:cubicBezTo>
                  <a:lnTo>
                    <a:pt x="84656" y="336177"/>
                  </a:lnTo>
                  <a:lnTo>
                    <a:pt x="36710" y="355132"/>
                  </a:lnTo>
                  <a:lnTo>
                    <a:pt x="0" y="355925"/>
                  </a:lnTo>
                  <a:lnTo>
                    <a:pt x="82794" y="77974"/>
                  </a:lnTo>
                  <a:lnTo>
                    <a:pt x="115655" y="62635"/>
                  </a:lnTo>
                  <a:cubicBezTo>
                    <a:pt x="132312" y="55237"/>
                    <a:pt x="148286" y="48515"/>
                    <a:pt x="161978" y="43157"/>
                  </a:cubicBezTo>
                  <a:cubicBezTo>
                    <a:pt x="216747" y="21726"/>
                    <a:pt x="300090" y="3073"/>
                    <a:pt x="319140" y="2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1" name="任意多边形 30"/>
            <p:cNvSpPr/>
            <p:nvPr/>
          </p:nvSpPr>
          <p:spPr>
            <a:xfrm>
              <a:off x="2996123" y="5505148"/>
              <a:ext cx="181927" cy="183765"/>
            </a:xfrm>
            <a:custGeom>
              <a:avLst/>
              <a:gdLst>
                <a:gd name="connsiteX0" fmla="*/ 975 w 178496"/>
                <a:gd name="connsiteY0" fmla="*/ 166776 h 170879"/>
                <a:gd name="connsiteX1" fmla="*/ 91463 w 178496"/>
                <a:gd name="connsiteY1" fmla="*/ 64383 h 170879"/>
                <a:gd name="connsiteX2" fmla="*/ 177188 w 178496"/>
                <a:gd name="connsiteY2" fmla="*/ 89 h 170879"/>
                <a:gd name="connsiteX3" fmla="*/ 136706 w 178496"/>
                <a:gd name="connsiteY3" fmla="*/ 52476 h 170879"/>
                <a:gd name="connsiteX4" fmla="*/ 48600 w 178496"/>
                <a:gd name="connsiteY4" fmla="*/ 138201 h 170879"/>
                <a:gd name="connsiteX5" fmla="*/ 975 w 178496"/>
                <a:gd name="connsiteY5" fmla="*/ 166776 h 170879"/>
                <a:gd name="connsiteX0-1" fmla="*/ 3352 w 180873"/>
                <a:gd name="connsiteY0-2" fmla="*/ 166776 h 173137"/>
                <a:gd name="connsiteX1-3" fmla="*/ 93840 w 180873"/>
                <a:gd name="connsiteY1-4" fmla="*/ 64383 h 173137"/>
                <a:gd name="connsiteX2-5" fmla="*/ 179565 w 180873"/>
                <a:gd name="connsiteY2-6" fmla="*/ 89 h 173137"/>
                <a:gd name="connsiteX3-7" fmla="*/ 139083 w 180873"/>
                <a:gd name="connsiteY3-8" fmla="*/ 52476 h 173137"/>
                <a:gd name="connsiteX4-9" fmla="*/ 50977 w 180873"/>
                <a:gd name="connsiteY4-10" fmla="*/ 138201 h 173137"/>
                <a:gd name="connsiteX5-11" fmla="*/ 22402 w 180873"/>
                <a:gd name="connsiteY5-12" fmla="*/ 159633 h 173137"/>
                <a:gd name="connsiteX6" fmla="*/ 3352 w 180873"/>
                <a:gd name="connsiteY6" fmla="*/ 166776 h 173137"/>
                <a:gd name="connsiteX0-13" fmla="*/ 4789 w 182310"/>
                <a:gd name="connsiteY0-14" fmla="*/ 166776 h 185696"/>
                <a:gd name="connsiteX1-15" fmla="*/ 95277 w 182310"/>
                <a:gd name="connsiteY1-16" fmla="*/ 64383 h 185696"/>
                <a:gd name="connsiteX2-17" fmla="*/ 181002 w 182310"/>
                <a:gd name="connsiteY2-18" fmla="*/ 89 h 185696"/>
                <a:gd name="connsiteX3-19" fmla="*/ 140520 w 182310"/>
                <a:gd name="connsiteY3-20" fmla="*/ 52476 h 185696"/>
                <a:gd name="connsiteX4-21" fmla="*/ 52414 w 182310"/>
                <a:gd name="connsiteY4-22" fmla="*/ 138201 h 185696"/>
                <a:gd name="connsiteX5-23" fmla="*/ 16695 w 182310"/>
                <a:gd name="connsiteY5-24" fmla="*/ 183445 h 185696"/>
                <a:gd name="connsiteX6-25" fmla="*/ 4789 w 182310"/>
                <a:gd name="connsiteY6-26" fmla="*/ 166776 h 185696"/>
                <a:gd name="connsiteX0-27" fmla="*/ 4789 w 181809"/>
                <a:gd name="connsiteY0-28" fmla="*/ 166776 h 185696"/>
                <a:gd name="connsiteX1-29" fmla="*/ 95277 w 181809"/>
                <a:gd name="connsiteY1-30" fmla="*/ 64383 h 185696"/>
                <a:gd name="connsiteX2-31" fmla="*/ 181002 w 181809"/>
                <a:gd name="connsiteY2-32" fmla="*/ 89 h 185696"/>
                <a:gd name="connsiteX3-33" fmla="*/ 133376 w 181809"/>
                <a:gd name="connsiteY3-34" fmla="*/ 52476 h 185696"/>
                <a:gd name="connsiteX4-35" fmla="*/ 52414 w 181809"/>
                <a:gd name="connsiteY4-36" fmla="*/ 138201 h 185696"/>
                <a:gd name="connsiteX5-37" fmla="*/ 16695 w 181809"/>
                <a:gd name="connsiteY5-38" fmla="*/ 183445 h 185696"/>
                <a:gd name="connsiteX6-39" fmla="*/ 4789 w 181809"/>
                <a:gd name="connsiteY6-40" fmla="*/ 166776 h 185696"/>
                <a:gd name="connsiteX0-41" fmla="*/ 4789 w 181809"/>
                <a:gd name="connsiteY0-42" fmla="*/ 166776 h 185696"/>
                <a:gd name="connsiteX1-43" fmla="*/ 95277 w 181809"/>
                <a:gd name="connsiteY1-44" fmla="*/ 64383 h 185696"/>
                <a:gd name="connsiteX2-45" fmla="*/ 181002 w 181809"/>
                <a:gd name="connsiteY2-46" fmla="*/ 89 h 185696"/>
                <a:gd name="connsiteX3-47" fmla="*/ 133376 w 181809"/>
                <a:gd name="connsiteY3-48" fmla="*/ 52476 h 185696"/>
                <a:gd name="connsiteX4-49" fmla="*/ 52414 w 181809"/>
                <a:gd name="connsiteY4-50" fmla="*/ 133439 h 185696"/>
                <a:gd name="connsiteX5-51" fmla="*/ 16695 w 181809"/>
                <a:gd name="connsiteY5-52" fmla="*/ 183445 h 185696"/>
                <a:gd name="connsiteX6-53" fmla="*/ 4789 w 181809"/>
                <a:gd name="connsiteY6-54" fmla="*/ 166776 h 185696"/>
                <a:gd name="connsiteX0-55" fmla="*/ 6892 w 183912"/>
                <a:gd name="connsiteY0-56" fmla="*/ 166776 h 183799"/>
                <a:gd name="connsiteX1-57" fmla="*/ 97380 w 183912"/>
                <a:gd name="connsiteY1-58" fmla="*/ 64383 h 183799"/>
                <a:gd name="connsiteX2-59" fmla="*/ 183105 w 183912"/>
                <a:gd name="connsiteY2-60" fmla="*/ 89 h 183799"/>
                <a:gd name="connsiteX3-61" fmla="*/ 135479 w 183912"/>
                <a:gd name="connsiteY3-62" fmla="*/ 52476 h 183799"/>
                <a:gd name="connsiteX4-63" fmla="*/ 54517 w 183912"/>
                <a:gd name="connsiteY4-64" fmla="*/ 133439 h 183799"/>
                <a:gd name="connsiteX5-65" fmla="*/ 11655 w 183912"/>
                <a:gd name="connsiteY5-66" fmla="*/ 181064 h 183799"/>
                <a:gd name="connsiteX6-67" fmla="*/ 6892 w 183912"/>
                <a:gd name="connsiteY6-68" fmla="*/ 166776 h 183799"/>
                <a:gd name="connsiteX0-69" fmla="*/ 6892 w 183575"/>
                <a:gd name="connsiteY0-70" fmla="*/ 166823 h 183846"/>
                <a:gd name="connsiteX1-71" fmla="*/ 97380 w 183575"/>
                <a:gd name="connsiteY1-72" fmla="*/ 64430 h 183846"/>
                <a:gd name="connsiteX2-73" fmla="*/ 183105 w 183575"/>
                <a:gd name="connsiteY2-74" fmla="*/ 136 h 183846"/>
                <a:gd name="connsiteX3-75" fmla="*/ 128336 w 183575"/>
                <a:gd name="connsiteY3-76" fmla="*/ 50142 h 183846"/>
                <a:gd name="connsiteX4-77" fmla="*/ 54517 w 183575"/>
                <a:gd name="connsiteY4-78" fmla="*/ 133486 h 183846"/>
                <a:gd name="connsiteX5-79" fmla="*/ 11655 w 183575"/>
                <a:gd name="connsiteY5-80" fmla="*/ 181111 h 183846"/>
                <a:gd name="connsiteX6-81" fmla="*/ 6892 w 183575"/>
                <a:gd name="connsiteY6-82" fmla="*/ 166823 h 183846"/>
                <a:gd name="connsiteX0-83" fmla="*/ 6892 w 183417"/>
                <a:gd name="connsiteY0-84" fmla="*/ 166742 h 183765"/>
                <a:gd name="connsiteX1-85" fmla="*/ 97380 w 183417"/>
                <a:gd name="connsiteY1-86" fmla="*/ 64349 h 183765"/>
                <a:gd name="connsiteX2-87" fmla="*/ 183105 w 183417"/>
                <a:gd name="connsiteY2-88" fmla="*/ 55 h 183765"/>
                <a:gd name="connsiteX3-89" fmla="*/ 123574 w 183417"/>
                <a:gd name="connsiteY3-90" fmla="*/ 54824 h 183765"/>
                <a:gd name="connsiteX4-91" fmla="*/ 54517 w 183417"/>
                <a:gd name="connsiteY4-92" fmla="*/ 133405 h 183765"/>
                <a:gd name="connsiteX5-93" fmla="*/ 11655 w 183417"/>
                <a:gd name="connsiteY5-94" fmla="*/ 181030 h 183765"/>
                <a:gd name="connsiteX6-95" fmla="*/ 6892 w 183417"/>
                <a:gd name="connsiteY6-96" fmla="*/ 166742 h 183765"/>
                <a:gd name="connsiteX0-97" fmla="*/ 5402 w 181927"/>
                <a:gd name="connsiteY0-98" fmla="*/ 166742 h 183765"/>
                <a:gd name="connsiteX1-99" fmla="*/ 95890 w 181927"/>
                <a:gd name="connsiteY1-100" fmla="*/ 64349 h 183765"/>
                <a:gd name="connsiteX2-101" fmla="*/ 181615 w 181927"/>
                <a:gd name="connsiteY2-102" fmla="*/ 55 h 183765"/>
                <a:gd name="connsiteX3-103" fmla="*/ 122084 w 181927"/>
                <a:gd name="connsiteY3-104" fmla="*/ 54824 h 183765"/>
                <a:gd name="connsiteX4-105" fmla="*/ 53027 w 181927"/>
                <a:gd name="connsiteY4-106" fmla="*/ 133405 h 183765"/>
                <a:gd name="connsiteX5-107" fmla="*/ 14927 w 181927"/>
                <a:gd name="connsiteY5-108" fmla="*/ 181030 h 183765"/>
                <a:gd name="connsiteX6-109" fmla="*/ 5402 w 181927"/>
                <a:gd name="connsiteY6-110" fmla="*/ 166742 h 1837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81927" h="183765">
                  <a:moveTo>
                    <a:pt x="5402" y="166742"/>
                  </a:moveTo>
                  <a:cubicBezTo>
                    <a:pt x="18896" y="147295"/>
                    <a:pt x="66521" y="92130"/>
                    <a:pt x="95890" y="64349"/>
                  </a:cubicBezTo>
                  <a:cubicBezTo>
                    <a:pt x="125259" y="36568"/>
                    <a:pt x="177249" y="1642"/>
                    <a:pt x="181615" y="55"/>
                  </a:cubicBezTo>
                  <a:cubicBezTo>
                    <a:pt x="185981" y="-1532"/>
                    <a:pt x="143515" y="31805"/>
                    <a:pt x="122084" y="54824"/>
                  </a:cubicBezTo>
                  <a:cubicBezTo>
                    <a:pt x="100653" y="77843"/>
                    <a:pt x="70886" y="112371"/>
                    <a:pt x="53027" y="133405"/>
                  </a:cubicBezTo>
                  <a:cubicBezTo>
                    <a:pt x="35168" y="154439"/>
                    <a:pt x="22865" y="176268"/>
                    <a:pt x="14927" y="181030"/>
                  </a:cubicBezTo>
                  <a:cubicBezTo>
                    <a:pt x="6990" y="185793"/>
                    <a:pt x="-8092" y="186189"/>
                    <a:pt x="5402" y="1667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4" name="椭圆 3"/>
          <p:cNvSpPr/>
          <p:nvPr/>
        </p:nvSpPr>
        <p:spPr>
          <a:xfrm>
            <a:off x="2541150" y="3047561"/>
            <a:ext cx="1369046" cy="1369046"/>
          </a:xfrm>
          <a:prstGeom prst="ellipse">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rgbClr val="FCB00F"/>
                </a:solidFill>
                <a:latin typeface="04b_20" panose="00000400000000000000" pitchFamily="2" charset="0"/>
              </a:rPr>
              <a:t>?</a:t>
            </a:r>
            <a:endParaRPr lang="zh-CN" altLang="en-US" sz="5400" b="1" dirty="0">
              <a:solidFill>
                <a:srgbClr val="FCB00F"/>
              </a:solidFill>
              <a:latin typeface="04b_20" panose="000004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858965" y="1725244"/>
            <a:ext cx="3936375" cy="2050299"/>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6072037" y="1725244"/>
            <a:ext cx="3936375" cy="2050299"/>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858965" y="4017062"/>
            <a:ext cx="3936375" cy="2050299"/>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072037" y="4017062"/>
            <a:ext cx="3936375" cy="2050299"/>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3"/>
          <p:cNvSpPr>
            <a:spLocks noChangeArrowheads="1"/>
          </p:cNvSpPr>
          <p:nvPr/>
        </p:nvSpPr>
        <p:spPr bwMode="auto">
          <a:xfrm>
            <a:off x="2135682" y="470273"/>
            <a:ext cx="9283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90807A"/>
                </a:solidFill>
                <a:latin typeface="Arial" panose="020B0604020202020204" pitchFamily="34" charset="0"/>
                <a:cs typeface="Arial" panose="020B0604020202020204" pitchFamily="34" charset="0"/>
              </a:rPr>
              <a:t>贡献</a:t>
            </a:r>
            <a:endParaRPr lang="zh-CN" altLang="en-US" sz="2935" b="1" dirty="0">
              <a:solidFill>
                <a:srgbClr val="90807A"/>
              </a:solidFill>
              <a:latin typeface="Arial" panose="020B0604020202020204" pitchFamily="34" charset="0"/>
              <a:cs typeface="Arial" panose="020B0604020202020204" pitchFamily="34" charset="0"/>
            </a:endParaRPr>
          </a:p>
        </p:txBody>
      </p:sp>
      <p:sp>
        <p:nvSpPr>
          <p:cNvPr id="44" name="TextBox 503"/>
          <p:cNvSpPr txBox="1"/>
          <p:nvPr/>
        </p:nvSpPr>
        <p:spPr>
          <a:xfrm>
            <a:off x="1952625" y="1905635"/>
            <a:ext cx="2445385" cy="1691005"/>
          </a:xfrm>
          <a:prstGeom prst="rect">
            <a:avLst/>
          </a:prstGeom>
          <a:noFill/>
        </p:spPr>
        <p:txBody>
          <a:bodyPr wrap="square" rtlCol="0">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本文提出的访问控制模型提供了基于CP-ABE的数据加密与基于属性证书（AC）的用户解密密钥管理之间的实用链接。</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6" name="Freeform 7"/>
          <p:cNvSpPr>
            <a:spLocks noEditPoints="1"/>
          </p:cNvSpPr>
          <p:nvPr/>
        </p:nvSpPr>
        <p:spPr bwMode="auto">
          <a:xfrm>
            <a:off x="6359924" y="4289791"/>
            <a:ext cx="1074505" cy="1447851"/>
          </a:xfrm>
          <a:custGeom>
            <a:avLst/>
            <a:gdLst>
              <a:gd name="T0" fmla="*/ 107 w 243"/>
              <a:gd name="T1" fmla="*/ 147 h 327"/>
              <a:gd name="T2" fmla="*/ 152 w 243"/>
              <a:gd name="T3" fmla="*/ 6 h 327"/>
              <a:gd name="T4" fmla="*/ 84 w 243"/>
              <a:gd name="T5" fmla="*/ 300 h 327"/>
              <a:gd name="T6" fmla="*/ 120 w 243"/>
              <a:gd name="T7" fmla="*/ 154 h 327"/>
              <a:gd name="T8" fmla="*/ 187 w 243"/>
              <a:gd name="T9" fmla="*/ 170 h 327"/>
              <a:gd name="T10" fmla="*/ 107 w 243"/>
              <a:gd name="T11" fmla="*/ 206 h 327"/>
              <a:gd name="T12" fmla="*/ 134 w 243"/>
              <a:gd name="T13" fmla="*/ 186 h 327"/>
              <a:gd name="T14" fmla="*/ 161 w 243"/>
              <a:gd name="T15" fmla="*/ 186 h 327"/>
              <a:gd name="T16" fmla="*/ 156 w 243"/>
              <a:gd name="T17" fmla="*/ 106 h 327"/>
              <a:gd name="T18" fmla="*/ 125 w 243"/>
              <a:gd name="T19" fmla="*/ 110 h 327"/>
              <a:gd name="T20" fmla="*/ 132 w 243"/>
              <a:gd name="T21" fmla="*/ 108 h 327"/>
              <a:gd name="T22" fmla="*/ 93 w 243"/>
              <a:gd name="T23" fmla="*/ 129 h 327"/>
              <a:gd name="T24" fmla="*/ 105 w 243"/>
              <a:gd name="T25" fmla="*/ 126 h 327"/>
              <a:gd name="T26" fmla="*/ 95 w 243"/>
              <a:gd name="T27" fmla="*/ 127 h 327"/>
              <a:gd name="T28" fmla="*/ 110 w 243"/>
              <a:gd name="T29" fmla="*/ 112 h 327"/>
              <a:gd name="T30" fmla="*/ 117 w 243"/>
              <a:gd name="T31" fmla="*/ 120 h 327"/>
              <a:gd name="T32" fmla="*/ 129 w 243"/>
              <a:gd name="T33" fmla="*/ 116 h 327"/>
              <a:gd name="T34" fmla="*/ 136 w 243"/>
              <a:gd name="T35" fmla="*/ 123 h 327"/>
              <a:gd name="T36" fmla="*/ 140 w 243"/>
              <a:gd name="T37" fmla="*/ 115 h 327"/>
              <a:gd name="T38" fmla="*/ 158 w 243"/>
              <a:gd name="T39" fmla="*/ 110 h 327"/>
              <a:gd name="T40" fmla="*/ 167 w 243"/>
              <a:gd name="T41" fmla="*/ 163 h 327"/>
              <a:gd name="T42" fmla="*/ 158 w 243"/>
              <a:gd name="T43" fmla="*/ 178 h 327"/>
              <a:gd name="T44" fmla="*/ 150 w 243"/>
              <a:gd name="T45" fmla="*/ 188 h 327"/>
              <a:gd name="T46" fmla="*/ 148 w 243"/>
              <a:gd name="T47" fmla="*/ 201 h 327"/>
              <a:gd name="T48" fmla="*/ 143 w 243"/>
              <a:gd name="T49" fmla="*/ 175 h 327"/>
              <a:gd name="T50" fmla="*/ 130 w 243"/>
              <a:gd name="T51" fmla="*/ 174 h 327"/>
              <a:gd name="T52" fmla="*/ 117 w 243"/>
              <a:gd name="T53" fmla="*/ 168 h 327"/>
              <a:gd name="T54" fmla="*/ 107 w 243"/>
              <a:gd name="T55" fmla="*/ 166 h 327"/>
              <a:gd name="T56" fmla="*/ 112 w 243"/>
              <a:gd name="T57" fmla="*/ 187 h 327"/>
              <a:gd name="T58" fmla="*/ 99 w 243"/>
              <a:gd name="T59" fmla="*/ 212 h 327"/>
              <a:gd name="T60" fmla="*/ 88 w 243"/>
              <a:gd name="T61" fmla="*/ 192 h 327"/>
              <a:gd name="T62" fmla="*/ 72 w 243"/>
              <a:gd name="T63" fmla="*/ 172 h 327"/>
              <a:gd name="T64" fmla="*/ 83 w 243"/>
              <a:gd name="T65" fmla="*/ 152 h 327"/>
              <a:gd name="T66" fmla="*/ 106 w 243"/>
              <a:gd name="T67" fmla="*/ 160 h 327"/>
              <a:gd name="T68" fmla="*/ 98 w 243"/>
              <a:gd name="T69" fmla="*/ 150 h 327"/>
              <a:gd name="T70" fmla="*/ 90 w 243"/>
              <a:gd name="T71" fmla="*/ 145 h 327"/>
              <a:gd name="T72" fmla="*/ 85 w 243"/>
              <a:gd name="T73" fmla="*/ 141 h 327"/>
              <a:gd name="T74" fmla="*/ 82 w 243"/>
              <a:gd name="T75" fmla="*/ 112 h 327"/>
              <a:gd name="T76" fmla="*/ 83 w 243"/>
              <a:gd name="T77" fmla="*/ 135 h 327"/>
              <a:gd name="T78" fmla="*/ 86 w 243"/>
              <a:gd name="T79" fmla="*/ 125 h 327"/>
              <a:gd name="T80" fmla="*/ 80 w 243"/>
              <a:gd name="T81" fmla="*/ 83 h 327"/>
              <a:gd name="T82" fmla="*/ 80 w 243"/>
              <a:gd name="T83" fmla="*/ 98 h 327"/>
              <a:gd name="T84" fmla="*/ 70 w 243"/>
              <a:gd name="T85" fmla="*/ 108 h 327"/>
              <a:gd name="T86" fmla="*/ 55 w 243"/>
              <a:gd name="T87" fmla="*/ 105 h 327"/>
              <a:gd name="T88" fmla="*/ 48 w 243"/>
              <a:gd name="T89" fmla="*/ 130 h 327"/>
              <a:gd name="T90" fmla="*/ 45 w 243"/>
              <a:gd name="T91" fmla="*/ 96 h 327"/>
              <a:gd name="T92" fmla="*/ 45 w 243"/>
              <a:gd name="T93" fmla="*/ 108 h 327"/>
              <a:gd name="T94" fmla="*/ 31 w 243"/>
              <a:gd name="T95" fmla="*/ 114 h 327"/>
              <a:gd name="T96" fmla="*/ 44 w 243"/>
              <a:gd name="T97" fmla="*/ 115 h 327"/>
              <a:gd name="T98" fmla="*/ 43 w 243"/>
              <a:gd name="T99" fmla="*/ 126 h 327"/>
              <a:gd name="T100" fmla="*/ 31 w 243"/>
              <a:gd name="T101" fmla="*/ 142 h 327"/>
              <a:gd name="T102" fmla="*/ 47 w 243"/>
              <a:gd name="T103" fmla="*/ 132 h 327"/>
              <a:gd name="T104" fmla="*/ 31 w 243"/>
              <a:gd name="T105" fmla="*/ 155 h 327"/>
              <a:gd name="T106" fmla="*/ 30 w 243"/>
              <a:gd name="T107" fmla="*/ 164 h 327"/>
              <a:gd name="T108" fmla="*/ 43 w 243"/>
              <a:gd name="T109" fmla="*/ 169 h 327"/>
              <a:gd name="T110" fmla="*/ 54 w 243"/>
              <a:gd name="T111" fmla="*/ 190 h 327"/>
              <a:gd name="T112" fmla="*/ 27 w 243"/>
              <a:gd name="T113" fmla="*/ 17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3" h="327">
                <a:moveTo>
                  <a:pt x="105" y="149"/>
                </a:moveTo>
                <a:cubicBezTo>
                  <a:pt x="106" y="149"/>
                  <a:pt x="109" y="149"/>
                  <a:pt x="109" y="150"/>
                </a:cubicBezTo>
                <a:cubicBezTo>
                  <a:pt x="110" y="150"/>
                  <a:pt x="110" y="151"/>
                  <a:pt x="110" y="151"/>
                </a:cubicBezTo>
                <a:cubicBezTo>
                  <a:pt x="111" y="151"/>
                  <a:pt x="112" y="151"/>
                  <a:pt x="112" y="151"/>
                </a:cubicBezTo>
                <a:cubicBezTo>
                  <a:pt x="112" y="150"/>
                  <a:pt x="112" y="151"/>
                  <a:pt x="112" y="150"/>
                </a:cubicBezTo>
                <a:cubicBezTo>
                  <a:pt x="112" y="149"/>
                  <a:pt x="111" y="148"/>
                  <a:pt x="110" y="146"/>
                </a:cubicBezTo>
                <a:cubicBezTo>
                  <a:pt x="111" y="145"/>
                  <a:pt x="111" y="145"/>
                  <a:pt x="111" y="145"/>
                </a:cubicBezTo>
                <a:cubicBezTo>
                  <a:pt x="111" y="145"/>
                  <a:pt x="110" y="145"/>
                  <a:pt x="109" y="145"/>
                </a:cubicBezTo>
                <a:cubicBezTo>
                  <a:pt x="109" y="146"/>
                  <a:pt x="109" y="146"/>
                  <a:pt x="109" y="146"/>
                </a:cubicBezTo>
                <a:cubicBezTo>
                  <a:pt x="108" y="147"/>
                  <a:pt x="108" y="147"/>
                  <a:pt x="107" y="147"/>
                </a:cubicBezTo>
                <a:cubicBezTo>
                  <a:pt x="107" y="146"/>
                  <a:pt x="107" y="146"/>
                  <a:pt x="107" y="145"/>
                </a:cubicBezTo>
                <a:cubicBezTo>
                  <a:pt x="107" y="145"/>
                  <a:pt x="107" y="145"/>
                  <a:pt x="106" y="144"/>
                </a:cubicBezTo>
                <a:cubicBezTo>
                  <a:pt x="105" y="145"/>
                  <a:pt x="105" y="146"/>
                  <a:pt x="104" y="147"/>
                </a:cubicBezTo>
                <a:cubicBezTo>
                  <a:pt x="104" y="147"/>
                  <a:pt x="104" y="147"/>
                  <a:pt x="104" y="148"/>
                </a:cubicBezTo>
                <a:cubicBezTo>
                  <a:pt x="104" y="149"/>
                  <a:pt x="104" y="149"/>
                  <a:pt x="104" y="150"/>
                </a:cubicBezTo>
                <a:cubicBezTo>
                  <a:pt x="104" y="150"/>
                  <a:pt x="105" y="149"/>
                  <a:pt x="105" y="149"/>
                </a:cubicBezTo>
                <a:close/>
                <a:moveTo>
                  <a:pt x="139" y="22"/>
                </a:moveTo>
                <a:cubicBezTo>
                  <a:pt x="140" y="15"/>
                  <a:pt x="140" y="15"/>
                  <a:pt x="140" y="15"/>
                </a:cubicBezTo>
                <a:cubicBezTo>
                  <a:pt x="149" y="17"/>
                  <a:pt x="149" y="17"/>
                  <a:pt x="149" y="17"/>
                </a:cubicBezTo>
                <a:cubicBezTo>
                  <a:pt x="152" y="6"/>
                  <a:pt x="152" y="6"/>
                  <a:pt x="152" y="6"/>
                </a:cubicBezTo>
                <a:cubicBezTo>
                  <a:pt x="120" y="0"/>
                  <a:pt x="120" y="0"/>
                  <a:pt x="120" y="0"/>
                </a:cubicBezTo>
                <a:cubicBezTo>
                  <a:pt x="118" y="11"/>
                  <a:pt x="118" y="11"/>
                  <a:pt x="118" y="11"/>
                </a:cubicBezTo>
                <a:cubicBezTo>
                  <a:pt x="125" y="12"/>
                  <a:pt x="125" y="12"/>
                  <a:pt x="125" y="12"/>
                </a:cubicBezTo>
                <a:cubicBezTo>
                  <a:pt x="122" y="28"/>
                  <a:pt x="122" y="28"/>
                  <a:pt x="122" y="28"/>
                </a:cubicBezTo>
                <a:cubicBezTo>
                  <a:pt x="119" y="44"/>
                  <a:pt x="119" y="44"/>
                  <a:pt x="119" y="44"/>
                </a:cubicBezTo>
                <a:cubicBezTo>
                  <a:pt x="178" y="57"/>
                  <a:pt x="215" y="114"/>
                  <a:pt x="203" y="173"/>
                </a:cubicBezTo>
                <a:cubicBezTo>
                  <a:pt x="191" y="232"/>
                  <a:pt x="133" y="270"/>
                  <a:pt x="74" y="257"/>
                </a:cubicBezTo>
                <a:cubicBezTo>
                  <a:pt x="68" y="283"/>
                  <a:pt x="68" y="283"/>
                  <a:pt x="68" y="283"/>
                </a:cubicBezTo>
                <a:cubicBezTo>
                  <a:pt x="74" y="284"/>
                  <a:pt x="79" y="285"/>
                  <a:pt x="84" y="286"/>
                </a:cubicBezTo>
                <a:cubicBezTo>
                  <a:pt x="84" y="300"/>
                  <a:pt x="84" y="300"/>
                  <a:pt x="84" y="300"/>
                </a:cubicBezTo>
                <a:cubicBezTo>
                  <a:pt x="10" y="300"/>
                  <a:pt x="10" y="300"/>
                  <a:pt x="10" y="300"/>
                </a:cubicBezTo>
                <a:cubicBezTo>
                  <a:pt x="10" y="327"/>
                  <a:pt x="10" y="327"/>
                  <a:pt x="10" y="327"/>
                </a:cubicBezTo>
                <a:cubicBezTo>
                  <a:pt x="174" y="327"/>
                  <a:pt x="174" y="327"/>
                  <a:pt x="174" y="327"/>
                </a:cubicBezTo>
                <a:cubicBezTo>
                  <a:pt x="174" y="300"/>
                  <a:pt x="174" y="300"/>
                  <a:pt x="174" y="300"/>
                </a:cubicBezTo>
                <a:cubicBezTo>
                  <a:pt x="101" y="300"/>
                  <a:pt x="101" y="300"/>
                  <a:pt x="101" y="300"/>
                </a:cubicBezTo>
                <a:cubicBezTo>
                  <a:pt x="101" y="286"/>
                  <a:pt x="101" y="286"/>
                  <a:pt x="101" y="286"/>
                </a:cubicBezTo>
                <a:cubicBezTo>
                  <a:pt x="162" y="284"/>
                  <a:pt x="216" y="241"/>
                  <a:pt x="229" y="179"/>
                </a:cubicBezTo>
                <a:cubicBezTo>
                  <a:pt x="243" y="111"/>
                  <a:pt x="204" y="43"/>
                  <a:pt x="139" y="22"/>
                </a:cubicBezTo>
                <a:close/>
                <a:moveTo>
                  <a:pt x="117" y="154"/>
                </a:moveTo>
                <a:cubicBezTo>
                  <a:pt x="120" y="154"/>
                  <a:pt x="120" y="154"/>
                  <a:pt x="120" y="154"/>
                </a:cubicBezTo>
                <a:cubicBezTo>
                  <a:pt x="120" y="154"/>
                  <a:pt x="120" y="154"/>
                  <a:pt x="120" y="154"/>
                </a:cubicBezTo>
                <a:cubicBezTo>
                  <a:pt x="120" y="154"/>
                  <a:pt x="120" y="153"/>
                  <a:pt x="120" y="153"/>
                </a:cubicBezTo>
                <a:cubicBezTo>
                  <a:pt x="120" y="151"/>
                  <a:pt x="119" y="150"/>
                  <a:pt x="119" y="149"/>
                </a:cubicBezTo>
                <a:cubicBezTo>
                  <a:pt x="119" y="148"/>
                  <a:pt x="121" y="148"/>
                  <a:pt x="121" y="147"/>
                </a:cubicBezTo>
                <a:cubicBezTo>
                  <a:pt x="120" y="146"/>
                  <a:pt x="118" y="147"/>
                  <a:pt x="117" y="148"/>
                </a:cubicBezTo>
                <a:cubicBezTo>
                  <a:pt x="116" y="150"/>
                  <a:pt x="118" y="151"/>
                  <a:pt x="118" y="153"/>
                </a:cubicBezTo>
                <a:cubicBezTo>
                  <a:pt x="118" y="153"/>
                  <a:pt x="117" y="153"/>
                  <a:pt x="117" y="154"/>
                </a:cubicBezTo>
                <a:close/>
                <a:moveTo>
                  <a:pt x="77" y="242"/>
                </a:moveTo>
                <a:cubicBezTo>
                  <a:pt x="84" y="243"/>
                  <a:pt x="90" y="244"/>
                  <a:pt x="96" y="244"/>
                </a:cubicBezTo>
                <a:cubicBezTo>
                  <a:pt x="140" y="244"/>
                  <a:pt x="179" y="213"/>
                  <a:pt x="187" y="170"/>
                </a:cubicBezTo>
                <a:cubicBezTo>
                  <a:pt x="198" y="119"/>
                  <a:pt x="166" y="70"/>
                  <a:pt x="115" y="60"/>
                </a:cubicBezTo>
                <a:cubicBezTo>
                  <a:pt x="109" y="58"/>
                  <a:pt x="103" y="58"/>
                  <a:pt x="96" y="58"/>
                </a:cubicBezTo>
                <a:cubicBezTo>
                  <a:pt x="53" y="58"/>
                  <a:pt x="14" y="89"/>
                  <a:pt x="5" y="132"/>
                </a:cubicBezTo>
                <a:cubicBezTo>
                  <a:pt x="0" y="156"/>
                  <a:pt x="5" y="181"/>
                  <a:pt x="19" y="202"/>
                </a:cubicBezTo>
                <a:cubicBezTo>
                  <a:pt x="32" y="222"/>
                  <a:pt x="53" y="237"/>
                  <a:pt x="77" y="242"/>
                </a:cubicBezTo>
                <a:close/>
                <a:moveTo>
                  <a:pt x="111" y="207"/>
                </a:moveTo>
                <a:cubicBezTo>
                  <a:pt x="110" y="209"/>
                  <a:pt x="109" y="210"/>
                  <a:pt x="109" y="212"/>
                </a:cubicBezTo>
                <a:cubicBezTo>
                  <a:pt x="108" y="212"/>
                  <a:pt x="108" y="214"/>
                  <a:pt x="107" y="214"/>
                </a:cubicBezTo>
                <a:cubicBezTo>
                  <a:pt x="106" y="214"/>
                  <a:pt x="106" y="213"/>
                  <a:pt x="106" y="212"/>
                </a:cubicBezTo>
                <a:cubicBezTo>
                  <a:pt x="106" y="210"/>
                  <a:pt x="107" y="208"/>
                  <a:pt x="107" y="206"/>
                </a:cubicBezTo>
                <a:cubicBezTo>
                  <a:pt x="107" y="205"/>
                  <a:pt x="108" y="204"/>
                  <a:pt x="109" y="204"/>
                </a:cubicBezTo>
                <a:cubicBezTo>
                  <a:pt x="109" y="204"/>
                  <a:pt x="109" y="204"/>
                  <a:pt x="109" y="204"/>
                </a:cubicBezTo>
                <a:cubicBezTo>
                  <a:pt x="110" y="204"/>
                  <a:pt x="109" y="204"/>
                  <a:pt x="110" y="203"/>
                </a:cubicBezTo>
                <a:cubicBezTo>
                  <a:pt x="110" y="203"/>
                  <a:pt x="110" y="201"/>
                  <a:pt x="111" y="201"/>
                </a:cubicBezTo>
                <a:cubicBezTo>
                  <a:pt x="112" y="201"/>
                  <a:pt x="112" y="203"/>
                  <a:pt x="112" y="204"/>
                </a:cubicBezTo>
                <a:cubicBezTo>
                  <a:pt x="112" y="204"/>
                  <a:pt x="111" y="206"/>
                  <a:pt x="111" y="207"/>
                </a:cubicBezTo>
                <a:close/>
                <a:moveTo>
                  <a:pt x="135" y="189"/>
                </a:moveTo>
                <a:cubicBezTo>
                  <a:pt x="135" y="190"/>
                  <a:pt x="134" y="189"/>
                  <a:pt x="134" y="189"/>
                </a:cubicBezTo>
                <a:cubicBezTo>
                  <a:pt x="133" y="189"/>
                  <a:pt x="134" y="188"/>
                  <a:pt x="134" y="187"/>
                </a:cubicBezTo>
                <a:cubicBezTo>
                  <a:pt x="134" y="187"/>
                  <a:pt x="134" y="186"/>
                  <a:pt x="134" y="186"/>
                </a:cubicBezTo>
                <a:cubicBezTo>
                  <a:pt x="135" y="187"/>
                  <a:pt x="136" y="187"/>
                  <a:pt x="135" y="189"/>
                </a:cubicBezTo>
                <a:close/>
                <a:moveTo>
                  <a:pt x="152" y="199"/>
                </a:moveTo>
                <a:cubicBezTo>
                  <a:pt x="152" y="198"/>
                  <a:pt x="152" y="196"/>
                  <a:pt x="153" y="196"/>
                </a:cubicBezTo>
                <a:cubicBezTo>
                  <a:pt x="153" y="196"/>
                  <a:pt x="153" y="196"/>
                  <a:pt x="154" y="196"/>
                </a:cubicBezTo>
                <a:cubicBezTo>
                  <a:pt x="154" y="196"/>
                  <a:pt x="155" y="195"/>
                  <a:pt x="156" y="195"/>
                </a:cubicBezTo>
                <a:cubicBezTo>
                  <a:pt x="155" y="196"/>
                  <a:pt x="153" y="197"/>
                  <a:pt x="152" y="199"/>
                </a:cubicBezTo>
                <a:close/>
                <a:moveTo>
                  <a:pt x="154" y="181"/>
                </a:moveTo>
                <a:cubicBezTo>
                  <a:pt x="154" y="180"/>
                  <a:pt x="155" y="180"/>
                  <a:pt x="156" y="180"/>
                </a:cubicBezTo>
                <a:cubicBezTo>
                  <a:pt x="156" y="181"/>
                  <a:pt x="155" y="182"/>
                  <a:pt x="154" y="181"/>
                </a:cubicBezTo>
                <a:close/>
                <a:moveTo>
                  <a:pt x="161" y="186"/>
                </a:moveTo>
                <a:cubicBezTo>
                  <a:pt x="161" y="186"/>
                  <a:pt x="161" y="185"/>
                  <a:pt x="161" y="185"/>
                </a:cubicBezTo>
                <a:cubicBezTo>
                  <a:pt x="161" y="184"/>
                  <a:pt x="162" y="184"/>
                  <a:pt x="162" y="183"/>
                </a:cubicBezTo>
                <a:cubicBezTo>
                  <a:pt x="162" y="182"/>
                  <a:pt x="162" y="182"/>
                  <a:pt x="163" y="182"/>
                </a:cubicBezTo>
                <a:cubicBezTo>
                  <a:pt x="163" y="182"/>
                  <a:pt x="163" y="182"/>
                  <a:pt x="163" y="182"/>
                </a:cubicBezTo>
                <a:cubicBezTo>
                  <a:pt x="163" y="184"/>
                  <a:pt x="162" y="185"/>
                  <a:pt x="161" y="186"/>
                </a:cubicBezTo>
                <a:close/>
                <a:moveTo>
                  <a:pt x="163" y="179"/>
                </a:moveTo>
                <a:cubicBezTo>
                  <a:pt x="163" y="179"/>
                  <a:pt x="162" y="179"/>
                  <a:pt x="162" y="178"/>
                </a:cubicBezTo>
                <a:cubicBezTo>
                  <a:pt x="162" y="177"/>
                  <a:pt x="163" y="176"/>
                  <a:pt x="164" y="176"/>
                </a:cubicBezTo>
                <a:cubicBezTo>
                  <a:pt x="164" y="178"/>
                  <a:pt x="163" y="178"/>
                  <a:pt x="163" y="179"/>
                </a:cubicBezTo>
                <a:close/>
                <a:moveTo>
                  <a:pt x="156" y="106"/>
                </a:moveTo>
                <a:cubicBezTo>
                  <a:pt x="155" y="106"/>
                  <a:pt x="155" y="106"/>
                  <a:pt x="155" y="106"/>
                </a:cubicBezTo>
                <a:cubicBezTo>
                  <a:pt x="154" y="105"/>
                  <a:pt x="154" y="104"/>
                  <a:pt x="153" y="103"/>
                </a:cubicBezTo>
                <a:cubicBezTo>
                  <a:pt x="153" y="103"/>
                  <a:pt x="153" y="103"/>
                  <a:pt x="154" y="103"/>
                </a:cubicBezTo>
                <a:cubicBezTo>
                  <a:pt x="154" y="104"/>
                  <a:pt x="155" y="105"/>
                  <a:pt x="156" y="106"/>
                </a:cubicBezTo>
                <a:close/>
                <a:moveTo>
                  <a:pt x="152" y="102"/>
                </a:moveTo>
                <a:cubicBezTo>
                  <a:pt x="153" y="102"/>
                  <a:pt x="153" y="102"/>
                  <a:pt x="153" y="103"/>
                </a:cubicBezTo>
                <a:cubicBezTo>
                  <a:pt x="153" y="103"/>
                  <a:pt x="152" y="103"/>
                  <a:pt x="152" y="103"/>
                </a:cubicBezTo>
                <a:cubicBezTo>
                  <a:pt x="152" y="102"/>
                  <a:pt x="152" y="102"/>
                  <a:pt x="152" y="102"/>
                </a:cubicBezTo>
                <a:close/>
                <a:moveTo>
                  <a:pt x="125" y="111"/>
                </a:moveTo>
                <a:cubicBezTo>
                  <a:pt x="125" y="111"/>
                  <a:pt x="125" y="111"/>
                  <a:pt x="125" y="110"/>
                </a:cubicBezTo>
                <a:cubicBezTo>
                  <a:pt x="125" y="110"/>
                  <a:pt x="126" y="109"/>
                  <a:pt x="126" y="109"/>
                </a:cubicBezTo>
                <a:cubicBezTo>
                  <a:pt x="126" y="109"/>
                  <a:pt x="126" y="108"/>
                  <a:pt x="126" y="108"/>
                </a:cubicBezTo>
                <a:cubicBezTo>
                  <a:pt x="126" y="108"/>
                  <a:pt x="127" y="108"/>
                  <a:pt x="127" y="108"/>
                </a:cubicBezTo>
                <a:cubicBezTo>
                  <a:pt x="128" y="107"/>
                  <a:pt x="128" y="107"/>
                  <a:pt x="128" y="106"/>
                </a:cubicBezTo>
                <a:cubicBezTo>
                  <a:pt x="129" y="106"/>
                  <a:pt x="129" y="107"/>
                  <a:pt x="130" y="106"/>
                </a:cubicBezTo>
                <a:cubicBezTo>
                  <a:pt x="131" y="106"/>
                  <a:pt x="132" y="106"/>
                  <a:pt x="133" y="106"/>
                </a:cubicBezTo>
                <a:cubicBezTo>
                  <a:pt x="133" y="106"/>
                  <a:pt x="133" y="106"/>
                  <a:pt x="134" y="106"/>
                </a:cubicBezTo>
                <a:cubicBezTo>
                  <a:pt x="135" y="105"/>
                  <a:pt x="136" y="104"/>
                  <a:pt x="137" y="105"/>
                </a:cubicBezTo>
                <a:cubicBezTo>
                  <a:pt x="137" y="106"/>
                  <a:pt x="137" y="106"/>
                  <a:pt x="137" y="107"/>
                </a:cubicBezTo>
                <a:cubicBezTo>
                  <a:pt x="135" y="108"/>
                  <a:pt x="134" y="107"/>
                  <a:pt x="132" y="108"/>
                </a:cubicBezTo>
                <a:cubicBezTo>
                  <a:pt x="132" y="108"/>
                  <a:pt x="132" y="108"/>
                  <a:pt x="132" y="108"/>
                </a:cubicBezTo>
                <a:cubicBezTo>
                  <a:pt x="131" y="109"/>
                  <a:pt x="130" y="109"/>
                  <a:pt x="129" y="110"/>
                </a:cubicBezTo>
                <a:cubicBezTo>
                  <a:pt x="128" y="110"/>
                  <a:pt x="126" y="112"/>
                  <a:pt x="127" y="114"/>
                </a:cubicBezTo>
                <a:cubicBezTo>
                  <a:pt x="127" y="114"/>
                  <a:pt x="127" y="114"/>
                  <a:pt x="127" y="114"/>
                </a:cubicBezTo>
                <a:cubicBezTo>
                  <a:pt x="127" y="116"/>
                  <a:pt x="126" y="115"/>
                  <a:pt x="125" y="115"/>
                </a:cubicBezTo>
                <a:cubicBezTo>
                  <a:pt x="125" y="114"/>
                  <a:pt x="125" y="114"/>
                  <a:pt x="125" y="114"/>
                </a:cubicBezTo>
                <a:cubicBezTo>
                  <a:pt x="124" y="113"/>
                  <a:pt x="124" y="113"/>
                  <a:pt x="124" y="112"/>
                </a:cubicBezTo>
                <a:cubicBezTo>
                  <a:pt x="124" y="112"/>
                  <a:pt x="124" y="112"/>
                  <a:pt x="125" y="111"/>
                </a:cubicBezTo>
                <a:close/>
                <a:moveTo>
                  <a:pt x="92" y="133"/>
                </a:moveTo>
                <a:cubicBezTo>
                  <a:pt x="94" y="134"/>
                  <a:pt x="93" y="130"/>
                  <a:pt x="93" y="129"/>
                </a:cubicBezTo>
                <a:cubicBezTo>
                  <a:pt x="94" y="128"/>
                  <a:pt x="95" y="128"/>
                  <a:pt x="95" y="128"/>
                </a:cubicBezTo>
                <a:cubicBezTo>
                  <a:pt x="96" y="129"/>
                  <a:pt x="96" y="131"/>
                  <a:pt x="97" y="132"/>
                </a:cubicBezTo>
                <a:cubicBezTo>
                  <a:pt x="98" y="132"/>
                  <a:pt x="100" y="133"/>
                  <a:pt x="101" y="132"/>
                </a:cubicBezTo>
                <a:cubicBezTo>
                  <a:pt x="101" y="131"/>
                  <a:pt x="101" y="130"/>
                  <a:pt x="102" y="130"/>
                </a:cubicBezTo>
                <a:cubicBezTo>
                  <a:pt x="102" y="130"/>
                  <a:pt x="103" y="130"/>
                  <a:pt x="103" y="129"/>
                </a:cubicBezTo>
                <a:cubicBezTo>
                  <a:pt x="103" y="129"/>
                  <a:pt x="103" y="128"/>
                  <a:pt x="103" y="128"/>
                </a:cubicBezTo>
                <a:cubicBezTo>
                  <a:pt x="103" y="127"/>
                  <a:pt x="105" y="127"/>
                  <a:pt x="106" y="127"/>
                </a:cubicBezTo>
                <a:cubicBezTo>
                  <a:pt x="106" y="127"/>
                  <a:pt x="106" y="127"/>
                  <a:pt x="106" y="127"/>
                </a:cubicBezTo>
                <a:cubicBezTo>
                  <a:pt x="106" y="126"/>
                  <a:pt x="105" y="127"/>
                  <a:pt x="105" y="127"/>
                </a:cubicBezTo>
                <a:cubicBezTo>
                  <a:pt x="105" y="127"/>
                  <a:pt x="105" y="126"/>
                  <a:pt x="105" y="126"/>
                </a:cubicBezTo>
                <a:cubicBezTo>
                  <a:pt x="105" y="126"/>
                  <a:pt x="104" y="127"/>
                  <a:pt x="103" y="126"/>
                </a:cubicBezTo>
                <a:cubicBezTo>
                  <a:pt x="102" y="126"/>
                  <a:pt x="102" y="125"/>
                  <a:pt x="102" y="125"/>
                </a:cubicBezTo>
                <a:cubicBezTo>
                  <a:pt x="102" y="122"/>
                  <a:pt x="103" y="121"/>
                  <a:pt x="105" y="119"/>
                </a:cubicBezTo>
                <a:cubicBezTo>
                  <a:pt x="105" y="119"/>
                  <a:pt x="105" y="119"/>
                  <a:pt x="105" y="119"/>
                </a:cubicBezTo>
                <a:cubicBezTo>
                  <a:pt x="104" y="118"/>
                  <a:pt x="103" y="119"/>
                  <a:pt x="103" y="119"/>
                </a:cubicBezTo>
                <a:cubicBezTo>
                  <a:pt x="102" y="122"/>
                  <a:pt x="99" y="121"/>
                  <a:pt x="99" y="124"/>
                </a:cubicBezTo>
                <a:cubicBezTo>
                  <a:pt x="99" y="125"/>
                  <a:pt x="100" y="125"/>
                  <a:pt x="100" y="126"/>
                </a:cubicBezTo>
                <a:cubicBezTo>
                  <a:pt x="99" y="127"/>
                  <a:pt x="99" y="128"/>
                  <a:pt x="98" y="129"/>
                </a:cubicBezTo>
                <a:cubicBezTo>
                  <a:pt x="97" y="129"/>
                  <a:pt x="97" y="128"/>
                  <a:pt x="97" y="127"/>
                </a:cubicBezTo>
                <a:cubicBezTo>
                  <a:pt x="96" y="127"/>
                  <a:pt x="96" y="127"/>
                  <a:pt x="95" y="127"/>
                </a:cubicBezTo>
                <a:cubicBezTo>
                  <a:pt x="95" y="127"/>
                  <a:pt x="94" y="128"/>
                  <a:pt x="93" y="128"/>
                </a:cubicBezTo>
                <a:cubicBezTo>
                  <a:pt x="93" y="127"/>
                  <a:pt x="93" y="127"/>
                  <a:pt x="93" y="127"/>
                </a:cubicBezTo>
                <a:cubicBezTo>
                  <a:pt x="93" y="127"/>
                  <a:pt x="92" y="127"/>
                  <a:pt x="92" y="126"/>
                </a:cubicBezTo>
                <a:cubicBezTo>
                  <a:pt x="92" y="125"/>
                  <a:pt x="92" y="123"/>
                  <a:pt x="92" y="122"/>
                </a:cubicBezTo>
                <a:cubicBezTo>
                  <a:pt x="94" y="121"/>
                  <a:pt x="95" y="120"/>
                  <a:pt x="96" y="118"/>
                </a:cubicBezTo>
                <a:cubicBezTo>
                  <a:pt x="96" y="116"/>
                  <a:pt x="98" y="115"/>
                  <a:pt x="99" y="114"/>
                </a:cubicBezTo>
                <a:cubicBezTo>
                  <a:pt x="100" y="113"/>
                  <a:pt x="102" y="113"/>
                  <a:pt x="103" y="111"/>
                </a:cubicBezTo>
                <a:cubicBezTo>
                  <a:pt x="104" y="111"/>
                  <a:pt x="104" y="112"/>
                  <a:pt x="104" y="112"/>
                </a:cubicBezTo>
                <a:cubicBezTo>
                  <a:pt x="105" y="111"/>
                  <a:pt x="107" y="112"/>
                  <a:pt x="108" y="111"/>
                </a:cubicBezTo>
                <a:cubicBezTo>
                  <a:pt x="108" y="112"/>
                  <a:pt x="109" y="112"/>
                  <a:pt x="110" y="112"/>
                </a:cubicBezTo>
                <a:cubicBezTo>
                  <a:pt x="110" y="112"/>
                  <a:pt x="110" y="112"/>
                  <a:pt x="110" y="113"/>
                </a:cubicBezTo>
                <a:cubicBezTo>
                  <a:pt x="111" y="113"/>
                  <a:pt x="111" y="113"/>
                  <a:pt x="111" y="113"/>
                </a:cubicBezTo>
                <a:cubicBezTo>
                  <a:pt x="113" y="114"/>
                  <a:pt x="114" y="115"/>
                  <a:pt x="115" y="117"/>
                </a:cubicBezTo>
                <a:cubicBezTo>
                  <a:pt x="115" y="117"/>
                  <a:pt x="116" y="117"/>
                  <a:pt x="116" y="118"/>
                </a:cubicBezTo>
                <a:cubicBezTo>
                  <a:pt x="115" y="120"/>
                  <a:pt x="113" y="120"/>
                  <a:pt x="111" y="119"/>
                </a:cubicBezTo>
                <a:cubicBezTo>
                  <a:pt x="111" y="120"/>
                  <a:pt x="112" y="120"/>
                  <a:pt x="112" y="121"/>
                </a:cubicBezTo>
                <a:cubicBezTo>
                  <a:pt x="112" y="122"/>
                  <a:pt x="112" y="122"/>
                  <a:pt x="113" y="123"/>
                </a:cubicBezTo>
                <a:cubicBezTo>
                  <a:pt x="113" y="123"/>
                  <a:pt x="113" y="122"/>
                  <a:pt x="113" y="122"/>
                </a:cubicBezTo>
                <a:cubicBezTo>
                  <a:pt x="114" y="122"/>
                  <a:pt x="114" y="122"/>
                  <a:pt x="114" y="122"/>
                </a:cubicBezTo>
                <a:cubicBezTo>
                  <a:pt x="115" y="121"/>
                  <a:pt x="116" y="120"/>
                  <a:pt x="117" y="120"/>
                </a:cubicBezTo>
                <a:cubicBezTo>
                  <a:pt x="118" y="119"/>
                  <a:pt x="118" y="118"/>
                  <a:pt x="118" y="117"/>
                </a:cubicBezTo>
                <a:cubicBezTo>
                  <a:pt x="119" y="116"/>
                  <a:pt x="119" y="117"/>
                  <a:pt x="120" y="118"/>
                </a:cubicBezTo>
                <a:cubicBezTo>
                  <a:pt x="120" y="119"/>
                  <a:pt x="119" y="119"/>
                  <a:pt x="119" y="119"/>
                </a:cubicBezTo>
                <a:cubicBezTo>
                  <a:pt x="120" y="120"/>
                  <a:pt x="120" y="119"/>
                  <a:pt x="121" y="119"/>
                </a:cubicBezTo>
                <a:cubicBezTo>
                  <a:pt x="121" y="119"/>
                  <a:pt x="122" y="119"/>
                  <a:pt x="122" y="118"/>
                </a:cubicBezTo>
                <a:cubicBezTo>
                  <a:pt x="123" y="118"/>
                  <a:pt x="123" y="118"/>
                  <a:pt x="124" y="118"/>
                </a:cubicBezTo>
                <a:cubicBezTo>
                  <a:pt x="125" y="118"/>
                  <a:pt x="125" y="118"/>
                  <a:pt x="126" y="118"/>
                </a:cubicBezTo>
                <a:cubicBezTo>
                  <a:pt x="126" y="118"/>
                  <a:pt x="127" y="119"/>
                  <a:pt x="128" y="118"/>
                </a:cubicBezTo>
                <a:cubicBezTo>
                  <a:pt x="128" y="118"/>
                  <a:pt x="129" y="118"/>
                  <a:pt x="129" y="118"/>
                </a:cubicBezTo>
                <a:cubicBezTo>
                  <a:pt x="130" y="117"/>
                  <a:pt x="128" y="117"/>
                  <a:pt x="129" y="116"/>
                </a:cubicBezTo>
                <a:cubicBezTo>
                  <a:pt x="130" y="116"/>
                  <a:pt x="130" y="117"/>
                  <a:pt x="131" y="118"/>
                </a:cubicBezTo>
                <a:cubicBezTo>
                  <a:pt x="132" y="118"/>
                  <a:pt x="132" y="118"/>
                  <a:pt x="133" y="118"/>
                </a:cubicBezTo>
                <a:cubicBezTo>
                  <a:pt x="133" y="119"/>
                  <a:pt x="134" y="119"/>
                  <a:pt x="134" y="120"/>
                </a:cubicBezTo>
                <a:cubicBezTo>
                  <a:pt x="135" y="118"/>
                  <a:pt x="134" y="116"/>
                  <a:pt x="134" y="115"/>
                </a:cubicBezTo>
                <a:cubicBezTo>
                  <a:pt x="135" y="115"/>
                  <a:pt x="135" y="114"/>
                  <a:pt x="135" y="114"/>
                </a:cubicBezTo>
                <a:cubicBezTo>
                  <a:pt x="135" y="113"/>
                  <a:pt x="137" y="112"/>
                  <a:pt x="137" y="113"/>
                </a:cubicBezTo>
                <a:cubicBezTo>
                  <a:pt x="138" y="113"/>
                  <a:pt x="138" y="114"/>
                  <a:pt x="138" y="114"/>
                </a:cubicBezTo>
                <a:cubicBezTo>
                  <a:pt x="138" y="116"/>
                  <a:pt x="137" y="116"/>
                  <a:pt x="137" y="117"/>
                </a:cubicBezTo>
                <a:cubicBezTo>
                  <a:pt x="137" y="118"/>
                  <a:pt x="137" y="119"/>
                  <a:pt x="138" y="120"/>
                </a:cubicBezTo>
                <a:cubicBezTo>
                  <a:pt x="137" y="121"/>
                  <a:pt x="137" y="122"/>
                  <a:pt x="136" y="123"/>
                </a:cubicBezTo>
                <a:cubicBezTo>
                  <a:pt x="137" y="123"/>
                  <a:pt x="137" y="122"/>
                  <a:pt x="138" y="122"/>
                </a:cubicBezTo>
                <a:cubicBezTo>
                  <a:pt x="138" y="122"/>
                  <a:pt x="138" y="121"/>
                  <a:pt x="138" y="121"/>
                </a:cubicBezTo>
                <a:cubicBezTo>
                  <a:pt x="139" y="120"/>
                  <a:pt x="139" y="120"/>
                  <a:pt x="140" y="120"/>
                </a:cubicBezTo>
                <a:cubicBezTo>
                  <a:pt x="140" y="120"/>
                  <a:pt x="139" y="120"/>
                  <a:pt x="139" y="120"/>
                </a:cubicBezTo>
                <a:cubicBezTo>
                  <a:pt x="138" y="119"/>
                  <a:pt x="139" y="118"/>
                  <a:pt x="138" y="117"/>
                </a:cubicBezTo>
                <a:cubicBezTo>
                  <a:pt x="138" y="117"/>
                  <a:pt x="139" y="116"/>
                  <a:pt x="139" y="115"/>
                </a:cubicBezTo>
                <a:cubicBezTo>
                  <a:pt x="139" y="115"/>
                  <a:pt x="139" y="115"/>
                  <a:pt x="140" y="115"/>
                </a:cubicBezTo>
                <a:cubicBezTo>
                  <a:pt x="140" y="115"/>
                  <a:pt x="140" y="116"/>
                  <a:pt x="140" y="116"/>
                </a:cubicBezTo>
                <a:cubicBezTo>
                  <a:pt x="140" y="117"/>
                  <a:pt x="140" y="117"/>
                  <a:pt x="141" y="117"/>
                </a:cubicBezTo>
                <a:cubicBezTo>
                  <a:pt x="141" y="116"/>
                  <a:pt x="140" y="116"/>
                  <a:pt x="140" y="115"/>
                </a:cubicBezTo>
                <a:cubicBezTo>
                  <a:pt x="141" y="114"/>
                  <a:pt x="143" y="115"/>
                  <a:pt x="144" y="116"/>
                </a:cubicBezTo>
                <a:cubicBezTo>
                  <a:pt x="144" y="117"/>
                  <a:pt x="144" y="117"/>
                  <a:pt x="144" y="118"/>
                </a:cubicBezTo>
                <a:cubicBezTo>
                  <a:pt x="145" y="117"/>
                  <a:pt x="144" y="115"/>
                  <a:pt x="143" y="115"/>
                </a:cubicBezTo>
                <a:cubicBezTo>
                  <a:pt x="143" y="114"/>
                  <a:pt x="143" y="114"/>
                  <a:pt x="143" y="114"/>
                </a:cubicBezTo>
                <a:cubicBezTo>
                  <a:pt x="144" y="113"/>
                  <a:pt x="146" y="114"/>
                  <a:pt x="148" y="113"/>
                </a:cubicBezTo>
                <a:cubicBezTo>
                  <a:pt x="148" y="113"/>
                  <a:pt x="147" y="112"/>
                  <a:pt x="148" y="112"/>
                </a:cubicBezTo>
                <a:cubicBezTo>
                  <a:pt x="148" y="111"/>
                  <a:pt x="150" y="111"/>
                  <a:pt x="152" y="111"/>
                </a:cubicBezTo>
                <a:cubicBezTo>
                  <a:pt x="152" y="111"/>
                  <a:pt x="153" y="110"/>
                  <a:pt x="153" y="110"/>
                </a:cubicBezTo>
                <a:cubicBezTo>
                  <a:pt x="154" y="111"/>
                  <a:pt x="156" y="111"/>
                  <a:pt x="157" y="110"/>
                </a:cubicBezTo>
                <a:cubicBezTo>
                  <a:pt x="158" y="110"/>
                  <a:pt x="157" y="110"/>
                  <a:pt x="158" y="110"/>
                </a:cubicBezTo>
                <a:cubicBezTo>
                  <a:pt x="158" y="109"/>
                  <a:pt x="158" y="109"/>
                  <a:pt x="158" y="109"/>
                </a:cubicBezTo>
                <a:cubicBezTo>
                  <a:pt x="168" y="125"/>
                  <a:pt x="173" y="144"/>
                  <a:pt x="169" y="163"/>
                </a:cubicBezTo>
                <a:cubicBezTo>
                  <a:pt x="169" y="163"/>
                  <a:pt x="169" y="164"/>
                  <a:pt x="169" y="164"/>
                </a:cubicBezTo>
                <a:cubicBezTo>
                  <a:pt x="169" y="164"/>
                  <a:pt x="169" y="164"/>
                  <a:pt x="169" y="164"/>
                </a:cubicBezTo>
                <a:cubicBezTo>
                  <a:pt x="169" y="165"/>
                  <a:pt x="169" y="165"/>
                  <a:pt x="169" y="165"/>
                </a:cubicBezTo>
                <a:cubicBezTo>
                  <a:pt x="169" y="165"/>
                  <a:pt x="169" y="165"/>
                  <a:pt x="169" y="165"/>
                </a:cubicBezTo>
                <a:cubicBezTo>
                  <a:pt x="169" y="166"/>
                  <a:pt x="168" y="167"/>
                  <a:pt x="168" y="169"/>
                </a:cubicBezTo>
                <a:cubicBezTo>
                  <a:pt x="167" y="168"/>
                  <a:pt x="167" y="168"/>
                  <a:pt x="167" y="166"/>
                </a:cubicBezTo>
                <a:cubicBezTo>
                  <a:pt x="167" y="165"/>
                  <a:pt x="167" y="165"/>
                  <a:pt x="167" y="164"/>
                </a:cubicBezTo>
                <a:cubicBezTo>
                  <a:pt x="167" y="164"/>
                  <a:pt x="167" y="164"/>
                  <a:pt x="167" y="163"/>
                </a:cubicBezTo>
                <a:cubicBezTo>
                  <a:pt x="166" y="163"/>
                  <a:pt x="166" y="163"/>
                  <a:pt x="165" y="163"/>
                </a:cubicBezTo>
                <a:cubicBezTo>
                  <a:pt x="165" y="163"/>
                  <a:pt x="165" y="162"/>
                  <a:pt x="165" y="162"/>
                </a:cubicBezTo>
                <a:cubicBezTo>
                  <a:pt x="164" y="162"/>
                  <a:pt x="163" y="162"/>
                  <a:pt x="163" y="163"/>
                </a:cubicBezTo>
                <a:cubicBezTo>
                  <a:pt x="163" y="163"/>
                  <a:pt x="163" y="164"/>
                  <a:pt x="163" y="164"/>
                </a:cubicBezTo>
                <a:cubicBezTo>
                  <a:pt x="164" y="164"/>
                  <a:pt x="165" y="164"/>
                  <a:pt x="165" y="165"/>
                </a:cubicBezTo>
                <a:cubicBezTo>
                  <a:pt x="165" y="166"/>
                  <a:pt x="164" y="166"/>
                  <a:pt x="163" y="167"/>
                </a:cubicBezTo>
                <a:cubicBezTo>
                  <a:pt x="163" y="169"/>
                  <a:pt x="164" y="169"/>
                  <a:pt x="164" y="171"/>
                </a:cubicBezTo>
                <a:cubicBezTo>
                  <a:pt x="164" y="171"/>
                  <a:pt x="164" y="171"/>
                  <a:pt x="164" y="172"/>
                </a:cubicBezTo>
                <a:cubicBezTo>
                  <a:pt x="164" y="174"/>
                  <a:pt x="162" y="174"/>
                  <a:pt x="162" y="176"/>
                </a:cubicBezTo>
                <a:cubicBezTo>
                  <a:pt x="161" y="177"/>
                  <a:pt x="159" y="178"/>
                  <a:pt x="158" y="178"/>
                </a:cubicBezTo>
                <a:cubicBezTo>
                  <a:pt x="158" y="178"/>
                  <a:pt x="158" y="178"/>
                  <a:pt x="157" y="178"/>
                </a:cubicBezTo>
                <a:cubicBezTo>
                  <a:pt x="157" y="179"/>
                  <a:pt x="156" y="179"/>
                  <a:pt x="155" y="179"/>
                </a:cubicBezTo>
                <a:cubicBezTo>
                  <a:pt x="155" y="179"/>
                  <a:pt x="155" y="179"/>
                  <a:pt x="155" y="179"/>
                </a:cubicBezTo>
                <a:cubicBezTo>
                  <a:pt x="154" y="179"/>
                  <a:pt x="154" y="179"/>
                  <a:pt x="153" y="179"/>
                </a:cubicBezTo>
                <a:cubicBezTo>
                  <a:pt x="153" y="180"/>
                  <a:pt x="153" y="181"/>
                  <a:pt x="153" y="182"/>
                </a:cubicBezTo>
                <a:cubicBezTo>
                  <a:pt x="153" y="183"/>
                  <a:pt x="154" y="183"/>
                  <a:pt x="154" y="183"/>
                </a:cubicBezTo>
                <a:cubicBezTo>
                  <a:pt x="154" y="185"/>
                  <a:pt x="154" y="186"/>
                  <a:pt x="154" y="187"/>
                </a:cubicBezTo>
                <a:cubicBezTo>
                  <a:pt x="154" y="188"/>
                  <a:pt x="153" y="188"/>
                  <a:pt x="152" y="189"/>
                </a:cubicBezTo>
                <a:cubicBezTo>
                  <a:pt x="151" y="188"/>
                  <a:pt x="151" y="189"/>
                  <a:pt x="151" y="190"/>
                </a:cubicBezTo>
                <a:cubicBezTo>
                  <a:pt x="150" y="189"/>
                  <a:pt x="150" y="189"/>
                  <a:pt x="150" y="188"/>
                </a:cubicBezTo>
                <a:cubicBezTo>
                  <a:pt x="150" y="187"/>
                  <a:pt x="149" y="186"/>
                  <a:pt x="148" y="186"/>
                </a:cubicBezTo>
                <a:cubicBezTo>
                  <a:pt x="147" y="187"/>
                  <a:pt x="147" y="189"/>
                  <a:pt x="148" y="190"/>
                </a:cubicBezTo>
                <a:cubicBezTo>
                  <a:pt x="148" y="191"/>
                  <a:pt x="149" y="191"/>
                  <a:pt x="149" y="191"/>
                </a:cubicBezTo>
                <a:cubicBezTo>
                  <a:pt x="149" y="192"/>
                  <a:pt x="150" y="194"/>
                  <a:pt x="150" y="196"/>
                </a:cubicBezTo>
                <a:cubicBezTo>
                  <a:pt x="149" y="197"/>
                  <a:pt x="148" y="195"/>
                  <a:pt x="148" y="195"/>
                </a:cubicBezTo>
                <a:cubicBezTo>
                  <a:pt x="148" y="196"/>
                  <a:pt x="149" y="198"/>
                  <a:pt x="149" y="199"/>
                </a:cubicBezTo>
                <a:cubicBezTo>
                  <a:pt x="150" y="200"/>
                  <a:pt x="150" y="199"/>
                  <a:pt x="150" y="199"/>
                </a:cubicBezTo>
                <a:cubicBezTo>
                  <a:pt x="150" y="200"/>
                  <a:pt x="150" y="200"/>
                  <a:pt x="150" y="201"/>
                </a:cubicBezTo>
                <a:cubicBezTo>
                  <a:pt x="150" y="201"/>
                  <a:pt x="149" y="202"/>
                  <a:pt x="149" y="202"/>
                </a:cubicBezTo>
                <a:cubicBezTo>
                  <a:pt x="149" y="202"/>
                  <a:pt x="148" y="201"/>
                  <a:pt x="148" y="201"/>
                </a:cubicBezTo>
                <a:cubicBezTo>
                  <a:pt x="147" y="200"/>
                  <a:pt x="146" y="199"/>
                  <a:pt x="146" y="198"/>
                </a:cubicBezTo>
                <a:cubicBezTo>
                  <a:pt x="145" y="197"/>
                  <a:pt x="145" y="197"/>
                  <a:pt x="145" y="196"/>
                </a:cubicBezTo>
                <a:cubicBezTo>
                  <a:pt x="145" y="196"/>
                  <a:pt x="145" y="195"/>
                  <a:pt x="145" y="195"/>
                </a:cubicBezTo>
                <a:cubicBezTo>
                  <a:pt x="144" y="194"/>
                  <a:pt x="144" y="193"/>
                  <a:pt x="144" y="192"/>
                </a:cubicBezTo>
                <a:cubicBezTo>
                  <a:pt x="145" y="191"/>
                  <a:pt x="145" y="192"/>
                  <a:pt x="145" y="193"/>
                </a:cubicBezTo>
                <a:cubicBezTo>
                  <a:pt x="146" y="193"/>
                  <a:pt x="146" y="194"/>
                  <a:pt x="147" y="194"/>
                </a:cubicBezTo>
                <a:cubicBezTo>
                  <a:pt x="147" y="192"/>
                  <a:pt x="146" y="189"/>
                  <a:pt x="146" y="188"/>
                </a:cubicBezTo>
                <a:cubicBezTo>
                  <a:pt x="147" y="186"/>
                  <a:pt x="146" y="183"/>
                  <a:pt x="146" y="182"/>
                </a:cubicBezTo>
                <a:cubicBezTo>
                  <a:pt x="145" y="182"/>
                  <a:pt x="144" y="182"/>
                  <a:pt x="144" y="181"/>
                </a:cubicBezTo>
                <a:cubicBezTo>
                  <a:pt x="145" y="179"/>
                  <a:pt x="143" y="177"/>
                  <a:pt x="143" y="175"/>
                </a:cubicBezTo>
                <a:cubicBezTo>
                  <a:pt x="142" y="176"/>
                  <a:pt x="141" y="176"/>
                  <a:pt x="140" y="176"/>
                </a:cubicBezTo>
                <a:cubicBezTo>
                  <a:pt x="139" y="178"/>
                  <a:pt x="137" y="179"/>
                  <a:pt x="135" y="181"/>
                </a:cubicBezTo>
                <a:cubicBezTo>
                  <a:pt x="135" y="183"/>
                  <a:pt x="134" y="184"/>
                  <a:pt x="134" y="186"/>
                </a:cubicBezTo>
                <a:cubicBezTo>
                  <a:pt x="133" y="186"/>
                  <a:pt x="133" y="187"/>
                  <a:pt x="132" y="187"/>
                </a:cubicBezTo>
                <a:cubicBezTo>
                  <a:pt x="132" y="187"/>
                  <a:pt x="132" y="186"/>
                  <a:pt x="132" y="186"/>
                </a:cubicBezTo>
                <a:cubicBezTo>
                  <a:pt x="131" y="184"/>
                  <a:pt x="131" y="183"/>
                  <a:pt x="130" y="180"/>
                </a:cubicBezTo>
                <a:cubicBezTo>
                  <a:pt x="131" y="179"/>
                  <a:pt x="130" y="179"/>
                  <a:pt x="130" y="178"/>
                </a:cubicBezTo>
                <a:cubicBezTo>
                  <a:pt x="130" y="177"/>
                  <a:pt x="131" y="176"/>
                  <a:pt x="131" y="175"/>
                </a:cubicBezTo>
                <a:cubicBezTo>
                  <a:pt x="131" y="175"/>
                  <a:pt x="131" y="175"/>
                  <a:pt x="131" y="175"/>
                </a:cubicBezTo>
                <a:cubicBezTo>
                  <a:pt x="131" y="174"/>
                  <a:pt x="131" y="174"/>
                  <a:pt x="130" y="174"/>
                </a:cubicBezTo>
                <a:cubicBezTo>
                  <a:pt x="130" y="174"/>
                  <a:pt x="130" y="175"/>
                  <a:pt x="130" y="175"/>
                </a:cubicBezTo>
                <a:cubicBezTo>
                  <a:pt x="129" y="175"/>
                  <a:pt x="129" y="174"/>
                  <a:pt x="129" y="173"/>
                </a:cubicBezTo>
                <a:cubicBezTo>
                  <a:pt x="128" y="172"/>
                  <a:pt x="127" y="172"/>
                  <a:pt x="127" y="170"/>
                </a:cubicBezTo>
                <a:cubicBezTo>
                  <a:pt x="124" y="170"/>
                  <a:pt x="123" y="169"/>
                  <a:pt x="121" y="168"/>
                </a:cubicBezTo>
                <a:cubicBezTo>
                  <a:pt x="120" y="168"/>
                  <a:pt x="120" y="168"/>
                  <a:pt x="120" y="167"/>
                </a:cubicBezTo>
                <a:cubicBezTo>
                  <a:pt x="119" y="167"/>
                  <a:pt x="119" y="167"/>
                  <a:pt x="118" y="167"/>
                </a:cubicBezTo>
                <a:cubicBezTo>
                  <a:pt x="117" y="166"/>
                  <a:pt x="117" y="163"/>
                  <a:pt x="115" y="164"/>
                </a:cubicBezTo>
                <a:cubicBezTo>
                  <a:pt x="115" y="165"/>
                  <a:pt x="116" y="165"/>
                  <a:pt x="116" y="166"/>
                </a:cubicBezTo>
                <a:cubicBezTo>
                  <a:pt x="116" y="166"/>
                  <a:pt x="116" y="167"/>
                  <a:pt x="116" y="167"/>
                </a:cubicBezTo>
                <a:cubicBezTo>
                  <a:pt x="116" y="168"/>
                  <a:pt x="117" y="167"/>
                  <a:pt x="117" y="168"/>
                </a:cubicBezTo>
                <a:cubicBezTo>
                  <a:pt x="117" y="168"/>
                  <a:pt x="117" y="169"/>
                  <a:pt x="118" y="169"/>
                </a:cubicBezTo>
                <a:cubicBezTo>
                  <a:pt x="119" y="169"/>
                  <a:pt x="119" y="169"/>
                  <a:pt x="120" y="168"/>
                </a:cubicBezTo>
                <a:cubicBezTo>
                  <a:pt x="120" y="168"/>
                  <a:pt x="121" y="169"/>
                  <a:pt x="121" y="170"/>
                </a:cubicBezTo>
                <a:cubicBezTo>
                  <a:pt x="121" y="170"/>
                  <a:pt x="122" y="171"/>
                  <a:pt x="122" y="171"/>
                </a:cubicBezTo>
                <a:cubicBezTo>
                  <a:pt x="122" y="174"/>
                  <a:pt x="121" y="174"/>
                  <a:pt x="120" y="176"/>
                </a:cubicBezTo>
                <a:cubicBezTo>
                  <a:pt x="118" y="176"/>
                  <a:pt x="116" y="177"/>
                  <a:pt x="115" y="178"/>
                </a:cubicBezTo>
                <a:cubicBezTo>
                  <a:pt x="113" y="178"/>
                  <a:pt x="111" y="180"/>
                  <a:pt x="110" y="178"/>
                </a:cubicBezTo>
                <a:cubicBezTo>
                  <a:pt x="110" y="176"/>
                  <a:pt x="110" y="174"/>
                  <a:pt x="110" y="173"/>
                </a:cubicBezTo>
                <a:cubicBezTo>
                  <a:pt x="109" y="172"/>
                  <a:pt x="109" y="171"/>
                  <a:pt x="108" y="170"/>
                </a:cubicBezTo>
                <a:cubicBezTo>
                  <a:pt x="109" y="168"/>
                  <a:pt x="108" y="168"/>
                  <a:pt x="107" y="166"/>
                </a:cubicBezTo>
                <a:cubicBezTo>
                  <a:pt x="107" y="165"/>
                  <a:pt x="107" y="163"/>
                  <a:pt x="106" y="164"/>
                </a:cubicBezTo>
                <a:cubicBezTo>
                  <a:pt x="106" y="164"/>
                  <a:pt x="106" y="164"/>
                  <a:pt x="106" y="164"/>
                </a:cubicBezTo>
                <a:cubicBezTo>
                  <a:pt x="106" y="166"/>
                  <a:pt x="107" y="169"/>
                  <a:pt x="107" y="171"/>
                </a:cubicBezTo>
                <a:cubicBezTo>
                  <a:pt x="107" y="172"/>
                  <a:pt x="108" y="174"/>
                  <a:pt x="108" y="175"/>
                </a:cubicBezTo>
                <a:cubicBezTo>
                  <a:pt x="108" y="176"/>
                  <a:pt x="109" y="176"/>
                  <a:pt x="109" y="177"/>
                </a:cubicBezTo>
                <a:cubicBezTo>
                  <a:pt x="109" y="178"/>
                  <a:pt x="110" y="179"/>
                  <a:pt x="110" y="179"/>
                </a:cubicBezTo>
                <a:cubicBezTo>
                  <a:pt x="111" y="180"/>
                  <a:pt x="111" y="181"/>
                  <a:pt x="112" y="181"/>
                </a:cubicBezTo>
                <a:cubicBezTo>
                  <a:pt x="113" y="181"/>
                  <a:pt x="114" y="179"/>
                  <a:pt x="116" y="181"/>
                </a:cubicBezTo>
                <a:cubicBezTo>
                  <a:pt x="115" y="181"/>
                  <a:pt x="115" y="182"/>
                  <a:pt x="114" y="183"/>
                </a:cubicBezTo>
                <a:cubicBezTo>
                  <a:pt x="113" y="184"/>
                  <a:pt x="113" y="186"/>
                  <a:pt x="112" y="187"/>
                </a:cubicBezTo>
                <a:cubicBezTo>
                  <a:pt x="112" y="188"/>
                  <a:pt x="111" y="189"/>
                  <a:pt x="110" y="189"/>
                </a:cubicBezTo>
                <a:cubicBezTo>
                  <a:pt x="109" y="190"/>
                  <a:pt x="107" y="191"/>
                  <a:pt x="107" y="192"/>
                </a:cubicBezTo>
                <a:cubicBezTo>
                  <a:pt x="107" y="192"/>
                  <a:pt x="105" y="195"/>
                  <a:pt x="105" y="196"/>
                </a:cubicBezTo>
                <a:cubicBezTo>
                  <a:pt x="105" y="197"/>
                  <a:pt x="105" y="198"/>
                  <a:pt x="105" y="199"/>
                </a:cubicBezTo>
                <a:cubicBezTo>
                  <a:pt x="106" y="200"/>
                  <a:pt x="105" y="200"/>
                  <a:pt x="106" y="200"/>
                </a:cubicBezTo>
                <a:cubicBezTo>
                  <a:pt x="105" y="203"/>
                  <a:pt x="105" y="204"/>
                  <a:pt x="104" y="205"/>
                </a:cubicBezTo>
                <a:cubicBezTo>
                  <a:pt x="104" y="205"/>
                  <a:pt x="103" y="206"/>
                  <a:pt x="103" y="206"/>
                </a:cubicBezTo>
                <a:cubicBezTo>
                  <a:pt x="102" y="207"/>
                  <a:pt x="101" y="207"/>
                  <a:pt x="101" y="208"/>
                </a:cubicBezTo>
                <a:cubicBezTo>
                  <a:pt x="101" y="209"/>
                  <a:pt x="101" y="210"/>
                  <a:pt x="100" y="211"/>
                </a:cubicBezTo>
                <a:cubicBezTo>
                  <a:pt x="100" y="212"/>
                  <a:pt x="100" y="212"/>
                  <a:pt x="99" y="212"/>
                </a:cubicBezTo>
                <a:cubicBezTo>
                  <a:pt x="99" y="213"/>
                  <a:pt x="99" y="213"/>
                  <a:pt x="99" y="214"/>
                </a:cubicBezTo>
                <a:cubicBezTo>
                  <a:pt x="98" y="216"/>
                  <a:pt x="96" y="217"/>
                  <a:pt x="95" y="218"/>
                </a:cubicBezTo>
                <a:cubicBezTo>
                  <a:pt x="95" y="219"/>
                  <a:pt x="95" y="219"/>
                  <a:pt x="94" y="219"/>
                </a:cubicBezTo>
                <a:cubicBezTo>
                  <a:pt x="92" y="219"/>
                  <a:pt x="88" y="220"/>
                  <a:pt x="87" y="217"/>
                </a:cubicBezTo>
                <a:cubicBezTo>
                  <a:pt x="88" y="216"/>
                  <a:pt x="88" y="215"/>
                  <a:pt x="87" y="215"/>
                </a:cubicBezTo>
                <a:cubicBezTo>
                  <a:pt x="86" y="213"/>
                  <a:pt x="87" y="210"/>
                  <a:pt x="86" y="208"/>
                </a:cubicBezTo>
                <a:cubicBezTo>
                  <a:pt x="87" y="207"/>
                  <a:pt x="86" y="206"/>
                  <a:pt x="86" y="205"/>
                </a:cubicBezTo>
                <a:cubicBezTo>
                  <a:pt x="86" y="204"/>
                  <a:pt x="86" y="203"/>
                  <a:pt x="86" y="202"/>
                </a:cubicBezTo>
                <a:cubicBezTo>
                  <a:pt x="86" y="199"/>
                  <a:pt x="89" y="197"/>
                  <a:pt x="88" y="194"/>
                </a:cubicBezTo>
                <a:cubicBezTo>
                  <a:pt x="88" y="193"/>
                  <a:pt x="88" y="193"/>
                  <a:pt x="88" y="192"/>
                </a:cubicBezTo>
                <a:cubicBezTo>
                  <a:pt x="88" y="189"/>
                  <a:pt x="86" y="188"/>
                  <a:pt x="86" y="186"/>
                </a:cubicBezTo>
                <a:cubicBezTo>
                  <a:pt x="86" y="185"/>
                  <a:pt x="87" y="184"/>
                  <a:pt x="87" y="183"/>
                </a:cubicBezTo>
                <a:cubicBezTo>
                  <a:pt x="87" y="182"/>
                  <a:pt x="87" y="182"/>
                  <a:pt x="87" y="181"/>
                </a:cubicBezTo>
                <a:cubicBezTo>
                  <a:pt x="85" y="181"/>
                  <a:pt x="84" y="181"/>
                  <a:pt x="84" y="180"/>
                </a:cubicBezTo>
                <a:cubicBezTo>
                  <a:pt x="84" y="180"/>
                  <a:pt x="83" y="180"/>
                  <a:pt x="83" y="179"/>
                </a:cubicBezTo>
                <a:cubicBezTo>
                  <a:pt x="82" y="180"/>
                  <a:pt x="80" y="180"/>
                  <a:pt x="79" y="180"/>
                </a:cubicBezTo>
                <a:cubicBezTo>
                  <a:pt x="79" y="179"/>
                  <a:pt x="77" y="179"/>
                  <a:pt x="77" y="180"/>
                </a:cubicBezTo>
                <a:cubicBezTo>
                  <a:pt x="76" y="180"/>
                  <a:pt x="75" y="179"/>
                  <a:pt x="75" y="178"/>
                </a:cubicBezTo>
                <a:cubicBezTo>
                  <a:pt x="74" y="178"/>
                  <a:pt x="74" y="177"/>
                  <a:pt x="74" y="177"/>
                </a:cubicBezTo>
                <a:cubicBezTo>
                  <a:pt x="74" y="174"/>
                  <a:pt x="72" y="174"/>
                  <a:pt x="72" y="172"/>
                </a:cubicBezTo>
                <a:cubicBezTo>
                  <a:pt x="72" y="171"/>
                  <a:pt x="71" y="170"/>
                  <a:pt x="71" y="169"/>
                </a:cubicBezTo>
                <a:cubicBezTo>
                  <a:pt x="72" y="167"/>
                  <a:pt x="72" y="167"/>
                  <a:pt x="72" y="165"/>
                </a:cubicBezTo>
                <a:cubicBezTo>
                  <a:pt x="72" y="164"/>
                  <a:pt x="72" y="164"/>
                  <a:pt x="72" y="163"/>
                </a:cubicBezTo>
                <a:cubicBezTo>
                  <a:pt x="72" y="163"/>
                  <a:pt x="72" y="162"/>
                  <a:pt x="72" y="162"/>
                </a:cubicBezTo>
                <a:cubicBezTo>
                  <a:pt x="73" y="161"/>
                  <a:pt x="74" y="160"/>
                  <a:pt x="74" y="159"/>
                </a:cubicBezTo>
                <a:cubicBezTo>
                  <a:pt x="75" y="158"/>
                  <a:pt x="76" y="157"/>
                  <a:pt x="77" y="157"/>
                </a:cubicBezTo>
                <a:cubicBezTo>
                  <a:pt x="77" y="156"/>
                  <a:pt x="78" y="156"/>
                  <a:pt x="78" y="156"/>
                </a:cubicBezTo>
                <a:cubicBezTo>
                  <a:pt x="78" y="154"/>
                  <a:pt x="78" y="154"/>
                  <a:pt x="78" y="154"/>
                </a:cubicBezTo>
                <a:cubicBezTo>
                  <a:pt x="79" y="153"/>
                  <a:pt x="80" y="153"/>
                  <a:pt x="81" y="151"/>
                </a:cubicBezTo>
                <a:cubicBezTo>
                  <a:pt x="82" y="151"/>
                  <a:pt x="82" y="151"/>
                  <a:pt x="83" y="152"/>
                </a:cubicBezTo>
                <a:cubicBezTo>
                  <a:pt x="84" y="151"/>
                  <a:pt x="87" y="152"/>
                  <a:pt x="89" y="151"/>
                </a:cubicBezTo>
                <a:cubicBezTo>
                  <a:pt x="89" y="151"/>
                  <a:pt x="90" y="152"/>
                  <a:pt x="91" y="151"/>
                </a:cubicBezTo>
                <a:cubicBezTo>
                  <a:pt x="91" y="152"/>
                  <a:pt x="92" y="152"/>
                  <a:pt x="93" y="152"/>
                </a:cubicBezTo>
                <a:cubicBezTo>
                  <a:pt x="92" y="154"/>
                  <a:pt x="93" y="154"/>
                  <a:pt x="92" y="155"/>
                </a:cubicBezTo>
                <a:cubicBezTo>
                  <a:pt x="93" y="156"/>
                  <a:pt x="94" y="157"/>
                  <a:pt x="95" y="157"/>
                </a:cubicBezTo>
                <a:cubicBezTo>
                  <a:pt x="95" y="158"/>
                  <a:pt x="95" y="159"/>
                  <a:pt x="96" y="159"/>
                </a:cubicBezTo>
                <a:cubicBezTo>
                  <a:pt x="96" y="158"/>
                  <a:pt x="96" y="158"/>
                  <a:pt x="96" y="158"/>
                </a:cubicBezTo>
                <a:cubicBezTo>
                  <a:pt x="99" y="156"/>
                  <a:pt x="100" y="160"/>
                  <a:pt x="103" y="160"/>
                </a:cubicBezTo>
                <a:cubicBezTo>
                  <a:pt x="103" y="160"/>
                  <a:pt x="104" y="159"/>
                  <a:pt x="104" y="159"/>
                </a:cubicBezTo>
                <a:cubicBezTo>
                  <a:pt x="105" y="159"/>
                  <a:pt x="105" y="160"/>
                  <a:pt x="106" y="160"/>
                </a:cubicBezTo>
                <a:cubicBezTo>
                  <a:pt x="107" y="158"/>
                  <a:pt x="108" y="157"/>
                  <a:pt x="108" y="155"/>
                </a:cubicBezTo>
                <a:cubicBezTo>
                  <a:pt x="107" y="155"/>
                  <a:pt x="107" y="156"/>
                  <a:pt x="106" y="156"/>
                </a:cubicBezTo>
                <a:cubicBezTo>
                  <a:pt x="105" y="155"/>
                  <a:pt x="104" y="155"/>
                  <a:pt x="103" y="155"/>
                </a:cubicBezTo>
                <a:cubicBezTo>
                  <a:pt x="103" y="154"/>
                  <a:pt x="102" y="154"/>
                  <a:pt x="102" y="153"/>
                </a:cubicBezTo>
                <a:cubicBezTo>
                  <a:pt x="102" y="152"/>
                  <a:pt x="102" y="151"/>
                  <a:pt x="102" y="151"/>
                </a:cubicBezTo>
                <a:cubicBezTo>
                  <a:pt x="102" y="150"/>
                  <a:pt x="102" y="150"/>
                  <a:pt x="102" y="150"/>
                </a:cubicBezTo>
                <a:cubicBezTo>
                  <a:pt x="102" y="149"/>
                  <a:pt x="101" y="150"/>
                  <a:pt x="101" y="150"/>
                </a:cubicBezTo>
                <a:cubicBezTo>
                  <a:pt x="100" y="150"/>
                  <a:pt x="100" y="150"/>
                  <a:pt x="100" y="150"/>
                </a:cubicBezTo>
                <a:cubicBezTo>
                  <a:pt x="100" y="152"/>
                  <a:pt x="100" y="154"/>
                  <a:pt x="99" y="154"/>
                </a:cubicBezTo>
                <a:cubicBezTo>
                  <a:pt x="99" y="152"/>
                  <a:pt x="99" y="151"/>
                  <a:pt x="98" y="150"/>
                </a:cubicBezTo>
                <a:cubicBezTo>
                  <a:pt x="98" y="149"/>
                  <a:pt x="98" y="149"/>
                  <a:pt x="98" y="149"/>
                </a:cubicBezTo>
                <a:cubicBezTo>
                  <a:pt x="98" y="147"/>
                  <a:pt x="97" y="146"/>
                  <a:pt x="96" y="146"/>
                </a:cubicBezTo>
                <a:cubicBezTo>
                  <a:pt x="96" y="147"/>
                  <a:pt x="96" y="148"/>
                  <a:pt x="97" y="149"/>
                </a:cubicBezTo>
                <a:cubicBezTo>
                  <a:pt x="97" y="149"/>
                  <a:pt x="96" y="149"/>
                  <a:pt x="96" y="149"/>
                </a:cubicBezTo>
                <a:cubicBezTo>
                  <a:pt x="96" y="149"/>
                  <a:pt x="96" y="149"/>
                  <a:pt x="96" y="149"/>
                </a:cubicBezTo>
                <a:cubicBezTo>
                  <a:pt x="96" y="150"/>
                  <a:pt x="96" y="151"/>
                  <a:pt x="96" y="151"/>
                </a:cubicBezTo>
                <a:cubicBezTo>
                  <a:pt x="95" y="151"/>
                  <a:pt x="95" y="150"/>
                  <a:pt x="94" y="149"/>
                </a:cubicBezTo>
                <a:cubicBezTo>
                  <a:pt x="94" y="149"/>
                  <a:pt x="94" y="148"/>
                  <a:pt x="94" y="148"/>
                </a:cubicBezTo>
                <a:cubicBezTo>
                  <a:pt x="94" y="147"/>
                  <a:pt x="94" y="145"/>
                  <a:pt x="93" y="144"/>
                </a:cubicBezTo>
                <a:cubicBezTo>
                  <a:pt x="92" y="144"/>
                  <a:pt x="91" y="145"/>
                  <a:pt x="90" y="145"/>
                </a:cubicBezTo>
                <a:cubicBezTo>
                  <a:pt x="90" y="145"/>
                  <a:pt x="89" y="145"/>
                  <a:pt x="88" y="145"/>
                </a:cubicBezTo>
                <a:cubicBezTo>
                  <a:pt x="88" y="146"/>
                  <a:pt x="87" y="147"/>
                  <a:pt x="86" y="147"/>
                </a:cubicBezTo>
                <a:cubicBezTo>
                  <a:pt x="86" y="147"/>
                  <a:pt x="86" y="147"/>
                  <a:pt x="85" y="147"/>
                </a:cubicBezTo>
                <a:cubicBezTo>
                  <a:pt x="85" y="150"/>
                  <a:pt x="83" y="151"/>
                  <a:pt x="82" y="151"/>
                </a:cubicBezTo>
                <a:cubicBezTo>
                  <a:pt x="81" y="150"/>
                  <a:pt x="81" y="151"/>
                  <a:pt x="81" y="151"/>
                </a:cubicBezTo>
                <a:cubicBezTo>
                  <a:pt x="80" y="150"/>
                  <a:pt x="80" y="150"/>
                  <a:pt x="79" y="149"/>
                </a:cubicBezTo>
                <a:cubicBezTo>
                  <a:pt x="79" y="148"/>
                  <a:pt x="79" y="147"/>
                  <a:pt x="79" y="146"/>
                </a:cubicBezTo>
                <a:cubicBezTo>
                  <a:pt x="80" y="145"/>
                  <a:pt x="80" y="144"/>
                  <a:pt x="80" y="143"/>
                </a:cubicBezTo>
                <a:cubicBezTo>
                  <a:pt x="81" y="142"/>
                  <a:pt x="83" y="143"/>
                  <a:pt x="85" y="143"/>
                </a:cubicBezTo>
                <a:cubicBezTo>
                  <a:pt x="85" y="143"/>
                  <a:pt x="85" y="142"/>
                  <a:pt x="85" y="141"/>
                </a:cubicBezTo>
                <a:cubicBezTo>
                  <a:pt x="85" y="140"/>
                  <a:pt x="84" y="139"/>
                  <a:pt x="84" y="138"/>
                </a:cubicBezTo>
                <a:cubicBezTo>
                  <a:pt x="84" y="137"/>
                  <a:pt x="85" y="138"/>
                  <a:pt x="86" y="137"/>
                </a:cubicBezTo>
                <a:cubicBezTo>
                  <a:pt x="86" y="137"/>
                  <a:pt x="86" y="137"/>
                  <a:pt x="86" y="137"/>
                </a:cubicBezTo>
                <a:cubicBezTo>
                  <a:pt x="87" y="137"/>
                  <a:pt x="88" y="136"/>
                  <a:pt x="89" y="135"/>
                </a:cubicBezTo>
                <a:cubicBezTo>
                  <a:pt x="90" y="134"/>
                  <a:pt x="91" y="134"/>
                  <a:pt x="92" y="133"/>
                </a:cubicBezTo>
                <a:close/>
                <a:moveTo>
                  <a:pt x="82" y="114"/>
                </a:moveTo>
                <a:cubicBezTo>
                  <a:pt x="81" y="114"/>
                  <a:pt x="81" y="115"/>
                  <a:pt x="80" y="116"/>
                </a:cubicBezTo>
                <a:cubicBezTo>
                  <a:pt x="79" y="116"/>
                  <a:pt x="76" y="117"/>
                  <a:pt x="76" y="114"/>
                </a:cubicBezTo>
                <a:cubicBezTo>
                  <a:pt x="74" y="113"/>
                  <a:pt x="76" y="109"/>
                  <a:pt x="77" y="112"/>
                </a:cubicBezTo>
                <a:cubicBezTo>
                  <a:pt x="79" y="112"/>
                  <a:pt x="80" y="112"/>
                  <a:pt x="82" y="112"/>
                </a:cubicBezTo>
                <a:cubicBezTo>
                  <a:pt x="82" y="113"/>
                  <a:pt x="82" y="114"/>
                  <a:pt x="82" y="114"/>
                </a:cubicBezTo>
                <a:close/>
                <a:moveTo>
                  <a:pt x="84" y="130"/>
                </a:moveTo>
                <a:cubicBezTo>
                  <a:pt x="83" y="131"/>
                  <a:pt x="84" y="132"/>
                  <a:pt x="83" y="133"/>
                </a:cubicBezTo>
                <a:cubicBezTo>
                  <a:pt x="82" y="133"/>
                  <a:pt x="82" y="133"/>
                  <a:pt x="81" y="133"/>
                </a:cubicBezTo>
                <a:cubicBezTo>
                  <a:pt x="81" y="133"/>
                  <a:pt x="81" y="132"/>
                  <a:pt x="80" y="132"/>
                </a:cubicBezTo>
                <a:cubicBezTo>
                  <a:pt x="81" y="132"/>
                  <a:pt x="81" y="131"/>
                  <a:pt x="81" y="130"/>
                </a:cubicBezTo>
                <a:cubicBezTo>
                  <a:pt x="82" y="130"/>
                  <a:pt x="83" y="128"/>
                  <a:pt x="84" y="130"/>
                </a:cubicBezTo>
                <a:close/>
                <a:moveTo>
                  <a:pt x="87" y="135"/>
                </a:moveTo>
                <a:cubicBezTo>
                  <a:pt x="86" y="135"/>
                  <a:pt x="85" y="135"/>
                  <a:pt x="84" y="136"/>
                </a:cubicBezTo>
                <a:cubicBezTo>
                  <a:pt x="84" y="136"/>
                  <a:pt x="83" y="136"/>
                  <a:pt x="83" y="135"/>
                </a:cubicBezTo>
                <a:cubicBezTo>
                  <a:pt x="83" y="134"/>
                  <a:pt x="84" y="135"/>
                  <a:pt x="84" y="134"/>
                </a:cubicBezTo>
                <a:cubicBezTo>
                  <a:pt x="85" y="134"/>
                  <a:pt x="84" y="134"/>
                  <a:pt x="84" y="134"/>
                </a:cubicBezTo>
                <a:cubicBezTo>
                  <a:pt x="84" y="133"/>
                  <a:pt x="85" y="133"/>
                  <a:pt x="84" y="132"/>
                </a:cubicBezTo>
                <a:cubicBezTo>
                  <a:pt x="85" y="132"/>
                  <a:pt x="85" y="132"/>
                  <a:pt x="85" y="132"/>
                </a:cubicBezTo>
                <a:cubicBezTo>
                  <a:pt x="85" y="131"/>
                  <a:pt x="85" y="131"/>
                  <a:pt x="85" y="131"/>
                </a:cubicBezTo>
                <a:cubicBezTo>
                  <a:pt x="85" y="131"/>
                  <a:pt x="85" y="130"/>
                  <a:pt x="84" y="130"/>
                </a:cubicBezTo>
                <a:cubicBezTo>
                  <a:pt x="84" y="130"/>
                  <a:pt x="84" y="129"/>
                  <a:pt x="84" y="129"/>
                </a:cubicBezTo>
                <a:cubicBezTo>
                  <a:pt x="84" y="129"/>
                  <a:pt x="84" y="128"/>
                  <a:pt x="84" y="128"/>
                </a:cubicBezTo>
                <a:cubicBezTo>
                  <a:pt x="84" y="127"/>
                  <a:pt x="84" y="127"/>
                  <a:pt x="84" y="126"/>
                </a:cubicBezTo>
                <a:cubicBezTo>
                  <a:pt x="84" y="125"/>
                  <a:pt x="85" y="125"/>
                  <a:pt x="86" y="125"/>
                </a:cubicBezTo>
                <a:cubicBezTo>
                  <a:pt x="86" y="126"/>
                  <a:pt x="86" y="126"/>
                  <a:pt x="86" y="126"/>
                </a:cubicBezTo>
                <a:cubicBezTo>
                  <a:pt x="86" y="126"/>
                  <a:pt x="87" y="126"/>
                  <a:pt x="87" y="126"/>
                </a:cubicBezTo>
                <a:cubicBezTo>
                  <a:pt x="87" y="127"/>
                  <a:pt x="87" y="128"/>
                  <a:pt x="86" y="128"/>
                </a:cubicBezTo>
                <a:cubicBezTo>
                  <a:pt x="87" y="129"/>
                  <a:pt x="88" y="130"/>
                  <a:pt x="88" y="132"/>
                </a:cubicBezTo>
                <a:cubicBezTo>
                  <a:pt x="89" y="132"/>
                  <a:pt x="89" y="135"/>
                  <a:pt x="87" y="135"/>
                </a:cubicBezTo>
                <a:close/>
                <a:moveTo>
                  <a:pt x="76" y="79"/>
                </a:moveTo>
                <a:cubicBezTo>
                  <a:pt x="77" y="79"/>
                  <a:pt x="77" y="80"/>
                  <a:pt x="78" y="80"/>
                </a:cubicBezTo>
                <a:cubicBezTo>
                  <a:pt x="78" y="80"/>
                  <a:pt x="79" y="80"/>
                  <a:pt x="79" y="80"/>
                </a:cubicBezTo>
                <a:cubicBezTo>
                  <a:pt x="80" y="81"/>
                  <a:pt x="81" y="81"/>
                  <a:pt x="82" y="83"/>
                </a:cubicBezTo>
                <a:cubicBezTo>
                  <a:pt x="81" y="83"/>
                  <a:pt x="80" y="83"/>
                  <a:pt x="80" y="83"/>
                </a:cubicBezTo>
                <a:cubicBezTo>
                  <a:pt x="80" y="84"/>
                  <a:pt x="81" y="84"/>
                  <a:pt x="81" y="84"/>
                </a:cubicBezTo>
                <a:cubicBezTo>
                  <a:pt x="81" y="84"/>
                  <a:pt x="81" y="85"/>
                  <a:pt x="81" y="85"/>
                </a:cubicBezTo>
                <a:cubicBezTo>
                  <a:pt x="82" y="85"/>
                  <a:pt x="85" y="84"/>
                  <a:pt x="86" y="86"/>
                </a:cubicBezTo>
                <a:cubicBezTo>
                  <a:pt x="87" y="86"/>
                  <a:pt x="87" y="85"/>
                  <a:pt x="87" y="86"/>
                </a:cubicBezTo>
                <a:cubicBezTo>
                  <a:pt x="86" y="87"/>
                  <a:pt x="85" y="88"/>
                  <a:pt x="83" y="89"/>
                </a:cubicBezTo>
                <a:cubicBezTo>
                  <a:pt x="82" y="90"/>
                  <a:pt x="81" y="90"/>
                  <a:pt x="81" y="92"/>
                </a:cubicBezTo>
                <a:cubicBezTo>
                  <a:pt x="81" y="93"/>
                  <a:pt x="82" y="93"/>
                  <a:pt x="82" y="95"/>
                </a:cubicBezTo>
                <a:cubicBezTo>
                  <a:pt x="81" y="95"/>
                  <a:pt x="81" y="95"/>
                  <a:pt x="81" y="95"/>
                </a:cubicBezTo>
                <a:cubicBezTo>
                  <a:pt x="81" y="96"/>
                  <a:pt x="81" y="96"/>
                  <a:pt x="80" y="97"/>
                </a:cubicBezTo>
                <a:cubicBezTo>
                  <a:pt x="80" y="97"/>
                  <a:pt x="80" y="97"/>
                  <a:pt x="80" y="98"/>
                </a:cubicBezTo>
                <a:cubicBezTo>
                  <a:pt x="80" y="98"/>
                  <a:pt x="80" y="99"/>
                  <a:pt x="80" y="99"/>
                </a:cubicBezTo>
                <a:cubicBezTo>
                  <a:pt x="80" y="100"/>
                  <a:pt x="79" y="100"/>
                  <a:pt x="79" y="101"/>
                </a:cubicBezTo>
                <a:cubicBezTo>
                  <a:pt x="78" y="101"/>
                  <a:pt x="78" y="100"/>
                  <a:pt x="77" y="100"/>
                </a:cubicBezTo>
                <a:cubicBezTo>
                  <a:pt x="77" y="101"/>
                  <a:pt x="77" y="100"/>
                  <a:pt x="78" y="101"/>
                </a:cubicBezTo>
                <a:cubicBezTo>
                  <a:pt x="77" y="102"/>
                  <a:pt x="78" y="103"/>
                  <a:pt x="78" y="105"/>
                </a:cubicBezTo>
                <a:cubicBezTo>
                  <a:pt x="77" y="104"/>
                  <a:pt x="76" y="103"/>
                  <a:pt x="75" y="104"/>
                </a:cubicBezTo>
                <a:cubicBezTo>
                  <a:pt x="75" y="105"/>
                  <a:pt x="76" y="105"/>
                  <a:pt x="77" y="105"/>
                </a:cubicBezTo>
                <a:cubicBezTo>
                  <a:pt x="77" y="105"/>
                  <a:pt x="77" y="105"/>
                  <a:pt x="77" y="106"/>
                </a:cubicBezTo>
                <a:cubicBezTo>
                  <a:pt x="75" y="106"/>
                  <a:pt x="73" y="108"/>
                  <a:pt x="70" y="107"/>
                </a:cubicBezTo>
                <a:cubicBezTo>
                  <a:pt x="70" y="107"/>
                  <a:pt x="70" y="108"/>
                  <a:pt x="70" y="108"/>
                </a:cubicBezTo>
                <a:cubicBezTo>
                  <a:pt x="69" y="108"/>
                  <a:pt x="68" y="108"/>
                  <a:pt x="68" y="109"/>
                </a:cubicBezTo>
                <a:cubicBezTo>
                  <a:pt x="67" y="109"/>
                  <a:pt x="67" y="110"/>
                  <a:pt x="66" y="110"/>
                </a:cubicBezTo>
                <a:cubicBezTo>
                  <a:pt x="66" y="110"/>
                  <a:pt x="66" y="110"/>
                  <a:pt x="66" y="110"/>
                </a:cubicBezTo>
                <a:cubicBezTo>
                  <a:pt x="64" y="110"/>
                  <a:pt x="64" y="112"/>
                  <a:pt x="63" y="112"/>
                </a:cubicBezTo>
                <a:cubicBezTo>
                  <a:pt x="62" y="114"/>
                  <a:pt x="62" y="115"/>
                  <a:pt x="61" y="116"/>
                </a:cubicBezTo>
                <a:cubicBezTo>
                  <a:pt x="61" y="116"/>
                  <a:pt x="61" y="116"/>
                  <a:pt x="61" y="116"/>
                </a:cubicBezTo>
                <a:cubicBezTo>
                  <a:pt x="60" y="116"/>
                  <a:pt x="60" y="116"/>
                  <a:pt x="60" y="116"/>
                </a:cubicBezTo>
                <a:cubicBezTo>
                  <a:pt x="59" y="114"/>
                  <a:pt x="58" y="114"/>
                  <a:pt x="56" y="113"/>
                </a:cubicBezTo>
                <a:cubicBezTo>
                  <a:pt x="57" y="111"/>
                  <a:pt x="56" y="110"/>
                  <a:pt x="56" y="108"/>
                </a:cubicBezTo>
                <a:cubicBezTo>
                  <a:pt x="56" y="108"/>
                  <a:pt x="55" y="107"/>
                  <a:pt x="55" y="105"/>
                </a:cubicBezTo>
                <a:cubicBezTo>
                  <a:pt x="55" y="104"/>
                  <a:pt x="57" y="104"/>
                  <a:pt x="57" y="103"/>
                </a:cubicBezTo>
                <a:cubicBezTo>
                  <a:pt x="57" y="103"/>
                  <a:pt x="58" y="102"/>
                  <a:pt x="58" y="102"/>
                </a:cubicBezTo>
                <a:cubicBezTo>
                  <a:pt x="58" y="100"/>
                  <a:pt x="58" y="97"/>
                  <a:pt x="56" y="98"/>
                </a:cubicBezTo>
                <a:cubicBezTo>
                  <a:pt x="55" y="97"/>
                  <a:pt x="55" y="96"/>
                  <a:pt x="55" y="95"/>
                </a:cubicBezTo>
                <a:cubicBezTo>
                  <a:pt x="55" y="93"/>
                  <a:pt x="54" y="91"/>
                  <a:pt x="53" y="90"/>
                </a:cubicBezTo>
                <a:cubicBezTo>
                  <a:pt x="60" y="85"/>
                  <a:pt x="68" y="81"/>
                  <a:pt x="76" y="79"/>
                </a:cubicBezTo>
                <a:close/>
                <a:moveTo>
                  <a:pt x="51" y="128"/>
                </a:moveTo>
                <a:cubicBezTo>
                  <a:pt x="52" y="128"/>
                  <a:pt x="52" y="130"/>
                  <a:pt x="52" y="131"/>
                </a:cubicBezTo>
                <a:cubicBezTo>
                  <a:pt x="51" y="131"/>
                  <a:pt x="51" y="131"/>
                  <a:pt x="50" y="131"/>
                </a:cubicBezTo>
                <a:cubicBezTo>
                  <a:pt x="49" y="130"/>
                  <a:pt x="49" y="130"/>
                  <a:pt x="48" y="130"/>
                </a:cubicBezTo>
                <a:cubicBezTo>
                  <a:pt x="48" y="127"/>
                  <a:pt x="50" y="125"/>
                  <a:pt x="51" y="126"/>
                </a:cubicBezTo>
                <a:cubicBezTo>
                  <a:pt x="51" y="127"/>
                  <a:pt x="51" y="128"/>
                  <a:pt x="51" y="128"/>
                </a:cubicBezTo>
                <a:close/>
                <a:moveTo>
                  <a:pt x="39" y="104"/>
                </a:moveTo>
                <a:cubicBezTo>
                  <a:pt x="39" y="103"/>
                  <a:pt x="40" y="104"/>
                  <a:pt x="41" y="104"/>
                </a:cubicBezTo>
                <a:cubicBezTo>
                  <a:pt x="41" y="104"/>
                  <a:pt x="41" y="104"/>
                  <a:pt x="41" y="104"/>
                </a:cubicBezTo>
                <a:cubicBezTo>
                  <a:pt x="41" y="103"/>
                  <a:pt x="41" y="103"/>
                  <a:pt x="41" y="103"/>
                </a:cubicBezTo>
                <a:cubicBezTo>
                  <a:pt x="41" y="103"/>
                  <a:pt x="41" y="103"/>
                  <a:pt x="42" y="103"/>
                </a:cubicBezTo>
                <a:cubicBezTo>
                  <a:pt x="42" y="102"/>
                  <a:pt x="42" y="102"/>
                  <a:pt x="42" y="101"/>
                </a:cubicBezTo>
                <a:cubicBezTo>
                  <a:pt x="42" y="100"/>
                  <a:pt x="42" y="100"/>
                  <a:pt x="42" y="100"/>
                </a:cubicBezTo>
                <a:cubicBezTo>
                  <a:pt x="43" y="99"/>
                  <a:pt x="44" y="98"/>
                  <a:pt x="45" y="96"/>
                </a:cubicBezTo>
                <a:cubicBezTo>
                  <a:pt x="46" y="97"/>
                  <a:pt x="46" y="97"/>
                  <a:pt x="46" y="97"/>
                </a:cubicBezTo>
                <a:cubicBezTo>
                  <a:pt x="46" y="98"/>
                  <a:pt x="47" y="98"/>
                  <a:pt x="47" y="100"/>
                </a:cubicBezTo>
                <a:cubicBezTo>
                  <a:pt x="47" y="100"/>
                  <a:pt x="47" y="100"/>
                  <a:pt x="47" y="100"/>
                </a:cubicBezTo>
                <a:cubicBezTo>
                  <a:pt x="47" y="101"/>
                  <a:pt x="48" y="102"/>
                  <a:pt x="49" y="103"/>
                </a:cubicBezTo>
                <a:cubicBezTo>
                  <a:pt x="49" y="103"/>
                  <a:pt x="50" y="104"/>
                  <a:pt x="50" y="104"/>
                </a:cubicBezTo>
                <a:cubicBezTo>
                  <a:pt x="49" y="105"/>
                  <a:pt x="49" y="106"/>
                  <a:pt x="49" y="106"/>
                </a:cubicBezTo>
                <a:cubicBezTo>
                  <a:pt x="48" y="106"/>
                  <a:pt x="47" y="104"/>
                  <a:pt x="46" y="105"/>
                </a:cubicBezTo>
                <a:cubicBezTo>
                  <a:pt x="46" y="105"/>
                  <a:pt x="46" y="106"/>
                  <a:pt x="46" y="106"/>
                </a:cubicBezTo>
                <a:cubicBezTo>
                  <a:pt x="47" y="107"/>
                  <a:pt x="48" y="108"/>
                  <a:pt x="47" y="109"/>
                </a:cubicBezTo>
                <a:cubicBezTo>
                  <a:pt x="46" y="109"/>
                  <a:pt x="46" y="108"/>
                  <a:pt x="45" y="108"/>
                </a:cubicBezTo>
                <a:cubicBezTo>
                  <a:pt x="45" y="109"/>
                  <a:pt x="46" y="109"/>
                  <a:pt x="46" y="111"/>
                </a:cubicBezTo>
                <a:cubicBezTo>
                  <a:pt x="44" y="111"/>
                  <a:pt x="44" y="108"/>
                  <a:pt x="42" y="108"/>
                </a:cubicBezTo>
                <a:cubicBezTo>
                  <a:pt x="42" y="107"/>
                  <a:pt x="41" y="107"/>
                  <a:pt x="41" y="106"/>
                </a:cubicBezTo>
                <a:cubicBezTo>
                  <a:pt x="40" y="106"/>
                  <a:pt x="38" y="106"/>
                  <a:pt x="39" y="104"/>
                </a:cubicBezTo>
                <a:close/>
                <a:moveTo>
                  <a:pt x="37" y="108"/>
                </a:moveTo>
                <a:cubicBezTo>
                  <a:pt x="37" y="108"/>
                  <a:pt x="37" y="108"/>
                  <a:pt x="37" y="108"/>
                </a:cubicBezTo>
                <a:cubicBezTo>
                  <a:pt x="37" y="108"/>
                  <a:pt x="37" y="109"/>
                  <a:pt x="37" y="110"/>
                </a:cubicBezTo>
                <a:cubicBezTo>
                  <a:pt x="36" y="109"/>
                  <a:pt x="37" y="109"/>
                  <a:pt x="37" y="108"/>
                </a:cubicBezTo>
                <a:close/>
                <a:moveTo>
                  <a:pt x="24" y="135"/>
                </a:moveTo>
                <a:cubicBezTo>
                  <a:pt x="25" y="128"/>
                  <a:pt x="28" y="121"/>
                  <a:pt x="31" y="114"/>
                </a:cubicBezTo>
                <a:cubicBezTo>
                  <a:pt x="32" y="115"/>
                  <a:pt x="33" y="116"/>
                  <a:pt x="33" y="117"/>
                </a:cubicBezTo>
                <a:cubicBezTo>
                  <a:pt x="33" y="118"/>
                  <a:pt x="33" y="121"/>
                  <a:pt x="34" y="121"/>
                </a:cubicBezTo>
                <a:cubicBezTo>
                  <a:pt x="35" y="122"/>
                  <a:pt x="35" y="120"/>
                  <a:pt x="35" y="120"/>
                </a:cubicBezTo>
                <a:cubicBezTo>
                  <a:pt x="35" y="118"/>
                  <a:pt x="36" y="117"/>
                  <a:pt x="37" y="116"/>
                </a:cubicBezTo>
                <a:cubicBezTo>
                  <a:pt x="37" y="113"/>
                  <a:pt x="38" y="113"/>
                  <a:pt x="38" y="110"/>
                </a:cubicBezTo>
                <a:cubicBezTo>
                  <a:pt x="37" y="109"/>
                  <a:pt x="37" y="109"/>
                  <a:pt x="38" y="108"/>
                </a:cubicBezTo>
                <a:cubicBezTo>
                  <a:pt x="39" y="108"/>
                  <a:pt x="40" y="109"/>
                  <a:pt x="41" y="109"/>
                </a:cubicBezTo>
                <a:cubicBezTo>
                  <a:pt x="41" y="109"/>
                  <a:pt x="41" y="109"/>
                  <a:pt x="41" y="109"/>
                </a:cubicBezTo>
                <a:cubicBezTo>
                  <a:pt x="42" y="110"/>
                  <a:pt x="43" y="110"/>
                  <a:pt x="43" y="111"/>
                </a:cubicBezTo>
                <a:cubicBezTo>
                  <a:pt x="44" y="112"/>
                  <a:pt x="43" y="114"/>
                  <a:pt x="44" y="115"/>
                </a:cubicBezTo>
                <a:cubicBezTo>
                  <a:pt x="45" y="115"/>
                  <a:pt x="45" y="114"/>
                  <a:pt x="46" y="113"/>
                </a:cubicBezTo>
                <a:cubicBezTo>
                  <a:pt x="48" y="113"/>
                  <a:pt x="48" y="116"/>
                  <a:pt x="48" y="118"/>
                </a:cubicBezTo>
                <a:cubicBezTo>
                  <a:pt x="48" y="119"/>
                  <a:pt x="49" y="120"/>
                  <a:pt x="49" y="121"/>
                </a:cubicBezTo>
                <a:cubicBezTo>
                  <a:pt x="49" y="121"/>
                  <a:pt x="50" y="121"/>
                  <a:pt x="50" y="121"/>
                </a:cubicBezTo>
                <a:cubicBezTo>
                  <a:pt x="50" y="121"/>
                  <a:pt x="49" y="121"/>
                  <a:pt x="49" y="122"/>
                </a:cubicBezTo>
                <a:cubicBezTo>
                  <a:pt x="50" y="122"/>
                  <a:pt x="50" y="122"/>
                  <a:pt x="51" y="122"/>
                </a:cubicBezTo>
                <a:cubicBezTo>
                  <a:pt x="51" y="123"/>
                  <a:pt x="51" y="124"/>
                  <a:pt x="51" y="124"/>
                </a:cubicBezTo>
                <a:cubicBezTo>
                  <a:pt x="50" y="125"/>
                  <a:pt x="49" y="125"/>
                  <a:pt x="49" y="125"/>
                </a:cubicBezTo>
                <a:cubicBezTo>
                  <a:pt x="48" y="126"/>
                  <a:pt x="48" y="126"/>
                  <a:pt x="47" y="126"/>
                </a:cubicBezTo>
                <a:cubicBezTo>
                  <a:pt x="46" y="127"/>
                  <a:pt x="45" y="125"/>
                  <a:pt x="43" y="126"/>
                </a:cubicBezTo>
                <a:cubicBezTo>
                  <a:pt x="42" y="126"/>
                  <a:pt x="42" y="127"/>
                  <a:pt x="41" y="127"/>
                </a:cubicBezTo>
                <a:cubicBezTo>
                  <a:pt x="42" y="127"/>
                  <a:pt x="44" y="126"/>
                  <a:pt x="45" y="127"/>
                </a:cubicBezTo>
                <a:cubicBezTo>
                  <a:pt x="45" y="128"/>
                  <a:pt x="44" y="128"/>
                  <a:pt x="44" y="129"/>
                </a:cubicBezTo>
                <a:cubicBezTo>
                  <a:pt x="44" y="129"/>
                  <a:pt x="44" y="131"/>
                  <a:pt x="43" y="131"/>
                </a:cubicBezTo>
                <a:cubicBezTo>
                  <a:pt x="41" y="131"/>
                  <a:pt x="41" y="133"/>
                  <a:pt x="39" y="133"/>
                </a:cubicBezTo>
                <a:cubicBezTo>
                  <a:pt x="39" y="133"/>
                  <a:pt x="39" y="134"/>
                  <a:pt x="39" y="134"/>
                </a:cubicBezTo>
                <a:cubicBezTo>
                  <a:pt x="38" y="135"/>
                  <a:pt x="36" y="135"/>
                  <a:pt x="36" y="137"/>
                </a:cubicBezTo>
                <a:cubicBezTo>
                  <a:pt x="36" y="137"/>
                  <a:pt x="35" y="137"/>
                  <a:pt x="35" y="138"/>
                </a:cubicBezTo>
                <a:cubicBezTo>
                  <a:pt x="35" y="138"/>
                  <a:pt x="35" y="137"/>
                  <a:pt x="35" y="137"/>
                </a:cubicBezTo>
                <a:cubicBezTo>
                  <a:pt x="35" y="140"/>
                  <a:pt x="33" y="142"/>
                  <a:pt x="31" y="142"/>
                </a:cubicBezTo>
                <a:cubicBezTo>
                  <a:pt x="31" y="143"/>
                  <a:pt x="30" y="143"/>
                  <a:pt x="30" y="144"/>
                </a:cubicBezTo>
                <a:cubicBezTo>
                  <a:pt x="30" y="146"/>
                  <a:pt x="31" y="148"/>
                  <a:pt x="30" y="149"/>
                </a:cubicBezTo>
                <a:cubicBezTo>
                  <a:pt x="29" y="148"/>
                  <a:pt x="28" y="147"/>
                  <a:pt x="28" y="145"/>
                </a:cubicBezTo>
                <a:cubicBezTo>
                  <a:pt x="28" y="145"/>
                  <a:pt x="28" y="145"/>
                  <a:pt x="28" y="144"/>
                </a:cubicBezTo>
                <a:cubicBezTo>
                  <a:pt x="27" y="145"/>
                  <a:pt x="26" y="143"/>
                  <a:pt x="25" y="144"/>
                </a:cubicBezTo>
                <a:cubicBezTo>
                  <a:pt x="25" y="144"/>
                  <a:pt x="25" y="144"/>
                  <a:pt x="24" y="144"/>
                </a:cubicBezTo>
                <a:cubicBezTo>
                  <a:pt x="24" y="144"/>
                  <a:pt x="23" y="144"/>
                  <a:pt x="22" y="144"/>
                </a:cubicBezTo>
                <a:cubicBezTo>
                  <a:pt x="23" y="141"/>
                  <a:pt x="23" y="138"/>
                  <a:pt x="24" y="135"/>
                </a:cubicBezTo>
                <a:close/>
                <a:moveTo>
                  <a:pt x="47" y="130"/>
                </a:moveTo>
                <a:cubicBezTo>
                  <a:pt x="47" y="131"/>
                  <a:pt x="47" y="131"/>
                  <a:pt x="47" y="132"/>
                </a:cubicBezTo>
                <a:cubicBezTo>
                  <a:pt x="46" y="132"/>
                  <a:pt x="44" y="133"/>
                  <a:pt x="44" y="131"/>
                </a:cubicBezTo>
                <a:cubicBezTo>
                  <a:pt x="45" y="131"/>
                  <a:pt x="46" y="131"/>
                  <a:pt x="47" y="130"/>
                </a:cubicBezTo>
                <a:cubicBezTo>
                  <a:pt x="47" y="130"/>
                  <a:pt x="47" y="130"/>
                  <a:pt x="47" y="130"/>
                </a:cubicBezTo>
                <a:close/>
                <a:moveTo>
                  <a:pt x="37" y="156"/>
                </a:moveTo>
                <a:cubicBezTo>
                  <a:pt x="36" y="157"/>
                  <a:pt x="36" y="156"/>
                  <a:pt x="36" y="156"/>
                </a:cubicBezTo>
                <a:cubicBezTo>
                  <a:pt x="36" y="157"/>
                  <a:pt x="36" y="157"/>
                  <a:pt x="36" y="157"/>
                </a:cubicBezTo>
                <a:cubicBezTo>
                  <a:pt x="35" y="157"/>
                  <a:pt x="34" y="157"/>
                  <a:pt x="34" y="156"/>
                </a:cubicBezTo>
                <a:cubicBezTo>
                  <a:pt x="34" y="155"/>
                  <a:pt x="36" y="156"/>
                  <a:pt x="37" y="156"/>
                </a:cubicBezTo>
                <a:close/>
                <a:moveTo>
                  <a:pt x="34" y="154"/>
                </a:moveTo>
                <a:cubicBezTo>
                  <a:pt x="33" y="155"/>
                  <a:pt x="32" y="155"/>
                  <a:pt x="31" y="155"/>
                </a:cubicBezTo>
                <a:cubicBezTo>
                  <a:pt x="31" y="153"/>
                  <a:pt x="28" y="153"/>
                  <a:pt x="27" y="151"/>
                </a:cubicBezTo>
                <a:cubicBezTo>
                  <a:pt x="28" y="150"/>
                  <a:pt x="29" y="151"/>
                  <a:pt x="30" y="151"/>
                </a:cubicBezTo>
                <a:cubicBezTo>
                  <a:pt x="31" y="152"/>
                  <a:pt x="33" y="153"/>
                  <a:pt x="34" y="154"/>
                </a:cubicBezTo>
                <a:close/>
                <a:moveTo>
                  <a:pt x="25" y="152"/>
                </a:moveTo>
                <a:cubicBezTo>
                  <a:pt x="25" y="153"/>
                  <a:pt x="24" y="154"/>
                  <a:pt x="24" y="155"/>
                </a:cubicBezTo>
                <a:cubicBezTo>
                  <a:pt x="24" y="156"/>
                  <a:pt x="25" y="156"/>
                  <a:pt x="26" y="157"/>
                </a:cubicBezTo>
                <a:cubicBezTo>
                  <a:pt x="26" y="157"/>
                  <a:pt x="26" y="158"/>
                  <a:pt x="27" y="158"/>
                </a:cubicBezTo>
                <a:cubicBezTo>
                  <a:pt x="27" y="159"/>
                  <a:pt x="26" y="161"/>
                  <a:pt x="26" y="161"/>
                </a:cubicBezTo>
                <a:cubicBezTo>
                  <a:pt x="26" y="163"/>
                  <a:pt x="28" y="163"/>
                  <a:pt x="29" y="163"/>
                </a:cubicBezTo>
                <a:cubicBezTo>
                  <a:pt x="30" y="164"/>
                  <a:pt x="30" y="164"/>
                  <a:pt x="30" y="164"/>
                </a:cubicBezTo>
                <a:cubicBezTo>
                  <a:pt x="30" y="164"/>
                  <a:pt x="31" y="164"/>
                  <a:pt x="32" y="164"/>
                </a:cubicBezTo>
                <a:cubicBezTo>
                  <a:pt x="33" y="164"/>
                  <a:pt x="33" y="162"/>
                  <a:pt x="34" y="162"/>
                </a:cubicBezTo>
                <a:cubicBezTo>
                  <a:pt x="34" y="163"/>
                  <a:pt x="34" y="164"/>
                  <a:pt x="34" y="164"/>
                </a:cubicBezTo>
                <a:cubicBezTo>
                  <a:pt x="34" y="164"/>
                  <a:pt x="35" y="163"/>
                  <a:pt x="35" y="163"/>
                </a:cubicBezTo>
                <a:cubicBezTo>
                  <a:pt x="36" y="163"/>
                  <a:pt x="36" y="164"/>
                  <a:pt x="36" y="164"/>
                </a:cubicBezTo>
                <a:cubicBezTo>
                  <a:pt x="36" y="164"/>
                  <a:pt x="37" y="164"/>
                  <a:pt x="37" y="164"/>
                </a:cubicBezTo>
                <a:cubicBezTo>
                  <a:pt x="38" y="165"/>
                  <a:pt x="38" y="166"/>
                  <a:pt x="39" y="165"/>
                </a:cubicBezTo>
                <a:cubicBezTo>
                  <a:pt x="40" y="166"/>
                  <a:pt x="41" y="166"/>
                  <a:pt x="41" y="167"/>
                </a:cubicBezTo>
                <a:cubicBezTo>
                  <a:pt x="42" y="167"/>
                  <a:pt x="42" y="168"/>
                  <a:pt x="42" y="168"/>
                </a:cubicBezTo>
                <a:cubicBezTo>
                  <a:pt x="42" y="168"/>
                  <a:pt x="43" y="169"/>
                  <a:pt x="43" y="169"/>
                </a:cubicBezTo>
                <a:cubicBezTo>
                  <a:pt x="44" y="170"/>
                  <a:pt x="45" y="172"/>
                  <a:pt x="47" y="173"/>
                </a:cubicBezTo>
                <a:cubicBezTo>
                  <a:pt x="47" y="174"/>
                  <a:pt x="48" y="174"/>
                  <a:pt x="48" y="175"/>
                </a:cubicBezTo>
                <a:cubicBezTo>
                  <a:pt x="47" y="176"/>
                  <a:pt x="47" y="176"/>
                  <a:pt x="46" y="177"/>
                </a:cubicBezTo>
                <a:cubicBezTo>
                  <a:pt x="47" y="177"/>
                  <a:pt x="47" y="177"/>
                  <a:pt x="48" y="177"/>
                </a:cubicBezTo>
                <a:cubicBezTo>
                  <a:pt x="49" y="178"/>
                  <a:pt x="50" y="179"/>
                  <a:pt x="51" y="180"/>
                </a:cubicBezTo>
                <a:cubicBezTo>
                  <a:pt x="52" y="180"/>
                  <a:pt x="53" y="181"/>
                  <a:pt x="54" y="182"/>
                </a:cubicBezTo>
                <a:cubicBezTo>
                  <a:pt x="55" y="182"/>
                  <a:pt x="55" y="183"/>
                  <a:pt x="56" y="184"/>
                </a:cubicBezTo>
                <a:cubicBezTo>
                  <a:pt x="56" y="185"/>
                  <a:pt x="57" y="185"/>
                  <a:pt x="57" y="185"/>
                </a:cubicBezTo>
                <a:cubicBezTo>
                  <a:pt x="56" y="186"/>
                  <a:pt x="56" y="188"/>
                  <a:pt x="55" y="188"/>
                </a:cubicBezTo>
                <a:cubicBezTo>
                  <a:pt x="54" y="189"/>
                  <a:pt x="54" y="189"/>
                  <a:pt x="54" y="190"/>
                </a:cubicBezTo>
                <a:cubicBezTo>
                  <a:pt x="54" y="190"/>
                  <a:pt x="53" y="190"/>
                  <a:pt x="53" y="190"/>
                </a:cubicBezTo>
                <a:cubicBezTo>
                  <a:pt x="53" y="191"/>
                  <a:pt x="53" y="192"/>
                  <a:pt x="53" y="193"/>
                </a:cubicBezTo>
                <a:cubicBezTo>
                  <a:pt x="52" y="194"/>
                  <a:pt x="51" y="196"/>
                  <a:pt x="50" y="198"/>
                </a:cubicBezTo>
                <a:cubicBezTo>
                  <a:pt x="49" y="198"/>
                  <a:pt x="48" y="199"/>
                  <a:pt x="46" y="199"/>
                </a:cubicBezTo>
                <a:cubicBezTo>
                  <a:pt x="46" y="200"/>
                  <a:pt x="45" y="200"/>
                  <a:pt x="44" y="201"/>
                </a:cubicBezTo>
                <a:cubicBezTo>
                  <a:pt x="44" y="202"/>
                  <a:pt x="44" y="202"/>
                  <a:pt x="44" y="203"/>
                </a:cubicBezTo>
                <a:cubicBezTo>
                  <a:pt x="36" y="195"/>
                  <a:pt x="30" y="185"/>
                  <a:pt x="26" y="174"/>
                </a:cubicBezTo>
                <a:cubicBezTo>
                  <a:pt x="26" y="174"/>
                  <a:pt x="26" y="174"/>
                  <a:pt x="26" y="174"/>
                </a:cubicBezTo>
                <a:cubicBezTo>
                  <a:pt x="27" y="173"/>
                  <a:pt x="26" y="172"/>
                  <a:pt x="27" y="172"/>
                </a:cubicBezTo>
                <a:cubicBezTo>
                  <a:pt x="27" y="171"/>
                  <a:pt x="27" y="172"/>
                  <a:pt x="27" y="171"/>
                </a:cubicBezTo>
                <a:cubicBezTo>
                  <a:pt x="27" y="171"/>
                  <a:pt x="29" y="169"/>
                  <a:pt x="29" y="169"/>
                </a:cubicBezTo>
                <a:cubicBezTo>
                  <a:pt x="29" y="167"/>
                  <a:pt x="29" y="166"/>
                  <a:pt x="28" y="165"/>
                </a:cubicBezTo>
                <a:cubicBezTo>
                  <a:pt x="27" y="166"/>
                  <a:pt x="26" y="164"/>
                  <a:pt x="25" y="163"/>
                </a:cubicBezTo>
                <a:cubicBezTo>
                  <a:pt x="25" y="162"/>
                  <a:pt x="24" y="162"/>
                  <a:pt x="24" y="162"/>
                </a:cubicBezTo>
                <a:cubicBezTo>
                  <a:pt x="24" y="161"/>
                  <a:pt x="24" y="160"/>
                  <a:pt x="23" y="159"/>
                </a:cubicBezTo>
                <a:cubicBezTo>
                  <a:pt x="23" y="159"/>
                  <a:pt x="23" y="159"/>
                  <a:pt x="23" y="159"/>
                </a:cubicBezTo>
                <a:cubicBezTo>
                  <a:pt x="22" y="157"/>
                  <a:pt x="22" y="154"/>
                  <a:pt x="22" y="152"/>
                </a:cubicBezTo>
                <a:cubicBezTo>
                  <a:pt x="23" y="151"/>
                  <a:pt x="24" y="150"/>
                  <a:pt x="25" y="15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Freeform 8"/>
          <p:cNvSpPr>
            <a:spLocks noEditPoints="1"/>
          </p:cNvSpPr>
          <p:nvPr/>
        </p:nvSpPr>
        <p:spPr bwMode="auto">
          <a:xfrm>
            <a:off x="6219825" y="2305685"/>
            <a:ext cx="1042035" cy="981075"/>
          </a:xfrm>
          <a:custGeom>
            <a:avLst/>
            <a:gdLst>
              <a:gd name="T0" fmla="*/ 246 w 327"/>
              <a:gd name="T1" fmla="*/ 11 h 307"/>
              <a:gd name="T2" fmla="*/ 246 w 327"/>
              <a:gd name="T3" fmla="*/ 307 h 307"/>
              <a:gd name="T4" fmla="*/ 327 w 327"/>
              <a:gd name="T5" fmla="*/ 307 h 307"/>
              <a:gd name="T6" fmla="*/ 327 w 327"/>
              <a:gd name="T7" fmla="*/ 11 h 307"/>
              <a:gd name="T8" fmla="*/ 246 w 327"/>
              <a:gd name="T9" fmla="*/ 11 h 307"/>
              <a:gd name="T10" fmla="*/ 261 w 327"/>
              <a:gd name="T11" fmla="*/ 30 h 307"/>
              <a:gd name="T12" fmla="*/ 312 w 327"/>
              <a:gd name="T13" fmla="*/ 30 h 307"/>
              <a:gd name="T14" fmla="*/ 312 w 327"/>
              <a:gd name="T15" fmla="*/ 49 h 307"/>
              <a:gd name="T16" fmla="*/ 261 w 327"/>
              <a:gd name="T17" fmla="*/ 49 h 307"/>
              <a:gd name="T18" fmla="*/ 261 w 327"/>
              <a:gd name="T19" fmla="*/ 30 h 307"/>
              <a:gd name="T20" fmla="*/ 312 w 327"/>
              <a:gd name="T21" fmla="*/ 283 h 307"/>
              <a:gd name="T22" fmla="*/ 261 w 327"/>
              <a:gd name="T23" fmla="*/ 283 h 307"/>
              <a:gd name="T24" fmla="*/ 261 w 327"/>
              <a:gd name="T25" fmla="*/ 265 h 307"/>
              <a:gd name="T26" fmla="*/ 312 w 327"/>
              <a:gd name="T27" fmla="*/ 265 h 307"/>
              <a:gd name="T28" fmla="*/ 312 w 327"/>
              <a:gd name="T29" fmla="*/ 283 h 307"/>
              <a:gd name="T30" fmla="*/ 286 w 327"/>
              <a:gd name="T31" fmla="*/ 236 h 307"/>
              <a:gd name="T32" fmla="*/ 260 w 327"/>
              <a:gd name="T33" fmla="*/ 209 h 307"/>
              <a:gd name="T34" fmla="*/ 286 w 327"/>
              <a:gd name="T35" fmla="*/ 182 h 307"/>
              <a:gd name="T36" fmla="*/ 313 w 327"/>
              <a:gd name="T37" fmla="*/ 209 h 307"/>
              <a:gd name="T38" fmla="*/ 286 w 327"/>
              <a:gd name="T39" fmla="*/ 236 h 307"/>
              <a:gd name="T40" fmla="*/ 150 w 327"/>
              <a:gd name="T41" fmla="*/ 307 h 307"/>
              <a:gd name="T42" fmla="*/ 224 w 327"/>
              <a:gd name="T43" fmla="*/ 307 h 307"/>
              <a:gd name="T44" fmla="*/ 224 w 327"/>
              <a:gd name="T45" fmla="*/ 58 h 307"/>
              <a:gd name="T46" fmla="*/ 150 w 327"/>
              <a:gd name="T47" fmla="*/ 58 h 307"/>
              <a:gd name="T48" fmla="*/ 150 w 327"/>
              <a:gd name="T49" fmla="*/ 307 h 307"/>
              <a:gd name="T50" fmla="*/ 166 w 327"/>
              <a:gd name="T51" fmla="*/ 78 h 307"/>
              <a:gd name="T52" fmla="*/ 208 w 327"/>
              <a:gd name="T53" fmla="*/ 78 h 307"/>
              <a:gd name="T54" fmla="*/ 208 w 327"/>
              <a:gd name="T55" fmla="*/ 96 h 307"/>
              <a:gd name="T56" fmla="*/ 166 w 327"/>
              <a:gd name="T57" fmla="*/ 96 h 307"/>
              <a:gd name="T58" fmla="*/ 166 w 327"/>
              <a:gd name="T59" fmla="*/ 78 h 307"/>
              <a:gd name="T60" fmla="*/ 166 w 327"/>
              <a:gd name="T61" fmla="*/ 265 h 307"/>
              <a:gd name="T62" fmla="*/ 208 w 327"/>
              <a:gd name="T63" fmla="*/ 265 h 307"/>
              <a:gd name="T64" fmla="*/ 208 w 327"/>
              <a:gd name="T65" fmla="*/ 283 h 307"/>
              <a:gd name="T66" fmla="*/ 166 w 327"/>
              <a:gd name="T67" fmla="*/ 283 h 307"/>
              <a:gd name="T68" fmla="*/ 166 w 327"/>
              <a:gd name="T69" fmla="*/ 265 h 307"/>
              <a:gd name="T70" fmla="*/ 286 w 327"/>
              <a:gd name="T71" fmla="*/ 197 h 307"/>
              <a:gd name="T72" fmla="*/ 275 w 327"/>
              <a:gd name="T73" fmla="*/ 209 h 307"/>
              <a:gd name="T74" fmla="*/ 286 w 327"/>
              <a:gd name="T75" fmla="*/ 220 h 307"/>
              <a:gd name="T76" fmla="*/ 298 w 327"/>
              <a:gd name="T77" fmla="*/ 209 h 307"/>
              <a:gd name="T78" fmla="*/ 286 w 327"/>
              <a:gd name="T79" fmla="*/ 197 h 307"/>
              <a:gd name="T80" fmla="*/ 74 w 327"/>
              <a:gd name="T81" fmla="*/ 0 h 307"/>
              <a:gd name="T82" fmla="*/ 0 w 327"/>
              <a:gd name="T83" fmla="*/ 287 h 307"/>
              <a:gd name="T84" fmla="*/ 79 w 327"/>
              <a:gd name="T85" fmla="*/ 307 h 307"/>
              <a:gd name="T86" fmla="*/ 153 w 327"/>
              <a:gd name="T87" fmla="*/ 20 h 307"/>
              <a:gd name="T88" fmla="*/ 74 w 327"/>
              <a:gd name="T89" fmla="*/ 0 h 307"/>
              <a:gd name="T90" fmla="*/ 71 w 327"/>
              <a:gd name="T91" fmla="*/ 280 h 307"/>
              <a:gd name="T92" fmla="*/ 21 w 327"/>
              <a:gd name="T93" fmla="*/ 267 h 307"/>
              <a:gd name="T94" fmla="*/ 26 w 327"/>
              <a:gd name="T95" fmla="*/ 249 h 307"/>
              <a:gd name="T96" fmla="*/ 75 w 327"/>
              <a:gd name="T97" fmla="*/ 262 h 307"/>
              <a:gd name="T98" fmla="*/ 71 w 327"/>
              <a:gd name="T99" fmla="*/ 280 h 307"/>
              <a:gd name="T100" fmla="*/ 80 w 327"/>
              <a:gd name="T101" fmla="*/ 40 h 307"/>
              <a:gd name="T102" fmla="*/ 84 w 327"/>
              <a:gd name="T103" fmla="*/ 23 h 307"/>
              <a:gd name="T104" fmla="*/ 133 w 327"/>
              <a:gd name="T105" fmla="*/ 35 h 307"/>
              <a:gd name="T106" fmla="*/ 129 w 327"/>
              <a:gd name="T107" fmla="*/ 53 h 307"/>
              <a:gd name="T108" fmla="*/ 80 w 327"/>
              <a:gd name="T109" fmla="*/ 4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7" h="307">
                <a:moveTo>
                  <a:pt x="246" y="11"/>
                </a:moveTo>
                <a:cubicBezTo>
                  <a:pt x="246" y="307"/>
                  <a:pt x="246" y="307"/>
                  <a:pt x="246" y="307"/>
                </a:cubicBezTo>
                <a:cubicBezTo>
                  <a:pt x="327" y="307"/>
                  <a:pt x="327" y="307"/>
                  <a:pt x="327" y="307"/>
                </a:cubicBezTo>
                <a:cubicBezTo>
                  <a:pt x="327" y="11"/>
                  <a:pt x="327" y="11"/>
                  <a:pt x="327" y="11"/>
                </a:cubicBezTo>
                <a:lnTo>
                  <a:pt x="246" y="11"/>
                </a:lnTo>
                <a:close/>
                <a:moveTo>
                  <a:pt x="261" y="30"/>
                </a:moveTo>
                <a:cubicBezTo>
                  <a:pt x="312" y="30"/>
                  <a:pt x="312" y="30"/>
                  <a:pt x="312" y="30"/>
                </a:cubicBezTo>
                <a:cubicBezTo>
                  <a:pt x="312" y="49"/>
                  <a:pt x="312" y="49"/>
                  <a:pt x="312" y="49"/>
                </a:cubicBezTo>
                <a:cubicBezTo>
                  <a:pt x="261" y="49"/>
                  <a:pt x="261" y="49"/>
                  <a:pt x="261" y="49"/>
                </a:cubicBezTo>
                <a:lnTo>
                  <a:pt x="261" y="30"/>
                </a:lnTo>
                <a:close/>
                <a:moveTo>
                  <a:pt x="312" y="283"/>
                </a:moveTo>
                <a:cubicBezTo>
                  <a:pt x="261" y="283"/>
                  <a:pt x="261" y="283"/>
                  <a:pt x="261" y="283"/>
                </a:cubicBezTo>
                <a:cubicBezTo>
                  <a:pt x="261" y="265"/>
                  <a:pt x="261" y="265"/>
                  <a:pt x="261" y="265"/>
                </a:cubicBezTo>
                <a:cubicBezTo>
                  <a:pt x="312" y="265"/>
                  <a:pt x="312" y="265"/>
                  <a:pt x="312" y="265"/>
                </a:cubicBezTo>
                <a:lnTo>
                  <a:pt x="312" y="283"/>
                </a:lnTo>
                <a:close/>
                <a:moveTo>
                  <a:pt x="286" y="236"/>
                </a:moveTo>
                <a:cubicBezTo>
                  <a:pt x="272" y="236"/>
                  <a:pt x="260" y="224"/>
                  <a:pt x="260" y="209"/>
                </a:cubicBezTo>
                <a:cubicBezTo>
                  <a:pt x="260" y="194"/>
                  <a:pt x="272" y="182"/>
                  <a:pt x="286" y="182"/>
                </a:cubicBezTo>
                <a:cubicBezTo>
                  <a:pt x="301" y="182"/>
                  <a:pt x="313" y="194"/>
                  <a:pt x="313" y="209"/>
                </a:cubicBezTo>
                <a:cubicBezTo>
                  <a:pt x="313" y="224"/>
                  <a:pt x="301" y="236"/>
                  <a:pt x="286" y="236"/>
                </a:cubicBezTo>
                <a:close/>
                <a:moveTo>
                  <a:pt x="150" y="307"/>
                </a:moveTo>
                <a:cubicBezTo>
                  <a:pt x="224" y="307"/>
                  <a:pt x="224" y="307"/>
                  <a:pt x="224" y="307"/>
                </a:cubicBezTo>
                <a:cubicBezTo>
                  <a:pt x="224" y="58"/>
                  <a:pt x="224" y="58"/>
                  <a:pt x="224" y="58"/>
                </a:cubicBezTo>
                <a:cubicBezTo>
                  <a:pt x="150" y="58"/>
                  <a:pt x="150" y="58"/>
                  <a:pt x="150" y="58"/>
                </a:cubicBezTo>
                <a:lnTo>
                  <a:pt x="150" y="307"/>
                </a:lnTo>
                <a:close/>
                <a:moveTo>
                  <a:pt x="166" y="78"/>
                </a:moveTo>
                <a:cubicBezTo>
                  <a:pt x="208" y="78"/>
                  <a:pt x="208" y="78"/>
                  <a:pt x="208" y="78"/>
                </a:cubicBezTo>
                <a:cubicBezTo>
                  <a:pt x="208" y="96"/>
                  <a:pt x="208" y="96"/>
                  <a:pt x="208" y="96"/>
                </a:cubicBezTo>
                <a:cubicBezTo>
                  <a:pt x="166" y="96"/>
                  <a:pt x="166" y="96"/>
                  <a:pt x="166" y="96"/>
                </a:cubicBezTo>
                <a:lnTo>
                  <a:pt x="166" y="78"/>
                </a:lnTo>
                <a:close/>
                <a:moveTo>
                  <a:pt x="166" y="265"/>
                </a:moveTo>
                <a:cubicBezTo>
                  <a:pt x="208" y="265"/>
                  <a:pt x="208" y="265"/>
                  <a:pt x="208" y="265"/>
                </a:cubicBezTo>
                <a:cubicBezTo>
                  <a:pt x="208" y="283"/>
                  <a:pt x="208" y="283"/>
                  <a:pt x="208" y="283"/>
                </a:cubicBezTo>
                <a:cubicBezTo>
                  <a:pt x="166" y="283"/>
                  <a:pt x="166" y="283"/>
                  <a:pt x="166" y="283"/>
                </a:cubicBezTo>
                <a:lnTo>
                  <a:pt x="166" y="265"/>
                </a:lnTo>
                <a:close/>
                <a:moveTo>
                  <a:pt x="286" y="197"/>
                </a:moveTo>
                <a:cubicBezTo>
                  <a:pt x="280" y="197"/>
                  <a:pt x="275" y="202"/>
                  <a:pt x="275" y="209"/>
                </a:cubicBezTo>
                <a:cubicBezTo>
                  <a:pt x="275" y="215"/>
                  <a:pt x="280" y="220"/>
                  <a:pt x="286" y="220"/>
                </a:cubicBezTo>
                <a:cubicBezTo>
                  <a:pt x="293" y="220"/>
                  <a:pt x="298" y="215"/>
                  <a:pt x="298" y="209"/>
                </a:cubicBezTo>
                <a:cubicBezTo>
                  <a:pt x="298" y="202"/>
                  <a:pt x="293" y="197"/>
                  <a:pt x="286" y="197"/>
                </a:cubicBezTo>
                <a:close/>
                <a:moveTo>
                  <a:pt x="74" y="0"/>
                </a:moveTo>
                <a:cubicBezTo>
                  <a:pt x="0" y="287"/>
                  <a:pt x="0" y="287"/>
                  <a:pt x="0" y="287"/>
                </a:cubicBezTo>
                <a:cubicBezTo>
                  <a:pt x="79" y="307"/>
                  <a:pt x="79" y="307"/>
                  <a:pt x="79" y="307"/>
                </a:cubicBezTo>
                <a:cubicBezTo>
                  <a:pt x="153" y="20"/>
                  <a:pt x="153" y="20"/>
                  <a:pt x="153" y="20"/>
                </a:cubicBezTo>
                <a:lnTo>
                  <a:pt x="74" y="0"/>
                </a:lnTo>
                <a:close/>
                <a:moveTo>
                  <a:pt x="71" y="280"/>
                </a:moveTo>
                <a:cubicBezTo>
                  <a:pt x="21" y="267"/>
                  <a:pt x="21" y="267"/>
                  <a:pt x="21" y="267"/>
                </a:cubicBezTo>
                <a:cubicBezTo>
                  <a:pt x="26" y="249"/>
                  <a:pt x="26" y="249"/>
                  <a:pt x="26" y="249"/>
                </a:cubicBezTo>
                <a:cubicBezTo>
                  <a:pt x="75" y="262"/>
                  <a:pt x="75" y="262"/>
                  <a:pt x="75" y="262"/>
                </a:cubicBezTo>
                <a:lnTo>
                  <a:pt x="71" y="280"/>
                </a:lnTo>
                <a:close/>
                <a:moveTo>
                  <a:pt x="80" y="40"/>
                </a:moveTo>
                <a:cubicBezTo>
                  <a:pt x="84" y="23"/>
                  <a:pt x="84" y="23"/>
                  <a:pt x="84" y="23"/>
                </a:cubicBezTo>
                <a:cubicBezTo>
                  <a:pt x="133" y="35"/>
                  <a:pt x="133" y="35"/>
                  <a:pt x="133" y="35"/>
                </a:cubicBezTo>
                <a:cubicBezTo>
                  <a:pt x="129" y="53"/>
                  <a:pt x="129" y="53"/>
                  <a:pt x="129" y="53"/>
                </a:cubicBezTo>
                <a:lnTo>
                  <a:pt x="80" y="4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 name="Freeform 9"/>
          <p:cNvSpPr>
            <a:spLocks noEditPoints="1"/>
          </p:cNvSpPr>
          <p:nvPr/>
        </p:nvSpPr>
        <p:spPr bwMode="auto">
          <a:xfrm>
            <a:off x="4436745" y="4563110"/>
            <a:ext cx="946785" cy="901065"/>
          </a:xfrm>
          <a:custGeom>
            <a:avLst/>
            <a:gdLst>
              <a:gd name="T0" fmla="*/ 137 w 326"/>
              <a:gd name="T1" fmla="*/ 205 h 310"/>
              <a:gd name="T2" fmla="*/ 155 w 326"/>
              <a:gd name="T3" fmla="*/ 211 h 310"/>
              <a:gd name="T4" fmla="*/ 175 w 326"/>
              <a:gd name="T5" fmla="*/ 204 h 310"/>
              <a:gd name="T6" fmla="*/ 195 w 326"/>
              <a:gd name="T7" fmla="*/ 211 h 310"/>
              <a:gd name="T8" fmla="*/ 212 w 326"/>
              <a:gd name="T9" fmla="*/ 205 h 310"/>
              <a:gd name="T10" fmla="*/ 250 w 326"/>
              <a:gd name="T11" fmla="*/ 88 h 310"/>
              <a:gd name="T12" fmla="*/ 204 w 326"/>
              <a:gd name="T13" fmla="*/ 63 h 310"/>
              <a:gd name="T14" fmla="*/ 186 w 326"/>
              <a:gd name="T15" fmla="*/ 65 h 310"/>
              <a:gd name="T16" fmla="*/ 186 w 326"/>
              <a:gd name="T17" fmla="*/ 55 h 310"/>
              <a:gd name="T18" fmla="*/ 191 w 326"/>
              <a:gd name="T19" fmla="*/ 49 h 310"/>
              <a:gd name="T20" fmla="*/ 211 w 326"/>
              <a:gd name="T21" fmla="*/ 58 h 310"/>
              <a:gd name="T22" fmla="*/ 268 w 326"/>
              <a:gd name="T23" fmla="*/ 15 h 310"/>
              <a:gd name="T24" fmla="*/ 273 w 326"/>
              <a:gd name="T25" fmla="*/ 9 h 310"/>
              <a:gd name="T26" fmla="*/ 266 w 326"/>
              <a:gd name="T27" fmla="*/ 6 h 310"/>
              <a:gd name="T28" fmla="*/ 232 w 326"/>
              <a:gd name="T29" fmla="*/ 0 h 310"/>
              <a:gd name="T30" fmla="*/ 187 w 326"/>
              <a:gd name="T31" fmla="*/ 37 h 310"/>
              <a:gd name="T32" fmla="*/ 183 w 326"/>
              <a:gd name="T33" fmla="*/ 41 h 310"/>
              <a:gd name="T34" fmla="*/ 165 w 326"/>
              <a:gd name="T35" fmla="*/ 11 h 310"/>
              <a:gd name="T36" fmla="*/ 152 w 326"/>
              <a:gd name="T37" fmla="*/ 10 h 310"/>
              <a:gd name="T38" fmla="*/ 151 w 326"/>
              <a:gd name="T39" fmla="*/ 24 h 310"/>
              <a:gd name="T40" fmla="*/ 167 w 326"/>
              <a:gd name="T41" fmla="*/ 66 h 310"/>
              <a:gd name="T42" fmla="*/ 146 w 326"/>
              <a:gd name="T43" fmla="*/ 63 h 310"/>
              <a:gd name="T44" fmla="*/ 100 w 326"/>
              <a:gd name="T45" fmla="*/ 88 h 310"/>
              <a:gd name="T46" fmla="*/ 137 w 326"/>
              <a:gd name="T47" fmla="*/ 205 h 310"/>
              <a:gd name="T48" fmla="*/ 0 w 326"/>
              <a:gd name="T49" fmla="*/ 220 h 310"/>
              <a:gd name="T50" fmla="*/ 0 w 326"/>
              <a:gd name="T51" fmla="*/ 310 h 310"/>
              <a:gd name="T52" fmla="*/ 326 w 326"/>
              <a:gd name="T53" fmla="*/ 310 h 310"/>
              <a:gd name="T54" fmla="*/ 326 w 326"/>
              <a:gd name="T55" fmla="*/ 220 h 310"/>
              <a:gd name="T56" fmla="*/ 0 w 326"/>
              <a:gd name="T57" fmla="*/ 220 h 310"/>
              <a:gd name="T58" fmla="*/ 46 w 326"/>
              <a:gd name="T59" fmla="*/ 294 h 310"/>
              <a:gd name="T60" fmla="*/ 26 w 326"/>
              <a:gd name="T61" fmla="*/ 294 h 310"/>
              <a:gd name="T62" fmla="*/ 26 w 326"/>
              <a:gd name="T63" fmla="*/ 236 h 310"/>
              <a:gd name="T64" fmla="*/ 46 w 326"/>
              <a:gd name="T65" fmla="*/ 236 h 310"/>
              <a:gd name="T66" fmla="*/ 46 w 326"/>
              <a:gd name="T67" fmla="*/ 294 h 310"/>
              <a:gd name="T68" fmla="*/ 108 w 326"/>
              <a:gd name="T69" fmla="*/ 292 h 310"/>
              <a:gd name="T70" fmla="*/ 81 w 326"/>
              <a:gd name="T71" fmla="*/ 265 h 310"/>
              <a:gd name="T72" fmla="*/ 108 w 326"/>
              <a:gd name="T73" fmla="*/ 238 h 310"/>
              <a:gd name="T74" fmla="*/ 135 w 326"/>
              <a:gd name="T75" fmla="*/ 265 h 310"/>
              <a:gd name="T76" fmla="*/ 108 w 326"/>
              <a:gd name="T77" fmla="*/ 292 h 310"/>
              <a:gd name="T78" fmla="*/ 305 w 326"/>
              <a:gd name="T79" fmla="*/ 294 h 310"/>
              <a:gd name="T80" fmla="*/ 285 w 326"/>
              <a:gd name="T81" fmla="*/ 294 h 310"/>
              <a:gd name="T82" fmla="*/ 285 w 326"/>
              <a:gd name="T83" fmla="*/ 236 h 310"/>
              <a:gd name="T84" fmla="*/ 305 w 326"/>
              <a:gd name="T85" fmla="*/ 236 h 310"/>
              <a:gd name="T86" fmla="*/ 305 w 326"/>
              <a:gd name="T87" fmla="*/ 294 h 310"/>
              <a:gd name="T88" fmla="*/ 108 w 326"/>
              <a:gd name="T89" fmla="*/ 254 h 310"/>
              <a:gd name="T90" fmla="*/ 97 w 326"/>
              <a:gd name="T91" fmla="*/ 265 h 310"/>
              <a:gd name="T92" fmla="*/ 108 w 326"/>
              <a:gd name="T93" fmla="*/ 276 h 310"/>
              <a:gd name="T94" fmla="*/ 120 w 326"/>
              <a:gd name="T95" fmla="*/ 265 h 310"/>
              <a:gd name="T96" fmla="*/ 108 w 326"/>
              <a:gd name="T97" fmla="*/ 25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6" h="310">
                <a:moveTo>
                  <a:pt x="137" y="205"/>
                </a:moveTo>
                <a:cubicBezTo>
                  <a:pt x="143" y="209"/>
                  <a:pt x="149" y="211"/>
                  <a:pt x="155" y="211"/>
                </a:cubicBezTo>
                <a:cubicBezTo>
                  <a:pt x="163" y="211"/>
                  <a:pt x="170" y="208"/>
                  <a:pt x="175" y="204"/>
                </a:cubicBezTo>
                <a:cubicBezTo>
                  <a:pt x="180" y="208"/>
                  <a:pt x="187" y="211"/>
                  <a:pt x="195" y="211"/>
                </a:cubicBezTo>
                <a:cubicBezTo>
                  <a:pt x="201" y="211"/>
                  <a:pt x="207" y="209"/>
                  <a:pt x="212" y="205"/>
                </a:cubicBezTo>
                <a:cubicBezTo>
                  <a:pt x="250" y="175"/>
                  <a:pt x="267" y="124"/>
                  <a:pt x="250" y="88"/>
                </a:cubicBezTo>
                <a:cubicBezTo>
                  <a:pt x="242" y="72"/>
                  <a:pt x="226" y="63"/>
                  <a:pt x="204" y="63"/>
                </a:cubicBezTo>
                <a:cubicBezTo>
                  <a:pt x="198" y="63"/>
                  <a:pt x="192" y="64"/>
                  <a:pt x="186" y="65"/>
                </a:cubicBezTo>
                <a:cubicBezTo>
                  <a:pt x="186" y="62"/>
                  <a:pt x="186" y="59"/>
                  <a:pt x="186" y="55"/>
                </a:cubicBezTo>
                <a:cubicBezTo>
                  <a:pt x="187" y="53"/>
                  <a:pt x="189" y="51"/>
                  <a:pt x="191" y="49"/>
                </a:cubicBezTo>
                <a:cubicBezTo>
                  <a:pt x="194" y="53"/>
                  <a:pt x="201" y="58"/>
                  <a:pt x="211" y="58"/>
                </a:cubicBezTo>
                <a:cubicBezTo>
                  <a:pt x="227" y="58"/>
                  <a:pt x="247" y="44"/>
                  <a:pt x="268" y="15"/>
                </a:cubicBezTo>
                <a:cubicBezTo>
                  <a:pt x="273" y="9"/>
                  <a:pt x="273" y="9"/>
                  <a:pt x="273" y="9"/>
                </a:cubicBezTo>
                <a:cubicBezTo>
                  <a:pt x="266" y="6"/>
                  <a:pt x="266" y="6"/>
                  <a:pt x="266" y="6"/>
                </a:cubicBezTo>
                <a:cubicBezTo>
                  <a:pt x="265" y="6"/>
                  <a:pt x="249" y="0"/>
                  <a:pt x="232" y="0"/>
                </a:cubicBezTo>
                <a:cubicBezTo>
                  <a:pt x="207" y="0"/>
                  <a:pt x="191" y="13"/>
                  <a:pt x="187" y="37"/>
                </a:cubicBezTo>
                <a:cubicBezTo>
                  <a:pt x="186" y="38"/>
                  <a:pt x="184" y="40"/>
                  <a:pt x="183" y="41"/>
                </a:cubicBezTo>
                <a:cubicBezTo>
                  <a:pt x="180" y="32"/>
                  <a:pt x="174" y="22"/>
                  <a:pt x="165" y="11"/>
                </a:cubicBezTo>
                <a:cubicBezTo>
                  <a:pt x="162" y="7"/>
                  <a:pt x="156" y="7"/>
                  <a:pt x="152" y="10"/>
                </a:cubicBezTo>
                <a:cubicBezTo>
                  <a:pt x="148" y="14"/>
                  <a:pt x="148" y="20"/>
                  <a:pt x="151" y="24"/>
                </a:cubicBezTo>
                <a:cubicBezTo>
                  <a:pt x="166" y="41"/>
                  <a:pt x="168" y="56"/>
                  <a:pt x="167" y="66"/>
                </a:cubicBezTo>
                <a:cubicBezTo>
                  <a:pt x="161" y="64"/>
                  <a:pt x="154" y="63"/>
                  <a:pt x="146" y="63"/>
                </a:cubicBezTo>
                <a:cubicBezTo>
                  <a:pt x="118" y="63"/>
                  <a:pt x="105" y="77"/>
                  <a:pt x="100" y="88"/>
                </a:cubicBezTo>
                <a:cubicBezTo>
                  <a:pt x="83" y="124"/>
                  <a:pt x="99" y="175"/>
                  <a:pt x="137" y="205"/>
                </a:cubicBezTo>
                <a:close/>
                <a:moveTo>
                  <a:pt x="0" y="220"/>
                </a:moveTo>
                <a:cubicBezTo>
                  <a:pt x="0" y="310"/>
                  <a:pt x="0" y="310"/>
                  <a:pt x="0" y="310"/>
                </a:cubicBezTo>
                <a:cubicBezTo>
                  <a:pt x="326" y="310"/>
                  <a:pt x="326" y="310"/>
                  <a:pt x="326" y="310"/>
                </a:cubicBezTo>
                <a:cubicBezTo>
                  <a:pt x="326" y="220"/>
                  <a:pt x="326" y="220"/>
                  <a:pt x="326" y="220"/>
                </a:cubicBezTo>
                <a:lnTo>
                  <a:pt x="0" y="220"/>
                </a:lnTo>
                <a:close/>
                <a:moveTo>
                  <a:pt x="46" y="294"/>
                </a:moveTo>
                <a:cubicBezTo>
                  <a:pt x="26" y="294"/>
                  <a:pt x="26" y="294"/>
                  <a:pt x="26" y="294"/>
                </a:cubicBezTo>
                <a:cubicBezTo>
                  <a:pt x="26" y="236"/>
                  <a:pt x="26" y="236"/>
                  <a:pt x="26" y="236"/>
                </a:cubicBezTo>
                <a:cubicBezTo>
                  <a:pt x="46" y="236"/>
                  <a:pt x="46" y="236"/>
                  <a:pt x="46" y="236"/>
                </a:cubicBezTo>
                <a:lnTo>
                  <a:pt x="46" y="294"/>
                </a:lnTo>
                <a:close/>
                <a:moveTo>
                  <a:pt x="108" y="292"/>
                </a:moveTo>
                <a:cubicBezTo>
                  <a:pt x="93" y="292"/>
                  <a:pt x="81" y="280"/>
                  <a:pt x="81" y="265"/>
                </a:cubicBezTo>
                <a:cubicBezTo>
                  <a:pt x="81" y="250"/>
                  <a:pt x="93" y="238"/>
                  <a:pt x="108" y="238"/>
                </a:cubicBezTo>
                <a:cubicBezTo>
                  <a:pt x="123" y="238"/>
                  <a:pt x="135" y="250"/>
                  <a:pt x="135" y="265"/>
                </a:cubicBezTo>
                <a:cubicBezTo>
                  <a:pt x="135" y="280"/>
                  <a:pt x="123" y="292"/>
                  <a:pt x="108" y="292"/>
                </a:cubicBezTo>
                <a:close/>
                <a:moveTo>
                  <a:pt x="305" y="294"/>
                </a:moveTo>
                <a:cubicBezTo>
                  <a:pt x="285" y="294"/>
                  <a:pt x="285" y="294"/>
                  <a:pt x="285" y="294"/>
                </a:cubicBezTo>
                <a:cubicBezTo>
                  <a:pt x="285" y="236"/>
                  <a:pt x="285" y="236"/>
                  <a:pt x="285" y="236"/>
                </a:cubicBezTo>
                <a:cubicBezTo>
                  <a:pt x="305" y="236"/>
                  <a:pt x="305" y="236"/>
                  <a:pt x="305" y="236"/>
                </a:cubicBezTo>
                <a:lnTo>
                  <a:pt x="305" y="294"/>
                </a:lnTo>
                <a:close/>
                <a:moveTo>
                  <a:pt x="108" y="254"/>
                </a:moveTo>
                <a:cubicBezTo>
                  <a:pt x="102" y="254"/>
                  <a:pt x="97" y="259"/>
                  <a:pt x="97" y="265"/>
                </a:cubicBezTo>
                <a:cubicBezTo>
                  <a:pt x="97" y="271"/>
                  <a:pt x="102" y="276"/>
                  <a:pt x="108" y="276"/>
                </a:cubicBezTo>
                <a:cubicBezTo>
                  <a:pt x="114" y="276"/>
                  <a:pt x="120" y="271"/>
                  <a:pt x="120" y="265"/>
                </a:cubicBezTo>
                <a:cubicBezTo>
                  <a:pt x="120" y="259"/>
                  <a:pt x="114" y="254"/>
                  <a:pt x="108" y="25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Freeform 15"/>
          <p:cNvSpPr>
            <a:spLocks noEditPoints="1"/>
          </p:cNvSpPr>
          <p:nvPr/>
        </p:nvSpPr>
        <p:spPr bwMode="auto">
          <a:xfrm>
            <a:off x="4398010" y="2194560"/>
            <a:ext cx="1024255" cy="1112520"/>
          </a:xfrm>
          <a:custGeom>
            <a:avLst/>
            <a:gdLst>
              <a:gd name="T0" fmla="*/ 37 w 301"/>
              <a:gd name="T1" fmla="*/ 70 h 327"/>
              <a:gd name="T2" fmla="*/ 25 w 301"/>
              <a:gd name="T3" fmla="*/ 92 h 327"/>
              <a:gd name="T4" fmla="*/ 57 w 301"/>
              <a:gd name="T5" fmla="*/ 96 h 327"/>
              <a:gd name="T6" fmla="*/ 40 w 301"/>
              <a:gd name="T7" fmla="*/ 199 h 327"/>
              <a:gd name="T8" fmla="*/ 20 w 301"/>
              <a:gd name="T9" fmla="*/ 225 h 327"/>
              <a:gd name="T10" fmla="*/ 53 w 301"/>
              <a:gd name="T11" fmla="*/ 221 h 327"/>
              <a:gd name="T12" fmla="*/ 40 w 301"/>
              <a:gd name="T13" fmla="*/ 199 h 327"/>
              <a:gd name="T14" fmla="*/ 276 w 301"/>
              <a:gd name="T15" fmla="*/ 92 h 327"/>
              <a:gd name="T16" fmla="*/ 264 w 301"/>
              <a:gd name="T17" fmla="*/ 70 h 327"/>
              <a:gd name="T18" fmla="*/ 244 w 301"/>
              <a:gd name="T19" fmla="*/ 96 h 327"/>
              <a:gd name="T20" fmla="*/ 43 w 301"/>
              <a:gd name="T21" fmla="*/ 150 h 327"/>
              <a:gd name="T22" fmla="*/ 13 w 301"/>
              <a:gd name="T23" fmla="*/ 138 h 327"/>
              <a:gd name="T24" fmla="*/ 13 w 301"/>
              <a:gd name="T25" fmla="*/ 163 h 327"/>
              <a:gd name="T26" fmla="*/ 43 w 301"/>
              <a:gd name="T27" fmla="*/ 150 h 327"/>
              <a:gd name="T28" fmla="*/ 163 w 301"/>
              <a:gd name="T29" fmla="*/ 30 h 327"/>
              <a:gd name="T30" fmla="*/ 150 w 301"/>
              <a:gd name="T31" fmla="*/ 0 h 327"/>
              <a:gd name="T32" fmla="*/ 138 w 301"/>
              <a:gd name="T33" fmla="*/ 30 h 327"/>
              <a:gd name="T34" fmla="*/ 97 w 301"/>
              <a:gd name="T35" fmla="*/ 57 h 327"/>
              <a:gd name="T36" fmla="*/ 92 w 301"/>
              <a:gd name="T37" fmla="*/ 24 h 327"/>
              <a:gd name="T38" fmla="*/ 71 w 301"/>
              <a:gd name="T39" fmla="*/ 37 h 327"/>
              <a:gd name="T40" fmla="*/ 97 w 301"/>
              <a:gd name="T41" fmla="*/ 57 h 327"/>
              <a:gd name="T42" fmla="*/ 270 w 301"/>
              <a:gd name="T43" fmla="*/ 138 h 327"/>
              <a:gd name="T44" fmla="*/ 270 w 301"/>
              <a:gd name="T45" fmla="*/ 163 h 327"/>
              <a:gd name="T46" fmla="*/ 301 w 301"/>
              <a:gd name="T47" fmla="*/ 150 h 327"/>
              <a:gd name="T48" fmla="*/ 276 w 301"/>
              <a:gd name="T49" fmla="*/ 208 h 327"/>
              <a:gd name="T50" fmla="*/ 244 w 301"/>
              <a:gd name="T51" fmla="*/ 204 h 327"/>
              <a:gd name="T52" fmla="*/ 264 w 301"/>
              <a:gd name="T53" fmla="*/ 230 h 327"/>
              <a:gd name="T54" fmla="*/ 276 w 301"/>
              <a:gd name="T55" fmla="*/ 208 h 327"/>
              <a:gd name="T56" fmla="*/ 209 w 301"/>
              <a:gd name="T57" fmla="*/ 24 h 327"/>
              <a:gd name="T58" fmla="*/ 204 w 301"/>
              <a:gd name="T59" fmla="*/ 57 h 327"/>
              <a:gd name="T60" fmla="*/ 230 w 301"/>
              <a:gd name="T61" fmla="*/ 37 h 327"/>
              <a:gd name="T62" fmla="*/ 173 w 301"/>
              <a:gd name="T63" fmla="*/ 292 h 327"/>
              <a:gd name="T64" fmla="*/ 123 w 301"/>
              <a:gd name="T65" fmla="*/ 297 h 327"/>
              <a:gd name="T66" fmla="*/ 124 w 301"/>
              <a:gd name="T67" fmla="*/ 310 h 327"/>
              <a:gd name="T68" fmla="*/ 130 w 301"/>
              <a:gd name="T69" fmla="*/ 315 h 327"/>
              <a:gd name="T70" fmla="*/ 133 w 301"/>
              <a:gd name="T71" fmla="*/ 316 h 327"/>
              <a:gd name="T72" fmla="*/ 142 w 301"/>
              <a:gd name="T73" fmla="*/ 326 h 327"/>
              <a:gd name="T74" fmla="*/ 150 w 301"/>
              <a:gd name="T75" fmla="*/ 327 h 327"/>
              <a:gd name="T76" fmla="*/ 160 w 301"/>
              <a:gd name="T77" fmla="*/ 324 h 327"/>
              <a:gd name="T78" fmla="*/ 170 w 301"/>
              <a:gd name="T79" fmla="*/ 316 h 327"/>
              <a:gd name="T80" fmla="*/ 174 w 301"/>
              <a:gd name="T81" fmla="*/ 314 h 327"/>
              <a:gd name="T82" fmla="*/ 178 w 301"/>
              <a:gd name="T83" fmla="*/ 307 h 327"/>
              <a:gd name="T84" fmla="*/ 173 w 301"/>
              <a:gd name="T85" fmla="*/ 292 h 327"/>
              <a:gd name="T86" fmla="*/ 71 w 301"/>
              <a:gd name="T87" fmla="*/ 151 h 327"/>
              <a:gd name="T88" fmla="*/ 95 w 301"/>
              <a:gd name="T89" fmla="*/ 211 h 327"/>
              <a:gd name="T90" fmla="*/ 116 w 301"/>
              <a:gd name="T91" fmla="*/ 275 h 327"/>
              <a:gd name="T92" fmla="*/ 176 w 301"/>
              <a:gd name="T93" fmla="*/ 284 h 327"/>
              <a:gd name="T94" fmla="*/ 181 w 301"/>
              <a:gd name="T95" fmla="*/ 268 h 327"/>
              <a:gd name="T96" fmla="*/ 215 w 301"/>
              <a:gd name="T97" fmla="*/ 201 h 327"/>
              <a:gd name="T98" fmla="*/ 207 w 301"/>
              <a:gd name="T99" fmla="*/ 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1" h="327">
                <a:moveTo>
                  <a:pt x="53" y="79"/>
                </a:moveTo>
                <a:cubicBezTo>
                  <a:pt x="37" y="70"/>
                  <a:pt x="37" y="70"/>
                  <a:pt x="37" y="70"/>
                </a:cubicBezTo>
                <a:cubicBezTo>
                  <a:pt x="31" y="67"/>
                  <a:pt x="24" y="69"/>
                  <a:pt x="20" y="75"/>
                </a:cubicBezTo>
                <a:cubicBezTo>
                  <a:pt x="17" y="81"/>
                  <a:pt x="19" y="88"/>
                  <a:pt x="25" y="92"/>
                </a:cubicBezTo>
                <a:cubicBezTo>
                  <a:pt x="40" y="101"/>
                  <a:pt x="40" y="101"/>
                  <a:pt x="40" y="101"/>
                </a:cubicBezTo>
                <a:cubicBezTo>
                  <a:pt x="46" y="104"/>
                  <a:pt x="54" y="102"/>
                  <a:pt x="57" y="96"/>
                </a:cubicBezTo>
                <a:cubicBezTo>
                  <a:pt x="61" y="90"/>
                  <a:pt x="59" y="83"/>
                  <a:pt x="53" y="79"/>
                </a:cubicBezTo>
                <a:close/>
                <a:moveTo>
                  <a:pt x="40" y="199"/>
                </a:moveTo>
                <a:cubicBezTo>
                  <a:pt x="25" y="208"/>
                  <a:pt x="25" y="208"/>
                  <a:pt x="25" y="208"/>
                </a:cubicBezTo>
                <a:cubicBezTo>
                  <a:pt x="19" y="212"/>
                  <a:pt x="17" y="219"/>
                  <a:pt x="20" y="225"/>
                </a:cubicBezTo>
                <a:cubicBezTo>
                  <a:pt x="24" y="231"/>
                  <a:pt x="31" y="233"/>
                  <a:pt x="37" y="230"/>
                </a:cubicBezTo>
                <a:cubicBezTo>
                  <a:pt x="53" y="221"/>
                  <a:pt x="53" y="221"/>
                  <a:pt x="53" y="221"/>
                </a:cubicBezTo>
                <a:cubicBezTo>
                  <a:pt x="59" y="217"/>
                  <a:pt x="61" y="210"/>
                  <a:pt x="57" y="204"/>
                </a:cubicBezTo>
                <a:cubicBezTo>
                  <a:pt x="54" y="198"/>
                  <a:pt x="46" y="196"/>
                  <a:pt x="40" y="199"/>
                </a:cubicBezTo>
                <a:close/>
                <a:moveTo>
                  <a:pt x="261" y="101"/>
                </a:moveTo>
                <a:cubicBezTo>
                  <a:pt x="276" y="92"/>
                  <a:pt x="276" y="92"/>
                  <a:pt x="276" y="92"/>
                </a:cubicBezTo>
                <a:cubicBezTo>
                  <a:pt x="282" y="88"/>
                  <a:pt x="284" y="81"/>
                  <a:pt x="281" y="75"/>
                </a:cubicBezTo>
                <a:cubicBezTo>
                  <a:pt x="277" y="69"/>
                  <a:pt x="270" y="67"/>
                  <a:pt x="264" y="70"/>
                </a:cubicBezTo>
                <a:cubicBezTo>
                  <a:pt x="248" y="79"/>
                  <a:pt x="248" y="79"/>
                  <a:pt x="248" y="79"/>
                </a:cubicBezTo>
                <a:cubicBezTo>
                  <a:pt x="242" y="83"/>
                  <a:pt x="240" y="90"/>
                  <a:pt x="244" y="96"/>
                </a:cubicBezTo>
                <a:cubicBezTo>
                  <a:pt x="247" y="102"/>
                  <a:pt x="255" y="104"/>
                  <a:pt x="261" y="101"/>
                </a:cubicBezTo>
                <a:close/>
                <a:moveTo>
                  <a:pt x="43" y="150"/>
                </a:moveTo>
                <a:cubicBezTo>
                  <a:pt x="43" y="143"/>
                  <a:pt x="37" y="138"/>
                  <a:pt x="31" y="138"/>
                </a:cubicBezTo>
                <a:cubicBezTo>
                  <a:pt x="13" y="138"/>
                  <a:pt x="13" y="138"/>
                  <a:pt x="13" y="138"/>
                </a:cubicBezTo>
                <a:cubicBezTo>
                  <a:pt x="6" y="138"/>
                  <a:pt x="0" y="143"/>
                  <a:pt x="0" y="150"/>
                </a:cubicBezTo>
                <a:cubicBezTo>
                  <a:pt x="0" y="157"/>
                  <a:pt x="6" y="163"/>
                  <a:pt x="13" y="163"/>
                </a:cubicBezTo>
                <a:cubicBezTo>
                  <a:pt x="31" y="163"/>
                  <a:pt x="31" y="163"/>
                  <a:pt x="31" y="163"/>
                </a:cubicBezTo>
                <a:cubicBezTo>
                  <a:pt x="37" y="163"/>
                  <a:pt x="43" y="157"/>
                  <a:pt x="43" y="150"/>
                </a:cubicBezTo>
                <a:close/>
                <a:moveTo>
                  <a:pt x="150" y="43"/>
                </a:moveTo>
                <a:cubicBezTo>
                  <a:pt x="157" y="43"/>
                  <a:pt x="163" y="37"/>
                  <a:pt x="163" y="30"/>
                </a:cubicBezTo>
                <a:cubicBezTo>
                  <a:pt x="163" y="12"/>
                  <a:pt x="163" y="12"/>
                  <a:pt x="163" y="12"/>
                </a:cubicBezTo>
                <a:cubicBezTo>
                  <a:pt x="163" y="5"/>
                  <a:pt x="157" y="0"/>
                  <a:pt x="150" y="0"/>
                </a:cubicBezTo>
                <a:cubicBezTo>
                  <a:pt x="144" y="0"/>
                  <a:pt x="138" y="5"/>
                  <a:pt x="138" y="12"/>
                </a:cubicBezTo>
                <a:cubicBezTo>
                  <a:pt x="138" y="30"/>
                  <a:pt x="138" y="30"/>
                  <a:pt x="138" y="30"/>
                </a:cubicBezTo>
                <a:cubicBezTo>
                  <a:pt x="138" y="37"/>
                  <a:pt x="144" y="43"/>
                  <a:pt x="150" y="43"/>
                </a:cubicBezTo>
                <a:close/>
                <a:moveTo>
                  <a:pt x="97" y="57"/>
                </a:moveTo>
                <a:cubicBezTo>
                  <a:pt x="103" y="53"/>
                  <a:pt x="105" y="46"/>
                  <a:pt x="101" y="40"/>
                </a:cubicBezTo>
                <a:cubicBezTo>
                  <a:pt x="92" y="24"/>
                  <a:pt x="92" y="24"/>
                  <a:pt x="92" y="24"/>
                </a:cubicBezTo>
                <a:cubicBezTo>
                  <a:pt x="89" y="18"/>
                  <a:pt x="81" y="16"/>
                  <a:pt x="75" y="20"/>
                </a:cubicBezTo>
                <a:cubicBezTo>
                  <a:pt x="69" y="23"/>
                  <a:pt x="67" y="31"/>
                  <a:pt x="71" y="37"/>
                </a:cubicBezTo>
                <a:cubicBezTo>
                  <a:pt x="80" y="52"/>
                  <a:pt x="80" y="52"/>
                  <a:pt x="80" y="52"/>
                </a:cubicBezTo>
                <a:cubicBezTo>
                  <a:pt x="83" y="58"/>
                  <a:pt x="91" y="60"/>
                  <a:pt x="97" y="57"/>
                </a:cubicBezTo>
                <a:close/>
                <a:moveTo>
                  <a:pt x="288" y="138"/>
                </a:moveTo>
                <a:cubicBezTo>
                  <a:pt x="270" y="138"/>
                  <a:pt x="270" y="138"/>
                  <a:pt x="270" y="138"/>
                </a:cubicBezTo>
                <a:cubicBezTo>
                  <a:pt x="264" y="138"/>
                  <a:pt x="258" y="143"/>
                  <a:pt x="258" y="150"/>
                </a:cubicBezTo>
                <a:cubicBezTo>
                  <a:pt x="258" y="157"/>
                  <a:pt x="264" y="163"/>
                  <a:pt x="270" y="163"/>
                </a:cubicBezTo>
                <a:cubicBezTo>
                  <a:pt x="288" y="163"/>
                  <a:pt x="288" y="163"/>
                  <a:pt x="288" y="163"/>
                </a:cubicBezTo>
                <a:cubicBezTo>
                  <a:pt x="295" y="163"/>
                  <a:pt x="301" y="157"/>
                  <a:pt x="301" y="150"/>
                </a:cubicBezTo>
                <a:cubicBezTo>
                  <a:pt x="301" y="143"/>
                  <a:pt x="295" y="138"/>
                  <a:pt x="288" y="138"/>
                </a:cubicBezTo>
                <a:close/>
                <a:moveTo>
                  <a:pt x="276" y="208"/>
                </a:moveTo>
                <a:cubicBezTo>
                  <a:pt x="261" y="199"/>
                  <a:pt x="261" y="199"/>
                  <a:pt x="261" y="199"/>
                </a:cubicBezTo>
                <a:cubicBezTo>
                  <a:pt x="255" y="196"/>
                  <a:pt x="247" y="198"/>
                  <a:pt x="244" y="204"/>
                </a:cubicBezTo>
                <a:cubicBezTo>
                  <a:pt x="240" y="210"/>
                  <a:pt x="242" y="217"/>
                  <a:pt x="248" y="221"/>
                </a:cubicBezTo>
                <a:cubicBezTo>
                  <a:pt x="264" y="230"/>
                  <a:pt x="264" y="230"/>
                  <a:pt x="264" y="230"/>
                </a:cubicBezTo>
                <a:cubicBezTo>
                  <a:pt x="270" y="233"/>
                  <a:pt x="277" y="231"/>
                  <a:pt x="281" y="225"/>
                </a:cubicBezTo>
                <a:cubicBezTo>
                  <a:pt x="284" y="219"/>
                  <a:pt x="282" y="212"/>
                  <a:pt x="276" y="208"/>
                </a:cubicBezTo>
                <a:close/>
                <a:moveTo>
                  <a:pt x="226" y="20"/>
                </a:moveTo>
                <a:cubicBezTo>
                  <a:pt x="220" y="16"/>
                  <a:pt x="212" y="18"/>
                  <a:pt x="209" y="24"/>
                </a:cubicBezTo>
                <a:cubicBezTo>
                  <a:pt x="200" y="40"/>
                  <a:pt x="200" y="40"/>
                  <a:pt x="200" y="40"/>
                </a:cubicBezTo>
                <a:cubicBezTo>
                  <a:pt x="196" y="46"/>
                  <a:pt x="198" y="53"/>
                  <a:pt x="204" y="57"/>
                </a:cubicBezTo>
                <a:cubicBezTo>
                  <a:pt x="210" y="60"/>
                  <a:pt x="218" y="58"/>
                  <a:pt x="221" y="52"/>
                </a:cubicBezTo>
                <a:cubicBezTo>
                  <a:pt x="230" y="37"/>
                  <a:pt x="230" y="37"/>
                  <a:pt x="230" y="37"/>
                </a:cubicBezTo>
                <a:cubicBezTo>
                  <a:pt x="234" y="31"/>
                  <a:pt x="232" y="23"/>
                  <a:pt x="226" y="20"/>
                </a:cubicBezTo>
                <a:close/>
                <a:moveTo>
                  <a:pt x="173" y="292"/>
                </a:moveTo>
                <a:cubicBezTo>
                  <a:pt x="128" y="292"/>
                  <a:pt x="128" y="292"/>
                  <a:pt x="128" y="292"/>
                </a:cubicBezTo>
                <a:cubicBezTo>
                  <a:pt x="126" y="292"/>
                  <a:pt x="123" y="294"/>
                  <a:pt x="123" y="297"/>
                </a:cubicBezTo>
                <a:cubicBezTo>
                  <a:pt x="123" y="307"/>
                  <a:pt x="123" y="307"/>
                  <a:pt x="123" y="307"/>
                </a:cubicBezTo>
                <a:cubicBezTo>
                  <a:pt x="123" y="308"/>
                  <a:pt x="124" y="309"/>
                  <a:pt x="124" y="310"/>
                </a:cubicBezTo>
                <a:cubicBezTo>
                  <a:pt x="128" y="314"/>
                  <a:pt x="128" y="314"/>
                  <a:pt x="128" y="314"/>
                </a:cubicBezTo>
                <a:cubicBezTo>
                  <a:pt x="129" y="315"/>
                  <a:pt x="129" y="315"/>
                  <a:pt x="130" y="315"/>
                </a:cubicBezTo>
                <a:cubicBezTo>
                  <a:pt x="131" y="316"/>
                  <a:pt x="131" y="316"/>
                  <a:pt x="132" y="316"/>
                </a:cubicBezTo>
                <a:cubicBezTo>
                  <a:pt x="132" y="316"/>
                  <a:pt x="133" y="316"/>
                  <a:pt x="133" y="316"/>
                </a:cubicBezTo>
                <a:cubicBezTo>
                  <a:pt x="141" y="324"/>
                  <a:pt x="141" y="324"/>
                  <a:pt x="141" y="324"/>
                </a:cubicBezTo>
                <a:cubicBezTo>
                  <a:pt x="141" y="325"/>
                  <a:pt x="142" y="325"/>
                  <a:pt x="142" y="326"/>
                </a:cubicBezTo>
                <a:cubicBezTo>
                  <a:pt x="144" y="326"/>
                  <a:pt x="147" y="327"/>
                  <a:pt x="150" y="327"/>
                </a:cubicBezTo>
                <a:cubicBezTo>
                  <a:pt x="150" y="327"/>
                  <a:pt x="150" y="327"/>
                  <a:pt x="150" y="327"/>
                </a:cubicBezTo>
                <a:cubicBezTo>
                  <a:pt x="155" y="326"/>
                  <a:pt x="158" y="326"/>
                  <a:pt x="159" y="325"/>
                </a:cubicBezTo>
                <a:cubicBezTo>
                  <a:pt x="160" y="325"/>
                  <a:pt x="160" y="325"/>
                  <a:pt x="160" y="324"/>
                </a:cubicBezTo>
                <a:cubicBezTo>
                  <a:pt x="160" y="324"/>
                  <a:pt x="168" y="316"/>
                  <a:pt x="169" y="316"/>
                </a:cubicBezTo>
                <a:cubicBezTo>
                  <a:pt x="169" y="316"/>
                  <a:pt x="169" y="316"/>
                  <a:pt x="170" y="316"/>
                </a:cubicBezTo>
                <a:cubicBezTo>
                  <a:pt x="170" y="316"/>
                  <a:pt x="170" y="316"/>
                  <a:pt x="171" y="316"/>
                </a:cubicBezTo>
                <a:cubicBezTo>
                  <a:pt x="172" y="316"/>
                  <a:pt x="173" y="315"/>
                  <a:pt x="174" y="314"/>
                </a:cubicBezTo>
                <a:cubicBezTo>
                  <a:pt x="177" y="310"/>
                  <a:pt x="177" y="310"/>
                  <a:pt x="177" y="310"/>
                </a:cubicBezTo>
                <a:cubicBezTo>
                  <a:pt x="178" y="309"/>
                  <a:pt x="178" y="308"/>
                  <a:pt x="178" y="307"/>
                </a:cubicBezTo>
                <a:cubicBezTo>
                  <a:pt x="178" y="297"/>
                  <a:pt x="178" y="297"/>
                  <a:pt x="178" y="297"/>
                </a:cubicBezTo>
                <a:cubicBezTo>
                  <a:pt x="178" y="294"/>
                  <a:pt x="176" y="292"/>
                  <a:pt x="173" y="292"/>
                </a:cubicBezTo>
                <a:close/>
                <a:moveTo>
                  <a:pt x="151" y="68"/>
                </a:moveTo>
                <a:cubicBezTo>
                  <a:pt x="107" y="68"/>
                  <a:pt x="71" y="105"/>
                  <a:pt x="71" y="151"/>
                </a:cubicBezTo>
                <a:cubicBezTo>
                  <a:pt x="71" y="169"/>
                  <a:pt x="76" y="186"/>
                  <a:pt x="87" y="201"/>
                </a:cubicBezTo>
                <a:cubicBezTo>
                  <a:pt x="87" y="201"/>
                  <a:pt x="92" y="208"/>
                  <a:pt x="95" y="211"/>
                </a:cubicBezTo>
                <a:cubicBezTo>
                  <a:pt x="113" y="234"/>
                  <a:pt x="122" y="252"/>
                  <a:pt x="122" y="266"/>
                </a:cubicBezTo>
                <a:cubicBezTo>
                  <a:pt x="119" y="268"/>
                  <a:pt x="116" y="271"/>
                  <a:pt x="116" y="275"/>
                </a:cubicBezTo>
                <a:cubicBezTo>
                  <a:pt x="116" y="280"/>
                  <a:pt x="120" y="284"/>
                  <a:pt x="125" y="284"/>
                </a:cubicBezTo>
                <a:cubicBezTo>
                  <a:pt x="176" y="284"/>
                  <a:pt x="176" y="284"/>
                  <a:pt x="176" y="284"/>
                </a:cubicBezTo>
                <a:cubicBezTo>
                  <a:pt x="181" y="284"/>
                  <a:pt x="185" y="280"/>
                  <a:pt x="185" y="275"/>
                </a:cubicBezTo>
                <a:cubicBezTo>
                  <a:pt x="185" y="272"/>
                  <a:pt x="184" y="269"/>
                  <a:pt x="181" y="268"/>
                </a:cubicBezTo>
                <a:cubicBezTo>
                  <a:pt x="181" y="251"/>
                  <a:pt x="189" y="232"/>
                  <a:pt x="207" y="211"/>
                </a:cubicBezTo>
                <a:cubicBezTo>
                  <a:pt x="209" y="208"/>
                  <a:pt x="214" y="201"/>
                  <a:pt x="215" y="201"/>
                </a:cubicBezTo>
                <a:cubicBezTo>
                  <a:pt x="225" y="187"/>
                  <a:pt x="230" y="170"/>
                  <a:pt x="231" y="152"/>
                </a:cubicBezTo>
                <a:cubicBezTo>
                  <a:pt x="231" y="129"/>
                  <a:pt x="222" y="109"/>
                  <a:pt x="207" y="93"/>
                </a:cubicBezTo>
                <a:cubicBezTo>
                  <a:pt x="192" y="77"/>
                  <a:pt x="172" y="68"/>
                  <a:pt x="151" y="6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 name="TextBox 503"/>
          <p:cNvSpPr txBox="1"/>
          <p:nvPr/>
        </p:nvSpPr>
        <p:spPr>
          <a:xfrm>
            <a:off x="7261860" y="1764665"/>
            <a:ext cx="2804160" cy="2011045"/>
          </a:xfrm>
          <a:prstGeom prst="rect">
            <a:avLst/>
          </a:prstGeom>
          <a:noFill/>
        </p:spPr>
        <p:txBody>
          <a:bodyPr wrap="square" rtlCol="0">
            <a:spAutoFit/>
          </a:bodyPr>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提议的模型与X.509公钥证书用于身份验证的公钥基础结构完全兼容，可以用于验证AC的发行者。可以建立PKI和PMI的无缝集成，以增强访问控制的信任度。</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 name="TextBox 503"/>
          <p:cNvSpPr txBox="1"/>
          <p:nvPr/>
        </p:nvSpPr>
        <p:spPr>
          <a:xfrm>
            <a:off x="1951990" y="4196715"/>
            <a:ext cx="2446020" cy="1691005"/>
          </a:xfrm>
          <a:prstGeom prst="rect">
            <a:avLst/>
          </a:prstGeom>
          <a:noFill/>
        </p:spPr>
        <p:txBody>
          <a:bodyPr wrap="square" rtlCol="0">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与原始的CP-ABE方案相比，本文的方案无需为所有现有的用户提供密钥分发成本，也无需进行昂贵的更新密钥计算。</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 name="TextBox 503"/>
          <p:cNvSpPr txBox="1"/>
          <p:nvPr/>
        </p:nvSpPr>
        <p:spPr>
          <a:xfrm>
            <a:off x="7434580" y="4356735"/>
            <a:ext cx="2476500" cy="1370965"/>
          </a:xfrm>
          <a:prstGeom prst="rect">
            <a:avLst/>
          </a:prstGeom>
          <a:noFill/>
        </p:spPr>
        <p:txBody>
          <a:bodyPr wrap="square" rtlCol="0">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本文设计和开发属性证书管理系统，以高度安全和可扩展的方式支持自动属性证书注册和更新。</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4699635" y="1694076"/>
            <a:ext cx="0" cy="4226743"/>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103650" y="2011409"/>
            <a:ext cx="4868545" cy="428625"/>
          </a:xfrm>
          <a:prstGeom prst="rect">
            <a:avLst/>
          </a:prstGeom>
        </p:spPr>
        <p:txBody>
          <a:bodyPr wrap="none" lIns="91431" tIns="45716" rIns="91431" bIns="45716">
            <a:spAutoFit/>
          </a:bodyPr>
          <a:lstStyle/>
          <a:p>
            <a:r>
              <a:rPr lang="zh-CN" sz="2200" b="1" dirty="0">
                <a:solidFill>
                  <a:srgbClr val="202A36"/>
                </a:solidFill>
                <a:latin typeface="微软雅黑" panose="020B0503020204020204" pitchFamily="34" charset="-122"/>
                <a:ea typeface="微软雅黑" panose="020B0503020204020204" pitchFamily="34" charset="-122"/>
              </a:rPr>
              <a:t>基于密文策略属性的加密（</a:t>
            </a:r>
            <a:r>
              <a:rPr lang="en-US" altLang="zh-CN" sz="2200" b="1" dirty="0">
                <a:solidFill>
                  <a:srgbClr val="202A36"/>
                </a:solidFill>
                <a:latin typeface="微软雅黑" panose="020B0503020204020204" pitchFamily="34" charset="-122"/>
                <a:ea typeface="微软雅黑" panose="020B0503020204020204" pitchFamily="34" charset="-122"/>
              </a:rPr>
              <a:t>CP-ABE</a:t>
            </a:r>
            <a:r>
              <a:rPr lang="zh-CN" sz="2200" b="1" dirty="0">
                <a:solidFill>
                  <a:srgbClr val="202A36"/>
                </a:solidFill>
                <a:latin typeface="微软雅黑" panose="020B0503020204020204" pitchFamily="34" charset="-122"/>
                <a:ea typeface="微软雅黑" panose="020B0503020204020204" pitchFamily="34" charset="-122"/>
              </a:rPr>
              <a:t>）</a:t>
            </a:r>
            <a:endParaRPr lang="zh-CN" sz="2200" b="1" dirty="0">
              <a:solidFill>
                <a:srgbClr val="202A36"/>
              </a:solidFill>
              <a:latin typeface="微软雅黑" panose="020B0503020204020204" pitchFamily="34" charset="-122"/>
              <a:ea typeface="微软雅黑" panose="020B0503020204020204" pitchFamily="34" charset="-122"/>
            </a:endParaRPr>
          </a:p>
        </p:txBody>
      </p:sp>
      <p:sp>
        <p:nvSpPr>
          <p:cNvPr id="39" name="矩形 38"/>
          <p:cNvSpPr/>
          <p:nvPr/>
        </p:nvSpPr>
        <p:spPr>
          <a:xfrm>
            <a:off x="5103650" y="3012729"/>
            <a:ext cx="4034155" cy="428625"/>
          </a:xfrm>
          <a:prstGeom prst="rect">
            <a:avLst/>
          </a:prstGeom>
        </p:spPr>
        <p:txBody>
          <a:bodyPr wrap="none" lIns="91431" tIns="45716" rIns="91431" bIns="45716">
            <a:spAutoFit/>
          </a:bodyPr>
          <a:lstStyle/>
          <a:p>
            <a:r>
              <a:rPr lang="zh-CN" sz="2200" b="1" dirty="0">
                <a:solidFill>
                  <a:srgbClr val="202A36"/>
                </a:solidFill>
                <a:latin typeface="微软雅黑" panose="020B0503020204020204" pitchFamily="34" charset="-122"/>
                <a:ea typeface="微软雅黑" panose="020B0503020204020204" pitchFamily="34" charset="-122"/>
              </a:rPr>
              <a:t>基于角色的访问控制（</a:t>
            </a:r>
            <a:r>
              <a:rPr lang="en-US" altLang="zh-CN" sz="2200" b="1" dirty="0">
                <a:solidFill>
                  <a:srgbClr val="202A36"/>
                </a:solidFill>
                <a:latin typeface="微软雅黑" panose="020B0503020204020204" pitchFamily="34" charset="-122"/>
                <a:ea typeface="微软雅黑" panose="020B0503020204020204" pitchFamily="34" charset="-122"/>
              </a:rPr>
              <a:t>RBAC</a:t>
            </a:r>
            <a:r>
              <a:rPr lang="zh-CN" sz="2200" b="1" dirty="0">
                <a:solidFill>
                  <a:srgbClr val="202A36"/>
                </a:solidFill>
                <a:latin typeface="微软雅黑" panose="020B0503020204020204" pitchFamily="34" charset="-122"/>
                <a:ea typeface="微软雅黑" panose="020B0503020204020204" pitchFamily="34" charset="-122"/>
              </a:rPr>
              <a:t>）</a:t>
            </a:r>
            <a:endParaRPr lang="zh-CN" sz="2200" b="1" dirty="0">
              <a:solidFill>
                <a:srgbClr val="202A36"/>
              </a:solidFill>
              <a:latin typeface="微软雅黑" panose="020B0503020204020204" pitchFamily="34" charset="-122"/>
              <a:ea typeface="微软雅黑" panose="020B0503020204020204" pitchFamily="34" charset="-122"/>
            </a:endParaRPr>
          </a:p>
        </p:txBody>
      </p:sp>
      <p:sp>
        <p:nvSpPr>
          <p:cNvPr id="41" name="矩形 40"/>
          <p:cNvSpPr/>
          <p:nvPr/>
        </p:nvSpPr>
        <p:spPr>
          <a:xfrm>
            <a:off x="5103650" y="3989918"/>
            <a:ext cx="1858010" cy="428625"/>
          </a:xfrm>
          <a:prstGeom prst="rect">
            <a:avLst/>
          </a:prstGeom>
        </p:spPr>
        <p:txBody>
          <a:bodyPr wrap="none" lIns="91431" tIns="45716" rIns="91431" bIns="45716">
            <a:spAutoFit/>
          </a:bodyPr>
          <a:lstStyle/>
          <a:p>
            <a:r>
              <a:rPr lang="zh-CN" sz="2200" b="1" dirty="0">
                <a:solidFill>
                  <a:srgbClr val="202A36"/>
                </a:solidFill>
                <a:latin typeface="微软雅黑" panose="020B0503020204020204" pitchFamily="34" charset="-122"/>
                <a:ea typeface="微软雅黑" panose="020B0503020204020204" pitchFamily="34" charset="-122"/>
              </a:rPr>
              <a:t>访问树的扩展</a:t>
            </a:r>
            <a:endParaRPr lang="zh-CN" sz="2200" b="1" dirty="0">
              <a:solidFill>
                <a:srgbClr val="202A36"/>
              </a:solidFill>
              <a:latin typeface="微软雅黑" panose="020B0503020204020204" pitchFamily="34" charset="-122"/>
              <a:ea typeface="微软雅黑" panose="020B0503020204020204" pitchFamily="34" charset="-122"/>
            </a:endParaRPr>
          </a:p>
        </p:txBody>
      </p:sp>
      <p:sp>
        <p:nvSpPr>
          <p:cNvPr id="47" name="矩形 3"/>
          <p:cNvSpPr>
            <a:spLocks noChangeArrowheads="1"/>
          </p:cNvSpPr>
          <p:nvPr/>
        </p:nvSpPr>
        <p:spPr bwMode="auto">
          <a:xfrm>
            <a:off x="1959862" y="462405"/>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90807A"/>
                </a:solidFill>
                <a:latin typeface="Arial" panose="020B0604020202020204" pitchFamily="34" charset="0"/>
                <a:cs typeface="Arial" panose="020B0604020202020204" pitchFamily="34" charset="0"/>
              </a:rPr>
              <a:t>背景知识</a:t>
            </a:r>
            <a:endParaRPr lang="zh-CN" altLang="en-US" sz="2935" b="1" dirty="0">
              <a:solidFill>
                <a:srgbClr val="90807A"/>
              </a:solidFill>
              <a:latin typeface="Arial" panose="020B0604020202020204" pitchFamily="34" charset="0"/>
              <a:cs typeface="Arial" panose="020B0604020202020204" pitchFamily="34" charset="0"/>
            </a:endParaRPr>
          </a:p>
        </p:txBody>
      </p:sp>
      <p:sp>
        <p:nvSpPr>
          <p:cNvPr id="51" name="Freeform 12"/>
          <p:cNvSpPr>
            <a:spLocks noEditPoints="1"/>
          </p:cNvSpPr>
          <p:nvPr/>
        </p:nvSpPr>
        <p:spPr bwMode="auto">
          <a:xfrm>
            <a:off x="219" y="1518220"/>
            <a:ext cx="3901098" cy="4169546"/>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3"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rgbClr val="90807A"/>
          </a:solidFill>
          <a:ln>
            <a:noFill/>
          </a:ln>
        </p:spPr>
        <p:txBody>
          <a:bodyPr vert="horz" wrap="square" lIns="91440" tIns="45720" rIns="91440" bIns="45720" numCol="1" anchor="t" anchorCtr="0" compatLnSpc="1"/>
          <a:lstStyle/>
          <a:p>
            <a:endParaRPr lang="zh-CN" altLang="en-US"/>
          </a:p>
        </p:txBody>
      </p:sp>
      <p:sp>
        <p:nvSpPr>
          <p:cNvPr id="3" name="矩形 2"/>
          <p:cNvSpPr/>
          <p:nvPr/>
        </p:nvSpPr>
        <p:spPr>
          <a:xfrm>
            <a:off x="5103650" y="4980518"/>
            <a:ext cx="1858010" cy="767080"/>
          </a:xfrm>
          <a:prstGeom prst="rect">
            <a:avLst/>
          </a:prstGeom>
        </p:spPr>
        <p:txBody>
          <a:bodyPr wrap="none" lIns="91431" tIns="45716" rIns="91431" bIns="45716">
            <a:spAutoFit/>
          </a:bodyPr>
          <a:p>
            <a:r>
              <a:rPr lang="zh-CN" sz="2200" b="1" dirty="0">
                <a:solidFill>
                  <a:srgbClr val="202A36"/>
                </a:solidFill>
                <a:latin typeface="微软雅黑" panose="020B0503020204020204" pitchFamily="34" charset="-122"/>
                <a:ea typeface="微软雅黑" panose="020B0503020204020204" pitchFamily="34" charset="-122"/>
              </a:rPr>
              <a:t>特权管理结构</a:t>
            </a:r>
            <a:endParaRPr lang="zh-CN" sz="2200" b="1" dirty="0">
              <a:solidFill>
                <a:srgbClr val="202A36"/>
              </a:solidFill>
              <a:latin typeface="微软雅黑" panose="020B0503020204020204" pitchFamily="34" charset="-122"/>
              <a:ea typeface="微软雅黑" panose="020B0503020204020204" pitchFamily="34" charset="-122"/>
            </a:endParaRPr>
          </a:p>
          <a:p>
            <a:r>
              <a:rPr lang="zh-CN" sz="2200" b="1" dirty="0">
                <a:solidFill>
                  <a:srgbClr val="202A36"/>
                </a:solidFill>
                <a:latin typeface="微软雅黑" panose="020B0503020204020204" pitchFamily="34" charset="-122"/>
                <a:ea typeface="微软雅黑" panose="020B0503020204020204" pitchFamily="34" charset="-122"/>
              </a:rPr>
              <a:t>（</a:t>
            </a:r>
            <a:r>
              <a:rPr lang="en-US" altLang="zh-CN" sz="2200" b="1" dirty="0">
                <a:solidFill>
                  <a:srgbClr val="202A36"/>
                </a:solidFill>
                <a:latin typeface="微软雅黑" panose="020B0503020204020204" pitchFamily="34" charset="-122"/>
                <a:ea typeface="微软雅黑" panose="020B0503020204020204" pitchFamily="34" charset="-122"/>
              </a:rPr>
              <a:t>PMI</a:t>
            </a:r>
            <a:r>
              <a:rPr lang="zh-CN" sz="2200" b="1" dirty="0">
                <a:solidFill>
                  <a:srgbClr val="202A36"/>
                </a:solidFill>
                <a:latin typeface="微软雅黑" panose="020B0503020204020204" pitchFamily="34" charset="-122"/>
                <a:ea typeface="微软雅黑" panose="020B0503020204020204" pitchFamily="34" charset="-122"/>
              </a:rPr>
              <a:t>）</a:t>
            </a:r>
            <a:endParaRPr lang="zh-CN" sz="2200" b="1" dirty="0">
              <a:solidFill>
                <a:srgbClr val="202A36"/>
              </a:solidFill>
              <a:latin typeface="微软雅黑" panose="020B0503020204020204" pitchFamily="34" charset="-122"/>
              <a:ea typeface="微软雅黑" panose="020B0503020204020204" pitchFamily="34" charset="-122"/>
            </a:endParaRPr>
          </a:p>
        </p:txBody>
      </p:sp>
      <p:sp>
        <p:nvSpPr>
          <p:cNvPr id="7" name="左大括号 6"/>
          <p:cNvSpPr/>
          <p:nvPr/>
        </p:nvSpPr>
        <p:spPr>
          <a:xfrm>
            <a:off x="6961505" y="4418330"/>
            <a:ext cx="414655" cy="1576070"/>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8" name="文本框 7"/>
          <p:cNvSpPr txBox="1"/>
          <p:nvPr/>
        </p:nvSpPr>
        <p:spPr>
          <a:xfrm>
            <a:off x="7498715" y="4202430"/>
            <a:ext cx="1417320" cy="368300"/>
          </a:xfrm>
          <a:prstGeom prst="rect">
            <a:avLst/>
          </a:prstGeom>
          <a:noFill/>
        </p:spPr>
        <p:txBody>
          <a:bodyPr wrap="square" rtlCol="0">
            <a:spAutoFit/>
          </a:bodyPr>
          <a:p>
            <a:r>
              <a:rPr lang="zh-CN" altLang="en-US"/>
              <a:t>属性证书</a:t>
            </a:r>
            <a:r>
              <a:rPr lang="en-US" altLang="zh-CN"/>
              <a:t>AC</a:t>
            </a:r>
            <a:endParaRPr lang="en-US" altLang="zh-CN"/>
          </a:p>
        </p:txBody>
      </p:sp>
      <p:sp>
        <p:nvSpPr>
          <p:cNvPr id="9" name="文本框 8"/>
          <p:cNvSpPr txBox="1"/>
          <p:nvPr/>
        </p:nvSpPr>
        <p:spPr>
          <a:xfrm>
            <a:off x="7498715" y="5747385"/>
            <a:ext cx="1499870" cy="368300"/>
          </a:xfrm>
          <a:prstGeom prst="rect">
            <a:avLst/>
          </a:prstGeom>
          <a:noFill/>
        </p:spPr>
        <p:txBody>
          <a:bodyPr wrap="square" rtlCol="0">
            <a:spAutoFit/>
          </a:bodyPr>
          <a:p>
            <a:r>
              <a:rPr lang="zh-CN"/>
              <a:t>公钥证书</a:t>
            </a:r>
            <a:r>
              <a:rPr lang="en-US" altLang="zh-CN"/>
              <a:t>PKC</a:t>
            </a:r>
            <a:endParaRPr lang="en-US" altLang="zh-CN"/>
          </a:p>
        </p:txBody>
      </p:sp>
      <p:sp>
        <p:nvSpPr>
          <p:cNvPr id="10" name="文本框 9"/>
          <p:cNvSpPr txBox="1"/>
          <p:nvPr/>
        </p:nvSpPr>
        <p:spPr>
          <a:xfrm>
            <a:off x="9738995" y="4202430"/>
            <a:ext cx="2143125" cy="368300"/>
          </a:xfrm>
          <a:prstGeom prst="rect">
            <a:avLst/>
          </a:prstGeom>
          <a:noFill/>
        </p:spPr>
        <p:txBody>
          <a:bodyPr wrap="square" rtlCol="0">
            <a:spAutoFit/>
          </a:bodyPr>
          <a:p>
            <a:r>
              <a:rPr lang="zh-CN" altLang="en-US"/>
              <a:t>属性颁发机构</a:t>
            </a:r>
            <a:r>
              <a:rPr lang="en-US" altLang="zh-CN"/>
              <a:t>AA</a:t>
            </a:r>
            <a:endParaRPr lang="en-US" altLang="zh-CN"/>
          </a:p>
        </p:txBody>
      </p:sp>
      <p:sp>
        <p:nvSpPr>
          <p:cNvPr id="11" name="文本框 10"/>
          <p:cNvSpPr txBox="1"/>
          <p:nvPr/>
        </p:nvSpPr>
        <p:spPr>
          <a:xfrm>
            <a:off x="9738995" y="5747385"/>
            <a:ext cx="2143125" cy="368300"/>
          </a:xfrm>
          <a:prstGeom prst="rect">
            <a:avLst/>
          </a:prstGeom>
          <a:noFill/>
        </p:spPr>
        <p:txBody>
          <a:bodyPr wrap="square" rtlCol="0">
            <a:spAutoFit/>
          </a:bodyPr>
          <a:p>
            <a:r>
              <a:rPr lang="zh-CN" altLang="en-US"/>
              <a:t>证书颁发机构</a:t>
            </a:r>
            <a:r>
              <a:rPr lang="en-US" altLang="zh-CN"/>
              <a:t>CA</a:t>
            </a:r>
            <a:endParaRPr lang="en-US" altLang="zh-CN"/>
          </a:p>
        </p:txBody>
      </p:sp>
      <p:cxnSp>
        <p:nvCxnSpPr>
          <p:cNvPr id="12" name="直接箭头连接符 11"/>
          <p:cNvCxnSpPr>
            <a:stCxn id="10" idx="1"/>
            <a:endCxn id="8" idx="3"/>
          </p:cNvCxnSpPr>
          <p:nvPr/>
        </p:nvCxnSpPr>
        <p:spPr>
          <a:xfrm flipH="1">
            <a:off x="8916035" y="4386580"/>
            <a:ext cx="82296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11" idx="1"/>
            <a:endCxn id="9" idx="3"/>
          </p:cNvCxnSpPr>
          <p:nvPr/>
        </p:nvCxnSpPr>
        <p:spPr>
          <a:xfrm flipH="1">
            <a:off x="8998585" y="5931535"/>
            <a:ext cx="74041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9" idx="0"/>
          </p:cNvCxnSpPr>
          <p:nvPr/>
        </p:nvCxnSpPr>
        <p:spPr>
          <a:xfrm flipV="1">
            <a:off x="8248650" y="4506595"/>
            <a:ext cx="1058545" cy="1240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8809990" y="4018280"/>
            <a:ext cx="1162050" cy="368300"/>
          </a:xfrm>
          <a:prstGeom prst="rect">
            <a:avLst/>
          </a:prstGeom>
          <a:noFill/>
        </p:spPr>
        <p:txBody>
          <a:bodyPr wrap="square" rtlCol="0">
            <a:spAutoFit/>
          </a:bodyPr>
          <a:p>
            <a:r>
              <a:rPr lang="en-US" altLang="zh-CN"/>
              <a:t>signature</a:t>
            </a:r>
            <a:endParaRPr lang="en-US" altLang="zh-CN"/>
          </a:p>
        </p:txBody>
      </p:sp>
      <p:sp>
        <p:nvSpPr>
          <p:cNvPr id="16" name="文本框 15"/>
          <p:cNvSpPr txBox="1"/>
          <p:nvPr/>
        </p:nvSpPr>
        <p:spPr>
          <a:xfrm>
            <a:off x="8809990" y="5552440"/>
            <a:ext cx="1162050" cy="368300"/>
          </a:xfrm>
          <a:prstGeom prst="rect">
            <a:avLst/>
          </a:prstGeom>
          <a:noFill/>
        </p:spPr>
        <p:txBody>
          <a:bodyPr wrap="square" rtlCol="0">
            <a:spAutoFit/>
          </a:bodyPr>
          <a:p>
            <a:r>
              <a:rPr lang="en-US" altLang="zh-CN"/>
              <a:t>signature</a:t>
            </a:r>
            <a:endParaRPr lang="en-US" altLang="zh-CN"/>
          </a:p>
        </p:txBody>
      </p:sp>
      <p:sp>
        <p:nvSpPr>
          <p:cNvPr id="17" name="文本框 16"/>
          <p:cNvSpPr txBox="1"/>
          <p:nvPr/>
        </p:nvSpPr>
        <p:spPr>
          <a:xfrm>
            <a:off x="7498715" y="4962525"/>
            <a:ext cx="1310640" cy="368300"/>
          </a:xfrm>
          <a:prstGeom prst="rect">
            <a:avLst/>
          </a:prstGeom>
          <a:noFill/>
        </p:spPr>
        <p:txBody>
          <a:bodyPr wrap="square" rtlCol="0">
            <a:spAutoFit/>
          </a:bodyPr>
          <a:p>
            <a:r>
              <a:rPr lang="en-US" altLang="zh-CN"/>
              <a:t>verification</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6961505" y="3676650"/>
            <a:ext cx="4608830" cy="29000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076709" y="0"/>
            <a:ext cx="6115291" cy="6858000"/>
          </a:xfrm>
          <a:prstGeom prst="rect">
            <a:avLst/>
          </a:prstGeom>
          <a:solidFill>
            <a:srgbClr val="90807A">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969635" y="2393315"/>
            <a:ext cx="3797300" cy="458470"/>
            <a:chOff x="5969725" y="1801451"/>
            <a:chExt cx="2821578" cy="458423"/>
          </a:xfrm>
          <a:solidFill>
            <a:schemeClr val="bg1">
              <a:lumMod val="85000"/>
            </a:schemeClr>
          </a:solidFill>
        </p:grpSpPr>
        <p:sp>
          <p:nvSpPr>
            <p:cNvPr id="10" name="矩形 9"/>
            <p:cNvSpPr/>
            <p:nvPr/>
          </p:nvSpPr>
          <p:spPr>
            <a:xfrm>
              <a:off x="5969726" y="1801451"/>
              <a:ext cx="2821577"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5969725" y="1801451"/>
              <a:ext cx="93115"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2" name="组合 11"/>
          <p:cNvGrpSpPr/>
          <p:nvPr/>
        </p:nvGrpSpPr>
        <p:grpSpPr>
          <a:xfrm>
            <a:off x="5969635" y="2990215"/>
            <a:ext cx="3797300" cy="459740"/>
            <a:chOff x="5969725" y="2398387"/>
            <a:chExt cx="2821578" cy="459854"/>
          </a:xfrm>
          <a:solidFill>
            <a:schemeClr val="bg1">
              <a:lumMod val="85000"/>
            </a:schemeClr>
          </a:solidFill>
        </p:grpSpPr>
        <p:sp>
          <p:nvSpPr>
            <p:cNvPr id="13" name="矩形 12"/>
            <p:cNvSpPr/>
            <p:nvPr/>
          </p:nvSpPr>
          <p:spPr>
            <a:xfrm>
              <a:off x="5969726" y="2398387"/>
              <a:ext cx="2821577"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矩形 13"/>
            <p:cNvSpPr/>
            <p:nvPr/>
          </p:nvSpPr>
          <p:spPr>
            <a:xfrm>
              <a:off x="5969725" y="2399818"/>
              <a:ext cx="93115"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5" name="组合 14"/>
          <p:cNvGrpSpPr/>
          <p:nvPr/>
        </p:nvGrpSpPr>
        <p:grpSpPr>
          <a:xfrm>
            <a:off x="5969635" y="3563620"/>
            <a:ext cx="3797300" cy="466090"/>
            <a:chOff x="5969725" y="2972014"/>
            <a:chExt cx="2821578" cy="466057"/>
          </a:xfrm>
          <a:solidFill>
            <a:schemeClr val="bg1">
              <a:lumMod val="85000"/>
            </a:schemeClr>
          </a:solidFill>
        </p:grpSpPr>
        <p:sp>
          <p:nvSpPr>
            <p:cNvPr id="16" name="矩形 15"/>
            <p:cNvSpPr/>
            <p:nvPr/>
          </p:nvSpPr>
          <p:spPr>
            <a:xfrm>
              <a:off x="5969726" y="2979648"/>
              <a:ext cx="2821577"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969725" y="2972014"/>
              <a:ext cx="93115" cy="458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椭圆 24"/>
          <p:cNvSpPr/>
          <p:nvPr/>
        </p:nvSpPr>
        <p:spPr>
          <a:xfrm>
            <a:off x="1838237" y="1937346"/>
            <a:ext cx="2448272" cy="2448272"/>
          </a:xfrm>
          <a:prstGeom prst="ellipse">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标题 4"/>
          <p:cNvSpPr txBox="1"/>
          <p:nvPr/>
        </p:nvSpPr>
        <p:spPr>
          <a:xfrm>
            <a:off x="1891142" y="3652055"/>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a:solidFill>
                  <a:schemeClr val="bg1"/>
                </a:solidFill>
                <a:latin typeface="微软雅黑" panose="020B0503020204020204" pitchFamily="34" charset="-122"/>
                <a:ea typeface="微软雅黑" panose="020B0503020204020204" pitchFamily="34" charset="-122"/>
              </a:rPr>
              <a:t>第二章</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7" name="椭圆 36"/>
          <p:cNvSpPr/>
          <p:nvPr/>
        </p:nvSpPr>
        <p:spPr>
          <a:xfrm>
            <a:off x="1941993" y="2041102"/>
            <a:ext cx="2240761" cy="2240761"/>
          </a:xfrm>
          <a:prstGeom prst="ellipse">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6155957" y="2429163"/>
            <a:ext cx="3611880" cy="1555042"/>
            <a:chOff x="6155957" y="1837451"/>
            <a:chExt cx="3611880" cy="1555042"/>
          </a:xfrm>
        </p:grpSpPr>
        <p:sp>
          <p:nvSpPr>
            <p:cNvPr id="40" name="矩形 39"/>
            <p:cNvSpPr/>
            <p:nvPr/>
          </p:nvSpPr>
          <p:spPr>
            <a:xfrm>
              <a:off x="6155957" y="1837451"/>
              <a:ext cx="1097280" cy="368300"/>
            </a:xfrm>
            <a:prstGeom prst="rect">
              <a:avLst/>
            </a:prstGeom>
          </p:spPr>
          <p:txBody>
            <a:bodyPr wrap="none">
              <a:spAutoFit/>
            </a:bodyPr>
            <a:lstStyle/>
            <a:p>
              <a:pPr algn="l"/>
              <a:r>
                <a:rPr lang="zh-CN" altLang="en-US" b="1" dirty="0">
                  <a:solidFill>
                    <a:schemeClr val="bg1"/>
                  </a:solidFill>
                  <a:latin typeface="微软雅黑" panose="020B0503020204020204" pitchFamily="34" charset="-122"/>
                  <a:ea typeface="微软雅黑" panose="020B0503020204020204" pitchFamily="34" charset="-122"/>
                </a:rPr>
                <a:t>授权模型</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6155957" y="2442932"/>
              <a:ext cx="3611880" cy="368300"/>
            </a:xfrm>
            <a:prstGeom prst="rect">
              <a:avLst/>
            </a:prstGeom>
          </p:spPr>
          <p:txBody>
            <a:bodyPr wrap="none">
              <a:spAutoFit/>
            </a:bodyPr>
            <a:lstStyle/>
            <a:p>
              <a:pPr algn="l"/>
              <a:r>
                <a:rPr lang="zh-CN" altLang="en-US" b="1" dirty="0">
                  <a:solidFill>
                    <a:schemeClr val="bg1"/>
                  </a:solidFill>
                  <a:latin typeface="微软雅黑" panose="020B0503020204020204" pitchFamily="34" charset="-122"/>
                  <a:ea typeface="微软雅黑" panose="020B0503020204020204" pitchFamily="34" charset="-122"/>
                </a:rPr>
                <a:t>用于存储用户解密密钥的属性证书</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6155957" y="3024193"/>
              <a:ext cx="1097280" cy="368300"/>
            </a:xfrm>
            <a:prstGeom prst="rect">
              <a:avLst/>
            </a:prstGeom>
          </p:spPr>
          <p:txBody>
            <a:bodyPr wrap="none">
              <a:spAutoFit/>
            </a:bodyPr>
            <a:lstStyle/>
            <a:p>
              <a:pPr algn="l"/>
              <a:r>
                <a:rPr lang="zh-CN" altLang="en-US" b="1" dirty="0">
                  <a:solidFill>
                    <a:schemeClr val="bg1"/>
                  </a:solidFill>
                  <a:latin typeface="微软雅黑" panose="020B0503020204020204" pitchFamily="34" charset="-122"/>
                  <a:ea typeface="微软雅黑" panose="020B0503020204020204" pitchFamily="34" charset="-122"/>
                </a:rPr>
                <a:t>密码模型</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1804634" y="4725797"/>
            <a:ext cx="2621280" cy="829945"/>
          </a:xfrm>
          <a:prstGeom prst="rect">
            <a:avLst/>
          </a:prstGeom>
          <a:noFill/>
        </p:spPr>
        <p:txBody>
          <a:bodyPr wrap="none" rtlCol="0">
            <a:spAutoFit/>
          </a:bodyPr>
          <a:lstStyle/>
          <a:p>
            <a:pPr algn="ctr"/>
            <a:r>
              <a:rPr lang="zh-CN" altLang="en-US" sz="4800" b="1" dirty="0">
                <a:solidFill>
                  <a:srgbClr val="90807A"/>
                </a:solidFill>
                <a:latin typeface="微软雅黑" panose="020B0503020204020204" pitchFamily="34" charset="-122"/>
                <a:ea typeface="微软雅黑" panose="020B0503020204020204" pitchFamily="34" charset="-122"/>
              </a:rPr>
              <a:t>系统模型</a:t>
            </a:r>
            <a:endParaRPr lang="zh-CN" altLang="en-US" sz="4800" b="1" dirty="0">
              <a:solidFill>
                <a:srgbClr val="90807A"/>
              </a:solidFill>
              <a:latin typeface="微软雅黑" panose="020B0503020204020204" pitchFamily="34" charset="-122"/>
              <a:ea typeface="微软雅黑" panose="020B0503020204020204" pitchFamily="34" charset="-122"/>
            </a:endParaRPr>
          </a:p>
        </p:txBody>
      </p:sp>
      <p:sp>
        <p:nvSpPr>
          <p:cNvPr id="46" name="Freeform 12"/>
          <p:cNvSpPr>
            <a:spLocks noEditPoints="1"/>
          </p:cNvSpPr>
          <p:nvPr/>
        </p:nvSpPr>
        <p:spPr bwMode="auto">
          <a:xfrm>
            <a:off x="2535588" y="2363280"/>
            <a:ext cx="1015372" cy="1085242"/>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3"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 name="矩形 1"/>
          <p:cNvSpPr/>
          <p:nvPr/>
        </p:nvSpPr>
        <p:spPr>
          <a:xfrm>
            <a:off x="5969636" y="4125610"/>
            <a:ext cx="3797299" cy="4584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155690" y="4170680"/>
            <a:ext cx="2923540" cy="368300"/>
          </a:xfrm>
          <a:prstGeom prst="rect">
            <a:avLst/>
          </a:prstGeom>
          <a:noFill/>
        </p:spPr>
        <p:txBody>
          <a:bodyPr wrap="square" rtlCol="0">
            <a:spAutoFit/>
          </a:bodyPr>
          <a:p>
            <a:pPr algn="l">
              <a:buClrTx/>
              <a:buSzTx/>
              <a:buFontTx/>
            </a:pPr>
            <a:r>
              <a:rPr lang="zh-CN" altLang="en-US" b="1" dirty="0">
                <a:solidFill>
                  <a:schemeClr val="bg1"/>
                </a:solidFill>
                <a:latin typeface="微软雅黑" panose="020B0503020204020204" pitchFamily="34" charset="-122"/>
                <a:ea typeface="微软雅黑" panose="020B0503020204020204" pitchFamily="34" charset="-122"/>
              </a:rPr>
              <a:t>解密密钥更新</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2124584" y="533870"/>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rgbClr val="90807A"/>
                </a:solidFill>
                <a:latin typeface="Arial" panose="020B0604020202020204" pitchFamily="34" charset="0"/>
                <a:cs typeface="Arial" panose="020B0604020202020204" pitchFamily="34" charset="0"/>
                <a:sym typeface="Impact" panose="020B0806030902050204" pitchFamily="34" charset="0"/>
              </a:rPr>
              <a:t>授权模型</a:t>
            </a:r>
            <a:endParaRPr lang="zh-CN" altLang="en-US" sz="2935" b="1" dirty="0">
              <a:solidFill>
                <a:srgbClr val="90807A"/>
              </a:solidFill>
              <a:latin typeface="Arial" panose="020B0604020202020204" pitchFamily="34" charset="0"/>
              <a:ea typeface="宋体" panose="02010600030101010101" pitchFamily="2" charset="-122"/>
              <a:cs typeface="Arial" panose="020B0604020202020204" pitchFamily="34" charset="0"/>
            </a:endParaRPr>
          </a:p>
        </p:txBody>
      </p:sp>
      <p:pic>
        <p:nvPicPr>
          <p:cNvPr id="15" name="图片 14"/>
          <p:cNvPicPr>
            <a:picLocks noChangeAspect="1"/>
          </p:cNvPicPr>
          <p:nvPr/>
        </p:nvPicPr>
        <p:blipFill rotWithShape="1">
          <a:blip r:embed="rId1" cstate="email"/>
          <a:srcRect/>
          <a:stretch>
            <a:fillRect/>
          </a:stretch>
        </p:blipFill>
        <p:spPr>
          <a:xfrm>
            <a:off x="-318053" y="0"/>
            <a:ext cx="2680698" cy="1152939"/>
          </a:xfrm>
          <a:prstGeom prst="rect">
            <a:avLst/>
          </a:prstGeom>
        </p:spPr>
      </p:pic>
      <p:pic>
        <p:nvPicPr>
          <p:cNvPr id="3" name="图片 2"/>
          <p:cNvPicPr>
            <a:picLocks noChangeAspect="1"/>
          </p:cNvPicPr>
          <p:nvPr/>
        </p:nvPicPr>
        <p:blipFill>
          <a:blip r:embed="rId2"/>
          <a:stretch>
            <a:fillRect/>
          </a:stretch>
        </p:blipFill>
        <p:spPr>
          <a:xfrm>
            <a:off x="1307465" y="1534795"/>
            <a:ext cx="5238750" cy="3390900"/>
          </a:xfrm>
          <a:prstGeom prst="rect">
            <a:avLst/>
          </a:prstGeom>
        </p:spPr>
      </p:pic>
      <p:sp>
        <p:nvSpPr>
          <p:cNvPr id="2" name="文本框 1"/>
          <p:cNvSpPr txBox="1"/>
          <p:nvPr/>
        </p:nvSpPr>
        <p:spPr>
          <a:xfrm>
            <a:off x="1530985" y="5440045"/>
            <a:ext cx="4735830" cy="368300"/>
          </a:xfrm>
          <a:prstGeom prst="rect">
            <a:avLst/>
          </a:prstGeom>
          <a:noFill/>
        </p:spPr>
        <p:txBody>
          <a:bodyPr wrap="square" rtlCol="0">
            <a:spAutoFit/>
          </a:bodyPr>
          <a:p>
            <a:pPr algn="ctr"/>
            <a:r>
              <a:rPr lang="zh-CN" altLang="en-US">
                <a:latin typeface="黑体" panose="02010609060101010101" charset="-122"/>
                <a:ea typeface="黑体" panose="02010609060101010101" charset="-122"/>
                <a:cs typeface="黑体" panose="02010609060101010101" charset="-122"/>
              </a:rPr>
              <a:t>结合了CP-ABE、RBAC和AC的授权模型</a:t>
            </a:r>
            <a:endParaRPr lang="zh-CN" altLang="en-US">
              <a:latin typeface="黑体" panose="02010609060101010101" charset="-122"/>
              <a:ea typeface="黑体" panose="02010609060101010101" charset="-122"/>
              <a:cs typeface="黑体" panose="02010609060101010101" charset="-122"/>
            </a:endParaRPr>
          </a:p>
        </p:txBody>
      </p:sp>
      <p:sp>
        <p:nvSpPr>
          <p:cNvPr id="4" name="文本框 3"/>
          <p:cNvSpPr txBox="1"/>
          <p:nvPr/>
        </p:nvSpPr>
        <p:spPr>
          <a:xfrm>
            <a:off x="7167245" y="2004060"/>
            <a:ext cx="4507230" cy="922020"/>
          </a:xfrm>
          <a:prstGeom prst="rect">
            <a:avLst/>
          </a:prstGeom>
          <a:noFill/>
        </p:spPr>
        <p:txBody>
          <a:bodyPr wrap="square" rtlCol="0">
            <a:spAutoFit/>
          </a:bodyPr>
          <a:p>
            <a:pPr algn="l">
              <a:lnSpc>
                <a:spcPct val="130000"/>
              </a:lnSpc>
              <a:spcBef>
                <a:spcPct val="20000"/>
              </a:spcBef>
              <a:buClrTx/>
              <a:buSzTx/>
              <a:buFont typeface="Arial" panose="020B0604020202020204" pitchFamily="34" charset="0"/>
            </a:pPr>
            <a:r>
              <a:rPr lang="zh-CN" altLang="en-US" sz="1600" dirty="0">
                <a:solidFill>
                  <a:srgbClr val="202A36"/>
                </a:solidFill>
                <a:latin typeface="微软雅黑" panose="020B0503020204020204" pitchFamily="34" charset="-122"/>
                <a:ea typeface="微软雅黑" panose="020B0503020204020204" pitchFamily="34" charset="-122"/>
              </a:rPr>
              <a:t>该模型的核心是将RBAC集成到CP-ABE中，以增强CP-ABE策略规范的表达能力并管理CP-ABE机制中的组属性。</a:t>
            </a:r>
            <a:endParaRPr lang="zh-CN" altLang="en-US" sz="1600" dirty="0">
              <a:solidFill>
                <a:srgbClr val="202A3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advClick="0" advTm="3000">
        <p:fade/>
      </p:transition>
    </mc:Choice>
    <mc:Fallback>
      <p:transition advClick="0" advTm="3000">
        <p:fade/>
      </p:transition>
    </mc:Fallback>
  </mc:AlternateContent>
  <p:timing>
    <p:tnLst>
      <p:par>
        <p:cTn id="1" dur="indefinite" restart="never" nodeType="tmRoot"/>
      </p:par>
    </p:tnLst>
  </p:timing>
</p:sld>
</file>

<file path=ppt/tags/tag1.xml><?xml version="1.0" encoding="utf-8"?>
<p:tagLst xmlns:p="http://schemas.openxmlformats.org/presentationml/2006/main">
  <p:tag name="REFSHAPE" val="717590444"/>
  <p:tag name="KSO_WM_UNIT_PLACING_PICTURE_USER_VIEWPORT" val="{&quot;height&quot;:5190,&quot;width&quot;:8250}"/>
</p:tagLst>
</file>

<file path=ppt/tags/tag10.xml><?xml version="1.0" encoding="utf-8"?>
<p:tagLst xmlns:p="http://schemas.openxmlformats.org/presentationml/2006/main">
  <p:tag name="ISPRING_ULTRA_SCORM_COURSE_ID" val="BC1DC2A8-874B-4D41-9B27-B430171478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CqGsU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qhrF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CqGsU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Koax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Koax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Koax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KoaxSJ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oaxSL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K4axSA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ArhrFIKwvAbUoAAABrAAAAGwAAAHVuaXZlcnNhbC91bml2ZXJzYWwucG5nLnhtbLOxr8jNUShLLSrOzM+zVTLUM1Cyt+PlsikoSi3LTC1XqACKGekZQICSQiUqtzwzpSQDKGRgbowQzEjNTM8osVWyMDCFC+oDzQQAUEsBAgAAFAACAAgAKoaxSBUOrShkBAAABxEAAB0AAAAAAAAAAQAAAAAAAAAAAHVuaXZlcnNhbC9jb21tb25fbWVzc2FnZXMubG5nUEsBAgAAFAACAAgAKoaxSAh+CyMpAwAAhgwAACcAAAAAAAAAAQAAAAAAnwQAAHVuaXZlcnNhbC9mbGFzaF9wdWJsaXNoaW5nX3NldHRpbmdzLnhtbFBLAQIAABQAAgAIACqGsUi1/AlkugIAAFUKAAAhAAAAAAAAAAEAAAAAAA0IAAB1bml2ZXJzYWwvZmxhc2hfc2tpbl9zZXR0aW5ncy54bWxQSwECAAAUAAIACAAqhrFIKpYPZ/4CAACXCwAAJgAAAAAAAAABAAAAAAAGCwAAdW5pdmVyc2FsL2h0bWxfcHVibGlzaGluZ19zZXR0aW5ncy54bWxQSwECAAAUAAIACAAqhrFIaHFSkZoBAAAfBgAAHwAAAAAAAAABAAAAAABIDgAAdW5pdmVyc2FsL2h0bWxfc2tpbl9zZXR0aW5ncy5qc1BLAQIAABQAAgAIACqGsUg9PC/RwQAAAOUBAAAaAAAAAAAAAAEAAAAAAB8QAAB1bml2ZXJzYWwvaTE4bl9wcmVzZXRzLnhtbFBLAQIAABQAAgAIACqGsUia+ZZkawAAAGsAAAAcAAAAAAAAAAEAAAAAABgRAAB1bml2ZXJzYWwvbG9jYWxfc2V0dGluZ3MueG1sUEsBAgAAFAACAAgARJRXRyO0Tvv7AgAAsAgAABQAAAAAAAAAAQAAAAAAvREAAHVuaXZlcnNhbC9wbGF5ZXIueG1sUEsBAgAAFAACAAgAKoaxSLCHI/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
  <p:tag name="ISPRING_PRESENTATION_TITLE" val="3344"/>
</p:tagLst>
</file>

<file path=ppt/tags/tag2.xml><?xml version="1.0" encoding="utf-8"?>
<p:tagLst xmlns:p="http://schemas.openxmlformats.org/presentationml/2006/main">
  <p:tag name="KSO_WM_UNIT_PLACING_PICTURE_USER_VIEWPORT" val="{&quot;height&quot;:1815.651968503937,&quot;width&quot;:4221.5716535433066}"/>
</p:tagLst>
</file>

<file path=ppt/tags/tag3.xml><?xml version="1.0" encoding="utf-8"?>
<p:tagLst xmlns:p="http://schemas.openxmlformats.org/presentationml/2006/main">
  <p:tag name="REFSHAPE" val="607002508"/>
  <p:tag name="KSO_WM_UNIT_PLACING_PICTURE_USER_VIEWPORT" val="{&quot;height&quot;:7845,&quot;width&quot;:8250}"/>
</p:tagLst>
</file>

<file path=ppt/tags/tag4.xml><?xml version="1.0" encoding="utf-8"?>
<p:tagLst xmlns:p="http://schemas.openxmlformats.org/presentationml/2006/main">
  <p:tag name="KSO_WM_UNIT_PLACING_PICTURE_USER_VIEWPORT" val="{&quot;height&quot;:1815.651968503937,&quot;width&quot;:4221.5716535433066}"/>
</p:tagLst>
</file>

<file path=ppt/tags/tag5.xml><?xml version="1.0" encoding="utf-8"?>
<p:tagLst xmlns:p="http://schemas.openxmlformats.org/presentationml/2006/main">
  <p:tag name="KSO_WM_UNIT_PLACING_PICTURE_USER_VIEWPORT" val="{&quot;height&quot;:1815.651968503937,&quot;width&quot;:4221.5716535433066}"/>
</p:tagLst>
</file>

<file path=ppt/tags/tag6.xml><?xml version="1.0" encoding="utf-8"?>
<p:tagLst xmlns:p="http://schemas.openxmlformats.org/presentationml/2006/main">
  <p:tag name="KSO_WM_UNIT_PLACING_PICTURE_USER_VIEWPORT" val="{&quot;height&quot;:1815.651968503937,&quot;width&quot;:4221.5716535433066}"/>
</p:tagLst>
</file>

<file path=ppt/tags/tag7.xml><?xml version="1.0" encoding="utf-8"?>
<p:tagLst xmlns:p="http://schemas.openxmlformats.org/presentationml/2006/main">
  <p:tag name="KSO_WM_UNIT_PLACING_PICTURE_USER_VIEWPORT" val="{&quot;height&quot;:1815.651968503937,&quot;width&quot;:4221.5716535433066}"/>
</p:tagLst>
</file>

<file path=ppt/tags/tag8.xml><?xml version="1.0" encoding="utf-8"?>
<p:tagLst xmlns:p="http://schemas.openxmlformats.org/presentationml/2006/main">
  <p:tag name="REFSHAPE" val="361574540"/>
  <p:tag name="KSO_WM_UNIT_PLACING_PICTURE_USER_VIEWPORT" val="{&quot;height&quot;:6810,&quot;width&quot;:8250}"/>
</p:tagLst>
</file>

<file path=ppt/tags/tag9.xml><?xml version="1.0" encoding="utf-8"?>
<p:tagLst xmlns:p="http://schemas.openxmlformats.org/presentationml/2006/main">
  <p:tag name="REFSHAPE" val="388702900"/>
</p:tagLst>
</file>

<file path=ppt/theme/theme1.xml><?xml version="1.0" encoding="utf-8"?>
<a:theme xmlns:a="http://schemas.openxmlformats.org/drawingml/2006/main" name="Office 主题">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2803</Words>
  <Application>WPS 演示</Application>
  <PresentationFormat>宽屏</PresentationFormat>
  <Paragraphs>203</Paragraphs>
  <Slides>19</Slides>
  <Notes>34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微软雅黑</vt:lpstr>
      <vt:lpstr>Arial Unicode MS</vt:lpstr>
      <vt:lpstr>Calibri</vt:lpstr>
      <vt:lpstr>Times New Roman</vt:lpstr>
      <vt:lpstr>Calibri</vt:lpstr>
      <vt:lpstr>Impact</vt:lpstr>
      <vt:lpstr>04b_20</vt:lpstr>
      <vt:lpstr>Segoe Print</vt:lpstr>
      <vt:lpstr>黑体</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3344</dc:title>
  <dc:creator>Lizzy</dc:creator>
  <cp:lastModifiedBy>花隐»»</cp:lastModifiedBy>
  <cp:revision>540</cp:revision>
  <dcterms:created xsi:type="dcterms:W3CDTF">2014-06-18T03:33:00Z</dcterms:created>
  <dcterms:modified xsi:type="dcterms:W3CDTF">2020-03-31T03:32:50Z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