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2" r:id="rId3"/>
    <p:sldId id="264" r:id="rId4"/>
    <p:sldId id="265" r:id="rId5"/>
    <p:sldId id="300" r:id="rId6"/>
    <p:sldId id="290" r:id="rId7"/>
    <p:sldId id="299" r:id="rId8"/>
    <p:sldId id="267" r:id="rId9"/>
    <p:sldId id="301" r:id="rId10"/>
    <p:sldId id="302" r:id="rId11"/>
    <p:sldId id="305" r:id="rId12"/>
    <p:sldId id="306" r:id="rId13"/>
    <p:sldId id="307" r:id="rId14"/>
    <p:sldId id="308" r:id="rId15"/>
    <p:sldId id="303" r:id="rId16"/>
    <p:sldId id="304" r:id="rId17"/>
    <p:sldId id="310" r:id="rId18"/>
    <p:sldId id="311" r:id="rId19"/>
    <p:sldId id="312" r:id="rId20"/>
    <p:sldId id="313" r:id="rId21"/>
    <p:sldId id="314" r:id="rId22"/>
    <p:sldId id="257" r:id="rId23"/>
    <p:sldId id="298"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1698" autoAdjust="0"/>
  </p:normalViewPr>
  <p:slideViewPr>
    <p:cSldViewPr>
      <p:cViewPr varScale="1">
        <p:scale>
          <a:sx n="104" d="100"/>
          <a:sy n="104" d="100"/>
        </p:scale>
        <p:origin x="878" y="77"/>
      </p:cViewPr>
      <p:guideLst>
        <p:guide orient="horz" pos="1620"/>
        <p:guide pos="2880"/>
      </p:guideLst>
    </p:cSldViewPr>
  </p:slideViewPr>
  <p:notesTextViewPr>
    <p:cViewPr>
      <p:scale>
        <a:sx n="1" d="1"/>
        <a:sy n="1" d="1"/>
      </p:scale>
      <p:origin x="0" y="0"/>
    </p:cViewPr>
  </p:notesTextViewPr>
  <p:sorterViewPr>
    <p:cViewPr>
      <p:scale>
        <a:sx n="100" d="100"/>
        <a:sy n="100" d="100"/>
      </p:scale>
      <p:origin x="0" y="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1:45:51.277"/>
    </inkml:context>
    <inkml:brush xml:id="br0">
      <inkml:brushProperty name="width" value="0.08571" units="cm"/>
      <inkml:brushProperty name="height" value="0.08571" units="cm"/>
    </inkml:brush>
  </inkml:definitions>
  <inkml:trace contextRef="#ctx0" brushRef="#br0">59 102 7975,'-19'-12'-95,"6"-7"1,-2-9-398,5 3 0,9 11 1,2 11 491,11 6 0,1 10 0,11 7 0,-3 12 0,4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1:45:52.163"/>
    </inkml:context>
    <inkml:brush xml:id="br0">
      <inkml:brushProperty name="width" value="0.08571" units="cm"/>
      <inkml:brushProperty name="height" value="0.08571" units="cm"/>
    </inkml:brush>
  </inkml:definitions>
  <inkml:trace contextRef="#ctx0" brushRef="#br0">52 27 8074,'-13'-6'0,"0"0"-1028,0-3 154,6 4 737,1 5 1,6 5 136,0 4 0,0 3 0,0 1 0,6 2 0,3-2 0,2 9 0,2-8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673450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rPr>
              <a:t>基于迁移卷积滤波器不同方法在</a:t>
            </a:r>
            <a:r>
              <a:rPr lang="en-US" altLang="zh-CN" sz="1200" b="1" dirty="0">
                <a:solidFill>
                  <a:schemeClr val="bg1">
                    <a:lumMod val="50000"/>
                  </a:schemeClr>
                </a:solidFill>
              </a:rPr>
              <a:t>CIFAR-10</a:t>
            </a:r>
            <a:r>
              <a:rPr lang="zh-CN" altLang="en-US" sz="1200" b="1" dirty="0">
                <a:solidFill>
                  <a:schemeClr val="bg1">
                    <a:lumMod val="50000"/>
                  </a:schemeClr>
                </a:solidFill>
              </a:rPr>
              <a:t>和</a:t>
            </a:r>
            <a:r>
              <a:rPr lang="en-US" altLang="zh-CN" sz="1200" b="1" dirty="0">
                <a:solidFill>
                  <a:schemeClr val="bg1">
                    <a:lumMod val="50000"/>
                  </a:schemeClr>
                </a:solidFill>
              </a:rPr>
              <a:t>CIFAR-100</a:t>
            </a:r>
            <a:r>
              <a:rPr lang="zh-CN" altLang="en-US" sz="1200" b="1" dirty="0">
                <a:solidFill>
                  <a:schemeClr val="bg1">
                    <a:lumMod val="50000"/>
                  </a:schemeClr>
                </a:solidFill>
              </a:rPr>
              <a:t>数据集上的性能对</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975080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prstClr val="black"/>
                </a:solidFill>
                <a:latin typeface="PingFangSC-Regular"/>
              </a:rPr>
              <a:t>毛毛虫的形态是为了更方便的吃树叶，积攒能量，但是为了增大活动范围提高繁殖几率，毛毛虫要变成蝴蝶来完成这样的繁殖任务。蒸馏神经网络，其本质上就是要完成一个从毛毛虫到蝴蝶的转变。基础的蒸馏网络中存在两种类型的神经网络，一种称为教师网络，好比于毛毛虫阶段的积攒能量的过程，教师网络是为了抽取更优的特征表示，学习到更多数据分布的特性，另一种称作学生网络，好比于灵活的蝴蝶阶段，在准确率和教师网络相当的前提下通过减少网络层和每层的参数以用于更高效的进行工程化的部署以及应用。</a:t>
            </a:r>
            <a:endParaRPr lang="zh-CN" altLang="en-US" sz="1200" b="1" dirty="0">
              <a:solidFill>
                <a:schemeClr val="bg1">
                  <a:lumMod val="50000"/>
                </a:schemeClr>
              </a:solidFill>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525914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solidFill>
                  <a:prstClr val="black"/>
                </a:solidFill>
                <a:latin typeface="PingFangSC-Semibold"/>
              </a:rPr>
              <a:t>最基本的想法就是将大模型神经网络（教师网络）学习出来的知识作为先验，将先验知识迁移到小规模的神经网络中训练更小但性能仍较好的小型神经网络（学生网络）</a:t>
            </a:r>
            <a:endParaRPr lang="zh-CN" altLang="en-US" sz="1200" b="1" dirty="0">
              <a:solidFill>
                <a:schemeClr val="bg1">
                  <a:lumMod val="50000"/>
                </a:schemeClr>
              </a:solidFill>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52591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这句诗讲的是，在画作最易流于枝蔓的兰竹时，要去掉其繁杂使之趋于简明如“三秋之树”；而针对不同的意境要有发散的引申，从而使每幅作品都如“二月之花”般新颖。</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92586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具有更多层和节点的更大的神经网络，减少其存储和计算成本变得至关重要，特别是对于一些实时应用，如在线学习、增量学习以及自动驾驶。在深度学习的另一端，即更贴近人们生活的移动端，如何让深度模型在移动设备上运行，也是模型压缩加速的一大重要目标。</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223969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基于参数修剪和共享的方法针对模型参数的冗余性，试图去除冗余和不重要的项。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基于低秩因子分解的技术使用矩阵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张量分解来估计深度学习模型的信息参数。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基于传输</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紧凑卷积滤波器的方法设计了特殊的结构卷积滤波器来降低存储和计算复杂度。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知识蒸馏方法通过学习一个蒸馏模型，训练一个更紧凑的神经网络来重现一个更大的网络的输出。</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36838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lumMod val="75000"/>
                    <a:lumOff val="25000"/>
                  </a:schemeClr>
                </a:solidFill>
              </a:rPr>
              <a:t>三阶段的压缩方法：修剪、量化（</a:t>
            </a:r>
            <a:r>
              <a:rPr lang="en-US" altLang="zh-CN" sz="1200" b="1" dirty="0">
                <a:solidFill>
                  <a:schemeClr val="tx1">
                    <a:lumMod val="75000"/>
                    <a:lumOff val="25000"/>
                  </a:schemeClr>
                </a:solidFill>
              </a:rPr>
              <a:t>quantization</a:t>
            </a:r>
            <a:r>
              <a:rPr lang="zh-CN" altLang="en-US" sz="1200" b="1" dirty="0">
                <a:solidFill>
                  <a:schemeClr val="tx1">
                    <a:lumMod val="75000"/>
                    <a:lumOff val="25000"/>
                  </a:schemeClr>
                </a:solidFill>
              </a:rPr>
              <a:t>）和霍夫曼编码。</a:t>
            </a:r>
            <a:endParaRPr lang="en-US" altLang="zh-CN" sz="1200" b="1"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lumMod val="75000"/>
                    <a:lumOff val="25000"/>
                  </a:schemeClr>
                </a:solidFill>
              </a:rPr>
              <a:t>首先修剪不重要的连接，重新训练稀疏连接的网络。然后使用权重共享量化连接的权重，再对量化后的权重和码本进行霍夫曼编码，以进一步降低压缩率。</a:t>
            </a:r>
            <a:endParaRPr lang="en-US" altLang="zh-CN" sz="1200" b="1"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lumMod val="75000"/>
                    <a:lumOff val="25000"/>
                  </a:schemeClr>
                </a:solidFill>
              </a:rPr>
              <a:t>修剪减少了需要编码的权重数量，量化和霍夫曼编码减少了用于对每个权重编码的比特数。</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6881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如果一个 </a:t>
            </a:r>
            <a:r>
              <a:rPr lang="en-US" altLang="zh-CN" sz="1200" b="0" i="0" kern="1200" dirty="0">
                <a:solidFill>
                  <a:schemeClr val="tx1"/>
                </a:solidFill>
                <a:effectLst/>
                <a:latin typeface="+mn-lt"/>
                <a:ea typeface="+mn-ea"/>
                <a:cs typeface="+mn-cs"/>
              </a:rPr>
              <a:t>m x n </a:t>
            </a:r>
            <a:r>
              <a:rPr lang="zh-CN" altLang="en-US" sz="1200" b="0" i="0" kern="1200" dirty="0">
                <a:solidFill>
                  <a:schemeClr val="tx1"/>
                </a:solidFill>
                <a:effectLst/>
                <a:latin typeface="+mn-lt"/>
                <a:ea typeface="+mn-ea"/>
                <a:cs typeface="+mn-cs"/>
              </a:rPr>
              <a:t>阶矩阵只需要少于 </a:t>
            </a:r>
            <a:r>
              <a:rPr lang="en-US" altLang="zh-CN" sz="1200" b="0" i="0" kern="1200" dirty="0" err="1">
                <a:solidFill>
                  <a:schemeClr val="tx1"/>
                </a:solidFill>
                <a:effectLst/>
                <a:latin typeface="+mn-lt"/>
                <a:ea typeface="+mn-ea"/>
                <a:cs typeface="+mn-cs"/>
              </a:rPr>
              <a:t>m×n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个参数来描述，就是一个结构化矩阵（</a:t>
            </a:r>
            <a:r>
              <a:rPr lang="en-US" altLang="zh-CN" sz="1200" b="0" i="0" kern="1200" dirty="0">
                <a:solidFill>
                  <a:schemeClr val="tx1"/>
                </a:solidFill>
                <a:effectLst/>
                <a:latin typeface="+mn-lt"/>
                <a:ea typeface="+mn-ea"/>
                <a:cs typeface="+mn-cs"/>
              </a:rPr>
              <a:t>structured matrix</a:t>
            </a:r>
            <a:r>
              <a:rPr lang="zh-CN" altLang="en-US" sz="1200" b="0" i="0" kern="1200" dirty="0">
                <a:solidFill>
                  <a:schemeClr val="tx1"/>
                </a:solidFill>
                <a:effectLst/>
                <a:latin typeface="+mn-lt"/>
                <a:ea typeface="+mn-ea"/>
                <a:cs typeface="+mn-cs"/>
              </a:rPr>
              <a:t>）。通常这样的结构不仅能减少内存消耗，还能通过快速的矩阵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向量乘法和梯度计算显著加快推理和训练的速度。</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376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schemeClr val="bg1">
                  <a:lumMod val="50000"/>
                </a:schemeClr>
              </a:solidFill>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517161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schemeClr val="bg1">
                  <a:lumMod val="50000"/>
                </a:schemeClr>
              </a:solidFill>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7681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rPr>
              <a:t>压缩</a:t>
            </a:r>
            <a:r>
              <a:rPr lang="en-US" altLang="zh-CN" sz="1200" b="1" dirty="0">
                <a:solidFill>
                  <a:schemeClr val="bg1">
                    <a:lumMod val="50000"/>
                  </a:schemeClr>
                </a:solidFill>
              </a:rPr>
              <a:t>2D</a:t>
            </a:r>
            <a:r>
              <a:rPr lang="zh-CN" altLang="en-US" sz="1200" b="1" dirty="0">
                <a:solidFill>
                  <a:schemeClr val="bg1">
                    <a:lumMod val="50000"/>
                  </a:schemeClr>
                </a:solidFill>
              </a:rPr>
              <a:t>卷积层的典型低秩方法</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526139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2019/10/18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17.png"/><Relationship Id="rId4" Type="http://schemas.openxmlformats.org/officeDocument/2006/relationships/customXml" Target="../ink/ink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151620" y="1872258"/>
            <a:ext cx="6840760" cy="954107"/>
          </a:xfrm>
          <a:prstGeom prst="rect">
            <a:avLst/>
          </a:prstGeom>
          <a:noFill/>
        </p:spPr>
        <p:txBody>
          <a:bodyPr wrap="square" rtlCol="0">
            <a:spAutoFit/>
          </a:bodyPr>
          <a:lstStyle/>
          <a:p>
            <a:pPr algn="ctr"/>
            <a:r>
              <a:rPr lang="en-US" altLang="zh-CN" sz="2800" dirty="0">
                <a:ln w="6350">
                  <a:noFill/>
                </a:ln>
                <a:solidFill>
                  <a:schemeClr val="bg1">
                    <a:lumMod val="50000"/>
                  </a:schemeClr>
                </a:solidFill>
                <a:latin typeface="微软雅黑" pitchFamily="34" charset="-122"/>
                <a:ea typeface="微软雅黑" pitchFamily="34" charset="-122"/>
              </a:rPr>
              <a:t>Model Compression and Acceleration for Deep Neural Networks  </a:t>
            </a:r>
            <a:endParaRPr lang="zh-CN" altLang="en-US" sz="2800" dirty="0">
              <a:ln w="6350">
                <a:noFill/>
              </a:ln>
              <a:solidFill>
                <a:schemeClr val="bg1">
                  <a:lumMod val="50000"/>
                </a:schemeClr>
              </a:solidFill>
              <a:latin typeface="微软雅黑" pitchFamily="34" charset="-122"/>
              <a:ea typeface="微软雅黑" pitchFamily="34" charset="-122"/>
            </a:endParaRPr>
          </a:p>
        </p:txBody>
      </p:sp>
      <p:sp>
        <p:nvSpPr>
          <p:cNvPr id="23" name="圆角矩形 22"/>
          <p:cNvSpPr/>
          <p:nvPr/>
        </p:nvSpPr>
        <p:spPr>
          <a:xfrm>
            <a:off x="2286000" y="3154938"/>
            <a:ext cx="4573568" cy="36933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zh-CN" altLang="en-US" b="1" dirty="0">
                <a:solidFill>
                  <a:schemeClr val="bg1">
                    <a:lumMod val="50000"/>
                  </a:schemeClr>
                </a:solidFill>
              </a:rPr>
              <a:t>深度神经网络模型压缩和加速</a:t>
            </a:r>
          </a:p>
        </p:txBody>
      </p:sp>
      <p:grpSp>
        <p:nvGrpSpPr>
          <p:cNvPr id="24" name="组合 23"/>
          <p:cNvGrpSpPr/>
          <p:nvPr/>
        </p:nvGrpSpPr>
        <p:grpSpPr>
          <a:xfrm>
            <a:off x="3991973" y="4165972"/>
            <a:ext cx="220004" cy="219498"/>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sp>
        <p:nvSpPr>
          <p:cNvPr id="34" name="Text Box 19"/>
          <p:cNvSpPr txBox="1">
            <a:spLocks noChangeArrowheads="1"/>
          </p:cNvSpPr>
          <p:nvPr/>
        </p:nvSpPr>
        <p:spPr bwMode="auto">
          <a:xfrm>
            <a:off x="4211977" y="412916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65000"/>
                    <a:lumOff val="35000"/>
                  </a:schemeClr>
                </a:solidFill>
                <a:latin typeface="华文中宋" panose="02010600040101010101" pitchFamily="2" charset="-122"/>
                <a:ea typeface="华文中宋" panose="02010600040101010101" pitchFamily="2" charset="-122"/>
              </a:rPr>
              <a:t>丁庆丰</a:t>
            </a:r>
            <a:endParaRPr lang="en-US" altLang="zh-CN" sz="1200" dirty="0">
              <a:solidFill>
                <a:schemeClr val="tx1">
                  <a:lumMod val="65000"/>
                  <a:lumOff val="35000"/>
                </a:schemeClr>
              </a:solidFill>
              <a:latin typeface="华文中宋" panose="02010600040101010101" pitchFamily="2" charset="-122"/>
              <a:ea typeface="华文中宋" panose="02010600040101010101" pitchFamily="2"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4340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Parameter pruning and sharing</a:t>
            </a:r>
            <a:endParaRPr lang="en-US" altLang="zh-CN" sz="2000" dirty="0">
              <a:solidFill>
                <a:schemeClr val="accent1"/>
              </a:solidFill>
              <a:latin typeface="微软雅黑" pitchFamily="34" charset="-122"/>
              <a:ea typeface="微软雅黑" pitchFamily="34" charset="-122"/>
            </a:endParaRPr>
          </a:p>
        </p:txBody>
      </p:sp>
      <p:sp>
        <p:nvSpPr>
          <p:cNvPr id="151" name="矩形 150">
            <a:extLst>
              <a:ext uri="{FF2B5EF4-FFF2-40B4-BE49-F238E27FC236}">
                <a16:creationId xmlns:a16="http://schemas.microsoft.com/office/drawing/2014/main" id="{BA1DACA8-EC5B-4199-802F-1CB5680D0400}"/>
              </a:ext>
            </a:extLst>
          </p:cNvPr>
          <p:cNvSpPr/>
          <p:nvPr/>
        </p:nvSpPr>
        <p:spPr>
          <a:xfrm>
            <a:off x="302394" y="875597"/>
            <a:ext cx="3456384" cy="422295"/>
          </a:xfrm>
          <a:prstGeom prst="rect">
            <a:avLst/>
          </a:prstGeom>
        </p:spPr>
        <p:txBody>
          <a:bodyPr wrap="square">
            <a:spAutoFit/>
          </a:bodyPr>
          <a:lstStyle/>
          <a:p>
            <a:pPr marL="171450" lvl="0" indent="-171450">
              <a:lnSpc>
                <a:spcPct val="150000"/>
              </a:lnSpc>
              <a:buFont typeface="Wingdings" pitchFamily="2" charset="2"/>
              <a:buChar char="ü"/>
            </a:pPr>
            <a:r>
              <a:rPr lang="zh-CN" altLang="en-US" sz="1400" dirty="0">
                <a:ln w="6350">
                  <a:noFill/>
                </a:ln>
                <a:solidFill>
                  <a:srgbClr val="333333"/>
                </a:solidFill>
                <a:latin typeface="Impact" pitchFamily="34" charset="0"/>
                <a:ea typeface="微软雅黑" pitchFamily="34" charset="-122"/>
              </a:rPr>
              <a:t>剪枝和共享</a:t>
            </a:r>
            <a:r>
              <a:rPr lang="zh-CN" altLang="en-US" sz="1600" dirty="0">
                <a:ln w="6350">
                  <a:noFill/>
                </a:ln>
                <a:solidFill>
                  <a:srgbClr val="333333"/>
                </a:solidFill>
                <a:ea typeface="微软雅黑" pitchFamily="34" charset="-122"/>
              </a:rPr>
              <a:t>（</a:t>
            </a:r>
            <a:r>
              <a:rPr lang="en-US" altLang="zh-CN" sz="1600" dirty="0">
                <a:ln w="6350">
                  <a:noFill/>
                </a:ln>
                <a:solidFill>
                  <a:srgbClr val="333333"/>
                </a:solidFill>
                <a:ea typeface="微软雅黑" pitchFamily="34" charset="-122"/>
              </a:rPr>
              <a:t>Pruning and Sharing </a:t>
            </a:r>
            <a:r>
              <a:rPr lang="zh-CN" altLang="en-US" sz="1400" dirty="0">
                <a:ln w="6350">
                  <a:noFill/>
                </a:ln>
                <a:solidFill>
                  <a:srgbClr val="333333"/>
                </a:solidFill>
                <a:latin typeface="Impact" pitchFamily="34" charset="0"/>
                <a:ea typeface="微软雅黑" pitchFamily="34" charset="-122"/>
              </a:rPr>
              <a:t>）</a:t>
            </a: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Rectangle 24">
            <a:extLst>
              <a:ext uri="{FF2B5EF4-FFF2-40B4-BE49-F238E27FC236}">
                <a16:creationId xmlns:a16="http://schemas.microsoft.com/office/drawing/2014/main" id="{B89705A5-F537-4173-BF1B-D9780B790173}"/>
              </a:ext>
            </a:extLst>
          </p:cNvPr>
          <p:cNvSpPr>
            <a:spLocks noChangeArrowheads="1"/>
          </p:cNvSpPr>
          <p:nvPr/>
        </p:nvSpPr>
        <p:spPr bwMode="auto">
          <a:xfrm>
            <a:off x="1683075" y="3911859"/>
            <a:ext cx="5544616" cy="2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dirty="0">
                <a:solidFill>
                  <a:schemeClr val="bg1">
                    <a:lumMod val="50000"/>
                  </a:schemeClr>
                </a:solidFill>
              </a:rPr>
              <a:t>网络剪枝和共享起初是解决过拟合问题的，现在更多得被用于降低网络复杂度。</a:t>
            </a:r>
          </a:p>
        </p:txBody>
      </p:sp>
      <p:pic>
        <p:nvPicPr>
          <p:cNvPr id="2" name="图片 1">
            <a:extLst>
              <a:ext uri="{FF2B5EF4-FFF2-40B4-BE49-F238E27FC236}">
                <a16:creationId xmlns:a16="http://schemas.microsoft.com/office/drawing/2014/main" id="{CCA7398B-CDA9-43F9-9B2D-54D88E9F33E6}"/>
              </a:ext>
            </a:extLst>
          </p:cNvPr>
          <p:cNvPicPr>
            <a:picLocks noChangeAspect="1"/>
          </p:cNvPicPr>
          <p:nvPr/>
        </p:nvPicPr>
        <p:blipFill>
          <a:blip r:embed="rId2"/>
          <a:stretch>
            <a:fillRect/>
          </a:stretch>
        </p:blipFill>
        <p:spPr>
          <a:xfrm>
            <a:off x="2627784" y="1371644"/>
            <a:ext cx="3655199" cy="2068480"/>
          </a:xfrm>
          <a:prstGeom prst="rect">
            <a:avLst/>
          </a:prstGeom>
        </p:spPr>
      </p:pic>
    </p:spTree>
    <p:extLst>
      <p:ext uri="{BB962C8B-B14F-4D97-AF65-F5344CB8AC3E}">
        <p14:creationId xmlns:p14="http://schemas.microsoft.com/office/powerpoint/2010/main" val="254111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4340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Parameter pruning and sharing</a:t>
            </a:r>
            <a:endParaRPr lang="en-US" altLang="zh-CN" sz="2000" dirty="0">
              <a:solidFill>
                <a:schemeClr val="accent1"/>
              </a:solidFill>
              <a:latin typeface="微软雅黑" pitchFamily="34" charset="-122"/>
              <a:ea typeface="微软雅黑" pitchFamily="34" charset="-122"/>
            </a:endParaRPr>
          </a:p>
        </p:txBody>
      </p:sp>
      <p:sp>
        <p:nvSpPr>
          <p:cNvPr id="151" name="矩形 150">
            <a:extLst>
              <a:ext uri="{FF2B5EF4-FFF2-40B4-BE49-F238E27FC236}">
                <a16:creationId xmlns:a16="http://schemas.microsoft.com/office/drawing/2014/main" id="{BA1DACA8-EC5B-4199-802F-1CB5680D0400}"/>
              </a:ext>
            </a:extLst>
          </p:cNvPr>
          <p:cNvSpPr/>
          <p:nvPr/>
        </p:nvSpPr>
        <p:spPr>
          <a:xfrm>
            <a:off x="302394" y="875597"/>
            <a:ext cx="3456384" cy="422295"/>
          </a:xfrm>
          <a:prstGeom prst="rect">
            <a:avLst/>
          </a:prstGeom>
        </p:spPr>
        <p:txBody>
          <a:bodyPr wrap="square">
            <a:spAutoFit/>
          </a:bodyPr>
          <a:lstStyle/>
          <a:p>
            <a:pPr marL="171450" lvl="0" indent="-171450">
              <a:lnSpc>
                <a:spcPct val="150000"/>
              </a:lnSpc>
              <a:buFont typeface="Wingdings" pitchFamily="2" charset="2"/>
              <a:buChar char="ü"/>
            </a:pPr>
            <a:r>
              <a:rPr lang="zh-CN" altLang="en-US" sz="1400" dirty="0">
                <a:ln w="6350">
                  <a:noFill/>
                </a:ln>
                <a:solidFill>
                  <a:srgbClr val="333333"/>
                </a:solidFill>
                <a:latin typeface="Impact" pitchFamily="34" charset="0"/>
                <a:ea typeface="微软雅黑" pitchFamily="34" charset="-122"/>
              </a:rPr>
              <a:t>剪枝和共享</a:t>
            </a:r>
            <a:r>
              <a:rPr lang="zh-CN" altLang="en-US" sz="1600" dirty="0">
                <a:ln w="6350">
                  <a:noFill/>
                </a:ln>
                <a:solidFill>
                  <a:srgbClr val="333333"/>
                </a:solidFill>
                <a:ea typeface="微软雅黑" pitchFamily="34" charset="-122"/>
              </a:rPr>
              <a:t>（</a:t>
            </a:r>
            <a:r>
              <a:rPr lang="en-US" altLang="zh-CN" sz="1600" dirty="0">
                <a:ln w="6350">
                  <a:noFill/>
                </a:ln>
                <a:solidFill>
                  <a:srgbClr val="333333"/>
                </a:solidFill>
                <a:ea typeface="微软雅黑" pitchFamily="34" charset="-122"/>
              </a:rPr>
              <a:t>Pruning and Sharing </a:t>
            </a:r>
            <a:r>
              <a:rPr lang="zh-CN" altLang="en-US" sz="1400" dirty="0">
                <a:ln w="6350">
                  <a:noFill/>
                </a:ln>
                <a:solidFill>
                  <a:srgbClr val="333333"/>
                </a:solidFill>
                <a:latin typeface="Impact" pitchFamily="34" charset="0"/>
                <a:ea typeface="微软雅黑" pitchFamily="34" charset="-122"/>
              </a:rPr>
              <a:t>）</a:t>
            </a: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E041DE6B-D0AC-455F-9179-BD1305C6DA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80" y="1297892"/>
            <a:ext cx="4938209" cy="3362090"/>
          </a:xfrm>
          <a:prstGeom prst="rect">
            <a:avLst/>
          </a:prstGeom>
        </p:spPr>
      </p:pic>
      <p:sp>
        <p:nvSpPr>
          <p:cNvPr id="14" name="Rectangle 24">
            <a:extLst>
              <a:ext uri="{FF2B5EF4-FFF2-40B4-BE49-F238E27FC236}">
                <a16:creationId xmlns:a16="http://schemas.microsoft.com/office/drawing/2014/main" id="{B4AB0B5E-7167-4764-A121-342BFEFB421C}"/>
              </a:ext>
            </a:extLst>
          </p:cNvPr>
          <p:cNvSpPr>
            <a:spLocks noChangeArrowheads="1"/>
          </p:cNvSpPr>
          <p:nvPr/>
        </p:nvSpPr>
        <p:spPr bwMode="auto">
          <a:xfrm>
            <a:off x="1388476" y="4784311"/>
            <a:ext cx="5544616" cy="2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dirty="0">
                <a:solidFill>
                  <a:schemeClr val="bg1">
                    <a:lumMod val="50000"/>
                  </a:schemeClr>
                </a:solidFill>
              </a:rPr>
              <a:t>原始神经网络的架构</a:t>
            </a:r>
          </a:p>
        </p:txBody>
      </p:sp>
    </p:spTree>
    <p:extLst>
      <p:ext uri="{BB962C8B-B14F-4D97-AF65-F5344CB8AC3E}">
        <p14:creationId xmlns:p14="http://schemas.microsoft.com/office/powerpoint/2010/main" val="1224801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4340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Parameter pruning and sharing</a:t>
            </a:r>
            <a:endParaRPr lang="en-US" altLang="zh-CN" sz="2000" dirty="0">
              <a:solidFill>
                <a:schemeClr val="accent1"/>
              </a:solidFill>
              <a:latin typeface="微软雅黑" pitchFamily="34" charset="-122"/>
              <a:ea typeface="微软雅黑" pitchFamily="34" charset="-122"/>
            </a:endParaRPr>
          </a:p>
        </p:txBody>
      </p:sp>
      <p:sp>
        <p:nvSpPr>
          <p:cNvPr id="151" name="矩形 150">
            <a:extLst>
              <a:ext uri="{FF2B5EF4-FFF2-40B4-BE49-F238E27FC236}">
                <a16:creationId xmlns:a16="http://schemas.microsoft.com/office/drawing/2014/main" id="{BA1DACA8-EC5B-4199-802F-1CB5680D0400}"/>
              </a:ext>
            </a:extLst>
          </p:cNvPr>
          <p:cNvSpPr/>
          <p:nvPr/>
        </p:nvSpPr>
        <p:spPr>
          <a:xfrm>
            <a:off x="302394" y="875597"/>
            <a:ext cx="3456384" cy="422295"/>
          </a:xfrm>
          <a:prstGeom prst="rect">
            <a:avLst/>
          </a:prstGeom>
        </p:spPr>
        <p:txBody>
          <a:bodyPr wrap="square">
            <a:spAutoFit/>
          </a:bodyPr>
          <a:lstStyle/>
          <a:p>
            <a:pPr marL="171450" lvl="0" indent="-171450">
              <a:lnSpc>
                <a:spcPct val="150000"/>
              </a:lnSpc>
              <a:buFont typeface="Wingdings" pitchFamily="2" charset="2"/>
              <a:buChar char="ü"/>
            </a:pPr>
            <a:r>
              <a:rPr lang="zh-CN" altLang="en-US" sz="1400" dirty="0">
                <a:ln w="6350">
                  <a:noFill/>
                </a:ln>
                <a:solidFill>
                  <a:srgbClr val="333333"/>
                </a:solidFill>
                <a:latin typeface="Impact" pitchFamily="34" charset="0"/>
                <a:ea typeface="微软雅黑" pitchFamily="34" charset="-122"/>
              </a:rPr>
              <a:t>剪枝和共享</a:t>
            </a:r>
            <a:r>
              <a:rPr lang="zh-CN" altLang="en-US" sz="1600" dirty="0">
                <a:ln w="6350">
                  <a:noFill/>
                </a:ln>
                <a:solidFill>
                  <a:srgbClr val="333333"/>
                </a:solidFill>
                <a:ea typeface="微软雅黑" pitchFamily="34" charset="-122"/>
              </a:rPr>
              <a:t>（</a:t>
            </a:r>
            <a:r>
              <a:rPr lang="en-US" altLang="zh-CN" sz="1600" dirty="0">
                <a:ln w="6350">
                  <a:noFill/>
                </a:ln>
                <a:solidFill>
                  <a:srgbClr val="333333"/>
                </a:solidFill>
                <a:ea typeface="微软雅黑" pitchFamily="34" charset="-122"/>
              </a:rPr>
              <a:t>Pruning and Sharing </a:t>
            </a:r>
            <a:r>
              <a:rPr lang="zh-CN" altLang="en-US" sz="1400" dirty="0">
                <a:ln w="6350">
                  <a:noFill/>
                </a:ln>
                <a:solidFill>
                  <a:srgbClr val="333333"/>
                </a:solidFill>
                <a:latin typeface="Impact" pitchFamily="34" charset="0"/>
                <a:ea typeface="微软雅黑" pitchFamily="34" charset="-122"/>
              </a:rPr>
              <a:t>）</a:t>
            </a: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78FA789B-B00F-4320-9A82-8A8017163BB0}"/>
              </a:ext>
            </a:extLst>
          </p:cNvPr>
          <p:cNvPicPr>
            <a:picLocks noChangeAspect="1"/>
          </p:cNvPicPr>
          <p:nvPr/>
        </p:nvPicPr>
        <p:blipFill>
          <a:blip r:embed="rId2"/>
          <a:stretch>
            <a:fillRect/>
          </a:stretch>
        </p:blipFill>
        <p:spPr>
          <a:xfrm>
            <a:off x="1619672" y="1297892"/>
            <a:ext cx="5348304" cy="3397351"/>
          </a:xfrm>
          <a:prstGeom prst="rect">
            <a:avLst/>
          </a:prstGeom>
        </p:spPr>
      </p:pic>
      <p:sp>
        <p:nvSpPr>
          <p:cNvPr id="11" name="Rectangle 24">
            <a:extLst>
              <a:ext uri="{FF2B5EF4-FFF2-40B4-BE49-F238E27FC236}">
                <a16:creationId xmlns:a16="http://schemas.microsoft.com/office/drawing/2014/main" id="{A77302A2-5BD1-4666-879A-22D3C624B5AF}"/>
              </a:ext>
            </a:extLst>
          </p:cNvPr>
          <p:cNvSpPr>
            <a:spLocks noChangeArrowheads="1"/>
          </p:cNvSpPr>
          <p:nvPr/>
        </p:nvSpPr>
        <p:spPr bwMode="auto">
          <a:xfrm>
            <a:off x="1388476" y="4784311"/>
            <a:ext cx="5544616" cy="2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dirty="0">
                <a:solidFill>
                  <a:schemeClr val="bg1">
                    <a:lumMod val="50000"/>
                  </a:schemeClr>
                </a:solidFill>
              </a:rPr>
              <a:t>更改神经网络的架构</a:t>
            </a:r>
          </a:p>
        </p:txBody>
      </p:sp>
    </p:spTree>
    <p:extLst>
      <p:ext uri="{BB962C8B-B14F-4D97-AF65-F5344CB8AC3E}">
        <p14:creationId xmlns:p14="http://schemas.microsoft.com/office/powerpoint/2010/main" val="377750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4340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Parameter pruning and sharing</a:t>
            </a:r>
            <a:endParaRPr lang="en-US" altLang="zh-CN" sz="2000" dirty="0">
              <a:solidFill>
                <a:schemeClr val="accent1"/>
              </a:solidFill>
              <a:latin typeface="微软雅黑" pitchFamily="34" charset="-122"/>
              <a:ea typeface="微软雅黑" pitchFamily="34" charset="-122"/>
            </a:endParaRPr>
          </a:p>
        </p:txBody>
      </p:sp>
      <p:sp>
        <p:nvSpPr>
          <p:cNvPr id="151" name="矩形 150">
            <a:extLst>
              <a:ext uri="{FF2B5EF4-FFF2-40B4-BE49-F238E27FC236}">
                <a16:creationId xmlns:a16="http://schemas.microsoft.com/office/drawing/2014/main" id="{BA1DACA8-EC5B-4199-802F-1CB5680D0400}"/>
              </a:ext>
            </a:extLst>
          </p:cNvPr>
          <p:cNvSpPr/>
          <p:nvPr/>
        </p:nvSpPr>
        <p:spPr>
          <a:xfrm>
            <a:off x="302394" y="875597"/>
            <a:ext cx="3456384" cy="422295"/>
          </a:xfrm>
          <a:prstGeom prst="rect">
            <a:avLst/>
          </a:prstGeom>
        </p:spPr>
        <p:txBody>
          <a:bodyPr wrap="square">
            <a:spAutoFit/>
          </a:bodyPr>
          <a:lstStyle/>
          <a:p>
            <a:pPr marL="171450" lvl="0" indent="-171450">
              <a:lnSpc>
                <a:spcPct val="150000"/>
              </a:lnSpc>
              <a:buFont typeface="Wingdings" pitchFamily="2" charset="2"/>
              <a:buChar char="ü"/>
            </a:pPr>
            <a:r>
              <a:rPr lang="zh-CN" altLang="en-US" sz="1400" dirty="0">
                <a:ln w="6350">
                  <a:noFill/>
                </a:ln>
                <a:solidFill>
                  <a:srgbClr val="333333"/>
                </a:solidFill>
                <a:latin typeface="Impact" pitchFamily="34" charset="0"/>
                <a:ea typeface="微软雅黑" pitchFamily="34" charset="-122"/>
              </a:rPr>
              <a:t>剪枝和共享</a:t>
            </a:r>
            <a:r>
              <a:rPr lang="zh-CN" altLang="en-US" sz="1600" dirty="0">
                <a:ln w="6350">
                  <a:noFill/>
                </a:ln>
                <a:solidFill>
                  <a:srgbClr val="333333"/>
                </a:solidFill>
                <a:ea typeface="微软雅黑" pitchFamily="34" charset="-122"/>
              </a:rPr>
              <a:t>（</a:t>
            </a:r>
            <a:r>
              <a:rPr lang="en-US" altLang="zh-CN" sz="1600" dirty="0">
                <a:ln w="6350">
                  <a:noFill/>
                </a:ln>
                <a:solidFill>
                  <a:srgbClr val="333333"/>
                </a:solidFill>
                <a:ea typeface="微软雅黑" pitchFamily="34" charset="-122"/>
              </a:rPr>
              <a:t>Pruning and Sharing </a:t>
            </a:r>
            <a:r>
              <a:rPr lang="zh-CN" altLang="en-US" sz="1400" dirty="0">
                <a:ln w="6350">
                  <a:noFill/>
                </a:ln>
                <a:solidFill>
                  <a:srgbClr val="333333"/>
                </a:solidFill>
                <a:latin typeface="Impact" pitchFamily="34" charset="0"/>
                <a:ea typeface="微软雅黑" pitchFamily="34" charset="-122"/>
              </a:rPr>
              <a:t>）</a:t>
            </a: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340E0515-E752-4CB7-B9C5-7781EAE77043}"/>
              </a:ext>
            </a:extLst>
          </p:cNvPr>
          <p:cNvPicPr>
            <a:picLocks noChangeAspect="1"/>
          </p:cNvPicPr>
          <p:nvPr/>
        </p:nvPicPr>
        <p:blipFill>
          <a:blip r:embed="rId2"/>
          <a:stretch>
            <a:fillRect/>
          </a:stretch>
        </p:blipFill>
        <p:spPr>
          <a:xfrm>
            <a:off x="1333088" y="1345922"/>
            <a:ext cx="6102756" cy="2844105"/>
          </a:xfrm>
          <a:prstGeom prst="rect">
            <a:avLst/>
          </a:prstGeom>
        </p:spPr>
      </p:pic>
      <p:sp>
        <p:nvSpPr>
          <p:cNvPr id="11" name="Rectangle 24">
            <a:extLst>
              <a:ext uri="{FF2B5EF4-FFF2-40B4-BE49-F238E27FC236}">
                <a16:creationId xmlns:a16="http://schemas.microsoft.com/office/drawing/2014/main" id="{BA9FF101-76D6-4288-BC71-87FBC6F35F73}"/>
              </a:ext>
            </a:extLst>
          </p:cNvPr>
          <p:cNvSpPr>
            <a:spLocks noChangeArrowheads="1"/>
          </p:cNvSpPr>
          <p:nvPr/>
        </p:nvSpPr>
        <p:spPr bwMode="auto">
          <a:xfrm>
            <a:off x="1475656" y="4412643"/>
            <a:ext cx="5544616" cy="20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dirty="0">
                <a:solidFill>
                  <a:schemeClr val="bg1">
                    <a:lumMod val="50000"/>
                  </a:schemeClr>
                </a:solidFill>
              </a:rPr>
              <a:t>原始网络的准确度曲线</a:t>
            </a:r>
          </a:p>
        </p:txBody>
      </p:sp>
    </p:spTree>
    <p:extLst>
      <p:ext uri="{BB962C8B-B14F-4D97-AF65-F5344CB8AC3E}">
        <p14:creationId xmlns:p14="http://schemas.microsoft.com/office/powerpoint/2010/main" val="143473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4340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Parameter pruning and sharing</a:t>
            </a:r>
            <a:endParaRPr lang="en-US" altLang="zh-CN" sz="2000" dirty="0">
              <a:solidFill>
                <a:schemeClr val="accent1"/>
              </a:solidFill>
              <a:latin typeface="微软雅黑" pitchFamily="34" charset="-122"/>
              <a:ea typeface="微软雅黑" pitchFamily="34" charset="-122"/>
            </a:endParaRPr>
          </a:p>
        </p:txBody>
      </p:sp>
      <p:sp>
        <p:nvSpPr>
          <p:cNvPr id="151" name="矩形 150">
            <a:extLst>
              <a:ext uri="{FF2B5EF4-FFF2-40B4-BE49-F238E27FC236}">
                <a16:creationId xmlns:a16="http://schemas.microsoft.com/office/drawing/2014/main" id="{BA1DACA8-EC5B-4199-802F-1CB5680D0400}"/>
              </a:ext>
            </a:extLst>
          </p:cNvPr>
          <p:cNvSpPr/>
          <p:nvPr/>
        </p:nvSpPr>
        <p:spPr>
          <a:xfrm>
            <a:off x="302394" y="875597"/>
            <a:ext cx="3456384" cy="422295"/>
          </a:xfrm>
          <a:prstGeom prst="rect">
            <a:avLst/>
          </a:prstGeom>
        </p:spPr>
        <p:txBody>
          <a:bodyPr wrap="square">
            <a:spAutoFit/>
          </a:bodyPr>
          <a:lstStyle/>
          <a:p>
            <a:pPr marL="171450" lvl="0" indent="-171450">
              <a:lnSpc>
                <a:spcPct val="150000"/>
              </a:lnSpc>
              <a:buFont typeface="Wingdings" pitchFamily="2" charset="2"/>
              <a:buChar char="ü"/>
            </a:pPr>
            <a:r>
              <a:rPr lang="zh-CN" altLang="en-US" sz="1400" dirty="0">
                <a:ln w="6350">
                  <a:noFill/>
                </a:ln>
                <a:solidFill>
                  <a:srgbClr val="333333"/>
                </a:solidFill>
                <a:latin typeface="Impact" pitchFamily="34" charset="0"/>
                <a:ea typeface="微软雅黑" pitchFamily="34" charset="-122"/>
              </a:rPr>
              <a:t>剪枝和共享</a:t>
            </a:r>
            <a:r>
              <a:rPr lang="zh-CN" altLang="en-US" sz="1600" dirty="0">
                <a:ln w="6350">
                  <a:noFill/>
                </a:ln>
                <a:solidFill>
                  <a:srgbClr val="333333"/>
                </a:solidFill>
                <a:ea typeface="微软雅黑" pitchFamily="34" charset="-122"/>
              </a:rPr>
              <a:t>（</a:t>
            </a:r>
            <a:r>
              <a:rPr lang="en-US" altLang="zh-CN" sz="1600" dirty="0">
                <a:ln w="6350">
                  <a:noFill/>
                </a:ln>
                <a:solidFill>
                  <a:srgbClr val="333333"/>
                </a:solidFill>
                <a:ea typeface="微软雅黑" pitchFamily="34" charset="-122"/>
              </a:rPr>
              <a:t>Pruning and Sharing </a:t>
            </a:r>
            <a:r>
              <a:rPr lang="zh-CN" altLang="en-US" sz="1400" dirty="0">
                <a:ln w="6350">
                  <a:noFill/>
                </a:ln>
                <a:solidFill>
                  <a:srgbClr val="333333"/>
                </a:solidFill>
                <a:latin typeface="Impact" pitchFamily="34" charset="0"/>
                <a:ea typeface="微软雅黑" pitchFamily="34" charset="-122"/>
              </a:rPr>
              <a:t>）</a:t>
            </a: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24">
            <a:extLst>
              <a:ext uri="{FF2B5EF4-FFF2-40B4-BE49-F238E27FC236}">
                <a16:creationId xmlns:a16="http://schemas.microsoft.com/office/drawing/2014/main" id="{BA9FF101-76D6-4288-BC71-87FBC6F35F73}"/>
              </a:ext>
            </a:extLst>
          </p:cNvPr>
          <p:cNvSpPr>
            <a:spLocks noChangeArrowheads="1"/>
          </p:cNvSpPr>
          <p:nvPr/>
        </p:nvSpPr>
        <p:spPr bwMode="auto">
          <a:xfrm>
            <a:off x="1475656" y="4412643"/>
            <a:ext cx="5544616" cy="20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dirty="0">
                <a:solidFill>
                  <a:schemeClr val="bg1">
                    <a:lumMod val="50000"/>
                  </a:schemeClr>
                </a:solidFill>
              </a:rPr>
              <a:t>mobile net </a:t>
            </a:r>
            <a:r>
              <a:rPr lang="zh-CN" altLang="en-US" sz="1200" dirty="0">
                <a:solidFill>
                  <a:schemeClr val="bg1">
                    <a:lumMod val="50000"/>
                  </a:schemeClr>
                </a:solidFill>
              </a:rPr>
              <a:t>的准确度曲线</a:t>
            </a:r>
          </a:p>
        </p:txBody>
      </p:sp>
      <p:pic>
        <p:nvPicPr>
          <p:cNvPr id="3" name="图片 2">
            <a:extLst>
              <a:ext uri="{FF2B5EF4-FFF2-40B4-BE49-F238E27FC236}">
                <a16:creationId xmlns:a16="http://schemas.microsoft.com/office/drawing/2014/main" id="{11053745-E665-40B8-8BCE-99796683C5ED}"/>
              </a:ext>
            </a:extLst>
          </p:cNvPr>
          <p:cNvPicPr>
            <a:picLocks noChangeAspect="1"/>
          </p:cNvPicPr>
          <p:nvPr/>
        </p:nvPicPr>
        <p:blipFill>
          <a:blip r:embed="rId2"/>
          <a:stretch>
            <a:fillRect/>
          </a:stretch>
        </p:blipFill>
        <p:spPr>
          <a:xfrm>
            <a:off x="1711472" y="1297892"/>
            <a:ext cx="5721056" cy="2858064"/>
          </a:xfrm>
          <a:prstGeom prst="rect">
            <a:avLst/>
          </a:prstGeom>
        </p:spPr>
      </p:pic>
    </p:spTree>
    <p:extLst>
      <p:ext uri="{BB962C8B-B14F-4D97-AF65-F5344CB8AC3E}">
        <p14:creationId xmlns:p14="http://schemas.microsoft.com/office/powerpoint/2010/main" val="259142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4340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Parameter pruning and sharing</a:t>
            </a:r>
            <a:endParaRPr lang="en-US" altLang="zh-CN" sz="2000" dirty="0">
              <a:solidFill>
                <a:schemeClr val="accent1"/>
              </a:solidFill>
              <a:latin typeface="微软雅黑" pitchFamily="34" charset="-122"/>
              <a:ea typeface="微软雅黑" pitchFamily="34" charset="-122"/>
            </a:endParaRPr>
          </a:p>
        </p:txBody>
      </p:sp>
      <p:sp>
        <p:nvSpPr>
          <p:cNvPr id="151" name="矩形 150">
            <a:extLst>
              <a:ext uri="{FF2B5EF4-FFF2-40B4-BE49-F238E27FC236}">
                <a16:creationId xmlns:a16="http://schemas.microsoft.com/office/drawing/2014/main" id="{BA1DACA8-EC5B-4199-802F-1CB5680D0400}"/>
              </a:ext>
            </a:extLst>
          </p:cNvPr>
          <p:cNvSpPr/>
          <p:nvPr/>
        </p:nvSpPr>
        <p:spPr>
          <a:xfrm>
            <a:off x="323528" y="827567"/>
            <a:ext cx="5256584" cy="422295"/>
          </a:xfrm>
          <a:prstGeom prst="rect">
            <a:avLst/>
          </a:prstGeom>
        </p:spPr>
        <p:txBody>
          <a:bodyPr wrap="square">
            <a:spAutoFit/>
          </a:bodyPr>
          <a:lstStyle/>
          <a:p>
            <a:pPr marL="171450" lvl="0" indent="-171450">
              <a:lnSpc>
                <a:spcPct val="150000"/>
              </a:lnSpc>
              <a:buFont typeface="Wingdings" pitchFamily="2" charset="2"/>
              <a:buChar char="ü"/>
            </a:pPr>
            <a:r>
              <a:rPr lang="zh-CN" altLang="en-US" sz="1400" dirty="0">
                <a:ln w="6350">
                  <a:noFill/>
                </a:ln>
                <a:solidFill>
                  <a:srgbClr val="333333"/>
                </a:solidFill>
                <a:latin typeface="Impact" pitchFamily="34" charset="0"/>
                <a:ea typeface="微软雅黑" pitchFamily="34" charset="-122"/>
              </a:rPr>
              <a:t>设计结构化矩阵</a:t>
            </a:r>
            <a:r>
              <a:rPr lang="zh-CN" altLang="en-US" sz="1600" dirty="0">
                <a:ln w="6350">
                  <a:noFill/>
                </a:ln>
                <a:solidFill>
                  <a:srgbClr val="333333"/>
                </a:solidFill>
                <a:ea typeface="微软雅黑" pitchFamily="34" charset="-122"/>
              </a:rPr>
              <a:t>（</a:t>
            </a:r>
            <a:r>
              <a:rPr lang="en-US" altLang="zh-CN" sz="1600" dirty="0">
                <a:ln w="6350">
                  <a:noFill/>
                </a:ln>
                <a:solidFill>
                  <a:srgbClr val="333333"/>
                </a:solidFill>
                <a:ea typeface="微软雅黑" pitchFamily="34" charset="-122"/>
              </a:rPr>
              <a:t>Designing Structural Matrix</a:t>
            </a:r>
            <a:r>
              <a:rPr lang="zh-CN" altLang="en-US" sz="1600" dirty="0">
                <a:ln w="6350">
                  <a:noFill/>
                </a:ln>
                <a:solidFill>
                  <a:srgbClr val="333333"/>
                </a:solidFill>
                <a:ea typeface="微软雅黑" pitchFamily="34" charset="-122"/>
              </a:rPr>
              <a:t>）</a:t>
            </a: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012B665E-0A64-4DAD-8562-352E36832A98}"/>
              </a:ext>
            </a:extLst>
          </p:cNvPr>
          <p:cNvPicPr>
            <a:picLocks noChangeAspect="1"/>
          </p:cNvPicPr>
          <p:nvPr/>
        </p:nvPicPr>
        <p:blipFill>
          <a:blip r:embed="rId3"/>
          <a:stretch>
            <a:fillRect/>
          </a:stretch>
        </p:blipFill>
        <p:spPr>
          <a:xfrm>
            <a:off x="2539978" y="1557528"/>
            <a:ext cx="3962743" cy="2751058"/>
          </a:xfrm>
          <a:prstGeom prst="rect">
            <a:avLst/>
          </a:prstGeom>
        </p:spPr>
      </p:pic>
    </p:spTree>
    <p:extLst>
      <p:ext uri="{BB962C8B-B14F-4D97-AF65-F5344CB8AC3E}">
        <p14:creationId xmlns:p14="http://schemas.microsoft.com/office/powerpoint/2010/main" val="19820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4340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Low-rank factorization and Sparsity </a:t>
            </a:r>
            <a:endParaRPr lang="en-US" altLang="zh-CN" sz="2000" dirty="0">
              <a:solidFill>
                <a:schemeClr val="accent1"/>
              </a:solidFill>
              <a:latin typeface="微软雅黑" pitchFamily="34" charset="-122"/>
              <a:ea typeface="微软雅黑" pitchFamily="34" charset="-122"/>
            </a:endParaRP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484F7583-5476-425D-A5B3-3F573F0D1A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1131590"/>
            <a:ext cx="5112568" cy="2371844"/>
          </a:xfrm>
          <a:prstGeom prst="rect">
            <a:avLst/>
          </a:prstGeom>
        </p:spPr>
      </p:pic>
      <p:sp>
        <p:nvSpPr>
          <p:cNvPr id="15" name="Rectangle 24">
            <a:extLst>
              <a:ext uri="{FF2B5EF4-FFF2-40B4-BE49-F238E27FC236}">
                <a16:creationId xmlns:a16="http://schemas.microsoft.com/office/drawing/2014/main" id="{ED3CC510-E7CD-4A5D-9429-761420915B96}"/>
              </a:ext>
            </a:extLst>
          </p:cNvPr>
          <p:cNvSpPr>
            <a:spLocks noChangeArrowheads="1"/>
          </p:cNvSpPr>
          <p:nvPr/>
        </p:nvSpPr>
        <p:spPr bwMode="auto">
          <a:xfrm>
            <a:off x="1519808" y="3723878"/>
            <a:ext cx="5600327" cy="86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rPr>
              <a:t>一个典型的 </a:t>
            </a:r>
            <a:r>
              <a:rPr lang="en-US" altLang="zh-CN" sz="1200" b="1" dirty="0">
                <a:solidFill>
                  <a:schemeClr val="bg1">
                    <a:lumMod val="50000"/>
                  </a:schemeClr>
                </a:solidFill>
              </a:rPr>
              <a:t>CNN </a:t>
            </a:r>
            <a:r>
              <a:rPr lang="zh-CN" altLang="en-US" sz="1200" b="1" dirty="0">
                <a:solidFill>
                  <a:schemeClr val="bg1">
                    <a:lumMod val="50000"/>
                  </a:schemeClr>
                </a:solidFill>
              </a:rPr>
              <a:t>卷积核是一个 </a:t>
            </a:r>
            <a:r>
              <a:rPr lang="en-US" altLang="zh-CN" sz="1200" b="1" dirty="0">
                <a:solidFill>
                  <a:schemeClr val="bg1">
                    <a:lumMod val="50000"/>
                  </a:schemeClr>
                </a:solidFill>
              </a:rPr>
              <a:t>4D </a:t>
            </a:r>
            <a:r>
              <a:rPr lang="zh-CN" altLang="en-US" sz="1200" b="1" dirty="0">
                <a:solidFill>
                  <a:schemeClr val="bg1">
                    <a:lumMod val="50000"/>
                  </a:schemeClr>
                </a:solidFill>
              </a:rPr>
              <a:t>张量，而全连接层也可以当成一个 </a:t>
            </a:r>
            <a:r>
              <a:rPr lang="en-US" altLang="zh-CN" sz="1200" b="1" dirty="0">
                <a:solidFill>
                  <a:schemeClr val="bg1">
                    <a:lumMod val="50000"/>
                  </a:schemeClr>
                </a:solidFill>
              </a:rPr>
              <a:t>2D </a:t>
            </a:r>
            <a:r>
              <a:rPr lang="zh-CN" altLang="en-US" sz="1200" b="1" dirty="0">
                <a:solidFill>
                  <a:schemeClr val="bg1">
                    <a:lumMod val="50000"/>
                  </a:schemeClr>
                </a:solidFill>
              </a:rPr>
              <a:t>矩阵，低秩分解同样可行。这些张量中可能存在大量的冗余。所有近似过程都是逐层进行的，在一个层经过低秩滤波器近似之后，该层的参数就被固定了，而之前的层已经用一种重构误差标准（</a:t>
            </a:r>
            <a:r>
              <a:rPr lang="en-US" altLang="zh-CN" sz="1200" b="1" dirty="0">
                <a:solidFill>
                  <a:schemeClr val="bg1">
                    <a:lumMod val="50000"/>
                  </a:schemeClr>
                </a:solidFill>
              </a:rPr>
              <a:t>reconstruction error criterion</a:t>
            </a:r>
            <a:r>
              <a:rPr lang="zh-CN" altLang="en-US" sz="1200" b="1" dirty="0">
                <a:solidFill>
                  <a:schemeClr val="bg1">
                    <a:lumMod val="50000"/>
                  </a:schemeClr>
                </a:solidFill>
              </a:rPr>
              <a:t>）微调过。</a:t>
            </a:r>
          </a:p>
        </p:txBody>
      </p:sp>
    </p:spTree>
    <p:extLst>
      <p:ext uri="{BB962C8B-B14F-4D97-AF65-F5344CB8AC3E}">
        <p14:creationId xmlns:p14="http://schemas.microsoft.com/office/powerpoint/2010/main" val="927149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4340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Low-rank factorization and Sparsity </a:t>
            </a:r>
            <a:endParaRPr lang="en-US" altLang="zh-CN" sz="2000" dirty="0">
              <a:solidFill>
                <a:schemeClr val="accent1"/>
              </a:solidFill>
              <a:latin typeface="微软雅黑" pitchFamily="34" charset="-122"/>
              <a:ea typeface="微软雅黑" pitchFamily="34" charset="-122"/>
            </a:endParaRP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Rectangle 24">
            <a:extLst>
              <a:ext uri="{FF2B5EF4-FFF2-40B4-BE49-F238E27FC236}">
                <a16:creationId xmlns:a16="http://schemas.microsoft.com/office/drawing/2014/main" id="{ED3CC510-E7CD-4A5D-9429-761420915B96}"/>
              </a:ext>
            </a:extLst>
          </p:cNvPr>
          <p:cNvSpPr>
            <a:spLocks noChangeArrowheads="1"/>
          </p:cNvSpPr>
          <p:nvPr/>
        </p:nvSpPr>
        <p:spPr bwMode="auto">
          <a:xfrm>
            <a:off x="1519806" y="4299942"/>
            <a:ext cx="5600327" cy="2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rPr>
              <a:t>低秩模型及其基线模型在数据集上的性能对比</a:t>
            </a:r>
          </a:p>
        </p:txBody>
      </p:sp>
      <p:pic>
        <p:nvPicPr>
          <p:cNvPr id="2" name="图片 1">
            <a:extLst>
              <a:ext uri="{FF2B5EF4-FFF2-40B4-BE49-F238E27FC236}">
                <a16:creationId xmlns:a16="http://schemas.microsoft.com/office/drawing/2014/main" id="{4AB828A2-8687-45ED-89E6-109ECA8FF55E}"/>
              </a:ext>
            </a:extLst>
          </p:cNvPr>
          <p:cNvPicPr>
            <a:picLocks noChangeAspect="1"/>
          </p:cNvPicPr>
          <p:nvPr/>
        </p:nvPicPr>
        <p:blipFill>
          <a:blip r:embed="rId3"/>
          <a:stretch>
            <a:fillRect/>
          </a:stretch>
        </p:blipFill>
        <p:spPr>
          <a:xfrm>
            <a:off x="1846197" y="1122675"/>
            <a:ext cx="4947543" cy="2713478"/>
          </a:xfrm>
          <a:prstGeom prst="rect">
            <a:avLst/>
          </a:prstGeom>
        </p:spPr>
      </p:pic>
    </p:spTree>
    <p:extLst>
      <p:ext uri="{BB962C8B-B14F-4D97-AF65-F5344CB8AC3E}">
        <p14:creationId xmlns:p14="http://schemas.microsoft.com/office/powerpoint/2010/main" val="145157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5112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Transferred/compact convolutional filters</a:t>
            </a:r>
            <a:endParaRPr lang="en-US" altLang="zh-CN" sz="2000" dirty="0">
              <a:solidFill>
                <a:schemeClr val="accent1"/>
              </a:solidFill>
              <a:latin typeface="微软雅黑" pitchFamily="34" charset="-122"/>
              <a:ea typeface="微软雅黑" pitchFamily="34" charset="-122"/>
            </a:endParaRP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Rectangle 24">
            <a:extLst>
              <a:ext uri="{FF2B5EF4-FFF2-40B4-BE49-F238E27FC236}">
                <a16:creationId xmlns:a16="http://schemas.microsoft.com/office/drawing/2014/main" id="{ED3CC510-E7CD-4A5D-9429-761420915B96}"/>
              </a:ext>
            </a:extLst>
          </p:cNvPr>
          <p:cNvSpPr>
            <a:spLocks noChangeArrowheads="1"/>
          </p:cNvSpPr>
          <p:nvPr/>
        </p:nvSpPr>
        <p:spPr bwMode="auto">
          <a:xfrm>
            <a:off x="509424" y="1059582"/>
            <a:ext cx="5698460" cy="49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a:solidFill>
                  <a:schemeClr val="bg1">
                    <a:lumMod val="50000"/>
                  </a:schemeClr>
                </a:solidFill>
              </a:rPr>
              <a:t>使 </a:t>
            </a:r>
            <a:r>
              <a:rPr lang="en-US" altLang="zh-CN" sz="1400" b="1" dirty="0">
                <a:solidFill>
                  <a:schemeClr val="bg1">
                    <a:lumMod val="50000"/>
                  </a:schemeClr>
                </a:solidFill>
              </a:rPr>
              <a:t>x </a:t>
            </a:r>
            <a:r>
              <a:rPr lang="zh-CN" altLang="en-US" sz="1400" b="1" dirty="0">
                <a:solidFill>
                  <a:schemeClr val="bg1">
                    <a:lumMod val="50000"/>
                  </a:schemeClr>
                </a:solidFill>
              </a:rPr>
              <a:t>作为输入，</a:t>
            </a:r>
            <a:r>
              <a:rPr lang="en-US" altLang="zh-CN" sz="1400" b="1" dirty="0">
                <a:solidFill>
                  <a:schemeClr val="bg1">
                    <a:lumMod val="50000"/>
                  </a:schemeClr>
                </a:solidFill>
              </a:rPr>
              <a:t>Φ(·) </a:t>
            </a:r>
            <a:r>
              <a:rPr lang="zh-CN" altLang="en-US" sz="1400" b="1" dirty="0">
                <a:solidFill>
                  <a:schemeClr val="bg1">
                    <a:lumMod val="50000"/>
                  </a:schemeClr>
                </a:solidFill>
              </a:rPr>
              <a:t>作为网络或层，</a:t>
            </a:r>
            <a:r>
              <a:rPr lang="en-US" altLang="zh-CN" sz="1400" b="1" dirty="0">
                <a:solidFill>
                  <a:schemeClr val="bg1">
                    <a:lumMod val="50000"/>
                  </a:schemeClr>
                </a:solidFill>
              </a:rPr>
              <a:t>T (·) </a:t>
            </a:r>
            <a:r>
              <a:rPr lang="zh-CN" altLang="en-US" sz="1400" b="1" dirty="0">
                <a:solidFill>
                  <a:schemeClr val="bg1">
                    <a:lumMod val="50000"/>
                  </a:schemeClr>
                </a:solidFill>
              </a:rPr>
              <a:t>作为变换矩阵。则等变概念可以定义为：</a:t>
            </a:r>
          </a:p>
        </p:txBody>
      </p:sp>
      <p:pic>
        <p:nvPicPr>
          <p:cNvPr id="3" name="图片 2">
            <a:extLst>
              <a:ext uri="{FF2B5EF4-FFF2-40B4-BE49-F238E27FC236}">
                <a16:creationId xmlns:a16="http://schemas.microsoft.com/office/drawing/2014/main" id="{8E6BDF3D-413F-479B-ACD0-36CD85A5A531}"/>
              </a:ext>
            </a:extLst>
          </p:cNvPr>
          <p:cNvPicPr>
            <a:picLocks noChangeAspect="1"/>
          </p:cNvPicPr>
          <p:nvPr/>
        </p:nvPicPr>
        <p:blipFill>
          <a:blip r:embed="rId3"/>
          <a:stretch>
            <a:fillRect/>
          </a:stretch>
        </p:blipFill>
        <p:spPr>
          <a:xfrm>
            <a:off x="2627784" y="2187711"/>
            <a:ext cx="2415880" cy="567207"/>
          </a:xfrm>
          <a:prstGeom prst="rect">
            <a:avLst/>
          </a:prstGeom>
        </p:spPr>
      </p:pic>
      <p:sp>
        <p:nvSpPr>
          <p:cNvPr id="11" name="Rectangle 24">
            <a:extLst>
              <a:ext uri="{FF2B5EF4-FFF2-40B4-BE49-F238E27FC236}">
                <a16:creationId xmlns:a16="http://schemas.microsoft.com/office/drawing/2014/main" id="{CD40C011-17A0-4B08-AC5C-2FE99933D804}"/>
              </a:ext>
            </a:extLst>
          </p:cNvPr>
          <p:cNvSpPr>
            <a:spLocks noChangeArrowheads="1"/>
          </p:cNvSpPr>
          <p:nvPr/>
        </p:nvSpPr>
        <p:spPr bwMode="auto">
          <a:xfrm>
            <a:off x="620434" y="3291830"/>
            <a:ext cx="5988039" cy="49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a:solidFill>
                  <a:schemeClr val="bg1">
                    <a:lumMod val="50000"/>
                  </a:schemeClr>
                </a:solidFill>
              </a:rPr>
              <a:t>即，使用变换矩阵 </a:t>
            </a:r>
            <a:r>
              <a:rPr lang="en-US" altLang="zh-CN" sz="1400" b="1" dirty="0">
                <a:solidFill>
                  <a:schemeClr val="bg1">
                    <a:lumMod val="50000"/>
                  </a:schemeClr>
                </a:solidFill>
              </a:rPr>
              <a:t>T (·) </a:t>
            </a:r>
            <a:r>
              <a:rPr lang="zh-CN" altLang="en-US" sz="1400" b="1" dirty="0">
                <a:solidFill>
                  <a:schemeClr val="bg1">
                    <a:lumMod val="50000"/>
                  </a:schemeClr>
                </a:solidFill>
              </a:rPr>
              <a:t>转换输入 </a:t>
            </a:r>
            <a:r>
              <a:rPr lang="en-US" altLang="zh-CN" sz="1400" b="1" dirty="0">
                <a:solidFill>
                  <a:schemeClr val="bg1">
                    <a:lumMod val="50000"/>
                  </a:schemeClr>
                </a:solidFill>
              </a:rPr>
              <a:t>x</a:t>
            </a:r>
            <a:r>
              <a:rPr lang="zh-CN" altLang="en-US" sz="1400" b="1" dirty="0">
                <a:solidFill>
                  <a:schemeClr val="bg1">
                    <a:lumMod val="50000"/>
                  </a:schemeClr>
                </a:solidFill>
              </a:rPr>
              <a:t>，然后将其传送至网络或层</a:t>
            </a:r>
            <a:r>
              <a:rPr lang="en-US" altLang="zh-CN" sz="1400" b="1" dirty="0">
                <a:solidFill>
                  <a:schemeClr val="bg1">
                    <a:lumMod val="50000"/>
                  </a:schemeClr>
                </a:solidFill>
              </a:rPr>
              <a:t>Φ(·)</a:t>
            </a:r>
            <a:r>
              <a:rPr lang="zh-CN" altLang="en-US" sz="1400" b="1" dirty="0">
                <a:solidFill>
                  <a:schemeClr val="bg1">
                    <a:lumMod val="50000"/>
                  </a:schemeClr>
                </a:solidFill>
              </a:rPr>
              <a:t>，其结果和先将 </a:t>
            </a:r>
            <a:r>
              <a:rPr lang="en-US" altLang="zh-CN" sz="1400" b="1" dirty="0">
                <a:solidFill>
                  <a:schemeClr val="bg1">
                    <a:lumMod val="50000"/>
                  </a:schemeClr>
                </a:solidFill>
              </a:rPr>
              <a:t>x </a:t>
            </a:r>
            <a:r>
              <a:rPr lang="zh-CN" altLang="en-US" sz="1400" b="1" dirty="0">
                <a:solidFill>
                  <a:schemeClr val="bg1">
                    <a:lumMod val="50000"/>
                  </a:schemeClr>
                </a:solidFill>
              </a:rPr>
              <a:t>映射到网络再变换映射后的表征结果一致。</a:t>
            </a:r>
            <a:endParaRPr lang="zh-CN" altLang="en-US" sz="1100" b="1" dirty="0">
              <a:solidFill>
                <a:schemeClr val="bg1">
                  <a:lumMod val="50000"/>
                </a:schemeClr>
              </a:solidFill>
            </a:endParaRPr>
          </a:p>
        </p:txBody>
      </p:sp>
    </p:spTree>
    <p:extLst>
      <p:ext uri="{BB962C8B-B14F-4D97-AF65-F5344CB8AC3E}">
        <p14:creationId xmlns:p14="http://schemas.microsoft.com/office/powerpoint/2010/main" val="3706951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5112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Transferred/compact convolutional filters</a:t>
            </a:r>
            <a:endParaRPr lang="en-US" altLang="zh-CN" sz="2000" dirty="0">
              <a:solidFill>
                <a:schemeClr val="accent1"/>
              </a:solidFill>
              <a:latin typeface="微软雅黑" pitchFamily="34" charset="-122"/>
              <a:ea typeface="微软雅黑" pitchFamily="34" charset="-122"/>
            </a:endParaRP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Rectangle 24">
            <a:extLst>
              <a:ext uri="{FF2B5EF4-FFF2-40B4-BE49-F238E27FC236}">
                <a16:creationId xmlns:a16="http://schemas.microsoft.com/office/drawing/2014/main" id="{12A40B98-5BA8-4615-9C7C-50185F69E807}"/>
              </a:ext>
            </a:extLst>
          </p:cNvPr>
          <p:cNvSpPr>
            <a:spLocks noChangeArrowheads="1"/>
          </p:cNvSpPr>
          <p:nvPr/>
        </p:nvSpPr>
        <p:spPr bwMode="auto">
          <a:xfrm>
            <a:off x="467544" y="1059582"/>
            <a:ext cx="5600327" cy="49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a:solidFill>
                  <a:schemeClr val="bg1">
                    <a:lumMod val="50000"/>
                  </a:schemeClr>
                </a:solidFill>
              </a:rPr>
              <a:t>该理论说明将变换矩阵应用到层或滤波器</a:t>
            </a:r>
            <a:r>
              <a:rPr lang="en-US" altLang="zh-CN" sz="1400" b="1" dirty="0">
                <a:solidFill>
                  <a:schemeClr val="bg1">
                    <a:lumMod val="50000"/>
                  </a:schemeClr>
                </a:solidFill>
              </a:rPr>
              <a:t>Φ(·) </a:t>
            </a:r>
            <a:r>
              <a:rPr lang="zh-CN" altLang="en-US" sz="1400" b="1" dirty="0">
                <a:solidFill>
                  <a:schemeClr val="bg1">
                    <a:lumMod val="50000"/>
                  </a:schemeClr>
                </a:solidFill>
              </a:rPr>
              <a:t>来对整个网络模型进行压缩是合理的。得到表</a:t>
            </a:r>
            <a:r>
              <a:rPr lang="en-US" altLang="zh-CN" sz="1400" b="1" dirty="0">
                <a:solidFill>
                  <a:schemeClr val="bg1">
                    <a:lumMod val="50000"/>
                  </a:schemeClr>
                </a:solidFill>
              </a:rPr>
              <a:t>3</a:t>
            </a:r>
            <a:r>
              <a:rPr lang="zh-CN" altLang="en-US" sz="1400" b="1" dirty="0">
                <a:solidFill>
                  <a:schemeClr val="bg1">
                    <a:lumMod val="50000"/>
                  </a:schemeClr>
                </a:solidFill>
              </a:rPr>
              <a:t>结果：</a:t>
            </a:r>
          </a:p>
        </p:txBody>
      </p:sp>
      <p:pic>
        <p:nvPicPr>
          <p:cNvPr id="2" name="图片 1">
            <a:extLst>
              <a:ext uri="{FF2B5EF4-FFF2-40B4-BE49-F238E27FC236}">
                <a16:creationId xmlns:a16="http://schemas.microsoft.com/office/drawing/2014/main" id="{A09094A5-F0EA-4E15-98FA-72DCB965AF11}"/>
              </a:ext>
            </a:extLst>
          </p:cNvPr>
          <p:cNvPicPr>
            <a:picLocks noChangeAspect="1"/>
          </p:cNvPicPr>
          <p:nvPr/>
        </p:nvPicPr>
        <p:blipFill>
          <a:blip r:embed="rId3"/>
          <a:stretch>
            <a:fillRect/>
          </a:stretch>
        </p:blipFill>
        <p:spPr>
          <a:xfrm>
            <a:off x="1844435" y="1787951"/>
            <a:ext cx="5455129" cy="2479604"/>
          </a:xfrm>
          <a:prstGeom prst="rect">
            <a:avLst/>
          </a:prstGeom>
        </p:spPr>
      </p:pic>
    </p:spTree>
    <p:extLst>
      <p:ext uri="{BB962C8B-B14F-4D97-AF65-F5344CB8AC3E}">
        <p14:creationId xmlns:p14="http://schemas.microsoft.com/office/powerpoint/2010/main" val="191662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43BA056-80D0-4311-ACD0-B06195BBF9CB}"/>
              </a:ext>
            </a:extLst>
          </p:cNvPr>
          <p:cNvGrpSpPr/>
          <p:nvPr/>
        </p:nvGrpSpPr>
        <p:grpSpPr>
          <a:xfrm>
            <a:off x="3086906" y="586281"/>
            <a:ext cx="2555776" cy="859534"/>
            <a:chOff x="3294112" y="313244"/>
            <a:chExt cx="2555776" cy="859534"/>
          </a:xfrm>
        </p:grpSpPr>
        <p:grpSp>
          <p:nvGrpSpPr>
            <p:cNvPr id="21" name="组合 20"/>
            <p:cNvGrpSpPr/>
            <p:nvPr/>
          </p:nvGrpSpPr>
          <p:grpSpPr>
            <a:xfrm>
              <a:off x="3294112" y="1125349"/>
              <a:ext cx="2555776" cy="4742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目  录</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sp>
        <p:nvSpPr>
          <p:cNvPr id="70" name="Freeform 10"/>
          <p:cNvSpPr>
            <a:spLocks noEditPoints="1"/>
          </p:cNvSpPr>
          <p:nvPr/>
        </p:nvSpPr>
        <p:spPr bwMode="auto">
          <a:xfrm>
            <a:off x="2800042" y="2062748"/>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4464895" y="2050257"/>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2167164" y="2571748"/>
            <a:ext cx="1512542" cy="864095"/>
            <a:chOff x="522514" y="3027330"/>
            <a:chExt cx="1512542" cy="656438"/>
          </a:xfrm>
        </p:grpSpPr>
        <p:sp>
          <p:nvSpPr>
            <p:cNvPr id="75" name="矩形 74"/>
            <p:cNvSpPr/>
            <p:nvPr/>
          </p:nvSpPr>
          <p:spPr>
            <a:xfrm>
              <a:off x="522514" y="3027330"/>
              <a:ext cx="1512542" cy="6564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3818164" y="2571751"/>
            <a:ext cx="1512542" cy="864093"/>
            <a:chOff x="522514" y="3027330"/>
            <a:chExt cx="1512542" cy="656436"/>
          </a:xfrm>
        </p:grpSpPr>
        <p:sp>
          <p:nvSpPr>
            <p:cNvPr id="78" name="矩形 77"/>
            <p:cNvSpPr/>
            <p:nvPr/>
          </p:nvSpPr>
          <p:spPr>
            <a:xfrm>
              <a:off x="522514" y="3027330"/>
              <a:ext cx="1512542" cy="65643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4" name="矩形 63"/>
          <p:cNvSpPr/>
          <p:nvPr/>
        </p:nvSpPr>
        <p:spPr>
          <a:xfrm>
            <a:off x="4171889" y="2667289"/>
            <a:ext cx="800219"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研究现状</a:t>
            </a:r>
          </a:p>
        </p:txBody>
      </p:sp>
      <p:sp>
        <p:nvSpPr>
          <p:cNvPr id="65" name="矩形 64"/>
          <p:cNvSpPr/>
          <p:nvPr/>
        </p:nvSpPr>
        <p:spPr>
          <a:xfrm>
            <a:off x="2519195" y="2667289"/>
            <a:ext cx="800219"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研究背景</a:t>
            </a:r>
          </a:p>
        </p:txBody>
      </p:sp>
      <p:grpSp>
        <p:nvGrpSpPr>
          <p:cNvPr id="9" name="组合 8">
            <a:extLst>
              <a:ext uri="{FF2B5EF4-FFF2-40B4-BE49-F238E27FC236}">
                <a16:creationId xmlns:a16="http://schemas.microsoft.com/office/drawing/2014/main" id="{F87421C7-0682-492E-9E35-4AD7C92C5162}"/>
              </a:ext>
            </a:extLst>
          </p:cNvPr>
          <p:cNvGrpSpPr/>
          <p:nvPr/>
        </p:nvGrpSpPr>
        <p:grpSpPr>
          <a:xfrm>
            <a:off x="5663518" y="2080217"/>
            <a:ext cx="1512542" cy="1355627"/>
            <a:chOff x="7120164" y="2080217"/>
            <a:chExt cx="1512542" cy="1355627"/>
          </a:xfrm>
        </p:grpSpPr>
        <p:sp>
          <p:nvSpPr>
            <p:cNvPr id="69" name="Freeform 9"/>
            <p:cNvSpPr>
              <a:spLocks noEditPoints="1"/>
            </p:cNvSpPr>
            <p:nvPr/>
          </p:nvSpPr>
          <p:spPr bwMode="auto">
            <a:xfrm>
              <a:off x="7681431" y="2080217"/>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83" name="组合 82"/>
            <p:cNvGrpSpPr/>
            <p:nvPr/>
          </p:nvGrpSpPr>
          <p:grpSpPr>
            <a:xfrm>
              <a:off x="7120164" y="2571752"/>
              <a:ext cx="1512542" cy="864092"/>
              <a:chOff x="522514" y="3027330"/>
              <a:chExt cx="1512542" cy="656435"/>
            </a:xfrm>
          </p:grpSpPr>
          <p:sp>
            <p:nvSpPr>
              <p:cNvPr id="84" name="矩形 83"/>
              <p:cNvSpPr/>
              <p:nvPr/>
            </p:nvSpPr>
            <p:spPr>
              <a:xfrm>
                <a:off x="522514" y="3027330"/>
                <a:ext cx="1512542" cy="65643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7" name="矩形 66"/>
            <p:cNvSpPr/>
            <p:nvPr/>
          </p:nvSpPr>
          <p:spPr>
            <a:xfrm>
              <a:off x="7407105" y="2667289"/>
              <a:ext cx="954107"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讨论与挑战</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2808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Knowledge distillation </a:t>
            </a:r>
            <a:endParaRPr lang="en-US" altLang="zh-CN" sz="2000" dirty="0">
              <a:solidFill>
                <a:schemeClr val="accent1"/>
              </a:solidFill>
              <a:latin typeface="微软雅黑" pitchFamily="34" charset="-122"/>
              <a:ea typeface="微软雅黑" pitchFamily="34" charset="-122"/>
            </a:endParaRP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Rectangle 24">
            <a:extLst>
              <a:ext uri="{FF2B5EF4-FFF2-40B4-BE49-F238E27FC236}">
                <a16:creationId xmlns:a16="http://schemas.microsoft.com/office/drawing/2014/main" id="{12A40B98-5BA8-4615-9C7C-50185F69E807}"/>
              </a:ext>
            </a:extLst>
          </p:cNvPr>
          <p:cNvSpPr>
            <a:spLocks noChangeArrowheads="1"/>
          </p:cNvSpPr>
          <p:nvPr/>
        </p:nvSpPr>
        <p:spPr bwMode="auto">
          <a:xfrm>
            <a:off x="329208" y="1347614"/>
            <a:ext cx="56572047" cy="23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a:solidFill>
                  <a:schemeClr val="bg1">
                    <a:lumMod val="50000"/>
                  </a:schemeClr>
                </a:solidFill>
              </a:rPr>
              <a:t>蝴蝶以毛毛虫的形式吃树叶积攒能量逐渐成长，最后变换成为蝴蝶这一终极形态来完成繁殖</a:t>
            </a:r>
          </a:p>
        </p:txBody>
      </p:sp>
      <p:grpSp>
        <p:nvGrpSpPr>
          <p:cNvPr id="11" name="组合 10">
            <a:extLst>
              <a:ext uri="{FF2B5EF4-FFF2-40B4-BE49-F238E27FC236}">
                <a16:creationId xmlns:a16="http://schemas.microsoft.com/office/drawing/2014/main" id="{4288E573-640F-431A-81E1-916B81D4AFFF}"/>
              </a:ext>
            </a:extLst>
          </p:cNvPr>
          <p:cNvGrpSpPr/>
          <p:nvPr/>
        </p:nvGrpSpPr>
        <p:grpSpPr>
          <a:xfrm>
            <a:off x="2051720" y="2067694"/>
            <a:ext cx="4123557" cy="2157197"/>
            <a:chOff x="736475" y="1937142"/>
            <a:chExt cx="4123557" cy="2157197"/>
          </a:xfrm>
        </p:grpSpPr>
        <p:sp>
          <p:nvSpPr>
            <p:cNvPr id="13" name="Line 10">
              <a:extLst>
                <a:ext uri="{FF2B5EF4-FFF2-40B4-BE49-F238E27FC236}">
                  <a16:creationId xmlns:a16="http://schemas.microsoft.com/office/drawing/2014/main" id="{BA1B23E7-9F1E-4DC4-A7C4-81BA22E2A421}"/>
                </a:ext>
              </a:extLst>
            </p:cNvPr>
            <p:cNvSpPr>
              <a:spLocks noChangeShapeType="1"/>
            </p:cNvSpPr>
            <p:nvPr/>
          </p:nvSpPr>
          <p:spPr bwMode="auto">
            <a:xfrm flipV="1">
              <a:off x="1522064"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a:extLst>
                <a:ext uri="{FF2B5EF4-FFF2-40B4-BE49-F238E27FC236}">
                  <a16:creationId xmlns:a16="http://schemas.microsoft.com/office/drawing/2014/main" id="{8BB7DE23-DDC1-48BA-BBF0-366F16ABAE01}"/>
                </a:ext>
              </a:extLst>
            </p:cNvPr>
            <p:cNvSpPr>
              <a:spLocks noChangeShapeType="1"/>
            </p:cNvSpPr>
            <p:nvPr/>
          </p:nvSpPr>
          <p:spPr bwMode="auto">
            <a:xfrm flipV="1">
              <a:off x="2902471"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Line 13">
              <a:extLst>
                <a:ext uri="{FF2B5EF4-FFF2-40B4-BE49-F238E27FC236}">
                  <a16:creationId xmlns:a16="http://schemas.microsoft.com/office/drawing/2014/main" id="{E8F021C5-A7B7-43AE-85DB-182C792DEEB9}"/>
                </a:ext>
              </a:extLst>
            </p:cNvPr>
            <p:cNvSpPr>
              <a:spLocks noChangeShapeType="1"/>
            </p:cNvSpPr>
            <p:nvPr/>
          </p:nvSpPr>
          <p:spPr bwMode="auto">
            <a:xfrm flipV="1">
              <a:off x="4126607"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Freeform 5">
              <a:extLst>
                <a:ext uri="{FF2B5EF4-FFF2-40B4-BE49-F238E27FC236}">
                  <a16:creationId xmlns:a16="http://schemas.microsoft.com/office/drawing/2014/main" id="{D7C55C5B-99FD-46D2-93A2-22084030B5F0}"/>
                </a:ext>
              </a:extLst>
            </p:cNvPr>
            <p:cNvSpPr/>
            <p:nvPr/>
          </p:nvSpPr>
          <p:spPr bwMode="auto">
            <a:xfrm>
              <a:off x="805770" y="2686880"/>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7" name="Freeform 6">
              <a:extLst>
                <a:ext uri="{FF2B5EF4-FFF2-40B4-BE49-F238E27FC236}">
                  <a16:creationId xmlns:a16="http://schemas.microsoft.com/office/drawing/2014/main" id="{1D0C3B8E-2B0E-4AFC-90E8-D8E4F24B8EEA}"/>
                </a:ext>
              </a:extLst>
            </p:cNvPr>
            <p:cNvSpPr/>
            <p:nvPr/>
          </p:nvSpPr>
          <p:spPr bwMode="auto">
            <a:xfrm>
              <a:off x="2379595" y="2686880"/>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Freeform 7">
              <a:extLst>
                <a:ext uri="{FF2B5EF4-FFF2-40B4-BE49-F238E27FC236}">
                  <a16:creationId xmlns:a16="http://schemas.microsoft.com/office/drawing/2014/main" id="{9D0CD62D-4083-4B8F-8A88-70FAE6E49ABC}"/>
                </a:ext>
              </a:extLst>
            </p:cNvPr>
            <p:cNvSpPr/>
            <p:nvPr/>
          </p:nvSpPr>
          <p:spPr bwMode="auto">
            <a:xfrm>
              <a:off x="3603732"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dirty="0"/>
            </a:p>
          </p:txBody>
        </p:sp>
        <p:sp>
          <p:nvSpPr>
            <p:cNvPr id="19" name="Rectangle 24">
              <a:extLst>
                <a:ext uri="{FF2B5EF4-FFF2-40B4-BE49-F238E27FC236}">
                  <a16:creationId xmlns:a16="http://schemas.microsoft.com/office/drawing/2014/main" id="{4734BDE9-4D0B-4579-900A-C7A30B8916E8}"/>
                </a:ext>
              </a:extLst>
            </p:cNvPr>
            <p:cNvSpPr>
              <a:spLocks noChangeArrowheads="1"/>
            </p:cNvSpPr>
            <p:nvPr/>
          </p:nvSpPr>
          <p:spPr bwMode="auto">
            <a:xfrm>
              <a:off x="2169045" y="3739818"/>
              <a:ext cx="1466850" cy="35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抽取更优的特征表示，学习到更多数据分布的特性</a:t>
              </a:r>
              <a:endParaRPr lang="en-US" altLang="zh-CN" sz="800" dirty="0">
                <a:solidFill>
                  <a:schemeClr val="bg1">
                    <a:lumMod val="50000"/>
                  </a:schemeClr>
                </a:solidFill>
              </a:endParaRPr>
            </a:p>
          </p:txBody>
        </p:sp>
        <p:sp>
          <p:nvSpPr>
            <p:cNvPr id="20" name="Rectangle 24">
              <a:extLst>
                <a:ext uri="{FF2B5EF4-FFF2-40B4-BE49-F238E27FC236}">
                  <a16:creationId xmlns:a16="http://schemas.microsoft.com/office/drawing/2014/main" id="{CD7467C3-9505-4EA4-AFCB-4F50FFB8A536}"/>
                </a:ext>
              </a:extLst>
            </p:cNvPr>
            <p:cNvSpPr>
              <a:spLocks noChangeArrowheads="1"/>
            </p:cNvSpPr>
            <p:nvPr/>
          </p:nvSpPr>
          <p:spPr bwMode="auto">
            <a:xfrm>
              <a:off x="1167382" y="2827279"/>
              <a:ext cx="709364" cy="2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solidFill>
                </a:rPr>
                <a:t>毛毛虫</a:t>
              </a:r>
              <a:endParaRPr lang="en-US" altLang="zh-CN" sz="1050" dirty="0">
                <a:solidFill>
                  <a:schemeClr val="bg1"/>
                </a:solidFill>
              </a:endParaRPr>
            </a:p>
          </p:txBody>
        </p:sp>
        <p:sp>
          <p:nvSpPr>
            <p:cNvPr id="21" name="Rectangle 24">
              <a:extLst>
                <a:ext uri="{FF2B5EF4-FFF2-40B4-BE49-F238E27FC236}">
                  <a16:creationId xmlns:a16="http://schemas.microsoft.com/office/drawing/2014/main" id="{94D29435-6738-4C0F-A129-351FE1F33AFE}"/>
                </a:ext>
              </a:extLst>
            </p:cNvPr>
            <p:cNvSpPr>
              <a:spLocks noChangeArrowheads="1"/>
            </p:cNvSpPr>
            <p:nvPr/>
          </p:nvSpPr>
          <p:spPr bwMode="auto">
            <a:xfrm>
              <a:off x="2547788" y="2827279"/>
              <a:ext cx="709364" cy="2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solidFill>
                </a:rPr>
                <a:t>积攒</a:t>
              </a:r>
              <a:endParaRPr lang="en-US" altLang="zh-CN" sz="1050" dirty="0">
                <a:solidFill>
                  <a:schemeClr val="bg1"/>
                </a:solidFill>
              </a:endParaRPr>
            </a:p>
          </p:txBody>
        </p:sp>
        <p:sp>
          <p:nvSpPr>
            <p:cNvPr id="22" name="Rectangle 24">
              <a:extLst>
                <a:ext uri="{FF2B5EF4-FFF2-40B4-BE49-F238E27FC236}">
                  <a16:creationId xmlns:a16="http://schemas.microsoft.com/office/drawing/2014/main" id="{38DC843F-8173-4EA3-8EEE-2BB2D81E715E}"/>
                </a:ext>
              </a:extLst>
            </p:cNvPr>
            <p:cNvSpPr>
              <a:spLocks noChangeArrowheads="1"/>
            </p:cNvSpPr>
            <p:nvPr/>
          </p:nvSpPr>
          <p:spPr bwMode="auto">
            <a:xfrm>
              <a:off x="3771925" y="2827279"/>
              <a:ext cx="709364" cy="2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solidFill>
                </a:rPr>
                <a:t>蝴蝶</a:t>
              </a:r>
              <a:endParaRPr lang="en-US" altLang="zh-CN" sz="1050" dirty="0">
                <a:solidFill>
                  <a:schemeClr val="bg1"/>
                </a:solidFill>
              </a:endParaRPr>
            </a:p>
          </p:txBody>
        </p:sp>
        <p:sp>
          <p:nvSpPr>
            <p:cNvPr id="23" name="Rectangle 24">
              <a:extLst>
                <a:ext uri="{FF2B5EF4-FFF2-40B4-BE49-F238E27FC236}">
                  <a16:creationId xmlns:a16="http://schemas.microsoft.com/office/drawing/2014/main" id="{C00D5A24-3591-49AD-8D67-25D2E3A43F77}"/>
                </a:ext>
              </a:extLst>
            </p:cNvPr>
            <p:cNvSpPr>
              <a:spLocks noChangeArrowheads="1"/>
            </p:cNvSpPr>
            <p:nvPr/>
          </p:nvSpPr>
          <p:spPr bwMode="auto">
            <a:xfrm>
              <a:off x="736475" y="1955698"/>
              <a:ext cx="1466850" cy="16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教师网络</a:t>
              </a:r>
              <a:endParaRPr lang="en-US" altLang="zh-CN" sz="800" dirty="0">
                <a:solidFill>
                  <a:schemeClr val="bg1">
                    <a:lumMod val="50000"/>
                  </a:schemeClr>
                </a:solidFill>
              </a:endParaRPr>
            </a:p>
          </p:txBody>
        </p:sp>
        <p:sp>
          <p:nvSpPr>
            <p:cNvPr id="24" name="Rectangle 24">
              <a:extLst>
                <a:ext uri="{FF2B5EF4-FFF2-40B4-BE49-F238E27FC236}">
                  <a16:creationId xmlns:a16="http://schemas.microsoft.com/office/drawing/2014/main" id="{E43B300A-428A-497A-83D8-0D145F443C92}"/>
                </a:ext>
              </a:extLst>
            </p:cNvPr>
            <p:cNvSpPr>
              <a:spLocks noChangeArrowheads="1"/>
            </p:cNvSpPr>
            <p:nvPr/>
          </p:nvSpPr>
          <p:spPr bwMode="auto">
            <a:xfrm>
              <a:off x="3393182" y="1937142"/>
              <a:ext cx="1466850" cy="16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学生网络</a:t>
              </a:r>
              <a:endParaRPr lang="en-US" altLang="zh-CN" sz="800" dirty="0">
                <a:solidFill>
                  <a:schemeClr val="bg1">
                    <a:lumMod val="50000"/>
                  </a:schemeClr>
                </a:solidFill>
              </a:endParaRPr>
            </a:p>
          </p:txBody>
        </p:sp>
      </p:grpSp>
    </p:spTree>
    <p:extLst>
      <p:ext uri="{BB962C8B-B14F-4D97-AF65-F5344CB8AC3E}">
        <p14:creationId xmlns:p14="http://schemas.microsoft.com/office/powerpoint/2010/main" val="1439849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2808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Knowledge distillation </a:t>
            </a:r>
            <a:endParaRPr lang="en-US" altLang="zh-CN" sz="2000" dirty="0">
              <a:solidFill>
                <a:schemeClr val="accent1"/>
              </a:solidFill>
              <a:latin typeface="微软雅黑" pitchFamily="34" charset="-122"/>
              <a:ea typeface="微软雅黑" pitchFamily="34" charset="-122"/>
            </a:endParaRP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A09094A5-F0EA-4E15-98FA-72DCB965AF11}"/>
              </a:ext>
            </a:extLst>
          </p:cNvPr>
          <p:cNvPicPr>
            <a:picLocks noChangeAspect="1"/>
          </p:cNvPicPr>
          <p:nvPr/>
        </p:nvPicPr>
        <p:blipFill>
          <a:blip r:embed="rId3"/>
          <a:srcRect/>
          <a:stretch/>
        </p:blipFill>
        <p:spPr>
          <a:xfrm>
            <a:off x="1747804" y="1311952"/>
            <a:ext cx="6037848" cy="2728642"/>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CE063591-D778-F743-A24C-7F8FFDAA947C}"/>
                  </a:ext>
                </a:extLst>
              </p14:cNvPr>
              <p14:cNvContentPartPr/>
              <p14:nvPr/>
            </p14:nvContentPartPr>
            <p14:xfrm>
              <a:off x="6904155" y="2955367"/>
              <a:ext cx="35280" cy="36720"/>
            </p14:xfrm>
          </p:contentPart>
        </mc:Choice>
        <mc:Fallback xmlns="">
          <p:pic>
            <p:nvPicPr>
              <p:cNvPr id="3" name="墨迹 2">
                <a:extLst>
                  <a:ext uri="{FF2B5EF4-FFF2-40B4-BE49-F238E27FC236}">
                    <a16:creationId xmlns:a16="http://schemas.microsoft.com/office/drawing/2014/main" id="{CE063591-D778-F743-A24C-7F8FFDAA947C}"/>
                  </a:ext>
                </a:extLst>
              </p:cNvPr>
              <p:cNvPicPr/>
              <p:nvPr/>
            </p:nvPicPr>
            <p:blipFill>
              <a:blip r:embed="rId5"/>
              <a:stretch>
                <a:fillRect/>
              </a:stretch>
            </p:blipFill>
            <p:spPr>
              <a:xfrm>
                <a:off x="6889035" y="2940247"/>
                <a:ext cx="655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墨迹 3">
                <a:extLst>
                  <a:ext uri="{FF2B5EF4-FFF2-40B4-BE49-F238E27FC236}">
                    <a16:creationId xmlns:a16="http://schemas.microsoft.com/office/drawing/2014/main" id="{301C0A66-4F6F-244D-9D22-DF57EFE3D1D0}"/>
                  </a:ext>
                </a:extLst>
              </p14:cNvPr>
              <p14:cNvContentPartPr/>
              <p14:nvPr/>
            </p14:nvContentPartPr>
            <p14:xfrm>
              <a:off x="6794355" y="3468007"/>
              <a:ext cx="19080" cy="37800"/>
            </p14:xfrm>
          </p:contentPart>
        </mc:Choice>
        <mc:Fallback xmlns="">
          <p:pic>
            <p:nvPicPr>
              <p:cNvPr id="4" name="墨迹 3">
                <a:extLst>
                  <a:ext uri="{FF2B5EF4-FFF2-40B4-BE49-F238E27FC236}">
                    <a16:creationId xmlns:a16="http://schemas.microsoft.com/office/drawing/2014/main" id="{301C0A66-4F6F-244D-9D22-DF57EFE3D1D0}"/>
                  </a:ext>
                </a:extLst>
              </p:cNvPr>
              <p:cNvPicPr/>
              <p:nvPr/>
            </p:nvPicPr>
            <p:blipFill>
              <a:blip r:embed="rId7"/>
              <a:stretch>
                <a:fillRect/>
              </a:stretch>
            </p:blipFill>
            <p:spPr>
              <a:xfrm>
                <a:off x="6779235" y="3452887"/>
                <a:ext cx="49680" cy="68040"/>
              </a:xfrm>
              <a:prstGeom prst="rect">
                <a:avLst/>
              </a:prstGeom>
            </p:spPr>
          </p:pic>
        </mc:Fallback>
      </mc:AlternateContent>
    </p:spTree>
    <p:extLst>
      <p:ext uri="{BB962C8B-B14F-4D97-AF65-F5344CB8AC3E}">
        <p14:creationId xmlns:p14="http://schemas.microsoft.com/office/powerpoint/2010/main" val="855293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39"/>
          <p:cNvSpPr>
            <a:spLocks noChangeArrowheads="1"/>
          </p:cNvSpPr>
          <p:nvPr/>
        </p:nvSpPr>
        <p:spPr bwMode="auto">
          <a:xfrm>
            <a:off x="416159" y="278281"/>
            <a:ext cx="27780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微软雅黑" pitchFamily="34" charset="-122"/>
                <a:ea typeface="微软雅黑" pitchFamily="34" charset="-122"/>
              </a:rPr>
              <a:t>讨论与挑战</a:t>
            </a:r>
            <a:endParaRPr lang="en-US" altLang="zh-CN" sz="2000" dirty="0">
              <a:solidFill>
                <a:schemeClr val="accent1"/>
              </a:solidFill>
              <a:latin typeface="微软雅黑" pitchFamily="34" charset="-122"/>
              <a:ea typeface="微软雅黑" pitchFamily="34" charset="-122"/>
            </a:endParaRPr>
          </a:p>
        </p:txBody>
      </p:sp>
      <p:grpSp>
        <p:nvGrpSpPr>
          <p:cNvPr id="46" name="组合 45"/>
          <p:cNvGrpSpPr/>
          <p:nvPr/>
        </p:nvGrpSpPr>
        <p:grpSpPr>
          <a:xfrm>
            <a:off x="416158" y="699542"/>
            <a:ext cx="899592" cy="56017"/>
            <a:chOff x="0" y="2842590"/>
            <a:chExt cx="7054752" cy="89199"/>
          </a:xfrm>
        </p:grpSpPr>
        <p:sp>
          <p:nvSpPr>
            <p:cNvPr id="47" name="矩形 4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a:extLst>
              <a:ext uri="{FF2B5EF4-FFF2-40B4-BE49-F238E27FC236}">
                <a16:creationId xmlns:a16="http://schemas.microsoft.com/office/drawing/2014/main" id="{28249C54-5B3A-46FC-BB5B-565553DBA003}"/>
              </a:ext>
            </a:extLst>
          </p:cNvPr>
          <p:cNvSpPr/>
          <p:nvPr/>
        </p:nvSpPr>
        <p:spPr>
          <a:xfrm>
            <a:off x="772927" y="1131590"/>
            <a:ext cx="6912768" cy="2828788"/>
          </a:xfrm>
          <a:prstGeom prst="rect">
            <a:avLst/>
          </a:prstGeom>
        </p:spPr>
        <p:txBody>
          <a:bodyPr wrap="square">
            <a:spAutoFit/>
          </a:bodyPr>
          <a:lstStyle/>
          <a:p>
            <a:pPr marL="171450" indent="-171450">
              <a:lnSpc>
                <a:spcPct val="150000"/>
              </a:lnSpc>
              <a:buFont typeface="Wingdings" pitchFamily="2" charset="2"/>
              <a:buChar char="ü"/>
            </a:pPr>
            <a:r>
              <a:rPr lang="zh-CN" altLang="en-US" sz="1200" dirty="0">
                <a:ln w="6350">
                  <a:noFill/>
                </a:ln>
                <a:latin typeface="Impact" pitchFamily="34" charset="0"/>
                <a:ea typeface="微软雅黑" pitchFamily="34" charset="-122"/>
              </a:rPr>
              <a:t>目前大多数的顶尖方法都建立在设计完善的 </a:t>
            </a:r>
            <a:r>
              <a:rPr lang="en-US" altLang="zh-CN" sz="1200" dirty="0">
                <a:ln w="6350">
                  <a:noFill/>
                </a:ln>
                <a:latin typeface="Impact" pitchFamily="34" charset="0"/>
                <a:ea typeface="微软雅黑" pitchFamily="34" charset="-122"/>
              </a:rPr>
              <a:t>CNN </a:t>
            </a:r>
            <a:r>
              <a:rPr lang="zh-CN" altLang="en-US" sz="1200" dirty="0">
                <a:ln w="6350">
                  <a:noFill/>
                </a:ln>
                <a:latin typeface="Impact" pitchFamily="34" charset="0"/>
                <a:ea typeface="微软雅黑" pitchFamily="34" charset="-122"/>
              </a:rPr>
              <a:t>模型的基础上，这限制了改变配置的自由度（例如，网络结构和超参数）。为了处理更加复杂的任务，还需要更加可靠的模型压缩方法</a:t>
            </a:r>
            <a:endParaRPr lang="en-US" altLang="zh-CN" sz="1200" dirty="0">
              <a:ln w="6350">
                <a:noFill/>
              </a:ln>
              <a:latin typeface="Impact" pitchFamily="34" charset="0"/>
              <a:ea typeface="微软雅黑" pitchFamily="34" charset="-122"/>
            </a:endParaRPr>
          </a:p>
          <a:p>
            <a:pPr marL="171450" indent="-171450">
              <a:lnSpc>
                <a:spcPct val="150000"/>
              </a:lnSpc>
              <a:buFont typeface="Wingdings" pitchFamily="2" charset="2"/>
              <a:buChar char="ü"/>
            </a:pPr>
            <a:endParaRPr lang="zh-CN" altLang="en-US" sz="12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200" dirty="0">
                <a:ln w="6350">
                  <a:noFill/>
                </a:ln>
                <a:latin typeface="Impact" pitchFamily="34" charset="0"/>
                <a:ea typeface="微软雅黑" pitchFamily="34" charset="-122"/>
              </a:rPr>
              <a:t>剪枝是一种压缩和加速 </a:t>
            </a:r>
            <a:r>
              <a:rPr lang="en-US" altLang="zh-CN" sz="1200" dirty="0">
                <a:ln w="6350">
                  <a:noFill/>
                </a:ln>
                <a:latin typeface="Impact" pitchFamily="34" charset="0"/>
                <a:ea typeface="微软雅黑" pitchFamily="34" charset="-122"/>
              </a:rPr>
              <a:t>CNN </a:t>
            </a:r>
            <a:r>
              <a:rPr lang="zh-CN" altLang="en-US" sz="1200" dirty="0">
                <a:ln w="6350">
                  <a:noFill/>
                </a:ln>
                <a:latin typeface="Impact" pitchFamily="34" charset="0"/>
                <a:ea typeface="微软雅黑" pitchFamily="34" charset="-122"/>
              </a:rPr>
              <a:t>的有效方式。目前大多数的剪枝技术都是以减少神经元之间的连接设计的。另一方面，对通道进行剪枝可以直接减小特征映射的宽度并压缩模型。这很有效，但也存在挑战，因为减少通道会显著地改变下一层的输入。确定这类问题的解决方式同样很重要</a:t>
            </a:r>
            <a:endParaRPr lang="en-US" altLang="zh-CN" sz="1200" dirty="0">
              <a:ln w="6350">
                <a:noFill/>
              </a:ln>
              <a:latin typeface="Impact" pitchFamily="34" charset="0"/>
              <a:ea typeface="微软雅黑" pitchFamily="34" charset="-122"/>
            </a:endParaRPr>
          </a:p>
          <a:p>
            <a:pPr marL="171450" indent="-171450">
              <a:lnSpc>
                <a:spcPct val="150000"/>
              </a:lnSpc>
              <a:buFont typeface="Wingdings" pitchFamily="2" charset="2"/>
              <a:buChar char="ü"/>
            </a:pPr>
            <a:endParaRPr lang="en-US" altLang="zh-CN" sz="1200" dirty="0">
              <a:ln w="6350">
                <a:noFill/>
              </a:ln>
              <a:latin typeface="Impact" pitchFamily="34" charset="0"/>
              <a:ea typeface="微软雅黑" pitchFamily="34" charset="-122"/>
            </a:endParaRPr>
          </a:p>
          <a:p>
            <a:pPr marL="171450" indent="-171450">
              <a:lnSpc>
                <a:spcPct val="150000"/>
              </a:lnSpc>
              <a:buFont typeface="Wingdings" pitchFamily="2" charset="2"/>
              <a:buChar char="ü"/>
            </a:pPr>
            <a:r>
              <a:rPr lang="zh-CN" altLang="en-US" sz="1200" dirty="0">
                <a:ln w="6350">
                  <a:noFill/>
                </a:ln>
                <a:latin typeface="Impact" pitchFamily="34" charset="0"/>
                <a:ea typeface="微软雅黑" pitchFamily="34" charset="-122"/>
              </a:rPr>
              <a:t>多种小型平台（例如，移动设备、机器人、自动驾驶汽车）的硬件限制仍然是阻碍深层 </a:t>
            </a:r>
            <a:r>
              <a:rPr lang="en-US" altLang="zh-CN" sz="1200" dirty="0">
                <a:ln w="6350">
                  <a:noFill/>
                </a:ln>
                <a:latin typeface="Impact" pitchFamily="34" charset="0"/>
                <a:ea typeface="微软雅黑" pitchFamily="34" charset="-122"/>
              </a:rPr>
              <a:t>CNN </a:t>
            </a:r>
            <a:r>
              <a:rPr lang="zh-CN" altLang="en-US" sz="1200" dirty="0">
                <a:ln w="6350">
                  <a:noFill/>
                </a:ln>
                <a:latin typeface="Impact" pitchFamily="34" charset="0"/>
                <a:ea typeface="微软雅黑" pitchFamily="34" charset="-122"/>
              </a:rPr>
              <a:t>扩展的主要问题。如何全面利用有限的可用计算资源以及如何为这些平台设计特定的压缩方法仍然是个挑战结构化矩阵（</a:t>
            </a:r>
            <a:r>
              <a:rPr lang="en-US" altLang="zh-CN" sz="1200" dirty="0">
                <a:ln w="6350">
                  <a:noFill/>
                </a:ln>
                <a:latin typeface="Impact" pitchFamily="34" charset="0"/>
                <a:ea typeface="微软雅黑" pitchFamily="34" charset="-122"/>
              </a:rPr>
              <a:t>Designing Structural Matrix</a:t>
            </a:r>
            <a:r>
              <a:rPr lang="zh-CN" altLang="en-US" sz="1200" dirty="0">
                <a:ln w="6350">
                  <a:noFill/>
                </a:ln>
                <a:latin typeface="Impact" pitchFamily="34" charset="0"/>
                <a:ea typeface="微软雅黑" pitchFamily="34"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en-US" altLang="zh-CN" sz="4000" dirty="0">
                <a:ln w="6350">
                  <a:noFill/>
                </a:ln>
                <a:solidFill>
                  <a:schemeClr val="bg1">
                    <a:lumMod val="50000"/>
                  </a:schemeClr>
                </a:solidFill>
                <a:latin typeface="微软雅黑" pitchFamily="34" charset="-122"/>
                <a:ea typeface="微软雅黑" pitchFamily="34" charset="-122"/>
              </a:rPr>
              <a:t>Thank you for watch</a:t>
            </a:r>
            <a:endParaRPr lang="zh-CN" altLang="en-US" sz="4000" dirty="0">
              <a:ln w="6350">
                <a:noFill/>
              </a:ln>
              <a:solidFill>
                <a:schemeClr val="bg1">
                  <a:lumMod val="50000"/>
                </a:schemeClr>
              </a:solidFill>
              <a:latin typeface="微软雅黑" pitchFamily="34" charset="-122"/>
              <a:ea typeface="微软雅黑" pitchFamily="34" charset="-122"/>
            </a:endParaRPr>
          </a:p>
        </p:txBody>
      </p:sp>
      <p:grpSp>
        <p:nvGrpSpPr>
          <p:cNvPr id="24" name="组合 23"/>
          <p:cNvGrpSpPr/>
          <p:nvPr/>
        </p:nvGrpSpPr>
        <p:grpSpPr>
          <a:xfrm>
            <a:off x="4169094" y="3619668"/>
            <a:ext cx="174306" cy="174304"/>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sp>
        <p:nvSpPr>
          <p:cNvPr id="34" name="Text Box 19"/>
          <p:cNvSpPr txBox="1">
            <a:spLocks noChangeArrowheads="1"/>
          </p:cNvSpPr>
          <p:nvPr/>
        </p:nvSpPr>
        <p:spPr bwMode="auto">
          <a:xfrm>
            <a:off x="4361733" y="3579862"/>
            <a:ext cx="588623"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丁庆丰</a:t>
            </a:r>
            <a:endParaRPr lang="en-US" altLang="zh-CN" sz="1050"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4"/>
          <p:cNvSpPr>
            <a:spLocks noChangeArrowheads="1"/>
          </p:cNvSpPr>
          <p:nvPr/>
        </p:nvSpPr>
        <p:spPr bwMode="auto">
          <a:xfrm>
            <a:off x="641055" y="1275606"/>
            <a:ext cx="3548211"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郑板桥在</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赠君谋父子</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一诗中曾写道，</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神经网络</a:t>
            </a:r>
            <a:r>
              <a:rPr lang="zh-CN" altLang="en-US" sz="2000" dirty="0">
                <a:solidFill>
                  <a:schemeClr val="accent1"/>
                </a:solidFill>
                <a:latin typeface="微软雅黑" pitchFamily="34" charset="-122"/>
                <a:ea typeface="微软雅黑" pitchFamily="34" charset="-122"/>
              </a:rPr>
              <a:t>加速</a:t>
            </a:r>
            <a:endParaRPr lang="en-US" altLang="zh-CN" sz="2000" dirty="0">
              <a:solidFill>
                <a:schemeClr val="accent1"/>
              </a:solidFill>
              <a:latin typeface="微软雅黑" pitchFamily="34" charset="-122"/>
              <a:ea typeface="微软雅黑" pitchFamily="34" charset="-122"/>
            </a:endParaRP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7C76C434-D7F3-4EB9-8FA6-276615FE94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57" y="830153"/>
            <a:ext cx="3302138" cy="3579862"/>
          </a:xfrm>
          <a:prstGeom prst="rect">
            <a:avLst/>
          </a:prstGeom>
        </p:spPr>
      </p:pic>
      <p:sp>
        <p:nvSpPr>
          <p:cNvPr id="37" name="Rectangle 24">
            <a:extLst>
              <a:ext uri="{FF2B5EF4-FFF2-40B4-BE49-F238E27FC236}">
                <a16:creationId xmlns:a16="http://schemas.microsoft.com/office/drawing/2014/main" id="{0B0B1F4A-C724-4D6F-872A-A3570BF69FD5}"/>
              </a:ext>
            </a:extLst>
          </p:cNvPr>
          <p:cNvSpPr>
            <a:spLocks noChangeArrowheads="1"/>
          </p:cNvSpPr>
          <p:nvPr/>
        </p:nvSpPr>
        <p:spPr bwMode="auto">
          <a:xfrm>
            <a:off x="639940" y="1693678"/>
            <a:ext cx="4025645"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“删繁就简三秋树，领异标新二月花。”</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Rectangle 24">
            <a:extLst>
              <a:ext uri="{FF2B5EF4-FFF2-40B4-BE49-F238E27FC236}">
                <a16:creationId xmlns:a16="http://schemas.microsoft.com/office/drawing/2014/main" id="{64A37050-C61D-493D-81DE-C35A0AFFB795}"/>
              </a:ext>
            </a:extLst>
          </p:cNvPr>
          <p:cNvSpPr>
            <a:spLocks noChangeArrowheads="1"/>
          </p:cNvSpPr>
          <p:nvPr/>
        </p:nvSpPr>
        <p:spPr bwMode="auto">
          <a:xfrm>
            <a:off x="578720" y="2620084"/>
            <a:ext cx="3610546" cy="101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dirty="0">
                <a:solidFill>
                  <a:schemeClr val="bg1">
                    <a:lumMod val="50000"/>
                  </a:schemeClr>
                </a:solidFill>
              </a:rPr>
              <a:t>在人工智能领域，深度神经网络的设计，如同绘制枝蔓繁复的兰竹，需在底层对其删繁就简；而将其拓展至不同场景的应用，则如同面向不同意境的引申，需要创新算法的支撑。</a:t>
            </a:r>
            <a:endParaRPr lang="en-US" altLang="zh-CN" sz="1400" dirty="0">
              <a:solidFill>
                <a:schemeClr val="bg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研究</a:t>
            </a:r>
            <a:r>
              <a:rPr lang="zh-CN" altLang="en-US" sz="2000" dirty="0">
                <a:solidFill>
                  <a:schemeClr val="accent1"/>
                </a:solidFill>
                <a:latin typeface="微软雅黑" pitchFamily="34" charset="-122"/>
                <a:ea typeface="微软雅黑" pitchFamily="34" charset="-122"/>
              </a:rPr>
              <a:t>背景</a:t>
            </a:r>
            <a:r>
              <a:rPr lang="zh-CN" altLang="en-US" sz="2000" dirty="0">
                <a:solidFill>
                  <a:schemeClr val="bg1">
                    <a:lumMod val="50000"/>
                  </a:schemeClr>
                </a:solidFill>
                <a:latin typeface="微软雅黑" pitchFamily="34" charset="-122"/>
                <a:ea typeface="微软雅黑" pitchFamily="34" charset="-122"/>
              </a:rPr>
              <a:t>和</a:t>
            </a:r>
            <a:r>
              <a:rPr lang="zh-CN" altLang="en-US" sz="2000" dirty="0">
                <a:solidFill>
                  <a:schemeClr val="accent1"/>
                </a:solidFill>
                <a:latin typeface="微软雅黑" pitchFamily="34" charset="-122"/>
                <a:ea typeface="微软雅黑" pitchFamily="34" charset="-122"/>
              </a:rPr>
              <a:t>意义</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a:extLst>
              <a:ext uri="{FF2B5EF4-FFF2-40B4-BE49-F238E27FC236}">
                <a16:creationId xmlns:a16="http://schemas.microsoft.com/office/drawing/2014/main" id="{F40BD3FD-8D20-4858-B950-33B50FBBCE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954" y="1442033"/>
            <a:ext cx="7275834" cy="22594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组合 6151"/>
          <p:cNvGrpSpPr/>
          <p:nvPr/>
        </p:nvGrpSpPr>
        <p:grpSpPr>
          <a:xfrm>
            <a:off x="1508125" y="1981926"/>
            <a:ext cx="1949450" cy="1951640"/>
            <a:chOff x="1903413" y="1601788"/>
            <a:chExt cx="1949450" cy="1951038"/>
          </a:xfrm>
        </p:grpSpPr>
        <p:sp>
          <p:nvSpPr>
            <p:cNvPr id="28" name="Oval 6"/>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7"/>
            <p:cNvSpPr>
              <a:spLocks noChangeArrowheads="1"/>
            </p:cNvSpPr>
            <p:nvPr/>
          </p:nvSpPr>
          <p:spPr bwMode="auto">
            <a:xfrm>
              <a:off x="2730500" y="2430463"/>
              <a:ext cx="295275" cy="295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0" name="Freeform 8"/>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9"/>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144" name="Freeform 10"/>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6151" name="组合 6150"/>
          <p:cNvGrpSpPr/>
          <p:nvPr/>
        </p:nvGrpSpPr>
        <p:grpSpPr>
          <a:xfrm>
            <a:off x="1112839" y="1797719"/>
            <a:ext cx="1373187" cy="1160821"/>
            <a:chOff x="1508126" y="1417638"/>
            <a:chExt cx="1373187" cy="1160463"/>
          </a:xfrm>
        </p:grpSpPr>
        <p:sp>
          <p:nvSpPr>
            <p:cNvPr id="6145" name="Freeform 11"/>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147" name="Freeform 12"/>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6148" name="Freeform 13"/>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49" name="Freeform 14"/>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150" name="Freeform 15"/>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grpSp>
      <p:sp>
        <p:nvSpPr>
          <p:cNvPr id="42" name="Freeform 12"/>
          <p:cNvSpPr/>
          <p:nvPr/>
        </p:nvSpPr>
        <p:spPr bwMode="auto">
          <a:xfrm flipV="1">
            <a:off x="1112839" y="2957745"/>
            <a:ext cx="1373187" cy="1291865"/>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91440" tIns="45720" rIns="91440" bIns="45720" numCol="1" anchor="t" anchorCtr="0" compatLnSpc="1"/>
          <a:lstStyle/>
          <a:p>
            <a:endParaRPr lang="zh-CN" altLang="en-US"/>
          </a:p>
        </p:txBody>
      </p:sp>
      <p:sp>
        <p:nvSpPr>
          <p:cNvPr id="47" name="Rectangle 24"/>
          <p:cNvSpPr>
            <a:spLocks noChangeArrowheads="1"/>
          </p:cNvSpPr>
          <p:nvPr/>
        </p:nvSpPr>
        <p:spPr bwMode="auto">
          <a:xfrm>
            <a:off x="5123940" y="1425827"/>
            <a:ext cx="2664296" cy="44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参数修剪和共享</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ts val="300"/>
              </a:spcBef>
            </a:pPr>
            <a:r>
              <a:rPr lang="en-US" altLang="zh-CN" sz="1050" dirty="0">
                <a:solidFill>
                  <a:schemeClr val="bg1">
                    <a:lumMod val="50000"/>
                  </a:schemeClr>
                </a:solidFill>
                <a:latin typeface="微软雅黑" panose="020B0503020204020204" pitchFamily="34" charset="-122"/>
                <a:ea typeface="微软雅黑" panose="020B0503020204020204" pitchFamily="34" charset="-122"/>
              </a:rPr>
              <a:t>parameter pruning and sharing</a:t>
            </a:r>
          </a:p>
        </p:txBody>
      </p:sp>
      <p:sp>
        <p:nvSpPr>
          <p:cNvPr id="6153" name="椭圆 6152"/>
          <p:cNvSpPr/>
          <p:nvPr/>
        </p:nvSpPr>
        <p:spPr>
          <a:xfrm>
            <a:off x="4319972" y="1394230"/>
            <a:ext cx="504056" cy="5042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01</a:t>
            </a:r>
            <a:endParaRPr lang="zh-CN" altLang="en-US" dirty="0"/>
          </a:p>
        </p:txBody>
      </p:sp>
      <p:sp>
        <p:nvSpPr>
          <p:cNvPr id="50" name="椭圆 49"/>
          <p:cNvSpPr/>
          <p:nvPr/>
        </p:nvSpPr>
        <p:spPr>
          <a:xfrm>
            <a:off x="4319972" y="2249259"/>
            <a:ext cx="504056" cy="504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02</a:t>
            </a:r>
            <a:endParaRPr lang="zh-CN" altLang="en-US" dirty="0"/>
          </a:p>
        </p:txBody>
      </p:sp>
      <p:sp>
        <p:nvSpPr>
          <p:cNvPr id="52" name="椭圆 51"/>
          <p:cNvSpPr/>
          <p:nvPr/>
        </p:nvSpPr>
        <p:spPr>
          <a:xfrm>
            <a:off x="4319972" y="3097661"/>
            <a:ext cx="504056" cy="50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03</a:t>
            </a:r>
            <a:endParaRPr lang="zh-CN" altLang="en-US" dirty="0"/>
          </a:p>
        </p:txBody>
      </p:sp>
      <p:sp>
        <p:nvSpPr>
          <p:cNvPr id="54" name="椭圆 53"/>
          <p:cNvSpPr/>
          <p:nvPr/>
        </p:nvSpPr>
        <p:spPr>
          <a:xfrm>
            <a:off x="4319972" y="3952689"/>
            <a:ext cx="504056" cy="5042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04</a:t>
            </a:r>
            <a:endParaRPr lang="zh-CN" altLang="en-US" dirty="0"/>
          </a:p>
        </p:txBody>
      </p:sp>
      <p:sp>
        <p:nvSpPr>
          <p:cNvPr id="2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研究</a:t>
            </a:r>
            <a:r>
              <a:rPr lang="zh-CN" altLang="en-US" sz="2000" dirty="0">
                <a:solidFill>
                  <a:schemeClr val="accent1"/>
                </a:solidFill>
                <a:latin typeface="微软雅黑" pitchFamily="34" charset="-122"/>
                <a:ea typeface="微软雅黑" pitchFamily="34" charset="-122"/>
              </a:rPr>
              <a:t>现状</a:t>
            </a:r>
            <a:endParaRPr lang="en-US" altLang="zh-CN" sz="2000" dirty="0">
              <a:solidFill>
                <a:schemeClr val="accent1"/>
              </a:solidFill>
              <a:latin typeface="微软雅黑" pitchFamily="34" charset="-122"/>
              <a:ea typeface="微软雅黑" pitchFamily="34" charset="-122"/>
            </a:endParaRPr>
          </a:p>
        </p:txBody>
      </p:sp>
      <p:grpSp>
        <p:nvGrpSpPr>
          <p:cNvPr id="27" name="组合 26"/>
          <p:cNvGrpSpPr/>
          <p:nvPr/>
        </p:nvGrpSpPr>
        <p:grpSpPr>
          <a:xfrm>
            <a:off x="416158" y="699542"/>
            <a:ext cx="899592" cy="56017"/>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Rectangle 24">
            <a:extLst>
              <a:ext uri="{FF2B5EF4-FFF2-40B4-BE49-F238E27FC236}">
                <a16:creationId xmlns:a16="http://schemas.microsoft.com/office/drawing/2014/main" id="{0220CB5A-4F4E-46CD-8CFC-1CC687B7F1A9}"/>
              </a:ext>
            </a:extLst>
          </p:cNvPr>
          <p:cNvSpPr>
            <a:spLocks noChangeArrowheads="1"/>
          </p:cNvSpPr>
          <p:nvPr/>
        </p:nvSpPr>
        <p:spPr bwMode="auto">
          <a:xfrm>
            <a:off x="5123940" y="3146104"/>
            <a:ext cx="2664296" cy="43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转移</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紧凑卷积滤波器</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ts val="300"/>
              </a:spcBef>
            </a:pPr>
            <a:r>
              <a:rPr lang="en-US" altLang="zh-CN" sz="1050" dirty="0">
                <a:solidFill>
                  <a:schemeClr val="bg1">
                    <a:lumMod val="50000"/>
                  </a:schemeClr>
                </a:solidFill>
                <a:latin typeface="微软雅黑" panose="020B0503020204020204" pitchFamily="34" charset="-122"/>
                <a:ea typeface="微软雅黑" panose="020B0503020204020204" pitchFamily="34" charset="-122"/>
              </a:rPr>
              <a:t>transferred/compact convolutional filters</a:t>
            </a:r>
          </a:p>
        </p:txBody>
      </p:sp>
      <p:sp>
        <p:nvSpPr>
          <p:cNvPr id="37" name="Rectangle 24">
            <a:extLst>
              <a:ext uri="{FF2B5EF4-FFF2-40B4-BE49-F238E27FC236}">
                <a16:creationId xmlns:a16="http://schemas.microsoft.com/office/drawing/2014/main" id="{57DD54BF-7AED-4B47-A59F-BF392BD8BFA4}"/>
              </a:ext>
            </a:extLst>
          </p:cNvPr>
          <p:cNvSpPr>
            <a:spLocks noChangeArrowheads="1"/>
          </p:cNvSpPr>
          <p:nvPr/>
        </p:nvSpPr>
        <p:spPr bwMode="auto">
          <a:xfrm>
            <a:off x="5123940" y="2263444"/>
            <a:ext cx="2664296" cy="43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低秩因子分解</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ts val="300"/>
              </a:spcBef>
            </a:pPr>
            <a:r>
              <a:rPr lang="en-US" altLang="zh-CN" sz="1050" dirty="0">
                <a:solidFill>
                  <a:schemeClr val="bg1">
                    <a:lumMod val="50000"/>
                  </a:schemeClr>
                </a:solidFill>
                <a:latin typeface="微软雅黑" panose="020B0503020204020204" pitchFamily="34" charset="-122"/>
                <a:ea typeface="微软雅黑" panose="020B0503020204020204" pitchFamily="34" charset="-122"/>
              </a:rPr>
              <a:t>low-rank factorization</a:t>
            </a:r>
          </a:p>
        </p:txBody>
      </p:sp>
      <p:sp>
        <p:nvSpPr>
          <p:cNvPr id="38" name="Rectangle 24">
            <a:extLst>
              <a:ext uri="{FF2B5EF4-FFF2-40B4-BE49-F238E27FC236}">
                <a16:creationId xmlns:a16="http://schemas.microsoft.com/office/drawing/2014/main" id="{ED216FA4-9675-4208-981C-30770C4479A1}"/>
              </a:ext>
            </a:extLst>
          </p:cNvPr>
          <p:cNvSpPr>
            <a:spLocks noChangeArrowheads="1"/>
          </p:cNvSpPr>
          <p:nvPr/>
        </p:nvSpPr>
        <p:spPr bwMode="auto">
          <a:xfrm>
            <a:off x="5123940" y="3984286"/>
            <a:ext cx="2664296" cy="44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知识蒸馏</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ts val="300"/>
              </a:spcBef>
            </a:pPr>
            <a:r>
              <a:rPr lang="en-US" altLang="zh-CN" sz="1050" dirty="0">
                <a:solidFill>
                  <a:schemeClr val="bg1">
                    <a:lumMod val="50000"/>
                  </a:schemeClr>
                </a:solidFill>
                <a:latin typeface="微软雅黑" panose="020B0503020204020204" pitchFamily="34" charset="-122"/>
                <a:ea typeface="微软雅黑" panose="020B0503020204020204" pitchFamily="34" charset="-122"/>
              </a:rPr>
              <a:t>knowledge distillation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研究</a:t>
            </a:r>
            <a:r>
              <a:rPr lang="zh-CN" altLang="en-US" sz="2000" dirty="0">
                <a:solidFill>
                  <a:schemeClr val="accent1"/>
                </a:solidFill>
                <a:latin typeface="微软雅黑" pitchFamily="34" charset="-122"/>
                <a:ea typeface="微软雅黑" pitchFamily="34" charset="-122"/>
              </a:rPr>
              <a:t>现状</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5563EB04-BBFD-4F5A-B842-0B85073082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85" y="987574"/>
            <a:ext cx="9144000" cy="33341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研究现状</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a:extLst>
              <a:ext uri="{FF2B5EF4-FFF2-40B4-BE49-F238E27FC236}">
                <a16:creationId xmlns:a16="http://schemas.microsoft.com/office/drawing/2014/main" id="{E649EAB6-1476-45D7-B23D-0248C07FDF37}"/>
              </a:ext>
            </a:extLst>
          </p:cNvPr>
          <p:cNvPicPr>
            <a:picLocks noChangeAspect="1"/>
          </p:cNvPicPr>
          <p:nvPr/>
        </p:nvPicPr>
        <p:blipFill>
          <a:blip r:embed="rId3"/>
          <a:stretch>
            <a:fillRect/>
          </a:stretch>
        </p:blipFill>
        <p:spPr>
          <a:xfrm>
            <a:off x="14858" y="987574"/>
            <a:ext cx="9145662" cy="3023789"/>
          </a:xfrm>
          <a:prstGeom prst="rect">
            <a:avLst/>
          </a:prstGeom>
        </p:spPr>
      </p:pic>
    </p:spTree>
    <p:extLst>
      <p:ext uri="{BB962C8B-B14F-4D97-AF65-F5344CB8AC3E}">
        <p14:creationId xmlns:p14="http://schemas.microsoft.com/office/powerpoint/2010/main" val="200356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4340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Parameter pruning and sharing</a:t>
            </a:r>
            <a:endParaRPr lang="en-US" altLang="zh-CN" sz="2000" dirty="0">
              <a:solidFill>
                <a:schemeClr val="accent1"/>
              </a:solidFill>
              <a:latin typeface="微软雅黑" pitchFamily="34" charset="-122"/>
              <a:ea typeface="微软雅黑" pitchFamily="34" charset="-122"/>
            </a:endParaRPr>
          </a:p>
        </p:txBody>
      </p:sp>
      <p:sp>
        <p:nvSpPr>
          <p:cNvPr id="151" name="矩形 150">
            <a:extLst>
              <a:ext uri="{FF2B5EF4-FFF2-40B4-BE49-F238E27FC236}">
                <a16:creationId xmlns:a16="http://schemas.microsoft.com/office/drawing/2014/main" id="{BA1DACA8-EC5B-4199-802F-1CB5680D0400}"/>
              </a:ext>
            </a:extLst>
          </p:cNvPr>
          <p:cNvSpPr/>
          <p:nvPr/>
        </p:nvSpPr>
        <p:spPr>
          <a:xfrm>
            <a:off x="1115616" y="1563638"/>
            <a:ext cx="5256584" cy="1807290"/>
          </a:xfrm>
          <a:prstGeom prst="rect">
            <a:avLst/>
          </a:prstGeom>
        </p:spPr>
        <p:txBody>
          <a:bodyPr wrap="square">
            <a:spAutoFit/>
          </a:bodyPr>
          <a:lstStyle/>
          <a:p>
            <a:pPr marL="171450" indent="-171450">
              <a:lnSpc>
                <a:spcPct val="150000"/>
              </a:lnSpc>
              <a:buFont typeface="Wingdings" pitchFamily="2" charset="2"/>
              <a:buChar char="ü"/>
            </a:pPr>
            <a:r>
              <a:rPr lang="zh-CN" altLang="en-US" sz="1400" dirty="0">
                <a:ln w="6350">
                  <a:noFill/>
                </a:ln>
                <a:latin typeface="Impact" pitchFamily="34" charset="0"/>
                <a:ea typeface="微软雅黑" pitchFamily="34" charset="-122"/>
              </a:rPr>
              <a:t>量化和二进制化（</a:t>
            </a:r>
            <a:r>
              <a:rPr lang="en-US" altLang="zh-CN" sz="1600" dirty="0">
                <a:ln w="6350">
                  <a:noFill/>
                </a:ln>
                <a:ea typeface="微软雅黑" pitchFamily="34" charset="-122"/>
              </a:rPr>
              <a:t>Quantization and Binarization </a:t>
            </a:r>
            <a:r>
              <a:rPr lang="zh-CN" altLang="en-US" sz="1400" dirty="0">
                <a:ln w="6350">
                  <a:noFill/>
                </a:ln>
                <a:latin typeface="Impact" pitchFamily="34" charset="0"/>
                <a:ea typeface="微软雅黑" pitchFamily="34" charset="-122"/>
              </a:rPr>
              <a:t>）</a:t>
            </a:r>
            <a:endParaRPr lang="en-US" altLang="zh-CN" sz="1400" dirty="0">
              <a:ln w="6350">
                <a:noFill/>
              </a:ln>
              <a:latin typeface="Impact" pitchFamily="34" charset="0"/>
              <a:ea typeface="微软雅黑" pitchFamily="34" charset="-122"/>
            </a:endParaRPr>
          </a:p>
          <a:p>
            <a:pPr marL="171450" indent="-171450">
              <a:lnSpc>
                <a:spcPct val="150000"/>
              </a:lnSpc>
              <a:buFont typeface="Wingdings" pitchFamily="2" charset="2"/>
              <a:buChar char="ü"/>
            </a:pPr>
            <a:endParaRPr lang="zh-CN" altLang="en-US" sz="14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400" dirty="0">
                <a:ln w="6350">
                  <a:noFill/>
                </a:ln>
                <a:latin typeface="Impact" pitchFamily="34" charset="0"/>
                <a:ea typeface="微软雅黑" pitchFamily="34" charset="-122"/>
              </a:rPr>
              <a:t>剪枝和共享</a:t>
            </a:r>
            <a:r>
              <a:rPr lang="zh-CN" altLang="en-US" sz="1600" dirty="0">
                <a:ln w="6350">
                  <a:noFill/>
                </a:ln>
                <a:ea typeface="微软雅黑" pitchFamily="34" charset="-122"/>
              </a:rPr>
              <a:t>（</a:t>
            </a:r>
            <a:r>
              <a:rPr lang="en-US" altLang="zh-CN" sz="1600" dirty="0">
                <a:ln w="6350">
                  <a:noFill/>
                </a:ln>
                <a:ea typeface="微软雅黑" pitchFamily="34" charset="-122"/>
              </a:rPr>
              <a:t>Pruning and Sharing </a:t>
            </a:r>
            <a:r>
              <a:rPr lang="zh-CN" altLang="en-US" sz="1400" dirty="0">
                <a:ln w="6350">
                  <a:noFill/>
                </a:ln>
                <a:latin typeface="Impact" pitchFamily="34" charset="0"/>
                <a:ea typeface="微软雅黑" pitchFamily="34" charset="-122"/>
              </a:rPr>
              <a:t>）</a:t>
            </a:r>
            <a:endParaRPr lang="en-US" altLang="zh-CN" sz="1600" dirty="0">
              <a:ln w="6350">
                <a:noFill/>
              </a:ln>
              <a:latin typeface="Impact" pitchFamily="34" charset="0"/>
              <a:ea typeface="微软雅黑" pitchFamily="34" charset="-122"/>
            </a:endParaRPr>
          </a:p>
          <a:p>
            <a:pPr marL="171450" indent="-171450">
              <a:lnSpc>
                <a:spcPct val="150000"/>
              </a:lnSpc>
              <a:buFont typeface="Wingdings" pitchFamily="2" charset="2"/>
              <a:buChar char="ü"/>
            </a:pPr>
            <a:endParaRPr lang="zh-CN" altLang="en-US" sz="14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400" dirty="0">
                <a:ln w="6350">
                  <a:noFill/>
                </a:ln>
                <a:latin typeface="Impact" pitchFamily="34" charset="0"/>
                <a:ea typeface="微软雅黑" pitchFamily="34" charset="-122"/>
              </a:rPr>
              <a:t>设计结构化矩阵</a:t>
            </a:r>
            <a:r>
              <a:rPr lang="zh-CN" altLang="en-US" sz="1600" dirty="0">
                <a:ln w="6350">
                  <a:noFill/>
                </a:ln>
                <a:ea typeface="微软雅黑" pitchFamily="34" charset="-122"/>
              </a:rPr>
              <a:t>（</a:t>
            </a:r>
            <a:r>
              <a:rPr lang="en-US" altLang="zh-CN" sz="1600" dirty="0">
                <a:ln w="6350">
                  <a:noFill/>
                </a:ln>
                <a:ea typeface="微软雅黑" pitchFamily="34" charset="-122"/>
              </a:rPr>
              <a:t>Designing Structural Matrix</a:t>
            </a:r>
            <a:r>
              <a:rPr lang="zh-CN" altLang="en-US" sz="1600" dirty="0">
                <a:ln w="6350">
                  <a:noFill/>
                </a:ln>
                <a:ea typeface="微软雅黑" pitchFamily="34" charset="-122"/>
              </a:rPr>
              <a:t>）</a:t>
            </a: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39"/>
          <p:cNvSpPr>
            <a:spLocks noChangeArrowheads="1"/>
          </p:cNvSpPr>
          <p:nvPr/>
        </p:nvSpPr>
        <p:spPr bwMode="auto">
          <a:xfrm>
            <a:off x="323528" y="370558"/>
            <a:ext cx="4340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Parameter pruning and sharing</a:t>
            </a:r>
            <a:endParaRPr lang="en-US" altLang="zh-CN" sz="2000" dirty="0">
              <a:solidFill>
                <a:schemeClr val="accent1"/>
              </a:solidFill>
              <a:latin typeface="微软雅黑" pitchFamily="34" charset="-122"/>
              <a:ea typeface="微软雅黑" pitchFamily="34" charset="-122"/>
            </a:endParaRPr>
          </a:p>
        </p:txBody>
      </p:sp>
      <p:sp>
        <p:nvSpPr>
          <p:cNvPr id="151" name="矩形 150">
            <a:extLst>
              <a:ext uri="{FF2B5EF4-FFF2-40B4-BE49-F238E27FC236}">
                <a16:creationId xmlns:a16="http://schemas.microsoft.com/office/drawing/2014/main" id="{BA1DACA8-EC5B-4199-802F-1CB5680D0400}"/>
              </a:ext>
            </a:extLst>
          </p:cNvPr>
          <p:cNvSpPr/>
          <p:nvPr/>
        </p:nvSpPr>
        <p:spPr>
          <a:xfrm>
            <a:off x="251520" y="877158"/>
            <a:ext cx="5256584" cy="423449"/>
          </a:xfrm>
          <a:prstGeom prst="rect">
            <a:avLst/>
          </a:prstGeom>
        </p:spPr>
        <p:txBody>
          <a:bodyPr wrap="square">
            <a:spAutoFit/>
          </a:bodyPr>
          <a:lstStyle/>
          <a:p>
            <a:pPr marL="171450" indent="-171450">
              <a:lnSpc>
                <a:spcPct val="150000"/>
              </a:lnSpc>
              <a:buFont typeface="Wingdings" pitchFamily="2" charset="2"/>
              <a:buChar char="ü"/>
            </a:pPr>
            <a:r>
              <a:rPr lang="zh-CN" altLang="en-US" sz="1400" dirty="0">
                <a:ln w="6350">
                  <a:noFill/>
                </a:ln>
                <a:latin typeface="Impact" pitchFamily="34" charset="0"/>
                <a:ea typeface="微软雅黑" pitchFamily="34" charset="-122"/>
              </a:rPr>
              <a:t>量化和二进制化（</a:t>
            </a:r>
            <a:r>
              <a:rPr lang="en-US" altLang="zh-CN" sz="1600" dirty="0">
                <a:ln w="6350">
                  <a:noFill/>
                </a:ln>
                <a:ea typeface="微软雅黑" pitchFamily="34" charset="-122"/>
              </a:rPr>
              <a:t>Quantization and Binarization </a:t>
            </a:r>
            <a:r>
              <a:rPr lang="zh-CN" altLang="en-US" sz="1400" dirty="0">
                <a:ln w="6350">
                  <a:noFill/>
                </a:ln>
                <a:latin typeface="Impact" pitchFamily="34" charset="0"/>
                <a:ea typeface="微软雅黑" pitchFamily="34" charset="-122"/>
              </a:rPr>
              <a:t>）</a:t>
            </a:r>
            <a:endParaRPr lang="en-US" altLang="zh-CN" sz="1400" dirty="0">
              <a:ln w="6350">
                <a:noFill/>
              </a:ln>
              <a:latin typeface="Impact" pitchFamily="34" charset="0"/>
              <a:ea typeface="微软雅黑" pitchFamily="34" charset="-122"/>
            </a:endParaRPr>
          </a:p>
        </p:txBody>
      </p:sp>
      <p:grpSp>
        <p:nvGrpSpPr>
          <p:cNvPr id="152" name="组合 151">
            <a:extLst>
              <a:ext uri="{FF2B5EF4-FFF2-40B4-BE49-F238E27FC236}">
                <a16:creationId xmlns:a16="http://schemas.microsoft.com/office/drawing/2014/main" id="{834A9F4D-A6F7-46B0-88F2-FA58EE389BEE}"/>
              </a:ext>
            </a:extLst>
          </p:cNvPr>
          <p:cNvGrpSpPr/>
          <p:nvPr/>
        </p:nvGrpSpPr>
        <p:grpSpPr>
          <a:xfrm>
            <a:off x="395536" y="771550"/>
            <a:ext cx="899592" cy="56017"/>
            <a:chOff x="0" y="2842590"/>
            <a:chExt cx="7054752" cy="89199"/>
          </a:xfrm>
        </p:grpSpPr>
        <p:sp>
          <p:nvSpPr>
            <p:cNvPr id="153" name="矩形 152">
              <a:extLst>
                <a:ext uri="{FF2B5EF4-FFF2-40B4-BE49-F238E27FC236}">
                  <a16:creationId xmlns:a16="http://schemas.microsoft.com/office/drawing/2014/main" id="{13F71BDF-42BB-4C9A-820D-C387D912AE1A}"/>
                </a:ext>
              </a:extLst>
            </p:cNvPr>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8FA2FEA9-8913-4D69-91EE-82304A4708BE}"/>
                </a:ext>
              </a:extLst>
            </p:cNvPr>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5200EB3-1E3B-4AE7-B9B3-109AD5EBEAAE}"/>
                </a:ext>
              </a:extLst>
            </p:cNvPr>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5A1608B-645F-46F1-A853-FD7FCDC13EE5}"/>
                </a:ext>
              </a:extLst>
            </p:cNvPr>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7EF3FF07-FB86-4EBD-B145-178A95D6507E}"/>
              </a:ext>
            </a:extLst>
          </p:cNvPr>
          <p:cNvPicPr>
            <a:picLocks noChangeAspect="1"/>
          </p:cNvPicPr>
          <p:nvPr/>
        </p:nvPicPr>
        <p:blipFill>
          <a:blip r:embed="rId3"/>
          <a:stretch>
            <a:fillRect/>
          </a:stretch>
        </p:blipFill>
        <p:spPr>
          <a:xfrm>
            <a:off x="957781" y="1487127"/>
            <a:ext cx="7178225" cy="2969656"/>
          </a:xfrm>
          <a:prstGeom prst="rect">
            <a:avLst/>
          </a:prstGeom>
        </p:spPr>
      </p:pic>
    </p:spTree>
    <p:extLst>
      <p:ext uri="{BB962C8B-B14F-4D97-AF65-F5344CB8AC3E}">
        <p14:creationId xmlns:p14="http://schemas.microsoft.com/office/powerpoint/2010/main" val="2465906757"/>
      </p:ext>
    </p:extLst>
  </p:cSld>
  <p:clrMapOvr>
    <a:masterClrMapping/>
  </p:clrMapOvr>
</p:sld>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1327</Words>
  <Application>Microsoft Office PowerPoint</Application>
  <PresentationFormat>全屏显示(16:9)</PresentationFormat>
  <Paragraphs>105</Paragraphs>
  <Slides>23</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PingFangSC-Regular</vt:lpstr>
      <vt:lpstr>PingFangSC-Semibold</vt:lpstr>
      <vt:lpstr>华文中宋</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PPTS</dc:subject>
  <dc:creator>锐旗设计;https://9ppt.taobao.com</dc:creator>
  <cp:keywords>锐旗设计；https://9ppt.taobao.com</cp:keywords>
  <dc:description>PPTS</dc:description>
  <cp:lastModifiedBy> </cp:lastModifiedBy>
  <cp:revision>52</cp:revision>
  <dcterms:created xsi:type="dcterms:W3CDTF">2016-04-09T09:29:00Z</dcterms:created>
  <dcterms:modified xsi:type="dcterms:W3CDTF">2019-10-18T04:38:11Z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