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5"/>
    <p:sldId id="257" r:id="rId6"/>
    <p:sldId id="272" r:id="rId7"/>
    <p:sldId id="273" r:id="rId8"/>
    <p:sldId id="274" r:id="rId9"/>
    <p:sldId id="265" r:id="rId10"/>
    <p:sldId id="266" r:id="rId11"/>
    <p:sldId id="267" r:id="rId12"/>
    <p:sldId id="268" r:id="rId13"/>
    <p:sldId id="269" r:id="rId14"/>
    <p:sldId id="270" r:id="rId15"/>
    <p:sldId id="271" r:id="rId16"/>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notesViewPr>
    <p:cSldViewPr snapToGrid="0">
      <p:cViewPr varScale="1">
        <p:scale>
          <a:sx n="88" d="100"/>
          <a:sy n="88"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6CCF629-D403-49A7-82D8-634F9FA3B0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547B707E-C147-4844-BC66-31C91B5176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24032D-9ABC-47A8-9B73-99E14156AF44}" type="datetime1">
              <a:rPr lang="zh-CN" altLang="en-US" smtClean="0">
                <a:latin typeface="Microsoft YaHei UI" panose="020B0503020204020204" pitchFamily="34" charset="-122"/>
                <a:ea typeface="Microsoft YaHei UI" panose="020B0503020204020204" pitchFamily="34" charset="-122"/>
              </a:rPr>
              <a:t>2020/2/11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DB4015DB-6872-4912-BC1F-A43EAAF12C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4706369C-1FB5-40CA-94AF-9E1944699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DBCA23-E393-40D6-AE37-447DA6F26C02}"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35519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FC0107CA-4135-4626-982C-0AF090F60014}" type="datetime1">
              <a:rPr lang="zh-CN" altLang="en-US" noProof="0" smtClean="0"/>
              <a:t>2020/2/11</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73DA1C14-6B6D-464C-BE38-643D566ECF52}" type="slidenum">
              <a:rPr lang="en-US" altLang="zh-CN" noProof="0" smtClean="0"/>
              <a:pPr/>
              <a:t>‹#›</a:t>
            </a:fld>
            <a:endParaRPr lang="zh-CN" altLang="en-US" noProof="0"/>
          </a:p>
        </p:txBody>
      </p:sp>
    </p:spTree>
    <p:extLst>
      <p:ext uri="{BB962C8B-B14F-4D97-AF65-F5344CB8AC3E}">
        <p14:creationId xmlns:p14="http://schemas.microsoft.com/office/powerpoint/2010/main" val="7780456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1</a:t>
            </a:fld>
            <a:endParaRPr lang="zh-CN" altLang="en-US"/>
          </a:p>
        </p:txBody>
      </p:sp>
    </p:spTree>
    <p:extLst>
      <p:ext uri="{BB962C8B-B14F-4D97-AF65-F5344CB8AC3E}">
        <p14:creationId xmlns:p14="http://schemas.microsoft.com/office/powerpoint/2010/main" val="394824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2</a:t>
            </a:fld>
            <a:endParaRPr lang="zh-CN" altLang="en-US"/>
          </a:p>
        </p:txBody>
      </p:sp>
    </p:spTree>
    <p:extLst>
      <p:ext uri="{BB962C8B-B14F-4D97-AF65-F5344CB8AC3E}">
        <p14:creationId xmlns:p14="http://schemas.microsoft.com/office/powerpoint/2010/main" val="341419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a:xfrm>
            <a:off x="6913821" y="6370429"/>
            <a:ext cx="3500715" cy="309201"/>
          </a:xfrm>
        </p:spPr>
        <p:txBody>
          <a:bodyPr rtlCol="0"/>
          <a:lstStyle/>
          <a:p>
            <a:pPr rtl="0"/>
            <a:fld id="{B6A0762B-05E6-4033-A216-F7C487E227F3}" type="datetime1">
              <a:rPr lang="zh-CN" altLang="en-US" noProof="0" smtClean="0"/>
              <a:t>2020/2/11</a:t>
            </a:fld>
            <a:endParaRPr lang="zh-CN" altLang="en-US" noProof="0"/>
          </a:p>
        </p:txBody>
      </p:sp>
      <p:sp>
        <p:nvSpPr>
          <p:cNvPr id="5" name="页脚占位符 4"/>
          <p:cNvSpPr>
            <a:spLocks noGrp="1"/>
          </p:cNvSpPr>
          <p:nvPr>
            <p:ph type="ftr" sz="quarter" idx="11"/>
          </p:nvPr>
        </p:nvSpPr>
        <p:spPr>
          <a:xfrm>
            <a:off x="1777464" y="6370430"/>
            <a:ext cx="4973915" cy="309201"/>
          </a:xfrm>
        </p:spPr>
        <p:txBody>
          <a:bodyPr rtlCol="0"/>
          <a:lstStyle/>
          <a:p>
            <a:pPr rtl="0"/>
            <a:r>
              <a:rPr lang="zh-CN" altLang="en-US" noProof="0"/>
              <a:t>在此处添加页脚</a:t>
            </a:r>
          </a:p>
        </p:txBody>
      </p:sp>
      <p:cxnSp>
        <p:nvCxnSpPr>
          <p:cNvPr id="15" name="直接连接符​​(S)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标题的图片">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组 7"/>
          <p:cNvGrpSpPr/>
          <p:nvPr/>
        </p:nvGrpSpPr>
        <p:grpSpPr>
          <a:xfrm>
            <a:off x="7477387" y="482170"/>
            <a:ext cx="4074533" cy="5149101"/>
            <a:chOff x="7477387" y="482170"/>
            <a:chExt cx="4074533" cy="5149101"/>
          </a:xfrm>
        </p:grpSpPr>
        <p:sp>
          <p:nvSpPr>
            <p:cNvPr id="18" name="长方形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长方形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title"/>
          </p:nvPr>
        </p:nvSpPr>
        <p:spPr>
          <a:xfrm>
            <a:off x="1451206" y="1129513"/>
            <a:ext cx="5532328" cy="1830584"/>
          </a:xfrm>
        </p:spPr>
        <p:txBody>
          <a:bodyPr rtlCol="0" anchor="b">
            <a:normAutofit/>
          </a:bodyPr>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a:xfrm>
            <a:off x="7236069" y="6332578"/>
            <a:ext cx="4315852" cy="320123"/>
          </a:xfrm>
        </p:spPr>
        <p:txBody>
          <a:bodyPr rtlCol="0"/>
          <a:lstStyle>
            <a:lvl1pPr algn="r">
              <a:defRPr/>
            </a:lvl1pPr>
          </a:lstStyle>
          <a:p>
            <a:pPr rtl="0"/>
            <a:fld id="{018A3583-9734-4197-A423-65C862BB05EC}" type="datetime1">
              <a:rPr lang="zh-CN" altLang="en-US" noProof="0" smtClean="0"/>
              <a:t>2020/2/11</a:t>
            </a:fld>
            <a:endParaRPr lang="zh-CN" altLang="en-US" noProof="0"/>
          </a:p>
        </p:txBody>
      </p:sp>
      <p:sp>
        <p:nvSpPr>
          <p:cNvPr id="6" name="页脚占位符 5"/>
          <p:cNvSpPr>
            <a:spLocks noGrp="1"/>
          </p:cNvSpPr>
          <p:nvPr>
            <p:ph type="ftr" sz="quarter" idx="11"/>
          </p:nvPr>
        </p:nvSpPr>
        <p:spPr>
          <a:xfrm>
            <a:off x="1447382" y="6332578"/>
            <a:ext cx="5541004" cy="320931"/>
          </a:xfrm>
        </p:spPr>
        <p:txBody>
          <a:bodyPr rtlCol="0"/>
          <a:lstStyle/>
          <a:p>
            <a:pPr rtl="0"/>
            <a:r>
              <a:rPr lang="zh-CN" altLang="en-US" noProof="0"/>
              <a:t>在此处添加页脚</a:t>
            </a:r>
          </a:p>
        </p:txBody>
      </p:sp>
      <p:cxnSp>
        <p:nvCxnSpPr>
          <p:cNvPr id="31" name="直接连接符​​(S)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53FF9AA4-A225-425C-B1DC-99C9CF484C38}" type="datetime1">
              <a:rPr lang="zh-CN" altLang="en-US" noProof="0" smtClean="0"/>
              <a:t>2020/2/11</a:t>
            </a:fld>
            <a:endParaRPr lang="zh-CN" altLang="en-US" noProof="0"/>
          </a:p>
        </p:txBody>
      </p:sp>
      <p:sp>
        <p:nvSpPr>
          <p:cNvPr id="5" name="页脚占位符 4"/>
          <p:cNvSpPr>
            <a:spLocks noGrp="1"/>
          </p:cNvSpPr>
          <p:nvPr>
            <p:ph type="ftr" sz="quarter" idx="11"/>
          </p:nvPr>
        </p:nvSpPr>
        <p:spPr/>
        <p:txBody>
          <a:bodyPr rtlCol="0"/>
          <a:lstStyle/>
          <a:p>
            <a:pPr rtl="0"/>
            <a:r>
              <a:rPr lang="zh-CN" altLang="en-US" noProof="0"/>
              <a:t>在此处添加页脚</a:t>
            </a:r>
          </a:p>
        </p:txBody>
      </p:sp>
      <p:cxnSp>
        <p:nvCxnSpPr>
          <p:cNvPr id="33" name="直接连接符​​(S)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标题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p>
            <a:pPr rtl="0"/>
            <a:fld id="{CF63D61D-19F1-45E2-8768-471CCDF95427}" type="datetime1">
              <a:rPr lang="zh-CN" altLang="en-US" noProof="0" smtClean="0"/>
              <a:t>2020/2/11</a:t>
            </a:fld>
            <a:endParaRPr lang="zh-CN" altLang="en-US" noProof="0"/>
          </a:p>
        </p:txBody>
      </p:sp>
      <p:sp>
        <p:nvSpPr>
          <p:cNvPr id="5" name="页脚占位符 4"/>
          <p:cNvSpPr>
            <a:spLocks noGrp="1"/>
          </p:cNvSpPr>
          <p:nvPr>
            <p:ph type="ftr" sz="quarter" idx="11"/>
          </p:nvPr>
        </p:nvSpPr>
        <p:spPr/>
        <p:txBody>
          <a:bodyPr rtlCol="0"/>
          <a:lstStyle/>
          <a:p>
            <a:pPr rtl="0"/>
            <a:r>
              <a:rPr lang="zh-CN" altLang="en-US" noProof="0"/>
              <a:t>在此处添加页脚</a:t>
            </a:r>
          </a:p>
        </p:txBody>
      </p:sp>
      <p:cxnSp>
        <p:nvCxnSpPr>
          <p:cNvPr id="15" name="直接连接符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1292239" y="2161853"/>
            <a:ext cx="4645152" cy="3448595"/>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258679" y="2168318"/>
            <a:ext cx="4645152" cy="344152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p>
            <a:pPr rtl="0"/>
            <a:fld id="{9D020296-E198-40B8-B0E8-193847819576}" type="datetime1">
              <a:rPr lang="zh-CN" altLang="en-US" noProof="0" smtClean="0"/>
              <a:t>2020/2/11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在此处添加页脚</a:t>
            </a:r>
          </a:p>
        </p:txBody>
      </p:sp>
      <p:cxnSp>
        <p:nvCxnSpPr>
          <p:cNvPr id="9" name="直接连接符​​(S)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标题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1287315" y="2755515"/>
            <a:ext cx="4645152" cy="2644457"/>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52486" y="2752737"/>
            <a:ext cx="4645152" cy="2637371"/>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p>
            <a:pPr rtl="0"/>
            <a:fld id="{1D2B2C30-77DF-40E9-9BB2-6FB90FDDF129}" type="datetime1">
              <a:rPr lang="zh-CN" altLang="en-US" noProof="0" smtClean="0"/>
              <a:t>2020/2/11</a:t>
            </a:fld>
            <a:endParaRPr lang="zh-CN" altLang="en-US" noProof="0"/>
          </a:p>
        </p:txBody>
      </p:sp>
      <p:sp>
        <p:nvSpPr>
          <p:cNvPr id="8" name="页脚占位符 7"/>
          <p:cNvSpPr>
            <a:spLocks noGrp="1"/>
          </p:cNvSpPr>
          <p:nvPr>
            <p:ph type="ftr" sz="quarter" idx="11"/>
          </p:nvPr>
        </p:nvSpPr>
        <p:spPr/>
        <p:txBody>
          <a:bodyPr rtlCol="0"/>
          <a:lstStyle/>
          <a:p>
            <a:pPr rtl="0"/>
            <a:r>
              <a:rPr lang="zh-CN" altLang="en-US" noProof="0"/>
              <a:t>在此处添加页脚</a:t>
            </a:r>
          </a:p>
        </p:txBody>
      </p:sp>
      <p:cxnSp>
        <p:nvCxnSpPr>
          <p:cNvPr id="11" name="直接连接符​​(S)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标题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p>
            <a:pPr rtl="0"/>
            <a:fld id="{0155F5BB-A6AD-4B1E-B65C-FFABEE38F6B5}" type="datetime1">
              <a:rPr lang="zh-CN" altLang="en-US" noProof="0" smtClean="0"/>
              <a:t>2020/2/11</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在此处添加页脚</a:t>
            </a:r>
          </a:p>
        </p:txBody>
      </p:sp>
      <p:cxnSp>
        <p:nvCxnSpPr>
          <p:cNvPr id="7" name="直接连接符​​(S)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标题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D778A3C6-BD10-441C-B413-4A32BBD9452E}" type="datetime1">
              <a:rPr lang="zh-CN" altLang="en-US" noProof="0" smtClean="0"/>
              <a:t>2020/2/11</a:t>
            </a:fld>
            <a:endParaRPr lang="zh-CN" altLang="en-US" noProof="0"/>
          </a:p>
        </p:txBody>
      </p:sp>
      <p:sp>
        <p:nvSpPr>
          <p:cNvPr id="3" name="页脚占位符 2"/>
          <p:cNvSpPr>
            <a:spLocks noGrp="1"/>
          </p:cNvSpPr>
          <p:nvPr>
            <p:ph type="ftr" sz="quarter" idx="11"/>
          </p:nvPr>
        </p:nvSpPr>
        <p:spPr/>
        <p:txBody>
          <a:bodyPr rtlCol="0"/>
          <a:lstStyle/>
          <a:p>
            <a:pPr rtl="0"/>
            <a:r>
              <a:rPr lang="zh-CN" altLang="en-US" noProof="0"/>
              <a:t>在此处添加页脚 </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题注的内容">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5095246" y="1645522"/>
            <a:ext cx="5807176" cy="3840852"/>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C9AA3AD1-6BD0-40A9-87EA-27AB0D9EFE3D}" type="datetime1">
              <a:rPr lang="zh-CN" altLang="en-US" noProof="0" smtClean="0"/>
              <a:t>2020/2/11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在此处添加页脚</a:t>
            </a:r>
          </a:p>
        </p:txBody>
      </p:sp>
      <p:cxnSp>
        <p:nvCxnSpPr>
          <p:cNvPr id="9" name="直接连接符​​(S)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标题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和库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300394" y="3128470"/>
            <a:ext cx="3024000" cy="1906565"/>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5F1E79D6-2DDD-4825-BE3E-2153E6F65763}" type="datetime1">
              <a:rPr lang="zh-CN" altLang="en-US" noProof="0" smtClean="0"/>
              <a:t>2020/2/11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在此处添加页脚</a:t>
            </a:r>
          </a:p>
        </p:txBody>
      </p:sp>
      <p:cxnSp>
        <p:nvCxnSpPr>
          <p:cNvPr id="9" name="直接连接符​​(S)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内容占位符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0" name="内容占位符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1" name="文本占位符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2" name="文本占位符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13" name="直接连接符​​(S)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直接连接符​​(S)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文本占位符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标题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长方形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图片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标题占位符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zh-CN" altLang="en-US" noProof="0"/>
              <a:t>单击此处编辑母版标题样式</a:t>
            </a:r>
          </a:p>
        </p:txBody>
      </p:sp>
      <p:sp>
        <p:nvSpPr>
          <p:cNvPr id="3" name="文本占位符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latin typeface="Microsoft YaHei UI" panose="020B0503020204020204" pitchFamily="34" charset="-122"/>
                <a:ea typeface="Microsoft YaHei UI" panose="020B0503020204020204" pitchFamily="34" charset="-122"/>
              </a:defRPr>
            </a:lvl1pPr>
          </a:lstStyle>
          <a:p>
            <a:fld id="{05DF5F06-5DC6-4525-B55B-D8A8AD2464D7}" type="datetime1">
              <a:rPr lang="zh-CN" altLang="en-US" noProof="0" smtClean="0"/>
              <a:t>2020/2/11</a:t>
            </a:fld>
            <a:endParaRPr lang="zh-CN" altLang="en-US" noProof="0"/>
          </a:p>
        </p:txBody>
      </p:sp>
      <p:sp>
        <p:nvSpPr>
          <p:cNvPr id="5" name="页脚占位符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在此处添加页脚</a:t>
            </a:r>
          </a:p>
        </p:txBody>
      </p:sp>
      <p:cxnSp>
        <p:nvCxnSpPr>
          <p:cNvPr id="10" name="直接连接符​​(S)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a:bodyPr>
          <a:lstStyle/>
          <a:p>
            <a:pPr algn="ctr"/>
            <a:r>
              <a:rPr lang="zh-CN" altLang="en-US" sz="4800" dirty="0"/>
              <a:t>姿态驱动的深度卷积模型用于行人重识别</a:t>
            </a:r>
          </a:p>
        </p:txBody>
      </p:sp>
      <p:sp>
        <p:nvSpPr>
          <p:cNvPr id="3" name="副标题 2">
            <a:extLst>
              <a:ext uri="{FF2B5EF4-FFF2-40B4-BE49-F238E27FC236}">
                <a16:creationId xmlns:a16="http://schemas.microsoft.com/office/drawing/2014/main" id="{BBBCF363-1123-45B1-8A9A-ABCDA40EF3F2}"/>
              </a:ext>
            </a:extLst>
          </p:cNvPr>
          <p:cNvSpPr>
            <a:spLocks noGrp="1"/>
          </p:cNvSpPr>
          <p:nvPr>
            <p:ph type="subTitle" idx="1"/>
          </p:nvPr>
        </p:nvSpPr>
        <p:spPr>
          <a:xfrm>
            <a:off x="2096246" y="3722448"/>
            <a:ext cx="8637072" cy="977621"/>
          </a:xfrm>
        </p:spPr>
        <p:txBody>
          <a:bodyPr rtlCol="0"/>
          <a:lstStyle/>
          <a:p>
            <a:pPr algn="r" rtl="0"/>
            <a:r>
              <a:rPr lang="zh-CN" altLang="en-US" dirty="0">
                <a:solidFill>
                  <a:srgbClr val="000000"/>
                </a:solidFill>
                <a:cs typeface="Tahoma" panose="020B0604030504040204" pitchFamily="34" charset="0"/>
              </a:rPr>
              <a:t>汇报人：耿韶松</a:t>
            </a:r>
            <a:endParaRPr lang="zh-CN" altLang="en-US" dirty="0"/>
          </a:p>
        </p:txBody>
      </p:sp>
      <p:pic>
        <p:nvPicPr>
          <p:cNvPr id="5" name="图形 4" descr="头部中的大脑">
            <a:extLst>
              <a:ext uri="{FF2B5EF4-FFF2-40B4-BE49-F238E27FC236}">
                <a16:creationId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564346" y="543258"/>
            <a:ext cx="1063305" cy="1063305"/>
          </a:xfrm>
          <a:prstGeom prst="rect">
            <a:avLst/>
          </a:prstGeom>
        </p:spPr>
      </p:pic>
      <p:pic>
        <p:nvPicPr>
          <p:cNvPr id="4" name="图片 3">
            <a:extLst>
              <a:ext uri="{FF2B5EF4-FFF2-40B4-BE49-F238E27FC236}">
                <a16:creationId xmlns:a16="http://schemas.microsoft.com/office/drawing/2014/main" id="{3C414997-79D4-4F89-928E-C7EDF7730E99}"/>
              </a:ext>
            </a:extLst>
          </p:cNvPr>
          <p:cNvPicPr>
            <a:picLocks noChangeAspect="1"/>
          </p:cNvPicPr>
          <p:nvPr/>
        </p:nvPicPr>
        <p:blipFill>
          <a:blip r:embed="rId6"/>
          <a:stretch>
            <a:fillRect/>
          </a:stretch>
        </p:blipFill>
        <p:spPr>
          <a:xfrm>
            <a:off x="3207106" y="3602769"/>
            <a:ext cx="5777787" cy="2452933"/>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D16FB9-578A-430C-855A-0388D87C7B5E}"/>
              </a:ext>
            </a:extLst>
          </p:cNvPr>
          <p:cNvPicPr>
            <a:picLocks noChangeAspect="1"/>
          </p:cNvPicPr>
          <p:nvPr/>
        </p:nvPicPr>
        <p:blipFill>
          <a:blip r:embed="rId2"/>
          <a:stretch>
            <a:fillRect/>
          </a:stretch>
        </p:blipFill>
        <p:spPr>
          <a:xfrm>
            <a:off x="2278735" y="2040875"/>
            <a:ext cx="7634530" cy="3607689"/>
          </a:xfrm>
          <a:prstGeom prst="rect">
            <a:avLst/>
          </a:prstGeom>
        </p:spPr>
      </p:pic>
      <p:sp>
        <p:nvSpPr>
          <p:cNvPr id="3" name="矩形 2">
            <a:extLst>
              <a:ext uri="{FF2B5EF4-FFF2-40B4-BE49-F238E27FC236}">
                <a16:creationId xmlns:a16="http://schemas.microsoft.com/office/drawing/2014/main" id="{20BD476B-FE4A-4049-B45D-F0BB4955922C}"/>
              </a:ext>
            </a:extLst>
          </p:cNvPr>
          <p:cNvSpPr/>
          <p:nvPr/>
        </p:nvSpPr>
        <p:spPr>
          <a:xfrm>
            <a:off x="664129" y="873877"/>
            <a:ext cx="10863742" cy="923330"/>
          </a:xfrm>
          <a:prstGeom prst="rect">
            <a:avLst/>
          </a:prstGeom>
        </p:spPr>
        <p:txBody>
          <a:bodyPr wrap="square">
            <a:spAutoFit/>
          </a:bodyPr>
          <a:lstStyle/>
          <a:p>
            <a:pPr indent="457200"/>
            <a:r>
              <a:rPr lang="en-US" altLang="zh-CN" dirty="0">
                <a:latin typeface="Arial" panose="020B0604020202020204" pitchFamily="34" charset="0"/>
              </a:rPr>
              <a:t>PDC</a:t>
            </a:r>
            <a:r>
              <a:rPr lang="zh-CN" altLang="en-US" dirty="0">
                <a:latin typeface="Arial" panose="020B0604020202020204" pitchFamily="34" charset="0"/>
              </a:rPr>
              <a:t>从基于整体的基于身体的表示中提取全局特征图，并学习</a:t>
            </a:r>
            <a:r>
              <a:rPr lang="en-US" altLang="zh-CN" dirty="0">
                <a:latin typeface="Arial" panose="020B0604020202020204" pitchFamily="34" charset="0"/>
              </a:rPr>
              <a:t>1024</a:t>
            </a:r>
            <a:r>
              <a:rPr lang="zh-CN" altLang="en-US" dirty="0">
                <a:latin typeface="Arial" panose="020B0604020202020204" pitchFamily="34" charset="0"/>
              </a:rPr>
              <a:t>维特征嵌入。类似地，在</a:t>
            </a:r>
            <a:r>
              <a:rPr lang="en-US" altLang="zh-CN" dirty="0">
                <a:latin typeface="Arial" panose="020B0604020202020204" pitchFamily="34" charset="0"/>
              </a:rPr>
              <a:t>FEN</a:t>
            </a:r>
            <a:r>
              <a:rPr lang="zh-CN" altLang="en-US" dirty="0">
                <a:latin typeface="Arial" panose="020B0604020202020204" pitchFamily="34" charset="0"/>
              </a:rPr>
              <a:t>之后从修改后的零件图像中获取</a:t>
            </a:r>
            <a:r>
              <a:rPr lang="en-US" altLang="zh-CN" dirty="0">
                <a:latin typeface="Arial" panose="020B0604020202020204" pitchFamily="34" charset="0"/>
              </a:rPr>
              <a:t>1024</a:t>
            </a:r>
            <a:r>
              <a:rPr lang="zh-CN" altLang="en-US" dirty="0">
                <a:latin typeface="Arial" panose="020B0604020202020204" pitchFamily="34" charset="0"/>
              </a:rPr>
              <a:t>维特征。整体身体特征和局部身体部位特征被补偿为</a:t>
            </a:r>
            <a:r>
              <a:rPr lang="en-US" altLang="zh-CN" dirty="0">
                <a:latin typeface="Arial" panose="020B0604020202020204" pitchFamily="34" charset="0"/>
              </a:rPr>
              <a:t>2048</a:t>
            </a:r>
            <a:r>
              <a:rPr lang="zh-CN" altLang="en-US" dirty="0">
                <a:latin typeface="Arial" panose="020B0604020202020204" pitchFamily="34" charset="0"/>
              </a:rPr>
              <a:t>维特征作为最终表示。经过</a:t>
            </a:r>
            <a:r>
              <a:rPr lang="en-US" altLang="zh-CN" dirty="0">
                <a:latin typeface="Arial" panose="020B0604020202020204" pitchFamily="34" charset="0"/>
              </a:rPr>
              <a:t>FWN</a:t>
            </a:r>
            <a:r>
              <a:rPr lang="zh-CN" altLang="en-US" dirty="0">
                <a:latin typeface="Arial" panose="020B0604020202020204" pitchFamily="34" charset="0"/>
              </a:rPr>
              <a:t>加权后，最终表示形式将用于具有欧式距离的</a:t>
            </a:r>
            <a:r>
              <a:rPr lang="en-US" altLang="zh-CN" dirty="0">
                <a:latin typeface="Arial" panose="020B0604020202020204" pitchFamily="34" charset="0"/>
              </a:rPr>
              <a:t>Person ReID</a:t>
            </a:r>
            <a:r>
              <a:rPr lang="zh-CN" altLang="en-US" dirty="0">
                <a:latin typeface="Arial" panose="020B0604020202020204" pitchFamily="34" charset="0"/>
              </a:rPr>
              <a:t>。</a:t>
            </a:r>
            <a:endParaRPr lang="zh-CN" altLang="en-US" dirty="0"/>
          </a:p>
        </p:txBody>
      </p:sp>
    </p:spTree>
    <p:extLst>
      <p:ext uri="{BB962C8B-B14F-4D97-AF65-F5344CB8AC3E}">
        <p14:creationId xmlns:p14="http://schemas.microsoft.com/office/powerpoint/2010/main" val="269190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6B8156C-93C3-4939-BA2A-54F516FDBEA8}"/>
              </a:ext>
            </a:extLst>
          </p:cNvPr>
          <p:cNvPicPr>
            <a:picLocks noChangeAspect="1"/>
          </p:cNvPicPr>
          <p:nvPr/>
        </p:nvPicPr>
        <p:blipFill>
          <a:blip r:embed="rId2"/>
          <a:stretch>
            <a:fillRect/>
          </a:stretch>
        </p:blipFill>
        <p:spPr>
          <a:xfrm>
            <a:off x="2969885" y="1872225"/>
            <a:ext cx="6386454" cy="3113550"/>
          </a:xfrm>
          <a:prstGeom prst="rect">
            <a:avLst/>
          </a:prstGeom>
        </p:spPr>
      </p:pic>
      <p:sp>
        <p:nvSpPr>
          <p:cNvPr id="3" name="文本框 2">
            <a:extLst>
              <a:ext uri="{FF2B5EF4-FFF2-40B4-BE49-F238E27FC236}">
                <a16:creationId xmlns:a16="http://schemas.microsoft.com/office/drawing/2014/main" id="{F0112F2F-EEF1-45BC-9458-6D429BE85265}"/>
              </a:ext>
            </a:extLst>
          </p:cNvPr>
          <p:cNvSpPr txBox="1"/>
          <p:nvPr/>
        </p:nvSpPr>
        <p:spPr>
          <a:xfrm>
            <a:off x="4934125" y="771787"/>
            <a:ext cx="2323750" cy="584775"/>
          </a:xfrm>
          <a:prstGeom prst="rect">
            <a:avLst/>
          </a:prstGeom>
          <a:noFill/>
        </p:spPr>
        <p:txBody>
          <a:bodyPr wrap="square" rtlCol="0">
            <a:spAutoFit/>
          </a:bodyPr>
          <a:lstStyle/>
          <a:p>
            <a:pPr algn="ctr"/>
            <a:r>
              <a:rPr lang="zh-CN" altLang="en-US" sz="3200" dirty="0"/>
              <a:t>实 验 结 果</a:t>
            </a:r>
          </a:p>
        </p:txBody>
      </p:sp>
    </p:spTree>
    <p:extLst>
      <p:ext uri="{BB962C8B-B14F-4D97-AF65-F5344CB8AC3E}">
        <p14:creationId xmlns:p14="http://schemas.microsoft.com/office/powerpoint/2010/main" val="45940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7A54BA7-FA44-4BE8-A0C1-E43E9BEFDC4E}"/>
              </a:ext>
            </a:extLst>
          </p:cNvPr>
          <p:cNvPicPr>
            <a:picLocks noChangeAspect="1"/>
          </p:cNvPicPr>
          <p:nvPr/>
        </p:nvPicPr>
        <p:blipFill>
          <a:blip r:embed="rId2"/>
          <a:stretch>
            <a:fillRect/>
          </a:stretch>
        </p:blipFill>
        <p:spPr>
          <a:xfrm>
            <a:off x="1531660" y="770092"/>
            <a:ext cx="3734429" cy="2359008"/>
          </a:xfrm>
          <a:prstGeom prst="rect">
            <a:avLst/>
          </a:prstGeom>
        </p:spPr>
      </p:pic>
      <p:pic>
        <p:nvPicPr>
          <p:cNvPr id="3" name="图片 2">
            <a:extLst>
              <a:ext uri="{FF2B5EF4-FFF2-40B4-BE49-F238E27FC236}">
                <a16:creationId xmlns:a16="http://schemas.microsoft.com/office/drawing/2014/main" id="{DC96793F-F43E-40F0-9C62-75A1A17ED2B0}"/>
              </a:ext>
            </a:extLst>
          </p:cNvPr>
          <p:cNvPicPr>
            <a:picLocks noChangeAspect="1"/>
          </p:cNvPicPr>
          <p:nvPr/>
        </p:nvPicPr>
        <p:blipFill>
          <a:blip r:embed="rId3"/>
          <a:stretch>
            <a:fillRect/>
          </a:stretch>
        </p:blipFill>
        <p:spPr>
          <a:xfrm>
            <a:off x="5659771" y="770092"/>
            <a:ext cx="4088234" cy="2374090"/>
          </a:xfrm>
          <a:prstGeom prst="rect">
            <a:avLst/>
          </a:prstGeom>
        </p:spPr>
      </p:pic>
      <p:sp>
        <p:nvSpPr>
          <p:cNvPr id="4" name="文本框 3">
            <a:extLst>
              <a:ext uri="{FF2B5EF4-FFF2-40B4-BE49-F238E27FC236}">
                <a16:creationId xmlns:a16="http://schemas.microsoft.com/office/drawing/2014/main" id="{A175B883-9C9A-4E90-8F49-0BAD85A4DEEC}"/>
              </a:ext>
            </a:extLst>
          </p:cNvPr>
          <p:cNvSpPr txBox="1"/>
          <p:nvPr/>
        </p:nvSpPr>
        <p:spPr>
          <a:xfrm>
            <a:off x="4254616" y="318998"/>
            <a:ext cx="3179427" cy="369332"/>
          </a:xfrm>
          <a:prstGeom prst="rect">
            <a:avLst/>
          </a:prstGeom>
          <a:noFill/>
        </p:spPr>
        <p:txBody>
          <a:bodyPr wrap="square" rtlCol="0">
            <a:spAutoFit/>
          </a:bodyPr>
          <a:lstStyle/>
          <a:p>
            <a:r>
              <a:rPr lang="zh-CN" altLang="en-US" dirty="0"/>
              <a:t>数据集（</a:t>
            </a:r>
            <a:r>
              <a:rPr lang="en-US" altLang="zh-CN" dirty="0"/>
              <a:t>CUHK 03</a:t>
            </a:r>
            <a:r>
              <a:rPr lang="zh-CN" altLang="en-US" dirty="0"/>
              <a:t>）</a:t>
            </a:r>
          </a:p>
        </p:txBody>
      </p:sp>
      <p:pic>
        <p:nvPicPr>
          <p:cNvPr id="5" name="图片 4">
            <a:extLst>
              <a:ext uri="{FF2B5EF4-FFF2-40B4-BE49-F238E27FC236}">
                <a16:creationId xmlns:a16="http://schemas.microsoft.com/office/drawing/2014/main" id="{46BB5502-515E-4985-A18D-471A22A59D85}"/>
              </a:ext>
            </a:extLst>
          </p:cNvPr>
          <p:cNvPicPr>
            <a:picLocks noChangeAspect="1"/>
          </p:cNvPicPr>
          <p:nvPr/>
        </p:nvPicPr>
        <p:blipFill>
          <a:blip r:embed="rId4"/>
          <a:stretch>
            <a:fillRect/>
          </a:stretch>
        </p:blipFill>
        <p:spPr>
          <a:xfrm>
            <a:off x="1531660" y="3861895"/>
            <a:ext cx="3734429" cy="2359009"/>
          </a:xfrm>
          <a:prstGeom prst="rect">
            <a:avLst/>
          </a:prstGeom>
        </p:spPr>
      </p:pic>
      <p:sp>
        <p:nvSpPr>
          <p:cNvPr id="6" name="文本框 5">
            <a:extLst>
              <a:ext uri="{FF2B5EF4-FFF2-40B4-BE49-F238E27FC236}">
                <a16:creationId xmlns:a16="http://schemas.microsoft.com/office/drawing/2014/main" id="{4D20F82B-744E-4193-BC86-1727F34C0F5B}"/>
              </a:ext>
            </a:extLst>
          </p:cNvPr>
          <p:cNvSpPr txBox="1"/>
          <p:nvPr/>
        </p:nvSpPr>
        <p:spPr>
          <a:xfrm>
            <a:off x="2223082" y="3359569"/>
            <a:ext cx="2718033" cy="369332"/>
          </a:xfrm>
          <a:prstGeom prst="rect">
            <a:avLst/>
          </a:prstGeom>
          <a:noFill/>
        </p:spPr>
        <p:txBody>
          <a:bodyPr wrap="square" rtlCol="0">
            <a:spAutoFit/>
          </a:bodyPr>
          <a:lstStyle/>
          <a:p>
            <a:r>
              <a:rPr lang="zh-CN" altLang="en-US" dirty="0"/>
              <a:t>数据集  （</a:t>
            </a:r>
            <a:r>
              <a:rPr lang="en-US" altLang="zh-CN" dirty="0"/>
              <a:t>Market-1501</a:t>
            </a:r>
            <a:r>
              <a:rPr lang="zh-CN" altLang="en-US" dirty="0"/>
              <a:t>）</a:t>
            </a:r>
          </a:p>
        </p:txBody>
      </p:sp>
      <p:sp>
        <p:nvSpPr>
          <p:cNvPr id="7" name="文本框 6">
            <a:extLst>
              <a:ext uri="{FF2B5EF4-FFF2-40B4-BE49-F238E27FC236}">
                <a16:creationId xmlns:a16="http://schemas.microsoft.com/office/drawing/2014/main" id="{4B2A45E0-9FEB-417F-A8C0-905822DD9701}"/>
              </a:ext>
            </a:extLst>
          </p:cNvPr>
          <p:cNvSpPr txBox="1"/>
          <p:nvPr/>
        </p:nvSpPr>
        <p:spPr>
          <a:xfrm>
            <a:off x="6795083" y="3359569"/>
            <a:ext cx="2248249" cy="369332"/>
          </a:xfrm>
          <a:prstGeom prst="rect">
            <a:avLst/>
          </a:prstGeom>
          <a:noFill/>
        </p:spPr>
        <p:txBody>
          <a:bodyPr wrap="square" rtlCol="0">
            <a:spAutoFit/>
          </a:bodyPr>
          <a:lstStyle/>
          <a:p>
            <a:r>
              <a:rPr lang="zh-CN" altLang="en-US" dirty="0"/>
              <a:t>数据集  （</a:t>
            </a:r>
            <a:r>
              <a:rPr lang="en-US" altLang="zh-CN" dirty="0"/>
              <a:t>VIPeR</a:t>
            </a:r>
            <a:r>
              <a:rPr lang="zh-CN" altLang="en-US" dirty="0"/>
              <a:t>）</a:t>
            </a:r>
          </a:p>
        </p:txBody>
      </p:sp>
      <p:pic>
        <p:nvPicPr>
          <p:cNvPr id="8" name="图片 7">
            <a:extLst>
              <a:ext uri="{FF2B5EF4-FFF2-40B4-BE49-F238E27FC236}">
                <a16:creationId xmlns:a16="http://schemas.microsoft.com/office/drawing/2014/main" id="{78AB713C-F546-495F-A8A7-81831CF1A135}"/>
              </a:ext>
            </a:extLst>
          </p:cNvPr>
          <p:cNvPicPr>
            <a:picLocks noChangeAspect="1"/>
          </p:cNvPicPr>
          <p:nvPr/>
        </p:nvPicPr>
        <p:blipFill>
          <a:blip r:embed="rId5"/>
          <a:stretch>
            <a:fillRect/>
          </a:stretch>
        </p:blipFill>
        <p:spPr>
          <a:xfrm>
            <a:off x="5659771" y="3861894"/>
            <a:ext cx="4088234" cy="2359010"/>
          </a:xfrm>
          <a:prstGeom prst="rect">
            <a:avLst/>
          </a:prstGeom>
        </p:spPr>
      </p:pic>
    </p:spTree>
    <p:extLst>
      <p:ext uri="{BB962C8B-B14F-4D97-AF65-F5344CB8AC3E}">
        <p14:creationId xmlns:p14="http://schemas.microsoft.com/office/powerpoint/2010/main" val="384815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D3FF54-E28E-4C53-99D7-2E870D82A16B}"/>
              </a:ext>
            </a:extLst>
          </p:cNvPr>
          <p:cNvSpPr txBox="1"/>
          <p:nvPr/>
        </p:nvSpPr>
        <p:spPr>
          <a:xfrm>
            <a:off x="924187" y="1124125"/>
            <a:ext cx="10343626" cy="3647152"/>
          </a:xfrm>
          <a:prstGeom prst="rect">
            <a:avLst/>
          </a:prstGeom>
          <a:noFill/>
        </p:spPr>
        <p:txBody>
          <a:bodyPr wrap="square" rtlCol="0">
            <a:spAutoFit/>
          </a:bodyPr>
          <a:lstStyle/>
          <a:p>
            <a:pPr indent="457200">
              <a:lnSpc>
                <a:spcPct val="150000"/>
              </a:lnSpc>
            </a:pPr>
            <a:r>
              <a:rPr lang="zh-CN" altLang="en-US" b="1" dirty="0"/>
              <a:t>特征提取和匹配</a:t>
            </a:r>
            <a:r>
              <a:rPr lang="zh-CN" altLang="en-US" dirty="0"/>
              <a:t>是行人重识别（</a:t>
            </a:r>
            <a:r>
              <a:rPr lang="en-US" altLang="zh-CN" dirty="0"/>
              <a:t>ReID</a:t>
            </a:r>
            <a:r>
              <a:rPr lang="zh-CN" altLang="en-US" dirty="0"/>
              <a:t>）的两个关键组成部分。所捕获的人物图像表现出的大姿态变形和复杂的视图变化显着增加了从人物图像中学习和匹配特征的难度。为了克服困难，本文提出了一种姿态驱动的深度卷积（</a:t>
            </a:r>
            <a:r>
              <a:rPr lang="en-US" altLang="zh-CN" dirty="0"/>
              <a:t>PDC</a:t>
            </a:r>
            <a:r>
              <a:rPr lang="zh-CN" altLang="en-US" dirty="0"/>
              <a:t>）模型，以学习改进的特征提取和端到端匹配模型。</a:t>
            </a:r>
            <a:endParaRPr lang="en-US" altLang="zh-CN" dirty="0"/>
          </a:p>
          <a:p>
            <a:pPr indent="457200">
              <a:lnSpc>
                <a:spcPct val="150000"/>
              </a:lnSpc>
            </a:pPr>
            <a:endParaRPr lang="en-US" altLang="zh-CN" sz="800" dirty="0"/>
          </a:p>
          <a:p>
            <a:pPr indent="457200">
              <a:lnSpc>
                <a:spcPct val="150000"/>
              </a:lnSpc>
            </a:pPr>
            <a:r>
              <a:rPr lang="zh-CN" altLang="en-US" dirty="0"/>
              <a:t>本文从</a:t>
            </a:r>
            <a:r>
              <a:rPr lang="zh-CN" altLang="en-US" b="1" dirty="0"/>
              <a:t>全局图像</a:t>
            </a:r>
            <a:r>
              <a:rPr lang="zh-CN" altLang="en-US" dirty="0"/>
              <a:t>和不同</a:t>
            </a:r>
            <a:r>
              <a:rPr lang="zh-CN" altLang="en-US" b="1" dirty="0"/>
              <a:t>局部部分</a:t>
            </a:r>
            <a:r>
              <a:rPr lang="zh-CN" altLang="en-US" dirty="0"/>
              <a:t>中学习可靠的特征表示。为了匹配来自全局人体和局部身体部位的特征，进一步设计了姿势驱动的特征加权子网络，以学习自适应特征融合。</a:t>
            </a:r>
            <a:endParaRPr lang="en-US" altLang="zh-CN" dirty="0"/>
          </a:p>
          <a:p>
            <a:pPr indent="457200">
              <a:lnSpc>
                <a:spcPct val="150000"/>
              </a:lnSpc>
            </a:pPr>
            <a:endParaRPr lang="en-US" altLang="zh-CN" sz="800" dirty="0"/>
          </a:p>
          <a:p>
            <a:pPr indent="457200">
              <a:lnSpc>
                <a:spcPct val="150000"/>
              </a:lnSpc>
            </a:pPr>
            <a:r>
              <a:rPr lang="zh-CN" altLang="en-US" dirty="0"/>
              <a:t>在三个流行的数据集（</a:t>
            </a:r>
            <a:r>
              <a:rPr lang="en-US" altLang="zh-CN" dirty="0"/>
              <a:t>Market-1501</a:t>
            </a:r>
            <a:r>
              <a:rPr lang="zh-CN" altLang="en-US" dirty="0"/>
              <a:t>，</a:t>
            </a:r>
            <a:r>
              <a:rPr lang="en-US" altLang="zh-CN" dirty="0"/>
              <a:t>CUHK03</a:t>
            </a:r>
            <a:r>
              <a:rPr lang="zh-CN" altLang="en-US" dirty="0"/>
              <a:t>，</a:t>
            </a:r>
            <a:r>
              <a:rPr lang="en-US" altLang="zh-CN" dirty="0"/>
              <a:t>VIPeR</a:t>
            </a:r>
            <a:r>
              <a:rPr lang="zh-CN" altLang="en-US" dirty="0"/>
              <a:t>）上进行的广泛实验分析和结果表明，与所有已发布的最新方法相比，本文的模型在性能上有显着提高。</a:t>
            </a:r>
          </a:p>
          <a:p>
            <a:endParaRPr lang="zh-CN" alt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6D1D061-44C1-4C4F-B1D5-F72BE945E1F2}"/>
              </a:ext>
            </a:extLst>
          </p:cNvPr>
          <p:cNvPicPr>
            <a:picLocks noChangeAspect="1"/>
          </p:cNvPicPr>
          <p:nvPr/>
        </p:nvPicPr>
        <p:blipFill>
          <a:blip r:embed="rId2"/>
          <a:stretch>
            <a:fillRect/>
          </a:stretch>
        </p:blipFill>
        <p:spPr>
          <a:xfrm>
            <a:off x="568396" y="1402045"/>
            <a:ext cx="5814883" cy="4053909"/>
          </a:xfrm>
          <a:prstGeom prst="rect">
            <a:avLst/>
          </a:prstGeom>
        </p:spPr>
      </p:pic>
      <p:sp>
        <p:nvSpPr>
          <p:cNvPr id="3" name="文本框 2">
            <a:extLst>
              <a:ext uri="{FF2B5EF4-FFF2-40B4-BE49-F238E27FC236}">
                <a16:creationId xmlns:a16="http://schemas.microsoft.com/office/drawing/2014/main" id="{207D10BE-7C96-4504-BB6A-6D4B0799DC0F}"/>
              </a:ext>
            </a:extLst>
          </p:cNvPr>
          <p:cNvSpPr txBox="1"/>
          <p:nvPr/>
        </p:nvSpPr>
        <p:spPr>
          <a:xfrm>
            <a:off x="568396" y="464535"/>
            <a:ext cx="5106099" cy="461665"/>
          </a:xfrm>
          <a:prstGeom prst="rect">
            <a:avLst/>
          </a:prstGeom>
          <a:noFill/>
        </p:spPr>
        <p:txBody>
          <a:bodyPr wrap="square" rtlCol="0">
            <a:spAutoFit/>
          </a:bodyPr>
          <a:lstStyle/>
          <a:p>
            <a:r>
              <a:rPr lang="zh-CN" altLang="en-US" sz="2400" dirty="0"/>
              <a:t>人物分割</a:t>
            </a:r>
          </a:p>
        </p:txBody>
      </p:sp>
      <p:sp>
        <p:nvSpPr>
          <p:cNvPr id="5" name="文本框 4">
            <a:extLst>
              <a:ext uri="{FF2B5EF4-FFF2-40B4-BE49-F238E27FC236}">
                <a16:creationId xmlns:a16="http://schemas.microsoft.com/office/drawing/2014/main" id="{85FA50DF-0868-4009-B4E0-0929716B09B0}"/>
              </a:ext>
            </a:extLst>
          </p:cNvPr>
          <p:cNvSpPr txBox="1"/>
          <p:nvPr/>
        </p:nvSpPr>
        <p:spPr>
          <a:xfrm>
            <a:off x="6907557" y="3568730"/>
            <a:ext cx="4286774" cy="1200329"/>
          </a:xfrm>
          <a:prstGeom prst="rect">
            <a:avLst/>
          </a:prstGeom>
          <a:noFill/>
        </p:spPr>
        <p:txBody>
          <a:bodyPr wrap="square" rtlCol="0">
            <a:spAutoFit/>
          </a:bodyPr>
          <a:lstStyle/>
          <a:p>
            <a:pPr indent="457200"/>
            <a:r>
              <a:rPr lang="zh-CN" altLang="en-US" dirty="0"/>
              <a:t>最早期在</a:t>
            </a:r>
            <a:r>
              <a:rPr lang="en-US" altLang="zh-CN" dirty="0"/>
              <a:t>Reid</a:t>
            </a:r>
            <a:r>
              <a:rPr lang="zh-CN" altLang="en-US" dirty="0"/>
              <a:t>中关于人物分割的方法，只是单纯将图像中人物分三部分进行分割，再将该三部分分别经过</a:t>
            </a:r>
            <a:r>
              <a:rPr lang="en-US" altLang="zh-CN" dirty="0"/>
              <a:t>CNN</a:t>
            </a:r>
            <a:r>
              <a:rPr lang="zh-CN" altLang="en-US" dirty="0"/>
              <a:t>再将三个特征进行整合，完成特征提取</a:t>
            </a:r>
          </a:p>
        </p:txBody>
      </p:sp>
      <p:pic>
        <p:nvPicPr>
          <p:cNvPr id="6" name="图片 5">
            <a:extLst>
              <a:ext uri="{FF2B5EF4-FFF2-40B4-BE49-F238E27FC236}">
                <a16:creationId xmlns:a16="http://schemas.microsoft.com/office/drawing/2014/main" id="{6E42ACEF-5A2C-401B-AD48-5C8CC146FF92}"/>
              </a:ext>
            </a:extLst>
          </p:cNvPr>
          <p:cNvPicPr>
            <a:picLocks noChangeAspect="1"/>
          </p:cNvPicPr>
          <p:nvPr/>
        </p:nvPicPr>
        <p:blipFill>
          <a:blip r:embed="rId3"/>
          <a:stretch>
            <a:fillRect/>
          </a:stretch>
        </p:blipFill>
        <p:spPr>
          <a:xfrm>
            <a:off x="7034946" y="1720827"/>
            <a:ext cx="4159385" cy="1356836"/>
          </a:xfrm>
          <a:prstGeom prst="rect">
            <a:avLst/>
          </a:prstGeom>
        </p:spPr>
      </p:pic>
    </p:spTree>
    <p:extLst>
      <p:ext uri="{BB962C8B-B14F-4D97-AF65-F5344CB8AC3E}">
        <p14:creationId xmlns:p14="http://schemas.microsoft.com/office/powerpoint/2010/main" val="64628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176F0C-85E5-4DBB-8592-C17570C09D59}"/>
              </a:ext>
            </a:extLst>
          </p:cNvPr>
          <p:cNvPicPr>
            <a:picLocks noChangeAspect="1"/>
          </p:cNvPicPr>
          <p:nvPr/>
        </p:nvPicPr>
        <p:blipFill>
          <a:blip r:embed="rId2"/>
          <a:stretch>
            <a:fillRect/>
          </a:stretch>
        </p:blipFill>
        <p:spPr>
          <a:xfrm>
            <a:off x="628392" y="1333849"/>
            <a:ext cx="6020414" cy="3858936"/>
          </a:xfrm>
          <a:prstGeom prst="rect">
            <a:avLst/>
          </a:prstGeom>
        </p:spPr>
      </p:pic>
      <p:pic>
        <p:nvPicPr>
          <p:cNvPr id="3" name="图片 2">
            <a:extLst>
              <a:ext uri="{FF2B5EF4-FFF2-40B4-BE49-F238E27FC236}">
                <a16:creationId xmlns:a16="http://schemas.microsoft.com/office/drawing/2014/main" id="{61F9481A-D568-4F2F-BA80-0CF7D28A6CE8}"/>
              </a:ext>
            </a:extLst>
          </p:cNvPr>
          <p:cNvPicPr>
            <a:picLocks noChangeAspect="1"/>
          </p:cNvPicPr>
          <p:nvPr/>
        </p:nvPicPr>
        <p:blipFill>
          <a:blip r:embed="rId3"/>
          <a:stretch>
            <a:fillRect/>
          </a:stretch>
        </p:blipFill>
        <p:spPr>
          <a:xfrm>
            <a:off x="7288356" y="1602297"/>
            <a:ext cx="3793501" cy="1593908"/>
          </a:xfrm>
          <a:prstGeom prst="rect">
            <a:avLst/>
          </a:prstGeom>
        </p:spPr>
      </p:pic>
      <p:sp>
        <p:nvSpPr>
          <p:cNvPr id="4" name="文本框 3">
            <a:extLst>
              <a:ext uri="{FF2B5EF4-FFF2-40B4-BE49-F238E27FC236}">
                <a16:creationId xmlns:a16="http://schemas.microsoft.com/office/drawing/2014/main" id="{30EF191A-AB53-4732-956F-A432BE342D5E}"/>
              </a:ext>
            </a:extLst>
          </p:cNvPr>
          <p:cNvSpPr txBox="1"/>
          <p:nvPr/>
        </p:nvSpPr>
        <p:spPr>
          <a:xfrm>
            <a:off x="7155809" y="3842158"/>
            <a:ext cx="4177717" cy="923330"/>
          </a:xfrm>
          <a:prstGeom prst="rect">
            <a:avLst/>
          </a:prstGeom>
          <a:noFill/>
        </p:spPr>
        <p:txBody>
          <a:bodyPr wrap="square" rtlCol="0">
            <a:spAutoFit/>
          </a:bodyPr>
          <a:lstStyle/>
          <a:p>
            <a:pPr indent="457200"/>
            <a:r>
              <a:rPr lang="zh-CN" altLang="en-US" dirty="0"/>
              <a:t>之后有人提出了逐行进行划分匹配，将两个进行比较的不同图片中的相同位置同一行来进行一个匹配。</a:t>
            </a:r>
          </a:p>
        </p:txBody>
      </p:sp>
    </p:spTree>
    <p:extLst>
      <p:ext uri="{BB962C8B-B14F-4D97-AF65-F5344CB8AC3E}">
        <p14:creationId xmlns:p14="http://schemas.microsoft.com/office/powerpoint/2010/main" val="246720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ED808FC-3750-4781-A143-8273128620CB}"/>
              </a:ext>
            </a:extLst>
          </p:cNvPr>
          <p:cNvPicPr>
            <a:picLocks noChangeAspect="1"/>
          </p:cNvPicPr>
          <p:nvPr/>
        </p:nvPicPr>
        <p:blipFill>
          <a:blip r:embed="rId2"/>
          <a:stretch>
            <a:fillRect/>
          </a:stretch>
        </p:blipFill>
        <p:spPr>
          <a:xfrm>
            <a:off x="728573" y="1144886"/>
            <a:ext cx="6024566" cy="4568228"/>
          </a:xfrm>
          <a:prstGeom prst="rect">
            <a:avLst/>
          </a:prstGeom>
        </p:spPr>
      </p:pic>
      <p:pic>
        <p:nvPicPr>
          <p:cNvPr id="3" name="图片 2">
            <a:extLst>
              <a:ext uri="{FF2B5EF4-FFF2-40B4-BE49-F238E27FC236}">
                <a16:creationId xmlns:a16="http://schemas.microsoft.com/office/drawing/2014/main" id="{4D7FBB68-BEFC-4A73-AE8A-81224FDEE9F1}"/>
              </a:ext>
            </a:extLst>
          </p:cNvPr>
          <p:cNvPicPr>
            <a:picLocks noChangeAspect="1"/>
          </p:cNvPicPr>
          <p:nvPr/>
        </p:nvPicPr>
        <p:blipFill>
          <a:blip r:embed="rId3"/>
          <a:stretch>
            <a:fillRect/>
          </a:stretch>
        </p:blipFill>
        <p:spPr>
          <a:xfrm>
            <a:off x="7026299" y="1495701"/>
            <a:ext cx="4437128" cy="1460707"/>
          </a:xfrm>
          <a:prstGeom prst="rect">
            <a:avLst/>
          </a:prstGeom>
        </p:spPr>
      </p:pic>
      <p:sp>
        <p:nvSpPr>
          <p:cNvPr id="4" name="文本框 3">
            <a:extLst>
              <a:ext uri="{FF2B5EF4-FFF2-40B4-BE49-F238E27FC236}">
                <a16:creationId xmlns:a16="http://schemas.microsoft.com/office/drawing/2014/main" id="{DA7F4EC2-6DC3-4101-AC80-49C19D9F5AEE}"/>
              </a:ext>
            </a:extLst>
          </p:cNvPr>
          <p:cNvSpPr txBox="1"/>
          <p:nvPr/>
        </p:nvSpPr>
        <p:spPr>
          <a:xfrm>
            <a:off x="7026299" y="3699545"/>
            <a:ext cx="4316007" cy="1200329"/>
          </a:xfrm>
          <a:prstGeom prst="rect">
            <a:avLst/>
          </a:prstGeom>
          <a:noFill/>
        </p:spPr>
        <p:txBody>
          <a:bodyPr wrap="square" rtlCol="0">
            <a:spAutoFit/>
          </a:bodyPr>
          <a:lstStyle/>
          <a:p>
            <a:pPr indent="457200"/>
            <a:r>
              <a:rPr lang="zh-CN" altLang="en-US" dirty="0"/>
              <a:t>基于前面逐行匹配，又提出了一种正方形匹配的方法，在两个比较图像中同位置提取出一个正方形，提取相应各像素值来进行匹配。</a:t>
            </a:r>
          </a:p>
        </p:txBody>
      </p:sp>
    </p:spTree>
    <p:extLst>
      <p:ext uri="{BB962C8B-B14F-4D97-AF65-F5344CB8AC3E}">
        <p14:creationId xmlns:p14="http://schemas.microsoft.com/office/powerpoint/2010/main" val="53485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D03841-E963-4B34-B4DC-8A77556B3B9B}"/>
              </a:ext>
            </a:extLst>
          </p:cNvPr>
          <p:cNvSpPr txBox="1"/>
          <p:nvPr/>
        </p:nvSpPr>
        <p:spPr>
          <a:xfrm>
            <a:off x="1080081" y="347743"/>
            <a:ext cx="10031835" cy="2721194"/>
          </a:xfrm>
          <a:prstGeom prst="rect">
            <a:avLst/>
          </a:prstGeom>
          <a:noFill/>
        </p:spPr>
        <p:txBody>
          <a:bodyPr wrap="square" rtlCol="0">
            <a:spAutoFit/>
          </a:bodyPr>
          <a:lstStyle/>
          <a:p>
            <a:pPr indent="457200">
              <a:lnSpc>
                <a:spcPct val="150000"/>
              </a:lnSpc>
            </a:pPr>
            <a:r>
              <a:rPr lang="zh-CN" altLang="en-US" dirty="0"/>
              <a:t>使用在整个输入图像上带有人员</a:t>
            </a:r>
            <a:r>
              <a:rPr lang="en-US" altLang="zh-CN" dirty="0"/>
              <a:t>ID</a:t>
            </a:r>
            <a:r>
              <a:rPr lang="zh-CN" altLang="en-US" dirty="0"/>
              <a:t>标签的</a:t>
            </a:r>
            <a:r>
              <a:rPr lang="en-US" altLang="zh-CN" dirty="0"/>
              <a:t>Softmax</a:t>
            </a:r>
            <a:r>
              <a:rPr lang="zh-CN" altLang="en-US" dirty="0"/>
              <a:t>损失来学习全局表示。为了学习局部表示，提出了一种新颖的特征嵌入子网（</a:t>
            </a:r>
            <a:r>
              <a:rPr lang="en-US" altLang="zh-CN" dirty="0"/>
              <a:t>FEN</a:t>
            </a:r>
            <a:r>
              <a:rPr lang="zh-CN" altLang="en-US" dirty="0"/>
              <a:t>），用于学习和重新调整人的各部位信息。在特征嵌入子网中，首先自动裁剪每个身体部位。裁剪后的部分区域将通过姿势转换网络（</a:t>
            </a:r>
            <a:r>
              <a:rPr lang="en-US" altLang="zh-CN" dirty="0"/>
              <a:t>PTN</a:t>
            </a:r>
            <a:r>
              <a:rPr lang="zh-CN" altLang="en-US" dirty="0"/>
              <a:t>）进行转换，以消除姿势变化。</a:t>
            </a:r>
            <a:endParaRPr lang="en-US" altLang="zh-CN" dirty="0"/>
          </a:p>
          <a:p>
            <a:pPr indent="457200">
              <a:lnSpc>
                <a:spcPct val="150000"/>
              </a:lnSpc>
            </a:pPr>
            <a:endParaRPr lang="en-US" altLang="zh-CN" sz="400" dirty="0"/>
          </a:p>
          <a:p>
            <a:pPr indent="457200">
              <a:lnSpc>
                <a:spcPct val="150000"/>
              </a:lnSpc>
            </a:pPr>
            <a:r>
              <a:rPr lang="zh-CN" altLang="en-US" dirty="0"/>
              <a:t>本文还提出了一个特征加权子网（</a:t>
            </a:r>
            <a:r>
              <a:rPr lang="en-US" altLang="zh-CN" dirty="0"/>
              <a:t>FWN</a:t>
            </a:r>
            <a:r>
              <a:rPr lang="zh-CN" altLang="en-US" dirty="0"/>
              <a:t>），以学习不同部分的全局表示和局部表示的权重，以进行更合理的特征融合促进特征相似度的测量。</a:t>
            </a:r>
          </a:p>
        </p:txBody>
      </p:sp>
      <p:pic>
        <p:nvPicPr>
          <p:cNvPr id="4" name="图片 3">
            <a:extLst>
              <a:ext uri="{FF2B5EF4-FFF2-40B4-BE49-F238E27FC236}">
                <a16:creationId xmlns:a16="http://schemas.microsoft.com/office/drawing/2014/main" id="{A7DE1322-49B5-4ACE-BE04-C87232C75019}"/>
              </a:ext>
            </a:extLst>
          </p:cNvPr>
          <p:cNvPicPr>
            <a:picLocks noChangeAspect="1"/>
          </p:cNvPicPr>
          <p:nvPr/>
        </p:nvPicPr>
        <p:blipFill>
          <a:blip r:embed="rId2"/>
          <a:stretch>
            <a:fillRect/>
          </a:stretch>
        </p:blipFill>
        <p:spPr>
          <a:xfrm>
            <a:off x="886597" y="3068937"/>
            <a:ext cx="4759193" cy="2998401"/>
          </a:xfrm>
          <a:prstGeom prst="rect">
            <a:avLst/>
          </a:prstGeom>
        </p:spPr>
      </p:pic>
      <p:pic>
        <p:nvPicPr>
          <p:cNvPr id="5" name="图片 4">
            <a:extLst>
              <a:ext uri="{FF2B5EF4-FFF2-40B4-BE49-F238E27FC236}">
                <a16:creationId xmlns:a16="http://schemas.microsoft.com/office/drawing/2014/main" id="{ACCC613E-067D-4A46-83B4-D366EC3D5643}"/>
              </a:ext>
            </a:extLst>
          </p:cNvPr>
          <p:cNvPicPr>
            <a:picLocks noChangeAspect="1"/>
          </p:cNvPicPr>
          <p:nvPr/>
        </p:nvPicPr>
        <p:blipFill>
          <a:blip r:embed="rId3"/>
          <a:stretch>
            <a:fillRect/>
          </a:stretch>
        </p:blipFill>
        <p:spPr>
          <a:xfrm>
            <a:off x="6259659" y="3068937"/>
            <a:ext cx="4852257" cy="2998402"/>
          </a:xfrm>
          <a:prstGeom prst="rect">
            <a:avLst/>
          </a:prstGeom>
        </p:spPr>
      </p:pic>
    </p:spTree>
    <p:extLst>
      <p:ext uri="{BB962C8B-B14F-4D97-AF65-F5344CB8AC3E}">
        <p14:creationId xmlns:p14="http://schemas.microsoft.com/office/powerpoint/2010/main" val="185829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B4BD5B-CF80-4AFF-8AFA-8159D6ABFA1E}"/>
              </a:ext>
            </a:extLst>
          </p:cNvPr>
          <p:cNvSpPr txBox="1"/>
          <p:nvPr/>
        </p:nvSpPr>
        <p:spPr>
          <a:xfrm>
            <a:off x="587229" y="444617"/>
            <a:ext cx="4454554" cy="461665"/>
          </a:xfrm>
          <a:prstGeom prst="rect">
            <a:avLst/>
          </a:prstGeom>
          <a:noFill/>
        </p:spPr>
        <p:txBody>
          <a:bodyPr wrap="square" rtlCol="0">
            <a:spAutoFit/>
          </a:bodyPr>
          <a:lstStyle/>
          <a:p>
            <a:r>
              <a:rPr lang="en-US" altLang="zh-CN" sz="2400" dirty="0"/>
              <a:t>Feature Embedding sub-Net (FEN) </a:t>
            </a:r>
            <a:endParaRPr lang="zh-CN" altLang="en-US" sz="2400" dirty="0"/>
          </a:p>
        </p:txBody>
      </p:sp>
      <p:sp>
        <p:nvSpPr>
          <p:cNvPr id="6" name="矩形 5">
            <a:extLst>
              <a:ext uri="{FF2B5EF4-FFF2-40B4-BE49-F238E27FC236}">
                <a16:creationId xmlns:a16="http://schemas.microsoft.com/office/drawing/2014/main" id="{05E2111D-CED7-4C06-9242-34E3B33ACEB9}"/>
              </a:ext>
            </a:extLst>
          </p:cNvPr>
          <p:cNvSpPr/>
          <p:nvPr/>
        </p:nvSpPr>
        <p:spPr>
          <a:xfrm>
            <a:off x="1297200" y="1125306"/>
            <a:ext cx="4549927" cy="1477328"/>
          </a:xfrm>
          <a:prstGeom prst="rect">
            <a:avLst/>
          </a:prstGeom>
        </p:spPr>
        <p:txBody>
          <a:bodyPr wrap="square">
            <a:spAutoFit/>
          </a:bodyPr>
          <a:lstStyle/>
          <a:p>
            <a:pPr indent="457200"/>
            <a:r>
              <a:rPr lang="zh-CN" altLang="en-US" dirty="0">
                <a:latin typeface="Arial" panose="020B0604020202020204" pitchFamily="34" charset="0"/>
              </a:rPr>
              <a:t>特征嵌入子网（</a:t>
            </a:r>
            <a:r>
              <a:rPr lang="en-US" altLang="zh-CN" dirty="0">
                <a:latin typeface="Arial" panose="020B0604020202020204" pitchFamily="34" charset="0"/>
              </a:rPr>
              <a:t>FEN</a:t>
            </a:r>
            <a:r>
              <a:rPr lang="zh-CN" altLang="en-US" dirty="0">
                <a:latin typeface="Arial" panose="020B0604020202020204" pitchFamily="34" charset="0"/>
              </a:rPr>
              <a:t>）分为四个步骤，包括定位关节，生成原始零件图像，</a:t>
            </a:r>
            <a:r>
              <a:rPr lang="en-US" altLang="zh-CN" dirty="0">
                <a:latin typeface="Arial" panose="020B0604020202020204" pitchFamily="34" charset="0"/>
              </a:rPr>
              <a:t>PTN</a:t>
            </a:r>
            <a:r>
              <a:rPr lang="zh-CN" altLang="en-US" dirty="0">
                <a:latin typeface="Arial" panose="020B0604020202020204" pitchFamily="34" charset="0"/>
              </a:rPr>
              <a:t>和输出最终的修改零件图像。对于给定的人像，</a:t>
            </a:r>
            <a:r>
              <a:rPr lang="en-US" altLang="zh-CN" dirty="0">
                <a:latin typeface="Arial" panose="020B0604020202020204" pitchFamily="34" charset="0"/>
              </a:rPr>
              <a:t>FEN</a:t>
            </a:r>
            <a:r>
              <a:rPr lang="zh-CN" altLang="en-US" dirty="0">
                <a:latin typeface="Arial" panose="020B0604020202020204" pitchFamily="34" charset="0"/>
              </a:rPr>
              <a:t>首先使用人体姿态估计算法来定位人体的</a:t>
            </a:r>
            <a:r>
              <a:rPr lang="en-US" altLang="zh-CN" dirty="0">
                <a:latin typeface="Arial" panose="020B0604020202020204" pitchFamily="34" charset="0"/>
              </a:rPr>
              <a:t>14</a:t>
            </a:r>
            <a:r>
              <a:rPr lang="zh-CN" altLang="en-US" dirty="0">
                <a:latin typeface="Arial" panose="020B0604020202020204" pitchFamily="34" charset="0"/>
              </a:rPr>
              <a:t>个关节。</a:t>
            </a:r>
            <a:endParaRPr lang="zh-CN" altLang="en-US" dirty="0"/>
          </a:p>
        </p:txBody>
      </p:sp>
      <p:pic>
        <p:nvPicPr>
          <p:cNvPr id="7" name="图片 6">
            <a:extLst>
              <a:ext uri="{FF2B5EF4-FFF2-40B4-BE49-F238E27FC236}">
                <a16:creationId xmlns:a16="http://schemas.microsoft.com/office/drawing/2014/main" id="{0CED31AC-3391-44D9-BEE8-DB7C091F8F61}"/>
              </a:ext>
            </a:extLst>
          </p:cNvPr>
          <p:cNvPicPr>
            <a:picLocks noChangeAspect="1"/>
          </p:cNvPicPr>
          <p:nvPr/>
        </p:nvPicPr>
        <p:blipFill>
          <a:blip r:embed="rId2"/>
          <a:stretch>
            <a:fillRect/>
          </a:stretch>
        </p:blipFill>
        <p:spPr>
          <a:xfrm>
            <a:off x="6567458" y="1401438"/>
            <a:ext cx="4211973" cy="3805672"/>
          </a:xfrm>
          <a:prstGeom prst="rect">
            <a:avLst/>
          </a:prstGeom>
        </p:spPr>
      </p:pic>
      <p:sp>
        <p:nvSpPr>
          <p:cNvPr id="8" name="文本框 7">
            <a:extLst>
              <a:ext uri="{FF2B5EF4-FFF2-40B4-BE49-F238E27FC236}">
                <a16:creationId xmlns:a16="http://schemas.microsoft.com/office/drawing/2014/main" id="{D2700EAE-8E13-4F43-AFDC-1D0C7A309E30}"/>
              </a:ext>
            </a:extLst>
          </p:cNvPr>
          <p:cNvSpPr txBox="1"/>
          <p:nvPr/>
        </p:nvSpPr>
        <p:spPr>
          <a:xfrm>
            <a:off x="1228986" y="2602634"/>
            <a:ext cx="4618141" cy="646331"/>
          </a:xfrm>
          <a:prstGeom prst="rect">
            <a:avLst/>
          </a:prstGeom>
          <a:noFill/>
        </p:spPr>
        <p:txBody>
          <a:bodyPr wrap="square" rtlCol="0">
            <a:spAutoFit/>
          </a:bodyPr>
          <a:lstStyle/>
          <a:p>
            <a:pPr indent="457200"/>
            <a:r>
              <a:rPr lang="en-US" altLang="zh-CN" dirty="0"/>
              <a:t>J</a:t>
            </a:r>
            <a:r>
              <a:rPr lang="en-US" altLang="zh-CN" baseline="-25000" dirty="0"/>
              <a:t>i</a:t>
            </a:r>
            <a:r>
              <a:rPr lang="en-US" altLang="zh-CN" dirty="0"/>
              <a:t> = [X</a:t>
            </a:r>
            <a:r>
              <a:rPr lang="en-US" altLang="zh-CN" baseline="-25000" dirty="0"/>
              <a:t>i</a:t>
            </a:r>
            <a:r>
              <a:rPr lang="zh-CN" altLang="en-US" dirty="0"/>
              <a:t>，</a:t>
            </a:r>
            <a:r>
              <a:rPr lang="en-US" altLang="zh-CN" dirty="0"/>
              <a:t>Y</a:t>
            </a:r>
            <a:r>
              <a:rPr lang="en-US" altLang="zh-CN" baseline="-25000" dirty="0"/>
              <a:t>i</a:t>
            </a:r>
            <a:r>
              <a:rPr lang="en-US" altLang="zh-CN" dirty="0"/>
              <a:t>]</a:t>
            </a:r>
            <a:r>
              <a:rPr lang="zh-CN" altLang="en-US" dirty="0"/>
              <a:t>，（</a:t>
            </a:r>
            <a:r>
              <a:rPr lang="en-US" altLang="zh-CN" dirty="0"/>
              <a:t>i = 1,2···14</a:t>
            </a:r>
            <a:r>
              <a:rPr lang="zh-CN" altLang="en-US" dirty="0"/>
              <a:t>），可以通过找到具有特征值的质心来定位：</a:t>
            </a:r>
          </a:p>
        </p:txBody>
      </p:sp>
      <p:pic>
        <p:nvPicPr>
          <p:cNvPr id="9" name="图片 8">
            <a:extLst>
              <a:ext uri="{FF2B5EF4-FFF2-40B4-BE49-F238E27FC236}">
                <a16:creationId xmlns:a16="http://schemas.microsoft.com/office/drawing/2014/main" id="{A33E0359-578D-41A0-9CA8-B00B055AC183}"/>
              </a:ext>
            </a:extLst>
          </p:cNvPr>
          <p:cNvPicPr>
            <a:picLocks noChangeAspect="1"/>
          </p:cNvPicPr>
          <p:nvPr/>
        </p:nvPicPr>
        <p:blipFill>
          <a:blip r:embed="rId3"/>
          <a:stretch>
            <a:fillRect/>
          </a:stretch>
        </p:blipFill>
        <p:spPr>
          <a:xfrm>
            <a:off x="1519782" y="3304274"/>
            <a:ext cx="4104762" cy="609524"/>
          </a:xfrm>
          <a:prstGeom prst="rect">
            <a:avLst/>
          </a:prstGeom>
        </p:spPr>
      </p:pic>
      <p:sp>
        <p:nvSpPr>
          <p:cNvPr id="10" name="文本框 9">
            <a:extLst>
              <a:ext uri="{FF2B5EF4-FFF2-40B4-BE49-F238E27FC236}">
                <a16:creationId xmlns:a16="http://schemas.microsoft.com/office/drawing/2014/main" id="{C8EB178C-0905-4845-BA8E-E360B4FE3AF7}"/>
              </a:ext>
            </a:extLst>
          </p:cNvPr>
          <p:cNvSpPr txBox="1"/>
          <p:nvPr/>
        </p:nvSpPr>
        <p:spPr>
          <a:xfrm>
            <a:off x="1176555" y="4021987"/>
            <a:ext cx="4723002" cy="923330"/>
          </a:xfrm>
          <a:prstGeom prst="rect">
            <a:avLst/>
          </a:prstGeom>
          <a:noFill/>
        </p:spPr>
        <p:txBody>
          <a:bodyPr wrap="square" rtlCol="0">
            <a:spAutoFit/>
          </a:bodyPr>
          <a:lstStyle/>
          <a:p>
            <a:pPr indent="457200"/>
            <a:r>
              <a:rPr lang="zh-CN" altLang="en-US" dirty="0"/>
              <a:t>对于每个身体部位集合</a:t>
            </a:r>
            <a:r>
              <a:rPr lang="en-US" altLang="zh-CN" dirty="0"/>
              <a:t>Pi∈{P</a:t>
            </a:r>
            <a:r>
              <a:rPr lang="en-US" altLang="zh-CN" baseline="-25000" dirty="0"/>
              <a:t>1</a:t>
            </a:r>
            <a:r>
              <a:rPr lang="zh-CN" altLang="en-US" dirty="0"/>
              <a:t>，</a:t>
            </a:r>
            <a:r>
              <a:rPr lang="en-US" altLang="zh-CN" dirty="0"/>
              <a:t>P</a:t>
            </a:r>
            <a:r>
              <a:rPr lang="en-US" altLang="zh-CN" baseline="-25000" dirty="0"/>
              <a:t>2</a:t>
            </a:r>
            <a:r>
              <a:rPr lang="zh-CN" altLang="en-US" dirty="0"/>
              <a:t>，</a:t>
            </a:r>
            <a:r>
              <a:rPr lang="en-US" altLang="zh-CN" dirty="0"/>
              <a:t>P</a:t>
            </a:r>
            <a:r>
              <a:rPr lang="en-US" altLang="zh-CN" baseline="-25000" dirty="0"/>
              <a:t>3</a:t>
            </a:r>
            <a:r>
              <a:rPr lang="zh-CN" altLang="en-US" dirty="0"/>
              <a:t>，</a:t>
            </a:r>
            <a:r>
              <a:rPr lang="en-US" altLang="zh-CN" dirty="0"/>
              <a:t>P</a:t>
            </a:r>
            <a:r>
              <a:rPr lang="en-US" altLang="zh-CN" baseline="-25000" dirty="0"/>
              <a:t>4</a:t>
            </a:r>
            <a:r>
              <a:rPr lang="zh-CN" altLang="en-US" dirty="0"/>
              <a:t>，</a:t>
            </a:r>
            <a:r>
              <a:rPr lang="en-US" altLang="zh-CN" dirty="0"/>
              <a:t>P</a:t>
            </a:r>
            <a:r>
              <a:rPr lang="en-US" altLang="zh-CN" baseline="-25000" dirty="0"/>
              <a:t>5</a:t>
            </a:r>
            <a:r>
              <a:rPr lang="zh-CN" altLang="en-US" dirty="0"/>
              <a:t>，</a:t>
            </a:r>
            <a:r>
              <a:rPr lang="en-US" altLang="zh-CN" dirty="0"/>
              <a:t>P</a:t>
            </a:r>
            <a:r>
              <a:rPr lang="en-US" altLang="zh-CN" baseline="-25000" dirty="0"/>
              <a:t>6</a:t>
            </a:r>
            <a:r>
              <a:rPr lang="en-US" altLang="zh-CN" dirty="0"/>
              <a:t>}</a:t>
            </a:r>
            <a:r>
              <a:rPr lang="zh-CN" altLang="en-US" dirty="0"/>
              <a:t>，可以根据位置获得相应的子区域边界框</a:t>
            </a:r>
            <a:r>
              <a:rPr lang="en-US" altLang="zh-CN" dirty="0"/>
              <a:t>Hi∈{H</a:t>
            </a:r>
            <a:r>
              <a:rPr lang="en-US" altLang="zh-CN" baseline="-25000" dirty="0"/>
              <a:t>1</a:t>
            </a:r>
            <a:r>
              <a:rPr lang="zh-CN" altLang="en-US" dirty="0"/>
              <a:t>，</a:t>
            </a:r>
            <a:r>
              <a:rPr lang="en-US" altLang="zh-CN" dirty="0"/>
              <a:t>H</a:t>
            </a:r>
            <a:r>
              <a:rPr lang="en-US" altLang="zh-CN" baseline="-25000" dirty="0"/>
              <a:t>2</a:t>
            </a:r>
            <a:r>
              <a:rPr lang="zh-CN" altLang="en-US" dirty="0"/>
              <a:t>，</a:t>
            </a:r>
            <a:r>
              <a:rPr lang="en-US" altLang="zh-CN" dirty="0"/>
              <a:t>H</a:t>
            </a:r>
            <a:r>
              <a:rPr lang="en-US" altLang="zh-CN" baseline="-25000" dirty="0"/>
              <a:t>3</a:t>
            </a:r>
            <a:r>
              <a:rPr lang="zh-CN" altLang="en-US" dirty="0"/>
              <a:t>，</a:t>
            </a:r>
            <a:r>
              <a:rPr lang="en-US" altLang="zh-CN" dirty="0"/>
              <a:t>H</a:t>
            </a:r>
            <a:r>
              <a:rPr lang="en-US" altLang="zh-CN" baseline="-25000" dirty="0"/>
              <a:t>4</a:t>
            </a:r>
            <a:r>
              <a:rPr lang="zh-CN" altLang="en-US" dirty="0"/>
              <a:t>，</a:t>
            </a:r>
            <a:r>
              <a:rPr lang="en-US" altLang="zh-CN" dirty="0"/>
              <a:t>H</a:t>
            </a:r>
            <a:r>
              <a:rPr lang="en-US" altLang="zh-CN" baseline="-25000" dirty="0"/>
              <a:t>5</a:t>
            </a:r>
            <a:r>
              <a:rPr lang="zh-CN" altLang="en-US" dirty="0"/>
              <a:t>，</a:t>
            </a:r>
            <a:r>
              <a:rPr lang="en-US" altLang="zh-CN" dirty="0"/>
              <a:t>H</a:t>
            </a:r>
            <a:r>
              <a:rPr lang="en-US" altLang="zh-CN" baseline="-25000" dirty="0"/>
              <a:t>6</a:t>
            </a:r>
            <a:r>
              <a:rPr lang="en-US" altLang="zh-CN" dirty="0"/>
              <a:t>}</a:t>
            </a:r>
            <a:endParaRPr lang="zh-CN" altLang="en-US" dirty="0"/>
          </a:p>
        </p:txBody>
      </p:sp>
      <p:pic>
        <p:nvPicPr>
          <p:cNvPr id="11" name="图片 10">
            <a:extLst>
              <a:ext uri="{FF2B5EF4-FFF2-40B4-BE49-F238E27FC236}">
                <a16:creationId xmlns:a16="http://schemas.microsoft.com/office/drawing/2014/main" id="{0D34600D-1192-4E81-98DB-B3893C341D1C}"/>
              </a:ext>
            </a:extLst>
          </p:cNvPr>
          <p:cNvPicPr>
            <a:picLocks noChangeAspect="1"/>
          </p:cNvPicPr>
          <p:nvPr/>
        </p:nvPicPr>
        <p:blipFill>
          <a:blip r:embed="rId4"/>
          <a:stretch>
            <a:fillRect/>
          </a:stretch>
        </p:blipFill>
        <p:spPr>
          <a:xfrm>
            <a:off x="1517937" y="5053506"/>
            <a:ext cx="4523809" cy="761905"/>
          </a:xfrm>
          <a:prstGeom prst="rect">
            <a:avLst/>
          </a:prstGeom>
        </p:spPr>
      </p:pic>
    </p:spTree>
    <p:extLst>
      <p:ext uri="{BB962C8B-B14F-4D97-AF65-F5344CB8AC3E}">
        <p14:creationId xmlns:p14="http://schemas.microsoft.com/office/powerpoint/2010/main" val="415012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36F8BA-A151-4DB5-8567-32168FEFA2C8}"/>
              </a:ext>
            </a:extLst>
          </p:cNvPr>
          <p:cNvSpPr/>
          <p:nvPr/>
        </p:nvSpPr>
        <p:spPr>
          <a:xfrm>
            <a:off x="518870" y="459189"/>
            <a:ext cx="4459041" cy="461665"/>
          </a:xfrm>
          <a:prstGeom prst="rect">
            <a:avLst/>
          </a:prstGeom>
        </p:spPr>
        <p:txBody>
          <a:bodyPr wrap="none">
            <a:spAutoFit/>
          </a:bodyPr>
          <a:lstStyle/>
          <a:p>
            <a:r>
              <a:rPr lang="zh-CN" altLang="en-US" sz="2400" dirty="0"/>
              <a:t>Pose Transformer Network (PTN)</a:t>
            </a:r>
          </a:p>
        </p:txBody>
      </p:sp>
      <p:sp>
        <p:nvSpPr>
          <p:cNvPr id="3" name="矩形 2">
            <a:extLst>
              <a:ext uri="{FF2B5EF4-FFF2-40B4-BE49-F238E27FC236}">
                <a16:creationId xmlns:a16="http://schemas.microsoft.com/office/drawing/2014/main" id="{D1C789C0-3B75-4DCD-82F6-3D939830007C}"/>
              </a:ext>
            </a:extLst>
          </p:cNvPr>
          <p:cNvSpPr/>
          <p:nvPr/>
        </p:nvSpPr>
        <p:spPr>
          <a:xfrm>
            <a:off x="1336645" y="1142649"/>
            <a:ext cx="9686489" cy="646331"/>
          </a:xfrm>
          <a:prstGeom prst="rect">
            <a:avLst/>
          </a:prstGeom>
        </p:spPr>
        <p:txBody>
          <a:bodyPr wrap="square">
            <a:spAutoFit/>
          </a:bodyPr>
          <a:lstStyle/>
          <a:p>
            <a:pPr indent="457200"/>
            <a:r>
              <a:rPr lang="zh-CN" altLang="en-US" dirty="0">
                <a:latin typeface="Arial" panose="020B0604020202020204" pitchFamily="34" charset="0"/>
              </a:rPr>
              <a:t>简单地调整大小和旋转并不能克服复杂的姿势变化，尤其是在姿势估计不准确的情况下。本文设计了从空间变换网络（</a:t>
            </a:r>
            <a:r>
              <a:rPr lang="en-US" altLang="zh-CN" dirty="0">
                <a:latin typeface="Arial" panose="020B0604020202020204" pitchFamily="34" charset="0"/>
              </a:rPr>
              <a:t>STN</a:t>
            </a:r>
            <a:r>
              <a:rPr lang="zh-CN" altLang="en-US" dirty="0">
                <a:latin typeface="Arial" panose="020B0604020202020204" pitchFamily="34" charset="0"/>
              </a:rPr>
              <a:t>）修改而来的 </a:t>
            </a:r>
            <a:r>
              <a:rPr lang="en-US" altLang="zh-CN" dirty="0">
                <a:latin typeface="Arial" panose="020B0604020202020204" pitchFamily="34" charset="0"/>
              </a:rPr>
              <a:t>PTN</a:t>
            </a:r>
            <a:r>
              <a:rPr lang="zh-CN" altLang="en-US" dirty="0">
                <a:latin typeface="Arial" panose="020B0604020202020204" pitchFamily="34" charset="0"/>
              </a:rPr>
              <a:t>，以学习旋转五个身体部位所需的角​​度。</a:t>
            </a:r>
            <a:endParaRPr lang="zh-CN" altLang="en-US" dirty="0"/>
          </a:p>
        </p:txBody>
      </p:sp>
      <p:pic>
        <p:nvPicPr>
          <p:cNvPr id="4" name="图片 3">
            <a:extLst>
              <a:ext uri="{FF2B5EF4-FFF2-40B4-BE49-F238E27FC236}">
                <a16:creationId xmlns:a16="http://schemas.microsoft.com/office/drawing/2014/main" id="{167C3485-B82D-4DAF-A030-AAC15DCDDE6E}"/>
              </a:ext>
            </a:extLst>
          </p:cNvPr>
          <p:cNvPicPr>
            <a:picLocks noChangeAspect="1"/>
          </p:cNvPicPr>
          <p:nvPr/>
        </p:nvPicPr>
        <p:blipFill>
          <a:blip r:embed="rId2"/>
          <a:stretch>
            <a:fillRect/>
          </a:stretch>
        </p:blipFill>
        <p:spPr>
          <a:xfrm>
            <a:off x="1923273" y="1980178"/>
            <a:ext cx="3647619" cy="1000000"/>
          </a:xfrm>
          <a:prstGeom prst="rect">
            <a:avLst/>
          </a:prstGeom>
        </p:spPr>
      </p:pic>
      <p:sp>
        <p:nvSpPr>
          <p:cNvPr id="5" name="矩形 4">
            <a:extLst>
              <a:ext uri="{FF2B5EF4-FFF2-40B4-BE49-F238E27FC236}">
                <a16:creationId xmlns:a16="http://schemas.microsoft.com/office/drawing/2014/main" id="{407263C9-AA88-4EAF-A4CC-FF4CFE02AFCB}"/>
              </a:ext>
            </a:extLst>
          </p:cNvPr>
          <p:cNvSpPr/>
          <p:nvPr/>
        </p:nvSpPr>
        <p:spPr>
          <a:xfrm>
            <a:off x="5713505" y="2157012"/>
            <a:ext cx="4233644" cy="646331"/>
          </a:xfrm>
          <a:prstGeom prst="rect">
            <a:avLst/>
          </a:prstGeom>
        </p:spPr>
        <p:txBody>
          <a:bodyPr wrap="square">
            <a:spAutoFit/>
          </a:bodyPr>
          <a:lstStyle/>
          <a:p>
            <a:r>
              <a:rPr lang="zh-CN" altLang="en-US" dirty="0">
                <a:latin typeface="Arial" panose="020B0604020202020204" pitchFamily="34" charset="0"/>
              </a:rPr>
              <a:t>其中</a:t>
            </a:r>
            <a:r>
              <a:rPr lang="en-US" altLang="zh-CN" dirty="0">
                <a:latin typeface="Arial" panose="020B0604020202020204" pitchFamily="34" charset="0"/>
              </a:rPr>
              <a:t>θ</a:t>
            </a:r>
            <a:r>
              <a:rPr lang="en-US" altLang="zh-CN" baseline="-25000"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θ</a:t>
            </a:r>
            <a:r>
              <a:rPr lang="en-US" altLang="zh-CN" baseline="-25000"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θ</a:t>
            </a:r>
            <a:r>
              <a:rPr lang="en-US" altLang="zh-CN" baseline="-25000"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θ</a:t>
            </a:r>
            <a:r>
              <a:rPr lang="en-US" altLang="zh-CN" baseline="-25000" dirty="0">
                <a:latin typeface="Arial" panose="020B0604020202020204" pitchFamily="34" charset="0"/>
              </a:rPr>
              <a:t>5</a:t>
            </a:r>
            <a:r>
              <a:rPr lang="zh-CN" altLang="en-US" dirty="0">
                <a:latin typeface="Arial" panose="020B0604020202020204" pitchFamily="34" charset="0"/>
              </a:rPr>
              <a:t>是缩放和旋转参数，而</a:t>
            </a:r>
            <a:r>
              <a:rPr lang="en-US" altLang="zh-CN" dirty="0">
                <a:latin typeface="Arial" panose="020B0604020202020204" pitchFamily="34" charset="0"/>
              </a:rPr>
              <a:t>θ</a:t>
            </a:r>
            <a:r>
              <a:rPr lang="en-US" altLang="zh-CN" baseline="-25000"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θ</a:t>
            </a:r>
            <a:r>
              <a:rPr lang="en-US" altLang="zh-CN" baseline="-25000" dirty="0">
                <a:latin typeface="Arial" panose="020B0604020202020204" pitchFamily="34" charset="0"/>
              </a:rPr>
              <a:t>6</a:t>
            </a:r>
            <a:r>
              <a:rPr lang="zh-CN" altLang="en-US" dirty="0">
                <a:latin typeface="Arial" panose="020B0604020202020204" pitchFamily="34" charset="0"/>
              </a:rPr>
              <a:t>是平移参数</a:t>
            </a:r>
            <a:endParaRPr lang="zh-CN" altLang="en-US" dirty="0"/>
          </a:p>
        </p:txBody>
      </p:sp>
      <p:sp>
        <p:nvSpPr>
          <p:cNvPr id="6" name="矩形 5">
            <a:extLst>
              <a:ext uri="{FF2B5EF4-FFF2-40B4-BE49-F238E27FC236}">
                <a16:creationId xmlns:a16="http://schemas.microsoft.com/office/drawing/2014/main" id="{F680C865-508B-4920-908C-13012B174D45}"/>
              </a:ext>
            </a:extLst>
          </p:cNvPr>
          <p:cNvSpPr/>
          <p:nvPr/>
        </p:nvSpPr>
        <p:spPr>
          <a:xfrm>
            <a:off x="1923273" y="3348304"/>
            <a:ext cx="3576915" cy="2585323"/>
          </a:xfrm>
          <a:prstGeom prst="rect">
            <a:avLst/>
          </a:prstGeom>
        </p:spPr>
        <p:txBody>
          <a:bodyPr wrap="square">
            <a:spAutoFit/>
          </a:bodyPr>
          <a:lstStyle/>
          <a:p>
            <a:pPr indent="457200"/>
            <a:r>
              <a:rPr lang="en-US" altLang="zh-CN" dirty="0">
                <a:latin typeface="Arial" panose="020B0604020202020204" pitchFamily="34" charset="0"/>
              </a:rPr>
              <a:t>STN</a:t>
            </a:r>
            <a:r>
              <a:rPr lang="zh-CN" altLang="en-US" dirty="0">
                <a:latin typeface="Arial" panose="020B0604020202020204" pitchFamily="34" charset="0"/>
              </a:rPr>
              <a:t>是整个图像计算一个仿射变换，行人的不同部分彼此之间具有不同的方向和大小，因此</a:t>
            </a:r>
            <a:r>
              <a:rPr lang="en-US" altLang="zh-CN" dirty="0">
                <a:latin typeface="Arial" panose="020B0604020202020204" pitchFamily="34" charset="0"/>
              </a:rPr>
              <a:t>STN</a:t>
            </a:r>
            <a:r>
              <a:rPr lang="zh-CN" altLang="en-US" dirty="0">
                <a:latin typeface="Arial" panose="020B0604020202020204" pitchFamily="34" charset="0"/>
              </a:rPr>
              <a:t>不适用于部分图像。本文在 </a:t>
            </a:r>
            <a:r>
              <a:rPr lang="en-US" altLang="zh-CN" dirty="0">
                <a:latin typeface="Arial" panose="020B0604020202020204" pitchFamily="34" charset="0"/>
              </a:rPr>
              <a:t>STN </a:t>
            </a:r>
            <a:r>
              <a:rPr lang="zh-CN" altLang="en-US" dirty="0">
                <a:latin typeface="Arial" panose="020B0604020202020204" pitchFamily="34" charset="0"/>
              </a:rPr>
              <a:t>基础上设计了一个姿势变换网络（</a:t>
            </a:r>
            <a:r>
              <a:rPr lang="en-US" altLang="zh-CN" dirty="0">
                <a:latin typeface="Arial" panose="020B0604020202020204" pitchFamily="34" charset="0"/>
              </a:rPr>
              <a:t>PTN</a:t>
            </a:r>
            <a:r>
              <a:rPr lang="zh-CN" altLang="en-US" dirty="0">
                <a:latin typeface="Arial" panose="020B0604020202020204" pitchFamily="34" charset="0"/>
              </a:rPr>
              <a:t>），该网络可分别计算零件图像中每个零件的仿射变换，并将</a:t>
            </a:r>
            <a:r>
              <a:rPr lang="en-US" altLang="zh-CN" dirty="0">
                <a:latin typeface="Arial" panose="020B0604020202020204" pitchFamily="34" charset="0"/>
              </a:rPr>
              <a:t>6</a:t>
            </a:r>
            <a:r>
              <a:rPr lang="zh-CN" altLang="en-US" dirty="0">
                <a:latin typeface="Arial" panose="020B0604020202020204" pitchFamily="34" charset="0"/>
              </a:rPr>
              <a:t>个变换后的零件组合在一起。</a:t>
            </a:r>
            <a:endParaRPr lang="zh-CN" altLang="en-US" dirty="0"/>
          </a:p>
        </p:txBody>
      </p:sp>
      <p:pic>
        <p:nvPicPr>
          <p:cNvPr id="7" name="图片 6">
            <a:extLst>
              <a:ext uri="{FF2B5EF4-FFF2-40B4-BE49-F238E27FC236}">
                <a16:creationId xmlns:a16="http://schemas.microsoft.com/office/drawing/2014/main" id="{5F1B6164-968A-4522-B47A-15C858BE64C5}"/>
              </a:ext>
            </a:extLst>
          </p:cNvPr>
          <p:cNvPicPr>
            <a:picLocks noChangeAspect="1"/>
          </p:cNvPicPr>
          <p:nvPr/>
        </p:nvPicPr>
        <p:blipFill>
          <a:blip r:embed="rId3"/>
          <a:stretch>
            <a:fillRect/>
          </a:stretch>
        </p:blipFill>
        <p:spPr>
          <a:xfrm>
            <a:off x="5713505" y="2980178"/>
            <a:ext cx="4666667" cy="3561905"/>
          </a:xfrm>
          <a:prstGeom prst="rect">
            <a:avLst/>
          </a:prstGeom>
        </p:spPr>
      </p:pic>
    </p:spTree>
    <p:extLst>
      <p:ext uri="{BB962C8B-B14F-4D97-AF65-F5344CB8AC3E}">
        <p14:creationId xmlns:p14="http://schemas.microsoft.com/office/powerpoint/2010/main" val="362807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9ABDD0-2D13-4363-B2BB-112D8F835F11}"/>
              </a:ext>
            </a:extLst>
          </p:cNvPr>
          <p:cNvSpPr/>
          <p:nvPr/>
        </p:nvSpPr>
        <p:spPr>
          <a:xfrm>
            <a:off x="525241" y="459190"/>
            <a:ext cx="4924746" cy="461665"/>
          </a:xfrm>
          <a:prstGeom prst="rect">
            <a:avLst/>
          </a:prstGeom>
        </p:spPr>
        <p:txBody>
          <a:bodyPr wrap="none">
            <a:spAutoFit/>
          </a:bodyPr>
          <a:lstStyle/>
          <a:p>
            <a:r>
              <a:rPr lang="zh-CN" altLang="en-US" sz="2400" dirty="0"/>
              <a:t>Feature Weighting sub-Net （</a:t>
            </a:r>
            <a:r>
              <a:rPr lang="en-US" altLang="zh-CN" sz="2400" dirty="0"/>
              <a:t>FWN</a:t>
            </a:r>
            <a:r>
              <a:rPr lang="zh-CN" altLang="en-US" sz="2400" dirty="0"/>
              <a:t>）</a:t>
            </a:r>
          </a:p>
        </p:txBody>
      </p:sp>
      <p:sp>
        <p:nvSpPr>
          <p:cNvPr id="3" name="矩形 2">
            <a:extLst>
              <a:ext uri="{FF2B5EF4-FFF2-40B4-BE49-F238E27FC236}">
                <a16:creationId xmlns:a16="http://schemas.microsoft.com/office/drawing/2014/main" id="{DE3EE595-292C-414C-AD21-62B79993D917}"/>
              </a:ext>
            </a:extLst>
          </p:cNvPr>
          <p:cNvSpPr/>
          <p:nvPr/>
        </p:nvSpPr>
        <p:spPr>
          <a:xfrm>
            <a:off x="922789" y="1193145"/>
            <a:ext cx="5377342" cy="923330"/>
          </a:xfrm>
          <a:prstGeom prst="rect">
            <a:avLst/>
          </a:prstGeom>
        </p:spPr>
        <p:txBody>
          <a:bodyPr wrap="square">
            <a:spAutoFit/>
          </a:bodyPr>
          <a:lstStyle/>
          <a:p>
            <a:pPr indent="457200"/>
            <a:r>
              <a:rPr lang="zh-CN" altLang="en-US" dirty="0">
                <a:latin typeface="Arial" panose="020B0604020202020204" pitchFamily="34" charset="0"/>
              </a:rPr>
              <a:t>由于姿态检测器生成的姿态可能会受遮挡，姿态变化等因素的影响。因此，可能会获得不正确的零件检测结果。</a:t>
            </a:r>
            <a:endParaRPr lang="zh-CN" altLang="en-US" dirty="0"/>
          </a:p>
        </p:txBody>
      </p:sp>
      <p:pic>
        <p:nvPicPr>
          <p:cNvPr id="4" name="图片 3">
            <a:extLst>
              <a:ext uri="{FF2B5EF4-FFF2-40B4-BE49-F238E27FC236}">
                <a16:creationId xmlns:a16="http://schemas.microsoft.com/office/drawing/2014/main" id="{01C8CF70-0BB1-4072-AC1E-53C84F05B075}"/>
              </a:ext>
            </a:extLst>
          </p:cNvPr>
          <p:cNvPicPr>
            <a:picLocks noChangeAspect="1"/>
          </p:cNvPicPr>
          <p:nvPr/>
        </p:nvPicPr>
        <p:blipFill>
          <a:blip r:embed="rId2"/>
          <a:stretch>
            <a:fillRect/>
          </a:stretch>
        </p:blipFill>
        <p:spPr>
          <a:xfrm>
            <a:off x="6257866" y="1193145"/>
            <a:ext cx="4438095" cy="2628571"/>
          </a:xfrm>
          <a:prstGeom prst="rect">
            <a:avLst/>
          </a:prstGeom>
        </p:spPr>
      </p:pic>
      <p:sp>
        <p:nvSpPr>
          <p:cNvPr id="5" name="矩形 4">
            <a:extLst>
              <a:ext uri="{FF2B5EF4-FFF2-40B4-BE49-F238E27FC236}">
                <a16:creationId xmlns:a16="http://schemas.microsoft.com/office/drawing/2014/main" id="{6182954D-CE7A-4ED6-A24D-13228690239D}"/>
              </a:ext>
            </a:extLst>
          </p:cNvPr>
          <p:cNvSpPr/>
          <p:nvPr/>
        </p:nvSpPr>
        <p:spPr>
          <a:xfrm>
            <a:off x="922789" y="2116475"/>
            <a:ext cx="5173211" cy="1754326"/>
          </a:xfrm>
          <a:prstGeom prst="rect">
            <a:avLst/>
          </a:prstGeom>
        </p:spPr>
        <p:txBody>
          <a:bodyPr wrap="square">
            <a:spAutoFit/>
          </a:bodyPr>
          <a:lstStyle/>
          <a:p>
            <a:pPr indent="457200"/>
            <a:r>
              <a:rPr lang="zh-CN" altLang="en-US" dirty="0">
                <a:latin typeface="Arial" panose="020B0604020202020204" pitchFamily="34" charset="0"/>
              </a:rPr>
              <a:t>特征加权子网（</a:t>
            </a:r>
            <a:r>
              <a:rPr lang="en-US" altLang="zh-CN" dirty="0">
                <a:latin typeface="Arial" panose="020B0604020202020204" pitchFamily="34" charset="0"/>
              </a:rPr>
              <a:t>FWN</a:t>
            </a:r>
            <a:r>
              <a:rPr lang="zh-CN" altLang="en-US" dirty="0">
                <a:latin typeface="Arial" panose="020B0604020202020204" pitchFamily="34" charset="0"/>
              </a:rPr>
              <a:t>）由权重层和非线性变换组成，来决定零件特征向量中每个尺寸的重要性。考虑到单个线性权重层可能会在零件矢量的某些特定尺寸上引起过多的响应，本文添加了一个非线性函数来均衡零件特征矢量的响应，并且融合的特征表示为：</a:t>
            </a:r>
            <a:endParaRPr lang="zh-CN" altLang="en-US" dirty="0"/>
          </a:p>
        </p:txBody>
      </p:sp>
      <p:pic>
        <p:nvPicPr>
          <p:cNvPr id="6" name="图片 5">
            <a:extLst>
              <a:ext uri="{FF2B5EF4-FFF2-40B4-BE49-F238E27FC236}">
                <a16:creationId xmlns:a16="http://schemas.microsoft.com/office/drawing/2014/main" id="{059B2C73-4F37-4DB4-B18A-D0D4EC4AB032}"/>
              </a:ext>
            </a:extLst>
          </p:cNvPr>
          <p:cNvPicPr>
            <a:picLocks noChangeAspect="1"/>
          </p:cNvPicPr>
          <p:nvPr/>
        </p:nvPicPr>
        <p:blipFill>
          <a:blip r:embed="rId3"/>
          <a:stretch>
            <a:fillRect/>
          </a:stretch>
        </p:blipFill>
        <p:spPr>
          <a:xfrm>
            <a:off x="1642727" y="3929524"/>
            <a:ext cx="3733333" cy="428571"/>
          </a:xfrm>
          <a:prstGeom prst="rect">
            <a:avLst/>
          </a:prstGeom>
        </p:spPr>
      </p:pic>
      <p:sp>
        <p:nvSpPr>
          <p:cNvPr id="7" name="矩形 6">
            <a:extLst>
              <a:ext uri="{FF2B5EF4-FFF2-40B4-BE49-F238E27FC236}">
                <a16:creationId xmlns:a16="http://schemas.microsoft.com/office/drawing/2014/main" id="{8C3182D1-7F3A-46F8-92AB-1F9DD5EFF1BB}"/>
              </a:ext>
            </a:extLst>
          </p:cNvPr>
          <p:cNvSpPr/>
          <p:nvPr/>
        </p:nvSpPr>
        <p:spPr>
          <a:xfrm>
            <a:off x="922789" y="4561243"/>
            <a:ext cx="4840448" cy="1200329"/>
          </a:xfrm>
          <a:prstGeom prst="rect">
            <a:avLst/>
          </a:prstGeom>
        </p:spPr>
        <p:txBody>
          <a:bodyPr wrap="square">
            <a:spAutoFit/>
          </a:bodyPr>
          <a:lstStyle/>
          <a:p>
            <a:pPr indent="457200"/>
            <a:r>
              <a:rPr lang="zh-CN" altLang="en-US" dirty="0">
                <a:latin typeface="Arial" panose="020B0604020202020204" pitchFamily="34" charset="0"/>
              </a:rPr>
              <a:t>其中</a:t>
            </a:r>
            <a:r>
              <a:rPr lang="en-US" altLang="zh-CN" dirty="0">
                <a:latin typeface="Arial" panose="020B0604020202020204" pitchFamily="34" charset="0"/>
              </a:rPr>
              <a:t>F</a:t>
            </a:r>
            <a:r>
              <a:rPr lang="en-US" altLang="zh-CN" baseline="-25000" dirty="0">
                <a:latin typeface="Arial" panose="020B0604020202020204" pitchFamily="34" charset="0"/>
              </a:rPr>
              <a:t>global</a:t>
            </a:r>
            <a:r>
              <a:rPr lang="zh-CN" altLang="en-US" dirty="0">
                <a:latin typeface="Arial" panose="020B0604020202020204" pitchFamily="34" charset="0"/>
              </a:rPr>
              <a:t>和</a:t>
            </a:r>
            <a:r>
              <a:rPr lang="en-US" altLang="zh-CN" dirty="0">
                <a:latin typeface="Arial" panose="020B0604020202020204" pitchFamily="34" charset="0"/>
              </a:rPr>
              <a:t>F</a:t>
            </a:r>
            <a:r>
              <a:rPr lang="en-US" altLang="zh-CN" baseline="-25000" dirty="0">
                <a:latin typeface="Arial" panose="020B0604020202020204" pitchFamily="34" charset="0"/>
              </a:rPr>
              <a:t>part</a:t>
            </a:r>
            <a:r>
              <a:rPr lang="zh-CN" altLang="en-US" dirty="0">
                <a:latin typeface="Arial" panose="020B0604020202020204" pitchFamily="34" charset="0"/>
              </a:rPr>
              <a:t>是全局和部分特征向量。等式中的</a:t>
            </a:r>
            <a:r>
              <a:rPr lang="en-US" altLang="zh-CN" dirty="0">
                <a:latin typeface="Arial" panose="020B0604020202020204" pitchFamily="34" charset="0"/>
              </a:rPr>
              <a:t>W</a:t>
            </a:r>
            <a:r>
              <a:rPr lang="zh-CN" altLang="en-US" dirty="0">
                <a:latin typeface="Arial" panose="020B0604020202020204" pitchFamily="34" charset="0"/>
              </a:rPr>
              <a:t>和</a:t>
            </a:r>
            <a:r>
              <a:rPr lang="en-US" altLang="zh-CN" dirty="0">
                <a:latin typeface="Arial" panose="020B0604020202020204" pitchFamily="34" charset="0"/>
              </a:rPr>
              <a:t>B</a:t>
            </a:r>
            <a:r>
              <a:rPr lang="zh-CN" altLang="en-US" dirty="0">
                <a:latin typeface="Arial" panose="020B0604020202020204" pitchFamily="34" charset="0"/>
              </a:rPr>
              <a:t>是权重和偏差向量，与</a:t>
            </a:r>
            <a:r>
              <a:rPr lang="en-US" altLang="zh-CN" dirty="0">
                <a:latin typeface="Arial" panose="020B0604020202020204" pitchFamily="34" charset="0"/>
              </a:rPr>
              <a:t>F</a:t>
            </a:r>
            <a:r>
              <a:rPr lang="en-US" altLang="zh-CN" baseline="-25000" dirty="0">
                <a:latin typeface="Arial" panose="020B0604020202020204" pitchFamily="34" charset="0"/>
              </a:rPr>
              <a:t>part</a:t>
            </a:r>
            <a:r>
              <a:rPr lang="zh-CN" altLang="en-US" dirty="0">
                <a:latin typeface="Arial" panose="020B0604020202020204" pitchFamily="34" charset="0"/>
              </a:rPr>
              <a:t>具有相同的尺寸。 ⊙表示两个向量的</a:t>
            </a:r>
            <a:r>
              <a:rPr lang="en-US" altLang="zh-CN" dirty="0">
                <a:latin typeface="Arial" panose="020B0604020202020204" pitchFamily="34" charset="0"/>
              </a:rPr>
              <a:t>Hadamard</a:t>
            </a:r>
            <a:r>
              <a:rPr lang="zh-CN" altLang="en-US" dirty="0">
                <a:latin typeface="Arial" panose="020B0604020202020204" pitchFamily="34" charset="0"/>
              </a:rPr>
              <a:t>乘积，</a:t>
            </a:r>
            <a:r>
              <a:rPr lang="en-US" altLang="zh-CN" dirty="0">
                <a:latin typeface="Arial" panose="020B0604020202020204" pitchFamily="34" charset="0"/>
              </a:rPr>
              <a:t>[</a:t>
            </a:r>
            <a:r>
              <a:rPr lang="zh-CN" altLang="en-US" dirty="0">
                <a:latin typeface="Arial" panose="020B0604020202020204" pitchFamily="34" charset="0"/>
              </a:rPr>
              <a:t>，</a:t>
            </a:r>
            <a:r>
              <a:rPr lang="en-US" altLang="zh-CN" dirty="0">
                <a:latin typeface="Arial" panose="020B0604020202020204" pitchFamily="34" charset="0"/>
              </a:rPr>
              <a:t>]</a:t>
            </a:r>
            <a:r>
              <a:rPr lang="zh-CN" altLang="en-US" dirty="0">
                <a:latin typeface="Arial" panose="020B0604020202020204" pitchFamily="34" charset="0"/>
              </a:rPr>
              <a:t>表示两个向量的级联。</a:t>
            </a:r>
            <a:endParaRPr lang="zh-CN" altLang="en-US" dirty="0"/>
          </a:p>
        </p:txBody>
      </p:sp>
      <p:cxnSp>
        <p:nvCxnSpPr>
          <p:cNvPr id="10" name="直接箭头连接符 9">
            <a:extLst>
              <a:ext uri="{FF2B5EF4-FFF2-40B4-BE49-F238E27FC236}">
                <a16:creationId xmlns:a16="http://schemas.microsoft.com/office/drawing/2014/main" id="{8EDA7330-2944-43E3-91DE-6E619040878A}"/>
              </a:ext>
            </a:extLst>
          </p:cNvPr>
          <p:cNvCxnSpPr>
            <a:cxnSpLocks/>
            <a:endCxn id="13" idx="1"/>
          </p:cNvCxnSpPr>
          <p:nvPr/>
        </p:nvCxnSpPr>
        <p:spPr>
          <a:xfrm>
            <a:off x="3633188" y="4201867"/>
            <a:ext cx="2915486" cy="1054457"/>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pic>
        <p:nvPicPr>
          <p:cNvPr id="13" name="图片 12">
            <a:extLst>
              <a:ext uri="{FF2B5EF4-FFF2-40B4-BE49-F238E27FC236}">
                <a16:creationId xmlns:a16="http://schemas.microsoft.com/office/drawing/2014/main" id="{4C8BF44E-C650-46AD-9543-1D83EA3B5D50}"/>
              </a:ext>
            </a:extLst>
          </p:cNvPr>
          <p:cNvPicPr>
            <a:picLocks noChangeAspect="1"/>
          </p:cNvPicPr>
          <p:nvPr/>
        </p:nvPicPr>
        <p:blipFill>
          <a:blip r:embed="rId4"/>
          <a:stretch>
            <a:fillRect/>
          </a:stretch>
        </p:blipFill>
        <p:spPr>
          <a:xfrm>
            <a:off x="6548674" y="5108705"/>
            <a:ext cx="1695238" cy="295238"/>
          </a:xfrm>
          <a:prstGeom prst="rect">
            <a:avLst/>
          </a:prstGeom>
        </p:spPr>
      </p:pic>
      <p:cxnSp>
        <p:nvCxnSpPr>
          <p:cNvPr id="17" name="直接箭头连接符 16">
            <a:extLst>
              <a:ext uri="{FF2B5EF4-FFF2-40B4-BE49-F238E27FC236}">
                <a16:creationId xmlns:a16="http://schemas.microsoft.com/office/drawing/2014/main" id="{D25BA618-827D-4A9E-9A40-3E818F8A1552}"/>
              </a:ext>
            </a:extLst>
          </p:cNvPr>
          <p:cNvCxnSpPr>
            <a:cxnSpLocks/>
          </p:cNvCxnSpPr>
          <p:nvPr/>
        </p:nvCxnSpPr>
        <p:spPr>
          <a:xfrm>
            <a:off x="4446165" y="4181092"/>
            <a:ext cx="1853966" cy="331066"/>
          </a:xfrm>
          <a:prstGeom prst="straightConnector1">
            <a:avLst/>
          </a:prstGeom>
          <a:ln w="31750">
            <a:tailEnd type="triangle"/>
          </a:ln>
        </p:spPr>
        <p:style>
          <a:lnRef idx="3">
            <a:schemeClr val="accent1"/>
          </a:lnRef>
          <a:fillRef idx="0">
            <a:schemeClr val="accent1"/>
          </a:fillRef>
          <a:effectRef idx="2">
            <a:schemeClr val="accent1"/>
          </a:effectRef>
          <a:fontRef idx="minor">
            <a:schemeClr val="tx1"/>
          </a:fontRef>
        </p:style>
      </p:cxnSp>
      <p:pic>
        <p:nvPicPr>
          <p:cNvPr id="21" name="图片 20">
            <a:extLst>
              <a:ext uri="{FF2B5EF4-FFF2-40B4-BE49-F238E27FC236}">
                <a16:creationId xmlns:a16="http://schemas.microsoft.com/office/drawing/2014/main" id="{02856B6C-FAE5-42E1-BBC7-4CB7D19656F4}"/>
              </a:ext>
            </a:extLst>
          </p:cNvPr>
          <p:cNvPicPr>
            <a:picLocks noChangeAspect="1"/>
          </p:cNvPicPr>
          <p:nvPr/>
        </p:nvPicPr>
        <p:blipFill>
          <a:blip r:embed="rId5"/>
          <a:stretch>
            <a:fillRect/>
          </a:stretch>
        </p:blipFill>
        <p:spPr>
          <a:xfrm>
            <a:off x="6548674" y="4007014"/>
            <a:ext cx="2280948" cy="916393"/>
          </a:xfrm>
          <a:prstGeom prst="rect">
            <a:avLst/>
          </a:prstGeom>
        </p:spPr>
      </p:pic>
    </p:spTree>
    <p:extLst>
      <p:ext uri="{BB962C8B-B14F-4D97-AF65-F5344CB8AC3E}">
        <p14:creationId xmlns:p14="http://schemas.microsoft.com/office/powerpoint/2010/main" val="2557383166"/>
      </p:ext>
    </p:extLst>
  </p:cSld>
  <p:clrMapOvr>
    <a:masterClrMapping/>
  </p:clrMapOvr>
</p:sld>
</file>

<file path=ppt/theme/theme1.xml><?xml version="1.0" encoding="utf-8"?>
<a:theme xmlns:a="http://schemas.openxmlformats.org/drawingml/2006/main" name="库">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196_TF66921596" id="{D73D0DDD-A007-4658-B31C-3E429F67880D}" vid="{A754FD68-D7F5-4412-BE4F-4A17F8640B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6B76F2-1AE1-4A2A-A5B3-D462CC5E81F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CC70E-6674-4337-B48B-AF4F8832F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“我的发明”演示文稿</Template>
  <TotalTime>0</TotalTime>
  <Words>932</Words>
  <Application>Microsoft Office PowerPoint</Application>
  <PresentationFormat>宽屏</PresentationFormat>
  <Paragraphs>33</Paragraphs>
  <Slides>12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Microsoft YaHei UI</vt:lpstr>
      <vt:lpstr>Arial</vt:lpstr>
      <vt:lpstr>Gill Sans MT</vt:lpstr>
      <vt:lpstr>库</vt:lpstr>
      <vt:lpstr>姿态驱动的深度卷积模型用于行人重识别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2020-01-15T01:34:17Z</dcterms:created>
  <dcterms:modified xsi:type="dcterms:W3CDTF">2020-02-11T10:17:50Z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