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3"/>
    <p:sldId id="266" r:id="rId4"/>
    <p:sldId id="271" r:id="rId5"/>
    <p:sldId id="293" r:id="rId6"/>
    <p:sldId id="294" r:id="rId7"/>
    <p:sldId id="336" r:id="rId8"/>
    <p:sldId id="337" r:id="rId9"/>
    <p:sldId id="338" r:id="rId10"/>
    <p:sldId id="339" r:id="rId11"/>
    <p:sldId id="340" r:id="rId12"/>
    <p:sldId id="342" r:id="rId13"/>
    <p:sldId id="343" r:id="rId14"/>
    <p:sldId id="344" r:id="rId15"/>
    <p:sldId id="268" r:id="rId16"/>
    <p:sldId id="291"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517"/>
    <a:srgbClr val="055A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guide orient="horz" pos="2261"/>
        <p:guide pos="3783"/>
      </p:guideLst>
    </p:cSldViewPr>
  </p:slideViewPr>
  <p:notesTextViewPr>
    <p:cViewPr>
      <p:scale>
        <a:sx n="1" d="1"/>
        <a:sy n="1" d="1"/>
      </p:scale>
      <p:origin x="0" y="0"/>
    </p:cViewPr>
  </p:notesTextViewPr>
  <p:sorterViewPr>
    <p:cViewPr>
      <p:scale>
        <a:sx n="100" d="100"/>
        <a:sy n="100" d="100"/>
      </p:scale>
      <p:origin x="0" y="-107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9E5D7FB-FC5B-4A89-AA55-D33F8DA4159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262EF6E-E9CE-4020-98C7-E335BB6462E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381923-A5FD-4F27-AD4A-9D21D4D3827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C36F2C3-A904-4046-9A2B-17F9611AD87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CAFB19C-3DD0-45BD-BCCD-066F65038AF7}" type="datetimeFigureOut">
              <a:rPr lang="zh-CN" altLang="en-US"/>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877294AB-C454-4D10-9358-47000C4A816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mn-lt"/>
                <a:ea typeface="+mn-ea"/>
              </a:defRPr>
            </a:lvl1pPr>
          </a:lstStyle>
          <a:p>
            <a:pPr>
              <a:defRPr/>
            </a:pPr>
            <a:fld id="{3CAFB19C-3DD0-45BD-BCCD-066F65038AF7}"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mn-lt"/>
                <a:ea typeface="+mn-ea"/>
              </a:defRPr>
            </a:lvl1pPr>
          </a:lstStyle>
          <a:p>
            <a:pPr>
              <a:defRPr/>
            </a:pPr>
            <a:fld id="{877294AB-C454-4D10-9358-47000C4A816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0"/>
            <a:ext cx="12192000"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4" name="文本框 4"/>
          <p:cNvSpPr txBox="1">
            <a:spLocks noChangeArrowheads="1"/>
          </p:cNvSpPr>
          <p:nvPr/>
        </p:nvSpPr>
        <p:spPr bwMode="auto">
          <a:xfrm>
            <a:off x="2981325" y="2493010"/>
            <a:ext cx="62953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a:solidFill>
                  <a:schemeClr val="bg1"/>
                </a:solidFill>
                <a:latin typeface="微软雅黑" panose="020B0503020204020204" pitchFamily="34" charset="-122"/>
                <a:ea typeface="微软雅黑" panose="020B0503020204020204" pitchFamily="34" charset="-122"/>
              </a:rPr>
              <a:t>寒假汇报及下阶段计划</a:t>
            </a:r>
            <a:endParaRPr lang="zh-CN" altLang="en-US" sz="4800" b="1">
              <a:solidFill>
                <a:schemeClr val="bg1"/>
              </a:solidFill>
              <a:latin typeface="微软雅黑" panose="020B0503020204020204" pitchFamily="34" charset="-122"/>
              <a:ea typeface="微软雅黑" panose="020B0503020204020204" pitchFamily="34" charset="-122"/>
            </a:endParaRPr>
          </a:p>
        </p:txBody>
      </p:sp>
      <p:sp>
        <p:nvSpPr>
          <p:cNvPr id="5125" name="文本框 5"/>
          <p:cNvSpPr txBox="1">
            <a:spLocks noChangeArrowheads="1"/>
          </p:cNvSpPr>
          <p:nvPr/>
        </p:nvSpPr>
        <p:spPr bwMode="auto">
          <a:xfrm>
            <a:off x="3295650" y="3421063"/>
            <a:ext cx="55149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rPr>
              <a:t>汇报人：张浩田   指导老师：温蜜</a:t>
            </a:r>
            <a:endParaRPr lang="zh-CN" altLang="en-US" sz="28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7"/>
          <p:cNvCxnSpPr/>
          <p:nvPr/>
        </p:nvCxnSpPr>
        <p:spPr>
          <a:xfrm>
            <a:off x="2981325" y="1643063"/>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773988" y="4294188"/>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29" name="组合 9"/>
          <p:cNvGrpSpPr/>
          <p:nvPr/>
        </p:nvGrpSpPr>
        <p:grpSpPr bwMode="auto">
          <a:xfrm>
            <a:off x="5097463" y="1749425"/>
            <a:ext cx="1789112" cy="522288"/>
            <a:chOff x="4368800" y="1262743"/>
            <a:chExt cx="1886857" cy="522514"/>
          </a:xfrm>
        </p:grpSpPr>
        <p:cxnSp>
          <p:nvCxnSpPr>
            <p:cNvPr id="11" name="直接连接符 10"/>
            <p:cNvCxnSpPr/>
            <p:nvPr/>
          </p:nvCxnSpPr>
          <p:spPr>
            <a:xfrm>
              <a:off x="4368800"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8800" y="1262743"/>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130" name="组合 13"/>
          <p:cNvGrpSpPr/>
          <p:nvPr/>
        </p:nvGrpSpPr>
        <p:grpSpPr bwMode="auto">
          <a:xfrm rot="10800000">
            <a:off x="5111750" y="4178300"/>
            <a:ext cx="1789113" cy="522288"/>
            <a:chOff x="4368800" y="1262743"/>
            <a:chExt cx="1886857" cy="522514"/>
          </a:xfrm>
        </p:grpSpPr>
        <p:cxnSp>
          <p:nvCxnSpPr>
            <p:cNvPr id="15" name="直接连接符 14"/>
            <p:cNvCxnSpPr/>
            <p:nvPr/>
          </p:nvCxnSpPr>
          <p:spPr>
            <a:xfrm>
              <a:off x="4367126"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70475" y="1261155"/>
              <a:ext cx="18868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53982"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Title 6"/>
          <p:cNvSpPr txBox="1"/>
          <p:nvPr>
            <p:custDataLst>
              <p:tags r:id="rId1"/>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风电预测思路</a:t>
            </a:r>
            <a:endParaRPr kumimoji="0" altLang="zh-CN"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6"/>
          <p:cNvSpPr txBox="1"/>
          <p:nvPr>
            <p:custDataLst>
              <p:tags r:id="rId2"/>
            </p:custDataLst>
          </p:nvPr>
        </p:nvSpPr>
        <p:spPr>
          <a:xfrm>
            <a:off x="664210" y="2165985"/>
            <a:ext cx="982091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lang="zh-CN" altLang="en-US" sz="1800" spc="5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rPr>
              <a:t>风电功率信号可以分解为确定性部分和纯随机部分，因此根据风电机组的特定地理因素，建立一种模型，计算出数据的确定性部分，再通过统计方法得到随机部分，两者叠加作为最终预测结果。</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14680" y="1572895"/>
            <a:ext cx="5081905" cy="427736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每一种信息的来源或者形式，都可以称为一种模态。例如，人有触觉，听觉，视觉，嗅觉；信息的媒介，有语音、视频、文字等；多种多样的传感器，如雷达、红外、加速度计等。以上的每一种都可以称为一种模态。</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1223306" y="947144"/>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altLang="zh-CN"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Multimodel</a:t>
            </a:r>
            <a:endParaRPr kumimoji="0" altLang="zh-CN"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956300" y="1253490"/>
            <a:ext cx="6209030" cy="30841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34365" y="1562735"/>
            <a:ext cx="10659110" cy="4277360"/>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股票预测为例</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824526" y="208639"/>
            <a:ext cx="5032255" cy="117856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altLang="zh-CN"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Multimodel</a:t>
            </a: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在预测领域的应用</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835150" y="2435860"/>
            <a:ext cx="21844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金融数据</a:t>
            </a:r>
            <a:endParaRPr lang="zh-CN" altLang="en-US"/>
          </a:p>
        </p:txBody>
      </p:sp>
      <p:sp>
        <p:nvSpPr>
          <p:cNvPr id="4" name="矩形 3"/>
          <p:cNvSpPr/>
          <p:nvPr/>
        </p:nvSpPr>
        <p:spPr>
          <a:xfrm>
            <a:off x="1835150" y="3970020"/>
            <a:ext cx="21844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金融新闻</a:t>
            </a:r>
            <a:endParaRPr lang="zh-CN" altLang="en-US"/>
          </a:p>
        </p:txBody>
      </p:sp>
      <p:sp>
        <p:nvSpPr>
          <p:cNvPr id="5" name="矩形 4"/>
          <p:cNvSpPr/>
          <p:nvPr/>
        </p:nvSpPr>
        <p:spPr>
          <a:xfrm>
            <a:off x="4745990" y="3234690"/>
            <a:ext cx="21844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多模态融合</a:t>
            </a:r>
            <a:endParaRPr lang="zh-CN" altLang="en-US"/>
          </a:p>
        </p:txBody>
      </p:sp>
      <p:cxnSp>
        <p:nvCxnSpPr>
          <p:cNvPr id="6" name="肘形连接符 5"/>
          <p:cNvCxnSpPr>
            <a:stCxn id="3" idx="3"/>
            <a:endCxn id="5" idx="1"/>
          </p:cNvCxnSpPr>
          <p:nvPr/>
        </p:nvCxnSpPr>
        <p:spPr>
          <a:xfrm>
            <a:off x="4019550" y="2630170"/>
            <a:ext cx="726440" cy="7988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3"/>
            <a:endCxn id="5" idx="1"/>
          </p:cNvCxnSpPr>
          <p:nvPr/>
        </p:nvCxnSpPr>
        <p:spPr>
          <a:xfrm flipV="1">
            <a:off x="4019550" y="3429000"/>
            <a:ext cx="726440" cy="735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888605" y="3234690"/>
            <a:ext cx="2184400" cy="388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股票走势</a:t>
            </a:r>
            <a:endParaRPr lang="zh-CN" altLang="en-US"/>
          </a:p>
        </p:txBody>
      </p:sp>
      <p:cxnSp>
        <p:nvCxnSpPr>
          <p:cNvPr id="12" name="肘形连接符 11"/>
          <p:cNvCxnSpPr>
            <a:stCxn id="5" idx="3"/>
            <a:endCxn id="11" idx="1"/>
          </p:cNvCxnSpPr>
          <p:nvPr/>
        </p:nvCxnSpPr>
        <p:spPr>
          <a:xfrm>
            <a:off x="6930390" y="3429000"/>
            <a:ext cx="95821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 name="Title 6"/>
          <p:cNvSpPr txBox="1"/>
          <p:nvPr>
            <p:custDataLst>
              <p:tags r:id="rId1"/>
            </p:custDataLst>
          </p:nvPr>
        </p:nvSpPr>
        <p:spPr>
          <a:xfrm>
            <a:off x="824526" y="20863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下阶段的计划</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585595" y="1866900"/>
            <a:ext cx="8061325" cy="2245360"/>
          </a:xfrm>
          <a:prstGeom prst="rect">
            <a:avLst/>
          </a:prstGeom>
          <a:noFill/>
        </p:spPr>
        <p:txBody>
          <a:bodyPr wrap="square" rtlCol="0">
            <a:spAutoFit/>
          </a:bodyPr>
          <a:p>
            <a:r>
              <a:rPr lang="en-US" altLang="zh-CN" sz="2800"/>
              <a:t>1.</a:t>
            </a:r>
            <a:r>
              <a:rPr lang="zh-CN" altLang="en-US" sz="2800"/>
              <a:t>沿着新能源电力负荷预测的方向看下去，主要是风电预测的论文；</a:t>
            </a:r>
            <a:endParaRPr lang="zh-CN" altLang="en-US" sz="2800"/>
          </a:p>
          <a:p>
            <a:r>
              <a:rPr lang="en-US" altLang="zh-CN" sz="2800"/>
              <a:t>2.</a:t>
            </a:r>
            <a:r>
              <a:rPr lang="zh-CN" altLang="en-US" sz="2800"/>
              <a:t>跟进项目；</a:t>
            </a:r>
            <a:endParaRPr lang="zh-CN" altLang="en-US" sz="2800"/>
          </a:p>
          <a:p>
            <a:r>
              <a:rPr lang="en-US" altLang="zh-CN" sz="2800"/>
              <a:t>3.</a:t>
            </a:r>
            <a:r>
              <a:rPr lang="zh-CN" altLang="en-US" sz="2800"/>
              <a:t>对一些好的有数据集的论文进行复现，加深理解，开阔思路。</a:t>
            </a:r>
            <a:endParaRPr lang="zh-CN" altLang="en-US" sz="280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966845" y="2047875"/>
            <a:ext cx="5644515" cy="1106805"/>
          </a:xfrm>
          <a:prstGeom prst="rect">
            <a:avLst/>
          </a:prstGeom>
          <a:noFill/>
        </p:spPr>
        <p:txBody>
          <a:bodyPr wrap="square" rtlCol="0" anchor="t">
            <a:spAutoFit/>
          </a:bodyPr>
          <a:p>
            <a:r>
              <a:rPr lang="en-US" altLang="zh-CN" sz="6600" b="1">
                <a:solidFill>
                  <a:schemeClr val="bg1"/>
                </a:solidFill>
                <a:latin typeface="微软雅黑" panose="020B0503020204020204" pitchFamily="34" charset="-122"/>
                <a:ea typeface="微软雅黑" panose="020B0503020204020204" pitchFamily="34" charset="-122"/>
                <a:sym typeface="+mn-ea"/>
              </a:rPr>
              <a:t>Thank you</a:t>
            </a:r>
            <a:endParaRPr lang="en-US" altLang="zh-CN" sz="6600" b="1">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0"/>
            <a:ext cx="12192000" cy="6858000"/>
          </a:xfrm>
          <a:prstGeom prst="rect">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820" name="文本框 4"/>
          <p:cNvSpPr txBox="1">
            <a:spLocks noChangeArrowheads="1"/>
          </p:cNvSpPr>
          <p:nvPr/>
        </p:nvSpPr>
        <p:spPr bwMode="auto">
          <a:xfrm>
            <a:off x="3295650" y="2424113"/>
            <a:ext cx="5905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6000" b="1">
                <a:solidFill>
                  <a:schemeClr val="bg1"/>
                </a:solidFill>
                <a:latin typeface="微软雅黑" panose="020B0503020204020204" pitchFamily="34" charset="-122"/>
                <a:ea typeface="微软雅黑" panose="020B0503020204020204" pitchFamily="34" charset="-122"/>
              </a:rPr>
              <a:t>Thank you</a:t>
            </a:r>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34821" name="文本框 5"/>
          <p:cNvSpPr txBox="1">
            <a:spLocks noChangeArrowheads="1"/>
          </p:cNvSpPr>
          <p:nvPr/>
        </p:nvSpPr>
        <p:spPr bwMode="auto">
          <a:xfrm>
            <a:off x="3295650" y="3421063"/>
            <a:ext cx="55149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1600">
                <a:solidFill>
                  <a:schemeClr val="bg1"/>
                </a:solidFill>
                <a:latin typeface="微软雅黑" panose="020B0503020204020204" pitchFamily="34" charset="-122"/>
                <a:ea typeface="微软雅黑" panose="020B0503020204020204" pitchFamily="34" charset="-122"/>
                <a:cs typeface="Arial" panose="020B0604020202020204" pitchFamily="34" charset="0"/>
              </a:rPr>
              <a:t>XIAOJIE PPT MORE THAN TEMPALTE</a:t>
            </a:r>
            <a:endParaRPr lang="zh-CN" altLang="en-US" sz="160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822" name="文本框 6"/>
          <p:cNvSpPr txBox="1">
            <a:spLocks noChangeArrowheads="1"/>
          </p:cNvSpPr>
          <p:nvPr/>
        </p:nvSpPr>
        <p:spPr bwMode="auto">
          <a:xfrm>
            <a:off x="3295650" y="3778250"/>
            <a:ext cx="5514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a:solidFill>
                  <a:schemeClr val="bg1"/>
                </a:solidFill>
                <a:latin typeface="微软雅黑" panose="020B0503020204020204" pitchFamily="34" charset="-122"/>
                <a:ea typeface="微软雅黑" panose="020B0503020204020204" pitchFamily="34" charset="-122"/>
              </a:rPr>
              <a:t>漂亮的不像是一个</a:t>
            </a:r>
            <a:r>
              <a:rPr lang="en-US" altLang="zh-CN" b="1">
                <a:solidFill>
                  <a:schemeClr val="bg1"/>
                </a:solidFill>
                <a:latin typeface="微软雅黑" panose="020B0503020204020204" pitchFamily="34" charset="-122"/>
                <a:ea typeface="微软雅黑" panose="020B0503020204020204" pitchFamily="34" charset="-122"/>
              </a:rPr>
              <a:t>PPT</a:t>
            </a:r>
            <a:endParaRPr lang="zh-CN" altLang="en-US" b="1">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981325" y="1643063"/>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773988" y="4294188"/>
            <a:ext cx="628650" cy="6286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825" name="组合 9"/>
          <p:cNvGrpSpPr/>
          <p:nvPr/>
        </p:nvGrpSpPr>
        <p:grpSpPr bwMode="auto">
          <a:xfrm>
            <a:off x="5097463" y="1749425"/>
            <a:ext cx="1789112" cy="522288"/>
            <a:chOff x="4368800" y="1262743"/>
            <a:chExt cx="1886857" cy="522514"/>
          </a:xfrm>
        </p:grpSpPr>
        <p:cxnSp>
          <p:nvCxnSpPr>
            <p:cNvPr id="11" name="直接连接符 10"/>
            <p:cNvCxnSpPr/>
            <p:nvPr/>
          </p:nvCxnSpPr>
          <p:spPr>
            <a:xfrm>
              <a:off x="4368800"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8800" y="1262743"/>
              <a:ext cx="18868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55657"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826" name="组合 13"/>
          <p:cNvGrpSpPr/>
          <p:nvPr/>
        </p:nvGrpSpPr>
        <p:grpSpPr bwMode="auto">
          <a:xfrm rot="10800000">
            <a:off x="5111750" y="4178300"/>
            <a:ext cx="1789113" cy="522288"/>
            <a:chOff x="4368800" y="1262743"/>
            <a:chExt cx="1886857" cy="522514"/>
          </a:xfrm>
        </p:grpSpPr>
        <p:cxnSp>
          <p:nvCxnSpPr>
            <p:cNvPr id="15" name="直接连接符 14"/>
            <p:cNvCxnSpPr/>
            <p:nvPr/>
          </p:nvCxnSpPr>
          <p:spPr>
            <a:xfrm>
              <a:off x="4367126"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70475" y="1261155"/>
              <a:ext cx="18868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53982" y="1262743"/>
              <a:ext cx="0" cy="5225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573088" y="1169035"/>
            <a:ext cx="11045825" cy="4269965"/>
            <a:chOff x="573088" y="1158875"/>
            <a:chExt cx="11045825" cy="4269965"/>
          </a:xfrm>
        </p:grpSpPr>
        <p:grpSp>
          <p:nvGrpSpPr>
            <p:cNvPr id="6148" name="组合 16"/>
            <p:cNvGrpSpPr/>
            <p:nvPr/>
          </p:nvGrpSpPr>
          <p:grpSpPr bwMode="auto">
            <a:xfrm>
              <a:off x="573088" y="1936750"/>
              <a:ext cx="11045825" cy="3492090"/>
              <a:chOff x="446216" y="1554091"/>
              <a:chExt cx="11045567" cy="3492208"/>
            </a:xfrm>
          </p:grpSpPr>
          <p:grpSp>
            <p:nvGrpSpPr>
              <p:cNvPr id="6165" name="组合 2"/>
              <p:cNvGrpSpPr/>
              <p:nvPr/>
            </p:nvGrpSpPr>
            <p:grpSpPr bwMode="auto">
              <a:xfrm>
                <a:off x="446216" y="1554091"/>
                <a:ext cx="5621940" cy="3492208"/>
                <a:chOff x="839452" y="1554091"/>
                <a:chExt cx="5621940" cy="3492208"/>
              </a:xfrm>
            </p:grpSpPr>
            <p:grpSp>
              <p:nvGrpSpPr>
                <p:cNvPr id="6224" name="组合 8"/>
                <p:cNvGrpSpPr/>
                <p:nvPr/>
              </p:nvGrpSpPr>
              <p:grpSpPr bwMode="auto">
                <a:xfrm>
                  <a:off x="2237036" y="1554091"/>
                  <a:ext cx="4191019" cy="981571"/>
                  <a:chOff x="2068773" y="1689099"/>
                  <a:chExt cx="4191019" cy="981571"/>
                </a:xfrm>
              </p:grpSpPr>
              <p:sp>
                <p:nvSpPr>
                  <p:cNvPr id="6263" name="文本框 23"/>
                  <p:cNvSpPr txBox="1">
                    <a:spLocks noChangeArrowheads="1"/>
                  </p:cNvSpPr>
                  <p:nvPr/>
                </p:nvSpPr>
                <p:spPr bwMode="auto">
                  <a:xfrm>
                    <a:off x="3631045" y="1939983"/>
                    <a:ext cx="2628747" cy="4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FFFFFF"/>
                        </a:solidFill>
                        <a:latin typeface="微软雅黑" panose="020B0503020204020204" pitchFamily="34" charset="-122"/>
                        <a:ea typeface="微软雅黑" panose="020B0503020204020204" pitchFamily="34" charset="-122"/>
                      </a:rPr>
                      <a:t>新能源文献阅读</a:t>
                    </a:r>
                    <a:endParaRPr lang="zh-CN" altLang="en-US" sz="2400" b="1">
                      <a:solidFill>
                        <a:srgbClr val="FFFFFF"/>
                      </a:solidFill>
                      <a:latin typeface="微软雅黑" panose="020B0503020204020204" pitchFamily="34" charset="-122"/>
                      <a:ea typeface="微软雅黑" panose="020B0503020204020204" pitchFamily="34" charset="-122"/>
                    </a:endParaRPr>
                  </a:p>
                </p:txBody>
              </p:sp>
              <p:grpSp>
                <p:nvGrpSpPr>
                  <p:cNvPr id="6264" name="组合 5"/>
                  <p:cNvGrpSpPr/>
                  <p:nvPr/>
                </p:nvGrpSpPr>
                <p:grpSpPr bwMode="auto">
                  <a:xfrm>
                    <a:off x="2068773" y="1689099"/>
                    <a:ext cx="1488133" cy="981571"/>
                    <a:chOff x="2068773" y="1689099"/>
                    <a:chExt cx="1488133" cy="981571"/>
                  </a:xfrm>
                </p:grpSpPr>
                <p:grpSp>
                  <p:nvGrpSpPr>
                    <p:cNvPr id="6265" name="组合 1"/>
                    <p:cNvGrpSpPr/>
                    <p:nvPr/>
                  </p:nvGrpSpPr>
                  <p:grpSpPr bwMode="auto">
                    <a:xfrm>
                      <a:off x="2068773" y="1689099"/>
                      <a:ext cx="1488133" cy="981571"/>
                      <a:chOff x="2297373" y="923429"/>
                      <a:chExt cx="7597254" cy="5011142"/>
                    </a:xfrm>
                  </p:grpSpPr>
                  <p:sp>
                    <p:nvSpPr>
                      <p:cNvPr id="7" name="菱形 6"/>
                      <p:cNvSpPr/>
                      <p:nvPr/>
                    </p:nvSpPr>
                    <p:spPr>
                      <a:xfrm>
                        <a:off x="3923196" y="1263831"/>
                        <a:ext cx="4327725" cy="4327973"/>
                      </a:xfrm>
                      <a:prstGeom prst="diamond">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8" name="菱形 7"/>
                      <p:cNvSpPr/>
                      <p:nvPr/>
                    </p:nvSpPr>
                    <p:spPr>
                      <a:xfrm>
                        <a:off x="3582813" y="923429"/>
                        <a:ext cx="5008491" cy="500877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269" name="组合 12"/>
                      <p:cNvGrpSpPr/>
                      <p:nvPr/>
                    </p:nvGrpSpPr>
                    <p:grpSpPr bwMode="auto">
                      <a:xfrm>
                        <a:off x="7635106" y="2066173"/>
                        <a:ext cx="1362827" cy="2725653"/>
                        <a:chOff x="7043738" y="1709738"/>
                        <a:chExt cx="766762" cy="1533524"/>
                      </a:xfrm>
                    </p:grpSpPr>
                    <p:cxnSp>
                      <p:nvCxnSpPr>
                        <p:cNvPr id="10" name="直接连接符 9"/>
                        <p:cNvCxnSpPr/>
                        <p:nvPr/>
                      </p:nvCxnSpPr>
                      <p:spPr>
                        <a:xfrm flipH="1" flipV="1">
                          <a:off x="7034553" y="1709758"/>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34553" y="2475835"/>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70" name="组合 19"/>
                      <p:cNvGrpSpPr/>
                      <p:nvPr/>
                    </p:nvGrpSpPr>
                    <p:grpSpPr bwMode="auto">
                      <a:xfrm flipH="1">
                        <a:off x="9280141" y="2814514"/>
                        <a:ext cx="614486" cy="1228972"/>
                        <a:chOff x="7043738" y="1709738"/>
                        <a:chExt cx="766762" cy="1533524"/>
                      </a:xfrm>
                    </p:grpSpPr>
                    <p:cxnSp>
                      <p:nvCxnSpPr>
                        <p:cNvPr id="21" name="直接连接符 20"/>
                        <p:cNvCxnSpPr/>
                        <p:nvPr/>
                      </p:nvCxnSpPr>
                      <p:spPr>
                        <a:xfrm flipH="1" flipV="1">
                          <a:off x="7062116" y="1706419"/>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p:cNvCxnSpPr/>
                        <p:nvPr/>
                      </p:nvCxnSpPr>
                      <p:spPr>
                        <a:xfrm flipV="1">
                          <a:off x="7062116" y="2475028"/>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71" name="组合 26"/>
                      <p:cNvGrpSpPr/>
                      <p:nvPr/>
                    </p:nvGrpSpPr>
                    <p:grpSpPr bwMode="auto">
                      <a:xfrm flipH="1">
                        <a:off x="3194067" y="2066173"/>
                        <a:ext cx="1362827" cy="2725653"/>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72" name="组合 27"/>
                      <p:cNvGrpSpPr/>
                      <p:nvPr/>
                    </p:nvGrpSpPr>
                    <p:grpSpPr bwMode="auto">
                      <a:xfrm>
                        <a:off x="2297373" y="2814514"/>
                        <a:ext cx="614486" cy="1228972"/>
                        <a:chOff x="7043738" y="1709738"/>
                        <a:chExt cx="766762" cy="1533524"/>
                      </a:xfrm>
                    </p:grpSpPr>
                    <p:cxnSp>
                      <p:nvCxnSpPr>
                        <p:cNvPr id="29" name="直接连接符 28"/>
                        <p:cNvCxnSpPr/>
                        <p:nvPr/>
                      </p:nvCxnSpPr>
                      <p:spPr>
                        <a:xfrm flipH="1" flipV="1">
                          <a:off x="7039808" y="1706419"/>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p:nvPr/>
                      </p:nvCxnSpPr>
                      <p:spPr>
                        <a:xfrm flipV="1">
                          <a:off x="7039808" y="2475028"/>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266" name="文本框 25"/>
                    <p:cNvSpPr txBox="1">
                      <a:spLocks noChangeArrowheads="1"/>
                    </p:cNvSpPr>
                    <p:nvPr/>
                  </p:nvSpPr>
                  <p:spPr bwMode="auto">
                    <a:xfrm>
                      <a:off x="2406237" y="1942058"/>
                      <a:ext cx="809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C0222C"/>
                          </a:solidFill>
                          <a:latin typeface="微软雅黑" panose="020B0503020204020204" pitchFamily="34" charset="-122"/>
                          <a:ea typeface="微软雅黑" panose="020B0503020204020204" pitchFamily="34" charset="-122"/>
                        </a:rPr>
                        <a:t>01</a:t>
                      </a:r>
                      <a:endParaRPr lang="zh-CN" altLang="en-US" sz="2400" b="1">
                        <a:solidFill>
                          <a:srgbClr val="C0222C"/>
                        </a:solidFill>
                        <a:latin typeface="微软雅黑" panose="020B0503020204020204" pitchFamily="34" charset="-122"/>
                        <a:ea typeface="微软雅黑" panose="020B0503020204020204" pitchFamily="34" charset="-122"/>
                      </a:endParaRPr>
                    </a:p>
                  </p:txBody>
                </p:sp>
              </p:grpSp>
            </p:grpSp>
            <p:grpSp>
              <p:nvGrpSpPr>
                <p:cNvPr id="6225" name="组合 88"/>
                <p:cNvGrpSpPr/>
                <p:nvPr/>
              </p:nvGrpSpPr>
              <p:grpSpPr bwMode="auto">
                <a:xfrm>
                  <a:off x="839452" y="2944557"/>
                  <a:ext cx="4351237" cy="981571"/>
                  <a:chOff x="2068773" y="1689099"/>
                  <a:chExt cx="4351237" cy="981571"/>
                </a:xfrm>
              </p:grpSpPr>
              <p:sp>
                <p:nvSpPr>
                  <p:cNvPr id="6245" name="文本框 107"/>
                  <p:cNvSpPr txBox="1">
                    <a:spLocks noChangeArrowheads="1"/>
                  </p:cNvSpPr>
                  <p:nvPr/>
                </p:nvSpPr>
                <p:spPr bwMode="auto">
                  <a:xfrm>
                    <a:off x="3791263" y="1939984"/>
                    <a:ext cx="2628747" cy="46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rgbClr val="FFFFFF"/>
                        </a:solidFill>
                        <a:latin typeface="微软雅黑" panose="020B0503020204020204" pitchFamily="34" charset="-122"/>
                        <a:ea typeface="微软雅黑" panose="020B0503020204020204" pitchFamily="34" charset="-122"/>
                      </a:rPr>
                      <a:t>项目参与的收获</a:t>
                    </a:r>
                    <a:endParaRPr lang="zh-CN" altLang="en-US" sz="2400" b="1">
                      <a:solidFill>
                        <a:srgbClr val="FFFFFF"/>
                      </a:solidFill>
                      <a:latin typeface="微软雅黑" panose="020B0503020204020204" pitchFamily="34" charset="-122"/>
                      <a:ea typeface="微软雅黑" panose="020B0503020204020204" pitchFamily="34" charset="-122"/>
                    </a:endParaRPr>
                  </a:p>
                </p:txBody>
              </p:sp>
              <p:grpSp>
                <p:nvGrpSpPr>
                  <p:cNvPr id="6246" name="组合 90"/>
                  <p:cNvGrpSpPr/>
                  <p:nvPr/>
                </p:nvGrpSpPr>
                <p:grpSpPr bwMode="auto">
                  <a:xfrm>
                    <a:off x="2068773" y="1689099"/>
                    <a:ext cx="1488133" cy="981571"/>
                    <a:chOff x="2068773" y="1689099"/>
                    <a:chExt cx="1488133" cy="981571"/>
                  </a:xfrm>
                </p:grpSpPr>
                <p:grpSp>
                  <p:nvGrpSpPr>
                    <p:cNvPr id="6247" name="组合 91"/>
                    <p:cNvGrpSpPr/>
                    <p:nvPr/>
                  </p:nvGrpSpPr>
                  <p:grpSpPr bwMode="auto">
                    <a:xfrm>
                      <a:off x="2068773" y="1689099"/>
                      <a:ext cx="1488133" cy="981571"/>
                      <a:chOff x="2297373" y="923429"/>
                      <a:chExt cx="7597254" cy="5011142"/>
                    </a:xfrm>
                  </p:grpSpPr>
                  <p:sp>
                    <p:nvSpPr>
                      <p:cNvPr id="94" name="菱形 93"/>
                      <p:cNvSpPr/>
                      <p:nvPr/>
                    </p:nvSpPr>
                    <p:spPr>
                      <a:xfrm>
                        <a:off x="3926346" y="1265011"/>
                        <a:ext cx="4335832" cy="4327973"/>
                      </a:xfrm>
                      <a:prstGeom prst="diamond">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95" name="菱形 94"/>
                      <p:cNvSpPr/>
                      <p:nvPr/>
                    </p:nvSpPr>
                    <p:spPr>
                      <a:xfrm>
                        <a:off x="3585963" y="924608"/>
                        <a:ext cx="5016598" cy="500877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251" name="组合 95"/>
                      <p:cNvGrpSpPr/>
                      <p:nvPr/>
                    </p:nvGrpSpPr>
                    <p:grpSpPr bwMode="auto">
                      <a:xfrm>
                        <a:off x="7635106" y="2066173"/>
                        <a:ext cx="1362827" cy="2725653"/>
                        <a:chOff x="7043738" y="1709738"/>
                        <a:chExt cx="766762" cy="1533524"/>
                      </a:xfrm>
                    </p:grpSpPr>
                    <p:cxnSp>
                      <p:nvCxnSpPr>
                        <p:cNvPr id="106" name="直接连接符 105"/>
                        <p:cNvCxnSpPr/>
                        <p:nvPr/>
                      </p:nvCxnSpPr>
                      <p:spPr>
                        <a:xfrm flipH="1" flipV="1">
                          <a:off x="7036325" y="1710422"/>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直接连接符 106"/>
                        <p:cNvCxnSpPr/>
                        <p:nvPr/>
                      </p:nvCxnSpPr>
                      <p:spPr>
                        <a:xfrm flipV="1">
                          <a:off x="7036325" y="2476499"/>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52" name="组合 96"/>
                      <p:cNvGrpSpPr/>
                      <p:nvPr/>
                    </p:nvGrpSpPr>
                    <p:grpSpPr bwMode="auto">
                      <a:xfrm flipH="1">
                        <a:off x="9280141" y="2814514"/>
                        <a:ext cx="614486" cy="1228972"/>
                        <a:chOff x="7043738" y="1709738"/>
                        <a:chExt cx="766762" cy="1533524"/>
                      </a:xfrm>
                    </p:grpSpPr>
                    <p:cxnSp>
                      <p:nvCxnSpPr>
                        <p:cNvPr id="104" name="直接连接符 103"/>
                        <p:cNvCxnSpPr/>
                        <p:nvPr/>
                      </p:nvCxnSpPr>
                      <p:spPr>
                        <a:xfrm flipH="1" flipV="1">
                          <a:off x="7048076" y="1707891"/>
                          <a:ext cx="778674"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连接符 104"/>
                        <p:cNvCxnSpPr/>
                        <p:nvPr/>
                      </p:nvCxnSpPr>
                      <p:spPr>
                        <a:xfrm flipV="1">
                          <a:off x="7048076" y="2476500"/>
                          <a:ext cx="778674"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53" name="组合 97"/>
                      <p:cNvGrpSpPr/>
                      <p:nvPr/>
                    </p:nvGrpSpPr>
                    <p:grpSpPr bwMode="auto">
                      <a:xfrm flipH="1">
                        <a:off x="3194067" y="2066173"/>
                        <a:ext cx="1362827" cy="2725653"/>
                        <a:chOff x="7043738" y="1709738"/>
                        <a:chExt cx="766762" cy="1533524"/>
                      </a:xfrm>
                    </p:grpSpPr>
                    <p:cxnSp>
                      <p:nvCxnSpPr>
                        <p:cNvPr id="102" name="直接连接符 101"/>
                        <p:cNvCxnSpPr/>
                        <p:nvPr/>
                      </p:nvCxnSpPr>
                      <p:spPr>
                        <a:xfrm flipH="1" flipV="1">
                          <a:off x="7042845" y="1710422"/>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p:cNvCxnSpPr/>
                        <p:nvPr/>
                      </p:nvCxnSpPr>
                      <p:spPr>
                        <a:xfrm flipV="1">
                          <a:off x="7042845" y="2476499"/>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54" name="组合 98"/>
                      <p:cNvGrpSpPr/>
                      <p:nvPr/>
                    </p:nvGrpSpPr>
                    <p:grpSpPr bwMode="auto">
                      <a:xfrm>
                        <a:off x="2297373" y="2814514"/>
                        <a:ext cx="614486" cy="1228972"/>
                        <a:chOff x="7043738" y="1709738"/>
                        <a:chExt cx="766762" cy="1533524"/>
                      </a:xfrm>
                    </p:grpSpPr>
                    <p:cxnSp>
                      <p:nvCxnSpPr>
                        <p:cNvPr id="100" name="直接连接符 99"/>
                        <p:cNvCxnSpPr/>
                        <p:nvPr/>
                      </p:nvCxnSpPr>
                      <p:spPr>
                        <a:xfrm flipH="1" flipV="1">
                          <a:off x="7043738" y="1707891"/>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p:cNvCxnSpPr/>
                        <p:nvPr/>
                      </p:nvCxnSpPr>
                      <p:spPr>
                        <a:xfrm flipV="1">
                          <a:off x="7043738" y="2476500"/>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248" name="文本框 92"/>
                    <p:cNvSpPr txBox="1">
                      <a:spLocks noChangeArrowheads="1"/>
                    </p:cNvSpPr>
                    <p:nvPr/>
                  </p:nvSpPr>
                  <p:spPr bwMode="auto">
                    <a:xfrm>
                      <a:off x="2406237" y="1942058"/>
                      <a:ext cx="809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C0222C"/>
                          </a:solidFill>
                          <a:latin typeface="微软雅黑" panose="020B0503020204020204" pitchFamily="34" charset="-122"/>
                          <a:ea typeface="微软雅黑" panose="020B0503020204020204" pitchFamily="34" charset="-122"/>
                        </a:rPr>
                        <a:t>03</a:t>
                      </a:r>
                      <a:endParaRPr lang="zh-CN" altLang="en-US" sz="2400" b="1">
                        <a:solidFill>
                          <a:srgbClr val="C0222C"/>
                        </a:solidFill>
                        <a:latin typeface="微软雅黑" panose="020B0503020204020204" pitchFamily="34" charset="-122"/>
                        <a:ea typeface="微软雅黑" panose="020B0503020204020204" pitchFamily="34" charset="-122"/>
                      </a:endParaRPr>
                    </a:p>
                  </p:txBody>
                </p:sp>
              </p:grpSp>
            </p:grpSp>
            <p:sp>
              <p:nvSpPr>
                <p:cNvPr id="6227" name="文本框 212"/>
                <p:cNvSpPr txBox="1">
                  <a:spLocks noChangeArrowheads="1"/>
                </p:cNvSpPr>
                <p:nvPr/>
              </p:nvSpPr>
              <p:spPr bwMode="auto">
                <a:xfrm>
                  <a:off x="3832645" y="4585908"/>
                  <a:ext cx="2628747" cy="46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2400" b="1">
                    <a:solidFill>
                      <a:srgbClr val="FFFFFF"/>
                    </a:solidFill>
                    <a:latin typeface="微软雅黑" panose="020B0503020204020204" pitchFamily="34" charset="-122"/>
                    <a:ea typeface="微软雅黑" panose="020B0503020204020204" pitchFamily="34" charset="-122"/>
                  </a:endParaRPr>
                </a:p>
              </p:txBody>
            </p:sp>
          </p:grpSp>
          <p:grpSp>
            <p:nvGrpSpPr>
              <p:cNvPr id="6166" name="组合 278"/>
              <p:cNvGrpSpPr/>
              <p:nvPr/>
            </p:nvGrpSpPr>
            <p:grpSpPr bwMode="auto">
              <a:xfrm flipH="1">
                <a:off x="5950834" y="1554091"/>
                <a:ext cx="5540949" cy="2372037"/>
                <a:chOff x="839452" y="1554091"/>
                <a:chExt cx="5540949" cy="2372037"/>
              </a:xfrm>
            </p:grpSpPr>
            <p:grpSp>
              <p:nvGrpSpPr>
                <p:cNvPr id="6167" name="组合 279"/>
                <p:cNvGrpSpPr/>
                <p:nvPr/>
              </p:nvGrpSpPr>
              <p:grpSpPr bwMode="auto">
                <a:xfrm>
                  <a:off x="2237036" y="1554091"/>
                  <a:ext cx="4143365" cy="981571"/>
                  <a:chOff x="2068773" y="1689099"/>
                  <a:chExt cx="4143365" cy="981571"/>
                </a:xfrm>
              </p:grpSpPr>
              <p:sp>
                <p:nvSpPr>
                  <p:cNvPr id="6206" name="文本框 340"/>
                  <p:cNvSpPr txBox="1">
                    <a:spLocks noChangeArrowheads="1"/>
                  </p:cNvSpPr>
                  <p:nvPr/>
                </p:nvSpPr>
                <p:spPr bwMode="auto">
                  <a:xfrm>
                    <a:off x="3583391" y="1940466"/>
                    <a:ext cx="2628747" cy="46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400" b="1">
                        <a:solidFill>
                          <a:srgbClr val="FFFFFF"/>
                        </a:solidFill>
                        <a:latin typeface="微软雅黑" panose="020B0503020204020204" pitchFamily="34" charset="-122"/>
                        <a:ea typeface="微软雅黑" panose="020B0503020204020204" pitchFamily="34" charset="-122"/>
                      </a:rPr>
                      <a:t>风电预测方法总结</a:t>
                    </a:r>
                    <a:endParaRPr lang="zh-CN" altLang="en-US" sz="2400" b="1">
                      <a:solidFill>
                        <a:srgbClr val="FFFFFF"/>
                      </a:solidFill>
                      <a:latin typeface="微软雅黑" panose="020B0503020204020204" pitchFamily="34" charset="-122"/>
                      <a:ea typeface="微软雅黑" panose="020B0503020204020204" pitchFamily="34" charset="-122"/>
                    </a:endParaRPr>
                  </a:p>
                </p:txBody>
              </p:sp>
              <p:grpSp>
                <p:nvGrpSpPr>
                  <p:cNvPr id="6207" name="组合 323"/>
                  <p:cNvGrpSpPr/>
                  <p:nvPr/>
                </p:nvGrpSpPr>
                <p:grpSpPr bwMode="auto">
                  <a:xfrm>
                    <a:off x="2068773" y="1689099"/>
                    <a:ext cx="1488133" cy="981571"/>
                    <a:chOff x="2068773" y="1689099"/>
                    <a:chExt cx="1488133" cy="981571"/>
                  </a:xfrm>
                </p:grpSpPr>
                <p:grpSp>
                  <p:nvGrpSpPr>
                    <p:cNvPr id="6208" name="组合 324"/>
                    <p:cNvGrpSpPr/>
                    <p:nvPr/>
                  </p:nvGrpSpPr>
                  <p:grpSpPr bwMode="auto">
                    <a:xfrm>
                      <a:off x="2068773" y="1689099"/>
                      <a:ext cx="1488133" cy="981571"/>
                      <a:chOff x="2297373" y="923429"/>
                      <a:chExt cx="7597254" cy="5011142"/>
                    </a:xfrm>
                  </p:grpSpPr>
                  <p:sp>
                    <p:nvSpPr>
                      <p:cNvPr id="327" name="菱形 326"/>
                      <p:cNvSpPr/>
                      <p:nvPr/>
                    </p:nvSpPr>
                    <p:spPr>
                      <a:xfrm>
                        <a:off x="3923201" y="1263831"/>
                        <a:ext cx="4335827" cy="4327973"/>
                      </a:xfrm>
                      <a:prstGeom prst="diamond">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328" name="菱形 327"/>
                      <p:cNvSpPr/>
                      <p:nvPr/>
                    </p:nvSpPr>
                    <p:spPr>
                      <a:xfrm>
                        <a:off x="3582818" y="923429"/>
                        <a:ext cx="5016593" cy="500877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212" name="组合 328"/>
                      <p:cNvGrpSpPr/>
                      <p:nvPr/>
                    </p:nvGrpSpPr>
                    <p:grpSpPr bwMode="auto">
                      <a:xfrm>
                        <a:off x="7635106" y="2066173"/>
                        <a:ext cx="1362827" cy="2725653"/>
                        <a:chOff x="7043738" y="1709738"/>
                        <a:chExt cx="766762" cy="1533524"/>
                      </a:xfrm>
                    </p:grpSpPr>
                    <p:cxnSp>
                      <p:nvCxnSpPr>
                        <p:cNvPr id="339" name="直接连接符 338"/>
                        <p:cNvCxnSpPr/>
                        <p:nvPr/>
                      </p:nvCxnSpPr>
                      <p:spPr>
                        <a:xfrm flipH="1" flipV="1">
                          <a:off x="7039117" y="1709758"/>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0" name="直接连接符 339"/>
                        <p:cNvCxnSpPr/>
                        <p:nvPr/>
                      </p:nvCxnSpPr>
                      <p:spPr>
                        <a:xfrm flipV="1">
                          <a:off x="7039117" y="2475835"/>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13" name="组合 329"/>
                      <p:cNvGrpSpPr/>
                      <p:nvPr/>
                    </p:nvGrpSpPr>
                    <p:grpSpPr bwMode="auto">
                      <a:xfrm flipH="1">
                        <a:off x="9280141" y="2814514"/>
                        <a:ext cx="614486" cy="1228972"/>
                        <a:chOff x="7043738" y="1709738"/>
                        <a:chExt cx="766762" cy="1533524"/>
                      </a:xfrm>
                    </p:grpSpPr>
                    <p:cxnSp>
                      <p:nvCxnSpPr>
                        <p:cNvPr id="337" name="直接连接符 336"/>
                        <p:cNvCxnSpPr/>
                        <p:nvPr/>
                      </p:nvCxnSpPr>
                      <p:spPr>
                        <a:xfrm flipH="1" flipV="1">
                          <a:off x="7052000" y="1706419"/>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8" name="直接连接符 337"/>
                        <p:cNvCxnSpPr/>
                        <p:nvPr/>
                      </p:nvCxnSpPr>
                      <p:spPr>
                        <a:xfrm flipV="1">
                          <a:off x="7052000" y="2475028"/>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14" name="组合 330"/>
                      <p:cNvGrpSpPr/>
                      <p:nvPr/>
                    </p:nvGrpSpPr>
                    <p:grpSpPr bwMode="auto">
                      <a:xfrm flipH="1">
                        <a:off x="3194067" y="2066173"/>
                        <a:ext cx="1362827" cy="2725653"/>
                        <a:chOff x="7043738" y="1709738"/>
                        <a:chExt cx="766762" cy="1533524"/>
                      </a:xfrm>
                    </p:grpSpPr>
                    <p:cxnSp>
                      <p:nvCxnSpPr>
                        <p:cNvPr id="335" name="直接连接符 334"/>
                        <p:cNvCxnSpPr/>
                        <p:nvPr/>
                      </p:nvCxnSpPr>
                      <p:spPr>
                        <a:xfrm flipH="1" flipV="1">
                          <a:off x="7044611" y="1709758"/>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直接连接符 335"/>
                        <p:cNvCxnSpPr/>
                        <p:nvPr/>
                      </p:nvCxnSpPr>
                      <p:spPr>
                        <a:xfrm flipV="1">
                          <a:off x="7044611" y="2475835"/>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215" name="组合 331"/>
                      <p:cNvGrpSpPr/>
                      <p:nvPr/>
                    </p:nvGrpSpPr>
                    <p:grpSpPr bwMode="auto">
                      <a:xfrm>
                        <a:off x="2297373" y="2814514"/>
                        <a:ext cx="614486" cy="1228972"/>
                        <a:chOff x="7043738" y="1709738"/>
                        <a:chExt cx="766762" cy="1533524"/>
                      </a:xfrm>
                    </p:grpSpPr>
                    <p:cxnSp>
                      <p:nvCxnSpPr>
                        <p:cNvPr id="333" name="直接连接符 332"/>
                        <p:cNvCxnSpPr/>
                        <p:nvPr/>
                      </p:nvCxnSpPr>
                      <p:spPr>
                        <a:xfrm flipH="1" flipV="1">
                          <a:off x="7039808" y="1706419"/>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4" name="直接连接符 333"/>
                        <p:cNvCxnSpPr/>
                        <p:nvPr/>
                      </p:nvCxnSpPr>
                      <p:spPr>
                        <a:xfrm flipV="1">
                          <a:off x="7039808" y="2475028"/>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209" name="文本框 325"/>
                    <p:cNvSpPr txBox="1">
                      <a:spLocks noChangeArrowheads="1"/>
                    </p:cNvSpPr>
                    <p:nvPr/>
                  </p:nvSpPr>
                  <p:spPr bwMode="auto">
                    <a:xfrm>
                      <a:off x="2425922" y="1942058"/>
                      <a:ext cx="809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C0222C"/>
                          </a:solidFill>
                          <a:latin typeface="微软雅黑" panose="020B0503020204020204" pitchFamily="34" charset="-122"/>
                          <a:ea typeface="微软雅黑" panose="020B0503020204020204" pitchFamily="34" charset="-122"/>
                        </a:rPr>
                        <a:t>02</a:t>
                      </a:r>
                      <a:endParaRPr lang="zh-CN" altLang="en-US" sz="2400" b="1">
                        <a:solidFill>
                          <a:srgbClr val="C0222C"/>
                        </a:solidFill>
                        <a:latin typeface="微软雅黑" panose="020B0503020204020204" pitchFamily="34" charset="-122"/>
                        <a:ea typeface="微软雅黑" panose="020B0503020204020204" pitchFamily="34" charset="-122"/>
                      </a:endParaRPr>
                    </a:p>
                  </p:txBody>
                </p:sp>
              </p:grpSp>
            </p:grpSp>
            <p:grpSp>
              <p:nvGrpSpPr>
                <p:cNvPr id="6168" name="组合 280"/>
                <p:cNvGrpSpPr/>
                <p:nvPr/>
              </p:nvGrpSpPr>
              <p:grpSpPr bwMode="auto">
                <a:xfrm>
                  <a:off x="839452" y="2944557"/>
                  <a:ext cx="4271393" cy="981571"/>
                  <a:chOff x="2068773" y="1689099"/>
                  <a:chExt cx="4271393" cy="981571"/>
                </a:xfrm>
              </p:grpSpPr>
              <p:sp>
                <p:nvSpPr>
                  <p:cNvPr id="6188" name="文本框 320"/>
                  <p:cNvSpPr txBox="1">
                    <a:spLocks noChangeArrowheads="1"/>
                  </p:cNvSpPr>
                  <p:nvPr/>
                </p:nvSpPr>
                <p:spPr bwMode="auto">
                  <a:xfrm>
                    <a:off x="3711419" y="1939984"/>
                    <a:ext cx="2628747" cy="46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400" b="1">
                        <a:solidFill>
                          <a:srgbClr val="FFFFFF"/>
                        </a:solidFill>
                        <a:latin typeface="微软雅黑" panose="020B0503020204020204" pitchFamily="34" charset="-122"/>
                        <a:ea typeface="微软雅黑" panose="020B0503020204020204" pitchFamily="34" charset="-122"/>
                      </a:rPr>
                      <a:t>下阶段计划</a:t>
                    </a:r>
                    <a:endParaRPr lang="zh-CN" altLang="en-US" sz="2400" b="1">
                      <a:solidFill>
                        <a:srgbClr val="FFFFFF"/>
                      </a:solidFill>
                      <a:latin typeface="微软雅黑" panose="020B0503020204020204" pitchFamily="34" charset="-122"/>
                      <a:ea typeface="微软雅黑" panose="020B0503020204020204" pitchFamily="34" charset="-122"/>
                    </a:endParaRPr>
                  </a:p>
                </p:txBody>
              </p:sp>
              <p:grpSp>
                <p:nvGrpSpPr>
                  <p:cNvPr id="6189" name="组合 303"/>
                  <p:cNvGrpSpPr/>
                  <p:nvPr/>
                </p:nvGrpSpPr>
                <p:grpSpPr bwMode="auto">
                  <a:xfrm>
                    <a:off x="2068773" y="1689099"/>
                    <a:ext cx="1488133" cy="981571"/>
                    <a:chOff x="2068773" y="1689099"/>
                    <a:chExt cx="1488133" cy="981571"/>
                  </a:xfrm>
                </p:grpSpPr>
                <p:grpSp>
                  <p:nvGrpSpPr>
                    <p:cNvPr id="6190" name="组合 304"/>
                    <p:cNvGrpSpPr/>
                    <p:nvPr/>
                  </p:nvGrpSpPr>
                  <p:grpSpPr bwMode="auto">
                    <a:xfrm>
                      <a:off x="2068773" y="1689099"/>
                      <a:ext cx="1488133" cy="981571"/>
                      <a:chOff x="2297373" y="923429"/>
                      <a:chExt cx="7597254" cy="5011142"/>
                    </a:xfrm>
                  </p:grpSpPr>
                  <p:sp>
                    <p:nvSpPr>
                      <p:cNvPr id="307" name="菱形 306"/>
                      <p:cNvSpPr/>
                      <p:nvPr/>
                    </p:nvSpPr>
                    <p:spPr>
                      <a:xfrm>
                        <a:off x="3926351" y="1265011"/>
                        <a:ext cx="4335827" cy="4327973"/>
                      </a:xfrm>
                      <a:prstGeom prst="diamond">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308" name="菱形 307"/>
                      <p:cNvSpPr/>
                      <p:nvPr/>
                    </p:nvSpPr>
                    <p:spPr>
                      <a:xfrm>
                        <a:off x="3585968" y="924608"/>
                        <a:ext cx="5016593" cy="500877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6194" name="组合 308"/>
                      <p:cNvGrpSpPr/>
                      <p:nvPr/>
                    </p:nvGrpSpPr>
                    <p:grpSpPr bwMode="auto">
                      <a:xfrm>
                        <a:off x="7635106" y="2066173"/>
                        <a:ext cx="1362827" cy="2725653"/>
                        <a:chOff x="7043738" y="1709738"/>
                        <a:chExt cx="766762" cy="1533524"/>
                      </a:xfrm>
                    </p:grpSpPr>
                    <p:cxnSp>
                      <p:nvCxnSpPr>
                        <p:cNvPr id="319" name="直接连接符 318"/>
                        <p:cNvCxnSpPr/>
                        <p:nvPr/>
                      </p:nvCxnSpPr>
                      <p:spPr>
                        <a:xfrm flipH="1" flipV="1">
                          <a:off x="7040889" y="1710422"/>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0" name="直接连接符 319"/>
                        <p:cNvCxnSpPr/>
                        <p:nvPr/>
                      </p:nvCxnSpPr>
                      <p:spPr>
                        <a:xfrm flipV="1">
                          <a:off x="7040889" y="2476499"/>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195" name="组合 309"/>
                      <p:cNvGrpSpPr/>
                      <p:nvPr/>
                    </p:nvGrpSpPr>
                    <p:grpSpPr bwMode="auto">
                      <a:xfrm flipH="1">
                        <a:off x="9280141" y="2814514"/>
                        <a:ext cx="614486" cy="1228972"/>
                        <a:chOff x="7043738" y="1709738"/>
                        <a:chExt cx="766762" cy="1533524"/>
                      </a:xfrm>
                    </p:grpSpPr>
                    <p:cxnSp>
                      <p:nvCxnSpPr>
                        <p:cNvPr id="317" name="直接连接符 316"/>
                        <p:cNvCxnSpPr/>
                        <p:nvPr/>
                      </p:nvCxnSpPr>
                      <p:spPr>
                        <a:xfrm flipH="1" flipV="1">
                          <a:off x="7037960" y="1707891"/>
                          <a:ext cx="778674"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8" name="直接连接符 317"/>
                        <p:cNvCxnSpPr/>
                        <p:nvPr/>
                      </p:nvCxnSpPr>
                      <p:spPr>
                        <a:xfrm flipV="1">
                          <a:off x="7037960" y="2476500"/>
                          <a:ext cx="778674"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196" name="组合 310"/>
                      <p:cNvGrpSpPr/>
                      <p:nvPr/>
                    </p:nvGrpSpPr>
                    <p:grpSpPr bwMode="auto">
                      <a:xfrm flipH="1">
                        <a:off x="3194067" y="2066173"/>
                        <a:ext cx="1362827" cy="2725653"/>
                        <a:chOff x="7043738" y="1709738"/>
                        <a:chExt cx="766762" cy="1533524"/>
                      </a:xfrm>
                    </p:grpSpPr>
                    <p:cxnSp>
                      <p:nvCxnSpPr>
                        <p:cNvPr id="315" name="直接连接符 314"/>
                        <p:cNvCxnSpPr/>
                        <p:nvPr/>
                      </p:nvCxnSpPr>
                      <p:spPr>
                        <a:xfrm flipH="1" flipV="1">
                          <a:off x="7042839" y="1710422"/>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6" name="直接连接符 315"/>
                        <p:cNvCxnSpPr/>
                        <p:nvPr/>
                      </p:nvCxnSpPr>
                      <p:spPr>
                        <a:xfrm flipV="1">
                          <a:off x="7042839" y="2476499"/>
                          <a:ext cx="766032" cy="766077"/>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197" name="组合 311"/>
                      <p:cNvGrpSpPr/>
                      <p:nvPr/>
                    </p:nvGrpSpPr>
                    <p:grpSpPr bwMode="auto">
                      <a:xfrm>
                        <a:off x="2297373" y="2814514"/>
                        <a:ext cx="614486" cy="1228972"/>
                        <a:chOff x="7043738" y="1709738"/>
                        <a:chExt cx="766762" cy="1533524"/>
                      </a:xfrm>
                    </p:grpSpPr>
                    <p:cxnSp>
                      <p:nvCxnSpPr>
                        <p:cNvPr id="313" name="直接连接符 312"/>
                        <p:cNvCxnSpPr/>
                        <p:nvPr/>
                      </p:nvCxnSpPr>
                      <p:spPr>
                        <a:xfrm flipH="1" flipV="1">
                          <a:off x="7043738" y="1707891"/>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4" name="直接连接符 313"/>
                        <p:cNvCxnSpPr/>
                        <p:nvPr/>
                      </p:nvCxnSpPr>
                      <p:spPr>
                        <a:xfrm flipV="1">
                          <a:off x="7043738" y="2476500"/>
                          <a:ext cx="768565" cy="768609"/>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6191" name="文本框 305"/>
                    <p:cNvSpPr txBox="1">
                      <a:spLocks noChangeArrowheads="1"/>
                    </p:cNvSpPr>
                    <p:nvPr/>
                  </p:nvSpPr>
                  <p:spPr bwMode="auto">
                    <a:xfrm>
                      <a:off x="2406237" y="1942058"/>
                      <a:ext cx="809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rgbClr val="C0222C"/>
                          </a:solidFill>
                          <a:latin typeface="微软雅黑" panose="020B0503020204020204" pitchFamily="34" charset="-122"/>
                          <a:ea typeface="微软雅黑" panose="020B0503020204020204" pitchFamily="34" charset="-122"/>
                        </a:rPr>
                        <a:t>04</a:t>
                      </a:r>
                      <a:endParaRPr lang="zh-CN" altLang="en-US" sz="2400" b="1">
                        <a:solidFill>
                          <a:srgbClr val="C0222C"/>
                        </a:solidFill>
                        <a:latin typeface="微软雅黑" panose="020B0503020204020204" pitchFamily="34" charset="-122"/>
                        <a:ea typeface="微软雅黑" panose="020B0503020204020204" pitchFamily="34" charset="-122"/>
                      </a:endParaRPr>
                    </a:p>
                  </p:txBody>
                </p:sp>
              </p:grpSp>
            </p:grpSp>
          </p:grpSp>
        </p:grpSp>
        <p:sp>
          <p:nvSpPr>
            <p:cNvPr id="6149" name="Freeform 177"/>
            <p:cNvSpPr>
              <a:spLocks noEditPoints="1"/>
            </p:cNvSpPr>
            <p:nvPr/>
          </p:nvSpPr>
          <p:spPr bwMode="auto">
            <a:xfrm>
              <a:off x="5497513" y="3245803"/>
              <a:ext cx="1196975" cy="1023937"/>
            </a:xfrm>
            <a:custGeom>
              <a:avLst/>
              <a:gdLst>
                <a:gd name="T0" fmla="*/ 2147483646 w 288"/>
                <a:gd name="T1" fmla="*/ 446967155 h 247"/>
                <a:gd name="T2" fmla="*/ 2147483646 w 288"/>
                <a:gd name="T3" fmla="*/ 0 h 247"/>
                <a:gd name="T4" fmla="*/ 707736406 w 288"/>
                <a:gd name="T5" fmla="*/ 446967155 h 247"/>
                <a:gd name="T6" fmla="*/ 0 w 288"/>
                <a:gd name="T7" fmla="*/ 1684720441 h 247"/>
                <a:gd name="T8" fmla="*/ 2147483646 w 288"/>
                <a:gd name="T9" fmla="*/ 2147483646 h 247"/>
                <a:gd name="T10" fmla="*/ 2147483646 w 288"/>
                <a:gd name="T11" fmla="*/ 1684720441 h 247"/>
                <a:gd name="T12" fmla="*/ 2147483646 w 288"/>
                <a:gd name="T13" fmla="*/ 446967155 h 247"/>
                <a:gd name="T14" fmla="*/ 2147483646 w 288"/>
                <a:gd name="T15" fmla="*/ 1976969472 h 247"/>
                <a:gd name="T16" fmla="*/ 2147483646 w 288"/>
                <a:gd name="T17" fmla="*/ 1220566068 h 247"/>
                <a:gd name="T18" fmla="*/ 2147483646 w 288"/>
                <a:gd name="T19" fmla="*/ 704833459 h 247"/>
                <a:gd name="T20" fmla="*/ 2147483646 w 288"/>
                <a:gd name="T21" fmla="*/ 1976969472 h 247"/>
                <a:gd name="T22" fmla="*/ 2147483646 w 288"/>
                <a:gd name="T23" fmla="*/ 687642096 h 247"/>
                <a:gd name="T24" fmla="*/ 2147483646 w 288"/>
                <a:gd name="T25" fmla="*/ 1237753286 h 247"/>
                <a:gd name="T26" fmla="*/ 1018447010 w 288"/>
                <a:gd name="T27" fmla="*/ 687642096 h 247"/>
                <a:gd name="T28" fmla="*/ 1070232803 w 288"/>
                <a:gd name="T29" fmla="*/ 550115335 h 247"/>
                <a:gd name="T30" fmla="*/ 2147483646 w 288"/>
                <a:gd name="T31" fmla="*/ 257866304 h 247"/>
                <a:gd name="T32" fmla="*/ 2147483646 w 288"/>
                <a:gd name="T33" fmla="*/ 515732608 h 247"/>
                <a:gd name="T34" fmla="*/ 2147483646 w 288"/>
                <a:gd name="T35" fmla="*/ 687642096 h 247"/>
                <a:gd name="T36" fmla="*/ 2147483646 w 288"/>
                <a:gd name="T37" fmla="*/ 1306518739 h 247"/>
                <a:gd name="T38" fmla="*/ 2147483646 w 288"/>
                <a:gd name="T39" fmla="*/ 2147483646 h 247"/>
                <a:gd name="T40" fmla="*/ 1812490301 w 288"/>
                <a:gd name="T41" fmla="*/ 1306518739 h 247"/>
                <a:gd name="T42" fmla="*/ 2147483646 w 288"/>
                <a:gd name="T43" fmla="*/ 1375284192 h 247"/>
                <a:gd name="T44" fmla="*/ 2147483646 w 288"/>
                <a:gd name="T45" fmla="*/ 1306518739 h 247"/>
                <a:gd name="T46" fmla="*/ 897614877 w 288"/>
                <a:gd name="T47" fmla="*/ 739216186 h 247"/>
                <a:gd name="T48" fmla="*/ 1536300788 w 288"/>
                <a:gd name="T49" fmla="*/ 1237753286 h 247"/>
                <a:gd name="T50" fmla="*/ 759518043 w 288"/>
                <a:gd name="T51" fmla="*/ 2011352199 h 247"/>
                <a:gd name="T52" fmla="*/ 897614877 w 288"/>
                <a:gd name="T53" fmla="*/ 739216186 h 247"/>
                <a:gd name="T54" fmla="*/ 1657132920 w 288"/>
                <a:gd name="T55" fmla="*/ 1306518739 h 247"/>
                <a:gd name="T56" fmla="*/ 2147483646 w 288"/>
                <a:gd name="T57" fmla="*/ 2147483646 h 247"/>
                <a:gd name="T58" fmla="*/ 845829084 w 288"/>
                <a:gd name="T59" fmla="*/ 2097309015 h 247"/>
                <a:gd name="T60" fmla="*/ 1657132920 w 288"/>
                <a:gd name="T61" fmla="*/ 1306518739 h 247"/>
                <a:gd name="T62" fmla="*/ 2147483646 w 288"/>
                <a:gd name="T63" fmla="*/ 2147483646 h 247"/>
                <a:gd name="T64" fmla="*/ 2147483646 w 288"/>
                <a:gd name="T65" fmla="*/ 2147483646 h 247"/>
                <a:gd name="T66" fmla="*/ 2147483646 w 288"/>
                <a:gd name="T67" fmla="*/ 2147483646 h 247"/>
                <a:gd name="T68" fmla="*/ 1743443961 w 288"/>
                <a:gd name="T69" fmla="*/ 2147483646 h 247"/>
                <a:gd name="T70" fmla="*/ 2147483646 w 288"/>
                <a:gd name="T71" fmla="*/ 2147483646 h 247"/>
                <a:gd name="T72" fmla="*/ 2147483646 w 288"/>
                <a:gd name="T73" fmla="*/ 2147483646 h 247"/>
                <a:gd name="T74" fmla="*/ 2147483646 w 288"/>
                <a:gd name="T75" fmla="*/ 1254944649 h 247"/>
                <a:gd name="T76" fmla="*/ 2147483646 w 288"/>
                <a:gd name="T77" fmla="*/ 2080117652 h 247"/>
                <a:gd name="T78" fmla="*/ 2147483646 w 288"/>
                <a:gd name="T79" fmla="*/ 2147483646 h 247"/>
                <a:gd name="T80" fmla="*/ 2147483646 w 288"/>
                <a:gd name="T81" fmla="*/ 1615959133 h 247"/>
                <a:gd name="T82" fmla="*/ 2147483646 w 288"/>
                <a:gd name="T83" fmla="*/ 1942586745 h 247"/>
                <a:gd name="T84" fmla="*/ 2147483646 w 288"/>
                <a:gd name="T85" fmla="*/ 704833459 h 247"/>
                <a:gd name="T86" fmla="*/ 2147483646 w 288"/>
                <a:gd name="T87" fmla="*/ 1615959133 h 247"/>
                <a:gd name="T88" fmla="*/ 759518043 w 288"/>
                <a:gd name="T89" fmla="*/ 722024823 h 247"/>
                <a:gd name="T90" fmla="*/ 621425365 w 288"/>
                <a:gd name="T91" fmla="*/ 1959778109 h 247"/>
                <a:gd name="T92" fmla="*/ 258928967 w 288"/>
                <a:gd name="T93" fmla="*/ 1598767770 h 247"/>
                <a:gd name="T94" fmla="*/ 759518043 w 288"/>
                <a:gd name="T95" fmla="*/ 722024823 h 247"/>
                <a:gd name="T96" fmla="*/ 811303836 w 288"/>
                <a:gd name="T97" fmla="*/ 2147483646 h 247"/>
                <a:gd name="T98" fmla="*/ 1570826036 w 288"/>
                <a:gd name="T99" fmla="*/ 2147483646 h 247"/>
                <a:gd name="T100" fmla="*/ 2147483646 w 288"/>
                <a:gd name="T101" fmla="*/ 2147483646 h 247"/>
                <a:gd name="T102" fmla="*/ 811303836 w 288"/>
                <a:gd name="T103" fmla="*/ 2147483646 h 247"/>
                <a:gd name="T104" fmla="*/ 2147483646 w 288"/>
                <a:gd name="T105" fmla="*/ 2147483646 h 247"/>
                <a:gd name="T106" fmla="*/ 2147483646 w 288"/>
                <a:gd name="T107" fmla="*/ 2147483646 h 247"/>
                <a:gd name="T108" fmla="*/ 2147483646 w 288"/>
                <a:gd name="T109" fmla="*/ 2147483646 h 247"/>
                <a:gd name="T110" fmla="*/ 2147483646 w 288"/>
                <a:gd name="T111" fmla="*/ 2147483646 h 2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0" name="文本框 343"/>
            <p:cNvSpPr txBox="1">
              <a:spLocks noChangeArrowheads="1"/>
            </p:cNvSpPr>
            <p:nvPr/>
          </p:nvSpPr>
          <p:spPr bwMode="auto">
            <a:xfrm flipH="1">
              <a:off x="4606925" y="1196975"/>
              <a:ext cx="2978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a:solidFill>
                    <a:srgbClr val="FFFFFF"/>
                  </a:solidFill>
                  <a:latin typeface="微软雅黑" panose="020B0503020204020204" pitchFamily="34" charset="-122"/>
                  <a:ea typeface="微软雅黑" panose="020B0503020204020204" pitchFamily="34" charset="-122"/>
                </a:rPr>
                <a:t>CONTENTS</a:t>
              </a:r>
              <a:endParaRPr lang="zh-CN" altLang="en-US" sz="3600" b="1">
                <a:solidFill>
                  <a:srgbClr val="FFFFFF"/>
                </a:solidFill>
                <a:latin typeface="微软雅黑" panose="020B0503020204020204" pitchFamily="34" charset="-122"/>
                <a:ea typeface="微软雅黑" panose="020B0503020204020204" pitchFamily="34" charset="-122"/>
              </a:endParaRPr>
            </a:p>
          </p:txBody>
        </p:sp>
        <p:grpSp>
          <p:nvGrpSpPr>
            <p:cNvPr id="6151" name="组合 17"/>
            <p:cNvGrpSpPr/>
            <p:nvPr/>
          </p:nvGrpSpPr>
          <p:grpSpPr bwMode="auto">
            <a:xfrm>
              <a:off x="7640638" y="1158875"/>
              <a:ext cx="549275" cy="661988"/>
              <a:chOff x="4754823" y="340206"/>
              <a:chExt cx="442590" cy="533895"/>
            </a:xfrm>
          </p:grpSpPr>
          <p:grpSp>
            <p:nvGrpSpPr>
              <p:cNvPr id="6159" name="组合 349"/>
              <p:cNvGrpSpPr/>
              <p:nvPr/>
            </p:nvGrpSpPr>
            <p:grpSpPr bwMode="auto">
              <a:xfrm>
                <a:off x="4754823" y="340206"/>
                <a:ext cx="266947" cy="533895"/>
                <a:chOff x="7043738" y="1709738"/>
                <a:chExt cx="766762" cy="1533524"/>
              </a:xfrm>
            </p:grpSpPr>
            <p:cxnSp>
              <p:nvCxnSpPr>
                <p:cNvPr id="360" name="直接连接符 359"/>
                <p:cNvCxnSpPr/>
                <p:nvPr/>
              </p:nvCxnSpPr>
              <p:spPr>
                <a:xfrm flipH="1" flipV="1">
                  <a:off x="7043738" y="1709738"/>
                  <a:ext cx="767903" cy="768601"/>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61" name="直接连接符 360"/>
                <p:cNvCxnSpPr/>
                <p:nvPr/>
              </p:nvCxnSpPr>
              <p:spPr>
                <a:xfrm flipV="1">
                  <a:off x="7043738" y="2478339"/>
                  <a:ext cx="767903" cy="764923"/>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160" name="组合 350"/>
              <p:cNvGrpSpPr/>
              <p:nvPr/>
            </p:nvGrpSpPr>
            <p:grpSpPr bwMode="auto">
              <a:xfrm flipH="1">
                <a:off x="5077049" y="486789"/>
                <a:ext cx="120364" cy="240728"/>
                <a:chOff x="7043738" y="1709738"/>
                <a:chExt cx="766762" cy="1533524"/>
              </a:xfrm>
            </p:grpSpPr>
            <p:cxnSp>
              <p:nvCxnSpPr>
                <p:cNvPr id="358" name="直接连接符 357"/>
                <p:cNvCxnSpPr/>
                <p:nvPr/>
              </p:nvCxnSpPr>
              <p:spPr>
                <a:xfrm flipH="1" flipV="1">
                  <a:off x="7043738" y="1705751"/>
                  <a:ext cx="765982" cy="774833"/>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9" name="直接连接符 358"/>
                <p:cNvCxnSpPr/>
                <p:nvPr/>
              </p:nvCxnSpPr>
              <p:spPr>
                <a:xfrm flipV="1">
                  <a:off x="7043738" y="2480584"/>
                  <a:ext cx="765982" cy="766675"/>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6152" name="组合 22"/>
            <p:cNvGrpSpPr/>
            <p:nvPr/>
          </p:nvGrpSpPr>
          <p:grpSpPr bwMode="auto">
            <a:xfrm>
              <a:off x="4002088" y="1158875"/>
              <a:ext cx="549275" cy="661988"/>
              <a:chOff x="3709280" y="340206"/>
              <a:chExt cx="442589" cy="533895"/>
            </a:xfrm>
          </p:grpSpPr>
          <p:grpSp>
            <p:nvGrpSpPr>
              <p:cNvPr id="6153" name="组合 351"/>
              <p:cNvGrpSpPr/>
              <p:nvPr/>
            </p:nvGrpSpPr>
            <p:grpSpPr bwMode="auto">
              <a:xfrm flipH="1">
                <a:off x="3884922" y="340206"/>
                <a:ext cx="266947" cy="533895"/>
                <a:chOff x="7043738" y="1709738"/>
                <a:chExt cx="766762" cy="1533524"/>
              </a:xfrm>
            </p:grpSpPr>
            <p:cxnSp>
              <p:nvCxnSpPr>
                <p:cNvPr id="356" name="直接连接符 355"/>
                <p:cNvCxnSpPr/>
                <p:nvPr/>
              </p:nvCxnSpPr>
              <p:spPr>
                <a:xfrm flipH="1" flipV="1">
                  <a:off x="7043738" y="1709738"/>
                  <a:ext cx="767903" cy="768601"/>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7" name="直接连接符 356"/>
                <p:cNvCxnSpPr/>
                <p:nvPr/>
              </p:nvCxnSpPr>
              <p:spPr>
                <a:xfrm flipV="1">
                  <a:off x="7043738" y="2478339"/>
                  <a:ext cx="767903" cy="764923"/>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154" name="组合 352"/>
              <p:cNvGrpSpPr/>
              <p:nvPr/>
            </p:nvGrpSpPr>
            <p:grpSpPr bwMode="auto">
              <a:xfrm>
                <a:off x="3709280" y="486789"/>
                <a:ext cx="120364" cy="240728"/>
                <a:chOff x="7043738" y="1709738"/>
                <a:chExt cx="766762" cy="1533524"/>
              </a:xfrm>
            </p:grpSpPr>
            <p:cxnSp>
              <p:nvCxnSpPr>
                <p:cNvPr id="354" name="直接连接符 353"/>
                <p:cNvCxnSpPr/>
                <p:nvPr/>
              </p:nvCxnSpPr>
              <p:spPr>
                <a:xfrm flipH="1" flipV="1">
                  <a:off x="7043738" y="1705751"/>
                  <a:ext cx="765977" cy="774833"/>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5" name="直接连接符 354"/>
                <p:cNvCxnSpPr/>
                <p:nvPr/>
              </p:nvCxnSpPr>
              <p:spPr>
                <a:xfrm flipV="1">
                  <a:off x="7043738" y="2480584"/>
                  <a:ext cx="765977" cy="766675"/>
                </a:xfrm>
                <a:prstGeom prst="lin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828675" y="925513"/>
            <a:ext cx="103266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99" name="Title 13"/>
          <p:cNvSpPr txBox="1"/>
          <p:nvPr/>
        </p:nvSpPr>
        <p:spPr bwMode="auto">
          <a:xfrm>
            <a:off x="3150870" y="925830"/>
            <a:ext cx="8801735"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55AA3"/>
                </a:solidFill>
                <a:latin typeface="微软雅黑" panose="020B0503020204020204" pitchFamily="34" charset="-122"/>
                <a:ea typeface="微软雅黑" panose="020B0503020204020204" pitchFamily="34" charset="-122"/>
              </a:rPr>
              <a:t>在参与项目的过程中阅读了新能源有关的的论文</a:t>
            </a:r>
            <a:endParaRPr lang="zh-CN" altLang="en-US" sz="3200" b="1">
              <a:solidFill>
                <a:srgbClr val="055A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63745" y="1851660"/>
            <a:ext cx="5975985" cy="1938020"/>
          </a:xfrm>
          <a:prstGeom prst="rect">
            <a:avLst/>
          </a:prstGeom>
          <a:noFill/>
        </p:spPr>
        <p:txBody>
          <a:bodyPr wrap="square" rtlCol="0">
            <a:spAutoFit/>
          </a:bodyPr>
          <a:p>
            <a:r>
              <a:rPr lang="en-US" altLang="zh-CN" sz="4000"/>
              <a:t>1.</a:t>
            </a:r>
            <a:r>
              <a:rPr lang="zh-CN" altLang="en-US" sz="4000"/>
              <a:t>风电</a:t>
            </a:r>
            <a:endParaRPr lang="zh-CN" altLang="en-US" sz="4000"/>
          </a:p>
          <a:p>
            <a:r>
              <a:rPr lang="en-US" altLang="zh-CN" sz="4000"/>
              <a:t>2.</a:t>
            </a:r>
            <a:r>
              <a:rPr lang="zh-CN" altLang="en-US" sz="4000"/>
              <a:t>光伏</a:t>
            </a:r>
            <a:endParaRPr lang="zh-CN" altLang="en-US" sz="4000"/>
          </a:p>
          <a:p>
            <a:r>
              <a:rPr lang="en-US" altLang="zh-CN" sz="4000"/>
              <a:t>3.</a:t>
            </a:r>
            <a:r>
              <a:rPr lang="zh-CN" altLang="en-US" sz="4000"/>
              <a:t>用电</a:t>
            </a:r>
            <a:endParaRPr lang="zh-CN" altLang="en-US" sz="4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828675" y="925513"/>
            <a:ext cx="103266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99" name="Title 13"/>
          <p:cNvSpPr txBox="1"/>
          <p:nvPr/>
        </p:nvSpPr>
        <p:spPr bwMode="auto">
          <a:xfrm>
            <a:off x="706755" y="339725"/>
            <a:ext cx="5499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682" tIns="60841" rIns="121682" bIns="60841"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55AA3"/>
                </a:solidFill>
                <a:latin typeface="微软雅黑" panose="020B0503020204020204" pitchFamily="34" charset="-122"/>
                <a:ea typeface="微软雅黑" panose="020B0503020204020204" pitchFamily="34" charset="-122"/>
              </a:rPr>
              <a:t>风电预测方法总结及新趋势</a:t>
            </a:r>
            <a:endParaRPr lang="zh-CN" altLang="en-US" sz="3200" b="1">
              <a:solidFill>
                <a:srgbClr val="055AA3"/>
              </a:solidFill>
              <a:latin typeface="微软雅黑" panose="020B0503020204020204" pitchFamily="34" charset="-122"/>
              <a:ea typeface="微软雅黑" panose="020B0503020204020204" pitchFamily="34" charset="-122"/>
            </a:endParaRPr>
          </a:p>
        </p:txBody>
      </p:sp>
      <p:sp>
        <p:nvSpPr>
          <p:cNvPr id="4" name="矩形 3"/>
          <p:cNvSpPr/>
          <p:nvPr/>
        </p:nvSpPr>
        <p:spPr>
          <a:xfrm>
            <a:off x="2094865" y="2754630"/>
            <a:ext cx="1525905"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时间尺度</a:t>
            </a:r>
            <a:endParaRPr lang="zh-CN" altLang="en-US"/>
          </a:p>
        </p:txBody>
      </p:sp>
      <p:sp>
        <p:nvSpPr>
          <p:cNvPr id="5" name="矩形 4"/>
          <p:cNvSpPr/>
          <p:nvPr/>
        </p:nvSpPr>
        <p:spPr>
          <a:xfrm>
            <a:off x="4249420" y="1455420"/>
            <a:ext cx="1795145" cy="43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超短期（小时）</a:t>
            </a:r>
            <a:endParaRPr lang="zh-CN" altLang="en-US"/>
          </a:p>
        </p:txBody>
      </p:sp>
      <p:sp>
        <p:nvSpPr>
          <p:cNvPr id="6" name="矩形 5"/>
          <p:cNvSpPr/>
          <p:nvPr/>
        </p:nvSpPr>
        <p:spPr>
          <a:xfrm>
            <a:off x="4249420" y="2471420"/>
            <a:ext cx="1376680" cy="43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短期</a:t>
            </a:r>
            <a:r>
              <a:rPr lang="zh-CN" altLang="en-US">
                <a:sym typeface="+mn-ea"/>
              </a:rPr>
              <a:t>（天）</a:t>
            </a:r>
            <a:endParaRPr lang="zh-CN" altLang="en-US">
              <a:sym typeface="+mn-ea"/>
            </a:endParaRPr>
          </a:p>
        </p:txBody>
      </p:sp>
      <p:sp>
        <p:nvSpPr>
          <p:cNvPr id="7" name="矩形 6"/>
          <p:cNvSpPr/>
          <p:nvPr/>
        </p:nvSpPr>
        <p:spPr>
          <a:xfrm>
            <a:off x="4249420" y="3559175"/>
            <a:ext cx="1376680" cy="43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中期（月）</a:t>
            </a:r>
            <a:endParaRPr lang="zh-CN" altLang="en-US"/>
          </a:p>
        </p:txBody>
      </p:sp>
      <p:sp>
        <p:nvSpPr>
          <p:cNvPr id="8" name="矩形 7"/>
          <p:cNvSpPr/>
          <p:nvPr/>
        </p:nvSpPr>
        <p:spPr>
          <a:xfrm>
            <a:off x="4249420" y="4637405"/>
            <a:ext cx="1376680" cy="43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长期（年）</a:t>
            </a:r>
            <a:endParaRPr lang="zh-CN" altLang="en-US"/>
          </a:p>
        </p:txBody>
      </p:sp>
      <p:cxnSp>
        <p:nvCxnSpPr>
          <p:cNvPr id="9" name="直接连接符 8"/>
          <p:cNvCxnSpPr>
            <a:stCxn id="4" idx="3"/>
            <a:endCxn id="5" idx="1"/>
          </p:cNvCxnSpPr>
          <p:nvPr/>
        </p:nvCxnSpPr>
        <p:spPr>
          <a:xfrm flipV="1">
            <a:off x="3620770" y="1675130"/>
            <a:ext cx="628650" cy="1284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6" idx="1"/>
          </p:cNvCxnSpPr>
          <p:nvPr/>
        </p:nvCxnSpPr>
        <p:spPr>
          <a:xfrm flipV="1">
            <a:off x="3620770" y="2691130"/>
            <a:ext cx="628650" cy="253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7" idx="1"/>
          </p:cNvCxnSpPr>
          <p:nvPr/>
        </p:nvCxnSpPr>
        <p:spPr>
          <a:xfrm>
            <a:off x="3620770" y="2944495"/>
            <a:ext cx="628650" cy="834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8" idx="1"/>
          </p:cNvCxnSpPr>
          <p:nvPr/>
        </p:nvCxnSpPr>
        <p:spPr>
          <a:xfrm>
            <a:off x="3580765" y="2924175"/>
            <a:ext cx="668655" cy="193294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44615" y="2804795"/>
            <a:ext cx="1406525" cy="458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模型对象</a:t>
            </a:r>
            <a:endParaRPr lang="zh-CN" altLang="en-US"/>
          </a:p>
        </p:txBody>
      </p:sp>
      <p:sp>
        <p:nvSpPr>
          <p:cNvPr id="15" name="矩形 14"/>
          <p:cNvSpPr/>
          <p:nvPr/>
        </p:nvSpPr>
        <p:spPr>
          <a:xfrm>
            <a:off x="8220075" y="1586865"/>
            <a:ext cx="2613660" cy="75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基于风速预测</a:t>
            </a:r>
            <a:endParaRPr lang="zh-CN" altLang="en-US"/>
          </a:p>
        </p:txBody>
      </p:sp>
      <p:sp>
        <p:nvSpPr>
          <p:cNvPr id="16" name="矩形 15"/>
          <p:cNvSpPr/>
          <p:nvPr/>
        </p:nvSpPr>
        <p:spPr>
          <a:xfrm>
            <a:off x="8220075" y="3456940"/>
            <a:ext cx="2504440" cy="7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基于功率预测</a:t>
            </a:r>
            <a:endParaRPr lang="zh-CN" altLang="en-US"/>
          </a:p>
        </p:txBody>
      </p:sp>
      <p:cxnSp>
        <p:nvCxnSpPr>
          <p:cNvPr id="17" name="直接连接符 16"/>
          <p:cNvCxnSpPr>
            <a:stCxn id="14" idx="3"/>
            <a:endCxn id="15" idx="1"/>
          </p:cNvCxnSpPr>
          <p:nvPr/>
        </p:nvCxnSpPr>
        <p:spPr>
          <a:xfrm flipV="1">
            <a:off x="7851140" y="1966595"/>
            <a:ext cx="368935" cy="1067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4" idx="3"/>
            <a:endCxn id="16" idx="1"/>
          </p:cNvCxnSpPr>
          <p:nvPr/>
        </p:nvCxnSpPr>
        <p:spPr>
          <a:xfrm>
            <a:off x="7851140" y="3034030"/>
            <a:ext cx="368935" cy="8121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2218690" y="64135"/>
            <a:ext cx="1118870" cy="43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物理方法</a:t>
            </a:r>
            <a:endParaRPr lang="zh-CN" altLang="en-US"/>
          </a:p>
        </p:txBody>
      </p:sp>
      <p:sp>
        <p:nvSpPr>
          <p:cNvPr id="4" name="矩形 3"/>
          <p:cNvSpPr/>
          <p:nvPr/>
        </p:nvSpPr>
        <p:spPr>
          <a:xfrm>
            <a:off x="2216785" y="841375"/>
            <a:ext cx="1119505" cy="347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时间序列</a:t>
            </a:r>
            <a:endParaRPr lang="zh-CN" altLang="en-US"/>
          </a:p>
        </p:txBody>
      </p:sp>
      <p:sp>
        <p:nvSpPr>
          <p:cNvPr id="5" name="矩形 4"/>
          <p:cNvSpPr/>
          <p:nvPr/>
        </p:nvSpPr>
        <p:spPr>
          <a:xfrm>
            <a:off x="2216785" y="1643380"/>
            <a:ext cx="1120140" cy="468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人工智能</a:t>
            </a:r>
            <a:endParaRPr lang="zh-CN" altLang="en-US"/>
          </a:p>
        </p:txBody>
      </p:sp>
      <p:sp>
        <p:nvSpPr>
          <p:cNvPr id="6" name="矩形 5"/>
          <p:cNvSpPr/>
          <p:nvPr/>
        </p:nvSpPr>
        <p:spPr>
          <a:xfrm>
            <a:off x="2218690" y="3976370"/>
            <a:ext cx="1119505" cy="408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组合预测</a:t>
            </a:r>
            <a:endParaRPr lang="zh-CN" altLang="en-US"/>
          </a:p>
        </p:txBody>
      </p:sp>
      <p:sp>
        <p:nvSpPr>
          <p:cNvPr id="7" name="矩形 6"/>
          <p:cNvSpPr/>
          <p:nvPr/>
        </p:nvSpPr>
        <p:spPr>
          <a:xfrm>
            <a:off x="4401820" y="558165"/>
            <a:ext cx="998220" cy="34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平稳</a:t>
            </a:r>
            <a:endParaRPr lang="zh-CN" altLang="en-US"/>
          </a:p>
        </p:txBody>
      </p:sp>
      <p:sp>
        <p:nvSpPr>
          <p:cNvPr id="8" name="矩形 7"/>
          <p:cNvSpPr/>
          <p:nvPr/>
        </p:nvSpPr>
        <p:spPr>
          <a:xfrm>
            <a:off x="4401820" y="1075055"/>
            <a:ext cx="998220" cy="326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非平稳</a:t>
            </a:r>
            <a:endParaRPr lang="zh-CN" altLang="en-US"/>
          </a:p>
        </p:txBody>
      </p:sp>
      <p:sp>
        <p:nvSpPr>
          <p:cNvPr id="9" name="矩形 8"/>
          <p:cNvSpPr/>
          <p:nvPr/>
        </p:nvSpPr>
        <p:spPr>
          <a:xfrm>
            <a:off x="6881495" y="113665"/>
            <a:ext cx="893445" cy="331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NWP</a:t>
            </a:r>
            <a:endParaRPr lang="en-US" altLang="zh-CN"/>
          </a:p>
        </p:txBody>
      </p:sp>
      <p:sp>
        <p:nvSpPr>
          <p:cNvPr id="10" name="矩形 9"/>
          <p:cNvSpPr/>
          <p:nvPr/>
        </p:nvSpPr>
        <p:spPr>
          <a:xfrm>
            <a:off x="4359275" y="1946910"/>
            <a:ext cx="1083310" cy="349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SVM</a:t>
            </a:r>
            <a:endParaRPr lang="en-US" altLang="zh-CN"/>
          </a:p>
        </p:txBody>
      </p:sp>
      <p:sp>
        <p:nvSpPr>
          <p:cNvPr id="11" name="矩形 10"/>
          <p:cNvSpPr/>
          <p:nvPr/>
        </p:nvSpPr>
        <p:spPr>
          <a:xfrm>
            <a:off x="4091305" y="2936240"/>
            <a:ext cx="1619250" cy="378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基于权重系数</a:t>
            </a:r>
            <a:endParaRPr lang="zh-CN" altLang="en-US"/>
          </a:p>
        </p:txBody>
      </p:sp>
      <p:sp>
        <p:nvSpPr>
          <p:cNvPr id="13" name="矩形 12"/>
          <p:cNvSpPr/>
          <p:nvPr/>
        </p:nvSpPr>
        <p:spPr>
          <a:xfrm>
            <a:off x="4091305" y="5156835"/>
            <a:ext cx="1599565" cy="299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基于融合</a:t>
            </a:r>
            <a:endParaRPr lang="zh-CN" altLang="en-US"/>
          </a:p>
        </p:txBody>
      </p:sp>
      <p:sp>
        <p:nvSpPr>
          <p:cNvPr id="14" name="矩形 13"/>
          <p:cNvSpPr/>
          <p:nvPr/>
        </p:nvSpPr>
        <p:spPr>
          <a:xfrm>
            <a:off x="6880860" y="558165"/>
            <a:ext cx="892810" cy="349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ARMA</a:t>
            </a:r>
            <a:endParaRPr lang="en-US" altLang="zh-CN"/>
          </a:p>
        </p:txBody>
      </p:sp>
      <p:sp>
        <p:nvSpPr>
          <p:cNvPr id="15" name="矩形 14"/>
          <p:cNvSpPr/>
          <p:nvPr/>
        </p:nvSpPr>
        <p:spPr>
          <a:xfrm>
            <a:off x="6880860" y="953135"/>
            <a:ext cx="893445" cy="274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ARIMA</a:t>
            </a:r>
            <a:endParaRPr lang="en-US" altLang="zh-CN"/>
          </a:p>
        </p:txBody>
      </p:sp>
      <p:sp>
        <p:nvSpPr>
          <p:cNvPr id="21" name="矩形 20"/>
          <p:cNvSpPr/>
          <p:nvPr/>
        </p:nvSpPr>
        <p:spPr>
          <a:xfrm>
            <a:off x="6880860" y="1331595"/>
            <a:ext cx="893445" cy="27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CARCH</a:t>
            </a:r>
            <a:endParaRPr lang="en-US" altLang="zh-CN"/>
          </a:p>
        </p:txBody>
      </p:sp>
      <p:sp>
        <p:nvSpPr>
          <p:cNvPr id="23" name="矩形 22"/>
          <p:cNvSpPr/>
          <p:nvPr/>
        </p:nvSpPr>
        <p:spPr>
          <a:xfrm>
            <a:off x="154305" y="1471295"/>
            <a:ext cx="1497965" cy="559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风电预测传统方法</a:t>
            </a:r>
            <a:endParaRPr lang="zh-CN" altLang="en-US"/>
          </a:p>
        </p:txBody>
      </p:sp>
      <p:sp>
        <p:nvSpPr>
          <p:cNvPr id="25" name="矩形 24"/>
          <p:cNvSpPr/>
          <p:nvPr/>
        </p:nvSpPr>
        <p:spPr>
          <a:xfrm>
            <a:off x="4359275" y="1466850"/>
            <a:ext cx="1083310" cy="34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ANN</a:t>
            </a:r>
            <a:endParaRPr lang="en-US" altLang="zh-CN"/>
          </a:p>
        </p:txBody>
      </p:sp>
      <p:sp>
        <p:nvSpPr>
          <p:cNvPr id="27" name="矩形 26"/>
          <p:cNvSpPr/>
          <p:nvPr/>
        </p:nvSpPr>
        <p:spPr>
          <a:xfrm>
            <a:off x="6569710" y="2970530"/>
            <a:ext cx="1351280" cy="3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最小方差法</a:t>
            </a:r>
            <a:endParaRPr lang="zh-CN" altLang="en-US"/>
          </a:p>
        </p:txBody>
      </p:sp>
      <p:sp>
        <p:nvSpPr>
          <p:cNvPr id="28" name="矩形 27"/>
          <p:cNvSpPr/>
          <p:nvPr/>
        </p:nvSpPr>
        <p:spPr>
          <a:xfrm>
            <a:off x="6569075" y="2580640"/>
            <a:ext cx="1351280" cy="298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最小二乘法</a:t>
            </a:r>
            <a:endParaRPr lang="zh-CN" altLang="en-US"/>
          </a:p>
        </p:txBody>
      </p:sp>
      <p:sp>
        <p:nvSpPr>
          <p:cNvPr id="29" name="矩形 28"/>
          <p:cNvSpPr/>
          <p:nvPr/>
        </p:nvSpPr>
        <p:spPr>
          <a:xfrm>
            <a:off x="6569075" y="2112010"/>
            <a:ext cx="1334770" cy="303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等权重法</a:t>
            </a:r>
            <a:endParaRPr lang="zh-CN" altLang="en-US"/>
          </a:p>
        </p:txBody>
      </p:sp>
      <p:sp>
        <p:nvSpPr>
          <p:cNvPr id="30" name="矩形 29"/>
          <p:cNvSpPr/>
          <p:nvPr/>
        </p:nvSpPr>
        <p:spPr>
          <a:xfrm>
            <a:off x="6569710" y="3435350"/>
            <a:ext cx="1351915" cy="30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贝叶斯法</a:t>
            </a:r>
            <a:endParaRPr lang="zh-CN" altLang="en-US"/>
          </a:p>
        </p:txBody>
      </p:sp>
      <p:sp>
        <p:nvSpPr>
          <p:cNvPr id="31" name="矩形 30"/>
          <p:cNvSpPr/>
          <p:nvPr/>
        </p:nvSpPr>
        <p:spPr>
          <a:xfrm>
            <a:off x="6569710" y="3869690"/>
            <a:ext cx="1359535" cy="339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熵值法</a:t>
            </a:r>
            <a:endParaRPr lang="zh-CN" altLang="en-US"/>
          </a:p>
        </p:txBody>
      </p:sp>
      <p:sp>
        <p:nvSpPr>
          <p:cNvPr id="32" name="矩形 31"/>
          <p:cNvSpPr/>
          <p:nvPr/>
        </p:nvSpPr>
        <p:spPr>
          <a:xfrm>
            <a:off x="6569075" y="4324350"/>
            <a:ext cx="1700530" cy="468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数据前处理</a:t>
            </a:r>
            <a:endParaRPr lang="zh-CN" altLang="en-US"/>
          </a:p>
        </p:txBody>
      </p:sp>
      <p:sp>
        <p:nvSpPr>
          <p:cNvPr id="33" name="矩形 32"/>
          <p:cNvSpPr/>
          <p:nvPr/>
        </p:nvSpPr>
        <p:spPr>
          <a:xfrm>
            <a:off x="6569075" y="5071745"/>
            <a:ext cx="1700530" cy="468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参数选择优化</a:t>
            </a:r>
            <a:endParaRPr lang="zh-CN" altLang="en-US"/>
          </a:p>
        </p:txBody>
      </p:sp>
      <p:sp>
        <p:nvSpPr>
          <p:cNvPr id="34" name="矩形 33"/>
          <p:cNvSpPr/>
          <p:nvPr/>
        </p:nvSpPr>
        <p:spPr>
          <a:xfrm>
            <a:off x="6569075" y="5854700"/>
            <a:ext cx="1700530" cy="468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误差处理</a:t>
            </a:r>
            <a:endParaRPr lang="zh-CN" altLang="en-US"/>
          </a:p>
        </p:txBody>
      </p:sp>
      <p:sp>
        <p:nvSpPr>
          <p:cNvPr id="36" name="矩形 35"/>
          <p:cNvSpPr/>
          <p:nvPr/>
        </p:nvSpPr>
        <p:spPr>
          <a:xfrm>
            <a:off x="8633460" y="4559300"/>
            <a:ext cx="1608455" cy="32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EMD</a:t>
            </a:r>
            <a:r>
              <a:rPr lang="zh-CN" altLang="en-US"/>
              <a:t>经验模式</a:t>
            </a:r>
            <a:endParaRPr lang="zh-CN" altLang="en-US"/>
          </a:p>
        </p:txBody>
      </p:sp>
      <p:sp>
        <p:nvSpPr>
          <p:cNvPr id="37" name="矩形 36"/>
          <p:cNvSpPr/>
          <p:nvPr/>
        </p:nvSpPr>
        <p:spPr>
          <a:xfrm>
            <a:off x="8632825" y="4079240"/>
            <a:ext cx="1608455" cy="305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WT</a:t>
            </a:r>
            <a:r>
              <a:rPr lang="zh-CN" altLang="en-US"/>
              <a:t>小波</a:t>
            </a:r>
            <a:endParaRPr lang="zh-CN" altLang="en-US"/>
          </a:p>
        </p:txBody>
      </p:sp>
      <p:sp>
        <p:nvSpPr>
          <p:cNvPr id="45" name="矩形 44"/>
          <p:cNvSpPr/>
          <p:nvPr/>
        </p:nvSpPr>
        <p:spPr>
          <a:xfrm>
            <a:off x="8632825" y="4997450"/>
            <a:ext cx="1607185" cy="30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遗传算法</a:t>
            </a:r>
            <a:endParaRPr lang="zh-CN" altLang="en-US"/>
          </a:p>
        </p:txBody>
      </p:sp>
      <p:sp>
        <p:nvSpPr>
          <p:cNvPr id="46" name="矩形 45"/>
          <p:cNvSpPr/>
          <p:nvPr/>
        </p:nvSpPr>
        <p:spPr>
          <a:xfrm>
            <a:off x="8634730" y="5455920"/>
            <a:ext cx="160718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粒子群算法</a:t>
            </a:r>
            <a:endParaRPr lang="zh-CN" altLang="en-US"/>
          </a:p>
        </p:txBody>
      </p:sp>
      <p:sp>
        <p:nvSpPr>
          <p:cNvPr id="47" name="矩形 46"/>
          <p:cNvSpPr/>
          <p:nvPr/>
        </p:nvSpPr>
        <p:spPr>
          <a:xfrm>
            <a:off x="8634730" y="5904865"/>
            <a:ext cx="3293745" cy="36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残余误差估算对预测结果修正</a:t>
            </a:r>
            <a:endParaRPr lang="zh-CN" altLang="en-US"/>
          </a:p>
        </p:txBody>
      </p:sp>
      <p:cxnSp>
        <p:nvCxnSpPr>
          <p:cNvPr id="48" name="肘形连接符 47"/>
          <p:cNvCxnSpPr>
            <a:stCxn id="11" idx="3"/>
            <a:endCxn id="29" idx="1"/>
          </p:cNvCxnSpPr>
          <p:nvPr/>
        </p:nvCxnSpPr>
        <p:spPr>
          <a:xfrm flipV="1">
            <a:off x="5710555" y="2263775"/>
            <a:ext cx="858520" cy="8616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1" idx="3"/>
            <a:endCxn id="30" idx="1"/>
          </p:cNvCxnSpPr>
          <p:nvPr/>
        </p:nvCxnSpPr>
        <p:spPr>
          <a:xfrm>
            <a:off x="5710555" y="3125470"/>
            <a:ext cx="859155" cy="464820"/>
          </a:xfrm>
          <a:prstGeom prst="bentConnector3">
            <a:avLst>
              <a:gd name="adj1" fmla="val 500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1" idx="3"/>
            <a:endCxn id="31" idx="1"/>
          </p:cNvCxnSpPr>
          <p:nvPr/>
        </p:nvCxnSpPr>
        <p:spPr>
          <a:xfrm>
            <a:off x="5710555" y="3125470"/>
            <a:ext cx="859155" cy="913765"/>
          </a:xfrm>
          <a:prstGeom prst="bentConnector3">
            <a:avLst>
              <a:gd name="adj1" fmla="val 500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5" idx="3"/>
            <a:endCxn id="25" idx="1"/>
          </p:cNvCxnSpPr>
          <p:nvPr/>
        </p:nvCxnSpPr>
        <p:spPr>
          <a:xfrm flipV="1">
            <a:off x="3336925" y="1641475"/>
            <a:ext cx="1022350" cy="2362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10" idx="1"/>
          </p:cNvCxnSpPr>
          <p:nvPr/>
        </p:nvCxnSpPr>
        <p:spPr>
          <a:xfrm>
            <a:off x="3341370" y="1903095"/>
            <a:ext cx="1017905" cy="219075"/>
          </a:xfrm>
          <a:prstGeom prst="bentConnector3">
            <a:avLst>
              <a:gd name="adj1" fmla="val 5003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 idx="3"/>
            <a:endCxn id="7" idx="1"/>
          </p:cNvCxnSpPr>
          <p:nvPr/>
        </p:nvCxnSpPr>
        <p:spPr>
          <a:xfrm flipV="1">
            <a:off x="3336290" y="732790"/>
            <a:ext cx="1065530" cy="2825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 idx="3"/>
            <a:endCxn id="8" idx="1"/>
          </p:cNvCxnSpPr>
          <p:nvPr/>
        </p:nvCxnSpPr>
        <p:spPr>
          <a:xfrm>
            <a:off x="3336290" y="1015365"/>
            <a:ext cx="1065530" cy="22288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3" idx="3"/>
            <a:endCxn id="9" idx="1"/>
          </p:cNvCxnSpPr>
          <p:nvPr/>
        </p:nvCxnSpPr>
        <p:spPr>
          <a:xfrm>
            <a:off x="3337560" y="279400"/>
            <a:ext cx="354393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7" idx="3"/>
            <a:endCxn id="14" idx="1"/>
          </p:cNvCxnSpPr>
          <p:nvPr/>
        </p:nvCxnSpPr>
        <p:spPr>
          <a:xfrm>
            <a:off x="5400040" y="732790"/>
            <a:ext cx="1480820"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8" idx="3"/>
            <a:endCxn id="15" idx="1"/>
          </p:cNvCxnSpPr>
          <p:nvPr/>
        </p:nvCxnSpPr>
        <p:spPr>
          <a:xfrm flipV="1">
            <a:off x="5400040" y="1090930"/>
            <a:ext cx="1480820" cy="14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8" idx="3"/>
            <a:endCxn id="21" idx="1"/>
          </p:cNvCxnSpPr>
          <p:nvPr/>
        </p:nvCxnSpPr>
        <p:spPr>
          <a:xfrm>
            <a:off x="5400040" y="1238250"/>
            <a:ext cx="1480820" cy="2330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6" idx="3"/>
            <a:endCxn id="11" idx="1"/>
          </p:cNvCxnSpPr>
          <p:nvPr/>
        </p:nvCxnSpPr>
        <p:spPr>
          <a:xfrm flipV="1">
            <a:off x="3338195" y="3125470"/>
            <a:ext cx="753110" cy="10553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13" idx="3"/>
            <a:endCxn id="32" idx="1"/>
          </p:cNvCxnSpPr>
          <p:nvPr/>
        </p:nvCxnSpPr>
        <p:spPr>
          <a:xfrm flipV="1">
            <a:off x="5690870" y="4558665"/>
            <a:ext cx="878205" cy="748030"/>
          </a:xfrm>
          <a:prstGeom prst="bentConnector3">
            <a:avLst>
              <a:gd name="adj1" fmla="val 500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肘形连接符 66"/>
          <p:cNvCxnSpPr>
            <a:stCxn id="13" idx="3"/>
            <a:endCxn id="33" idx="1"/>
          </p:cNvCxnSpPr>
          <p:nvPr/>
        </p:nvCxnSpPr>
        <p:spPr>
          <a:xfrm flipV="1">
            <a:off x="5690870" y="5306060"/>
            <a:ext cx="878205" cy="635"/>
          </a:xfrm>
          <a:prstGeom prst="bentConnector3">
            <a:avLst>
              <a:gd name="adj1" fmla="val 500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a:off x="5695950" y="5304155"/>
            <a:ext cx="914400" cy="914400"/>
          </a:xfrm>
          <a:prstGeom prst="bentConnector3">
            <a:avLst>
              <a:gd name="adj1" fmla="val 500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32" idx="3"/>
            <a:endCxn id="37" idx="1"/>
          </p:cNvCxnSpPr>
          <p:nvPr/>
        </p:nvCxnSpPr>
        <p:spPr>
          <a:xfrm flipV="1">
            <a:off x="8269605" y="4232275"/>
            <a:ext cx="363220" cy="32639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32" idx="3"/>
            <a:endCxn id="36" idx="1"/>
          </p:cNvCxnSpPr>
          <p:nvPr/>
        </p:nvCxnSpPr>
        <p:spPr>
          <a:xfrm>
            <a:off x="8269605" y="4558665"/>
            <a:ext cx="363855" cy="162560"/>
          </a:xfrm>
          <a:prstGeom prst="bentConnector3">
            <a:avLst>
              <a:gd name="adj1" fmla="val 5008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33" idx="3"/>
            <a:endCxn id="45" idx="1"/>
          </p:cNvCxnSpPr>
          <p:nvPr/>
        </p:nvCxnSpPr>
        <p:spPr>
          <a:xfrm flipV="1">
            <a:off x="8269605" y="5151120"/>
            <a:ext cx="363220" cy="1549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33" idx="3"/>
            <a:endCxn id="46" idx="1"/>
          </p:cNvCxnSpPr>
          <p:nvPr/>
        </p:nvCxnSpPr>
        <p:spPr>
          <a:xfrm>
            <a:off x="8269605" y="5306060"/>
            <a:ext cx="365125" cy="307340"/>
          </a:xfrm>
          <a:prstGeom prst="bentConnector3">
            <a:avLst>
              <a:gd name="adj1" fmla="val 5008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a:stCxn id="34" idx="3"/>
            <a:endCxn id="47" idx="1"/>
          </p:cNvCxnSpPr>
          <p:nvPr/>
        </p:nvCxnSpPr>
        <p:spPr>
          <a:xfrm>
            <a:off x="8269605" y="6089015"/>
            <a:ext cx="365125" cy="3175"/>
          </a:xfrm>
          <a:prstGeom prst="bentConnector3">
            <a:avLst>
              <a:gd name="adj1" fmla="val 5008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6" idx="3"/>
            <a:endCxn id="13" idx="1"/>
          </p:cNvCxnSpPr>
          <p:nvPr/>
        </p:nvCxnSpPr>
        <p:spPr>
          <a:xfrm>
            <a:off x="3338195" y="4180840"/>
            <a:ext cx="753110" cy="112585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23" idx="3"/>
            <a:endCxn id="3" idx="1"/>
          </p:cNvCxnSpPr>
          <p:nvPr/>
        </p:nvCxnSpPr>
        <p:spPr>
          <a:xfrm flipV="1">
            <a:off x="1652270" y="279400"/>
            <a:ext cx="566420" cy="14719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23" idx="3"/>
            <a:endCxn id="4" idx="1"/>
          </p:cNvCxnSpPr>
          <p:nvPr/>
        </p:nvCxnSpPr>
        <p:spPr>
          <a:xfrm flipV="1">
            <a:off x="1652270" y="1015365"/>
            <a:ext cx="564515" cy="735965"/>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23" idx="3"/>
            <a:endCxn id="5" idx="1"/>
          </p:cNvCxnSpPr>
          <p:nvPr/>
        </p:nvCxnSpPr>
        <p:spPr>
          <a:xfrm>
            <a:off x="1652270" y="1751330"/>
            <a:ext cx="564515" cy="126365"/>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23" idx="3"/>
            <a:endCxn id="6" idx="1"/>
          </p:cNvCxnSpPr>
          <p:nvPr/>
        </p:nvCxnSpPr>
        <p:spPr>
          <a:xfrm>
            <a:off x="1652270" y="1751330"/>
            <a:ext cx="566420" cy="24295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11" idx="3"/>
            <a:endCxn id="27" idx="1"/>
          </p:cNvCxnSpPr>
          <p:nvPr/>
        </p:nvCxnSpPr>
        <p:spPr>
          <a:xfrm>
            <a:off x="5710555" y="3125470"/>
            <a:ext cx="859155" cy="3175"/>
          </a:xfrm>
          <a:prstGeom prst="bentConnector3">
            <a:avLst>
              <a:gd name="adj1" fmla="val 5003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11" idx="3"/>
            <a:endCxn id="28" idx="1"/>
          </p:cNvCxnSpPr>
          <p:nvPr/>
        </p:nvCxnSpPr>
        <p:spPr>
          <a:xfrm flipV="1">
            <a:off x="5710555" y="2729865"/>
            <a:ext cx="858520" cy="3956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64210" y="2145665"/>
            <a:ext cx="982091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1.</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考虑空间相关性</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风速场作为一种时空物理场，虽然有一定的随机性，但在较短的时间间隔上和空间距离上都具有一定的相关性。功率预测的时间序列方法就是利用了同一空间点数据在临近时刻的相关性，而早期大多数方法并未考虑风电场临近地理位置气象数据所携带的有用信息。</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风电预测新趋势</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64210" y="2145665"/>
            <a:ext cx="982091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2. 风电集群预测</a:t>
            </a:r>
            <a:endPar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传统风电预测主要着眼于对单一风电场进行预测，我国而言，风电场多集中在西北地区形成集群分布</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可以通过各种方法如机器学习方法建立某个基准风电场功率和总功率之间的模型，然后通过</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单一风电场的功率预测便可得到集群功率的预测值</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风电预测新趋势</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64210" y="2145665"/>
            <a:ext cx="982091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3. 不确定性预测</a:t>
            </a:r>
            <a:endPar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概率预测，该方法取得的结果为一些概率统计量，最理想的是获得风电功率的概率密度函数。普遍存在的问题是难以对预测结果进行评定，因为实际测量到的数据只是一个样本，无法与预测结果进行比较。</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风电预测新趋势</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9" name="Title 6"/>
          <p:cNvSpPr txBox="1"/>
          <p:nvPr>
            <p:custDataLst>
              <p:tags r:id="rId1"/>
            </p:custDataLst>
          </p:nvPr>
        </p:nvSpPr>
        <p:spPr>
          <a:xfrm>
            <a:off x="664210" y="2145665"/>
            <a:ext cx="9820910" cy="368490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algn="just">
              <a:lnSpc>
                <a:spcPct val="130000"/>
              </a:lnSpc>
              <a:spcAft>
                <a:spcPts val="800"/>
              </a:spcAft>
            </a:pP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4. </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爬坡</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预测</a:t>
            </a:r>
            <a:endPar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风电功率在短时间内的突然变化，此类现象称为风电爬坡。风电功率的突然增长和减小。</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判定爬坡现象</a:t>
            </a:r>
            <a:r>
              <a:rPr altLang="zh-CN"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,风电爬坡实际上对应于小概率事件的预测</a:t>
            </a:r>
            <a:r>
              <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rPr>
              <a:t>问题，采用概率方法处理爬坡预测问题的思路。</a:t>
            </a: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algn="just">
              <a:lnSpc>
                <a:spcPct val="130000"/>
              </a:lnSpc>
              <a:spcAft>
                <a:spcPts val="800"/>
              </a:spcAft>
            </a:pPr>
            <a:endParaRPr lang="zh-CN" altLang="en-US" sz="1800" spc="50" dirty="0">
              <a:ln w="3175">
                <a:noFill/>
                <a:prstDash val="dash"/>
              </a:ln>
              <a:solidFill>
                <a:srgbClr val="000000">
                  <a:lumMod val="85000"/>
                  <a:lumOff val="15000"/>
                </a:srgbClr>
              </a:solidFill>
              <a:latin typeface="微软雅黑 Light" panose="020B0502040204020203" pitchFamily="34" charset="-122"/>
              <a:ea typeface="微软雅黑 Light" panose="020B0502040204020203" pitchFamily="34" charset="-122"/>
              <a:cs typeface="微软雅黑" panose="020B0503020204020204" pitchFamily="34" charset="-122"/>
            </a:endParaRPr>
          </a:p>
        </p:txBody>
      </p:sp>
      <p:sp>
        <p:nvSpPr>
          <p:cNvPr id="10" name="Title 6"/>
          <p:cNvSpPr txBox="1"/>
          <p:nvPr>
            <p:custDataLst>
              <p:tags r:id="rId2"/>
            </p:custDataLst>
          </p:nvPr>
        </p:nvSpPr>
        <p:spPr>
          <a:xfrm>
            <a:off x="664506" y="1007469"/>
            <a:ext cx="5032255" cy="624840"/>
          </a:xfrm>
          <a:prstGeom prst="rect">
            <a:avLst/>
          </a:prstGeom>
          <a:noFill/>
          <a:ln w="3175">
            <a:noFill/>
            <a:prstDash val="dash"/>
          </a:ln>
        </p:spPr>
        <p:txBody>
          <a:bodyPr wrap="square" lIns="72000" tIns="36000" rIns="72000" bIns="3600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pitchFamily="34" charset="-122"/>
                <a:cs typeface="Segoe UI" panose="020B0502040204020203" pitchFamily="34" charset="0"/>
              </a:defRPr>
            </a:lvl1pPr>
          </a:lstStyle>
          <a:p>
            <a:pPr marL="0" marR="0" lvl="0" indent="0" algn="just" defTabSz="913765" rtl="0" eaLnBrk="1" fontAlgn="auto" latinLnBrk="0" hangingPunct="1">
              <a:lnSpc>
                <a:spcPct val="100000"/>
              </a:lnSpc>
              <a:spcBef>
                <a:spcPct val="0"/>
              </a:spcBef>
              <a:spcAft>
                <a:spcPts val="800"/>
              </a:spcAft>
              <a:buClrTx/>
              <a:buSzTx/>
              <a:buFontTx/>
              <a:buNone/>
              <a:defRPr/>
            </a:pPr>
            <a:r>
              <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风电预测新趋势</a:t>
            </a:r>
            <a:endParaRPr kumimoji="0" lang="zh-CN" altLang="en-US" sz="3600" b="1" i="0" u="none" strike="noStrike" kern="1200" cap="none" spc="300" normalizeH="0" noProof="0" dirty="0">
              <a:ln w="3175">
                <a:noFill/>
                <a:prstDash val="dash"/>
              </a:ln>
              <a:solidFill>
                <a:srgbClr val="000000">
                  <a:lumMod val="50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0.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1.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12.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13.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14.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5.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16.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1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18.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19.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20.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21.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22.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23.xml><?xml version="1.0" encoding="utf-8"?>
<p:tagLst xmlns:p="http://schemas.openxmlformats.org/presentationml/2006/main">
  <p:tag name="KSO_WM_BEAUTIFY_FLAG" val="#wm#"/>
  <p:tag name="KSO_WM_TEMPLATE_CATEGORY" val="diagram"/>
  <p:tag name="KSO_WM_TEMPLATE_INDEX" val="20200419"/>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3.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4.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5.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6.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ags/tag7.xml><?xml version="1.0" encoding="utf-8"?>
<p:tagLst xmlns:p="http://schemas.openxmlformats.org/presentationml/2006/main">
  <p:tag name="KSO_WM_UNIT_PRESET_TEXT" val="点击输入正文"/>
  <p:tag name="KSO_WM_UNIT_NOCLEAR" val="0"/>
  <p:tag name="KSO_WM_UNIT_SHOW_EDIT_AREA_INDICATION" val="1"/>
  <p:tag name="KSO_WM_UNIT_VALUE" val="210"/>
  <p:tag name="KSO_WM_UNIT_HIGHLIGHT" val="0"/>
  <p:tag name="KSO_WM_UNIT_COMPATIBLE" val="0"/>
  <p:tag name="KSO_WM_UNIT_DIAGRAM_ISNUMVISUAL" val="0"/>
  <p:tag name="KSO_WM_UNIT_DIAGRAM_ISREFERUNIT" val="0"/>
  <p:tag name="KSO_WM_UNIT_TYPE" val="f"/>
  <p:tag name="KSO_WM_UNIT_INDEX" val="1"/>
  <p:tag name="KSO_WM_UNIT_ID" val="diagram20200419_1*f*1"/>
  <p:tag name="KSO_WM_TEMPLATE_CATEGORY" val="diagram"/>
  <p:tag name="KSO_WM_TEMPLATE_INDEX" val="20200419"/>
  <p:tag name="KSO_WM_UNIT_LAYERLEVEL" val="1"/>
  <p:tag name="KSO_WM_TAG_VERSION" val="1.0"/>
  <p:tag name="KSO_WM_BEAUTIFY_FLAG" val="#wm#"/>
  <p:tag name="KSO_WM_UNIT_DEFAULT_FONT" val="14;20;2"/>
  <p:tag name="KSO_WM_UNIT_BLOCK" val="0"/>
</p:tagLst>
</file>

<file path=ppt/tags/tag8.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0419_1*a*1"/>
  <p:tag name="KSO_WM_TEMPLATE_CATEGORY" val="diagram"/>
  <p:tag name="KSO_WM_TEMPLATE_INDEX" val="20200419"/>
  <p:tag name="KSO_WM_UNIT_LAYERLEVEL" val="1"/>
  <p:tag name="KSO_WM_TAG_VERSION" val="1.0"/>
  <p:tag name="KSO_WM_BEAUTIFY_FLAG" val="#wm#"/>
  <p:tag name="KSO_WM_UNIT_DEFAULT_FONT" val="24;44;4"/>
  <p:tag name="KSO_WM_UNIT_BLOCK" val="1"/>
</p:tagLst>
</file>

<file path=ppt/tags/tag9.xml><?xml version="1.0" encoding="utf-8"?>
<p:tagLst xmlns:p="http://schemas.openxmlformats.org/presentationml/2006/main">
  <p:tag name="KSO_WM_SLIDE_ID" val="diagram20200419_1"/>
  <p:tag name="KSO_WM_TEMPLATE_SUBCATEGORY" val="0"/>
  <p:tag name="KSO_WM_SLIDE_TYPE" val="text"/>
  <p:tag name="KSO_WM_SLIDE_SUBTYPE" val="picTxt"/>
  <p:tag name="KSO_WM_SLIDE_ITEM_CNT" val="0"/>
  <p:tag name="KSO_WM_SLIDE_INDEX" val="1"/>
  <p:tag name="KSO_WM_UNIT_SHOW_EDIT_AREA_INDICATION" val="1"/>
  <p:tag name="KSO_WM_SLIDE_SIZE" val="859*444"/>
  <p:tag name="KSO_WM_SLIDE_POSITION" val="52*47"/>
  <p:tag name="KSO_WM_TAG_VERSION" val="1.0"/>
  <p:tag name="KSO_WM_BEAUTIFY_FLAG" val="#wm#"/>
  <p:tag name="KSO_WM_TEMPLATE_CATEGORY" val="diagram"/>
  <p:tag name="KSO_WM_TEMPLATE_INDEX" val="20200419"/>
  <p:tag name="KSO_WM_SLIDE_LAYOUT" val="a_d_f"/>
  <p:tag name="KSO_WM_SLIDE_LAYOUT_CNT" val="1_1_1"/>
  <p:tag name="KSO_WM_SLIDE_LAYOUT_INFO" val="{&quot;direction&quot;:1,&quot;horizontalAlign&quot;:-1,&quot;verticalAlign&quot;:-1,&quot;type&quot;:1,&quot;diagramDirection&quot;:0,&quot;canSetOverLayout&quot;:0,&quot;isOverLayout&quot;:0,&quot;normalSize&quot;:{&quot;size1&quot;:54.4},&quot;minSize&quot;:{&quot;size1&quot;:47.7},&quot;maxSize&quot;:{&quot;size1&quot;:61.2},&quot;backgroundInfo&quot;:[{&quot;type&quot;:&quot;general&quot;,&quot;left&quot;:0.0,&quot;top&quot;:0.0,&quot;right&quot;:0.0,&quot;bottom&quot;:0.0},{&quot;type&quot;:&quot;frame&quot;,&quot;left&quot;:0.0,&quot;top&quot;:0.0,&quot;right&quot;:0.0,&quot;bottom&quot;:0.0}],&quot;subLayout&quot;:[{&quot;direction&quot;:0,&quot;horizontalAlign&quot;:2,&quot;verticalAlign&quot;:1,&quot;type&quot;:0,&quot;diagramDirection&quot;:1,&quot;canSetOverLayout&quot;:0,&quot;isOverLayout&quot;:0,&quot;margin&quot;:{&quot;left&quot;:1.846,&quot;top&quot;:1.69,&quot;right&quot;:2.583,&quot;bottom&quot;:1.69}},{&quot;direction&quot;:0,&quot;horizontalAlign&quot;:0,&quot;verticalAlign&quot;:1,&quot;type&quot;:1,&quot;diagramDirection&quot;:0,&quot;canSetOverLayout&quot;:1,&quot;isOverLayout&quot;:0,&quot;margin&quot;:{&quot;left&quot;:0.026,&quot;top&quot;:1.69,&quot;right&quot;:1.707,&quot;bottom&quot;:1.69},&quot;marginOverLayout&quot;:{&quot;left&quot;:0.026,&quot;top&quot;:0.0,&quot;right&quot;:0.0,&quot;bottom&quot;:0.0}}]}"/>
  <p:tag name="KSO_WM_SLIDE_CAN_ADD_NAVIGATION" val="1"/>
  <p:tag name="KSO_WM_SLIDE_BACKGROUND" val="[&quot;general&quot;,&quot;frame&quot;]"/>
  <p:tag name="KSO_WM_SLIDE_RATIO" val="1.77777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Words>
  <Application>WPS 演示</Application>
  <PresentationFormat>宽屏</PresentationFormat>
  <Paragraphs>161</Paragraphs>
  <Slides>15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Calibri</vt:lpstr>
      <vt:lpstr>Calibri Light</vt:lpstr>
      <vt:lpstr>微软雅黑</vt:lpstr>
      <vt:lpstr>Segoe UI</vt:lpstr>
      <vt:lpstr>微软雅黑 Light</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cp:lastModifiedBy>
  <cp:revision>34</cp:revision>
  <dcterms:created xsi:type="dcterms:W3CDTF">2015-08-09T04:17:00Z</dcterms:created>
  <dcterms:modified xsi:type="dcterms:W3CDTF">2020-02-26T07:12:17Z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