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64" r:id="rId4"/>
    <p:sldId id="270" r:id="rId5"/>
    <p:sldId id="307" r:id="rId6"/>
    <p:sldId id="308" r:id="rId7"/>
    <p:sldId id="284" r:id="rId8"/>
    <p:sldId id="305" r:id="rId9"/>
    <p:sldId id="306" r:id="rId10"/>
    <p:sldId id="309" r:id="rId11"/>
    <p:sldId id="272" r:id="rId12"/>
    <p:sldId id="25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A9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89" autoAdjust="0"/>
  </p:normalViewPr>
  <p:slideViewPr>
    <p:cSldViewPr snapToGrid="0" showGuides="1">
      <p:cViewPr varScale="1">
        <p:scale>
          <a:sx n="67" d="100"/>
          <a:sy n="67" d="100"/>
        </p:scale>
        <p:origin x="-840" y="-108"/>
      </p:cViewPr>
      <p:guideLst>
        <p:guide orient="horz" pos="2097"/>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E6637-FAE7-4C9D-B3BF-8F3BA0D9B03C}" type="datetimeFigureOut">
              <a:rPr lang="zh-CN" altLang="en-US" smtClean="0"/>
              <a:t>2020/2/19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E39B8-6214-464F-ACB0-5253AEE42DAC}" type="slidenum">
              <a:rPr lang="zh-CN" altLang="en-US" smtClean="0"/>
              <a:t>‹#›</a:t>
            </a:fld>
            <a:endParaRPr lang="zh-CN" altLang="en-US"/>
          </a:p>
        </p:txBody>
      </p:sp>
    </p:spTree>
    <p:extLst>
      <p:ext uri="{BB962C8B-B14F-4D97-AF65-F5344CB8AC3E}">
        <p14:creationId xmlns:p14="http://schemas.microsoft.com/office/powerpoint/2010/main" val="206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6CF21F-9495-48AA-8770-9789413F016F}" type="datetimeFigureOut">
              <a:rPr lang="zh-CN" altLang="en-US" smtClean="0"/>
              <a:t>2020/2/19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1B9E99-414F-44CE-B240-8A70C69ECC0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CF21F-9495-48AA-8770-9789413F016F}" type="datetimeFigureOut">
              <a:rPr lang="zh-CN" altLang="en-US" smtClean="0"/>
              <a:t>2020/2/19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B9E99-414F-44CE-B240-8A70C69ECC0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8131" r="6919" b="67559"/>
          <a:stretch>
            <a:fillRect/>
          </a:stretch>
        </p:blipFill>
        <p:spPr>
          <a:xfrm>
            <a:off x="0" y="3617868"/>
            <a:ext cx="12192000" cy="3240132"/>
          </a:xfrm>
          <a:custGeom>
            <a:avLst/>
            <a:gdLst>
              <a:gd name="connsiteX0" fmla="*/ 0 w 12192000"/>
              <a:gd name="connsiteY0" fmla="*/ 0 h 3240132"/>
              <a:gd name="connsiteX1" fmla="*/ 12192000 w 12192000"/>
              <a:gd name="connsiteY1" fmla="*/ 0 h 3240132"/>
              <a:gd name="connsiteX2" fmla="*/ 12192000 w 12192000"/>
              <a:gd name="connsiteY2" fmla="*/ 3240132 h 3240132"/>
              <a:gd name="connsiteX3" fmla="*/ 0 w 12192000"/>
              <a:gd name="connsiteY3" fmla="*/ 3240132 h 3240132"/>
              <a:gd name="connsiteX4" fmla="*/ 0 w 12192000"/>
              <a:gd name="connsiteY4" fmla="*/ 0 h 324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240132">
                <a:moveTo>
                  <a:pt x="0" y="0"/>
                </a:moveTo>
                <a:lnTo>
                  <a:pt x="12192000" y="0"/>
                </a:lnTo>
                <a:lnTo>
                  <a:pt x="12192000" y="3240132"/>
                </a:lnTo>
                <a:lnTo>
                  <a:pt x="0" y="3240132"/>
                </a:lnTo>
                <a:lnTo>
                  <a:pt x="0" y="0"/>
                </a:lnTo>
                <a:close/>
              </a:path>
            </a:pathLst>
          </a:custGeom>
        </p:spPr>
      </p:pic>
      <p:sp>
        <p:nvSpPr>
          <p:cNvPr id="7" name="文本框 6"/>
          <p:cNvSpPr txBox="1"/>
          <p:nvPr/>
        </p:nvSpPr>
        <p:spPr>
          <a:xfrm>
            <a:off x="2174195" y="2827888"/>
            <a:ext cx="7919809" cy="922020"/>
          </a:xfrm>
          <a:prstGeom prst="rect">
            <a:avLst/>
          </a:prstGeom>
          <a:noFill/>
        </p:spPr>
        <p:txBody>
          <a:bodyPr wrap="square" rtlCol="0">
            <a:spAutoFit/>
          </a:bodyPr>
          <a:lstStyle/>
          <a:p>
            <a:pPr algn="dist"/>
            <a:r>
              <a:rPr lang="zh-CN" altLang="en-US" sz="5400" dirty="0">
                <a:solidFill>
                  <a:srgbClr val="000000"/>
                </a:solidFill>
                <a:latin typeface="方正兰亭粗黑简体" panose="02000000000000000000" pitchFamily="2" charset="-122"/>
                <a:ea typeface="方正兰亭粗黑简体" panose="02000000000000000000" pitchFamily="2" charset="-122"/>
              </a:rPr>
              <a:t>寒假个人总结</a:t>
            </a:r>
          </a:p>
        </p:txBody>
      </p:sp>
      <p:sp>
        <p:nvSpPr>
          <p:cNvPr id="10" name="文本框 9"/>
          <p:cNvSpPr txBox="1"/>
          <p:nvPr/>
        </p:nvSpPr>
        <p:spPr>
          <a:xfrm>
            <a:off x="2174195" y="4396056"/>
            <a:ext cx="8543925" cy="461665"/>
          </a:xfrm>
          <a:prstGeom prst="rect">
            <a:avLst/>
          </a:prstGeom>
          <a:noFill/>
        </p:spPr>
        <p:txBody>
          <a:bodyPr wrap="square" rtlCol="0">
            <a:spAutoFit/>
          </a:bodyPr>
          <a:lstStyle/>
          <a:p>
            <a:r>
              <a:rPr lang="zh-CN" altLang="en-US" sz="2400" dirty="0" smtClean="0">
                <a:solidFill>
                  <a:srgbClr val="000000"/>
                </a:solidFill>
                <a:latin typeface="造字工房悦黑演示版常规体" pitchFamily="50" charset="-122"/>
                <a:ea typeface="造字工房悦黑演示版常规体" pitchFamily="50" charset="-122"/>
              </a:rPr>
              <a:t>邢晨                                  指导老师：</a:t>
            </a:r>
            <a:r>
              <a:rPr lang="zh-CN" altLang="en-US" sz="2400" dirty="0">
                <a:solidFill>
                  <a:srgbClr val="000000"/>
                </a:solidFill>
                <a:latin typeface="造字工房悦黑演示版常规体" pitchFamily="50" charset="-122"/>
                <a:ea typeface="造字工房悦黑演示版常规体" pitchFamily="50" charset="-122"/>
              </a:rPr>
              <a:t>温蜜</a:t>
            </a:r>
            <a:endParaRPr lang="en-US" altLang="zh-CN" sz="2400" dirty="0" smtClean="0">
              <a:solidFill>
                <a:srgbClr val="000000"/>
              </a:solidFill>
              <a:latin typeface="造字工房悦黑演示版常规体" pitchFamily="50" charset="-122"/>
              <a:ea typeface="造字工房悦黑演示版常规体" pitchFamily="50" charset="-122"/>
            </a:endParaRPr>
          </a:p>
        </p:txBody>
      </p:sp>
      <p:grpSp>
        <p:nvGrpSpPr>
          <p:cNvPr id="11" name="Group 4"/>
          <p:cNvGrpSpPr>
            <a:grpSpLocks noChangeAspect="1"/>
          </p:cNvGrpSpPr>
          <p:nvPr/>
        </p:nvGrpSpPr>
        <p:grpSpPr bwMode="auto">
          <a:xfrm>
            <a:off x="4833884" y="1667643"/>
            <a:ext cx="2311399" cy="1212850"/>
            <a:chOff x="2944" y="1301"/>
            <a:chExt cx="1456" cy="764"/>
          </a:xfrm>
        </p:grpSpPr>
        <p:sp>
          <p:nvSpPr>
            <p:cNvPr id="12" name="Freeform 5"/>
            <p:cNvSpPr/>
            <p:nvPr/>
          </p:nvSpPr>
          <p:spPr bwMode="auto">
            <a:xfrm>
              <a:off x="3328" y="1527"/>
              <a:ext cx="787" cy="396"/>
            </a:xfrm>
            <a:custGeom>
              <a:avLst/>
              <a:gdLst>
                <a:gd name="T0" fmla="*/ 152 w 1307"/>
                <a:gd name="T1" fmla="*/ 0 h 657"/>
                <a:gd name="T2" fmla="*/ 0 w 1307"/>
                <a:gd name="T3" fmla="*/ 339 h 657"/>
                <a:gd name="T4" fmla="*/ 1307 w 1307"/>
                <a:gd name="T5" fmla="*/ 391 h 657"/>
                <a:gd name="T6" fmla="*/ 1182 w 1307"/>
                <a:gd name="T7" fmla="*/ 26 h 657"/>
                <a:gd name="T8" fmla="*/ 152 w 1307"/>
                <a:gd name="T9" fmla="*/ 0 h 657"/>
              </a:gdLst>
              <a:ahLst/>
              <a:cxnLst>
                <a:cxn ang="0">
                  <a:pos x="T0" y="T1"/>
                </a:cxn>
                <a:cxn ang="0">
                  <a:pos x="T2" y="T3"/>
                </a:cxn>
                <a:cxn ang="0">
                  <a:pos x="T4" y="T5"/>
                </a:cxn>
                <a:cxn ang="0">
                  <a:pos x="T6" y="T7"/>
                </a:cxn>
                <a:cxn ang="0">
                  <a:pos x="T8" y="T9"/>
                </a:cxn>
              </a:cxnLst>
              <a:rect l="0" t="0" r="r" b="b"/>
              <a:pathLst>
                <a:path w="1307" h="657">
                  <a:moveTo>
                    <a:pt x="152" y="0"/>
                  </a:moveTo>
                  <a:cubicBezTo>
                    <a:pt x="0" y="339"/>
                    <a:pt x="0" y="339"/>
                    <a:pt x="0" y="339"/>
                  </a:cubicBezTo>
                  <a:cubicBezTo>
                    <a:pt x="0" y="339"/>
                    <a:pt x="596" y="657"/>
                    <a:pt x="1307" y="391"/>
                  </a:cubicBezTo>
                  <a:cubicBezTo>
                    <a:pt x="1182" y="26"/>
                    <a:pt x="1182" y="26"/>
                    <a:pt x="1182" y="26"/>
                  </a:cubicBezTo>
                  <a:lnTo>
                    <a:pt x="152"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p:nvPr/>
          </p:nvSpPr>
          <p:spPr bwMode="auto">
            <a:xfrm>
              <a:off x="3076" y="1362"/>
              <a:ext cx="1324" cy="302"/>
            </a:xfrm>
            <a:custGeom>
              <a:avLst/>
              <a:gdLst>
                <a:gd name="T0" fmla="*/ 0 w 1324"/>
                <a:gd name="T1" fmla="*/ 77 h 302"/>
                <a:gd name="T2" fmla="*/ 0 w 1324"/>
                <a:gd name="T3" fmla="*/ 94 h 302"/>
                <a:gd name="T4" fmla="*/ 740 w 1324"/>
                <a:gd name="T5" fmla="*/ 302 h 302"/>
                <a:gd name="T6" fmla="*/ 1324 w 1324"/>
                <a:gd name="T7" fmla="*/ 90 h 302"/>
                <a:gd name="T8" fmla="*/ 1320 w 1324"/>
                <a:gd name="T9" fmla="*/ 79 h 302"/>
                <a:gd name="T10" fmla="*/ 693 w 1324"/>
                <a:gd name="T11" fmla="*/ 0 h 302"/>
                <a:gd name="T12" fmla="*/ 0 w 1324"/>
                <a:gd name="T13" fmla="*/ 77 h 302"/>
              </a:gdLst>
              <a:ahLst/>
              <a:cxnLst>
                <a:cxn ang="0">
                  <a:pos x="T0" y="T1"/>
                </a:cxn>
                <a:cxn ang="0">
                  <a:pos x="T2" y="T3"/>
                </a:cxn>
                <a:cxn ang="0">
                  <a:pos x="T4" y="T5"/>
                </a:cxn>
                <a:cxn ang="0">
                  <a:pos x="T6" y="T7"/>
                </a:cxn>
                <a:cxn ang="0">
                  <a:pos x="T8" y="T9"/>
                </a:cxn>
                <a:cxn ang="0">
                  <a:pos x="T10" y="T11"/>
                </a:cxn>
                <a:cxn ang="0">
                  <a:pos x="T12" y="T13"/>
                </a:cxn>
              </a:cxnLst>
              <a:rect l="0" t="0" r="r" b="b"/>
              <a:pathLst>
                <a:path w="1324" h="302">
                  <a:moveTo>
                    <a:pt x="0" y="77"/>
                  </a:moveTo>
                  <a:lnTo>
                    <a:pt x="0" y="94"/>
                  </a:lnTo>
                  <a:lnTo>
                    <a:pt x="740" y="302"/>
                  </a:lnTo>
                  <a:lnTo>
                    <a:pt x="1324" y="90"/>
                  </a:lnTo>
                  <a:lnTo>
                    <a:pt x="1320" y="79"/>
                  </a:lnTo>
                  <a:lnTo>
                    <a:pt x="693" y="0"/>
                  </a:lnTo>
                  <a:lnTo>
                    <a:pt x="0" y="7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7"/>
            <p:cNvSpPr/>
            <p:nvPr/>
          </p:nvSpPr>
          <p:spPr bwMode="auto">
            <a:xfrm>
              <a:off x="3076" y="1301"/>
              <a:ext cx="1320" cy="310"/>
            </a:xfrm>
            <a:custGeom>
              <a:avLst/>
              <a:gdLst>
                <a:gd name="T0" fmla="*/ 0 w 1320"/>
                <a:gd name="T1" fmla="*/ 138 h 310"/>
                <a:gd name="T2" fmla="*/ 652 w 1320"/>
                <a:gd name="T3" fmla="*/ 310 h 310"/>
                <a:gd name="T4" fmla="*/ 1320 w 1320"/>
                <a:gd name="T5" fmla="*/ 140 h 310"/>
                <a:gd name="T6" fmla="*/ 602 w 1320"/>
                <a:gd name="T7" fmla="*/ 0 h 310"/>
                <a:gd name="T8" fmla="*/ 0 w 1320"/>
                <a:gd name="T9" fmla="*/ 138 h 310"/>
              </a:gdLst>
              <a:ahLst/>
              <a:cxnLst>
                <a:cxn ang="0">
                  <a:pos x="T0" y="T1"/>
                </a:cxn>
                <a:cxn ang="0">
                  <a:pos x="T2" y="T3"/>
                </a:cxn>
                <a:cxn ang="0">
                  <a:pos x="T4" y="T5"/>
                </a:cxn>
                <a:cxn ang="0">
                  <a:pos x="T6" y="T7"/>
                </a:cxn>
                <a:cxn ang="0">
                  <a:pos x="T8" y="T9"/>
                </a:cxn>
              </a:cxnLst>
              <a:rect l="0" t="0" r="r" b="b"/>
              <a:pathLst>
                <a:path w="1320" h="310">
                  <a:moveTo>
                    <a:pt x="0" y="138"/>
                  </a:moveTo>
                  <a:lnTo>
                    <a:pt x="652" y="310"/>
                  </a:lnTo>
                  <a:lnTo>
                    <a:pt x="1320" y="140"/>
                  </a:lnTo>
                  <a:lnTo>
                    <a:pt x="602" y="0"/>
                  </a:lnTo>
                  <a:lnTo>
                    <a:pt x="0" y="13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8"/>
            <p:cNvSpPr/>
            <p:nvPr/>
          </p:nvSpPr>
          <p:spPr bwMode="auto">
            <a:xfrm>
              <a:off x="3114" y="1458"/>
              <a:ext cx="104" cy="385"/>
            </a:xfrm>
            <a:custGeom>
              <a:avLst/>
              <a:gdLst>
                <a:gd name="T0" fmla="*/ 21 w 173"/>
                <a:gd name="T1" fmla="*/ 3 h 638"/>
                <a:gd name="T2" fmla="*/ 5 w 173"/>
                <a:gd name="T3" fmla="*/ 10 h 638"/>
                <a:gd name="T4" fmla="*/ 75 w 173"/>
                <a:gd name="T5" fmla="*/ 624 h 638"/>
                <a:gd name="T6" fmla="*/ 94 w 173"/>
                <a:gd name="T7" fmla="*/ 638 h 638"/>
                <a:gd name="T8" fmla="*/ 115 w 173"/>
                <a:gd name="T9" fmla="*/ 315 h 638"/>
                <a:gd name="T10" fmla="*/ 21 w 173"/>
                <a:gd name="T11" fmla="*/ 3 h 638"/>
              </a:gdLst>
              <a:ahLst/>
              <a:cxnLst>
                <a:cxn ang="0">
                  <a:pos x="T0" y="T1"/>
                </a:cxn>
                <a:cxn ang="0">
                  <a:pos x="T2" y="T3"/>
                </a:cxn>
                <a:cxn ang="0">
                  <a:pos x="T4" y="T5"/>
                </a:cxn>
                <a:cxn ang="0">
                  <a:pos x="T6" y="T7"/>
                </a:cxn>
                <a:cxn ang="0">
                  <a:pos x="T8" y="T9"/>
                </a:cxn>
                <a:cxn ang="0">
                  <a:pos x="T10" y="T11"/>
                </a:cxn>
              </a:cxnLst>
              <a:rect l="0" t="0" r="r" b="b"/>
              <a:pathLst>
                <a:path w="173" h="638">
                  <a:moveTo>
                    <a:pt x="21" y="3"/>
                  </a:moveTo>
                  <a:cubicBezTo>
                    <a:pt x="21" y="3"/>
                    <a:pt x="0" y="0"/>
                    <a:pt x="5" y="10"/>
                  </a:cubicBezTo>
                  <a:cubicBezTo>
                    <a:pt x="39" y="78"/>
                    <a:pt x="173" y="394"/>
                    <a:pt x="75" y="624"/>
                  </a:cubicBezTo>
                  <a:cubicBezTo>
                    <a:pt x="94" y="638"/>
                    <a:pt x="94" y="638"/>
                    <a:pt x="94" y="638"/>
                  </a:cubicBezTo>
                  <a:cubicBezTo>
                    <a:pt x="94" y="638"/>
                    <a:pt x="152" y="477"/>
                    <a:pt x="115" y="315"/>
                  </a:cubicBezTo>
                  <a:cubicBezTo>
                    <a:pt x="77" y="153"/>
                    <a:pt x="21" y="3"/>
                    <a:pt x="21" y="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3118" y="1790"/>
              <a:ext cx="105" cy="94"/>
            </a:xfrm>
            <a:custGeom>
              <a:avLst/>
              <a:gdLst>
                <a:gd name="T0" fmla="*/ 138 w 175"/>
                <a:gd name="T1" fmla="*/ 77 h 156"/>
                <a:gd name="T2" fmla="*/ 8 w 175"/>
                <a:gd name="T3" fmla="*/ 52 h 156"/>
                <a:gd name="T4" fmla="*/ 134 w 175"/>
                <a:gd name="T5" fmla="*/ 148 h 156"/>
                <a:gd name="T6" fmla="*/ 138 w 175"/>
                <a:gd name="T7" fmla="*/ 77 h 156"/>
              </a:gdLst>
              <a:ahLst/>
              <a:cxnLst>
                <a:cxn ang="0">
                  <a:pos x="T0" y="T1"/>
                </a:cxn>
                <a:cxn ang="0">
                  <a:pos x="T2" y="T3"/>
                </a:cxn>
                <a:cxn ang="0">
                  <a:pos x="T4" y="T5"/>
                </a:cxn>
                <a:cxn ang="0">
                  <a:pos x="T6" y="T7"/>
                </a:cxn>
              </a:cxnLst>
              <a:rect l="0" t="0" r="r" b="b"/>
              <a:pathLst>
                <a:path w="175" h="156">
                  <a:moveTo>
                    <a:pt x="138" y="77"/>
                  </a:moveTo>
                  <a:cubicBezTo>
                    <a:pt x="126" y="66"/>
                    <a:pt x="15" y="0"/>
                    <a:pt x="8" y="52"/>
                  </a:cubicBezTo>
                  <a:cubicBezTo>
                    <a:pt x="0" y="104"/>
                    <a:pt x="101" y="156"/>
                    <a:pt x="134" y="148"/>
                  </a:cubicBezTo>
                  <a:cubicBezTo>
                    <a:pt x="167" y="141"/>
                    <a:pt x="175" y="114"/>
                    <a:pt x="138" y="77"/>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
            <p:cNvSpPr/>
            <p:nvPr/>
          </p:nvSpPr>
          <p:spPr bwMode="auto">
            <a:xfrm>
              <a:off x="2944" y="1855"/>
              <a:ext cx="214" cy="210"/>
            </a:xfrm>
            <a:custGeom>
              <a:avLst/>
              <a:gdLst>
                <a:gd name="T0" fmla="*/ 324 w 354"/>
                <a:gd name="T1" fmla="*/ 15 h 347"/>
                <a:gd name="T2" fmla="*/ 128 w 354"/>
                <a:gd name="T3" fmla="*/ 136 h 347"/>
                <a:gd name="T4" fmla="*/ 0 w 354"/>
                <a:gd name="T5" fmla="*/ 228 h 347"/>
                <a:gd name="T6" fmla="*/ 107 w 354"/>
                <a:gd name="T7" fmla="*/ 313 h 347"/>
                <a:gd name="T8" fmla="*/ 211 w 354"/>
                <a:gd name="T9" fmla="*/ 207 h 347"/>
                <a:gd name="T10" fmla="*/ 131 w 354"/>
                <a:gd name="T11" fmla="*/ 324 h 347"/>
                <a:gd name="T12" fmla="*/ 168 w 354"/>
                <a:gd name="T13" fmla="*/ 347 h 347"/>
                <a:gd name="T14" fmla="*/ 283 w 354"/>
                <a:gd name="T15" fmla="*/ 199 h 347"/>
                <a:gd name="T16" fmla="*/ 324 w 354"/>
                <a:gd name="T17" fmla="*/ 1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47">
                  <a:moveTo>
                    <a:pt x="324" y="15"/>
                  </a:moveTo>
                  <a:cubicBezTo>
                    <a:pt x="324" y="15"/>
                    <a:pt x="257" y="43"/>
                    <a:pt x="128" y="136"/>
                  </a:cubicBezTo>
                  <a:cubicBezTo>
                    <a:pt x="0" y="228"/>
                    <a:pt x="0" y="228"/>
                    <a:pt x="0" y="228"/>
                  </a:cubicBezTo>
                  <a:cubicBezTo>
                    <a:pt x="107" y="313"/>
                    <a:pt x="107" y="313"/>
                    <a:pt x="107" y="313"/>
                  </a:cubicBezTo>
                  <a:cubicBezTo>
                    <a:pt x="211" y="207"/>
                    <a:pt x="211" y="207"/>
                    <a:pt x="211" y="207"/>
                  </a:cubicBezTo>
                  <a:cubicBezTo>
                    <a:pt x="131" y="324"/>
                    <a:pt x="131" y="324"/>
                    <a:pt x="131" y="324"/>
                  </a:cubicBezTo>
                  <a:cubicBezTo>
                    <a:pt x="168" y="347"/>
                    <a:pt x="168" y="347"/>
                    <a:pt x="168" y="347"/>
                  </a:cubicBezTo>
                  <a:cubicBezTo>
                    <a:pt x="168" y="347"/>
                    <a:pt x="234" y="281"/>
                    <a:pt x="283" y="199"/>
                  </a:cubicBezTo>
                  <a:cubicBezTo>
                    <a:pt x="332" y="117"/>
                    <a:pt x="354" y="0"/>
                    <a:pt x="324" y="15"/>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423245" y="508418"/>
            <a:ext cx="2686035" cy="583565"/>
          </a:xfrm>
          <a:prstGeom prst="rect">
            <a:avLst/>
          </a:prstGeom>
          <a:noFill/>
        </p:spPr>
        <p:txBody>
          <a:bodyPr wrap="square" rtlCol="0">
            <a:spAutoFit/>
          </a:bodyPr>
          <a:lstStyle/>
          <a:p>
            <a:pPr algn="just">
              <a:spcAft>
                <a:spcPts val="0"/>
              </a:spcAft>
            </a:pPr>
            <a:r>
              <a:rPr lang="zh-CN" altLang="zh-CN" sz="3200" kern="100" dirty="0">
                <a:latin typeface="方正兰亭粗黑简体" panose="02000000000000000000" pitchFamily="2" charset="-122"/>
                <a:ea typeface="方正兰亭粗黑简体" panose="02000000000000000000" pitchFamily="2" charset="-122"/>
                <a:cs typeface="Times New Roman" panose="02020603050405020304" pitchFamily="18" charset="0"/>
              </a:rPr>
              <a:t>论文阅读</a:t>
            </a:r>
          </a:p>
        </p:txBody>
      </p:sp>
      <p:grpSp>
        <p:nvGrpSpPr>
          <p:cNvPr id="63" name="组合 62"/>
          <p:cNvGrpSpPr/>
          <p:nvPr/>
        </p:nvGrpSpPr>
        <p:grpSpPr>
          <a:xfrm>
            <a:off x="310029" y="279122"/>
            <a:ext cx="1085080" cy="1124297"/>
            <a:chOff x="310029" y="279122"/>
            <a:chExt cx="1085080" cy="1124297"/>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029" y="279122"/>
              <a:ext cx="1085080" cy="1040812"/>
            </a:xfrm>
            <a:prstGeom prst="rect">
              <a:avLst/>
            </a:prstGeom>
          </p:spPr>
        </p:pic>
        <p:sp>
          <p:nvSpPr>
            <p:cNvPr id="65" name="文本框 64"/>
            <p:cNvSpPr txBox="1"/>
            <p:nvPr/>
          </p:nvSpPr>
          <p:spPr>
            <a:xfrm>
              <a:off x="338165" y="295423"/>
              <a:ext cx="832310" cy="1107996"/>
            </a:xfrm>
            <a:prstGeom prst="rect">
              <a:avLst/>
            </a:prstGeom>
            <a:noFill/>
          </p:spPr>
          <p:txBody>
            <a:bodyPr wrap="square" rtlCol="0">
              <a:spAutoFit/>
            </a:bodyPr>
            <a:lstStyle/>
            <a:p>
              <a:pPr algn="dist"/>
              <a:r>
                <a:rPr lang="en-US" altLang="zh-CN" sz="6600" b="1" dirty="0" smtClean="0">
                  <a:latin typeface="Impact" panose="020B0806030902050204" pitchFamily="34" charset="0"/>
                  <a:ea typeface="方正兰亭粗黑简体" panose="02000000000000000000" pitchFamily="2" charset="-122"/>
                </a:rPr>
                <a:t>2</a:t>
              </a:r>
              <a:endParaRPr lang="zh-CN" altLang="en-US" sz="6600" b="1" dirty="0">
                <a:latin typeface="Impact" panose="020B0806030902050204" pitchFamily="34" charset="0"/>
                <a:ea typeface="方正兰亭粗黑简体" panose="02000000000000000000" pitchFamily="2" charset="-122"/>
              </a:endParaRPr>
            </a:p>
          </p:txBody>
        </p:sp>
      </p:grpSp>
      <p:sp>
        <p:nvSpPr>
          <p:cNvPr id="2" name="文本框 1"/>
          <p:cNvSpPr txBox="1"/>
          <p:nvPr/>
        </p:nvSpPr>
        <p:spPr>
          <a:xfrm>
            <a:off x="497822" y="1843552"/>
            <a:ext cx="11099800" cy="2215991"/>
          </a:xfrm>
          <a:prstGeom prst="rect">
            <a:avLst/>
          </a:prstGeom>
          <a:noFill/>
        </p:spPr>
        <p:txBody>
          <a:bodyPr wrap="square" rtlCol="0">
            <a:spAutoFit/>
          </a:bodyPr>
          <a:lstStyle/>
          <a:p>
            <a:r>
              <a:rPr lang="zh-CN" altLang="en-US" sz="4800" dirty="0" smtClean="0"/>
              <a:t>总结：</a:t>
            </a:r>
            <a:endParaRPr lang="en-US" altLang="zh-CN" sz="4800" dirty="0" smtClean="0"/>
          </a:p>
          <a:p>
            <a:r>
              <a:rPr lang="en-US" altLang="zh-CN" dirty="0"/>
              <a:t>1</a:t>
            </a:r>
            <a:r>
              <a:rPr lang="zh-CN" altLang="en-US" dirty="0"/>
              <a:t>）随着大数据和人工智能技术的发展，点</a:t>
            </a:r>
            <a:r>
              <a:rPr lang="zh-CN" altLang="en-US" dirty="0" smtClean="0"/>
              <a:t>预测中</a:t>
            </a:r>
            <a:r>
              <a:rPr lang="zh-CN" altLang="en-US" dirty="0"/>
              <a:t>元启发式学习方法和组合方法将会受到</a:t>
            </a:r>
            <a:r>
              <a:rPr lang="zh-CN" altLang="en-US" dirty="0" smtClean="0"/>
              <a:t>更多的</a:t>
            </a:r>
            <a:r>
              <a:rPr lang="zh-CN" altLang="en-US" dirty="0"/>
              <a:t>关注。</a:t>
            </a:r>
          </a:p>
          <a:p>
            <a:r>
              <a:rPr lang="en-US" altLang="zh-CN" dirty="0"/>
              <a:t>2</a:t>
            </a:r>
            <a:r>
              <a:rPr lang="zh-CN" altLang="en-US" dirty="0"/>
              <a:t>）当前的研究主要集中在点预测，区间预测</a:t>
            </a:r>
            <a:r>
              <a:rPr lang="zh-CN" altLang="en-US" dirty="0" smtClean="0"/>
              <a:t>和概率</a:t>
            </a:r>
            <a:r>
              <a:rPr lang="zh-CN" altLang="en-US" dirty="0"/>
              <a:t>预测将是未来光伏发电出力预测的重要研究</a:t>
            </a:r>
            <a:r>
              <a:rPr lang="zh-CN" altLang="en-US" dirty="0" smtClean="0"/>
              <a:t>方向</a:t>
            </a:r>
            <a:r>
              <a:rPr lang="zh-CN" altLang="en-US" dirty="0"/>
              <a:t>之一。区间预测的关键是尽可能缩小光伏发电</a:t>
            </a:r>
            <a:r>
              <a:rPr lang="zh-CN" altLang="en-US" dirty="0" smtClean="0"/>
              <a:t>出力</a:t>
            </a:r>
            <a:r>
              <a:rPr lang="zh-CN" altLang="en-US" dirty="0"/>
              <a:t>落入区间的范围，概率预测的关键是准确预测</a:t>
            </a:r>
            <a:r>
              <a:rPr lang="zh-CN" altLang="en-US" dirty="0" smtClean="0"/>
              <a:t>光伏</a:t>
            </a:r>
            <a:r>
              <a:rPr lang="zh-CN" altLang="en-US" dirty="0"/>
              <a:t>发电出力的概率分布和提高算法的适用度。</a:t>
            </a:r>
          </a:p>
          <a:p>
            <a:r>
              <a:rPr lang="en-US" altLang="zh-CN" dirty="0"/>
              <a:t>3</a:t>
            </a:r>
            <a:r>
              <a:rPr lang="zh-CN" altLang="en-US" dirty="0" smtClean="0"/>
              <a:t>）</a:t>
            </a:r>
            <a:r>
              <a:rPr lang="zh-CN" altLang="en-US" dirty="0"/>
              <a:t>光伏固有的间歇性和波动性等特征是提高</a:t>
            </a:r>
            <a:r>
              <a:rPr lang="zh-CN" altLang="en-US" dirty="0" smtClean="0"/>
              <a:t>预测</a:t>
            </a:r>
            <a:r>
              <a:rPr lang="zh-CN" altLang="en-US" dirty="0"/>
              <a:t>水平的难点</a:t>
            </a:r>
            <a:r>
              <a:rPr lang="zh-CN" altLang="en-US" dirty="0" smtClean="0"/>
              <a:t>之一</a:t>
            </a:r>
            <a:endParaRPr lang="zh-CN" altLang="en-US" dirty="0"/>
          </a:p>
        </p:txBody>
      </p:sp>
    </p:spTree>
    <p:extLst>
      <p:ext uri="{BB962C8B-B14F-4D97-AF65-F5344CB8AC3E}">
        <p14:creationId xmlns:p14="http://schemas.microsoft.com/office/powerpoint/2010/main" val="38049482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180775" y="1798897"/>
            <a:ext cx="6487259" cy="1102659"/>
          </a:xfrm>
          <a:prstGeom prst="rect">
            <a:avLst/>
          </a:prstGeom>
          <a:solidFill>
            <a:srgbClr val="E0A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华文细黑" panose="02010600040101010101" pitchFamily="2" charset="-122"/>
              <a:ea typeface="华文细黑" panose="02010600040101010101" pitchFamily="2" charset="-122"/>
            </a:endParaRPr>
          </a:p>
        </p:txBody>
      </p:sp>
      <p:sp>
        <p:nvSpPr>
          <p:cNvPr id="30" name="矩形 29"/>
          <p:cNvSpPr/>
          <p:nvPr/>
        </p:nvSpPr>
        <p:spPr>
          <a:xfrm>
            <a:off x="3180775" y="3242213"/>
            <a:ext cx="6487259" cy="1102659"/>
          </a:xfrm>
          <a:prstGeom prst="rect">
            <a:avLst/>
          </a:prstGeom>
          <a:solidFill>
            <a:srgbClr val="E0A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华文细黑" panose="02010600040101010101" pitchFamily="2" charset="-122"/>
              <a:ea typeface="华文细黑" panose="02010600040101010101" pitchFamily="2" charset="-122"/>
            </a:endParaRPr>
          </a:p>
        </p:txBody>
      </p:sp>
      <p:sp>
        <p:nvSpPr>
          <p:cNvPr id="32" name="矩形 31"/>
          <p:cNvSpPr/>
          <p:nvPr/>
        </p:nvSpPr>
        <p:spPr>
          <a:xfrm>
            <a:off x="3166261" y="4685532"/>
            <a:ext cx="6487259" cy="1102659"/>
          </a:xfrm>
          <a:prstGeom prst="rect">
            <a:avLst/>
          </a:prstGeom>
          <a:solidFill>
            <a:srgbClr val="E0A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华文细黑" panose="02010600040101010101" pitchFamily="2" charset="-122"/>
              <a:ea typeface="华文细黑" panose="02010600040101010101" pitchFamily="2" charset="-122"/>
            </a:endParaRPr>
          </a:p>
        </p:txBody>
      </p:sp>
      <p:sp>
        <p:nvSpPr>
          <p:cNvPr id="29" name="任意多边形 28"/>
          <p:cNvSpPr/>
          <p:nvPr/>
        </p:nvSpPr>
        <p:spPr>
          <a:xfrm>
            <a:off x="2121566" y="3242215"/>
            <a:ext cx="7906871" cy="1102659"/>
          </a:xfrm>
          <a:custGeom>
            <a:avLst/>
            <a:gdLst>
              <a:gd name="connsiteX0" fmla="*/ 103099 w 7906870"/>
              <a:gd name="connsiteY0" fmla="*/ 0 h 1102659"/>
              <a:gd name="connsiteX1" fmla="*/ 1059210 w 7906870"/>
              <a:gd name="connsiteY1" fmla="*/ 0 h 1102659"/>
              <a:gd name="connsiteX2" fmla="*/ 1059210 w 7906870"/>
              <a:gd name="connsiteY2" fmla="*/ 1102658 h 1102659"/>
              <a:gd name="connsiteX3" fmla="*/ 7546468 w 7906870"/>
              <a:gd name="connsiteY3" fmla="*/ 1102658 h 1102659"/>
              <a:gd name="connsiteX4" fmla="*/ 7546468 w 7906870"/>
              <a:gd name="connsiteY4" fmla="*/ 0 h 1102659"/>
              <a:gd name="connsiteX5" fmla="*/ 7803771 w 7906870"/>
              <a:gd name="connsiteY5" fmla="*/ 0 h 1102659"/>
              <a:gd name="connsiteX6" fmla="*/ 7906870 w 7906870"/>
              <a:gd name="connsiteY6" fmla="*/ 103099 h 1102659"/>
              <a:gd name="connsiteX7" fmla="*/ 7906870 w 7906870"/>
              <a:gd name="connsiteY7" fmla="*/ 999560 h 1102659"/>
              <a:gd name="connsiteX8" fmla="*/ 7803771 w 7906870"/>
              <a:gd name="connsiteY8" fmla="*/ 1102659 h 1102659"/>
              <a:gd name="connsiteX9" fmla="*/ 103099 w 7906870"/>
              <a:gd name="connsiteY9" fmla="*/ 1102659 h 1102659"/>
              <a:gd name="connsiteX10" fmla="*/ 0 w 7906870"/>
              <a:gd name="connsiteY10" fmla="*/ 999560 h 1102659"/>
              <a:gd name="connsiteX11" fmla="*/ 0 w 7906870"/>
              <a:gd name="connsiteY11" fmla="*/ 103099 h 1102659"/>
              <a:gd name="connsiteX12" fmla="*/ 103099 w 7906870"/>
              <a:gd name="connsiteY12" fmla="*/ 0 h 110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6870" h="1102659">
                <a:moveTo>
                  <a:pt x="103099" y="0"/>
                </a:moveTo>
                <a:lnTo>
                  <a:pt x="1059210" y="0"/>
                </a:lnTo>
                <a:lnTo>
                  <a:pt x="1059210" y="1102658"/>
                </a:lnTo>
                <a:lnTo>
                  <a:pt x="7546468" y="1102658"/>
                </a:lnTo>
                <a:lnTo>
                  <a:pt x="7546468" y="0"/>
                </a:lnTo>
                <a:lnTo>
                  <a:pt x="7803771" y="0"/>
                </a:lnTo>
                <a:cubicBezTo>
                  <a:pt x="7860711" y="0"/>
                  <a:pt x="7906870" y="46159"/>
                  <a:pt x="7906870" y="103099"/>
                </a:cubicBezTo>
                <a:lnTo>
                  <a:pt x="7906870" y="999560"/>
                </a:lnTo>
                <a:cubicBezTo>
                  <a:pt x="7906870" y="1056500"/>
                  <a:pt x="7860711" y="1102659"/>
                  <a:pt x="7803771" y="1102659"/>
                </a:cubicBezTo>
                <a:lnTo>
                  <a:pt x="103099" y="1102659"/>
                </a:lnTo>
                <a:cubicBezTo>
                  <a:pt x="46159" y="1102659"/>
                  <a:pt x="0" y="1056500"/>
                  <a:pt x="0" y="999560"/>
                </a:cubicBezTo>
                <a:lnTo>
                  <a:pt x="0" y="103099"/>
                </a:lnTo>
                <a:cubicBezTo>
                  <a:pt x="0" y="46159"/>
                  <a:pt x="46159" y="0"/>
                  <a:pt x="1030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latin typeface="华文细黑" panose="02010600040101010101" pitchFamily="2" charset="-122"/>
              <a:ea typeface="华文细黑" panose="02010600040101010101" pitchFamily="2" charset="-122"/>
            </a:endParaRPr>
          </a:p>
        </p:txBody>
      </p:sp>
      <p:sp>
        <p:nvSpPr>
          <p:cNvPr id="31" name="任意多边形 30"/>
          <p:cNvSpPr/>
          <p:nvPr/>
        </p:nvSpPr>
        <p:spPr>
          <a:xfrm>
            <a:off x="2121566" y="4685533"/>
            <a:ext cx="7906871" cy="1102659"/>
          </a:xfrm>
          <a:custGeom>
            <a:avLst/>
            <a:gdLst>
              <a:gd name="connsiteX0" fmla="*/ 103099 w 7906870"/>
              <a:gd name="connsiteY0" fmla="*/ 0 h 1102659"/>
              <a:gd name="connsiteX1" fmla="*/ 1059210 w 7906870"/>
              <a:gd name="connsiteY1" fmla="*/ 0 h 1102659"/>
              <a:gd name="connsiteX2" fmla="*/ 1059210 w 7906870"/>
              <a:gd name="connsiteY2" fmla="*/ 1102658 h 1102659"/>
              <a:gd name="connsiteX3" fmla="*/ 7546468 w 7906870"/>
              <a:gd name="connsiteY3" fmla="*/ 1102658 h 1102659"/>
              <a:gd name="connsiteX4" fmla="*/ 7546468 w 7906870"/>
              <a:gd name="connsiteY4" fmla="*/ 0 h 1102659"/>
              <a:gd name="connsiteX5" fmla="*/ 7803771 w 7906870"/>
              <a:gd name="connsiteY5" fmla="*/ 0 h 1102659"/>
              <a:gd name="connsiteX6" fmla="*/ 7906870 w 7906870"/>
              <a:gd name="connsiteY6" fmla="*/ 103099 h 1102659"/>
              <a:gd name="connsiteX7" fmla="*/ 7906870 w 7906870"/>
              <a:gd name="connsiteY7" fmla="*/ 999560 h 1102659"/>
              <a:gd name="connsiteX8" fmla="*/ 7803771 w 7906870"/>
              <a:gd name="connsiteY8" fmla="*/ 1102659 h 1102659"/>
              <a:gd name="connsiteX9" fmla="*/ 103099 w 7906870"/>
              <a:gd name="connsiteY9" fmla="*/ 1102659 h 1102659"/>
              <a:gd name="connsiteX10" fmla="*/ 0 w 7906870"/>
              <a:gd name="connsiteY10" fmla="*/ 999560 h 1102659"/>
              <a:gd name="connsiteX11" fmla="*/ 0 w 7906870"/>
              <a:gd name="connsiteY11" fmla="*/ 103099 h 1102659"/>
              <a:gd name="connsiteX12" fmla="*/ 103099 w 7906870"/>
              <a:gd name="connsiteY12" fmla="*/ 0 h 110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6870" h="1102659">
                <a:moveTo>
                  <a:pt x="103099" y="0"/>
                </a:moveTo>
                <a:lnTo>
                  <a:pt x="1059210" y="0"/>
                </a:lnTo>
                <a:lnTo>
                  <a:pt x="1059210" y="1102658"/>
                </a:lnTo>
                <a:lnTo>
                  <a:pt x="7546468" y="1102658"/>
                </a:lnTo>
                <a:lnTo>
                  <a:pt x="7546468" y="0"/>
                </a:lnTo>
                <a:lnTo>
                  <a:pt x="7803771" y="0"/>
                </a:lnTo>
                <a:cubicBezTo>
                  <a:pt x="7860711" y="0"/>
                  <a:pt x="7906870" y="46159"/>
                  <a:pt x="7906870" y="103099"/>
                </a:cubicBezTo>
                <a:lnTo>
                  <a:pt x="7906870" y="999560"/>
                </a:lnTo>
                <a:cubicBezTo>
                  <a:pt x="7906870" y="1056500"/>
                  <a:pt x="7860711" y="1102659"/>
                  <a:pt x="7803771" y="1102659"/>
                </a:cubicBezTo>
                <a:lnTo>
                  <a:pt x="103099" y="1102659"/>
                </a:lnTo>
                <a:cubicBezTo>
                  <a:pt x="46159" y="1102659"/>
                  <a:pt x="0" y="1056500"/>
                  <a:pt x="0" y="999560"/>
                </a:cubicBezTo>
                <a:lnTo>
                  <a:pt x="0" y="103099"/>
                </a:lnTo>
                <a:cubicBezTo>
                  <a:pt x="0" y="46159"/>
                  <a:pt x="46159" y="0"/>
                  <a:pt x="1030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latin typeface="华文细黑" panose="02010600040101010101" pitchFamily="2" charset="-122"/>
              <a:ea typeface="华文细黑" panose="02010600040101010101" pitchFamily="2" charset="-122"/>
            </a:endParaRPr>
          </a:p>
        </p:txBody>
      </p:sp>
      <p:grpSp>
        <p:nvGrpSpPr>
          <p:cNvPr id="12" name="组合 11"/>
          <p:cNvGrpSpPr>
            <a:grpSpLocks noChangeAspect="1"/>
          </p:cNvGrpSpPr>
          <p:nvPr/>
        </p:nvGrpSpPr>
        <p:grpSpPr>
          <a:xfrm>
            <a:off x="2419533" y="5063171"/>
            <a:ext cx="517065" cy="392871"/>
            <a:chOff x="4268086" y="4221191"/>
            <a:chExt cx="509646" cy="387231"/>
          </a:xfrm>
          <a:solidFill>
            <a:schemeClr val="bg1"/>
          </a:solidFill>
        </p:grpSpPr>
        <p:sp>
          <p:nvSpPr>
            <p:cNvPr id="13"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华文细黑" panose="02010600040101010101" pitchFamily="2" charset="-122"/>
                <a:ea typeface="华文细黑" panose="02010600040101010101" pitchFamily="2" charset="-122"/>
              </a:endParaRPr>
            </a:p>
          </p:txBody>
        </p:sp>
        <p:sp>
          <p:nvSpPr>
            <p:cNvPr id="14"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华文细黑" panose="02010600040101010101" pitchFamily="2" charset="-122"/>
                <a:ea typeface="华文细黑" panose="02010600040101010101" pitchFamily="2" charset="-122"/>
              </a:endParaRPr>
            </a:p>
          </p:txBody>
        </p:sp>
      </p:grpSp>
      <p:grpSp>
        <p:nvGrpSpPr>
          <p:cNvPr id="15" name="组合 14"/>
          <p:cNvGrpSpPr/>
          <p:nvPr/>
        </p:nvGrpSpPr>
        <p:grpSpPr>
          <a:xfrm>
            <a:off x="2490497" y="3524481"/>
            <a:ext cx="365939" cy="467993"/>
            <a:chOff x="1605186" y="572440"/>
            <a:chExt cx="563562" cy="720725"/>
          </a:xfrm>
          <a:solidFill>
            <a:schemeClr val="bg1"/>
          </a:solidFill>
        </p:grpSpPr>
        <p:sp>
          <p:nvSpPr>
            <p:cNvPr id="16"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latin typeface="华文细黑" panose="02010600040101010101" pitchFamily="2" charset="-122"/>
                <a:ea typeface="华文细黑" panose="02010600040101010101" pitchFamily="2" charset="-122"/>
              </a:endParaRPr>
            </a:p>
          </p:txBody>
        </p:sp>
        <p:sp>
          <p:nvSpPr>
            <p:cNvPr id="17"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latin typeface="华文细黑" panose="02010600040101010101" pitchFamily="2" charset="-122"/>
                <a:ea typeface="华文细黑" panose="02010600040101010101" pitchFamily="2" charset="-122"/>
              </a:endParaRPr>
            </a:p>
          </p:txBody>
        </p:sp>
        <p:sp>
          <p:nvSpPr>
            <p:cNvPr id="18"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latin typeface="华文细黑" panose="02010600040101010101" pitchFamily="2" charset="-122"/>
                <a:ea typeface="华文细黑" panose="02010600040101010101" pitchFamily="2" charset="-122"/>
              </a:endParaRPr>
            </a:p>
          </p:txBody>
        </p:sp>
      </p:grpSp>
      <p:sp>
        <p:nvSpPr>
          <p:cNvPr id="27" name="任意多边形 26"/>
          <p:cNvSpPr/>
          <p:nvPr/>
        </p:nvSpPr>
        <p:spPr>
          <a:xfrm>
            <a:off x="2121566" y="1798897"/>
            <a:ext cx="7906871" cy="1102659"/>
          </a:xfrm>
          <a:custGeom>
            <a:avLst/>
            <a:gdLst>
              <a:gd name="connsiteX0" fmla="*/ 7546468 w 7906870"/>
              <a:gd name="connsiteY0" fmla="*/ 0 h 1102659"/>
              <a:gd name="connsiteX1" fmla="*/ 7803771 w 7906870"/>
              <a:gd name="connsiteY1" fmla="*/ 0 h 1102659"/>
              <a:gd name="connsiteX2" fmla="*/ 7906870 w 7906870"/>
              <a:gd name="connsiteY2" fmla="*/ 103099 h 1102659"/>
              <a:gd name="connsiteX3" fmla="*/ 7906870 w 7906870"/>
              <a:gd name="connsiteY3" fmla="*/ 999560 h 1102659"/>
              <a:gd name="connsiteX4" fmla="*/ 7803771 w 7906870"/>
              <a:gd name="connsiteY4" fmla="*/ 1102659 h 1102659"/>
              <a:gd name="connsiteX5" fmla="*/ 7546468 w 7906870"/>
              <a:gd name="connsiteY5" fmla="*/ 1102659 h 1102659"/>
              <a:gd name="connsiteX6" fmla="*/ 103099 w 7906870"/>
              <a:gd name="connsiteY6" fmla="*/ 0 h 1102659"/>
              <a:gd name="connsiteX7" fmla="*/ 1059210 w 7906870"/>
              <a:gd name="connsiteY7" fmla="*/ 0 h 1102659"/>
              <a:gd name="connsiteX8" fmla="*/ 1059210 w 7906870"/>
              <a:gd name="connsiteY8" fmla="*/ 1102659 h 1102659"/>
              <a:gd name="connsiteX9" fmla="*/ 103099 w 7906870"/>
              <a:gd name="connsiteY9" fmla="*/ 1102659 h 1102659"/>
              <a:gd name="connsiteX10" fmla="*/ 0 w 7906870"/>
              <a:gd name="connsiteY10" fmla="*/ 999560 h 1102659"/>
              <a:gd name="connsiteX11" fmla="*/ 0 w 7906870"/>
              <a:gd name="connsiteY11" fmla="*/ 103099 h 1102659"/>
              <a:gd name="connsiteX12" fmla="*/ 103099 w 7906870"/>
              <a:gd name="connsiteY12" fmla="*/ 0 h 110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6870" h="1102659">
                <a:moveTo>
                  <a:pt x="7546468" y="0"/>
                </a:moveTo>
                <a:lnTo>
                  <a:pt x="7803771" y="0"/>
                </a:lnTo>
                <a:cubicBezTo>
                  <a:pt x="7860711" y="0"/>
                  <a:pt x="7906870" y="46159"/>
                  <a:pt x="7906870" y="103099"/>
                </a:cubicBezTo>
                <a:lnTo>
                  <a:pt x="7906870" y="999560"/>
                </a:lnTo>
                <a:cubicBezTo>
                  <a:pt x="7906870" y="1056500"/>
                  <a:pt x="7860711" y="1102659"/>
                  <a:pt x="7803771" y="1102659"/>
                </a:cubicBezTo>
                <a:lnTo>
                  <a:pt x="7546468" y="1102659"/>
                </a:lnTo>
                <a:close/>
                <a:moveTo>
                  <a:pt x="103099" y="0"/>
                </a:moveTo>
                <a:lnTo>
                  <a:pt x="1059210" y="0"/>
                </a:lnTo>
                <a:lnTo>
                  <a:pt x="1059210" y="1102659"/>
                </a:lnTo>
                <a:lnTo>
                  <a:pt x="103099" y="1102659"/>
                </a:lnTo>
                <a:cubicBezTo>
                  <a:pt x="46159" y="1102659"/>
                  <a:pt x="0" y="1056500"/>
                  <a:pt x="0" y="999560"/>
                </a:cubicBezTo>
                <a:lnTo>
                  <a:pt x="0" y="103099"/>
                </a:lnTo>
                <a:cubicBezTo>
                  <a:pt x="0" y="46159"/>
                  <a:pt x="46159" y="0"/>
                  <a:pt x="10309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latin typeface="华文细黑" panose="02010600040101010101" pitchFamily="2" charset="-122"/>
              <a:ea typeface="华文细黑" panose="02010600040101010101" pitchFamily="2" charset="-122"/>
            </a:endParaRPr>
          </a:p>
        </p:txBody>
      </p:sp>
      <p:grpSp>
        <p:nvGrpSpPr>
          <p:cNvPr id="23" name="组合 22"/>
          <p:cNvGrpSpPr/>
          <p:nvPr/>
        </p:nvGrpSpPr>
        <p:grpSpPr>
          <a:xfrm>
            <a:off x="2456656" y="2204682"/>
            <a:ext cx="415925" cy="397783"/>
            <a:chOff x="1004888" y="993775"/>
            <a:chExt cx="2438400" cy="2332038"/>
          </a:xfrm>
          <a:solidFill>
            <a:schemeClr val="bg1"/>
          </a:solidFill>
        </p:grpSpPr>
        <p:sp>
          <p:nvSpPr>
            <p:cNvPr id="24"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华文细黑" panose="02010600040101010101" pitchFamily="2" charset="-122"/>
                <a:ea typeface="华文细黑" panose="02010600040101010101" pitchFamily="2" charset="-122"/>
              </a:endParaRPr>
            </a:p>
          </p:txBody>
        </p:sp>
        <p:sp>
          <p:nvSpPr>
            <p:cNvPr id="25" name="任意多边形 24"/>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a:solidFill>
                  <a:prstClr val="black"/>
                </a:solidFill>
                <a:latin typeface="华文细黑" panose="02010600040101010101" pitchFamily="2" charset="-122"/>
                <a:ea typeface="华文细黑" panose="02010600040101010101" pitchFamily="2" charset="-122"/>
              </a:endParaRPr>
            </a:p>
          </p:txBody>
        </p:sp>
      </p:grpSp>
      <p:sp>
        <p:nvSpPr>
          <p:cNvPr id="26" name="文本框 25"/>
          <p:cNvSpPr txBox="1"/>
          <p:nvPr/>
        </p:nvSpPr>
        <p:spPr>
          <a:xfrm>
            <a:off x="3332414" y="2196406"/>
            <a:ext cx="6335620" cy="338554"/>
          </a:xfrm>
          <a:prstGeom prst="rect">
            <a:avLst/>
          </a:prstGeom>
          <a:noFill/>
          <a:effectLst/>
        </p:spPr>
        <p:txBody>
          <a:bodyPr wrap="square" rtlCol="0">
            <a:spAutoFit/>
          </a:bodyPr>
          <a:lstStyle/>
          <a:p>
            <a:r>
              <a:rPr lang="zh-CN" altLang="en-US" sz="1600" dirty="0" smtClean="0">
                <a:solidFill>
                  <a:schemeClr val="bg1"/>
                </a:solidFill>
                <a:latin typeface="华文细黑" panose="02010600040101010101" pitchFamily="2" charset="-122"/>
                <a:ea typeface="华文细黑" panose="02010600040101010101" pitchFamily="2" charset="-122"/>
              </a:rPr>
              <a:t>阅读</a:t>
            </a:r>
            <a:r>
              <a:rPr lang="zh-CN" altLang="en-US" sz="1600" dirty="0" smtClean="0">
                <a:solidFill>
                  <a:schemeClr val="bg1"/>
                </a:solidFill>
                <a:latin typeface="华文细黑" panose="02010600040101010101" pitchFamily="2" charset="-122"/>
                <a:ea typeface="华文细黑" panose="02010600040101010101" pitchFamily="2" charset="-122"/>
              </a:rPr>
              <a:t>基本方法</a:t>
            </a:r>
            <a:r>
              <a:rPr lang="zh-CN" altLang="en-US" sz="1600" dirty="0" smtClean="0">
                <a:solidFill>
                  <a:schemeClr val="bg1"/>
                </a:solidFill>
                <a:latin typeface="华文细黑" panose="02010600040101010101" pitchFamily="2" charset="-122"/>
                <a:ea typeface="华文细黑" panose="02010600040101010101" pitchFamily="2" charset="-122"/>
              </a:rPr>
              <a:t>代码，尝试自己编写改正相关代码</a:t>
            </a:r>
            <a:endParaRPr lang="zh-CN" altLang="zh-CN" sz="1600" dirty="0" smtClean="0">
              <a:solidFill>
                <a:schemeClr val="bg1"/>
              </a:solidFill>
              <a:latin typeface="华文细黑" panose="02010600040101010101" pitchFamily="2" charset="-122"/>
              <a:ea typeface="华文细黑" panose="02010600040101010101" pitchFamily="2" charset="-122"/>
            </a:endParaRPr>
          </a:p>
        </p:txBody>
      </p:sp>
      <p:sp>
        <p:nvSpPr>
          <p:cNvPr id="2" name="矩形 1"/>
          <p:cNvSpPr/>
          <p:nvPr/>
        </p:nvSpPr>
        <p:spPr>
          <a:xfrm>
            <a:off x="3332414" y="1878300"/>
            <a:ext cx="877163" cy="369332"/>
          </a:xfrm>
          <a:prstGeom prst="rect">
            <a:avLst/>
          </a:prstGeom>
        </p:spPr>
        <p:txBody>
          <a:bodyPr wrap="none">
            <a:spAutoFit/>
          </a:bodyPr>
          <a:lstStyle/>
          <a:p>
            <a:r>
              <a:rPr lang="zh-CN" altLang="en-US" b="1" dirty="0" smtClean="0">
                <a:solidFill>
                  <a:schemeClr val="bg1"/>
                </a:solidFill>
                <a:latin typeface="华文细黑" panose="02010600040101010101" pitchFamily="2" charset="-122"/>
                <a:ea typeface="华文细黑" panose="02010600040101010101" pitchFamily="2" charset="-122"/>
              </a:rPr>
              <a:t>计划一</a:t>
            </a:r>
            <a:endParaRPr lang="en-US" altLang="zh-CN" b="1" dirty="0">
              <a:solidFill>
                <a:schemeClr val="bg1"/>
              </a:solidFill>
              <a:latin typeface="华文细黑" panose="02010600040101010101" pitchFamily="2" charset="-122"/>
              <a:ea typeface="华文细黑" panose="02010600040101010101" pitchFamily="2" charset="-122"/>
            </a:endParaRPr>
          </a:p>
        </p:txBody>
      </p:sp>
      <p:sp>
        <p:nvSpPr>
          <p:cNvPr id="22" name="文本框 21"/>
          <p:cNvSpPr txBox="1"/>
          <p:nvPr/>
        </p:nvSpPr>
        <p:spPr>
          <a:xfrm>
            <a:off x="3332414" y="3639156"/>
            <a:ext cx="6335620" cy="338554"/>
          </a:xfrm>
          <a:prstGeom prst="rect">
            <a:avLst/>
          </a:prstGeom>
          <a:noFill/>
          <a:effectLst/>
        </p:spPr>
        <p:txBody>
          <a:bodyPr wrap="square" rtlCol="0">
            <a:spAutoFit/>
          </a:bodyPr>
          <a:lstStyle/>
          <a:p>
            <a:r>
              <a:rPr lang="zh-CN" altLang="en-US" sz="1600" dirty="0">
                <a:solidFill>
                  <a:schemeClr val="bg1"/>
                </a:solidFill>
                <a:latin typeface="华文细黑" panose="02010600040101010101" pitchFamily="2" charset="-122"/>
                <a:ea typeface="华文细黑" panose="02010600040101010101" pitchFamily="2" charset="-122"/>
              </a:rPr>
              <a:t>继续</a:t>
            </a:r>
            <a:r>
              <a:rPr lang="zh-CN" altLang="en-US" sz="1600" dirty="0" smtClean="0">
                <a:solidFill>
                  <a:schemeClr val="bg1"/>
                </a:solidFill>
                <a:latin typeface="华文细黑" panose="02010600040101010101" pitchFamily="2" charset="-122"/>
                <a:ea typeface="华文细黑" panose="02010600040101010101" pitchFamily="2" charset="-122"/>
              </a:rPr>
              <a:t>阅读本方向相关论文，对相关方法进行总结。</a:t>
            </a:r>
            <a:endParaRPr lang="zh-CN" altLang="zh-CN" sz="1600" dirty="0" smtClean="0">
              <a:solidFill>
                <a:schemeClr val="bg1"/>
              </a:solidFill>
              <a:latin typeface="华文细黑" panose="02010600040101010101" pitchFamily="2" charset="-122"/>
              <a:ea typeface="华文细黑" panose="02010600040101010101" pitchFamily="2" charset="-122"/>
            </a:endParaRPr>
          </a:p>
        </p:txBody>
      </p:sp>
      <p:sp>
        <p:nvSpPr>
          <p:cNvPr id="33" name="矩形 32"/>
          <p:cNvSpPr/>
          <p:nvPr/>
        </p:nvSpPr>
        <p:spPr>
          <a:xfrm>
            <a:off x="3332414" y="3321050"/>
            <a:ext cx="877163" cy="369332"/>
          </a:xfrm>
          <a:prstGeom prst="rect">
            <a:avLst/>
          </a:prstGeom>
        </p:spPr>
        <p:txBody>
          <a:bodyPr wrap="none">
            <a:spAutoFit/>
          </a:bodyPr>
          <a:lstStyle/>
          <a:p>
            <a:r>
              <a:rPr lang="zh-CN" altLang="en-US" b="1" dirty="0" smtClean="0">
                <a:solidFill>
                  <a:schemeClr val="bg1"/>
                </a:solidFill>
                <a:latin typeface="华文细黑" panose="02010600040101010101" pitchFamily="2" charset="-122"/>
                <a:ea typeface="华文细黑" panose="02010600040101010101" pitchFamily="2" charset="-122"/>
              </a:rPr>
              <a:t>计划</a:t>
            </a:r>
            <a:r>
              <a:rPr lang="zh-CN" altLang="en-US" b="1" dirty="0">
                <a:solidFill>
                  <a:schemeClr val="bg1"/>
                </a:solidFill>
                <a:latin typeface="华文细黑" panose="02010600040101010101" pitchFamily="2" charset="-122"/>
                <a:ea typeface="华文细黑" panose="02010600040101010101" pitchFamily="2" charset="-122"/>
              </a:rPr>
              <a:t>二</a:t>
            </a:r>
            <a:endParaRPr lang="en-US" altLang="zh-CN" b="1" dirty="0">
              <a:solidFill>
                <a:schemeClr val="bg1"/>
              </a:solidFill>
              <a:latin typeface="华文细黑" panose="02010600040101010101" pitchFamily="2" charset="-122"/>
              <a:ea typeface="华文细黑" panose="02010600040101010101" pitchFamily="2" charset="-122"/>
            </a:endParaRPr>
          </a:p>
        </p:txBody>
      </p:sp>
      <p:sp>
        <p:nvSpPr>
          <p:cNvPr id="34" name="文本框 33"/>
          <p:cNvSpPr txBox="1"/>
          <p:nvPr/>
        </p:nvSpPr>
        <p:spPr>
          <a:xfrm>
            <a:off x="3340517" y="5064539"/>
            <a:ext cx="6335620" cy="338554"/>
          </a:xfrm>
          <a:prstGeom prst="rect">
            <a:avLst/>
          </a:prstGeom>
          <a:noFill/>
          <a:effectLst/>
        </p:spPr>
        <p:txBody>
          <a:bodyPr wrap="square" rtlCol="0">
            <a:spAutoFit/>
          </a:bodyPr>
          <a:lstStyle/>
          <a:p>
            <a:r>
              <a:rPr lang="zh-CN" altLang="en-US" sz="1600" dirty="0" smtClean="0">
                <a:solidFill>
                  <a:schemeClr val="bg1"/>
                </a:solidFill>
                <a:latin typeface="华文细黑" panose="02010600040101010101" pitchFamily="2" charset="-122"/>
                <a:ea typeface="华文细黑" panose="02010600040101010101" pitchFamily="2" charset="-122"/>
              </a:rPr>
              <a:t>阅读论文的基础上提出自己深入研究的点并进行相关实验</a:t>
            </a:r>
            <a:endParaRPr lang="zh-CN" altLang="zh-CN" sz="1600" dirty="0" smtClean="0">
              <a:solidFill>
                <a:schemeClr val="bg1"/>
              </a:solidFill>
              <a:latin typeface="华文细黑" panose="02010600040101010101" pitchFamily="2" charset="-122"/>
              <a:ea typeface="华文细黑" panose="02010600040101010101" pitchFamily="2" charset="-122"/>
            </a:endParaRPr>
          </a:p>
        </p:txBody>
      </p:sp>
      <p:sp>
        <p:nvSpPr>
          <p:cNvPr id="35" name="矩形 34"/>
          <p:cNvSpPr/>
          <p:nvPr/>
        </p:nvSpPr>
        <p:spPr>
          <a:xfrm>
            <a:off x="3340517" y="4746433"/>
            <a:ext cx="877163" cy="369332"/>
          </a:xfrm>
          <a:prstGeom prst="rect">
            <a:avLst/>
          </a:prstGeom>
        </p:spPr>
        <p:txBody>
          <a:bodyPr wrap="none">
            <a:spAutoFit/>
          </a:bodyPr>
          <a:lstStyle/>
          <a:p>
            <a:r>
              <a:rPr lang="zh-CN" altLang="en-US" dirty="0">
                <a:solidFill>
                  <a:schemeClr val="bg1"/>
                </a:solidFill>
                <a:latin typeface="华文细黑" panose="02010600040101010101" pitchFamily="2" charset="-122"/>
                <a:ea typeface="华文细黑" panose="02010600040101010101" pitchFamily="2" charset="-122"/>
              </a:rPr>
              <a:t>计划三</a:t>
            </a:r>
            <a:endParaRPr lang="en-US" altLang="zh-CN" b="1" dirty="0">
              <a:solidFill>
                <a:schemeClr val="bg1"/>
              </a:solidFill>
              <a:latin typeface="华文细黑" panose="02010600040101010101" pitchFamily="2" charset="-122"/>
              <a:ea typeface="华文细黑" panose="02010600040101010101" pitchFamily="2" charset="-122"/>
            </a:endParaRPr>
          </a:p>
        </p:txBody>
      </p:sp>
      <p:sp>
        <p:nvSpPr>
          <p:cNvPr id="47" name="文本框 46"/>
          <p:cNvSpPr txBox="1"/>
          <p:nvPr/>
        </p:nvSpPr>
        <p:spPr>
          <a:xfrm>
            <a:off x="1423245" y="508418"/>
            <a:ext cx="2686035" cy="584775"/>
          </a:xfrm>
          <a:prstGeom prst="rect">
            <a:avLst/>
          </a:prstGeom>
          <a:noFill/>
        </p:spPr>
        <p:txBody>
          <a:bodyPr wrap="square" rtlCol="0">
            <a:spAutoFit/>
          </a:bodyPr>
          <a:lstStyle/>
          <a:p>
            <a:pPr algn="just">
              <a:spcAft>
                <a:spcPts val="0"/>
              </a:spcAft>
            </a:pPr>
            <a:r>
              <a:rPr lang="zh-CN" altLang="en-US" sz="3200" kern="100" dirty="0">
                <a:latin typeface="方正兰亭粗黑简体" panose="02000000000000000000" pitchFamily="2" charset="-122"/>
                <a:ea typeface="方正兰亭粗黑简体" panose="02000000000000000000" pitchFamily="2" charset="-122"/>
                <a:cs typeface="Times New Roman" panose="02020603050405020304" pitchFamily="18" charset="0"/>
              </a:rPr>
              <a:t>近</a:t>
            </a:r>
            <a:r>
              <a:rPr lang="zh-CN" altLang="en-US" sz="3200" kern="100" dirty="0" smtClean="0">
                <a:latin typeface="方正兰亭粗黑简体" panose="02000000000000000000" pitchFamily="2" charset="-122"/>
                <a:ea typeface="方正兰亭粗黑简体" panose="02000000000000000000" pitchFamily="2" charset="-122"/>
                <a:cs typeface="Times New Roman" panose="02020603050405020304" pitchFamily="18" charset="0"/>
              </a:rPr>
              <a:t>期计划</a:t>
            </a:r>
            <a:endParaRPr lang="zh-CN" altLang="zh-CN" sz="3200" kern="100" dirty="0">
              <a:latin typeface="方正兰亭粗黑简体" panose="02000000000000000000" pitchFamily="2" charset="-122"/>
              <a:ea typeface="方正兰亭粗黑简体" panose="02000000000000000000" pitchFamily="2" charset="-122"/>
              <a:cs typeface="Times New Roman" panose="02020603050405020304" pitchFamily="18" charset="0"/>
            </a:endParaRPr>
          </a:p>
        </p:txBody>
      </p:sp>
      <p:grpSp>
        <p:nvGrpSpPr>
          <p:cNvPr id="48" name="组合 47"/>
          <p:cNvGrpSpPr/>
          <p:nvPr/>
        </p:nvGrpSpPr>
        <p:grpSpPr>
          <a:xfrm>
            <a:off x="310029" y="279122"/>
            <a:ext cx="1085080" cy="1124297"/>
            <a:chOff x="310029" y="279122"/>
            <a:chExt cx="1085080" cy="1124297"/>
          </a:xfrm>
        </p:grpSpPr>
        <p:pic>
          <p:nvPicPr>
            <p:cNvPr id="49" name="图片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029" y="279122"/>
              <a:ext cx="1085080" cy="1040812"/>
            </a:xfrm>
            <a:prstGeom prst="rect">
              <a:avLst/>
            </a:prstGeom>
          </p:spPr>
        </p:pic>
        <p:sp>
          <p:nvSpPr>
            <p:cNvPr id="50" name="文本框 49"/>
            <p:cNvSpPr txBox="1"/>
            <p:nvPr/>
          </p:nvSpPr>
          <p:spPr>
            <a:xfrm>
              <a:off x="338165" y="295423"/>
              <a:ext cx="832310" cy="1107996"/>
            </a:xfrm>
            <a:prstGeom prst="rect">
              <a:avLst/>
            </a:prstGeom>
            <a:noFill/>
          </p:spPr>
          <p:txBody>
            <a:bodyPr wrap="square" rtlCol="0">
              <a:spAutoFit/>
            </a:bodyPr>
            <a:lstStyle/>
            <a:p>
              <a:pPr algn="dist"/>
              <a:r>
                <a:rPr lang="en-US" altLang="zh-CN" sz="6600" b="1" dirty="0" smtClean="0">
                  <a:latin typeface="Impact" panose="020B0806030902050204" pitchFamily="34" charset="0"/>
                  <a:ea typeface="方正兰亭粗黑简体" panose="02000000000000000000" pitchFamily="2" charset="-122"/>
                </a:rPr>
                <a:t>3</a:t>
              </a:r>
              <a:endParaRPr lang="zh-CN" altLang="en-US" sz="6600" b="1" dirty="0">
                <a:latin typeface="Impact" panose="020B0806030902050204" pitchFamily="34" charset="0"/>
                <a:ea typeface="方正兰亭粗黑简体" panose="020000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l="9596" t="34166" r="7349"/>
          <a:stretch>
            <a:fillRect/>
          </a:stretch>
        </p:blipFill>
        <p:spPr>
          <a:xfrm>
            <a:off x="0" y="0"/>
            <a:ext cx="12192000" cy="6725265"/>
          </a:xfrm>
          <a:custGeom>
            <a:avLst/>
            <a:gdLst>
              <a:gd name="connsiteX0" fmla="*/ 0 w 12192000"/>
              <a:gd name="connsiteY0" fmla="*/ 0 h 6725265"/>
              <a:gd name="connsiteX1" fmla="*/ 12192000 w 12192000"/>
              <a:gd name="connsiteY1" fmla="*/ 0 h 6725265"/>
              <a:gd name="connsiteX2" fmla="*/ 12192000 w 12192000"/>
              <a:gd name="connsiteY2" fmla="*/ 6725265 h 6725265"/>
              <a:gd name="connsiteX3" fmla="*/ 0 w 12192000"/>
              <a:gd name="connsiteY3" fmla="*/ 6725265 h 6725265"/>
              <a:gd name="connsiteX4" fmla="*/ 0 w 12192000"/>
              <a:gd name="connsiteY4" fmla="*/ 0 h 6725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725265">
                <a:moveTo>
                  <a:pt x="0" y="0"/>
                </a:moveTo>
                <a:lnTo>
                  <a:pt x="12192000" y="0"/>
                </a:lnTo>
                <a:lnTo>
                  <a:pt x="12192000" y="6725265"/>
                </a:lnTo>
                <a:lnTo>
                  <a:pt x="0" y="6725265"/>
                </a:lnTo>
                <a:lnTo>
                  <a:pt x="0" y="0"/>
                </a:lnTo>
                <a:close/>
              </a:path>
            </a:pathLst>
          </a:custGeom>
        </p:spPr>
      </p:pic>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l="9596" t="100000" r="7349" b="-1299"/>
          <a:stretch>
            <a:fillRect/>
          </a:stretch>
        </p:blipFill>
        <p:spPr>
          <a:xfrm>
            <a:off x="0" y="6725265"/>
            <a:ext cx="12192000" cy="132735"/>
          </a:xfrm>
          <a:custGeom>
            <a:avLst/>
            <a:gdLst>
              <a:gd name="connsiteX0" fmla="*/ 0 w 12192000"/>
              <a:gd name="connsiteY0" fmla="*/ 0 h 132735"/>
              <a:gd name="connsiteX1" fmla="*/ 12192000 w 12192000"/>
              <a:gd name="connsiteY1" fmla="*/ 0 h 132735"/>
              <a:gd name="connsiteX2" fmla="*/ 12192000 w 12192000"/>
              <a:gd name="connsiteY2" fmla="*/ 132735 h 132735"/>
              <a:gd name="connsiteX3" fmla="*/ 0 w 12192000"/>
              <a:gd name="connsiteY3" fmla="*/ 132735 h 132735"/>
              <a:gd name="connsiteX4" fmla="*/ 0 w 12192000"/>
              <a:gd name="connsiteY4" fmla="*/ 0 h 132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32735">
                <a:moveTo>
                  <a:pt x="0" y="0"/>
                </a:moveTo>
                <a:lnTo>
                  <a:pt x="12192000" y="0"/>
                </a:lnTo>
                <a:lnTo>
                  <a:pt x="12192000" y="132735"/>
                </a:lnTo>
                <a:lnTo>
                  <a:pt x="0" y="132735"/>
                </a:lnTo>
                <a:lnTo>
                  <a:pt x="0" y="0"/>
                </a:lnTo>
                <a:close/>
              </a:path>
            </a:pathLst>
          </a:custGeom>
        </p:spPr>
      </p:pic>
      <p:sp>
        <p:nvSpPr>
          <p:cNvPr id="22" name="文本框 21"/>
          <p:cNvSpPr txBox="1"/>
          <p:nvPr/>
        </p:nvSpPr>
        <p:spPr>
          <a:xfrm>
            <a:off x="3694267" y="1874787"/>
            <a:ext cx="5144933" cy="1107996"/>
          </a:xfrm>
          <a:prstGeom prst="rect">
            <a:avLst/>
          </a:prstGeom>
          <a:noFill/>
        </p:spPr>
        <p:txBody>
          <a:bodyPr wrap="square" rtlCol="0">
            <a:spAutoFit/>
          </a:bodyPr>
          <a:lstStyle/>
          <a:p>
            <a:pPr algn="dist"/>
            <a:r>
              <a:rPr lang="en-US" altLang="zh-CN" sz="6600" dirty="0" smtClean="0">
                <a:latin typeface="方正兰亭粗黑简体" panose="02000000000000000000" pitchFamily="2" charset="-122"/>
                <a:ea typeface="方正兰亭粗黑简体" panose="02000000000000000000" pitchFamily="2" charset="-122"/>
              </a:rPr>
              <a:t>Thank You</a:t>
            </a:r>
            <a:endParaRPr lang="zh-CN" altLang="en-US" sz="6600" dirty="0">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8106" y="1473997"/>
            <a:ext cx="4264264" cy="4090292"/>
          </a:xfrm>
          <a:prstGeom prst="rect">
            <a:avLst/>
          </a:prstGeom>
        </p:spPr>
      </p:pic>
      <p:sp>
        <p:nvSpPr>
          <p:cNvPr id="3" name="矩形 2"/>
          <p:cNvSpPr/>
          <p:nvPr/>
        </p:nvSpPr>
        <p:spPr>
          <a:xfrm>
            <a:off x="2109433" y="2516270"/>
            <a:ext cx="2623872" cy="1446550"/>
          </a:xfrm>
          <a:prstGeom prst="rect">
            <a:avLst/>
          </a:prstGeom>
          <a:effectLst>
            <a:outerShdw blurRad="50800" dist="38100" dir="8100000" algn="tr" rotWithShape="0">
              <a:prstClr val="black">
                <a:alpha val="40000"/>
              </a:prstClr>
            </a:outerShdw>
          </a:effectLst>
        </p:spPr>
        <p:txBody>
          <a:bodyPr wrap="square">
            <a:spAutoFit/>
          </a:bodyPr>
          <a:lstStyle/>
          <a:p>
            <a:pPr algn="dist">
              <a:spcAft>
                <a:spcPts val="0"/>
              </a:spcAft>
            </a:pPr>
            <a:r>
              <a:rPr lang="zh-CN" altLang="en-US" sz="8800" kern="100" dirty="0" smtClean="0">
                <a:latin typeface="方正兰亭粗黑简体" panose="02000000000000000000" pitchFamily="2" charset="-122"/>
                <a:ea typeface="方正兰亭粗黑简体" panose="02000000000000000000" pitchFamily="2" charset="-122"/>
                <a:cs typeface="Times New Roman" panose="02020603050405020304" pitchFamily="18" charset="0"/>
              </a:rPr>
              <a:t>目录</a:t>
            </a:r>
            <a:endParaRPr lang="zh-CN" altLang="zh-CN" sz="8800" kern="100" dirty="0">
              <a:latin typeface="方正兰亭粗黑简体" panose="02000000000000000000" pitchFamily="2" charset="-122"/>
              <a:ea typeface="方正兰亭粗黑简体" panose="02000000000000000000" pitchFamily="2" charset="-122"/>
              <a:cs typeface="Times New Roman" panose="02020603050405020304" pitchFamily="18" charset="0"/>
            </a:endParaRPr>
          </a:p>
        </p:txBody>
      </p:sp>
      <p:sp>
        <p:nvSpPr>
          <p:cNvPr id="4" name="文本框 3"/>
          <p:cNvSpPr txBox="1"/>
          <p:nvPr/>
        </p:nvSpPr>
        <p:spPr>
          <a:xfrm>
            <a:off x="2192933" y="3901931"/>
            <a:ext cx="2540372" cy="584775"/>
          </a:xfrm>
          <a:prstGeom prst="rect">
            <a:avLst/>
          </a:prstGeom>
          <a:noFill/>
          <a:effectLst>
            <a:outerShdw blurRad="50800" dist="38100" dir="8100000" algn="tr" rotWithShape="0">
              <a:prstClr val="black">
                <a:alpha val="40000"/>
              </a:prstClr>
            </a:outerShdw>
          </a:effectLst>
        </p:spPr>
        <p:txBody>
          <a:bodyPr wrap="square" rtlCol="0">
            <a:spAutoFit/>
          </a:bodyPr>
          <a:lstStyle/>
          <a:p>
            <a:pPr algn="dist"/>
            <a:r>
              <a:rPr lang="en-US" altLang="zh-CN" sz="3200" dirty="0" smtClean="0">
                <a:latin typeface="造字工房悦黑演示版常规体" pitchFamily="50" charset="-122"/>
                <a:ea typeface="造字工房悦黑演示版常规体" pitchFamily="50" charset="-122"/>
              </a:rPr>
              <a:t>CONTENTS</a:t>
            </a:r>
            <a:endParaRPr lang="zh-CN" altLang="en-US" sz="3200" dirty="0">
              <a:latin typeface="造字工房悦黑演示版常规体" pitchFamily="50" charset="-122"/>
              <a:ea typeface="造字工房悦黑演示版常规体" pitchFamily="50" charset="-122"/>
            </a:endParaRPr>
          </a:p>
        </p:txBody>
      </p:sp>
      <p:sp>
        <p:nvSpPr>
          <p:cNvPr id="5" name="圆角矩形 4"/>
          <p:cNvSpPr/>
          <p:nvPr/>
        </p:nvSpPr>
        <p:spPr>
          <a:xfrm>
            <a:off x="6586712" y="2156788"/>
            <a:ext cx="4260029" cy="674239"/>
          </a:xfrm>
          <a:prstGeom prst="roundRect">
            <a:avLst/>
          </a:prstGeom>
          <a:solidFill>
            <a:srgbClr val="E0A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6716186" y="2183136"/>
            <a:ext cx="618555" cy="606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文本框 6"/>
          <p:cNvSpPr txBox="1"/>
          <p:nvPr/>
        </p:nvSpPr>
        <p:spPr>
          <a:xfrm>
            <a:off x="6787580" y="2179917"/>
            <a:ext cx="508077" cy="646331"/>
          </a:xfrm>
          <a:prstGeom prst="rect">
            <a:avLst/>
          </a:prstGeom>
          <a:noFill/>
        </p:spPr>
        <p:txBody>
          <a:bodyPr wrap="square" rtlCol="0">
            <a:spAutoFit/>
          </a:bodyPr>
          <a:lstStyle/>
          <a:p>
            <a:r>
              <a:rPr lang="en-US" altLang="zh-CN" sz="3600" dirty="0" smtClean="0">
                <a:latin typeface="方正兰亭粗黑简体" panose="02000000000000000000" pitchFamily="2" charset="-122"/>
                <a:ea typeface="方正兰亭粗黑简体" panose="02000000000000000000" pitchFamily="2" charset="-122"/>
              </a:rPr>
              <a:t>1</a:t>
            </a:r>
            <a:endParaRPr lang="zh-CN" altLang="en-US" sz="3600" dirty="0">
              <a:latin typeface="方正兰亭粗黑简体" panose="02000000000000000000" pitchFamily="2" charset="-122"/>
              <a:ea typeface="方正兰亭粗黑简体" panose="02000000000000000000" pitchFamily="2" charset="-122"/>
            </a:endParaRPr>
          </a:p>
        </p:txBody>
      </p:sp>
      <p:sp>
        <p:nvSpPr>
          <p:cNvPr id="8" name="文本框 7"/>
          <p:cNvSpPr txBox="1"/>
          <p:nvPr/>
        </p:nvSpPr>
        <p:spPr>
          <a:xfrm>
            <a:off x="7472591" y="2218017"/>
            <a:ext cx="3217820" cy="583565"/>
          </a:xfrm>
          <a:prstGeom prst="rect">
            <a:avLst/>
          </a:prstGeom>
          <a:noFill/>
        </p:spPr>
        <p:txBody>
          <a:bodyPr wrap="square" rtlCol="0">
            <a:spAutoFit/>
          </a:bodyPr>
          <a:lstStyle/>
          <a:p>
            <a:pPr algn="dist"/>
            <a:r>
              <a:rPr lang="zh-CN" altLang="en-US" sz="3200" dirty="0">
                <a:latin typeface="方正兰亭粗黑简体" panose="02000000000000000000" pitchFamily="2" charset="-122"/>
                <a:ea typeface="方正兰亭粗黑简体" panose="02000000000000000000" pitchFamily="2" charset="-122"/>
              </a:rPr>
              <a:t>主要完成任务</a:t>
            </a:r>
          </a:p>
        </p:txBody>
      </p:sp>
      <p:sp>
        <p:nvSpPr>
          <p:cNvPr id="9" name="圆角矩形 8"/>
          <p:cNvSpPr/>
          <p:nvPr/>
        </p:nvSpPr>
        <p:spPr>
          <a:xfrm>
            <a:off x="6586712" y="3115687"/>
            <a:ext cx="4260029" cy="674239"/>
          </a:xfrm>
          <a:prstGeom prst="roundRect">
            <a:avLst/>
          </a:prstGeom>
          <a:solidFill>
            <a:srgbClr val="E0A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716186" y="3142035"/>
            <a:ext cx="618555" cy="606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p:nvSpPr>
        <p:spPr>
          <a:xfrm>
            <a:off x="6787580" y="3138816"/>
            <a:ext cx="508077" cy="646331"/>
          </a:xfrm>
          <a:prstGeom prst="rect">
            <a:avLst/>
          </a:prstGeom>
          <a:noFill/>
        </p:spPr>
        <p:txBody>
          <a:bodyPr wrap="square" rtlCol="0">
            <a:spAutoFit/>
          </a:bodyPr>
          <a:lstStyle/>
          <a:p>
            <a:r>
              <a:rPr lang="en-US" altLang="zh-CN" sz="3600" dirty="0" smtClean="0">
                <a:latin typeface="方正兰亭粗黑简体" panose="02000000000000000000" pitchFamily="2" charset="-122"/>
                <a:ea typeface="方正兰亭粗黑简体" panose="02000000000000000000" pitchFamily="2" charset="-122"/>
              </a:rPr>
              <a:t>2</a:t>
            </a:r>
            <a:endParaRPr lang="zh-CN" altLang="en-US" sz="3600" dirty="0">
              <a:latin typeface="方正兰亭粗黑简体" panose="02000000000000000000" pitchFamily="2" charset="-122"/>
              <a:ea typeface="方正兰亭粗黑简体" panose="02000000000000000000" pitchFamily="2" charset="-122"/>
            </a:endParaRPr>
          </a:p>
        </p:txBody>
      </p:sp>
      <p:sp>
        <p:nvSpPr>
          <p:cNvPr id="12" name="文本框 11"/>
          <p:cNvSpPr txBox="1"/>
          <p:nvPr/>
        </p:nvSpPr>
        <p:spPr>
          <a:xfrm>
            <a:off x="7472591" y="3176916"/>
            <a:ext cx="3217820" cy="583565"/>
          </a:xfrm>
          <a:prstGeom prst="rect">
            <a:avLst/>
          </a:prstGeom>
          <a:noFill/>
        </p:spPr>
        <p:txBody>
          <a:bodyPr wrap="square" rtlCol="0">
            <a:spAutoFit/>
          </a:bodyPr>
          <a:lstStyle/>
          <a:p>
            <a:pPr algn="dist"/>
            <a:r>
              <a:rPr lang="zh-CN" altLang="en-US" sz="3200" dirty="0">
                <a:latin typeface="方正兰亭粗黑简体" panose="02000000000000000000" pitchFamily="2" charset="-122"/>
                <a:ea typeface="方正兰亭粗黑简体" panose="02000000000000000000" pitchFamily="2" charset="-122"/>
              </a:rPr>
              <a:t>论文阅读</a:t>
            </a:r>
          </a:p>
        </p:txBody>
      </p:sp>
      <p:sp>
        <p:nvSpPr>
          <p:cNvPr id="13" name="圆角矩形 12"/>
          <p:cNvSpPr/>
          <p:nvPr/>
        </p:nvSpPr>
        <p:spPr>
          <a:xfrm>
            <a:off x="6589690" y="4087367"/>
            <a:ext cx="4260029" cy="674239"/>
          </a:xfrm>
          <a:prstGeom prst="roundRect">
            <a:avLst/>
          </a:prstGeom>
          <a:solidFill>
            <a:srgbClr val="E0A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719164" y="4113715"/>
            <a:ext cx="618555" cy="606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p:cNvSpPr txBox="1"/>
          <p:nvPr/>
        </p:nvSpPr>
        <p:spPr>
          <a:xfrm>
            <a:off x="6790558" y="4110496"/>
            <a:ext cx="508077" cy="646331"/>
          </a:xfrm>
          <a:prstGeom prst="rect">
            <a:avLst/>
          </a:prstGeom>
          <a:noFill/>
        </p:spPr>
        <p:txBody>
          <a:bodyPr wrap="square" rtlCol="0">
            <a:spAutoFit/>
          </a:bodyPr>
          <a:lstStyle/>
          <a:p>
            <a:r>
              <a:rPr lang="en-US" altLang="zh-CN" sz="3600" dirty="0" smtClean="0">
                <a:latin typeface="方正兰亭粗黑简体" panose="02000000000000000000" pitchFamily="2" charset="-122"/>
                <a:ea typeface="方正兰亭粗黑简体" panose="02000000000000000000" pitchFamily="2" charset="-122"/>
              </a:rPr>
              <a:t>3</a:t>
            </a:r>
            <a:endParaRPr lang="zh-CN" altLang="en-US" sz="3600" dirty="0">
              <a:latin typeface="方正兰亭粗黑简体" panose="02000000000000000000" pitchFamily="2" charset="-122"/>
              <a:ea typeface="方正兰亭粗黑简体" panose="02000000000000000000" pitchFamily="2" charset="-122"/>
            </a:endParaRPr>
          </a:p>
        </p:txBody>
      </p:sp>
      <p:sp>
        <p:nvSpPr>
          <p:cNvPr id="16" name="文本框 15"/>
          <p:cNvSpPr txBox="1"/>
          <p:nvPr/>
        </p:nvSpPr>
        <p:spPr>
          <a:xfrm>
            <a:off x="7475569" y="4148596"/>
            <a:ext cx="3217820" cy="583565"/>
          </a:xfrm>
          <a:prstGeom prst="rect">
            <a:avLst/>
          </a:prstGeom>
          <a:noFill/>
        </p:spPr>
        <p:txBody>
          <a:bodyPr wrap="square" rtlCol="0">
            <a:spAutoFit/>
          </a:bodyPr>
          <a:lstStyle/>
          <a:p>
            <a:pPr algn="dist"/>
            <a:r>
              <a:rPr lang="zh-CN" altLang="en-US" sz="3200" dirty="0">
                <a:latin typeface="方正兰亭粗黑简体" panose="02000000000000000000" pitchFamily="2" charset="-122"/>
                <a:ea typeface="方正兰亭粗黑简体" panose="02000000000000000000" pitchFamily="2" charset="-122"/>
              </a:rPr>
              <a:t>近期</a:t>
            </a:r>
            <a:r>
              <a:rPr lang="zh-CN" altLang="en-US" sz="3200" dirty="0" smtClean="0">
                <a:latin typeface="方正兰亭粗黑简体" panose="02000000000000000000" pitchFamily="2" charset="-122"/>
                <a:ea typeface="方正兰亭粗黑简体" panose="02000000000000000000" pitchFamily="2" charset="-122"/>
              </a:rPr>
              <a:t>计划</a:t>
            </a:r>
            <a:endParaRPr lang="zh-CN" altLang="en-US" sz="3200" dirty="0">
              <a:latin typeface="方正兰亭粗黑简体" panose="02000000000000000000" pitchFamily="2" charset="-122"/>
              <a:ea typeface="方正兰亭粗黑简体" panose="02000000000000000000"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 name="矩形 1566"/>
          <p:cNvSpPr/>
          <p:nvPr/>
        </p:nvSpPr>
        <p:spPr>
          <a:xfrm>
            <a:off x="1054045" y="1212473"/>
            <a:ext cx="7674569" cy="3240155"/>
          </a:xfrm>
          <a:prstGeom prst="rect">
            <a:avLst/>
          </a:prstGeom>
          <a:solidFill>
            <a:srgbClr val="E0A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70" name="矩形 1569"/>
          <p:cNvSpPr/>
          <p:nvPr/>
        </p:nvSpPr>
        <p:spPr>
          <a:xfrm>
            <a:off x="1279002" y="2363954"/>
            <a:ext cx="5891548" cy="614045"/>
          </a:xfrm>
          <a:prstGeom prst="rect">
            <a:avLst/>
          </a:prstGeom>
        </p:spPr>
        <p:txBody>
          <a:bodyPr wrap="square">
            <a:spAutoFit/>
          </a:bodyPr>
          <a:lstStyle/>
          <a:p>
            <a:pPr indent="457200"/>
            <a:r>
              <a:rPr lang="zh-CN" altLang="en-US" sz="1700" dirty="0">
                <a:latin typeface="华文细黑" panose="02010600040101010101" pitchFamily="2" charset="-122"/>
                <a:ea typeface="华文细黑" panose="02010600040101010101" pitchFamily="2" charset="-122"/>
              </a:rPr>
              <a:t>在</a:t>
            </a:r>
            <a:r>
              <a:rPr lang="zh-CN" altLang="en-US" sz="1700" dirty="0" smtClean="0">
                <a:latin typeface="华文细黑" panose="02010600040101010101" pitchFamily="2" charset="-122"/>
                <a:ea typeface="华文细黑" panose="02010600040101010101" pitchFamily="2" charset="-122"/>
              </a:rPr>
              <a:t>寒假期间</a:t>
            </a:r>
            <a:r>
              <a:rPr lang="zh-CN" altLang="en-US" sz="1700" dirty="0">
                <a:latin typeface="华文细黑" panose="02010600040101010101" pitchFamily="2" charset="-122"/>
                <a:ea typeface="华文细黑" panose="02010600040101010101" pitchFamily="2" charset="-122"/>
              </a:rPr>
              <a:t>，主要完成的任务包括</a:t>
            </a:r>
            <a:r>
              <a:rPr lang="zh-CN" altLang="en-US" sz="1700" dirty="0" smtClean="0">
                <a:latin typeface="华文细黑" panose="02010600040101010101" pitchFamily="2" charset="-122"/>
                <a:ea typeface="华文细黑" panose="02010600040101010101" pitchFamily="2" charset="-122"/>
              </a:rPr>
              <a:t>论文的</a:t>
            </a:r>
            <a:r>
              <a:rPr lang="zh-CN" altLang="en-US" sz="1700" dirty="0">
                <a:latin typeface="华文细黑" panose="02010600040101010101" pitchFamily="2" charset="-122"/>
                <a:ea typeface="华文细黑" panose="02010600040101010101" pitchFamily="2" charset="-122"/>
              </a:rPr>
              <a:t>阅读以及总结；以及</a:t>
            </a:r>
            <a:r>
              <a:rPr lang="zh-CN" altLang="en-US" sz="1700" dirty="0" smtClean="0">
                <a:latin typeface="华文细黑" panose="02010600040101010101" pitchFamily="2" charset="-122"/>
                <a:ea typeface="华文细黑" panose="02010600040101010101" pitchFamily="2" charset="-122"/>
              </a:rPr>
              <a:t>完成</a:t>
            </a:r>
            <a:r>
              <a:rPr lang="zh-CN" altLang="en-US" sz="1700" dirty="0">
                <a:latin typeface="华文细黑" panose="02010600040101010101" pitchFamily="2" charset="-122"/>
                <a:ea typeface="华文细黑" panose="02010600040101010101" pitchFamily="2" charset="-122"/>
              </a:rPr>
              <a:t>组内</a:t>
            </a:r>
            <a:r>
              <a:rPr lang="zh-CN" altLang="en-US" sz="1700" dirty="0" smtClean="0">
                <a:latin typeface="华文细黑" panose="02010600040101010101" pitchFamily="2" charset="-122"/>
                <a:ea typeface="华文细黑" panose="02010600040101010101" pitchFamily="2" charset="-122"/>
              </a:rPr>
              <a:t>项目</a:t>
            </a:r>
            <a:r>
              <a:rPr lang="zh-CN" altLang="en-US" sz="1700" dirty="0">
                <a:latin typeface="华文细黑" panose="02010600040101010101" pitchFamily="2" charset="-122"/>
                <a:ea typeface="华文细黑" panose="02010600040101010101" pitchFamily="2" charset="-122"/>
              </a:rPr>
              <a:t>书与我相关部分的撰写。</a:t>
            </a:r>
          </a:p>
        </p:txBody>
      </p:sp>
      <p:pic>
        <p:nvPicPr>
          <p:cNvPr id="1568" name="图片 156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6547" y="-203200"/>
            <a:ext cx="5175453" cy="6070927"/>
          </a:xfrm>
          <a:prstGeom prst="rect">
            <a:avLst/>
          </a:prstGeom>
        </p:spPr>
      </p:pic>
      <p:sp>
        <p:nvSpPr>
          <p:cNvPr id="17" name="文本框 16"/>
          <p:cNvSpPr txBox="1"/>
          <p:nvPr/>
        </p:nvSpPr>
        <p:spPr>
          <a:xfrm>
            <a:off x="1423035" y="508635"/>
            <a:ext cx="2868295" cy="583565"/>
          </a:xfrm>
          <a:prstGeom prst="rect">
            <a:avLst/>
          </a:prstGeom>
          <a:noFill/>
        </p:spPr>
        <p:txBody>
          <a:bodyPr wrap="square" rtlCol="0">
            <a:spAutoFit/>
          </a:bodyPr>
          <a:lstStyle/>
          <a:p>
            <a:r>
              <a:rPr lang="zh-CN" altLang="en-US" sz="3200" dirty="0">
                <a:latin typeface="方正兰亭粗黑简体" panose="02000000000000000000" pitchFamily="2" charset="-122"/>
                <a:ea typeface="方正兰亭粗黑简体" panose="02000000000000000000" pitchFamily="2" charset="-122"/>
              </a:rPr>
              <a:t>主要完成任务</a:t>
            </a:r>
          </a:p>
        </p:txBody>
      </p:sp>
      <p:grpSp>
        <p:nvGrpSpPr>
          <p:cNvPr id="3" name="组合 2"/>
          <p:cNvGrpSpPr/>
          <p:nvPr/>
        </p:nvGrpSpPr>
        <p:grpSpPr>
          <a:xfrm>
            <a:off x="310029" y="279122"/>
            <a:ext cx="1085080" cy="1124297"/>
            <a:chOff x="310029" y="279122"/>
            <a:chExt cx="1085080" cy="1124297"/>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029" y="279122"/>
              <a:ext cx="1085080" cy="1040812"/>
            </a:xfrm>
            <a:prstGeom prst="rect">
              <a:avLst/>
            </a:prstGeom>
          </p:spPr>
        </p:pic>
        <p:sp>
          <p:nvSpPr>
            <p:cNvPr id="16" name="文本框 15"/>
            <p:cNvSpPr txBox="1"/>
            <p:nvPr/>
          </p:nvSpPr>
          <p:spPr>
            <a:xfrm>
              <a:off x="338165" y="295423"/>
              <a:ext cx="832310" cy="1107996"/>
            </a:xfrm>
            <a:prstGeom prst="rect">
              <a:avLst/>
            </a:prstGeom>
            <a:noFill/>
          </p:spPr>
          <p:txBody>
            <a:bodyPr wrap="square" rtlCol="0">
              <a:spAutoFit/>
            </a:bodyPr>
            <a:lstStyle/>
            <a:p>
              <a:pPr algn="dist"/>
              <a:r>
                <a:rPr lang="en-US" altLang="zh-CN" sz="6600" b="1" dirty="0" smtClean="0">
                  <a:latin typeface="Impact" panose="020B0806030902050204" pitchFamily="34" charset="0"/>
                  <a:ea typeface="方正兰亭粗黑简体" panose="02000000000000000000" pitchFamily="2" charset="-122"/>
                </a:rPr>
                <a:t>1</a:t>
              </a:r>
              <a:endParaRPr lang="zh-CN" altLang="en-US" sz="6600" b="1" dirty="0">
                <a:latin typeface="Impact" panose="020B0806030902050204" pitchFamily="34" charset="0"/>
                <a:ea typeface="方正兰亭粗黑简体" panose="02000000000000000000"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70"/>
                                        </p:tgtEl>
                                        <p:attrNameLst>
                                          <p:attrName>style.visibility</p:attrName>
                                        </p:attrNameLst>
                                      </p:cBhvr>
                                      <p:to>
                                        <p:strVal val="visible"/>
                                      </p:to>
                                    </p:set>
                                    <p:animEffect transition="in" filter="barn(inVertical)">
                                      <p:cBhvr>
                                        <p:cTn id="7" dur="500"/>
                                        <p:tgtEl>
                                          <p:spTgt spid="157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67"/>
                                        </p:tgtEl>
                                        <p:attrNameLst>
                                          <p:attrName>style.visibility</p:attrName>
                                        </p:attrNameLst>
                                      </p:cBhvr>
                                      <p:to>
                                        <p:strVal val="visible"/>
                                      </p:to>
                                    </p:set>
                                    <p:animEffect transition="in" filter="barn(inVertical)">
                                      <p:cBhvr>
                                        <p:cTn id="10" dur="500"/>
                                        <p:tgtEl>
                                          <p:spTgt spid="1567"/>
                                        </p:tgtEl>
                                      </p:cBhvr>
                                    </p:animEffect>
                                  </p:childTnLst>
                                </p:cTn>
                              </p:par>
                              <p:par>
                                <p:cTn id="11" presetID="16" presetClass="entr" presetSubtype="21" fill="hold" nodeType="withEffect">
                                  <p:stCondLst>
                                    <p:cond delay="0"/>
                                  </p:stCondLst>
                                  <p:childTnLst>
                                    <p:set>
                                      <p:cBhvr>
                                        <p:cTn id="12" dur="1" fill="hold">
                                          <p:stCondLst>
                                            <p:cond delay="0"/>
                                          </p:stCondLst>
                                        </p:cTn>
                                        <p:tgtEl>
                                          <p:spTgt spid="1568"/>
                                        </p:tgtEl>
                                        <p:attrNameLst>
                                          <p:attrName>style.visibility</p:attrName>
                                        </p:attrNameLst>
                                      </p:cBhvr>
                                      <p:to>
                                        <p:strVal val="visible"/>
                                      </p:to>
                                    </p:set>
                                    <p:animEffect transition="in" filter="barn(inVertical)">
                                      <p:cBhvr>
                                        <p:cTn id="13" dur="500"/>
                                        <p:tgtEl>
                                          <p:spTgt spid="1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 grpId="0" bldLvl="0" animBg="1"/>
      <p:bldP spid="15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423245" y="508418"/>
            <a:ext cx="2686035" cy="583565"/>
          </a:xfrm>
          <a:prstGeom prst="rect">
            <a:avLst/>
          </a:prstGeom>
          <a:noFill/>
        </p:spPr>
        <p:txBody>
          <a:bodyPr wrap="square" rtlCol="0">
            <a:spAutoFit/>
          </a:bodyPr>
          <a:lstStyle/>
          <a:p>
            <a:pPr algn="just">
              <a:spcAft>
                <a:spcPts val="0"/>
              </a:spcAft>
            </a:pPr>
            <a:r>
              <a:rPr lang="zh-CN" altLang="zh-CN" sz="3200" kern="100" dirty="0">
                <a:latin typeface="方正兰亭粗黑简体" panose="02000000000000000000" pitchFamily="2" charset="-122"/>
                <a:ea typeface="方正兰亭粗黑简体" panose="02000000000000000000" pitchFamily="2" charset="-122"/>
                <a:cs typeface="Times New Roman" panose="02020603050405020304" pitchFamily="18" charset="0"/>
              </a:rPr>
              <a:t>论文阅读</a:t>
            </a:r>
          </a:p>
        </p:txBody>
      </p:sp>
      <p:grpSp>
        <p:nvGrpSpPr>
          <p:cNvPr id="63" name="组合 62"/>
          <p:cNvGrpSpPr/>
          <p:nvPr/>
        </p:nvGrpSpPr>
        <p:grpSpPr>
          <a:xfrm>
            <a:off x="310029" y="279122"/>
            <a:ext cx="1085080" cy="1124297"/>
            <a:chOff x="310029" y="279122"/>
            <a:chExt cx="1085080" cy="1124297"/>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029" y="279122"/>
              <a:ext cx="1085080" cy="1040812"/>
            </a:xfrm>
            <a:prstGeom prst="rect">
              <a:avLst/>
            </a:prstGeom>
          </p:spPr>
        </p:pic>
        <p:sp>
          <p:nvSpPr>
            <p:cNvPr id="65" name="文本框 64"/>
            <p:cNvSpPr txBox="1"/>
            <p:nvPr/>
          </p:nvSpPr>
          <p:spPr>
            <a:xfrm>
              <a:off x="338165" y="295423"/>
              <a:ext cx="832310" cy="1107996"/>
            </a:xfrm>
            <a:prstGeom prst="rect">
              <a:avLst/>
            </a:prstGeom>
            <a:noFill/>
          </p:spPr>
          <p:txBody>
            <a:bodyPr wrap="square" rtlCol="0">
              <a:spAutoFit/>
            </a:bodyPr>
            <a:lstStyle/>
            <a:p>
              <a:pPr algn="dist"/>
              <a:r>
                <a:rPr lang="en-US" altLang="zh-CN" sz="6600" b="1" dirty="0" smtClean="0">
                  <a:latin typeface="Impact" panose="020B0806030902050204" pitchFamily="34" charset="0"/>
                  <a:ea typeface="方正兰亭粗黑简体" panose="02000000000000000000" pitchFamily="2" charset="-122"/>
                </a:rPr>
                <a:t>2</a:t>
              </a:r>
              <a:endParaRPr lang="zh-CN" altLang="en-US" sz="6600" b="1" dirty="0">
                <a:latin typeface="Impact" panose="020B0806030902050204" pitchFamily="34" charset="0"/>
                <a:ea typeface="方正兰亭粗黑简体" panose="02000000000000000000" pitchFamily="2" charset="-122"/>
              </a:endParaRPr>
            </a:p>
          </p:txBody>
        </p:sp>
      </p:grpSp>
      <p:sp>
        <p:nvSpPr>
          <p:cNvPr id="4" name="TextBox 3"/>
          <p:cNvSpPr txBox="1"/>
          <p:nvPr/>
        </p:nvSpPr>
        <p:spPr>
          <a:xfrm>
            <a:off x="675640" y="1572260"/>
            <a:ext cx="5041265" cy="3693319"/>
          </a:xfrm>
          <a:prstGeom prst="rect">
            <a:avLst/>
          </a:prstGeom>
          <a:noFill/>
        </p:spPr>
        <p:txBody>
          <a:bodyPr wrap="square" rtlCol="0">
            <a:spAutoFit/>
          </a:bodyPr>
          <a:lstStyle/>
          <a:p>
            <a:pPr indent="457200" fontAlgn="auto"/>
            <a:r>
              <a:rPr lang="zh-CN" altLang="en-US" dirty="0" smtClean="0"/>
              <a:t>寒假期间，阅读的论文主要是与新能源负荷预测相关。</a:t>
            </a:r>
          </a:p>
          <a:p>
            <a:r>
              <a:rPr lang="zh-CN" altLang="en-US" dirty="0" smtClean="0"/>
              <a:t>包括综述：</a:t>
            </a:r>
          </a:p>
          <a:p>
            <a:r>
              <a:rPr lang="en-US" altLang="zh-CN" dirty="0" smtClean="0"/>
              <a:t>[1</a:t>
            </a:r>
            <a:r>
              <a:rPr lang="en-US" altLang="zh-CN" dirty="0"/>
              <a:t>] </a:t>
            </a:r>
            <a:r>
              <a:rPr lang="en-US" altLang="zh-CN" dirty="0" err="1"/>
              <a:t>光伏发电出力预测技术研究综述</a:t>
            </a:r>
            <a:endParaRPr lang="en-US" altLang="zh-CN" dirty="0"/>
          </a:p>
          <a:p>
            <a:pPr indent="457200" fontAlgn="auto"/>
            <a:r>
              <a:rPr lang="zh-CN" altLang="en-US" dirty="0"/>
              <a:t>本</a:t>
            </a:r>
            <a:r>
              <a:rPr lang="en-US" altLang="zh-CN" dirty="0"/>
              <a:t>文</a:t>
            </a:r>
            <a:r>
              <a:rPr lang="zh-CN" altLang="en-US" dirty="0"/>
              <a:t>主要</a:t>
            </a:r>
            <a:r>
              <a:rPr lang="en-US" altLang="zh-CN" dirty="0" err="1"/>
              <a:t>对光伏发电出力预测技术的研究成果进行归纳总结</a:t>
            </a:r>
            <a:r>
              <a:rPr lang="en-US" altLang="zh-CN" dirty="0"/>
              <a:t>。</a:t>
            </a:r>
          </a:p>
          <a:p>
            <a:pPr indent="457200" fontAlgn="auto"/>
            <a:r>
              <a:rPr lang="zh-CN" altLang="en-US" dirty="0"/>
              <a:t>此文</a:t>
            </a:r>
            <a:r>
              <a:rPr lang="en-US" altLang="zh-CN" dirty="0" err="1" smtClean="0"/>
              <a:t>分析</a:t>
            </a:r>
            <a:r>
              <a:rPr lang="zh-CN" altLang="en-US" dirty="0" smtClean="0"/>
              <a:t>了</a:t>
            </a:r>
            <a:r>
              <a:rPr lang="en-US" altLang="zh-CN" dirty="0" smtClean="0"/>
              <a:t>光伏发电系统的发展及预测现状</a:t>
            </a:r>
            <a:r>
              <a:rPr lang="en-US" altLang="zh-CN" dirty="0"/>
              <a:t>；然后，从点预测、区间预测和概率预测三个方面，分别对当前的预测方法及技术、预测效果的衡量指标等进行了梳理、归类、总结和评述；最后，根据目前我国光伏产业的现状及发展趋势，探讨未来光伏发展及出力预测的研究方向。</a:t>
            </a:r>
          </a:p>
          <a:p>
            <a:endParaRPr lang="en-US" altLang="zh-CN" dirty="0" smtClean="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209" y="553606"/>
            <a:ext cx="4872463" cy="5472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423245" y="508418"/>
            <a:ext cx="2686035" cy="583565"/>
          </a:xfrm>
          <a:prstGeom prst="rect">
            <a:avLst/>
          </a:prstGeom>
          <a:noFill/>
        </p:spPr>
        <p:txBody>
          <a:bodyPr wrap="square" rtlCol="0">
            <a:spAutoFit/>
          </a:bodyPr>
          <a:lstStyle/>
          <a:p>
            <a:pPr algn="just">
              <a:spcAft>
                <a:spcPts val="0"/>
              </a:spcAft>
            </a:pPr>
            <a:r>
              <a:rPr lang="zh-CN" altLang="zh-CN" sz="3200" kern="100" dirty="0">
                <a:latin typeface="方正兰亭粗黑简体" panose="02000000000000000000" pitchFamily="2" charset="-122"/>
                <a:ea typeface="方正兰亭粗黑简体" panose="02000000000000000000" pitchFamily="2" charset="-122"/>
                <a:cs typeface="Times New Roman" panose="02020603050405020304" pitchFamily="18" charset="0"/>
              </a:rPr>
              <a:t>论文阅读</a:t>
            </a:r>
          </a:p>
        </p:txBody>
      </p:sp>
      <p:grpSp>
        <p:nvGrpSpPr>
          <p:cNvPr id="63" name="组合 62"/>
          <p:cNvGrpSpPr/>
          <p:nvPr/>
        </p:nvGrpSpPr>
        <p:grpSpPr>
          <a:xfrm>
            <a:off x="310029" y="279122"/>
            <a:ext cx="1085080" cy="1124297"/>
            <a:chOff x="310029" y="279122"/>
            <a:chExt cx="1085080" cy="1124297"/>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029" y="279122"/>
              <a:ext cx="1085080" cy="1040812"/>
            </a:xfrm>
            <a:prstGeom prst="rect">
              <a:avLst/>
            </a:prstGeom>
          </p:spPr>
        </p:pic>
        <p:sp>
          <p:nvSpPr>
            <p:cNvPr id="65" name="文本框 64"/>
            <p:cNvSpPr txBox="1"/>
            <p:nvPr/>
          </p:nvSpPr>
          <p:spPr>
            <a:xfrm>
              <a:off x="338165" y="295423"/>
              <a:ext cx="832310" cy="1107996"/>
            </a:xfrm>
            <a:prstGeom prst="rect">
              <a:avLst/>
            </a:prstGeom>
            <a:noFill/>
          </p:spPr>
          <p:txBody>
            <a:bodyPr wrap="square" rtlCol="0">
              <a:spAutoFit/>
            </a:bodyPr>
            <a:lstStyle/>
            <a:p>
              <a:pPr algn="dist"/>
              <a:r>
                <a:rPr lang="en-US" altLang="zh-CN" sz="6600" b="1" dirty="0" smtClean="0">
                  <a:latin typeface="Impact" panose="020B0806030902050204" pitchFamily="34" charset="0"/>
                  <a:ea typeface="方正兰亭粗黑简体" panose="02000000000000000000" pitchFamily="2" charset="-122"/>
                </a:rPr>
                <a:t>2</a:t>
              </a:r>
              <a:endParaRPr lang="zh-CN" altLang="en-US" sz="6600" b="1" dirty="0">
                <a:latin typeface="Impact" panose="020B0806030902050204" pitchFamily="34" charset="0"/>
                <a:ea typeface="方正兰亭粗黑简体" panose="02000000000000000000" pitchFamily="2" charset="-122"/>
              </a:endParaRPr>
            </a:p>
          </p:txBody>
        </p:sp>
      </p:grpSp>
      <p:sp>
        <p:nvSpPr>
          <p:cNvPr id="3" name="TextBox 2"/>
          <p:cNvSpPr txBox="1"/>
          <p:nvPr/>
        </p:nvSpPr>
        <p:spPr>
          <a:xfrm>
            <a:off x="642938" y="1671638"/>
            <a:ext cx="11101387" cy="1200329"/>
          </a:xfrm>
          <a:prstGeom prst="rect">
            <a:avLst/>
          </a:prstGeom>
          <a:noFill/>
        </p:spPr>
        <p:txBody>
          <a:bodyPr wrap="square" rtlCol="0">
            <a:spAutoFit/>
          </a:bodyPr>
          <a:lstStyle/>
          <a:p>
            <a:r>
              <a:rPr lang="en-US" altLang="zh-CN" dirty="0" smtClean="0"/>
              <a:t>[2]</a:t>
            </a:r>
            <a:r>
              <a:rPr lang="zh-CN" altLang="en-US" dirty="0"/>
              <a:t>高比例可再生能源电力系统结构形态演化及电力预测展望</a:t>
            </a:r>
            <a:endParaRPr lang="en-US" altLang="zh-CN" dirty="0" smtClean="0"/>
          </a:p>
          <a:p>
            <a:pPr indent="457200"/>
            <a:r>
              <a:rPr lang="zh-CN" altLang="en-US" dirty="0" smtClean="0"/>
              <a:t>本文对</a:t>
            </a:r>
            <a:r>
              <a:rPr lang="zh-CN" altLang="en-US" dirty="0"/>
              <a:t>高比例可再生能源电力系统</a:t>
            </a:r>
            <a:r>
              <a:rPr lang="zh-CN" altLang="en-US" dirty="0" smtClean="0"/>
              <a:t>结构形态演化</a:t>
            </a:r>
            <a:r>
              <a:rPr lang="zh-CN" altLang="en-US" dirty="0"/>
              <a:t>及电力预测方法进行了阐述。首先分析了电力系统结构形态的内涵及其要素，建立了其</a:t>
            </a:r>
            <a:r>
              <a:rPr lang="zh-CN" altLang="en-US" dirty="0" smtClean="0"/>
              <a:t>形态演化</a:t>
            </a:r>
            <a:r>
              <a:rPr lang="zh-CN" altLang="en-US" dirty="0"/>
              <a:t>的驱动力综合模型，然后结合高比例可再生能源发展趋势，分析其对电力系统形态结构的</a:t>
            </a:r>
            <a:r>
              <a:rPr lang="zh-CN" altLang="en-US" dirty="0" smtClean="0"/>
              <a:t>影响</a:t>
            </a:r>
            <a:r>
              <a:rPr lang="zh-CN" altLang="en-US" dirty="0"/>
              <a:t>，</a:t>
            </a:r>
            <a:r>
              <a:rPr lang="zh-CN" altLang="en-US" dirty="0" smtClean="0"/>
              <a:t>建立了高</a:t>
            </a:r>
            <a:r>
              <a:rPr lang="zh-CN" altLang="en-US" dirty="0"/>
              <a:t>比例可再生能源驱动的电力系统形态演化模型。</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518527"/>
            <a:ext cx="4962444" cy="523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3631" y="3133725"/>
            <a:ext cx="4893469" cy="2899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9548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7"/>
                                        </p:tgtEl>
                                        <p:attrNameLst>
                                          <p:attrName>style.visibility</p:attrName>
                                        </p:attrNameLst>
                                      </p:cBhvr>
                                      <p:to>
                                        <p:strVal val="visible"/>
                                      </p:to>
                                    </p:set>
                                    <p:animEffect transition="in" filter="fade">
                                      <p:cBhvr>
                                        <p:cTn id="14" dur="1000"/>
                                        <p:tgtEl>
                                          <p:spTgt spid="1027"/>
                                        </p:tgtEl>
                                      </p:cBhvr>
                                    </p:animEffect>
                                    <p:anim calcmode="lin" valueType="num">
                                      <p:cBhvr>
                                        <p:cTn id="15" dur="1000" fill="hold"/>
                                        <p:tgtEl>
                                          <p:spTgt spid="1027"/>
                                        </p:tgtEl>
                                        <p:attrNameLst>
                                          <p:attrName>ppt_x</p:attrName>
                                        </p:attrNameLst>
                                      </p:cBhvr>
                                      <p:tavLst>
                                        <p:tav tm="0">
                                          <p:val>
                                            <p:strVal val="#ppt_x"/>
                                          </p:val>
                                        </p:tav>
                                        <p:tav tm="100000">
                                          <p:val>
                                            <p:strVal val="#ppt_x"/>
                                          </p:val>
                                        </p:tav>
                                      </p:tavLst>
                                    </p:anim>
                                    <p:anim calcmode="lin" valueType="num">
                                      <p:cBhvr>
                                        <p:cTn id="16"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423245" y="508418"/>
            <a:ext cx="2686035" cy="583565"/>
          </a:xfrm>
          <a:prstGeom prst="rect">
            <a:avLst/>
          </a:prstGeom>
          <a:noFill/>
        </p:spPr>
        <p:txBody>
          <a:bodyPr wrap="square" rtlCol="0">
            <a:spAutoFit/>
          </a:bodyPr>
          <a:lstStyle/>
          <a:p>
            <a:pPr algn="just">
              <a:spcAft>
                <a:spcPts val="0"/>
              </a:spcAft>
            </a:pPr>
            <a:r>
              <a:rPr lang="zh-CN" altLang="zh-CN" sz="3200" kern="100" dirty="0">
                <a:latin typeface="方正兰亭粗黑简体" panose="02000000000000000000" pitchFamily="2" charset="-122"/>
                <a:ea typeface="方正兰亭粗黑简体" panose="02000000000000000000" pitchFamily="2" charset="-122"/>
                <a:cs typeface="Times New Roman" panose="02020603050405020304" pitchFamily="18" charset="0"/>
              </a:rPr>
              <a:t>论文阅读</a:t>
            </a:r>
          </a:p>
        </p:txBody>
      </p:sp>
      <p:grpSp>
        <p:nvGrpSpPr>
          <p:cNvPr id="63" name="组合 62"/>
          <p:cNvGrpSpPr/>
          <p:nvPr/>
        </p:nvGrpSpPr>
        <p:grpSpPr>
          <a:xfrm>
            <a:off x="310029" y="279122"/>
            <a:ext cx="1085080" cy="1124297"/>
            <a:chOff x="310029" y="279122"/>
            <a:chExt cx="1085080" cy="1124297"/>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029" y="279122"/>
              <a:ext cx="1085080" cy="1040812"/>
            </a:xfrm>
            <a:prstGeom prst="rect">
              <a:avLst/>
            </a:prstGeom>
          </p:spPr>
        </p:pic>
        <p:sp>
          <p:nvSpPr>
            <p:cNvPr id="65" name="文本框 64"/>
            <p:cNvSpPr txBox="1"/>
            <p:nvPr/>
          </p:nvSpPr>
          <p:spPr>
            <a:xfrm>
              <a:off x="338165" y="295423"/>
              <a:ext cx="832310" cy="1107996"/>
            </a:xfrm>
            <a:prstGeom prst="rect">
              <a:avLst/>
            </a:prstGeom>
            <a:noFill/>
          </p:spPr>
          <p:txBody>
            <a:bodyPr wrap="square" rtlCol="0">
              <a:spAutoFit/>
            </a:bodyPr>
            <a:lstStyle/>
            <a:p>
              <a:pPr algn="dist"/>
              <a:r>
                <a:rPr lang="en-US" altLang="zh-CN" sz="6600" b="1" dirty="0" smtClean="0">
                  <a:latin typeface="Impact" panose="020B0806030902050204" pitchFamily="34" charset="0"/>
                  <a:ea typeface="方正兰亭粗黑简体" panose="02000000000000000000" pitchFamily="2" charset="-122"/>
                </a:rPr>
                <a:t>2</a:t>
              </a:r>
              <a:endParaRPr lang="zh-CN" altLang="en-US" sz="6600" b="1" dirty="0">
                <a:latin typeface="Impact" panose="020B0806030902050204" pitchFamily="34" charset="0"/>
                <a:ea typeface="方正兰亭粗黑简体" panose="02000000000000000000" pitchFamily="2" charset="-122"/>
              </a:endParaRPr>
            </a:p>
          </p:txBody>
        </p:sp>
      </p:grpSp>
      <p:pic>
        <p:nvPicPr>
          <p:cNvPr id="8" name="图片 7"/>
          <p:cNvPicPr>
            <a:picLocks noChangeAspect="1"/>
          </p:cNvPicPr>
          <p:nvPr/>
        </p:nvPicPr>
        <p:blipFill>
          <a:blip r:embed="rId3"/>
          <a:stretch>
            <a:fillRect/>
          </a:stretch>
        </p:blipFill>
        <p:spPr>
          <a:xfrm>
            <a:off x="5918545" y="2055042"/>
            <a:ext cx="5723890" cy="3056890"/>
          </a:xfrm>
          <a:prstGeom prst="rect">
            <a:avLst/>
          </a:prstGeom>
        </p:spPr>
      </p:pic>
      <p:sp>
        <p:nvSpPr>
          <p:cNvPr id="9" name="文本框 7"/>
          <p:cNvSpPr txBox="1"/>
          <p:nvPr/>
        </p:nvSpPr>
        <p:spPr>
          <a:xfrm>
            <a:off x="310029" y="2313170"/>
            <a:ext cx="5346700" cy="2031325"/>
          </a:xfrm>
          <a:prstGeom prst="rect">
            <a:avLst/>
          </a:prstGeom>
          <a:noFill/>
        </p:spPr>
        <p:txBody>
          <a:bodyPr wrap="square" rtlCol="0">
            <a:spAutoFit/>
          </a:bodyPr>
          <a:lstStyle/>
          <a:p>
            <a:pPr indent="0" fontAlgn="auto"/>
            <a:r>
              <a:rPr lang="en-US" altLang="zh-CN" dirty="0" smtClean="0">
                <a:sym typeface="+mn-ea"/>
              </a:rPr>
              <a:t>[3]Integrating </a:t>
            </a:r>
            <a:r>
              <a:rPr lang="en-US" altLang="zh-CN" dirty="0">
                <a:sym typeface="+mn-ea"/>
              </a:rPr>
              <a:t>Gray Data Preprocessor and Deep Belief Network for Day-Ahead PV Power Output Forecast</a:t>
            </a:r>
            <a:endParaRPr lang="en-US" altLang="zh-CN" dirty="0"/>
          </a:p>
          <a:p>
            <a:pPr indent="0" fontAlgn="auto"/>
            <a:r>
              <a:rPr lang="en-US" altLang="zh-CN" dirty="0">
                <a:sym typeface="+mn-ea"/>
              </a:rPr>
              <a:t>(</a:t>
            </a:r>
            <a:r>
              <a:rPr lang="en-US" altLang="zh-CN" dirty="0" err="1" smtClean="0">
                <a:sym typeface="+mn-ea"/>
              </a:rPr>
              <a:t>灰色数据预处理与深度</a:t>
            </a:r>
            <a:r>
              <a:rPr lang="zh-CN" altLang="en-US" dirty="0" smtClean="0">
                <a:sym typeface="+mn-ea"/>
              </a:rPr>
              <a:t>置信</a:t>
            </a:r>
            <a:r>
              <a:rPr lang="en-US" altLang="zh-CN" dirty="0" err="1" smtClean="0">
                <a:sym typeface="+mn-ea"/>
              </a:rPr>
              <a:t>网络相结合的日前光伏发电量预测</a:t>
            </a:r>
            <a:r>
              <a:rPr lang="en-US" altLang="zh-CN" dirty="0">
                <a:sym typeface="+mn-ea"/>
              </a:rPr>
              <a:t>)</a:t>
            </a:r>
            <a:endParaRPr lang="en-US" altLang="zh-CN" dirty="0"/>
          </a:p>
          <a:p>
            <a:pPr indent="457200"/>
            <a:r>
              <a:rPr lang="en-US" altLang="zh-CN" dirty="0" err="1" smtClean="0">
                <a:sym typeface="+mn-ea"/>
              </a:rPr>
              <a:t>本文提出了一种基于深度</a:t>
            </a:r>
            <a:r>
              <a:rPr lang="zh-CN" altLang="en-US" dirty="0" smtClean="0">
                <a:sym typeface="+mn-ea"/>
              </a:rPr>
              <a:t>置信</a:t>
            </a:r>
            <a:r>
              <a:rPr lang="en-US" altLang="zh-CN" dirty="0" err="1" smtClean="0">
                <a:sym typeface="+mn-ea"/>
              </a:rPr>
              <a:t>网络</a:t>
            </a:r>
            <a:r>
              <a:rPr lang="en-US" altLang="zh-CN" dirty="0" err="1">
                <a:sym typeface="+mn-ea"/>
              </a:rPr>
              <a:t>（DBN）和灰色理论数据预处理器（GT-DBN）</a:t>
            </a:r>
            <a:r>
              <a:rPr lang="en-US" altLang="zh-CN" dirty="0" err="1" smtClean="0">
                <a:sym typeface="+mn-ea"/>
              </a:rPr>
              <a:t>相结合的光伏发电日前预测模型</a:t>
            </a:r>
            <a:r>
              <a:rPr lang="zh-CN" altLang="en-US" dirty="0" smtClean="0">
                <a:sym typeface="+mn-ea"/>
              </a:rPr>
              <a:t>。</a:t>
            </a:r>
            <a:endParaRPr lang="zh-CN" altLang="en-US" dirty="0"/>
          </a:p>
        </p:txBody>
      </p:sp>
    </p:spTree>
    <p:extLst>
      <p:ext uri="{BB962C8B-B14F-4D97-AF65-F5344CB8AC3E}">
        <p14:creationId xmlns:p14="http://schemas.microsoft.com/office/powerpoint/2010/main" val="28285559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423245" y="508418"/>
            <a:ext cx="2686035" cy="583565"/>
          </a:xfrm>
          <a:prstGeom prst="rect">
            <a:avLst/>
          </a:prstGeom>
          <a:noFill/>
        </p:spPr>
        <p:txBody>
          <a:bodyPr wrap="square" rtlCol="0">
            <a:spAutoFit/>
          </a:bodyPr>
          <a:lstStyle/>
          <a:p>
            <a:pPr algn="just">
              <a:spcAft>
                <a:spcPts val="0"/>
              </a:spcAft>
            </a:pPr>
            <a:r>
              <a:rPr lang="zh-CN" altLang="zh-CN" sz="3200" kern="100" dirty="0">
                <a:latin typeface="方正兰亭粗黑简体" panose="02000000000000000000" pitchFamily="2" charset="-122"/>
                <a:ea typeface="方正兰亭粗黑简体" panose="02000000000000000000" pitchFamily="2" charset="-122"/>
                <a:cs typeface="Times New Roman" panose="02020603050405020304" pitchFamily="18" charset="0"/>
              </a:rPr>
              <a:t>论文阅读</a:t>
            </a:r>
          </a:p>
        </p:txBody>
      </p:sp>
      <p:grpSp>
        <p:nvGrpSpPr>
          <p:cNvPr id="63" name="组合 62"/>
          <p:cNvGrpSpPr/>
          <p:nvPr/>
        </p:nvGrpSpPr>
        <p:grpSpPr>
          <a:xfrm>
            <a:off x="310029" y="279122"/>
            <a:ext cx="1085080" cy="1124297"/>
            <a:chOff x="310029" y="279122"/>
            <a:chExt cx="1085080" cy="1124297"/>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029" y="279122"/>
              <a:ext cx="1085080" cy="1040812"/>
            </a:xfrm>
            <a:prstGeom prst="rect">
              <a:avLst/>
            </a:prstGeom>
          </p:spPr>
        </p:pic>
        <p:sp>
          <p:nvSpPr>
            <p:cNvPr id="65" name="文本框 64"/>
            <p:cNvSpPr txBox="1"/>
            <p:nvPr/>
          </p:nvSpPr>
          <p:spPr>
            <a:xfrm>
              <a:off x="338165" y="295423"/>
              <a:ext cx="832310" cy="1107996"/>
            </a:xfrm>
            <a:prstGeom prst="rect">
              <a:avLst/>
            </a:prstGeom>
            <a:noFill/>
          </p:spPr>
          <p:txBody>
            <a:bodyPr wrap="square" rtlCol="0">
              <a:spAutoFit/>
            </a:bodyPr>
            <a:lstStyle/>
            <a:p>
              <a:pPr algn="dist"/>
              <a:r>
                <a:rPr lang="en-US" altLang="zh-CN" sz="6600" b="1" dirty="0" smtClean="0">
                  <a:latin typeface="Impact" panose="020B0806030902050204" pitchFamily="34" charset="0"/>
                  <a:ea typeface="方正兰亭粗黑简体" panose="02000000000000000000" pitchFamily="2" charset="-122"/>
                </a:rPr>
                <a:t>2</a:t>
              </a:r>
              <a:endParaRPr lang="zh-CN" altLang="en-US" sz="6600" b="1" dirty="0">
                <a:latin typeface="Impact" panose="020B0806030902050204" pitchFamily="34" charset="0"/>
                <a:ea typeface="方正兰亭粗黑简体" panose="02000000000000000000" pitchFamily="2" charset="-122"/>
              </a:endParaRPr>
            </a:p>
          </p:txBody>
        </p:sp>
      </p:grpSp>
      <p:sp>
        <p:nvSpPr>
          <p:cNvPr id="2" name="文本框 1"/>
          <p:cNvSpPr txBox="1"/>
          <p:nvPr/>
        </p:nvSpPr>
        <p:spPr>
          <a:xfrm>
            <a:off x="546100" y="1536065"/>
            <a:ext cx="11099800" cy="1477328"/>
          </a:xfrm>
          <a:prstGeom prst="rect">
            <a:avLst/>
          </a:prstGeom>
          <a:noFill/>
        </p:spPr>
        <p:txBody>
          <a:bodyPr wrap="square" rtlCol="0">
            <a:spAutoFit/>
          </a:bodyPr>
          <a:lstStyle/>
          <a:p>
            <a:r>
              <a:rPr lang="en-US" altLang="zh-CN" dirty="0" smtClean="0"/>
              <a:t>[4]Very </a:t>
            </a:r>
            <a:r>
              <a:rPr lang="en-US" altLang="zh-CN" dirty="0"/>
              <a:t>Short-Term Nonparametric </a:t>
            </a:r>
            <a:r>
              <a:rPr lang="en-US" altLang="zh-CN" dirty="0" smtClean="0"/>
              <a:t>Probabilistic Forecasting </a:t>
            </a:r>
            <a:r>
              <a:rPr lang="en-US" altLang="zh-CN" dirty="0"/>
              <a:t>of Renewable Energy Generation—With Application to Solar Energy</a:t>
            </a:r>
          </a:p>
          <a:p>
            <a:r>
              <a:rPr lang="en-US" altLang="zh-CN" dirty="0"/>
              <a:t>(</a:t>
            </a:r>
            <a:r>
              <a:rPr lang="en-US" altLang="zh-CN" dirty="0" err="1"/>
              <a:t>可再生能源发电的极短期非参数概率预测及其在太阳能中的应用</a:t>
            </a:r>
            <a:r>
              <a:rPr lang="en-US" altLang="zh-CN" dirty="0" smtClean="0"/>
              <a:t>)</a:t>
            </a:r>
          </a:p>
          <a:p>
            <a:pPr indent="457200" fontAlgn="auto"/>
            <a:r>
              <a:rPr lang="zh-CN" altLang="en-US" dirty="0" smtClean="0"/>
              <a:t>通过</a:t>
            </a:r>
            <a:r>
              <a:rPr lang="en-US" altLang="zh-CN" dirty="0" err="1" smtClean="0">
                <a:sym typeface="+mn-ea"/>
              </a:rPr>
              <a:t>本文针对太阳能发电的情况，在没有天空成像和云通道信息的情况下，仅提供电力和气象测量数据的情况下</a:t>
            </a:r>
            <a:r>
              <a:rPr lang="en-US" altLang="zh-CN" dirty="0" smtClean="0">
                <a:sym typeface="+mn-ea"/>
              </a:rPr>
              <a:t>，</a:t>
            </a:r>
            <a:r>
              <a:rPr lang="zh-CN" altLang="en-US" dirty="0" smtClean="0">
                <a:sym typeface="+mn-ea"/>
              </a:rPr>
              <a:t>提出了</a:t>
            </a:r>
            <a:r>
              <a:rPr lang="zh-CN" altLang="en-US" dirty="0" smtClean="0"/>
              <a:t>主要</a:t>
            </a:r>
            <a:r>
              <a:rPr lang="en-US" altLang="zh-CN" dirty="0" err="1" smtClean="0"/>
              <a:t>以极限学习机（ELM）作为快速回归模型</a:t>
            </a:r>
            <a:r>
              <a:rPr lang="zh-CN" altLang="en-US" dirty="0"/>
              <a:t>。</a:t>
            </a:r>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423245" y="508418"/>
            <a:ext cx="2686035" cy="583565"/>
          </a:xfrm>
          <a:prstGeom prst="rect">
            <a:avLst/>
          </a:prstGeom>
          <a:noFill/>
        </p:spPr>
        <p:txBody>
          <a:bodyPr wrap="square" rtlCol="0">
            <a:spAutoFit/>
          </a:bodyPr>
          <a:lstStyle/>
          <a:p>
            <a:pPr algn="just">
              <a:spcAft>
                <a:spcPts val="0"/>
              </a:spcAft>
            </a:pPr>
            <a:r>
              <a:rPr lang="zh-CN" altLang="zh-CN" sz="3200" kern="100" dirty="0">
                <a:latin typeface="方正兰亭粗黑简体" panose="02000000000000000000" pitchFamily="2" charset="-122"/>
                <a:ea typeface="方正兰亭粗黑简体" panose="02000000000000000000" pitchFamily="2" charset="-122"/>
                <a:cs typeface="Times New Roman" panose="02020603050405020304" pitchFamily="18" charset="0"/>
              </a:rPr>
              <a:t>论文阅读</a:t>
            </a:r>
          </a:p>
        </p:txBody>
      </p:sp>
      <p:grpSp>
        <p:nvGrpSpPr>
          <p:cNvPr id="63" name="组合 62"/>
          <p:cNvGrpSpPr/>
          <p:nvPr/>
        </p:nvGrpSpPr>
        <p:grpSpPr>
          <a:xfrm>
            <a:off x="310029" y="279122"/>
            <a:ext cx="1085080" cy="1124297"/>
            <a:chOff x="310029" y="279122"/>
            <a:chExt cx="1085080" cy="1124297"/>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029" y="279122"/>
              <a:ext cx="1085080" cy="1040812"/>
            </a:xfrm>
            <a:prstGeom prst="rect">
              <a:avLst/>
            </a:prstGeom>
          </p:spPr>
        </p:pic>
        <p:sp>
          <p:nvSpPr>
            <p:cNvPr id="65" name="文本框 64"/>
            <p:cNvSpPr txBox="1"/>
            <p:nvPr/>
          </p:nvSpPr>
          <p:spPr>
            <a:xfrm>
              <a:off x="338165" y="295423"/>
              <a:ext cx="832310" cy="1107996"/>
            </a:xfrm>
            <a:prstGeom prst="rect">
              <a:avLst/>
            </a:prstGeom>
            <a:noFill/>
          </p:spPr>
          <p:txBody>
            <a:bodyPr wrap="square" rtlCol="0">
              <a:spAutoFit/>
            </a:bodyPr>
            <a:lstStyle/>
            <a:p>
              <a:pPr algn="dist"/>
              <a:r>
                <a:rPr lang="en-US" altLang="zh-CN" sz="6600" b="1" dirty="0" smtClean="0">
                  <a:latin typeface="Impact" panose="020B0806030902050204" pitchFamily="34" charset="0"/>
                  <a:ea typeface="方正兰亭粗黑简体" panose="02000000000000000000" pitchFamily="2" charset="-122"/>
                </a:rPr>
                <a:t>2</a:t>
              </a:r>
              <a:endParaRPr lang="zh-CN" altLang="en-US" sz="6600" b="1" dirty="0">
                <a:latin typeface="Impact" panose="020B0806030902050204" pitchFamily="34" charset="0"/>
                <a:ea typeface="方正兰亭粗黑简体" panose="02000000000000000000" pitchFamily="2" charset="-122"/>
              </a:endParaRPr>
            </a:p>
          </p:txBody>
        </p:sp>
      </p:grpSp>
      <p:sp>
        <p:nvSpPr>
          <p:cNvPr id="2" name="文本框 1"/>
          <p:cNvSpPr txBox="1"/>
          <p:nvPr/>
        </p:nvSpPr>
        <p:spPr>
          <a:xfrm>
            <a:off x="546100" y="1536065"/>
            <a:ext cx="11099800" cy="1200329"/>
          </a:xfrm>
          <a:prstGeom prst="rect">
            <a:avLst/>
          </a:prstGeom>
          <a:noFill/>
        </p:spPr>
        <p:txBody>
          <a:bodyPr wrap="square" rtlCol="0">
            <a:spAutoFit/>
          </a:bodyPr>
          <a:lstStyle/>
          <a:p>
            <a:r>
              <a:rPr lang="en-US" altLang="zh-CN" dirty="0" smtClean="0"/>
              <a:t>[5] </a:t>
            </a:r>
            <a:r>
              <a:rPr lang="en-US" altLang="zh-CN" dirty="0"/>
              <a:t>Spatial–Temporal Solar Power Forecasting for Smart Grids</a:t>
            </a:r>
          </a:p>
          <a:p>
            <a:r>
              <a:rPr lang="en-US" altLang="zh-CN" dirty="0" smtClean="0"/>
              <a:t>(</a:t>
            </a:r>
            <a:r>
              <a:rPr lang="zh-CN" altLang="en-US" dirty="0"/>
              <a:t>智能电网的时空太阳能预测</a:t>
            </a:r>
            <a:r>
              <a:rPr lang="en-US" altLang="zh-CN" dirty="0" smtClean="0"/>
              <a:t>)</a:t>
            </a:r>
          </a:p>
          <a:p>
            <a:pPr indent="457200"/>
            <a:r>
              <a:rPr lang="zh-CN" altLang="en-US" dirty="0"/>
              <a:t>本文提出了一种基于矢量自回归框架的时空预测新方法，该方法结合了智能电表和配电变压器控制器收集的太阳能发电观测值</a:t>
            </a:r>
            <a:r>
              <a:rPr lang="zh-CN" altLang="en-US" dirty="0" smtClean="0"/>
              <a:t>。</a:t>
            </a: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9922" y="1536065"/>
            <a:ext cx="549592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1119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423245" y="508418"/>
            <a:ext cx="2686035" cy="583565"/>
          </a:xfrm>
          <a:prstGeom prst="rect">
            <a:avLst/>
          </a:prstGeom>
          <a:noFill/>
        </p:spPr>
        <p:txBody>
          <a:bodyPr wrap="square" rtlCol="0">
            <a:spAutoFit/>
          </a:bodyPr>
          <a:lstStyle/>
          <a:p>
            <a:pPr algn="just">
              <a:spcAft>
                <a:spcPts val="0"/>
              </a:spcAft>
            </a:pPr>
            <a:r>
              <a:rPr lang="zh-CN" altLang="zh-CN" sz="3200" kern="100" dirty="0">
                <a:latin typeface="方正兰亭粗黑简体" panose="02000000000000000000" pitchFamily="2" charset="-122"/>
                <a:ea typeface="方正兰亭粗黑简体" panose="02000000000000000000" pitchFamily="2" charset="-122"/>
                <a:cs typeface="Times New Roman" panose="02020603050405020304" pitchFamily="18" charset="0"/>
              </a:rPr>
              <a:t>论文阅读</a:t>
            </a:r>
          </a:p>
        </p:txBody>
      </p:sp>
      <p:grpSp>
        <p:nvGrpSpPr>
          <p:cNvPr id="63" name="组合 62"/>
          <p:cNvGrpSpPr/>
          <p:nvPr/>
        </p:nvGrpSpPr>
        <p:grpSpPr>
          <a:xfrm>
            <a:off x="310029" y="279122"/>
            <a:ext cx="1085080" cy="1124297"/>
            <a:chOff x="310029" y="279122"/>
            <a:chExt cx="1085080" cy="1124297"/>
          </a:xfrm>
        </p:grpSpPr>
        <p:pic>
          <p:nvPicPr>
            <p:cNvPr id="64" name="图片 6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029" y="279122"/>
              <a:ext cx="1085080" cy="1040812"/>
            </a:xfrm>
            <a:prstGeom prst="rect">
              <a:avLst/>
            </a:prstGeom>
          </p:spPr>
        </p:pic>
        <p:sp>
          <p:nvSpPr>
            <p:cNvPr id="65" name="文本框 64"/>
            <p:cNvSpPr txBox="1"/>
            <p:nvPr/>
          </p:nvSpPr>
          <p:spPr>
            <a:xfrm>
              <a:off x="338165" y="295423"/>
              <a:ext cx="832310" cy="1107996"/>
            </a:xfrm>
            <a:prstGeom prst="rect">
              <a:avLst/>
            </a:prstGeom>
            <a:noFill/>
          </p:spPr>
          <p:txBody>
            <a:bodyPr wrap="square" rtlCol="0">
              <a:spAutoFit/>
            </a:bodyPr>
            <a:lstStyle/>
            <a:p>
              <a:pPr algn="dist"/>
              <a:r>
                <a:rPr lang="en-US" altLang="zh-CN" sz="6600" b="1" dirty="0" smtClean="0">
                  <a:latin typeface="Impact" panose="020B0806030902050204" pitchFamily="34" charset="0"/>
                  <a:ea typeface="方正兰亭粗黑简体" panose="02000000000000000000" pitchFamily="2" charset="-122"/>
                </a:rPr>
                <a:t>2</a:t>
              </a:r>
              <a:endParaRPr lang="zh-CN" altLang="en-US" sz="6600" b="1" dirty="0">
                <a:latin typeface="Impact" panose="020B0806030902050204" pitchFamily="34" charset="0"/>
                <a:ea typeface="方正兰亭粗黑简体" panose="02000000000000000000" pitchFamily="2" charset="-122"/>
              </a:endParaRPr>
            </a:p>
          </p:txBody>
        </p:sp>
      </p:grpSp>
      <p:sp>
        <p:nvSpPr>
          <p:cNvPr id="2" name="文本框 1"/>
          <p:cNvSpPr txBox="1"/>
          <p:nvPr/>
        </p:nvSpPr>
        <p:spPr>
          <a:xfrm>
            <a:off x="546100" y="1536065"/>
            <a:ext cx="11099800" cy="1200329"/>
          </a:xfrm>
          <a:prstGeom prst="rect">
            <a:avLst/>
          </a:prstGeom>
          <a:noFill/>
        </p:spPr>
        <p:txBody>
          <a:bodyPr wrap="square" rtlCol="0">
            <a:spAutoFit/>
          </a:bodyPr>
          <a:lstStyle/>
          <a:p>
            <a:r>
              <a:rPr lang="en-US" altLang="zh-CN" dirty="0" smtClean="0"/>
              <a:t>[</a:t>
            </a:r>
            <a:r>
              <a:rPr lang="en-US" altLang="zh-CN" dirty="0"/>
              <a:t>6</a:t>
            </a:r>
            <a:r>
              <a:rPr lang="en-US" altLang="zh-CN" dirty="0" smtClean="0"/>
              <a:t>] </a:t>
            </a:r>
            <a:r>
              <a:rPr lang="en-US" altLang="zh-CN" dirty="0"/>
              <a:t>Optimal Granule-Based PIs Construction for Solar Irradiance </a:t>
            </a:r>
            <a:r>
              <a:rPr lang="en-US" altLang="zh-CN" dirty="0" smtClean="0"/>
              <a:t>Forecast</a:t>
            </a:r>
          </a:p>
          <a:p>
            <a:r>
              <a:rPr lang="en-US" altLang="zh-CN" dirty="0" smtClean="0"/>
              <a:t>(</a:t>
            </a:r>
            <a:r>
              <a:rPr lang="zh-CN" altLang="en-US" dirty="0"/>
              <a:t>基于粒子的太阳辐射预报</a:t>
            </a:r>
            <a:r>
              <a:rPr lang="en-US" altLang="zh-CN" dirty="0"/>
              <a:t>PIs</a:t>
            </a:r>
            <a:r>
              <a:rPr lang="zh-CN" altLang="en-US" dirty="0"/>
              <a:t>结构优化</a:t>
            </a:r>
            <a:r>
              <a:rPr lang="en-US" altLang="zh-CN" dirty="0" smtClean="0"/>
              <a:t>)</a:t>
            </a:r>
          </a:p>
          <a:p>
            <a:pPr indent="457200"/>
            <a:r>
              <a:rPr lang="zh-CN" altLang="en-US" dirty="0"/>
              <a:t>本文提出了一</a:t>
            </a:r>
            <a:r>
              <a:rPr lang="zh-CN" altLang="en-US" dirty="0" smtClean="0"/>
              <a:t>种基于</a:t>
            </a:r>
            <a:r>
              <a:rPr lang="zh-CN" altLang="en-US" dirty="0"/>
              <a:t>粒子计算的太阳辐射时间序列预测框架（</a:t>
            </a:r>
            <a:r>
              <a:rPr lang="en-US" altLang="zh-CN" dirty="0"/>
              <a:t>PIS</a:t>
            </a:r>
            <a:r>
              <a:rPr lang="zh-CN" altLang="en-US" dirty="0" smtClean="0"/>
              <a:t>），与</a:t>
            </a:r>
            <a:r>
              <a:rPr lang="zh-CN" altLang="en-US" dirty="0"/>
              <a:t>现有的方法相比，新的框架可以解决</a:t>
            </a:r>
            <a:r>
              <a:rPr lang="en-US" altLang="zh-CN" dirty="0"/>
              <a:t>PIS</a:t>
            </a:r>
            <a:r>
              <a:rPr lang="zh-CN" altLang="en-US" dirty="0"/>
              <a:t>中的随机和知识不确定性</a:t>
            </a:r>
            <a:r>
              <a:rPr lang="zh-CN" altLang="en-US" dirty="0" smtClean="0"/>
              <a:t>。</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886" y="3244373"/>
            <a:ext cx="5643574" cy="276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6100" y="3071653"/>
            <a:ext cx="4620986" cy="2031325"/>
          </a:xfrm>
          <a:prstGeom prst="rect">
            <a:avLst/>
          </a:prstGeom>
          <a:noFill/>
        </p:spPr>
        <p:txBody>
          <a:bodyPr wrap="square" rtlCol="0">
            <a:spAutoFit/>
          </a:bodyPr>
          <a:lstStyle/>
          <a:p>
            <a:r>
              <a:rPr lang="zh-CN" altLang="en-US" dirty="0"/>
              <a:t>随机不确定性和知识不确定性始终被视为建模系统中预测误差的两个主要因素。前者描述了由于自然物理现象，测得的误差，设备故障等原因导致的观测值的固有变异性，而后者则揭示了知识转移的</a:t>
            </a:r>
            <a:r>
              <a:rPr lang="zh-CN" altLang="en-US" dirty="0" smtClean="0"/>
              <a:t>不确定性。</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310903612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3573</TotalTime>
  <Words>593</Words>
  <Application>Microsoft Office PowerPoint</Application>
  <PresentationFormat>自定义</PresentationFormat>
  <Paragraphs>60</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xc</cp:lastModifiedBy>
  <cp:revision>73</cp:revision>
  <dcterms:created xsi:type="dcterms:W3CDTF">2016-05-04T02:52:00Z</dcterms:created>
  <dcterms:modified xsi:type="dcterms:W3CDTF">2020-02-19T07:30:24Z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2052-10.8.2.6666</vt:lpwstr>
  </property>
</Properties>
</file>