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257" r:id="rId3"/>
    <p:sldId id="290" r:id="rId4"/>
    <p:sldId id="293" r:id="rId5"/>
    <p:sldId id="27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20" r:id="rId30"/>
    <p:sldId id="318" r:id="rId31"/>
    <p:sldId id="319" r:id="rId32"/>
    <p:sldId id="283" r:id="rId33"/>
  </p:sldIdLst>
  <p:sldSz cx="12192000" cy="6858000"/>
  <p:notesSz cx="6858000" cy="9144000"/>
  <p:embeddedFontLst>
    <p:embeddedFont>
      <p:font typeface="Arial Rounded MT Bold" panose="020F0704030504030204" pitchFamily="34" charset="0"/>
      <p:regular r:id="rId35"/>
    </p:embeddedFon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Cambria Math" panose="02040503050406030204" pitchFamily="18" charset="0"/>
      <p:regular r:id="rId42"/>
    </p:embeddedFont>
    <p:embeddedFont>
      <p:font typeface="微软雅黑" panose="020B0503020204020204" pitchFamily="34" charset="-122"/>
      <p:regular r:id="rId43"/>
      <p:bold r:id="rId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0B0"/>
    <a:srgbClr val="72C2C3"/>
    <a:srgbClr val="0487B3"/>
    <a:srgbClr val="404040"/>
    <a:srgbClr val="C8D8E1"/>
    <a:srgbClr val="A1BBCB"/>
    <a:srgbClr val="CD6739"/>
    <a:srgbClr val="EBDCB3"/>
    <a:srgbClr val="E5B970"/>
    <a:srgbClr val="FEF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767" autoAdjust="0"/>
  </p:normalViewPr>
  <p:slideViewPr>
    <p:cSldViewPr snapToGrid="0">
      <p:cViewPr varScale="1">
        <p:scale>
          <a:sx n="62" d="100"/>
          <a:sy n="62"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58241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714609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55775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787892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由</a:t>
            </a:r>
            <a:r>
              <a:rPr lang="en-US" altLang="zh-CN" dirty="0"/>
              <a:t>RA</a:t>
            </a:r>
            <a:r>
              <a:rPr lang="zh-CN" altLang="en-US" dirty="0"/>
              <a:t>调用</a:t>
            </a:r>
            <a:r>
              <a:rPr lang="zh-CN" altLang="en-US" sz="1200" kern="1200" dirty="0">
                <a:solidFill>
                  <a:schemeClr val="tx1"/>
                </a:solidFill>
                <a:effectLst/>
                <a:latin typeface="+mn-lt"/>
                <a:ea typeface="+mn-ea"/>
                <a:cs typeface="+mn-cs"/>
              </a:rPr>
              <a:t>以更新</a:t>
            </a:r>
            <a:r>
              <a:rPr lang="en-US" altLang="zh-CN" sz="1200" kern="1200" dirty="0">
                <a:solidFill>
                  <a:schemeClr val="tx1"/>
                </a:solidFill>
                <a:effectLst/>
                <a:latin typeface="+mn-lt"/>
                <a:ea typeface="+mn-ea"/>
                <a:cs typeface="+mn-cs"/>
              </a:rPr>
              <a:t>KMST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如果在</a:t>
            </a:r>
            <a:r>
              <a:rPr lang="en-US" altLang="zh-CN" sz="1200" kern="1200" dirty="0">
                <a:solidFill>
                  <a:schemeClr val="tx1"/>
                </a:solidFill>
                <a:effectLst/>
                <a:latin typeface="+mn-lt"/>
                <a:ea typeface="+mn-ea"/>
                <a:cs typeface="+mn-cs"/>
              </a:rPr>
              <a:t>KMST</a:t>
            </a:r>
            <a:r>
              <a:rPr lang="zh-CN" altLang="en-US" sz="1200" kern="1200" dirty="0">
                <a:solidFill>
                  <a:schemeClr val="tx1"/>
                </a:solidFill>
                <a:effectLst/>
                <a:latin typeface="+mn-lt"/>
                <a:ea typeface="+mn-ea"/>
                <a:cs typeface="+mn-cs"/>
              </a:rPr>
              <a:t>中存在一个</a:t>
            </a:r>
            <a:r>
              <a:rPr lang="en-US" altLang="zh-CN" sz="1200" kern="1200" dirty="0">
                <a:solidFill>
                  <a:schemeClr val="tx1"/>
                </a:solidFill>
                <a:effectLst/>
                <a:latin typeface="+mn-lt"/>
                <a:ea typeface="+mn-ea"/>
                <a:cs typeface="+mn-cs"/>
              </a:rPr>
              <a:t>&lt;PID</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.&gt;</a:t>
            </a:r>
            <a:r>
              <a:rPr lang="zh-CN" altLang="en-US" sz="1200" kern="1200" dirty="0">
                <a:solidFill>
                  <a:schemeClr val="tx1"/>
                </a:solidFill>
                <a:effectLst/>
                <a:latin typeface="+mn-lt"/>
                <a:ea typeface="+mn-ea"/>
                <a:cs typeface="+mn-cs"/>
              </a:rPr>
              <a:t>的元组，检查设备是否注册过，若注册过，但是如果</a:t>
            </a:r>
            <a:r>
              <a:rPr lang="en-US" altLang="zh-CN" sz="1200" kern="1200" dirty="0" err="1">
                <a:solidFill>
                  <a:schemeClr val="tx1"/>
                </a:solidFill>
                <a:effectLst/>
                <a:latin typeface="+mn-lt"/>
                <a:ea typeface="+mn-ea"/>
                <a:cs typeface="+mn-cs"/>
              </a:rPr>
              <a:t>Eti</a:t>
            </a:r>
            <a:r>
              <a:rPr lang="zh-CN" altLang="en-US" sz="1200" kern="1200" dirty="0">
                <a:solidFill>
                  <a:schemeClr val="tx1"/>
                </a:solidFill>
                <a:effectLst/>
                <a:latin typeface="+mn-lt"/>
                <a:ea typeface="+mn-ea"/>
                <a:cs typeface="+mn-cs"/>
              </a:rPr>
              <a:t>过期了，用户还有效，就就更新它；否则，为它添加一个新元组（注册）。</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41416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sz="1200" b="0" i="0" u="none" strike="noStrike" kern="1200" dirty="0">
                <a:solidFill>
                  <a:schemeClr val="tx1"/>
                </a:solidFill>
                <a:effectLst/>
                <a:latin typeface="+mn-lt"/>
                <a:ea typeface="+mn-ea"/>
                <a:cs typeface="+mn-cs"/>
              </a:rPr>
              <a:t>ES</a:t>
            </a:r>
            <a:r>
              <a:rPr lang="zh-CN" altLang="en-US" sz="1200" b="0" i="0" u="none" strike="noStrike" kern="1200" dirty="0">
                <a:solidFill>
                  <a:schemeClr val="tx1"/>
                </a:solidFill>
                <a:effectLst/>
                <a:latin typeface="+mn-lt"/>
                <a:ea typeface="+mn-ea"/>
                <a:cs typeface="+mn-cs"/>
              </a:rPr>
              <a:t>调用以检索特定的公钥材料。</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055025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由</a:t>
            </a:r>
            <a:r>
              <a:rPr lang="en-US" altLang="zh-CN" dirty="0"/>
              <a:t>RA</a:t>
            </a:r>
            <a:r>
              <a:rPr lang="zh-CN" altLang="en-US" dirty="0"/>
              <a:t>调用以撤销密钥。</a:t>
            </a:r>
            <a:r>
              <a:rPr lang="en-US" altLang="zh-CN" dirty="0"/>
              <a:t>%</a:t>
            </a:r>
            <a:r>
              <a:rPr lang="zh-CN" altLang="en-US" sz="1200" kern="1200" dirty="0">
                <a:solidFill>
                  <a:schemeClr val="tx1"/>
                </a:solidFill>
                <a:effectLst/>
                <a:latin typeface="+mn-lt"/>
                <a:ea typeface="+mn-ea"/>
                <a:cs typeface="+mn-cs"/>
              </a:rPr>
              <a:t>如果</a:t>
            </a:r>
            <a:r>
              <a:rPr lang="en-US" altLang="zh-CN" sz="1200" kern="1200" dirty="0">
                <a:solidFill>
                  <a:schemeClr val="tx1"/>
                </a:solidFill>
                <a:effectLst/>
                <a:latin typeface="+mn-lt"/>
                <a:ea typeface="+mn-ea"/>
                <a:cs typeface="+mn-cs"/>
              </a:rPr>
              <a:t>KMST</a:t>
            </a:r>
            <a:r>
              <a:rPr lang="zh-CN" altLang="en-US" sz="1200" kern="1200" dirty="0">
                <a:solidFill>
                  <a:schemeClr val="tx1"/>
                </a:solidFill>
                <a:effectLst/>
                <a:latin typeface="+mn-lt"/>
                <a:ea typeface="+mn-ea"/>
                <a:cs typeface="+mn-cs"/>
              </a:rPr>
              <a:t>中存在</a:t>
            </a:r>
            <a:r>
              <a:rPr lang="en-US" altLang="zh-CN" sz="1200" kern="1200" dirty="0">
                <a:solidFill>
                  <a:schemeClr val="tx1"/>
                </a:solidFill>
                <a:effectLst/>
                <a:latin typeface="+mn-lt"/>
                <a:ea typeface="+mn-ea"/>
                <a:cs typeface="+mn-cs"/>
              </a:rPr>
              <a:t>&lt;PID</a:t>
            </a:r>
            <a:r>
              <a:rPr lang="zh-CN" altLang="en-US" sz="1200" kern="1200" dirty="0">
                <a:solidFill>
                  <a:schemeClr val="tx1"/>
                </a:solidFill>
                <a:effectLst/>
                <a:latin typeface="+mn-lt"/>
                <a:ea typeface="+mn-ea"/>
                <a:cs typeface="+mn-cs"/>
              </a:rPr>
              <a:t>、“＞元组，则删除它。</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54310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注册阶段由</a:t>
            </a:r>
            <a:r>
              <a:rPr lang="en-US" altLang="zh-CN" sz="1200" kern="1200" dirty="0">
                <a:solidFill>
                  <a:schemeClr val="tx1"/>
                </a:solidFill>
                <a:effectLst/>
                <a:latin typeface="+mn-lt"/>
                <a:ea typeface="+mn-ea"/>
                <a:cs typeface="+mn-cs"/>
              </a:rPr>
              <a:t>RA</a:t>
            </a:r>
            <a:r>
              <a:rPr lang="zh-CN" altLang="en-US" sz="1200" kern="1200" dirty="0">
                <a:solidFill>
                  <a:schemeClr val="tx1"/>
                </a:solidFill>
                <a:effectLst/>
                <a:latin typeface="+mn-lt"/>
                <a:ea typeface="+mn-ea"/>
                <a:cs typeface="+mn-cs"/>
              </a:rPr>
              <a:t>和终端用户</a:t>
            </a:r>
            <a:r>
              <a:rPr lang="en-US" altLang="zh-CN" sz="1200" kern="1200" dirty="0" err="1">
                <a:solidFill>
                  <a:schemeClr val="tx1"/>
                </a:solidFill>
                <a:effectLst/>
                <a:latin typeface="+mn-lt"/>
                <a:ea typeface="+mn-ea"/>
                <a:cs typeface="+mn-cs"/>
              </a:rPr>
              <a:t>EUi</a:t>
            </a:r>
            <a:r>
              <a:rPr lang="zh-CN" altLang="en-US" sz="1200" kern="1200" dirty="0">
                <a:solidFill>
                  <a:schemeClr val="tx1"/>
                </a:solidFill>
                <a:effectLst/>
                <a:latin typeface="+mn-lt"/>
                <a:ea typeface="+mn-ea"/>
                <a:cs typeface="+mn-cs"/>
              </a:rPr>
              <a:t>（或边缘服务器</a:t>
            </a:r>
            <a:r>
              <a:rPr lang="en-US" altLang="zh-CN" sz="1200" kern="1200" dirty="0" err="1">
                <a:solidFill>
                  <a:schemeClr val="tx1"/>
                </a:solidFill>
                <a:effectLst/>
                <a:latin typeface="+mn-lt"/>
                <a:ea typeface="+mn-ea"/>
                <a:cs typeface="+mn-cs"/>
              </a:rPr>
              <a:t>ESj</a:t>
            </a:r>
            <a:r>
              <a:rPr lang="zh-CN" altLang="en-US" sz="1200" kern="1200" dirty="0">
                <a:solidFill>
                  <a:schemeClr val="tx1"/>
                </a:solidFill>
                <a:effectLst/>
                <a:latin typeface="+mn-lt"/>
                <a:ea typeface="+mn-ea"/>
                <a:cs typeface="+mn-cs"/>
              </a:rPr>
              <a:t>）交互执行。</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901750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Esj</a:t>
            </a:r>
            <a:r>
              <a:rPr lang="zh-CN" altLang="en-US" dirty="0"/>
              <a:t>的注册过程类似。</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464468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认证阶段由注册的</a:t>
            </a:r>
            <a:r>
              <a:rPr lang="en-US" altLang="zh-CN" sz="1200" kern="1200" dirty="0" err="1">
                <a:solidFill>
                  <a:schemeClr val="tx1"/>
                </a:solidFill>
                <a:effectLst/>
                <a:latin typeface="+mn-lt"/>
                <a:ea typeface="+mn-ea"/>
                <a:cs typeface="+mn-cs"/>
              </a:rPr>
              <a:t>Eui</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ESj</a:t>
            </a:r>
            <a:r>
              <a:rPr lang="zh-CN" altLang="en-US" sz="1200" kern="1200" dirty="0">
                <a:solidFill>
                  <a:schemeClr val="tx1"/>
                </a:solidFill>
                <a:effectLst/>
                <a:latin typeface="+mn-lt"/>
                <a:ea typeface="+mn-ea"/>
                <a:cs typeface="+mn-cs"/>
              </a:rPr>
              <a:t>交互运行。</a:t>
            </a:r>
            <a:r>
              <a:rPr lang="zh-CN" altLang="en-US" sz="1200" b="0" i="0" u="none" strike="noStrike" kern="1200" dirty="0">
                <a:solidFill>
                  <a:schemeClr val="tx1"/>
                </a:solidFill>
                <a:effectLst/>
                <a:latin typeface="+mn-lt"/>
                <a:ea typeface="+mn-ea"/>
                <a:cs typeface="+mn-cs"/>
              </a:rPr>
              <a:t>在此阶段，</a:t>
            </a:r>
            <a:r>
              <a:rPr lang="en-US" altLang="zh-CN" sz="1200" b="0" i="0" u="none" strike="noStrike" kern="1200" dirty="0">
                <a:solidFill>
                  <a:schemeClr val="tx1"/>
                </a:solidFill>
                <a:effectLst/>
                <a:latin typeface="+mn-lt"/>
                <a:ea typeface="+mn-ea"/>
                <a:cs typeface="+mn-cs"/>
              </a:rPr>
              <a:t>BC</a:t>
            </a:r>
            <a:r>
              <a:rPr lang="zh-CN" altLang="en-US" sz="1200" b="0" i="0" u="none" strike="noStrike" kern="1200" dirty="0">
                <a:solidFill>
                  <a:schemeClr val="tx1"/>
                </a:solidFill>
                <a:effectLst/>
                <a:latin typeface="+mn-lt"/>
                <a:ea typeface="+mn-ea"/>
                <a:cs typeface="+mn-cs"/>
              </a:rPr>
              <a:t>协助为身份验证提供信任帮助。</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4080315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r>
                  <a:rPr lang="en-US" altLang="zh-CN" sz="1200" i="0">
                    <a:latin typeface="Cambria Math" panose="02040503050406030204" pitchFamily="18" charset="0"/>
                  </a:rPr>
                  <a:t>𝑡</a:t>
                </a:r>
                <a:r>
                  <a:rPr lang="zh-CN" altLang="zh-CN" sz="1200" i="0">
                    <a:latin typeface="Cambria Math" panose="02040503050406030204" pitchFamily="18" charset="0"/>
                  </a:rPr>
                  <a:t>_</a:t>
                </a:r>
                <a:r>
                  <a:rPr lang="en-US" altLang="zh-CN" sz="1200" i="0">
                    <a:latin typeface="Cambria Math" panose="02040503050406030204" pitchFamily="18" charset="0"/>
                  </a:rPr>
                  <a:t>𝑖^′</a:t>
                </a:r>
                <a:r>
                  <a:rPr lang="zh-CN" altLang="en-US" dirty="0"/>
                  <a:t>是当前的时间戳，</a:t>
                </a:r>
                <a:r>
                  <a:rPr lang="zh-CN" altLang="zh-CN" sz="1200" i="0" dirty="0">
                    <a:latin typeface="Cambria Math" panose="02040503050406030204" pitchFamily="18" charset="0"/>
                    <a:ea typeface="微软雅黑" panose="020B0503020204020204" pitchFamily="34" charset="-122"/>
                  </a:rPr>
                  <a:t>Δ</a:t>
                </a:r>
                <a:r>
                  <a:rPr lang="en-US" altLang="zh-CN" sz="1200" i="0" dirty="0">
                    <a:latin typeface="Cambria Math" panose="02040503050406030204" pitchFamily="18" charset="0"/>
                    <a:ea typeface="微软雅黑" panose="020B0503020204020204" pitchFamily="34" charset="-122"/>
                  </a:rPr>
                  <a:t>t</a:t>
                </a:r>
                <a:r>
                  <a:rPr lang="zh-CN" altLang="en-US" dirty="0"/>
                  <a:t>是预定义的阈值</a:t>
                </a:r>
              </a:p>
            </p:txBody>
          </p:sp>
        </mc:Fallback>
      </mc:AlternateContent>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64762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利用区块链，该协议可以支持高效的条件匿名性和密钥管理，而不需要其他复杂的加密原语。</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619251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586940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还有两种情况需要</a:t>
            </a:r>
            <a:r>
              <a:rPr lang="en-US" altLang="zh-CN" sz="1200" dirty="0" err="1">
                <a:latin typeface="微软雅黑" panose="020B0503020204020204" pitchFamily="34" charset="-122"/>
                <a:ea typeface="微软雅黑" panose="020B0503020204020204" pitchFamily="34" charset="-122"/>
              </a:rPr>
              <a:t>EU</a:t>
            </a:r>
            <a:r>
              <a:rPr lang="en-US" altLang="zh-CN" sz="1200" baseline="-25000" dirty="0" err="1">
                <a:latin typeface="微软雅黑" panose="020B0503020204020204" pitchFamily="34" charset="-122"/>
                <a:ea typeface="微软雅黑" panose="020B0503020204020204" pitchFamily="34" charset="-122"/>
              </a:rPr>
              <a:t>i</a:t>
            </a:r>
            <a:r>
              <a:rPr lang="zh-CN" altLang="en-US" sz="1200" kern="1200" dirty="0">
                <a:solidFill>
                  <a:schemeClr val="tx1"/>
                </a:solidFill>
                <a:effectLst/>
                <a:latin typeface="+mn-lt"/>
                <a:ea typeface="+mn-ea"/>
                <a:cs typeface="+mn-cs"/>
              </a:rPr>
              <a:t>更新密钥材料。</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26553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还有两种情况下，</a:t>
            </a:r>
            <a:r>
              <a:rPr lang="en-US" altLang="zh-CN" sz="1200" kern="1200" dirty="0" err="1">
                <a:solidFill>
                  <a:schemeClr val="tx1"/>
                </a:solidFill>
                <a:effectLst/>
                <a:latin typeface="+mn-lt"/>
                <a:ea typeface="+mn-ea"/>
                <a:cs typeface="+mn-cs"/>
              </a:rPr>
              <a:t>EUi</a:t>
            </a:r>
            <a:r>
              <a:rPr lang="zh-CN" altLang="en-US" sz="1200" kern="1200" dirty="0">
                <a:solidFill>
                  <a:schemeClr val="tx1"/>
                </a:solidFill>
                <a:effectLst/>
                <a:latin typeface="+mn-lt"/>
                <a:ea typeface="+mn-ea"/>
                <a:cs typeface="+mn-cs"/>
              </a:rPr>
              <a:t>（或</a:t>
            </a:r>
            <a:r>
              <a:rPr lang="en-US" altLang="zh-CN" sz="1200" kern="1200" dirty="0" err="1">
                <a:solidFill>
                  <a:schemeClr val="tx1"/>
                </a:solidFill>
                <a:effectLst/>
                <a:latin typeface="+mn-lt"/>
                <a:ea typeface="+mn-ea"/>
                <a:cs typeface="+mn-cs"/>
              </a:rPr>
              <a:t>ESj</a:t>
            </a:r>
            <a:r>
              <a:rPr lang="zh-CN" altLang="en-US" sz="1200" kern="1200" dirty="0">
                <a:solidFill>
                  <a:schemeClr val="tx1"/>
                </a:solidFill>
                <a:effectLst/>
                <a:latin typeface="+mn-lt"/>
                <a:ea typeface="+mn-ea"/>
                <a:cs typeface="+mn-cs"/>
              </a:rPr>
              <a:t>）的私钥和公钥将被撤销。</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55390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151456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2</a:t>
            </a:r>
            <a:r>
              <a:rPr lang="zh-CN" altLang="en-US" dirty="0"/>
              <a:t>、</a:t>
            </a:r>
            <a:r>
              <a:rPr lang="zh-CN" altLang="en-US" sz="1200" kern="1200" dirty="0">
                <a:solidFill>
                  <a:schemeClr val="tx1"/>
                </a:solidFill>
                <a:effectLst/>
                <a:latin typeface="+mn-lt"/>
                <a:ea typeface="+mn-ea"/>
                <a:cs typeface="+mn-cs"/>
              </a:rPr>
              <a:t>换句话说，任何攻击者都无法成功伪造有效的身份验证消息。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ECDL</a:t>
            </a:r>
            <a:r>
              <a:rPr lang="zh-CN" altLang="en-US" dirty="0"/>
              <a:t>假设：</a:t>
            </a:r>
            <a:r>
              <a:rPr lang="zh-CN" altLang="en-US" sz="1200" b="0" i="0" u="none" strike="noStrike" kern="1200" dirty="0">
                <a:solidFill>
                  <a:schemeClr val="tx1"/>
                </a:solidFill>
                <a:effectLst/>
                <a:latin typeface="+mn-lt"/>
                <a:ea typeface="+mn-ea"/>
                <a:cs typeface="+mn-cs"/>
              </a:rPr>
              <a:t>椭圆曲线离散对数运算 </a:t>
            </a:r>
            <a:r>
              <a:rPr lang="en-US" altLang="zh-CN" dirty="0"/>
              <a:t>ECCDH</a:t>
            </a:r>
            <a:r>
              <a:rPr lang="zh-CN" altLang="en-US" dirty="0"/>
              <a:t>（</a:t>
            </a:r>
            <a:r>
              <a:rPr lang="en-US" altLang="zh-CN" sz="1200" b="0" i="0" u="none" strike="noStrike" kern="1200" dirty="0">
                <a:solidFill>
                  <a:schemeClr val="tx1"/>
                </a:solidFill>
                <a:effectLst/>
                <a:latin typeface="+mn-lt"/>
                <a:ea typeface="+mn-ea"/>
                <a:cs typeface="+mn-cs"/>
              </a:rPr>
              <a:t>elliptic curve computational Diffie-Hellman</a:t>
            </a:r>
            <a:r>
              <a:rPr lang="zh-CN" altLang="en-US" dirty="0"/>
              <a:t>）椭圆曲线计算型</a:t>
            </a:r>
            <a:r>
              <a:rPr lang="en-US" altLang="zh-CN" dirty="0"/>
              <a:t>DH</a:t>
            </a:r>
            <a:r>
              <a:rPr lang="zh-CN" altLang="en-US" dirty="0"/>
              <a:t>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190532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805942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827085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581715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453291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30196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53419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4102939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620495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边缘雾环境中的隐私保护身份验证方案。</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、基于配对的匿名和安全密钥协议的智能电网边缘计算基础设施。</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一种可证明安全有效的基于身份的移动边缘计算匿名身份验证方案。</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09609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16161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a:t>
            </a:r>
            <a:r>
              <a:rPr lang="zh-CN" altLang="en-US" dirty="0"/>
              <a:t>：注册机构。</a:t>
            </a:r>
            <a:r>
              <a:rPr lang="en-US" altLang="zh-CN" sz="1200" kern="1200" dirty="0">
                <a:solidFill>
                  <a:schemeClr val="tx1"/>
                </a:solidFill>
                <a:effectLst/>
                <a:latin typeface="+mn-lt"/>
                <a:ea typeface="+mn-ea"/>
                <a:cs typeface="+mn-cs"/>
              </a:rPr>
              <a:t>RA</a:t>
            </a:r>
            <a:r>
              <a:rPr lang="zh-CN" altLang="en-US" sz="1200" kern="1200" dirty="0">
                <a:solidFill>
                  <a:schemeClr val="tx1"/>
                </a:solidFill>
                <a:effectLst/>
                <a:latin typeface="+mn-lt"/>
                <a:ea typeface="+mn-ea"/>
                <a:cs typeface="+mn-cs"/>
              </a:rPr>
              <a:t>是电力服务提供商，受到智能电网系统所有参与者的信任。它的任务是为所有参与者分发密钥材料。</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EU</a:t>
            </a:r>
            <a:r>
              <a:rPr lang="zh-CN" altLang="en-US" sz="1200" kern="1200" dirty="0">
                <a:solidFill>
                  <a:schemeClr val="tx1"/>
                </a:solidFill>
                <a:effectLst/>
                <a:latin typeface="+mn-lt"/>
                <a:ea typeface="+mn-ea"/>
                <a:cs typeface="+mn-cs"/>
              </a:rPr>
              <a:t>：通常是智能电网系统中的智能设备。例如，智能家居中的智能电表向边缘服务器报告能耗和相关信息。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在所提出的协议中，事务（</a:t>
            </a:r>
            <a:r>
              <a:rPr lang="en-US" altLang="zh-CN" sz="1200" kern="1200" dirty="0">
                <a:solidFill>
                  <a:schemeClr val="tx1"/>
                </a:solidFill>
                <a:effectLst/>
                <a:latin typeface="+mn-lt"/>
                <a:ea typeface="+mn-ea"/>
                <a:cs typeface="+mn-cs"/>
              </a:rPr>
              <a:t>transaction</a:t>
            </a:r>
            <a:r>
              <a:rPr lang="zh-CN" altLang="en-US" sz="1200" kern="1200" dirty="0">
                <a:solidFill>
                  <a:schemeClr val="tx1"/>
                </a:solidFill>
                <a:effectLst/>
                <a:latin typeface="+mn-lt"/>
                <a:ea typeface="+mn-ea"/>
                <a:cs typeface="+mn-cs"/>
              </a:rPr>
              <a:t>）被用来触发注册、密钥更新和撤销的智能合约，而智能合约具有支持注册和撤销列表的功能。</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28788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32036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56660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73557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fontAlgn="auto"/>
            <a:fld id="{32BF82D2-7A68-459D-A996-9BDDA2518FA4}" type="datetimeFigureOut">
              <a:rPr lang="zh-CN" altLang="en-US" strike="noStrike" noProof="1" smtClean="0">
                <a:latin typeface="+mn-lt"/>
                <a:ea typeface="+mn-ea"/>
                <a:cs typeface="+mn-cs"/>
              </a:rPr>
              <a:t>2019/11/15</a:t>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fontAlgn="auto"/>
            <a:fld id="{3E01EE5D-26FB-46D5-A381-ECFB35BF1D34}"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2019/11/15</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gs>
            <a:gs pos="35000">
              <a:schemeClr val="bg1">
                <a:lumMod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2" name="文本框 11"/>
          <p:cNvSpPr txBox="1"/>
          <p:nvPr userDrawn="1"/>
        </p:nvSpPr>
        <p:spPr>
          <a:xfrm>
            <a:off x="3878580" y="2419350"/>
            <a:ext cx="4730115" cy="1476375"/>
          </a:xfrm>
          <a:prstGeom prst="rect">
            <a:avLst/>
          </a:prstGeom>
          <a:noFill/>
        </p:spPr>
        <p:txBody>
          <a:bodyPr wrap="square" rtlCol="0" anchor="t">
            <a:spAutoFit/>
          </a:bodyPr>
          <a:lstStyle/>
          <a:p>
            <a:r>
              <a:rPr lang="zh-CN" altLang="en-US" dirty="0">
                <a:solidFill>
                  <a:schemeClr val="tx1">
                    <a:lumMod val="75000"/>
                    <a:lumOff val="25000"/>
                    <a:alpha val="0"/>
                  </a:schemeClr>
                </a:solidFill>
                <a:latin typeface="微软雅黑" panose="020B0503020204020204" charset="-122"/>
                <a:ea typeface="微软雅黑" panose="020B0503020204020204" charset="-122"/>
                <a:sym typeface="+mn-ea"/>
              </a:rPr>
              <a:t>感谢您下载包图网平台上提供的</a:t>
            </a:r>
            <a:r>
              <a:rPr lang="en-US" altLang="zh-CN" dirty="0">
                <a:solidFill>
                  <a:schemeClr val="tx1">
                    <a:lumMod val="75000"/>
                    <a:lumOff val="25000"/>
                    <a:alpha val="0"/>
                  </a:schemeClr>
                </a:solidFill>
                <a:latin typeface="微软雅黑" panose="020B0503020204020204" charset="-122"/>
                <a:ea typeface="微软雅黑" panose="020B0503020204020204" charset="-122"/>
                <a:sym typeface="+mn-ea"/>
              </a:rPr>
              <a:t>PPT</a:t>
            </a:r>
            <a:r>
              <a:rPr lang="zh-CN" altLang="en-US" dirty="0">
                <a:solidFill>
                  <a:schemeClr val="tx1">
                    <a:lumMod val="75000"/>
                    <a:lumOff val="25000"/>
                    <a:alpha val="0"/>
                  </a:schemeClr>
                </a:solidFill>
                <a:latin typeface="微软雅黑" panose="020B0503020204020204" charset="-122"/>
                <a:ea typeface="微软雅黑" panose="020B0503020204020204" charset="-122"/>
                <a:sym typeface="+mn-ea"/>
              </a:rPr>
              <a:t>作品，</a:t>
            </a:r>
          </a:p>
          <a:p>
            <a:r>
              <a:rPr lang="zh-CN" altLang="en-US" dirty="0">
                <a:solidFill>
                  <a:schemeClr val="tx1">
                    <a:lumMod val="75000"/>
                    <a:lumOff val="25000"/>
                    <a:alpha val="0"/>
                  </a:schemeClr>
                </a:solidFill>
                <a:latin typeface="微软雅黑" panose="020B0503020204020204" charset="-122"/>
                <a:ea typeface="微软雅黑" panose="020B0503020204020204" charset="-122"/>
                <a:sym typeface="+mn-ea"/>
              </a:rPr>
              <a:t>为了您和包图网以及原创作者的利益，请</a:t>
            </a:r>
          </a:p>
          <a:p>
            <a:r>
              <a:rPr lang="zh-CN" altLang="en-US" dirty="0">
                <a:solidFill>
                  <a:schemeClr val="tx1">
                    <a:lumMod val="75000"/>
                    <a:lumOff val="25000"/>
                    <a:alpha val="0"/>
                  </a:schemeClr>
                </a:solidFill>
                <a:latin typeface="微软雅黑" panose="020B0503020204020204" charset="-122"/>
                <a:ea typeface="微软雅黑" panose="020B0503020204020204" charset="-122"/>
                <a:sym typeface="+mn-ea"/>
              </a:rPr>
              <a:t>勿复制、传播、销售，否则将承担法律责</a:t>
            </a:r>
          </a:p>
          <a:p>
            <a:r>
              <a:rPr lang="zh-CN" altLang="en-US" dirty="0">
                <a:solidFill>
                  <a:schemeClr val="tx1">
                    <a:lumMod val="75000"/>
                    <a:lumOff val="25000"/>
                    <a:alpha val="0"/>
                  </a:schemeClr>
                </a:solidFill>
                <a:latin typeface="微软雅黑" panose="020B0503020204020204" charset="-122"/>
                <a:ea typeface="微软雅黑" panose="020B0503020204020204" charset="-122"/>
                <a:sym typeface="+mn-ea"/>
              </a:rPr>
              <a:t>任！包图网将对作品进行维权，按照传播</a:t>
            </a:r>
          </a:p>
          <a:p>
            <a:r>
              <a:rPr lang="zh-CN" altLang="en-US" dirty="0">
                <a:solidFill>
                  <a:schemeClr val="tx1">
                    <a:lumMod val="75000"/>
                    <a:lumOff val="25000"/>
                    <a:alpha val="0"/>
                  </a:schemeClr>
                </a:solidFill>
                <a:latin typeface="微软雅黑" panose="020B0503020204020204" charset="-122"/>
                <a:ea typeface="微软雅黑" panose="020B0503020204020204" charset="-122"/>
                <a:sym typeface="+mn-ea"/>
              </a:rPr>
              <a:t>下载次数进行十倍的索取赔偿！</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8772"/>
        </a:solidFill>
        <a:effectLst/>
      </p:bgPr>
    </p:bg>
    <p:spTree>
      <p:nvGrpSpPr>
        <p:cNvPr id="1" name=""/>
        <p:cNvGrpSpPr/>
        <p:nvPr/>
      </p:nvGrpSpPr>
      <p:grpSpPr>
        <a:xfrm>
          <a:off x="0" y="0"/>
          <a:ext cx="0" cy="0"/>
          <a:chOff x="0" y="0"/>
          <a:chExt cx="0" cy="0"/>
        </a:xfrm>
      </p:grpSpPr>
      <p:pic>
        <p:nvPicPr>
          <p:cNvPr id="1028" name="Picture 4" descr="C:\Users\111\Desktop\photo-1475694867812-f82b8696d610.jpgphoto-1475694867812-f82b8696d610"/>
          <p:cNvPicPr>
            <a:picLocks noChangeAspect="1" noChangeArrowheads="1"/>
          </p:cNvPicPr>
          <p:nvPr/>
        </p:nvPicPr>
        <p:blipFill rotWithShape="1">
          <a:blip r:embed="rId3"/>
          <a:srcRect/>
          <a:stretch>
            <a:fillRect/>
          </a:stretch>
        </p:blipFill>
        <p:spPr bwMode="auto">
          <a:xfrm>
            <a:off x="3493" y="0"/>
            <a:ext cx="1218501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D2FEF999-B804-439E-8936-EDEC7C63D4C2}"/>
              </a:ext>
            </a:extLst>
          </p:cNvPr>
          <p:cNvSpPr txBox="1"/>
          <p:nvPr/>
        </p:nvSpPr>
        <p:spPr>
          <a:xfrm>
            <a:off x="3877375" y="3712503"/>
            <a:ext cx="4437246" cy="954107"/>
          </a:xfrm>
          <a:prstGeom prst="rect">
            <a:avLst/>
          </a:prstGeom>
          <a:noFill/>
        </p:spPr>
        <p:txBody>
          <a:bodyPr wrap="square" rtlCol="0">
            <a:spAutoFit/>
          </a:bodyPr>
          <a:lstStyle/>
          <a:p>
            <a:r>
              <a:rPr lang="en-US" altLang="zh-CN" sz="2800" dirty="0">
                <a:solidFill>
                  <a:schemeClr val="bg1"/>
                </a:solidFill>
                <a:latin typeface="Arial Rounded MT Bold" panose="020F0704030504030204" pitchFamily="34" charset="0"/>
              </a:rPr>
              <a:t>2019 IEEE Transactions on Industrial Informatics</a:t>
            </a:r>
            <a:endParaRPr lang="zh-CN" altLang="en-US" sz="2800" dirty="0">
              <a:solidFill>
                <a:schemeClr val="bg1"/>
              </a:solidFill>
              <a:latin typeface="Arial Rounded MT Bold" panose="020F0704030504030204" pitchFamily="34" charset="0"/>
            </a:endParaRPr>
          </a:p>
        </p:txBody>
      </p:sp>
      <p:sp>
        <p:nvSpPr>
          <p:cNvPr id="5" name="文本框 4">
            <a:extLst>
              <a:ext uri="{FF2B5EF4-FFF2-40B4-BE49-F238E27FC236}">
                <a16:creationId xmlns:a16="http://schemas.microsoft.com/office/drawing/2014/main" id="{075BD4E4-D3C3-4039-97D5-9C585CCD8696}"/>
              </a:ext>
            </a:extLst>
          </p:cNvPr>
          <p:cNvSpPr txBox="1"/>
          <p:nvPr/>
        </p:nvSpPr>
        <p:spPr>
          <a:xfrm>
            <a:off x="4109183" y="5162381"/>
            <a:ext cx="3973629" cy="961289"/>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汇报人：陈佳圣  </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19.11.15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54FC6E3-B442-4EE6-BAF5-C9716344B45D}"/>
              </a:ext>
            </a:extLst>
          </p:cNvPr>
          <p:cNvSpPr txBox="1"/>
          <p:nvPr/>
        </p:nvSpPr>
        <p:spPr>
          <a:xfrm>
            <a:off x="1379620" y="1703671"/>
            <a:ext cx="9432757" cy="1569660"/>
          </a:xfrm>
          <a:prstGeom prst="rect">
            <a:avLst/>
          </a:prstGeom>
          <a:noFill/>
        </p:spPr>
        <p:txBody>
          <a:bodyPr wrap="square" rtlCol="0">
            <a:spAutoFit/>
          </a:bodyPr>
          <a:lstStyle/>
          <a:p>
            <a:r>
              <a:rPr lang="en-US" altLang="zh-CN" sz="3200" dirty="0">
                <a:solidFill>
                  <a:schemeClr val="bg1"/>
                </a:solidFill>
                <a:latin typeface="Arial Rounded MT Bold" panose="020F0704030504030204" pitchFamily="34" charset="0"/>
                <a:ea typeface="微软雅黑" panose="020B0503020204020204" pitchFamily="34" charset="-122"/>
              </a:rPr>
              <a:t>              Blockchain Based Anonymous </a:t>
            </a:r>
          </a:p>
          <a:p>
            <a:r>
              <a:rPr lang="en-US" altLang="zh-CN" sz="3200" dirty="0">
                <a:solidFill>
                  <a:schemeClr val="bg1"/>
                </a:solidFill>
                <a:latin typeface="Arial Rounded MT Bold" panose="020F0704030504030204" pitchFamily="34" charset="0"/>
                <a:ea typeface="微软雅黑" panose="020B0503020204020204" pitchFamily="34" charset="-122"/>
              </a:rPr>
              <a:t>       Authentication with Key Management </a:t>
            </a:r>
          </a:p>
          <a:p>
            <a:r>
              <a:rPr lang="en-US" altLang="zh-CN" sz="3200" dirty="0">
                <a:solidFill>
                  <a:schemeClr val="bg1"/>
                </a:solidFill>
                <a:latin typeface="Arial Rounded MT Bold" panose="020F0704030504030204" pitchFamily="34" charset="0"/>
                <a:ea typeface="微软雅黑" panose="020B0503020204020204" pitchFamily="34" charset="-122"/>
              </a:rPr>
              <a:t>for Smart Grid Edge Computing Infrastructure</a:t>
            </a:r>
            <a:endParaRPr lang="zh-CN" altLang="en-US" sz="3200" dirty="0">
              <a:solidFill>
                <a:schemeClr val="bg1"/>
              </a:solidFill>
              <a:latin typeface="Arial Rounded MT Bold" panose="020F0704030504030204" pitchFamily="34"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5190988" y="1271049"/>
            <a:ext cx="18100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安 全 要 求 </a:t>
            </a:r>
          </a:p>
        </p:txBody>
      </p:sp>
      <p:sp>
        <p:nvSpPr>
          <p:cNvPr id="2" name="文本框 1">
            <a:extLst>
              <a:ext uri="{FF2B5EF4-FFF2-40B4-BE49-F238E27FC236}">
                <a16:creationId xmlns:a16="http://schemas.microsoft.com/office/drawing/2014/main" id="{80AD6BFA-853D-4BE9-94E6-89F9917A1F0F}"/>
              </a:ext>
            </a:extLst>
          </p:cNvPr>
          <p:cNvSpPr txBox="1"/>
          <p:nvPr/>
        </p:nvSpPr>
        <p:spPr>
          <a:xfrm>
            <a:off x="1714624" y="1732714"/>
            <a:ext cx="8739962" cy="40951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200" b="1" dirty="0">
                <a:latin typeface="Arial Rounded MT Bold" panose="020F0704030504030204" pitchFamily="34" charset="0"/>
                <a:ea typeface="微软雅黑" panose="020B0503020204020204" pitchFamily="34" charset="-122"/>
              </a:rPr>
              <a:t>No online RA</a:t>
            </a:r>
            <a:r>
              <a:rPr lang="zh-CN" altLang="en-US" sz="2200" b="1" dirty="0">
                <a:latin typeface="Arial Rounded MT Bold" panose="020F0704030504030204" pitchFamily="34" charset="0"/>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为了</a:t>
            </a:r>
            <a:r>
              <a:rPr lang="zh-CN" altLang="en-US" sz="2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最小化</a:t>
            </a:r>
            <a:r>
              <a:rPr lang="zh-CN" altLang="en-US" sz="2200" dirty="0">
                <a:latin typeface="微软雅黑" panose="020B0503020204020204" pitchFamily="34" charset="-122"/>
                <a:ea typeface="微软雅黑" panose="020B0503020204020204" pitchFamily="34" charset="-122"/>
              </a:rPr>
              <a:t>通信开销并抵抗单点故障，它应该允许通信者在不依赖在线</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的情况下实现相互认证。</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b="1" dirty="0">
                <a:latin typeface="Arial Rounded MT Bold" panose="020F0704030504030204" pitchFamily="34" charset="0"/>
                <a:ea typeface="微软雅黑" panose="020B0503020204020204" pitchFamily="34" charset="-122"/>
              </a:rPr>
              <a:t>Mutual authentication</a:t>
            </a:r>
            <a:r>
              <a:rPr lang="zh-CN" altLang="en-US" sz="2200" b="1" dirty="0">
                <a:latin typeface="Arial Rounded MT Bold" panose="020F0704030504030204" pitchFamily="34" charset="0"/>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在智能电网系统中，仅允许</a:t>
            </a:r>
            <a:r>
              <a:rPr lang="zh-CN" altLang="en-US" sz="2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注册</a:t>
            </a:r>
            <a:r>
              <a:rPr lang="zh-CN" altLang="en-US" sz="2200" dirty="0">
                <a:latin typeface="微软雅黑" panose="020B0503020204020204" pitchFamily="34" charset="-122"/>
                <a:ea typeface="微软雅黑" panose="020B0503020204020204" pitchFamily="34" charset="-122"/>
              </a:rPr>
              <a:t>的</a:t>
            </a:r>
            <a:r>
              <a:rPr lang="en-US" altLang="zh-CN" sz="2200" dirty="0">
                <a:latin typeface="微软雅黑" panose="020B0503020204020204" pitchFamily="34" charset="-122"/>
                <a:ea typeface="微软雅黑" panose="020B0503020204020204" pitchFamily="34" charset="-122"/>
              </a:rPr>
              <a:t>EU</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ES</a:t>
            </a:r>
            <a:r>
              <a:rPr lang="zh-CN" altLang="en-US" sz="2200" dirty="0">
                <a:latin typeface="微软雅黑" panose="020B0503020204020204" pitchFamily="34" charset="-122"/>
                <a:ea typeface="微软雅黑" panose="020B0503020204020204" pitchFamily="34" charset="-122"/>
              </a:rPr>
              <a:t>在消息交换之前运行该协议验证通信者的身份。</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b="1" dirty="0">
                <a:latin typeface="Arial Rounded MT Bold" panose="020F0704030504030204" pitchFamily="34" charset="0"/>
                <a:ea typeface="微软雅黑" panose="020B0503020204020204" pitchFamily="34" charset="-122"/>
              </a:rPr>
              <a:t>Session key agreement</a:t>
            </a:r>
            <a:r>
              <a:rPr lang="zh-CN" altLang="en-US" sz="2200" b="1" dirty="0">
                <a:latin typeface="Arial Rounded MT Bold" panose="020F0704030504030204" pitchFamily="34" charset="0"/>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在该协议执行期间应生成</a:t>
            </a:r>
            <a:r>
              <a:rPr lang="zh-CN" altLang="en-US" sz="2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会话密钥</a:t>
            </a:r>
            <a:r>
              <a:rPr lang="zh-CN" altLang="en-US" sz="2200" dirty="0">
                <a:latin typeface="微软雅黑" panose="020B0503020204020204" pitchFamily="34" charset="-122"/>
                <a:ea typeface="微软雅黑" panose="020B0503020204020204" pitchFamily="34" charset="-122"/>
              </a:rPr>
              <a:t>，以进行进一步的秘密消息交换。</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b="1" dirty="0">
                <a:latin typeface="Arial Rounded MT Bold" panose="020F0704030504030204" pitchFamily="34" charset="0"/>
                <a:ea typeface="微软雅黑" panose="020B0503020204020204" pitchFamily="34" charset="-122"/>
              </a:rPr>
              <a:t>Identity anonymity</a:t>
            </a:r>
            <a:r>
              <a:rPr lang="zh-CN" altLang="en-US" sz="2200" b="1" dirty="0">
                <a:latin typeface="Arial Rounded MT Bold" panose="020F0704030504030204" pitchFamily="34" charset="0"/>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它应保证</a:t>
            </a:r>
            <a:r>
              <a:rPr lang="en-US" altLang="zh-CN" sz="2200" dirty="0">
                <a:latin typeface="微软雅黑" panose="020B0503020204020204" pitchFamily="34" charset="-122"/>
                <a:ea typeface="微软雅黑" panose="020B0503020204020204" pitchFamily="34" charset="-122"/>
              </a:rPr>
              <a:t>EU</a:t>
            </a:r>
            <a:r>
              <a:rPr lang="zh-CN" altLang="en-US" sz="2200" dirty="0">
                <a:latin typeface="微软雅黑" panose="020B0503020204020204" pitchFamily="34" charset="-122"/>
                <a:ea typeface="微软雅黑" panose="020B0503020204020204" pitchFamily="34" charset="-122"/>
              </a:rPr>
              <a:t>的身份隐私，以使得任何潜在的攻击者都无法在身份验证期间获得</a:t>
            </a:r>
            <a:r>
              <a:rPr lang="en-US" altLang="zh-CN" sz="2200" dirty="0">
                <a:latin typeface="微软雅黑" panose="020B0503020204020204" pitchFamily="34" charset="-122"/>
                <a:ea typeface="微软雅黑" panose="020B0503020204020204" pitchFamily="34" charset="-122"/>
              </a:rPr>
              <a:t>EU</a:t>
            </a:r>
            <a:r>
              <a:rPr lang="zh-CN" altLang="en-US" sz="2200" dirty="0">
                <a:latin typeface="微软雅黑" panose="020B0503020204020204" pitchFamily="34" charset="-122"/>
                <a:ea typeface="微软雅黑" panose="020B0503020204020204" pitchFamily="34" charset="-122"/>
              </a:rPr>
              <a:t>的真实身份信息。</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054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4" name="文本框 3">
            <a:extLst>
              <a:ext uri="{FF2B5EF4-FFF2-40B4-BE49-F238E27FC236}">
                <a16:creationId xmlns:a16="http://schemas.microsoft.com/office/drawing/2014/main" id="{9D3E4249-92B8-4866-AAFE-5DE9D4DAC3D4}"/>
              </a:ext>
            </a:extLst>
          </p:cNvPr>
          <p:cNvSpPr txBox="1"/>
          <p:nvPr/>
        </p:nvSpPr>
        <p:spPr>
          <a:xfrm>
            <a:off x="1335640" y="2095928"/>
            <a:ext cx="6339156" cy="2486346"/>
          </a:xfrm>
          <a:prstGeom prst="rect">
            <a:avLst/>
          </a:prstGeom>
          <a:noFill/>
        </p:spPr>
        <p:txBody>
          <a:bodyPr wrap="square" rtlCol="0">
            <a:spAutoFit/>
          </a:bodyPr>
          <a:lstStyle/>
          <a:p>
            <a:endParaRPr lang="zh-CN" altLang="en-US" dirty="0"/>
          </a:p>
        </p:txBody>
      </p:sp>
      <p:sp>
        <p:nvSpPr>
          <p:cNvPr id="2" name="文本框 1">
            <a:extLst>
              <a:ext uri="{FF2B5EF4-FFF2-40B4-BE49-F238E27FC236}">
                <a16:creationId xmlns:a16="http://schemas.microsoft.com/office/drawing/2014/main" id="{452DED10-6229-4521-BA51-3E1E54F3D952}"/>
              </a:ext>
            </a:extLst>
          </p:cNvPr>
          <p:cNvSpPr txBox="1"/>
          <p:nvPr/>
        </p:nvSpPr>
        <p:spPr>
          <a:xfrm>
            <a:off x="1605626" y="1889251"/>
            <a:ext cx="8957958" cy="307949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200" b="1" dirty="0">
                <a:latin typeface="Arial Rounded MT Bold" panose="020F0704030504030204" pitchFamily="34" charset="0"/>
                <a:ea typeface="微软雅黑" panose="020B0503020204020204" pitchFamily="34" charset="-122"/>
              </a:rPr>
              <a:t>Conditional traceability</a:t>
            </a:r>
            <a:r>
              <a:rPr lang="zh-CN" altLang="en-US" sz="2200" b="1" dirty="0">
                <a:latin typeface="Arial Rounded MT Bold" panose="020F0704030504030204" pitchFamily="34" charset="0"/>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为了跟踪恶意用户或行为不端的用户的身份，协议应该保证</a:t>
            </a:r>
            <a:r>
              <a:rPr lang="zh-CN" altLang="en-US" sz="2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有且只有</a:t>
            </a:r>
            <a:r>
              <a:rPr lang="zh-CN" altLang="en-US" sz="2200" dirty="0">
                <a:latin typeface="微软雅黑" panose="020B0503020204020204" pitchFamily="34" charset="-122"/>
                <a:ea typeface="微软雅黑" panose="020B0503020204020204" pitchFamily="34" charset="-122"/>
              </a:rPr>
              <a:t>一个实体可以公开用户的真实身份。</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b="1" dirty="0">
                <a:latin typeface="Arial Rounded MT Bold" panose="020F0704030504030204" pitchFamily="34" charset="0"/>
                <a:ea typeface="微软雅黑" panose="020B0503020204020204" pitchFamily="34" charset="-122"/>
              </a:rPr>
              <a:t>Perfect forward secrecy</a:t>
            </a:r>
            <a:r>
              <a:rPr lang="zh-CN" altLang="en-US" sz="2200" b="1" dirty="0">
                <a:latin typeface="Arial Rounded MT Bold" panose="020F0704030504030204" pitchFamily="34" charset="0"/>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为了保护先前传输的消息，该协议应确保任何攻击者即使获得了通信者的私钥，也</a:t>
            </a:r>
            <a:r>
              <a:rPr lang="zh-CN" altLang="en-US" sz="2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无法恢复</a:t>
            </a:r>
            <a:r>
              <a:rPr lang="zh-CN" altLang="en-US" sz="2200" dirty="0">
                <a:latin typeface="微软雅黑" panose="020B0503020204020204" pitchFamily="34" charset="-122"/>
                <a:ea typeface="微软雅黑" panose="020B0503020204020204" pitchFamily="34" charset="-122"/>
              </a:rPr>
              <a:t>先前的会话密钥。</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b="1" dirty="0">
                <a:latin typeface="Arial Rounded MT Bold" panose="020F0704030504030204" pitchFamily="34" charset="0"/>
                <a:ea typeface="微软雅黑" panose="020B0503020204020204" pitchFamily="34" charset="-122"/>
              </a:rPr>
              <a:t>Resilience against other attacks</a:t>
            </a:r>
            <a:r>
              <a:rPr lang="zh-CN" altLang="en-US" sz="2200" b="1" dirty="0">
                <a:latin typeface="Arial Rounded MT Bold" panose="020F0704030504030204" pitchFamily="34" charset="0"/>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为了进一步增强安全性，该协议应提供抵御其他常见攻击的能力。</a:t>
            </a:r>
          </a:p>
        </p:txBody>
      </p:sp>
    </p:spTree>
    <p:extLst>
      <p:ext uri="{BB962C8B-B14F-4D97-AF65-F5344CB8AC3E}">
        <p14:creationId xmlns:p14="http://schemas.microsoft.com/office/powerpoint/2010/main" val="365514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7" y="1070095"/>
            <a:ext cx="2120204"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、系统设置</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0C80589-D68B-4DCD-9A50-B05F8397645B}"/>
                  </a:ext>
                </a:extLst>
              </p:cNvPr>
              <p:cNvSpPr txBox="1"/>
              <p:nvPr/>
            </p:nvSpPr>
            <p:spPr>
              <a:xfrm>
                <a:off x="1384509" y="2152393"/>
                <a:ext cx="9422981" cy="3455177"/>
              </a:xfrm>
              <a:prstGeom prst="rect">
                <a:avLst/>
              </a:prstGeom>
              <a:noFill/>
            </p:spPr>
            <p:txBody>
              <a:bodyPr wrap="square" rtlCol="0">
                <a:spAutoFit/>
              </a:bodyPr>
              <a:lstStyle/>
              <a:p>
                <a:pPr>
                  <a:lnSpc>
                    <a:spcPct val="150000"/>
                  </a:lnSpc>
                </a:pP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 </a:t>
                </a:r>
                <a:r>
                  <a:rPr lang="en-US" altLang="zh-CN" sz="2200" b="1" dirty="0">
                    <a:latin typeface="Arial Rounded MT Bold" panose="020F0704030504030204" pitchFamily="34" charset="0"/>
                    <a:ea typeface="微软雅黑" panose="020B0503020204020204" pitchFamily="34" charset="-122"/>
                  </a:rPr>
                  <a:t>Basic initialization</a:t>
                </a:r>
                <a:r>
                  <a:rPr lang="zh-CN" altLang="en-US" sz="2200" b="1" dirty="0">
                    <a:latin typeface="Arial Rounded MT Bold" panose="020F0704030504030204" pitchFamily="34" charset="0"/>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a:t>
                </a:r>
                <a:r>
                  <a:rPr lang="en-US" altLang="zh-CN" sz="2000" dirty="0" err="1">
                    <a:latin typeface="微软雅黑" panose="020B0503020204020204" pitchFamily="34" charset="-122"/>
                    <a:ea typeface="微软雅黑" panose="020B0503020204020204" pitchFamily="34" charset="-122"/>
                  </a:rPr>
                  <a:t>Fp</a:t>
                </a:r>
                <a:r>
                  <a:rPr lang="zh-CN" altLang="en-US" sz="2000" dirty="0">
                    <a:latin typeface="微软雅黑" panose="020B0503020204020204" pitchFamily="34" charset="-122"/>
                    <a:ea typeface="微软雅黑" panose="020B0503020204020204" pitchFamily="34" charset="-122"/>
                  </a:rPr>
                  <a:t>上，</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在椭圆曲线</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Fp</a:t>
                </a:r>
                <a:r>
                  <a:rPr lang="zh-CN" altLang="en-US" sz="2000" dirty="0">
                    <a:latin typeface="微软雅黑" panose="020B0503020204020204" pitchFamily="34" charset="-122"/>
                    <a:ea typeface="微软雅黑" panose="020B0503020204020204" pitchFamily="34" charset="-122"/>
                  </a:rPr>
                  <a:t>）上选择生成元为</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阶循环群</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h</a:t>
                </a:r>
                <a:r>
                  <a:rPr lang="en-US" altLang="zh-CN" sz="2000" baseline="-25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en-US" altLang="zh-CN" sz="2000" baseline="300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000" i="1">
                        <a:latin typeface="Cambria Math" panose="02040503050406030204" pitchFamily="18" charset="0"/>
                      </a:rPr>
                      <m:t>→</m:t>
                    </m:r>
                  </m:oMath>
                </a14:m>
                <a:r>
                  <a:rPr lang="en-US" altLang="zh-CN" sz="2000" dirty="0" err="1">
                    <a:latin typeface="微软雅黑" panose="020B0503020204020204" pitchFamily="34" charset="-122"/>
                    <a:ea typeface="微软雅黑" panose="020B0503020204020204" pitchFamily="34" charset="-122"/>
                  </a:rPr>
                  <a:t>Z</a:t>
                </a:r>
                <a:r>
                  <a:rPr lang="en-US" altLang="zh-CN" sz="2000" baseline="-25000" dirty="0" err="1">
                    <a:latin typeface="微软雅黑" panose="020B0503020204020204" pitchFamily="34" charset="-122"/>
                    <a:ea typeface="微软雅黑" panose="020B0503020204020204" pitchFamily="34" charset="-122"/>
                  </a:rPr>
                  <a:t>q</a:t>
                </a:r>
                <a:r>
                  <a:rPr lang="en-US" altLang="zh-CN" sz="2000" baseline="-25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a:t>
                </a:r>
                <a:r>
                  <a:rPr lang="en-US" altLang="zh-CN" sz="2000" baseline="-25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en-US" altLang="zh-CN" sz="2000" baseline="300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000" i="1">
                        <a:latin typeface="Cambria Math" panose="02040503050406030204" pitchFamily="18" charset="0"/>
                      </a:rPr>
                      <m:t>→</m:t>
                    </m:r>
                  </m:oMath>
                </a14:m>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1}</a:t>
                </a:r>
                <a:r>
                  <a:rPr lang="en-US" altLang="zh-CN" sz="2000" baseline="30000" dirty="0">
                    <a:solidFill>
                      <a:srgbClr val="FF0000"/>
                    </a:solidFill>
                    <a:latin typeface="微软雅黑" panose="020B0503020204020204" pitchFamily="34" charset="-122"/>
                    <a:ea typeface="微软雅黑" panose="020B0503020204020204" pitchFamily="34" charset="-122"/>
                  </a:rPr>
                  <a:t>2k</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zh-CN" sz="20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𝑙𝑜𝑔</m:t>
                        </m:r>
                      </m:e>
                      <m:sub>
                        <m:r>
                          <a:rPr lang="en-US" altLang="zh-CN" sz="2000" i="1">
                            <a:latin typeface="Cambria Math" panose="02040503050406030204" pitchFamily="18" charset="0"/>
                          </a:rPr>
                          <m:t>2</m:t>
                        </m:r>
                      </m:sub>
                      <m:sup>
                        <m:r>
                          <a:rPr lang="en-US" altLang="zh-CN" sz="2000" i="1">
                            <a:latin typeface="Cambria Math" panose="02040503050406030204" pitchFamily="18" charset="0"/>
                          </a:rPr>
                          <m:t>𝑞</m:t>
                        </m:r>
                      </m:sup>
                    </m:sSubSup>
                  </m:oMath>
                </a14:m>
                <a:r>
                  <a:rPr lang="zh-CN" altLang="en-US" sz="2000" dirty="0">
                    <a:latin typeface="微软雅黑" panose="020B0503020204020204" pitchFamily="34" charset="-122"/>
                    <a:ea typeface="微软雅黑" panose="020B0503020204020204" pitchFamily="34" charset="-122"/>
                  </a:rPr>
                  <a:t>是安全参数），</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选择一个随机数</a:t>
                </a:r>
                <a:r>
                  <a:rPr lang="en-US" altLang="zh-CN" sz="2000" dirty="0">
                    <a:latin typeface="微软雅黑" panose="020B0503020204020204" pitchFamily="34" charset="-122"/>
                    <a:ea typeface="微软雅黑" panose="020B0503020204020204" pitchFamily="34" charset="-122"/>
                  </a:rPr>
                  <a:t>s</a:t>
                </a:r>
                <a14:m>
                  <m:oMath xmlns:m="http://schemas.openxmlformats.org/officeDocument/2006/math">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𝑍</m:t>
                        </m:r>
                      </m:e>
                      <m:sub>
                        <m:r>
                          <a:rPr lang="en-US" altLang="zh-CN" sz="2000" i="1">
                            <a:latin typeface="Cambria Math" panose="02040503050406030204" pitchFamily="18" charset="0"/>
                          </a:rPr>
                          <m:t>𝑞</m:t>
                        </m:r>
                      </m:sub>
                      <m:sup>
                        <m:r>
                          <a:rPr lang="zh-CN" altLang="en-US" sz="2000" i="1">
                            <a:latin typeface="Cambria Math" panose="02040503050406030204" pitchFamily="18" charset="0"/>
                          </a:rPr>
                          <m:t>∗</m:t>
                        </m:r>
                      </m:sup>
                    </m:sSubSup>
                  </m:oMath>
                </a14:m>
                <a:r>
                  <a:rPr lang="zh-CN" altLang="en-US" sz="2000" dirty="0">
                    <a:latin typeface="微软雅黑" panose="020B0503020204020204" pitchFamily="34" charset="-122"/>
                    <a:ea typeface="微软雅黑" panose="020B0503020204020204" pitchFamily="34" charset="-122"/>
                  </a:rPr>
                  <a:t>作为主私钥，并计算相应的主公钥</a:t>
                </a:r>
                <a:r>
                  <a:rPr lang="en-US" altLang="zh-CN" sz="2000" dirty="0">
                    <a:solidFill>
                      <a:schemeClr val="tx1"/>
                    </a:solidFill>
                    <a:latin typeface="微软雅黑" panose="020B0503020204020204" pitchFamily="34" charset="-122"/>
                    <a:ea typeface="微软雅黑" panose="020B0503020204020204" pitchFamily="34" charset="-122"/>
                  </a:rPr>
                  <a:t>P</a:t>
                </a:r>
                <a:r>
                  <a:rPr lang="en-US" altLang="zh-CN" sz="2000" baseline="-25000" dirty="0" err="1">
                    <a:solidFill>
                      <a:schemeClr val="tx1"/>
                    </a:solidFill>
                    <a:latin typeface="微软雅黑" panose="020B0503020204020204" pitchFamily="34" charset="-122"/>
                    <a:ea typeface="微软雅黑" panose="020B0503020204020204" pitchFamily="34" charset="-122"/>
                  </a:rPr>
                  <a:t>pub</a:t>
                </a:r>
                <a:r>
                  <a:rPr lang="en-US" altLang="zh-CN" sz="2000" dirty="0">
                    <a:solidFill>
                      <a:schemeClr val="tx1"/>
                    </a:solidFill>
                    <a:latin typeface="微软雅黑" panose="020B0503020204020204" pitchFamily="34" charset="-122"/>
                    <a:ea typeface="微软雅黑" panose="020B0503020204020204" pitchFamily="34" charset="-122"/>
                  </a:rPr>
                  <a:t>=s</a:t>
                </a:r>
                <a14:m>
                  <m:oMath xmlns:m="http://schemas.openxmlformats.org/officeDocument/2006/math">
                    <m:r>
                      <a:rPr lang="en-US" altLang="zh-CN" sz="2000" i="1">
                        <a:solidFill>
                          <a:schemeClr val="tx1"/>
                        </a:solidFill>
                        <a:latin typeface="Cambria Math" panose="02040503050406030204" pitchFamily="18" charset="0"/>
                      </a:rPr>
                      <m:t>∙</m:t>
                    </m:r>
                  </m:oMath>
                </a14:m>
                <a:r>
                  <a:rPr lang="en-US" altLang="zh-CN" sz="2000" dirty="0">
                    <a:solidFill>
                      <a:schemeClr val="tx1"/>
                    </a:solidFill>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200" b="1"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Arial Rounded MT Bold" panose="020F0704030504030204" pitchFamily="34" charset="0"/>
                    <a:ea typeface="微软雅黑" panose="020B0503020204020204" pitchFamily="34" charset="-122"/>
                  </a:rPr>
                  <a:t>Blockchain initialization</a:t>
                </a:r>
                <a:r>
                  <a:rPr lang="zh-CN" altLang="en-US" sz="2200" b="1" dirty="0">
                    <a:latin typeface="Arial Rounded MT Bold" panose="020F0704030504030204" pitchFamily="34" charset="0"/>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创建一个包含配置参数的</a:t>
                </a:r>
                <a:r>
                  <a:rPr lang="en-US" altLang="zh-CN" sz="2000" dirty="0">
                    <a:latin typeface="微软雅黑" panose="020B0503020204020204" pitchFamily="34" charset="-122"/>
                    <a:ea typeface="微软雅黑" panose="020B0503020204020204" pitchFamily="34" charset="-122"/>
                  </a:rPr>
                  <a:t>genesis</a:t>
                </a:r>
                <a:r>
                  <a:rPr lang="zh-CN" altLang="en-US" sz="2000" dirty="0">
                    <a:latin typeface="微软雅黑" panose="020B0503020204020204" pitchFamily="34" charset="-122"/>
                    <a:ea typeface="微软雅黑" panose="020B0503020204020204" pitchFamily="34" charset="-122"/>
                  </a:rPr>
                  <a:t>文件以建立区块链，然后，</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选择几个可信的合作伙伴，并按照特定的共识机制启动区块链。</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RA</a:t>
                </a:r>
                <a:r>
                  <a:rPr lang="zh-CN" altLang="en-US" sz="2000" dirty="0">
                    <a:latin typeface="微软雅黑" panose="020B0503020204020204" pitchFamily="34" charset="-122"/>
                    <a:ea typeface="微软雅黑" panose="020B0503020204020204" pitchFamily="34" charset="-122"/>
                  </a:rPr>
                  <a:t>保存</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，发布公共系统参数</a:t>
                </a:r>
                <a:r>
                  <a:rPr lang="en-US" altLang="zh-CN" sz="2000" dirty="0">
                    <a:latin typeface="微软雅黑" panose="020B0503020204020204" pitchFamily="34" charset="-122"/>
                    <a:ea typeface="微软雅黑" panose="020B0503020204020204" pitchFamily="34" charset="-122"/>
                  </a:rPr>
                  <a:t>param=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h</a:t>
                </a:r>
                <a:r>
                  <a:rPr lang="en-US" altLang="zh-CN" sz="2000" baseline="-25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a:t>
                </a:r>
                <a:r>
                  <a:rPr lang="en-US" altLang="zh-CN" sz="2000" baseline="-25000" dirty="0" err="1">
                    <a:latin typeface="微软雅黑" panose="020B0503020204020204" pitchFamily="34" charset="-122"/>
                    <a:ea typeface="微软雅黑" panose="020B0503020204020204" pitchFamily="34" charset="-122"/>
                  </a:rPr>
                  <a:t>pub</a:t>
                </a:r>
                <a:r>
                  <a:rPr lang="en-US" altLang="zh-CN" sz="2000" baseline="-25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p>
            </p:txBody>
          </p:sp>
        </mc:Choice>
        <mc:Fallback xmlns="">
          <p:sp>
            <p:nvSpPr>
              <p:cNvPr id="6" name="文本框 5">
                <a:extLst>
                  <a:ext uri="{FF2B5EF4-FFF2-40B4-BE49-F238E27FC236}">
                    <a16:creationId xmlns:a16="http://schemas.microsoft.com/office/drawing/2014/main" id="{70C80589-D68B-4DCD-9A50-B05F8397645B}"/>
                  </a:ext>
                </a:extLst>
              </p:cNvPr>
              <p:cNvSpPr txBox="1">
                <a:spLocks noRot="1" noChangeAspect="1" noMove="1" noResize="1" noEditPoints="1" noAdjustHandles="1" noChangeArrowheads="1" noChangeShapeType="1" noTextEdit="1"/>
              </p:cNvSpPr>
              <p:nvPr/>
            </p:nvSpPr>
            <p:spPr>
              <a:xfrm>
                <a:off x="1384509" y="2152393"/>
                <a:ext cx="9422981" cy="3455177"/>
              </a:xfrm>
              <a:prstGeom prst="rect">
                <a:avLst/>
              </a:prstGeom>
              <a:blipFill>
                <a:blip r:embed="rId3"/>
                <a:stretch>
                  <a:fillRect l="-841" r="-3364" b="-17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31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5"/>
            <a:ext cx="2704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、智能合约部署</a:t>
            </a:r>
          </a:p>
        </p:txBody>
      </p:sp>
      <p:pic>
        <p:nvPicPr>
          <p:cNvPr id="2" name="图片 1">
            <a:extLst>
              <a:ext uri="{FF2B5EF4-FFF2-40B4-BE49-F238E27FC236}">
                <a16:creationId xmlns:a16="http://schemas.microsoft.com/office/drawing/2014/main" id="{515ABA4B-DEF7-409A-8665-DA1395259D67}"/>
              </a:ext>
            </a:extLst>
          </p:cNvPr>
          <p:cNvPicPr>
            <a:picLocks noChangeAspect="1"/>
          </p:cNvPicPr>
          <p:nvPr/>
        </p:nvPicPr>
        <p:blipFill>
          <a:blip r:embed="rId3"/>
          <a:stretch>
            <a:fillRect/>
          </a:stretch>
        </p:blipFill>
        <p:spPr>
          <a:xfrm>
            <a:off x="4243659" y="573685"/>
            <a:ext cx="7455784" cy="5561774"/>
          </a:xfrm>
          <a:prstGeom prst="rect">
            <a:avLst/>
          </a:prstGeom>
        </p:spPr>
      </p:pic>
      <p:sp>
        <p:nvSpPr>
          <p:cNvPr id="11" name="矩形 10">
            <a:extLst>
              <a:ext uri="{FF2B5EF4-FFF2-40B4-BE49-F238E27FC236}">
                <a16:creationId xmlns:a16="http://schemas.microsoft.com/office/drawing/2014/main" id="{3FEF2470-8A9D-4A11-A60A-980CF617AE75}"/>
              </a:ext>
            </a:extLst>
          </p:cNvPr>
          <p:cNvSpPr/>
          <p:nvPr/>
        </p:nvSpPr>
        <p:spPr>
          <a:xfrm>
            <a:off x="5156791" y="3200400"/>
            <a:ext cx="2222204" cy="3083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31E6E49-82A7-49D7-BECD-500E89061B87}"/>
              </a:ext>
            </a:extLst>
          </p:cNvPr>
          <p:cNvSpPr txBox="1"/>
          <p:nvPr/>
        </p:nvSpPr>
        <p:spPr>
          <a:xfrm>
            <a:off x="7719237" y="3133726"/>
            <a:ext cx="17756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数据过期时间</a:t>
            </a:r>
          </a:p>
        </p:txBody>
      </p:sp>
      <p:sp>
        <p:nvSpPr>
          <p:cNvPr id="19" name="矩形 18">
            <a:extLst>
              <a:ext uri="{FF2B5EF4-FFF2-40B4-BE49-F238E27FC236}">
                <a16:creationId xmlns:a16="http://schemas.microsoft.com/office/drawing/2014/main" id="{85E397F1-46FB-4418-A3BB-DBD344F3848C}"/>
              </a:ext>
            </a:extLst>
          </p:cNvPr>
          <p:cNvSpPr/>
          <p:nvPr/>
        </p:nvSpPr>
        <p:spPr>
          <a:xfrm>
            <a:off x="878176" y="2934586"/>
            <a:ext cx="2949545" cy="646331"/>
          </a:xfrm>
          <a:prstGeom prst="rect">
            <a:avLst/>
          </a:prstGeom>
        </p:spPr>
        <p:txBody>
          <a:bodyPr wrap="square">
            <a:spAutoFit/>
          </a:bodyPr>
          <a:lstStyle/>
          <a:p>
            <a:pPr algn="ctr"/>
            <a:r>
              <a:rPr lang="en-US" altLang="zh-CN" sz="36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KMST</a:t>
            </a:r>
            <a:r>
              <a:rPr lang="zh-CN" altLang="en-US" sz="36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初始化</a:t>
            </a:r>
            <a:endParaRPr lang="zh-CN" alt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142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5"/>
            <a:ext cx="2704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、智能合约部署</a:t>
            </a:r>
          </a:p>
        </p:txBody>
      </p:sp>
      <p:pic>
        <p:nvPicPr>
          <p:cNvPr id="4" name="图片 3">
            <a:extLst>
              <a:ext uri="{FF2B5EF4-FFF2-40B4-BE49-F238E27FC236}">
                <a16:creationId xmlns:a16="http://schemas.microsoft.com/office/drawing/2014/main" id="{5EB32718-1AC1-4C10-9967-F5692F516D29}"/>
              </a:ext>
            </a:extLst>
          </p:cNvPr>
          <p:cNvPicPr>
            <a:picLocks noChangeAspect="1"/>
          </p:cNvPicPr>
          <p:nvPr/>
        </p:nvPicPr>
        <p:blipFill rotWithShape="1">
          <a:blip r:embed="rId3"/>
          <a:srcRect l="1268" b="4464"/>
          <a:stretch/>
        </p:blipFill>
        <p:spPr>
          <a:xfrm>
            <a:off x="5147375" y="226464"/>
            <a:ext cx="6717693" cy="6238131"/>
          </a:xfrm>
          <a:prstGeom prst="rect">
            <a:avLst/>
          </a:prstGeom>
        </p:spPr>
      </p:pic>
      <p:sp>
        <p:nvSpPr>
          <p:cNvPr id="16" name="矩形 15">
            <a:extLst>
              <a:ext uri="{FF2B5EF4-FFF2-40B4-BE49-F238E27FC236}">
                <a16:creationId xmlns:a16="http://schemas.microsoft.com/office/drawing/2014/main" id="{5A49A913-B8BA-4CBA-87D2-4936438EFC3D}"/>
              </a:ext>
            </a:extLst>
          </p:cNvPr>
          <p:cNvSpPr/>
          <p:nvPr/>
        </p:nvSpPr>
        <p:spPr>
          <a:xfrm>
            <a:off x="878176" y="2934586"/>
            <a:ext cx="2498919" cy="646331"/>
          </a:xfrm>
          <a:prstGeom prst="rect">
            <a:avLst/>
          </a:prstGeom>
        </p:spPr>
        <p:txBody>
          <a:bodyPr wrap="square">
            <a:spAutoFit/>
          </a:bodyPr>
          <a:lstStyle/>
          <a:p>
            <a:pPr algn="ctr"/>
            <a:r>
              <a:rPr lang="zh-CN" altLang="en-US" sz="36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更新</a:t>
            </a:r>
            <a:r>
              <a:rPr lang="en-US" altLang="zh-CN" sz="36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KMST</a:t>
            </a:r>
            <a:endParaRPr lang="zh-CN" alt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36873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5"/>
            <a:ext cx="2704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、智能合约部署</a:t>
            </a:r>
          </a:p>
        </p:txBody>
      </p:sp>
      <p:sp>
        <p:nvSpPr>
          <p:cNvPr id="6" name="矩形 5">
            <a:extLst>
              <a:ext uri="{FF2B5EF4-FFF2-40B4-BE49-F238E27FC236}">
                <a16:creationId xmlns:a16="http://schemas.microsoft.com/office/drawing/2014/main" id="{03042C92-9A94-499D-95ED-FD5B48907F31}"/>
              </a:ext>
            </a:extLst>
          </p:cNvPr>
          <p:cNvSpPr/>
          <p:nvPr/>
        </p:nvSpPr>
        <p:spPr>
          <a:xfrm>
            <a:off x="878176" y="2934586"/>
            <a:ext cx="2498919" cy="668129"/>
          </a:xfrm>
          <a:prstGeom prst="rect">
            <a:avLst/>
          </a:prstGeom>
        </p:spPr>
        <p:txBody>
          <a:bodyPr wrap="square">
            <a:spAutoFit/>
          </a:bodyPr>
          <a:lstStyle/>
          <a:p>
            <a:pPr algn="ctr"/>
            <a:r>
              <a:rPr lang="zh-CN" altLang="en-US" sz="36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查询</a:t>
            </a:r>
            <a:r>
              <a:rPr lang="en-US" altLang="zh-CN" sz="36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KMST</a:t>
            </a:r>
            <a:endParaRPr lang="zh-CN" altLang="en-US" sz="3600" dirty="0">
              <a:ln w="0"/>
              <a:solidFill>
                <a:schemeClr val="accent1"/>
              </a:solidFill>
              <a:effectLst>
                <a:outerShdw blurRad="38100" dist="25400" dir="5400000" algn="ctr" rotWithShape="0">
                  <a:srgbClr val="6E747A">
                    <a:alpha val="43000"/>
                  </a:srgbClr>
                </a:outerShdw>
              </a:effectLst>
            </a:endParaRPr>
          </a:p>
        </p:txBody>
      </p:sp>
      <p:pic>
        <p:nvPicPr>
          <p:cNvPr id="2" name="图片 1">
            <a:extLst>
              <a:ext uri="{FF2B5EF4-FFF2-40B4-BE49-F238E27FC236}">
                <a16:creationId xmlns:a16="http://schemas.microsoft.com/office/drawing/2014/main" id="{26A34CF8-F7F5-49CE-B109-BA07B5A1B617}"/>
              </a:ext>
            </a:extLst>
          </p:cNvPr>
          <p:cNvPicPr>
            <a:picLocks noChangeAspect="1"/>
          </p:cNvPicPr>
          <p:nvPr/>
        </p:nvPicPr>
        <p:blipFill rotWithShape="1">
          <a:blip r:embed="rId3"/>
          <a:srcRect l="3209" t="813" r="4383" b="66959"/>
          <a:stretch/>
        </p:blipFill>
        <p:spPr>
          <a:xfrm>
            <a:off x="3583171" y="1879569"/>
            <a:ext cx="8218969" cy="3098862"/>
          </a:xfrm>
          <a:prstGeom prst="rect">
            <a:avLst/>
          </a:prstGeom>
        </p:spPr>
      </p:pic>
      <p:sp>
        <p:nvSpPr>
          <p:cNvPr id="7" name="矩形 6">
            <a:extLst>
              <a:ext uri="{FF2B5EF4-FFF2-40B4-BE49-F238E27FC236}">
                <a16:creationId xmlns:a16="http://schemas.microsoft.com/office/drawing/2014/main" id="{27167702-E334-4371-9CE5-E69CC804DFA2}"/>
              </a:ext>
            </a:extLst>
          </p:cNvPr>
          <p:cNvSpPr/>
          <p:nvPr/>
        </p:nvSpPr>
        <p:spPr>
          <a:xfrm>
            <a:off x="642364" y="3602715"/>
            <a:ext cx="2837769" cy="841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验证用户的有效性</a:t>
            </a:r>
          </a:p>
        </p:txBody>
      </p:sp>
      <p:cxnSp>
        <p:nvCxnSpPr>
          <p:cNvPr id="9" name="直接箭头连接符 8">
            <a:extLst>
              <a:ext uri="{FF2B5EF4-FFF2-40B4-BE49-F238E27FC236}">
                <a16:creationId xmlns:a16="http://schemas.microsoft.com/office/drawing/2014/main" id="{A8C88695-523D-42E7-B40E-7A9DC9EC1B80}"/>
              </a:ext>
            </a:extLst>
          </p:cNvPr>
          <p:cNvCxnSpPr/>
          <p:nvPr/>
        </p:nvCxnSpPr>
        <p:spPr>
          <a:xfrm>
            <a:off x="5975498" y="4253023"/>
            <a:ext cx="10100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C6F2208-135D-4DF7-BD59-AC696A21F59B}"/>
              </a:ext>
            </a:extLst>
          </p:cNvPr>
          <p:cNvSpPr txBox="1"/>
          <p:nvPr/>
        </p:nvSpPr>
        <p:spPr>
          <a:xfrm>
            <a:off x="7102549" y="4023562"/>
            <a:ext cx="1403498" cy="4000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用户无效</a:t>
            </a:r>
          </a:p>
        </p:txBody>
      </p:sp>
    </p:spTree>
    <p:extLst>
      <p:ext uri="{BB962C8B-B14F-4D97-AF65-F5344CB8AC3E}">
        <p14:creationId xmlns:p14="http://schemas.microsoft.com/office/powerpoint/2010/main" val="245872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5"/>
            <a:ext cx="2704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、智能合约部署</a:t>
            </a:r>
          </a:p>
        </p:txBody>
      </p:sp>
      <p:sp>
        <p:nvSpPr>
          <p:cNvPr id="6" name="矩形 5">
            <a:extLst>
              <a:ext uri="{FF2B5EF4-FFF2-40B4-BE49-F238E27FC236}">
                <a16:creationId xmlns:a16="http://schemas.microsoft.com/office/drawing/2014/main" id="{03042C92-9A94-499D-95ED-FD5B48907F31}"/>
              </a:ext>
            </a:extLst>
          </p:cNvPr>
          <p:cNvSpPr/>
          <p:nvPr/>
        </p:nvSpPr>
        <p:spPr>
          <a:xfrm>
            <a:off x="878176" y="2934586"/>
            <a:ext cx="2498919" cy="646331"/>
          </a:xfrm>
          <a:prstGeom prst="rect">
            <a:avLst/>
          </a:prstGeom>
        </p:spPr>
        <p:txBody>
          <a:bodyPr wrap="square">
            <a:spAutoFit/>
          </a:bodyPr>
          <a:lstStyle/>
          <a:p>
            <a:pPr algn="ctr"/>
            <a:r>
              <a:rPr lang="zh-CN" altLang="en-US" sz="36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撤销</a:t>
            </a:r>
            <a:r>
              <a:rPr lang="en-US" altLang="zh-CN" sz="36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KMST</a:t>
            </a:r>
            <a:endParaRPr lang="zh-CN" altLang="en-US" sz="3600" dirty="0">
              <a:ln w="0"/>
              <a:solidFill>
                <a:schemeClr val="accent1"/>
              </a:solidFill>
              <a:effectLst>
                <a:outerShdw blurRad="38100" dist="25400" dir="5400000" algn="ctr" rotWithShape="0">
                  <a:srgbClr val="6E747A">
                    <a:alpha val="43000"/>
                  </a:srgbClr>
                </a:outerShdw>
              </a:effectLst>
            </a:endParaRPr>
          </a:p>
        </p:txBody>
      </p:sp>
      <p:pic>
        <p:nvPicPr>
          <p:cNvPr id="4" name="图片 3">
            <a:extLst>
              <a:ext uri="{FF2B5EF4-FFF2-40B4-BE49-F238E27FC236}">
                <a16:creationId xmlns:a16="http://schemas.microsoft.com/office/drawing/2014/main" id="{69BD0749-54EC-4C4A-9883-D2014FC3D486}"/>
              </a:ext>
            </a:extLst>
          </p:cNvPr>
          <p:cNvPicPr>
            <a:picLocks noChangeAspect="1"/>
          </p:cNvPicPr>
          <p:nvPr/>
        </p:nvPicPr>
        <p:blipFill>
          <a:blip r:embed="rId3"/>
          <a:stretch>
            <a:fillRect/>
          </a:stretch>
        </p:blipFill>
        <p:spPr>
          <a:xfrm>
            <a:off x="4273340" y="841518"/>
            <a:ext cx="7379192" cy="5478797"/>
          </a:xfrm>
          <a:prstGeom prst="rect">
            <a:avLst/>
          </a:prstGeom>
        </p:spPr>
      </p:pic>
    </p:spTree>
    <p:extLst>
      <p:ext uri="{BB962C8B-B14F-4D97-AF65-F5344CB8AC3E}">
        <p14:creationId xmlns:p14="http://schemas.microsoft.com/office/powerpoint/2010/main" val="229940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6"/>
            <a:ext cx="154604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E</a:t>
            </a:r>
            <a:r>
              <a:rPr lang="zh-CN" altLang="en-US" sz="2400" b="1" dirty="0">
                <a:latin typeface="微软雅黑" panose="020B0503020204020204" pitchFamily="34" charset="-122"/>
                <a:ea typeface="微软雅黑" panose="020B0503020204020204" pitchFamily="34" charset="-122"/>
              </a:rPr>
              <a:t>、注册</a:t>
            </a:r>
          </a:p>
        </p:txBody>
      </p:sp>
      <p:sp>
        <p:nvSpPr>
          <p:cNvPr id="2" name="文本框 1">
            <a:extLst>
              <a:ext uri="{FF2B5EF4-FFF2-40B4-BE49-F238E27FC236}">
                <a16:creationId xmlns:a16="http://schemas.microsoft.com/office/drawing/2014/main" id="{69A4F59F-BA90-4018-BE2E-EA1287392806}"/>
              </a:ext>
            </a:extLst>
          </p:cNvPr>
          <p:cNvSpPr txBox="1"/>
          <p:nvPr/>
        </p:nvSpPr>
        <p:spPr>
          <a:xfrm>
            <a:off x="3870252" y="499143"/>
            <a:ext cx="642206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假设在此阶段</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EU</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之间的通信通道是</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私有且安全</a:t>
            </a:r>
            <a:r>
              <a:rPr lang="zh-CN" altLang="en-US" sz="2000" dirty="0">
                <a:latin typeface="微软雅黑" panose="020B0503020204020204" pitchFamily="34" charset="-122"/>
                <a:ea typeface="微软雅黑" panose="020B0503020204020204" pitchFamily="34" charset="-122"/>
              </a:rPr>
              <a:t>的。</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E31EE8A-D7EC-40A2-9968-E9E6B23B5F2A}"/>
                  </a:ext>
                </a:extLst>
              </p:cNvPr>
              <p:cNvSpPr txBox="1"/>
              <p:nvPr/>
            </p:nvSpPr>
            <p:spPr>
              <a:xfrm>
                <a:off x="1164261" y="1702604"/>
                <a:ext cx="9840687" cy="4157998"/>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将其身份标识</a:t>
                </a:r>
                <a:r>
                  <a:rPr lang="en-US" altLang="zh-CN" sz="2200" dirty="0" err="1">
                    <a:latin typeface="微软雅黑" panose="020B0503020204020204" pitchFamily="34" charset="-122"/>
                    <a:ea typeface="微软雅黑" panose="020B0503020204020204" pitchFamily="34" charset="-122"/>
                  </a:rPr>
                  <a:t>ID</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发送给</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请求注册时，</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将检查用户以前是否注册过，若注册过，它将中止注册请求。反之，计算</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的密钥材料：</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选择一个随机数</a:t>
                </a:r>
                <a:r>
                  <a:rPr lang="en-US" altLang="zh-CN" sz="2200" dirty="0" err="1">
                    <a:latin typeface="微软雅黑" panose="020B0503020204020204" pitchFamily="34" charset="-122"/>
                    <a:ea typeface="微软雅黑" panose="020B0503020204020204" pitchFamily="34" charset="-122"/>
                  </a:rPr>
                  <a:t>r</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200">
                        <a:latin typeface="Cambria Math" panose="02040503050406030204" pitchFamily="18" charset="0"/>
                        <a:ea typeface="微软雅黑" panose="020B0503020204020204" pitchFamily="34" charset="-122"/>
                      </a:rPr>
                      <m:t>∈</m:t>
                    </m:r>
                  </m:oMath>
                </a14:m>
                <a:r>
                  <a:rPr lang="zh-CN" altLang="zh-CN" sz="22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𝑍</m:t>
                        </m:r>
                      </m:e>
                      <m:sub>
                        <m:r>
                          <a:rPr lang="en-US" altLang="zh-CN" sz="2200" i="1">
                            <a:latin typeface="Cambria Math" panose="02040503050406030204" pitchFamily="18" charset="0"/>
                          </a:rPr>
                          <m:t>𝑞</m:t>
                        </m:r>
                      </m:sub>
                      <m:sup>
                        <m:r>
                          <a:rPr lang="zh-CN" altLang="en-US" sz="2200" i="1">
                            <a:latin typeface="Cambria Math" panose="02040503050406030204" pitchFamily="18" charset="0"/>
                          </a:rPr>
                          <m:t>∗</m:t>
                        </m:r>
                      </m:sup>
                    </m:sSubSup>
                  </m:oMath>
                </a14:m>
                <a:r>
                  <a:rPr lang="zh-CN" altLang="en-US" sz="2200" dirty="0">
                    <a:latin typeface="微软雅黑" panose="020B0503020204020204" pitchFamily="34" charset="-122"/>
                    <a:ea typeface="微软雅黑" panose="020B0503020204020204" pitchFamily="34" charset="-122"/>
                  </a:rPr>
                  <a:t>，计算：</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en-US" altLang="zh-CN" sz="2200" dirty="0">
                    <a:latin typeface="微软雅黑" panose="020B0503020204020204" pitchFamily="34" charset="-122"/>
                    <a:ea typeface="微软雅黑" panose="020B0503020204020204" pitchFamily="34" charset="-122"/>
                  </a:rPr>
                  <a:t>    R</a:t>
                </a:r>
                <a:r>
                  <a:rPr lang="en-US" altLang="zh-CN" sz="2200" baseline="-25000" dirty="0">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r</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P</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r</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err="1">
                    <a:latin typeface="微软雅黑" panose="020B0503020204020204" pitchFamily="34" charset="-122"/>
                    <a:ea typeface="微软雅黑" panose="020B0503020204020204" pitchFamily="34" charset="-122"/>
                  </a:rPr>
                  <a:t>+s</a:t>
                </a:r>
                <a14:m>
                  <m:oMath xmlns:m="http://schemas.openxmlformats.org/officeDocument/2006/math">
                    <m:r>
                      <a:rPr lang="en-US" altLang="zh-CN" sz="2200" b="0" i="0" smtClean="0">
                        <a:latin typeface="Cambria Math" panose="02040503050406030204" pitchFamily="18" charset="0"/>
                      </a:rPr>
                      <m:t> </m:t>
                    </m:r>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ID</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 R</a:t>
                </a:r>
                <a:r>
                  <a:rPr lang="en-US" altLang="zh-CN" sz="2200" baseline="-25000" dirty="0">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PK</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x</a:t>
                </a:r>
                <a:r>
                  <a:rPr lang="en-US" altLang="zh-CN" sz="2200" baseline="-25000" dirty="0">
                    <a:latin typeface="微软雅黑" panose="020B0503020204020204" pitchFamily="34" charset="-122"/>
                    <a:ea typeface="微软雅黑" panose="020B0503020204020204" pitchFamily="34" charset="-122"/>
                  </a:rPr>
                  <a:t>i</a:t>
                </a:r>
                <a14:m>
                  <m:oMath xmlns:m="http://schemas.openxmlformats.org/officeDocument/2006/math">
                    <m:r>
                      <a:rPr lang="en-US" altLang="zh-CN" sz="2200" b="0" i="0" smtClean="0">
                        <a:latin typeface="Cambria Math" panose="02040503050406030204" pitchFamily="18" charset="0"/>
                        <a:ea typeface="微软雅黑" panose="020B0503020204020204" pitchFamily="34" charset="-122"/>
                      </a:rPr>
                      <m:t> </m:t>
                    </m:r>
                    <m:r>
                      <a:rPr lang="en-US" altLang="zh-CN" sz="2200">
                        <a:latin typeface="Cambria Math" panose="02040503050406030204" pitchFamily="18" charset="0"/>
                        <a:ea typeface="微软雅黑" panose="020B0503020204020204" pitchFamily="34" charset="-122"/>
                      </a:rPr>
                      <m:t>∙</m:t>
                    </m:r>
                  </m:oMath>
                </a14:m>
                <a:r>
                  <a:rPr lang="en-US" altLang="zh-CN" sz="2200" dirty="0">
                    <a:latin typeface="微软雅黑" panose="020B0503020204020204" pitchFamily="34" charset="-122"/>
                    <a:ea typeface="微软雅黑" panose="020B0503020204020204" pitchFamily="34" charset="-122"/>
                  </a:rPr>
                  <a:t> P</a:t>
                </a:r>
              </a:p>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计算</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PK</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，用</a:t>
                </a:r>
                <a:r>
                  <a:rPr lang="en-US" altLang="zh-CN" sz="2200" dirty="0" err="1">
                    <a:latin typeface="微软雅黑" panose="020B0503020204020204" pitchFamily="34" charset="-122"/>
                    <a:ea typeface="微软雅黑" panose="020B0503020204020204" pitchFamily="34" charset="-122"/>
                  </a:rPr>
                  <a:t>ID</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加密密文：</a:t>
                </a:r>
                <a:r>
                  <a:rPr lang="en-US" altLang="zh-CN" sz="2200" dirty="0">
                    <a:latin typeface="微软雅黑" panose="020B0503020204020204" pitchFamily="34" charset="-122"/>
                    <a:ea typeface="微软雅黑" panose="020B0503020204020204" pitchFamily="34" charset="-122"/>
                  </a:rPr>
                  <a:t> C</a:t>
                </a:r>
                <a:r>
                  <a:rPr lang="en-US" altLang="zh-CN" sz="2200" baseline="-25000" dirty="0">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𝐸𝑛𝑐</m:t>
                        </m:r>
                      </m:e>
                      <m:sub>
                        <m:r>
                          <m:rPr>
                            <m:sty m:val="p"/>
                          </m:rPr>
                          <a:rPr lang="en-US" altLang="zh-CN" sz="2200">
                            <a:latin typeface="Cambria Math" panose="02040503050406030204" pitchFamily="18" charset="0"/>
                          </a:rPr>
                          <m:t>P</m:t>
                        </m:r>
                        <m:r>
                          <m:rPr>
                            <m:sty m:val="p"/>
                          </m:rPr>
                          <a:rPr lang="en-US" altLang="zh-CN" sz="2200" baseline="-25000">
                            <a:latin typeface="Cambria Math" panose="02040503050406030204" pitchFamily="18" charset="0"/>
                          </a:rPr>
                          <m:t>pub</m:t>
                        </m:r>
                      </m:sub>
                    </m:sSub>
                  </m:oMath>
                </a14:m>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ID</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，设置用户的到期时间</a:t>
                </a:r>
                <a:r>
                  <a:rPr lang="en-US" altLang="zh-CN" sz="2200" dirty="0" err="1">
                    <a:latin typeface="微软雅黑" panose="020B0503020204020204" pitchFamily="34" charset="-122"/>
                    <a:ea typeface="微软雅黑" panose="020B0503020204020204" pitchFamily="34" charset="-122"/>
                  </a:rPr>
                  <a:t>ET</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即可通过调用算法</a:t>
                </a:r>
                <a:r>
                  <a:rPr lang="en-US" altLang="zh-CN" sz="2200" dirty="0">
                    <a:latin typeface="微软雅黑" panose="020B0503020204020204" pitchFamily="34" charset="-122"/>
                    <a:ea typeface="微软雅黑" panose="020B0503020204020204" pitchFamily="34" charset="-122"/>
                  </a:rPr>
                  <a:t>2【updateKMST】</a:t>
                </a:r>
                <a:r>
                  <a:rPr lang="zh-CN" altLang="en-US" sz="2200" dirty="0">
                    <a:latin typeface="微软雅黑" panose="020B0503020204020204" pitchFamily="34" charset="-122"/>
                    <a:ea typeface="微软雅黑" panose="020B0503020204020204" pitchFamily="34" charset="-122"/>
                  </a:rPr>
                  <a:t>将参数（</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C</a:t>
                </a:r>
                <a:r>
                  <a:rPr lang="en-US" altLang="zh-CN" sz="2200" baseline="-25000" dirty="0">
                    <a:latin typeface="微软雅黑" panose="020B0503020204020204" pitchFamily="34" charset="-122"/>
                    <a:ea typeface="微软雅黑" panose="020B0503020204020204" pitchFamily="34" charset="-122"/>
                  </a:rPr>
                  <a:t>i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R</a:t>
                </a:r>
                <a:r>
                  <a:rPr lang="en-US" altLang="zh-CN" sz="2200" baseline="-25000" dirty="0">
                    <a:latin typeface="微软雅黑" panose="020B0503020204020204" pitchFamily="34" charset="-122"/>
                    <a:ea typeface="微软雅黑" panose="020B0503020204020204" pitchFamily="34" charset="-122"/>
                  </a:rPr>
                  <a:t>i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ET</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）上传到智能合约。</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将秘密消息（</a:t>
                </a:r>
                <a:r>
                  <a:rPr lang="en-US" altLang="zh-CN" sz="2200" dirty="0">
                    <a:latin typeface="微软雅黑" panose="020B0503020204020204" pitchFamily="34" charset="-122"/>
                    <a:ea typeface="微软雅黑" panose="020B0503020204020204" pitchFamily="34" charset="-122"/>
                  </a:rPr>
                  <a:t> x</a:t>
                </a:r>
                <a:r>
                  <a:rPr lang="en-US" altLang="zh-CN" sz="2200" baseline="-25000" dirty="0">
                    <a:latin typeface="微软雅黑" panose="020B0503020204020204" pitchFamily="34" charset="-122"/>
                    <a:ea typeface="微软雅黑" panose="020B0503020204020204" pitchFamily="34" charset="-122"/>
                  </a:rPr>
                  <a:t>i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PK</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）发送给</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a:t>
                </a:r>
                <a:endParaRPr lang="zh-CN" altLang="zh-CN" sz="22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0E31EE8A-D7EC-40A2-9968-E9E6B23B5F2A}"/>
                  </a:ext>
                </a:extLst>
              </p:cNvPr>
              <p:cNvSpPr txBox="1">
                <a:spLocks noRot="1" noChangeAspect="1" noMove="1" noResize="1" noEditPoints="1" noAdjustHandles="1" noChangeArrowheads="1" noChangeShapeType="1" noTextEdit="1"/>
              </p:cNvSpPr>
              <p:nvPr/>
            </p:nvSpPr>
            <p:spPr>
              <a:xfrm>
                <a:off x="1164261" y="1702604"/>
                <a:ext cx="9840687" cy="4157998"/>
              </a:xfrm>
              <a:prstGeom prst="rect">
                <a:avLst/>
              </a:prstGeom>
              <a:blipFill>
                <a:blip r:embed="rId3"/>
                <a:stretch>
                  <a:fillRect l="-805" r="-2912" b="-21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187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6"/>
            <a:ext cx="154604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E</a:t>
            </a:r>
            <a:r>
              <a:rPr lang="zh-CN" altLang="en-US" sz="2400" b="1" dirty="0">
                <a:latin typeface="微软雅黑" panose="020B0503020204020204" pitchFamily="34" charset="-122"/>
                <a:ea typeface="微软雅黑" panose="020B0503020204020204" pitchFamily="34" charset="-122"/>
              </a:rPr>
              <a:t>、注册</a:t>
            </a:r>
          </a:p>
        </p:txBody>
      </p:sp>
      <p:sp>
        <p:nvSpPr>
          <p:cNvPr id="2" name="文本框 1">
            <a:extLst>
              <a:ext uri="{FF2B5EF4-FFF2-40B4-BE49-F238E27FC236}">
                <a16:creationId xmlns:a16="http://schemas.microsoft.com/office/drawing/2014/main" id="{69A4F59F-BA90-4018-BE2E-EA1287392806}"/>
              </a:ext>
            </a:extLst>
          </p:cNvPr>
          <p:cNvSpPr txBox="1"/>
          <p:nvPr/>
        </p:nvSpPr>
        <p:spPr>
          <a:xfrm>
            <a:off x="3870252" y="499143"/>
            <a:ext cx="642206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假设在此阶段</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EU</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之间的通信通道是</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私有且安全</a:t>
            </a:r>
            <a:r>
              <a:rPr lang="zh-CN" altLang="en-US" sz="2000" dirty="0">
                <a:latin typeface="微软雅黑" panose="020B0503020204020204" pitchFamily="34" charset="-122"/>
                <a:ea typeface="微软雅黑" panose="020B0503020204020204" pitchFamily="34" charset="-122"/>
              </a:rPr>
              <a:t>的。</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E31EE8A-D7EC-40A2-9968-E9E6B23B5F2A}"/>
                  </a:ext>
                </a:extLst>
              </p:cNvPr>
              <p:cNvSpPr txBox="1"/>
              <p:nvPr/>
            </p:nvSpPr>
            <p:spPr>
              <a:xfrm>
                <a:off x="1651199" y="1889251"/>
                <a:ext cx="9215275" cy="3079497"/>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计算</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PK</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，调用算法</a:t>
                </a:r>
                <a:r>
                  <a:rPr lang="en-US" altLang="zh-CN" sz="2200" dirty="0">
                    <a:latin typeface="微软雅黑" panose="020B0503020204020204" pitchFamily="34" charset="-122"/>
                    <a:ea typeface="微软雅黑" panose="020B0503020204020204" pitchFamily="34" charset="-122"/>
                  </a:rPr>
                  <a:t>3【queryKMST】</a:t>
                </a:r>
                <a:r>
                  <a:rPr lang="zh-CN" altLang="en-US" sz="2200" dirty="0">
                    <a:latin typeface="微软雅黑" panose="020B0503020204020204" pitchFamily="34" charset="-122"/>
                    <a:ea typeface="微软雅黑" panose="020B0503020204020204" pitchFamily="34" charset="-122"/>
                  </a:rPr>
                  <a:t>来获得参数（</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C</a:t>
                </a:r>
                <a:r>
                  <a:rPr lang="en-US" altLang="zh-CN" sz="2200" baseline="-25000" dirty="0">
                    <a:latin typeface="微软雅黑" panose="020B0503020204020204" pitchFamily="34" charset="-122"/>
                    <a:ea typeface="微软雅黑" panose="020B0503020204020204" pitchFamily="34" charset="-122"/>
                  </a:rPr>
                  <a:t>i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R</a:t>
                </a:r>
                <a:r>
                  <a:rPr lang="en-US" altLang="zh-CN" sz="2200" baseline="-25000" dirty="0">
                    <a:latin typeface="微软雅黑" panose="020B0503020204020204" pitchFamily="34" charset="-122"/>
                    <a:ea typeface="微软雅黑" panose="020B0503020204020204" pitchFamily="34" charset="-122"/>
                  </a:rPr>
                  <a:t>i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ET</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）。然后，</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使用以下步骤检查收到的密钥对的有效性：</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验证</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i</a:t>
                </a:r>
                <a14:m>
                  <m:oMath xmlns:m="http://schemas.openxmlformats.org/officeDocument/2006/math">
                    <m:r>
                      <a:rPr lang="en-US" altLang="zh-CN" sz="2200">
                        <a:latin typeface="Cambria Math" panose="02040503050406030204" pitchFamily="18" charset="0"/>
                        <a:ea typeface="微软雅黑" panose="020B0503020204020204" pitchFamily="34" charset="-122"/>
                      </a:rPr>
                      <m:t> ∙</m:t>
                    </m:r>
                  </m:oMath>
                </a14:m>
                <a:r>
                  <a:rPr lang="en-US" altLang="zh-CN" sz="2200" dirty="0">
                    <a:latin typeface="微软雅黑" panose="020B0503020204020204" pitchFamily="34" charset="-122"/>
                    <a:ea typeface="微软雅黑" panose="020B0503020204020204" pitchFamily="34" charset="-122"/>
                  </a:rPr>
                  <a:t> P= R</a:t>
                </a:r>
                <a:r>
                  <a:rPr lang="en-US" altLang="zh-CN" sz="2200" baseline="-25000" dirty="0">
                    <a:latin typeface="微软雅黑" panose="020B0503020204020204" pitchFamily="34" charset="-122"/>
                    <a:ea typeface="微软雅黑" panose="020B0503020204020204" pitchFamily="34" charset="-122"/>
                  </a:rPr>
                  <a:t>i </a:t>
                </a:r>
                <a:r>
                  <a:rPr lang="en-US" altLang="zh-CN" sz="2200" dirty="0">
                    <a:latin typeface="微软雅黑" panose="020B0503020204020204" pitchFamily="34" charset="-122"/>
                    <a:ea typeface="微软雅黑" panose="020B0503020204020204" pitchFamily="34" charset="-122"/>
                  </a:rPr>
                  <a:t>+ 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ID</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R</a:t>
                </a:r>
                <a:r>
                  <a:rPr lang="en-US" altLang="zh-CN" sz="2200" baseline="-25000" dirty="0">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a:t>
                </a:r>
                <a14:m>
                  <m:oMath xmlns:m="http://schemas.openxmlformats.org/officeDocument/2006/math">
                    <m:r>
                      <a:rPr lang="zh-CN" altLang="en-US" sz="2200" i="1" smtClean="0">
                        <a:latin typeface="Cambria Math" panose="02040503050406030204" pitchFamily="18" charset="0"/>
                        <a:ea typeface="微软雅黑" panose="020B0503020204020204" pitchFamily="34" charset="-122"/>
                      </a:rPr>
                      <m:t>∙</m:t>
                    </m:r>
                  </m:oMath>
                </a14:m>
                <a:r>
                  <a:rPr lang="zh-CN" altLang="en-US"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a:t>
                </a:r>
                <a:r>
                  <a:rPr lang="en-US" altLang="zh-CN" sz="2200" baseline="-25000" dirty="0" err="1">
                    <a:latin typeface="微软雅黑" panose="020B0503020204020204" pitchFamily="34" charset="-122"/>
                    <a:ea typeface="微软雅黑" panose="020B0503020204020204" pitchFamily="34" charset="-122"/>
                  </a:rPr>
                  <a:t>pub</a:t>
                </a:r>
                <a:r>
                  <a:rPr lang="en-US" altLang="zh-CN" sz="2200" dirty="0">
                    <a:latin typeface="微软雅黑" panose="020B0503020204020204" pitchFamily="34" charset="-122"/>
                    <a:ea typeface="微软雅黑" panose="020B0503020204020204" pitchFamily="34" charset="-122"/>
                  </a:rPr>
                  <a:t> = </a:t>
                </a:r>
                <a:r>
                  <a:rPr lang="en-US" altLang="zh-CN" sz="2200" dirty="0" err="1">
                    <a:latin typeface="微软雅黑" panose="020B0503020204020204" pitchFamily="34" charset="-122"/>
                    <a:ea typeface="微软雅黑" panose="020B0503020204020204" pitchFamily="34" charset="-122"/>
                  </a:rPr>
                  <a:t>PK</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的有效性。</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如果上述公式通过验证，则</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安全地存储密钥。如果等式不成立，</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会再次申请注册。</a:t>
                </a:r>
                <a:endParaRPr lang="zh-CN" altLang="zh-CN" sz="22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0E31EE8A-D7EC-40A2-9968-E9E6B23B5F2A}"/>
                  </a:ext>
                </a:extLst>
              </p:cNvPr>
              <p:cNvSpPr txBox="1">
                <a:spLocks noRot="1" noChangeAspect="1" noMove="1" noResize="1" noEditPoints="1" noAdjustHandles="1" noChangeArrowheads="1" noChangeShapeType="1" noTextEdit="1"/>
              </p:cNvSpPr>
              <p:nvPr/>
            </p:nvSpPr>
            <p:spPr>
              <a:xfrm>
                <a:off x="1651199" y="1889251"/>
                <a:ext cx="9215275" cy="3079497"/>
              </a:xfrm>
              <a:prstGeom prst="rect">
                <a:avLst/>
              </a:prstGeom>
              <a:blipFill>
                <a:blip r:embed="rId3"/>
                <a:stretch>
                  <a:fillRect l="-860" b="-2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358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6"/>
            <a:ext cx="154604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、认证</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950B651-FCA2-408E-9C34-0EAA3B702119}"/>
                  </a:ext>
                </a:extLst>
              </p:cNvPr>
              <p:cNvSpPr txBox="1"/>
              <p:nvPr/>
            </p:nvSpPr>
            <p:spPr>
              <a:xfrm>
                <a:off x="1651199" y="1913706"/>
                <a:ext cx="9728626" cy="3009222"/>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14:m>
                  <m:oMath xmlns:m="http://schemas.openxmlformats.org/officeDocument/2006/math">
                    <m:r>
                      <a:rPr lang="en-US" altLang="zh-CN" sz="2200">
                        <a:latin typeface="Cambria Math" panose="02040503050406030204" pitchFamily="18" charset="0"/>
                        <a:ea typeface="微软雅黑" panose="020B0503020204020204" pitchFamily="34" charset="-122"/>
                      </a:rPr>
                      <m:t>→</m:t>
                    </m:r>
                  </m:oMath>
                </a14:m>
                <a:r>
                  <a:rPr lang="en-US" altLang="zh-CN" sz="2200" dirty="0" err="1">
                    <a:latin typeface="微软雅黑" panose="020B0503020204020204" pitchFamily="34" charset="-122"/>
                    <a:ea typeface="微软雅黑" panose="020B0503020204020204" pitchFamily="34" charset="-122"/>
                  </a:rPr>
                  <a:t>ES</a:t>
                </a:r>
                <a:r>
                  <a:rPr lang="en-US" altLang="zh-CN" sz="2200" baseline="-25000" dirty="0" err="1">
                    <a:latin typeface="微软雅黑" panose="020B0503020204020204" pitchFamily="34" charset="-122"/>
                    <a:ea typeface="微软雅黑" panose="020B0503020204020204" pitchFamily="34" charset="-122"/>
                  </a:rPr>
                  <a:t>j</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M</a:t>
                </a:r>
                <a:r>
                  <a:rPr lang="en-US" altLang="zh-CN" sz="2200" baseline="-2500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50000"/>
                  </a:lnSpc>
                </a:pP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生成一个随机数</a:t>
                </a:r>
                <a:r>
                  <a:rPr lang="en-US" altLang="zh-CN" sz="2200" dirty="0">
                    <a:latin typeface="微软雅黑" panose="020B0503020204020204" pitchFamily="34" charset="-122"/>
                    <a:ea typeface="微软雅黑" panose="020B0503020204020204" pitchFamily="34" charset="-122"/>
                  </a:rPr>
                  <a:t>a </a:t>
                </a:r>
                <a14:m>
                  <m:oMath xmlns:m="http://schemas.openxmlformats.org/officeDocument/2006/math">
                    <m:r>
                      <a:rPr lang="en-US" altLang="zh-CN" sz="2200">
                        <a:latin typeface="Cambria Math" panose="02040503050406030204" pitchFamily="18" charset="0"/>
                        <a:ea typeface="微软雅黑" panose="020B0503020204020204" pitchFamily="34" charset="-122"/>
                      </a:rPr>
                      <m:t>∈</m:t>
                    </m:r>
                  </m:oMath>
                </a14:m>
                <a:r>
                  <a:rPr lang="zh-CN" altLang="zh-CN" sz="22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𝑍</m:t>
                        </m:r>
                      </m:e>
                      <m:sub>
                        <m:r>
                          <a:rPr lang="en-US" altLang="zh-CN" sz="2200" i="1">
                            <a:latin typeface="Cambria Math" panose="02040503050406030204" pitchFamily="18" charset="0"/>
                          </a:rPr>
                          <m:t>𝑞</m:t>
                        </m:r>
                      </m:sub>
                      <m:sup>
                        <m:r>
                          <a:rPr lang="zh-CN" altLang="en-US" sz="2200" i="1">
                            <a:latin typeface="Cambria Math" panose="02040503050406030204" pitchFamily="18" charset="0"/>
                          </a:rPr>
                          <m:t>∗</m:t>
                        </m:r>
                      </m:sup>
                    </m:sSubSup>
                  </m:oMath>
                </a14:m>
                <a:r>
                  <a:rPr lang="zh-CN" altLang="en-US" sz="2200" dirty="0">
                    <a:latin typeface="微软雅黑" panose="020B0503020204020204" pitchFamily="34" charset="-122"/>
                    <a:ea typeface="微软雅黑" panose="020B0503020204020204" pitchFamily="34" charset="-122"/>
                  </a:rPr>
                  <a:t>，计算</a:t>
                </a:r>
                <a:r>
                  <a:rPr lang="en-US" altLang="zh-CN" sz="2200" dirty="0">
                    <a:latin typeface="微软雅黑" panose="020B0503020204020204" pitchFamily="34" charset="-122"/>
                    <a:ea typeface="微软雅黑" panose="020B0503020204020204" pitchFamily="34" charset="-122"/>
                  </a:rPr>
                  <a:t>A= a</a:t>
                </a:r>
                <a14:m>
                  <m:oMath xmlns:m="http://schemas.openxmlformats.org/officeDocument/2006/math">
                    <m:r>
                      <a:rPr lang="en-US" altLang="zh-CN" sz="2200">
                        <a:latin typeface="Cambria Math" panose="02040503050406030204" pitchFamily="18" charset="0"/>
                      </a:rPr>
                      <m:t> </m:t>
                    </m:r>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P</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PK</a:t>
                </a:r>
                <a:r>
                  <a:rPr lang="en-US" altLang="zh-CN" sz="2200" baseline="-25000" dirty="0" err="1">
                    <a:latin typeface="微软雅黑" panose="020B0503020204020204" pitchFamily="34" charset="-122"/>
                    <a:ea typeface="微软雅黑" panose="020B0503020204020204" pitchFamily="34" charset="-122"/>
                  </a:rPr>
                  <a:t>i</a:t>
                </a:r>
                <a14:m>
                  <m:oMath xmlns:m="http://schemas.openxmlformats.org/officeDocument/2006/math">
                    <m:r>
                      <a:rPr lang="en-US" altLang="zh-CN" sz="2200">
                        <a:latin typeface="Cambria Math" panose="02040503050406030204" pitchFamily="18" charset="0"/>
                        <a:ea typeface="微软雅黑" panose="020B0503020204020204" pitchFamily="34" charset="-122"/>
                      </a:rPr>
                      <m:t>⊕</m:t>
                    </m:r>
                    <m:r>
                      <m:rPr>
                        <m:nor/>
                      </m:rPr>
                      <a:rPr lang="en-US" altLang="zh-CN" sz="2200">
                        <a:latin typeface="微软雅黑" panose="020B0503020204020204" pitchFamily="34" charset="-122"/>
                        <a:ea typeface="微软雅黑" panose="020B0503020204020204" pitchFamily="34" charset="-122"/>
                      </a:rPr>
                      <m:t>h</m:t>
                    </m:r>
                    <m:r>
                      <m:rPr>
                        <m:nor/>
                      </m:rPr>
                      <a:rPr lang="en-US" altLang="zh-CN" sz="2200" baseline="-25000">
                        <a:latin typeface="微软雅黑" panose="020B0503020204020204" pitchFamily="34" charset="-122"/>
                        <a:ea typeface="微软雅黑" panose="020B0503020204020204" pitchFamily="34" charset="-122"/>
                      </a:rPr>
                      <m:t>2</m:t>
                    </m:r>
                    <m:r>
                      <m:rPr>
                        <m:nor/>
                      </m:rPr>
                      <a:rPr lang="zh-CN" altLang="en-US" sz="2200">
                        <a:latin typeface="微软雅黑" panose="020B0503020204020204" pitchFamily="34" charset="-122"/>
                        <a:ea typeface="微软雅黑" panose="020B0503020204020204" pitchFamily="34" charset="-122"/>
                      </a:rPr>
                      <m:t>（</m:t>
                    </m:r>
                    <m:r>
                      <m:rPr>
                        <m:nor/>
                      </m:rPr>
                      <a:rPr lang="en-US" altLang="zh-CN" sz="2200">
                        <a:latin typeface="微软雅黑" panose="020B0503020204020204" pitchFamily="34" charset="-122"/>
                        <a:ea typeface="微软雅黑" panose="020B0503020204020204" pitchFamily="34" charset="-122"/>
                      </a:rPr>
                      <m:t>A</m:t>
                    </m:r>
                    <m:r>
                      <m:rPr>
                        <m:nor/>
                      </m:rPr>
                      <a:rPr lang="en-US" altLang="zh-CN" sz="2200">
                        <a:latin typeface="微软雅黑" panose="020B0503020204020204" pitchFamily="34" charset="-122"/>
                        <a:ea typeface="微软雅黑" panose="020B0503020204020204" pitchFamily="34" charset="-122"/>
                      </a:rPr>
                      <m:t> ||</m:t>
                    </m:r>
                    <m:r>
                      <m:rPr>
                        <m:nor/>
                      </m:rPr>
                      <a:rPr lang="en-US" altLang="zh-CN" sz="2200">
                        <a:latin typeface="微软雅黑" panose="020B0503020204020204" pitchFamily="34" charset="-122"/>
                        <a:ea typeface="微软雅黑" panose="020B0503020204020204" pitchFamily="34" charset="-122"/>
                      </a:rPr>
                      <m:t>a</m:t>
                    </m:r>
                    <m:r>
                      <m:rPr>
                        <m:nor/>
                      </m:rPr>
                      <a:rPr lang="en-US" altLang="zh-CN" sz="2200">
                        <a:latin typeface="微软雅黑" panose="020B0503020204020204" pitchFamily="34" charset="-122"/>
                        <a:ea typeface="微软雅黑" panose="020B0503020204020204" pitchFamily="34" charset="-122"/>
                      </a:rPr>
                      <m:t> </m:t>
                    </m:r>
                    <m:r>
                      <a:rPr lang="en-US" altLang="zh-CN" sz="2200" i="1">
                        <a:latin typeface="Cambria Math" panose="02040503050406030204" pitchFamily="18" charset="0"/>
                      </a:rPr>
                      <m:t>∙</m:t>
                    </m:r>
                    <m:r>
                      <m:rPr>
                        <m:nor/>
                      </m:rPr>
                      <a:rPr lang="en-US" altLang="zh-CN" sz="2200" dirty="0">
                        <a:latin typeface="微软雅黑" panose="020B0503020204020204" pitchFamily="34" charset="-122"/>
                        <a:ea typeface="微软雅黑" panose="020B0503020204020204" pitchFamily="34" charset="-122"/>
                      </a:rPr>
                      <m:t>PK</m:t>
                    </m:r>
                    <m:r>
                      <m:rPr>
                        <m:nor/>
                      </m:rPr>
                      <a:rPr lang="en-US" altLang="zh-CN" sz="2200" baseline="-25000" dirty="0">
                        <a:latin typeface="微软雅黑" panose="020B0503020204020204" pitchFamily="34" charset="-122"/>
                        <a:ea typeface="微软雅黑" panose="020B0503020204020204" pitchFamily="34" charset="-122"/>
                      </a:rPr>
                      <m:t>j</m:t>
                    </m:r>
                    <m:r>
                      <m:rPr>
                        <m:nor/>
                      </m:rPr>
                      <a:rPr lang="zh-CN" altLang="en-US" sz="2200">
                        <a:latin typeface="微软雅黑" panose="020B0503020204020204" pitchFamily="34" charset="-122"/>
                        <a:ea typeface="微软雅黑" panose="020B0503020204020204" pitchFamily="34" charset="-122"/>
                      </a:rPr>
                      <m:t>）</m:t>
                    </m:r>
                  </m:oMath>
                </a14:m>
                <a:endParaRPr lang="zh-CN"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计算</a:t>
                </a:r>
                <a:r>
                  <a:rPr lang="en-US" altLang="zh-CN" sz="2200" dirty="0">
                    <a:latin typeface="微软雅黑" panose="020B0503020204020204" pitchFamily="34" charset="-122"/>
                    <a:ea typeface="微软雅黑" panose="020B0503020204020204" pitchFamily="34" charset="-122"/>
                  </a:rPr>
                  <a:t>k=a+ x</a:t>
                </a:r>
                <a:r>
                  <a:rPr lang="en-US" altLang="zh-CN" sz="2200" baseline="-25000" dirty="0">
                    <a:latin typeface="微软雅黑" panose="020B0503020204020204" pitchFamily="34" charset="-122"/>
                    <a:ea typeface="微软雅黑" panose="020B0503020204020204" pitchFamily="34" charset="-122"/>
                  </a:rPr>
                  <a:t>i</a:t>
                </a:r>
                <a14:m>
                  <m:oMath xmlns:m="http://schemas.openxmlformats.org/officeDocument/2006/math">
                    <m:r>
                      <a:rPr lang="en-US" altLang="zh-CN" sz="2200">
                        <a:latin typeface="Cambria Math" panose="02040503050406030204" pitchFamily="18" charset="0"/>
                        <a:ea typeface="微软雅黑" panose="020B0503020204020204" pitchFamily="34" charset="-122"/>
                      </a:rPr>
                      <m:t> ∙</m:t>
                    </m:r>
                  </m:oMath>
                </a14:m>
                <a:r>
                  <a:rPr lang="en-US" altLang="zh-CN" sz="2200" dirty="0">
                    <a:latin typeface="微软雅黑" panose="020B0503020204020204" pitchFamily="34" charset="-122"/>
                    <a:ea typeface="微软雅黑" panose="020B0503020204020204" pitchFamily="34" charset="-122"/>
                  </a:rPr>
                  <a:t> 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PK</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 A||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发送（</a:t>
                </a:r>
                <a:r>
                  <a:rPr lang="en-US" altLang="zh-CN" sz="2200" dirty="0">
                    <a:latin typeface="微软雅黑" panose="020B0503020204020204" pitchFamily="34" charset="-122"/>
                    <a:ea typeface="微软雅黑" panose="020B0503020204020204" pitchFamily="34" charset="-122"/>
                  </a:rPr>
                  <a:t> 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）给</a:t>
                </a:r>
                <a:r>
                  <a:rPr lang="en-US" altLang="zh-CN" sz="2200" dirty="0" err="1">
                    <a:latin typeface="微软雅黑" panose="020B0503020204020204" pitchFamily="34" charset="-122"/>
                    <a:ea typeface="微软雅黑" panose="020B0503020204020204" pitchFamily="34" charset="-122"/>
                  </a:rPr>
                  <a:t>ES</a:t>
                </a:r>
                <a:r>
                  <a:rPr lang="en-US" altLang="zh-CN" sz="2200" baseline="-25000" dirty="0" err="1">
                    <a:latin typeface="微软雅黑" panose="020B0503020204020204" pitchFamily="34" charset="-122"/>
                    <a:ea typeface="微软雅黑" panose="020B0503020204020204" pitchFamily="34" charset="-122"/>
                  </a:rPr>
                  <a:t>j</a:t>
                </a:r>
                <a:r>
                  <a:rPr lang="zh-CN" altLang="en-US" sz="2200" dirty="0">
                    <a:latin typeface="微软雅黑" panose="020B0503020204020204" pitchFamily="34" charset="-122"/>
                    <a:ea typeface="微软雅黑" panose="020B0503020204020204" pitchFamily="34" charset="-122"/>
                  </a:rPr>
                  <a:t>。</a:t>
                </a:r>
                <a:endParaRPr lang="zh-CN" altLang="zh-CN" sz="2200" dirty="0">
                  <a:latin typeface="微软雅黑" panose="020B0503020204020204" pitchFamily="34" charset="-122"/>
                  <a:ea typeface="微软雅黑" panose="020B0503020204020204" pitchFamily="34" charset="-122"/>
                </a:endParaRPr>
              </a:p>
              <a:p>
                <a:endParaRPr lang="zh-CN" altLang="en-US" sz="2200"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1950B651-FCA2-408E-9C34-0EAA3B702119}"/>
                  </a:ext>
                </a:extLst>
              </p:cNvPr>
              <p:cNvSpPr txBox="1">
                <a:spLocks noRot="1" noChangeAspect="1" noMove="1" noResize="1" noEditPoints="1" noAdjustHandles="1" noChangeArrowheads="1" noChangeShapeType="1" noTextEdit="1"/>
              </p:cNvSpPr>
              <p:nvPr/>
            </p:nvSpPr>
            <p:spPr>
              <a:xfrm>
                <a:off x="1651199" y="1913706"/>
                <a:ext cx="9728626" cy="3009222"/>
              </a:xfrm>
              <a:prstGeom prst="rect">
                <a:avLst/>
              </a:prstGeom>
              <a:blipFill>
                <a:blip r:embed="rId3"/>
                <a:stretch>
                  <a:fillRect l="-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914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5" name="Picture 4" descr="C:\Users\111\Desktop\photo-1475694867812-f82b8696d610.jpgphoto-1475694867812-f82b8696d610"/>
          <p:cNvPicPr>
            <a:picLocks noChangeAspect="1" noChangeArrowheads="1"/>
          </p:cNvPicPr>
          <p:nvPr/>
        </p:nvPicPr>
        <p:blipFill rotWithShape="1">
          <a:blip r:embed="rId2"/>
          <a:srcRect b="28308"/>
          <a:stretch>
            <a:fillRect/>
          </a:stretch>
        </p:blipFill>
        <p:spPr bwMode="auto">
          <a:xfrm>
            <a:off x="-51435" y="0"/>
            <a:ext cx="12356465" cy="3461385"/>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1918970" y="2371090"/>
            <a:ext cx="8656320" cy="369332"/>
          </a:xfrm>
          <a:prstGeom prst="rect">
            <a:avLst/>
          </a:prstGeom>
          <a:noFill/>
        </p:spPr>
        <p:txBody>
          <a:bodyPr wrap="square" rtlCol="0">
            <a:spAutoFit/>
          </a:bodyPr>
          <a:lstStyle/>
          <a:p>
            <a:pPr algn="dist"/>
            <a:r>
              <a:rPr lang="en-US" altLang="zh-CN" dirty="0">
                <a:solidFill>
                  <a:schemeClr val="bg1"/>
                </a:solidFill>
                <a:latin typeface="Arial Rounded MT Bold" panose="020F0704030504030204" pitchFamily="34" charset="0"/>
                <a:ea typeface="方正楷体简体" panose="03000509000000000000" charset="-122"/>
              </a:rPr>
              <a:t>CONTENTS</a:t>
            </a:r>
          </a:p>
        </p:txBody>
      </p:sp>
      <p:sp>
        <p:nvSpPr>
          <p:cNvPr id="17" name="文本框 16"/>
          <p:cNvSpPr txBox="1"/>
          <p:nvPr/>
        </p:nvSpPr>
        <p:spPr>
          <a:xfrm>
            <a:off x="5313133" y="724388"/>
            <a:ext cx="657225" cy="707886"/>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目</a:t>
            </a:r>
          </a:p>
        </p:txBody>
      </p:sp>
      <p:sp>
        <p:nvSpPr>
          <p:cNvPr id="18" name="矩形 17"/>
          <p:cNvSpPr/>
          <p:nvPr/>
        </p:nvSpPr>
        <p:spPr>
          <a:xfrm>
            <a:off x="5657418" y="1171777"/>
            <a:ext cx="877163" cy="923330"/>
          </a:xfrm>
          <a:prstGeom prst="rect">
            <a:avLst/>
          </a:prstGeom>
        </p:spPr>
        <p:txBody>
          <a:bodyPr wrap="none">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录</a:t>
            </a:r>
          </a:p>
        </p:txBody>
      </p:sp>
      <p:sp>
        <p:nvSpPr>
          <p:cNvPr id="7" name="文本框 6">
            <a:extLst>
              <a:ext uri="{FF2B5EF4-FFF2-40B4-BE49-F238E27FC236}">
                <a16:creationId xmlns:a16="http://schemas.microsoft.com/office/drawing/2014/main" id="{F46BF98D-3D88-4488-A9F5-A3FB064A3733}"/>
              </a:ext>
            </a:extLst>
          </p:cNvPr>
          <p:cNvSpPr txBox="1"/>
          <p:nvPr/>
        </p:nvSpPr>
        <p:spPr>
          <a:xfrm>
            <a:off x="2040192" y="4025769"/>
            <a:ext cx="1789029"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、摘 要</a:t>
            </a:r>
          </a:p>
        </p:txBody>
      </p:sp>
      <p:sp>
        <p:nvSpPr>
          <p:cNvPr id="19" name="文本框 18">
            <a:extLst>
              <a:ext uri="{FF2B5EF4-FFF2-40B4-BE49-F238E27FC236}">
                <a16:creationId xmlns:a16="http://schemas.microsoft.com/office/drawing/2014/main" id="{091D3B8F-94B2-4801-9C31-56FD8C1C8FDB}"/>
              </a:ext>
            </a:extLst>
          </p:cNvPr>
          <p:cNvSpPr txBox="1"/>
          <p:nvPr/>
        </p:nvSpPr>
        <p:spPr>
          <a:xfrm>
            <a:off x="2044909" y="4849902"/>
            <a:ext cx="418003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、相 关 背 景 与 贡 献</a:t>
            </a:r>
          </a:p>
        </p:txBody>
      </p:sp>
      <p:sp>
        <p:nvSpPr>
          <p:cNvPr id="20" name="文本框 19">
            <a:extLst>
              <a:ext uri="{FF2B5EF4-FFF2-40B4-BE49-F238E27FC236}">
                <a16:creationId xmlns:a16="http://schemas.microsoft.com/office/drawing/2014/main" id="{AACD972E-F3AC-4B1F-A115-0437C56B71FB}"/>
              </a:ext>
            </a:extLst>
          </p:cNvPr>
          <p:cNvSpPr txBox="1"/>
          <p:nvPr/>
        </p:nvSpPr>
        <p:spPr>
          <a:xfrm>
            <a:off x="2040192" y="5675896"/>
            <a:ext cx="2522792"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、方 案 设 计</a:t>
            </a:r>
          </a:p>
        </p:txBody>
      </p:sp>
      <p:sp>
        <p:nvSpPr>
          <p:cNvPr id="2" name="文本框 1">
            <a:extLst>
              <a:ext uri="{FF2B5EF4-FFF2-40B4-BE49-F238E27FC236}">
                <a16:creationId xmlns:a16="http://schemas.microsoft.com/office/drawing/2014/main" id="{04ECBEFA-22B1-465E-92B9-2FC061BF9414}"/>
              </a:ext>
            </a:extLst>
          </p:cNvPr>
          <p:cNvSpPr txBox="1"/>
          <p:nvPr/>
        </p:nvSpPr>
        <p:spPr>
          <a:xfrm>
            <a:off x="7373561" y="3979174"/>
            <a:ext cx="2774248"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、方 案 评 估</a:t>
            </a:r>
          </a:p>
        </p:txBody>
      </p:sp>
      <p:sp>
        <p:nvSpPr>
          <p:cNvPr id="3" name="文本框 2">
            <a:extLst>
              <a:ext uri="{FF2B5EF4-FFF2-40B4-BE49-F238E27FC236}">
                <a16:creationId xmlns:a16="http://schemas.microsoft.com/office/drawing/2014/main" id="{B07DCF13-67CF-4839-8BE6-A4CDE1AA53E7}"/>
              </a:ext>
            </a:extLst>
          </p:cNvPr>
          <p:cNvSpPr txBox="1"/>
          <p:nvPr/>
        </p:nvSpPr>
        <p:spPr>
          <a:xfrm>
            <a:off x="7373561" y="4851763"/>
            <a:ext cx="213324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、总 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6"/>
            <a:ext cx="154604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、认证</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E31EE8A-D7EC-40A2-9968-E9E6B23B5F2A}"/>
                  </a:ext>
                </a:extLst>
              </p:cNvPr>
              <p:cNvSpPr txBox="1"/>
              <p:nvPr/>
            </p:nvSpPr>
            <p:spPr>
              <a:xfrm>
                <a:off x="1222291" y="1531761"/>
                <a:ext cx="10511435" cy="4643451"/>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a:t>
                </a:r>
                <a14:m>
                  <m:oMath xmlns:m="http://schemas.openxmlformats.org/officeDocument/2006/math">
                    <m:r>
                      <m:rPr>
                        <m:nor/>
                      </m:rPr>
                      <a:rPr lang="en-US" altLang="zh-CN" sz="2200" dirty="0">
                        <a:latin typeface="微软雅黑" panose="020B0503020204020204" pitchFamily="34" charset="-122"/>
                        <a:ea typeface="微软雅黑" panose="020B0503020204020204" pitchFamily="34" charset="-122"/>
                      </a:rPr>
                      <m:t>ES</m:t>
                    </m:r>
                    <m:r>
                      <m:rPr>
                        <m:nor/>
                      </m:rPr>
                      <a:rPr lang="en-US" altLang="zh-CN" sz="2200" baseline="-25000" dirty="0">
                        <a:latin typeface="微软雅黑" panose="020B0503020204020204" pitchFamily="34" charset="-122"/>
                        <a:ea typeface="微软雅黑" panose="020B0503020204020204" pitchFamily="34" charset="-122"/>
                      </a:rPr>
                      <m:t>j</m:t>
                    </m:r>
                    <m:r>
                      <a:rPr lang="en-US" altLang="zh-CN" sz="2200">
                        <a:latin typeface="Cambria Math" panose="02040503050406030204" pitchFamily="18" charset="0"/>
                        <a:ea typeface="微软雅黑" panose="020B0503020204020204" pitchFamily="34" charset="-122"/>
                      </a:rPr>
                      <m:t>→</m:t>
                    </m:r>
                  </m:oMath>
                </a14:m>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M</a:t>
                </a:r>
                <a:r>
                  <a:rPr lang="en-US" altLang="zh-CN" sz="2200" baseline="-2500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w</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j</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ES</a:t>
                </a:r>
                <a:r>
                  <a:rPr lang="en-US" altLang="zh-CN" sz="2200" baseline="-25000" dirty="0" err="1">
                    <a:latin typeface="微软雅黑" panose="020B0503020204020204" pitchFamily="34" charset="-122"/>
                    <a:ea typeface="微软雅黑" panose="020B0503020204020204" pitchFamily="34" charset="-122"/>
                  </a:rPr>
                  <a:t>j</a:t>
                </a:r>
                <a:r>
                  <a:rPr lang="zh-CN" altLang="en-US" sz="2200" dirty="0">
                    <a:latin typeface="微软雅黑" panose="020B0503020204020204" pitchFamily="34" charset="-122"/>
                    <a:ea typeface="微软雅黑" panose="020B0503020204020204" pitchFamily="34" charset="-122"/>
                  </a:rPr>
                  <a:t>在满足（</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𝑡</m:t>
                        </m:r>
                      </m:e>
                      <m:sub>
                        <m:r>
                          <a:rPr lang="en-US" altLang="zh-CN" sz="2200" i="1">
                            <a:latin typeface="Cambria Math" panose="02040503050406030204" pitchFamily="18" charset="0"/>
                          </a:rPr>
                          <m:t>𝑖</m:t>
                        </m:r>
                      </m:sub>
                      <m:sup>
                        <m:r>
                          <a:rPr lang="en-US" altLang="zh-CN" sz="2200" i="1">
                            <a:latin typeface="Cambria Math" panose="02040503050406030204" pitchFamily="18" charset="0"/>
                          </a:rPr>
                          <m:t>′</m:t>
                        </m:r>
                      </m:sup>
                    </m:sSubSup>
                  </m:oMath>
                </a14:m>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14:m>
                  <m:oMath xmlns:m="http://schemas.openxmlformats.org/officeDocument/2006/math">
                    <m:r>
                      <a:rPr lang="zh-CN" altLang="en-US" sz="2200">
                        <a:latin typeface="Cambria Math" panose="02040503050406030204" pitchFamily="18" charset="0"/>
                        <a:ea typeface="微软雅黑" panose="020B0503020204020204" pitchFamily="34" charset="-122"/>
                      </a:rPr>
                      <m:t>≤</m:t>
                    </m:r>
                    <m:r>
                      <m:rPr>
                        <m:sty m:val="p"/>
                      </m:rPr>
                      <a:rPr lang="zh-CN" altLang="zh-CN" sz="2200" dirty="0">
                        <a:latin typeface="Cambria Math" panose="02040503050406030204" pitchFamily="18" charset="0"/>
                        <a:ea typeface="微软雅黑" panose="020B0503020204020204" pitchFamily="34" charset="-122"/>
                      </a:rPr>
                      <m:t>Δ</m:t>
                    </m:r>
                    <m:r>
                      <m:rPr>
                        <m:sty m:val="p"/>
                      </m:rPr>
                      <a:rPr lang="en-US" altLang="zh-CN" sz="2200" dirty="0">
                        <a:latin typeface="Cambria Math" panose="02040503050406030204" pitchFamily="18" charset="0"/>
                        <a:ea typeface="微软雅黑" panose="020B0503020204020204" pitchFamily="34" charset="-122"/>
                      </a:rPr>
                      <m:t>t</m:t>
                    </m:r>
                    <m:r>
                      <a:rPr lang="zh-CN" altLang="en-US" sz="2200" dirty="0">
                        <a:latin typeface="Cambria Math" panose="02040503050406030204" pitchFamily="18" charset="0"/>
                        <a:ea typeface="微软雅黑" panose="020B0503020204020204" pitchFamily="34" charset="-122"/>
                      </a:rPr>
                      <m:t>的</m:t>
                    </m:r>
                  </m:oMath>
                </a14:m>
                <a:r>
                  <a:rPr lang="zh-CN" altLang="en-US" sz="2200" dirty="0">
                    <a:latin typeface="微软雅黑" panose="020B0503020204020204" pitchFamily="34" charset="-122"/>
                    <a:ea typeface="微软雅黑" panose="020B0503020204020204" pitchFamily="34" charset="-122"/>
                  </a:rPr>
                  <a:t>情况下，通过计算</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𝑃𝐾</m:t>
                        </m:r>
                      </m:e>
                      <m:sub>
                        <m:r>
                          <a:rPr lang="en-US" altLang="zh-CN" sz="2200" i="1">
                            <a:latin typeface="Cambria Math" panose="02040503050406030204" pitchFamily="18" charset="0"/>
                          </a:rPr>
                          <m:t>𝑖</m:t>
                        </m:r>
                      </m:sub>
                      <m:sup>
                        <m:r>
                          <a:rPr lang="en-US" altLang="zh-CN" sz="2200" i="1">
                            <a:latin typeface="Cambria Math" panose="02040503050406030204" pitchFamily="18" charset="0"/>
                          </a:rPr>
                          <m:t>′</m:t>
                        </m:r>
                      </m:sup>
                    </m:sSubSup>
                  </m:oMath>
                </a14:m>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14:m>
                  <m:oMath xmlns:m="http://schemas.openxmlformats.org/officeDocument/2006/math">
                    <m:r>
                      <a:rPr lang="en-US" altLang="zh-CN" sz="2200">
                        <a:latin typeface="Cambria Math" panose="02040503050406030204" pitchFamily="18" charset="0"/>
                        <a:ea typeface="微软雅黑" panose="020B0503020204020204" pitchFamily="34" charset="-122"/>
                      </a:rPr>
                      <m:t>⊕</m:t>
                    </m:r>
                  </m:oMath>
                </a14:m>
                <a:r>
                  <a:rPr lang="en-US" altLang="zh-CN" sz="2200" dirty="0">
                    <a:latin typeface="微软雅黑" panose="020B0503020204020204" pitchFamily="34" charset="-122"/>
                    <a:ea typeface="微软雅黑" panose="020B0503020204020204" pitchFamily="34" charset="-122"/>
                  </a:rPr>
                  <a:t>h</a:t>
                </a:r>
                <a:r>
                  <a:rPr lang="en-US" altLang="zh-CN" sz="2200" baseline="-25000" dirty="0">
                    <a:latin typeface="微软雅黑" panose="020B0503020204020204" pitchFamily="34" charset="-122"/>
                    <a:ea typeface="微软雅黑" panose="020B0503020204020204" pitchFamily="34" charset="-122"/>
                  </a:rPr>
                  <a:t>2</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 || </a:t>
                </a:r>
                <a:r>
                  <a:rPr lang="en-US" altLang="zh-CN" sz="2200" dirty="0" err="1">
                    <a:latin typeface="微软雅黑" panose="020B0503020204020204" pitchFamily="34" charset="-122"/>
                    <a:ea typeface="微软雅黑" panose="020B0503020204020204" pitchFamily="34" charset="-122"/>
                  </a:rPr>
                  <a:t>x</a:t>
                </a:r>
                <a:r>
                  <a:rPr lang="en-US" altLang="zh-CN" sz="2200" baseline="-25000" dirty="0" err="1">
                    <a:latin typeface="微软雅黑" panose="020B0503020204020204" pitchFamily="34" charset="-122"/>
                    <a:ea typeface="微软雅黑" panose="020B0503020204020204" pitchFamily="34" charset="-122"/>
                  </a:rPr>
                  <a:t>j</a:t>
                </a:r>
                <a:r>
                  <a:rPr lang="en-US" altLang="zh-CN" sz="22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A</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得到</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的公钥。</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ES</a:t>
                </a:r>
                <a:r>
                  <a:rPr lang="en-US" altLang="zh-CN" sz="2200" baseline="-25000" dirty="0" err="1">
                    <a:latin typeface="微软雅黑" panose="020B0503020204020204" pitchFamily="34" charset="-122"/>
                    <a:ea typeface="微软雅黑" panose="020B0503020204020204" pitchFamily="34" charset="-122"/>
                  </a:rPr>
                  <a:t>j</a:t>
                </a:r>
                <a:r>
                  <a:rPr lang="zh-CN" altLang="en-US" sz="2200" dirty="0">
                    <a:latin typeface="微软雅黑" panose="020B0503020204020204" pitchFamily="34" charset="-122"/>
                    <a:ea typeface="微软雅黑" panose="020B0503020204020204" pitchFamily="34" charset="-122"/>
                  </a:rPr>
                  <a:t>计算</a:t>
                </a:r>
                <a:r>
                  <a:rPr lang="en-US" altLang="zh-CN" sz="2200" dirty="0">
                    <a:latin typeface="微软雅黑" panose="020B0503020204020204" pitchFamily="34" charset="-122"/>
                    <a:ea typeface="微软雅黑" panose="020B0503020204020204" pitchFamily="34" charset="-122"/>
                  </a:rPr>
                  <a:t>h</a:t>
                </a:r>
                <a:r>
                  <a:rPr lang="zh-CN" altLang="zh-CN" sz="22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𝑃𝐾</m:t>
                        </m:r>
                      </m:e>
                      <m:sub>
                        <m:r>
                          <a:rPr lang="en-US" altLang="zh-CN" sz="2200" i="1">
                            <a:latin typeface="Cambria Math" panose="02040503050406030204" pitchFamily="18" charset="0"/>
                          </a:rPr>
                          <m:t>𝑖</m:t>
                        </m:r>
                      </m:sub>
                      <m:sup>
                        <m:r>
                          <a:rPr lang="en-US" altLang="zh-CN" sz="2200" i="1">
                            <a:latin typeface="Cambria Math" panose="02040503050406030204" pitchFamily="18" charset="0"/>
                          </a:rPr>
                          <m:t>′</m:t>
                        </m:r>
                      </m:sup>
                    </m:sSubSup>
                    <m:r>
                      <a:rPr lang="en-US" altLang="zh-CN" sz="2200" i="1">
                        <a:latin typeface="Cambria Math" panose="02040503050406030204" pitchFamily="18" charset="0"/>
                      </a:rPr>
                      <m:t> </m:t>
                    </m:r>
                  </m:oMath>
                </a14:m>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并调用</a:t>
                </a:r>
                <a:r>
                  <a:rPr lang="en-US" altLang="zh-CN" sz="2200" dirty="0" err="1">
                    <a:latin typeface="微软雅黑" panose="020B0503020204020204" pitchFamily="34" charset="-122"/>
                    <a:ea typeface="微软雅黑" panose="020B0503020204020204" pitchFamily="34" charset="-122"/>
                  </a:rPr>
                  <a:t>queryKMST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h</a:t>
                </a:r>
                <a:r>
                  <a:rPr lang="zh-CN" altLang="zh-CN" sz="22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𝑃𝐾</m:t>
                        </m:r>
                      </m:e>
                      <m:sub>
                        <m:r>
                          <a:rPr lang="en-US" altLang="zh-CN" sz="2200" i="1">
                            <a:latin typeface="Cambria Math" panose="02040503050406030204" pitchFamily="18" charset="0"/>
                          </a:rPr>
                          <m:t>𝑖</m:t>
                        </m:r>
                      </m:sub>
                      <m:sup>
                        <m:r>
                          <a:rPr lang="en-US" altLang="zh-CN" sz="2200" i="1">
                            <a:latin typeface="Cambria Math" panose="02040503050406030204" pitchFamily="18" charset="0"/>
                          </a:rPr>
                          <m:t>′</m:t>
                        </m:r>
                      </m:sup>
                    </m:sSubSup>
                    <m:r>
                      <a:rPr lang="en-US" altLang="zh-CN" sz="2200" i="1">
                        <a:latin typeface="Cambria Math" panose="02040503050406030204" pitchFamily="18" charset="0"/>
                      </a:rPr>
                      <m:t> </m:t>
                    </m:r>
                  </m:oMath>
                </a14:m>
                <a:r>
                  <a:rPr lang="zh-CN"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）检查有效性。如果结果为“</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，则确定用户无效。如果返回</a:t>
                </a:r>
                <a:r>
                  <a:rPr lang="en-US" altLang="zh-CN" sz="2200" dirty="0" err="1">
                    <a:latin typeface="微软雅黑" panose="020B0503020204020204" pitchFamily="34" charset="-122"/>
                    <a:ea typeface="微软雅黑" panose="020B0503020204020204" pitchFamily="34" charset="-122"/>
                  </a:rPr>
                  <a:t>ET</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未过期，则验证</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kP</a:t>
                </a:r>
                <a:r>
                  <a:rPr lang="en-US" altLang="zh-CN" sz="2200" dirty="0">
                    <a:latin typeface="微软雅黑" panose="020B0503020204020204" pitchFamily="34" charset="-122"/>
                    <a:ea typeface="微软雅黑" panose="020B0503020204020204" pitchFamily="34" charset="-122"/>
                  </a:rPr>
                  <a:t>=A+ 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𝑃𝐾</m:t>
                        </m:r>
                      </m:e>
                      <m:sub>
                        <m:r>
                          <a:rPr lang="en-US" altLang="zh-CN" sz="2200" i="1">
                            <a:latin typeface="Cambria Math" panose="02040503050406030204" pitchFamily="18" charset="0"/>
                          </a:rPr>
                          <m:t>𝑖</m:t>
                        </m:r>
                      </m:sub>
                      <m:sup>
                        <m:r>
                          <a:rPr lang="en-US" altLang="zh-CN" sz="2200" i="1">
                            <a:latin typeface="Cambria Math" panose="02040503050406030204" pitchFamily="18" charset="0"/>
                          </a:rPr>
                          <m:t>′</m:t>
                        </m:r>
                      </m:sup>
                    </m:sSubSup>
                    <m:r>
                      <a:rPr lang="en-US" altLang="zh-CN" sz="2200" i="1">
                        <a:latin typeface="Cambria Math" panose="02040503050406030204" pitchFamily="18" charset="0"/>
                      </a:rPr>
                      <m:t> </m:t>
                    </m:r>
                  </m:oMath>
                </a14:m>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 A||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a:t>
                </a:r>
                <a14:m>
                  <m:oMath xmlns:m="http://schemas.openxmlformats.org/officeDocument/2006/math">
                    <m:r>
                      <a:rPr lang="zh-CN" altLang="en-US" sz="2200" i="1" smtClean="0">
                        <a:latin typeface="Cambria Math" panose="02040503050406030204" pitchFamily="18" charset="0"/>
                        <a:ea typeface="微软雅黑" panose="020B0503020204020204" pitchFamily="34" charset="-122"/>
                      </a:rPr>
                      <m:t>∙</m:t>
                    </m:r>
                  </m:oMath>
                </a14:m>
                <a:r>
                  <a:rPr lang="en-US" altLang="zh-CN" sz="22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𝑃𝐾</m:t>
                        </m:r>
                      </m:e>
                      <m:sub>
                        <m:r>
                          <a:rPr lang="en-US" altLang="zh-CN" sz="2200" i="1">
                            <a:latin typeface="Cambria Math" panose="02040503050406030204" pitchFamily="18" charset="0"/>
                          </a:rPr>
                          <m:t>𝑖</m:t>
                        </m:r>
                      </m:sub>
                      <m:sup>
                        <m:r>
                          <a:rPr lang="en-US" altLang="zh-CN" sz="2200" i="1">
                            <a:latin typeface="Cambria Math" panose="02040503050406030204" pitchFamily="18" charset="0"/>
                          </a:rPr>
                          <m:t>′</m:t>
                        </m:r>
                      </m:sup>
                    </m:sSubSup>
                    <m:r>
                      <a:rPr lang="en-US" altLang="zh-CN" sz="2200" i="1">
                        <a:latin typeface="Cambria Math" panose="02040503050406030204" pitchFamily="18" charset="0"/>
                      </a:rPr>
                      <m:t> </m:t>
                    </m:r>
                  </m:oMath>
                </a14:m>
                <a:r>
                  <a:rPr lang="zh-CN" altLang="en-US" sz="2200" dirty="0">
                    <a:latin typeface="微软雅黑" panose="020B0503020204020204" pitchFamily="34" charset="-122"/>
                    <a:ea typeface="微软雅黑" panose="020B0503020204020204" pitchFamily="34" charset="-122"/>
                  </a:rPr>
                  <a:t>是否成立。</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ES</a:t>
                </a:r>
                <a:r>
                  <a:rPr lang="en-US" altLang="zh-CN" sz="2200" baseline="-25000" dirty="0" err="1">
                    <a:latin typeface="微软雅黑" panose="020B0503020204020204" pitchFamily="34" charset="-122"/>
                    <a:ea typeface="微软雅黑" panose="020B0503020204020204" pitchFamily="34" charset="-122"/>
                  </a:rPr>
                  <a:t>j</a:t>
                </a:r>
                <a:r>
                  <a:rPr lang="zh-CN" altLang="en-US" sz="2200" dirty="0">
                    <a:latin typeface="微软雅黑" panose="020B0503020204020204" pitchFamily="34" charset="-122"/>
                    <a:ea typeface="微软雅黑" panose="020B0503020204020204" pitchFamily="34" charset="-122"/>
                  </a:rPr>
                  <a:t>选择一个随机数</a:t>
                </a:r>
                <a:r>
                  <a:rPr lang="en-US" altLang="zh-CN" sz="2200" dirty="0">
                    <a:latin typeface="微软雅黑" panose="020B0503020204020204" pitchFamily="34" charset="-122"/>
                    <a:ea typeface="微软雅黑" panose="020B0503020204020204" pitchFamily="34" charset="-122"/>
                  </a:rPr>
                  <a:t>b </a:t>
                </a:r>
                <a14:m>
                  <m:oMath xmlns:m="http://schemas.openxmlformats.org/officeDocument/2006/math">
                    <m:r>
                      <a:rPr lang="en-US" altLang="zh-CN" sz="2200">
                        <a:latin typeface="Cambria Math" panose="02040503050406030204" pitchFamily="18" charset="0"/>
                        <a:ea typeface="微软雅黑" panose="020B0503020204020204" pitchFamily="34" charset="-122"/>
                      </a:rPr>
                      <m:t>∈</m:t>
                    </m:r>
                  </m:oMath>
                </a14:m>
                <a:r>
                  <a:rPr lang="zh-CN" altLang="zh-CN" sz="22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𝑍</m:t>
                        </m:r>
                      </m:e>
                      <m:sub>
                        <m:r>
                          <a:rPr lang="en-US" altLang="zh-CN" sz="2200" i="1">
                            <a:latin typeface="Cambria Math" panose="02040503050406030204" pitchFamily="18" charset="0"/>
                          </a:rPr>
                          <m:t>𝑞</m:t>
                        </m:r>
                      </m:sub>
                      <m:sup>
                        <m:r>
                          <a:rPr lang="zh-CN" altLang="en-US" sz="2200" i="1">
                            <a:latin typeface="Cambria Math" panose="02040503050406030204" pitchFamily="18" charset="0"/>
                          </a:rPr>
                          <m:t>∗</m:t>
                        </m:r>
                      </m:sup>
                    </m:sSubSup>
                  </m:oMath>
                </a14:m>
                <a:r>
                  <a:rPr lang="zh-CN" altLang="en-US" sz="2200" dirty="0">
                    <a:latin typeface="微软雅黑" panose="020B0503020204020204" pitchFamily="34" charset="-122"/>
                    <a:ea typeface="微软雅黑" panose="020B0503020204020204" pitchFamily="34" charset="-122"/>
                  </a:rPr>
                  <a:t>，计算</a:t>
                </a:r>
                <a:r>
                  <a:rPr lang="en-US" altLang="zh-CN" sz="2200" dirty="0">
                    <a:latin typeface="微软雅黑" panose="020B0503020204020204" pitchFamily="34" charset="-122"/>
                    <a:ea typeface="微软雅黑" panose="020B0503020204020204" pitchFamily="34" charset="-122"/>
                  </a:rPr>
                  <a:t>B= </a:t>
                </a:r>
                <a14:m>
                  <m:oMath xmlns:m="http://schemas.openxmlformats.org/officeDocument/2006/math">
                    <m:r>
                      <m:rPr>
                        <m:sty m:val="p"/>
                      </m:rPr>
                      <a:rPr lang="en-US" altLang="zh-CN" sz="2200" i="1" dirty="0" smtClean="0">
                        <a:latin typeface="Cambria Math" panose="02040503050406030204" pitchFamily="18" charset="0"/>
                      </a:rPr>
                      <m:t>b</m:t>
                    </m:r>
                    <m:r>
                      <a:rPr lang="en-US" altLang="zh-CN" sz="2200">
                        <a:latin typeface="Cambria Math" panose="02040503050406030204" pitchFamily="18" charset="0"/>
                      </a:rPr>
                      <m:t> </m:t>
                    </m:r>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P</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K</a:t>
                </a:r>
                <a:r>
                  <a:rPr lang="en-US" altLang="zh-CN" sz="2200" baseline="-2500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x</a:t>
                </a:r>
                <a:r>
                  <a:rPr lang="en-US" altLang="zh-CN" sz="2200" baseline="-25000" dirty="0" err="1">
                    <a:latin typeface="微软雅黑" panose="020B0503020204020204" pitchFamily="34" charset="-122"/>
                    <a:ea typeface="微软雅黑" panose="020B0503020204020204" pitchFamily="34" charset="-122"/>
                  </a:rPr>
                  <a:t>j</a:t>
                </a:r>
                <a:r>
                  <a:rPr lang="en-US" altLang="zh-CN" sz="22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A+b</a:t>
                </a:r>
                <a:r>
                  <a:rPr lang="en-US" altLang="zh-CN" sz="22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PK</a:t>
                </a:r>
                <a:r>
                  <a:rPr lang="en-US" altLang="zh-CN" sz="2200" baseline="-25000" dirty="0">
                    <a:latin typeface="微软雅黑" panose="020B0503020204020204" pitchFamily="34" charset="-122"/>
                    <a:ea typeface="微软雅黑" panose="020B0503020204020204" pitchFamily="34" charset="-122"/>
                  </a:rPr>
                  <a:t>i</a:t>
                </a:r>
                <a:r>
                  <a:rPr lang="zh-CN" altLang="en-US" sz="2200" baseline="-250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K</a:t>
                </a:r>
                <a:r>
                  <a:rPr lang="en-US" altLang="zh-CN" sz="2200" baseline="-2500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rPr>
                  <a:t>=b</a:t>
                </a:r>
                <a14:m>
                  <m:oMath xmlns:m="http://schemas.openxmlformats.org/officeDocument/2006/math">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A</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zh-CN" altLang="en-US" sz="2200" dirty="0">
                    <a:latin typeface="微软雅黑" panose="020B0503020204020204" pitchFamily="34" charset="-122"/>
                    <a:ea typeface="微软雅黑" panose="020B0503020204020204" pitchFamily="34" charset="-122"/>
                  </a:rPr>
                  <a:t>    然后计算</a:t>
                </a:r>
                <a:r>
                  <a:rPr lang="en-US" altLang="zh-CN" sz="2200" dirty="0" err="1">
                    <a:latin typeface="微软雅黑" panose="020B0503020204020204" pitchFamily="34" charset="-122"/>
                    <a:ea typeface="微软雅黑" panose="020B0503020204020204" pitchFamily="34" charset="-122"/>
                  </a:rPr>
                  <a:t>SK</a:t>
                </a:r>
                <a:r>
                  <a:rPr lang="en-US" altLang="zh-CN" sz="2200" baseline="-25000" dirty="0" err="1">
                    <a:latin typeface="微软雅黑" panose="020B0503020204020204" pitchFamily="34" charset="-122"/>
                    <a:ea typeface="微软雅黑" panose="020B0503020204020204" pitchFamily="34" charset="-122"/>
                  </a:rPr>
                  <a:t>ji</a:t>
                </a:r>
                <a:r>
                  <a:rPr lang="en-US" altLang="zh-CN" sz="2200" dirty="0">
                    <a:latin typeface="微软雅黑" panose="020B0503020204020204" pitchFamily="34" charset="-122"/>
                    <a:ea typeface="微软雅黑" panose="020B0503020204020204" pitchFamily="34" charset="-122"/>
                  </a:rPr>
                  <a:t>= 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𝑃𝐾</m:t>
                        </m:r>
                      </m:e>
                      <m:sub>
                        <m:r>
                          <a:rPr lang="en-US" altLang="zh-CN" sz="2200" i="1">
                            <a:latin typeface="Cambria Math" panose="02040503050406030204" pitchFamily="18" charset="0"/>
                          </a:rPr>
                          <m:t>𝑖</m:t>
                        </m:r>
                      </m:sub>
                      <m:sup>
                        <m:r>
                          <a:rPr lang="en-US" altLang="zh-CN" sz="2200" i="1">
                            <a:latin typeface="Cambria Math" panose="02040503050406030204" pitchFamily="18" charset="0"/>
                          </a:rPr>
                          <m:t>′</m:t>
                        </m:r>
                      </m:sup>
                    </m:sSubSup>
                  </m:oMath>
                </a14:m>
                <a:r>
                  <a:rPr lang="en-US" altLang="zh-CN" sz="2200" dirty="0">
                    <a:latin typeface="微软雅黑" panose="020B0503020204020204" pitchFamily="34" charset="-122"/>
                    <a:ea typeface="微软雅黑" panose="020B0503020204020204" pitchFamily="34" charset="-122"/>
                  </a:rPr>
                  <a:t> || </a:t>
                </a:r>
                <a:r>
                  <a:rPr lang="en-US" altLang="zh-CN" sz="2200" dirty="0" err="1">
                    <a:latin typeface="微软雅黑" panose="020B0503020204020204" pitchFamily="34" charset="-122"/>
                    <a:ea typeface="微软雅黑" panose="020B0503020204020204" pitchFamily="34" charset="-122"/>
                  </a:rPr>
                  <a:t>ID</a:t>
                </a:r>
                <a:r>
                  <a:rPr lang="en-US" altLang="zh-CN" sz="2200" baseline="-25000" dirty="0" err="1">
                    <a:latin typeface="微软雅黑" panose="020B0503020204020204" pitchFamily="34" charset="-122"/>
                    <a:ea typeface="微软雅黑" panose="020B0503020204020204" pitchFamily="34" charset="-122"/>
                  </a:rPr>
                  <a:t>j</a:t>
                </a:r>
                <a:r>
                  <a:rPr lang="en-US" altLang="zh-CN" sz="2200" dirty="0">
                    <a:latin typeface="微软雅黑" panose="020B0503020204020204" pitchFamily="34" charset="-122"/>
                    <a:ea typeface="微软雅黑" panose="020B0503020204020204" pitchFamily="34" charset="-122"/>
                  </a:rPr>
                  <a:t> || K</a:t>
                </a:r>
                <a:r>
                  <a:rPr lang="en-US" altLang="zh-CN" sz="2200" baseline="-2500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rPr>
                  <a:t> || K</a:t>
                </a:r>
                <a:r>
                  <a:rPr lang="en-US" altLang="zh-CN" sz="2200" baseline="-25000" dirty="0">
                    <a:latin typeface="微软雅黑" panose="020B0503020204020204" pitchFamily="34" charset="-122"/>
                    <a:ea typeface="微软雅黑" panose="020B0503020204020204" pitchFamily="34" charset="-122"/>
                  </a:rPr>
                  <a:t>2</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w= 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SK</a:t>
                </a:r>
                <a:r>
                  <a:rPr lang="en-US" altLang="zh-CN" sz="2200" baseline="-25000" dirty="0" err="1">
                    <a:latin typeface="微软雅黑" panose="020B0503020204020204" pitchFamily="34" charset="-122"/>
                    <a:ea typeface="微软雅黑" panose="020B0503020204020204" pitchFamily="34" charset="-122"/>
                  </a:rPr>
                  <a:t>ji</a:t>
                </a:r>
                <a:r>
                  <a:rPr lang="en-US" altLang="zh-CN" sz="2200" dirty="0">
                    <a:latin typeface="微软雅黑" panose="020B0503020204020204" pitchFamily="34" charset="-122"/>
                    <a:ea typeface="微软雅黑" panose="020B0503020204020204" pitchFamily="34" charset="-122"/>
                  </a:rPr>
                  <a:t>|| K</a:t>
                </a:r>
                <a:r>
                  <a:rPr lang="en-US" altLang="zh-CN" sz="2200" baseline="-2500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rPr>
                  <a:t> || K</a:t>
                </a:r>
                <a:r>
                  <a:rPr lang="en-US" altLang="zh-CN" sz="2200" baseline="-2500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rPr>
                  <a:t> ||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j</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ES</a:t>
                </a:r>
                <a:r>
                  <a:rPr lang="en-US" altLang="zh-CN" sz="2200" baseline="-25000" dirty="0" err="1">
                    <a:latin typeface="微软雅黑" panose="020B0503020204020204" pitchFamily="34" charset="-122"/>
                    <a:ea typeface="微软雅黑" panose="020B0503020204020204" pitchFamily="34" charset="-122"/>
                  </a:rPr>
                  <a:t>j</a:t>
                </a:r>
                <a:r>
                  <a:rPr lang="zh-CN" altLang="en-US" sz="2200" dirty="0">
                    <a:latin typeface="微软雅黑" panose="020B0503020204020204" pitchFamily="34" charset="-122"/>
                    <a:ea typeface="微软雅黑" panose="020B0503020204020204" pitchFamily="34" charset="-122"/>
                  </a:rPr>
                  <a:t>发送（</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w</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j</a:t>
                </a:r>
                <a:r>
                  <a:rPr lang="zh-CN" altLang="en-US" sz="2200" dirty="0">
                    <a:latin typeface="微软雅黑" panose="020B0503020204020204" pitchFamily="34" charset="-122"/>
                    <a:ea typeface="微软雅黑" panose="020B0503020204020204" pitchFamily="34" charset="-122"/>
                  </a:rPr>
                  <a:t>）给</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endParaRPr lang="zh-CN" altLang="zh-CN" sz="22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0E31EE8A-D7EC-40A2-9968-E9E6B23B5F2A}"/>
                  </a:ext>
                </a:extLst>
              </p:cNvPr>
              <p:cNvSpPr txBox="1">
                <a:spLocks noRot="1" noChangeAspect="1" noMove="1" noResize="1" noEditPoints="1" noAdjustHandles="1" noChangeArrowheads="1" noChangeShapeType="1" noTextEdit="1"/>
              </p:cNvSpPr>
              <p:nvPr/>
            </p:nvSpPr>
            <p:spPr>
              <a:xfrm>
                <a:off x="1222291" y="1531761"/>
                <a:ext cx="10511435" cy="4643451"/>
              </a:xfrm>
              <a:prstGeom prst="rect">
                <a:avLst/>
              </a:prstGeom>
              <a:blipFill>
                <a:blip r:embed="rId3"/>
                <a:stretch>
                  <a:fillRect l="-754" b="-1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1442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6"/>
            <a:ext cx="154604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、认证</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E31EE8A-D7EC-40A2-9968-E9E6B23B5F2A}"/>
                  </a:ext>
                </a:extLst>
              </p:cNvPr>
              <p:cNvSpPr txBox="1"/>
              <p:nvPr/>
            </p:nvSpPr>
            <p:spPr>
              <a:xfrm>
                <a:off x="1416605" y="2195803"/>
                <a:ext cx="10265031" cy="2445028"/>
              </a:xfrm>
              <a:prstGeom prst="rect">
                <a:avLst/>
              </a:prstGeom>
              <a:noFill/>
            </p:spPr>
            <p:txBody>
              <a:bodyPr wrap="square" rtlCol="0">
                <a:spAutoFit/>
              </a:bodyPr>
              <a:lstStyle/>
              <a:p>
                <a:pPr>
                  <a:lnSpc>
                    <a:spcPct val="150000"/>
                  </a:lnSpc>
                </a:pP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Sk</a:t>
                </a:r>
                <a:r>
                  <a:rPr lang="en-US" altLang="zh-CN" sz="2200" baseline="-25000" dirty="0" err="1">
                    <a:latin typeface="微软雅黑" panose="020B0503020204020204" pitchFamily="34" charset="-122"/>
                    <a:ea typeface="微软雅黑" panose="020B0503020204020204" pitchFamily="34" charset="-122"/>
                  </a:rPr>
                  <a:t>ij</a:t>
                </a:r>
                <a:endParaRPr lang="en-US" altLang="zh-CN" sz="2200" baseline="-25000" dirty="0">
                  <a:latin typeface="微软雅黑" panose="020B0503020204020204" pitchFamily="34" charset="-122"/>
                  <a:ea typeface="微软雅黑" panose="020B0503020204020204" pitchFamily="34" charset="-122"/>
                </a:endParaRPr>
              </a:p>
              <a:p>
                <a:pPr>
                  <a:lnSpc>
                    <a:spcPct val="150000"/>
                  </a:lnSpc>
                </a:pPr>
                <a:endParaRPr lang="zh-CN" altLang="zh-CN" sz="22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在满足（</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j</a:t>
                </a:r>
                <a:r>
                  <a:rPr lang="en-US" altLang="zh-CN" sz="22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𝑡</m:t>
                        </m:r>
                      </m:e>
                      <m:sub>
                        <m:r>
                          <m:rPr>
                            <m:sty m:val="p"/>
                          </m:rPr>
                          <a:rPr lang="en-US" altLang="zh-CN" sz="2200" i="1">
                            <a:latin typeface="Cambria Math" panose="02040503050406030204" pitchFamily="18" charset="0"/>
                          </a:rPr>
                          <m:t>j</m:t>
                        </m:r>
                      </m:sub>
                      <m:sup>
                        <m:r>
                          <a:rPr lang="en-US" altLang="zh-CN" sz="2200" i="1">
                            <a:latin typeface="Cambria Math" panose="02040503050406030204" pitchFamily="18" charset="0"/>
                          </a:rPr>
                          <m:t>′</m:t>
                        </m:r>
                      </m:sup>
                    </m:sSubSup>
                  </m:oMath>
                </a14:m>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14:m>
                  <m:oMath xmlns:m="http://schemas.openxmlformats.org/officeDocument/2006/math">
                    <m:r>
                      <a:rPr lang="zh-CN" altLang="en-US" sz="2200">
                        <a:latin typeface="Cambria Math" panose="02040503050406030204" pitchFamily="18" charset="0"/>
                        <a:ea typeface="微软雅黑" panose="020B0503020204020204" pitchFamily="34" charset="-122"/>
                      </a:rPr>
                      <m:t>≤</m:t>
                    </m:r>
                    <m:r>
                      <m:rPr>
                        <m:sty m:val="p"/>
                      </m:rPr>
                      <a:rPr lang="zh-CN" altLang="zh-CN" sz="2200" dirty="0">
                        <a:latin typeface="Cambria Math" panose="02040503050406030204" pitchFamily="18" charset="0"/>
                        <a:ea typeface="微软雅黑" panose="020B0503020204020204" pitchFamily="34" charset="-122"/>
                      </a:rPr>
                      <m:t>Δ</m:t>
                    </m:r>
                    <m:r>
                      <m:rPr>
                        <m:sty m:val="p"/>
                      </m:rPr>
                      <a:rPr lang="en-US" altLang="zh-CN" sz="2200" dirty="0">
                        <a:latin typeface="Cambria Math" panose="02040503050406030204" pitchFamily="18" charset="0"/>
                        <a:ea typeface="微软雅黑" panose="020B0503020204020204" pitchFamily="34" charset="-122"/>
                      </a:rPr>
                      <m:t>t</m:t>
                    </m:r>
                    <m:r>
                      <a:rPr lang="zh-CN" altLang="en-US" sz="2200" dirty="0">
                        <a:latin typeface="Cambria Math" panose="02040503050406030204" pitchFamily="18" charset="0"/>
                        <a:ea typeface="微软雅黑" panose="020B0503020204020204" pitchFamily="34" charset="-122"/>
                      </a:rPr>
                      <m:t>的</m:t>
                    </m:r>
                  </m:oMath>
                </a14:m>
                <a:r>
                  <a:rPr lang="zh-CN" altLang="en-US" sz="2200" dirty="0">
                    <a:latin typeface="微软雅黑" panose="020B0503020204020204" pitchFamily="34" charset="-122"/>
                    <a:ea typeface="微软雅黑" panose="020B0503020204020204" pitchFamily="34" charset="-122"/>
                  </a:rPr>
                  <a:t>情况下，计算</a:t>
                </a:r>
                <a:r>
                  <a:rPr lang="en-US" altLang="zh-CN" sz="2200" dirty="0">
                    <a:latin typeface="微软雅黑" panose="020B0503020204020204" pitchFamily="34" charset="-122"/>
                    <a:ea typeface="微软雅黑" panose="020B0503020204020204" pitchFamily="34" charset="-122"/>
                  </a:rPr>
                  <a:t>K</a:t>
                </a:r>
                <a:r>
                  <a:rPr lang="en-US" altLang="zh-CN" sz="2200" baseline="-25000" dirty="0">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=a</a:t>
                </a:r>
                <a14:m>
                  <m:oMath xmlns:m="http://schemas.openxmlformats.org/officeDocument/2006/math">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PK</a:t>
                </a:r>
                <a:r>
                  <a:rPr lang="en-US" altLang="zh-CN" sz="2200" baseline="-25000" dirty="0" err="1">
                    <a:latin typeface="微软雅黑" panose="020B0503020204020204" pitchFamily="34" charset="-122"/>
                    <a:ea typeface="微软雅黑" panose="020B0503020204020204" pitchFamily="34" charset="-122"/>
                  </a:rPr>
                  <a:t>j</a:t>
                </a:r>
                <a:r>
                  <a:rPr lang="en-US" altLang="zh-CN" sz="2200" dirty="0">
                    <a:latin typeface="微软雅黑" panose="020B0503020204020204" pitchFamily="34" charset="-122"/>
                    <a:ea typeface="微软雅黑" panose="020B0503020204020204" pitchFamily="34" charset="-122"/>
                  </a:rPr>
                  <a:t> +x</a:t>
                </a:r>
                <a:r>
                  <a:rPr lang="en-US" altLang="zh-CN" sz="2200" baseline="-25000" dirty="0">
                    <a:latin typeface="微软雅黑" panose="020B0503020204020204" pitchFamily="34" charset="-122"/>
                    <a:ea typeface="微软雅黑" panose="020B0503020204020204" pitchFamily="34" charset="-122"/>
                  </a:rPr>
                  <a:t>i</a:t>
                </a:r>
                <a14:m>
                  <m:oMath xmlns:m="http://schemas.openxmlformats.org/officeDocument/2006/math">
                    <m:r>
                      <a:rPr lang="en-US" altLang="zh-CN" sz="2200" i="1" baseline="-25000">
                        <a:latin typeface="Cambria Math" panose="02040503050406030204" pitchFamily="18" charset="0"/>
                      </a:rPr>
                      <m:t> </m:t>
                    </m:r>
                    <m:r>
                      <a:rPr lang="en-US" altLang="zh-CN" sz="2200" i="1">
                        <a:latin typeface="Cambria Math" panose="02040503050406030204" pitchFamily="18" charset="0"/>
                      </a:rPr>
                      <m:t>∙</m:t>
                    </m:r>
                  </m:oMath>
                </a14:m>
                <a:r>
                  <a:rPr lang="en-US" altLang="zh-CN" sz="2200" dirty="0">
                    <a:latin typeface="微软雅黑" panose="020B0503020204020204" pitchFamily="34" charset="-122"/>
                    <a:ea typeface="微软雅黑" panose="020B0503020204020204" pitchFamily="34" charset="-122"/>
                  </a:rPr>
                  <a:t> B</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K</a:t>
                </a:r>
                <a:r>
                  <a:rPr lang="en-US" altLang="zh-CN" sz="2200" baseline="-25000" dirty="0">
                    <a:latin typeface="微软雅黑" panose="020B0503020204020204" pitchFamily="34" charset="-122"/>
                    <a:ea typeface="微软雅黑" panose="020B0503020204020204" pitchFamily="34" charset="-122"/>
                  </a:rPr>
                  <a:t>4</a:t>
                </a:r>
                <a:r>
                  <a:rPr lang="en-US" altLang="zh-CN" sz="2200" dirty="0">
                    <a:latin typeface="微软雅黑" panose="020B0503020204020204" pitchFamily="34" charset="-122"/>
                    <a:ea typeface="微软雅黑" panose="020B0503020204020204" pitchFamily="34" charset="-122"/>
                  </a:rPr>
                  <a:t>= a</a:t>
                </a:r>
                <a14:m>
                  <m:oMath xmlns:m="http://schemas.openxmlformats.org/officeDocument/2006/math">
                    <m:r>
                      <a:rPr lang="en-US" altLang="zh-CN" sz="2200" i="1">
                        <a:latin typeface="Cambria Math" panose="02040503050406030204" pitchFamily="18" charset="0"/>
                      </a:rPr>
                      <m:t> ∙ </m:t>
                    </m:r>
                  </m:oMath>
                </a14:m>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计算</a:t>
                </a:r>
                <a:r>
                  <a:rPr lang="en-US" altLang="zh-CN" sz="2200" dirty="0" err="1">
                    <a:latin typeface="微软雅黑" panose="020B0503020204020204" pitchFamily="34" charset="-122"/>
                    <a:ea typeface="微软雅黑" panose="020B0503020204020204" pitchFamily="34" charset="-122"/>
                  </a:rPr>
                  <a:t>SK</a:t>
                </a:r>
                <a:r>
                  <a:rPr lang="en-US" altLang="zh-CN" sz="2200" baseline="-25000" dirty="0" err="1">
                    <a:latin typeface="微软雅黑" panose="020B0503020204020204" pitchFamily="34" charset="-122"/>
                    <a:ea typeface="微软雅黑" panose="020B0503020204020204" pitchFamily="34" charset="-122"/>
                  </a:rPr>
                  <a:t>ij</a:t>
                </a:r>
                <a:r>
                  <a:rPr lang="en-US" altLang="zh-CN" sz="2200" baseline="-250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 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PK</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ID</a:t>
                </a:r>
                <a:r>
                  <a:rPr lang="en-US" altLang="zh-CN" sz="2200" baseline="-25000" dirty="0" err="1">
                    <a:latin typeface="微软雅黑" panose="020B0503020204020204" pitchFamily="34" charset="-122"/>
                    <a:ea typeface="微软雅黑" panose="020B0503020204020204" pitchFamily="34" charset="-122"/>
                  </a:rPr>
                  <a:t>j</a:t>
                </a:r>
                <a:r>
                  <a:rPr lang="en-US" altLang="zh-CN" sz="2200" dirty="0">
                    <a:latin typeface="微软雅黑" panose="020B0503020204020204" pitchFamily="34" charset="-122"/>
                    <a:ea typeface="微软雅黑" panose="020B0503020204020204" pitchFamily="34" charset="-122"/>
                  </a:rPr>
                  <a:t> || K</a:t>
                </a:r>
                <a:r>
                  <a:rPr lang="en-US" altLang="zh-CN" sz="2200" baseline="-25000" dirty="0">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 || K</a:t>
                </a:r>
                <a:r>
                  <a:rPr lang="en-US" altLang="zh-CN" sz="2200" baseline="-25000" dirty="0">
                    <a:latin typeface="微软雅黑" panose="020B0503020204020204" pitchFamily="34" charset="-122"/>
                    <a:ea typeface="微软雅黑" panose="020B0503020204020204" pitchFamily="34" charset="-122"/>
                  </a:rPr>
                  <a:t>4</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，如果</a:t>
                </a:r>
                <a:r>
                  <a:rPr lang="en-US" altLang="zh-CN" sz="2200" dirty="0">
                    <a:latin typeface="微软雅黑" panose="020B0503020204020204" pitchFamily="34" charset="-122"/>
                    <a:ea typeface="微软雅黑" panose="020B0503020204020204" pitchFamily="34" charset="-122"/>
                  </a:rPr>
                  <a:t>h</a:t>
                </a:r>
                <a:r>
                  <a:rPr lang="en-US" altLang="zh-CN" sz="2200" baseline="-250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SK</a:t>
                </a:r>
                <a:r>
                  <a:rPr lang="en-US" altLang="zh-CN" sz="2200" baseline="-25000" dirty="0" err="1">
                    <a:latin typeface="微软雅黑" panose="020B0503020204020204" pitchFamily="34" charset="-122"/>
                    <a:ea typeface="微软雅黑" panose="020B0503020204020204" pitchFamily="34" charset="-122"/>
                  </a:rPr>
                  <a:t>ij</a:t>
                </a:r>
                <a:r>
                  <a:rPr lang="en-US" altLang="zh-CN" sz="2200" baseline="-250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 K</a:t>
                </a:r>
                <a:r>
                  <a:rPr lang="en-US" altLang="zh-CN" sz="2200" baseline="-25000" dirty="0">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 || K</a:t>
                </a:r>
                <a:r>
                  <a:rPr lang="en-US" altLang="zh-CN" sz="2200" baseline="-25000" dirty="0">
                    <a:latin typeface="微软雅黑" panose="020B0503020204020204" pitchFamily="34" charset="-122"/>
                    <a:ea typeface="微软雅黑" panose="020B0503020204020204" pitchFamily="34" charset="-122"/>
                  </a:rPr>
                  <a:t>4 </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t</a:t>
                </a:r>
                <a:r>
                  <a:rPr lang="en-US" altLang="zh-CN" sz="2200" baseline="-25000" dirty="0" err="1">
                    <a:latin typeface="微软雅黑" panose="020B0503020204020204" pitchFamily="34" charset="-122"/>
                    <a:ea typeface="微软雅黑" panose="020B0503020204020204" pitchFamily="34" charset="-122"/>
                  </a:rPr>
                  <a:t>j</a:t>
                </a:r>
                <a:r>
                  <a:rPr lang="en-US" altLang="zh-CN" sz="2200" baseline="-25000" dirty="0">
                    <a:latin typeface="微软雅黑" panose="020B0503020204020204" pitchFamily="34" charset="-122"/>
                    <a:ea typeface="微软雅黑" panose="020B0503020204020204" pitchFamily="34" charset="-122"/>
                  </a:rPr>
                  <a:t> </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=w</a:t>
                </a:r>
                <a:r>
                  <a:rPr lang="zh-CN" altLang="en-US" sz="2200" dirty="0">
                    <a:latin typeface="微软雅黑" panose="020B0503020204020204" pitchFamily="34" charset="-122"/>
                    <a:ea typeface="微软雅黑" panose="020B0503020204020204" pitchFamily="34" charset="-122"/>
                  </a:rPr>
                  <a:t>成立，则把</a:t>
                </a:r>
                <a:r>
                  <a:rPr lang="en-US" altLang="zh-CN" sz="2200" dirty="0" err="1">
                    <a:latin typeface="微软雅黑" panose="020B0503020204020204" pitchFamily="34" charset="-122"/>
                    <a:ea typeface="微软雅黑" panose="020B0503020204020204" pitchFamily="34" charset="-122"/>
                  </a:rPr>
                  <a:t>SK</a:t>
                </a:r>
                <a:r>
                  <a:rPr lang="en-US" altLang="zh-CN" sz="2200" baseline="-25000" dirty="0" err="1">
                    <a:latin typeface="微软雅黑" panose="020B0503020204020204" pitchFamily="34" charset="-122"/>
                    <a:ea typeface="微软雅黑" panose="020B0503020204020204" pitchFamily="34" charset="-122"/>
                  </a:rPr>
                  <a:t>ij</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作为会话密钥。</a:t>
                </a:r>
                <a:endParaRPr lang="zh-CN" altLang="zh-CN" sz="22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0E31EE8A-D7EC-40A2-9968-E9E6B23B5F2A}"/>
                  </a:ext>
                </a:extLst>
              </p:cNvPr>
              <p:cNvSpPr txBox="1">
                <a:spLocks noRot="1" noChangeAspect="1" noMove="1" noResize="1" noEditPoints="1" noAdjustHandles="1" noChangeArrowheads="1" noChangeShapeType="1" noTextEdit="1"/>
              </p:cNvSpPr>
              <p:nvPr/>
            </p:nvSpPr>
            <p:spPr>
              <a:xfrm>
                <a:off x="1416605" y="2195803"/>
                <a:ext cx="10265031" cy="2445028"/>
              </a:xfrm>
              <a:prstGeom prst="rect">
                <a:avLst/>
              </a:prstGeom>
              <a:blipFill>
                <a:blip r:embed="rId3"/>
                <a:stretch>
                  <a:fillRect l="-772" r="-2969" b="-42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666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6"/>
            <a:ext cx="2343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、更新和撤销</a:t>
            </a:r>
          </a:p>
        </p:txBody>
      </p:sp>
      <p:sp>
        <p:nvSpPr>
          <p:cNvPr id="7" name="文本框 6">
            <a:extLst>
              <a:ext uri="{FF2B5EF4-FFF2-40B4-BE49-F238E27FC236}">
                <a16:creationId xmlns:a16="http://schemas.microsoft.com/office/drawing/2014/main" id="{0E31EE8A-D7EC-40A2-9968-E9E6B23B5F2A}"/>
              </a:ext>
            </a:extLst>
          </p:cNvPr>
          <p:cNvSpPr txBox="1"/>
          <p:nvPr/>
        </p:nvSpPr>
        <p:spPr>
          <a:xfrm>
            <a:off x="1371797" y="1882861"/>
            <a:ext cx="10265031" cy="3587329"/>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）更新：</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第一种情况：当到达到期时间</a:t>
            </a:r>
            <a:r>
              <a:rPr lang="en-US" altLang="zh-CN" sz="2200" dirty="0" err="1">
                <a:latin typeface="微软雅黑" panose="020B0503020204020204" pitchFamily="34" charset="-122"/>
                <a:ea typeface="微软雅黑" panose="020B0503020204020204" pitchFamily="34" charset="-122"/>
              </a:rPr>
              <a:t>ET</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并且终端用户在智能系统中仍然有效时，</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将使用与注册阶段中描述的相同步骤为其生成新的私钥和相应的公钥，密文</a:t>
            </a:r>
            <a:r>
              <a:rPr lang="en-US" altLang="zh-CN" sz="2200" dirty="0">
                <a:latin typeface="微软雅黑" panose="020B0503020204020204" pitchFamily="34" charset="-122"/>
                <a:ea typeface="微软雅黑" panose="020B0503020204020204" pitchFamily="34" charset="-122"/>
              </a:rPr>
              <a:t>C</a:t>
            </a:r>
            <a:r>
              <a:rPr lang="en-US" altLang="zh-CN" sz="2200" baseline="-25000" dirty="0">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也会更新以防止可追溯性。</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第二种情况：如果</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的私钥遭到泄露，则</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要求更新密钥，</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会帮助更新密钥材料。当有</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的更新事务时，</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调用智能合约接口</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updateKMST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old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a:t>
            </a:r>
            <a:r>
              <a:rPr lang="en-US" altLang="zh-CN" sz="2200" baseline="-25000" dirty="0">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C</a:t>
            </a:r>
            <a:r>
              <a:rPr lang="en-US" altLang="zh-CN" sz="2200" baseline="-25000" dirty="0">
                <a:latin typeface="微软雅黑" panose="020B0503020204020204" pitchFamily="34" charset="-122"/>
                <a:ea typeface="微软雅黑" panose="020B0503020204020204" pitchFamily="34" charset="-122"/>
              </a:rPr>
              <a:t>i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ET</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endParaRPr lang="zh-CN"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7973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6" y="1070096"/>
            <a:ext cx="2343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、更新和撤销</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E31EE8A-D7EC-40A2-9968-E9E6B23B5F2A}"/>
                  </a:ext>
                </a:extLst>
              </p:cNvPr>
              <p:cNvSpPr txBox="1"/>
              <p:nvPr/>
            </p:nvSpPr>
            <p:spPr>
              <a:xfrm>
                <a:off x="1127248" y="2143167"/>
                <a:ext cx="10472873" cy="2571666"/>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）撤销：</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第一种情况：如果</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发现来自</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a:t>
                </a:r>
                <a:r>
                  <a:rPr lang="en-US" altLang="zh-CN" sz="2200" dirty="0">
                    <a:ea typeface="微软雅黑" panose="020B0503020204020204" pitchFamily="34" charset="-122"/>
                  </a:rPr>
                  <a:t> </a:t>
                </a:r>
                <a14:m>
                  <m:oMath xmlns:m="http://schemas.openxmlformats.org/officeDocument/2006/math">
                    <m:r>
                      <m:rPr>
                        <m:nor/>
                      </m:rPr>
                      <a:rPr lang="en-US" altLang="zh-CN" sz="2200" dirty="0">
                        <a:latin typeface="微软雅黑" panose="020B0503020204020204" pitchFamily="34" charset="-122"/>
                        <a:ea typeface="微软雅黑" panose="020B0503020204020204" pitchFamily="34" charset="-122"/>
                      </a:rPr>
                      <m:t>ES</m:t>
                    </m:r>
                    <m:r>
                      <m:rPr>
                        <m:nor/>
                      </m:rPr>
                      <a:rPr lang="en-US" altLang="zh-CN" sz="2200" baseline="-25000" dirty="0">
                        <a:latin typeface="微软雅黑" panose="020B0503020204020204" pitchFamily="34" charset="-122"/>
                        <a:ea typeface="微软雅黑" panose="020B0503020204020204" pitchFamily="34" charset="-122"/>
                      </a:rPr>
                      <m:t>j</m:t>
                    </m:r>
                  </m:oMath>
                </a14:m>
                <a:r>
                  <a:rPr lang="zh-CN" altLang="en-US" sz="2200" dirty="0">
                    <a:latin typeface="微软雅黑" panose="020B0503020204020204" pitchFamily="34" charset="-122"/>
                    <a:ea typeface="微软雅黑" panose="020B0503020204020204" pitchFamily="34" charset="-122"/>
                  </a:rPr>
                  <a:t>的可疑行为</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活动，</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发送撤销事务，并从智能合约</a:t>
                </a:r>
                <a:r>
                  <a:rPr lang="en-US" altLang="zh-CN" sz="2200" dirty="0">
                    <a:latin typeface="微软雅黑" panose="020B0503020204020204" pitchFamily="34" charset="-122"/>
                    <a:ea typeface="微软雅黑" panose="020B0503020204020204" pitchFamily="34" charset="-122"/>
                  </a:rPr>
                  <a:t>RSC</a:t>
                </a:r>
                <a:r>
                  <a:rPr lang="zh-CN" altLang="en-US" sz="2200" dirty="0">
                    <a:latin typeface="微软雅黑" panose="020B0503020204020204" pitchFamily="34" charset="-122"/>
                    <a:ea typeface="微软雅黑" panose="020B0503020204020204" pitchFamily="34" charset="-122"/>
                  </a:rPr>
                  <a:t>删除相关密钥材料。</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第二种情况：如果</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想要离开系统，它发送撤销请求给</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相应地撤销</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的密钥。当有</a:t>
                </a:r>
                <a:r>
                  <a:rPr lang="en-US" altLang="zh-CN" sz="2200" dirty="0" err="1">
                    <a:latin typeface="微软雅黑" panose="020B0503020204020204" pitchFamily="34" charset="-122"/>
                    <a:ea typeface="微软雅黑" panose="020B0503020204020204" pitchFamily="34" charset="-122"/>
                  </a:rPr>
                  <a:t>EU</a:t>
                </a:r>
                <a:r>
                  <a:rPr lang="en-US" altLang="zh-CN" sz="2200" baseline="-25000" dirty="0" err="1">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的撤销事务时，</a:t>
                </a:r>
                <a:r>
                  <a:rPr lang="en-US" altLang="zh-CN" sz="2200" dirty="0">
                    <a:latin typeface="微软雅黑" panose="020B0503020204020204" pitchFamily="34" charset="-122"/>
                    <a:ea typeface="微软雅黑" panose="020B0503020204020204" pitchFamily="34" charset="-122"/>
                  </a:rPr>
                  <a:t>RA</a:t>
                </a:r>
                <a:r>
                  <a:rPr lang="zh-CN" altLang="en-US" sz="2200" dirty="0">
                    <a:latin typeface="微软雅黑" panose="020B0503020204020204" pitchFamily="34" charset="-122"/>
                    <a:ea typeface="微软雅黑" panose="020B0503020204020204" pitchFamily="34" charset="-122"/>
                  </a:rPr>
                  <a:t>调用智能合约接口</a:t>
                </a:r>
                <a:r>
                  <a:rPr lang="en-US" altLang="zh-CN" sz="2200" dirty="0" err="1">
                    <a:latin typeface="微软雅黑" panose="020B0503020204020204" pitchFamily="34" charset="-122"/>
                    <a:ea typeface="微软雅黑" panose="020B0503020204020204" pitchFamily="34" charset="-122"/>
                  </a:rPr>
                  <a:t>revokeKMST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PID</a:t>
                </a:r>
                <a:r>
                  <a:rPr lang="en-US" altLang="zh-CN" sz="2200" baseline="-25000" dirty="0" err="1">
                    <a:latin typeface="微软雅黑" panose="020B0503020204020204" pitchFamily="34" charset="-122"/>
                    <a:ea typeface="微软雅黑" panose="020B0503020204020204" pitchFamily="34" charset="-122"/>
                  </a:rPr>
                  <a:t>i</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endParaRPr lang="zh-CN" altLang="zh-CN" sz="22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0E31EE8A-D7EC-40A2-9968-E9E6B23B5F2A}"/>
                  </a:ext>
                </a:extLst>
              </p:cNvPr>
              <p:cNvSpPr txBox="1">
                <a:spLocks noRot="1" noChangeAspect="1" noMove="1" noResize="1" noEditPoints="1" noAdjustHandles="1" noChangeArrowheads="1" noChangeShapeType="1" noTextEdit="1"/>
              </p:cNvSpPr>
              <p:nvPr/>
            </p:nvSpPr>
            <p:spPr>
              <a:xfrm>
                <a:off x="1127248" y="2143167"/>
                <a:ext cx="10472873" cy="2571666"/>
              </a:xfrm>
              <a:prstGeom prst="rect">
                <a:avLst/>
              </a:prstGeom>
              <a:blipFill>
                <a:blip r:embed="rId3"/>
                <a:stretch>
                  <a:fillRect l="-757" r="-757" b="-40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2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评 估</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E31EE8A-D7EC-40A2-9968-E9E6B23B5F2A}"/>
                  </a:ext>
                </a:extLst>
              </p:cNvPr>
              <p:cNvSpPr txBox="1"/>
              <p:nvPr/>
            </p:nvSpPr>
            <p:spPr>
              <a:xfrm>
                <a:off x="762214" y="1642694"/>
                <a:ext cx="10878698" cy="4100610"/>
              </a:xfrm>
              <a:prstGeom prst="rect">
                <a:avLst/>
              </a:prstGeom>
              <a:noFill/>
            </p:spPr>
            <p:txBody>
              <a:bodyPr wrap="square" rtlCol="0">
                <a:spAutoFit/>
              </a:bodyPr>
              <a:lstStyle/>
              <a:p>
                <a:pPr>
                  <a:lnSpc>
                    <a:spcPct val="150000"/>
                  </a:lnSpc>
                </a:pPr>
                <a:r>
                  <a:rPr lang="en-US" altLang="zh-CN" sz="2400" i="1" dirty="0">
                    <a:latin typeface="微软雅黑" panose="020B0503020204020204" pitchFamily="34" charset="-122"/>
                    <a:ea typeface="微软雅黑" panose="020B0503020204020204" pitchFamily="34" charset="-122"/>
                  </a:rPr>
                  <a:t>No online RA</a:t>
                </a:r>
                <a:r>
                  <a:rPr lang="zh-CN" altLang="en-US" sz="2400" i="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所提出的协议</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不需要</a:t>
                </a:r>
                <a:r>
                  <a:rPr lang="zh-CN" altLang="en-US" sz="2000" dirty="0">
                    <a:latin typeface="微软雅黑" panose="020B0503020204020204" pitchFamily="34" charset="-122"/>
                    <a:ea typeface="微软雅黑" panose="020B0503020204020204" pitchFamily="34" charset="-122"/>
                  </a:rPr>
                  <a:t>调用</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来完成通信者的身份验证。</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i="1" dirty="0">
                    <a:latin typeface="微软雅黑" panose="020B0503020204020204" pitchFamily="34" charset="-122"/>
                    <a:ea typeface="微软雅黑" panose="020B0503020204020204" pitchFamily="34" charset="-122"/>
                  </a:rPr>
                  <a:t>Session key agreement</a:t>
                </a:r>
                <a:r>
                  <a:rPr lang="zh-CN" altLang="en-US" sz="2400" i="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为了计算一个正确的会话密钥，即使公钥</a:t>
                </a:r>
                <a:r>
                  <a:rPr lang="en-US" altLang="zh-CN" sz="2000" dirty="0" err="1">
                    <a:latin typeface="微软雅黑" panose="020B0503020204020204" pitchFamily="34" charset="-122"/>
                    <a:ea typeface="微软雅黑" panose="020B0503020204020204" pitchFamily="34" charset="-122"/>
                  </a:rPr>
                  <a:t>PK</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和身份</a:t>
                </a:r>
                <a:r>
                  <a:rPr lang="en-US" altLang="zh-CN" sz="2000" dirty="0" err="1">
                    <a:latin typeface="微软雅黑" panose="020B0503020204020204" pitchFamily="34" charset="-122"/>
                    <a:ea typeface="微软雅黑" panose="020B0503020204020204" pitchFamily="34" charset="-122"/>
                  </a:rPr>
                  <a:t>ID</a:t>
                </a:r>
                <a:r>
                  <a:rPr lang="en-US" altLang="zh-CN" sz="2000" baseline="-25000" dirty="0" err="1">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暴露给攻击者，攻击者也</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必须</a:t>
                </a:r>
                <a:r>
                  <a:rPr lang="zh-CN" altLang="en-US" sz="2000" dirty="0">
                    <a:latin typeface="微软雅黑" panose="020B0503020204020204" pitchFamily="34" charset="-122"/>
                    <a:ea typeface="微软雅黑" panose="020B0503020204020204" pitchFamily="34" charset="-122"/>
                  </a:rPr>
                  <a:t>获得</a:t>
                </a:r>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aPK</a:t>
                </a:r>
                <a:r>
                  <a:rPr lang="en-US" altLang="zh-CN" sz="2000" baseline="-25000" dirty="0" err="1">
                    <a:latin typeface="微软雅黑" panose="020B0503020204020204" pitchFamily="34" charset="-122"/>
                    <a:ea typeface="微软雅黑" panose="020B0503020204020204" pitchFamily="34" charset="-122"/>
                  </a:rPr>
                  <a:t>j</a:t>
                </a:r>
                <a:r>
                  <a:rPr lang="en-US" altLang="zh-CN" sz="2000" dirty="0" err="1">
                    <a:latin typeface="微软雅黑" panose="020B0503020204020204" pitchFamily="34" charset="-122"/>
                    <a:ea typeface="微软雅黑" panose="020B0503020204020204" pitchFamily="34" charset="-122"/>
                  </a:rPr>
                  <a:t>+x</a:t>
                </a:r>
                <a:r>
                  <a:rPr lang="en-US" altLang="zh-CN" sz="2000" baseline="-25000" dirty="0" err="1">
                    <a:latin typeface="微软雅黑" panose="020B0503020204020204" pitchFamily="34" charset="-122"/>
                    <a:ea typeface="微软雅黑" panose="020B0503020204020204" pitchFamily="34" charset="-122"/>
                  </a:rPr>
                  <a:t>i</a:t>
                </a:r>
                <a:r>
                  <a:rPr lang="en-US" altLang="zh-CN" sz="2000" dirty="0" err="1">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aB</a:t>
                </a:r>
                <a:r>
                  <a:rPr lang="zh-CN" altLang="en-US" sz="2000" dirty="0">
                    <a:latin typeface="微软雅黑" panose="020B0503020204020204" pitchFamily="34" charset="-122"/>
                    <a:ea typeface="微软雅黑" panose="020B0503020204020204" pitchFamily="34" charset="-122"/>
                  </a:rPr>
                  <a:t>的值。当私钥和随机数</a:t>
                </a:r>
                <a:r>
                  <a:rPr lang="en-US" altLang="zh-CN" sz="2000" dirty="0">
                    <a:latin typeface="微软雅黑" panose="020B0503020204020204" pitchFamily="34" charset="-122"/>
                    <a:ea typeface="微软雅黑" panose="020B0503020204020204" pitchFamily="34" charset="-122"/>
                  </a:rPr>
                  <a:t> 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不在公共信道上传输时，攻击者只有在打破</a:t>
                </a:r>
                <a:r>
                  <a:rPr lang="en-US" altLang="zh-CN" sz="2000" dirty="0">
                    <a:latin typeface="微软雅黑" panose="020B0503020204020204" pitchFamily="34" charset="-122"/>
                    <a:ea typeface="微软雅黑" panose="020B0503020204020204" pitchFamily="34" charset="-122"/>
                  </a:rPr>
                  <a:t>ECCDH</a:t>
                </a:r>
                <a:r>
                  <a:rPr lang="zh-CN" altLang="en-US" sz="2000" dirty="0">
                    <a:latin typeface="微软雅黑" panose="020B0503020204020204" pitchFamily="34" charset="-122"/>
                    <a:ea typeface="微软雅黑" panose="020B0503020204020204" pitchFamily="34" charset="-122"/>
                  </a:rPr>
                  <a:t>假设的前提下才能获得有效的会话密钥。</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i="1" dirty="0">
                    <a:latin typeface="微软雅黑" panose="020B0503020204020204" pitchFamily="34" charset="-122"/>
                    <a:ea typeface="微软雅黑" panose="020B0503020204020204" pitchFamily="34" charset="-122"/>
                  </a:rPr>
                  <a:t>Identity anonymity</a:t>
                </a:r>
                <a:r>
                  <a:rPr lang="zh-CN" altLang="en-US" sz="2400" i="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在本文提出的协议中，</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EU</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使用其</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公钥</a:t>
                </a:r>
                <a:r>
                  <a:rPr lang="zh-CN" altLang="en-US" sz="2000" dirty="0">
                    <a:latin typeface="微软雅黑" panose="020B0503020204020204" pitchFamily="34" charset="-122"/>
                    <a:ea typeface="微软雅黑" panose="020B0503020204020204" pitchFamily="34" charset="-122"/>
                  </a:rPr>
                  <a:t>而不是其真实身份向</a:t>
                </a:r>
                <a14:m>
                  <m:oMath xmlns:m="http://schemas.openxmlformats.org/officeDocument/2006/math">
                    <m:r>
                      <m:rPr>
                        <m:nor/>
                      </m:rPr>
                      <a:rPr lang="en-US" altLang="zh-CN" sz="2000" dirty="0">
                        <a:latin typeface="微软雅黑" panose="020B0503020204020204" pitchFamily="34" charset="-122"/>
                        <a:ea typeface="微软雅黑" panose="020B0503020204020204" pitchFamily="34" charset="-122"/>
                      </a:rPr>
                      <m:t>ES</m:t>
                    </m:r>
                    <m:r>
                      <m:rPr>
                        <m:nor/>
                      </m:rPr>
                      <a:rPr lang="en-US" altLang="zh-CN" sz="2000" baseline="-25000" dirty="0">
                        <a:latin typeface="微软雅黑" panose="020B0503020204020204" pitchFamily="34" charset="-122"/>
                        <a:ea typeface="微软雅黑" panose="020B0503020204020204" pitchFamily="34" charset="-122"/>
                      </a:rPr>
                      <m:t>j</m:t>
                    </m:r>
                  </m:oMath>
                </a14:m>
                <a:r>
                  <a:rPr lang="zh-CN" altLang="en-US" sz="2000" dirty="0">
                    <a:latin typeface="微软雅黑" panose="020B0503020204020204" pitchFamily="34" charset="-122"/>
                    <a:ea typeface="微软雅黑" panose="020B0503020204020204" pitchFamily="34" charset="-122"/>
                  </a:rPr>
                  <a:t>进行身份验证。</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i="1" dirty="0">
                    <a:latin typeface="微软雅黑" panose="020B0503020204020204" pitchFamily="34" charset="-122"/>
                    <a:ea typeface="微软雅黑" panose="020B0503020204020204" pitchFamily="34" charset="-122"/>
                  </a:rPr>
                  <a:t>Conditional traceability</a:t>
                </a:r>
                <a:r>
                  <a:rPr lang="zh-CN" altLang="en-US" sz="2400" i="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由于该协议为</a:t>
                </a:r>
                <a:r>
                  <a:rPr lang="en-US" altLang="zh-CN" sz="2000" dirty="0" err="1">
                    <a:latin typeface="微软雅黑" panose="020B0503020204020204" pitchFamily="34" charset="-122"/>
                    <a:ea typeface="微软雅黑" panose="020B0503020204020204" pitchFamily="34" charset="-122"/>
                  </a:rPr>
                  <a:t>EU</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提供了身份匿名性和不可链接性，任何外部攻击者都无法跟踪</a:t>
                </a:r>
                <a:r>
                  <a:rPr lang="en-US" altLang="zh-CN" sz="2000" dirty="0" err="1">
                    <a:latin typeface="微软雅黑" panose="020B0503020204020204" pitchFamily="34" charset="-122"/>
                    <a:ea typeface="微软雅黑" panose="020B0503020204020204" pitchFamily="34" charset="-122"/>
                  </a:rPr>
                  <a:t>EU</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的行为，而受信方</a:t>
                </a:r>
                <a:r>
                  <a:rPr lang="en-US" altLang="zh-CN" sz="2000" dirty="0">
                    <a:latin typeface="微软雅黑" panose="020B0503020204020204" pitchFamily="34" charset="-122"/>
                    <a:ea typeface="微软雅黑" panose="020B0503020204020204" pitchFamily="34" charset="-122"/>
                  </a:rPr>
                  <a:t>RA</a:t>
                </a:r>
                <a:r>
                  <a:rPr lang="zh-CN" altLang="en-US" sz="2000" dirty="0">
                    <a:latin typeface="微软雅黑" panose="020B0503020204020204" pitchFamily="34" charset="-122"/>
                    <a:ea typeface="微软雅黑" panose="020B0503020204020204" pitchFamily="34" charset="-122"/>
                  </a:rPr>
                  <a:t>可以解密</a:t>
                </a:r>
                <a:r>
                  <a:rPr lang="en-US" altLang="zh-CN" sz="2000" dirty="0" err="1">
                    <a:latin typeface="微软雅黑" panose="020B0503020204020204" pitchFamily="34" charset="-122"/>
                    <a:ea typeface="微软雅黑" panose="020B0503020204020204" pitchFamily="34" charset="-122"/>
                  </a:rPr>
                  <a:t>EU</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与其公钥相关的身份。</a:t>
                </a:r>
                <a:endParaRPr lang="zh-CN" altLang="zh-CN" sz="20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0E31EE8A-D7EC-40A2-9968-E9E6B23B5F2A}"/>
                  </a:ext>
                </a:extLst>
              </p:cNvPr>
              <p:cNvSpPr txBox="1">
                <a:spLocks noRot="1" noChangeAspect="1" noMove="1" noResize="1" noEditPoints="1" noAdjustHandles="1" noChangeArrowheads="1" noChangeShapeType="1" noTextEdit="1"/>
              </p:cNvSpPr>
              <p:nvPr/>
            </p:nvSpPr>
            <p:spPr>
              <a:xfrm>
                <a:off x="762214" y="1642694"/>
                <a:ext cx="10878698" cy="4100610"/>
              </a:xfrm>
              <a:prstGeom prst="rect">
                <a:avLst/>
              </a:prstGeom>
              <a:blipFill>
                <a:blip r:embed="rId3"/>
                <a:stretch>
                  <a:fillRect l="-840" r="-560" b="-1634"/>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45582BE-9013-4DE6-8915-F3E2AD59CA41}"/>
              </a:ext>
            </a:extLst>
          </p:cNvPr>
          <p:cNvSpPr txBox="1"/>
          <p:nvPr/>
        </p:nvSpPr>
        <p:spPr>
          <a:xfrm>
            <a:off x="878176" y="1070096"/>
            <a:ext cx="2343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、安全性分析</a:t>
            </a:r>
          </a:p>
        </p:txBody>
      </p:sp>
    </p:spTree>
    <p:extLst>
      <p:ext uri="{BB962C8B-B14F-4D97-AF65-F5344CB8AC3E}">
        <p14:creationId xmlns:p14="http://schemas.microsoft.com/office/powerpoint/2010/main" val="3587311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评 估</a:t>
            </a:r>
          </a:p>
        </p:txBody>
      </p:sp>
      <p:sp>
        <p:nvSpPr>
          <p:cNvPr id="8" name="文本框 7">
            <a:extLst>
              <a:ext uri="{FF2B5EF4-FFF2-40B4-BE49-F238E27FC236}">
                <a16:creationId xmlns:a16="http://schemas.microsoft.com/office/drawing/2014/main" id="{045582BE-9013-4DE6-8915-F3E2AD59CA41}"/>
              </a:ext>
            </a:extLst>
          </p:cNvPr>
          <p:cNvSpPr txBox="1"/>
          <p:nvPr/>
        </p:nvSpPr>
        <p:spPr>
          <a:xfrm>
            <a:off x="878176" y="1070096"/>
            <a:ext cx="2343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、安全性分析</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C9BAC79-F6C4-40A0-B91F-0FF1E5195707}"/>
                  </a:ext>
                </a:extLst>
              </p:cNvPr>
              <p:cNvSpPr/>
              <p:nvPr/>
            </p:nvSpPr>
            <p:spPr>
              <a:xfrm>
                <a:off x="856004" y="1809625"/>
                <a:ext cx="10861076" cy="4192943"/>
              </a:xfrm>
              <a:prstGeom prst="rect">
                <a:avLst/>
              </a:prstGeom>
            </p:spPr>
            <p:txBody>
              <a:bodyPr wrap="square">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Mutual authentication</a:t>
                </a:r>
                <a:r>
                  <a:rPr lang="zh-CN" altLang="en-US" sz="2000" i="1" dirty="0">
                    <a:latin typeface="微软雅黑" panose="020B0503020204020204" pitchFamily="34" charset="-122"/>
                    <a:ea typeface="微软雅黑" panose="020B0503020204020204" pitchFamily="34" charset="-122"/>
                  </a:rPr>
                  <a:t>：</a:t>
                </a:r>
                <a:endParaRPr lang="en-US" altLang="zh-CN" sz="2000" i="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）假设攻击者成功</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伪造</a:t>
                </a:r>
                <a:r>
                  <a:rPr lang="zh-CN" altLang="en-US" sz="2000" dirty="0">
                    <a:latin typeface="微软雅黑" panose="020B0503020204020204" pitchFamily="34" charset="-122"/>
                    <a:ea typeface="微软雅黑" panose="020B0503020204020204" pitchFamily="34" charset="-122"/>
                  </a:rPr>
                  <a:t>了有效的登录消息，得到</a:t>
                </a:r>
                <a:r>
                  <a:rPr lang="en-US" altLang="zh-CN" sz="2000" dirty="0" err="1">
                    <a:latin typeface="微软雅黑" panose="020B0503020204020204" pitchFamily="34" charset="-122"/>
                    <a:ea typeface="微软雅黑" panose="020B0503020204020204" pitchFamily="34" charset="-122"/>
                  </a:rPr>
                  <a:t>kP</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A+v</a:t>
                </a:r>
                <a14:m>
                  <m:oMath xmlns:m="http://schemas.openxmlformats.org/officeDocument/2006/math">
                    <m:r>
                      <a:rPr lang="en-US" altLang="zh-CN" sz="2000" i="1">
                        <a:latin typeface="Cambria Math" panose="02040503050406030204" pitchFamily="18" charset="0"/>
                      </a:rPr>
                      <m:t> ∙ </m:t>
                    </m:r>
                  </m:oMath>
                </a14:m>
                <a:r>
                  <a:rPr lang="en-US" altLang="zh-CN" sz="2000" dirty="0" err="1">
                    <a:latin typeface="微软雅黑" panose="020B0503020204020204" pitchFamily="34" charset="-122"/>
                    <a:ea typeface="微软雅黑" panose="020B0503020204020204" pitchFamily="34" charset="-122"/>
                  </a:rPr>
                  <a:t>R</a:t>
                </a:r>
                <a:r>
                  <a:rPr lang="en-US" altLang="zh-CN" sz="2000" baseline="-25000" dirty="0" err="1">
                    <a:latin typeface="微软雅黑" panose="020B0503020204020204" pitchFamily="34" charset="-122"/>
                    <a:ea typeface="微软雅黑" panose="020B0503020204020204" pitchFamily="34" charset="-122"/>
                  </a:rPr>
                  <a:t>ut</a:t>
                </a:r>
                <a:r>
                  <a:rPr lang="en-US" altLang="zh-CN" sz="2000" dirty="0" err="1">
                    <a:latin typeface="微软雅黑" panose="020B0503020204020204" pitchFamily="34" charset="-122"/>
                    <a:ea typeface="微软雅黑" panose="020B0503020204020204" pitchFamily="34" charset="-122"/>
                  </a:rPr>
                  <a:t>+v</a:t>
                </a:r>
                <a14:m>
                  <m:oMath xmlns:m="http://schemas.openxmlformats.org/officeDocument/2006/math">
                    <m:r>
                      <a:rPr lang="en-US" altLang="zh-CN" sz="2000" i="1">
                        <a:latin typeface="Cambria Math" panose="02040503050406030204" pitchFamily="18" charset="0"/>
                      </a:rPr>
                      <m:t> ∙ </m:t>
                    </m:r>
                  </m:oMath>
                </a14:m>
                <a:r>
                  <a:rPr lang="en-US" altLang="zh-CN" sz="2000" dirty="0" err="1">
                    <a:latin typeface="微软雅黑" panose="020B0503020204020204" pitchFamily="34" charset="-122"/>
                    <a:ea typeface="微软雅黑" panose="020B0503020204020204" pitchFamily="34" charset="-122"/>
                  </a:rPr>
                  <a:t>h</a:t>
                </a:r>
                <a:r>
                  <a:rPr lang="en-US" altLang="zh-CN" sz="2000" baseline="-25000" dirty="0" err="1">
                    <a:latin typeface="微软雅黑" panose="020B0503020204020204" pitchFamily="34" charset="-122"/>
                    <a:ea typeface="微软雅黑" panose="020B0503020204020204" pitchFamily="34" charset="-122"/>
                  </a:rPr>
                  <a:t>IDut</a:t>
                </a:r>
                <a:r>
                  <a:rPr lang="en-US" altLang="zh-CN" sz="2000" dirty="0" err="1">
                    <a:latin typeface="微软雅黑" panose="020B0503020204020204" pitchFamily="34" charset="-122"/>
                    <a:ea typeface="微软雅黑" panose="020B0503020204020204" pitchFamily="34" charset="-122"/>
                  </a:rPr>
                  <a:t>P</a:t>
                </a:r>
                <a:r>
                  <a:rPr lang="en-US" altLang="zh-CN" sz="2000" baseline="-25000" dirty="0" err="1">
                    <a:latin typeface="微软雅黑" panose="020B0503020204020204" pitchFamily="34" charset="-122"/>
                    <a:ea typeface="微软雅黑" panose="020B0503020204020204" pitchFamily="34" charset="-122"/>
                  </a:rPr>
                  <a:t>pub</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v= h</a:t>
                </a:r>
                <a:r>
                  <a:rPr lang="en-US" altLang="zh-CN" sz="2000" baseline="-25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PK</a:t>
                </a:r>
                <a:r>
                  <a:rPr lang="en-US" altLang="zh-CN" sz="2000" baseline="-25000" dirty="0" err="1">
                    <a:latin typeface="微软雅黑" panose="020B0503020204020204" pitchFamily="34" charset="-122"/>
                    <a:ea typeface="微软雅黑" panose="020B0503020204020204" pitchFamily="34" charset="-122"/>
                  </a:rPr>
                  <a:t>ut</a:t>
                </a:r>
                <a:r>
                  <a:rPr lang="en-US" altLang="zh-CN" sz="2000" baseline="-25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pid</a:t>
                </a:r>
                <a:r>
                  <a:rPr lang="en-US" altLang="zh-CN" sz="2000" baseline="-25000" dirty="0" err="1">
                    <a:latin typeface="微软雅黑" panose="020B0503020204020204" pitchFamily="34" charset="-122"/>
                    <a:ea typeface="微软雅黑" panose="020B0503020204020204" pitchFamily="34" charset="-122"/>
                  </a:rPr>
                  <a:t>ut</a:t>
                </a:r>
                <a:r>
                  <a:rPr lang="en-US" altLang="zh-CN" sz="2000" dirty="0">
                    <a:latin typeface="微软雅黑" panose="020B0503020204020204" pitchFamily="34" charset="-122"/>
                    <a:ea typeface="微软雅黑" panose="020B0503020204020204" pitchFamily="34" charset="-122"/>
                  </a:rPr>
                  <a:t>|| A|| t</a:t>
                </a:r>
                <a:r>
                  <a:rPr lang="en-US" altLang="zh-CN" sz="2000" baseline="-25000" dirty="0">
                    <a:latin typeface="微软雅黑" panose="020B0503020204020204" pitchFamily="34" charset="-122"/>
                    <a:ea typeface="微软雅黑" panose="020B0503020204020204" pitchFamily="34" charset="-122"/>
                  </a:rPr>
                  <a:t>ut</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。攻击者打算以相同的输入随机性再次执行上述过程，但收到不同的散列答案。产生另一条消息（</a:t>
                </a:r>
                <a:r>
                  <a:rPr lang="en-US" altLang="zh-CN" sz="2000" dirty="0">
                    <a:latin typeface="微软雅黑" panose="020B0503020204020204" pitchFamily="34" charset="-122"/>
                    <a:ea typeface="微软雅黑" panose="020B0503020204020204" pitchFamily="34" charset="-122"/>
                  </a:rPr>
                  <a:t>A</a:t>
                </a:r>
                <a:r>
                  <a:rPr lang="en-US" altLang="zh-CN" sz="2000" baseline="30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𝑝𝑖𝑑</m:t>
                        </m:r>
                      </m:e>
                      <m:sub>
                        <m:r>
                          <a:rPr lang="en-US" altLang="zh-CN" sz="2000" i="1">
                            <a:latin typeface="Cambria Math" panose="02040503050406030204" pitchFamily="18" charset="0"/>
                          </a:rPr>
                          <m:t>𝑢𝑡</m:t>
                        </m:r>
                      </m:sub>
                      <m:sup>
                        <m:r>
                          <a:rPr lang="zh-CN" altLang="en-US" sz="2000" i="1">
                            <a:latin typeface="Cambria Math" panose="02040503050406030204" pitchFamily="18" charset="0"/>
                          </a:rPr>
                          <m:t>∗</m:t>
                        </m:r>
                      </m:sup>
                    </m:sSubSup>
                  </m:oMath>
                </a14:m>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𝑡</m:t>
                        </m:r>
                      </m:e>
                      <m:sub>
                        <m:r>
                          <a:rPr lang="en-US" altLang="zh-CN" sz="2000" i="1">
                            <a:latin typeface="Cambria Math" panose="02040503050406030204" pitchFamily="18" charset="0"/>
                          </a:rPr>
                          <m:t>𝑢𝑡</m:t>
                        </m:r>
                      </m:sub>
                      <m:sup>
                        <m:r>
                          <a:rPr lang="zh-CN" altLang="en-US" sz="2000" i="1">
                            <a:latin typeface="Cambria Math" panose="02040503050406030204" pitchFamily="18" charset="0"/>
                          </a:rPr>
                          <m:t>∗</m:t>
                        </m:r>
                      </m:sup>
                    </m:sSubSup>
                  </m:oMath>
                </a14:m>
                <a:r>
                  <a:rPr lang="zh-CN" altLang="en-US" sz="2000" dirty="0">
                    <a:latin typeface="微软雅黑" panose="020B0503020204020204" pitchFamily="34" charset="-122"/>
                    <a:ea typeface="微软雅黑" panose="020B0503020204020204" pitchFamily="34" charset="-122"/>
                  </a:rPr>
                  <a:t>）以通过</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的验证，使得</a:t>
                </a:r>
                <a:r>
                  <a:rPr lang="en-US" altLang="zh-CN" sz="2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a:t>
                </a:r>
                <a:r>
                  <a:rPr lang="en-US" altLang="zh-CN" sz="2000" baseline="30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+v</a:t>
                </a:r>
                <a:r>
                  <a:rPr lang="en-US" altLang="zh-CN" sz="2000" baseline="300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000" i="1">
                        <a:latin typeface="Cambria Math" panose="02040503050406030204" pitchFamily="18" charset="0"/>
                      </a:rPr>
                      <m:t> ∙ </m:t>
                    </m:r>
                  </m:oMath>
                </a14:m>
                <a:r>
                  <a:rPr lang="en-US" altLang="zh-CN" sz="2000" dirty="0" err="1">
                    <a:latin typeface="微软雅黑" panose="020B0503020204020204" pitchFamily="34" charset="-122"/>
                    <a:ea typeface="微软雅黑" panose="020B0503020204020204" pitchFamily="34" charset="-122"/>
                  </a:rPr>
                  <a:t>R</a:t>
                </a:r>
                <a:r>
                  <a:rPr lang="en-US" altLang="zh-CN" sz="2000" baseline="-25000" dirty="0" err="1">
                    <a:latin typeface="微软雅黑" panose="020B0503020204020204" pitchFamily="34" charset="-122"/>
                    <a:ea typeface="微软雅黑" panose="020B0503020204020204" pitchFamily="34" charset="-122"/>
                  </a:rPr>
                  <a:t>ut</a:t>
                </a:r>
                <a:r>
                  <a:rPr lang="en-US" altLang="zh-CN" sz="2000" dirty="0" err="1">
                    <a:latin typeface="微软雅黑" panose="020B0503020204020204" pitchFamily="34" charset="-122"/>
                    <a:ea typeface="微软雅黑" panose="020B0503020204020204" pitchFamily="34" charset="-122"/>
                  </a:rPr>
                  <a:t>+v</a:t>
                </a:r>
                <a:r>
                  <a:rPr lang="en-US" altLang="zh-CN" sz="2000" baseline="300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000" i="1">
                        <a:latin typeface="Cambria Math" panose="02040503050406030204" pitchFamily="18" charset="0"/>
                      </a:rPr>
                      <m:t> ∙ </m:t>
                    </m:r>
                  </m:oMath>
                </a14:m>
                <a:r>
                  <a:rPr lang="en-US" altLang="zh-CN" sz="2000" dirty="0">
                    <a:latin typeface="微软雅黑" panose="020B0503020204020204" pitchFamily="34" charset="-122"/>
                    <a:ea typeface="微软雅黑" panose="020B0503020204020204" pitchFamily="34" charset="-122"/>
                  </a:rPr>
                  <a:t>h</a:t>
                </a:r>
                <a:r>
                  <a:rPr lang="en-US" altLang="zh-CN" sz="2000" baseline="30000" dirty="0">
                    <a:latin typeface="微软雅黑" panose="020B0503020204020204" pitchFamily="34" charset="-122"/>
                    <a:ea typeface="微软雅黑" panose="020B0503020204020204" pitchFamily="34" charset="-122"/>
                  </a:rPr>
                  <a:t>*</a:t>
                </a:r>
                <a:r>
                  <a:rPr lang="en-US" altLang="zh-CN" sz="2000" baseline="-25000" dirty="0" err="1">
                    <a:latin typeface="微软雅黑" panose="020B0503020204020204" pitchFamily="34" charset="-122"/>
                    <a:ea typeface="微软雅黑" panose="020B0503020204020204" pitchFamily="34" charset="-122"/>
                  </a:rPr>
                  <a:t>IDut</a:t>
                </a:r>
                <a:r>
                  <a:rPr lang="en-US" altLang="zh-CN" sz="2000" dirty="0" err="1">
                    <a:latin typeface="微软雅黑" panose="020B0503020204020204" pitchFamily="34" charset="-122"/>
                    <a:ea typeface="微软雅黑" panose="020B0503020204020204" pitchFamily="34" charset="-122"/>
                  </a:rPr>
                  <a:t>P</a:t>
                </a:r>
                <a:r>
                  <a:rPr lang="en-US" altLang="zh-CN" sz="2000" baseline="-25000" dirty="0" err="1">
                    <a:latin typeface="微软雅黑" panose="020B0503020204020204" pitchFamily="34" charset="-122"/>
                    <a:ea typeface="微软雅黑" panose="020B0503020204020204" pitchFamily="34" charset="-122"/>
                  </a:rPr>
                  <a:t>pub</a:t>
                </a:r>
                <a:r>
                  <a:rPr lang="zh-CN" altLang="en-US" sz="2000" dirty="0">
                    <a:latin typeface="微软雅黑" panose="020B0503020204020204" pitchFamily="34" charset="-122"/>
                    <a:ea typeface="微软雅黑" panose="020B0503020204020204" pitchFamily="34" charset="-122"/>
                  </a:rPr>
                  <a:t>。 那么将有一个方案会打破</a:t>
                </a:r>
                <a:r>
                  <a:rPr lang="en-US" altLang="zh-CN" sz="2000" dirty="0">
                    <a:latin typeface="微软雅黑" panose="020B0503020204020204" pitchFamily="34" charset="-122"/>
                    <a:ea typeface="微软雅黑" panose="020B0503020204020204" pitchFamily="34" charset="-122"/>
                  </a:rPr>
                  <a:t>ECDL</a:t>
                </a:r>
                <a:r>
                  <a:rPr lang="zh-CN" altLang="en-US" sz="2000" dirty="0">
                    <a:latin typeface="微软雅黑" panose="020B0503020204020204" pitchFamily="34" charset="-122"/>
                    <a:ea typeface="微软雅黑" panose="020B0503020204020204" pitchFamily="34" charset="-122"/>
                  </a:rPr>
                  <a:t>的假设。</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）假设攻击者输出一个有效消息（</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t</a:t>
                </a:r>
                <a:r>
                  <a:rPr lang="en-US" altLang="zh-CN" sz="2000" baseline="-25000" dirty="0" err="1">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）以通过</a:t>
                </a:r>
                <a:r>
                  <a:rPr lang="en-US" altLang="zh-CN" sz="2000" dirty="0">
                    <a:latin typeface="微软雅黑" panose="020B0503020204020204" pitchFamily="34" charset="-122"/>
                    <a:ea typeface="微软雅黑" panose="020B0503020204020204" pitchFamily="34" charset="-122"/>
                  </a:rPr>
                  <a:t>EU</a:t>
                </a:r>
                <a:r>
                  <a:rPr lang="zh-CN" altLang="en-US" sz="2000" dirty="0">
                    <a:latin typeface="微软雅黑" panose="020B0503020204020204" pitchFamily="34" charset="-122"/>
                    <a:ea typeface="微软雅黑" panose="020B0503020204020204" pitchFamily="34" charset="-122"/>
                  </a:rPr>
                  <a:t>的身份验证，那么将有一个解决方案会打破</a:t>
                </a:r>
                <a:r>
                  <a:rPr lang="en-US" altLang="zh-CN" sz="2000" dirty="0">
                    <a:latin typeface="微软雅黑" panose="020B0503020204020204" pitchFamily="34" charset="-122"/>
                    <a:ea typeface="微软雅黑" panose="020B0503020204020204" pitchFamily="34" charset="-122"/>
                  </a:rPr>
                  <a:t>ECCDH</a:t>
                </a:r>
                <a:r>
                  <a:rPr lang="zh-CN" altLang="en-US" sz="2000" dirty="0">
                    <a:latin typeface="微软雅黑" panose="020B0503020204020204" pitchFamily="34" charset="-122"/>
                    <a:ea typeface="微软雅黑" panose="020B0503020204020204" pitchFamily="34" charset="-122"/>
                  </a:rPr>
                  <a:t>假设。因为如果</a:t>
                </a:r>
                <a:r>
                  <a:rPr lang="en-US" altLang="zh-CN" sz="2000"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是一个有效的验证，</a:t>
                </a:r>
                <a:r>
                  <a:rPr lang="en-US" altLang="zh-CN" sz="2000" dirty="0">
                    <a:latin typeface="微软雅黑" panose="020B0503020204020204" pitchFamily="34" charset="-122"/>
                    <a:ea typeface="微软雅黑" panose="020B0503020204020204" pitchFamily="34" charset="-122"/>
                  </a:rPr>
                  <a:t>w= h</a:t>
                </a:r>
                <a:r>
                  <a:rPr lang="en-US" altLang="zh-CN" sz="2000" baseline="-25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SK</a:t>
                </a:r>
                <a:r>
                  <a:rPr lang="en-US" altLang="zh-CN" sz="2000" baseline="-25000" dirty="0" err="1">
                    <a:latin typeface="微软雅黑" panose="020B0503020204020204" pitchFamily="34" charset="-122"/>
                    <a:ea typeface="微软雅黑" panose="020B0503020204020204" pitchFamily="34" charset="-122"/>
                  </a:rPr>
                  <a:t>ij</a:t>
                </a:r>
                <a:r>
                  <a:rPr lang="en-US" altLang="zh-CN" sz="2000" baseline="-25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K</a:t>
                </a:r>
                <a:r>
                  <a:rPr lang="en-US" altLang="zh-CN" sz="2000"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 || K</a:t>
                </a:r>
                <a:r>
                  <a:rPr lang="en-US" altLang="zh-CN" sz="2000" baseline="-25000" dirty="0">
                    <a:latin typeface="微软雅黑" panose="020B0503020204020204" pitchFamily="34" charset="-122"/>
                    <a:ea typeface="微软雅黑" panose="020B0503020204020204" pitchFamily="34" charset="-122"/>
                  </a:rPr>
                  <a:t>4 </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t</a:t>
                </a:r>
                <a:r>
                  <a:rPr lang="en-US" altLang="zh-CN" sz="2000" baseline="-25000" dirty="0" err="1">
                    <a:latin typeface="微软雅黑" panose="020B0503020204020204" pitchFamily="34" charset="-122"/>
                    <a:ea typeface="微软雅黑" panose="020B0503020204020204" pitchFamily="34" charset="-122"/>
                  </a:rPr>
                  <a:t>j</a:t>
                </a:r>
                <a:r>
                  <a:rPr lang="en-US" altLang="zh-CN" sz="2000" baseline="-25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，那么攻击者就必须计算</a:t>
                </a:r>
                <a:r>
                  <a:rPr lang="en-US" altLang="zh-CN" sz="2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aPK</a:t>
                </a:r>
                <a:r>
                  <a:rPr lang="en-US" altLang="zh-CN" sz="2000" baseline="-25000" dirty="0" err="1">
                    <a:latin typeface="微软雅黑" panose="020B0503020204020204" pitchFamily="34" charset="-122"/>
                    <a:ea typeface="微软雅黑" panose="020B0503020204020204" pitchFamily="34" charset="-122"/>
                  </a:rPr>
                  <a:t>j</a:t>
                </a:r>
                <a:r>
                  <a:rPr lang="en-US" altLang="zh-CN" sz="2000" dirty="0" err="1">
                    <a:latin typeface="微软雅黑" panose="020B0503020204020204" pitchFamily="34" charset="-122"/>
                    <a:ea typeface="微软雅黑" panose="020B0503020204020204" pitchFamily="34" charset="-122"/>
                  </a:rPr>
                  <a:t>+x</a:t>
                </a:r>
                <a:r>
                  <a:rPr lang="en-US" altLang="zh-CN" sz="2000" baseline="-25000" dirty="0" err="1">
                    <a:latin typeface="微软雅黑" panose="020B0503020204020204" pitchFamily="34" charset="-122"/>
                    <a:ea typeface="微软雅黑" panose="020B0503020204020204" pitchFamily="34" charset="-122"/>
                  </a:rPr>
                  <a:t>i</a:t>
                </a:r>
                <a:r>
                  <a:rPr lang="en-US" altLang="zh-CN" sz="2000" dirty="0" err="1">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，然后获得</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a:t>
                </a:r>
                <a14:m>
                  <m:oMath xmlns:m="http://schemas.openxmlformats.org/officeDocument/2006/math">
                    <m:r>
                      <a:rPr lang="en-US" altLang="zh-CN" sz="2000" i="1" baseline="-25000">
                        <a:latin typeface="Cambria Math" panose="02040503050406030204" pitchFamily="18" charset="0"/>
                      </a:rPr>
                      <m:t> </m:t>
                    </m:r>
                    <m:r>
                      <a:rPr lang="en-US" altLang="zh-CN" sz="2000" i="1">
                        <a:latin typeface="Cambria Math" panose="02040503050406030204" pitchFamily="18" charset="0"/>
                      </a:rPr>
                      <m:t>∙</m:t>
                    </m:r>
                  </m:oMath>
                </a14:m>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x</a:t>
                </a:r>
                <a:r>
                  <a:rPr lang="en-US" altLang="zh-CN" sz="2000" baseline="-25000" dirty="0" err="1">
                    <a:latin typeface="微软雅黑" panose="020B0503020204020204" pitchFamily="34" charset="-122"/>
                    <a:ea typeface="微软雅黑" panose="020B0503020204020204" pitchFamily="34" charset="-122"/>
                  </a:rPr>
                  <a:t>j</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P=K</a:t>
                </a:r>
                <a:r>
                  <a:rPr lang="en-US" altLang="zh-CN" sz="2000" baseline="30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a:t>
                </a:r>
                <a:r>
                  <a:rPr lang="en-US" altLang="zh-CN" sz="2000" baseline="-25000" dirty="0" err="1">
                    <a:latin typeface="微软雅黑" panose="020B0503020204020204" pitchFamily="34" charset="-122"/>
                    <a:ea typeface="微软雅黑" panose="020B0503020204020204" pitchFamily="34" charset="-122"/>
                  </a:rPr>
                  <a:t>i</a:t>
                </a:r>
                <a:r>
                  <a:rPr lang="en-US" altLang="zh-CN" sz="2000" dirty="0" err="1">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作为解决</a:t>
                </a:r>
                <a:r>
                  <a:rPr lang="en-US" altLang="zh-CN" sz="2000" dirty="0">
                    <a:latin typeface="微软雅黑" panose="020B0503020204020204" pitchFamily="34" charset="-122"/>
                    <a:ea typeface="微软雅黑" panose="020B0503020204020204" pitchFamily="34" charset="-122"/>
                  </a:rPr>
                  <a:t>ECCDH</a:t>
                </a:r>
                <a:r>
                  <a:rPr lang="zh-CN" altLang="en-US" sz="2000" dirty="0">
                    <a:latin typeface="微软雅黑" panose="020B0503020204020204" pitchFamily="34" charset="-122"/>
                    <a:ea typeface="微软雅黑" panose="020B0503020204020204" pitchFamily="34" charset="-122"/>
                  </a:rPr>
                  <a:t>的方法，但是它与</a:t>
                </a:r>
                <a:r>
                  <a:rPr lang="en-US" altLang="zh-CN" sz="2000" dirty="0">
                    <a:latin typeface="微软雅黑" panose="020B0503020204020204" pitchFamily="34" charset="-122"/>
                    <a:ea typeface="微软雅黑" panose="020B0503020204020204" pitchFamily="34" charset="-122"/>
                  </a:rPr>
                  <a:t>ECCDH</a:t>
                </a:r>
                <a:r>
                  <a:rPr lang="zh-CN" altLang="en-US" sz="2000" dirty="0">
                    <a:latin typeface="微软雅黑" panose="020B0503020204020204" pitchFamily="34" charset="-122"/>
                    <a:ea typeface="微软雅黑" panose="020B0503020204020204" pitchFamily="34" charset="-122"/>
                  </a:rPr>
                  <a:t>假设相矛盾。</a:t>
                </a:r>
                <a:endParaRPr lang="zh-CN" altLang="zh-CN" sz="2000" dirty="0">
                  <a:latin typeface="微软雅黑" panose="020B0503020204020204" pitchFamily="34" charset="-122"/>
                  <a:ea typeface="微软雅黑" panose="020B0503020204020204" pitchFamily="34" charset="-122"/>
                </a:endParaRPr>
              </a:p>
            </p:txBody>
          </p:sp>
        </mc:Choice>
        <mc:Fallback xmlns="">
          <p:sp>
            <p:nvSpPr>
              <p:cNvPr id="2" name="矩形 1">
                <a:extLst>
                  <a:ext uri="{FF2B5EF4-FFF2-40B4-BE49-F238E27FC236}">
                    <a16:creationId xmlns:a16="http://schemas.microsoft.com/office/drawing/2014/main" id="{5C9BAC79-F6C4-40A0-B91F-0FF1E5195707}"/>
                  </a:ext>
                </a:extLst>
              </p:cNvPr>
              <p:cNvSpPr>
                <a:spLocks noRot="1" noChangeAspect="1" noMove="1" noResize="1" noEditPoints="1" noAdjustHandles="1" noChangeArrowheads="1" noChangeShapeType="1" noTextEdit="1"/>
              </p:cNvSpPr>
              <p:nvPr/>
            </p:nvSpPr>
            <p:spPr>
              <a:xfrm>
                <a:off x="856004" y="1809625"/>
                <a:ext cx="10861076" cy="4192943"/>
              </a:xfrm>
              <a:prstGeom prst="rect">
                <a:avLst/>
              </a:prstGeom>
              <a:blipFill>
                <a:blip r:embed="rId3"/>
                <a:stretch>
                  <a:fillRect l="-561" r="-1515" b="-15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0488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评 估</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E31EE8A-D7EC-40A2-9968-E9E6B23B5F2A}"/>
                  </a:ext>
                </a:extLst>
              </p:cNvPr>
              <p:cNvSpPr txBox="1"/>
              <p:nvPr/>
            </p:nvSpPr>
            <p:spPr>
              <a:xfrm>
                <a:off x="656651" y="1702604"/>
                <a:ext cx="10878698" cy="4377609"/>
              </a:xfrm>
              <a:prstGeom prst="rect">
                <a:avLst/>
              </a:prstGeom>
              <a:noFill/>
            </p:spPr>
            <p:txBody>
              <a:bodyPr wrap="square" rtlCol="0">
                <a:spAutoFit/>
              </a:bodyPr>
              <a:lstStyle/>
              <a:p>
                <a:pPr>
                  <a:lnSpc>
                    <a:spcPct val="150000"/>
                  </a:lnSpc>
                </a:pPr>
                <a:r>
                  <a:rPr lang="en-US" altLang="zh-CN" sz="2400" i="1" dirty="0">
                    <a:latin typeface="微软雅黑" panose="020B0503020204020204" pitchFamily="34" charset="-122"/>
                    <a:ea typeface="微软雅黑" panose="020B0503020204020204" pitchFamily="34" charset="-122"/>
                  </a:rPr>
                  <a:t>Perfect forward secrecy</a:t>
                </a:r>
                <a:r>
                  <a:rPr lang="zh-CN" altLang="en-US" sz="2400" i="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假设</a:t>
                </a:r>
                <a:r>
                  <a:rPr lang="en-US" altLang="zh-CN" sz="2000" dirty="0" err="1">
                    <a:latin typeface="微软雅黑" panose="020B0503020204020204" pitchFamily="34" charset="-122"/>
                    <a:ea typeface="微软雅黑" panose="020B0503020204020204" pitchFamily="34" charset="-122"/>
                  </a:rPr>
                  <a:t>EU</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和</a:t>
                </a:r>
                <a14:m>
                  <m:oMath xmlns:m="http://schemas.openxmlformats.org/officeDocument/2006/math">
                    <m:r>
                      <m:rPr>
                        <m:nor/>
                      </m:rPr>
                      <a:rPr lang="en-US" altLang="zh-CN" sz="2000" dirty="0">
                        <a:latin typeface="微软雅黑" panose="020B0503020204020204" pitchFamily="34" charset="-122"/>
                        <a:ea typeface="微软雅黑" panose="020B0503020204020204" pitchFamily="34" charset="-122"/>
                      </a:rPr>
                      <m:t>ES</m:t>
                    </m:r>
                    <m:r>
                      <m:rPr>
                        <m:nor/>
                      </m:rPr>
                      <a:rPr lang="en-US" altLang="zh-CN" sz="2000" baseline="-25000" dirty="0">
                        <a:latin typeface="微软雅黑" panose="020B0503020204020204" pitchFamily="34" charset="-122"/>
                        <a:ea typeface="微软雅黑" panose="020B0503020204020204" pitchFamily="34" charset="-122"/>
                      </a:rPr>
                      <m:t>j</m:t>
                    </m:r>
                  </m:oMath>
                </a14:m>
                <a:r>
                  <a:rPr lang="zh-CN" altLang="en-US" sz="2000" dirty="0">
                    <a:latin typeface="微软雅黑" panose="020B0503020204020204" pitchFamily="34" charset="-122"/>
                    <a:ea typeface="微软雅黑" panose="020B0503020204020204" pitchFamily="34" charset="-122"/>
                  </a:rPr>
                  <a:t>的私钥都被泄露，消息（</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pid</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t</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t</a:t>
                </a:r>
                <a:r>
                  <a:rPr lang="en-US" altLang="zh-CN" sz="2000" baseline="-25000" dirty="0" err="1">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）被攻击者截获。为了获得先前的会话密钥</a:t>
                </a:r>
                <a:r>
                  <a:rPr lang="en-US" altLang="zh-CN" sz="2000" dirty="0" err="1">
                    <a:latin typeface="微软雅黑" panose="020B0503020204020204" pitchFamily="34" charset="-122"/>
                    <a:ea typeface="微软雅黑" panose="020B0503020204020204" pitchFamily="34" charset="-122"/>
                  </a:rPr>
                  <a:t>SK</a:t>
                </a:r>
                <a:r>
                  <a:rPr lang="en-US" altLang="zh-CN" sz="2000" baseline="-25000" dirty="0" err="1">
                    <a:latin typeface="微软雅黑" panose="020B0503020204020204" pitchFamily="34" charset="-122"/>
                    <a:ea typeface="微软雅黑" panose="020B0503020204020204" pitchFamily="34" charset="-122"/>
                  </a:rPr>
                  <a:t>ij</a:t>
                </a:r>
                <a:r>
                  <a:rPr lang="en-US" altLang="zh-CN" sz="2000" baseline="-25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，攻击者可以很容易地获得会话密钥的其他部分，但无法获得</a:t>
                </a:r>
                <a:r>
                  <a:rPr lang="en-US" altLang="zh-CN" sz="2000" dirty="0" err="1">
                    <a:latin typeface="微软雅黑" panose="020B0503020204020204" pitchFamily="34" charset="-122"/>
                    <a:ea typeface="微软雅黑" panose="020B0503020204020204" pitchFamily="34" charset="-122"/>
                  </a:rPr>
                  <a:t>aB</a:t>
                </a:r>
                <a:r>
                  <a:rPr lang="zh-CN" altLang="en-US" sz="2000" dirty="0">
                    <a:latin typeface="微软雅黑" panose="020B0503020204020204" pitchFamily="34" charset="-122"/>
                    <a:ea typeface="微软雅黑" panose="020B0503020204020204" pitchFamily="34" charset="-122"/>
                  </a:rPr>
                  <a:t>（或</a:t>
                </a:r>
                <a:r>
                  <a:rPr lang="en-US" altLang="zh-CN" sz="2000" dirty="0" err="1">
                    <a:latin typeface="微软雅黑" panose="020B0503020204020204" pitchFamily="34" charset="-122"/>
                    <a:ea typeface="微软雅黑" panose="020B0503020204020204" pitchFamily="34" charset="-122"/>
                  </a:rPr>
                  <a:t>bA</a:t>
                </a: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是</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随机</a:t>
                </a:r>
                <a:r>
                  <a:rPr lang="zh-CN" altLang="en-US" sz="2000" dirty="0">
                    <a:latin typeface="微软雅黑" panose="020B0503020204020204" pitchFamily="34" charset="-122"/>
                    <a:ea typeface="微软雅黑" panose="020B0503020204020204" pitchFamily="34" charset="-122"/>
                  </a:rPr>
                  <a:t>选择的，并且</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不在公共信道</a:t>
                </a:r>
                <a:r>
                  <a:rPr lang="zh-CN" altLang="en-US" sz="2000" dirty="0">
                    <a:latin typeface="微软雅黑" panose="020B0503020204020204" pitchFamily="34" charset="-122"/>
                    <a:ea typeface="微软雅黑" panose="020B0503020204020204" pitchFamily="34" charset="-122"/>
                  </a:rPr>
                  <a:t>上传输。</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i="1" dirty="0">
                    <a:latin typeface="微软雅黑" panose="020B0503020204020204" pitchFamily="34" charset="-122"/>
                    <a:ea typeface="微软雅黑" panose="020B0503020204020204" pitchFamily="34" charset="-122"/>
                  </a:rPr>
                  <a:t>Resilience against other attacks</a:t>
                </a:r>
                <a:r>
                  <a:rPr lang="zh-CN" altLang="en-US" sz="2400" i="1" dirty="0">
                    <a:latin typeface="微软雅黑" panose="020B0503020204020204" pitchFamily="34" charset="-122"/>
                    <a:ea typeface="微软雅黑" panose="020B0503020204020204" pitchFamily="34" charset="-122"/>
                  </a:rPr>
                  <a:t>：</a:t>
                </a:r>
                <a:endParaRPr lang="en-US" altLang="zh-CN" sz="2400" i="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Impersonation attack</a:t>
                </a:r>
                <a:r>
                  <a:rPr lang="zh-CN" altLang="en-US" sz="2000" dirty="0">
                    <a:latin typeface="微软雅黑" panose="020B0503020204020204" pitchFamily="34" charset="-122"/>
                    <a:ea typeface="微软雅黑" panose="020B0503020204020204" pitchFamily="34" charset="-122"/>
                  </a:rPr>
                  <a:t>：在这个协议中，如果攻击者想要冒充经过身份验证的用户，它必须要破坏</a:t>
                </a:r>
                <a:r>
                  <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安全性</a:t>
                </a:r>
                <a:r>
                  <a:rPr lang="zh-CN" altLang="en-US" sz="2000" dirty="0">
                    <a:latin typeface="微软雅黑" panose="020B0503020204020204" pitchFamily="34" charset="-122"/>
                    <a:ea typeface="微软雅黑" panose="020B0503020204020204" pitchFamily="34" charset="-122"/>
                  </a:rPr>
                  <a:t>（相互身份认证安全，除非它能够获得相应的私钥）。</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Stolen verifier attack</a:t>
                </a:r>
                <a:r>
                  <a:rPr lang="zh-CN" altLang="en-US" sz="2000" dirty="0">
                    <a:latin typeface="微软雅黑" panose="020B0503020204020204" pitchFamily="34" charset="-122"/>
                    <a:ea typeface="微软雅黑" panose="020B0503020204020204" pitchFamily="34" charset="-122"/>
                  </a:rPr>
                  <a:t>：由于智能合约始终作为加密的验证器表一直在</a:t>
                </a:r>
                <a:r>
                  <a:rPr lang="en-US" altLang="zh-CN" sz="2000" dirty="0">
                    <a:latin typeface="微软雅黑" panose="020B0503020204020204" pitchFamily="34" charset="-122"/>
                    <a:ea typeface="微软雅黑" panose="020B0503020204020204" pitchFamily="34" charset="-122"/>
                  </a:rPr>
                  <a:t>BC</a:t>
                </a:r>
                <a:r>
                  <a:rPr lang="zh-CN" altLang="en-US" sz="2000" dirty="0">
                    <a:latin typeface="微软雅黑" panose="020B0503020204020204" pitchFamily="34" charset="-122"/>
                    <a:ea typeface="微软雅黑" panose="020B0503020204020204" pitchFamily="34" charset="-122"/>
                  </a:rPr>
                  <a:t>上运行，因此该协议对于被盗的验证器攻击是安全的。</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Replay attack</a:t>
                </a:r>
                <a:r>
                  <a:rPr lang="zh-CN" altLang="en-US" sz="2000" dirty="0">
                    <a:latin typeface="微软雅黑" panose="020B0503020204020204" pitchFamily="34" charset="-122"/>
                    <a:ea typeface="微软雅黑" panose="020B0503020204020204" pitchFamily="34" charset="-122"/>
                  </a:rPr>
                  <a:t>：在所提出的协议中，同时使用</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时间戳</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随机性</a:t>
                </a:r>
                <a:r>
                  <a:rPr lang="zh-CN" altLang="en-US" sz="2000" dirty="0">
                    <a:latin typeface="微软雅黑" panose="020B0503020204020204" pitchFamily="34" charset="-122"/>
                    <a:ea typeface="微软雅黑" panose="020B0503020204020204" pitchFamily="34" charset="-122"/>
                  </a:rPr>
                  <a:t>来抵抗重播攻击。</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0E31EE8A-D7EC-40A2-9968-E9E6B23B5F2A}"/>
                  </a:ext>
                </a:extLst>
              </p:cNvPr>
              <p:cNvSpPr txBox="1">
                <a:spLocks noRot="1" noChangeAspect="1" noMove="1" noResize="1" noEditPoints="1" noAdjustHandles="1" noChangeArrowheads="1" noChangeShapeType="1" noTextEdit="1"/>
              </p:cNvSpPr>
              <p:nvPr/>
            </p:nvSpPr>
            <p:spPr>
              <a:xfrm>
                <a:off x="656651" y="1702604"/>
                <a:ext cx="10878698" cy="4377609"/>
              </a:xfrm>
              <a:prstGeom prst="rect">
                <a:avLst/>
              </a:prstGeom>
              <a:blipFill>
                <a:blip r:embed="rId3"/>
                <a:stretch>
                  <a:fillRect l="-897" b="-2228"/>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45582BE-9013-4DE6-8915-F3E2AD59CA41}"/>
              </a:ext>
            </a:extLst>
          </p:cNvPr>
          <p:cNvSpPr txBox="1"/>
          <p:nvPr/>
        </p:nvSpPr>
        <p:spPr>
          <a:xfrm>
            <a:off x="878176" y="1070096"/>
            <a:ext cx="2343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、安全性分析</a:t>
            </a:r>
          </a:p>
        </p:txBody>
      </p:sp>
    </p:spTree>
    <p:extLst>
      <p:ext uri="{BB962C8B-B14F-4D97-AF65-F5344CB8AC3E}">
        <p14:creationId xmlns:p14="http://schemas.microsoft.com/office/powerpoint/2010/main" val="2941487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评 估</a:t>
            </a:r>
          </a:p>
        </p:txBody>
      </p:sp>
      <p:sp>
        <p:nvSpPr>
          <p:cNvPr id="8" name="文本框 7">
            <a:extLst>
              <a:ext uri="{FF2B5EF4-FFF2-40B4-BE49-F238E27FC236}">
                <a16:creationId xmlns:a16="http://schemas.microsoft.com/office/drawing/2014/main" id="{045582BE-9013-4DE6-8915-F3E2AD59CA41}"/>
              </a:ext>
            </a:extLst>
          </p:cNvPr>
          <p:cNvSpPr txBox="1"/>
          <p:nvPr/>
        </p:nvSpPr>
        <p:spPr>
          <a:xfrm>
            <a:off x="878176" y="1070096"/>
            <a:ext cx="2343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、方案对比</a:t>
            </a:r>
          </a:p>
        </p:txBody>
      </p:sp>
      <p:pic>
        <p:nvPicPr>
          <p:cNvPr id="2" name="图片 1">
            <a:extLst>
              <a:ext uri="{FF2B5EF4-FFF2-40B4-BE49-F238E27FC236}">
                <a16:creationId xmlns:a16="http://schemas.microsoft.com/office/drawing/2014/main" id="{DAD7061A-1D9A-4154-887C-DB68FE51D71A}"/>
              </a:ext>
            </a:extLst>
          </p:cNvPr>
          <p:cNvPicPr>
            <a:picLocks noChangeAspect="1"/>
          </p:cNvPicPr>
          <p:nvPr/>
        </p:nvPicPr>
        <p:blipFill>
          <a:blip r:embed="rId3"/>
          <a:stretch>
            <a:fillRect/>
          </a:stretch>
        </p:blipFill>
        <p:spPr>
          <a:xfrm>
            <a:off x="3536565" y="518527"/>
            <a:ext cx="8391013" cy="5820946"/>
          </a:xfrm>
          <a:prstGeom prst="rect">
            <a:avLst/>
          </a:prstGeom>
        </p:spPr>
      </p:pic>
      <p:sp>
        <p:nvSpPr>
          <p:cNvPr id="4" name="文本框 3">
            <a:extLst>
              <a:ext uri="{FF2B5EF4-FFF2-40B4-BE49-F238E27FC236}">
                <a16:creationId xmlns:a16="http://schemas.microsoft.com/office/drawing/2014/main" id="{ADD4AC99-62AA-4FFE-94CB-D7D1FB27274E}"/>
              </a:ext>
            </a:extLst>
          </p:cNvPr>
          <p:cNvSpPr txBox="1"/>
          <p:nvPr/>
        </p:nvSpPr>
        <p:spPr>
          <a:xfrm>
            <a:off x="1587529" y="2752274"/>
            <a:ext cx="169057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条件匿名性</a:t>
            </a:r>
          </a:p>
        </p:txBody>
      </p:sp>
      <p:sp>
        <p:nvSpPr>
          <p:cNvPr id="5" name="文本框 4">
            <a:extLst>
              <a:ext uri="{FF2B5EF4-FFF2-40B4-BE49-F238E27FC236}">
                <a16:creationId xmlns:a16="http://schemas.microsoft.com/office/drawing/2014/main" id="{98DC833B-0B76-4309-ADD1-18DA9CE5F5DB}"/>
              </a:ext>
            </a:extLst>
          </p:cNvPr>
          <p:cNvSpPr txBox="1"/>
          <p:nvPr/>
        </p:nvSpPr>
        <p:spPr>
          <a:xfrm>
            <a:off x="1551542" y="3376222"/>
            <a:ext cx="145361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不可追溯性</a:t>
            </a:r>
          </a:p>
        </p:txBody>
      </p:sp>
      <p:cxnSp>
        <p:nvCxnSpPr>
          <p:cNvPr id="10" name="直接箭头连接符 9">
            <a:extLst>
              <a:ext uri="{FF2B5EF4-FFF2-40B4-BE49-F238E27FC236}">
                <a16:creationId xmlns:a16="http://schemas.microsoft.com/office/drawing/2014/main" id="{6E584069-48DB-4BE4-AD18-A6F95E0DAC74}"/>
              </a:ext>
            </a:extLst>
          </p:cNvPr>
          <p:cNvCxnSpPr>
            <a:cxnSpLocks/>
          </p:cNvCxnSpPr>
          <p:nvPr/>
        </p:nvCxnSpPr>
        <p:spPr>
          <a:xfrm>
            <a:off x="3019647" y="2977626"/>
            <a:ext cx="861236" cy="3985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3C25446D-8A6C-4BD4-B74F-81692B8101CF}"/>
              </a:ext>
            </a:extLst>
          </p:cNvPr>
          <p:cNvCxnSpPr>
            <a:cxnSpLocks/>
            <a:stCxn id="5" idx="3"/>
          </p:cNvCxnSpPr>
          <p:nvPr/>
        </p:nvCxnSpPr>
        <p:spPr>
          <a:xfrm>
            <a:off x="3005158" y="3576277"/>
            <a:ext cx="875725" cy="1596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32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评 估</a:t>
            </a:r>
          </a:p>
        </p:txBody>
      </p:sp>
      <p:sp>
        <p:nvSpPr>
          <p:cNvPr id="8" name="文本框 7">
            <a:extLst>
              <a:ext uri="{FF2B5EF4-FFF2-40B4-BE49-F238E27FC236}">
                <a16:creationId xmlns:a16="http://schemas.microsoft.com/office/drawing/2014/main" id="{045582BE-9013-4DE6-8915-F3E2AD59CA41}"/>
              </a:ext>
            </a:extLst>
          </p:cNvPr>
          <p:cNvSpPr txBox="1"/>
          <p:nvPr/>
        </p:nvSpPr>
        <p:spPr>
          <a:xfrm>
            <a:off x="878176" y="1070096"/>
            <a:ext cx="2343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、方案对比</a:t>
            </a:r>
          </a:p>
        </p:txBody>
      </p:sp>
      <p:pic>
        <p:nvPicPr>
          <p:cNvPr id="7" name="图片 6">
            <a:extLst>
              <a:ext uri="{FF2B5EF4-FFF2-40B4-BE49-F238E27FC236}">
                <a16:creationId xmlns:a16="http://schemas.microsoft.com/office/drawing/2014/main" id="{3F3A9781-52ED-4DB1-BBA9-747D96BEF468}"/>
              </a:ext>
            </a:extLst>
          </p:cNvPr>
          <p:cNvPicPr>
            <a:picLocks noChangeAspect="1"/>
          </p:cNvPicPr>
          <p:nvPr/>
        </p:nvPicPr>
        <p:blipFill>
          <a:blip r:embed="rId3"/>
          <a:stretch>
            <a:fillRect/>
          </a:stretch>
        </p:blipFill>
        <p:spPr>
          <a:xfrm>
            <a:off x="3731572" y="376033"/>
            <a:ext cx="8001000" cy="6019800"/>
          </a:xfrm>
          <a:prstGeom prst="rect">
            <a:avLst/>
          </a:prstGeom>
        </p:spPr>
      </p:pic>
      <p:sp>
        <p:nvSpPr>
          <p:cNvPr id="2" name="文本框 1">
            <a:extLst>
              <a:ext uri="{FF2B5EF4-FFF2-40B4-BE49-F238E27FC236}">
                <a16:creationId xmlns:a16="http://schemas.microsoft.com/office/drawing/2014/main" id="{8D8C6740-E79D-4FB0-93A5-CC16454F049F}"/>
              </a:ext>
            </a:extLst>
          </p:cNvPr>
          <p:cNvSpPr txBox="1"/>
          <p:nvPr/>
        </p:nvSpPr>
        <p:spPr>
          <a:xfrm>
            <a:off x="663098" y="2818406"/>
            <a:ext cx="2593383"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身份认证的计算和通信成本比较</a:t>
            </a:r>
          </a:p>
        </p:txBody>
      </p:sp>
    </p:spTree>
    <p:extLst>
      <p:ext uri="{BB962C8B-B14F-4D97-AF65-F5344CB8AC3E}">
        <p14:creationId xmlns:p14="http://schemas.microsoft.com/office/powerpoint/2010/main" val="1705954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评 估</a:t>
            </a:r>
          </a:p>
        </p:txBody>
      </p:sp>
      <p:sp>
        <p:nvSpPr>
          <p:cNvPr id="8" name="文本框 7">
            <a:extLst>
              <a:ext uri="{FF2B5EF4-FFF2-40B4-BE49-F238E27FC236}">
                <a16:creationId xmlns:a16="http://schemas.microsoft.com/office/drawing/2014/main" id="{045582BE-9013-4DE6-8915-F3E2AD59CA41}"/>
              </a:ext>
            </a:extLst>
          </p:cNvPr>
          <p:cNvSpPr txBox="1"/>
          <p:nvPr/>
        </p:nvSpPr>
        <p:spPr>
          <a:xfrm>
            <a:off x="878176" y="1070096"/>
            <a:ext cx="2343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、方案对比</a:t>
            </a:r>
          </a:p>
        </p:txBody>
      </p:sp>
      <p:pic>
        <p:nvPicPr>
          <p:cNvPr id="2" name="图片 1">
            <a:extLst>
              <a:ext uri="{FF2B5EF4-FFF2-40B4-BE49-F238E27FC236}">
                <a16:creationId xmlns:a16="http://schemas.microsoft.com/office/drawing/2014/main" id="{A263CE3C-83BA-4BAE-9F97-4683E0788446}"/>
              </a:ext>
            </a:extLst>
          </p:cNvPr>
          <p:cNvPicPr>
            <a:picLocks noChangeAspect="1"/>
          </p:cNvPicPr>
          <p:nvPr/>
        </p:nvPicPr>
        <p:blipFill rotWithShape="1">
          <a:blip r:embed="rId3"/>
          <a:srcRect l="4910" t="6952" r="1135" b="968"/>
          <a:stretch/>
        </p:blipFill>
        <p:spPr>
          <a:xfrm>
            <a:off x="1147641" y="2831695"/>
            <a:ext cx="9873928" cy="2499907"/>
          </a:xfrm>
          <a:prstGeom prst="rect">
            <a:avLst/>
          </a:prstGeom>
        </p:spPr>
      </p:pic>
      <p:sp>
        <p:nvSpPr>
          <p:cNvPr id="4" name="文本框 3">
            <a:extLst>
              <a:ext uri="{FF2B5EF4-FFF2-40B4-BE49-F238E27FC236}">
                <a16:creationId xmlns:a16="http://schemas.microsoft.com/office/drawing/2014/main" id="{E2951C00-2A28-4609-98BF-46ED0743E142}"/>
              </a:ext>
            </a:extLst>
          </p:cNvPr>
          <p:cNvSpPr txBox="1"/>
          <p:nvPr/>
        </p:nvSpPr>
        <p:spPr>
          <a:xfrm>
            <a:off x="4341628" y="2083981"/>
            <a:ext cx="350874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智能合约的时间成本表</a:t>
            </a:r>
          </a:p>
        </p:txBody>
      </p:sp>
    </p:spTree>
    <p:extLst>
      <p:ext uri="{BB962C8B-B14F-4D97-AF65-F5344CB8AC3E}">
        <p14:creationId xmlns:p14="http://schemas.microsoft.com/office/powerpoint/2010/main" val="111116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摘    要</a:t>
            </a:r>
          </a:p>
        </p:txBody>
      </p:sp>
      <p:sp>
        <p:nvSpPr>
          <p:cNvPr id="6" name="矩形 5">
            <a:extLst>
              <a:ext uri="{FF2B5EF4-FFF2-40B4-BE49-F238E27FC236}">
                <a16:creationId xmlns:a16="http://schemas.microsoft.com/office/drawing/2014/main" id="{4B543D49-DDC8-44E7-9EF6-3B916100E9AB}"/>
              </a:ext>
            </a:extLst>
          </p:cNvPr>
          <p:cNvSpPr/>
          <p:nvPr/>
        </p:nvSpPr>
        <p:spPr>
          <a:xfrm>
            <a:off x="1707163" y="1753477"/>
            <a:ext cx="8777674" cy="3351046"/>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、传统云计算智能电网系统面临的几个关键挑战之一：实现</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低延迟</a:t>
            </a:r>
            <a:r>
              <a:rPr lang="zh-CN" altLang="en-US" sz="2400" dirty="0">
                <a:latin typeface="微软雅黑" panose="020B0503020204020204" pitchFamily="34" charset="-122"/>
                <a:ea typeface="微软雅黑" panose="020B0503020204020204" pitchFamily="34" charset="-122"/>
              </a:rPr>
              <a:t>和提供</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实时服务</a:t>
            </a:r>
            <a:r>
              <a:rPr lang="zh-CN" altLang="en-US" sz="2400" dirty="0">
                <a:latin typeface="微软雅黑" panose="020B0503020204020204" pitchFamily="34" charset="-122"/>
                <a:ea typeface="微软雅黑" panose="020B0503020204020204" pitchFamily="34" charset="-122"/>
              </a:rPr>
              <a:t>，因此开始向边缘计算发展。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、为了促进智能电网系统的安全通信，目前设计的一些密码协议一般</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不支持</a:t>
            </a:r>
            <a:r>
              <a:rPr lang="zh-CN" altLang="en-US" sz="2400" dirty="0">
                <a:latin typeface="微软雅黑" panose="020B0503020204020204" pitchFamily="34" charset="-122"/>
                <a:ea typeface="微软雅黑" panose="020B0503020204020204" pitchFamily="34" charset="-122"/>
              </a:rPr>
              <a:t>条件匿名和灵活密钥管理。</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、本文提出了一种基于</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区块链</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边缘计算</a:t>
            </a:r>
            <a:r>
              <a:rPr lang="zh-CN" altLang="en-US" sz="2400" dirty="0">
                <a:latin typeface="微软雅黑" panose="020B0503020204020204" pitchFamily="34" charset="-122"/>
                <a:ea typeface="微软雅黑" panose="020B0503020204020204" pitchFamily="34" charset="-122"/>
              </a:rPr>
              <a:t>的智能电网系统相互认证和密钥协商协议，并对该协议进行了安全性分析。</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3874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评 估</a:t>
            </a:r>
          </a:p>
        </p:txBody>
      </p:sp>
      <p:sp>
        <p:nvSpPr>
          <p:cNvPr id="8" name="文本框 7">
            <a:extLst>
              <a:ext uri="{FF2B5EF4-FFF2-40B4-BE49-F238E27FC236}">
                <a16:creationId xmlns:a16="http://schemas.microsoft.com/office/drawing/2014/main" id="{045582BE-9013-4DE6-8915-F3E2AD59CA41}"/>
              </a:ext>
            </a:extLst>
          </p:cNvPr>
          <p:cNvSpPr txBox="1"/>
          <p:nvPr/>
        </p:nvSpPr>
        <p:spPr>
          <a:xfrm>
            <a:off x="878176" y="1070096"/>
            <a:ext cx="234399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、方案对比</a:t>
            </a:r>
          </a:p>
        </p:txBody>
      </p:sp>
      <p:pic>
        <p:nvPicPr>
          <p:cNvPr id="5" name="图片 4">
            <a:extLst>
              <a:ext uri="{FF2B5EF4-FFF2-40B4-BE49-F238E27FC236}">
                <a16:creationId xmlns:a16="http://schemas.microsoft.com/office/drawing/2014/main" id="{6C43EB09-C315-4721-BEAE-35E900AA48F5}"/>
              </a:ext>
            </a:extLst>
          </p:cNvPr>
          <p:cNvPicPr>
            <a:picLocks noChangeAspect="1"/>
          </p:cNvPicPr>
          <p:nvPr/>
        </p:nvPicPr>
        <p:blipFill rotWithShape="1">
          <a:blip r:embed="rId3"/>
          <a:srcRect l="8343" t="10927" r="2658" b="1"/>
          <a:stretch/>
        </p:blipFill>
        <p:spPr>
          <a:xfrm>
            <a:off x="188007" y="2393466"/>
            <a:ext cx="5734556" cy="3807493"/>
          </a:xfrm>
          <a:prstGeom prst="rect">
            <a:avLst/>
          </a:prstGeom>
        </p:spPr>
      </p:pic>
      <p:pic>
        <p:nvPicPr>
          <p:cNvPr id="6" name="图片 5">
            <a:extLst>
              <a:ext uri="{FF2B5EF4-FFF2-40B4-BE49-F238E27FC236}">
                <a16:creationId xmlns:a16="http://schemas.microsoft.com/office/drawing/2014/main" id="{7176AE83-707A-4C2A-B3BE-06A9B596DD39}"/>
              </a:ext>
            </a:extLst>
          </p:cNvPr>
          <p:cNvPicPr>
            <a:picLocks noChangeAspect="1"/>
          </p:cNvPicPr>
          <p:nvPr/>
        </p:nvPicPr>
        <p:blipFill rotWithShape="1">
          <a:blip r:embed="rId4"/>
          <a:srcRect l="545" t="1722" r="4694" b="1722"/>
          <a:stretch/>
        </p:blipFill>
        <p:spPr>
          <a:xfrm>
            <a:off x="5955274" y="2393465"/>
            <a:ext cx="5993219" cy="3807493"/>
          </a:xfrm>
          <a:prstGeom prst="rect">
            <a:avLst/>
          </a:prstGeom>
        </p:spPr>
      </p:pic>
      <p:sp>
        <p:nvSpPr>
          <p:cNvPr id="2" name="文本框 1">
            <a:extLst>
              <a:ext uri="{FF2B5EF4-FFF2-40B4-BE49-F238E27FC236}">
                <a16:creationId xmlns:a16="http://schemas.microsoft.com/office/drawing/2014/main" id="{B006CFA4-4153-4277-AE67-7D3C03607E1C}"/>
              </a:ext>
            </a:extLst>
          </p:cNvPr>
          <p:cNvSpPr txBox="1"/>
          <p:nvPr/>
        </p:nvSpPr>
        <p:spPr>
          <a:xfrm>
            <a:off x="1105786" y="1863232"/>
            <a:ext cx="324293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CRL</a:t>
            </a:r>
            <a:r>
              <a:rPr lang="zh-CN" altLang="en-US" sz="2000" dirty="0">
                <a:latin typeface="微软雅黑" panose="020B0503020204020204" pitchFamily="34" charset="-122"/>
                <a:ea typeface="微软雅黑" panose="020B0503020204020204" pitchFamily="34" charset="-122"/>
              </a:rPr>
              <a:t>撤销的通信成本</a:t>
            </a:r>
          </a:p>
        </p:txBody>
      </p:sp>
      <p:sp>
        <p:nvSpPr>
          <p:cNvPr id="4" name="文本框 3">
            <a:extLst>
              <a:ext uri="{FF2B5EF4-FFF2-40B4-BE49-F238E27FC236}">
                <a16:creationId xmlns:a16="http://schemas.microsoft.com/office/drawing/2014/main" id="{C305FA6B-B8C0-4D97-A620-B41C37CE286C}"/>
              </a:ext>
            </a:extLst>
          </p:cNvPr>
          <p:cNvSpPr txBox="1"/>
          <p:nvPr/>
        </p:nvSpPr>
        <p:spPr>
          <a:xfrm>
            <a:off x="7330418" y="1863232"/>
            <a:ext cx="324293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基于区块链撤销的通信成本</a:t>
            </a:r>
          </a:p>
        </p:txBody>
      </p:sp>
    </p:spTree>
    <p:extLst>
      <p:ext uri="{BB962C8B-B14F-4D97-AF65-F5344CB8AC3E}">
        <p14:creationId xmlns:p14="http://schemas.microsoft.com/office/powerpoint/2010/main" val="233275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总    结</a:t>
            </a:r>
          </a:p>
        </p:txBody>
      </p:sp>
      <p:sp>
        <p:nvSpPr>
          <p:cNvPr id="2" name="文本框 1">
            <a:extLst>
              <a:ext uri="{FF2B5EF4-FFF2-40B4-BE49-F238E27FC236}">
                <a16:creationId xmlns:a16="http://schemas.microsoft.com/office/drawing/2014/main" id="{92848628-D0C2-4020-B45A-9C52EFEFE5A7}"/>
              </a:ext>
            </a:extLst>
          </p:cNvPr>
          <p:cNvSpPr txBox="1"/>
          <p:nvPr/>
        </p:nvSpPr>
        <p:spPr>
          <a:xfrm>
            <a:off x="1532984" y="1753477"/>
            <a:ext cx="9103242" cy="3351046"/>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、提出了一种新的具有高效密钥管理的匿名认证和密钥协商协议。</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、与大多数现有协议相比，提出的协议不仅提供基本的安全属性（即相互认证，安全密钥协商和重播攻击），而且还实现了其他重要的安全属性。</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、该协议的最大特点是在降低通信开销的前提下提供高效的密钥更新和撤销，在降低计算开销的前提下提供条件身份匿名。</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3656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68772"/>
        </a:solidFill>
        <a:effectLst/>
      </p:bgPr>
    </p:bg>
    <p:spTree>
      <p:nvGrpSpPr>
        <p:cNvPr id="1" name=""/>
        <p:cNvGrpSpPr/>
        <p:nvPr/>
      </p:nvGrpSpPr>
      <p:grpSpPr>
        <a:xfrm>
          <a:off x="0" y="0"/>
          <a:ext cx="0" cy="0"/>
          <a:chOff x="0" y="0"/>
          <a:chExt cx="0" cy="0"/>
        </a:xfrm>
      </p:grpSpPr>
      <p:pic>
        <p:nvPicPr>
          <p:cNvPr id="1028" name="Picture 4" descr="C:\Users\111\Desktop\photo-1475694867812-f82b8696d610.jpgphoto-1475694867812-f82b8696d610"/>
          <p:cNvPicPr>
            <a:picLocks noChangeAspect="1" noChangeArrowheads="1"/>
          </p:cNvPicPr>
          <p:nvPr/>
        </p:nvPicPr>
        <p:blipFill rotWithShape="1">
          <a:blip r:embed="rId3"/>
          <a:srcRect/>
          <a:stretch>
            <a:fillRect/>
          </a:stretch>
        </p:blipFill>
        <p:spPr bwMode="auto">
          <a:xfrm>
            <a:off x="3493" y="0"/>
            <a:ext cx="1218501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8C69D31-B586-4106-B65F-E19E89B5A1CA}"/>
              </a:ext>
            </a:extLst>
          </p:cNvPr>
          <p:cNvSpPr txBox="1"/>
          <p:nvPr/>
        </p:nvSpPr>
        <p:spPr>
          <a:xfrm>
            <a:off x="4118344" y="2875002"/>
            <a:ext cx="3955312" cy="1107996"/>
          </a:xfrm>
          <a:prstGeom prst="rect">
            <a:avLst/>
          </a:prstGeom>
          <a:noFill/>
        </p:spPr>
        <p:txBody>
          <a:bodyPr wrap="square" rtlCol="0">
            <a:spAutoFit/>
          </a:bodyPr>
          <a:lstStyle/>
          <a:p>
            <a:r>
              <a:rPr lang="en-US" altLang="zh-CN" sz="6600" dirty="0">
                <a:solidFill>
                  <a:schemeClr val="bg1"/>
                </a:solidFill>
                <a:latin typeface="Arial Rounded MT Bold" panose="020F0704030504030204" pitchFamily="34" charset="0"/>
              </a:rPr>
              <a:t>THANKS</a:t>
            </a:r>
            <a:endParaRPr lang="zh-CN" altLang="en-US" sz="6600" dirty="0">
              <a:solidFill>
                <a:schemeClr val="bg1"/>
              </a:solidFill>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相 关 背 景</a:t>
            </a:r>
          </a:p>
        </p:txBody>
      </p:sp>
      <p:sp>
        <p:nvSpPr>
          <p:cNvPr id="5" name="文本框 4">
            <a:extLst>
              <a:ext uri="{FF2B5EF4-FFF2-40B4-BE49-F238E27FC236}">
                <a16:creationId xmlns:a16="http://schemas.microsoft.com/office/drawing/2014/main" id="{8BF258D4-D505-418E-9E8B-DB3B5CF83BA2}"/>
              </a:ext>
            </a:extLst>
          </p:cNvPr>
          <p:cNvSpPr txBox="1"/>
          <p:nvPr/>
        </p:nvSpPr>
        <p:spPr>
          <a:xfrm>
            <a:off x="955497" y="1008632"/>
            <a:ext cx="2527443"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边缘计算</a:t>
            </a:r>
          </a:p>
        </p:txBody>
      </p:sp>
      <p:sp>
        <p:nvSpPr>
          <p:cNvPr id="4" name="文本框 3">
            <a:extLst>
              <a:ext uri="{FF2B5EF4-FFF2-40B4-BE49-F238E27FC236}">
                <a16:creationId xmlns:a16="http://schemas.microsoft.com/office/drawing/2014/main" id="{9D3E4249-92B8-4866-AAFE-5DE9D4DAC3D4}"/>
              </a:ext>
            </a:extLst>
          </p:cNvPr>
          <p:cNvSpPr txBox="1"/>
          <p:nvPr/>
        </p:nvSpPr>
        <p:spPr>
          <a:xfrm>
            <a:off x="443901" y="1579676"/>
            <a:ext cx="4593546" cy="4654608"/>
          </a:xfrm>
          <a:prstGeom prst="rect">
            <a:avLst/>
          </a:prstGeom>
          <a:noFill/>
        </p:spPr>
        <p:txBody>
          <a:bodyPr wrap="square" rtlCol="0">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是指在靠近物或数据源头的一侧，采用网络、计算、存储、应用核心能力为一体的开放平台，</a:t>
            </a:r>
            <a:r>
              <a:rPr lang="zh-CN"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就近</a:t>
            </a:r>
            <a:r>
              <a:rPr lang="zh-CN" altLang="zh-CN" sz="2000" dirty="0">
                <a:latin typeface="微软雅黑" panose="020B0503020204020204" pitchFamily="34" charset="-122"/>
                <a:ea typeface="微软雅黑" panose="020B0503020204020204" pitchFamily="34" charset="-122"/>
              </a:rPr>
              <a:t>提供最近端服务。其应用程序在</a:t>
            </a:r>
            <a:r>
              <a:rPr lang="zh-CN"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边缘侧</a:t>
            </a:r>
            <a:r>
              <a:rPr lang="zh-CN" altLang="zh-CN" sz="2000" dirty="0">
                <a:latin typeface="微软雅黑" panose="020B0503020204020204" pitchFamily="34" charset="-122"/>
                <a:ea typeface="微软雅黑" panose="020B0503020204020204" pitchFamily="34" charset="-122"/>
              </a:rPr>
              <a:t>发起，产生</a:t>
            </a:r>
            <a:r>
              <a:rPr lang="zh-CN"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更快</a:t>
            </a:r>
            <a:r>
              <a:rPr lang="zh-CN" altLang="zh-CN" sz="2000" dirty="0">
                <a:latin typeface="微软雅黑" panose="020B0503020204020204" pitchFamily="34" charset="-122"/>
                <a:ea typeface="微软雅黑" panose="020B0503020204020204" pitchFamily="34" charset="-122"/>
              </a:rPr>
              <a:t>的网络服务响应，满足行业在实时业务、应用智能、安全与隐私保护等方面的基本需求。边缘计算处于物理实体和工业连接之间，或处于物理实体的顶端。而云端计算，仍然可以访问边缘计算的历史数据</a:t>
            </a:r>
            <a:r>
              <a:rPr lang="zh-CN" altLang="en-US"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pic>
        <p:nvPicPr>
          <p:cNvPr id="6" name="图形 5" descr="云">
            <a:extLst>
              <a:ext uri="{FF2B5EF4-FFF2-40B4-BE49-F238E27FC236}">
                <a16:creationId xmlns:a16="http://schemas.microsoft.com/office/drawing/2014/main" id="{47604492-D51D-4FCC-9FC8-CEEFBB982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6211" y="996538"/>
            <a:ext cx="914400" cy="914400"/>
          </a:xfrm>
          <a:prstGeom prst="rect">
            <a:avLst/>
          </a:prstGeom>
        </p:spPr>
      </p:pic>
      <p:pic>
        <p:nvPicPr>
          <p:cNvPr id="8" name="图形 7" descr="数据库">
            <a:extLst>
              <a:ext uri="{FF2B5EF4-FFF2-40B4-BE49-F238E27FC236}">
                <a16:creationId xmlns:a16="http://schemas.microsoft.com/office/drawing/2014/main" id="{7A14C872-5FEF-4738-A4EA-E6D3531BF5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69232" y="2642190"/>
            <a:ext cx="914400" cy="914400"/>
          </a:xfrm>
          <a:prstGeom prst="rect">
            <a:avLst/>
          </a:prstGeom>
        </p:spPr>
      </p:pic>
      <p:pic>
        <p:nvPicPr>
          <p:cNvPr id="11" name="图形 10" descr="数据库">
            <a:extLst>
              <a:ext uri="{FF2B5EF4-FFF2-40B4-BE49-F238E27FC236}">
                <a16:creationId xmlns:a16="http://schemas.microsoft.com/office/drawing/2014/main" id="{F604A9CD-E6CE-4F50-8E3A-F1073CDE79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6193" y="2642190"/>
            <a:ext cx="914400" cy="914400"/>
          </a:xfrm>
          <a:prstGeom prst="rect">
            <a:avLst/>
          </a:prstGeom>
        </p:spPr>
      </p:pic>
      <p:pic>
        <p:nvPicPr>
          <p:cNvPr id="13" name="图形 12" descr="数据库">
            <a:extLst>
              <a:ext uri="{FF2B5EF4-FFF2-40B4-BE49-F238E27FC236}">
                <a16:creationId xmlns:a16="http://schemas.microsoft.com/office/drawing/2014/main" id="{0148EE7D-5DE2-4489-9BD6-7113A542FF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28299" y="2642190"/>
            <a:ext cx="914400" cy="914400"/>
          </a:xfrm>
          <a:prstGeom prst="rect">
            <a:avLst/>
          </a:prstGeom>
        </p:spPr>
      </p:pic>
      <p:pic>
        <p:nvPicPr>
          <p:cNvPr id="14" name="图形 13" descr="数据库">
            <a:extLst>
              <a:ext uri="{FF2B5EF4-FFF2-40B4-BE49-F238E27FC236}">
                <a16:creationId xmlns:a16="http://schemas.microsoft.com/office/drawing/2014/main" id="{B9D00F90-7462-41AB-B3F1-9ED8B9E1A2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4751" y="2642190"/>
            <a:ext cx="914400" cy="914400"/>
          </a:xfrm>
          <a:prstGeom prst="rect">
            <a:avLst/>
          </a:prstGeom>
        </p:spPr>
      </p:pic>
      <p:pic>
        <p:nvPicPr>
          <p:cNvPr id="10" name="图形 9" descr="监视器">
            <a:extLst>
              <a:ext uri="{FF2B5EF4-FFF2-40B4-BE49-F238E27FC236}">
                <a16:creationId xmlns:a16="http://schemas.microsoft.com/office/drawing/2014/main" id="{F294FF3C-B322-4558-9CA3-019E6EF283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63071" y="4290237"/>
            <a:ext cx="914400" cy="914400"/>
          </a:xfrm>
          <a:prstGeom prst="rect">
            <a:avLst/>
          </a:prstGeom>
        </p:spPr>
      </p:pic>
      <p:pic>
        <p:nvPicPr>
          <p:cNvPr id="16" name="图形 15" descr="智能手机">
            <a:extLst>
              <a:ext uri="{FF2B5EF4-FFF2-40B4-BE49-F238E27FC236}">
                <a16:creationId xmlns:a16="http://schemas.microsoft.com/office/drawing/2014/main" id="{96A5DB3C-089A-4555-9348-77E2309F13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8111798" y="4356690"/>
            <a:ext cx="781493" cy="781493"/>
          </a:xfrm>
          <a:prstGeom prst="rect">
            <a:avLst/>
          </a:prstGeom>
        </p:spPr>
      </p:pic>
      <p:pic>
        <p:nvPicPr>
          <p:cNvPr id="18" name="图形 17" descr="游戏控制器">
            <a:extLst>
              <a:ext uri="{FF2B5EF4-FFF2-40B4-BE49-F238E27FC236}">
                <a16:creationId xmlns:a16="http://schemas.microsoft.com/office/drawing/2014/main" id="{9B9722AE-F896-42E3-B600-CD001D0585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806987" y="4423144"/>
            <a:ext cx="781493" cy="781493"/>
          </a:xfrm>
          <a:prstGeom prst="rect">
            <a:avLst/>
          </a:prstGeom>
        </p:spPr>
      </p:pic>
      <p:pic>
        <p:nvPicPr>
          <p:cNvPr id="20" name="图形 19" descr="电力汽车">
            <a:extLst>
              <a:ext uri="{FF2B5EF4-FFF2-40B4-BE49-F238E27FC236}">
                <a16:creationId xmlns:a16="http://schemas.microsoft.com/office/drawing/2014/main" id="{BAB9F879-0624-455E-9A5D-C88265DCA7B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94186" y="4287842"/>
            <a:ext cx="1021319" cy="1021319"/>
          </a:xfrm>
          <a:prstGeom prst="rect">
            <a:avLst/>
          </a:prstGeom>
        </p:spPr>
      </p:pic>
      <p:cxnSp>
        <p:nvCxnSpPr>
          <p:cNvPr id="22" name="直接连接符 21">
            <a:extLst>
              <a:ext uri="{FF2B5EF4-FFF2-40B4-BE49-F238E27FC236}">
                <a16:creationId xmlns:a16="http://schemas.microsoft.com/office/drawing/2014/main" id="{C6517DF7-B77A-4B0F-8C17-6AAB85ECCF5D}"/>
              </a:ext>
            </a:extLst>
          </p:cNvPr>
          <p:cNvCxnSpPr>
            <a:cxnSpLocks/>
            <a:endCxn id="8" idx="0"/>
          </p:cNvCxnSpPr>
          <p:nvPr/>
        </p:nvCxnSpPr>
        <p:spPr>
          <a:xfrm flipH="1">
            <a:off x="7126432" y="1800758"/>
            <a:ext cx="1485940" cy="841432"/>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22B1A88C-2A83-40F8-A9AD-967DCB440B53}"/>
              </a:ext>
            </a:extLst>
          </p:cNvPr>
          <p:cNvCxnSpPr>
            <a:cxnSpLocks/>
            <a:endCxn id="11" idx="0"/>
          </p:cNvCxnSpPr>
          <p:nvPr/>
        </p:nvCxnSpPr>
        <p:spPr>
          <a:xfrm flipH="1">
            <a:off x="8433393" y="1772193"/>
            <a:ext cx="435492" cy="869997"/>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3AD892DB-1E63-4D6A-88ED-6BEC2F18B002}"/>
              </a:ext>
            </a:extLst>
          </p:cNvPr>
          <p:cNvCxnSpPr>
            <a:cxnSpLocks/>
            <a:endCxn id="13" idx="0"/>
          </p:cNvCxnSpPr>
          <p:nvPr/>
        </p:nvCxnSpPr>
        <p:spPr>
          <a:xfrm>
            <a:off x="9152015" y="1772193"/>
            <a:ext cx="633484" cy="869997"/>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0F87E8E6-48DA-4DC1-8E95-052C2C7F5C28}"/>
              </a:ext>
            </a:extLst>
          </p:cNvPr>
          <p:cNvCxnSpPr>
            <a:cxnSpLocks/>
            <a:endCxn id="14" idx="0"/>
          </p:cNvCxnSpPr>
          <p:nvPr/>
        </p:nvCxnSpPr>
        <p:spPr>
          <a:xfrm>
            <a:off x="9468757" y="1813842"/>
            <a:ext cx="1643194" cy="828348"/>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9613A3F5-D41B-43F9-845F-C191C11D3EE9}"/>
              </a:ext>
            </a:extLst>
          </p:cNvPr>
          <p:cNvCxnSpPr>
            <a:cxnSpLocks/>
            <a:stCxn id="8" idx="2"/>
            <a:endCxn id="10" idx="0"/>
          </p:cNvCxnSpPr>
          <p:nvPr/>
        </p:nvCxnSpPr>
        <p:spPr>
          <a:xfrm flipH="1">
            <a:off x="7120271" y="3556590"/>
            <a:ext cx="6161" cy="733647"/>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A9DEB3D2-A1F2-43C6-9C91-B6F02BA0B099}"/>
              </a:ext>
            </a:extLst>
          </p:cNvPr>
          <p:cNvCxnSpPr>
            <a:cxnSpLocks/>
          </p:cNvCxnSpPr>
          <p:nvPr/>
        </p:nvCxnSpPr>
        <p:spPr>
          <a:xfrm>
            <a:off x="8452885" y="3556590"/>
            <a:ext cx="0" cy="733647"/>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2A1D98BA-3101-42E7-8CF2-94B9E0EDC258}"/>
              </a:ext>
            </a:extLst>
          </p:cNvPr>
          <p:cNvCxnSpPr>
            <a:cxnSpLocks/>
          </p:cNvCxnSpPr>
          <p:nvPr/>
        </p:nvCxnSpPr>
        <p:spPr>
          <a:xfrm>
            <a:off x="11197733" y="3623043"/>
            <a:ext cx="0" cy="733647"/>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57DFD3BD-E29D-4C95-B9C5-E0578764D1A9}"/>
              </a:ext>
            </a:extLst>
          </p:cNvPr>
          <p:cNvCxnSpPr>
            <a:cxnSpLocks/>
          </p:cNvCxnSpPr>
          <p:nvPr/>
        </p:nvCxnSpPr>
        <p:spPr>
          <a:xfrm>
            <a:off x="9785499" y="3623042"/>
            <a:ext cx="0" cy="733647"/>
          </a:xfrm>
          <a:prstGeom prst="line">
            <a:avLst/>
          </a:prstGeom>
          <a:ln w="19050"/>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C3F559A0-0F61-4744-B336-BE1B38CFD236}"/>
              </a:ext>
            </a:extLst>
          </p:cNvPr>
          <p:cNvSpPr txBox="1"/>
          <p:nvPr/>
        </p:nvSpPr>
        <p:spPr>
          <a:xfrm>
            <a:off x="5476916" y="1248973"/>
            <a:ext cx="763597"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云</a:t>
            </a:r>
          </a:p>
        </p:txBody>
      </p:sp>
      <p:sp>
        <p:nvSpPr>
          <p:cNvPr id="48" name="文本框 47">
            <a:extLst>
              <a:ext uri="{FF2B5EF4-FFF2-40B4-BE49-F238E27FC236}">
                <a16:creationId xmlns:a16="http://schemas.microsoft.com/office/drawing/2014/main" id="{E616BF18-2474-4D53-9A2C-668805A5D9E3}"/>
              </a:ext>
            </a:extLst>
          </p:cNvPr>
          <p:cNvSpPr txBox="1"/>
          <p:nvPr/>
        </p:nvSpPr>
        <p:spPr>
          <a:xfrm>
            <a:off x="5528929" y="2810684"/>
            <a:ext cx="539713"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边</a:t>
            </a:r>
          </a:p>
        </p:txBody>
      </p:sp>
      <p:sp>
        <p:nvSpPr>
          <p:cNvPr id="49" name="文本框 48">
            <a:extLst>
              <a:ext uri="{FF2B5EF4-FFF2-40B4-BE49-F238E27FC236}">
                <a16:creationId xmlns:a16="http://schemas.microsoft.com/office/drawing/2014/main" id="{F768EBAC-13A4-463C-AA7A-8E47CE449D8E}"/>
              </a:ext>
            </a:extLst>
          </p:cNvPr>
          <p:cNvSpPr txBox="1"/>
          <p:nvPr/>
        </p:nvSpPr>
        <p:spPr>
          <a:xfrm>
            <a:off x="5518293" y="4529886"/>
            <a:ext cx="676943"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端</a:t>
            </a:r>
          </a:p>
        </p:txBody>
      </p:sp>
      <p:cxnSp>
        <p:nvCxnSpPr>
          <p:cNvPr id="51" name="直接连接符 50">
            <a:extLst>
              <a:ext uri="{FF2B5EF4-FFF2-40B4-BE49-F238E27FC236}">
                <a16:creationId xmlns:a16="http://schemas.microsoft.com/office/drawing/2014/main" id="{EB186CFA-02E2-457F-9F6B-C4F11112A947}"/>
              </a:ext>
            </a:extLst>
          </p:cNvPr>
          <p:cNvCxnSpPr/>
          <p:nvPr/>
        </p:nvCxnSpPr>
        <p:spPr>
          <a:xfrm flipV="1">
            <a:off x="5635256" y="1716745"/>
            <a:ext cx="6262577" cy="55448"/>
          </a:xfrm>
          <a:prstGeom prst="line">
            <a:avLst/>
          </a:prstGeom>
          <a:ln w="12700">
            <a:solidFill>
              <a:srgbClr val="0180B0"/>
            </a:solidFill>
            <a:prstDash val="lgDash"/>
          </a:ln>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9C685E2B-82E9-42F1-A7CE-653238A0F963}"/>
              </a:ext>
            </a:extLst>
          </p:cNvPr>
          <p:cNvCxnSpPr/>
          <p:nvPr/>
        </p:nvCxnSpPr>
        <p:spPr>
          <a:xfrm flipV="1">
            <a:off x="5635255" y="3442814"/>
            <a:ext cx="6262577" cy="55448"/>
          </a:xfrm>
          <a:prstGeom prst="line">
            <a:avLst/>
          </a:prstGeom>
          <a:ln w="12700">
            <a:solidFill>
              <a:srgbClr val="0180B0"/>
            </a:solidFill>
            <a:prstDash val="lgDash"/>
          </a:ln>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B6BFE0DD-E1E5-48D7-A924-480ED0A8135D}"/>
              </a:ext>
            </a:extLst>
          </p:cNvPr>
          <p:cNvCxnSpPr/>
          <p:nvPr/>
        </p:nvCxnSpPr>
        <p:spPr>
          <a:xfrm flipV="1">
            <a:off x="5635255" y="5176913"/>
            <a:ext cx="6262577" cy="55448"/>
          </a:xfrm>
          <a:prstGeom prst="line">
            <a:avLst/>
          </a:prstGeom>
          <a:ln w="12700">
            <a:solidFill>
              <a:srgbClr val="0180B0"/>
            </a:solidFill>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069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rgbClr val="C8D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0796" y="3556000"/>
            <a:ext cx="11793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797254" y="3381011"/>
            <a:ext cx="349979" cy="349979"/>
            <a:chOff x="7493000" y="1092200"/>
            <a:chExt cx="520700" cy="520700"/>
          </a:xfrm>
        </p:grpSpPr>
        <p:sp>
          <p:nvSpPr>
            <p:cNvPr id="15" name="椭圆 14"/>
            <p:cNvSpPr/>
            <p:nvPr/>
          </p:nvSpPr>
          <p:spPr>
            <a:xfrm>
              <a:off x="7493000" y="1092200"/>
              <a:ext cx="520700" cy="520700"/>
            </a:xfrm>
            <a:prstGeom prst="ellipse">
              <a:avLst/>
            </a:prstGeom>
            <a:solidFill>
              <a:srgbClr val="C8D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645401" y="1244600"/>
              <a:ext cx="215899" cy="21589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840751" y="3352303"/>
            <a:ext cx="349979" cy="349979"/>
            <a:chOff x="7493000" y="1092200"/>
            <a:chExt cx="520700" cy="520700"/>
          </a:xfrm>
        </p:grpSpPr>
        <p:sp>
          <p:nvSpPr>
            <p:cNvPr id="19" name="椭圆 18"/>
            <p:cNvSpPr/>
            <p:nvPr/>
          </p:nvSpPr>
          <p:spPr>
            <a:xfrm>
              <a:off x="7493000" y="1092200"/>
              <a:ext cx="520700" cy="520700"/>
            </a:xfrm>
            <a:prstGeom prst="ellipse">
              <a:avLst/>
            </a:prstGeom>
            <a:solidFill>
              <a:srgbClr val="C8D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645401" y="1244600"/>
              <a:ext cx="215899" cy="21589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1448594" y="2770296"/>
            <a:ext cx="1047298" cy="523220"/>
          </a:xfrm>
          <a:prstGeom prst="rect">
            <a:avLst/>
          </a:prstGeom>
        </p:spPr>
        <p:txBody>
          <a:bodyPr vert="horz" wrap="square">
            <a:spAutoFit/>
          </a:bodyPr>
          <a:lstStyle/>
          <a:p>
            <a:pPr algn="ct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2017</a:t>
            </a:r>
            <a:endParaRPr 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5538126" y="2778780"/>
            <a:ext cx="1024640" cy="523220"/>
          </a:xfrm>
          <a:prstGeom prst="rect">
            <a:avLst/>
          </a:prstGeom>
        </p:spPr>
        <p:txBody>
          <a:bodyPr vert="horz" wrap="none">
            <a:spAutoFit/>
          </a:bodyPr>
          <a:lstStyle/>
          <a:p>
            <a:pPr algn="ct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2018</a:t>
            </a:r>
            <a:endParaRPr 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0E19B22A-6D18-4345-B804-0BB236DA3793}"/>
              </a:ext>
            </a:extLst>
          </p:cNvPr>
          <p:cNvSpPr/>
          <p:nvPr/>
        </p:nvSpPr>
        <p:spPr>
          <a:xfrm>
            <a:off x="9605000" y="2793095"/>
            <a:ext cx="1024640" cy="523220"/>
          </a:xfrm>
          <a:prstGeom prst="rect">
            <a:avLst/>
          </a:prstGeom>
        </p:spPr>
        <p:txBody>
          <a:bodyPr vert="horz" wrap="none">
            <a:spAutoFit/>
          </a:bodyPr>
          <a:lstStyle/>
          <a:p>
            <a:pPr algn="ct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2019</a:t>
            </a:r>
            <a:endParaRPr 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6500121-2D23-4D43-B11B-8C09BF5609E4}"/>
              </a:ext>
            </a:extLst>
          </p:cNvPr>
          <p:cNvSpPr txBox="1"/>
          <p:nvPr/>
        </p:nvSpPr>
        <p:spPr>
          <a:xfrm>
            <a:off x="690285" y="3729821"/>
            <a:ext cx="2709031" cy="188461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A privacy-preserving authentication scheme in an edge-fog environment.</a:t>
            </a:r>
            <a:endParaRPr lang="zh-CN" altLang="en-US" sz="20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12E6B24F-8D4B-4757-AC55-AB8E2808430E}"/>
              </a:ext>
            </a:extLst>
          </p:cNvPr>
          <p:cNvSpPr txBox="1"/>
          <p:nvPr/>
        </p:nvSpPr>
        <p:spPr>
          <a:xfrm>
            <a:off x="4408853" y="3701113"/>
            <a:ext cx="3321757" cy="2351541"/>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Pairing based anonymous and secure key agreement protocol for smart grid edge computing infrastructure.</a:t>
            </a:r>
            <a:endParaRPr lang="zh-CN" altLang="en-US" sz="2000" dirty="0"/>
          </a:p>
        </p:txBody>
      </p:sp>
      <p:grpSp>
        <p:nvGrpSpPr>
          <p:cNvPr id="30" name="组合 29">
            <a:extLst>
              <a:ext uri="{FF2B5EF4-FFF2-40B4-BE49-F238E27FC236}">
                <a16:creationId xmlns:a16="http://schemas.microsoft.com/office/drawing/2014/main" id="{707FB8DF-E5B6-4452-96BE-7BEC6C12FBE1}"/>
              </a:ext>
            </a:extLst>
          </p:cNvPr>
          <p:cNvGrpSpPr/>
          <p:nvPr/>
        </p:nvGrpSpPr>
        <p:grpSpPr>
          <a:xfrm>
            <a:off x="9942333" y="3381010"/>
            <a:ext cx="349979" cy="349979"/>
            <a:chOff x="7493000" y="1092200"/>
            <a:chExt cx="520700" cy="520700"/>
          </a:xfrm>
        </p:grpSpPr>
        <p:sp>
          <p:nvSpPr>
            <p:cNvPr id="32" name="椭圆 31">
              <a:extLst>
                <a:ext uri="{FF2B5EF4-FFF2-40B4-BE49-F238E27FC236}">
                  <a16:creationId xmlns:a16="http://schemas.microsoft.com/office/drawing/2014/main" id="{D6B4B20C-EC8E-4D21-8803-BF74E2F79BEA}"/>
                </a:ext>
              </a:extLst>
            </p:cNvPr>
            <p:cNvSpPr/>
            <p:nvPr/>
          </p:nvSpPr>
          <p:spPr>
            <a:xfrm>
              <a:off x="7493000" y="1092200"/>
              <a:ext cx="520700" cy="520700"/>
            </a:xfrm>
            <a:prstGeom prst="ellipse">
              <a:avLst/>
            </a:prstGeom>
            <a:solidFill>
              <a:srgbClr val="C8D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D2CF29A-E61C-4B53-870E-FF391964925F}"/>
                </a:ext>
              </a:extLst>
            </p:cNvPr>
            <p:cNvSpPr/>
            <p:nvPr/>
          </p:nvSpPr>
          <p:spPr>
            <a:xfrm>
              <a:off x="7645401" y="1244600"/>
              <a:ext cx="215899" cy="21589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8DCA2AC4-085B-4B75-B884-0B856A75AF12}"/>
              </a:ext>
            </a:extLst>
          </p:cNvPr>
          <p:cNvSpPr txBox="1"/>
          <p:nvPr/>
        </p:nvSpPr>
        <p:spPr>
          <a:xfrm>
            <a:off x="8485160" y="3729820"/>
            <a:ext cx="3518833" cy="2351541"/>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A provably secure and efficient identity-based anonymous authentication scheme for mobile edge computing.</a:t>
            </a:r>
            <a:endParaRPr lang="zh-CN" altLang="en-US" sz="2000" dirty="0"/>
          </a:p>
        </p:txBody>
      </p:sp>
      <p:sp>
        <p:nvSpPr>
          <p:cNvPr id="37" name="矩形 36">
            <a:extLst>
              <a:ext uri="{FF2B5EF4-FFF2-40B4-BE49-F238E27FC236}">
                <a16:creationId xmlns:a16="http://schemas.microsoft.com/office/drawing/2014/main" id="{61646EB5-363C-4DB1-A569-5451C9BD4083}"/>
              </a:ext>
            </a:extLst>
          </p:cNvPr>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6D24A87A-49C6-49AC-86E4-4C975EB89724}"/>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相 关 背 景</a:t>
            </a:r>
          </a:p>
        </p:txBody>
      </p:sp>
      <p:sp>
        <p:nvSpPr>
          <p:cNvPr id="40" name="文本框 39">
            <a:extLst>
              <a:ext uri="{FF2B5EF4-FFF2-40B4-BE49-F238E27FC236}">
                <a16:creationId xmlns:a16="http://schemas.microsoft.com/office/drawing/2014/main" id="{A3585FF8-942D-4081-8591-BDEBFDAB8238}"/>
              </a:ext>
            </a:extLst>
          </p:cNvPr>
          <p:cNvSpPr txBox="1"/>
          <p:nvPr/>
        </p:nvSpPr>
        <p:spPr>
          <a:xfrm>
            <a:off x="955497" y="1008632"/>
            <a:ext cx="2527443"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研究现状</a:t>
            </a:r>
          </a:p>
        </p:txBody>
      </p:sp>
      <p:sp>
        <p:nvSpPr>
          <p:cNvPr id="41" name="矩形 40">
            <a:extLst>
              <a:ext uri="{FF2B5EF4-FFF2-40B4-BE49-F238E27FC236}">
                <a16:creationId xmlns:a16="http://schemas.microsoft.com/office/drawing/2014/main" id="{36E68228-001D-4698-8E13-23D457FCECC7}"/>
              </a:ext>
            </a:extLst>
          </p:cNvPr>
          <p:cNvSpPr/>
          <p:nvPr/>
        </p:nvSpPr>
        <p:spPr>
          <a:xfrm>
            <a:off x="800669" y="1644117"/>
            <a:ext cx="2648940" cy="1024883"/>
          </a:xfrm>
          <a:prstGeom prst="rect">
            <a:avLst/>
          </a:prstGeom>
          <a:solidFill>
            <a:srgbClr val="72C2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latin typeface="微软雅黑" panose="020B0503020204020204" pitchFamily="34" charset="-122"/>
                <a:ea typeface="微软雅黑" panose="020B0503020204020204" pitchFamily="34" charset="-122"/>
              </a:rPr>
              <a:t>不足：该协议不能阻止外部攻击的可追溯性。</a:t>
            </a:r>
            <a:endParaRPr lang="en-US" altLang="zh-CN" dirty="0">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6CFFE89C-F264-4008-AE1E-692239353B75}"/>
              </a:ext>
            </a:extLst>
          </p:cNvPr>
          <p:cNvSpPr/>
          <p:nvPr/>
        </p:nvSpPr>
        <p:spPr>
          <a:xfrm>
            <a:off x="4760135" y="1652633"/>
            <a:ext cx="2648940" cy="1024883"/>
          </a:xfrm>
          <a:prstGeom prst="rect">
            <a:avLst/>
          </a:prstGeom>
          <a:solidFill>
            <a:srgbClr val="72C2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latin typeface="微软雅黑" panose="020B0503020204020204" pitchFamily="34" charset="-122"/>
                <a:ea typeface="微软雅黑" panose="020B0503020204020204" pitchFamily="34" charset="-122"/>
              </a:rPr>
              <a:t>不足：该协议无法实现相互身份认证。</a:t>
            </a:r>
            <a:endParaRPr lang="en-US" altLang="zh-CN" dirty="0">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0C1B2A40-2BD5-4280-B7FF-256061BE9C10}"/>
              </a:ext>
            </a:extLst>
          </p:cNvPr>
          <p:cNvSpPr/>
          <p:nvPr/>
        </p:nvSpPr>
        <p:spPr>
          <a:xfrm>
            <a:off x="8790926" y="1650325"/>
            <a:ext cx="2648940" cy="1024883"/>
          </a:xfrm>
          <a:prstGeom prst="rect">
            <a:avLst/>
          </a:prstGeom>
          <a:solidFill>
            <a:srgbClr val="72C2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latin typeface="微软雅黑" panose="020B0503020204020204" pitchFamily="34" charset="-122"/>
                <a:ea typeface="微软雅黑" panose="020B0503020204020204" pitchFamily="34" charset="-122"/>
              </a:rPr>
              <a:t>不足：该协议没有考虑   通信参与者的密钥管理。</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down)">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down)">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贡    献</a:t>
            </a:r>
          </a:p>
        </p:txBody>
      </p:sp>
      <p:sp>
        <p:nvSpPr>
          <p:cNvPr id="2" name="文本框 1">
            <a:extLst>
              <a:ext uri="{FF2B5EF4-FFF2-40B4-BE49-F238E27FC236}">
                <a16:creationId xmlns:a16="http://schemas.microsoft.com/office/drawing/2014/main" id="{8C6CBB2A-FBE8-4FDB-96D1-8C6257D77BE6}"/>
              </a:ext>
            </a:extLst>
          </p:cNvPr>
          <p:cNvSpPr txBox="1"/>
          <p:nvPr/>
        </p:nvSpPr>
        <p:spPr>
          <a:xfrm>
            <a:off x="1350912" y="1742794"/>
            <a:ext cx="9467386" cy="3351046"/>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、提出了基于区块链的匿名认证与密钥管理的智能电网边缘计算基础设施协议。</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、该方案中只有</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a:t>
            </a:r>
            <a:r>
              <a:rPr lang="zh-CN" altLang="en-US" sz="2400" dirty="0">
                <a:latin typeface="微软雅黑" panose="020B0503020204020204" pitchFamily="34" charset="-122"/>
                <a:ea typeface="微软雅黑" panose="020B0503020204020204" pitchFamily="34" charset="-122"/>
              </a:rPr>
              <a:t>服务器需要加入区块链系统，终端用户不需要。</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、该协议提供了新的条件跟踪和可撤销性。</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、协议中的</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智能合约</a:t>
            </a:r>
            <a:r>
              <a:rPr lang="zh-CN" altLang="en-US" sz="2400" dirty="0">
                <a:latin typeface="微软雅黑" panose="020B0503020204020204" pitchFamily="34" charset="-122"/>
                <a:ea typeface="微软雅黑" panose="020B0503020204020204" pitchFamily="34" charset="-122"/>
              </a:rPr>
              <a:t>记录的密钥材料有助于证明密钥的可撤销性；因此，避免了需要一个受信中心的问题。</a:t>
            </a:r>
          </a:p>
        </p:txBody>
      </p:sp>
    </p:spTree>
    <p:extLst>
      <p:ext uri="{BB962C8B-B14F-4D97-AF65-F5344CB8AC3E}">
        <p14:creationId xmlns:p14="http://schemas.microsoft.com/office/powerpoint/2010/main" val="193595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6" name="文本框 5">
            <a:extLst>
              <a:ext uri="{FF2B5EF4-FFF2-40B4-BE49-F238E27FC236}">
                <a16:creationId xmlns:a16="http://schemas.microsoft.com/office/drawing/2014/main" id="{6D85F4F3-F7F5-4B52-A00A-5B76B5A6BEBA}"/>
              </a:ext>
            </a:extLst>
          </p:cNvPr>
          <p:cNvSpPr txBox="1"/>
          <p:nvPr/>
        </p:nvSpPr>
        <p:spPr>
          <a:xfrm>
            <a:off x="326932" y="1599768"/>
            <a:ext cx="4069452" cy="3915944"/>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RA</a:t>
            </a:r>
            <a:r>
              <a:rPr lang="zh-CN" altLang="en-US" sz="24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Registration Authority</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利用区块链记录参与者的密钥材料。</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使用智能合约进行身份验证、密钥更新和撤销。</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EU</a:t>
            </a:r>
            <a:r>
              <a:rPr lang="zh-CN" altLang="en-US" sz="24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End Users</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每个</a:t>
            </a:r>
            <a:r>
              <a:rPr lang="en-US" altLang="zh-CN" sz="2000" dirty="0">
                <a:latin typeface="微软雅黑" panose="020B0503020204020204" pitchFamily="34" charset="-122"/>
                <a:ea typeface="微软雅黑" panose="020B0503020204020204" pitchFamily="34" charset="-122"/>
              </a:rPr>
              <a:t>EU</a:t>
            </a:r>
            <a:r>
              <a:rPr lang="zh-CN" altLang="en-US" sz="2000" dirty="0">
                <a:latin typeface="微软雅黑" panose="020B0503020204020204" pitchFamily="34" charset="-122"/>
                <a:ea typeface="微软雅黑" panose="020B0503020204020204" pitchFamily="34" charset="-122"/>
              </a:rPr>
              <a:t>可以连接多个边缘服务器，但通常选择最近的一个。</a:t>
            </a:r>
          </a:p>
        </p:txBody>
      </p:sp>
      <p:pic>
        <p:nvPicPr>
          <p:cNvPr id="9" name="图片 8">
            <a:extLst>
              <a:ext uri="{FF2B5EF4-FFF2-40B4-BE49-F238E27FC236}">
                <a16:creationId xmlns:a16="http://schemas.microsoft.com/office/drawing/2014/main" id="{9F705B6E-7006-481B-B5E8-0A28039D4B96}"/>
              </a:ext>
            </a:extLst>
          </p:cNvPr>
          <p:cNvPicPr>
            <a:picLocks noChangeAspect="1"/>
          </p:cNvPicPr>
          <p:nvPr/>
        </p:nvPicPr>
        <p:blipFill>
          <a:blip r:embed="rId3"/>
          <a:stretch>
            <a:fillRect/>
          </a:stretch>
        </p:blipFill>
        <p:spPr>
          <a:xfrm>
            <a:off x="4491293" y="376033"/>
            <a:ext cx="7373775" cy="5911892"/>
          </a:xfrm>
          <a:prstGeom prst="rect">
            <a:avLst/>
          </a:prstGeom>
        </p:spPr>
      </p:pic>
      <p:sp>
        <p:nvSpPr>
          <p:cNvPr id="2" name="文本框 1">
            <a:extLst>
              <a:ext uri="{FF2B5EF4-FFF2-40B4-BE49-F238E27FC236}">
                <a16:creationId xmlns:a16="http://schemas.microsoft.com/office/drawing/2014/main" id="{5C2463EC-D884-4F48-AD04-AA611E94BDB2}"/>
              </a:ext>
            </a:extLst>
          </p:cNvPr>
          <p:cNvSpPr txBox="1"/>
          <p:nvPr/>
        </p:nvSpPr>
        <p:spPr>
          <a:xfrm>
            <a:off x="884599" y="1018678"/>
            <a:ext cx="204067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、系统模型</a:t>
            </a:r>
          </a:p>
        </p:txBody>
      </p:sp>
    </p:spTree>
    <p:extLst>
      <p:ext uri="{BB962C8B-B14F-4D97-AF65-F5344CB8AC3E}">
        <p14:creationId xmlns:p14="http://schemas.microsoft.com/office/powerpoint/2010/main" val="210226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pic>
        <p:nvPicPr>
          <p:cNvPr id="2" name="图片 1">
            <a:extLst>
              <a:ext uri="{FF2B5EF4-FFF2-40B4-BE49-F238E27FC236}">
                <a16:creationId xmlns:a16="http://schemas.microsoft.com/office/drawing/2014/main" id="{9DC77841-0D8A-4328-AF58-442A92168397}"/>
              </a:ext>
            </a:extLst>
          </p:cNvPr>
          <p:cNvPicPr>
            <a:picLocks noChangeAspect="1"/>
          </p:cNvPicPr>
          <p:nvPr/>
        </p:nvPicPr>
        <p:blipFill>
          <a:blip r:embed="rId3"/>
          <a:stretch>
            <a:fillRect/>
          </a:stretch>
        </p:blipFill>
        <p:spPr>
          <a:xfrm>
            <a:off x="4491293" y="376033"/>
            <a:ext cx="7373775" cy="5911892"/>
          </a:xfrm>
          <a:prstGeom prst="rect">
            <a:avLst/>
          </a:prstGeom>
        </p:spPr>
      </p:pic>
      <p:sp>
        <p:nvSpPr>
          <p:cNvPr id="6" name="文本框 5">
            <a:extLst>
              <a:ext uri="{FF2B5EF4-FFF2-40B4-BE49-F238E27FC236}">
                <a16:creationId xmlns:a16="http://schemas.microsoft.com/office/drawing/2014/main" id="{6D85F4F3-F7F5-4B52-A00A-5B76B5A6BEBA}"/>
              </a:ext>
            </a:extLst>
          </p:cNvPr>
          <p:cNvSpPr txBox="1"/>
          <p:nvPr/>
        </p:nvSpPr>
        <p:spPr>
          <a:xfrm>
            <a:off x="326932" y="1070187"/>
            <a:ext cx="4164361" cy="5300938"/>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ES</a:t>
            </a:r>
            <a:r>
              <a:rPr lang="zh-CN" altLang="en-US" sz="24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Edge Servers</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负责及时提供数据分析和服务交付。</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每个</a:t>
            </a:r>
            <a:r>
              <a:rPr lang="en-US" altLang="zh-CN" sz="2000" dirty="0">
                <a:latin typeface="微软雅黑" panose="020B0503020204020204" pitchFamily="34" charset="-122"/>
                <a:ea typeface="微软雅黑" panose="020B0503020204020204" pitchFamily="34" charset="-122"/>
              </a:rPr>
              <a:t>ES</a:t>
            </a:r>
            <a:r>
              <a:rPr lang="zh-CN" altLang="en-US" sz="2000" dirty="0">
                <a:latin typeface="微软雅黑" panose="020B0503020204020204" pitchFamily="34" charset="-122"/>
                <a:ea typeface="微软雅黑" panose="020B0503020204020204" pitchFamily="34" charset="-122"/>
              </a:rPr>
              <a:t>加入</a:t>
            </a:r>
            <a:r>
              <a:rPr lang="en-US" altLang="zh-CN" sz="2000" dirty="0">
                <a:latin typeface="微软雅黑" panose="020B0503020204020204" pitchFamily="34" charset="-122"/>
                <a:ea typeface="微软雅黑" panose="020B0503020204020204" pitchFamily="34" charset="-122"/>
              </a:rPr>
              <a:t>BC</a:t>
            </a:r>
            <a:r>
              <a:rPr lang="zh-CN" altLang="en-US" sz="2000" dirty="0">
                <a:latin typeface="微软雅黑" panose="020B0503020204020204" pitchFamily="34" charset="-122"/>
                <a:ea typeface="微软雅黑" panose="020B0503020204020204" pitchFamily="34" charset="-122"/>
              </a:rPr>
              <a:t>网络，防止网络欺骗攻击，保证区块链正常工作。</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ES</a:t>
            </a:r>
            <a:r>
              <a:rPr lang="zh-CN" altLang="en-US" sz="2000" dirty="0">
                <a:latin typeface="微软雅黑" panose="020B0503020204020204" pitchFamily="34" charset="-122"/>
                <a:ea typeface="微软雅黑" panose="020B0503020204020204" pitchFamily="34" charset="-122"/>
              </a:rPr>
              <a:t>还可以与一些远程云通信，以进行进一步的数据分析或提供长期存储。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BC</a:t>
            </a:r>
            <a:r>
              <a:rPr lang="zh-CN" altLang="en-US" sz="24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Blockchain</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使用的</a:t>
            </a:r>
            <a:r>
              <a:rPr lang="en-US" altLang="zh-CN" sz="2000" dirty="0">
                <a:latin typeface="微软雅黑" panose="020B0503020204020204" pitchFamily="34" charset="-122"/>
                <a:ea typeface="微软雅黑" panose="020B0503020204020204" pitchFamily="34" charset="-122"/>
              </a:rPr>
              <a:t>BC</a:t>
            </a:r>
            <a:r>
              <a:rPr lang="zh-CN" altLang="en-US" sz="2000" dirty="0">
                <a:latin typeface="微软雅黑" panose="020B0503020204020204" pitchFamily="34" charset="-122"/>
                <a:ea typeface="微软雅黑" panose="020B0503020204020204" pitchFamily="34" charset="-122"/>
              </a:rPr>
              <a:t>负责在智能合约中记录公钥材料。</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873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8007" y="205099"/>
            <a:ext cx="11793197" cy="6426437"/>
          </a:xfrm>
          <a:prstGeom prst="rect">
            <a:avLst/>
          </a:prstGeom>
          <a:noFill/>
          <a:ln w="57150" cmpd="thickThi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6932" y="407475"/>
            <a:ext cx="3156008" cy="461665"/>
          </a:xfrm>
          <a:prstGeom prst="rect">
            <a:avLst/>
          </a:prstGeom>
          <a:solidFill>
            <a:srgbClr val="048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F13D9E0-3FFC-4573-98F7-F62DB7793A01}"/>
              </a:ext>
            </a:extLst>
          </p:cNvPr>
          <p:cNvSpPr txBox="1"/>
          <p:nvPr/>
        </p:nvSpPr>
        <p:spPr>
          <a:xfrm>
            <a:off x="326932" y="376033"/>
            <a:ext cx="3156008"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方 案 设 计</a:t>
            </a:r>
          </a:p>
        </p:txBody>
      </p:sp>
      <p:sp>
        <p:nvSpPr>
          <p:cNvPr id="5" name="文本框 4">
            <a:extLst>
              <a:ext uri="{FF2B5EF4-FFF2-40B4-BE49-F238E27FC236}">
                <a16:creationId xmlns:a16="http://schemas.microsoft.com/office/drawing/2014/main" id="{8BF258D4-D505-418E-9E8B-DB3B5CF83BA2}"/>
              </a:ext>
            </a:extLst>
          </p:cNvPr>
          <p:cNvSpPr txBox="1"/>
          <p:nvPr/>
        </p:nvSpPr>
        <p:spPr>
          <a:xfrm>
            <a:off x="878177" y="1070187"/>
            <a:ext cx="205351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、准备工作</a:t>
            </a:r>
          </a:p>
        </p:txBody>
      </p:sp>
      <p:sp>
        <p:nvSpPr>
          <p:cNvPr id="2" name="文本框 1">
            <a:extLst>
              <a:ext uri="{FF2B5EF4-FFF2-40B4-BE49-F238E27FC236}">
                <a16:creationId xmlns:a16="http://schemas.microsoft.com/office/drawing/2014/main" id="{80AD6BFA-853D-4BE9-94E6-89F9917A1F0F}"/>
              </a:ext>
            </a:extLst>
          </p:cNvPr>
          <p:cNvSpPr txBox="1"/>
          <p:nvPr/>
        </p:nvSpPr>
        <p:spPr>
          <a:xfrm>
            <a:off x="1424379" y="2555519"/>
            <a:ext cx="9569685" cy="2063835"/>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、智能合约记录是</a:t>
            </a:r>
            <a:r>
              <a:rPr lang="zh-CN" altLang="en-US" sz="2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可靠</a:t>
            </a:r>
            <a:r>
              <a:rPr lang="zh-CN" altLang="en-US" sz="2200" dirty="0">
                <a:latin typeface="微软雅黑" panose="020B0503020204020204" pitchFamily="34" charset="-122"/>
                <a:ea typeface="微软雅黑" panose="020B0503020204020204" pitchFamily="34" charset="-122"/>
              </a:rPr>
              <a:t>的，可以随时访问。</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EUs</a:t>
            </a:r>
            <a:r>
              <a:rPr lang="zh-CN" altLang="en-US" sz="2200" dirty="0">
                <a:latin typeface="微软雅黑" panose="020B0503020204020204" pitchFamily="34" charset="-122"/>
                <a:ea typeface="微软雅黑" panose="020B0503020204020204" pitchFamily="34" charset="-122"/>
              </a:rPr>
              <a:t>知道</a:t>
            </a:r>
            <a:r>
              <a:rPr lang="en-US" altLang="zh-CN" sz="2200" dirty="0">
                <a:latin typeface="微软雅黑" panose="020B0503020204020204" pitchFamily="34" charset="-122"/>
                <a:ea typeface="微软雅黑" panose="020B0503020204020204" pitchFamily="34" charset="-122"/>
              </a:rPr>
              <a:t>ESs</a:t>
            </a:r>
            <a:r>
              <a:rPr lang="zh-CN" altLang="en-US" sz="2200" dirty="0">
                <a:latin typeface="微软雅黑" panose="020B0503020204020204" pitchFamily="34" charset="-122"/>
                <a:ea typeface="微软雅黑" panose="020B0503020204020204" pitchFamily="34" charset="-122"/>
              </a:rPr>
              <a:t>的身份和公钥。在智能电网系统中，</a:t>
            </a:r>
            <a:r>
              <a:rPr lang="en-US" altLang="zh-CN" sz="2200" dirty="0">
                <a:latin typeface="微软雅黑" panose="020B0503020204020204" pitchFamily="34" charset="-122"/>
                <a:ea typeface="微软雅黑" panose="020B0503020204020204" pitchFamily="34" charset="-122"/>
              </a:rPr>
              <a:t>ESs</a:t>
            </a:r>
            <a:r>
              <a:rPr lang="zh-CN" altLang="en-US" sz="2200" dirty="0">
                <a:latin typeface="微软雅黑" panose="020B0503020204020204" pitchFamily="34" charset="-122"/>
                <a:ea typeface="微软雅黑" panose="020B0503020204020204" pitchFamily="34" charset="-122"/>
              </a:rPr>
              <a:t>通常充当提供及时服务的</a:t>
            </a:r>
            <a:r>
              <a:rPr lang="zh-CN" altLang="en-US" sz="2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中继节点</a:t>
            </a:r>
            <a:r>
              <a:rPr lang="zh-CN" altLang="en-US" sz="2200" dirty="0">
                <a:latin typeface="微软雅黑" panose="020B0503020204020204" pitchFamily="34" charset="-122"/>
                <a:ea typeface="微软雅黑" panose="020B0503020204020204" pitchFamily="34" charset="-122"/>
              </a:rPr>
              <a:t>，因此不需要为</a:t>
            </a:r>
            <a:r>
              <a:rPr lang="en-US" altLang="zh-CN" sz="2200" dirty="0">
                <a:latin typeface="微软雅黑" panose="020B0503020204020204" pitchFamily="34" charset="-122"/>
                <a:ea typeface="微软雅黑" panose="020B0503020204020204" pitchFamily="34" charset="-122"/>
              </a:rPr>
              <a:t>ESs</a:t>
            </a:r>
            <a:r>
              <a:rPr lang="zh-CN" altLang="en-US" sz="2200" dirty="0">
                <a:latin typeface="微软雅黑" panose="020B0503020204020204" pitchFamily="34" charset="-122"/>
                <a:ea typeface="微软雅黑" panose="020B0503020204020204" pitchFamily="34" charset="-122"/>
              </a:rPr>
              <a:t>提供身份匿名性。</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ESs</a:t>
            </a:r>
            <a:r>
              <a:rPr lang="zh-CN" altLang="en-US" sz="2200" dirty="0">
                <a:latin typeface="微软雅黑" panose="020B0503020204020204" pitchFamily="34" charset="-122"/>
                <a:ea typeface="微软雅黑" panose="020B0503020204020204" pitchFamily="34" charset="-122"/>
              </a:rPr>
              <a:t>的密钥材料不需要经常更新或撤销，除非它们被怀疑或确定为已损坏。</a:t>
            </a:r>
          </a:p>
        </p:txBody>
      </p:sp>
      <p:sp>
        <p:nvSpPr>
          <p:cNvPr id="6" name="文本框 5">
            <a:extLst>
              <a:ext uri="{FF2B5EF4-FFF2-40B4-BE49-F238E27FC236}">
                <a16:creationId xmlns:a16="http://schemas.microsoft.com/office/drawing/2014/main" id="{41E8587C-0F81-40F1-89C3-E2710ADB959B}"/>
              </a:ext>
            </a:extLst>
          </p:cNvPr>
          <p:cNvSpPr txBox="1"/>
          <p:nvPr/>
        </p:nvSpPr>
        <p:spPr>
          <a:xfrm>
            <a:off x="5231280" y="1805434"/>
            <a:ext cx="1729439"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网 络 假 设</a:t>
            </a:r>
          </a:p>
        </p:txBody>
      </p:sp>
    </p:spTree>
    <p:extLst>
      <p:ext uri="{BB962C8B-B14F-4D97-AF65-F5344CB8AC3E}">
        <p14:creationId xmlns:p14="http://schemas.microsoft.com/office/powerpoint/2010/main" val="38472902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3045</Words>
  <Application>Microsoft Office PowerPoint</Application>
  <PresentationFormat>宽屏</PresentationFormat>
  <Paragraphs>220</Paragraphs>
  <Slides>32</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Arial</vt:lpstr>
      <vt:lpstr>Calibri Light</vt:lpstr>
      <vt:lpstr>Arial Rounded MT Bold</vt:lpstr>
      <vt:lpstr>Cambria Math</vt:lpstr>
      <vt:lpstr>微软雅黑</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1378325410@qq.com</cp:lastModifiedBy>
  <cp:revision>156</cp:revision>
  <dcterms:created xsi:type="dcterms:W3CDTF">2018-07-27T03:03:00Z</dcterms:created>
  <dcterms:modified xsi:type="dcterms:W3CDTF">2019-11-15T10:27:10Z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