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56" r:id="rId2"/>
    <p:sldId id="283" r:id="rId3"/>
    <p:sldId id="284" r:id="rId4"/>
    <p:sldId id="285" r:id="rId5"/>
    <p:sldId id="288" r:id="rId6"/>
    <p:sldId id="289" r:id="rId7"/>
    <p:sldId id="291" r:id="rId8"/>
    <p:sldId id="292" r:id="rId9"/>
    <p:sldId id="293" r:id="rId10"/>
    <p:sldId id="296" r:id="rId11"/>
    <p:sldId id="297" r:id="rId12"/>
    <p:sldId id="298" r:id="rId13"/>
    <p:sldId id="295" r:id="rId14"/>
    <p:sldId id="305" r:id="rId15"/>
    <p:sldId id="287" r:id="rId16"/>
    <p:sldId id="307" r:id="rId17"/>
    <p:sldId id="286" r:id="rId18"/>
    <p:sldId id="299" r:id="rId19"/>
    <p:sldId id="306" r:id="rId20"/>
    <p:sldId id="301" r:id="rId21"/>
    <p:sldId id="300" r:id="rId22"/>
    <p:sldId id="303" r:id="rId23"/>
    <p:sldId id="304" r:id="rId24"/>
    <p:sldId id="302" r:id="rId25"/>
    <p:sldId id="25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3521">
          <p15:clr>
            <a:srgbClr val="A4A3A4"/>
          </p15:clr>
        </p15:guide>
        <p15:guide id="4" pos="211">
          <p15:clr>
            <a:srgbClr val="A4A3A4"/>
          </p15:clr>
        </p15:guide>
        <p15:guide id="5" pos="7469">
          <p15:clr>
            <a:srgbClr val="A4A3A4"/>
          </p15:clr>
        </p15:guide>
        <p15:guide id="6" orient="horz" pos="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6E7A"/>
    <a:srgbClr val="79A5B2"/>
    <a:srgbClr val="CDCAC3"/>
    <a:srgbClr val="F5F0EA"/>
    <a:srgbClr val="5D91A1"/>
    <a:srgbClr val="00B050"/>
    <a:srgbClr val="676661"/>
    <a:srgbClr val="3C5E68"/>
    <a:srgbClr val="777671"/>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4693"/>
  </p:normalViewPr>
  <p:slideViewPr>
    <p:cSldViewPr snapToGrid="0" snapToObjects="1">
      <p:cViewPr varScale="1">
        <p:scale>
          <a:sx n="86" d="100"/>
          <a:sy n="86" d="100"/>
        </p:scale>
        <p:origin x="451" y="91"/>
      </p:cViewPr>
      <p:guideLst>
        <p:guide pos="3840"/>
        <p:guide orient="horz" pos="2160"/>
        <p:guide orient="horz" pos="3521"/>
        <p:guide pos="211"/>
        <p:guide pos="7469"/>
        <p:guide orient="horz" pos="23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2020/8/10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0E476-DBBF-42C4-9842-0751DB9A0A97}" type="datetimeFigureOut">
              <a:rPr lang="zh-CN" altLang="en-US" smtClean="0"/>
              <a:t>2020/8/10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14805-A067-454A-9D69-29B08616F17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314805-A067-454A-9D69-29B08616F17D}" type="slidenum">
              <a:rPr lang="zh-CN" altLang="en-US" smtClean="0"/>
              <a:t>10</a:t>
            </a:fld>
            <a:endParaRPr lang="zh-CN" altLang="en-US"/>
          </a:p>
        </p:txBody>
      </p:sp>
    </p:spTree>
    <p:extLst>
      <p:ext uri="{BB962C8B-B14F-4D97-AF65-F5344CB8AC3E}">
        <p14:creationId xmlns:p14="http://schemas.microsoft.com/office/powerpoint/2010/main" val="241759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314805-A067-454A-9D69-29B08616F17D}" type="slidenum">
              <a:rPr lang="zh-CN" altLang="en-US" smtClean="0"/>
              <a:t>11</a:t>
            </a:fld>
            <a:endParaRPr lang="zh-CN" altLang="en-US"/>
          </a:p>
        </p:txBody>
      </p:sp>
    </p:spTree>
    <p:extLst>
      <p:ext uri="{BB962C8B-B14F-4D97-AF65-F5344CB8AC3E}">
        <p14:creationId xmlns:p14="http://schemas.microsoft.com/office/powerpoint/2010/main" val="140512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314805-A067-454A-9D69-29B08616F17D}" type="slidenum">
              <a:rPr lang="zh-CN" altLang="en-US" smtClean="0"/>
              <a:t>12</a:t>
            </a:fld>
            <a:endParaRPr lang="zh-CN" altLang="en-US"/>
          </a:p>
        </p:txBody>
      </p:sp>
    </p:spTree>
    <p:extLst>
      <p:ext uri="{BB962C8B-B14F-4D97-AF65-F5344CB8AC3E}">
        <p14:creationId xmlns:p14="http://schemas.microsoft.com/office/powerpoint/2010/main" val="95068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314805-A067-454A-9D69-29B08616F17D}" type="slidenum">
              <a:rPr lang="zh-CN" altLang="en-US" smtClean="0"/>
              <a:t>13</a:t>
            </a:fld>
            <a:endParaRPr lang="zh-CN" altLang="en-US"/>
          </a:p>
        </p:txBody>
      </p:sp>
    </p:spTree>
    <p:extLst>
      <p:ext uri="{BB962C8B-B14F-4D97-AF65-F5344CB8AC3E}">
        <p14:creationId xmlns:p14="http://schemas.microsoft.com/office/powerpoint/2010/main" val="479692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314805-A067-454A-9D69-29B08616F17D}" type="slidenum">
              <a:rPr lang="zh-CN" altLang="en-US" smtClean="0"/>
              <a:t>14</a:t>
            </a:fld>
            <a:endParaRPr lang="zh-CN" altLang="en-US"/>
          </a:p>
        </p:txBody>
      </p:sp>
    </p:spTree>
    <p:extLst>
      <p:ext uri="{BB962C8B-B14F-4D97-AF65-F5344CB8AC3E}">
        <p14:creationId xmlns:p14="http://schemas.microsoft.com/office/powerpoint/2010/main" val="2690210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
        <p:nvSpPr>
          <p:cNvPr id="2" name="矩形 1"/>
          <p:cNvSpPr/>
          <p:nvPr userDrawn="1"/>
        </p:nvSpPr>
        <p:spPr>
          <a:xfrm>
            <a:off x="152400" y="139700"/>
            <a:ext cx="11874500" cy="6591300"/>
          </a:xfrm>
          <a:prstGeom prst="rect">
            <a:avLst/>
          </a:prstGeom>
          <a:noFill/>
          <a:ln w="38100">
            <a:solidFill>
              <a:srgbClr val="5D91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8.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21209" y="4576534"/>
            <a:ext cx="12193057" cy="1591194"/>
          </a:xfrm>
          <a:prstGeom prst="rect">
            <a:avLst/>
          </a:prstGeom>
        </p:spPr>
      </p:pic>
      <p:sp>
        <p:nvSpPr>
          <p:cNvPr id="30" name="任意多边形 29"/>
          <p:cNvSpPr/>
          <p:nvPr/>
        </p:nvSpPr>
        <p:spPr>
          <a:xfrm>
            <a:off x="147115" y="4869600"/>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1056" y="1391912"/>
            <a:ext cx="12193056" cy="2862322"/>
          </a:xfrm>
          <a:prstGeom prst="rect">
            <a:avLst/>
          </a:prstGeom>
        </p:spPr>
        <p:txBody>
          <a:bodyPr wrap="square">
            <a:spAutoFit/>
          </a:bodyPr>
          <a:lstStyle/>
          <a:p>
            <a:pPr algn="ctr"/>
            <a:r>
              <a:rPr kumimoji="1" lang="en-US" altLang="zh-CN" sz="6000" b="1" dirty="0">
                <a:solidFill>
                  <a:srgbClr val="777671"/>
                </a:solidFill>
                <a:latin typeface="Times New Roman" panose="02020603050405020304" pitchFamily="18" charset="0"/>
                <a:ea typeface="微软雅黑" panose="020B0503020204020204" charset="-122"/>
                <a:cs typeface="Times New Roman" panose="02020603050405020304" pitchFamily="18" charset="0"/>
              </a:rPr>
              <a:t>An Efficient Public Key Searchable Encryption Scheme for Mobile Smart Terminal</a:t>
            </a:r>
            <a:endParaRPr lang="zh-CN" altLang="en-US" sz="6000" dirty="0">
              <a:solidFill>
                <a:srgbClr val="777671"/>
              </a:solidFill>
              <a:latin typeface="Times New Roman" panose="02020603050405020304" pitchFamily="18" charset="0"/>
              <a:cs typeface="Times New Roman" panose="02020603050405020304" pitchFamily="18" charset="0"/>
            </a:endParaRPr>
          </a:p>
        </p:txBody>
      </p:sp>
      <p:sp>
        <p:nvSpPr>
          <p:cNvPr id="85" name="矩形 84"/>
          <p:cNvSpPr/>
          <p:nvPr/>
        </p:nvSpPr>
        <p:spPr>
          <a:xfrm>
            <a:off x="3625707" y="5268268"/>
            <a:ext cx="4984057" cy="461665"/>
          </a:xfrm>
          <a:prstGeom prst="rect">
            <a:avLst/>
          </a:prstGeom>
        </p:spPr>
        <p:txBody>
          <a:bodyPr wrap="none">
            <a:spAutoFit/>
          </a:bodyPr>
          <a:lstStyle/>
          <a:p>
            <a:r>
              <a:rPr lang="zh-CN" altLang="en-US" sz="2400" b="1" dirty="0">
                <a:solidFill>
                  <a:srgbClr val="F5F0EA"/>
                </a:solidFill>
                <a:latin typeface="微软雅黑" panose="020B0503020204020204" charset="-122"/>
                <a:ea typeface="微软雅黑" panose="020B0503020204020204" charset="-122"/>
              </a:rPr>
              <a:t>汇报人：乐可馨</a:t>
            </a:r>
            <a:r>
              <a:rPr lang="en-US" altLang="zh-CN" sz="2400" b="1" dirty="0">
                <a:solidFill>
                  <a:srgbClr val="F5F0EA"/>
                </a:solidFill>
                <a:latin typeface="微软雅黑" panose="020B0503020204020204" charset="-122"/>
                <a:ea typeface="微软雅黑" panose="020B0503020204020204" charset="-122"/>
              </a:rPr>
              <a:t>  </a:t>
            </a:r>
            <a:r>
              <a:rPr lang="zh-CN" altLang="en-US" sz="2400" b="1" dirty="0">
                <a:solidFill>
                  <a:srgbClr val="F5F0EA"/>
                </a:solidFill>
                <a:latin typeface="微软雅黑" panose="020B0503020204020204" charset="-122"/>
                <a:ea typeface="微软雅黑" panose="020B0503020204020204" charset="-122"/>
              </a:rPr>
              <a:t>指导老师：王亮亮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236510"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提出的方案</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4617141-C767-48B3-A5BA-F305E18CB3B1}"/>
                  </a:ext>
                </a:extLst>
              </p:cNvPr>
              <p:cNvSpPr txBox="1"/>
              <p:nvPr/>
            </p:nvSpPr>
            <p:spPr>
              <a:xfrm>
                <a:off x="330382" y="1175532"/>
                <a:ext cx="10607705" cy="1641027"/>
              </a:xfrm>
              <a:prstGeom prst="rect">
                <a:avLst/>
              </a:prstGeom>
              <a:noFill/>
            </p:spPr>
            <p:txBody>
              <a:bodyPr wrap="square">
                <a:spAutoFit/>
              </a:bodyPr>
              <a:lstStyle/>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）全局参数生成算法：由</a:t>
                </a:r>
                <a:r>
                  <a:rPr lang="en-US" altLang="zh-CN" sz="2400" dirty="0">
                    <a:latin typeface="楷体" panose="02010609060101010101" pitchFamily="49" charset="-122"/>
                    <a:ea typeface="楷体" panose="02010609060101010101" pitchFamily="49" charset="-122"/>
                  </a:rPr>
                  <a:t>AC</a:t>
                </a:r>
                <a:r>
                  <a:rPr lang="zh-CN" altLang="en-US" sz="2400" dirty="0">
                    <a:latin typeface="楷体" panose="02010609060101010101" pitchFamily="49" charset="-122"/>
                    <a:ea typeface="楷体" panose="02010609060101010101" pitchFamily="49" charset="-122"/>
                  </a:rPr>
                  <a:t>运行，以安全参数</a:t>
                </a:r>
                <a:r>
                  <a:rPr lang="en-US" altLang="zh-CN" sz="2400" dirty="0">
                    <a:latin typeface="楷体" panose="02010609060101010101" pitchFamily="49" charset="-122"/>
                    <a:ea typeface="楷体" panose="02010609060101010101" pitchFamily="49" charset="-122"/>
                  </a:rPr>
                  <a:t>λ</a:t>
                </a:r>
                <a:r>
                  <a:rPr lang="zh-CN" altLang="en-US" sz="2400" dirty="0">
                    <a:latin typeface="楷体" panose="02010609060101010101" pitchFamily="49" charset="-122"/>
                    <a:ea typeface="楷体" panose="02010609060101010101" pitchFamily="49" charset="-122"/>
                  </a:rPr>
                  <a:t>为输入。该算法利用生成元</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生成素数阶</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的循环群，选择两个安全散列函数</a:t>
                </a:r>
                <a:r>
                  <a:rPr lang="en-US" altLang="zh-CN" sz="2400" dirty="0">
                    <a:latin typeface="楷体" panose="02010609060101010101" pitchFamily="49" charset="-122"/>
                    <a:ea typeface="楷体" panose="02010609060101010101" pitchFamily="49" charset="-122"/>
                  </a:rPr>
                  <a:t>H:{0,1}*→Zq*</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H1:G→</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i="1">
                            <a:latin typeface="Cambria Math" panose="02040503050406030204" pitchFamily="18" charset="0"/>
                            <a:ea typeface="楷体" panose="02010609060101010101" pitchFamily="49" charset="-122"/>
                          </a:rPr>
                          <m:t>{0</m:t>
                        </m:r>
                        <m:r>
                          <a:rPr lang="zh-CN" altLang="en-US"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1}</m:t>
                        </m:r>
                      </m:e>
                      <m:sup>
                        <m:r>
                          <m:rPr>
                            <m:sty m:val="p"/>
                          </m:rPr>
                          <a:rPr lang="en-US" altLang="zh-CN" sz="2400" i="1">
                            <a:latin typeface="Cambria Math" panose="02040503050406030204" pitchFamily="18" charset="0"/>
                            <a:ea typeface="楷体" panose="02010609060101010101" pitchFamily="49" charset="-122"/>
                          </a:rPr>
                          <m:t>l</m:t>
                        </m:r>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，其中</a:t>
                </a:r>
                <a:r>
                  <a:rPr lang="en-US" altLang="zh-CN" sz="2400" dirty="0">
                    <a:latin typeface="楷体" panose="02010609060101010101" pitchFamily="49" charset="-122"/>
                    <a:ea typeface="楷体" panose="02010609060101010101" pitchFamily="49" charset="-122"/>
                  </a:rPr>
                  <a:t>l</a:t>
                </a:r>
                <a:r>
                  <a:rPr lang="zh-CN" altLang="en-US" sz="2400" dirty="0">
                    <a:latin typeface="楷体" panose="02010609060101010101" pitchFamily="49" charset="-122"/>
                    <a:ea typeface="楷体" panose="02010609060101010101" pitchFamily="49" charset="-122"/>
                  </a:rPr>
                  <a:t>表示散列值的二进制长度。最后，它输出全局参数</a:t>
                </a:r>
                <a:r>
                  <a:rPr lang="en-US" altLang="zh-CN" sz="2400" dirty="0">
                    <a:latin typeface="楷体" panose="02010609060101010101" pitchFamily="49" charset="-122"/>
                    <a:ea typeface="楷体" panose="02010609060101010101" pitchFamily="49" charset="-122"/>
                  </a:rPr>
                  <a:t>GP=</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H</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H1</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KSw</a:t>
                </a:r>
                <a:r>
                  <a:rPr lang="zh-CN" altLang="en-US" sz="2400" dirty="0">
                    <a:latin typeface="楷体" panose="02010609060101010101" pitchFamily="49" charset="-122"/>
                    <a:ea typeface="楷体" panose="02010609060101010101" pitchFamily="49" charset="-122"/>
                  </a:rPr>
                  <a:t>），其中</a:t>
                </a:r>
                <a:r>
                  <a:rPr lang="en-US" altLang="zh-CN" sz="2400" dirty="0">
                    <a:latin typeface="楷体" panose="02010609060101010101" pitchFamily="49" charset="-122"/>
                    <a:ea typeface="楷体" panose="02010609060101010101" pitchFamily="49" charset="-122"/>
                  </a:rPr>
                  <a:t>KSw</a:t>
                </a:r>
                <a:r>
                  <a:rPr lang="zh-CN" altLang="en-US" sz="2400" dirty="0">
                    <a:latin typeface="楷体" panose="02010609060101010101" pitchFamily="49" charset="-122"/>
                    <a:ea typeface="楷体" panose="02010609060101010101" pitchFamily="49" charset="-122"/>
                  </a:rPr>
                  <a:t>表示关键字空间。</a:t>
                </a:r>
                <a:endParaRPr lang="en-US" altLang="zh-CN" sz="2400" dirty="0">
                  <a:latin typeface="楷体" panose="02010609060101010101" pitchFamily="49" charset="-122"/>
                  <a:ea typeface="楷体" panose="02010609060101010101" pitchFamily="49" charset="-122"/>
                </a:endParaRPr>
              </a:p>
            </p:txBody>
          </p:sp>
        </mc:Choice>
        <mc:Fallback>
          <p:sp>
            <p:nvSpPr>
              <p:cNvPr id="7" name="文本框 6">
                <a:extLst>
                  <a:ext uri="{FF2B5EF4-FFF2-40B4-BE49-F238E27FC236}">
                    <a16:creationId xmlns:a16="http://schemas.microsoft.com/office/drawing/2014/main" id="{84617141-C767-48B3-A5BA-F305E18CB3B1}"/>
                  </a:ext>
                </a:extLst>
              </p:cNvPr>
              <p:cNvSpPr txBox="1">
                <a:spLocks noRot="1" noChangeAspect="1" noMove="1" noResize="1" noEditPoints="1" noAdjustHandles="1" noChangeArrowheads="1" noChangeShapeType="1" noTextEdit="1"/>
              </p:cNvSpPr>
              <p:nvPr/>
            </p:nvSpPr>
            <p:spPr>
              <a:xfrm>
                <a:off x="330382" y="1175532"/>
                <a:ext cx="10607705" cy="1641027"/>
              </a:xfrm>
              <a:prstGeom prst="rect">
                <a:avLst/>
              </a:prstGeom>
              <a:blipFill>
                <a:blip r:embed="rId3"/>
                <a:stretch>
                  <a:fillRect l="-862" t="-2974" r="-3793" b="-40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B79C559-C99A-48C8-9511-73543A7D28B0}"/>
                  </a:ext>
                </a:extLst>
              </p:cNvPr>
              <p:cNvSpPr txBox="1"/>
              <p:nvPr/>
            </p:nvSpPr>
            <p:spPr>
              <a:xfrm>
                <a:off x="330382" y="3036239"/>
                <a:ext cx="11388142" cy="1216743"/>
              </a:xfrm>
              <a:prstGeom prst="rect">
                <a:avLst/>
              </a:prstGeom>
              <a:noFill/>
            </p:spPr>
            <p:txBody>
              <a:bodyPr wrap="square">
                <a:spAutoFit/>
              </a:bodyPr>
              <a:lstStyle/>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DO</a:t>
                </a:r>
                <a:r>
                  <a:rPr lang="zh-CN" altLang="en-US" sz="2400" dirty="0">
                    <a:latin typeface="楷体" panose="02010609060101010101" pitchFamily="49" charset="-122"/>
                    <a:ea typeface="楷体" panose="02010609060101010101" pitchFamily="49" charset="-122"/>
                  </a:rPr>
                  <a:t>的密钥生成算法：</a:t>
                </a:r>
                <a:r>
                  <a:rPr lang="en-US" altLang="zh-CN" sz="2400" dirty="0">
                    <a:latin typeface="楷体" panose="02010609060101010101" pitchFamily="49" charset="-122"/>
                    <a:ea typeface="楷体" panose="02010609060101010101" pitchFamily="49" charset="-122"/>
                  </a:rPr>
                  <a:t>DO</a:t>
                </a:r>
                <a:r>
                  <a:rPr lang="zh-CN" altLang="en-US" sz="2400" dirty="0">
                    <a:latin typeface="楷体" panose="02010609060101010101" pitchFamily="49" charset="-122"/>
                    <a:ea typeface="楷体" panose="02010609060101010101" pitchFamily="49" charset="-122"/>
                  </a:rPr>
                  <a:t>随机选择</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b="0" i="1" smtClean="0">
                            <a:latin typeface="Cambria Math" panose="02040503050406030204" pitchFamily="18" charset="0"/>
                            <a:ea typeface="楷体" panose="02010609060101010101" pitchFamily="49" charset="-122"/>
                          </a:rPr>
                          <m:t>𝑍𝑞</m:t>
                        </m:r>
                      </m:e>
                      <m:sup>
                        <m:r>
                          <a:rPr lang="en-US" altLang="zh-CN" sz="2400" b="0" i="1" smtClean="0">
                            <a:latin typeface="Cambria Math" panose="02040503050406030204" pitchFamily="18" charset="0"/>
                            <a:ea typeface="楷体" panose="02010609060101010101" pitchFamily="49" charset="-122"/>
                          </a:rPr>
                          <m:t>∗</m:t>
                        </m:r>
                      </m:sup>
                    </m:sSup>
                  </m:oMath>
                </a14:m>
                <a:r>
                  <a:rPr lang="zh-CN" altLang="en-US" sz="2400" dirty="0">
                    <a:latin typeface="楷体" panose="02010609060101010101" pitchFamily="49" charset="-122"/>
                    <a:ea typeface="楷体" panose="02010609060101010101" pitchFamily="49" charset="-122"/>
                  </a:rPr>
                  <a:t>作为私钥</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）。以全局参数</a:t>
                </a:r>
                <a:r>
                  <a:rPr lang="en-US" altLang="zh-CN" sz="2400" dirty="0">
                    <a:latin typeface="楷体" panose="02010609060101010101" pitchFamily="49" charset="-122"/>
                    <a:ea typeface="楷体" panose="02010609060101010101" pitchFamily="49" charset="-122"/>
                  </a:rPr>
                  <a:t>GP</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DO</a:t>
                </a:r>
                <a:r>
                  <a:rPr lang="zh-CN" altLang="en-US" sz="2400" dirty="0">
                    <a:latin typeface="楷体" panose="02010609060101010101" pitchFamily="49" charset="-122"/>
                    <a:ea typeface="楷体" panose="02010609060101010101" pitchFamily="49" charset="-122"/>
                  </a:rPr>
                  <a:t>的私钥</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）为输入，然后计算公钥</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pk</m:t>
                        </m:r>
                      </m:e>
                      <m:sub>
                        <m:r>
                          <m:rPr>
                            <m:sty m:val="p"/>
                          </m:rPr>
                          <a:rPr lang="en-US" altLang="zh-CN" sz="2400" i="1">
                            <a:solidFill>
                              <a:prstClr val="black"/>
                            </a:solidFill>
                            <a:latin typeface="Cambria Math" panose="02040503050406030204" pitchFamily="18" charset="0"/>
                            <a:ea typeface="楷体" panose="02010609060101010101" pitchFamily="49" charset="-122"/>
                          </a:rPr>
                          <m:t>s</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b="0" i="1" smtClean="0">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b="0" i="1" smtClean="0">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b="0" i="1" smtClean="0">
                            <a:latin typeface="Cambria Math" panose="02040503050406030204" pitchFamily="18" charset="0"/>
                            <a:ea typeface="楷体" panose="02010609060101010101" pitchFamily="49" charset="-122"/>
                          </a:rPr>
                          <m:t>𝑔</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i="1">
                            <a:latin typeface="Cambria Math" panose="02040503050406030204" pitchFamily="18" charset="0"/>
                            <a:ea typeface="楷体" panose="02010609060101010101" pitchFamily="49" charset="-122"/>
                          </a:rPr>
                          <m:t>𝑔</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b="0" i="1" smtClean="0">
                                <a:solidFill>
                                  <a:prstClr val="black"/>
                                </a:solidFill>
                                <a:latin typeface="Cambria Math" panose="02040503050406030204" pitchFamily="18" charset="0"/>
                                <a:ea typeface="楷体" panose="02010609060101010101" pitchFamily="49" charset="-122"/>
                              </a:rPr>
                              <m:t>2</m:t>
                            </m:r>
                          </m:sub>
                        </m:sSub>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）。返回</a:t>
                </a:r>
                <a:r>
                  <a:rPr lang="en-US" altLang="zh-CN" sz="2400" dirty="0">
                    <a:latin typeface="楷体" panose="02010609060101010101" pitchFamily="49" charset="-122"/>
                    <a:ea typeface="楷体" panose="02010609060101010101" pitchFamily="49" charset="-122"/>
                  </a:rPr>
                  <a:t>DO</a:t>
                </a:r>
                <a:r>
                  <a:rPr lang="zh-CN" altLang="en-US" sz="2400" dirty="0">
                    <a:latin typeface="楷体" panose="02010609060101010101" pitchFamily="49" charset="-122"/>
                    <a:ea typeface="楷体" panose="02010609060101010101" pitchFamily="49" charset="-122"/>
                  </a:rPr>
                  <a:t>的公私钥对（</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smtClean="0">
                            <a:solidFill>
                              <a:prstClr val="black"/>
                            </a:solidFill>
                            <a:latin typeface="Cambria Math" panose="02040503050406030204" pitchFamily="18" charset="0"/>
                            <a:ea typeface="楷体" panose="02010609060101010101" pitchFamily="49" charset="-122"/>
                          </a:rPr>
                          <m:t>s</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m:rPr>
                            <m:sty m:val="p"/>
                          </m:rPr>
                          <a:rPr lang="en-US" altLang="zh-CN" sz="2400" i="1">
                            <a:solidFill>
                              <a:prstClr val="black"/>
                            </a:solidFill>
                            <a:latin typeface="Cambria Math" panose="02040503050406030204" pitchFamily="18" charset="0"/>
                            <a:ea typeface="楷体" panose="02010609060101010101" pitchFamily="49" charset="-122"/>
                          </a:rPr>
                          <m:t>s</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14:m>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rPr>
                        </m:ctrlPr>
                      </m:sSubPr>
                      <m:e>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rPr>
                          <m:t>pk</m:t>
                        </m:r>
                      </m:e>
                      <m:sub>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rPr>
                          <m:t>s</m:t>
                        </m:r>
                      </m:sub>
                    </m:sSub>
                  </m:oMath>
                </a14:m>
                <a:r>
                  <a:rPr lang="zh-CN" altLang="en-US" sz="2400" dirty="0">
                    <a:latin typeface="楷体" panose="02010609060101010101" pitchFamily="49" charset="-122"/>
                    <a:ea typeface="楷体" panose="02010609060101010101" pitchFamily="49" charset="-122"/>
                  </a:rPr>
                  <a:t>）</a:t>
                </a:r>
              </a:p>
            </p:txBody>
          </p:sp>
        </mc:Choice>
        <mc:Fallback>
          <p:sp>
            <p:nvSpPr>
              <p:cNvPr id="9" name="文本框 8">
                <a:extLst>
                  <a:ext uri="{FF2B5EF4-FFF2-40B4-BE49-F238E27FC236}">
                    <a16:creationId xmlns:a16="http://schemas.microsoft.com/office/drawing/2014/main" id="{4B79C559-C99A-48C8-9511-73543A7D28B0}"/>
                  </a:ext>
                </a:extLst>
              </p:cNvPr>
              <p:cNvSpPr txBox="1">
                <a:spLocks noRot="1" noChangeAspect="1" noMove="1" noResize="1" noEditPoints="1" noAdjustHandles="1" noChangeArrowheads="1" noChangeShapeType="1" noTextEdit="1"/>
              </p:cNvSpPr>
              <p:nvPr/>
            </p:nvSpPr>
            <p:spPr>
              <a:xfrm>
                <a:off x="330382" y="3036239"/>
                <a:ext cx="11388142" cy="1216743"/>
              </a:xfrm>
              <a:prstGeom prst="rect">
                <a:avLst/>
              </a:prstGeom>
              <a:blipFill>
                <a:blip r:embed="rId4"/>
                <a:stretch>
                  <a:fillRect l="-803" t="-6000" b="-8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1BD4A8AE-D8BB-4A57-B1F5-BCE185CE07FD}"/>
                  </a:ext>
                </a:extLst>
              </p:cNvPr>
              <p:cNvSpPr txBox="1"/>
              <p:nvPr/>
            </p:nvSpPr>
            <p:spPr>
              <a:xfrm>
                <a:off x="392528" y="4472662"/>
                <a:ext cx="10953134" cy="1216743"/>
              </a:xfrm>
              <a:prstGeom prst="rect">
                <a:avLst/>
              </a:prstGeom>
              <a:noFill/>
            </p:spPr>
            <p:txBody>
              <a:bodyPr wrap="square">
                <a:spAutoFit/>
              </a:bodyPr>
              <a:lstStyle/>
              <a:p>
                <a:r>
                  <a:rPr lang="en-US" altLang="zh-CN" sz="2400" dirty="0">
                    <a:latin typeface="楷体" panose="02010609060101010101" pitchFamily="49" charset="-122"/>
                    <a:ea typeface="楷体" panose="02010609060101010101" pitchFamily="49" charset="-122"/>
                  </a:rPr>
                  <a:t>  DU</a:t>
                </a:r>
                <a:r>
                  <a:rPr lang="zh-CN" altLang="en-US" sz="2400" dirty="0">
                    <a:latin typeface="楷体" panose="02010609060101010101" pitchFamily="49" charset="-122"/>
                    <a:ea typeface="楷体" panose="02010609060101010101" pitchFamily="49" charset="-122"/>
                  </a:rPr>
                  <a:t>的密钥生成算法：</a:t>
                </a:r>
                <a:r>
                  <a:rPr lang="en-US" altLang="zh-CN" sz="2400" dirty="0">
                    <a:latin typeface="楷体" panose="02010609060101010101" pitchFamily="49" charset="-122"/>
                    <a:ea typeface="楷体" panose="02010609060101010101" pitchFamily="49" charset="-122"/>
                  </a:rPr>
                  <a:t>DU</a:t>
                </a:r>
                <a:r>
                  <a:rPr lang="zh-CN" altLang="en-US" sz="2400" dirty="0">
                    <a:latin typeface="楷体" panose="02010609060101010101" pitchFamily="49" charset="-122"/>
                    <a:ea typeface="楷体" panose="02010609060101010101" pitchFamily="49" charset="-122"/>
                  </a:rPr>
                  <a:t>随机选择</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b="0" i="1" smtClean="0">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b="0" i="1" smtClean="0">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b="0" i="1" smtClean="0">
                            <a:latin typeface="Cambria Math" panose="02040503050406030204" pitchFamily="18" charset="0"/>
                            <a:ea typeface="楷体" panose="02010609060101010101" pitchFamily="49" charset="-122"/>
                          </a:rPr>
                          <m:t>𝑍𝑞</m:t>
                        </m:r>
                      </m:e>
                      <m:sup>
                        <m:r>
                          <a:rPr lang="en-US" altLang="zh-CN" sz="2400" b="0" i="1" smtClean="0">
                            <a:latin typeface="Cambria Math" panose="02040503050406030204" pitchFamily="18" charset="0"/>
                            <a:ea typeface="楷体" panose="02010609060101010101" pitchFamily="49" charset="-122"/>
                          </a:rPr>
                          <m:t>∗</m:t>
                        </m:r>
                      </m:sup>
                    </m:sSup>
                  </m:oMath>
                </a14:m>
                <a:r>
                  <a:rPr lang="zh-CN" altLang="en-US" sz="2400" dirty="0">
                    <a:latin typeface="楷体" panose="02010609060101010101" pitchFamily="49" charset="-122"/>
                    <a:ea typeface="楷体" panose="02010609060101010101" pitchFamily="49" charset="-122"/>
                  </a:rPr>
                  <a:t>作为私钥</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b="0" i="1" smtClean="0">
                            <a:solidFill>
                              <a:prstClr val="black"/>
                            </a:solidFill>
                            <a:latin typeface="Cambria Math" panose="02040503050406030204" pitchFamily="18" charset="0"/>
                            <a:ea typeface="楷体" panose="02010609060101010101" pitchFamily="49" charset="-122"/>
                          </a:rPr>
                          <m:t>𝑅</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）。以全局参数</a:t>
                </a:r>
                <a:r>
                  <a:rPr lang="en-US" altLang="zh-CN" sz="2400" dirty="0">
                    <a:latin typeface="楷体" panose="02010609060101010101" pitchFamily="49" charset="-122"/>
                    <a:ea typeface="楷体" panose="02010609060101010101" pitchFamily="49" charset="-122"/>
                  </a:rPr>
                  <a:t>GP</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DU</a:t>
                </a:r>
                <a:r>
                  <a:rPr lang="zh-CN" altLang="en-US" sz="2400" dirty="0">
                    <a:latin typeface="楷体" panose="02010609060101010101" pitchFamily="49" charset="-122"/>
                    <a:ea typeface="楷体" panose="02010609060101010101" pitchFamily="49" charset="-122"/>
                  </a:rPr>
                  <a:t>的私钥</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）为输入，然后计算公钥</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pk</m:t>
                        </m:r>
                      </m:e>
                      <m:sub>
                        <m:r>
                          <a:rPr lang="en-US" altLang="zh-CN" sz="2400" b="0" i="1" smtClean="0">
                            <a:solidFill>
                              <a:prstClr val="black"/>
                            </a:solidFill>
                            <a:latin typeface="Cambria Math" panose="02040503050406030204" pitchFamily="18" charset="0"/>
                            <a:ea typeface="楷体" panose="02010609060101010101" pitchFamily="49" charset="-122"/>
                          </a:rPr>
                          <m:t>𝑅</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latin typeface="楷体" panose="02010609060101010101" pitchFamily="49" charset="-122"/>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b="0" i="1" smtClean="0">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a:rPr lang="en-US" altLang="zh-CN" sz="2400" b="0" i="1" smtClean="0">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latin typeface="楷体" panose="02010609060101010101" pitchFamily="49" charset="-122"/>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a:rPr lang="en-US" altLang="zh-CN" sz="2400" b="0" i="1" smtClean="0">
                            <a:solidFill>
                              <a:prstClr val="black"/>
                            </a:solidFill>
                            <a:latin typeface="Cambria Math" panose="02040503050406030204" pitchFamily="18" charset="0"/>
                            <a:ea typeface="楷体" panose="02010609060101010101" pitchFamily="49" charset="-122"/>
                          </a:rPr>
                          <m:t>𝑅</m:t>
                        </m:r>
                        <m:r>
                          <a:rPr lang="en-US" altLang="zh-CN" sz="2400" b="0" i="1" smtClean="0">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b="0" i="1" smtClean="0">
                            <a:latin typeface="Cambria Math" panose="02040503050406030204" pitchFamily="18" charset="0"/>
                            <a:ea typeface="楷体" panose="02010609060101010101" pitchFamily="49" charset="-122"/>
                          </a:rPr>
                          <m:t>𝑔</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b="0" i="1" smtClean="0">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i="1">
                            <a:latin typeface="Cambria Math" panose="02040503050406030204" pitchFamily="18" charset="0"/>
                            <a:ea typeface="楷体" panose="02010609060101010101" pitchFamily="49" charset="-122"/>
                          </a:rPr>
                          <m:t>𝑔</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b="0" i="1" smtClean="0">
                                <a:solidFill>
                                  <a:prstClr val="black"/>
                                </a:solidFill>
                                <a:latin typeface="Cambria Math" panose="02040503050406030204" pitchFamily="18" charset="0"/>
                                <a:ea typeface="楷体" panose="02010609060101010101" pitchFamily="49" charset="-122"/>
                              </a:rPr>
                              <m:t>𝑅</m:t>
                            </m:r>
                            <m:r>
                              <a:rPr lang="en-US" altLang="zh-CN" sz="2400" b="0" i="1" smtClean="0">
                                <a:solidFill>
                                  <a:prstClr val="black"/>
                                </a:solidFill>
                                <a:latin typeface="Cambria Math" panose="02040503050406030204" pitchFamily="18" charset="0"/>
                                <a:ea typeface="楷体" panose="02010609060101010101" pitchFamily="49" charset="-122"/>
                              </a:rPr>
                              <m:t>2</m:t>
                            </m:r>
                          </m:sub>
                        </m:sSub>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）。返回</a:t>
                </a:r>
                <a:r>
                  <a:rPr lang="en-US" altLang="zh-CN" sz="2400" dirty="0">
                    <a:latin typeface="楷体" panose="02010609060101010101" pitchFamily="49" charset="-122"/>
                    <a:ea typeface="楷体" panose="02010609060101010101" pitchFamily="49" charset="-122"/>
                  </a:rPr>
                  <a:t>DU</a:t>
                </a:r>
                <a:r>
                  <a:rPr lang="zh-CN" altLang="en-US" sz="2400" dirty="0">
                    <a:latin typeface="楷体" panose="02010609060101010101" pitchFamily="49" charset="-122"/>
                    <a:ea typeface="楷体" panose="02010609060101010101" pitchFamily="49" charset="-122"/>
                  </a:rPr>
                  <a:t>的公私钥对（</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smtClean="0">
                            <a:solidFill>
                              <a:prstClr val="black"/>
                            </a:solidFill>
                            <a:latin typeface="Cambria Math" panose="02040503050406030204" pitchFamily="18" charset="0"/>
                            <a:ea typeface="楷体" panose="02010609060101010101" pitchFamily="49" charset="-122"/>
                          </a:rPr>
                          <m:t>s</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a:rPr lang="en-US" altLang="zh-CN" sz="2400" b="0" i="1" smtClean="0">
                            <a:solidFill>
                              <a:prstClr val="black"/>
                            </a:solidFill>
                            <a:latin typeface="Cambria Math" panose="02040503050406030204" pitchFamily="18" charset="0"/>
                            <a:ea typeface="楷体" panose="02010609060101010101" pitchFamily="49" charset="-122"/>
                          </a:rPr>
                          <m:t>𝑅</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14:m>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rPr>
                        </m:ctrlPr>
                      </m:sSubPr>
                      <m:e>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rPr>
                          <m:t>pk</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rPr>
                          <m:t>𝑅</m:t>
                        </m:r>
                      </m:sub>
                    </m:sSub>
                  </m:oMath>
                </a14:m>
                <a:r>
                  <a:rPr lang="zh-CN" altLang="en-US" sz="2400" dirty="0">
                    <a:latin typeface="楷体" panose="02010609060101010101" pitchFamily="49" charset="-122"/>
                    <a:ea typeface="楷体" panose="02010609060101010101" pitchFamily="49" charset="-122"/>
                  </a:rPr>
                  <a:t>）</a:t>
                </a:r>
              </a:p>
            </p:txBody>
          </p:sp>
        </mc:Choice>
        <mc:Fallback>
          <p:sp>
            <p:nvSpPr>
              <p:cNvPr id="11" name="文本框 10">
                <a:extLst>
                  <a:ext uri="{FF2B5EF4-FFF2-40B4-BE49-F238E27FC236}">
                    <a16:creationId xmlns:a16="http://schemas.microsoft.com/office/drawing/2014/main" id="{1BD4A8AE-D8BB-4A57-B1F5-BCE185CE07FD}"/>
                  </a:ext>
                </a:extLst>
              </p:cNvPr>
              <p:cNvSpPr txBox="1">
                <a:spLocks noRot="1" noChangeAspect="1" noMove="1" noResize="1" noEditPoints="1" noAdjustHandles="1" noChangeArrowheads="1" noChangeShapeType="1" noTextEdit="1"/>
              </p:cNvSpPr>
              <p:nvPr/>
            </p:nvSpPr>
            <p:spPr>
              <a:xfrm>
                <a:off x="392528" y="4472662"/>
                <a:ext cx="10953134" cy="1216743"/>
              </a:xfrm>
              <a:prstGeom prst="rect">
                <a:avLst/>
              </a:prstGeom>
              <a:blipFill>
                <a:blip r:embed="rId5"/>
                <a:stretch>
                  <a:fillRect l="-167" t="-6030" r="-3673" b="-95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609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236510"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提出的方案</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4617141-C767-48B3-A5BA-F305E18CB3B1}"/>
                  </a:ext>
                </a:extLst>
              </p:cNvPr>
              <p:cNvSpPr txBox="1"/>
              <p:nvPr/>
            </p:nvSpPr>
            <p:spPr>
              <a:xfrm>
                <a:off x="330382" y="1379738"/>
                <a:ext cx="10607705" cy="1302408"/>
              </a:xfrm>
              <a:prstGeom prst="rect">
                <a:avLst/>
              </a:prstGeom>
              <a:noFill/>
            </p:spPr>
            <p:txBody>
              <a:bodyPr wrap="square">
                <a:spAutoFit/>
              </a:bodyPr>
              <a:lstStyle/>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）关键字加密算法：</a:t>
                </a:r>
                <a:r>
                  <a:rPr lang="en-US" altLang="zh-CN" sz="2400" dirty="0">
                    <a:latin typeface="楷体" panose="02010609060101010101" pitchFamily="49" charset="-122"/>
                    <a:ea typeface="楷体" panose="02010609060101010101" pitchFamily="49" charset="-122"/>
                  </a:rPr>
                  <a:t>DO</a:t>
                </a:r>
                <a:r>
                  <a:rPr lang="zh-CN" altLang="en-US" sz="2400" dirty="0">
                    <a:latin typeface="楷体" panose="02010609060101010101" pitchFamily="49" charset="-122"/>
                    <a:ea typeface="楷体" panose="02010609060101010101" pitchFamily="49" charset="-122"/>
                  </a:rPr>
                  <a:t>取全局参数</a:t>
                </a:r>
                <a:r>
                  <a:rPr lang="en-US" altLang="zh-CN" sz="2400" dirty="0">
                    <a:latin typeface="楷体" panose="02010609060101010101" pitchFamily="49" charset="-122"/>
                    <a:ea typeface="楷体" panose="02010609060101010101" pitchFamily="49" charset="-122"/>
                  </a:rPr>
                  <a:t>GP</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DO</a:t>
                </a:r>
                <a:r>
                  <a:rPr lang="zh-CN" altLang="en-US" sz="2400" dirty="0">
                    <a:latin typeface="楷体" panose="02010609060101010101" pitchFamily="49" charset="-122"/>
                    <a:ea typeface="楷体" panose="02010609060101010101" pitchFamily="49" charset="-122"/>
                  </a:rPr>
                  <a:t>的私钥</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DU</a:t>
                </a:r>
                <a:r>
                  <a:rPr lang="zh-CN" altLang="en-US" sz="2400" dirty="0">
                    <a:latin typeface="楷体" panose="02010609060101010101" pitchFamily="49" charset="-122"/>
                    <a:ea typeface="楷体" panose="02010609060101010101" pitchFamily="49" charset="-122"/>
                  </a:rPr>
                  <a:t>的公钥对</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pk</m:t>
                        </m:r>
                      </m:e>
                      <m:sub>
                        <m:r>
                          <a:rPr lang="en-US" altLang="zh-CN" sz="2400" i="1">
                            <a:solidFill>
                              <a:prstClr val="black"/>
                            </a:solidFill>
                            <a:latin typeface="Cambria Math" panose="02040503050406030204" pitchFamily="18" charset="0"/>
                            <a:ea typeface="楷体" panose="02010609060101010101" pitchFamily="49" charset="-122"/>
                          </a:rPr>
                          <m:t>𝑅</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a:t>
                </a:r>
                <a:r>
                  <a:rPr lang="en-US" altLang="zh-CN" sz="2400" dirty="0">
                    <a:solidFill>
                      <a:prstClr val="black"/>
                    </a:solidFill>
                    <a:latin typeface="楷体" panose="02010609060101010101" pitchFamily="49" charset="-122"/>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latin typeface="楷体" panose="02010609060101010101" pitchFamily="49" charset="-122"/>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）和关键字</a:t>
                </a:r>
                <a:r>
                  <a:rPr lang="en-US" altLang="zh-CN" sz="2400" dirty="0">
                    <a:latin typeface="楷体" panose="02010609060101010101" pitchFamily="49" charset="-122"/>
                    <a:ea typeface="楷体" panose="02010609060101010101" pitchFamily="49" charset="-122"/>
                  </a:rPr>
                  <a:t>w</a:t>
                </a:r>
                <a:r>
                  <a:rPr lang="zh-CN" altLang="en-US" sz="2400" dirty="0">
                    <a:latin typeface="楷体" panose="02010609060101010101" pitchFamily="49" charset="-122"/>
                    <a:ea typeface="楷体" panose="02010609060101010101" pitchFamily="49" charset="-122"/>
                  </a:rPr>
                  <a:t>作为输入，然后计算</a:t>
                </a:r>
                <a:r>
                  <a:rPr lang="en-US" altLang="zh-CN" sz="2400" dirty="0">
                    <a:latin typeface="楷体" panose="02010609060101010101" pitchFamily="49" charset="-122"/>
                    <a:ea typeface="楷体" panose="02010609060101010101" pitchFamily="49" charset="-122"/>
                  </a:rPr>
                  <a:t>Cw=</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U</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V</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14:m>
                  <m:oMath xmlns:m="http://schemas.openxmlformats.org/officeDocument/2006/math">
                    <m:sSubSup>
                      <m:sSubSupPr>
                        <m:ctrlPr>
                          <a:rPr lang="en-US" altLang="zh-CN" sz="2400" i="1" smtClean="0">
                            <a:latin typeface="Cambria Math" panose="02040503050406030204" pitchFamily="18" charset="0"/>
                            <a:ea typeface="楷体" panose="02010609060101010101" pitchFamily="49" charset="-122"/>
                          </a:rPr>
                        </m:ctrlPr>
                      </m:sSubSupPr>
                      <m:e>
                        <m:r>
                          <m:rPr>
                            <m:sty m:val="p"/>
                          </m:rPr>
                          <a:rPr lang="en-US" altLang="zh-CN" sz="2400" i="1">
                            <a:latin typeface="Cambria Math" panose="02040503050406030204" pitchFamily="18" charset="0"/>
                            <a:ea typeface="楷体" panose="02010609060101010101" pitchFamily="49" charset="-122"/>
                          </a:rPr>
                          <m:t>pk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up>
                        <m:r>
                          <m:rPr>
                            <m:sty m:val="p"/>
                          </m:rPr>
                          <a:rPr lang="en-US" altLang="zh-CN" sz="2400" i="1">
                            <a:latin typeface="Cambria Math" panose="02040503050406030204" pitchFamily="18" charset="0"/>
                            <a:ea typeface="楷体" panose="02010609060101010101" pitchFamily="49" charset="-122"/>
                          </a:rPr>
                          <m:t>r</m:t>
                        </m:r>
                      </m:sup>
                    </m:sSubSup>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H1</a:t>
                </a:r>
                <a:r>
                  <a:rPr lang="zh-CN" altLang="en-US" sz="2400" dirty="0">
                    <a:latin typeface="楷体" panose="02010609060101010101" pitchFamily="49" charset="-122"/>
                    <a:ea typeface="楷体" panose="02010609060101010101" pitchFamily="49" charset="-122"/>
                  </a:rPr>
                  <a:t>（</a:t>
                </a:r>
                <a14:m>
                  <m:oMath xmlns:m="http://schemas.openxmlformats.org/officeDocument/2006/math">
                    <m:sSup>
                      <m:sSupPr>
                        <m:ctrlPr>
                          <a:rPr lang="en-US" altLang="zh-CN" sz="2400" i="1" dirty="0" smtClean="0">
                            <a:latin typeface="Cambria Math" panose="02040503050406030204" pitchFamily="18" charset="0"/>
                            <a:ea typeface="楷体" panose="02010609060101010101" pitchFamily="49" charset="-122"/>
                          </a:rPr>
                        </m:ctrlPr>
                      </m:sSupPr>
                      <m:e>
                        <m:r>
                          <m:rPr>
                            <m:sty m:val="p"/>
                          </m:rPr>
                          <a:rPr lang="en-US" altLang="zh-CN" sz="2400" i="1" dirty="0">
                            <a:latin typeface="Cambria Math" panose="02040503050406030204" pitchFamily="18" charset="0"/>
                            <a:ea typeface="楷体" panose="02010609060101010101" pitchFamily="49" charset="-122"/>
                          </a:rPr>
                          <m:t>g</m:t>
                        </m:r>
                      </m:e>
                      <m:sup>
                        <m:r>
                          <m:rPr>
                            <m:sty m:val="p"/>
                          </m:rPr>
                          <a:rPr lang="en-US" altLang="zh-CN" sz="2400" i="1" dirty="0">
                            <a:latin typeface="Cambria Math" panose="02040503050406030204" pitchFamily="18" charset="0"/>
                            <a:ea typeface="楷体" panose="02010609060101010101" pitchFamily="49" charset="-122"/>
                          </a:rPr>
                          <m:t>r</m:t>
                        </m:r>
                        <m:r>
                          <a:rPr lang="en-US" altLang="zh-CN" sz="2400" i="1" dirty="0">
                            <a:latin typeface="Cambria Math" panose="02040503050406030204" pitchFamily="18" charset="0"/>
                            <a:ea typeface="楷体" panose="02010609060101010101" pitchFamily="49" charset="-122"/>
                          </a:rPr>
                          <m:t>·</m:t>
                        </m:r>
                        <m:r>
                          <a:rPr lang="en-US" altLang="zh-CN" sz="2400" i="1" dirty="0">
                            <a:latin typeface="Cambria Math" panose="02040503050406030204" pitchFamily="18" charset="0"/>
                            <a:ea typeface="楷体" panose="02010609060101010101" pitchFamily="49" charset="-122"/>
                          </a:rPr>
                          <m:t>𝐻</m:t>
                        </m:r>
                        <m:r>
                          <a:rPr lang="zh-CN" altLang="en-US" sz="2400" i="1" dirty="0">
                            <a:latin typeface="Cambria Math" panose="02040503050406030204" pitchFamily="18" charset="0"/>
                            <a:ea typeface="楷体" panose="02010609060101010101" pitchFamily="49" charset="-122"/>
                          </a:rPr>
                          <m:t>（</m:t>
                        </m:r>
                        <m:r>
                          <a:rPr lang="en-US" altLang="zh-CN" sz="2400" i="1" dirty="0">
                            <a:latin typeface="Cambria Math" panose="02040503050406030204" pitchFamily="18" charset="0"/>
                            <a:ea typeface="楷体" panose="02010609060101010101" pitchFamily="49" charset="-122"/>
                          </a:rPr>
                          <m:t>𝑤</m:t>
                        </m:r>
                        <m:r>
                          <a:rPr lang="en-US" altLang="zh-CN" sz="2400" i="1" dirty="0">
                            <a:latin typeface="Cambria Math" panose="02040503050406030204" pitchFamily="18" charset="0"/>
                            <a:ea typeface="楷体" panose="02010609060101010101" pitchFamily="49" charset="-122"/>
                          </a:rPr>
                          <m:t> ||</m:t>
                        </m:r>
                        <m:r>
                          <a:rPr lang="en-US" altLang="zh-CN" sz="2400" i="1" dirty="0">
                            <a:latin typeface="Cambria Math" panose="02040503050406030204" pitchFamily="18" charset="0"/>
                            <a:ea typeface="楷体" panose="02010609060101010101" pitchFamily="49" charset="-122"/>
                          </a:rPr>
                          <m:t>𝑠𝑠</m:t>
                        </m:r>
                        <m:r>
                          <a:rPr lang="zh-CN" altLang="en-US" sz="2400" i="1" dirty="0" smtClean="0">
                            <a:latin typeface="Cambria Math" panose="02040503050406030204" pitchFamily="18" charset="0"/>
                            <a:ea typeface="楷体" panose="02010609060101010101" pitchFamily="49" charset="-122"/>
                          </a:rPr>
                          <m:t>）</m:t>
                        </m:r>
                      </m:sup>
                    </m:sSup>
                  </m:oMath>
                </a14:m>
                <a:r>
                  <a:rPr lang="zh-CN" altLang="en-US" sz="2400" dirty="0">
                    <a:latin typeface="楷体" panose="02010609060101010101" pitchFamily="49" charset="-122"/>
                    <a:ea typeface="楷体" panose="02010609060101010101" pitchFamily="49" charset="-122"/>
                  </a:rPr>
                  <a:t>），其中</a:t>
                </a:r>
                <a:r>
                  <a:rPr lang="en-US" altLang="zh-CN" sz="2400" dirty="0">
                    <a:latin typeface="楷体" panose="02010609060101010101" pitchFamily="49" charset="-122"/>
                    <a:ea typeface="楷体" panose="02010609060101010101" pitchFamily="49" charset="-122"/>
                  </a:rPr>
                  <a:t>ss=H1</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dirty="0">
                            <a:latin typeface="Cambria Math" panose="02040503050406030204" pitchFamily="18" charset="0"/>
                            <a:ea typeface="楷体" panose="02010609060101010101" pitchFamily="49" charset="-122"/>
                          </a:rPr>
                        </m:ctrlPr>
                      </m:sSupPr>
                      <m:e>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sup>
                    </m:sSup>
                    <m:r>
                      <a:rPr lang="zh-CN" altLang="en-US" sz="2400" i="1" dirty="0">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）。返回关键字密文</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b="0" i="1" smtClean="0">
                            <a:solidFill>
                              <a:prstClr val="black"/>
                            </a:solidFill>
                            <a:latin typeface="Cambria Math" panose="02040503050406030204" pitchFamily="18" charset="0"/>
                            <a:ea typeface="楷体" panose="02010609060101010101" pitchFamily="49" charset="-122"/>
                          </a:rPr>
                          <m:t>𝐶</m:t>
                        </m:r>
                      </m:e>
                      <m:sub>
                        <m:r>
                          <m:rPr>
                            <m:sty m:val="p"/>
                          </m:rPr>
                          <a:rPr lang="en-US" altLang="zh-CN" sz="2400" i="1">
                            <a:solidFill>
                              <a:prstClr val="black"/>
                            </a:solidFill>
                            <a:latin typeface="Cambria Math" panose="02040503050406030204" pitchFamily="18" charset="0"/>
                            <a:ea typeface="楷体" panose="02010609060101010101" pitchFamily="49" charset="-122"/>
                          </a:rPr>
                          <m:t>w</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mc:Choice>
        <mc:Fallback>
          <p:sp>
            <p:nvSpPr>
              <p:cNvPr id="7" name="文本框 6">
                <a:extLst>
                  <a:ext uri="{FF2B5EF4-FFF2-40B4-BE49-F238E27FC236}">
                    <a16:creationId xmlns:a16="http://schemas.microsoft.com/office/drawing/2014/main" id="{84617141-C767-48B3-A5BA-F305E18CB3B1}"/>
                  </a:ext>
                </a:extLst>
              </p:cNvPr>
              <p:cNvSpPr txBox="1">
                <a:spLocks noRot="1" noChangeAspect="1" noMove="1" noResize="1" noEditPoints="1" noAdjustHandles="1" noChangeArrowheads="1" noChangeShapeType="1" noTextEdit="1"/>
              </p:cNvSpPr>
              <p:nvPr/>
            </p:nvSpPr>
            <p:spPr>
              <a:xfrm>
                <a:off x="330382" y="1379738"/>
                <a:ext cx="10607705" cy="1302408"/>
              </a:xfrm>
              <a:prstGeom prst="rect">
                <a:avLst/>
              </a:prstGeom>
              <a:blipFill>
                <a:blip r:embed="rId3"/>
                <a:stretch>
                  <a:fillRect l="-862" t="-5140" b="-74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18613C8-A745-4D1F-87F6-1EDF863BC9F2}"/>
                  </a:ext>
                </a:extLst>
              </p:cNvPr>
              <p:cNvSpPr txBox="1"/>
              <p:nvPr/>
            </p:nvSpPr>
            <p:spPr>
              <a:xfrm>
                <a:off x="392527" y="3440845"/>
                <a:ext cx="10545560" cy="1287597"/>
              </a:xfrm>
              <a:prstGeom prst="rect">
                <a:avLst/>
              </a:prstGeom>
              <a:noFill/>
            </p:spPr>
            <p:txBody>
              <a:bodyPr wrap="square">
                <a:spAutoFit/>
              </a:bodyPr>
              <a:lstStyle/>
              <a:p>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）关键字陷门生成算法：</a:t>
                </a:r>
                <a:r>
                  <a:rPr lang="en-US" altLang="zh-CN" sz="2400" dirty="0">
                    <a:latin typeface="楷体" panose="02010609060101010101" pitchFamily="49" charset="-122"/>
                    <a:ea typeface="楷体" panose="02010609060101010101" pitchFamily="49" charset="-122"/>
                  </a:rPr>
                  <a:t>DU</a:t>
                </a:r>
                <a:r>
                  <a:rPr lang="zh-CN" altLang="en-US" sz="2400" dirty="0">
                    <a:latin typeface="楷体" panose="02010609060101010101" pitchFamily="49" charset="-122"/>
                    <a:ea typeface="楷体" panose="02010609060101010101" pitchFamily="49" charset="-122"/>
                  </a:rPr>
                  <a:t>以全局参数</a:t>
                </a:r>
                <a:r>
                  <a:rPr lang="en-US" altLang="zh-CN" sz="2400" dirty="0">
                    <a:latin typeface="楷体" panose="02010609060101010101" pitchFamily="49" charset="-122"/>
                    <a:ea typeface="楷体" panose="02010609060101010101" pitchFamily="49" charset="-122"/>
                  </a:rPr>
                  <a:t>GP</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DO</a:t>
                </a:r>
                <a:r>
                  <a:rPr lang="zh-CN" altLang="en-US" sz="2400" dirty="0">
                    <a:latin typeface="楷体" panose="02010609060101010101" pitchFamily="49" charset="-122"/>
                    <a:ea typeface="楷体" panose="02010609060101010101" pitchFamily="49" charset="-122"/>
                  </a:rPr>
                  <a:t>的公钥</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DU</a:t>
                </a:r>
                <a:r>
                  <a:rPr lang="zh-CN" altLang="en-US" sz="2400" dirty="0">
                    <a:latin typeface="楷体" panose="02010609060101010101" pitchFamily="49" charset="-122"/>
                    <a:ea typeface="楷体" panose="02010609060101010101" pitchFamily="49" charset="-122"/>
                  </a:rPr>
                  <a:t>的私钥对</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solidFill>
                      <a:prstClr val="black"/>
                    </a:solidFill>
                    <a:ea typeface="楷体" panose="02010609060101010101" pitchFamily="49" charset="-122"/>
                  </a:rPr>
                  <a:t> </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）和关键字</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oMath>
                </a14:m>
                <a:r>
                  <a:rPr lang="zh-CN" altLang="en-US" sz="2400" dirty="0">
                    <a:latin typeface="楷体" panose="02010609060101010101" pitchFamily="49" charset="-122"/>
                    <a:ea typeface="楷体" panose="02010609060101010101" pitchFamily="49" charset="-122"/>
                  </a:rPr>
                  <a:t>作为输入，然后计算</a:t>
                </a:r>
                <a14:m>
                  <m:oMath xmlns:m="http://schemas.openxmlformats.org/officeDocument/2006/math">
                    <m:r>
                      <m:rPr>
                        <m:nor/>
                      </m:rPr>
                      <a:rPr lang="en-US" altLang="zh-CN" sz="2400" dirty="0">
                        <a:latin typeface="楷体" panose="02010609060101010101" pitchFamily="49" charset="-122"/>
                        <a:ea typeface="楷体" panose="02010609060101010101" pitchFamily="49" charset="-122"/>
                      </a:rPr>
                      <m:t>T</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oMath>
                </a14:m>
                <a:r>
                  <a:rPr lang="en-US" altLang="zh-CN" sz="2400" dirty="0">
                    <a:latin typeface="楷体" panose="02010609060101010101" pitchFamily="49" charset="-122"/>
                    <a:ea typeface="楷体" panose="02010609060101010101" pitchFamily="49" charset="-122"/>
                  </a:rPr>
                  <a:t>=</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nor/>
                          </m:rPr>
                          <a:rPr lang="zh-CN" altLang="en-US" sz="2400" dirty="0">
                            <a:latin typeface="楷体" panose="02010609060101010101" pitchFamily="49" charset="-122"/>
                            <a:ea typeface="楷体" panose="02010609060101010101" pitchFamily="49" charset="-122"/>
                          </a:rPr>
                          <m:t>（</m:t>
                        </m:r>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Sub>
                        <m:r>
                          <m:rPr>
                            <m:nor/>
                          </m:rPr>
                          <a:rPr lang="zh-CN" altLang="en-US" sz="2400" dirty="0">
                            <a:latin typeface="楷体" panose="02010609060101010101" pitchFamily="49" charset="-122"/>
                            <a:ea typeface="楷体" panose="02010609060101010101" pitchFamily="49" charset="-122"/>
                          </a:rPr>
                          <m:t>）</m:t>
                        </m:r>
                      </m:e>
                      <m:sup>
                        <m:r>
                          <m:rPr>
                            <m:nor/>
                          </m:rPr>
                          <a:rPr lang="zh-CN" altLang="en-US" sz="2400" dirty="0">
                            <a:latin typeface="楷体" panose="02010609060101010101" pitchFamily="49" charset="-122"/>
                            <a:ea typeface="楷体" panose="02010609060101010101" pitchFamily="49" charset="-122"/>
                          </a:rPr>
                          <m:t>−</m:t>
                        </m:r>
                        <m:r>
                          <m:rPr>
                            <m:nor/>
                          </m:rPr>
                          <a:rPr lang="en-US" altLang="zh-CN" sz="2400" dirty="0">
                            <a:latin typeface="楷体" panose="02010609060101010101" pitchFamily="49" charset="-122"/>
                            <a:ea typeface="楷体" panose="02010609060101010101" pitchFamily="49" charset="-122"/>
                          </a:rPr>
                          <m:t>1</m:t>
                        </m:r>
                      </m:sup>
                    </m:sSup>
                  </m:oMath>
                </a14:m>
                <a:r>
                  <a:rPr lang="en-US" altLang="zh-CN" sz="2400" dirty="0">
                    <a:latin typeface="楷体" panose="02010609060101010101" pitchFamily="49" charset="-122"/>
                    <a:ea typeface="楷体" panose="02010609060101010101" pitchFamily="49" charset="-122"/>
                  </a:rPr>
                  <a:t>·H</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smtClean="0">
                            <a:latin typeface="Cambria Math" panose="02040503050406030204" pitchFamily="18" charset="0"/>
                            <a:ea typeface="楷体" panose="02010609060101010101" pitchFamily="49" charset="-122"/>
                          </a:rPr>
                          <m:t>ss</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），其中</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ss</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=H1</a:t>
                </a:r>
                <a:r>
                  <a:rPr lang="zh-CN" altLang="en-US" sz="2400" dirty="0">
                    <a:latin typeface="楷体" panose="02010609060101010101" pitchFamily="49" charset="-122"/>
                    <a:ea typeface="楷体" panose="02010609060101010101" pitchFamily="49" charset="-122"/>
                  </a:rPr>
                  <a:t>（</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zh-CN" altLang="en-US" sz="2400" i="1">
                            <a:latin typeface="Cambria Math" panose="02040503050406030204" pitchFamily="18" charset="0"/>
                            <a:ea typeface="楷体" panose="02010609060101010101" pitchFamily="49" charset="-122"/>
                          </a:rPr>
                          <m:t>（</m:t>
                        </m:r>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r>
                          <a:rPr lang="zh-CN" altLang="en-US" sz="2400" i="1">
                            <a:solidFill>
                              <a:prstClr val="black"/>
                            </a:solidFill>
                            <a:latin typeface="Cambria Math" panose="02040503050406030204" pitchFamily="18" charset="0"/>
                            <a:ea typeface="楷体" panose="02010609060101010101" pitchFamily="49" charset="-122"/>
                          </a:rPr>
                          <m:t>）</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）。返回关键字陷门</a:t>
                </a:r>
                <a14:m>
                  <m:oMath xmlns:m="http://schemas.openxmlformats.org/officeDocument/2006/math">
                    <m:r>
                      <m:rPr>
                        <m:nor/>
                      </m:rPr>
                      <a:rPr lang="en-US" altLang="zh-CN" sz="2400" dirty="0">
                        <a:latin typeface="楷体" panose="02010609060101010101" pitchFamily="49" charset="-122"/>
                        <a:ea typeface="楷体" panose="02010609060101010101" pitchFamily="49" charset="-122"/>
                      </a:rPr>
                      <m:t>T</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oMath>
                </a14:m>
                <a:endParaRPr lang="zh-CN" altLang="en-US" sz="2400" dirty="0">
                  <a:latin typeface="楷体" panose="02010609060101010101" pitchFamily="49" charset="-122"/>
                  <a:ea typeface="楷体" panose="02010609060101010101" pitchFamily="49" charset="-122"/>
                </a:endParaRPr>
              </a:p>
            </p:txBody>
          </p:sp>
        </mc:Choice>
        <mc:Fallback>
          <p:sp>
            <p:nvSpPr>
              <p:cNvPr id="8" name="文本框 7">
                <a:extLst>
                  <a:ext uri="{FF2B5EF4-FFF2-40B4-BE49-F238E27FC236}">
                    <a16:creationId xmlns:a16="http://schemas.microsoft.com/office/drawing/2014/main" id="{618613C8-A745-4D1F-87F6-1EDF863BC9F2}"/>
                  </a:ext>
                </a:extLst>
              </p:cNvPr>
              <p:cNvSpPr txBox="1">
                <a:spLocks noRot="1" noChangeAspect="1" noMove="1" noResize="1" noEditPoints="1" noAdjustHandles="1" noChangeArrowheads="1" noChangeShapeType="1" noTextEdit="1"/>
              </p:cNvSpPr>
              <p:nvPr/>
            </p:nvSpPr>
            <p:spPr>
              <a:xfrm>
                <a:off x="392527" y="3440845"/>
                <a:ext cx="10545560" cy="1287597"/>
              </a:xfrm>
              <a:prstGeom prst="rect">
                <a:avLst/>
              </a:prstGeom>
              <a:blipFill>
                <a:blip r:embed="rId4"/>
                <a:stretch>
                  <a:fillRect l="-867" t="-5189" r="-1676" b="-80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214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236510"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提出的方案</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4617141-C767-48B3-A5BA-F305E18CB3B1}"/>
                  </a:ext>
                </a:extLst>
              </p:cNvPr>
              <p:cNvSpPr txBox="1"/>
              <p:nvPr/>
            </p:nvSpPr>
            <p:spPr>
              <a:xfrm>
                <a:off x="330382" y="1175532"/>
                <a:ext cx="10607705" cy="913199"/>
              </a:xfrm>
              <a:prstGeom prst="rect">
                <a:avLst/>
              </a:prstGeom>
              <a:noFill/>
            </p:spPr>
            <p:txBody>
              <a:bodyPr wrap="square">
                <a:spAutoFit/>
              </a:bodyPr>
              <a:lstStyle/>
              <a:p>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）测试算法：</a:t>
                </a:r>
                <a:r>
                  <a:rPr lang="en-US" altLang="zh-CN" sz="2400" dirty="0">
                    <a:latin typeface="楷体" panose="02010609060101010101" pitchFamily="49" charset="-122"/>
                    <a:ea typeface="楷体" panose="02010609060101010101" pitchFamily="49" charset="-122"/>
                  </a:rPr>
                  <a:t>CSP</a:t>
                </a:r>
                <a:r>
                  <a:rPr lang="zh-CN" altLang="en-US" sz="2400" dirty="0">
                    <a:latin typeface="楷体" panose="02010609060101010101" pitchFamily="49" charset="-122"/>
                    <a:ea typeface="楷体" panose="02010609060101010101" pitchFamily="49" charset="-122"/>
                  </a:rPr>
                  <a:t>以全局参数</a:t>
                </a:r>
                <a:r>
                  <a:rPr lang="en-US" altLang="zh-CN" sz="2400" dirty="0">
                    <a:latin typeface="楷体" panose="02010609060101010101" pitchFamily="49" charset="-122"/>
                    <a:ea typeface="楷体" panose="02010609060101010101" pitchFamily="49" charset="-122"/>
                  </a:rPr>
                  <a:t>GP</a:t>
                </a:r>
                <a:r>
                  <a:rPr lang="zh-CN" altLang="en-US" sz="2400" dirty="0">
                    <a:latin typeface="楷体" panose="02010609060101010101" pitchFamily="49" charset="-122"/>
                    <a:ea typeface="楷体" panose="02010609060101010101" pitchFamily="49" charset="-122"/>
                  </a:rPr>
                  <a:t>、关键字密文</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𝐶</m:t>
                        </m:r>
                      </m:e>
                      <m:sub>
                        <m:r>
                          <a:rPr lang="en-US" altLang="zh-CN" sz="2400" i="1">
                            <a:latin typeface="Cambria Math" panose="02040503050406030204" pitchFamily="18" charset="0"/>
                            <a:ea typeface="楷体" panose="02010609060101010101" pitchFamily="49" charset="-122"/>
                          </a:rPr>
                          <m:t>𝑤</m:t>
                        </m:r>
                      </m:sub>
                    </m:sSub>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、关键字陷门</a:t>
                </a:r>
                <a14:m>
                  <m:oMath xmlns:m="http://schemas.openxmlformats.org/officeDocument/2006/math">
                    <m:r>
                      <m:rPr>
                        <m:nor/>
                      </m:rPr>
                      <a:rPr lang="en-US" altLang="zh-CN" sz="2400" dirty="0">
                        <a:latin typeface="楷体" panose="02010609060101010101" pitchFamily="49" charset="-122"/>
                        <a:ea typeface="楷体" panose="02010609060101010101" pitchFamily="49" charset="-122"/>
                      </a:rPr>
                      <m:t>T</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oMath>
                </a14:m>
                <a:r>
                  <a:rPr lang="zh-CN" altLang="en-US" sz="2400" dirty="0">
                    <a:latin typeface="楷体" panose="02010609060101010101" pitchFamily="49" charset="-122"/>
                    <a:ea typeface="楷体" panose="02010609060101010101" pitchFamily="49" charset="-122"/>
                  </a:rPr>
                  <a:t>作为输入。测试算法检查等式</a:t>
                </a:r>
                <a:r>
                  <a:rPr lang="en-US" altLang="zh-CN" sz="2400" dirty="0">
                    <a:latin typeface="楷体" panose="02010609060101010101" pitchFamily="49" charset="-122"/>
                    <a:ea typeface="楷体" panose="02010609060101010101" pitchFamily="49" charset="-122"/>
                  </a:rPr>
                  <a:t>H1</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b="0" i="1" smtClean="0">
                            <a:latin typeface="Cambria Math" panose="02040503050406030204" pitchFamily="18" charset="0"/>
                            <a:ea typeface="楷体" panose="02010609060101010101" pitchFamily="49" charset="-122"/>
                          </a:rPr>
                          <m:t>𝑈</m:t>
                        </m:r>
                      </m:e>
                      <m:sup>
                        <m:r>
                          <m:rPr>
                            <m:nor/>
                          </m:rPr>
                          <a:rPr lang="en-US" altLang="zh-CN" sz="2400" dirty="0">
                            <a:latin typeface="楷体" panose="02010609060101010101" pitchFamily="49" charset="-122"/>
                            <a:ea typeface="楷体" panose="02010609060101010101" pitchFamily="49" charset="-122"/>
                          </a:rPr>
                          <m:t>T</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=V</a:t>
                </a:r>
                <a:r>
                  <a:rPr lang="zh-CN" altLang="en-US" sz="2400" dirty="0">
                    <a:latin typeface="楷体" panose="02010609060101010101" pitchFamily="49" charset="-122"/>
                    <a:ea typeface="楷体" panose="02010609060101010101" pitchFamily="49" charset="-122"/>
                  </a:rPr>
                  <a:t>是否成立。如果是，输出</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；否则输出</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a:t>
                </a:r>
              </a:p>
            </p:txBody>
          </p:sp>
        </mc:Choice>
        <mc:Fallback xmlns="">
          <p:sp>
            <p:nvSpPr>
              <p:cNvPr id="7" name="文本框 6">
                <a:extLst>
                  <a:ext uri="{FF2B5EF4-FFF2-40B4-BE49-F238E27FC236}">
                    <a16:creationId xmlns:a16="http://schemas.microsoft.com/office/drawing/2014/main" id="{84617141-C767-48B3-A5BA-F305E18CB3B1}"/>
                  </a:ext>
                </a:extLst>
              </p:cNvPr>
              <p:cNvSpPr txBox="1">
                <a:spLocks noRot="1" noChangeAspect="1" noMove="1" noResize="1" noEditPoints="1" noAdjustHandles="1" noChangeArrowheads="1" noChangeShapeType="1" noTextEdit="1"/>
              </p:cNvSpPr>
              <p:nvPr/>
            </p:nvSpPr>
            <p:spPr>
              <a:xfrm>
                <a:off x="330382" y="1175532"/>
                <a:ext cx="10607705" cy="913199"/>
              </a:xfrm>
              <a:prstGeom prst="rect">
                <a:avLst/>
              </a:prstGeom>
              <a:blipFill>
                <a:blip r:embed="rId3"/>
                <a:stretch>
                  <a:fillRect l="-862" t="-6000" r="-172" b="-1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A261B68-2274-4EA5-BBE6-B7EAE8524914}"/>
                  </a:ext>
                </a:extLst>
              </p:cNvPr>
              <p:cNvSpPr txBox="1"/>
              <p:nvPr/>
            </p:nvSpPr>
            <p:spPr>
              <a:xfrm>
                <a:off x="392527" y="2943906"/>
                <a:ext cx="10447108" cy="313829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验证：</a:t>
                </a:r>
                <a:r>
                  <a:rPr lang="en-US" altLang="zh-CN" sz="2400" dirty="0">
                    <a:latin typeface="楷体" panose="02010609060101010101" pitchFamily="49" charset="-122"/>
                    <a:ea typeface="楷体" panose="02010609060101010101" pitchFamily="49" charset="-122"/>
                  </a:rPr>
                  <a:t>ss = H1</a:t>
                </a:r>
                <a:r>
                  <a:rPr lang="zh-CN" altLang="en-US" sz="2400" dirty="0">
                    <a:latin typeface="楷体" panose="02010609060101010101" pitchFamily="49" charset="-122"/>
                    <a:ea typeface="楷体" panose="02010609060101010101" pitchFamily="49" charset="-122"/>
                  </a:rPr>
                  <a:t>（</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zh-CN" altLang="en-US" sz="2400" i="1">
                            <a:latin typeface="Cambria Math" panose="02040503050406030204" pitchFamily="18" charset="0"/>
                            <a:ea typeface="楷体" panose="02010609060101010101" pitchFamily="49" charset="-122"/>
                          </a:rPr>
                          <m:t>（</m:t>
                        </m:r>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a:rPr lang="en-US" altLang="zh-CN" sz="2400" b="0" i="1" smtClean="0">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r>
                          <a:rPr lang="zh-CN" altLang="en-US" sz="2400" i="1">
                            <a:solidFill>
                              <a:prstClr val="black"/>
                            </a:solidFill>
                            <a:latin typeface="Cambria Math" panose="02040503050406030204" pitchFamily="18" charset="0"/>
                            <a:ea typeface="楷体" panose="02010609060101010101" pitchFamily="49" charset="-122"/>
                          </a:rPr>
                          <m:t>）</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H1</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solidFill>
                              <a:prstClr val="black"/>
                            </a:solidFill>
                            <a:latin typeface="Cambria Math" panose="02040503050406030204" pitchFamily="18" charset="0"/>
                            <a:ea typeface="楷体" panose="02010609060101010101" pitchFamily="49" charset="-122"/>
                          </a:rPr>
                          <m:t>g</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nor/>
                              </m:rPr>
                              <a:rPr lang="en-US" altLang="zh-CN" sz="2400" dirty="0">
                                <a:latin typeface="楷体" panose="02010609060101010101" pitchFamily="49" charset="-122"/>
                                <a:ea typeface="楷体" panose="02010609060101010101" pitchFamily="49" charset="-122"/>
                              </a:rPr>
                              <m:t>·</m:t>
                            </m:r>
                            <m:r>
                              <m:rPr>
                                <m:sty m:val="p"/>
                              </m:rPr>
                              <a:rPr lang="en-US" altLang="zh-CN" sz="2400" i="1">
                                <a:solidFill>
                                  <a:prstClr val="black"/>
                                </a:solidFill>
                                <a:latin typeface="Cambria Math" panose="02040503050406030204" pitchFamily="18" charset="0"/>
                                <a:ea typeface="楷体" panose="02010609060101010101" pitchFamily="49" charset="-122"/>
                              </a:rPr>
                              <m:t>sk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sup>
                    </m:sSup>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 H1(</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zh-CN" altLang="en-US" sz="2400" i="1">
                            <a:latin typeface="Cambria Math" panose="02040503050406030204" pitchFamily="18" charset="0"/>
                            <a:ea typeface="楷体" panose="02010609060101010101" pitchFamily="49" charset="-122"/>
                          </a:rPr>
                          <m:t>（</m:t>
                        </m:r>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𝑝</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m:rPr>
                                <m:sty m:val="p"/>
                              </m:rPr>
                              <a:rPr lang="en-US" altLang="zh-CN" sz="2400" i="1">
                                <a:solidFill>
                                  <a:prstClr val="black"/>
                                </a:solidFill>
                                <a:latin typeface="Cambria Math" panose="02040503050406030204" pitchFamily="18" charset="0"/>
                                <a:ea typeface="楷体" panose="02010609060101010101" pitchFamily="49" charset="-122"/>
                              </a:rPr>
                              <m:t>s</m:t>
                            </m:r>
                            <m:r>
                              <a:rPr lang="en-US" altLang="zh-CN" sz="2400" i="1">
                                <a:solidFill>
                                  <a:prstClr val="black"/>
                                </a:solidFill>
                                <a:latin typeface="Cambria Math" panose="02040503050406030204" pitchFamily="18" charset="0"/>
                                <a:ea typeface="楷体" panose="02010609060101010101" pitchFamily="49" charset="-122"/>
                              </a:rPr>
                              <m:t>1</m:t>
                            </m:r>
                          </m:sub>
                        </m:sSub>
                        <m:r>
                          <a:rPr lang="zh-CN" altLang="en-US" sz="2400" i="1">
                            <a:solidFill>
                              <a:prstClr val="black"/>
                            </a:solidFill>
                            <a:latin typeface="Cambria Math" panose="02040503050406030204" pitchFamily="18" charset="0"/>
                            <a:ea typeface="楷体" panose="02010609060101010101" pitchFamily="49" charset="-122"/>
                          </a:rPr>
                          <m:t>）</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b="0" i="1" smtClean="0">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sup>
                    </m:sSup>
                  </m:oMath>
                </a14:m>
                <a:r>
                  <a:rPr lang="en-US" altLang="zh-CN" sz="2400" dirty="0">
                    <a:latin typeface="楷体" panose="02010609060101010101" pitchFamily="49" charset="-122"/>
                    <a:ea typeface="楷体" panose="02010609060101010101" pitchFamily="49" charset="-122"/>
                  </a:rPr>
                  <a:t>) =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nor/>
                          </m:rPr>
                          <a:rPr lang="en-US" altLang="zh-CN" sz="2400" dirty="0">
                            <a:latin typeface="楷体" panose="02010609060101010101" pitchFamily="49" charset="-122"/>
                            <a:ea typeface="楷体" panose="02010609060101010101" pitchFamily="49" charset="-122"/>
                          </a:rPr>
                          <m:t>ss</m:t>
                        </m:r>
                      </m:e>
                      <m:sup>
                        <m:r>
                          <a:rPr lang="zh-CN" altLang="en-US" sz="2400" i="1">
                            <a:latin typeface="Cambria Math" panose="02040503050406030204" pitchFamily="18" charset="0"/>
                            <a:ea typeface="楷体" panose="02010609060101010101" pitchFamily="49" charset="-122"/>
                          </a:rPr>
                          <m:t>∗</m:t>
                        </m:r>
                      </m:sup>
                    </m:sSup>
                  </m:oMath>
                </a14:m>
                <a:r>
                  <a:rPr lang="en-US" altLang="zh-CN" sz="2400" dirty="0">
                    <a:latin typeface="楷体" panose="02010609060101010101" pitchFamily="49" charset="-122"/>
                    <a:ea typeface="楷体" panose="02010609060101010101" pitchFamily="49" charset="-122"/>
                  </a:rPr>
                  <a:t>      </a:t>
                </a:r>
              </a:p>
              <a:p>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H1</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b="0" i="1" smtClean="0">
                            <a:latin typeface="Cambria Math" panose="02040503050406030204" pitchFamily="18" charset="0"/>
                            <a:ea typeface="楷体" panose="02010609060101010101" pitchFamily="49" charset="-122"/>
                          </a:rPr>
                          <m:t>𝑈</m:t>
                        </m:r>
                      </m:e>
                      <m:sup>
                        <m:r>
                          <m:rPr>
                            <m:nor/>
                          </m:rPr>
                          <a:rPr lang="en-US" altLang="zh-CN" sz="2400" dirty="0">
                            <a:latin typeface="楷体" panose="02010609060101010101" pitchFamily="49" charset="-122"/>
                            <a:ea typeface="楷体" panose="02010609060101010101" pitchFamily="49" charset="-122"/>
                          </a:rPr>
                          <m:t>T</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H1(</a:t>
                </a:r>
                <a14:m>
                  <m:oMath xmlns:m="http://schemas.openxmlformats.org/officeDocument/2006/math">
                    <m:sSup>
                      <m:sSupPr>
                        <m:ctrlPr>
                          <a:rPr lang="en-US" altLang="zh-CN" sz="2400" i="1" smtClean="0">
                            <a:latin typeface="Cambria Math" panose="02040503050406030204" pitchFamily="18" charset="0"/>
                            <a:ea typeface="楷体" panose="02010609060101010101" pitchFamily="49" charset="-122"/>
                          </a:rPr>
                        </m:ctrlPr>
                      </m:sSupPr>
                      <m:e>
                        <m:sSubSup>
                          <m:sSubSupPr>
                            <m:ctrlPr>
                              <a:rPr lang="en-US" altLang="zh-CN" sz="2400" i="1">
                                <a:latin typeface="Cambria Math" panose="02040503050406030204" pitchFamily="18" charset="0"/>
                                <a:ea typeface="楷体" panose="02010609060101010101" pitchFamily="49" charset="-122"/>
                              </a:rPr>
                            </m:ctrlPr>
                          </m:sSubSupPr>
                          <m:e>
                            <m:r>
                              <a:rPr lang="zh-CN" altLang="en-US" sz="2400" i="1" smtClean="0">
                                <a:latin typeface="Cambria Math" panose="02040503050406030204" pitchFamily="18" charset="0"/>
                                <a:ea typeface="楷体" panose="02010609060101010101" pitchFamily="49" charset="-122"/>
                              </a:rPr>
                              <m:t>（</m:t>
                            </m:r>
                            <m:r>
                              <m:rPr>
                                <m:sty m:val="p"/>
                              </m:rPr>
                              <a:rPr lang="en-US" altLang="zh-CN" sz="2400" i="1">
                                <a:latin typeface="Cambria Math" panose="02040503050406030204" pitchFamily="18" charset="0"/>
                                <a:ea typeface="楷体" panose="02010609060101010101" pitchFamily="49" charset="-122"/>
                              </a:rPr>
                              <m:t>pk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up>
                            <m:r>
                              <m:rPr>
                                <m:sty m:val="p"/>
                              </m:rPr>
                              <a:rPr lang="en-US" altLang="zh-CN" sz="2400" i="1">
                                <a:latin typeface="Cambria Math" panose="02040503050406030204" pitchFamily="18" charset="0"/>
                                <a:ea typeface="楷体" panose="02010609060101010101" pitchFamily="49" charset="-122"/>
                              </a:rPr>
                              <m:t>r</m:t>
                            </m:r>
                          </m:sup>
                        </m:sSubSup>
                        <m:r>
                          <a:rPr lang="zh-CN" altLang="en-US" sz="2400" i="1">
                            <a:latin typeface="Cambria Math" panose="02040503050406030204" pitchFamily="18" charset="0"/>
                            <a:ea typeface="楷体" panose="02010609060101010101" pitchFamily="49" charset="-122"/>
                          </a:rPr>
                          <m:t>）</m:t>
                        </m:r>
                      </m:e>
                      <m:sup>
                        <m:sSup>
                          <m:sSupPr>
                            <m:ctrlPr>
                              <a:rPr lang="en-US" altLang="zh-CN" sz="2400" i="1">
                                <a:latin typeface="Cambria Math" panose="02040503050406030204" pitchFamily="18" charset="0"/>
                                <a:ea typeface="楷体" panose="02010609060101010101" pitchFamily="49" charset="-122"/>
                              </a:rPr>
                            </m:ctrlPr>
                          </m:sSupPr>
                          <m:e>
                            <m:r>
                              <m:rPr>
                                <m:nor/>
                              </m:rPr>
                              <a:rPr lang="zh-CN" altLang="en-US" sz="2400" dirty="0">
                                <a:latin typeface="楷体" panose="02010609060101010101" pitchFamily="49" charset="-122"/>
                                <a:ea typeface="楷体" panose="02010609060101010101" pitchFamily="49" charset="-122"/>
                              </a:rPr>
                              <m:t>（</m:t>
                            </m:r>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Sub>
                            <m:r>
                              <m:rPr>
                                <m:nor/>
                              </m:rPr>
                              <a:rPr lang="zh-CN" altLang="en-US" sz="2400" dirty="0">
                                <a:latin typeface="楷体" panose="02010609060101010101" pitchFamily="49" charset="-122"/>
                                <a:ea typeface="楷体" panose="02010609060101010101" pitchFamily="49" charset="-122"/>
                              </a:rPr>
                              <m:t>）</m:t>
                            </m:r>
                          </m:e>
                          <m:sup>
                            <m:r>
                              <m:rPr>
                                <m:nor/>
                              </m:rPr>
                              <a:rPr lang="zh-CN" altLang="en-US" sz="2400" dirty="0">
                                <a:latin typeface="楷体" panose="02010609060101010101" pitchFamily="49" charset="-122"/>
                                <a:ea typeface="楷体" panose="02010609060101010101" pitchFamily="49" charset="-122"/>
                              </a:rPr>
                              <m:t>−</m:t>
                            </m:r>
                            <m:r>
                              <m:rPr>
                                <m:nor/>
                              </m:rPr>
                              <a:rPr lang="en-US" altLang="zh-CN" sz="2400" dirty="0">
                                <a:latin typeface="楷体" panose="02010609060101010101" pitchFamily="49" charset="-122"/>
                                <a:ea typeface="楷体" panose="02010609060101010101" pitchFamily="49" charset="-122"/>
                              </a:rPr>
                              <m:t>1</m:t>
                            </m:r>
                          </m:sup>
                        </m:sSup>
                        <m:r>
                          <m:rPr>
                            <m:nor/>
                          </m:rPr>
                          <a:rPr lang="en-US" altLang="zh-CN" sz="2400" dirty="0">
                            <a:latin typeface="楷体" panose="02010609060101010101" pitchFamily="49" charset="-122"/>
                            <a:ea typeface="楷体" panose="02010609060101010101" pitchFamily="49" charset="-122"/>
                          </a:rPr>
                          <m:t>·</m:t>
                        </m:r>
                        <m:r>
                          <m:rPr>
                            <m:nor/>
                          </m:rPr>
                          <a:rPr lang="en-US" altLang="zh-CN" sz="2400" dirty="0">
                            <a:latin typeface="楷体" panose="02010609060101010101" pitchFamily="49" charset="-122"/>
                            <a:ea typeface="楷体" panose="02010609060101010101" pitchFamily="49" charset="-122"/>
                          </a:rPr>
                          <m:t>H</m:t>
                        </m:r>
                        <m:r>
                          <m:rPr>
                            <m:nor/>
                          </m:rPr>
                          <a:rPr lang="zh-CN" altLang="en-US" sz="2400" dirty="0">
                            <a:latin typeface="楷体" panose="02010609060101010101" pitchFamily="49" charset="-122"/>
                            <a:ea typeface="楷体" panose="02010609060101010101" pitchFamily="49" charset="-122"/>
                          </a:rPr>
                          <m:t>（</m:t>
                        </m:r>
                        <m:r>
                          <m:rPr>
                            <m:nor/>
                          </m:rPr>
                          <a:rPr lang="en-US" altLang="zh-CN" sz="2400" dirty="0">
                            <a:ea typeface="楷体" panose="02010609060101010101" pitchFamily="49" charset="-122"/>
                          </a:rPr>
                          <m:t> </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r>
                          <m:rPr>
                            <m:nor/>
                          </m:rPr>
                          <a:rPr lang="en-US" altLang="zh-CN" sz="2400" dirty="0">
                            <a:latin typeface="楷体" panose="02010609060101010101" pitchFamily="49" charset="-122"/>
                            <a:ea typeface="楷体" panose="02010609060101010101" pitchFamily="49" charset="-122"/>
                          </a:rPr>
                          <m:t>|| </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ss</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r>
                          <m:rPr>
                            <m:nor/>
                          </m:rPr>
                          <a:rPr lang="zh-CN" altLang="en-US" sz="2400" dirty="0">
                            <a:latin typeface="楷体" panose="02010609060101010101" pitchFamily="49" charset="-122"/>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m:t>
                    </m:r>
                  </m:oMath>
                </a14:m>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H1</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14:m>
                  <m:oMath xmlns:m="http://schemas.openxmlformats.org/officeDocument/2006/math">
                    <m:sSup>
                      <m:sSupPr>
                        <m:ctrlPr>
                          <a:rPr lang="en-US" altLang="zh-CN" sz="2400" i="1" smtClean="0">
                            <a:latin typeface="Cambria Math" panose="02040503050406030204" pitchFamily="18" charset="0"/>
                            <a:ea typeface="楷体" panose="02010609060101010101" pitchFamily="49" charset="-122"/>
                          </a:rPr>
                        </m:ctrlPr>
                      </m:sSupPr>
                      <m:e>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solidFill>
                                  <a:prstClr val="black"/>
                                </a:solidFill>
                                <a:latin typeface="Cambria Math" panose="02040503050406030204" pitchFamily="18" charset="0"/>
                                <a:ea typeface="楷体" panose="02010609060101010101" pitchFamily="49" charset="-122"/>
                              </a:rPr>
                              <m:t>g</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Sub>
                            <m:r>
                              <m:rPr>
                                <m:nor/>
                              </m:rPr>
                              <a:rPr lang="en-US" altLang="zh-CN" sz="2400" dirty="0">
                                <a:latin typeface="楷体" panose="02010609060101010101" pitchFamily="49" charset="-122"/>
                                <a:ea typeface="楷体" panose="02010609060101010101" pitchFamily="49" charset="-122"/>
                              </a:rPr>
                              <m:t>·</m:t>
                            </m:r>
                            <m:r>
                              <m:rPr>
                                <m:sty m:val="p"/>
                              </m:rPr>
                              <a:rPr lang="en-US" altLang="zh-CN" sz="2400" i="1" dirty="0" smtClean="0">
                                <a:latin typeface="Cambria Math" panose="02040503050406030204" pitchFamily="18" charset="0"/>
                                <a:ea typeface="楷体" panose="02010609060101010101" pitchFamily="49" charset="-122"/>
                              </a:rPr>
                              <m:t>r</m:t>
                            </m:r>
                          </m:sup>
                        </m:sSup>
                        <m:r>
                          <a:rPr lang="zh-CN" altLang="en-US" sz="2400" i="1">
                            <a:solidFill>
                              <a:prstClr val="black"/>
                            </a:solidFill>
                            <a:latin typeface="Cambria Math" panose="02040503050406030204" pitchFamily="18" charset="0"/>
                            <a:ea typeface="楷体" panose="02010609060101010101" pitchFamily="49" charset="-122"/>
                          </a:rPr>
                          <m:t>）</m:t>
                        </m:r>
                      </m:e>
                      <m:sup>
                        <m:sSup>
                          <m:sSupPr>
                            <m:ctrlPr>
                              <a:rPr lang="en-US" altLang="zh-CN" sz="2400" i="1">
                                <a:latin typeface="Cambria Math" panose="02040503050406030204" pitchFamily="18" charset="0"/>
                                <a:ea typeface="楷体" panose="02010609060101010101" pitchFamily="49" charset="-122"/>
                              </a:rPr>
                            </m:ctrlPr>
                          </m:sSupPr>
                          <m:e>
                            <m:r>
                              <m:rPr>
                                <m:nor/>
                              </m:rPr>
                              <a:rPr lang="zh-CN" altLang="en-US" sz="2400" dirty="0">
                                <a:latin typeface="楷体" panose="02010609060101010101" pitchFamily="49" charset="-122"/>
                                <a:ea typeface="楷体" panose="02010609060101010101" pitchFamily="49" charset="-122"/>
                              </a:rPr>
                              <m:t>（</m:t>
                            </m:r>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Sub>
                            <m:r>
                              <m:rPr>
                                <m:nor/>
                              </m:rPr>
                              <a:rPr lang="zh-CN" altLang="en-US" sz="2400" dirty="0">
                                <a:latin typeface="楷体" panose="02010609060101010101" pitchFamily="49" charset="-122"/>
                                <a:ea typeface="楷体" panose="02010609060101010101" pitchFamily="49" charset="-122"/>
                              </a:rPr>
                              <m:t>）</m:t>
                            </m:r>
                          </m:e>
                          <m:sup>
                            <m:r>
                              <m:rPr>
                                <m:nor/>
                              </m:rPr>
                              <a:rPr lang="zh-CN" altLang="en-US" sz="2400" dirty="0">
                                <a:latin typeface="楷体" panose="02010609060101010101" pitchFamily="49" charset="-122"/>
                                <a:ea typeface="楷体" panose="02010609060101010101" pitchFamily="49" charset="-122"/>
                              </a:rPr>
                              <m:t>−</m:t>
                            </m:r>
                            <m:r>
                              <m:rPr>
                                <m:nor/>
                              </m:rPr>
                              <a:rPr lang="en-US" altLang="zh-CN" sz="2400" dirty="0">
                                <a:latin typeface="楷体" panose="02010609060101010101" pitchFamily="49" charset="-122"/>
                                <a:ea typeface="楷体" panose="02010609060101010101" pitchFamily="49" charset="-122"/>
                              </a:rPr>
                              <m:t>1</m:t>
                            </m:r>
                          </m:sup>
                        </m:sSup>
                        <m:r>
                          <m:rPr>
                            <m:nor/>
                          </m:rPr>
                          <a:rPr lang="en-US" altLang="zh-CN" sz="2400" dirty="0">
                            <a:latin typeface="楷体" panose="02010609060101010101" pitchFamily="49" charset="-122"/>
                            <a:ea typeface="楷体" panose="02010609060101010101" pitchFamily="49" charset="-122"/>
                          </a:rPr>
                          <m:t>·</m:t>
                        </m:r>
                        <m:r>
                          <m:rPr>
                            <m:nor/>
                          </m:rPr>
                          <a:rPr lang="en-US" altLang="zh-CN" sz="2400" dirty="0">
                            <a:latin typeface="楷体" panose="02010609060101010101" pitchFamily="49" charset="-122"/>
                            <a:ea typeface="楷体" panose="02010609060101010101" pitchFamily="49" charset="-122"/>
                          </a:rPr>
                          <m:t>H</m:t>
                        </m:r>
                        <m:r>
                          <m:rPr>
                            <m:nor/>
                          </m:rPr>
                          <a:rPr lang="zh-CN" altLang="en-US" sz="2400" dirty="0">
                            <a:latin typeface="楷体" panose="02010609060101010101" pitchFamily="49" charset="-122"/>
                            <a:ea typeface="楷体" panose="02010609060101010101" pitchFamily="49" charset="-122"/>
                          </a:rPr>
                          <m:t>（</m:t>
                        </m:r>
                        <m:r>
                          <m:rPr>
                            <m:nor/>
                          </m:rPr>
                          <a:rPr lang="en-US" altLang="zh-CN" sz="2400" dirty="0">
                            <a:ea typeface="楷体" panose="02010609060101010101" pitchFamily="49" charset="-122"/>
                          </a:rPr>
                          <m:t> </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r>
                          <m:rPr>
                            <m:nor/>
                          </m:rPr>
                          <a:rPr lang="en-US" altLang="zh-CN" sz="2400" dirty="0">
                            <a:latin typeface="楷体" panose="02010609060101010101" pitchFamily="49" charset="-122"/>
                            <a:ea typeface="楷体" panose="02010609060101010101" pitchFamily="49" charset="-122"/>
                          </a:rPr>
                          <m:t>|| </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ss</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r>
                          <m:rPr>
                            <m:nor/>
                          </m:rPr>
                          <a:rPr lang="zh-CN" altLang="en-US" sz="2400" dirty="0">
                            <a:latin typeface="楷体" panose="02010609060101010101" pitchFamily="49" charset="-122"/>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m:t>
                    </m:r>
                  </m:oMath>
                </a14:m>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 H1</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solidFill>
                              <a:prstClr val="black"/>
                            </a:solidFill>
                            <a:latin typeface="Cambria Math" panose="02040503050406030204" pitchFamily="18" charset="0"/>
                            <a:ea typeface="楷体" panose="02010609060101010101" pitchFamily="49" charset="-122"/>
                          </a:rPr>
                          <m:t>g</m:t>
                        </m:r>
                      </m:e>
                      <m:sup>
                        <m:r>
                          <m:rPr>
                            <m:sty m:val="p"/>
                          </m:rPr>
                          <a:rPr lang="en-US" altLang="zh-CN" sz="2400" i="1" dirty="0">
                            <a:latin typeface="Cambria Math" panose="02040503050406030204" pitchFamily="18" charset="0"/>
                            <a:ea typeface="楷体" panose="02010609060101010101" pitchFamily="49" charset="-122"/>
                          </a:rPr>
                          <m:t>r</m:t>
                        </m:r>
                        <m:r>
                          <m:rPr>
                            <m:nor/>
                          </m:rPr>
                          <a:rPr lang="en-US" altLang="zh-CN" sz="2400" dirty="0">
                            <a:latin typeface="楷体" panose="02010609060101010101" pitchFamily="49" charset="-122"/>
                            <a:ea typeface="楷体" panose="02010609060101010101" pitchFamily="49" charset="-122"/>
                          </a:rPr>
                          <m:t>·</m:t>
                        </m:r>
                        <m:r>
                          <m:rPr>
                            <m:nor/>
                          </m:rPr>
                          <a:rPr lang="en-US" altLang="zh-CN" sz="2400" dirty="0">
                            <a:latin typeface="楷体" panose="02010609060101010101" pitchFamily="49" charset="-122"/>
                            <a:ea typeface="楷体" panose="02010609060101010101" pitchFamily="49" charset="-122"/>
                          </a:rPr>
                          <m:t>H</m:t>
                        </m:r>
                        <m:r>
                          <m:rPr>
                            <m:nor/>
                          </m:rPr>
                          <a:rPr lang="zh-CN" altLang="en-US" sz="2400" dirty="0">
                            <a:latin typeface="楷体" panose="02010609060101010101" pitchFamily="49" charset="-122"/>
                            <a:ea typeface="楷体" panose="02010609060101010101" pitchFamily="49" charset="-122"/>
                          </a:rPr>
                          <m:t>（</m:t>
                        </m:r>
                        <m:r>
                          <m:rPr>
                            <m:nor/>
                          </m:rPr>
                          <a:rPr lang="en-US" altLang="zh-CN" sz="2400" dirty="0">
                            <a:ea typeface="楷体" panose="02010609060101010101" pitchFamily="49" charset="-122"/>
                          </a:rPr>
                          <m:t> </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r>
                          <m:rPr>
                            <m:nor/>
                          </m:rPr>
                          <a:rPr lang="en-US" altLang="zh-CN" sz="2400" dirty="0">
                            <a:latin typeface="楷体" panose="02010609060101010101" pitchFamily="49" charset="-122"/>
                            <a:ea typeface="楷体" panose="02010609060101010101" pitchFamily="49" charset="-122"/>
                          </a:rPr>
                          <m:t>|| </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ss</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r>
                      <a:rPr lang="zh-CN" altLang="en-US" sz="2400" i="1">
                        <a:latin typeface="Cambria Math" panose="02040503050406030204" pitchFamily="18" charset="0"/>
                        <a:ea typeface="楷体" panose="02010609060101010101" pitchFamily="49" charset="-122"/>
                      </a:rPr>
                      <m:t>）</m:t>
                    </m:r>
                  </m:oMath>
                </a14:m>
                <a:r>
                  <a:rPr lang="en-US" altLang="zh-CN" sz="2400" dirty="0">
                    <a:latin typeface="楷体" panose="02010609060101010101" pitchFamily="49" charset="-122"/>
                    <a:ea typeface="楷体" panose="02010609060101010101" pitchFamily="49" charset="-122"/>
                  </a:rPr>
                  <a:t>= V</a:t>
                </a:r>
              </a:p>
              <a:p>
                <a:endParaRPr lang="zh-CN" altLang="en-US" sz="2400" dirty="0">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2A261B68-2274-4EA5-BBE6-B7EAE8524914}"/>
                  </a:ext>
                </a:extLst>
              </p:cNvPr>
              <p:cNvSpPr txBox="1">
                <a:spLocks noRot="1" noChangeAspect="1" noMove="1" noResize="1" noEditPoints="1" noAdjustHandles="1" noChangeArrowheads="1" noChangeShapeType="1" noTextEdit="1"/>
              </p:cNvSpPr>
              <p:nvPr/>
            </p:nvSpPr>
            <p:spPr>
              <a:xfrm>
                <a:off x="392527" y="2943906"/>
                <a:ext cx="10447108" cy="3138295"/>
              </a:xfrm>
              <a:prstGeom prst="rect">
                <a:avLst/>
              </a:prstGeom>
              <a:blipFill>
                <a:blip r:embed="rId4"/>
                <a:stretch>
                  <a:fillRect l="-875" t="-1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749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1826141"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安全模型</a:t>
            </a:r>
          </a:p>
        </p:txBody>
      </p:sp>
      <p:sp>
        <p:nvSpPr>
          <p:cNvPr id="9" name="文本框 8">
            <a:extLst>
              <a:ext uri="{FF2B5EF4-FFF2-40B4-BE49-F238E27FC236}">
                <a16:creationId xmlns:a16="http://schemas.microsoft.com/office/drawing/2014/main" id="{5F6F07F0-1FE0-44EC-8C76-D30F39723114}"/>
              </a:ext>
            </a:extLst>
          </p:cNvPr>
          <p:cNvSpPr txBox="1"/>
          <p:nvPr/>
        </p:nvSpPr>
        <p:spPr>
          <a:xfrm>
            <a:off x="659167" y="860640"/>
            <a:ext cx="6094520"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CIND-CKA GAME</a:t>
            </a:r>
            <a:r>
              <a:rPr lang="zh-CN" altLang="en-US" sz="2400" dirty="0">
                <a:latin typeface="Times New Roman" panose="02020603050405020304" pitchFamily="18" charset="0"/>
                <a:cs typeface="Times New Roman" panose="02020603050405020304" pitchFamily="18" charset="0"/>
              </a:rPr>
              <a:t>：</a:t>
            </a:r>
          </a:p>
        </p:txBody>
      </p:sp>
      <p:sp>
        <p:nvSpPr>
          <p:cNvPr id="11" name="文本框 10">
            <a:extLst>
              <a:ext uri="{FF2B5EF4-FFF2-40B4-BE49-F238E27FC236}">
                <a16:creationId xmlns:a16="http://schemas.microsoft.com/office/drawing/2014/main" id="{31A478EE-8111-4FED-884A-E4DA3C32810E}"/>
              </a:ext>
            </a:extLst>
          </p:cNvPr>
          <p:cNvSpPr txBox="1"/>
          <p:nvPr/>
        </p:nvSpPr>
        <p:spPr>
          <a:xfrm>
            <a:off x="659167" y="1480580"/>
            <a:ext cx="6094520" cy="400110"/>
          </a:xfrm>
          <a:prstGeom prst="rect">
            <a:avLst/>
          </a:prstGeom>
          <a:noFill/>
        </p:spPr>
        <p:txBody>
          <a:bodyPr wrap="square">
            <a:spAutoFit/>
          </a:bodyPr>
          <a:lstStyle/>
          <a:p>
            <a:r>
              <a:rPr lang="zh-CN" altLang="en-US" sz="2000" dirty="0"/>
              <a:t>假设</a:t>
            </a:r>
            <a:r>
              <a:rPr lang="en-US" altLang="zh-CN" sz="2000" dirty="0"/>
              <a:t>A1</a:t>
            </a:r>
            <a:r>
              <a:rPr lang="zh-CN" altLang="en-US" sz="2000" dirty="0"/>
              <a:t>是恶意服务器或外部攻击者，</a:t>
            </a:r>
            <a:r>
              <a:rPr lang="en-US" altLang="zh-CN" sz="2000" dirty="0"/>
              <a:t>B</a:t>
            </a:r>
            <a:r>
              <a:rPr lang="zh-CN" altLang="en-US" sz="2000" dirty="0"/>
              <a:t>是挑战者。</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AEBD2157-8F96-4210-8BF7-156AC31FD5A0}"/>
                  </a:ext>
                </a:extLst>
              </p:cNvPr>
              <p:cNvSpPr txBox="1"/>
              <p:nvPr/>
            </p:nvSpPr>
            <p:spPr>
              <a:xfrm>
                <a:off x="659167" y="2085285"/>
                <a:ext cx="11050480" cy="1200329"/>
              </a:xfrm>
              <a:prstGeom prst="rect">
                <a:avLst/>
              </a:prstGeom>
              <a:noFill/>
            </p:spPr>
            <p:txBody>
              <a:bodyPr wrap="square">
                <a:spAutoFit/>
              </a:bodyPr>
              <a:lstStyle/>
              <a:p>
                <a:r>
                  <a:rPr lang="zh-CN" altLang="en-US" dirty="0"/>
                  <a:t>初始化：挑战者</a:t>
                </a:r>
                <a:r>
                  <a:rPr lang="en-US" altLang="zh-CN" dirty="0"/>
                  <a:t>B</a:t>
                </a:r>
                <a:r>
                  <a:rPr lang="zh-CN" altLang="en-US" dirty="0"/>
                  <a:t>以安全参数</a:t>
                </a:r>
                <a:r>
                  <a:rPr lang="en-US" altLang="zh-CN" dirty="0"/>
                  <a:t>λ</a:t>
                </a:r>
                <a:r>
                  <a:rPr lang="zh-CN" altLang="en-US" dirty="0"/>
                  <a:t>为输入，通过算法输出全局参数</a:t>
                </a:r>
                <a:r>
                  <a:rPr lang="en-US" altLang="zh-CN" dirty="0"/>
                  <a:t>GP=</a:t>
                </a:r>
                <a:r>
                  <a:rPr lang="zh-CN" altLang="en-US" dirty="0"/>
                  <a:t>（</a:t>
                </a:r>
                <a:r>
                  <a:rPr lang="en-US" altLang="zh-CN" dirty="0"/>
                  <a:t>G</a:t>
                </a:r>
                <a:r>
                  <a:rPr lang="zh-CN" altLang="en-US" dirty="0"/>
                  <a:t>，</a:t>
                </a:r>
                <a:r>
                  <a:rPr lang="en-US" altLang="zh-CN" dirty="0"/>
                  <a:t>q</a:t>
                </a:r>
                <a:r>
                  <a:rPr lang="zh-CN" altLang="en-US" dirty="0"/>
                  <a:t>，</a:t>
                </a:r>
                <a:r>
                  <a:rPr lang="en-US" altLang="zh-CN" dirty="0"/>
                  <a:t>G</a:t>
                </a:r>
                <a:r>
                  <a:rPr lang="zh-CN" altLang="en-US" dirty="0"/>
                  <a:t>，</a:t>
                </a:r>
                <a:r>
                  <a:rPr lang="en-US" altLang="zh-CN" dirty="0"/>
                  <a:t>H</a:t>
                </a:r>
                <a:r>
                  <a:rPr lang="zh-CN" altLang="en-US" dirty="0"/>
                  <a:t>，</a:t>
                </a:r>
                <a:r>
                  <a:rPr lang="en-US" altLang="zh-CN" dirty="0"/>
                  <a:t>H1</a:t>
                </a:r>
                <a:r>
                  <a:rPr lang="zh-CN" altLang="en-US" dirty="0"/>
                  <a:t>，</a:t>
                </a:r>
                <a:r>
                  <a:rPr lang="en-US" altLang="zh-CN" dirty="0"/>
                  <a:t>KSw</a:t>
                </a:r>
                <a:r>
                  <a:rPr lang="zh-CN" altLang="en-US" dirty="0"/>
                  <a:t>）、</a:t>
                </a:r>
                <a:r>
                  <a:rPr lang="en-US" altLang="zh-CN" dirty="0"/>
                  <a:t>DO</a:t>
                </a:r>
                <a:r>
                  <a:rPr lang="zh-CN" altLang="en-US" dirty="0"/>
                  <a:t>的公私钥对和</a:t>
                </a:r>
                <a:r>
                  <a:rPr lang="en-US" altLang="zh-CN" dirty="0"/>
                  <a:t>DU</a:t>
                </a:r>
                <a:r>
                  <a:rPr lang="zh-CN" altLang="en-US" dirty="0"/>
                  <a:t>的公私钥对。挑战者</a:t>
                </a:r>
                <a:r>
                  <a:rPr lang="en-US" altLang="zh-CN" dirty="0"/>
                  <a:t>B</a:t>
                </a:r>
                <a:r>
                  <a:rPr lang="zh-CN" altLang="en-US" dirty="0"/>
                  <a:t>向攻击者</a:t>
                </a:r>
                <a:r>
                  <a:rPr lang="en-US" altLang="zh-CN" dirty="0"/>
                  <a:t>A1</a:t>
                </a:r>
                <a:r>
                  <a:rPr lang="zh-CN" altLang="en-US" dirty="0"/>
                  <a:t>发送公钥</a:t>
                </a:r>
                <a14:m>
                  <m:oMath xmlns:m="http://schemas.openxmlformats.org/officeDocument/2006/math">
                    <m:sSub>
                      <m:sSubPr>
                        <m:ctrlPr>
                          <a:rPr lang="en-US" altLang="zh-CN" i="1" smtClean="0">
                            <a:solidFill>
                              <a:prstClr val="black"/>
                            </a:solidFill>
                            <a:latin typeface="Cambria Math" panose="02040503050406030204" pitchFamily="18" charset="0"/>
                            <a:ea typeface="楷体" panose="02010609060101010101" pitchFamily="49" charset="-122"/>
                          </a:rPr>
                        </m:ctrlPr>
                      </m:sSubPr>
                      <m:e>
                        <m:r>
                          <m:rPr>
                            <m:sty m:val="p"/>
                          </m:rPr>
                          <a:rPr lang="en-US" altLang="zh-CN" i="1">
                            <a:solidFill>
                              <a:prstClr val="black"/>
                            </a:solidFill>
                            <a:latin typeface="Cambria Math" panose="02040503050406030204" pitchFamily="18" charset="0"/>
                            <a:ea typeface="楷体" panose="02010609060101010101" pitchFamily="49" charset="-122"/>
                          </a:rPr>
                          <m:t>pk</m:t>
                        </m:r>
                      </m:e>
                      <m:sub>
                        <m:r>
                          <m:rPr>
                            <m:sty m:val="p"/>
                          </m:rPr>
                          <a:rPr lang="en-US" altLang="zh-CN" i="1">
                            <a:solidFill>
                              <a:prstClr val="black"/>
                            </a:solidFill>
                            <a:latin typeface="Cambria Math" panose="02040503050406030204" pitchFamily="18" charset="0"/>
                            <a:ea typeface="楷体" panose="02010609060101010101" pitchFamily="49" charset="-122"/>
                          </a:rPr>
                          <m:t>s</m:t>
                        </m:r>
                      </m:sub>
                    </m:sSub>
                    <m:r>
                      <a:rPr lang="en-US" altLang="zh-CN" i="1">
                        <a:solidFill>
                          <a:prstClr val="black"/>
                        </a:solidFill>
                        <a:latin typeface="Cambria Math" panose="02040503050406030204" pitchFamily="18" charset="0"/>
                        <a:ea typeface="楷体" panose="02010609060101010101" pitchFamily="49" charset="-122"/>
                      </a:rPr>
                      <m:t> </m:t>
                    </m:r>
                  </m:oMath>
                </a14:m>
                <a:r>
                  <a:rPr lang="zh-CN" altLang="en-US" dirty="0"/>
                  <a:t>、</a:t>
                </a:r>
                <a14:m>
                  <m:oMath xmlns:m="http://schemas.openxmlformats.org/officeDocument/2006/math">
                    <m:sSub>
                      <m:sSubPr>
                        <m:ctrlPr>
                          <a:rPr lang="en-US" altLang="zh-CN" i="1">
                            <a:solidFill>
                              <a:prstClr val="black"/>
                            </a:solidFill>
                            <a:latin typeface="Cambria Math" panose="02040503050406030204" pitchFamily="18" charset="0"/>
                            <a:ea typeface="楷体" panose="02010609060101010101" pitchFamily="49" charset="-122"/>
                          </a:rPr>
                        </m:ctrlPr>
                      </m:sSubPr>
                      <m:e>
                        <m:r>
                          <m:rPr>
                            <m:sty m:val="p"/>
                          </m:rPr>
                          <a:rPr lang="en-US" altLang="zh-CN" i="1">
                            <a:solidFill>
                              <a:prstClr val="black"/>
                            </a:solidFill>
                            <a:latin typeface="Cambria Math" panose="02040503050406030204" pitchFamily="18" charset="0"/>
                            <a:ea typeface="楷体" panose="02010609060101010101" pitchFamily="49" charset="-122"/>
                          </a:rPr>
                          <m:t>pk</m:t>
                        </m:r>
                      </m:e>
                      <m:sub>
                        <m:r>
                          <a:rPr lang="en-US" altLang="zh-CN" b="0" i="1" smtClean="0">
                            <a:solidFill>
                              <a:prstClr val="black"/>
                            </a:solidFill>
                            <a:latin typeface="Cambria Math" panose="02040503050406030204" pitchFamily="18" charset="0"/>
                            <a:ea typeface="楷体" panose="02010609060101010101" pitchFamily="49" charset="-122"/>
                          </a:rPr>
                          <m:t>𝑅</m:t>
                        </m:r>
                      </m:sub>
                    </m:sSub>
                  </m:oMath>
                </a14:m>
                <a:r>
                  <a:rPr lang="zh-CN" altLang="en-US" dirty="0"/>
                  <a:t>和全局参数</a:t>
                </a:r>
                <a:r>
                  <a:rPr lang="en-US" altLang="zh-CN" dirty="0"/>
                  <a:t>GP</a:t>
                </a:r>
                <a:r>
                  <a:rPr lang="zh-CN" altLang="en-US" dirty="0"/>
                  <a:t>。</a:t>
                </a:r>
                <a:endParaRPr lang="en-US" altLang="zh-CN" dirty="0"/>
              </a:p>
              <a:p>
                <a:endParaRPr lang="en-US" altLang="zh-CN" dirty="0"/>
              </a:p>
              <a:p>
                <a:r>
                  <a:rPr lang="zh-CN" altLang="en-US" b="1" dirty="0">
                    <a:solidFill>
                      <a:srgbClr val="FF0000"/>
                    </a:solidFill>
                  </a:rPr>
                  <a:t>阶段</a:t>
                </a:r>
                <a:r>
                  <a:rPr lang="en-US" altLang="zh-CN" b="1" dirty="0">
                    <a:solidFill>
                      <a:srgbClr val="FF0000"/>
                    </a:solidFill>
                  </a:rPr>
                  <a:t>1</a:t>
                </a:r>
                <a:r>
                  <a:rPr lang="zh-CN" altLang="en-US" dirty="0"/>
                  <a:t>：攻击者</a:t>
                </a:r>
                <a:r>
                  <a:rPr lang="en-US" altLang="zh-CN" dirty="0"/>
                  <a:t>A1</a:t>
                </a:r>
                <a:r>
                  <a:rPr lang="zh-CN" altLang="en-US" dirty="0"/>
                  <a:t>自适应地对挑战者</a:t>
                </a:r>
                <a:r>
                  <a:rPr lang="en-US" altLang="zh-CN" dirty="0"/>
                  <a:t>B</a:t>
                </a:r>
                <a:r>
                  <a:rPr lang="zh-CN" altLang="en-US" dirty="0"/>
                  <a:t>进行一系列查询。挑战者</a:t>
                </a:r>
                <a:r>
                  <a:rPr lang="en-US" altLang="zh-CN" dirty="0"/>
                  <a:t>B</a:t>
                </a:r>
                <a:r>
                  <a:rPr lang="zh-CN" altLang="en-US" dirty="0"/>
                  <a:t>运行模拟器如下：</a:t>
                </a:r>
              </a:p>
            </p:txBody>
          </p:sp>
        </mc:Choice>
        <mc:Fallback>
          <p:sp>
            <p:nvSpPr>
              <p:cNvPr id="13" name="文本框 12">
                <a:extLst>
                  <a:ext uri="{FF2B5EF4-FFF2-40B4-BE49-F238E27FC236}">
                    <a16:creationId xmlns:a16="http://schemas.microsoft.com/office/drawing/2014/main" id="{AEBD2157-8F96-4210-8BF7-156AC31FD5A0}"/>
                  </a:ext>
                </a:extLst>
              </p:cNvPr>
              <p:cNvSpPr txBox="1">
                <a:spLocks noRot="1" noChangeAspect="1" noMove="1" noResize="1" noEditPoints="1" noAdjustHandles="1" noChangeArrowheads="1" noChangeShapeType="1" noTextEdit="1"/>
              </p:cNvSpPr>
              <p:nvPr/>
            </p:nvSpPr>
            <p:spPr>
              <a:xfrm>
                <a:off x="659167" y="2085285"/>
                <a:ext cx="11050480" cy="1200329"/>
              </a:xfrm>
              <a:prstGeom prst="rect">
                <a:avLst/>
              </a:prstGeom>
              <a:blipFill>
                <a:blip r:embed="rId3"/>
                <a:stretch>
                  <a:fillRect l="-441" t="-3046" b="-710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FB4131E9-1440-49CE-9E89-BC8DC56FFDA7}"/>
              </a:ext>
            </a:extLst>
          </p:cNvPr>
          <p:cNvSpPr txBox="1"/>
          <p:nvPr/>
        </p:nvSpPr>
        <p:spPr>
          <a:xfrm>
            <a:off x="1191826" y="3426314"/>
            <a:ext cx="9612297" cy="369332"/>
          </a:xfrm>
          <a:prstGeom prst="rect">
            <a:avLst/>
          </a:prstGeom>
          <a:noFill/>
        </p:spPr>
        <p:txBody>
          <a:bodyPr wrap="square">
            <a:spAutoFit/>
          </a:bodyPr>
          <a:lstStyle/>
          <a:p>
            <a:r>
              <a:rPr lang="en-US" altLang="zh-CN" dirty="0"/>
              <a:t>a</a:t>
            </a:r>
            <a:r>
              <a:rPr lang="zh-CN" altLang="en-US" dirty="0"/>
              <a:t>、 密文查询：挑战者</a:t>
            </a:r>
            <a:r>
              <a:rPr lang="en-US" altLang="zh-CN" dirty="0"/>
              <a:t>B</a:t>
            </a:r>
            <a:r>
              <a:rPr lang="zh-CN" altLang="en-US" dirty="0"/>
              <a:t>通过加密算法对攻击者</a:t>
            </a:r>
            <a:r>
              <a:rPr lang="en-US" altLang="zh-CN" dirty="0"/>
              <a:t>A1</a:t>
            </a:r>
            <a:r>
              <a:rPr lang="zh-CN" altLang="en-US" dirty="0"/>
              <a:t>的关键字</a:t>
            </a:r>
            <a:r>
              <a:rPr lang="en-US" altLang="zh-CN" dirty="0"/>
              <a:t>w</a:t>
            </a:r>
            <a:r>
              <a:rPr lang="zh-CN" altLang="en-US" dirty="0"/>
              <a:t>的密文查询</a:t>
            </a:r>
            <a:r>
              <a:rPr lang="en-US" altLang="zh-CN" dirty="0" err="1"/>
              <a:t>Cw</a:t>
            </a:r>
            <a:r>
              <a:rPr lang="zh-CN" altLang="en-US" dirty="0"/>
              <a:t>作出响应。</a:t>
            </a:r>
            <a:endParaRPr lang="en-US" altLang="zh-CN" dirty="0"/>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158C2A79-51D8-49EE-8116-037D2C15F44C}"/>
                  </a:ext>
                </a:extLst>
              </p:cNvPr>
              <p:cNvSpPr txBox="1"/>
              <p:nvPr/>
            </p:nvSpPr>
            <p:spPr>
              <a:xfrm>
                <a:off x="1191827" y="5093662"/>
                <a:ext cx="9612296" cy="656655"/>
              </a:xfrm>
              <a:prstGeom prst="rect">
                <a:avLst/>
              </a:prstGeom>
              <a:noFill/>
            </p:spPr>
            <p:txBody>
              <a:bodyPr wrap="square">
                <a:spAutoFit/>
              </a:bodyPr>
              <a:lstStyle/>
              <a:p>
                <a:r>
                  <a:rPr lang="en-US" altLang="zh-CN" dirty="0"/>
                  <a:t>c</a:t>
                </a:r>
                <a:r>
                  <a:rPr lang="zh-CN" altLang="en-US" dirty="0"/>
                  <a:t>、 测试查询：挑战者</a:t>
                </a:r>
                <a:r>
                  <a:rPr lang="en-US" altLang="zh-CN" dirty="0"/>
                  <a:t>B</a:t>
                </a:r>
                <a:r>
                  <a:rPr lang="zh-CN" altLang="en-US" dirty="0"/>
                  <a:t>响应攻击者</a:t>
                </a:r>
                <a:r>
                  <a:rPr lang="en-US" altLang="zh-CN" dirty="0"/>
                  <a:t>A1</a:t>
                </a:r>
                <a:r>
                  <a:rPr lang="zh-CN" altLang="en-US" dirty="0"/>
                  <a:t>的测试查询，以获取密文</a:t>
                </a:r>
                <a:r>
                  <a:rPr lang="en-US" altLang="zh-CN" dirty="0" err="1"/>
                  <a:t>Cw</a:t>
                </a:r>
                <a:r>
                  <a:rPr lang="zh-CN" altLang="en-US" dirty="0"/>
                  <a:t>和陷门</a:t>
                </a:r>
                <a14:m>
                  <m:oMath xmlns:m="http://schemas.openxmlformats.org/officeDocument/2006/math">
                    <m:r>
                      <m:rPr>
                        <m:nor/>
                      </m:rPr>
                      <a:rPr lang="en-US" altLang="zh-CN" sz="1800" dirty="0" smtClean="0">
                        <a:latin typeface="楷体" panose="02010609060101010101" pitchFamily="49" charset="-122"/>
                        <a:ea typeface="楷体" panose="02010609060101010101" pitchFamily="49" charset="-122"/>
                      </a:rPr>
                      <m:t>T</m:t>
                    </m:r>
                    <m:sSup>
                      <m:sSupPr>
                        <m:ctrlPr>
                          <a:rPr lang="en-US" altLang="zh-CN" sz="1800" i="1">
                            <a:latin typeface="Cambria Math" panose="02040503050406030204" pitchFamily="18" charset="0"/>
                            <a:ea typeface="楷体" panose="02010609060101010101" pitchFamily="49" charset="-122"/>
                          </a:rPr>
                        </m:ctrlPr>
                      </m:sSupPr>
                      <m:e>
                        <m:r>
                          <m:rPr>
                            <m:sty m:val="p"/>
                          </m:rPr>
                          <a:rPr lang="en-US" altLang="zh-CN" sz="1800" i="1">
                            <a:latin typeface="Cambria Math" panose="02040503050406030204" pitchFamily="18" charset="0"/>
                            <a:ea typeface="楷体" panose="02010609060101010101" pitchFamily="49" charset="-122"/>
                          </a:rPr>
                          <m:t>w</m:t>
                        </m:r>
                      </m:e>
                      <m:sup>
                        <m:r>
                          <a:rPr lang="zh-CN" altLang="en-US" sz="1800" i="1">
                            <a:latin typeface="Cambria Math" panose="02040503050406030204" pitchFamily="18" charset="0"/>
                            <a:ea typeface="楷体" panose="02010609060101010101" pitchFamily="49" charset="-122"/>
                          </a:rPr>
                          <m:t>’</m:t>
                        </m:r>
                      </m:sup>
                    </m:sSup>
                    <m:r>
                      <a:rPr lang="zh-CN" altLang="en-US" sz="1800" i="1">
                        <a:latin typeface="Cambria Math" panose="02040503050406030204" pitchFamily="18" charset="0"/>
                        <a:ea typeface="楷体" panose="02010609060101010101" pitchFamily="49" charset="-122"/>
                      </a:rPr>
                      <m:t> </m:t>
                    </m:r>
                  </m:oMath>
                </a14:m>
                <a:r>
                  <a:rPr lang="zh-CN" altLang="en-US" dirty="0"/>
                  <a:t>。通过执行测试算法或使用</a:t>
                </a:r>
                <a:r>
                  <a:rPr lang="en-US" altLang="zh-CN" dirty="0"/>
                  <a:t>CSP</a:t>
                </a:r>
                <a:r>
                  <a:rPr lang="zh-CN" altLang="en-US" dirty="0"/>
                  <a:t>验证关键字密文与关键字陷门匹配与否</a:t>
                </a:r>
              </a:p>
            </p:txBody>
          </p:sp>
        </mc:Choice>
        <mc:Fallback>
          <p:sp>
            <p:nvSpPr>
              <p:cNvPr id="18" name="文本框 17">
                <a:extLst>
                  <a:ext uri="{FF2B5EF4-FFF2-40B4-BE49-F238E27FC236}">
                    <a16:creationId xmlns:a16="http://schemas.microsoft.com/office/drawing/2014/main" id="{158C2A79-51D8-49EE-8116-037D2C15F44C}"/>
                  </a:ext>
                </a:extLst>
              </p:cNvPr>
              <p:cNvSpPr txBox="1">
                <a:spLocks noRot="1" noChangeAspect="1" noMove="1" noResize="1" noEditPoints="1" noAdjustHandles="1" noChangeArrowheads="1" noChangeShapeType="1" noTextEdit="1"/>
              </p:cNvSpPr>
              <p:nvPr/>
            </p:nvSpPr>
            <p:spPr>
              <a:xfrm>
                <a:off x="1191827" y="5093662"/>
                <a:ext cx="9612296" cy="656655"/>
              </a:xfrm>
              <a:prstGeom prst="rect">
                <a:avLst/>
              </a:prstGeom>
              <a:blipFill>
                <a:blip r:embed="rId4"/>
                <a:stretch>
                  <a:fillRect l="-571" t="-4673" b="-14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6CD4005-88A1-4DEA-B5F1-44470E8E24C5}"/>
                  </a:ext>
                </a:extLst>
              </p:cNvPr>
              <p:cNvSpPr txBox="1"/>
              <p:nvPr/>
            </p:nvSpPr>
            <p:spPr>
              <a:xfrm>
                <a:off x="1191826" y="4254826"/>
                <a:ext cx="9550152" cy="379656"/>
              </a:xfrm>
              <a:prstGeom prst="rect">
                <a:avLst/>
              </a:prstGeom>
              <a:noFill/>
            </p:spPr>
            <p:txBody>
              <a:bodyPr wrap="square">
                <a:spAutoFit/>
              </a:bodyPr>
              <a:lstStyle/>
              <a:p>
                <a:r>
                  <a:rPr lang="en-US" altLang="zh-CN" dirty="0"/>
                  <a:t>b</a:t>
                </a:r>
                <a:r>
                  <a:rPr lang="zh-CN" altLang="en-US" dirty="0"/>
                  <a:t>、 陷门查询：挑战者</a:t>
                </a:r>
                <a:r>
                  <a:rPr lang="en-US" altLang="zh-CN" dirty="0"/>
                  <a:t>b</a:t>
                </a:r>
                <a:r>
                  <a:rPr lang="zh-CN" altLang="en-US" dirty="0"/>
                  <a:t>通过陷门算法响应攻击者</a:t>
                </a:r>
                <a:r>
                  <a:rPr lang="en-US" altLang="zh-CN" dirty="0"/>
                  <a:t>a1</a:t>
                </a:r>
                <a:r>
                  <a:rPr lang="zh-CN" altLang="en-US" dirty="0"/>
                  <a:t>的陷门查询</a:t>
                </a:r>
                <a:r>
                  <a:rPr lang="en-US" altLang="zh-CN" sz="1800" dirty="0">
                    <a:ea typeface="楷体" panose="02010609060101010101" pitchFamily="49" charset="-122"/>
                  </a:rPr>
                  <a:t> </a:t>
                </a:r>
                <a14:m>
                  <m:oMath xmlns:m="http://schemas.openxmlformats.org/officeDocument/2006/math">
                    <m:r>
                      <m:rPr>
                        <m:nor/>
                      </m:rPr>
                      <a:rPr lang="en-US" altLang="zh-CN" sz="1800" dirty="0">
                        <a:latin typeface="楷体" panose="02010609060101010101" pitchFamily="49" charset="-122"/>
                        <a:ea typeface="楷体" panose="02010609060101010101" pitchFamily="49" charset="-122"/>
                      </a:rPr>
                      <m:t>T</m:t>
                    </m:r>
                    <m:sSup>
                      <m:sSupPr>
                        <m:ctrlPr>
                          <a:rPr lang="en-US" altLang="zh-CN" sz="1800" i="1">
                            <a:latin typeface="Cambria Math" panose="02040503050406030204" pitchFamily="18" charset="0"/>
                            <a:ea typeface="楷体" panose="02010609060101010101" pitchFamily="49" charset="-122"/>
                          </a:rPr>
                        </m:ctrlPr>
                      </m:sSupPr>
                      <m:e>
                        <m:r>
                          <m:rPr>
                            <m:sty m:val="p"/>
                          </m:rPr>
                          <a:rPr lang="en-US" altLang="zh-CN" sz="1800" i="1">
                            <a:latin typeface="Cambria Math" panose="02040503050406030204" pitchFamily="18" charset="0"/>
                            <a:ea typeface="楷体" panose="02010609060101010101" pitchFamily="49" charset="-122"/>
                          </a:rPr>
                          <m:t>w</m:t>
                        </m:r>
                      </m:e>
                      <m:sup>
                        <m:r>
                          <a:rPr lang="zh-CN" altLang="en-US" sz="1800" i="1">
                            <a:latin typeface="Cambria Math" panose="02040503050406030204" pitchFamily="18" charset="0"/>
                            <a:ea typeface="楷体" panose="02010609060101010101" pitchFamily="49" charset="-122"/>
                          </a:rPr>
                          <m:t>’</m:t>
                        </m:r>
                      </m:sup>
                    </m:sSup>
                    <m:r>
                      <a:rPr lang="zh-CN" altLang="en-US" sz="1800" i="1">
                        <a:latin typeface="Cambria Math" panose="02040503050406030204" pitchFamily="18" charset="0"/>
                        <a:ea typeface="楷体" panose="02010609060101010101" pitchFamily="49" charset="-122"/>
                      </a:rPr>
                      <m:t> </m:t>
                    </m:r>
                  </m:oMath>
                </a14:m>
                <a:r>
                  <a:rPr lang="zh-CN" altLang="en-US" dirty="0"/>
                  <a:t>。</a:t>
                </a:r>
              </a:p>
            </p:txBody>
          </p:sp>
        </mc:Choice>
        <mc:Fallback xmlns="">
          <p:sp>
            <p:nvSpPr>
              <p:cNvPr id="20" name="文本框 19">
                <a:extLst>
                  <a:ext uri="{FF2B5EF4-FFF2-40B4-BE49-F238E27FC236}">
                    <a16:creationId xmlns:a16="http://schemas.microsoft.com/office/drawing/2014/main" id="{B6CD4005-88A1-4DEA-B5F1-44470E8E24C5}"/>
                  </a:ext>
                </a:extLst>
              </p:cNvPr>
              <p:cNvSpPr txBox="1">
                <a:spLocks noRot="1" noChangeAspect="1" noMove="1" noResize="1" noEditPoints="1" noAdjustHandles="1" noChangeArrowheads="1" noChangeShapeType="1" noTextEdit="1"/>
              </p:cNvSpPr>
              <p:nvPr/>
            </p:nvSpPr>
            <p:spPr>
              <a:xfrm>
                <a:off x="1191826" y="4254826"/>
                <a:ext cx="9550152" cy="379656"/>
              </a:xfrm>
              <a:prstGeom prst="rect">
                <a:avLst/>
              </a:prstGeom>
              <a:blipFill>
                <a:blip r:embed="rId5"/>
                <a:stretch>
                  <a:fillRect l="-575" t="-8065" b="-25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5849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1826141"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安全模型</a:t>
            </a:r>
          </a:p>
        </p:txBody>
      </p:sp>
      <p:sp>
        <p:nvSpPr>
          <p:cNvPr id="9" name="文本框 8">
            <a:extLst>
              <a:ext uri="{FF2B5EF4-FFF2-40B4-BE49-F238E27FC236}">
                <a16:creationId xmlns:a16="http://schemas.microsoft.com/office/drawing/2014/main" id="{5F6F07F0-1FE0-44EC-8C76-D30F39723114}"/>
              </a:ext>
            </a:extLst>
          </p:cNvPr>
          <p:cNvSpPr txBox="1"/>
          <p:nvPr/>
        </p:nvSpPr>
        <p:spPr>
          <a:xfrm>
            <a:off x="659167" y="920084"/>
            <a:ext cx="6094520"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CIND-CKA GAME</a:t>
            </a:r>
            <a:r>
              <a:rPr lang="zh-CN" altLang="en-US" sz="2400" dirty="0">
                <a:latin typeface="Times New Roman" panose="02020603050405020304" pitchFamily="18" charset="0"/>
                <a:cs typeface="Times New Roman" panose="02020603050405020304" pitchFamily="18" charset="0"/>
              </a:rPr>
              <a:t>：</a:t>
            </a:r>
          </a:p>
        </p:txBody>
      </p:sp>
      <p:sp>
        <p:nvSpPr>
          <p:cNvPr id="10" name="文本框 9">
            <a:extLst>
              <a:ext uri="{FF2B5EF4-FFF2-40B4-BE49-F238E27FC236}">
                <a16:creationId xmlns:a16="http://schemas.microsoft.com/office/drawing/2014/main" id="{EC18D6BA-1660-48CD-A8DC-38F8C3F055C2}"/>
              </a:ext>
            </a:extLst>
          </p:cNvPr>
          <p:cNvSpPr txBox="1"/>
          <p:nvPr/>
        </p:nvSpPr>
        <p:spPr>
          <a:xfrm>
            <a:off x="659167" y="1572060"/>
            <a:ext cx="10402410" cy="1569660"/>
          </a:xfrm>
          <a:prstGeom prst="rect">
            <a:avLst/>
          </a:prstGeom>
          <a:noFill/>
        </p:spPr>
        <p:txBody>
          <a:bodyPr wrap="square">
            <a:spAutoFit/>
          </a:bodyPr>
          <a:lstStyle/>
          <a:p>
            <a:r>
              <a:rPr lang="zh-CN" altLang="en-US" sz="2400" b="1" dirty="0">
                <a:solidFill>
                  <a:schemeClr val="accent5">
                    <a:lumMod val="75000"/>
                  </a:schemeClr>
                </a:solidFill>
                <a:latin typeface="楷体" panose="02010609060101010101" pitchFamily="49" charset="-122"/>
                <a:ea typeface="楷体" panose="02010609060101010101" pitchFamily="49" charset="-122"/>
              </a:rPr>
              <a:t>挑战</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攻击者</a:t>
            </a:r>
            <a:r>
              <a:rPr lang="en-US" altLang="zh-CN" sz="2400" dirty="0">
                <a:latin typeface="楷体" panose="02010609060101010101" pitchFamily="49" charset="-122"/>
                <a:ea typeface="楷体" panose="02010609060101010101" pitchFamily="49" charset="-122"/>
              </a:rPr>
              <a:t>A1</a:t>
            </a:r>
            <a:r>
              <a:rPr lang="zh-CN" altLang="en-US" sz="2400" dirty="0">
                <a:latin typeface="楷体" panose="02010609060101010101" pitchFamily="49" charset="-122"/>
                <a:ea typeface="楷体" panose="02010609060101010101" pitchFamily="49" charset="-122"/>
              </a:rPr>
              <a:t>选择他以前没有请求过密文的两个关键字</a:t>
            </a:r>
            <a:r>
              <a:rPr lang="en-US" altLang="zh-CN" sz="2400" dirty="0">
                <a:latin typeface="楷体" panose="02010609060101010101" pitchFamily="49" charset="-122"/>
                <a:ea typeface="楷体" panose="02010609060101010101" pitchFamily="49" charset="-122"/>
              </a:rPr>
              <a:t>w0</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w1</a:t>
            </a:r>
            <a:r>
              <a:rPr lang="zh-CN" altLang="en-US" sz="2400" dirty="0">
                <a:latin typeface="楷体" panose="02010609060101010101" pitchFamily="49" charset="-122"/>
                <a:ea typeface="楷体" panose="02010609060101010101" pitchFamily="49" charset="-122"/>
              </a:rPr>
              <a:t>，将</a:t>
            </a:r>
            <a:r>
              <a:rPr lang="en-US" altLang="zh-CN" sz="2400" dirty="0">
                <a:latin typeface="楷体" panose="02010609060101010101" pitchFamily="49" charset="-122"/>
                <a:ea typeface="楷体" panose="02010609060101010101" pitchFamily="49" charset="-122"/>
              </a:rPr>
              <a:t>w0</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w1</a:t>
            </a:r>
            <a:r>
              <a:rPr lang="zh-CN" altLang="en-US" sz="2400" dirty="0">
                <a:latin typeface="楷体" panose="02010609060101010101" pitchFamily="49" charset="-122"/>
                <a:ea typeface="楷体" panose="02010609060101010101" pitchFamily="49" charset="-122"/>
              </a:rPr>
              <a:t>发送给挑战者</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，挑战者</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随机选择</a:t>
            </a:r>
            <a:r>
              <a:rPr lang="en-US" altLang="zh-CN" sz="2400" dirty="0">
                <a:latin typeface="楷体" panose="02010609060101010101" pitchFamily="49" charset="-122"/>
                <a:ea typeface="楷体" panose="02010609060101010101" pitchFamily="49" charset="-122"/>
              </a:rPr>
              <a:t>b∈{0,1}</a:t>
            </a:r>
            <a:r>
              <a:rPr lang="zh-CN" altLang="en-US" sz="2400" dirty="0">
                <a:latin typeface="楷体" panose="02010609060101010101" pitchFamily="49" charset="-122"/>
                <a:ea typeface="楷体" panose="02010609060101010101" pitchFamily="49" charset="-122"/>
              </a:rPr>
              <a:t>计算一个关键字密文</a:t>
            </a:r>
            <a:r>
              <a:rPr lang="en-US" altLang="zh-CN" sz="2400" dirty="0" err="1">
                <a:latin typeface="楷体" panose="02010609060101010101" pitchFamily="49" charset="-122"/>
                <a:ea typeface="楷体" panose="02010609060101010101" pitchFamily="49" charset="-122"/>
              </a:rPr>
              <a:t>Cwb</a:t>
            </a:r>
            <a:r>
              <a:rPr lang="zh-CN" altLang="en-US" sz="2400" dirty="0">
                <a:latin typeface="楷体" panose="02010609060101010101" pitchFamily="49" charset="-122"/>
                <a:ea typeface="楷体" panose="02010609060101010101" pitchFamily="49" charset="-122"/>
              </a:rPr>
              <a:t>，然后将</a:t>
            </a:r>
            <a:r>
              <a:rPr lang="en-US" altLang="zh-CN" sz="2400" dirty="0" err="1">
                <a:latin typeface="楷体" panose="02010609060101010101" pitchFamily="49" charset="-122"/>
                <a:ea typeface="楷体" panose="02010609060101010101" pitchFamily="49" charset="-122"/>
              </a:rPr>
              <a:t>Cwb</a:t>
            </a:r>
            <a:r>
              <a:rPr lang="zh-CN" altLang="en-US" sz="2400" dirty="0">
                <a:latin typeface="楷体" panose="02010609060101010101" pitchFamily="49" charset="-122"/>
                <a:ea typeface="楷体" panose="02010609060101010101" pitchFamily="49" charset="-122"/>
              </a:rPr>
              <a:t>返回给攻击者</a:t>
            </a:r>
            <a:r>
              <a:rPr lang="en-US" altLang="zh-CN" sz="2400" dirty="0">
                <a:latin typeface="楷体" panose="02010609060101010101" pitchFamily="49" charset="-122"/>
                <a:ea typeface="楷体" panose="02010609060101010101" pitchFamily="49" charset="-122"/>
              </a:rPr>
              <a:t>A1</a:t>
            </a:r>
            <a:r>
              <a:rPr lang="zh-CN" altLang="en-US" sz="2400" dirty="0">
                <a:latin typeface="楷体" panose="02010609060101010101" pitchFamily="49" charset="-122"/>
                <a:ea typeface="楷体" panose="02010609060101010101" pitchFamily="49" charset="-122"/>
              </a:rPr>
              <a:t>。</a:t>
            </a:r>
          </a:p>
        </p:txBody>
      </p:sp>
      <p:sp>
        <p:nvSpPr>
          <p:cNvPr id="12" name="文本框 11">
            <a:extLst>
              <a:ext uri="{FF2B5EF4-FFF2-40B4-BE49-F238E27FC236}">
                <a16:creationId xmlns:a16="http://schemas.microsoft.com/office/drawing/2014/main" id="{EDC44B27-85DF-4BC4-9D36-4C07B79E1974}"/>
              </a:ext>
            </a:extLst>
          </p:cNvPr>
          <p:cNvSpPr txBox="1"/>
          <p:nvPr/>
        </p:nvSpPr>
        <p:spPr>
          <a:xfrm>
            <a:off x="659167" y="3331148"/>
            <a:ext cx="9630052" cy="1200329"/>
          </a:xfrm>
          <a:prstGeom prst="rect">
            <a:avLst/>
          </a:prstGeom>
          <a:noFill/>
        </p:spPr>
        <p:txBody>
          <a:bodyPr wrap="square">
            <a:spAutoFit/>
          </a:bodyPr>
          <a:lstStyle/>
          <a:p>
            <a:r>
              <a:rPr lang="zh-CN" altLang="en-US" sz="2400" b="1" dirty="0">
                <a:solidFill>
                  <a:srgbClr val="FF0000"/>
                </a:solidFill>
                <a:latin typeface="楷体" panose="02010609060101010101" pitchFamily="49" charset="-122"/>
                <a:ea typeface="楷体" panose="02010609060101010101" pitchFamily="49" charset="-122"/>
              </a:rPr>
              <a:t>阶段</a:t>
            </a:r>
            <a:r>
              <a:rPr lang="en-US" altLang="zh-CN" sz="2400" b="1" dirty="0">
                <a:solidFill>
                  <a:srgbClr val="FF0000"/>
                </a:solidFill>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攻击者</a:t>
            </a:r>
            <a:r>
              <a:rPr lang="en-US" altLang="zh-CN" sz="2400" dirty="0">
                <a:latin typeface="楷体" panose="02010609060101010101" pitchFamily="49" charset="-122"/>
                <a:ea typeface="楷体" panose="02010609060101010101" pitchFamily="49" charset="-122"/>
              </a:rPr>
              <a:t>A1</a:t>
            </a:r>
            <a:r>
              <a:rPr lang="zh-CN" altLang="en-US" sz="2400" dirty="0">
                <a:latin typeface="楷体" panose="02010609060101010101" pitchFamily="49" charset="-122"/>
                <a:ea typeface="楷体" panose="02010609060101010101" pitchFamily="49" charset="-122"/>
              </a:rPr>
              <a:t>继续对挑战者进行一系列自适应查询，但有一个限制，即</a:t>
            </a:r>
            <a:r>
              <a:rPr lang="en-US" altLang="zh-CN" sz="2400" dirty="0">
                <a:latin typeface="楷体" panose="02010609060101010101" pitchFamily="49" charset="-122"/>
                <a:ea typeface="楷体" panose="02010609060101010101" pitchFamily="49" charset="-122"/>
              </a:rPr>
              <a:t>A1</a:t>
            </a:r>
            <a:r>
              <a:rPr lang="zh-CN" altLang="en-US" sz="2400" dirty="0">
                <a:latin typeface="楷体" panose="02010609060101010101" pitchFamily="49" charset="-122"/>
                <a:ea typeface="楷体" panose="02010609060101010101" pitchFamily="49" charset="-122"/>
              </a:rPr>
              <a:t>不允许查询</a:t>
            </a:r>
            <a:r>
              <a:rPr lang="en-US" altLang="zh-CN" sz="2400" dirty="0">
                <a:latin typeface="楷体" panose="02010609060101010101" pitchFamily="49" charset="-122"/>
                <a:ea typeface="楷体" panose="02010609060101010101" pitchFamily="49" charset="-122"/>
              </a:rPr>
              <a:t>w0</a:t>
            </a:r>
            <a:r>
              <a:rPr lang="zh-CN" altLang="en-US" sz="2400" dirty="0">
                <a:latin typeface="楷体" panose="02010609060101010101" pitchFamily="49" charset="-122"/>
                <a:ea typeface="楷体" panose="02010609060101010101" pitchFamily="49" charset="-122"/>
              </a:rPr>
              <a:t>或</a:t>
            </a:r>
            <a:r>
              <a:rPr lang="en-US" altLang="zh-CN" sz="2400" dirty="0">
                <a:latin typeface="楷体" panose="02010609060101010101" pitchFamily="49" charset="-122"/>
                <a:ea typeface="楷体" panose="02010609060101010101" pitchFamily="49" charset="-122"/>
              </a:rPr>
              <a:t>w1</a:t>
            </a:r>
            <a:r>
              <a:rPr lang="zh-CN" altLang="en-US" sz="2400" dirty="0">
                <a:latin typeface="楷体" panose="02010609060101010101" pitchFamily="49" charset="-122"/>
                <a:ea typeface="楷体" panose="02010609060101010101" pitchFamily="49" charset="-122"/>
              </a:rPr>
              <a:t>的关键字密文或陷门。</a:t>
            </a:r>
          </a:p>
        </p:txBody>
      </p:sp>
      <p:sp>
        <p:nvSpPr>
          <p:cNvPr id="14" name="文本框 13">
            <a:extLst>
              <a:ext uri="{FF2B5EF4-FFF2-40B4-BE49-F238E27FC236}">
                <a16:creationId xmlns:a16="http://schemas.microsoft.com/office/drawing/2014/main" id="{2F172E6C-6397-4AD9-B87D-5271887A0FD2}"/>
              </a:ext>
            </a:extLst>
          </p:cNvPr>
          <p:cNvSpPr txBox="1"/>
          <p:nvPr/>
        </p:nvSpPr>
        <p:spPr>
          <a:xfrm>
            <a:off x="659167" y="4658721"/>
            <a:ext cx="9532398" cy="461665"/>
          </a:xfrm>
          <a:prstGeom prst="rect">
            <a:avLst/>
          </a:prstGeom>
          <a:noFill/>
        </p:spPr>
        <p:txBody>
          <a:bodyPr wrap="square">
            <a:spAutoFit/>
          </a:bodyPr>
          <a:lstStyle/>
          <a:p>
            <a:r>
              <a:rPr lang="zh-CN" altLang="en-US" sz="2400" b="1" dirty="0">
                <a:solidFill>
                  <a:srgbClr val="466E7A"/>
                </a:solidFill>
                <a:latin typeface="楷体" panose="02010609060101010101" pitchFamily="49" charset="-122"/>
                <a:ea typeface="楷体" panose="02010609060101010101" pitchFamily="49" charset="-122"/>
              </a:rPr>
              <a:t>猜测</a:t>
            </a:r>
            <a:r>
              <a:rPr lang="zh-CN" altLang="en-US" sz="2400" dirty="0">
                <a:latin typeface="楷体" panose="02010609060101010101" pitchFamily="49" charset="-122"/>
                <a:ea typeface="楷体" panose="02010609060101010101" pitchFamily="49" charset="-122"/>
              </a:rPr>
              <a:t>：攻击者</a:t>
            </a:r>
            <a:r>
              <a:rPr lang="en-US" altLang="zh-CN" sz="2400" dirty="0">
                <a:latin typeface="楷体" panose="02010609060101010101" pitchFamily="49" charset="-122"/>
                <a:ea typeface="楷体" panose="02010609060101010101" pitchFamily="49" charset="-122"/>
              </a:rPr>
              <a:t>A1</a:t>
            </a:r>
            <a:r>
              <a:rPr lang="zh-CN" altLang="en-US" sz="2400" dirty="0">
                <a:latin typeface="楷体" panose="02010609060101010101" pitchFamily="49" charset="-122"/>
                <a:ea typeface="楷体" panose="02010609060101010101" pitchFamily="49" charset="-122"/>
              </a:rPr>
              <a:t>输出</a:t>
            </a:r>
            <a:r>
              <a:rPr lang="en-US" altLang="zh-CN" sz="2400" dirty="0">
                <a:latin typeface="楷体" panose="02010609060101010101" pitchFamily="49" charset="-122"/>
                <a:ea typeface="楷体" panose="02010609060101010101" pitchFamily="49" charset="-122"/>
              </a:rPr>
              <a:t>b0∈{0,1}</a:t>
            </a:r>
            <a:r>
              <a:rPr lang="zh-CN" altLang="en-US" sz="2400" dirty="0">
                <a:latin typeface="楷体" panose="02010609060101010101" pitchFamily="49" charset="-122"/>
                <a:ea typeface="楷体" panose="02010609060101010101" pitchFamily="49" charset="-122"/>
              </a:rPr>
              <a:t>。如果</a:t>
            </a:r>
            <a:r>
              <a:rPr lang="en-US" altLang="zh-CN" sz="2400" dirty="0">
                <a:latin typeface="楷体" panose="02010609060101010101" pitchFamily="49" charset="-122"/>
                <a:ea typeface="楷体" panose="02010609060101010101" pitchFamily="49" charset="-122"/>
              </a:rPr>
              <a:t>b=b0</a:t>
            </a:r>
            <a:r>
              <a:rPr lang="zh-CN" altLang="en-US" sz="2400" dirty="0">
                <a:latin typeface="楷体" panose="02010609060101010101" pitchFamily="49" charset="-122"/>
                <a:ea typeface="楷体" panose="02010609060101010101" pitchFamily="49" charset="-122"/>
              </a:rPr>
              <a:t>，攻击者</a:t>
            </a:r>
            <a:r>
              <a:rPr lang="en-US" altLang="zh-CN" sz="2400" dirty="0">
                <a:latin typeface="楷体" panose="02010609060101010101" pitchFamily="49" charset="-122"/>
                <a:ea typeface="楷体" panose="02010609060101010101" pitchFamily="49" charset="-122"/>
              </a:rPr>
              <a:t>A1</a:t>
            </a:r>
            <a:r>
              <a:rPr lang="zh-CN" altLang="en-US" sz="2400" dirty="0">
                <a:latin typeface="楷体" panose="02010609060101010101" pitchFamily="49" charset="-122"/>
                <a:ea typeface="楷体" panose="02010609060101010101" pitchFamily="49" charset="-122"/>
              </a:rPr>
              <a:t>获胜</a:t>
            </a:r>
            <a:r>
              <a:rPr lang="zh-CN" altLang="en-US" dirty="0">
                <a:latin typeface="楷体" panose="02010609060101010101" pitchFamily="49" charset="-122"/>
                <a:ea typeface="楷体" panose="02010609060101010101" pitchFamily="49" charset="-122"/>
              </a:rPr>
              <a:t>。</a:t>
            </a:r>
          </a:p>
        </p:txBody>
      </p:sp>
      <p:pic>
        <p:nvPicPr>
          <p:cNvPr id="7" name="图片 6">
            <a:extLst>
              <a:ext uri="{FF2B5EF4-FFF2-40B4-BE49-F238E27FC236}">
                <a16:creationId xmlns:a16="http://schemas.microsoft.com/office/drawing/2014/main" id="{2B961FD4-E777-4250-B2FF-9670269DA710}"/>
              </a:ext>
            </a:extLst>
          </p:cNvPr>
          <p:cNvPicPr>
            <a:picLocks noChangeAspect="1"/>
          </p:cNvPicPr>
          <p:nvPr/>
        </p:nvPicPr>
        <p:blipFill>
          <a:blip r:embed="rId3"/>
          <a:stretch>
            <a:fillRect/>
          </a:stretch>
        </p:blipFill>
        <p:spPr>
          <a:xfrm>
            <a:off x="2521865" y="5252055"/>
            <a:ext cx="3246401" cy="457240"/>
          </a:xfrm>
          <a:prstGeom prst="rect">
            <a:avLst/>
          </a:prstGeom>
        </p:spPr>
      </p:pic>
      <p:sp>
        <p:nvSpPr>
          <p:cNvPr id="21" name="文本框 20">
            <a:extLst>
              <a:ext uri="{FF2B5EF4-FFF2-40B4-BE49-F238E27FC236}">
                <a16:creationId xmlns:a16="http://schemas.microsoft.com/office/drawing/2014/main" id="{4E1DAFAF-4D4F-419A-90A6-CCD31326D5D2}"/>
              </a:ext>
            </a:extLst>
          </p:cNvPr>
          <p:cNvSpPr txBox="1"/>
          <p:nvPr/>
        </p:nvSpPr>
        <p:spPr>
          <a:xfrm>
            <a:off x="659167" y="5247630"/>
            <a:ext cx="5191217" cy="461665"/>
          </a:xfrm>
          <a:prstGeom prst="rect">
            <a:avLst/>
          </a:prstGeom>
          <a:noFill/>
        </p:spPr>
        <p:txBody>
          <a:bodyPr wrap="square">
            <a:spAutoFit/>
          </a:bodyPr>
          <a:lstStyle/>
          <a:p>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定义：如果</a:t>
            </a:r>
            <a:endParaRPr lang="zh-CN" altLang="en-US" dirty="0"/>
          </a:p>
        </p:txBody>
      </p:sp>
      <p:sp>
        <p:nvSpPr>
          <p:cNvPr id="24" name="文本框 23">
            <a:extLst>
              <a:ext uri="{FF2B5EF4-FFF2-40B4-BE49-F238E27FC236}">
                <a16:creationId xmlns:a16="http://schemas.microsoft.com/office/drawing/2014/main" id="{2145E964-9446-4DE2-ADE1-62F8AB2F3933}"/>
              </a:ext>
            </a:extLst>
          </p:cNvPr>
          <p:cNvSpPr txBox="1"/>
          <p:nvPr/>
        </p:nvSpPr>
        <p:spPr>
          <a:xfrm>
            <a:off x="5768266" y="5289755"/>
            <a:ext cx="6094520"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，则</a:t>
            </a:r>
            <a:r>
              <a:rPr lang="en-US" altLang="zh-CN" sz="2400" dirty="0">
                <a:latin typeface="楷体" panose="02010609060101010101" pitchFamily="49" charset="-122"/>
                <a:ea typeface="楷体" panose="02010609060101010101" pitchFamily="49" charset="-122"/>
              </a:rPr>
              <a:t>A1</a:t>
            </a:r>
            <a:r>
              <a:rPr lang="zh-CN" altLang="en-US" sz="2400" dirty="0">
                <a:latin typeface="楷体" panose="02010609060101010101" pitchFamily="49" charset="-122"/>
                <a:ea typeface="楷体" panose="02010609060101010101" pitchFamily="49" charset="-122"/>
              </a:rPr>
              <a:t>有赢得博弈的优势。</a:t>
            </a:r>
          </a:p>
        </p:txBody>
      </p:sp>
      <p:sp>
        <p:nvSpPr>
          <p:cNvPr id="26" name="文本框 25">
            <a:extLst>
              <a:ext uri="{FF2B5EF4-FFF2-40B4-BE49-F238E27FC236}">
                <a16:creationId xmlns:a16="http://schemas.microsoft.com/office/drawing/2014/main" id="{EA8E1A69-A7D7-4DE6-B665-CCE0C8113527}"/>
              </a:ext>
            </a:extLst>
          </p:cNvPr>
          <p:cNvSpPr txBox="1"/>
          <p:nvPr/>
        </p:nvSpPr>
        <p:spPr>
          <a:xfrm>
            <a:off x="659167" y="5937916"/>
            <a:ext cx="10180468" cy="369332"/>
          </a:xfrm>
          <a:prstGeom prst="rect">
            <a:avLst/>
          </a:prstGeom>
          <a:noFill/>
        </p:spPr>
        <p:txBody>
          <a:bodyPr wrap="square">
            <a:spAutoFit/>
          </a:bodyPr>
          <a:lstStyle/>
          <a:p>
            <a:r>
              <a:rPr lang="zh-CN" altLang="en-US" dirty="0"/>
              <a:t>如果攻击者</a:t>
            </a:r>
            <a:r>
              <a:rPr lang="en-US" altLang="zh-CN" dirty="0"/>
              <a:t>A1</a:t>
            </a:r>
            <a:r>
              <a:rPr lang="zh-CN" altLang="en-US" dirty="0"/>
              <a:t>在多项式时间内赢得</a:t>
            </a:r>
            <a:r>
              <a:rPr lang="en-US" altLang="zh-CN" dirty="0"/>
              <a:t>CIND-CKA</a:t>
            </a:r>
            <a:r>
              <a:rPr lang="zh-CN" altLang="en-US" dirty="0"/>
              <a:t>博弈的优势可以忽略，则</a:t>
            </a:r>
            <a:r>
              <a:rPr lang="en-US" altLang="zh-CN" dirty="0"/>
              <a:t>CIND-CKA</a:t>
            </a:r>
            <a:r>
              <a:rPr lang="zh-CN" altLang="en-US" dirty="0"/>
              <a:t>方案满足安全性要求。</a:t>
            </a:r>
          </a:p>
        </p:txBody>
      </p:sp>
    </p:spTree>
    <p:extLst>
      <p:ext uri="{BB962C8B-B14F-4D97-AF65-F5344CB8AC3E}">
        <p14:creationId xmlns:p14="http://schemas.microsoft.com/office/powerpoint/2010/main" val="253243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236510"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安全性证明</a:t>
            </a:r>
          </a:p>
        </p:txBody>
      </p:sp>
      <p:sp>
        <p:nvSpPr>
          <p:cNvPr id="6" name="文本框 5">
            <a:extLst>
              <a:ext uri="{FF2B5EF4-FFF2-40B4-BE49-F238E27FC236}">
                <a16:creationId xmlns:a16="http://schemas.microsoft.com/office/drawing/2014/main" id="{3B3EBE35-930D-4E38-9A99-2AFF2CC01AD9}"/>
              </a:ext>
            </a:extLst>
          </p:cNvPr>
          <p:cNvSpPr txBox="1"/>
          <p:nvPr/>
        </p:nvSpPr>
        <p:spPr>
          <a:xfrm>
            <a:off x="392527" y="1369783"/>
            <a:ext cx="11166199" cy="1938992"/>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该方案的证明满足以下要求：</a:t>
            </a:r>
            <a:endParaRPr lang="en-US" altLang="zh-CN" sz="2400" dirty="0">
              <a:latin typeface="楷体" panose="02010609060101010101" pitchFamily="49" charset="-122"/>
              <a:ea typeface="楷体" panose="02010609060101010101" pitchFamily="49" charset="-122"/>
            </a:endParaRPr>
          </a:p>
          <a:p>
            <a:r>
              <a:rPr lang="en-US" altLang="zh-CN" sz="2400" dirty="0" err="1">
                <a:latin typeface="楷体" panose="02010609060101010101" pitchFamily="49" charset="-122"/>
                <a:ea typeface="楷体" panose="02010609060101010101" pitchFamily="49" charset="-122"/>
              </a:rPr>
              <a:t>i</a:t>
            </a:r>
            <a:r>
              <a:rPr lang="zh-CN" altLang="en-US" sz="2400" dirty="0">
                <a:latin typeface="楷体" panose="02010609060101010101" pitchFamily="49" charset="-122"/>
                <a:ea typeface="楷体" panose="02010609060101010101" pitchFamily="49" charset="-122"/>
              </a:rPr>
              <a:t>）在自适应选择关键字攻击下，需要离散对数（</a:t>
            </a:r>
            <a:r>
              <a:rPr lang="en-US" altLang="zh-CN" sz="2400" dirty="0">
                <a:latin typeface="楷体" panose="02010609060101010101" pitchFamily="49" charset="-122"/>
                <a:ea typeface="楷体" panose="02010609060101010101" pitchFamily="49" charset="-122"/>
              </a:rPr>
              <a:t>DL</a:t>
            </a:r>
            <a:r>
              <a:rPr lang="zh-CN" altLang="en-US" sz="2400" dirty="0">
                <a:latin typeface="楷体" panose="02010609060101010101" pitchFamily="49" charset="-122"/>
                <a:ea typeface="楷体" panose="02010609060101010101" pitchFamily="49" charset="-122"/>
              </a:rPr>
              <a:t>）的复杂假设来实现关键字密文的不可分辨性安全。</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ii</a:t>
            </a:r>
            <a:r>
              <a:rPr lang="zh-CN" altLang="en-US" sz="2400" dirty="0">
                <a:latin typeface="楷体" panose="02010609060101010101" pitchFamily="49" charset="-122"/>
                <a:ea typeface="楷体" panose="02010609060101010101" pitchFamily="49" charset="-122"/>
              </a:rPr>
              <a:t>）在自适应选择关键字攻击下，需要复杂的</a:t>
            </a:r>
            <a:r>
              <a:rPr lang="en-US" altLang="zh-CN" sz="2400" dirty="0">
                <a:latin typeface="楷体" panose="02010609060101010101" pitchFamily="49" charset="-122"/>
                <a:ea typeface="楷体" panose="02010609060101010101" pitchFamily="49" charset="-122"/>
              </a:rPr>
              <a:t>hash Diffie-Hellman</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hDH</a:t>
            </a:r>
            <a:r>
              <a:rPr lang="zh-CN" altLang="en-US" sz="2400" dirty="0">
                <a:latin typeface="楷体" panose="02010609060101010101" pitchFamily="49" charset="-122"/>
                <a:ea typeface="楷体" panose="02010609060101010101" pitchFamily="49" charset="-122"/>
              </a:rPr>
              <a:t>）的复杂假设来实现关键字陷门不可区分性安全。</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B47A0432-B339-4C72-A78B-4232C1D3DA6D}"/>
                  </a:ext>
                </a:extLst>
              </p:cNvPr>
              <p:cNvSpPr txBox="1"/>
              <p:nvPr/>
            </p:nvSpPr>
            <p:spPr>
              <a:xfrm>
                <a:off x="463548" y="3949642"/>
                <a:ext cx="9896383" cy="461665"/>
              </a:xfrm>
              <a:prstGeom prst="rect">
                <a:avLst/>
              </a:prstGeom>
              <a:noFill/>
            </p:spPr>
            <p:txBody>
              <a:bodyPr wrap="square">
                <a:spAutoFit/>
              </a:bodyPr>
              <a:lstStyle/>
              <a:p>
                <a14:m>
                  <m:oMath xmlns:m="http://schemas.openxmlformats.org/officeDocument/2006/math">
                    <m:sSub>
                      <m:sSubPr>
                        <m:ctrlPr>
                          <a:rPr lang="en-US" altLang="zh-CN" sz="2400" i="1" smtClean="0">
                            <a:solidFill>
                              <a:prstClr val="black"/>
                            </a:solidFill>
                            <a:latin typeface="Cambria Math" panose="02040503050406030204" pitchFamily="18" charset="0"/>
                            <a:ea typeface="楷体" panose="02010609060101010101" pitchFamily="49" charset="-122"/>
                          </a:rPr>
                        </m:ctrlPr>
                      </m:sSubPr>
                      <m:e>
                        <m:r>
                          <a:rPr lang="en-US" altLang="zh-CN" sz="2400" b="0" i="1" smtClean="0">
                            <a:solidFill>
                              <a:prstClr val="black"/>
                            </a:solidFill>
                            <a:latin typeface="Cambria Math" panose="02040503050406030204" pitchFamily="18" charset="0"/>
                            <a:ea typeface="楷体" panose="02010609060101010101" pitchFamily="49" charset="-122"/>
                          </a:rPr>
                          <m:t>𝐴</m:t>
                        </m:r>
                      </m:e>
                      <m:sub>
                        <m:r>
                          <m:rPr>
                            <m:sty m:val="p"/>
                          </m:rPr>
                          <a:rPr lang="en-US" altLang="zh-CN" sz="2400" i="1">
                            <a:solidFill>
                              <a:prstClr val="black"/>
                            </a:solidFill>
                            <a:latin typeface="Cambria Math" panose="02040503050406030204" pitchFamily="18" charset="0"/>
                            <a:ea typeface="楷体" panose="02010609060101010101" pitchFamily="49" charset="-122"/>
                          </a:rPr>
                          <m:t>h</m:t>
                        </m:r>
                      </m:sub>
                    </m:sSub>
                  </m:oMath>
                </a14:m>
                <a:r>
                  <a:rPr lang="zh-CN" altLang="en-US" sz="2400" dirty="0">
                    <a:latin typeface="楷体" panose="02010609060101010101" pitchFamily="49" charset="-122"/>
                    <a:ea typeface="楷体" panose="02010609060101010101" pitchFamily="49" charset="-122"/>
                  </a:rPr>
                  <a:t>是一个抗碰撞哈希函数的攻击者，而</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b="0" i="1" smtClean="0">
                            <a:solidFill>
                              <a:prstClr val="black"/>
                            </a:solidFill>
                            <a:latin typeface="Cambria Math" panose="02040503050406030204" pitchFamily="18" charset="0"/>
                            <a:ea typeface="楷体" panose="02010609060101010101" pitchFamily="49" charset="-122"/>
                          </a:rPr>
                          <m:t>𝐴</m:t>
                        </m:r>
                      </m:e>
                      <m:sub>
                        <m:r>
                          <a:rPr lang="en-US" altLang="zh-CN" sz="2400" b="0" i="1" smtClean="0">
                            <a:solidFill>
                              <a:prstClr val="black"/>
                            </a:solidFill>
                            <a:latin typeface="Cambria Math" panose="02040503050406030204" pitchFamily="18" charset="0"/>
                            <a:ea typeface="楷体" panose="02010609060101010101" pitchFamily="49" charset="-122"/>
                          </a:rPr>
                          <m:t>𝐷𝐿</m:t>
                        </m:r>
                      </m:sub>
                    </m:sSub>
                  </m:oMath>
                </a14:m>
                <a:r>
                  <a:rPr lang="zh-CN" altLang="en-US" sz="2400" dirty="0">
                    <a:latin typeface="楷体" panose="02010609060101010101" pitchFamily="49" charset="-122"/>
                    <a:ea typeface="楷体" panose="02010609060101010101" pitchFamily="49" charset="-122"/>
                  </a:rPr>
                  <a:t>则是破解</a:t>
                </a:r>
                <a:r>
                  <a:rPr lang="en-US" altLang="zh-CN" sz="2400" dirty="0">
                    <a:latin typeface="楷体" panose="02010609060101010101" pitchFamily="49" charset="-122"/>
                    <a:ea typeface="楷体" panose="02010609060101010101" pitchFamily="49" charset="-122"/>
                  </a:rPr>
                  <a:t>DL</a:t>
                </a:r>
                <a:r>
                  <a:rPr lang="zh-CN" altLang="en-US" sz="2400" dirty="0">
                    <a:latin typeface="楷体" panose="02010609060101010101" pitchFamily="49" charset="-122"/>
                    <a:ea typeface="楷体" panose="02010609060101010101" pitchFamily="49" charset="-122"/>
                  </a:rPr>
                  <a:t>问题的攻击者。</a:t>
                </a:r>
                <a:endParaRPr lang="zh-CN" altLang="en-US" dirty="0">
                  <a:latin typeface="楷体" panose="02010609060101010101" pitchFamily="49" charset="-122"/>
                  <a:ea typeface="楷体" panose="02010609060101010101" pitchFamily="49" charset="-122"/>
                </a:endParaRPr>
              </a:p>
            </p:txBody>
          </p:sp>
        </mc:Choice>
        <mc:Fallback>
          <p:sp>
            <p:nvSpPr>
              <p:cNvPr id="7" name="文本框 6">
                <a:extLst>
                  <a:ext uri="{FF2B5EF4-FFF2-40B4-BE49-F238E27FC236}">
                    <a16:creationId xmlns:a16="http://schemas.microsoft.com/office/drawing/2014/main" id="{B47A0432-B339-4C72-A78B-4232C1D3DA6D}"/>
                  </a:ext>
                </a:extLst>
              </p:cNvPr>
              <p:cNvSpPr txBox="1">
                <a:spLocks noRot="1" noChangeAspect="1" noMove="1" noResize="1" noEditPoints="1" noAdjustHandles="1" noChangeArrowheads="1" noChangeShapeType="1" noTextEdit="1"/>
              </p:cNvSpPr>
              <p:nvPr/>
            </p:nvSpPr>
            <p:spPr>
              <a:xfrm>
                <a:off x="463548" y="3949642"/>
                <a:ext cx="9896383" cy="461665"/>
              </a:xfrm>
              <a:prstGeom prst="rect">
                <a:avLst/>
              </a:prstGeom>
              <a:blipFill>
                <a:blip r:embed="rId2"/>
                <a:stretch>
                  <a:fillRect l="-123"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7C1E6E7-698F-4DF6-AE66-4D505C37EC7B}"/>
                  </a:ext>
                </a:extLst>
              </p:cNvPr>
              <p:cNvSpPr txBox="1"/>
              <p:nvPr/>
            </p:nvSpPr>
            <p:spPr>
              <a:xfrm>
                <a:off x="104449" y="4946665"/>
                <a:ext cx="50491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ctrlPr>
                        </m:sSubPr>
                        <m:e>
                          <m:r>
                            <a:rPr lang="zh-CN" altLang="en-US" sz="2400" i="1">
                              <a:solidFill>
                                <a:prstClr val="black"/>
                              </a:solidFill>
                              <a:latin typeface="Cambria Math" panose="02040503050406030204" pitchFamily="18" charset="0"/>
                              <a:ea typeface="楷体" panose="02010609060101010101" pitchFamily="49" charset="-122"/>
                            </a:rPr>
                            <m:t>定理</m:t>
                          </m:r>
                          <m:r>
                            <a:rPr lang="zh-CN" altLang="en-US" sz="2400" i="1" smtClean="0">
                              <a:solidFill>
                                <a:prstClr val="black"/>
                              </a:solidFill>
                              <a:latin typeface="Cambria Math" panose="02040503050406030204" pitchFamily="18" charset="0"/>
                              <a:ea typeface="楷体" panose="02010609060101010101" pitchFamily="49" charset="-122"/>
                            </a:rPr>
                            <m:t>由</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t>𝐺</m:t>
                          </m:r>
                          <m:r>
                            <m:rPr>
                              <m:sty m:val="p"/>
                            </m:rPr>
                            <a:rPr lang="en-US" altLang="zh-CN" sz="2400" i="1">
                              <a:solidFill>
                                <a:prstClr val="black"/>
                              </a:solidFill>
                              <a:latin typeface="Cambria Math" panose="02040503050406030204" pitchFamily="18" charset="0"/>
                              <a:ea typeface="楷体" panose="02010609060101010101" pitchFamily="49" charset="-122"/>
                            </a:rPr>
                            <m:t>ame</m:t>
                          </m:r>
                        </m:e>
                        <m:sub>
                          <m:r>
                            <a:rPr lang="en-US" altLang="zh-CN" sz="2400" i="1">
                              <a:solidFill>
                                <a:prstClr val="black"/>
                              </a:solidFill>
                              <a:latin typeface="Cambria Math" panose="02040503050406030204" pitchFamily="18" charset="0"/>
                              <a:ea typeface="楷体" panose="02010609060101010101" pitchFamily="49" charset="-122"/>
                            </a:rPr>
                            <m:t>1</m:t>
                          </m:r>
                          <m:r>
                            <a:rPr lang="en-US" altLang="zh-CN" sz="2400" i="1" smtClean="0">
                              <a:solidFill>
                                <a:prstClr val="black"/>
                              </a:solidFill>
                              <a:latin typeface="Cambria Math" panose="02040503050406030204" pitchFamily="18" charset="0"/>
                              <a:ea typeface="楷体" panose="02010609060101010101" pitchFamily="49" charset="-122"/>
                            </a:rPr>
                            <m:t>…</m:t>
                          </m:r>
                          <m:r>
                            <a:rPr lang="en-US" altLang="zh-CN" sz="2400" i="1">
                              <a:solidFill>
                                <a:prstClr val="black"/>
                              </a:solidFill>
                              <a:latin typeface="Cambria Math" panose="02040503050406030204" pitchFamily="18" charset="0"/>
                              <a:ea typeface="楷体" panose="02010609060101010101" pitchFamily="49" charset="-122"/>
                            </a:rPr>
                            <m:t>5</m:t>
                          </m:r>
                        </m:sub>
                      </m:sSub>
                      <m:r>
                        <a:rPr lang="zh-CN" altLang="en-US" sz="2400" i="1">
                          <a:solidFill>
                            <a:prstClr val="black"/>
                          </a:solidFill>
                          <a:latin typeface="Cambria Math" panose="02040503050406030204" pitchFamily="18" charset="0"/>
                          <a:ea typeface="楷体" panose="02010609060101010101" pitchFamily="49" charset="-122"/>
                        </a:rPr>
                        <m:t>五个子游戏</m:t>
                      </m:r>
                      <m:r>
                        <a:rPr lang="zh-CN" altLang="en-US" sz="2400" i="1" smtClean="0">
                          <a:solidFill>
                            <a:prstClr val="black"/>
                          </a:solidFill>
                          <a:latin typeface="Cambria Math" panose="02040503050406030204" pitchFamily="18" charset="0"/>
                          <a:ea typeface="楷体" panose="02010609060101010101" pitchFamily="49" charset="-122"/>
                        </a:rPr>
                        <m:t>组成</m:t>
                      </m:r>
                    </m:oMath>
                  </m:oMathPara>
                </a14:m>
                <a:endParaRPr lang="zh-CN" altLang="en-US" dirty="0"/>
              </a:p>
            </p:txBody>
          </p:sp>
        </mc:Choice>
        <mc:Fallback xmlns="">
          <p:sp>
            <p:nvSpPr>
              <p:cNvPr id="9" name="文本框 8">
                <a:extLst>
                  <a:ext uri="{FF2B5EF4-FFF2-40B4-BE49-F238E27FC236}">
                    <a16:creationId xmlns:a16="http://schemas.microsoft.com/office/drawing/2014/main" id="{87C1E6E7-698F-4DF6-AE66-4D505C37EC7B}"/>
                  </a:ext>
                </a:extLst>
              </p:cNvPr>
              <p:cNvSpPr txBox="1">
                <a:spLocks noRot="1" noChangeAspect="1" noMove="1" noResize="1" noEditPoints="1" noAdjustHandles="1" noChangeArrowheads="1" noChangeShapeType="1" noTextEdit="1"/>
              </p:cNvSpPr>
              <p:nvPr/>
            </p:nvSpPr>
            <p:spPr>
              <a:xfrm>
                <a:off x="104449" y="4946665"/>
                <a:ext cx="5049175" cy="461665"/>
              </a:xfrm>
              <a:prstGeom prst="rect">
                <a:avLst/>
              </a:prstGeom>
              <a:blipFill>
                <a:blip r:embed="rId3"/>
                <a:stretch>
                  <a:fillRect b="-11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065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236510"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安全性证明</a:t>
            </a:r>
          </a:p>
        </p:txBody>
      </p:sp>
      <p:sp>
        <p:nvSpPr>
          <p:cNvPr id="9" name="文本框 8">
            <a:extLst>
              <a:ext uri="{FF2B5EF4-FFF2-40B4-BE49-F238E27FC236}">
                <a16:creationId xmlns:a16="http://schemas.microsoft.com/office/drawing/2014/main" id="{87C1E6E7-698F-4DF6-AE66-4D505C37EC7B}"/>
              </a:ext>
            </a:extLst>
          </p:cNvPr>
          <p:cNvSpPr txBox="1"/>
          <p:nvPr/>
        </p:nvSpPr>
        <p:spPr>
          <a:xfrm>
            <a:off x="264247" y="1253554"/>
            <a:ext cx="5049175" cy="461665"/>
          </a:xfrm>
          <a:prstGeom prst="rect">
            <a:avLst/>
          </a:prstGeom>
          <a:noFill/>
        </p:spPr>
        <p:txBody>
          <a:bodyPr wrap="square">
            <a:spAutoFit/>
          </a:bodyPr>
          <a:lstStyle/>
          <a:p>
            <a:pPr/>
            <a:r>
              <a:rPr lang="en-US" altLang="zh-CN" sz="2400" dirty="0">
                <a:latin typeface="楷体" panose="02010609060101010101" pitchFamily="49" charset="-122"/>
                <a:ea typeface="楷体" panose="02010609060101010101" pitchFamily="49" charset="-122"/>
              </a:rPr>
              <a:t>DL</a:t>
            </a:r>
            <a:r>
              <a:rPr lang="zh-CN" altLang="en-US" sz="2400" dirty="0">
                <a:latin typeface="楷体" panose="02010609060101010101" pitchFamily="49" charset="-122"/>
                <a:ea typeface="楷体" panose="02010609060101010101" pitchFamily="49" charset="-122"/>
              </a:rPr>
              <a:t>问题：</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474B9E9-80DA-41B1-9CCF-112FA2176E3A}"/>
                  </a:ext>
                </a:extLst>
              </p:cNvPr>
              <p:cNvSpPr txBox="1"/>
              <p:nvPr/>
            </p:nvSpPr>
            <p:spPr>
              <a:xfrm>
                <a:off x="1955307" y="1715219"/>
                <a:ext cx="9470254" cy="830997"/>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设</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为素数阶</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的循环群，生成元</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。取</a:t>
                </a:r>
                <a:r>
                  <a:rPr lang="en-US" altLang="zh-CN" sz="2400" dirty="0">
                    <a:latin typeface="楷体" panose="02010609060101010101" pitchFamily="49" charset="-122"/>
                    <a:ea typeface="楷体" panose="02010609060101010101" pitchFamily="49" charset="-122"/>
                  </a:rPr>
                  <a:t>a∈</a:t>
                </a:r>
                <a:r>
                  <a:rPr lang="en-US" altLang="zh-CN" sz="2400" dirty="0">
                    <a:ea typeface="楷体" panose="02010609060101010101" pitchFamily="49" charset="-122"/>
                  </a:rPr>
                  <a:t> </a:t>
                </a:r>
                <a14:m>
                  <m:oMath xmlns:m="http://schemas.openxmlformats.org/officeDocument/2006/math">
                    <m:r>
                      <m:rPr>
                        <m:nor/>
                      </m:rPr>
                      <a:rPr lang="en-US" altLang="zh-CN" sz="2400" dirty="0" smtClean="0">
                        <a:latin typeface="Cambria Math" panose="02040503050406030204" pitchFamily="18" charset="0"/>
                        <a:ea typeface="楷体" panose="02010609060101010101" pitchFamily="49" charset="-122"/>
                      </a:rPr>
                      <m:t>Z</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q</m:t>
                        </m:r>
                      </m:e>
                      <m:sup>
                        <m:r>
                          <a:rPr lang="zh-CN" altLang="en-US" sz="2400" i="1">
                            <a:latin typeface="Cambria Math" panose="02040503050406030204" pitchFamily="18" charset="0"/>
                            <a:ea typeface="楷体" panose="02010609060101010101" pitchFamily="49" charset="-122"/>
                          </a:rPr>
                          <m:t>∗</m:t>
                        </m:r>
                      </m:sup>
                    </m:sSup>
                  </m:oMath>
                </a14:m>
                <a:r>
                  <a:rPr lang="zh-CN" altLang="en-US" sz="2400" dirty="0">
                    <a:latin typeface="楷体" panose="02010609060101010101" pitchFamily="49" charset="-122"/>
                    <a:ea typeface="楷体" panose="02010609060101010101" pitchFamily="49" charset="-122"/>
                  </a:rPr>
                  <a:t>，对于多项式时间</a:t>
                </a:r>
                <a:r>
                  <a:rPr lang="en-US" altLang="zh-CN" sz="2400" dirty="0">
                    <a:latin typeface="楷体" panose="02010609060101010101" pitchFamily="49" charset="-122"/>
                    <a:ea typeface="楷体" panose="02010609060101010101" pitchFamily="49" charset="-122"/>
                  </a:rPr>
                  <a:t>t</a:t>
                </a:r>
                <a:r>
                  <a:rPr lang="zh-CN" altLang="en-US" sz="2400" dirty="0">
                    <a:latin typeface="楷体" panose="02010609060101010101" pitchFamily="49" charset="-122"/>
                    <a:ea typeface="楷体" panose="02010609060101010101" pitchFamily="49" charset="-122"/>
                  </a:rPr>
                  <a:t>的任意概率</a:t>
                </a:r>
                <a:r>
                  <a:rPr lang="en-US" altLang="zh-CN" sz="2400" dirty="0">
                    <a:latin typeface="楷体" panose="02010609060101010101" pitchFamily="49" charset="-122"/>
                    <a:ea typeface="楷体" panose="02010609060101010101" pitchFamily="49" charset="-122"/>
                  </a:rPr>
                  <a:t>ε</a:t>
                </a:r>
                <a:r>
                  <a:rPr lang="zh-CN" altLang="en-US" sz="2400" dirty="0">
                    <a:latin typeface="楷体" panose="02010609060101010101" pitchFamily="49" charset="-122"/>
                    <a:ea typeface="楷体" panose="02010609060101010101" pitchFamily="49" charset="-122"/>
                  </a:rPr>
                  <a:t>，若</a:t>
                </a:r>
                <a:r>
                  <a:rPr lang="en-US" altLang="zh-CN" sz="2400" dirty="0">
                    <a:latin typeface="楷体" panose="02010609060101010101" pitchFamily="49" charset="-122"/>
                    <a:ea typeface="楷体" panose="02010609060101010101" pitchFamily="49" charset="-122"/>
                  </a:rPr>
                  <a:t>Pr[A</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a:latin typeface="Cambria Math" panose="02040503050406030204" pitchFamily="18" charset="0"/>
                            <a:ea typeface="楷体" panose="02010609060101010101" pitchFamily="49" charset="-122"/>
                          </a:rPr>
                          <m:t>a</m:t>
                        </m:r>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=a]&lt;ε</a:t>
                </a:r>
                <a:r>
                  <a:rPr lang="zh-CN" altLang="en-US" sz="2400" dirty="0">
                    <a:latin typeface="楷体" panose="02010609060101010101" pitchFamily="49" charset="-122"/>
                    <a:ea typeface="楷体" panose="02010609060101010101" pitchFamily="49" charset="-122"/>
                  </a:rPr>
                  <a:t>，则在求解</a:t>
                </a:r>
                <a:r>
                  <a:rPr lang="en-US" altLang="zh-CN" sz="2400" dirty="0">
                    <a:latin typeface="楷体" panose="02010609060101010101" pitchFamily="49" charset="-122"/>
                    <a:ea typeface="楷体" panose="02010609060101010101" pitchFamily="49" charset="-122"/>
                  </a:rPr>
                  <a:t>DL</a:t>
                </a:r>
                <a:r>
                  <a:rPr lang="zh-CN" altLang="en-US" sz="2400" dirty="0">
                    <a:latin typeface="楷体" panose="02010609060101010101" pitchFamily="49" charset="-122"/>
                    <a:ea typeface="楷体" panose="02010609060101010101" pitchFamily="49" charset="-122"/>
                  </a:rPr>
                  <a:t>问题时存在对手</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a:t>
                </a:r>
              </a:p>
            </p:txBody>
          </p:sp>
        </mc:Choice>
        <mc:Fallback>
          <p:sp>
            <p:nvSpPr>
              <p:cNvPr id="8" name="文本框 7">
                <a:extLst>
                  <a:ext uri="{FF2B5EF4-FFF2-40B4-BE49-F238E27FC236}">
                    <a16:creationId xmlns:a16="http://schemas.microsoft.com/office/drawing/2014/main" id="{F474B9E9-80DA-41B1-9CCF-112FA2176E3A}"/>
                  </a:ext>
                </a:extLst>
              </p:cNvPr>
              <p:cNvSpPr txBox="1">
                <a:spLocks noRot="1" noChangeAspect="1" noMove="1" noResize="1" noEditPoints="1" noAdjustHandles="1" noChangeArrowheads="1" noChangeShapeType="1" noTextEdit="1"/>
              </p:cNvSpPr>
              <p:nvPr/>
            </p:nvSpPr>
            <p:spPr>
              <a:xfrm>
                <a:off x="1955307" y="1715219"/>
                <a:ext cx="9470254" cy="830997"/>
              </a:xfrm>
              <a:prstGeom prst="rect">
                <a:avLst/>
              </a:prstGeom>
              <a:blipFill>
                <a:blip r:embed="rId2"/>
                <a:stretch>
                  <a:fillRect l="-1030" t="-8759" r="-837" b="-12409"/>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A783C3A2-6DF4-40CE-8933-F751EC2C8313}"/>
              </a:ext>
            </a:extLst>
          </p:cNvPr>
          <p:cNvSpPr txBox="1"/>
          <p:nvPr/>
        </p:nvSpPr>
        <p:spPr>
          <a:xfrm>
            <a:off x="326391" y="3198167"/>
            <a:ext cx="10908437" cy="461665"/>
          </a:xfrm>
          <a:prstGeom prst="rect">
            <a:avLst/>
          </a:prstGeom>
          <a:noFill/>
        </p:spPr>
        <p:txBody>
          <a:bodyPr wrap="square">
            <a:spAutoFit/>
          </a:bodyPr>
          <a:lstStyle/>
          <a:p>
            <a:r>
              <a:rPr lang="en-US" altLang="zh-CN" sz="2400" dirty="0">
                <a:latin typeface="楷体" panose="02010609060101010101" pitchFamily="49" charset="-122"/>
                <a:ea typeface="楷体" panose="02010609060101010101" pitchFamily="49" charset="-122"/>
              </a:rPr>
              <a:t>hDH</a:t>
            </a:r>
            <a:r>
              <a:rPr lang="zh-CN" altLang="en-US" sz="2400" dirty="0">
                <a:latin typeface="楷体" panose="02010609060101010101" pitchFamily="49" charset="-122"/>
                <a:ea typeface="楷体" panose="02010609060101010101" pitchFamily="49" charset="-122"/>
              </a:rPr>
              <a:t>问题：</a:t>
            </a:r>
            <a:endParaRPr lang="en-US" altLang="zh-CN" sz="240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072BF3A0-3962-4AB0-A050-BBE683FE55E9}"/>
                  </a:ext>
                </a:extLst>
              </p:cNvPr>
              <p:cNvSpPr txBox="1"/>
              <p:nvPr/>
            </p:nvSpPr>
            <p:spPr>
              <a:xfrm>
                <a:off x="1955307" y="3791596"/>
                <a:ext cx="9470254" cy="2373342"/>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设</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是素数</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的循环群，</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是</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的生成元。给定散列函数</a:t>
                </a:r>
                <a:r>
                  <a:rPr lang="en-US" altLang="zh-CN" sz="2400" dirty="0">
                    <a:latin typeface="楷体" panose="02010609060101010101" pitchFamily="49" charset="-122"/>
                    <a:ea typeface="楷体" panose="02010609060101010101" pitchFamily="49" charset="-122"/>
                  </a:rPr>
                  <a:t>H</a:t>
                </a:r>
                <a:r>
                  <a:rPr lang="zh-CN" altLang="en-US" sz="2400" dirty="0">
                    <a:latin typeface="楷体" panose="02010609060101010101" pitchFamily="49" charset="-122"/>
                    <a:ea typeface="楷体" panose="02010609060101010101" pitchFamily="49" charset="-122"/>
                  </a:rPr>
                  <a:t>和四元组（</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a:latin typeface="Cambria Math" panose="02040503050406030204" pitchFamily="18" charset="0"/>
                            <a:ea typeface="楷体" panose="02010609060101010101" pitchFamily="49" charset="-122"/>
                          </a:rPr>
                          <m:t>a</m:t>
                        </m:r>
                      </m:sup>
                    </m:sSup>
                  </m:oMath>
                </a14:m>
                <a:r>
                  <a:rPr lang="zh-CN" altLang="en-US" sz="2400" dirty="0">
                    <a:latin typeface="楷体" panose="02010609060101010101" pitchFamily="49" charset="-122"/>
                    <a:ea typeface="楷体" panose="02010609060101010101" pitchFamily="49" charset="-122"/>
                  </a:rPr>
                  <a:t>，</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a:latin typeface="Cambria Math" panose="02040503050406030204" pitchFamily="18" charset="0"/>
                            <a:ea typeface="楷体" panose="02010609060101010101" pitchFamily="49" charset="-122"/>
                          </a:rPr>
                          <m:t>b</m:t>
                        </m:r>
                      </m:sup>
                    </m:sSup>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Z</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G3×</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0</m:t>
                        </m:r>
                        <m:r>
                          <a:rPr lang="zh-CN" altLang="en-US"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1}</m:t>
                        </m:r>
                      </m:e>
                      <m:sup>
                        <m:r>
                          <m:rPr>
                            <m:sty m:val="p"/>
                          </m:rPr>
                          <a:rPr lang="en-US" altLang="zh-CN" sz="2400" i="1">
                            <a:latin typeface="Cambria Math" panose="02040503050406030204" pitchFamily="18" charset="0"/>
                            <a:ea typeface="楷体" panose="02010609060101010101" pitchFamily="49" charset="-122"/>
                          </a:rPr>
                          <m:t>l</m:t>
                        </m:r>
                      </m:sup>
                    </m:sSup>
                  </m:oMath>
                </a14:m>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，其中</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b∈</a:t>
                </a:r>
                <a:r>
                  <a:rPr lang="en-US" altLang="zh-CN" sz="2400" dirty="0">
                    <a:ea typeface="楷体" panose="02010609060101010101" pitchFamily="49" charset="-122"/>
                  </a:rPr>
                  <a:t> </a:t>
                </a:r>
                <a14:m>
                  <m:oMath xmlns:m="http://schemas.openxmlformats.org/officeDocument/2006/math">
                    <m:r>
                      <m:rPr>
                        <m:nor/>
                      </m:rPr>
                      <a:rPr lang="en-US" altLang="zh-CN" sz="2400" dirty="0">
                        <a:latin typeface="Cambria Math" panose="02040503050406030204" pitchFamily="18" charset="0"/>
                        <a:ea typeface="楷体" panose="02010609060101010101" pitchFamily="49" charset="-122"/>
                      </a:rPr>
                      <m:t>Z</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q</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m:t>
                    </m:r>
                  </m:oMath>
                </a14:m>
                <a:r>
                  <a:rPr lang="en-US" altLang="zh-CN" sz="2400" dirty="0">
                    <a:latin typeface="楷体" panose="02010609060101010101" pitchFamily="49" charset="-122"/>
                    <a:ea typeface="楷体" panose="02010609060101010101" pitchFamily="49" charset="-122"/>
                  </a:rPr>
                  <a:t>l</a:t>
                </a:r>
                <a:r>
                  <a:rPr lang="zh-CN" altLang="en-US" sz="2400" dirty="0">
                    <a:latin typeface="楷体" panose="02010609060101010101" pitchFamily="49" charset="-122"/>
                    <a:ea typeface="楷体" panose="02010609060101010101" pitchFamily="49" charset="-122"/>
                  </a:rPr>
                  <a:t>表示散列值的二进制长度。</a:t>
                </a:r>
                <a:r>
                  <a:rPr lang="en-US" altLang="zh-CN" sz="2400" dirty="0">
                    <a:latin typeface="楷体" panose="02010609060101010101" pitchFamily="49" charset="-122"/>
                    <a:ea typeface="楷体" panose="02010609060101010101" pitchFamily="49" charset="-122"/>
                  </a:rPr>
                  <a:t>hDH</a:t>
                </a:r>
                <a:r>
                  <a:rPr lang="zh-CN" altLang="en-US" sz="2400" dirty="0">
                    <a:latin typeface="楷体" panose="02010609060101010101" pitchFamily="49" charset="-122"/>
                    <a:ea typeface="楷体" panose="02010609060101010101" pitchFamily="49" charset="-122"/>
                  </a:rPr>
                  <a:t>问题是判断</a:t>
                </a:r>
                <a:r>
                  <a:rPr lang="en-US" altLang="zh-CN" sz="2400" dirty="0">
                    <a:latin typeface="楷体" panose="02010609060101010101" pitchFamily="49" charset="-122"/>
                    <a:ea typeface="楷体" panose="02010609060101010101" pitchFamily="49" charset="-122"/>
                  </a:rPr>
                  <a:t>Z</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H</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a:latin typeface="Cambria Math" panose="02040503050406030204" pitchFamily="18" charset="0"/>
                            <a:ea typeface="楷体" panose="02010609060101010101" pitchFamily="49" charset="-122"/>
                          </a:rPr>
                          <m:t>a</m:t>
                        </m:r>
                        <m:r>
                          <m:rPr>
                            <m:sty m:val="p"/>
                          </m:rPr>
                          <a:rPr lang="en-US" altLang="zh-CN" sz="2400" i="1">
                            <a:latin typeface="Cambria Math" panose="02040503050406030204" pitchFamily="18" charset="0"/>
                            <a:ea typeface="楷体" panose="02010609060101010101" pitchFamily="49" charset="-122"/>
                          </a:rPr>
                          <m:t>b</m:t>
                        </m:r>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）是否相等。</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假设循环群</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中的</a:t>
                </a:r>
                <a:r>
                  <a:rPr lang="en-US" altLang="zh-CN" sz="2400" dirty="0">
                    <a:latin typeface="楷体" panose="02010609060101010101" pitchFamily="49" charset="-122"/>
                    <a:ea typeface="楷体" panose="02010609060101010101" pitchFamily="49" charset="-122"/>
                  </a:rPr>
                  <a:t>hDH</a:t>
                </a:r>
                <a:r>
                  <a:rPr lang="zh-CN" altLang="en-US" sz="2400" dirty="0">
                    <a:latin typeface="楷体" panose="02010609060101010101" pitchFamily="49" charset="-122"/>
                    <a:ea typeface="楷体" panose="02010609060101010101" pitchFamily="49" charset="-122"/>
                  </a:rPr>
                  <a:t>问题是困难的，对于任意概率</a:t>
                </a:r>
                <a:r>
                  <a:rPr lang="en-US" altLang="zh-CN" sz="2400" dirty="0">
                    <a:latin typeface="楷体" panose="02010609060101010101" pitchFamily="49" charset="-122"/>
                    <a:ea typeface="楷体" panose="02010609060101010101" pitchFamily="49" charset="-122"/>
                  </a:rPr>
                  <a:t>ε</a:t>
                </a:r>
                <a:r>
                  <a:rPr lang="zh-CN" altLang="en-US" sz="2400" dirty="0">
                    <a:latin typeface="楷体" panose="02010609060101010101" pitchFamily="49" charset="-122"/>
                    <a:ea typeface="楷体" panose="02010609060101010101" pitchFamily="49" charset="-122"/>
                  </a:rPr>
                  <a:t>，多项式时间</a:t>
                </a:r>
                <a:r>
                  <a:rPr lang="en-US" altLang="zh-CN" sz="2400" dirty="0">
                    <a:latin typeface="楷体" panose="02010609060101010101" pitchFamily="49" charset="-122"/>
                    <a:ea typeface="楷体" panose="02010609060101010101" pitchFamily="49" charset="-122"/>
                  </a:rPr>
                  <a:t>t</a:t>
                </a:r>
                <a:r>
                  <a:rPr lang="zh-CN" altLang="en-US" sz="2400" dirty="0">
                    <a:latin typeface="楷体" panose="02010609060101010101" pitchFamily="49" charset="-122"/>
                    <a:ea typeface="楷体" panose="02010609060101010101" pitchFamily="49" charset="-122"/>
                  </a:rPr>
                  <a:t>，则在求解</a:t>
                </a:r>
                <a:r>
                  <a:rPr lang="en-US" altLang="zh-CN" sz="2400" dirty="0">
                    <a:latin typeface="楷体" panose="02010609060101010101" pitchFamily="49" charset="-122"/>
                    <a:ea typeface="楷体" panose="02010609060101010101" pitchFamily="49" charset="-122"/>
                  </a:rPr>
                  <a:t>hDH</a:t>
                </a:r>
                <a:r>
                  <a:rPr lang="zh-CN" altLang="en-US" sz="2400" dirty="0">
                    <a:latin typeface="楷体" panose="02010609060101010101" pitchFamily="49" charset="-122"/>
                    <a:ea typeface="楷体" panose="02010609060101010101" pitchFamily="49" charset="-122"/>
                  </a:rPr>
                  <a:t>问题时存在一个对手</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，如果</a:t>
                </a:r>
                <a:r>
                  <a:rPr lang="en-US" altLang="zh-CN" sz="2400" dirty="0">
                    <a:latin typeface="楷体" panose="02010609060101010101" pitchFamily="49" charset="-122"/>
                    <a:ea typeface="楷体" panose="02010609060101010101" pitchFamily="49" charset="-122"/>
                  </a:rPr>
                  <a:t>| Pr[A</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a:latin typeface="Cambria Math" panose="02040503050406030204" pitchFamily="18" charset="0"/>
                            <a:ea typeface="楷体" panose="02010609060101010101" pitchFamily="49" charset="-122"/>
                          </a:rPr>
                          <m:t>a</m:t>
                        </m:r>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a:latin typeface="Cambria Math" panose="02040503050406030204" pitchFamily="18" charset="0"/>
                            <a:ea typeface="楷体" panose="02010609060101010101" pitchFamily="49" charset="-122"/>
                          </a:rPr>
                          <m:t>b</m:t>
                        </m:r>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Z</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=1]−Pr[A</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H</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a:latin typeface="Cambria Math" panose="02040503050406030204" pitchFamily="18" charset="0"/>
                            <a:ea typeface="楷体" panose="02010609060101010101" pitchFamily="49" charset="-122"/>
                          </a:rPr>
                          <m:t>a</m:t>
                        </m:r>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a:latin typeface="Cambria Math" panose="02040503050406030204" pitchFamily="18" charset="0"/>
                            <a:ea typeface="楷体" panose="02010609060101010101" pitchFamily="49" charset="-122"/>
                          </a:rPr>
                          <m:t>b</m:t>
                        </m:r>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H</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a:latin typeface="Cambria Math" panose="02040503050406030204" pitchFamily="18" charset="0"/>
                            <a:ea typeface="楷体" panose="02010609060101010101" pitchFamily="49" charset="-122"/>
                          </a:rPr>
                          <m:t>ab</m:t>
                        </m:r>
                      </m:sup>
                    </m:sSup>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=1]|&lt;ε</a:t>
                </a:r>
                <a:endParaRPr lang="zh-CN" altLang="en-US" sz="2400" dirty="0">
                  <a:latin typeface="楷体" panose="02010609060101010101" pitchFamily="49" charset="-122"/>
                  <a:ea typeface="楷体" panose="02010609060101010101" pitchFamily="49" charset="-122"/>
                </a:endParaRPr>
              </a:p>
            </p:txBody>
          </p:sp>
        </mc:Choice>
        <mc:Fallback>
          <p:sp>
            <p:nvSpPr>
              <p:cNvPr id="11" name="文本框 10">
                <a:extLst>
                  <a:ext uri="{FF2B5EF4-FFF2-40B4-BE49-F238E27FC236}">
                    <a16:creationId xmlns:a16="http://schemas.microsoft.com/office/drawing/2014/main" id="{072BF3A0-3962-4AB0-A050-BBE683FE55E9}"/>
                  </a:ext>
                </a:extLst>
              </p:cNvPr>
              <p:cNvSpPr txBox="1">
                <a:spLocks noRot="1" noChangeAspect="1" noMove="1" noResize="1" noEditPoints="1" noAdjustHandles="1" noChangeArrowheads="1" noChangeShapeType="1" noTextEdit="1"/>
              </p:cNvSpPr>
              <p:nvPr/>
            </p:nvSpPr>
            <p:spPr>
              <a:xfrm>
                <a:off x="1955307" y="3791596"/>
                <a:ext cx="9470254" cy="2373342"/>
              </a:xfrm>
              <a:prstGeom prst="rect">
                <a:avLst/>
              </a:prstGeom>
              <a:blipFill>
                <a:blip r:embed="rId3"/>
                <a:stretch>
                  <a:fillRect l="-1030" t="-3085" r="-4185" b="-48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2029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236510"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安全性证明</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A1B48658-A23F-448D-B9CE-CE2DF84D54DD}"/>
                  </a:ext>
                </a:extLst>
              </p:cNvPr>
              <p:cNvSpPr txBox="1"/>
              <p:nvPr/>
            </p:nvSpPr>
            <p:spPr>
              <a:xfrm>
                <a:off x="295649" y="1114013"/>
                <a:ext cx="4782376" cy="461665"/>
              </a:xfrm>
              <a:prstGeom prst="rect">
                <a:avLst/>
              </a:prstGeom>
              <a:noFill/>
            </p:spPr>
            <p:txBody>
              <a:bodyPr wrap="square">
                <a:spAutoFit/>
              </a:bodyPr>
              <a:lstStyle/>
              <a:p>
                <a14:m>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t>𝐺</m:t>
                        </m:r>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cs typeface="+mn-cs"/>
                          </a:rPr>
                          <m:t>ame</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cs typeface="+mn-cs"/>
                          </a:rPr>
                          <m:t>1</m:t>
                        </m:r>
                      </m:sub>
                    </m:sSub>
                  </m:oMath>
                </a14:m>
                <a:r>
                  <a:rPr lang="zh-CN" altLang="en-US" dirty="0"/>
                  <a:t>：</a:t>
                </a:r>
                <a:r>
                  <a:rPr lang="zh-CN" altLang="en-US" sz="2400" dirty="0">
                    <a:latin typeface="楷体" panose="02010609060101010101" pitchFamily="49" charset="-122"/>
                    <a:ea typeface="楷体" panose="02010609060101010101" pitchFamily="49" charset="-122"/>
                  </a:rPr>
                  <a:t>原始</a:t>
                </a:r>
                <a:r>
                  <a:rPr lang="en-US" altLang="zh-CN" sz="2400" dirty="0">
                    <a:latin typeface="楷体" panose="02010609060101010101" pitchFamily="49" charset="-122"/>
                    <a:ea typeface="楷体" panose="02010609060101010101" pitchFamily="49" charset="-122"/>
                  </a:rPr>
                  <a:t>CIND-CKA</a:t>
                </a:r>
                <a:r>
                  <a:rPr lang="zh-CN" altLang="en-US" sz="2400" dirty="0">
                    <a:latin typeface="楷体" panose="02010609060101010101" pitchFamily="49" charset="-122"/>
                    <a:ea typeface="楷体" panose="02010609060101010101" pitchFamily="49" charset="-122"/>
                  </a:rPr>
                  <a:t>游戏</a:t>
                </a:r>
                <a:endParaRPr lang="zh-CN" altLang="en-US" dirty="0">
                  <a:latin typeface="楷体" panose="02010609060101010101" pitchFamily="49" charset="-122"/>
                  <a:ea typeface="楷体" panose="02010609060101010101" pitchFamily="49" charset="-122"/>
                </a:endParaRPr>
              </a:p>
            </p:txBody>
          </p:sp>
        </mc:Choice>
        <mc:Fallback>
          <p:sp>
            <p:nvSpPr>
              <p:cNvPr id="9" name="文本框 8">
                <a:extLst>
                  <a:ext uri="{FF2B5EF4-FFF2-40B4-BE49-F238E27FC236}">
                    <a16:creationId xmlns:a16="http://schemas.microsoft.com/office/drawing/2014/main" id="{A1B48658-A23F-448D-B9CE-CE2DF84D54DD}"/>
                  </a:ext>
                </a:extLst>
              </p:cNvPr>
              <p:cNvSpPr txBox="1">
                <a:spLocks noRot="1" noChangeAspect="1" noMove="1" noResize="1" noEditPoints="1" noAdjustHandles="1" noChangeArrowheads="1" noChangeShapeType="1" noTextEdit="1"/>
              </p:cNvSpPr>
              <p:nvPr/>
            </p:nvSpPr>
            <p:spPr>
              <a:xfrm>
                <a:off x="295649" y="1114013"/>
                <a:ext cx="4782376" cy="461665"/>
              </a:xfrm>
              <a:prstGeom prst="rect">
                <a:avLst/>
              </a:prstGeom>
              <a:blipFill>
                <a:blip r:embed="rId2"/>
                <a:stretch>
                  <a:fillRect l="-255" t="-14667"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2B7B5BA7-2C6B-436A-B419-1256EEE1C6DA}"/>
                  </a:ext>
                </a:extLst>
              </p:cNvPr>
              <p:cNvSpPr txBox="1"/>
              <p:nvPr/>
            </p:nvSpPr>
            <p:spPr>
              <a:xfrm>
                <a:off x="295649" y="1787973"/>
                <a:ext cx="11618183" cy="1641027"/>
              </a:xfrm>
              <a:prstGeom prst="rect">
                <a:avLst/>
              </a:prstGeom>
              <a:noFill/>
            </p:spPr>
            <p:txBody>
              <a:bodyPr wrap="square">
                <a:spAutoFit/>
              </a:bodyPr>
              <a:lstStyle/>
              <a:p>
                <a14:m>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t>𝐺</m:t>
                        </m:r>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cs typeface="+mn-cs"/>
                          </a:rPr>
                          <m:t>ame</m:t>
                        </m:r>
                      </m:e>
                      <m:sub>
                        <m:r>
                          <a:rPr lang="en-US" altLang="zh-CN" sz="2400" i="1">
                            <a:solidFill>
                              <a:prstClr val="black"/>
                            </a:solidFill>
                            <a:latin typeface="Cambria Math" panose="02040503050406030204" pitchFamily="18" charset="0"/>
                            <a:ea typeface="楷体" panose="02010609060101010101" pitchFamily="49" charset="-122"/>
                          </a:rPr>
                          <m:t>2</m:t>
                        </m:r>
                      </m:sub>
                    </m:sSub>
                  </m:oMath>
                </a14:m>
                <a:r>
                  <a:rPr lang="zh-CN" altLang="en-US" dirty="0"/>
                  <a:t>：</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随机选取</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smtClean="0">
                            <a:solidFill>
                              <a:prstClr val="black"/>
                            </a:solidFill>
                            <a:latin typeface="Cambria Math" panose="02040503050406030204" pitchFamily="18" charset="0"/>
                            <a:ea typeface="楷体" panose="02010609060101010101" pitchFamily="49" charset="-122"/>
                          </a:rPr>
                          <m:t>s</m:t>
                        </m:r>
                        <m:r>
                          <m:rPr>
                            <m:sty m:val="p"/>
                          </m:rPr>
                          <a:rPr lang="en-US" altLang="zh-CN" sz="2400" i="1">
                            <a:solidFill>
                              <a:prstClr val="black"/>
                            </a:solidFill>
                            <a:latin typeface="Cambria Math" panose="02040503050406030204" pitchFamily="18" charset="0"/>
                            <a:ea typeface="楷体" panose="02010609060101010101" pitchFamily="49" charset="-122"/>
                          </a:rPr>
                          <m:t>k</m:t>
                        </m:r>
                      </m:e>
                      <m:sub>
                        <m:r>
                          <a:rPr lang="en-US" altLang="zh-CN" sz="2400" b="0" i="1" smtClean="0">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smtClean="0">
                            <a:solidFill>
                              <a:prstClr val="black"/>
                            </a:solidFill>
                            <a:latin typeface="Cambria Math" panose="02040503050406030204" pitchFamily="18" charset="0"/>
                            <a:ea typeface="楷体" panose="02010609060101010101" pitchFamily="49" charset="-122"/>
                          </a:rPr>
                          <m:t>2</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14:m>
                  <m:oMath xmlns:m="http://schemas.openxmlformats.org/officeDocument/2006/math">
                    <m:r>
                      <m:rPr>
                        <m:nor/>
                      </m:rPr>
                      <a:rPr lang="en-US" altLang="zh-CN" sz="2400" dirty="0" smtClean="0">
                        <a:latin typeface="Cambria Math" panose="02040503050406030204" pitchFamily="18" charset="0"/>
                        <a:ea typeface="楷体" panose="02010609060101010101" pitchFamily="49" charset="-122"/>
                      </a:rPr>
                      <m:t>Z</m:t>
                    </m:r>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q</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，计算</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smtClean="0">
                            <a:latin typeface="Cambria Math" panose="02040503050406030204" pitchFamily="18" charset="0"/>
                            <a:ea typeface="楷体" panose="02010609060101010101" pitchFamily="49" charset="-122"/>
                          </a:rPr>
                          <m:t>g</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smtClean="0">
                            <a:latin typeface="Cambria Math" panose="02040503050406030204" pitchFamily="18" charset="0"/>
                            <a:ea typeface="楷体" panose="02010609060101010101" pitchFamily="49" charset="-122"/>
                          </a:rPr>
                          <m:t>a</m:t>
                        </m:r>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smtClean="0">
                            <a:solidFill>
                              <a:prstClr val="black"/>
                            </a:solidFill>
                            <a:latin typeface="Cambria Math" panose="02040503050406030204" pitchFamily="18" charset="0"/>
                            <a:ea typeface="楷体" panose="02010609060101010101" pitchFamily="49" charset="-122"/>
                          </a:rPr>
                          <m:t>pk</m:t>
                        </m:r>
                      </m:e>
                      <m:sub>
                        <m:r>
                          <a:rPr lang="en-US" altLang="zh-CN" sz="2400" i="1">
                            <a:solidFill>
                              <a:prstClr val="black"/>
                            </a:solidFill>
                            <a:latin typeface="Cambria Math" panose="02040503050406030204" pitchFamily="18" charset="0"/>
                            <a:ea typeface="楷体" panose="02010609060101010101" pitchFamily="49" charset="-122"/>
                          </a:rPr>
                          <m:t>𝑅</m:t>
                        </m:r>
                      </m:sub>
                    </m:sSub>
                    <m:r>
                      <a:rPr lang="en-US" altLang="zh-CN" sz="2400" i="1">
                        <a:solidFill>
                          <a:prstClr val="black"/>
                        </a:solidFill>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1</m:t>
                            </m:r>
                          </m:sub>
                        </m:sSub>
                      </m:sup>
                    </m:sSup>
                    <m:r>
                      <a:rPr lang="zh-CN" altLang="en-US" sz="2400" i="1">
                        <a:latin typeface="Cambria Math" panose="02040503050406030204" pitchFamily="18" charset="0"/>
                        <a:ea typeface="楷体" panose="02010609060101010101" pitchFamily="49" charset="-122"/>
                      </a:rPr>
                      <m:t> </m:t>
                    </m:r>
                    <m:r>
                      <a:rPr lang="zh-CN" altLang="en-US" sz="2400" i="1">
                        <a:latin typeface="Cambria Math" panose="02040503050406030204" pitchFamily="18" charset="0"/>
                        <a:ea typeface="楷体" panose="02010609060101010101" pitchFamily="49" charset="-122"/>
                      </a:rPr>
                      <m:t>，</m:t>
                    </m:r>
                    <m:sSup>
                      <m:sSupPr>
                        <m:ctrlPr>
                          <a:rPr lang="en-US" altLang="zh-CN" sz="2400" i="1">
                            <a:latin typeface="Cambria Math" panose="02040503050406030204" pitchFamily="18" charset="0"/>
                            <a:ea typeface="楷体" panose="02010609060101010101" pitchFamily="49" charset="-122"/>
                          </a:rPr>
                        </m:ctrlPr>
                      </m:sSupPr>
                      <m:e>
                        <m:sSup>
                          <m:sSupPr>
                            <m:ctrlPr>
                              <a:rPr lang="en-US" altLang="zh-CN" sz="2400" i="1" smtClean="0">
                                <a:latin typeface="Cambria Math" panose="02040503050406030204" pitchFamily="18" charset="0"/>
                                <a:ea typeface="楷体" panose="02010609060101010101" pitchFamily="49" charset="-122"/>
                              </a:rPr>
                            </m:ctrlPr>
                          </m:sSupPr>
                          <m:e>
                            <m:r>
                              <a:rPr lang="zh-CN" altLang="en-US" sz="2400" i="1" smtClean="0">
                                <a:latin typeface="Cambria Math" panose="02040503050406030204" pitchFamily="18" charset="0"/>
                                <a:ea typeface="楷体" panose="02010609060101010101" pitchFamily="49" charset="-122"/>
                              </a:rPr>
                              <m:t>（</m:t>
                            </m:r>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smtClean="0">
                                <a:latin typeface="Cambria Math" panose="02040503050406030204" pitchFamily="18" charset="0"/>
                                <a:ea typeface="楷体" panose="02010609060101010101" pitchFamily="49" charset="-122"/>
                              </a:rPr>
                              <m:t>a</m:t>
                            </m:r>
                          </m:sup>
                        </m:sSup>
                        <m:r>
                          <a:rPr lang="zh-CN" altLang="en-US" sz="2400" i="1">
                            <a:latin typeface="Cambria Math" panose="02040503050406030204" pitchFamily="18" charset="0"/>
                            <a:ea typeface="楷体" panose="02010609060101010101" pitchFamily="49" charset="-122"/>
                          </a:rPr>
                          <m:t>）</m:t>
                        </m:r>
                      </m:e>
                      <m:sup>
                        <m:sSub>
                          <m:sSubPr>
                            <m:ctrlPr>
                              <a:rPr lang="en-US" altLang="zh-CN" sz="2400" i="1">
                                <a:solidFill>
                                  <a:prstClr val="black"/>
                                </a:solidFill>
                                <a:latin typeface="Cambria Math" panose="02040503050406030204" pitchFamily="18" charset="0"/>
                                <a:ea typeface="楷体" panose="02010609060101010101" pitchFamily="49" charset="-122"/>
                              </a:rPr>
                            </m:ctrlPr>
                          </m:sSubPr>
                          <m:e>
                            <m:r>
                              <m:rPr>
                                <m:sty m:val="p"/>
                              </m:rPr>
                              <a:rPr lang="en-US" altLang="zh-CN" sz="2400" i="1">
                                <a:solidFill>
                                  <a:prstClr val="black"/>
                                </a:solidFill>
                                <a:latin typeface="Cambria Math" panose="02040503050406030204" pitchFamily="18" charset="0"/>
                                <a:ea typeface="楷体" panose="02010609060101010101" pitchFamily="49" charset="-122"/>
                              </a:rPr>
                              <m:t>sk</m:t>
                            </m:r>
                          </m:e>
                          <m:sub>
                            <m:r>
                              <a:rPr lang="en-US" altLang="zh-CN" sz="2400" i="1">
                                <a:solidFill>
                                  <a:prstClr val="black"/>
                                </a:solidFill>
                                <a:latin typeface="Cambria Math" panose="02040503050406030204" pitchFamily="18" charset="0"/>
                                <a:ea typeface="楷体" panose="02010609060101010101" pitchFamily="49" charset="-122"/>
                              </a:rPr>
                              <m:t>𝑅</m:t>
                            </m:r>
                            <m:r>
                              <a:rPr lang="en-US" altLang="zh-CN" sz="2400" i="1">
                                <a:solidFill>
                                  <a:prstClr val="black"/>
                                </a:solidFill>
                                <a:latin typeface="Cambria Math" panose="02040503050406030204" pitchFamily="18" charset="0"/>
                                <a:ea typeface="楷体" panose="02010609060101010101" pitchFamily="49" charset="-122"/>
                              </a:rPr>
                              <m:t>2</m:t>
                            </m:r>
                          </m:sub>
                        </m:sSub>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），其中</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是群</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的生成元，其他参数与</a:t>
                </a:r>
                <a:r>
                  <a:rPr lang="en-US" altLang="zh-CN" sz="2400" dirty="0">
                    <a:latin typeface="楷体" panose="02010609060101010101" pitchFamily="49" charset="-122"/>
                    <a:ea typeface="楷体" panose="02010609060101010101" pitchFamily="49" charset="-122"/>
                  </a:rPr>
                  <a:t>Game1</a:t>
                </a:r>
                <a:r>
                  <a:rPr lang="zh-CN" altLang="en-US" sz="2400" dirty="0">
                    <a:latin typeface="楷体" panose="02010609060101010101" pitchFamily="49" charset="-122"/>
                    <a:ea typeface="楷体" panose="02010609060101010101" pitchFamily="49" charset="-122"/>
                  </a:rPr>
                  <a:t>相同。</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显然，</a:t>
                </a:r>
                <a:r>
                  <a:rPr lang="en-US" altLang="zh-CN" sz="2400" dirty="0">
                    <a:latin typeface="楷体" panose="02010609060101010101" pitchFamily="49" charset="-122"/>
                    <a:ea typeface="楷体" panose="02010609060101010101" pitchFamily="49" charset="-122"/>
                  </a:rPr>
                  <a:t> A1</a:t>
                </a:r>
                <a:r>
                  <a:rPr lang="zh-CN" altLang="en-US" sz="2400" dirty="0">
                    <a:latin typeface="楷体" panose="02010609060101010101" pitchFamily="49" charset="-122"/>
                    <a:ea typeface="楷体" panose="02010609060101010101" pitchFamily="49" charset="-122"/>
                  </a:rPr>
                  <a:t>无法区分游戏</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和游戏</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，所以，如果</a:t>
                </a:r>
                <a:r>
                  <a:rPr lang="en-US" altLang="zh-CN" sz="2400" dirty="0">
                    <a:latin typeface="楷体" panose="02010609060101010101" pitchFamily="49" charset="-122"/>
                    <a:ea typeface="楷体" panose="02010609060101010101" pitchFamily="49" charset="-122"/>
                  </a:rPr>
                  <a:t>Pr[X1]=Pr[X2]</a:t>
                </a:r>
                <a:r>
                  <a:rPr lang="zh-CN" altLang="en-US" sz="2400" dirty="0">
                    <a:latin typeface="楷体" panose="02010609060101010101" pitchFamily="49" charset="-122"/>
                    <a:ea typeface="楷体" panose="02010609060101010101" pitchFamily="49" charset="-122"/>
                  </a:rPr>
                  <a:t>，那么</a:t>
                </a:r>
                <a:r>
                  <a:rPr lang="en-US" altLang="zh-CN" sz="2400" dirty="0">
                    <a:latin typeface="楷体" panose="02010609060101010101" pitchFamily="49" charset="-122"/>
                    <a:ea typeface="楷体" panose="02010609060101010101" pitchFamily="49" charset="-122"/>
                  </a:rPr>
                  <a:t>A1</a:t>
                </a:r>
                <a:r>
                  <a:rPr lang="zh-CN" altLang="en-US" sz="2400" dirty="0">
                    <a:latin typeface="楷体" panose="02010609060101010101" pitchFamily="49" charset="-122"/>
                    <a:ea typeface="楷体" panose="02010609060101010101" pitchFamily="49" charset="-122"/>
                  </a:rPr>
                  <a:t>猜测正确的概率与</a:t>
                </a:r>
                <a14:m>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t>𝐺</m:t>
                        </m:r>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cs typeface="+mn-cs"/>
                          </a:rPr>
                          <m:t>ame</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cs typeface="+mn-cs"/>
                          </a:rPr>
                          <m:t>1</m:t>
                        </m:r>
                      </m:sub>
                    </m:sSub>
                  </m:oMath>
                </a14:m>
                <a:r>
                  <a:rPr lang="zh-CN" altLang="en-US" sz="2400" dirty="0">
                    <a:latin typeface="楷体" panose="02010609060101010101" pitchFamily="49" charset="-122"/>
                    <a:ea typeface="楷体" panose="02010609060101010101" pitchFamily="49" charset="-122"/>
                  </a:rPr>
                  <a:t>是相等的。</a:t>
                </a:r>
                <a:endParaRPr lang="zh-CN" altLang="en-US" dirty="0">
                  <a:latin typeface="楷体" panose="02010609060101010101" pitchFamily="49" charset="-122"/>
                  <a:ea typeface="楷体" panose="02010609060101010101" pitchFamily="49" charset="-122"/>
                </a:endParaRPr>
              </a:p>
            </p:txBody>
          </p:sp>
        </mc:Choice>
        <mc:Fallback>
          <p:sp>
            <p:nvSpPr>
              <p:cNvPr id="11" name="文本框 10">
                <a:extLst>
                  <a:ext uri="{FF2B5EF4-FFF2-40B4-BE49-F238E27FC236}">
                    <a16:creationId xmlns:a16="http://schemas.microsoft.com/office/drawing/2014/main" id="{2B7B5BA7-2C6B-436A-B419-1256EEE1C6DA}"/>
                  </a:ext>
                </a:extLst>
              </p:cNvPr>
              <p:cNvSpPr txBox="1">
                <a:spLocks noRot="1" noChangeAspect="1" noMove="1" noResize="1" noEditPoints="1" noAdjustHandles="1" noChangeArrowheads="1" noChangeShapeType="1" noTextEdit="1"/>
              </p:cNvSpPr>
              <p:nvPr/>
            </p:nvSpPr>
            <p:spPr>
              <a:xfrm>
                <a:off x="295649" y="1787973"/>
                <a:ext cx="11618183" cy="1641027"/>
              </a:xfrm>
              <a:prstGeom prst="rect">
                <a:avLst/>
              </a:prstGeom>
              <a:blipFill>
                <a:blip r:embed="rId3"/>
                <a:stretch>
                  <a:fillRect l="-787" t="-3704" r="-3463" b="-29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3FDD4CA2-D71E-45F4-98A8-3B4B4E1A7761}"/>
                  </a:ext>
                </a:extLst>
              </p:cNvPr>
              <p:cNvSpPr txBox="1"/>
              <p:nvPr/>
            </p:nvSpPr>
            <p:spPr>
              <a:xfrm>
                <a:off x="392527" y="3641295"/>
                <a:ext cx="11618182" cy="1200329"/>
              </a:xfrm>
              <a:prstGeom prst="rect">
                <a:avLst/>
              </a:prstGeom>
              <a:noFill/>
            </p:spPr>
            <p:txBody>
              <a:bodyPr wrap="square">
                <a:spAutoFit/>
              </a:bodyPr>
              <a:lstStyle/>
              <a:p>
                <a:pPr lvl="0">
                  <a:defRPr/>
                </a:pPr>
                <a14:m>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t>𝐺</m:t>
                        </m:r>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cs typeface="+mn-cs"/>
                          </a:rPr>
                          <m:t>ame</m:t>
                        </m:r>
                      </m:e>
                      <m:sub>
                        <m:r>
                          <a:rPr lang="en-US" altLang="zh-CN" sz="2400" i="1">
                            <a:solidFill>
                              <a:prstClr val="black"/>
                            </a:solidFill>
                            <a:latin typeface="Cambria Math" panose="02040503050406030204" pitchFamily="18" charset="0"/>
                            <a:ea typeface="楷体" panose="02010609060101010101" pitchFamily="49" charset="-122"/>
                          </a:rPr>
                          <m:t>3</m:t>
                        </m:r>
                      </m:sub>
                    </m:sSub>
                  </m:oMath>
                </a14:m>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lang="zh-CN" altLang="en-US" sz="2400" dirty="0">
                    <a:solidFill>
                      <a:prstClr val="black"/>
                    </a:solidFill>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𝐺</m:t>
                        </m:r>
                        <m:r>
                          <m:rPr>
                            <m:sty m:val="p"/>
                          </m:rPr>
                          <a:rPr lang="en-US" altLang="zh-CN" sz="2400" i="1">
                            <a:solidFill>
                              <a:prstClr val="black"/>
                            </a:solidFill>
                            <a:latin typeface="Cambria Math" panose="02040503050406030204" pitchFamily="18" charset="0"/>
                            <a:ea typeface="楷体" panose="02010609060101010101" pitchFamily="49" charset="-122"/>
                          </a:rPr>
                          <m:t>ame</m:t>
                        </m:r>
                      </m:e>
                      <m:sub>
                        <m:r>
                          <a:rPr lang="en-US" altLang="zh-CN" sz="2400" i="1">
                            <a:solidFill>
                              <a:prstClr val="black"/>
                            </a:solidFill>
                            <a:latin typeface="Cambria Math" panose="02040503050406030204" pitchFamily="18" charset="0"/>
                            <a:ea typeface="楷体" panose="02010609060101010101" pitchFamily="49" charset="-122"/>
                          </a:rPr>
                          <m:t>2</m:t>
                        </m:r>
                      </m:sub>
                    </m:sSub>
                  </m:oMath>
                </a14:m>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的基础上改变了响应查询的方式</a:t>
                </a:r>
                <a:r>
                  <a:rPr lang="zh-CN" altLang="en-US" sz="2400" dirty="0">
                    <a:solidFill>
                      <a:prstClr val="black"/>
                    </a:solidFill>
                    <a:latin typeface="楷体" panose="02010609060101010101" pitchFamily="49" charset="-122"/>
                    <a:ea typeface="楷体" panose="02010609060101010101" pitchFamily="49" charset="-122"/>
                  </a:rPr>
                  <a:t>。如果</a:t>
                </a:r>
                <a:r>
                  <a:rPr lang="en-US" altLang="zh-CN" sz="2400" dirty="0">
                    <a:solidFill>
                      <a:prstClr val="black"/>
                    </a:solidFill>
                    <a:latin typeface="楷体" panose="02010609060101010101" pitchFamily="49" charset="-122"/>
                    <a:ea typeface="楷体" panose="02010609060101010101" pitchFamily="49" charset="-122"/>
                  </a:rPr>
                  <a:t>B</a:t>
                </a:r>
                <a:r>
                  <a:rPr lang="zh-CN" altLang="en-US" sz="2400" dirty="0">
                    <a:solidFill>
                      <a:prstClr val="black"/>
                    </a:solidFill>
                    <a:latin typeface="楷体" panose="02010609060101010101" pitchFamily="49" charset="-122"/>
                    <a:ea typeface="楷体" panose="02010609060101010101" pitchFamily="49" charset="-122"/>
                  </a:rPr>
                  <a:t>能够正确地响应各种查询和挑战，那么</a:t>
                </a:r>
                <a:r>
                  <a:rPr lang="en-US" altLang="zh-CN" sz="2400" dirty="0">
                    <a:solidFill>
                      <a:prstClr val="black"/>
                    </a:solidFill>
                    <a:latin typeface="楷体" panose="02010609060101010101" pitchFamily="49" charset="-122"/>
                    <a:ea typeface="楷体" panose="02010609060101010101" pitchFamily="49" charset="-122"/>
                  </a:rPr>
                  <a:t>A1</a:t>
                </a:r>
                <a:r>
                  <a:rPr lang="zh-CN" altLang="en-US" sz="2400" dirty="0">
                    <a:solidFill>
                      <a:prstClr val="black"/>
                    </a:solidFill>
                    <a:latin typeface="楷体" panose="02010609060101010101" pitchFamily="49" charset="-122"/>
                    <a:ea typeface="楷体" panose="02010609060101010101" pitchFamily="49" charset="-122"/>
                  </a:rPr>
                  <a:t>无法区分</a:t>
                </a:r>
                <a:r>
                  <a:rPr lang="en-US" altLang="zh-CN" sz="2400" dirty="0">
                    <a:solidFill>
                      <a:prstClr val="black"/>
                    </a:solidFill>
                    <a:latin typeface="楷体" panose="02010609060101010101" pitchFamily="49" charset="-122"/>
                    <a:ea typeface="楷体" panose="02010609060101010101" pitchFamily="49" charset="-122"/>
                  </a:rPr>
                  <a:t>Game2</a:t>
                </a:r>
                <a:r>
                  <a:rPr lang="zh-CN" altLang="en-US" sz="2400" dirty="0">
                    <a:solidFill>
                      <a:prstClr val="black"/>
                    </a:solidFill>
                    <a:latin typeface="楷体" panose="02010609060101010101" pitchFamily="49" charset="-122"/>
                    <a:ea typeface="楷体" panose="02010609060101010101" pitchFamily="49" charset="-122"/>
                  </a:rPr>
                  <a:t>和</a:t>
                </a:r>
                <a:r>
                  <a:rPr lang="en-US" altLang="zh-CN" sz="2400" dirty="0">
                    <a:solidFill>
                      <a:prstClr val="black"/>
                    </a:solidFill>
                    <a:latin typeface="楷体" panose="02010609060101010101" pitchFamily="49" charset="-122"/>
                    <a:ea typeface="楷体" panose="02010609060101010101" pitchFamily="49" charset="-122"/>
                  </a:rPr>
                  <a:t>Game3</a:t>
                </a:r>
                <a:r>
                  <a:rPr lang="zh-CN" altLang="en-US" sz="2400" dirty="0">
                    <a:solidFill>
                      <a:prstClr val="black"/>
                    </a:solidFill>
                    <a:latin typeface="楷体" panose="02010609060101010101" pitchFamily="49" charset="-122"/>
                    <a:ea typeface="楷体" panose="02010609060101010101" pitchFamily="49" charset="-122"/>
                  </a:rPr>
                  <a:t>。因此，如果</a:t>
                </a:r>
                <a:r>
                  <a:rPr lang="en-US" altLang="zh-CN" sz="2400" dirty="0">
                    <a:solidFill>
                      <a:prstClr val="black"/>
                    </a:solidFill>
                    <a:latin typeface="楷体" panose="02010609060101010101" pitchFamily="49" charset="-122"/>
                    <a:ea typeface="楷体" panose="02010609060101010101" pitchFamily="49" charset="-122"/>
                  </a:rPr>
                  <a:t>Pr[X2]=Pr[X3]</a:t>
                </a:r>
                <a:r>
                  <a:rPr lang="zh-CN" altLang="en-US" sz="2400" dirty="0">
                    <a:solidFill>
                      <a:prstClr val="black"/>
                    </a:solidFill>
                    <a:latin typeface="楷体" panose="02010609060101010101" pitchFamily="49" charset="-122"/>
                    <a:ea typeface="楷体" panose="02010609060101010101" pitchFamily="49" charset="-122"/>
                  </a:rPr>
                  <a:t>，那么攻击者</a:t>
                </a:r>
                <a:r>
                  <a:rPr lang="en-US" altLang="zh-CN" sz="2400" dirty="0">
                    <a:solidFill>
                      <a:prstClr val="black"/>
                    </a:solidFill>
                    <a:latin typeface="楷体" panose="02010609060101010101" pitchFamily="49" charset="-122"/>
                    <a:ea typeface="楷体" panose="02010609060101010101" pitchFamily="49" charset="-122"/>
                  </a:rPr>
                  <a:t>A1</a:t>
                </a:r>
                <a:r>
                  <a:rPr lang="zh-CN" altLang="en-US" sz="2400" dirty="0">
                    <a:solidFill>
                      <a:prstClr val="black"/>
                    </a:solidFill>
                    <a:latin typeface="楷体" panose="02010609060101010101" pitchFamily="49" charset="-122"/>
                    <a:ea typeface="楷体" panose="02010609060101010101" pitchFamily="49" charset="-122"/>
                  </a:rPr>
                  <a:t>在游戏</a:t>
                </a:r>
                <a:r>
                  <a:rPr lang="en-US" altLang="zh-CN" sz="2400" dirty="0">
                    <a:solidFill>
                      <a:prstClr val="black"/>
                    </a:solidFill>
                    <a:latin typeface="楷体" panose="02010609060101010101" pitchFamily="49" charset="-122"/>
                    <a:ea typeface="楷体" panose="02010609060101010101" pitchFamily="49" charset="-122"/>
                  </a:rPr>
                  <a:t>2</a:t>
                </a:r>
                <a:r>
                  <a:rPr lang="zh-CN" altLang="en-US" sz="2400" dirty="0">
                    <a:solidFill>
                      <a:prstClr val="black"/>
                    </a:solidFill>
                    <a:latin typeface="楷体" panose="02010609060101010101" pitchFamily="49" charset="-122"/>
                    <a:ea typeface="楷体" panose="02010609060101010101" pitchFamily="49" charset="-122"/>
                  </a:rPr>
                  <a:t>和游戏</a:t>
                </a:r>
                <a:r>
                  <a:rPr lang="en-US" altLang="zh-CN" sz="2400" dirty="0">
                    <a:solidFill>
                      <a:prstClr val="black"/>
                    </a:solidFill>
                    <a:latin typeface="楷体" panose="02010609060101010101" pitchFamily="49" charset="-122"/>
                    <a:ea typeface="楷体" panose="02010609060101010101" pitchFamily="49" charset="-122"/>
                  </a:rPr>
                  <a:t>3</a:t>
                </a:r>
                <a:r>
                  <a:rPr lang="zh-CN" altLang="en-US" sz="2400" dirty="0">
                    <a:solidFill>
                      <a:prstClr val="black"/>
                    </a:solidFill>
                    <a:latin typeface="楷体" panose="02010609060101010101" pitchFamily="49" charset="-122"/>
                    <a:ea typeface="楷体" panose="02010609060101010101" pitchFamily="49" charset="-122"/>
                  </a:rPr>
                  <a:t>中正确猜测的概率是相同的。</a:t>
                </a:r>
                <a:endParaRPr lang="zh-CN" altLang="en-US" dirty="0"/>
              </a:p>
            </p:txBody>
          </p:sp>
        </mc:Choice>
        <mc:Fallback>
          <p:sp>
            <p:nvSpPr>
              <p:cNvPr id="21" name="文本框 20">
                <a:extLst>
                  <a:ext uri="{FF2B5EF4-FFF2-40B4-BE49-F238E27FC236}">
                    <a16:creationId xmlns:a16="http://schemas.microsoft.com/office/drawing/2014/main" id="{3FDD4CA2-D71E-45F4-98A8-3B4B4E1A7761}"/>
                  </a:ext>
                </a:extLst>
              </p:cNvPr>
              <p:cNvSpPr txBox="1">
                <a:spLocks noRot="1" noChangeAspect="1" noMove="1" noResize="1" noEditPoints="1" noAdjustHandles="1" noChangeArrowheads="1" noChangeShapeType="1" noTextEdit="1"/>
              </p:cNvSpPr>
              <p:nvPr/>
            </p:nvSpPr>
            <p:spPr>
              <a:xfrm>
                <a:off x="392527" y="3641295"/>
                <a:ext cx="11618182" cy="1200329"/>
              </a:xfrm>
              <a:prstGeom prst="rect">
                <a:avLst/>
              </a:prstGeom>
              <a:blipFill>
                <a:blip r:embed="rId4"/>
                <a:stretch>
                  <a:fillRect l="-787" t="-5584" r="-787" b="-8629"/>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4BDF3A5-AAC5-46BD-9C45-12A8146F1BB7}"/>
              </a:ext>
            </a:extLst>
          </p:cNvPr>
          <p:cNvPicPr>
            <a:picLocks noChangeAspect="1"/>
          </p:cNvPicPr>
          <p:nvPr/>
        </p:nvPicPr>
        <p:blipFill>
          <a:blip r:embed="rId5"/>
          <a:stretch>
            <a:fillRect/>
          </a:stretch>
        </p:blipFill>
        <p:spPr>
          <a:xfrm>
            <a:off x="2342338" y="4841624"/>
            <a:ext cx="7133855" cy="1630197"/>
          </a:xfrm>
          <a:prstGeom prst="rect">
            <a:avLst/>
          </a:prstGeom>
        </p:spPr>
      </p:pic>
    </p:spTree>
    <p:extLst>
      <p:ext uri="{BB962C8B-B14F-4D97-AF65-F5344CB8AC3E}">
        <p14:creationId xmlns:p14="http://schemas.microsoft.com/office/powerpoint/2010/main" val="110727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236510"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安全性证明</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1601E8C-0063-4046-9714-759EB90F4A48}"/>
                  </a:ext>
                </a:extLst>
              </p:cNvPr>
              <p:cNvSpPr txBox="1"/>
              <p:nvPr/>
            </p:nvSpPr>
            <p:spPr>
              <a:xfrm>
                <a:off x="535348" y="1742271"/>
                <a:ext cx="9627364" cy="1200329"/>
              </a:xfrm>
              <a:prstGeom prst="rect">
                <a:avLst/>
              </a:prstGeom>
              <a:noFill/>
            </p:spPr>
            <p:txBody>
              <a:bodyPr wrap="square">
                <a:spAutoFit/>
              </a:bodyPr>
              <a:lstStyle/>
              <a:p>
                <a:pPr lvl="0">
                  <a:defRPr/>
                </a:pPr>
                <a14:m>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t>𝐺</m:t>
                        </m:r>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cs typeface="+mn-cs"/>
                          </a:rPr>
                          <m:t>ame</m:t>
                        </m:r>
                      </m:e>
                      <m:sub>
                        <m:r>
                          <a:rPr lang="en-US" altLang="zh-CN" sz="2400" i="1">
                            <a:solidFill>
                              <a:prstClr val="black"/>
                            </a:solidFill>
                            <a:latin typeface="Cambria Math" panose="02040503050406030204" pitchFamily="18" charset="0"/>
                            <a:ea typeface="楷体" panose="02010609060101010101" pitchFamily="49" charset="-122"/>
                          </a:rPr>
                          <m:t>4</m:t>
                        </m:r>
                      </m:sub>
                    </m:sSub>
                  </m:oMath>
                </a14:m>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lang="zh-CN" altLang="en-US" sz="2400" dirty="0">
                    <a:solidFill>
                      <a:prstClr val="black"/>
                    </a:solidFill>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𝐺</m:t>
                        </m:r>
                        <m:r>
                          <m:rPr>
                            <m:sty m:val="p"/>
                          </m:rPr>
                          <a:rPr lang="en-US" altLang="zh-CN" sz="2400" i="1">
                            <a:solidFill>
                              <a:prstClr val="black"/>
                            </a:solidFill>
                            <a:latin typeface="Cambria Math" panose="02040503050406030204" pitchFamily="18" charset="0"/>
                            <a:ea typeface="楷体" panose="02010609060101010101" pitchFamily="49" charset="-122"/>
                          </a:rPr>
                          <m:t>ame</m:t>
                        </m:r>
                      </m:e>
                      <m:sub>
                        <m:r>
                          <a:rPr lang="en-US" altLang="zh-CN" sz="2400" i="1">
                            <a:solidFill>
                              <a:prstClr val="black"/>
                            </a:solidFill>
                            <a:latin typeface="Cambria Math" panose="02040503050406030204" pitchFamily="18" charset="0"/>
                            <a:ea typeface="楷体" panose="02010609060101010101" pitchFamily="49" charset="-122"/>
                          </a:rPr>
                          <m:t>3</m:t>
                        </m:r>
                      </m:sub>
                    </m:sSub>
                  </m:oMath>
                </a14:m>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的基础上，若发生以下事件：</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lvl="0">
                  <a:defRPr/>
                </a:pPr>
                <a:r>
                  <a:rPr lang="en-US" altLang="zh-CN" sz="2400" dirty="0">
                    <a:solidFill>
                      <a:prstClr val="black"/>
                    </a:solidFill>
                    <a:latin typeface="楷体" panose="02010609060101010101" pitchFamily="49" charset="-122"/>
                    <a:ea typeface="楷体" panose="02010609060101010101" pitchFamily="49" charset="-122"/>
                  </a:rPr>
                  <a:t>      1</a:t>
                </a:r>
                <a:r>
                  <a:rPr lang="zh-CN" altLang="en-US" sz="2400" dirty="0">
                    <a:solidFill>
                      <a:prstClr val="black"/>
                    </a:solidFill>
                    <a:latin typeface="楷体" panose="02010609060101010101" pitchFamily="49" charset="-122"/>
                    <a:ea typeface="楷体" panose="02010609060101010101" pitchFamily="49" charset="-122"/>
                  </a:rPr>
                  <a:t>）密文查询时，关键字不同，但计算得到的</a:t>
                </a:r>
                <a:r>
                  <a:rPr lang="en-US" altLang="zh-CN" sz="2400" dirty="0">
                    <a:solidFill>
                      <a:prstClr val="black"/>
                    </a:solidFill>
                    <a:latin typeface="楷体" panose="02010609060101010101" pitchFamily="49" charset="-122"/>
                    <a:ea typeface="楷体" panose="02010609060101010101" pitchFamily="49" charset="-122"/>
                  </a:rPr>
                  <a:t>V</a:t>
                </a:r>
                <a:r>
                  <a:rPr lang="zh-CN" altLang="en-US" sz="2400" dirty="0">
                    <a:solidFill>
                      <a:prstClr val="black"/>
                    </a:solidFill>
                    <a:latin typeface="楷体" panose="02010609060101010101" pitchFamily="49" charset="-122"/>
                    <a:ea typeface="楷体" panose="02010609060101010101" pitchFamily="49" charset="-122"/>
                  </a:rPr>
                  <a:t>值相同</a:t>
                </a:r>
                <a:r>
                  <a:rPr lang="en-US" altLang="zh-CN" sz="2400" dirty="0">
                    <a:solidFill>
                      <a:prstClr val="black"/>
                    </a:solidFill>
                    <a:latin typeface="楷体" panose="02010609060101010101" pitchFamily="49" charset="-122"/>
                    <a:ea typeface="楷体" panose="02010609060101010101" pitchFamily="49" charset="-122"/>
                  </a:rPr>
                  <a:t>      </a:t>
                </a:r>
              </a:p>
              <a:p>
                <a:pPr lvl="0">
                  <a:defRPr/>
                </a:pPr>
                <a:r>
                  <a:rPr lang="en-US" altLang="zh-CN" sz="2400" dirty="0">
                    <a:solidFill>
                      <a:prstClr val="black"/>
                    </a:solidFill>
                    <a:latin typeface="楷体" panose="02010609060101010101" pitchFamily="49" charset="-122"/>
                    <a:ea typeface="楷体" panose="02010609060101010101" pitchFamily="49" charset="-122"/>
                  </a:rPr>
                  <a:t>      2</a:t>
                </a:r>
                <a:r>
                  <a:rPr lang="zh-CN" altLang="en-US" sz="2400" dirty="0">
                    <a:solidFill>
                      <a:prstClr val="black"/>
                    </a:solidFill>
                    <a:latin typeface="楷体" panose="02010609060101010101" pitchFamily="49" charset="-122"/>
                    <a:ea typeface="楷体" panose="02010609060101010101" pitchFamily="49" charset="-122"/>
                  </a:rPr>
                  <a:t>）陷门查询时，关键字不同，但</a:t>
                </a:r>
                <a:r>
                  <a:rPr lang="en-US" altLang="zh-CN" sz="2400" dirty="0">
                    <a:solidFill>
                      <a:prstClr val="black"/>
                    </a:solidFill>
                    <a:latin typeface="楷体" panose="02010609060101010101" pitchFamily="49" charset="-122"/>
                    <a:ea typeface="楷体" panose="02010609060101010101" pitchFamily="49" charset="-122"/>
                  </a:rPr>
                  <a:t>H</a:t>
                </a:r>
                <a:r>
                  <a:rPr lang="zh-CN" altLang="en-US" sz="2400" dirty="0">
                    <a:solidFill>
                      <a:prstClr val="black"/>
                    </a:solidFill>
                    <a:latin typeface="楷体" panose="02010609060101010101" pitchFamily="49" charset="-122"/>
                    <a:ea typeface="楷体" panose="02010609060101010101" pitchFamily="49" charset="-122"/>
                  </a:rPr>
                  <a:t>（）值相同</a:t>
                </a:r>
                <a:r>
                  <a:rPr lang="en-US" altLang="zh-CN" sz="2400" dirty="0">
                    <a:solidFill>
                      <a:prstClr val="black"/>
                    </a:solidFill>
                    <a:latin typeface="楷体" panose="02010609060101010101" pitchFamily="49" charset="-122"/>
                    <a:ea typeface="楷体" panose="02010609060101010101" pitchFamily="49" charset="-122"/>
                  </a:rPr>
                  <a:t> </a:t>
                </a:r>
                <a:endParaRPr lang="zh-CN" altLang="en-US" dirty="0"/>
              </a:p>
            </p:txBody>
          </p:sp>
        </mc:Choice>
        <mc:Fallback xmlns="">
          <p:sp>
            <p:nvSpPr>
              <p:cNvPr id="3" name="文本框 2">
                <a:extLst>
                  <a:ext uri="{FF2B5EF4-FFF2-40B4-BE49-F238E27FC236}">
                    <a16:creationId xmlns:a16="http://schemas.microsoft.com/office/drawing/2014/main" id="{41601E8C-0063-4046-9714-759EB90F4A48}"/>
                  </a:ext>
                </a:extLst>
              </p:cNvPr>
              <p:cNvSpPr txBox="1">
                <a:spLocks noRot="1" noChangeAspect="1" noMove="1" noResize="1" noEditPoints="1" noAdjustHandles="1" noChangeArrowheads="1" noChangeShapeType="1" noTextEdit="1"/>
              </p:cNvSpPr>
              <p:nvPr/>
            </p:nvSpPr>
            <p:spPr>
              <a:xfrm>
                <a:off x="535348" y="1742271"/>
                <a:ext cx="9627364" cy="1200329"/>
              </a:xfrm>
              <a:prstGeom prst="rect">
                <a:avLst/>
              </a:prstGeom>
              <a:blipFill>
                <a:blip r:embed="rId2"/>
                <a:stretch>
                  <a:fillRect l="-190" t="-5584" b="-86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788D4F0-67B4-450D-8D43-DEE432451ABC}"/>
                  </a:ext>
                </a:extLst>
              </p:cNvPr>
              <p:cNvSpPr txBox="1"/>
              <p:nvPr/>
            </p:nvSpPr>
            <p:spPr>
              <a:xfrm>
                <a:off x="455449" y="4212402"/>
                <a:ext cx="9627364" cy="461665"/>
              </a:xfrm>
              <a:prstGeom prst="rect">
                <a:avLst/>
              </a:prstGeom>
              <a:noFill/>
            </p:spPr>
            <p:txBody>
              <a:bodyPr wrap="square">
                <a:spAutoFit/>
              </a:bodyPr>
              <a:lstStyle/>
              <a:p>
                <a:pPr lvl="0">
                  <a:defRPr/>
                </a:pPr>
                <a14:m>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cs typeface="+mn-cs"/>
                          </a:rPr>
                          <m:t>𝐺</m:t>
                        </m:r>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楷体" panose="02010609060101010101" pitchFamily="49" charset="-122"/>
                            <a:cs typeface="+mn-cs"/>
                          </a:rPr>
                          <m:t>ame</m:t>
                        </m:r>
                      </m:e>
                      <m:sub>
                        <m:r>
                          <a:rPr lang="en-US" altLang="zh-CN" sz="2400" i="1">
                            <a:solidFill>
                              <a:prstClr val="black"/>
                            </a:solidFill>
                            <a:latin typeface="Cambria Math" panose="02040503050406030204" pitchFamily="18" charset="0"/>
                            <a:ea typeface="楷体" panose="02010609060101010101" pitchFamily="49" charset="-122"/>
                          </a:rPr>
                          <m:t>5</m:t>
                        </m:r>
                      </m:sub>
                    </m:sSub>
                  </m:oMath>
                </a14:m>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lang="zh-CN" altLang="en-US" sz="2400" dirty="0">
                    <a:solidFill>
                      <a:prstClr val="black"/>
                    </a:solidFill>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i="1">
                            <a:solidFill>
                              <a:prstClr val="black"/>
                            </a:solidFill>
                            <a:latin typeface="Cambria Math" panose="02040503050406030204" pitchFamily="18" charset="0"/>
                            <a:ea typeface="楷体" panose="02010609060101010101" pitchFamily="49" charset="-122"/>
                          </a:rPr>
                        </m:ctrlPr>
                      </m:sSubPr>
                      <m:e>
                        <m:r>
                          <a:rPr lang="en-US" altLang="zh-CN" sz="2400" i="1">
                            <a:solidFill>
                              <a:prstClr val="black"/>
                            </a:solidFill>
                            <a:latin typeface="Cambria Math" panose="02040503050406030204" pitchFamily="18" charset="0"/>
                            <a:ea typeface="楷体" panose="02010609060101010101" pitchFamily="49" charset="-122"/>
                          </a:rPr>
                          <m:t>𝐺</m:t>
                        </m:r>
                        <m:r>
                          <m:rPr>
                            <m:sty m:val="p"/>
                          </m:rPr>
                          <a:rPr lang="en-US" altLang="zh-CN" sz="2400" i="1">
                            <a:solidFill>
                              <a:prstClr val="black"/>
                            </a:solidFill>
                            <a:latin typeface="Cambria Math" panose="02040503050406030204" pitchFamily="18" charset="0"/>
                            <a:ea typeface="楷体" panose="02010609060101010101" pitchFamily="49" charset="-122"/>
                          </a:rPr>
                          <m:t>ame</m:t>
                        </m:r>
                      </m:e>
                      <m:sub>
                        <m:r>
                          <a:rPr lang="en-US" altLang="zh-CN" sz="2400" i="1">
                            <a:solidFill>
                              <a:prstClr val="black"/>
                            </a:solidFill>
                            <a:latin typeface="Cambria Math" panose="02040503050406030204" pitchFamily="18" charset="0"/>
                            <a:ea typeface="楷体" panose="02010609060101010101" pitchFamily="49" charset="-122"/>
                          </a:rPr>
                          <m:t>4</m:t>
                        </m:r>
                      </m:sub>
                    </m:sSub>
                  </m:oMath>
                </a14:m>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的基础上</a:t>
                </a:r>
                <a:r>
                  <a:rPr lang="zh-CN" altLang="en-US" sz="2400" dirty="0">
                    <a:solidFill>
                      <a:prstClr val="black"/>
                    </a:solidFill>
                    <a:latin typeface="楷体" panose="02010609060101010101" pitchFamily="49" charset="-122"/>
                    <a:ea typeface="楷体" panose="02010609060101010101" pitchFamily="49" charset="-122"/>
                  </a:rPr>
                  <a:t>，在计算</a:t>
                </a:r>
                <a:r>
                  <a:rPr lang="en-US" altLang="zh-CN" sz="2400" dirty="0">
                    <a:solidFill>
                      <a:prstClr val="black"/>
                    </a:solidFill>
                    <a:latin typeface="楷体" panose="02010609060101010101" pitchFamily="49" charset="-122"/>
                    <a:ea typeface="楷体" panose="02010609060101010101" pitchFamily="49" charset="-122"/>
                  </a:rPr>
                  <a:t>V</a:t>
                </a:r>
                <a:r>
                  <a:rPr lang="zh-CN" altLang="en-US" sz="2400" dirty="0">
                    <a:solidFill>
                      <a:prstClr val="black"/>
                    </a:solidFill>
                    <a:latin typeface="楷体" panose="02010609060101010101" pitchFamily="49" charset="-122"/>
                    <a:ea typeface="楷体" panose="02010609060101010101" pitchFamily="49" charset="-122"/>
                  </a:rPr>
                  <a:t>值的时候用随机数</a:t>
                </a:r>
                <a:r>
                  <a:rPr lang="en-US" altLang="zh-CN" sz="2400" dirty="0">
                    <a:solidFill>
                      <a:prstClr val="black"/>
                    </a:solidFill>
                    <a:latin typeface="楷体" panose="02010609060101010101" pitchFamily="49" charset="-122"/>
                    <a:ea typeface="楷体" panose="02010609060101010101" pitchFamily="49" charset="-122"/>
                  </a:rPr>
                  <a:t>Z</a:t>
                </a:r>
                <a:r>
                  <a:rPr lang="zh-CN" altLang="en-US" sz="2400" dirty="0">
                    <a:solidFill>
                      <a:prstClr val="black"/>
                    </a:solidFill>
                    <a:latin typeface="楷体" panose="02010609060101010101" pitchFamily="49" charset="-122"/>
                    <a:ea typeface="楷体" panose="02010609060101010101" pitchFamily="49" charset="-122"/>
                  </a:rPr>
                  <a:t>取代</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g</m:t>
                        </m:r>
                      </m:e>
                      <m:sup>
                        <m:r>
                          <m:rPr>
                            <m:sty m:val="p"/>
                          </m:rPr>
                          <a:rPr lang="en-US" altLang="zh-CN" sz="2400" i="1">
                            <a:latin typeface="Cambria Math" panose="02040503050406030204" pitchFamily="18" charset="0"/>
                            <a:ea typeface="楷体" panose="02010609060101010101" pitchFamily="49" charset="-122"/>
                          </a:rPr>
                          <m:t>a</m:t>
                        </m:r>
                      </m:sup>
                    </m:sSup>
                  </m:oMath>
                </a14:m>
                <a:endParaRPr lang="zh-CN" altLang="en-US" dirty="0">
                  <a:latin typeface="楷体" panose="02010609060101010101" pitchFamily="49" charset="-122"/>
                  <a:ea typeface="楷体" panose="02010609060101010101" pitchFamily="49" charset="-122"/>
                </a:endParaRPr>
              </a:p>
            </p:txBody>
          </p:sp>
        </mc:Choice>
        <mc:Fallback xmlns="">
          <p:sp>
            <p:nvSpPr>
              <p:cNvPr id="9" name="文本框 8">
                <a:extLst>
                  <a:ext uri="{FF2B5EF4-FFF2-40B4-BE49-F238E27FC236}">
                    <a16:creationId xmlns:a16="http://schemas.microsoft.com/office/drawing/2014/main" id="{4788D4F0-67B4-450D-8D43-DEE432451ABC}"/>
                  </a:ext>
                </a:extLst>
              </p:cNvPr>
              <p:cNvSpPr txBox="1">
                <a:spLocks noRot="1" noChangeAspect="1" noMove="1" noResize="1" noEditPoints="1" noAdjustHandles="1" noChangeArrowheads="1" noChangeShapeType="1" noTextEdit="1"/>
              </p:cNvSpPr>
              <p:nvPr/>
            </p:nvSpPr>
            <p:spPr>
              <a:xfrm>
                <a:off x="455449" y="4212402"/>
                <a:ext cx="9627364" cy="461665"/>
              </a:xfrm>
              <a:prstGeom prst="rect">
                <a:avLst/>
              </a:prstGeom>
              <a:blipFill>
                <a:blip r:embed="rId3"/>
                <a:stretch>
                  <a:fillRect l="-190" t="-14474" b="-25000"/>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F88298FF-E8CA-4969-A26A-1CCD76AEC3C6}"/>
              </a:ext>
            </a:extLst>
          </p:cNvPr>
          <p:cNvSpPr txBox="1"/>
          <p:nvPr/>
        </p:nvSpPr>
        <p:spPr>
          <a:xfrm>
            <a:off x="8609392" y="2342435"/>
            <a:ext cx="6094520" cy="461665"/>
          </a:xfrm>
          <a:prstGeom prst="rect">
            <a:avLst/>
          </a:prstGeom>
          <a:noFill/>
        </p:spPr>
        <p:txBody>
          <a:bodyPr wrap="square">
            <a:spAutoFit/>
          </a:bodyPr>
          <a:lstStyle/>
          <a:p>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（哈希碰撞）</a:t>
            </a:r>
            <a:endParaRPr lang="zh-CN" altLang="en-US" dirty="0"/>
          </a:p>
        </p:txBody>
      </p:sp>
      <p:pic>
        <p:nvPicPr>
          <p:cNvPr id="15" name="图片 14">
            <a:extLst>
              <a:ext uri="{FF2B5EF4-FFF2-40B4-BE49-F238E27FC236}">
                <a16:creationId xmlns:a16="http://schemas.microsoft.com/office/drawing/2014/main" id="{87E33047-D1B5-42DF-A8FE-CD2798BFDE6F}"/>
              </a:ext>
            </a:extLst>
          </p:cNvPr>
          <p:cNvPicPr>
            <a:picLocks noChangeAspect="1"/>
          </p:cNvPicPr>
          <p:nvPr/>
        </p:nvPicPr>
        <p:blipFill>
          <a:blip r:embed="rId4"/>
          <a:stretch>
            <a:fillRect/>
          </a:stretch>
        </p:blipFill>
        <p:spPr>
          <a:xfrm>
            <a:off x="2363727" y="3255248"/>
            <a:ext cx="5475125" cy="548656"/>
          </a:xfrm>
          <a:prstGeom prst="rect">
            <a:avLst/>
          </a:prstGeom>
        </p:spPr>
      </p:pic>
      <p:pic>
        <p:nvPicPr>
          <p:cNvPr id="17" name="图片 16">
            <a:extLst>
              <a:ext uri="{FF2B5EF4-FFF2-40B4-BE49-F238E27FC236}">
                <a16:creationId xmlns:a16="http://schemas.microsoft.com/office/drawing/2014/main" id="{6B0EC9C2-3C44-4D52-BA18-2E358B678404}"/>
              </a:ext>
            </a:extLst>
          </p:cNvPr>
          <p:cNvPicPr>
            <a:picLocks noChangeAspect="1"/>
          </p:cNvPicPr>
          <p:nvPr/>
        </p:nvPicPr>
        <p:blipFill>
          <a:blip r:embed="rId5"/>
          <a:stretch>
            <a:fillRect/>
          </a:stretch>
        </p:blipFill>
        <p:spPr>
          <a:xfrm>
            <a:off x="1576945" y="4825635"/>
            <a:ext cx="2995055" cy="524557"/>
          </a:xfrm>
          <a:prstGeom prst="rect">
            <a:avLst/>
          </a:prstGeom>
        </p:spPr>
      </p:pic>
      <p:pic>
        <p:nvPicPr>
          <p:cNvPr id="19" name="图片 18">
            <a:extLst>
              <a:ext uri="{FF2B5EF4-FFF2-40B4-BE49-F238E27FC236}">
                <a16:creationId xmlns:a16="http://schemas.microsoft.com/office/drawing/2014/main" id="{8BA3CD98-795F-416B-9232-B422DE066E38}"/>
              </a:ext>
            </a:extLst>
          </p:cNvPr>
          <p:cNvPicPr>
            <a:picLocks noChangeAspect="1"/>
          </p:cNvPicPr>
          <p:nvPr/>
        </p:nvPicPr>
        <p:blipFill>
          <a:blip r:embed="rId6"/>
          <a:stretch>
            <a:fillRect/>
          </a:stretch>
        </p:blipFill>
        <p:spPr>
          <a:xfrm>
            <a:off x="6096000" y="4828905"/>
            <a:ext cx="2681544" cy="507319"/>
          </a:xfrm>
          <a:prstGeom prst="rect">
            <a:avLst/>
          </a:prstGeom>
        </p:spPr>
      </p:pic>
      <p:pic>
        <p:nvPicPr>
          <p:cNvPr id="21" name="图片 20">
            <a:extLst>
              <a:ext uri="{FF2B5EF4-FFF2-40B4-BE49-F238E27FC236}">
                <a16:creationId xmlns:a16="http://schemas.microsoft.com/office/drawing/2014/main" id="{85D61038-8005-4FE8-B5AA-0C5B8C1422AC}"/>
              </a:ext>
            </a:extLst>
          </p:cNvPr>
          <p:cNvPicPr>
            <a:picLocks noChangeAspect="1"/>
          </p:cNvPicPr>
          <p:nvPr/>
        </p:nvPicPr>
        <p:blipFill>
          <a:blip r:embed="rId7"/>
          <a:stretch>
            <a:fillRect/>
          </a:stretch>
        </p:blipFill>
        <p:spPr>
          <a:xfrm>
            <a:off x="2765628" y="5617456"/>
            <a:ext cx="4671322" cy="652825"/>
          </a:xfrm>
          <a:prstGeom prst="rect">
            <a:avLst/>
          </a:prstGeom>
        </p:spPr>
      </p:pic>
    </p:spTree>
    <p:extLst>
      <p:ext uri="{BB962C8B-B14F-4D97-AF65-F5344CB8AC3E}">
        <p14:creationId xmlns:p14="http://schemas.microsoft.com/office/powerpoint/2010/main" val="180674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236510"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安全性证明</a:t>
            </a:r>
          </a:p>
        </p:txBody>
      </p:sp>
      <p:pic>
        <p:nvPicPr>
          <p:cNvPr id="4" name="图片 3">
            <a:extLst>
              <a:ext uri="{FF2B5EF4-FFF2-40B4-BE49-F238E27FC236}">
                <a16:creationId xmlns:a16="http://schemas.microsoft.com/office/drawing/2014/main" id="{B86EC65C-39B8-4DB8-B5AD-C6505DCE7DF8}"/>
              </a:ext>
            </a:extLst>
          </p:cNvPr>
          <p:cNvPicPr>
            <a:picLocks noChangeAspect="1"/>
          </p:cNvPicPr>
          <p:nvPr/>
        </p:nvPicPr>
        <p:blipFill>
          <a:blip r:embed="rId2"/>
          <a:stretch>
            <a:fillRect/>
          </a:stretch>
        </p:blipFill>
        <p:spPr>
          <a:xfrm>
            <a:off x="2404659" y="1566377"/>
            <a:ext cx="7062921" cy="1956883"/>
          </a:xfrm>
          <a:prstGeom prst="rect">
            <a:avLst/>
          </a:prstGeom>
        </p:spPr>
      </p:pic>
      <p:pic>
        <p:nvPicPr>
          <p:cNvPr id="7" name="图片 6">
            <a:extLst>
              <a:ext uri="{FF2B5EF4-FFF2-40B4-BE49-F238E27FC236}">
                <a16:creationId xmlns:a16="http://schemas.microsoft.com/office/drawing/2014/main" id="{08D2DC55-F2FD-4638-AD40-4CFE98E2EAB8}"/>
              </a:ext>
            </a:extLst>
          </p:cNvPr>
          <p:cNvPicPr>
            <a:picLocks noChangeAspect="1"/>
          </p:cNvPicPr>
          <p:nvPr/>
        </p:nvPicPr>
        <p:blipFill>
          <a:blip r:embed="rId3"/>
          <a:stretch>
            <a:fillRect/>
          </a:stretch>
        </p:blipFill>
        <p:spPr>
          <a:xfrm>
            <a:off x="1683136" y="3945767"/>
            <a:ext cx="8505966" cy="961985"/>
          </a:xfrm>
          <a:prstGeom prst="rect">
            <a:avLst/>
          </a:prstGeom>
        </p:spPr>
      </p:pic>
    </p:spTree>
    <p:extLst>
      <p:ext uri="{BB962C8B-B14F-4D97-AF65-F5344CB8AC3E}">
        <p14:creationId xmlns:p14="http://schemas.microsoft.com/office/powerpoint/2010/main" val="371655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1005403"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摘要</a:t>
            </a:r>
          </a:p>
        </p:txBody>
      </p:sp>
      <p:sp>
        <p:nvSpPr>
          <p:cNvPr id="268" name="文本框 267">
            <a:extLst>
              <a:ext uri="{FF2B5EF4-FFF2-40B4-BE49-F238E27FC236}">
                <a16:creationId xmlns:a16="http://schemas.microsoft.com/office/drawing/2014/main" id="{04481BDD-FF00-4E25-9AD3-2D8A5FF93DFB}"/>
              </a:ext>
            </a:extLst>
          </p:cNvPr>
          <p:cNvSpPr txBox="1"/>
          <p:nvPr/>
        </p:nvSpPr>
        <p:spPr>
          <a:xfrm>
            <a:off x="5790460" y="1351557"/>
            <a:ext cx="6094520" cy="3785652"/>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本文提出了一种新的非双线性对</a:t>
            </a:r>
            <a:r>
              <a:rPr lang="en-US" altLang="zh-CN" sz="2400" dirty="0">
                <a:latin typeface="楷体" panose="02010609060101010101" pitchFamily="49" charset="-122"/>
                <a:ea typeface="楷体" panose="02010609060101010101" pitchFamily="49" charset="-122"/>
              </a:rPr>
              <a:t>SCF-PEKS</a:t>
            </a:r>
            <a:r>
              <a:rPr lang="zh-CN" altLang="en-US" sz="2400" dirty="0">
                <a:latin typeface="楷体" panose="02010609060101010101" pitchFamily="49" charset="-122"/>
                <a:ea typeface="楷体" panose="02010609060101010101" pitchFamily="49" charset="-122"/>
              </a:rPr>
              <a:t>方案，它比现有方案具有更高的计算效率和更好的安全保证。</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在没有随机预言模型的情况下，通过</a:t>
            </a:r>
            <a:r>
              <a:rPr lang="en-US" altLang="zh-CN" sz="2400" dirty="0">
                <a:latin typeface="楷体" panose="02010609060101010101" pitchFamily="49" charset="-122"/>
                <a:ea typeface="楷体" panose="02010609060101010101" pitchFamily="49" charset="-122"/>
              </a:rPr>
              <a:t>game hopping</a:t>
            </a:r>
            <a:r>
              <a:rPr lang="zh-CN" altLang="en-US" sz="2400" dirty="0">
                <a:latin typeface="楷体" panose="02010609060101010101" pitchFamily="49" charset="-122"/>
                <a:ea typeface="楷体" panose="02010609060101010101" pitchFamily="49" charset="-122"/>
              </a:rPr>
              <a:t>方法证明了该方案的关键字密文和关键字陷门的安全性和保密性。因此，该方案能够抵抗外部在线关键词猜测攻击和内部离线关键词猜测攻击。通过比较和实验结果，证明该方案是安全可行的。</a:t>
            </a:r>
          </a:p>
        </p:txBody>
      </p:sp>
      <p:sp>
        <p:nvSpPr>
          <p:cNvPr id="269" name="文本框 268">
            <a:extLst>
              <a:ext uri="{FF2B5EF4-FFF2-40B4-BE49-F238E27FC236}">
                <a16:creationId xmlns:a16="http://schemas.microsoft.com/office/drawing/2014/main" id="{0FE3EB9C-8EA1-4AB9-95F6-7673A57D431B}"/>
              </a:ext>
            </a:extLst>
          </p:cNvPr>
          <p:cNvSpPr txBox="1"/>
          <p:nvPr/>
        </p:nvSpPr>
        <p:spPr>
          <a:xfrm>
            <a:off x="679883" y="1262731"/>
            <a:ext cx="4185080" cy="4154984"/>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随着移动智能终端的广泛应用，存储在云端的移动智能终端的数据隐私保护越来越重要。</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基于关键字搜索的公钥加密（</a:t>
            </a:r>
            <a:r>
              <a:rPr lang="en-US" altLang="zh-CN" sz="2400" dirty="0">
                <a:latin typeface="楷体" panose="02010609060101010101" pitchFamily="49" charset="-122"/>
                <a:ea typeface="楷体" panose="02010609060101010101" pitchFamily="49" charset="-122"/>
              </a:rPr>
              <a:t>PEKS</a:t>
            </a:r>
            <a:r>
              <a:rPr lang="zh-CN" altLang="en-US" sz="2400" dirty="0">
                <a:latin typeface="楷体" panose="02010609060101010101" pitchFamily="49" charset="-122"/>
                <a:ea typeface="楷体" panose="02010609060101010101" pitchFamily="49" charset="-122"/>
              </a:rPr>
              <a:t>）和无安全信道</a:t>
            </a:r>
            <a:r>
              <a:rPr lang="en-US" altLang="zh-CN" sz="2400" dirty="0">
                <a:latin typeface="楷体" panose="02010609060101010101" pitchFamily="49" charset="-122"/>
                <a:ea typeface="楷体" panose="02010609060101010101" pitchFamily="49" charset="-122"/>
              </a:rPr>
              <a:t>PEKS</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SCF-PEKS</a:t>
            </a:r>
            <a:r>
              <a:rPr lang="zh-CN" altLang="en-US" sz="2400" dirty="0">
                <a:latin typeface="楷体" panose="02010609060101010101" pitchFamily="49" charset="-122"/>
                <a:ea typeface="楷体" panose="02010609060101010101" pitchFamily="49" charset="-122"/>
              </a:rPr>
              <a:t>）已经被提出用于公钥可搜索加密。</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然而，关键字搜索的安全性远远不够。此外，这些方案大多基于双线性对，计算效率相对较低。</a:t>
            </a:r>
          </a:p>
        </p:txBody>
      </p:sp>
    </p:spTree>
    <p:extLst>
      <p:ext uri="{BB962C8B-B14F-4D97-AF65-F5344CB8AC3E}">
        <p14:creationId xmlns:p14="http://schemas.microsoft.com/office/powerpoint/2010/main" val="1026789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236510"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安全性对比</a:t>
            </a:r>
          </a:p>
        </p:txBody>
      </p:sp>
      <p:pic>
        <p:nvPicPr>
          <p:cNvPr id="3" name="图片 2">
            <a:extLst>
              <a:ext uri="{FF2B5EF4-FFF2-40B4-BE49-F238E27FC236}">
                <a16:creationId xmlns:a16="http://schemas.microsoft.com/office/drawing/2014/main" id="{162557CC-EEC2-4D33-AE79-A99608758A55}"/>
              </a:ext>
            </a:extLst>
          </p:cNvPr>
          <p:cNvPicPr>
            <a:picLocks noChangeAspect="1"/>
          </p:cNvPicPr>
          <p:nvPr/>
        </p:nvPicPr>
        <p:blipFill>
          <a:blip r:embed="rId2"/>
          <a:stretch>
            <a:fillRect/>
          </a:stretch>
        </p:blipFill>
        <p:spPr>
          <a:xfrm>
            <a:off x="504959" y="1992541"/>
            <a:ext cx="11182082" cy="2198265"/>
          </a:xfrm>
          <a:prstGeom prst="rect">
            <a:avLst/>
          </a:prstGeom>
        </p:spPr>
      </p:pic>
    </p:spTree>
    <p:extLst>
      <p:ext uri="{BB962C8B-B14F-4D97-AF65-F5344CB8AC3E}">
        <p14:creationId xmlns:p14="http://schemas.microsoft.com/office/powerpoint/2010/main" val="337566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1826141"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性能分析</a:t>
            </a:r>
          </a:p>
        </p:txBody>
      </p:sp>
      <p:pic>
        <p:nvPicPr>
          <p:cNvPr id="3" name="图片 2">
            <a:extLst>
              <a:ext uri="{FF2B5EF4-FFF2-40B4-BE49-F238E27FC236}">
                <a16:creationId xmlns:a16="http://schemas.microsoft.com/office/drawing/2014/main" id="{3BF62FC6-725B-4771-A621-AE54227BA936}"/>
              </a:ext>
            </a:extLst>
          </p:cNvPr>
          <p:cNvPicPr>
            <a:picLocks noChangeAspect="1"/>
          </p:cNvPicPr>
          <p:nvPr/>
        </p:nvPicPr>
        <p:blipFill>
          <a:blip r:embed="rId2"/>
          <a:stretch>
            <a:fillRect/>
          </a:stretch>
        </p:blipFill>
        <p:spPr>
          <a:xfrm>
            <a:off x="397213" y="2191576"/>
            <a:ext cx="11397573" cy="2474847"/>
          </a:xfrm>
          <a:prstGeom prst="rect">
            <a:avLst/>
          </a:prstGeom>
        </p:spPr>
      </p:pic>
    </p:spTree>
    <p:extLst>
      <p:ext uri="{BB962C8B-B14F-4D97-AF65-F5344CB8AC3E}">
        <p14:creationId xmlns:p14="http://schemas.microsoft.com/office/powerpoint/2010/main" val="165445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1826141"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性能分析</a:t>
            </a:r>
          </a:p>
        </p:txBody>
      </p:sp>
      <p:pic>
        <p:nvPicPr>
          <p:cNvPr id="4" name="图片 3">
            <a:extLst>
              <a:ext uri="{FF2B5EF4-FFF2-40B4-BE49-F238E27FC236}">
                <a16:creationId xmlns:a16="http://schemas.microsoft.com/office/drawing/2014/main" id="{D24A9A81-8F4B-4106-8AD6-F01E106D3F33}"/>
              </a:ext>
            </a:extLst>
          </p:cNvPr>
          <p:cNvPicPr>
            <a:picLocks noChangeAspect="1"/>
          </p:cNvPicPr>
          <p:nvPr/>
        </p:nvPicPr>
        <p:blipFill>
          <a:blip r:embed="rId2"/>
          <a:stretch>
            <a:fillRect/>
          </a:stretch>
        </p:blipFill>
        <p:spPr>
          <a:xfrm>
            <a:off x="918800" y="1889625"/>
            <a:ext cx="4176122" cy="3078747"/>
          </a:xfrm>
          <a:prstGeom prst="rect">
            <a:avLst/>
          </a:prstGeom>
        </p:spPr>
      </p:pic>
      <p:pic>
        <p:nvPicPr>
          <p:cNvPr id="7" name="图片 6">
            <a:extLst>
              <a:ext uri="{FF2B5EF4-FFF2-40B4-BE49-F238E27FC236}">
                <a16:creationId xmlns:a16="http://schemas.microsoft.com/office/drawing/2014/main" id="{10C539E5-0774-453E-907A-1E41BCB9A372}"/>
              </a:ext>
            </a:extLst>
          </p:cNvPr>
          <p:cNvPicPr>
            <a:picLocks noChangeAspect="1"/>
          </p:cNvPicPr>
          <p:nvPr/>
        </p:nvPicPr>
        <p:blipFill>
          <a:blip r:embed="rId3"/>
          <a:stretch>
            <a:fillRect/>
          </a:stretch>
        </p:blipFill>
        <p:spPr>
          <a:xfrm>
            <a:off x="6902099" y="1840092"/>
            <a:ext cx="4122777" cy="3177815"/>
          </a:xfrm>
          <a:prstGeom prst="rect">
            <a:avLst/>
          </a:prstGeom>
        </p:spPr>
      </p:pic>
      <p:sp>
        <p:nvSpPr>
          <p:cNvPr id="9" name="文本框 8">
            <a:extLst>
              <a:ext uri="{FF2B5EF4-FFF2-40B4-BE49-F238E27FC236}">
                <a16:creationId xmlns:a16="http://schemas.microsoft.com/office/drawing/2014/main" id="{88D80527-72EE-40E3-8242-171165E0FC93}"/>
              </a:ext>
            </a:extLst>
          </p:cNvPr>
          <p:cNvSpPr txBox="1"/>
          <p:nvPr/>
        </p:nvSpPr>
        <p:spPr>
          <a:xfrm>
            <a:off x="1403251" y="1178056"/>
            <a:ext cx="3000073" cy="400110"/>
          </a:xfrm>
          <a:prstGeom prst="rect">
            <a:avLst/>
          </a:prstGeom>
          <a:noFill/>
        </p:spPr>
        <p:txBody>
          <a:bodyPr wrap="square">
            <a:spAutoFit/>
          </a:bodyPr>
          <a:lstStyle/>
          <a:p>
            <a:r>
              <a:rPr lang="zh-CN" altLang="en-US" sz="2000" dirty="0"/>
              <a:t>关键字加密的计算代价</a:t>
            </a:r>
          </a:p>
        </p:txBody>
      </p:sp>
      <p:sp>
        <p:nvSpPr>
          <p:cNvPr id="11" name="文本框 10">
            <a:extLst>
              <a:ext uri="{FF2B5EF4-FFF2-40B4-BE49-F238E27FC236}">
                <a16:creationId xmlns:a16="http://schemas.microsoft.com/office/drawing/2014/main" id="{A8170051-C1AC-4A13-8104-65B3246C82DE}"/>
              </a:ext>
            </a:extLst>
          </p:cNvPr>
          <p:cNvSpPr txBox="1"/>
          <p:nvPr/>
        </p:nvSpPr>
        <p:spPr>
          <a:xfrm>
            <a:off x="7971525" y="1178056"/>
            <a:ext cx="1983926" cy="400110"/>
          </a:xfrm>
          <a:prstGeom prst="rect">
            <a:avLst/>
          </a:prstGeom>
          <a:noFill/>
        </p:spPr>
        <p:txBody>
          <a:bodyPr wrap="square">
            <a:spAutoFit/>
          </a:bodyPr>
          <a:lstStyle/>
          <a:p>
            <a:r>
              <a:rPr lang="zh-CN" altLang="en-US" sz="2000" dirty="0"/>
              <a:t>测试的计算成本</a:t>
            </a:r>
          </a:p>
        </p:txBody>
      </p:sp>
    </p:spTree>
    <p:extLst>
      <p:ext uri="{BB962C8B-B14F-4D97-AF65-F5344CB8AC3E}">
        <p14:creationId xmlns:p14="http://schemas.microsoft.com/office/powerpoint/2010/main" val="691678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1826141"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性能分析</a:t>
            </a:r>
          </a:p>
        </p:txBody>
      </p:sp>
      <p:pic>
        <p:nvPicPr>
          <p:cNvPr id="3" name="图片 2">
            <a:extLst>
              <a:ext uri="{FF2B5EF4-FFF2-40B4-BE49-F238E27FC236}">
                <a16:creationId xmlns:a16="http://schemas.microsoft.com/office/drawing/2014/main" id="{D52F0F28-1818-419F-8141-D217F98F00F8}"/>
              </a:ext>
            </a:extLst>
          </p:cNvPr>
          <p:cNvPicPr>
            <a:picLocks noChangeAspect="1"/>
          </p:cNvPicPr>
          <p:nvPr/>
        </p:nvPicPr>
        <p:blipFill>
          <a:blip r:embed="rId2"/>
          <a:stretch>
            <a:fillRect/>
          </a:stretch>
        </p:blipFill>
        <p:spPr>
          <a:xfrm>
            <a:off x="955356" y="1847713"/>
            <a:ext cx="4084674" cy="3162574"/>
          </a:xfrm>
          <a:prstGeom prst="rect">
            <a:avLst/>
          </a:prstGeom>
        </p:spPr>
      </p:pic>
      <p:pic>
        <p:nvPicPr>
          <p:cNvPr id="8" name="图片 7">
            <a:extLst>
              <a:ext uri="{FF2B5EF4-FFF2-40B4-BE49-F238E27FC236}">
                <a16:creationId xmlns:a16="http://schemas.microsoft.com/office/drawing/2014/main" id="{A39396F1-03FA-4E68-988B-3FEA766A84C0}"/>
              </a:ext>
            </a:extLst>
          </p:cNvPr>
          <p:cNvPicPr>
            <a:picLocks noChangeAspect="1"/>
          </p:cNvPicPr>
          <p:nvPr/>
        </p:nvPicPr>
        <p:blipFill>
          <a:blip r:embed="rId3"/>
          <a:stretch>
            <a:fillRect/>
          </a:stretch>
        </p:blipFill>
        <p:spPr>
          <a:xfrm>
            <a:off x="7151972" y="1954059"/>
            <a:ext cx="4381880" cy="3162574"/>
          </a:xfrm>
          <a:prstGeom prst="rect">
            <a:avLst/>
          </a:prstGeom>
        </p:spPr>
      </p:pic>
      <p:sp>
        <p:nvSpPr>
          <p:cNvPr id="14" name="文本框 13">
            <a:extLst>
              <a:ext uri="{FF2B5EF4-FFF2-40B4-BE49-F238E27FC236}">
                <a16:creationId xmlns:a16="http://schemas.microsoft.com/office/drawing/2014/main" id="{60FD4AD3-6704-43BD-9FBA-1AF3C145C74B}"/>
              </a:ext>
            </a:extLst>
          </p:cNvPr>
          <p:cNvSpPr txBox="1"/>
          <p:nvPr/>
        </p:nvSpPr>
        <p:spPr>
          <a:xfrm>
            <a:off x="1601798" y="1368939"/>
            <a:ext cx="6094520" cy="400110"/>
          </a:xfrm>
          <a:prstGeom prst="rect">
            <a:avLst/>
          </a:prstGeom>
          <a:noFill/>
        </p:spPr>
        <p:txBody>
          <a:bodyPr wrap="square">
            <a:spAutoFit/>
          </a:bodyPr>
          <a:lstStyle/>
          <a:p>
            <a:r>
              <a:rPr lang="zh-CN" altLang="en-US" sz="2000" dirty="0"/>
              <a:t>关键词密文的通信成本</a:t>
            </a:r>
          </a:p>
        </p:txBody>
      </p:sp>
      <p:sp>
        <p:nvSpPr>
          <p:cNvPr id="16" name="文本框 15">
            <a:extLst>
              <a:ext uri="{FF2B5EF4-FFF2-40B4-BE49-F238E27FC236}">
                <a16:creationId xmlns:a16="http://schemas.microsoft.com/office/drawing/2014/main" id="{7351DD8A-6FAF-4501-82C5-1FB48830228D}"/>
              </a:ext>
            </a:extLst>
          </p:cNvPr>
          <p:cNvSpPr txBox="1"/>
          <p:nvPr/>
        </p:nvSpPr>
        <p:spPr>
          <a:xfrm>
            <a:off x="7908317" y="1341258"/>
            <a:ext cx="6094520" cy="400110"/>
          </a:xfrm>
          <a:prstGeom prst="rect">
            <a:avLst/>
          </a:prstGeom>
          <a:noFill/>
        </p:spPr>
        <p:txBody>
          <a:bodyPr wrap="square">
            <a:spAutoFit/>
          </a:bodyPr>
          <a:lstStyle/>
          <a:p>
            <a:r>
              <a:rPr lang="zh-CN" altLang="en-US" sz="2000" dirty="0"/>
              <a:t>关键词陷门的通信成本</a:t>
            </a:r>
          </a:p>
        </p:txBody>
      </p:sp>
    </p:spTree>
    <p:extLst>
      <p:ext uri="{BB962C8B-B14F-4D97-AF65-F5344CB8AC3E}">
        <p14:creationId xmlns:p14="http://schemas.microsoft.com/office/powerpoint/2010/main" val="348795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1005403"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总结</a:t>
            </a:r>
          </a:p>
        </p:txBody>
      </p:sp>
      <p:sp>
        <p:nvSpPr>
          <p:cNvPr id="7" name="文本框 6">
            <a:extLst>
              <a:ext uri="{FF2B5EF4-FFF2-40B4-BE49-F238E27FC236}">
                <a16:creationId xmlns:a16="http://schemas.microsoft.com/office/drawing/2014/main" id="{1F55B390-2E1A-48B9-89AD-6B1DA627C8D7}"/>
              </a:ext>
            </a:extLst>
          </p:cNvPr>
          <p:cNvSpPr txBox="1"/>
          <p:nvPr/>
        </p:nvSpPr>
        <p:spPr>
          <a:xfrm>
            <a:off x="2807563" y="1415923"/>
            <a:ext cx="6094520" cy="4154984"/>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本文针对移动智能终端，提出了一种高效的无双线性对操作的公钥可搜索加密算法。该方案安全性好，计算效率高，存储空间小。通过满足自适应关键字攻击下的关键字密文不可分辨性的安全性和自适应选择关键字攻击下的关键字陷门不可分辨性的安全性，证明了该方案能够在没有随机性模型的情况下抵抗内部离线关键字猜测攻击和外部在线关键字猜测攻击。实验结果和比较表明，该方法是可行的。这些对于移动智能终端的应用具有实际意义。</a:t>
            </a:r>
          </a:p>
        </p:txBody>
      </p:sp>
    </p:spTree>
    <p:extLst>
      <p:ext uri="{BB962C8B-B14F-4D97-AF65-F5344CB8AC3E}">
        <p14:creationId xmlns:p14="http://schemas.microsoft.com/office/powerpoint/2010/main" val="3320842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588148" y="-2857500"/>
            <a:ext cx="9020476" cy="1083694"/>
            <a:chOff x="993739" y="977900"/>
            <a:chExt cx="7851007" cy="1083694"/>
          </a:xfrm>
        </p:grpSpPr>
        <p:sp>
          <p:nvSpPr>
            <p:cNvPr id="20" name="任意多边形 19"/>
            <p:cNvSpPr/>
            <p:nvPr/>
          </p:nvSpPr>
          <p:spPr>
            <a:xfrm rot="10800000">
              <a:off x="7399213" y="1246138"/>
              <a:ext cx="1445533" cy="736666"/>
            </a:xfrm>
            <a:custGeom>
              <a:avLst/>
              <a:gdLst>
                <a:gd name="connsiteX0" fmla="*/ 0 w 3003081"/>
                <a:gd name="connsiteY0" fmla="*/ 0 h 1530417"/>
                <a:gd name="connsiteX1" fmla="*/ 765208 w 3003081"/>
                <a:gd name="connsiteY1" fmla="*/ 0 h 1530417"/>
                <a:gd name="connsiteX2" fmla="*/ 765209 w 3003081"/>
                <a:gd name="connsiteY2" fmla="*/ 0 h 1530417"/>
                <a:gd name="connsiteX3" fmla="*/ 3003081 w 3003081"/>
                <a:gd name="connsiteY3" fmla="*/ 0 h 1530417"/>
                <a:gd name="connsiteX4" fmla="*/ 3003081 w 3003081"/>
                <a:gd name="connsiteY4" fmla="*/ 1530417 h 1530417"/>
                <a:gd name="connsiteX5" fmla="*/ 765209 w 3003081"/>
                <a:gd name="connsiteY5" fmla="*/ 1530417 h 1530417"/>
                <a:gd name="connsiteX6" fmla="*/ 765208 w 3003081"/>
                <a:gd name="connsiteY6" fmla="*/ 1530417 h 1530417"/>
                <a:gd name="connsiteX7" fmla="*/ 0 w 3003081"/>
                <a:gd name="connsiteY7" fmla="*/ 1530417 h 1530417"/>
                <a:gd name="connsiteX8" fmla="*/ 765208 w 3003081"/>
                <a:gd name="connsiteY8" fmla="*/ 765210 h 1530417"/>
                <a:gd name="connsiteX9" fmla="*/ 765208 w 3003081"/>
                <a:gd name="connsiteY9" fmla="*/ 765208 h 153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3081" h="1530417">
                  <a:moveTo>
                    <a:pt x="0" y="0"/>
                  </a:moveTo>
                  <a:lnTo>
                    <a:pt x="765208" y="0"/>
                  </a:lnTo>
                  <a:lnTo>
                    <a:pt x="765209" y="0"/>
                  </a:lnTo>
                  <a:lnTo>
                    <a:pt x="3003081" y="0"/>
                  </a:lnTo>
                  <a:lnTo>
                    <a:pt x="3003081" y="1530417"/>
                  </a:lnTo>
                  <a:lnTo>
                    <a:pt x="765209" y="1530417"/>
                  </a:lnTo>
                  <a:lnTo>
                    <a:pt x="765208" y="1530417"/>
                  </a:lnTo>
                  <a:lnTo>
                    <a:pt x="0" y="1530417"/>
                  </a:lnTo>
                  <a:lnTo>
                    <a:pt x="765208" y="765210"/>
                  </a:lnTo>
                  <a:lnTo>
                    <a:pt x="765208" y="765208"/>
                  </a:lnTo>
                  <a:close/>
                </a:path>
              </a:pathLst>
            </a:cu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任意多边形 18"/>
            <p:cNvSpPr/>
            <p:nvPr/>
          </p:nvSpPr>
          <p:spPr>
            <a:xfrm>
              <a:off x="993739" y="1324928"/>
              <a:ext cx="1445533" cy="736666"/>
            </a:xfrm>
            <a:custGeom>
              <a:avLst/>
              <a:gdLst>
                <a:gd name="connsiteX0" fmla="*/ 0 w 3003081"/>
                <a:gd name="connsiteY0" fmla="*/ 0 h 1530417"/>
                <a:gd name="connsiteX1" fmla="*/ 765208 w 3003081"/>
                <a:gd name="connsiteY1" fmla="*/ 0 h 1530417"/>
                <a:gd name="connsiteX2" fmla="*/ 765209 w 3003081"/>
                <a:gd name="connsiteY2" fmla="*/ 0 h 1530417"/>
                <a:gd name="connsiteX3" fmla="*/ 3003081 w 3003081"/>
                <a:gd name="connsiteY3" fmla="*/ 0 h 1530417"/>
                <a:gd name="connsiteX4" fmla="*/ 3003081 w 3003081"/>
                <a:gd name="connsiteY4" fmla="*/ 1530417 h 1530417"/>
                <a:gd name="connsiteX5" fmla="*/ 765209 w 3003081"/>
                <a:gd name="connsiteY5" fmla="*/ 1530417 h 1530417"/>
                <a:gd name="connsiteX6" fmla="*/ 765208 w 3003081"/>
                <a:gd name="connsiteY6" fmla="*/ 1530417 h 1530417"/>
                <a:gd name="connsiteX7" fmla="*/ 0 w 3003081"/>
                <a:gd name="connsiteY7" fmla="*/ 1530417 h 1530417"/>
                <a:gd name="connsiteX8" fmla="*/ 765208 w 3003081"/>
                <a:gd name="connsiteY8" fmla="*/ 765210 h 1530417"/>
                <a:gd name="connsiteX9" fmla="*/ 765208 w 3003081"/>
                <a:gd name="connsiteY9" fmla="*/ 765208 h 153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3081" h="1530417">
                  <a:moveTo>
                    <a:pt x="0" y="0"/>
                  </a:moveTo>
                  <a:lnTo>
                    <a:pt x="765208" y="0"/>
                  </a:lnTo>
                  <a:lnTo>
                    <a:pt x="765209" y="0"/>
                  </a:lnTo>
                  <a:lnTo>
                    <a:pt x="3003081" y="0"/>
                  </a:lnTo>
                  <a:lnTo>
                    <a:pt x="3003081" y="1530417"/>
                  </a:lnTo>
                  <a:lnTo>
                    <a:pt x="765209" y="1530417"/>
                  </a:lnTo>
                  <a:lnTo>
                    <a:pt x="765208" y="1530417"/>
                  </a:lnTo>
                  <a:lnTo>
                    <a:pt x="0" y="1530417"/>
                  </a:lnTo>
                  <a:lnTo>
                    <a:pt x="765208" y="765210"/>
                  </a:lnTo>
                  <a:lnTo>
                    <a:pt x="765208" y="765208"/>
                  </a:lnTo>
                  <a:close/>
                </a:path>
              </a:pathLst>
            </a:cu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a:off x="1797449" y="977900"/>
              <a:ext cx="6243587" cy="726290"/>
            </a:xfrm>
            <a:prstGeom prst="rect">
              <a:avLst/>
            </a:prstGeom>
            <a:solidFill>
              <a:srgbClr val="676661"/>
            </a:solidFill>
            <a:ln w="28575">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矩形 33"/>
          <p:cNvSpPr/>
          <p:nvPr/>
        </p:nvSpPr>
        <p:spPr>
          <a:xfrm>
            <a:off x="3994169" y="1773608"/>
            <a:ext cx="3570208" cy="1107996"/>
          </a:xfrm>
          <a:prstGeom prst="rect">
            <a:avLst/>
          </a:prstGeom>
        </p:spPr>
        <p:txBody>
          <a:bodyPr wrap="none">
            <a:spAutoFit/>
          </a:bodyPr>
          <a:lstStyle/>
          <a:p>
            <a:r>
              <a:rPr kumimoji="1" lang="zh-CN" altLang="en-US" sz="6600" b="1" dirty="0">
                <a:solidFill>
                  <a:srgbClr val="777671"/>
                </a:solidFill>
                <a:latin typeface="微软雅黑" panose="020B0503020204020204" charset="-122"/>
                <a:ea typeface="微软雅黑" panose="020B0503020204020204" charset="-122"/>
                <a:cs typeface="微软雅黑" panose="020B0503020204020204" charset="-122"/>
              </a:rPr>
              <a:t>感谢观看</a:t>
            </a:r>
          </a:p>
        </p:txBody>
      </p:sp>
      <p:grpSp>
        <p:nvGrpSpPr>
          <p:cNvPr id="2" name="组合 1">
            <a:extLst>
              <a:ext uri="{FF2B5EF4-FFF2-40B4-BE49-F238E27FC236}">
                <a16:creationId xmlns:a16="http://schemas.microsoft.com/office/drawing/2014/main" id="{7813BB2F-A2BA-48B3-B0E1-67AAFE24DCF9}"/>
              </a:ext>
            </a:extLst>
          </p:cNvPr>
          <p:cNvGrpSpPr/>
          <p:nvPr/>
        </p:nvGrpSpPr>
        <p:grpSpPr>
          <a:xfrm>
            <a:off x="-1057" y="3653591"/>
            <a:ext cx="12193057" cy="1591194"/>
            <a:chOff x="0" y="5266806"/>
            <a:chExt cx="12193057" cy="1591194"/>
          </a:xfrm>
        </p:grpSpPr>
        <p:pic>
          <p:nvPicPr>
            <p:cNvPr id="14" name="图片 13"/>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5266806"/>
              <a:ext cx="12193057" cy="1591194"/>
            </a:xfrm>
            <a:prstGeom prst="rect">
              <a:avLst/>
            </a:prstGeom>
          </p:spPr>
        </p:pic>
        <p:sp>
          <p:nvSpPr>
            <p:cNvPr id="30" name="任意多边形 29"/>
            <p:cNvSpPr/>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矩形 84"/>
            <p:cNvSpPr/>
            <p:nvPr/>
          </p:nvSpPr>
          <p:spPr>
            <a:xfrm>
              <a:off x="3904632" y="6050305"/>
              <a:ext cx="4984057" cy="461665"/>
            </a:xfrm>
            <a:prstGeom prst="rect">
              <a:avLst/>
            </a:prstGeom>
          </p:spPr>
          <p:txBody>
            <a:bodyPr wrap="none">
              <a:spAutoFit/>
            </a:bodyPr>
            <a:lstStyle/>
            <a:p>
              <a:r>
                <a:rPr lang="zh-CN" altLang="en-US" sz="2400" b="1" dirty="0">
                  <a:solidFill>
                    <a:srgbClr val="F5F0EA"/>
                  </a:solidFill>
                  <a:latin typeface="微软雅黑" panose="020B0503020204020204" charset="-122"/>
                  <a:ea typeface="微软雅黑" panose="020B0503020204020204" charset="-122"/>
                </a:rPr>
                <a:t>汇报人：乐可馨</a:t>
              </a:r>
              <a:r>
                <a:rPr lang="en-US" altLang="zh-CN" sz="2400" b="1" dirty="0">
                  <a:solidFill>
                    <a:srgbClr val="F5F0EA"/>
                  </a:solidFill>
                  <a:latin typeface="微软雅黑" panose="020B0503020204020204" charset="-122"/>
                  <a:ea typeface="微软雅黑" panose="020B0503020204020204" charset="-122"/>
                </a:rPr>
                <a:t>  </a:t>
              </a:r>
              <a:r>
                <a:rPr lang="zh-CN" altLang="en-US" sz="2400" b="1" dirty="0">
                  <a:solidFill>
                    <a:srgbClr val="F5F0EA"/>
                  </a:solidFill>
                  <a:latin typeface="微软雅黑" panose="020B0503020204020204" charset="-122"/>
                  <a:ea typeface="微软雅黑" panose="020B0503020204020204" charset="-122"/>
                </a:rPr>
                <a:t>指导老师：王亮亮</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1826141"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相关工作</a:t>
            </a:r>
          </a:p>
        </p:txBody>
      </p:sp>
      <p:sp>
        <p:nvSpPr>
          <p:cNvPr id="6" name="文本框 5">
            <a:extLst>
              <a:ext uri="{FF2B5EF4-FFF2-40B4-BE49-F238E27FC236}">
                <a16:creationId xmlns:a16="http://schemas.microsoft.com/office/drawing/2014/main" id="{1D352627-7564-4C16-8681-9A166AE63B9B}"/>
              </a:ext>
            </a:extLst>
          </p:cNvPr>
          <p:cNvSpPr txBox="1"/>
          <p:nvPr/>
        </p:nvSpPr>
        <p:spPr>
          <a:xfrm>
            <a:off x="2417315" y="982176"/>
            <a:ext cx="7357369" cy="4893647"/>
          </a:xfrm>
          <a:prstGeom prst="rect">
            <a:avLst/>
          </a:prstGeom>
          <a:noFill/>
        </p:spPr>
        <p:txBody>
          <a:bodyPr wrap="square">
            <a:spAutoFit/>
          </a:bodyPr>
          <a:lstStyle/>
          <a:p>
            <a:r>
              <a:rPr lang="en-US" altLang="zh-CN" sz="2400" dirty="0">
                <a:latin typeface="楷体" panose="02010609060101010101" pitchFamily="49" charset="-122"/>
                <a:ea typeface="楷体" panose="02010609060101010101" pitchFamily="49" charset="-122"/>
              </a:rPr>
              <a:t>2000</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Song</a:t>
            </a:r>
            <a:r>
              <a:rPr lang="zh-CN" altLang="en-US" sz="2400" dirty="0">
                <a:latin typeface="楷体" panose="02010609060101010101" pitchFamily="49" charset="-122"/>
                <a:ea typeface="楷体" panose="02010609060101010101" pitchFamily="49" charset="-122"/>
              </a:rPr>
              <a:t>等人首次提出了一种可搜索的加密方案，但该方案需要遍历所有文件才能返回结果，这需要很大的计算开销。</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2004</a:t>
            </a:r>
            <a:r>
              <a:rPr lang="zh-CN" altLang="en-US" sz="2400" dirty="0">
                <a:latin typeface="楷体" panose="02010609060101010101" pitchFamily="49" charset="-122"/>
                <a:ea typeface="楷体" panose="02010609060101010101" pitchFamily="49" charset="-122"/>
              </a:rPr>
              <a:t>年，</a:t>
            </a:r>
            <a:r>
              <a:rPr lang="en-US" altLang="zh-CN" sz="2400" dirty="0" err="1">
                <a:latin typeface="楷体" panose="02010609060101010101" pitchFamily="49" charset="-122"/>
                <a:ea typeface="楷体" panose="02010609060101010101" pitchFamily="49" charset="-122"/>
              </a:rPr>
              <a:t>Boneh</a:t>
            </a:r>
            <a:r>
              <a:rPr lang="zh-CN" altLang="en-US" sz="2400" dirty="0">
                <a:latin typeface="楷体" panose="02010609060101010101" pitchFamily="49" charset="-122"/>
                <a:ea typeface="楷体" panose="02010609060101010101" pitchFamily="49" charset="-122"/>
              </a:rPr>
              <a:t>等人想出了一个用关键字搜索（</a:t>
            </a:r>
            <a:r>
              <a:rPr lang="en-US" altLang="zh-CN" sz="2400" dirty="0">
                <a:latin typeface="楷体" panose="02010609060101010101" pitchFamily="49" charset="-122"/>
                <a:ea typeface="楷体" panose="02010609060101010101" pitchFamily="49" charset="-122"/>
              </a:rPr>
              <a:t>PEKS</a:t>
            </a:r>
            <a:r>
              <a:rPr lang="zh-CN" altLang="en-US" sz="2400" dirty="0">
                <a:latin typeface="楷体" panose="02010609060101010101" pitchFamily="49" charset="-122"/>
                <a:ea typeface="楷体" panose="02010609060101010101" pitchFamily="49" charset="-122"/>
              </a:rPr>
              <a:t>）的公钥加密方案。不久之后，出现了许多</a:t>
            </a:r>
            <a:r>
              <a:rPr lang="en-US" altLang="zh-CN" sz="2400" dirty="0">
                <a:latin typeface="楷体" panose="02010609060101010101" pitchFamily="49" charset="-122"/>
                <a:ea typeface="楷体" panose="02010609060101010101" pitchFamily="49" charset="-122"/>
              </a:rPr>
              <a:t>PEKS</a:t>
            </a:r>
            <a:r>
              <a:rPr lang="zh-CN" altLang="en-US" sz="2400" dirty="0">
                <a:latin typeface="楷体" panose="02010609060101010101" pitchFamily="49" charset="-122"/>
                <a:ea typeface="楷体" panose="02010609060101010101" pitchFamily="49" charset="-122"/>
              </a:rPr>
              <a:t>方案和变体。然而，</a:t>
            </a:r>
            <a:r>
              <a:rPr lang="en-US" altLang="zh-CN" sz="2400" dirty="0">
                <a:latin typeface="楷体" panose="02010609060101010101" pitchFamily="49" charset="-122"/>
                <a:ea typeface="楷体" panose="02010609060101010101" pitchFamily="49" charset="-122"/>
              </a:rPr>
              <a:t>PEKS</a:t>
            </a:r>
            <a:r>
              <a:rPr lang="zh-CN" altLang="en-US" sz="2400" dirty="0">
                <a:latin typeface="楷体" panose="02010609060101010101" pitchFamily="49" charset="-122"/>
                <a:ea typeface="楷体" panose="02010609060101010101" pitchFamily="49" charset="-122"/>
              </a:rPr>
              <a:t>方案有一个明显的弱点，即关键字陷门需要秘密传输到云服务器。</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2008</a:t>
            </a:r>
            <a:r>
              <a:rPr lang="zh-CN" altLang="en-US" sz="2400" dirty="0">
                <a:latin typeface="楷体" panose="02010609060101010101" pitchFamily="49" charset="-122"/>
                <a:ea typeface="楷体" panose="02010609060101010101" pitchFamily="49" charset="-122"/>
              </a:rPr>
              <a:t>年，</a:t>
            </a:r>
            <a:r>
              <a:rPr lang="en-US" altLang="zh-CN" sz="2400" dirty="0" err="1">
                <a:latin typeface="楷体" panose="02010609060101010101" pitchFamily="49" charset="-122"/>
                <a:ea typeface="楷体" panose="02010609060101010101" pitchFamily="49" charset="-122"/>
              </a:rPr>
              <a:t>Baek</a:t>
            </a:r>
            <a:r>
              <a:rPr lang="zh-CN" altLang="en-US" sz="2400" dirty="0">
                <a:latin typeface="楷体" panose="02010609060101010101" pitchFamily="49" charset="-122"/>
                <a:ea typeface="楷体" panose="02010609060101010101" pitchFamily="49" charset="-122"/>
              </a:rPr>
              <a:t>等人针对</a:t>
            </a:r>
            <a:r>
              <a:rPr lang="en-US" altLang="zh-CN" sz="2400" dirty="0">
                <a:latin typeface="楷体" panose="02010609060101010101" pitchFamily="49" charset="-122"/>
                <a:ea typeface="楷体" panose="02010609060101010101" pitchFamily="49" charset="-122"/>
              </a:rPr>
              <a:t>PEKS</a:t>
            </a:r>
            <a:r>
              <a:rPr lang="zh-CN" altLang="en-US" sz="2400" dirty="0">
                <a:latin typeface="楷体" panose="02010609060101010101" pitchFamily="49" charset="-122"/>
                <a:ea typeface="楷体" panose="02010609060101010101" pitchFamily="49" charset="-122"/>
              </a:rPr>
              <a:t>问题，提出了一种基于关键字搜索的安全无信道公钥加密（</a:t>
            </a:r>
            <a:r>
              <a:rPr lang="en-US" altLang="zh-CN" sz="2400" dirty="0">
                <a:latin typeface="楷体" panose="02010609060101010101" pitchFamily="49" charset="-122"/>
                <a:ea typeface="楷体" panose="02010609060101010101" pitchFamily="49" charset="-122"/>
              </a:rPr>
              <a:t>SCF-PEKS</a:t>
            </a:r>
            <a:r>
              <a:rPr lang="zh-CN" altLang="en-US" sz="2400" dirty="0">
                <a:latin typeface="楷体" panose="02010609060101010101" pitchFamily="49" charset="-122"/>
                <a:ea typeface="楷体" panose="02010609060101010101" pitchFamily="49" charset="-122"/>
              </a:rPr>
              <a:t>）方案。证明是在随机预言模型下进行的。</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然而，</a:t>
            </a:r>
            <a:r>
              <a:rPr lang="en-US" altLang="zh-CN" sz="2400" dirty="0">
                <a:latin typeface="楷体" panose="02010609060101010101" pitchFamily="49" charset="-122"/>
                <a:ea typeface="楷体" panose="02010609060101010101" pitchFamily="49" charset="-122"/>
              </a:rPr>
              <a:t>PEKS</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SCF-PEKS</a:t>
            </a:r>
            <a:r>
              <a:rPr lang="zh-CN" altLang="en-US" sz="2400" dirty="0">
                <a:latin typeface="楷体" panose="02010609060101010101" pitchFamily="49" charset="-122"/>
                <a:ea typeface="楷体" panose="02010609060101010101" pitchFamily="49" charset="-122"/>
              </a:rPr>
              <a:t>方案都存在关键字隐私问题。</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Rhee</a:t>
            </a:r>
            <a:r>
              <a:rPr lang="zh-CN" altLang="en-US" sz="2400" dirty="0">
                <a:latin typeface="楷体" panose="02010609060101010101" pitchFamily="49" charset="-122"/>
                <a:ea typeface="楷体" panose="02010609060101010101" pitchFamily="49" charset="-122"/>
              </a:rPr>
              <a:t>等人介绍了“陷门不可分辨性” 。</a:t>
            </a:r>
          </a:p>
        </p:txBody>
      </p:sp>
    </p:spTree>
    <p:extLst>
      <p:ext uri="{BB962C8B-B14F-4D97-AF65-F5344CB8AC3E}">
        <p14:creationId xmlns:p14="http://schemas.microsoft.com/office/powerpoint/2010/main" val="280523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1826141"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文章贡献</a:t>
            </a:r>
          </a:p>
        </p:txBody>
      </p:sp>
      <p:sp>
        <p:nvSpPr>
          <p:cNvPr id="7" name="文本框 6">
            <a:extLst>
              <a:ext uri="{FF2B5EF4-FFF2-40B4-BE49-F238E27FC236}">
                <a16:creationId xmlns:a16="http://schemas.microsoft.com/office/drawing/2014/main" id="{1C47736A-C533-4097-BF58-069DAA062C02}"/>
              </a:ext>
            </a:extLst>
          </p:cNvPr>
          <p:cNvSpPr txBox="1"/>
          <p:nvPr/>
        </p:nvSpPr>
        <p:spPr>
          <a:xfrm>
            <a:off x="2155424" y="2717398"/>
            <a:ext cx="8178184" cy="1200329"/>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）提出了一种新的无需双线性对操作的安全无信道公钥可搜索加密方案，它能够抵抗</a:t>
            </a:r>
            <a:r>
              <a:rPr lang="en-US" altLang="zh-CN" sz="2400" dirty="0">
                <a:latin typeface="楷体" panose="02010609060101010101" pitchFamily="49" charset="-122"/>
                <a:ea typeface="楷体" panose="02010609060101010101" pitchFamily="49" charset="-122"/>
              </a:rPr>
              <a:t>SCF-PEKS</a:t>
            </a:r>
            <a:r>
              <a:rPr lang="zh-CN" altLang="en-US" sz="2400" dirty="0">
                <a:latin typeface="楷体" panose="02010609060101010101" pitchFamily="49" charset="-122"/>
                <a:ea typeface="楷体" panose="02010609060101010101" pitchFamily="49" charset="-122"/>
              </a:rPr>
              <a:t>方案中存在的外部和内部关键字猜测攻击。</a:t>
            </a:r>
          </a:p>
        </p:txBody>
      </p:sp>
      <p:sp>
        <p:nvSpPr>
          <p:cNvPr id="8" name="文本框 7">
            <a:extLst>
              <a:ext uri="{FF2B5EF4-FFF2-40B4-BE49-F238E27FC236}">
                <a16:creationId xmlns:a16="http://schemas.microsoft.com/office/drawing/2014/main" id="{6360D07A-833B-4CB7-B69D-13E107F28C5D}"/>
              </a:ext>
            </a:extLst>
          </p:cNvPr>
          <p:cNvSpPr txBox="1"/>
          <p:nvPr/>
        </p:nvSpPr>
        <p:spPr>
          <a:xfrm>
            <a:off x="2155424" y="1168167"/>
            <a:ext cx="7881152" cy="1200329"/>
          </a:xfrm>
          <a:prstGeom prst="rect">
            <a:avLst/>
          </a:prstGeom>
          <a:noFill/>
        </p:spPr>
        <p:txBody>
          <a:bodyPr wrap="square">
            <a:spAutoFit/>
          </a:bodyPr>
          <a:lstStyle/>
          <a:p>
            <a:r>
              <a:rPr lang="zh-CN" altLang="en-US" sz="2400" dirty="0">
                <a:latin typeface="华文新魏" panose="02010800040101010101" pitchFamily="2" charset="-122"/>
                <a:ea typeface="华文新魏" panose="02010800040101010101" pitchFamily="2" charset="-122"/>
              </a:rPr>
              <a:t>如何在公钥可搜索加密中提高关键字的隐私安全性，以抵抗在线和离线的关键字猜测攻击，并在移动智能终端的使用中获得更高的计算效率</a:t>
            </a:r>
            <a:endParaRPr lang="en-US" altLang="zh-CN" sz="2400" dirty="0">
              <a:latin typeface="华文新魏" panose="02010800040101010101" pitchFamily="2" charset="-122"/>
              <a:ea typeface="华文新魏" panose="02010800040101010101" pitchFamily="2" charset="-122"/>
            </a:endParaRPr>
          </a:p>
        </p:txBody>
      </p:sp>
      <p:sp>
        <p:nvSpPr>
          <p:cNvPr id="9" name="文本框 8">
            <a:extLst>
              <a:ext uri="{FF2B5EF4-FFF2-40B4-BE49-F238E27FC236}">
                <a16:creationId xmlns:a16="http://schemas.microsoft.com/office/drawing/2014/main" id="{A0B718A5-F357-476D-81D0-2B85C88BCAC5}"/>
              </a:ext>
            </a:extLst>
          </p:cNvPr>
          <p:cNvSpPr txBox="1"/>
          <p:nvPr/>
        </p:nvSpPr>
        <p:spPr>
          <a:xfrm>
            <a:off x="2155424" y="4263099"/>
            <a:ext cx="8114940" cy="1200329"/>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）在没有随机预言模型的情况下，证明了方案能够抵抗针对移动智能终端在线关键字猜测攻击和内部离线关键字猜测攻击。</a:t>
            </a:r>
          </a:p>
        </p:txBody>
      </p:sp>
    </p:spTree>
    <p:extLst>
      <p:ext uri="{BB962C8B-B14F-4D97-AF65-F5344CB8AC3E}">
        <p14:creationId xmlns:p14="http://schemas.microsoft.com/office/powerpoint/2010/main" val="411815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149948" cy="584775"/>
          </a:xfrm>
          <a:prstGeom prst="rect">
            <a:avLst/>
          </a:prstGeom>
        </p:spPr>
        <p:txBody>
          <a:bodyPr wrap="none">
            <a:spAutoFit/>
          </a:bodyPr>
          <a:lstStyle/>
          <a:p>
            <a:pPr lvl="0" defTabSz="914400"/>
            <a:r>
              <a:rPr lang="en-US" altLang="zh-CN" sz="3200" b="1" kern="0" dirty="0">
                <a:solidFill>
                  <a:srgbClr val="676661"/>
                </a:solidFill>
                <a:latin typeface="微软雅黑" panose="020B0503020204020204" charset="-122"/>
                <a:ea typeface="微软雅黑" panose="020B0503020204020204" charset="-122"/>
              </a:rPr>
              <a:t>SCF-PEKS</a:t>
            </a:r>
            <a:endParaRPr lang="zh-CN" altLang="en-US" sz="3200" b="1" kern="0" dirty="0">
              <a:solidFill>
                <a:srgbClr val="676661"/>
              </a:solidFill>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D1BF2C6D-D199-4B6F-9FF1-BF451B85BA0E}"/>
                  </a:ext>
                </a:extLst>
              </p:cNvPr>
              <p:cNvSpPr txBox="1"/>
              <p:nvPr/>
            </p:nvSpPr>
            <p:spPr>
              <a:xfrm>
                <a:off x="1003176" y="976544"/>
                <a:ext cx="10564427" cy="5347618"/>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六种多项式时间算法：</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）全局参数生成算法：以安全参数</a:t>
                </a:r>
                <a14:m>
                  <m:oMath xmlns:m="http://schemas.openxmlformats.org/officeDocument/2006/math">
                    <m:r>
                      <m:rPr>
                        <m:sty m:val="p"/>
                      </m:rPr>
                      <a:rPr lang="el-GR" altLang="zh-CN" sz="2000" i="1" smtClean="0">
                        <a:latin typeface="Cambria Math" panose="02040503050406030204" pitchFamily="18" charset="0"/>
                        <a:ea typeface="楷体" panose="02010609060101010101" pitchFamily="49" charset="-122"/>
                      </a:rPr>
                      <m:t>λ</m:t>
                    </m:r>
                    <m:r>
                      <a:rPr lang="zh-CN" altLang="en-US" sz="2000" i="1">
                        <a:latin typeface="Cambria Math" panose="02040503050406030204" pitchFamily="18" charset="0"/>
                        <a:ea typeface="楷体" panose="02010609060101010101" pitchFamily="49" charset="-122"/>
                      </a:rPr>
                      <m:t>为</m:t>
                    </m:r>
                  </m:oMath>
                </a14:m>
                <a:r>
                  <a:rPr lang="zh-CN" altLang="en-US" sz="2000" dirty="0">
                    <a:latin typeface="楷体" panose="02010609060101010101" pitchFamily="49" charset="-122"/>
                    <a:ea typeface="楷体" panose="02010609060101010101" pitchFamily="49" charset="-122"/>
                  </a:rPr>
                  <a:t>输入，输出全局参数</a:t>
                </a:r>
                <a:r>
                  <a:rPr lang="en-US" altLang="zh-CN" sz="2000" dirty="0">
                    <a:latin typeface="楷体" panose="02010609060101010101" pitchFamily="49" charset="-122"/>
                    <a:ea typeface="楷体" panose="02010609060101010101" pitchFamily="49" charset="-122"/>
                  </a:rPr>
                  <a:t>GP</a:t>
                </a:r>
              </a:p>
              <a:p>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）服务器密钥生成算法：以全局参数</a:t>
                </a:r>
                <a:r>
                  <a:rPr lang="en-US" altLang="zh-CN" sz="2000" dirty="0">
                    <a:latin typeface="楷体" panose="02010609060101010101" pitchFamily="49" charset="-122"/>
                    <a:ea typeface="楷体" panose="02010609060101010101" pitchFamily="49" charset="-122"/>
                  </a:rPr>
                  <a:t>GP</a:t>
                </a:r>
                <a:r>
                  <a:rPr lang="zh-CN" altLang="en-US" sz="2000" dirty="0">
                    <a:latin typeface="楷体" panose="02010609060101010101" pitchFamily="49" charset="-122"/>
                    <a:ea typeface="楷体" panose="02010609060101010101" pitchFamily="49" charset="-122"/>
                  </a:rPr>
                  <a:t>为输入，为服务器输出一个公私钥对（</a:t>
                </a:r>
                <a14:m>
                  <m:oMath xmlns:m="http://schemas.openxmlformats.org/officeDocument/2006/math">
                    <m:sSub>
                      <m:sSubPr>
                        <m:ctrlPr>
                          <a:rPr lang="en-US" altLang="zh-CN" sz="2000" i="1" smtClean="0">
                            <a:latin typeface="Cambria Math" panose="02040503050406030204" pitchFamily="18" charset="0"/>
                            <a:ea typeface="楷体" panose="02010609060101010101" pitchFamily="49" charset="-122"/>
                          </a:rPr>
                        </m:ctrlPr>
                      </m:sSubPr>
                      <m:e>
                        <m:r>
                          <m:rPr>
                            <m:sty m:val="p"/>
                          </m:rPr>
                          <a:rPr lang="en-US" altLang="zh-CN" sz="2000" i="1">
                            <a:latin typeface="Cambria Math" panose="02040503050406030204" pitchFamily="18" charset="0"/>
                            <a:ea typeface="楷体" panose="02010609060101010101" pitchFamily="49" charset="-122"/>
                          </a:rPr>
                          <m:t>sk</m:t>
                        </m:r>
                      </m:e>
                      <m:sub>
                        <m:r>
                          <m:rPr>
                            <m:sty m:val="p"/>
                          </m:rPr>
                          <a:rPr lang="en-US" altLang="zh-CN" sz="2000" i="1">
                            <a:latin typeface="Cambria Math" panose="02040503050406030204" pitchFamily="18" charset="0"/>
                            <a:ea typeface="楷体" panose="02010609060101010101" pitchFamily="49" charset="-122"/>
                          </a:rPr>
                          <m:t>s</m:t>
                        </m:r>
                      </m:sub>
                    </m:sSub>
                    <m:r>
                      <a:rPr lang="zh-CN" altLang="en-US" sz="2000" i="1">
                        <a:latin typeface="Cambria Math" panose="02040503050406030204" pitchFamily="18" charset="0"/>
                        <a:ea typeface="楷体" panose="02010609060101010101" pitchFamily="49" charset="-122"/>
                      </a:rPr>
                      <m:t>，</m:t>
                    </m:r>
                    <m:sSub>
                      <m:sSubPr>
                        <m:ctrlPr>
                          <a:rPr lang="en-US" altLang="zh-CN" sz="2000" i="1">
                            <a:latin typeface="Cambria Math" panose="02040503050406030204" pitchFamily="18" charset="0"/>
                            <a:ea typeface="楷体" panose="02010609060101010101" pitchFamily="49" charset="-122"/>
                          </a:rPr>
                        </m:ctrlPr>
                      </m:sSubPr>
                      <m:e>
                        <m:r>
                          <m:rPr>
                            <m:sty m:val="p"/>
                          </m:rPr>
                          <a:rPr lang="en-US" altLang="zh-CN" sz="2000" i="1" smtClean="0">
                            <a:latin typeface="Cambria Math" panose="02040503050406030204" pitchFamily="18" charset="0"/>
                            <a:ea typeface="楷体" panose="02010609060101010101" pitchFamily="49" charset="-122"/>
                          </a:rPr>
                          <m:t>p</m:t>
                        </m:r>
                        <m:r>
                          <m:rPr>
                            <m:sty m:val="p"/>
                          </m:rPr>
                          <a:rPr lang="en-US" altLang="zh-CN" sz="2000" i="1">
                            <a:latin typeface="Cambria Math" panose="02040503050406030204" pitchFamily="18" charset="0"/>
                            <a:ea typeface="楷体" panose="02010609060101010101" pitchFamily="49" charset="-122"/>
                          </a:rPr>
                          <m:t>k</m:t>
                        </m:r>
                      </m:e>
                      <m:sub>
                        <m:r>
                          <m:rPr>
                            <m:sty m:val="p"/>
                          </m:rPr>
                          <a:rPr lang="en-US" altLang="zh-CN" sz="2000" i="1">
                            <a:latin typeface="Cambria Math" panose="02040503050406030204" pitchFamily="18" charset="0"/>
                            <a:ea typeface="楷体" panose="02010609060101010101" pitchFamily="49" charset="-122"/>
                          </a:rPr>
                          <m:t>s</m:t>
                        </m:r>
                      </m:sub>
                    </m:sSub>
                  </m:oMath>
                </a14:m>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）接收方密钥生成算法：以全局参数</a:t>
                </a:r>
                <a:r>
                  <a:rPr lang="en-US" altLang="zh-CN" sz="2000" dirty="0">
                    <a:latin typeface="楷体" panose="02010609060101010101" pitchFamily="49" charset="-122"/>
                    <a:ea typeface="楷体" panose="02010609060101010101" pitchFamily="49" charset="-122"/>
                  </a:rPr>
                  <a:t>GP</a:t>
                </a:r>
                <a:r>
                  <a:rPr lang="zh-CN" altLang="en-US" sz="2000" dirty="0">
                    <a:latin typeface="楷体" panose="02010609060101010101" pitchFamily="49" charset="-122"/>
                    <a:ea typeface="楷体" panose="02010609060101010101" pitchFamily="49" charset="-122"/>
                  </a:rPr>
                  <a:t>为输入，为接收方输出一个公私钥对（</a:t>
                </a:r>
                <a14:m>
                  <m:oMath xmlns:m="http://schemas.openxmlformats.org/officeDocument/2006/math">
                    <m:sSub>
                      <m:sSubPr>
                        <m:ctrlPr>
                          <a:rPr lang="en-US" altLang="zh-CN" sz="2000" i="1" smtClean="0">
                            <a:latin typeface="Cambria Math" panose="02040503050406030204" pitchFamily="18" charset="0"/>
                            <a:ea typeface="楷体" panose="02010609060101010101" pitchFamily="49" charset="-122"/>
                          </a:rPr>
                        </m:ctrlPr>
                      </m:sSubPr>
                      <m:e>
                        <m:r>
                          <m:rPr>
                            <m:sty m:val="p"/>
                          </m:rPr>
                          <a:rPr lang="en-US" altLang="zh-CN" sz="2000" i="1">
                            <a:latin typeface="Cambria Math" panose="02040503050406030204" pitchFamily="18" charset="0"/>
                            <a:ea typeface="楷体" panose="02010609060101010101" pitchFamily="49" charset="-122"/>
                          </a:rPr>
                          <m:t>sk</m:t>
                        </m:r>
                      </m:e>
                      <m:sub>
                        <m:r>
                          <a:rPr lang="en-US" altLang="zh-CN" sz="2000" b="0" i="1" smtClean="0">
                            <a:latin typeface="Cambria Math" panose="02040503050406030204" pitchFamily="18" charset="0"/>
                            <a:ea typeface="楷体" panose="02010609060101010101" pitchFamily="49" charset="-122"/>
                          </a:rPr>
                          <m:t>𝑅</m:t>
                        </m:r>
                      </m:sub>
                    </m:sSub>
                    <m:r>
                      <a:rPr lang="zh-CN" altLang="en-US" sz="2000" i="1">
                        <a:latin typeface="Cambria Math" panose="02040503050406030204" pitchFamily="18" charset="0"/>
                        <a:ea typeface="楷体" panose="02010609060101010101" pitchFamily="49" charset="-122"/>
                      </a:rPr>
                      <m:t>，</m:t>
                    </m:r>
                    <m:sSub>
                      <m:sSubPr>
                        <m:ctrlPr>
                          <a:rPr lang="en-US" altLang="zh-CN" sz="2000" i="1">
                            <a:latin typeface="Cambria Math" panose="02040503050406030204" pitchFamily="18" charset="0"/>
                            <a:ea typeface="楷体" panose="02010609060101010101" pitchFamily="49" charset="-122"/>
                          </a:rPr>
                        </m:ctrlPr>
                      </m:sSubPr>
                      <m:e>
                        <m:r>
                          <m:rPr>
                            <m:sty m:val="p"/>
                          </m:rPr>
                          <a:rPr lang="en-US" altLang="zh-CN" sz="2000" i="1" smtClean="0">
                            <a:latin typeface="Cambria Math" panose="02040503050406030204" pitchFamily="18" charset="0"/>
                            <a:ea typeface="楷体" panose="02010609060101010101" pitchFamily="49" charset="-122"/>
                          </a:rPr>
                          <m:t>p</m:t>
                        </m:r>
                        <m:r>
                          <m:rPr>
                            <m:sty m:val="p"/>
                          </m:rPr>
                          <a:rPr lang="en-US" altLang="zh-CN" sz="2000" i="1">
                            <a:latin typeface="Cambria Math" panose="02040503050406030204" pitchFamily="18" charset="0"/>
                            <a:ea typeface="楷体" panose="02010609060101010101" pitchFamily="49" charset="-122"/>
                          </a:rPr>
                          <m:t>k</m:t>
                        </m:r>
                      </m:e>
                      <m:sub>
                        <m:r>
                          <a:rPr lang="en-US" altLang="zh-CN" sz="2000" b="0" i="1" smtClean="0">
                            <a:latin typeface="Cambria Math" panose="02040503050406030204" pitchFamily="18" charset="0"/>
                            <a:ea typeface="楷体" panose="02010609060101010101" pitchFamily="49" charset="-122"/>
                          </a:rPr>
                          <m:t>𝑅</m:t>
                        </m:r>
                      </m:sub>
                    </m:sSub>
                  </m:oMath>
                </a14:m>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）关键字加密算法：以全局参数</a:t>
                </a:r>
                <a:r>
                  <a:rPr lang="en-US" altLang="zh-CN" sz="2000" dirty="0">
                    <a:latin typeface="楷体" panose="02010609060101010101" pitchFamily="49" charset="-122"/>
                    <a:ea typeface="楷体" panose="02010609060101010101" pitchFamily="49" charset="-122"/>
                  </a:rPr>
                  <a:t>GP</a:t>
                </a:r>
                <a:r>
                  <a:rPr lang="zh-CN" altLang="en-US" sz="2000" dirty="0">
                    <a:latin typeface="楷体" panose="02010609060101010101" pitchFamily="49" charset="-122"/>
                    <a:ea typeface="楷体" panose="02010609060101010101" pitchFamily="49" charset="-122"/>
                  </a:rPr>
                  <a:t>、服务器公钥</a:t>
                </a:r>
                <a14:m>
                  <m:oMath xmlns:m="http://schemas.openxmlformats.org/officeDocument/2006/math">
                    <m:sSub>
                      <m:sSubPr>
                        <m:ctrlPr>
                          <a:rPr lang="en-US" altLang="zh-CN" sz="2000" i="1" smtClean="0">
                            <a:latin typeface="Cambria Math" panose="02040503050406030204" pitchFamily="18" charset="0"/>
                            <a:ea typeface="楷体" panose="02010609060101010101" pitchFamily="49" charset="-122"/>
                          </a:rPr>
                        </m:ctrlPr>
                      </m:sSubPr>
                      <m:e>
                        <m:r>
                          <m:rPr>
                            <m:sty m:val="p"/>
                          </m:rPr>
                          <a:rPr lang="en-US" altLang="zh-CN" sz="2000" i="1" smtClean="0">
                            <a:latin typeface="Cambria Math" panose="02040503050406030204" pitchFamily="18" charset="0"/>
                            <a:ea typeface="楷体" panose="02010609060101010101" pitchFamily="49" charset="-122"/>
                          </a:rPr>
                          <m:t>p</m:t>
                        </m:r>
                        <m:r>
                          <m:rPr>
                            <m:sty m:val="p"/>
                          </m:rPr>
                          <a:rPr lang="en-US" altLang="zh-CN" sz="2000" i="1">
                            <a:latin typeface="Cambria Math" panose="02040503050406030204" pitchFamily="18" charset="0"/>
                            <a:ea typeface="楷体" panose="02010609060101010101" pitchFamily="49" charset="-122"/>
                          </a:rPr>
                          <m:t>k</m:t>
                        </m:r>
                      </m:e>
                      <m:sub>
                        <m:r>
                          <m:rPr>
                            <m:sty m:val="p"/>
                          </m:rPr>
                          <a:rPr lang="en-US" altLang="zh-CN" sz="2000" i="1">
                            <a:latin typeface="Cambria Math" panose="02040503050406030204" pitchFamily="18" charset="0"/>
                            <a:ea typeface="楷体" panose="02010609060101010101" pitchFamily="49" charset="-122"/>
                          </a:rPr>
                          <m:t>s</m:t>
                        </m:r>
                      </m:sub>
                    </m:sSub>
                  </m:oMath>
                </a14:m>
                <a:r>
                  <a:rPr lang="zh-CN" altLang="en-US" sz="2000" dirty="0">
                    <a:latin typeface="楷体" panose="02010609060101010101" pitchFamily="49" charset="-122"/>
                    <a:ea typeface="楷体" panose="02010609060101010101" pitchFamily="49" charset="-122"/>
                  </a:rPr>
                  <a:t>、接收方公钥</a:t>
                </a:r>
                <a14:m>
                  <m:oMath xmlns:m="http://schemas.openxmlformats.org/officeDocument/2006/math">
                    <m:sSub>
                      <m:sSubPr>
                        <m:ctrlPr>
                          <a:rPr lang="en-US" altLang="zh-CN" sz="2000" i="1">
                            <a:latin typeface="Cambria Math" panose="02040503050406030204" pitchFamily="18" charset="0"/>
                            <a:ea typeface="楷体" panose="02010609060101010101" pitchFamily="49" charset="-122"/>
                          </a:rPr>
                        </m:ctrlPr>
                      </m:sSubPr>
                      <m:e>
                        <m:r>
                          <m:rPr>
                            <m:sty m:val="p"/>
                          </m:rPr>
                          <a:rPr lang="en-US" altLang="zh-CN" sz="2000" i="1">
                            <a:latin typeface="Cambria Math" panose="02040503050406030204" pitchFamily="18" charset="0"/>
                            <a:ea typeface="楷体" panose="02010609060101010101" pitchFamily="49" charset="-122"/>
                          </a:rPr>
                          <m:t>pk</m:t>
                        </m:r>
                      </m:e>
                      <m:sub>
                        <m:r>
                          <a:rPr lang="en-US" altLang="zh-CN" sz="2000" i="1">
                            <a:latin typeface="Cambria Math" panose="02040503050406030204" pitchFamily="18" charset="0"/>
                            <a:ea typeface="楷体" panose="02010609060101010101" pitchFamily="49" charset="-122"/>
                          </a:rPr>
                          <m:t>𝑅</m:t>
                        </m:r>
                      </m:sub>
                    </m:sSub>
                  </m:oMath>
                </a14:m>
                <a:r>
                  <a:rPr lang="zh-CN" altLang="en-US" sz="2000" dirty="0">
                    <a:latin typeface="楷体" panose="02010609060101010101" pitchFamily="49" charset="-122"/>
                    <a:ea typeface="楷体" panose="02010609060101010101" pitchFamily="49" charset="-122"/>
                  </a:rPr>
                  <a:t>，关键字</a:t>
                </a:r>
                <a:r>
                  <a:rPr lang="en-US" altLang="zh-CN" sz="2000" dirty="0">
                    <a:latin typeface="楷体" panose="02010609060101010101" pitchFamily="49" charset="-122"/>
                    <a:ea typeface="楷体" panose="02010609060101010101" pitchFamily="49" charset="-122"/>
                  </a:rPr>
                  <a:t>w</a:t>
                </a:r>
                <a:r>
                  <a:rPr lang="zh-CN" altLang="en-US" sz="2000" dirty="0">
                    <a:latin typeface="楷体" panose="02010609060101010101" pitchFamily="49" charset="-122"/>
                    <a:ea typeface="楷体" panose="02010609060101010101" pitchFamily="49" charset="-122"/>
                  </a:rPr>
                  <a:t>为输入，输出关键字密文</a:t>
                </a:r>
                <a14:m>
                  <m:oMath xmlns:m="http://schemas.openxmlformats.org/officeDocument/2006/math">
                    <m:sSub>
                      <m:sSubPr>
                        <m:ctrlPr>
                          <a:rPr lang="en-US" altLang="zh-CN" sz="2000" i="1" smtClean="0">
                            <a:latin typeface="Cambria Math" panose="02040503050406030204" pitchFamily="18" charset="0"/>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𝐶</m:t>
                        </m:r>
                      </m:e>
                      <m:sub>
                        <m:r>
                          <a:rPr lang="en-US" altLang="zh-CN" sz="2000" b="0" i="1" smtClean="0">
                            <a:latin typeface="Cambria Math" panose="02040503050406030204" pitchFamily="18" charset="0"/>
                            <a:ea typeface="楷体" panose="02010609060101010101" pitchFamily="49" charset="-122"/>
                          </a:rPr>
                          <m:t>𝑤</m:t>
                        </m:r>
                      </m:sub>
                    </m:sSub>
                  </m:oMath>
                </a14:m>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）关键字陷门生成算法：以全局参数</a:t>
                </a:r>
                <a:r>
                  <a:rPr lang="en-US" altLang="zh-CN" sz="2000" dirty="0">
                    <a:latin typeface="楷体" panose="02010609060101010101" pitchFamily="49" charset="-122"/>
                    <a:ea typeface="楷体" panose="02010609060101010101" pitchFamily="49" charset="-122"/>
                  </a:rPr>
                  <a:t>GP</a:t>
                </a:r>
                <a:r>
                  <a:rPr lang="zh-CN" altLang="en-US" sz="2000" dirty="0">
                    <a:latin typeface="楷体" panose="02010609060101010101" pitchFamily="49" charset="-122"/>
                    <a:ea typeface="楷体" panose="02010609060101010101" pitchFamily="49" charset="-122"/>
                  </a:rPr>
                  <a:t>、服务器公钥</a:t>
                </a:r>
                <a14:m>
                  <m:oMath xmlns:m="http://schemas.openxmlformats.org/officeDocument/2006/math">
                    <m:sSub>
                      <m:sSubPr>
                        <m:ctrlPr>
                          <a:rPr lang="en-US" altLang="zh-CN" sz="2000" i="1" smtClean="0">
                            <a:latin typeface="Cambria Math" panose="02040503050406030204" pitchFamily="18" charset="0"/>
                            <a:ea typeface="楷体" panose="02010609060101010101" pitchFamily="49" charset="-122"/>
                          </a:rPr>
                        </m:ctrlPr>
                      </m:sSubPr>
                      <m:e>
                        <m:r>
                          <m:rPr>
                            <m:sty m:val="p"/>
                          </m:rPr>
                          <a:rPr lang="en-US" altLang="zh-CN" sz="2000" i="1" smtClean="0">
                            <a:latin typeface="Cambria Math" panose="02040503050406030204" pitchFamily="18" charset="0"/>
                            <a:ea typeface="楷体" panose="02010609060101010101" pitchFamily="49" charset="-122"/>
                          </a:rPr>
                          <m:t>p</m:t>
                        </m:r>
                        <m:r>
                          <m:rPr>
                            <m:sty m:val="p"/>
                          </m:rPr>
                          <a:rPr lang="en-US" altLang="zh-CN" sz="2000" i="1">
                            <a:latin typeface="Cambria Math" panose="02040503050406030204" pitchFamily="18" charset="0"/>
                            <a:ea typeface="楷体" panose="02010609060101010101" pitchFamily="49" charset="-122"/>
                          </a:rPr>
                          <m:t>k</m:t>
                        </m:r>
                      </m:e>
                      <m:sub>
                        <m:r>
                          <m:rPr>
                            <m:sty m:val="p"/>
                          </m:rPr>
                          <a:rPr lang="en-US" altLang="zh-CN" sz="2000" i="1">
                            <a:latin typeface="Cambria Math" panose="02040503050406030204" pitchFamily="18" charset="0"/>
                            <a:ea typeface="楷体" panose="02010609060101010101" pitchFamily="49" charset="-122"/>
                          </a:rPr>
                          <m:t>s</m:t>
                        </m:r>
                      </m:sub>
                    </m:sSub>
                    <m:r>
                      <a:rPr lang="en-US" altLang="zh-CN" sz="2000" i="1">
                        <a:latin typeface="Cambria Math" panose="02040503050406030204" pitchFamily="18" charset="0"/>
                        <a:ea typeface="楷体" panose="02010609060101010101" pitchFamily="49" charset="-122"/>
                      </a:rPr>
                      <m:t> </m:t>
                    </m:r>
                  </m:oMath>
                </a14:m>
                <a:r>
                  <a:rPr lang="zh-CN" altLang="en-US" sz="2000" dirty="0">
                    <a:latin typeface="楷体" panose="02010609060101010101" pitchFamily="49" charset="-122"/>
                    <a:ea typeface="楷体" panose="02010609060101010101" pitchFamily="49" charset="-122"/>
                  </a:rPr>
                  <a:t>、接收方私钥</a:t>
                </a:r>
                <a14:m>
                  <m:oMath xmlns:m="http://schemas.openxmlformats.org/officeDocument/2006/math">
                    <m:sSub>
                      <m:sSubPr>
                        <m:ctrlPr>
                          <a:rPr lang="en-US" altLang="zh-CN" sz="2000" i="1">
                            <a:latin typeface="Cambria Math" panose="02040503050406030204" pitchFamily="18" charset="0"/>
                            <a:ea typeface="楷体" panose="02010609060101010101" pitchFamily="49" charset="-122"/>
                          </a:rPr>
                        </m:ctrlPr>
                      </m:sSubPr>
                      <m:e>
                        <m:r>
                          <m:rPr>
                            <m:sty m:val="p"/>
                          </m:rPr>
                          <a:rPr lang="en-US" altLang="zh-CN" sz="2000" i="1">
                            <a:latin typeface="Cambria Math" panose="02040503050406030204" pitchFamily="18" charset="0"/>
                            <a:ea typeface="楷体" panose="02010609060101010101" pitchFamily="49" charset="-122"/>
                          </a:rPr>
                          <m:t>sk</m:t>
                        </m:r>
                      </m:e>
                      <m:sub>
                        <m:r>
                          <a:rPr lang="en-US" altLang="zh-CN" sz="2000" i="1">
                            <a:latin typeface="Cambria Math" panose="02040503050406030204" pitchFamily="18" charset="0"/>
                            <a:ea typeface="楷体" panose="02010609060101010101" pitchFamily="49" charset="-122"/>
                          </a:rPr>
                          <m:t>𝑅</m:t>
                        </m:r>
                      </m:sub>
                    </m:sSub>
                    <m:r>
                      <a:rPr lang="en-US" altLang="zh-CN" sz="2000" i="1">
                        <a:latin typeface="Cambria Math" panose="02040503050406030204" pitchFamily="18" charset="0"/>
                        <a:ea typeface="楷体" panose="02010609060101010101" pitchFamily="49" charset="-122"/>
                      </a:rPr>
                      <m:t> </m:t>
                    </m:r>
                  </m:oMath>
                </a14:m>
                <a:r>
                  <a:rPr lang="zh-CN" altLang="en-US" sz="2000" dirty="0">
                    <a:latin typeface="楷体" panose="02010609060101010101" pitchFamily="49" charset="-122"/>
                    <a:ea typeface="楷体" panose="02010609060101010101" pitchFamily="49" charset="-122"/>
                  </a:rPr>
                  <a:t>、搜索关键字</a:t>
                </a:r>
                <a14:m>
                  <m:oMath xmlns:m="http://schemas.openxmlformats.org/officeDocument/2006/math">
                    <m:sSup>
                      <m:sSupPr>
                        <m:ctrlPr>
                          <a:rPr lang="en-US" altLang="zh-CN" sz="2000" i="1">
                            <a:latin typeface="Cambria Math" panose="02040503050406030204" pitchFamily="18" charset="0"/>
                            <a:ea typeface="楷体" panose="02010609060101010101" pitchFamily="49" charset="-122"/>
                          </a:rPr>
                        </m:ctrlPr>
                      </m:sSupPr>
                      <m:e>
                        <m:r>
                          <m:rPr>
                            <m:sty m:val="p"/>
                          </m:rPr>
                          <a:rPr lang="en-US" altLang="zh-CN" sz="2000" i="1">
                            <a:latin typeface="Cambria Math" panose="02040503050406030204" pitchFamily="18" charset="0"/>
                            <a:ea typeface="楷体" panose="02010609060101010101" pitchFamily="49" charset="-122"/>
                          </a:rPr>
                          <m:t>w</m:t>
                        </m:r>
                      </m:e>
                      <m:sup>
                        <m:r>
                          <a:rPr lang="zh-CN" altLang="en-US" sz="2000" i="1">
                            <a:latin typeface="Cambria Math" panose="02040503050406030204" pitchFamily="18" charset="0"/>
                            <a:ea typeface="楷体" panose="02010609060101010101" pitchFamily="49" charset="-122"/>
                          </a:rPr>
                          <m:t>’</m:t>
                        </m:r>
                      </m:sup>
                    </m:sSup>
                  </m:oMath>
                </a14:m>
                <a:r>
                  <a:rPr lang="zh-CN" altLang="en-US" sz="2000" dirty="0">
                    <a:latin typeface="楷体" panose="02010609060101010101" pitchFamily="49" charset="-122"/>
                    <a:ea typeface="楷体" panose="02010609060101010101" pitchFamily="49" charset="-122"/>
                  </a:rPr>
                  <a:t>为输入，输出关键字陷门</a:t>
                </a:r>
                <a:r>
                  <a:rPr lang="en-US" altLang="zh-CN" sz="2000" dirty="0">
                    <a:latin typeface="楷体" panose="02010609060101010101" pitchFamily="49" charset="-122"/>
                    <a:ea typeface="楷体" panose="02010609060101010101" pitchFamily="49" charset="-122"/>
                  </a:rPr>
                  <a:t>T</a:t>
                </a:r>
                <a14:m>
                  <m:oMath xmlns:m="http://schemas.openxmlformats.org/officeDocument/2006/math">
                    <m:sSup>
                      <m:sSupPr>
                        <m:ctrlPr>
                          <a:rPr lang="en-US" altLang="zh-CN" sz="2000" i="1">
                            <a:latin typeface="Cambria Math" panose="02040503050406030204" pitchFamily="18" charset="0"/>
                            <a:ea typeface="楷体" panose="02010609060101010101" pitchFamily="49" charset="-122"/>
                          </a:rPr>
                        </m:ctrlPr>
                      </m:sSupPr>
                      <m:e>
                        <m:r>
                          <m:rPr>
                            <m:sty m:val="p"/>
                          </m:rPr>
                          <a:rPr lang="en-US" altLang="zh-CN" sz="2000" i="1">
                            <a:latin typeface="Cambria Math" panose="02040503050406030204" pitchFamily="18" charset="0"/>
                            <a:ea typeface="楷体" panose="02010609060101010101" pitchFamily="49" charset="-122"/>
                          </a:rPr>
                          <m:t>w</m:t>
                        </m:r>
                      </m:e>
                      <m:sup>
                        <m:r>
                          <a:rPr lang="zh-CN" altLang="en-US" sz="2000" i="1">
                            <a:latin typeface="Cambria Math" panose="02040503050406030204" pitchFamily="18" charset="0"/>
                            <a:ea typeface="楷体" panose="02010609060101010101" pitchFamily="49" charset="-122"/>
                          </a:rPr>
                          <m:t>’</m:t>
                        </m:r>
                      </m:sup>
                    </m:sSup>
                    <m:r>
                      <a:rPr lang="zh-CN" altLang="en-US" sz="2000" i="1">
                        <a:latin typeface="Cambria Math" panose="02040503050406030204" pitchFamily="18" charset="0"/>
                        <a:ea typeface="楷体" panose="02010609060101010101" pitchFamily="49" charset="-122"/>
                      </a:rPr>
                      <m:t> </m:t>
                    </m:r>
                  </m:oMath>
                </a14:m>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）测试算法：以全局参数</a:t>
                </a:r>
                <a:r>
                  <a:rPr lang="en-US" altLang="zh-CN" sz="2000" dirty="0">
                    <a:latin typeface="楷体" panose="02010609060101010101" pitchFamily="49" charset="-122"/>
                    <a:ea typeface="楷体" panose="02010609060101010101" pitchFamily="49" charset="-122"/>
                  </a:rPr>
                  <a:t>GP</a:t>
                </a:r>
                <a:r>
                  <a:rPr lang="zh-CN" altLang="en-US" sz="2000" dirty="0">
                    <a:latin typeface="楷体" panose="02010609060101010101" pitchFamily="49" charset="-122"/>
                    <a:ea typeface="楷体" panose="02010609060101010101" pitchFamily="49" charset="-122"/>
                  </a:rPr>
                  <a:t>、关键字密文</a:t>
                </a:r>
                <a14:m>
                  <m:oMath xmlns:m="http://schemas.openxmlformats.org/officeDocument/2006/math">
                    <m:sSub>
                      <m:sSubPr>
                        <m:ctrlPr>
                          <a:rPr lang="en-US" altLang="zh-CN" sz="2000" i="1" smtClean="0">
                            <a:latin typeface="Cambria Math" panose="02040503050406030204" pitchFamily="18" charset="0"/>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𝐶</m:t>
                        </m:r>
                      </m:e>
                      <m:sub>
                        <m:r>
                          <a:rPr lang="en-US" altLang="zh-CN" sz="2000" b="0" i="1" smtClean="0">
                            <a:latin typeface="Cambria Math" panose="02040503050406030204" pitchFamily="18" charset="0"/>
                            <a:ea typeface="楷体" panose="02010609060101010101" pitchFamily="49" charset="-122"/>
                          </a:rPr>
                          <m:t>𝑤</m:t>
                        </m:r>
                      </m:sub>
                    </m:sSub>
                    <m:r>
                      <a:rPr lang="en-US" altLang="zh-CN" sz="2000" b="0" i="1" smtClean="0">
                        <a:latin typeface="Cambria Math" panose="02040503050406030204" pitchFamily="18" charset="0"/>
                        <a:ea typeface="楷体" panose="02010609060101010101" pitchFamily="49" charset="-122"/>
                      </a:rPr>
                      <m:t> </m:t>
                    </m:r>
                  </m:oMath>
                </a14:m>
                <a:r>
                  <a:rPr lang="zh-CN" altLang="en-US" sz="2000" dirty="0">
                    <a:latin typeface="楷体" panose="02010609060101010101" pitchFamily="49" charset="-122"/>
                    <a:ea typeface="楷体" panose="02010609060101010101" pitchFamily="49" charset="-122"/>
                  </a:rPr>
                  <a:t>、服务器私钥</a:t>
                </a:r>
                <a14:m>
                  <m:oMath xmlns:m="http://schemas.openxmlformats.org/officeDocument/2006/math">
                    <m:sSub>
                      <m:sSubPr>
                        <m:ctrlPr>
                          <a:rPr lang="en-US" altLang="zh-CN" sz="2000" i="1">
                            <a:latin typeface="Cambria Math" panose="02040503050406030204" pitchFamily="18" charset="0"/>
                            <a:ea typeface="楷体" panose="02010609060101010101" pitchFamily="49" charset="-122"/>
                          </a:rPr>
                        </m:ctrlPr>
                      </m:sSubPr>
                      <m:e>
                        <m:r>
                          <m:rPr>
                            <m:sty m:val="p"/>
                          </m:rPr>
                          <a:rPr lang="en-US" altLang="zh-CN" sz="2000" i="1">
                            <a:latin typeface="Cambria Math" panose="02040503050406030204" pitchFamily="18" charset="0"/>
                            <a:ea typeface="楷体" panose="02010609060101010101" pitchFamily="49" charset="-122"/>
                          </a:rPr>
                          <m:t>sk</m:t>
                        </m:r>
                      </m:e>
                      <m:sub>
                        <m:r>
                          <m:rPr>
                            <m:sty m:val="p"/>
                          </m:rPr>
                          <a:rPr lang="en-US" altLang="zh-CN" sz="2000" i="1">
                            <a:latin typeface="Cambria Math" panose="02040503050406030204" pitchFamily="18" charset="0"/>
                            <a:ea typeface="楷体" panose="02010609060101010101" pitchFamily="49" charset="-122"/>
                          </a:rPr>
                          <m:t>s</m:t>
                        </m:r>
                      </m:sub>
                    </m:sSub>
                    <m:r>
                      <a:rPr lang="en-US" altLang="zh-CN" sz="2000" i="1">
                        <a:latin typeface="Cambria Math" panose="02040503050406030204" pitchFamily="18" charset="0"/>
                        <a:ea typeface="楷体" panose="02010609060101010101" pitchFamily="49" charset="-122"/>
                      </a:rPr>
                      <m:t> </m:t>
                    </m:r>
                  </m:oMath>
                </a14:m>
                <a:r>
                  <a:rPr lang="zh-CN" altLang="en-US" sz="2000" dirty="0">
                    <a:latin typeface="楷体" panose="02010609060101010101" pitchFamily="49" charset="-122"/>
                    <a:ea typeface="楷体" panose="02010609060101010101" pitchFamily="49" charset="-122"/>
                  </a:rPr>
                  <a:t>、关键字陷门</a:t>
                </a:r>
                <a:r>
                  <a:rPr lang="en-US" altLang="zh-CN" sz="2000" dirty="0">
                    <a:latin typeface="楷体" panose="02010609060101010101" pitchFamily="49" charset="-122"/>
                    <a:ea typeface="楷体" panose="02010609060101010101" pitchFamily="49" charset="-122"/>
                  </a:rPr>
                  <a:t>T</a:t>
                </a:r>
                <a14:m>
                  <m:oMath xmlns:m="http://schemas.openxmlformats.org/officeDocument/2006/math">
                    <m:sSup>
                      <m:sSupPr>
                        <m:ctrlPr>
                          <a:rPr lang="en-US" altLang="zh-CN" sz="2000" i="1">
                            <a:latin typeface="Cambria Math" panose="02040503050406030204" pitchFamily="18" charset="0"/>
                            <a:ea typeface="楷体" panose="02010609060101010101" pitchFamily="49" charset="-122"/>
                          </a:rPr>
                        </m:ctrlPr>
                      </m:sSupPr>
                      <m:e>
                        <m:r>
                          <m:rPr>
                            <m:sty m:val="p"/>
                          </m:rPr>
                          <a:rPr lang="en-US" altLang="zh-CN" sz="2000" i="1">
                            <a:latin typeface="Cambria Math" panose="02040503050406030204" pitchFamily="18" charset="0"/>
                            <a:ea typeface="楷体" panose="02010609060101010101" pitchFamily="49" charset="-122"/>
                          </a:rPr>
                          <m:t>w</m:t>
                        </m:r>
                      </m:e>
                      <m:sup>
                        <m:r>
                          <a:rPr lang="zh-CN" altLang="en-US" sz="2000" i="1">
                            <a:latin typeface="Cambria Math" panose="02040503050406030204" pitchFamily="18" charset="0"/>
                            <a:ea typeface="楷体" panose="02010609060101010101" pitchFamily="49" charset="-122"/>
                          </a:rPr>
                          <m:t>’</m:t>
                        </m:r>
                      </m:sup>
                    </m:sSup>
                  </m:oMath>
                </a14:m>
                <a:r>
                  <a:rPr lang="zh-CN" altLang="en-US" sz="2000" dirty="0">
                    <a:latin typeface="楷体" panose="02010609060101010101" pitchFamily="49" charset="-122"/>
                    <a:ea typeface="楷体" panose="02010609060101010101" pitchFamily="49" charset="-122"/>
                  </a:rPr>
                  <a:t>作为输入，比较</a:t>
                </a:r>
                <a:r>
                  <a:rPr lang="en-US" altLang="zh-CN" sz="2000" dirty="0">
                    <a:latin typeface="楷体" panose="02010609060101010101" pitchFamily="49" charset="-122"/>
                    <a:ea typeface="楷体" panose="02010609060101010101" pitchFamily="49" charset="-122"/>
                  </a:rPr>
                  <a:t>w</a:t>
                </a:r>
                <a:r>
                  <a:rPr lang="zh-CN" altLang="en-US" sz="2000" dirty="0">
                    <a:latin typeface="楷体" panose="02010609060101010101" pitchFamily="49" charset="-122"/>
                    <a:ea typeface="楷体" panose="02010609060101010101" pitchFamily="49" charset="-122"/>
                  </a:rPr>
                  <a:t>是否等于</a:t>
                </a:r>
                <a:r>
                  <a:rPr lang="en-US" altLang="zh-CN" sz="2000" dirty="0">
                    <a:ea typeface="楷体" panose="02010609060101010101" pitchFamily="49" charset="-122"/>
                  </a:rPr>
                  <a:t> </a:t>
                </a:r>
                <a14:m>
                  <m:oMath xmlns:m="http://schemas.openxmlformats.org/officeDocument/2006/math">
                    <m:sSup>
                      <m:sSupPr>
                        <m:ctrlPr>
                          <a:rPr lang="en-US" altLang="zh-CN" sz="2000" i="1">
                            <a:latin typeface="Cambria Math" panose="02040503050406030204" pitchFamily="18" charset="0"/>
                            <a:ea typeface="楷体" panose="02010609060101010101" pitchFamily="49" charset="-122"/>
                          </a:rPr>
                        </m:ctrlPr>
                      </m:sSupPr>
                      <m:e>
                        <m:r>
                          <m:rPr>
                            <m:sty m:val="p"/>
                          </m:rPr>
                          <a:rPr lang="en-US" altLang="zh-CN" sz="2000" i="1">
                            <a:latin typeface="Cambria Math" panose="02040503050406030204" pitchFamily="18" charset="0"/>
                            <a:ea typeface="楷体" panose="02010609060101010101" pitchFamily="49" charset="-122"/>
                          </a:rPr>
                          <m:t>w</m:t>
                        </m:r>
                      </m:e>
                      <m:sup>
                        <m:r>
                          <a:rPr lang="zh-CN" altLang="en-US" sz="2000" i="1">
                            <a:latin typeface="Cambria Math" panose="02040503050406030204" pitchFamily="18" charset="0"/>
                            <a:ea typeface="楷体" panose="02010609060101010101" pitchFamily="49" charset="-122"/>
                          </a:rPr>
                          <m:t>’</m:t>
                        </m:r>
                      </m:sup>
                    </m:sSup>
                    <m:r>
                      <a:rPr lang="zh-CN" altLang="en-US" sz="2000" i="1">
                        <a:latin typeface="Cambria Math" panose="02040503050406030204" pitchFamily="18" charset="0"/>
                        <a:ea typeface="楷体" panose="02010609060101010101" pitchFamily="49" charset="-122"/>
                      </a:rPr>
                      <m:t>，</m:t>
                    </m:r>
                  </m:oMath>
                </a14:m>
                <a:r>
                  <a:rPr lang="zh-CN" altLang="en-US" sz="2000" dirty="0">
                    <a:latin typeface="楷体" panose="02010609060101010101" pitchFamily="49" charset="-122"/>
                    <a:ea typeface="楷体" panose="02010609060101010101" pitchFamily="49" charset="-122"/>
                  </a:rPr>
                  <a:t>输出“</a:t>
                </a:r>
                <a:r>
                  <a:rPr lang="en-US" altLang="zh-CN" sz="2000" dirty="0">
                    <a:latin typeface="楷体" panose="02010609060101010101" pitchFamily="49" charset="-122"/>
                    <a:ea typeface="楷体" panose="02010609060101010101" pitchFamily="49" charset="-122"/>
                  </a:rPr>
                  <a:t>0”</a:t>
                </a:r>
                <a:r>
                  <a:rPr lang="zh-CN" altLang="en-US" sz="2000" dirty="0">
                    <a:latin typeface="楷体" panose="02010609060101010101" pitchFamily="49" charset="-122"/>
                    <a:ea typeface="楷体" panose="02010609060101010101" pitchFamily="49" charset="-122"/>
                  </a:rPr>
                  <a:t>或“</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a:t>
                </a:r>
              </a:p>
              <a:p>
                <a:endParaRPr lang="zh-CN" altLang="en-US" sz="2000" dirty="0">
                  <a:latin typeface="楷体" panose="02010609060101010101" pitchFamily="49" charset="-122"/>
                  <a:ea typeface="楷体" panose="02010609060101010101" pitchFamily="49" charset="-122"/>
                </a:endParaRPr>
              </a:p>
            </p:txBody>
          </p:sp>
        </mc:Choice>
        <mc:Fallback>
          <p:sp>
            <p:nvSpPr>
              <p:cNvPr id="2" name="文本框 1">
                <a:extLst>
                  <a:ext uri="{FF2B5EF4-FFF2-40B4-BE49-F238E27FC236}">
                    <a16:creationId xmlns:a16="http://schemas.microsoft.com/office/drawing/2014/main" id="{D1BF2C6D-D199-4B6F-9FF1-BF451B85BA0E}"/>
                  </a:ext>
                </a:extLst>
              </p:cNvPr>
              <p:cNvSpPr txBox="1">
                <a:spLocks noRot="1" noChangeAspect="1" noMove="1" noResize="1" noEditPoints="1" noAdjustHandles="1" noChangeArrowheads="1" noChangeShapeType="1" noTextEdit="1"/>
              </p:cNvSpPr>
              <p:nvPr/>
            </p:nvSpPr>
            <p:spPr>
              <a:xfrm>
                <a:off x="1003176" y="976544"/>
                <a:ext cx="10564427" cy="5347618"/>
              </a:xfrm>
              <a:prstGeom prst="rect">
                <a:avLst/>
              </a:prstGeom>
              <a:blipFill>
                <a:blip r:embed="rId2"/>
                <a:stretch>
                  <a:fillRect l="-635" t="-5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288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149948" cy="584775"/>
          </a:xfrm>
          <a:prstGeom prst="rect">
            <a:avLst/>
          </a:prstGeom>
        </p:spPr>
        <p:txBody>
          <a:bodyPr wrap="none">
            <a:spAutoFit/>
          </a:bodyPr>
          <a:lstStyle/>
          <a:p>
            <a:pPr lvl="0" defTabSz="914400"/>
            <a:r>
              <a:rPr lang="en-US" altLang="zh-CN" sz="3200" b="1" kern="0" dirty="0">
                <a:solidFill>
                  <a:srgbClr val="676661"/>
                </a:solidFill>
                <a:latin typeface="微软雅黑" panose="020B0503020204020204" charset="-122"/>
                <a:ea typeface="微软雅黑" panose="020B0503020204020204" charset="-122"/>
              </a:rPr>
              <a:t>SCF-PEKS</a:t>
            </a:r>
            <a:endParaRPr lang="zh-CN" altLang="en-US" sz="3200" b="1" kern="0" dirty="0">
              <a:solidFill>
                <a:srgbClr val="676661"/>
              </a:solidFill>
              <a:latin typeface="微软雅黑" panose="020B0503020204020204" charset="-122"/>
              <a:ea typeface="微软雅黑" panose="020B0503020204020204" charset="-122"/>
            </a:endParaRPr>
          </a:p>
        </p:txBody>
      </p:sp>
      <p:sp>
        <p:nvSpPr>
          <p:cNvPr id="2" name="文本框 1">
            <a:extLst>
              <a:ext uri="{FF2B5EF4-FFF2-40B4-BE49-F238E27FC236}">
                <a16:creationId xmlns:a16="http://schemas.microsoft.com/office/drawing/2014/main" id="{D1BF2C6D-D199-4B6F-9FF1-BF451B85BA0E}"/>
              </a:ext>
            </a:extLst>
          </p:cNvPr>
          <p:cNvSpPr txBox="1"/>
          <p:nvPr/>
        </p:nvSpPr>
        <p:spPr>
          <a:xfrm>
            <a:off x="813786" y="1704512"/>
            <a:ext cx="10564427" cy="3108543"/>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在</a:t>
            </a:r>
            <a:r>
              <a:rPr lang="en-US" altLang="zh-CN" sz="2800" dirty="0">
                <a:latin typeface="楷体" panose="02010609060101010101" pitchFamily="49" charset="-122"/>
                <a:ea typeface="楷体" panose="02010609060101010101" pitchFamily="49" charset="-122"/>
              </a:rPr>
              <a:t>SCF-PEKS</a:t>
            </a:r>
            <a:r>
              <a:rPr lang="zh-CN" altLang="en-US" sz="2800" dirty="0">
                <a:latin typeface="楷体" panose="02010609060101010101" pitchFamily="49" charset="-122"/>
                <a:ea typeface="楷体" panose="02010609060101010101" pitchFamily="49" charset="-122"/>
              </a:rPr>
              <a:t>方案中，存在两种类型的针对关键字攻击的攻击者。</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一种是内部攻击者，即移动智能终端高效公钥可搜索加密方案恶意服务器。另一种是外部攻击者，当用户与服务器通信时，攻击者可以截获关键字密文和关键字陷门信息。然而，外部攻击者无法猜测关键字，因为他没有双方的密钥。恶意服务器可以通过测试算法计算出关键字陷门和关键字密文之间是否存在关键字匹配。</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因此，恶意服务器比外部攻击者拥有更多的权限。</a:t>
            </a:r>
          </a:p>
        </p:txBody>
      </p:sp>
    </p:spTree>
    <p:extLst>
      <p:ext uri="{BB962C8B-B14F-4D97-AF65-F5344CB8AC3E}">
        <p14:creationId xmlns:p14="http://schemas.microsoft.com/office/powerpoint/2010/main" val="417590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7895110" cy="584775"/>
          </a:xfrm>
          <a:prstGeom prst="rect">
            <a:avLst/>
          </a:prstGeom>
        </p:spPr>
        <p:txBody>
          <a:bodyPr wrap="none">
            <a:spAutoFit/>
          </a:bodyPr>
          <a:lstStyle/>
          <a:p>
            <a:pPr lvl="0" defTabSz="914400"/>
            <a:r>
              <a:rPr lang="en-US" altLang="zh-CN" sz="3200" b="1" kern="0" dirty="0">
                <a:solidFill>
                  <a:srgbClr val="676661"/>
                </a:solidFill>
                <a:latin typeface="微软雅黑" panose="020B0503020204020204" charset="-122"/>
                <a:ea typeface="微软雅黑" panose="020B0503020204020204" charset="-122"/>
              </a:rPr>
              <a:t>SCF-PEKS</a:t>
            </a:r>
            <a:r>
              <a:rPr lang="zh-CN" altLang="en-US" sz="3200" b="1" kern="0" dirty="0">
                <a:solidFill>
                  <a:srgbClr val="676661"/>
                </a:solidFill>
                <a:latin typeface="微软雅黑" panose="020B0503020204020204" charset="-122"/>
                <a:ea typeface="微软雅黑" panose="020B0503020204020204" charset="-122"/>
              </a:rPr>
              <a:t>方案的外部在线关键字猜测攻击</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D1BF2C6D-D199-4B6F-9FF1-BF451B85BA0E}"/>
                  </a:ext>
                </a:extLst>
              </p:cNvPr>
              <p:cNvSpPr txBox="1"/>
              <p:nvPr/>
            </p:nvSpPr>
            <p:spPr>
              <a:xfrm>
                <a:off x="392527" y="1422232"/>
                <a:ext cx="11379263" cy="4214231"/>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第一步：外部攻击者识别指定的接收方。</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第二步：外部攻击者准备上传明文文件</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m:rPr>
                            <m:sty m:val="p"/>
                          </m:rPr>
                          <a:rPr lang="en-US" altLang="zh-CN" sz="2400" i="1">
                            <a:latin typeface="Cambria Math" panose="02040503050406030204" pitchFamily="18" charset="0"/>
                            <a:ea typeface="楷体" panose="02010609060101010101" pitchFamily="49" charset="-122"/>
                          </a:rPr>
                          <m:t>f</m:t>
                        </m:r>
                      </m:e>
                      <m:sub>
                        <m:r>
                          <a:rPr lang="en-US" altLang="zh-CN" sz="2400" i="1">
                            <a:latin typeface="Cambria Math" panose="02040503050406030204" pitchFamily="18" charset="0"/>
                            <a:ea typeface="楷体" panose="02010609060101010101" pitchFamily="49" charset="-122"/>
                          </a:rPr>
                          <m:t>1</m:t>
                        </m:r>
                      </m:sub>
                    </m:sSub>
                    <m:r>
                      <a:rPr lang="en-US" altLang="zh-CN" sz="2400" i="1">
                        <a:latin typeface="Cambria Math" panose="02040503050406030204" pitchFamily="18" charset="0"/>
                        <a:ea typeface="楷体" panose="02010609060101010101" pitchFamily="49" charset="-122"/>
                      </a:rPr>
                      <m:t> </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m:rPr>
                            <m:sty m:val="p"/>
                          </m:rPr>
                          <a:rPr lang="en-US" altLang="zh-CN" sz="2400" i="1">
                            <a:latin typeface="Cambria Math" panose="02040503050406030204" pitchFamily="18" charset="0"/>
                            <a:ea typeface="楷体" panose="02010609060101010101" pitchFamily="49" charset="-122"/>
                          </a:rPr>
                          <m:t>f</m:t>
                        </m:r>
                      </m:e>
                      <m:sub>
                        <m:r>
                          <a:rPr lang="en-US" altLang="zh-CN" sz="2400" i="1">
                            <a:latin typeface="Cambria Math" panose="02040503050406030204" pitchFamily="18" charset="0"/>
                            <a:ea typeface="楷体" panose="02010609060101010101" pitchFamily="49" charset="-122"/>
                          </a:rPr>
                          <m:t>2</m:t>
                        </m:r>
                      </m:sub>
                    </m:sSub>
                    <m:r>
                      <a:rPr lang="en-US" altLang="zh-CN" sz="2400" i="1">
                        <a:latin typeface="Cambria Math" panose="02040503050406030204" pitchFamily="18" charset="0"/>
                        <a:ea typeface="楷体" panose="02010609060101010101" pitchFamily="49" charset="-122"/>
                      </a:rPr>
                      <m:t> </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b>
                      <m:sSubPr>
                        <m:ctrlPr>
                          <a:rPr lang="en-US" altLang="zh-CN" sz="2400" i="1" smtClean="0">
                            <a:latin typeface="Cambria Math" panose="02040503050406030204" pitchFamily="18" charset="0"/>
                            <a:ea typeface="楷体" panose="02010609060101010101" pitchFamily="49" charset="-122"/>
                          </a:rPr>
                        </m:ctrlPr>
                      </m:sSubPr>
                      <m:e>
                        <m:r>
                          <m:rPr>
                            <m:sty m:val="p"/>
                          </m:rPr>
                          <a:rPr lang="en-US" altLang="zh-CN" sz="2400" i="1">
                            <a:latin typeface="Cambria Math" panose="02040503050406030204" pitchFamily="18" charset="0"/>
                            <a:ea typeface="楷体" panose="02010609060101010101" pitchFamily="49" charset="-122"/>
                          </a:rPr>
                          <m:t>f</m:t>
                        </m:r>
                      </m:e>
                      <m:sub>
                        <m:r>
                          <m:rPr>
                            <m:sty m:val="p"/>
                          </m:rPr>
                          <a:rPr lang="en-US" altLang="zh-CN" sz="2400" i="1">
                            <a:latin typeface="Cambria Math" panose="02040503050406030204" pitchFamily="18" charset="0"/>
                            <a:ea typeface="楷体" panose="02010609060101010101" pitchFamily="49" charset="-122"/>
                          </a:rPr>
                          <m:t>n</m:t>
                        </m:r>
                      </m:sub>
                    </m:sSub>
                  </m:oMath>
                </a14:m>
                <a:r>
                  <a:rPr lang="zh-CN" altLang="en-US" sz="2400" dirty="0">
                    <a:latin typeface="楷体" panose="02010609060101010101" pitchFamily="49" charset="-122"/>
                    <a:ea typeface="楷体" panose="02010609060101010101" pitchFamily="49" charset="-122"/>
                  </a:rPr>
                  <a:t>及相应的关键字</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m:rPr>
                            <m:sty m:val="p"/>
                          </m:rPr>
                          <a:rPr lang="en-US" altLang="zh-CN" sz="2400" i="1" smtClean="0">
                            <a:latin typeface="Cambria Math" panose="02040503050406030204" pitchFamily="18" charset="0"/>
                            <a:ea typeface="楷体" panose="02010609060101010101" pitchFamily="49" charset="-122"/>
                          </a:rPr>
                          <m:t>w</m:t>
                        </m:r>
                      </m:e>
                      <m:sub>
                        <m:r>
                          <a:rPr lang="en-US" altLang="zh-CN" sz="2400" i="1">
                            <a:latin typeface="Cambria Math" panose="02040503050406030204" pitchFamily="18" charset="0"/>
                            <a:ea typeface="楷体" panose="02010609060101010101" pitchFamily="49" charset="-122"/>
                          </a:rPr>
                          <m:t>1</m:t>
                        </m:r>
                      </m:sub>
                    </m:sSub>
                    <m:r>
                      <a:rPr lang="en-US" altLang="zh-CN" sz="2400" i="1">
                        <a:latin typeface="Cambria Math" panose="02040503050406030204" pitchFamily="18" charset="0"/>
                        <a:ea typeface="楷体" panose="02010609060101010101" pitchFamily="49" charset="-122"/>
                      </a:rPr>
                      <m:t> </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m:rPr>
                            <m:sty m:val="p"/>
                          </m:rPr>
                          <a:rPr lang="en-US" altLang="zh-CN" sz="2400" i="1">
                            <a:latin typeface="Cambria Math" panose="02040503050406030204" pitchFamily="18" charset="0"/>
                            <a:ea typeface="楷体" panose="02010609060101010101" pitchFamily="49" charset="-122"/>
                          </a:rPr>
                          <m:t>w</m:t>
                        </m:r>
                      </m:e>
                      <m:sub>
                        <m:r>
                          <a:rPr lang="en-US" altLang="zh-CN" sz="2400" i="1" smtClean="0">
                            <a:latin typeface="Cambria Math" panose="02040503050406030204" pitchFamily="18" charset="0"/>
                            <a:ea typeface="楷体" panose="02010609060101010101" pitchFamily="49" charset="-122"/>
                          </a:rPr>
                          <m:t>2</m:t>
                        </m:r>
                      </m:sub>
                    </m:sSub>
                    <m:r>
                      <a:rPr lang="en-US" altLang="zh-CN" sz="2400" i="1">
                        <a:latin typeface="Cambria Math" panose="02040503050406030204" pitchFamily="18" charset="0"/>
                        <a:ea typeface="楷体" panose="02010609060101010101" pitchFamily="49" charset="-122"/>
                      </a:rPr>
                      <m:t> </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m:rPr>
                            <m:sty m:val="p"/>
                          </m:rPr>
                          <a:rPr lang="en-US" altLang="zh-CN" sz="2400" i="1">
                            <a:latin typeface="Cambria Math" panose="02040503050406030204" pitchFamily="18" charset="0"/>
                            <a:ea typeface="楷体" panose="02010609060101010101" pitchFamily="49" charset="-122"/>
                          </a:rPr>
                          <m:t>w</m:t>
                        </m:r>
                      </m:e>
                      <m:sub>
                        <m:r>
                          <m:rPr>
                            <m:sty m:val="p"/>
                          </m:rPr>
                          <a:rPr lang="en-US" altLang="zh-CN" sz="2400" i="1" smtClean="0">
                            <a:latin typeface="Cambria Math" panose="02040503050406030204" pitchFamily="18" charset="0"/>
                            <a:ea typeface="楷体" panose="02010609060101010101" pitchFamily="49" charset="-122"/>
                          </a:rPr>
                          <m:t>n</m:t>
                        </m:r>
                      </m:sub>
                    </m:sSub>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。外部攻击者利用指定接收方和服务器的公钥，通过</a:t>
                </a:r>
                <a:r>
                  <a:rPr lang="en-US" altLang="zh-CN" sz="2400" dirty="0">
                    <a:latin typeface="楷体" panose="02010609060101010101" pitchFamily="49" charset="-122"/>
                    <a:ea typeface="楷体" panose="02010609060101010101" pitchFamily="49" charset="-122"/>
                  </a:rPr>
                  <a:t>SCF-PEKS</a:t>
                </a:r>
                <a:r>
                  <a:rPr lang="zh-CN" altLang="en-US" sz="2400" dirty="0">
                    <a:latin typeface="楷体" panose="02010609060101010101" pitchFamily="49" charset="-122"/>
                    <a:ea typeface="楷体" panose="02010609060101010101" pitchFamily="49" charset="-122"/>
                  </a:rPr>
                  <a:t>的加密算法生成与文件密文匹配的关键字密文</a:t>
                </a:r>
                <a:r>
                  <a:rPr lang="en-US" altLang="zh-CN" sz="2400" dirty="0">
                    <a:latin typeface="楷体" panose="02010609060101010101" pitchFamily="49" charset="-122"/>
                    <a:ea typeface="楷体" panose="02010609060101010101" pitchFamily="49" charset="-122"/>
                  </a:rPr>
                  <a:t>&lt;</a:t>
                </a:r>
                <a:r>
                  <a:rPr lang="en-US" altLang="zh-CN" sz="2400" dirty="0">
                    <a:ea typeface="楷体" panose="02010609060101010101" pitchFamily="49" charset="-122"/>
                  </a:rPr>
                  <a:t> </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𝐶</m:t>
                        </m:r>
                      </m:e>
                      <m:sub>
                        <m:r>
                          <a:rPr lang="en-US" altLang="zh-CN" sz="2400" b="0" i="1" smtClean="0">
                            <a:latin typeface="Cambria Math" panose="02040503050406030204" pitchFamily="18" charset="0"/>
                            <a:ea typeface="楷体" panose="02010609060101010101" pitchFamily="49" charset="-122"/>
                          </a:rPr>
                          <m:t>𝑓</m:t>
                        </m:r>
                      </m:sub>
                    </m:sSub>
                    <m:r>
                      <a:rPr lang="en-US" altLang="zh-CN" sz="2400" i="1">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 </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𝐶</m:t>
                        </m:r>
                      </m:e>
                      <m:sub>
                        <m:r>
                          <a:rPr lang="en-US" altLang="zh-CN" sz="2400" b="0" i="1" smtClean="0">
                            <a:latin typeface="Cambria Math" panose="02040503050406030204" pitchFamily="18" charset="0"/>
                            <a:ea typeface="楷体" panose="02010609060101010101" pitchFamily="49" charset="-122"/>
                          </a:rPr>
                          <m:t>𝑤</m:t>
                        </m:r>
                      </m:sub>
                    </m:sSub>
                    <m:r>
                      <a:rPr lang="en-US" altLang="zh-CN" sz="2400" i="1">
                        <a:latin typeface="Cambria Math" panose="02040503050406030204" pitchFamily="18" charset="0"/>
                        <a:ea typeface="楷体" panose="02010609060101010101" pitchFamily="49" charset="-122"/>
                      </a:rPr>
                      <m:t> </m:t>
                    </m:r>
                  </m:oMath>
                </a14:m>
                <a:r>
                  <a:rPr lang="en-US" altLang="zh-CN" sz="2400" dirty="0">
                    <a:latin typeface="楷体" panose="02010609060101010101" pitchFamily="49" charset="-122"/>
                    <a:ea typeface="楷体" panose="02010609060101010101" pitchFamily="49" charset="-122"/>
                  </a:rPr>
                  <a:t>&gt;</a:t>
                </a:r>
                <a:r>
                  <a:rPr lang="zh-CN" altLang="en-US" sz="2400" dirty="0">
                    <a:latin typeface="楷体" panose="02010609060101010101" pitchFamily="49" charset="-122"/>
                    <a:ea typeface="楷体" panose="02010609060101010101" pitchFamily="49" charset="-122"/>
                  </a:rPr>
                  <a:t>。最后，外部攻击者向云服务提供商注入可搜索文件密文。</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第三步：外部攻击者可以注入关键字陷门，因为</a:t>
                </a:r>
                <a:r>
                  <a:rPr lang="en-US" altLang="zh-CN" sz="2400" dirty="0">
                    <a:latin typeface="楷体" panose="02010609060101010101" pitchFamily="49" charset="-122"/>
                    <a:ea typeface="楷体" panose="02010609060101010101" pitchFamily="49" charset="-122"/>
                  </a:rPr>
                  <a:t>SCF-PEKS</a:t>
                </a:r>
                <a:r>
                  <a:rPr lang="zh-CN" altLang="en-US" sz="2400" dirty="0">
                    <a:latin typeface="楷体" panose="02010609060101010101" pitchFamily="49" charset="-122"/>
                    <a:ea typeface="楷体" panose="02010609060101010101" pitchFamily="49" charset="-122"/>
                  </a:rPr>
                  <a:t>方案具有无安全通道的特性。因此，在云服务提供者从指定的接收者接收到搜索查询后，它会找到所有匹配的文件密文并返回搜索结果。</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第四步：外部攻击者监视指定接收器与云服务提供商之间的通信通道。如果观察到返回的结果包含注入的文件密文</a:t>
                </a:r>
                <a14:m>
                  <m:oMath xmlns:m="http://schemas.openxmlformats.org/officeDocument/2006/math">
                    <m:sSub>
                      <m:sSubPr>
                        <m:ctrlPr>
                          <a:rPr lang="en-US" altLang="zh-CN" sz="240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𝐶</m:t>
                        </m:r>
                      </m:e>
                      <m:sub>
                        <m:r>
                          <a:rPr lang="en-US" altLang="zh-CN" sz="2400" b="0" i="1" smtClean="0">
                            <a:latin typeface="Cambria Math" panose="02040503050406030204" pitchFamily="18" charset="0"/>
                            <a:ea typeface="楷体" panose="02010609060101010101" pitchFamily="49" charset="-122"/>
                          </a:rPr>
                          <m:t>𝑓</m:t>
                        </m:r>
                        <m:r>
                          <m:rPr>
                            <m:sty m:val="p"/>
                          </m:rPr>
                          <a:rPr lang="en-US" altLang="zh-CN" sz="2400" i="1">
                            <a:latin typeface="Cambria Math" panose="02040503050406030204" pitchFamily="18" charset="0"/>
                            <a:ea typeface="楷体" panose="02010609060101010101" pitchFamily="49" charset="-122"/>
                          </a:rPr>
                          <m:t>i</m:t>
                        </m:r>
                      </m:sub>
                    </m:sSub>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，外部攻击者将确认来自指定接收方的关键字陷门包含攻击者的关键字</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m:rPr>
                            <m:sty m:val="p"/>
                          </m:rPr>
                          <a:rPr lang="en-US" altLang="zh-CN" sz="2400" i="1">
                            <a:latin typeface="Cambria Math" panose="02040503050406030204" pitchFamily="18" charset="0"/>
                            <a:ea typeface="楷体" panose="02010609060101010101" pitchFamily="49" charset="-122"/>
                          </a:rPr>
                          <m:t>w</m:t>
                        </m:r>
                      </m:e>
                      <m:sub>
                        <m:r>
                          <m:rPr>
                            <m:sty m:val="p"/>
                          </m:rPr>
                          <a:rPr lang="en-US" altLang="zh-CN" sz="2400" i="1">
                            <a:latin typeface="Cambria Math" panose="02040503050406030204" pitchFamily="18" charset="0"/>
                            <a:ea typeface="楷体" panose="02010609060101010101" pitchFamily="49" charset="-122"/>
                          </a:rPr>
                          <m:t>i</m:t>
                        </m:r>
                      </m:sub>
                    </m:sSub>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。因此，外部攻击者猜测正确。</a:t>
                </a:r>
                <a:endParaRPr lang="en-US" altLang="zh-CN" sz="2400" dirty="0">
                  <a:latin typeface="楷体" panose="02010609060101010101" pitchFamily="49" charset="-122"/>
                  <a:ea typeface="楷体" panose="02010609060101010101" pitchFamily="49" charset="-122"/>
                </a:endParaRPr>
              </a:p>
            </p:txBody>
          </p:sp>
        </mc:Choice>
        <mc:Fallback>
          <p:sp>
            <p:nvSpPr>
              <p:cNvPr id="2" name="文本框 1">
                <a:extLst>
                  <a:ext uri="{FF2B5EF4-FFF2-40B4-BE49-F238E27FC236}">
                    <a16:creationId xmlns:a16="http://schemas.microsoft.com/office/drawing/2014/main" id="{D1BF2C6D-D199-4B6F-9FF1-BF451B85BA0E}"/>
                  </a:ext>
                </a:extLst>
              </p:cNvPr>
              <p:cNvSpPr txBox="1">
                <a:spLocks noRot="1" noChangeAspect="1" noMove="1" noResize="1" noEditPoints="1" noAdjustHandles="1" noChangeArrowheads="1" noChangeShapeType="1" noTextEdit="1"/>
              </p:cNvSpPr>
              <p:nvPr/>
            </p:nvSpPr>
            <p:spPr>
              <a:xfrm>
                <a:off x="392527" y="1422232"/>
                <a:ext cx="11379263" cy="4214231"/>
              </a:xfrm>
              <a:prstGeom prst="rect">
                <a:avLst/>
              </a:prstGeom>
              <a:blipFill>
                <a:blip r:embed="rId2"/>
                <a:stretch>
                  <a:fillRect l="-803" t="-1156" r="-375" b="-18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704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7895110" cy="584775"/>
          </a:xfrm>
          <a:prstGeom prst="rect">
            <a:avLst/>
          </a:prstGeom>
        </p:spPr>
        <p:txBody>
          <a:bodyPr wrap="none">
            <a:spAutoFit/>
          </a:bodyPr>
          <a:lstStyle/>
          <a:p>
            <a:pPr lvl="0" defTabSz="914400"/>
            <a:r>
              <a:rPr lang="en-US" altLang="zh-CN" sz="3200" b="1" kern="0" dirty="0">
                <a:solidFill>
                  <a:srgbClr val="676661"/>
                </a:solidFill>
                <a:latin typeface="微软雅黑" panose="020B0503020204020204" charset="-122"/>
                <a:ea typeface="微软雅黑" panose="020B0503020204020204" charset="-122"/>
              </a:rPr>
              <a:t>SCF-PEKS</a:t>
            </a:r>
            <a:r>
              <a:rPr lang="zh-CN" altLang="en-US" sz="3200" b="1" kern="0" dirty="0">
                <a:solidFill>
                  <a:srgbClr val="676661"/>
                </a:solidFill>
                <a:latin typeface="微软雅黑" panose="020B0503020204020204" charset="-122"/>
                <a:ea typeface="微软雅黑" panose="020B0503020204020204" charset="-122"/>
              </a:rPr>
              <a:t>方案的内部离线关键字猜测攻击</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D1BF2C6D-D199-4B6F-9FF1-BF451B85BA0E}"/>
                  </a:ext>
                </a:extLst>
              </p:cNvPr>
              <p:cNvSpPr txBox="1"/>
              <p:nvPr/>
            </p:nvSpPr>
            <p:spPr>
              <a:xfrm>
                <a:off x="392527" y="2076386"/>
                <a:ext cx="11379263" cy="2705228"/>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第一步：恶意云服务提供商识别指定的接收方。它可以从指定的接收方接收关键字陷门</a:t>
                </a:r>
                <a:r>
                  <a:rPr lang="en-US" altLang="zh-CN" sz="2400" dirty="0">
                    <a:latin typeface="楷体" panose="02010609060101010101" pitchFamily="49" charset="-122"/>
                    <a:ea typeface="楷体" panose="02010609060101010101" pitchFamily="49" charset="-122"/>
                  </a:rPr>
                  <a:t> </a:t>
                </a:r>
                <a14:m>
                  <m:oMath xmlns:m="http://schemas.openxmlformats.org/officeDocument/2006/math">
                    <m:sSub>
                      <m:sSubPr>
                        <m:ctrlPr>
                          <a:rPr lang="en-US" altLang="zh-CN" sz="240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𝑇</m:t>
                        </m:r>
                      </m:e>
                      <m:sub>
                        <m:r>
                          <a:rPr lang="en-US" altLang="zh-CN" sz="2400" b="0" i="1" smtClean="0">
                            <a:latin typeface="Cambria Math" panose="02040503050406030204" pitchFamily="18" charset="0"/>
                            <a:ea typeface="楷体" panose="02010609060101010101" pitchFamily="49" charset="-122"/>
                          </a:rPr>
                          <m:t>𝑤</m:t>
                        </m:r>
                      </m:sub>
                    </m:sSub>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第二步：恶意云服务提供商选择关键字</a:t>
                </a:r>
                <a14:m>
                  <m:oMath xmlns:m="http://schemas.openxmlformats.org/officeDocument/2006/math">
                    <m:sSup>
                      <m:sSupPr>
                        <m:ctrlPr>
                          <a:rPr lang="en-US" altLang="zh-CN" sz="2400" i="1" smtClean="0">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。通过使用指定接收者的公钥</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m:rPr>
                            <m:sty m:val="p"/>
                          </m:rPr>
                          <a:rPr lang="en-US" altLang="zh-CN" sz="2400" i="1">
                            <a:latin typeface="Cambria Math" panose="02040503050406030204" pitchFamily="18" charset="0"/>
                            <a:ea typeface="楷体" panose="02010609060101010101" pitchFamily="49" charset="-122"/>
                          </a:rPr>
                          <m:t>pk</m:t>
                        </m:r>
                      </m:e>
                      <m:sub>
                        <m:r>
                          <a:rPr lang="en-US" altLang="zh-CN" sz="2400" i="1">
                            <a:latin typeface="Cambria Math" panose="02040503050406030204" pitchFamily="18" charset="0"/>
                            <a:ea typeface="楷体" panose="02010609060101010101" pitchFamily="49" charset="-122"/>
                          </a:rPr>
                          <m:t>𝑅</m:t>
                        </m:r>
                      </m:sub>
                    </m:sSub>
                  </m:oMath>
                </a14:m>
                <a:r>
                  <a:rPr lang="zh-CN" altLang="en-US" sz="2400" dirty="0">
                    <a:latin typeface="楷体" panose="02010609060101010101" pitchFamily="49" charset="-122"/>
                    <a:ea typeface="楷体" panose="02010609060101010101" pitchFamily="49" charset="-122"/>
                  </a:rPr>
                  <a:t>和自己的公钥</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m:rPr>
                            <m:sty m:val="p"/>
                          </m:rPr>
                          <a:rPr lang="en-US" altLang="zh-CN" sz="2400" i="1">
                            <a:latin typeface="Cambria Math" panose="02040503050406030204" pitchFamily="18" charset="0"/>
                            <a:ea typeface="楷体" panose="02010609060101010101" pitchFamily="49" charset="-122"/>
                          </a:rPr>
                          <m:t>pk</m:t>
                        </m:r>
                      </m:e>
                      <m:sub>
                        <m:r>
                          <m:rPr>
                            <m:sty m:val="p"/>
                          </m:rPr>
                          <a:rPr lang="en-US" altLang="zh-CN" sz="2400" i="1">
                            <a:latin typeface="Cambria Math" panose="02040503050406030204" pitchFamily="18" charset="0"/>
                            <a:ea typeface="楷体" panose="02010609060101010101" pitchFamily="49" charset="-122"/>
                          </a:rPr>
                          <m:t>s</m:t>
                        </m:r>
                      </m:sub>
                    </m:sSub>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，执行关键字加密算法来计算关键字密文</a:t>
                </a:r>
                <a:r>
                  <a:rPr lang="en-US" altLang="zh-CN" sz="2400" dirty="0">
                    <a:latin typeface="楷体" panose="02010609060101010101" pitchFamily="49" charset="-122"/>
                    <a:ea typeface="楷体" panose="02010609060101010101" pitchFamily="49" charset="-122"/>
                  </a:rPr>
                  <a:t>C</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r>
                      <a:rPr lang="zh-CN" altLang="en-US"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第三步：恶意云服务提供商使用自己的私钥运行测试算法</a:t>
                </a:r>
                <a:r>
                  <a:rPr lang="en-US" altLang="zh-CN" sz="2400" dirty="0">
                    <a:latin typeface="楷体" panose="02010609060101010101" pitchFamily="49" charset="-122"/>
                    <a:ea typeface="楷体" panose="02010609060101010101" pitchFamily="49" charset="-122"/>
                  </a:rPr>
                  <a:t>SCF-PEKS</a:t>
                </a:r>
                <a:r>
                  <a:rPr lang="zh-CN" altLang="en-US" sz="2400" dirty="0">
                    <a:latin typeface="楷体" panose="02010609060101010101" pitchFamily="49" charset="-122"/>
                    <a:ea typeface="楷体" panose="02010609060101010101" pitchFamily="49" charset="-122"/>
                  </a:rPr>
                  <a:t>。然后检查关键字密文</a:t>
                </a:r>
                <a:r>
                  <a:rPr lang="en-US" altLang="zh-CN" sz="2400" dirty="0">
                    <a:latin typeface="楷体" panose="02010609060101010101" pitchFamily="49" charset="-122"/>
                    <a:ea typeface="楷体" panose="02010609060101010101" pitchFamily="49" charset="-122"/>
                  </a:rPr>
                  <a:t>C</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m:rPr>
                            <m:sty m:val="p"/>
                          </m:rPr>
                          <a:rPr lang="en-US" altLang="zh-CN" sz="2400" i="1">
                            <a:latin typeface="Cambria Math" panose="02040503050406030204" pitchFamily="18" charset="0"/>
                            <a:ea typeface="楷体" panose="02010609060101010101" pitchFamily="49" charset="-122"/>
                          </a:rPr>
                          <m:t>w</m:t>
                        </m:r>
                      </m:e>
                      <m:sup>
                        <m:r>
                          <a:rPr lang="zh-CN" altLang="en-US" sz="2400" i="1">
                            <a:latin typeface="Cambria Math" panose="02040503050406030204" pitchFamily="18" charset="0"/>
                            <a:ea typeface="楷体" panose="02010609060101010101" pitchFamily="49" charset="-122"/>
                          </a:rPr>
                          <m:t>’</m:t>
                        </m:r>
                      </m:sup>
                    </m:sSup>
                  </m:oMath>
                </a14:m>
                <a:r>
                  <a:rPr lang="zh-CN" altLang="en-US" sz="2400" dirty="0">
                    <a:latin typeface="楷体" panose="02010609060101010101" pitchFamily="49" charset="-122"/>
                    <a:ea typeface="楷体" panose="02010609060101010101" pitchFamily="49" charset="-122"/>
                  </a:rPr>
                  <a:t>和陷门</a:t>
                </a:r>
                <a14:m>
                  <m:oMath xmlns:m="http://schemas.openxmlformats.org/officeDocument/2006/math">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𝑇</m:t>
                        </m:r>
                      </m:e>
                      <m:sub>
                        <m:r>
                          <a:rPr lang="en-US" altLang="zh-CN" sz="2400" i="1">
                            <a:latin typeface="Cambria Math" panose="02040503050406030204" pitchFamily="18" charset="0"/>
                            <a:ea typeface="楷体" panose="02010609060101010101" pitchFamily="49" charset="-122"/>
                          </a:rPr>
                          <m:t>𝑤</m:t>
                        </m:r>
                      </m:sub>
                    </m:sSub>
                  </m:oMath>
                </a14:m>
                <a:r>
                  <a:rPr lang="zh-CN" altLang="en-US" sz="2400" dirty="0">
                    <a:latin typeface="楷体" panose="02010609060101010101" pitchFamily="49" charset="-122"/>
                    <a:ea typeface="楷体" panose="02010609060101010101" pitchFamily="49" charset="-122"/>
                  </a:rPr>
                  <a:t>是否包含相同的关键字。如果是，那么恶意云服务提供商就可以正确猜测。否则，恶意云服务提供商返回步骤</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并继续猜测。</a:t>
                </a:r>
                <a:endParaRPr lang="en-US" altLang="zh-CN" sz="2400" dirty="0">
                  <a:latin typeface="楷体" panose="02010609060101010101" pitchFamily="49" charset="-122"/>
                  <a:ea typeface="楷体" panose="02010609060101010101" pitchFamily="49" charset="-122"/>
                </a:endParaRPr>
              </a:p>
            </p:txBody>
          </p:sp>
        </mc:Choice>
        <mc:Fallback>
          <p:sp>
            <p:nvSpPr>
              <p:cNvPr id="2" name="文本框 1">
                <a:extLst>
                  <a:ext uri="{FF2B5EF4-FFF2-40B4-BE49-F238E27FC236}">
                    <a16:creationId xmlns:a16="http://schemas.microsoft.com/office/drawing/2014/main" id="{D1BF2C6D-D199-4B6F-9FF1-BF451B85BA0E}"/>
                  </a:ext>
                </a:extLst>
              </p:cNvPr>
              <p:cNvSpPr txBox="1">
                <a:spLocks noRot="1" noChangeAspect="1" noMove="1" noResize="1" noEditPoints="1" noAdjustHandles="1" noChangeArrowheads="1" noChangeShapeType="1" noTextEdit="1"/>
              </p:cNvSpPr>
              <p:nvPr/>
            </p:nvSpPr>
            <p:spPr>
              <a:xfrm>
                <a:off x="392527" y="2076386"/>
                <a:ext cx="11379263" cy="2705228"/>
              </a:xfrm>
              <a:prstGeom prst="rect">
                <a:avLst/>
              </a:prstGeom>
              <a:blipFill>
                <a:blip r:embed="rId2"/>
                <a:stretch>
                  <a:fillRect l="-803" t="-1806" r="-589" b="-4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795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27" y="144998"/>
            <a:ext cx="2236510" cy="584775"/>
          </a:xfrm>
          <a:prstGeom prst="rect">
            <a:avLst/>
          </a:prstGeom>
        </p:spPr>
        <p:txBody>
          <a:bodyPr wrap="none">
            <a:spAutoFit/>
          </a:bodyPr>
          <a:lstStyle/>
          <a:p>
            <a:pPr lvl="0" defTabSz="914400"/>
            <a:r>
              <a:rPr lang="zh-CN" altLang="en-US" sz="3200" b="1" kern="0" dirty="0">
                <a:solidFill>
                  <a:srgbClr val="676661"/>
                </a:solidFill>
                <a:latin typeface="微软雅黑" panose="020B0503020204020204" charset="-122"/>
                <a:ea typeface="微软雅黑" panose="020B0503020204020204" charset="-122"/>
              </a:rPr>
              <a:t>提出的方案</a:t>
            </a:r>
          </a:p>
        </p:txBody>
      </p:sp>
      <p:pic>
        <p:nvPicPr>
          <p:cNvPr id="4" name="图片 3">
            <a:extLst>
              <a:ext uri="{FF2B5EF4-FFF2-40B4-BE49-F238E27FC236}">
                <a16:creationId xmlns:a16="http://schemas.microsoft.com/office/drawing/2014/main" id="{A01AB69C-5D6B-4F89-8349-D0D35CBCACD3}"/>
              </a:ext>
            </a:extLst>
          </p:cNvPr>
          <p:cNvPicPr>
            <a:picLocks noChangeAspect="1"/>
          </p:cNvPicPr>
          <p:nvPr/>
        </p:nvPicPr>
        <p:blipFill>
          <a:blip r:embed="rId2"/>
          <a:stretch>
            <a:fillRect/>
          </a:stretch>
        </p:blipFill>
        <p:spPr>
          <a:xfrm>
            <a:off x="668793" y="1288732"/>
            <a:ext cx="6506945" cy="4366343"/>
          </a:xfrm>
          <a:prstGeom prst="rect">
            <a:avLst/>
          </a:prstGeom>
        </p:spPr>
      </p:pic>
      <p:sp>
        <p:nvSpPr>
          <p:cNvPr id="7" name="文本框 6">
            <a:extLst>
              <a:ext uri="{FF2B5EF4-FFF2-40B4-BE49-F238E27FC236}">
                <a16:creationId xmlns:a16="http://schemas.microsoft.com/office/drawing/2014/main" id="{84617141-C767-48B3-A5BA-F305E18CB3B1}"/>
              </a:ext>
            </a:extLst>
          </p:cNvPr>
          <p:cNvSpPr txBox="1"/>
          <p:nvPr/>
        </p:nvSpPr>
        <p:spPr>
          <a:xfrm>
            <a:off x="7619259" y="1708912"/>
            <a:ext cx="6094520" cy="523220"/>
          </a:xfrm>
          <a:prstGeom prst="rect">
            <a:avLst/>
          </a:prstGeom>
          <a:noFill/>
        </p:spPr>
        <p:txBody>
          <a:bodyPr wrap="square">
            <a:spAutoFit/>
          </a:bodyPr>
          <a:lstStyle/>
          <a:p>
            <a:r>
              <a:rPr lang="en-US" altLang="zh-CN" sz="2800" dirty="0">
                <a:latin typeface="楷体" panose="02010609060101010101" pitchFamily="49" charset="-122"/>
                <a:ea typeface="楷体" panose="02010609060101010101" pitchFamily="49" charset="-122"/>
              </a:rPr>
              <a:t>AC</a:t>
            </a:r>
            <a:r>
              <a:rPr lang="zh-CN" altLang="en-US" sz="2800" dirty="0">
                <a:latin typeface="楷体" panose="02010609060101010101" pitchFamily="49" charset="-122"/>
                <a:ea typeface="楷体" panose="02010609060101010101" pitchFamily="49" charset="-122"/>
              </a:rPr>
              <a:t>：认证中心</a:t>
            </a:r>
            <a:endParaRPr lang="zh-CN" altLang="en-US" sz="2800" dirty="0"/>
          </a:p>
        </p:txBody>
      </p:sp>
      <p:sp>
        <p:nvSpPr>
          <p:cNvPr id="11" name="文本框 10">
            <a:extLst>
              <a:ext uri="{FF2B5EF4-FFF2-40B4-BE49-F238E27FC236}">
                <a16:creationId xmlns:a16="http://schemas.microsoft.com/office/drawing/2014/main" id="{22657E1D-84AD-4FA7-B5BF-763E981F2502}"/>
              </a:ext>
            </a:extLst>
          </p:cNvPr>
          <p:cNvSpPr txBox="1"/>
          <p:nvPr/>
        </p:nvSpPr>
        <p:spPr>
          <a:xfrm>
            <a:off x="7619259" y="2644170"/>
            <a:ext cx="68580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DO</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：数据所有者</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文本框 12">
            <a:extLst>
              <a:ext uri="{FF2B5EF4-FFF2-40B4-BE49-F238E27FC236}">
                <a16:creationId xmlns:a16="http://schemas.microsoft.com/office/drawing/2014/main" id="{E0C86954-AB85-4412-B9B7-029ECDB54E5C}"/>
              </a:ext>
            </a:extLst>
          </p:cNvPr>
          <p:cNvSpPr txBox="1"/>
          <p:nvPr/>
        </p:nvSpPr>
        <p:spPr>
          <a:xfrm>
            <a:off x="7619259" y="3564706"/>
            <a:ext cx="72374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DU</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：数据用户</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BF82A3E9-314D-48B3-B032-73873952A850}"/>
              </a:ext>
            </a:extLst>
          </p:cNvPr>
          <p:cNvSpPr txBox="1"/>
          <p:nvPr/>
        </p:nvSpPr>
        <p:spPr>
          <a:xfrm>
            <a:off x="7619259" y="4485242"/>
            <a:ext cx="74295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CSP</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：云服务提供商</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392659594"/>
      </p:ext>
    </p:extLst>
  </p:cSld>
  <p:clrMapOvr>
    <a:masterClrMapping/>
  </p:clrMapOvr>
</p:sld>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0">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7666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2330</TotalTime>
  <Words>2567</Words>
  <Application>Microsoft Office PowerPoint</Application>
  <PresentationFormat>宽屏</PresentationFormat>
  <Paragraphs>127</Paragraphs>
  <Slides>25</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等线</vt:lpstr>
      <vt:lpstr>华文新魏</vt:lpstr>
      <vt:lpstr>楷体</vt:lpstr>
      <vt:lpstr>微软雅黑</vt:lpstr>
      <vt:lpstr>Arial</vt:lpstr>
      <vt:lpstr>Calibri</vt:lpstr>
      <vt:lpstr>Cambria Math</vt:lpstr>
      <vt:lpstr>Segoe UI Light</vt:lpstr>
      <vt:lpstr>Times New Roman</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乐 可馨</cp:lastModifiedBy>
  <cp:revision>111</cp:revision>
  <dcterms:created xsi:type="dcterms:W3CDTF">2015-08-18T02:51:00Z</dcterms:created>
  <dcterms:modified xsi:type="dcterms:W3CDTF">2020-08-10T18:25:03Z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