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86" r:id="rId3"/>
    <p:sldId id="290" r:id="rId4"/>
    <p:sldId id="291" r:id="rId5"/>
    <p:sldId id="288" r:id="rId6"/>
    <p:sldId id="287" r:id="rId7"/>
    <p:sldId id="289" r:id="rId8"/>
    <p:sldId id="292" r:id="rId9"/>
    <p:sldId id="293" r:id="rId10"/>
    <p:sldId id="294" r:id="rId11"/>
    <p:sldId id="295" r:id="rId12"/>
    <p:sldId id="305" r:id="rId13"/>
    <p:sldId id="303" r:id="rId14"/>
    <p:sldId id="304" r:id="rId15"/>
    <p:sldId id="302" r:id="rId16"/>
    <p:sldId id="296" r:id="rId17"/>
    <p:sldId id="297" r:id="rId18"/>
    <p:sldId id="299" r:id="rId19"/>
    <p:sldId id="300" r:id="rId20"/>
    <p:sldId id="301" r:id="rId21"/>
    <p:sldId id="298"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F4CD"/>
    <a:srgbClr val="6077B6"/>
    <a:srgbClr val="FDC873"/>
    <a:srgbClr val="FF5855"/>
    <a:srgbClr val="BFBFBF"/>
    <a:srgbClr val="FFF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03" autoAdjust="0"/>
    <p:restoredTop sz="99033" autoAdjust="0"/>
  </p:normalViewPr>
  <p:slideViewPr>
    <p:cSldViewPr snapToGrid="0">
      <p:cViewPr varScale="1">
        <p:scale>
          <a:sx n="102" d="100"/>
          <a:sy n="102" d="100"/>
        </p:scale>
        <p:origin x="150" y="8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旗舰店  旗舰店</a:t>
            </a:r>
          </a:p>
          <a:p>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A7979-3AFE-4107-BB93-749F1AFCF966}" type="datetimeFigureOut">
              <a:rPr lang="zh-CN" altLang="en-US" smtClean="0"/>
              <a:pPr/>
              <a:t>2020/4/14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81F6C-F266-4A36-93A0-8E6D2F7477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4663694" y="410801"/>
            <a:ext cx="2864612" cy="2466670"/>
          </a:xfrm>
          <a:prstGeom prst="rect">
            <a:avLst/>
          </a:prstGeom>
        </p:spPr>
      </p:pic>
      <p:sp>
        <p:nvSpPr>
          <p:cNvPr id="7" name="文本框 6"/>
          <p:cNvSpPr txBox="1"/>
          <p:nvPr/>
        </p:nvSpPr>
        <p:spPr>
          <a:xfrm>
            <a:off x="889936" y="2987466"/>
            <a:ext cx="10936620" cy="2062103"/>
          </a:xfrm>
          <a:prstGeom prst="rect">
            <a:avLst/>
          </a:prstGeom>
          <a:noFill/>
          <a:effectLst/>
        </p:spPr>
        <p:txBody>
          <a:bodyPr wrap="square" rtlCol="0">
            <a:spAutoFit/>
          </a:bodyPr>
          <a:lstStyle/>
          <a:p>
            <a:pPr algn="ctr"/>
            <a:r>
              <a:rPr lang="en-US" altLang="zh-CN" sz="4000" b="1" dirty="0">
                <a:solidFill>
                  <a:srgbClr val="00B6B4"/>
                </a:solidFill>
                <a:latin typeface="幼圆" panose="02010509060101010101" pitchFamily="49" charset="-122"/>
                <a:ea typeface="幼圆" panose="02010509060101010101" pitchFamily="49" charset="-122"/>
              </a:rPr>
              <a:t>Practical Privacy-Preserving Content-Based</a:t>
            </a:r>
          </a:p>
          <a:p>
            <a:pPr algn="ctr"/>
            <a:r>
              <a:rPr lang="en-US" altLang="zh-CN" sz="4000" b="1" dirty="0">
                <a:solidFill>
                  <a:srgbClr val="00B6B4"/>
                </a:solidFill>
                <a:latin typeface="幼圆" panose="02010509060101010101" pitchFamily="49" charset="-122"/>
                <a:ea typeface="幼圆" panose="02010509060101010101" pitchFamily="49" charset="-122"/>
              </a:rPr>
              <a:t>Retrieval in Cloud Image Repositories</a:t>
            </a:r>
          </a:p>
          <a:p>
            <a:endParaRPr lang="zh-CN" altLang="en-US" sz="4800" b="1" dirty="0">
              <a:solidFill>
                <a:srgbClr val="00B6B4"/>
              </a:solidFill>
              <a:latin typeface="幼圆" panose="02010509060101010101" pitchFamily="49" charset="-122"/>
              <a:ea typeface="幼圆" panose="02010509060101010101" pitchFamily="49" charset="-122"/>
            </a:endParaRPr>
          </a:p>
        </p:txBody>
      </p:sp>
      <p:sp>
        <p:nvSpPr>
          <p:cNvPr id="8" name="文本框 7"/>
          <p:cNvSpPr txBox="1"/>
          <p:nvPr/>
        </p:nvSpPr>
        <p:spPr>
          <a:xfrm>
            <a:off x="3520654" y="5599298"/>
            <a:ext cx="5675181" cy="800219"/>
          </a:xfrm>
          <a:prstGeom prst="rect">
            <a:avLst/>
          </a:prstGeom>
          <a:noFill/>
        </p:spPr>
        <p:txBody>
          <a:bodyPr wrap="square" rtlCol="0">
            <a:spAutoFit/>
          </a:bodyPr>
          <a:lstStyle/>
          <a:p>
            <a:pPr algn="ctr"/>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汇报人：乐可馨</a:t>
            </a:r>
            <a:r>
              <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指导老师：王亮亮</a:t>
            </a:r>
            <a:endPar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rPr>
              <a:t>   </a:t>
            </a:r>
          </a:p>
        </p:txBody>
      </p:sp>
      <p:cxnSp>
        <p:nvCxnSpPr>
          <p:cNvPr id="9" name="直接连接符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358245" y="2557289"/>
            <a:ext cx="0" cy="57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A3AAEB14-290F-43DF-881D-F825E91302C2}"/>
              </a:ext>
            </a:extLst>
          </p:cNvPr>
          <p:cNvPicPr>
            <a:picLocks noChangeAspect="1"/>
          </p:cNvPicPr>
          <p:nvPr/>
        </p:nvPicPr>
        <p:blipFill>
          <a:blip r:embed="rId4"/>
          <a:stretch>
            <a:fillRect/>
          </a:stretch>
        </p:blipFill>
        <p:spPr>
          <a:xfrm>
            <a:off x="2253142" y="4659649"/>
            <a:ext cx="8193734" cy="499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00860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解密</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4" name="图片 3">
            <a:extLst>
              <a:ext uri="{FF2B5EF4-FFF2-40B4-BE49-F238E27FC236}">
                <a16:creationId xmlns:a16="http://schemas.microsoft.com/office/drawing/2014/main" id="{7F56B3D4-8E6D-41C4-831E-37CB0B2BB9FC}"/>
              </a:ext>
            </a:extLst>
          </p:cNvPr>
          <p:cNvPicPr>
            <a:picLocks noChangeAspect="1"/>
          </p:cNvPicPr>
          <p:nvPr/>
        </p:nvPicPr>
        <p:blipFill>
          <a:blip r:embed="rId3"/>
          <a:stretch>
            <a:fillRect/>
          </a:stretch>
        </p:blipFill>
        <p:spPr>
          <a:xfrm>
            <a:off x="2496155" y="2262203"/>
            <a:ext cx="6617347" cy="2517186"/>
          </a:xfrm>
          <a:prstGeom prst="rect">
            <a:avLst/>
          </a:prstGeom>
        </p:spPr>
      </p:pic>
    </p:spTree>
    <p:extLst>
      <p:ext uri="{BB962C8B-B14F-4D97-AF65-F5344CB8AC3E}">
        <p14:creationId xmlns:p14="http://schemas.microsoft.com/office/powerpoint/2010/main" val="123943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2656496"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搜索陷门生成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2" name="图片 1">
            <a:extLst>
              <a:ext uri="{FF2B5EF4-FFF2-40B4-BE49-F238E27FC236}">
                <a16:creationId xmlns:a16="http://schemas.microsoft.com/office/drawing/2014/main" id="{2B285898-0BD5-459F-9479-191911C124B3}"/>
              </a:ext>
            </a:extLst>
          </p:cNvPr>
          <p:cNvPicPr>
            <a:picLocks noChangeAspect="1"/>
          </p:cNvPicPr>
          <p:nvPr/>
        </p:nvPicPr>
        <p:blipFill>
          <a:blip r:embed="rId3"/>
          <a:stretch>
            <a:fillRect/>
          </a:stretch>
        </p:blipFill>
        <p:spPr>
          <a:xfrm>
            <a:off x="4132082" y="3787220"/>
            <a:ext cx="3328715" cy="584774"/>
          </a:xfrm>
          <a:prstGeom prst="rect">
            <a:avLst/>
          </a:prstGeom>
        </p:spPr>
      </p:pic>
      <p:sp>
        <p:nvSpPr>
          <p:cNvPr id="3" name="矩形 2">
            <a:extLst>
              <a:ext uri="{FF2B5EF4-FFF2-40B4-BE49-F238E27FC236}">
                <a16:creationId xmlns:a16="http://schemas.microsoft.com/office/drawing/2014/main" id="{3AEA7EDF-A22E-4B5C-B85F-2679BB29307A}"/>
              </a:ext>
            </a:extLst>
          </p:cNvPr>
          <p:cNvSpPr/>
          <p:nvPr/>
        </p:nvSpPr>
        <p:spPr>
          <a:xfrm>
            <a:off x="1709394" y="1399045"/>
            <a:ext cx="7038680" cy="1754326"/>
          </a:xfrm>
          <a:prstGeom prst="rect">
            <a:avLst/>
          </a:prstGeom>
        </p:spPr>
        <p:txBody>
          <a:bodyPr wrap="square">
            <a:spAutoFit/>
          </a:bodyPr>
          <a:lstStyle/>
          <a:p>
            <a:r>
              <a:rPr lang="zh-CN" altLang="en-US" dirty="0"/>
              <a:t>陷门生成需要一个查询图像</a:t>
            </a:r>
            <a:r>
              <a:rPr lang="en-US" altLang="zh-CN" dirty="0"/>
              <a:t>Q</a:t>
            </a:r>
            <a:r>
              <a:rPr lang="zh-CN" altLang="en-US" dirty="0"/>
              <a:t>作为输入，以及存储库密钥</a:t>
            </a:r>
            <a:r>
              <a:rPr lang="en-US" altLang="zh-CN" dirty="0" err="1"/>
              <a:t>rk</a:t>
            </a:r>
            <a:r>
              <a:rPr lang="zh-CN" altLang="en-US" dirty="0"/>
              <a:t>。这意味着有权访问</a:t>
            </a:r>
            <a:r>
              <a:rPr lang="en-US" altLang="zh-CN" dirty="0" err="1"/>
              <a:t>rk</a:t>
            </a:r>
            <a:r>
              <a:rPr lang="zh-CN" altLang="en-US" dirty="0"/>
              <a:t>的用户将能够访问存储库中存储的所有图像的颜色值。</a:t>
            </a:r>
            <a:endParaRPr lang="en-US" altLang="zh-CN" dirty="0"/>
          </a:p>
          <a:p>
            <a:r>
              <a:rPr lang="zh-CN" altLang="en-US" dirty="0"/>
              <a:t>但是，如果没有相应的图像密钥，用户就无法访问纹理信息（以及完整的图像内容），并且无法使用</a:t>
            </a:r>
            <a:r>
              <a:rPr lang="en-US" altLang="zh-CN" dirty="0" err="1"/>
              <a:t>rk</a:t>
            </a:r>
            <a:r>
              <a:rPr lang="zh-CN" altLang="en-US" dirty="0"/>
              <a:t>搜索其他存储库。</a:t>
            </a:r>
            <a:endParaRPr lang="en-US" altLang="zh-CN" dirty="0"/>
          </a:p>
          <a:p>
            <a:r>
              <a:rPr lang="zh-CN" altLang="en-US" dirty="0"/>
              <a:t>这意味着搜索陷门也可以被解密，只要用户在本地保存为查询生成的图像密钥，就可以和图像一样存储在存储库中。</a:t>
            </a:r>
          </a:p>
        </p:txBody>
      </p:sp>
    </p:spTree>
    <p:extLst>
      <p:ext uri="{BB962C8B-B14F-4D97-AF65-F5344CB8AC3E}">
        <p14:creationId xmlns:p14="http://schemas.microsoft.com/office/powerpoint/2010/main" val="419504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00860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检索</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 name="矩形 3">
            <a:extLst>
              <a:ext uri="{FF2B5EF4-FFF2-40B4-BE49-F238E27FC236}">
                <a16:creationId xmlns:a16="http://schemas.microsoft.com/office/drawing/2014/main" id="{F079E8B1-A3E8-46FA-AB73-3D62C6259534}"/>
              </a:ext>
            </a:extLst>
          </p:cNvPr>
          <p:cNvSpPr/>
          <p:nvPr/>
        </p:nvSpPr>
        <p:spPr>
          <a:xfrm>
            <a:off x="1607682" y="1162370"/>
            <a:ext cx="6998989" cy="369332"/>
          </a:xfrm>
          <a:prstGeom prst="rect">
            <a:avLst/>
          </a:prstGeom>
        </p:spPr>
        <p:txBody>
          <a:bodyPr wrap="square">
            <a:spAutoFit/>
          </a:bodyPr>
          <a:lstStyle/>
          <a:p>
            <a:r>
              <a:rPr lang="zh-CN" altLang="en-US" dirty="0"/>
              <a:t>在</a:t>
            </a:r>
            <a:r>
              <a:rPr lang="zh-CN" altLang="en-US" dirty="0">
                <a:solidFill>
                  <a:schemeClr val="accent6"/>
                </a:solidFill>
              </a:rPr>
              <a:t>云端</a:t>
            </a:r>
            <a:r>
              <a:rPr lang="zh-CN" altLang="en-US" dirty="0"/>
              <a:t>，接收到的加密图像在被持久存储之前被处理并索引。</a:t>
            </a:r>
          </a:p>
        </p:txBody>
      </p:sp>
      <p:sp>
        <p:nvSpPr>
          <p:cNvPr id="15" name="矩形 14">
            <a:extLst>
              <a:ext uri="{FF2B5EF4-FFF2-40B4-BE49-F238E27FC236}">
                <a16:creationId xmlns:a16="http://schemas.microsoft.com/office/drawing/2014/main" id="{20BEDB03-CB43-4F69-A5ED-BCE3FF92835C}"/>
              </a:ext>
            </a:extLst>
          </p:cNvPr>
          <p:cNvSpPr/>
          <p:nvPr/>
        </p:nvSpPr>
        <p:spPr>
          <a:xfrm>
            <a:off x="1607681" y="1743510"/>
            <a:ext cx="6998989" cy="369332"/>
          </a:xfrm>
          <a:prstGeom prst="rect">
            <a:avLst/>
          </a:prstGeom>
        </p:spPr>
        <p:txBody>
          <a:bodyPr wrap="square">
            <a:spAutoFit/>
          </a:bodyPr>
          <a:lstStyle/>
          <a:p>
            <a:r>
              <a:rPr lang="zh-CN" altLang="en-US" dirty="0"/>
              <a:t>特征提取：</a:t>
            </a:r>
            <a:r>
              <a:rPr lang="en-US" altLang="zh-CN" dirty="0"/>
              <a:t>HSV  H(</a:t>
            </a:r>
            <a:r>
              <a:rPr lang="zh-CN" altLang="en-US" dirty="0"/>
              <a:t>色彩</a:t>
            </a:r>
            <a:r>
              <a:rPr lang="en-US" altLang="zh-CN" dirty="0"/>
              <a:t>)</a:t>
            </a:r>
            <a:r>
              <a:rPr lang="zh-CN" altLang="en-US" dirty="0"/>
              <a:t>、</a:t>
            </a:r>
            <a:r>
              <a:rPr lang="en-US" altLang="zh-CN" dirty="0"/>
              <a:t>S(</a:t>
            </a:r>
            <a:r>
              <a:rPr lang="zh-CN" altLang="en-US" dirty="0"/>
              <a:t>饱和度</a:t>
            </a:r>
            <a:r>
              <a:rPr lang="en-US" altLang="zh-CN" dirty="0"/>
              <a:t>)</a:t>
            </a:r>
            <a:r>
              <a:rPr lang="zh-CN" altLang="en-US" dirty="0"/>
              <a:t>、</a:t>
            </a:r>
            <a:r>
              <a:rPr lang="en-US" altLang="zh-CN" dirty="0"/>
              <a:t>V(</a:t>
            </a:r>
            <a:r>
              <a:rPr lang="zh-CN" altLang="en-US" dirty="0"/>
              <a:t>亮度</a:t>
            </a:r>
            <a:r>
              <a:rPr lang="en-US" altLang="zh-CN" dirty="0"/>
              <a:t>)             [0,100]</a:t>
            </a:r>
            <a:endParaRPr lang="zh-CN" altLang="en-US" dirty="0"/>
          </a:p>
        </p:txBody>
      </p:sp>
      <p:sp>
        <p:nvSpPr>
          <p:cNvPr id="5" name="矩形 4">
            <a:extLst>
              <a:ext uri="{FF2B5EF4-FFF2-40B4-BE49-F238E27FC236}">
                <a16:creationId xmlns:a16="http://schemas.microsoft.com/office/drawing/2014/main" id="{115FCC2A-1943-43F2-8B32-EA5F4EE72357}"/>
              </a:ext>
            </a:extLst>
          </p:cNvPr>
          <p:cNvSpPr/>
          <p:nvPr/>
        </p:nvSpPr>
        <p:spPr>
          <a:xfrm>
            <a:off x="1607681" y="2459211"/>
            <a:ext cx="1994457" cy="369332"/>
          </a:xfrm>
          <a:prstGeom prst="rect">
            <a:avLst/>
          </a:prstGeom>
        </p:spPr>
        <p:txBody>
          <a:bodyPr wrap="none">
            <a:spAutoFit/>
          </a:bodyPr>
          <a:lstStyle/>
          <a:p>
            <a:r>
              <a:rPr lang="zh-CN" altLang="en-US" dirty="0"/>
              <a:t>索引构建：</a:t>
            </a:r>
            <a:r>
              <a:rPr lang="en-US" altLang="zh-CN" dirty="0"/>
              <a:t>BOVW</a:t>
            </a:r>
            <a:endParaRPr lang="zh-CN" altLang="en-US" dirty="0"/>
          </a:p>
        </p:txBody>
      </p:sp>
      <p:sp>
        <p:nvSpPr>
          <p:cNvPr id="6" name="矩形 5">
            <a:extLst>
              <a:ext uri="{FF2B5EF4-FFF2-40B4-BE49-F238E27FC236}">
                <a16:creationId xmlns:a16="http://schemas.microsoft.com/office/drawing/2014/main" id="{C580E982-907E-4E48-B840-17E65B3654BC}"/>
              </a:ext>
            </a:extLst>
          </p:cNvPr>
          <p:cNvSpPr/>
          <p:nvPr/>
        </p:nvSpPr>
        <p:spPr>
          <a:xfrm>
            <a:off x="2616292" y="4690890"/>
            <a:ext cx="8318744" cy="1200329"/>
          </a:xfrm>
          <a:prstGeom prst="rect">
            <a:avLst/>
          </a:prstGeom>
        </p:spPr>
        <p:txBody>
          <a:bodyPr wrap="square">
            <a:spAutoFit/>
          </a:bodyPr>
          <a:lstStyle/>
          <a:p>
            <a:r>
              <a:rPr lang="zh-CN" altLang="en-US" dirty="0"/>
              <a:t>在词汇树创建之后，动态存储这些图像。</a:t>
            </a:r>
            <a:endParaRPr lang="en-US" altLang="zh-CN" dirty="0"/>
          </a:p>
          <a:p>
            <a:r>
              <a:rPr lang="zh-CN" altLang="en-US" dirty="0"/>
              <a:t>根据某种距离函数（</a:t>
            </a:r>
            <a:r>
              <a:rPr lang="en-US" altLang="zh-CN" dirty="0"/>
              <a:t>Hamming</a:t>
            </a:r>
            <a:r>
              <a:rPr lang="zh-CN" altLang="en-US" dirty="0"/>
              <a:t>距离），这个词干将返回与图像最接近的视觉单词。最后，云服务器构建了一个倒排的列表索引，所有视觉单词都作为键，最接近它们的图像列表（加上频率分数）作为值。</a:t>
            </a:r>
          </a:p>
        </p:txBody>
      </p:sp>
      <p:sp>
        <p:nvSpPr>
          <p:cNvPr id="8" name="矩形 7">
            <a:extLst>
              <a:ext uri="{FF2B5EF4-FFF2-40B4-BE49-F238E27FC236}">
                <a16:creationId xmlns:a16="http://schemas.microsoft.com/office/drawing/2014/main" id="{63923564-7837-4747-8DA5-98AC32E1F670}"/>
              </a:ext>
            </a:extLst>
          </p:cNvPr>
          <p:cNvSpPr/>
          <p:nvPr/>
        </p:nvSpPr>
        <p:spPr>
          <a:xfrm>
            <a:off x="2616292" y="4009629"/>
            <a:ext cx="6640830" cy="369332"/>
          </a:xfrm>
          <a:prstGeom prst="rect">
            <a:avLst/>
          </a:prstGeom>
        </p:spPr>
        <p:txBody>
          <a:bodyPr wrap="square">
            <a:spAutoFit/>
          </a:bodyPr>
          <a:lstStyle/>
          <a:p>
            <a:r>
              <a:rPr lang="zh-CN" altLang="en-US" dirty="0"/>
              <a:t>需要训练数据集在创建新的存储库时请求用户进行初始图像收集。</a:t>
            </a:r>
          </a:p>
        </p:txBody>
      </p:sp>
      <p:sp>
        <p:nvSpPr>
          <p:cNvPr id="9" name="矩形 8">
            <a:extLst>
              <a:ext uri="{FF2B5EF4-FFF2-40B4-BE49-F238E27FC236}">
                <a16:creationId xmlns:a16="http://schemas.microsoft.com/office/drawing/2014/main" id="{0FC00CA1-3B38-4FA6-99A1-E834B8863746}"/>
              </a:ext>
            </a:extLst>
          </p:cNvPr>
          <p:cNvSpPr/>
          <p:nvPr/>
        </p:nvSpPr>
        <p:spPr>
          <a:xfrm>
            <a:off x="2616292" y="3054310"/>
            <a:ext cx="8318744" cy="646331"/>
          </a:xfrm>
          <a:prstGeom prst="rect">
            <a:avLst/>
          </a:prstGeom>
        </p:spPr>
        <p:txBody>
          <a:bodyPr wrap="square">
            <a:spAutoFit/>
          </a:bodyPr>
          <a:lstStyle/>
          <a:p>
            <a:r>
              <a:rPr lang="zh-CN" altLang="en-US" dirty="0"/>
              <a:t>特征向量被分层聚类（例如，使用</a:t>
            </a:r>
            <a:r>
              <a:rPr lang="en-US" altLang="zh-CN" dirty="0"/>
              <a:t>k-means</a:t>
            </a:r>
            <a:r>
              <a:rPr lang="zh-CN" altLang="en-US" dirty="0"/>
              <a:t>算法）到词汇树中，其中每个节点表示集合中的代表性特征向量，叶节点被选为最具代表性的节点（称为视觉词）。</a:t>
            </a:r>
          </a:p>
        </p:txBody>
      </p:sp>
    </p:spTree>
    <p:extLst>
      <p:ext uri="{BB962C8B-B14F-4D97-AF65-F5344CB8AC3E}">
        <p14:creationId xmlns:p14="http://schemas.microsoft.com/office/powerpoint/2010/main" val="92750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4" name="图片 3">
            <a:extLst>
              <a:ext uri="{FF2B5EF4-FFF2-40B4-BE49-F238E27FC236}">
                <a16:creationId xmlns:a16="http://schemas.microsoft.com/office/drawing/2014/main" id="{C1C5CAD2-8425-4425-B3C2-21B35FACC905}"/>
              </a:ext>
            </a:extLst>
          </p:cNvPr>
          <p:cNvPicPr>
            <a:picLocks noChangeAspect="1"/>
          </p:cNvPicPr>
          <p:nvPr/>
        </p:nvPicPr>
        <p:blipFill>
          <a:blip r:embed="rId2"/>
          <a:stretch>
            <a:fillRect/>
          </a:stretch>
        </p:blipFill>
        <p:spPr>
          <a:xfrm>
            <a:off x="0" y="0"/>
            <a:ext cx="5295304" cy="6858000"/>
          </a:xfrm>
          <a:prstGeom prst="rect">
            <a:avLst/>
          </a:prstGeom>
        </p:spPr>
      </p:pic>
      <p:pic>
        <p:nvPicPr>
          <p:cNvPr id="5" name="图片 4">
            <a:extLst>
              <a:ext uri="{FF2B5EF4-FFF2-40B4-BE49-F238E27FC236}">
                <a16:creationId xmlns:a16="http://schemas.microsoft.com/office/drawing/2014/main" id="{D385706B-4832-4271-B0AB-1886D64E87BE}"/>
              </a:ext>
            </a:extLst>
          </p:cNvPr>
          <p:cNvPicPr>
            <a:picLocks noChangeAspect="1"/>
          </p:cNvPicPr>
          <p:nvPr/>
        </p:nvPicPr>
        <p:blipFill>
          <a:blip r:embed="rId3"/>
          <a:stretch>
            <a:fillRect/>
          </a:stretch>
        </p:blipFill>
        <p:spPr>
          <a:xfrm>
            <a:off x="6677714" y="1084493"/>
            <a:ext cx="5514286" cy="5009524"/>
          </a:xfrm>
          <a:prstGeom prst="rect">
            <a:avLst/>
          </a:prstGeom>
        </p:spPr>
      </p:pic>
    </p:spTree>
    <p:extLst>
      <p:ext uri="{BB962C8B-B14F-4D97-AF65-F5344CB8AC3E}">
        <p14:creationId xmlns:p14="http://schemas.microsoft.com/office/powerpoint/2010/main" val="14436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F27F6DD0-0577-41E7-BF8B-95E1536CADA7}"/>
              </a:ext>
            </a:extLst>
          </p:cNvPr>
          <p:cNvPicPr>
            <a:picLocks noChangeAspect="1"/>
          </p:cNvPicPr>
          <p:nvPr/>
        </p:nvPicPr>
        <p:blipFill>
          <a:blip r:embed="rId2"/>
          <a:stretch>
            <a:fillRect/>
          </a:stretch>
        </p:blipFill>
        <p:spPr>
          <a:xfrm>
            <a:off x="112886" y="452809"/>
            <a:ext cx="5571429" cy="5952381"/>
          </a:xfrm>
          <a:prstGeom prst="rect">
            <a:avLst/>
          </a:prstGeom>
        </p:spPr>
      </p:pic>
      <p:pic>
        <p:nvPicPr>
          <p:cNvPr id="3" name="图片 2">
            <a:extLst>
              <a:ext uri="{FF2B5EF4-FFF2-40B4-BE49-F238E27FC236}">
                <a16:creationId xmlns:a16="http://schemas.microsoft.com/office/drawing/2014/main" id="{F7CD281C-C48C-4173-9C28-F2CC4C6AF5FB}"/>
              </a:ext>
            </a:extLst>
          </p:cNvPr>
          <p:cNvPicPr>
            <a:picLocks noChangeAspect="1"/>
          </p:cNvPicPr>
          <p:nvPr/>
        </p:nvPicPr>
        <p:blipFill>
          <a:blip r:embed="rId3"/>
          <a:stretch>
            <a:fillRect/>
          </a:stretch>
        </p:blipFill>
        <p:spPr>
          <a:xfrm>
            <a:off x="6251157" y="889803"/>
            <a:ext cx="5628571" cy="1590476"/>
          </a:xfrm>
          <a:prstGeom prst="rect">
            <a:avLst/>
          </a:prstGeom>
        </p:spPr>
      </p:pic>
      <p:pic>
        <p:nvPicPr>
          <p:cNvPr id="5" name="图片 4">
            <a:extLst>
              <a:ext uri="{FF2B5EF4-FFF2-40B4-BE49-F238E27FC236}">
                <a16:creationId xmlns:a16="http://schemas.microsoft.com/office/drawing/2014/main" id="{074F67AD-D01E-4406-81F9-7C593EB76718}"/>
              </a:ext>
            </a:extLst>
          </p:cNvPr>
          <p:cNvPicPr>
            <a:picLocks noChangeAspect="1"/>
          </p:cNvPicPr>
          <p:nvPr/>
        </p:nvPicPr>
        <p:blipFill>
          <a:blip r:embed="rId4"/>
          <a:stretch>
            <a:fillRect/>
          </a:stretch>
        </p:blipFill>
        <p:spPr>
          <a:xfrm>
            <a:off x="6251157" y="3428999"/>
            <a:ext cx="5571429" cy="2057143"/>
          </a:xfrm>
          <a:prstGeom prst="rect">
            <a:avLst/>
          </a:prstGeom>
        </p:spPr>
      </p:pic>
    </p:spTree>
    <p:extLst>
      <p:ext uri="{BB962C8B-B14F-4D97-AF65-F5344CB8AC3E}">
        <p14:creationId xmlns:p14="http://schemas.microsoft.com/office/powerpoint/2010/main" val="117173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2244525"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安全性分析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 name="矩形 2">
            <a:extLst>
              <a:ext uri="{FF2B5EF4-FFF2-40B4-BE49-F238E27FC236}">
                <a16:creationId xmlns:a16="http://schemas.microsoft.com/office/drawing/2014/main" id="{F03AAEC9-4619-4DDD-B881-08BB6B49A3B5}"/>
              </a:ext>
            </a:extLst>
          </p:cNvPr>
          <p:cNvSpPr/>
          <p:nvPr/>
        </p:nvSpPr>
        <p:spPr>
          <a:xfrm>
            <a:off x="1318361" y="4147849"/>
            <a:ext cx="6096000" cy="46166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存储时：</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矩形 8">
            <a:extLst>
              <a:ext uri="{FF2B5EF4-FFF2-40B4-BE49-F238E27FC236}">
                <a16:creationId xmlns:a16="http://schemas.microsoft.com/office/drawing/2014/main" id="{090E9E0E-1746-47D5-B694-A78F668E8BF9}"/>
              </a:ext>
            </a:extLst>
          </p:cNvPr>
          <p:cNvSpPr/>
          <p:nvPr/>
        </p:nvSpPr>
        <p:spPr>
          <a:xfrm>
            <a:off x="1318361" y="1717833"/>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等线"/>
                <a:ea typeface="等线" panose="02010600030101010101" pitchFamily="2" charset="-122"/>
              </a:rPr>
              <a:t>初始化</a:t>
            </a: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时：</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5D88639-9734-482B-AFDC-D7F609533010}"/>
                  </a:ext>
                </a:extLst>
              </p:cNvPr>
              <p:cNvSpPr txBox="1"/>
              <p:nvPr/>
            </p:nvSpPr>
            <p:spPr>
              <a:xfrm>
                <a:off x="2377305" y="2078862"/>
                <a:ext cx="9814695" cy="604076"/>
              </a:xfrm>
              <a:prstGeom prst="rect">
                <a:avLst/>
              </a:prstGeom>
              <a:noFill/>
            </p:spPr>
            <p:txBody>
              <a:bodyPr wrap="square" rtlCol="0">
                <a:spAutoFit/>
              </a:bodyPr>
              <a:lstStyle/>
              <a:p>
                <a:pPr lvl="0"/>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Setup Leakage={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sub>
                    </m:sSub>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14:m>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𝐼𝐷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𝑈</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lang="en-US" altLang="zh-CN" i="1">
                        <a:solidFill>
                          <a:prstClr val="black"/>
                        </a:solidFill>
                        <a:latin typeface="Cambria Math" panose="02040503050406030204" pitchFamily="18" charset="0"/>
                      </a:rPr>
                      <m:t>d</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lang="en-US" altLang="zh-CN" i="1">
                        <a:solidFill>
                          <a:prstClr val="black"/>
                        </a:solidFill>
                        <a:latin typeface="Cambria Math" panose="02040503050406030204" pitchFamily="18" charset="0"/>
                      </a:rPr>
                      <m:t>n</m:t>
                    </m:r>
                    <m:r>
                      <a:rPr lang="en-US" altLang="zh-CN" b="0" i="0" smtClean="0">
                        <a:solidFill>
                          <a:prstClr val="black"/>
                        </a:solidFill>
                        <a:latin typeface="Cambria Math" panose="02040503050406030204" pitchFamily="18" charset="0"/>
                      </a:rPr>
                      <m:t>, </m:t>
                    </m:r>
                    <m:r>
                      <m:rPr>
                        <m:sty m:val="p"/>
                      </m:rPr>
                      <a:rPr lang="en-US" altLang="zh-CN" b="0" i="0" smtClean="0">
                        <a:solidFill>
                          <a:prstClr val="black"/>
                        </a:solidFill>
                        <a:latin typeface="Cambria Math" panose="02040503050406030204" pitchFamily="18" charset="0"/>
                      </a:rPr>
                      <m:t>m</m:t>
                    </m:r>
                    <m:r>
                      <a:rPr lang="en-US" altLang="zh-CN" b="0" i="0" smtClean="0">
                        <a:solidFill>
                          <a:prstClr val="black"/>
                        </a:solidFill>
                        <a:latin typeface="Cambria Math" panose="02040503050406030204" pitchFamily="18" charset="0"/>
                      </a:rPr>
                      <m:t>,</m:t>
                    </m:r>
                    <m:r>
                      <a:rPr lang="en-US" altLang="zh-CN" i="1" dirty="0" smtClean="0">
                        <a:solidFill>
                          <a:prstClr val="black"/>
                        </a:solidFill>
                        <a:latin typeface="Cambria Math" panose="02040503050406030204" pitchFamily="18" charset="0"/>
                      </a:rPr>
                      <m:t> </m:t>
                    </m:r>
                    <m:r>
                      <m:rPr>
                        <m:nor/>
                      </m:rPr>
                      <a:rPr lang="en-US" altLang="zh-CN" dirty="0">
                        <a:solidFill>
                          <a:prstClr val="black"/>
                        </a:solidFill>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𝐼𝐷</m:t>
                        </m:r>
                      </m:e>
                      <m:sub>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𝐼</m:t>
                            </m:r>
                          </m:e>
                          <m:sub>
                            <m:r>
                              <a:rPr lang="en-US" altLang="zh-CN" b="0" i="1" smtClean="0">
                                <a:solidFill>
                                  <a:prstClr val="black"/>
                                </a:solidFill>
                                <a:latin typeface="Cambria Math" panose="02040503050406030204" pitchFamily="18" charset="0"/>
                              </a:rPr>
                              <m:t>𝑖</m:t>
                            </m:r>
                          </m:sub>
                        </m:sSub>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𝑤</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m:t>
                            </m:r>
                          </m:e>
                          <m:sub>
                            <m:r>
                              <a:rPr lang="en-US" altLang="zh-CN" i="1">
                                <a:solidFill>
                                  <a:prstClr val="black"/>
                                </a:solidFill>
                                <a:latin typeface="Cambria Math" panose="02040503050406030204" pitchFamily="18" charset="0"/>
                              </a:rPr>
                              <m:t>𝑖</m:t>
                            </m:r>
                          </m:sub>
                        </m:sSub>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h</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m:t>
                            </m:r>
                          </m:e>
                          <m:sub>
                            <m:r>
                              <a:rPr lang="en-US" altLang="zh-CN" i="1">
                                <a:solidFill>
                                  <a:prstClr val="black"/>
                                </a:solidFill>
                                <a:latin typeface="Cambria Math" panose="02040503050406030204" pitchFamily="18" charset="0"/>
                              </a:rPr>
                              <m:t>𝑖</m:t>
                            </m:r>
                          </m:sub>
                        </m:sSub>
                      </m:sub>
                    </m:sSub>
                    <m:r>
                      <a:rPr lang="en-US" altLang="zh-CN" i="1">
                        <a:solidFill>
                          <a:prstClr val="black"/>
                        </a:solidFill>
                        <a:latin typeface="Cambria Math" panose="02040503050406030204" pitchFamily="18" charset="0"/>
                      </a:rPr>
                      <m:t>,</m:t>
                    </m:r>
                    <m:sSubSup>
                      <m:sSubSupPr>
                        <m:ctrlPr>
                          <a:rPr lang="en-US" altLang="zh-CN" i="1">
                            <a:solidFill>
                              <a:prstClr val="black"/>
                            </a:solidFill>
                            <a:latin typeface="Cambria Math" panose="02040503050406030204" pitchFamily="18" charset="0"/>
                          </a:rPr>
                        </m:ctrlPr>
                      </m:sSubSupPr>
                      <m:e>
                        <m:sSubSup>
                          <m:sSubSupPr>
                            <m:ctrlPr>
                              <a:rPr lang="en-US" altLang="zh-CN"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𝐼𝐷</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𝑣𝑤</m:t>
                                    </m:r>
                                  </m:e>
                                  <m:sub>
                                    <m:r>
                                      <a:rPr lang="en-US" altLang="zh-CN" i="1">
                                        <a:solidFill>
                                          <a:prstClr val="black"/>
                                        </a:solidFill>
                                        <a:latin typeface="Cambria Math" panose="02040503050406030204" pitchFamily="18" charset="0"/>
                                      </a:rPr>
                                      <m:t>𝑗</m:t>
                                    </m:r>
                                  </m:sub>
                                </m:sSub>
                              </m:sub>
                            </m:sSub>
                            <m:r>
                              <a:rPr lang="en-US" altLang="zh-CN" i="1">
                                <a:solidFill>
                                  <a:prstClr val="black"/>
                                </a:solidFill>
                                <a:latin typeface="Cambria Math" panose="02040503050406030204" pitchFamily="18" charset="0"/>
                              </a:rPr>
                              <m:t>,</m:t>
                            </m:r>
                            <m:sSubSup>
                              <m:sSubSupPr>
                                <m:ctrlPr>
                                  <a:rPr lang="en-US" altLang="zh-CN"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𝑓𝑟𝑒𝑞</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𝐼𝐷</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𝑣𝑤</m:t>
                                        </m:r>
                                      </m:e>
                                      <m:sub>
                                        <m:r>
                                          <a:rPr lang="en-US" altLang="zh-CN" i="1">
                                            <a:solidFill>
                                              <a:prstClr val="black"/>
                                            </a:solidFill>
                                            <a:latin typeface="Cambria Math" panose="02040503050406030204" pitchFamily="18" charset="0"/>
                                          </a:rPr>
                                          <m:t>𝑗</m:t>
                                        </m:r>
                                      </m:sub>
                                    </m:sSub>
                                  </m:sub>
                                </m:sSub>
                              </m:sub>
                              <m:sup>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𝐼𝐷</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m:t>
                                        </m:r>
                                      </m:e>
                                      <m:sub>
                                        <m:r>
                                          <a:rPr lang="en-US" altLang="zh-CN" i="1">
                                            <a:solidFill>
                                              <a:prstClr val="black"/>
                                            </a:solidFill>
                                            <a:latin typeface="Cambria Math" panose="02040503050406030204" pitchFamily="18" charset="0"/>
                                          </a:rPr>
                                          <m:t>𝑖</m:t>
                                        </m:r>
                                      </m:sub>
                                    </m:sSub>
                                  </m:sub>
                                </m:sSub>
                              </m:sup>
                            </m:sSubSup>
                            <m:r>
                              <a:rPr lang="en-US" altLang="zh-CN" i="1">
                                <a:solidFill>
                                  <a:prstClr val="black"/>
                                </a:solidFill>
                                <a:latin typeface="Cambria Math" panose="02040503050406030204" pitchFamily="18" charset="0"/>
                              </a:rPr>
                              <m:t>}</m:t>
                            </m:r>
                          </m:e>
                          <m:sub>
                            <m:r>
                              <a:rPr lang="en-US" altLang="zh-CN" i="1">
                                <a:solidFill>
                                  <a:prstClr val="black"/>
                                </a:solidFill>
                                <a:latin typeface="Cambria Math" panose="02040503050406030204" pitchFamily="18" charset="0"/>
                              </a:rPr>
                              <m:t>𝑗</m:t>
                            </m:r>
                            <m:r>
                              <a:rPr lang="en-US" altLang="zh-CN" i="1">
                                <a:solidFill>
                                  <a:prstClr val="black"/>
                                </a:solidFill>
                                <a:latin typeface="Cambria Math" panose="02040503050406030204" pitchFamily="18" charset="0"/>
                              </a:rPr>
                              <m:t>=0</m:t>
                            </m:r>
                          </m:sub>
                          <m:sup>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𝑣𝑤</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m:t>
                                    </m:r>
                                  </m:e>
                                  <m:sub>
                                    <m:r>
                                      <a:rPr lang="en-US" altLang="zh-CN" i="1">
                                        <a:solidFill>
                                          <a:prstClr val="black"/>
                                        </a:solidFill>
                                        <a:latin typeface="Cambria Math" panose="02040503050406030204" pitchFamily="18" charset="0"/>
                                      </a:rPr>
                                      <m:t>𝑖</m:t>
                                    </m:r>
                                  </m:sub>
                                </m:sSub>
                              </m:sub>
                            </m:sSub>
                            <m:r>
                              <a:rPr lang="en-US" altLang="zh-CN" i="1">
                                <a:solidFill>
                                  <a:prstClr val="black"/>
                                </a:solidFill>
                                <a:latin typeface="Cambria Math" panose="02040503050406030204" pitchFamily="18" charset="0"/>
                              </a:rPr>
                              <m:t>|</m:t>
                            </m:r>
                          </m:sup>
                        </m:sSubSup>
                        <m:r>
                          <a:rPr lang="en-US" altLang="zh-CN" i="1">
                            <a:solidFill>
                              <a:prstClr val="black"/>
                            </a:solidFill>
                            <a:latin typeface="Cambria Math" panose="02040503050406030204" pitchFamily="18" charset="0"/>
                          </a:rPr>
                          <m:t>}</m:t>
                        </m:r>
                      </m:e>
                      <m:sub>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=0</m:t>
                        </m:r>
                      </m:sub>
                      <m:sup>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𝑑</m:t>
                        </m:r>
                      </m:sup>
                    </m:sSubSup>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15D88639-9734-482B-AFDC-D7F609533010}"/>
                  </a:ext>
                </a:extLst>
              </p:cNvPr>
              <p:cNvSpPr txBox="1">
                <a:spLocks noRot="1" noChangeAspect="1" noMove="1" noResize="1" noEditPoints="1" noAdjustHandles="1" noChangeArrowheads="1" noChangeShapeType="1" noTextEdit="1"/>
              </p:cNvSpPr>
              <p:nvPr/>
            </p:nvSpPr>
            <p:spPr>
              <a:xfrm>
                <a:off x="2377305" y="2078862"/>
                <a:ext cx="9814695" cy="604076"/>
              </a:xfrm>
              <a:prstGeom prst="rect">
                <a:avLst/>
              </a:prstGeom>
              <a:blipFill>
                <a:blip r:embed="rId3"/>
                <a:stretch>
                  <a:fillRect l="-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8BBF979-348A-47D3-95C2-950823375CEC}"/>
                  </a:ext>
                </a:extLst>
              </p:cNvPr>
              <p:cNvSpPr/>
              <p:nvPr/>
            </p:nvSpPr>
            <p:spPr>
              <a:xfrm>
                <a:off x="2411801" y="2646226"/>
                <a:ext cx="2753511" cy="381451"/>
              </a:xfrm>
              <a:prstGeom prst="rect">
                <a:avLst/>
              </a:prstGeom>
            </p:spPr>
            <p:txBody>
              <a:bodyPr wrap="none">
                <a:spAutoFit/>
              </a:bodyPr>
              <a:lstStyle/>
              <a:p>
                <a:pPr lvl="0"/>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S</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产生一个模拟的图像库</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𝐼</m:t>
                        </m:r>
                      </m:e>
                      <m:sup>
                        <m:r>
                          <a:rPr lang="zh-CN" altLang="en-US" i="1">
                            <a:solidFill>
                              <a:prstClr val="black"/>
                            </a:solidFill>
                            <a:latin typeface="Cambria Math" panose="02040503050406030204" pitchFamily="18" charset="0"/>
                          </a:rPr>
                          <m:t>‘</m:t>
                        </m:r>
                      </m:sup>
                    </m:sSup>
                  </m:oMath>
                </a14:m>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17" name="矩形 16">
                <a:extLst>
                  <a:ext uri="{FF2B5EF4-FFF2-40B4-BE49-F238E27FC236}">
                    <a16:creationId xmlns:a16="http://schemas.microsoft.com/office/drawing/2014/main" id="{B8BBF979-348A-47D3-95C2-950823375CEC}"/>
                  </a:ext>
                </a:extLst>
              </p:cNvPr>
              <p:cNvSpPr>
                <a:spLocks noRot="1" noChangeAspect="1" noMove="1" noResize="1" noEditPoints="1" noAdjustHandles="1" noChangeArrowheads="1" noChangeShapeType="1" noTextEdit="1"/>
              </p:cNvSpPr>
              <p:nvPr/>
            </p:nvSpPr>
            <p:spPr>
              <a:xfrm>
                <a:off x="2411801" y="2646226"/>
                <a:ext cx="2753511" cy="381451"/>
              </a:xfrm>
              <a:prstGeom prst="rect">
                <a:avLst/>
              </a:prstGeom>
              <a:blipFill>
                <a:blip r:embed="rId4"/>
                <a:stretch>
                  <a:fillRect l="-1996" t="-4762"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BF0D8F6-44CD-4514-92DF-CC293C623734}"/>
                  </a:ext>
                </a:extLst>
              </p:cNvPr>
              <p:cNvSpPr txBox="1"/>
              <p:nvPr/>
            </p:nvSpPr>
            <p:spPr>
              <a:xfrm>
                <a:off x="2324465" y="4426443"/>
                <a:ext cx="7802485" cy="554960"/>
              </a:xfrm>
              <a:prstGeom prst="rect">
                <a:avLst/>
              </a:prstGeom>
              <a:noFill/>
            </p:spPr>
            <p:txBody>
              <a:bodyPr wrap="square" rtlCol="0">
                <a:spAutoFit/>
              </a:bodyPr>
              <a:lstStyle/>
              <a:p>
                <a:pPr lvl="0"/>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Storage Leakage={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sub>
                    </m:sSub>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14:m>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𝐼𝐷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𝑄</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𝐼𝐷</m:t>
                        </m:r>
                      </m:e>
                      <m:sub>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𝑈</m:t>
                            </m:r>
                          </m:e>
                          <m:sub>
                            <m:r>
                              <a:rPr lang="en-US" altLang="zh-CN" b="0" i="1" smtClean="0">
                                <a:solidFill>
                                  <a:prstClr val="black"/>
                                </a:solidFill>
                                <a:latin typeface="Cambria Math" panose="02040503050406030204" pitchFamily="18" charset="0"/>
                              </a:rPr>
                              <m:t>𝐼</m:t>
                            </m:r>
                          </m:sub>
                        </m:sSub>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lang="en-US" altLang="zh-CN" b="0" i="1" smtClean="0">
                        <a:solidFill>
                          <a:prstClr val="black"/>
                        </a:solidFill>
                        <a:latin typeface="Cambria Math" panose="02040503050406030204" pitchFamily="18" charset="0"/>
                      </a:rPr>
                      <m:t>𝑤</m:t>
                    </m:r>
                    <m:r>
                      <a:rPr lang="en-US" altLang="zh-CN" b="0" i="1" smtClean="0">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h</m:t>
                    </m:r>
                    <m:r>
                      <a:rPr lang="en-US" altLang="zh-CN" b="0" i="1" smtClean="0">
                        <a:solidFill>
                          <a:prstClr val="black"/>
                        </a:solidFill>
                        <a:latin typeface="Cambria Math" panose="02040503050406030204" pitchFamily="18" charset="0"/>
                      </a:rPr>
                      <m:t>,</m:t>
                    </m:r>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𝐼𝐷</m:t>
                            </m:r>
                          </m:e>
                          <m:sub>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𝑣𝑤</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𝑓𝑟𝑒𝑞</m:t>
                            </m:r>
                          </m:e>
                          <m:sub>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𝐼𝐷</m:t>
                                </m:r>
                              </m:e>
                              <m:sub>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𝑣𝑤</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sub>
                                </m:sSub>
                              </m:sub>
                            </m:sSub>
                          </m:sub>
                          <m:sup>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𝐼𝐷</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m:t>
                                </m:r>
                              </m:sub>
                            </m:sSub>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𝑤</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oMath>
                </a14:m>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1BF0D8F6-44CD-4514-92DF-CC293C623734}"/>
                  </a:ext>
                </a:extLst>
              </p:cNvPr>
              <p:cNvSpPr txBox="1">
                <a:spLocks noRot="1" noChangeAspect="1" noMove="1" noResize="1" noEditPoints="1" noAdjustHandles="1" noChangeArrowheads="1" noChangeShapeType="1" noTextEdit="1"/>
              </p:cNvSpPr>
              <p:nvPr/>
            </p:nvSpPr>
            <p:spPr>
              <a:xfrm>
                <a:off x="2324465" y="4426443"/>
                <a:ext cx="7802485" cy="554960"/>
              </a:xfrm>
              <a:prstGeom prst="rect">
                <a:avLst/>
              </a:prstGeom>
              <a:blipFill>
                <a:blip r:embed="rId5"/>
                <a:stretch>
                  <a:fillRect l="-625" b="-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E2B982E-CD8A-4E1F-9F46-EDAEA7E9EE54}"/>
                  </a:ext>
                </a:extLst>
              </p:cNvPr>
              <p:cNvSpPr/>
              <p:nvPr/>
            </p:nvSpPr>
            <p:spPr>
              <a:xfrm>
                <a:off x="2411801" y="5069271"/>
                <a:ext cx="1520801" cy="381451"/>
              </a:xfrm>
              <a:prstGeom prst="rect">
                <a:avLst/>
              </a:prstGeom>
            </p:spPr>
            <p:txBody>
              <a:bodyPr wrap="none">
                <a:spAutoFit/>
              </a:bodyPr>
              <a:lstStyle/>
              <a:p>
                <a:pPr lvl="0"/>
                <a:r>
                  <a:rPr lang="en-US" altLang="zh-CN" dirty="0">
                    <a:solidFill>
                      <a:prstClr val="black"/>
                    </a:solidFill>
                  </a:rPr>
                  <a:t>S</a:t>
                </a:r>
                <a:r>
                  <a:rPr lang="zh-CN" altLang="en-US" dirty="0">
                    <a:solidFill>
                      <a:prstClr val="black"/>
                    </a:solidFill>
                  </a:rPr>
                  <a:t>产生</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𝐼</m:t>
                        </m:r>
                      </m:e>
                      <m:sup>
                        <m:r>
                          <a:rPr lang="zh-CN" altLang="en-US" i="1">
                            <a:solidFill>
                              <a:prstClr val="black"/>
                            </a:solidFill>
                            <a:latin typeface="Cambria Math" panose="02040503050406030204" pitchFamily="18" charset="0"/>
                          </a:rPr>
                          <m:t>‘</m:t>
                        </m:r>
                      </m:sup>
                    </m:sSup>
                    <m:r>
                      <a:rPr lang="zh-CN" altLang="en-US" i="1">
                        <a:solidFill>
                          <a:prstClr val="black"/>
                        </a:solidFill>
                        <a:latin typeface="Cambria Math" panose="02040503050406030204" pitchFamily="18" charset="0"/>
                      </a:rPr>
                      <m:t>，</m:t>
                    </m:r>
                  </m:oMath>
                </a14:m>
                <a:r>
                  <a:rPr lang="en-US" altLang="zh-CN" dirty="0">
                    <a:solidFill>
                      <a:prstClr val="black"/>
                    </a:solidFill>
                  </a:rPr>
                  <a:t>w*h</a:t>
                </a:r>
                <a:endParaRPr lang="zh-CN" altLang="en-US" dirty="0">
                  <a:solidFill>
                    <a:prstClr val="black"/>
                  </a:solidFill>
                </a:endParaRPr>
              </a:p>
            </p:txBody>
          </p:sp>
        </mc:Choice>
        <mc:Fallback xmlns="">
          <p:sp>
            <p:nvSpPr>
              <p:cNvPr id="2" name="矩形 1">
                <a:extLst>
                  <a:ext uri="{FF2B5EF4-FFF2-40B4-BE49-F238E27FC236}">
                    <a16:creationId xmlns:a16="http://schemas.microsoft.com/office/drawing/2014/main" id="{FE2B982E-CD8A-4E1F-9F46-EDAEA7E9EE54}"/>
                  </a:ext>
                </a:extLst>
              </p:cNvPr>
              <p:cNvSpPr>
                <a:spLocks noRot="1" noChangeAspect="1" noMove="1" noResize="1" noEditPoints="1" noAdjustHandles="1" noChangeArrowheads="1" noChangeShapeType="1" noTextEdit="1"/>
              </p:cNvSpPr>
              <p:nvPr/>
            </p:nvSpPr>
            <p:spPr>
              <a:xfrm>
                <a:off x="2411801" y="5069271"/>
                <a:ext cx="1520801" cy="381451"/>
              </a:xfrm>
              <a:prstGeom prst="rect">
                <a:avLst/>
              </a:prstGeom>
              <a:blipFill>
                <a:blip r:embed="rId6"/>
                <a:stretch>
                  <a:fillRect l="-3614" t="-6452" r="-4016" b="-25806"/>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E00D5865-11E8-49E7-8434-C219DB2CD8AB}"/>
              </a:ext>
            </a:extLst>
          </p:cNvPr>
          <p:cNvSpPr/>
          <p:nvPr/>
        </p:nvSpPr>
        <p:spPr>
          <a:xfrm>
            <a:off x="2555110" y="1167862"/>
            <a:ext cx="3005951" cy="369332"/>
          </a:xfrm>
          <a:prstGeom prst="rect">
            <a:avLst/>
          </a:prstGeom>
        </p:spPr>
        <p:txBody>
          <a:bodyPr wrap="none">
            <a:spAutoFit/>
          </a:bodyPr>
          <a:lstStyle/>
          <a:p>
            <a:pPr lvl="0"/>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敌手</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诚实但好奇的云管理员</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6E9A5EA-6890-4370-AAD3-152AD2A27DAB}"/>
                  </a:ext>
                </a:extLst>
              </p:cNvPr>
              <p:cNvSpPr/>
              <p:nvPr/>
            </p:nvSpPr>
            <p:spPr>
              <a:xfrm>
                <a:off x="2411801" y="3066332"/>
                <a:ext cx="8900364" cy="658450"/>
              </a:xfrm>
              <a:prstGeom prst="rect">
                <a:avLst/>
              </a:prstGeom>
            </p:spPr>
            <p:txBody>
              <a:bodyPr wrap="square">
                <a:spAutoFit/>
              </a:bodyPr>
              <a:lstStyle/>
              <a:p>
                <a:r>
                  <a:rPr lang="zh-CN" altLang="en-US" dirty="0"/>
                  <a:t>首先对其颜色值进行伪随机排列，然后通过伪随机生成器对其像素位置进行随机交换，由于这些加密原语（</a:t>
                </a:r>
                <a:r>
                  <a:rPr lang="en-US" altLang="zh-CN" dirty="0"/>
                  <a:t>PRPs</a:t>
                </a:r>
                <a:r>
                  <a:rPr lang="zh-CN" altLang="en-US" dirty="0"/>
                  <a:t>和</a:t>
                </a:r>
                <a:r>
                  <a:rPr lang="en-US" altLang="zh-CN" dirty="0"/>
                  <a:t>PRGs</a:t>
                </a:r>
                <a:r>
                  <a:rPr lang="zh-CN" altLang="en-US" dirty="0"/>
                  <a:t>）的属性，</a:t>
                </a:r>
                <a:r>
                  <a:rPr lang="en-US" altLang="zh-CN" dirty="0">
                    <a:solidFill>
                      <a:prstClr val="black"/>
                    </a:solidFill>
                  </a:rPr>
                  <a:t> </a:t>
                </a:r>
                <a14:m>
                  <m:oMath xmlns:m="http://schemas.openxmlformats.org/officeDocument/2006/math">
                    <m:sSup>
                      <m:sSupPr>
                        <m:ctrlPr>
                          <a:rPr lang="en-US" altLang="zh-CN" i="1">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𝐼</m:t>
                        </m:r>
                      </m:e>
                      <m:sup>
                        <m:r>
                          <a:rPr lang="zh-CN" altLang="en-US" i="1">
                            <a:solidFill>
                              <a:prstClr val="black"/>
                            </a:solidFill>
                            <a:latin typeface="Cambria Math" panose="02040503050406030204" pitchFamily="18" charset="0"/>
                          </a:rPr>
                          <m:t>‘</m:t>
                        </m:r>
                      </m:sup>
                    </m:sSup>
                    <m:r>
                      <a:rPr lang="zh-CN" altLang="en-US" i="1">
                        <a:solidFill>
                          <a:prstClr val="black"/>
                        </a:solidFill>
                        <a:latin typeface="Cambria Math" panose="02040503050406030204" pitchFamily="18" charset="0"/>
                      </a:rPr>
                      <m:t>和</m:t>
                    </m:r>
                  </m:oMath>
                </a14:m>
                <a:r>
                  <a:rPr lang="en-US" altLang="zh-CN" dirty="0"/>
                  <a:t>I</a:t>
                </a:r>
                <a:r>
                  <a:rPr lang="zh-CN" altLang="en-US" dirty="0"/>
                  <a:t>在计算上不可区分</a:t>
                </a:r>
              </a:p>
            </p:txBody>
          </p:sp>
        </mc:Choice>
        <mc:Fallback xmlns="">
          <p:sp>
            <p:nvSpPr>
              <p:cNvPr id="4" name="矩形 3">
                <a:extLst>
                  <a:ext uri="{FF2B5EF4-FFF2-40B4-BE49-F238E27FC236}">
                    <a16:creationId xmlns:a16="http://schemas.microsoft.com/office/drawing/2014/main" id="{26E9A5EA-6890-4370-AAD3-152AD2A27DAB}"/>
                  </a:ext>
                </a:extLst>
              </p:cNvPr>
              <p:cNvSpPr>
                <a:spLocks noRot="1" noChangeAspect="1" noMove="1" noResize="1" noEditPoints="1" noAdjustHandles="1" noChangeArrowheads="1" noChangeShapeType="1" noTextEdit="1"/>
              </p:cNvSpPr>
              <p:nvPr/>
            </p:nvSpPr>
            <p:spPr>
              <a:xfrm>
                <a:off x="2411801" y="3066332"/>
                <a:ext cx="8900364" cy="658450"/>
              </a:xfrm>
              <a:prstGeom prst="rect">
                <a:avLst/>
              </a:prstGeom>
              <a:blipFill>
                <a:blip r:embed="rId7"/>
                <a:stretch>
                  <a:fillRect l="-616" t="-4630" r="-411" b="-13889"/>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A058256A-57BA-4AAB-8FF0-008005378EEC}"/>
              </a:ext>
            </a:extLst>
          </p:cNvPr>
          <p:cNvSpPr/>
          <p:nvPr/>
        </p:nvSpPr>
        <p:spPr>
          <a:xfrm>
            <a:off x="2377305" y="5538590"/>
            <a:ext cx="1800493" cy="369332"/>
          </a:xfrm>
          <a:prstGeom prst="rect">
            <a:avLst/>
          </a:prstGeom>
        </p:spPr>
        <p:txBody>
          <a:bodyPr wrap="none">
            <a:spAutoFit/>
          </a:bodyPr>
          <a:lstStyle/>
          <a:p>
            <a:pPr lvl="0"/>
            <a:r>
              <a:rPr lang="zh-CN" altLang="en-US" dirty="0">
                <a:solidFill>
                  <a:prstClr val="black"/>
                </a:solidFill>
              </a:rPr>
              <a:t>归约到加密算法</a:t>
            </a:r>
          </a:p>
        </p:txBody>
      </p:sp>
    </p:spTree>
    <p:extLst>
      <p:ext uri="{BB962C8B-B14F-4D97-AF65-F5344CB8AC3E}">
        <p14:creationId xmlns:p14="http://schemas.microsoft.com/office/powerpoint/2010/main" val="158745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2244525"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安全性分析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 name="矩形 2">
            <a:extLst>
              <a:ext uri="{FF2B5EF4-FFF2-40B4-BE49-F238E27FC236}">
                <a16:creationId xmlns:a16="http://schemas.microsoft.com/office/drawing/2014/main" id="{F03AAEC9-4619-4DDD-B881-08BB6B49A3B5}"/>
              </a:ext>
            </a:extLst>
          </p:cNvPr>
          <p:cNvSpPr/>
          <p:nvPr/>
        </p:nvSpPr>
        <p:spPr>
          <a:xfrm>
            <a:off x="1318361" y="4147849"/>
            <a:ext cx="6096000" cy="461665"/>
          </a:xfrm>
          <a:prstGeom prst="rect">
            <a:avLst/>
          </a:prstGeom>
        </p:spPr>
        <p:txBody>
          <a:bodyPr>
            <a:spAutoFit/>
          </a:bodyPr>
          <a:lstStyle/>
          <a:p>
            <a:r>
              <a:rPr lang="zh-CN" altLang="en-US" sz="2400" dirty="0"/>
              <a:t>移除时：</a:t>
            </a:r>
            <a:endParaRPr lang="en-US" altLang="zh-CN" sz="2400"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EB537F7-C623-4875-B10C-CD5212B300CC}"/>
                  </a:ext>
                </a:extLst>
              </p:cNvPr>
              <p:cNvSpPr/>
              <p:nvPr/>
            </p:nvSpPr>
            <p:spPr>
              <a:xfrm>
                <a:off x="1318360" y="5544019"/>
                <a:ext cx="9167459" cy="369332"/>
              </a:xfrm>
              <a:prstGeom prst="rect">
                <a:avLst/>
              </a:prstGeom>
            </p:spPr>
            <p:txBody>
              <a:bodyPr wrap="square">
                <a:spAutoFit/>
              </a:bodyPr>
              <a:lstStyle/>
              <a:p>
                <a:r>
                  <a:rPr lang="zh-CN" altLang="en-US" dirty="0"/>
                  <a:t>移除标记的不可区分性来自于生成确定性标识符</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i="1">
                            <a:latin typeface="Cambria Math" panose="02040503050406030204" pitchFamily="18" charset="0"/>
                          </a:rPr>
                          <m:t>𝑅</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i="1">
                            <a:latin typeface="Cambria Math" panose="02040503050406030204" pitchFamily="18" charset="0"/>
                          </a:rPr>
                          <m:t>𝐼</m:t>
                        </m:r>
                      </m:sub>
                    </m:sSub>
                  </m:oMath>
                </a14:m>
                <a:r>
                  <a:rPr lang="zh-CN" altLang="en-US" dirty="0"/>
                  <a:t>时使用的</a:t>
                </a:r>
                <a:r>
                  <a:rPr lang="en-US" altLang="zh-CN" dirty="0"/>
                  <a:t>PRP</a:t>
                </a:r>
                <a:r>
                  <a:rPr lang="zh-CN" altLang="en-US" dirty="0"/>
                  <a:t>算法的不可区分性。</a:t>
                </a:r>
              </a:p>
            </p:txBody>
          </p:sp>
        </mc:Choice>
        <mc:Fallback xmlns="">
          <p:sp>
            <p:nvSpPr>
              <p:cNvPr id="5" name="矩形 4">
                <a:extLst>
                  <a:ext uri="{FF2B5EF4-FFF2-40B4-BE49-F238E27FC236}">
                    <a16:creationId xmlns:a16="http://schemas.microsoft.com/office/drawing/2014/main" id="{8EB537F7-C623-4875-B10C-CD5212B300CC}"/>
                  </a:ext>
                </a:extLst>
              </p:cNvPr>
              <p:cNvSpPr>
                <a:spLocks noRot="1" noChangeAspect="1" noMove="1" noResize="1" noEditPoints="1" noAdjustHandles="1" noChangeArrowheads="1" noChangeShapeType="1" noTextEdit="1"/>
              </p:cNvSpPr>
              <p:nvPr/>
            </p:nvSpPr>
            <p:spPr>
              <a:xfrm>
                <a:off x="1318360" y="5544019"/>
                <a:ext cx="9167459" cy="369332"/>
              </a:xfrm>
              <a:prstGeom prst="rect">
                <a:avLst/>
              </a:prstGeom>
              <a:blipFill>
                <a:blip r:embed="rId3"/>
                <a:stretch>
                  <a:fillRect l="-532" t="-8197" r="-3059"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0E92A6E-2967-43DB-9D12-47C3654A5996}"/>
                  </a:ext>
                </a:extLst>
              </p:cNvPr>
              <p:cNvSpPr txBox="1"/>
              <p:nvPr/>
            </p:nvSpPr>
            <p:spPr>
              <a:xfrm>
                <a:off x="1318361" y="4845377"/>
                <a:ext cx="4147794" cy="369332"/>
              </a:xfrm>
              <a:prstGeom prst="rect">
                <a:avLst/>
              </a:prstGeom>
              <a:noFill/>
            </p:spPr>
            <p:txBody>
              <a:bodyPr wrap="square" rtlCol="0">
                <a:spAutoFit/>
              </a:bodyPr>
              <a:lstStyle/>
              <a:p>
                <a:r>
                  <a:rPr lang="en-US" altLang="zh-CN" dirty="0"/>
                  <a:t>Remove Leakage={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𝐼𝐷</m:t>
                        </m:r>
                      </m:e>
                      <m:sub>
                        <m:r>
                          <a:rPr lang="en-US" altLang="zh-CN" b="0" i="1" smtClean="0">
                            <a:latin typeface="Cambria Math" panose="02040503050406030204" pitchFamily="18" charset="0"/>
                          </a:rPr>
                          <m:t>𝑅</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b="0" i="1" smtClean="0">
                            <a:latin typeface="Cambria Math" panose="02040503050406030204" pitchFamily="18" charset="0"/>
                          </a:rPr>
                          <m:t>𝐼</m:t>
                        </m:r>
                      </m:sub>
                    </m:sSub>
                  </m:oMath>
                </a14:m>
                <a:r>
                  <a:rPr lang="en-US" altLang="zh-CN" dirty="0"/>
                  <a:t>}</a:t>
                </a:r>
                <a:endParaRPr lang="zh-CN" altLang="en-US" dirty="0"/>
              </a:p>
            </p:txBody>
          </p:sp>
        </mc:Choice>
        <mc:Fallback xmlns="">
          <p:sp>
            <p:nvSpPr>
              <p:cNvPr id="6" name="文本框 5">
                <a:extLst>
                  <a:ext uri="{FF2B5EF4-FFF2-40B4-BE49-F238E27FC236}">
                    <a16:creationId xmlns:a16="http://schemas.microsoft.com/office/drawing/2014/main" id="{90E92A6E-2967-43DB-9D12-47C3654A5996}"/>
                  </a:ext>
                </a:extLst>
              </p:cNvPr>
              <p:cNvSpPr txBox="1">
                <a:spLocks noRot="1" noChangeAspect="1" noMove="1" noResize="1" noEditPoints="1" noAdjustHandles="1" noChangeArrowheads="1" noChangeShapeType="1" noTextEdit="1"/>
              </p:cNvSpPr>
              <p:nvPr/>
            </p:nvSpPr>
            <p:spPr>
              <a:xfrm>
                <a:off x="1318361" y="4845377"/>
                <a:ext cx="4147794" cy="369332"/>
              </a:xfrm>
              <a:prstGeom prst="rect">
                <a:avLst/>
              </a:prstGeom>
              <a:blipFill>
                <a:blip r:embed="rId4"/>
                <a:stretch>
                  <a:fillRect l="-1175" t="-10000" b="-2666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090E9E0E-1746-47D5-B694-A78F668E8BF9}"/>
              </a:ext>
            </a:extLst>
          </p:cNvPr>
          <p:cNvSpPr/>
          <p:nvPr/>
        </p:nvSpPr>
        <p:spPr>
          <a:xfrm>
            <a:off x="1318361" y="1313981"/>
            <a:ext cx="1415772" cy="461665"/>
          </a:xfrm>
          <a:prstGeom prst="rect">
            <a:avLst/>
          </a:prstGeom>
        </p:spPr>
        <p:txBody>
          <a:bodyPr wrap="none">
            <a:spAutoFit/>
          </a:bodyPr>
          <a:lstStyle/>
          <a:p>
            <a:pPr lvl="0"/>
            <a:r>
              <a:rPr lang="zh-CN" altLang="en-US" sz="2400" dirty="0">
                <a:solidFill>
                  <a:prstClr val="black"/>
                </a:solidFill>
              </a:rPr>
              <a:t>查询时：</a:t>
            </a:r>
            <a:endParaRPr lang="en-US" altLang="zh-CN" sz="2400" dirty="0">
              <a:solidFill>
                <a:prstClr val="black"/>
              </a:solidFill>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5D88639-9734-482B-AFDC-D7F609533010}"/>
                  </a:ext>
                </a:extLst>
              </p:cNvPr>
              <p:cNvSpPr txBox="1"/>
              <p:nvPr/>
            </p:nvSpPr>
            <p:spPr>
              <a:xfrm>
                <a:off x="1431482" y="1839935"/>
                <a:ext cx="6788691" cy="581569"/>
              </a:xfrm>
              <a:prstGeom prst="rect">
                <a:avLst/>
              </a:prstGeom>
              <a:noFill/>
            </p:spPr>
            <p:txBody>
              <a:bodyPr wrap="square" rtlCol="0">
                <a:spAutoFit/>
              </a:bodyPr>
              <a:lstStyle/>
              <a:p>
                <a:r>
                  <a:rPr lang="en-US" altLang="zh-CN" dirty="0"/>
                  <a:t>Search Leakage={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𝐼𝐷</m:t>
                        </m:r>
                      </m:e>
                      <m:sub>
                        <m:r>
                          <a:rPr lang="en-US" altLang="zh-CN" b="0" i="1" smtClean="0">
                            <a:latin typeface="Cambria Math" panose="02040503050406030204" pitchFamily="18" charset="0"/>
                          </a:rPr>
                          <m:t>𝑅</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b="0" i="1" smtClean="0">
                            <a:latin typeface="Cambria Math" panose="02040503050406030204" pitchFamily="18" charset="0"/>
                          </a:rPr>
                          <m:t>𝑄</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𝑄</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𝑄</m:t>
                        </m:r>
                      </m:sub>
                    </m:sSub>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𝑣𝑤</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𝑓𝑟𝑒𝑞</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𝑣𝑤</m:t>
                                    </m:r>
                                  </m:e>
                                  <m:sub>
                                    <m:r>
                                      <a:rPr lang="en-US" altLang="zh-CN" i="1">
                                        <a:latin typeface="Cambria Math" panose="02040503050406030204" pitchFamily="18" charset="0"/>
                                      </a:rPr>
                                      <m:t>𝑗</m:t>
                                    </m:r>
                                  </m:sub>
                                </m:sSub>
                              </m:sub>
                            </m:sSub>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𝐼𝐷</m:t>
                                </m:r>
                              </m:e>
                              <m:sub>
                                <m:r>
                                  <a:rPr lang="en-US" altLang="zh-CN" i="1">
                                    <a:latin typeface="Cambria Math" panose="02040503050406030204" pitchFamily="18" charset="0"/>
                                  </a:rPr>
                                  <m:t>𝑄</m:t>
                                </m:r>
                              </m:sub>
                            </m:sSub>
                          </m:sup>
                        </m:sSubSup>
                        <m:r>
                          <a:rPr lang="en-US" altLang="zh-CN" b="0" i="1" smtClean="0">
                            <a:latin typeface="Cambria Math" panose="02040503050406030204" pitchFamily="18" charset="0"/>
                          </a:rPr>
                          <m:t>}</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r>
                              <a:rPr lang="en-US" altLang="zh-CN" i="1">
                                <a:latin typeface="Cambria Math" panose="02040503050406030204" pitchFamily="18" charset="0"/>
                              </a:rPr>
                              <m:t>𝑤</m:t>
                            </m:r>
                          </m:e>
                          <m:sub>
                            <m:r>
                              <a:rPr lang="en-US" altLang="zh-CN" i="1">
                                <a:latin typeface="Cambria Math" panose="02040503050406030204" pitchFamily="18" charset="0"/>
                              </a:rPr>
                              <m:t>𝑄</m:t>
                            </m:r>
                          </m:sub>
                        </m:sSub>
                        <m:r>
                          <a:rPr lang="en-US" altLang="zh-CN" b="0" i="1" smtClean="0">
                            <a:latin typeface="Cambria Math" panose="02040503050406030204" pitchFamily="18" charset="0"/>
                          </a:rPr>
                          <m:t>|</m:t>
                        </m:r>
                      </m:sup>
                    </m:sSubSup>
                  </m:oMath>
                </a14:m>
                <a:r>
                  <a:rPr lang="en-US" altLang="zh-CN" dirty="0"/>
                  <a:t>}</a:t>
                </a:r>
                <a:endParaRPr lang="zh-CN" altLang="en-US" dirty="0"/>
              </a:p>
            </p:txBody>
          </p:sp>
        </mc:Choice>
        <mc:Fallback xmlns="">
          <p:sp>
            <p:nvSpPr>
              <p:cNvPr id="16" name="文本框 15">
                <a:extLst>
                  <a:ext uri="{FF2B5EF4-FFF2-40B4-BE49-F238E27FC236}">
                    <a16:creationId xmlns:a16="http://schemas.microsoft.com/office/drawing/2014/main" id="{15D88639-9734-482B-AFDC-D7F609533010}"/>
                  </a:ext>
                </a:extLst>
              </p:cNvPr>
              <p:cNvSpPr txBox="1">
                <a:spLocks noRot="1" noChangeAspect="1" noMove="1" noResize="1" noEditPoints="1" noAdjustHandles="1" noChangeArrowheads="1" noChangeShapeType="1" noTextEdit="1"/>
              </p:cNvSpPr>
              <p:nvPr/>
            </p:nvSpPr>
            <p:spPr>
              <a:xfrm>
                <a:off x="1431482" y="1839935"/>
                <a:ext cx="6788691" cy="581569"/>
              </a:xfrm>
              <a:prstGeom prst="rect">
                <a:avLst/>
              </a:prstGeom>
              <a:blipFill>
                <a:blip r:embed="rId5"/>
                <a:stretch>
                  <a:fillRect l="-809" b="-4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8BBF979-348A-47D3-95C2-950823375CEC}"/>
                  </a:ext>
                </a:extLst>
              </p:cNvPr>
              <p:cNvSpPr/>
              <p:nvPr/>
            </p:nvSpPr>
            <p:spPr>
              <a:xfrm>
                <a:off x="1431482" y="2499867"/>
                <a:ext cx="2056782" cy="388889"/>
              </a:xfrm>
              <a:prstGeom prst="rect">
                <a:avLst/>
              </a:prstGeom>
            </p:spPr>
            <p:txBody>
              <a:bodyPr wrap="none">
                <a:spAutoFit/>
              </a:bodyPr>
              <a:lstStyle/>
              <a:p>
                <a:r>
                  <a:rPr lang="en-US" altLang="zh-CN" dirty="0"/>
                  <a:t>S</a:t>
                </a:r>
                <a:r>
                  <a:rPr lang="zh-CN" altLang="en-US" dirty="0"/>
                  <a:t>产生</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i="1">
                            <a:latin typeface="Cambria Math" panose="02040503050406030204" pitchFamily="18" charset="0"/>
                          </a:rPr>
                          <m:t>‘</m:t>
                        </m:r>
                      </m:sup>
                    </m:sSup>
                  </m:oMath>
                </a14:m>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𝑤</m:t>
                        </m:r>
                      </m:e>
                      <m:sub>
                        <m:r>
                          <a:rPr lang="en-US" altLang="zh-CN" b="0" i="1" smtClean="0">
                            <a:solidFill>
                              <a:prstClr val="black"/>
                            </a:solidFill>
                            <a:latin typeface="Cambria Math" panose="02040503050406030204" pitchFamily="18" charset="0"/>
                          </a:rPr>
                          <m:t>𝑄</m:t>
                        </m:r>
                      </m:sub>
                    </m:sSub>
                  </m:oMath>
                </a14:m>
                <a:r>
                  <a:rPr lang="zh-CN" altLang="en-US" dirty="0"/>
                  <a:t>*</a:t>
                </a: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m:rPr>
                            <m:sty m:val="p"/>
                          </m:rPr>
                          <a:rPr lang="en-US" altLang="zh-CN" i="1">
                            <a:solidFill>
                              <a:prstClr val="black"/>
                            </a:solidFill>
                            <a:latin typeface="Cambria Math" panose="02040503050406030204" pitchFamily="18" charset="0"/>
                          </a:rPr>
                          <m:t>h</m:t>
                        </m:r>
                      </m:e>
                      <m:sub>
                        <m:r>
                          <a:rPr lang="en-US" altLang="zh-CN" i="1">
                            <a:solidFill>
                              <a:prstClr val="black"/>
                            </a:solidFill>
                            <a:latin typeface="Cambria Math" panose="02040503050406030204" pitchFamily="18" charset="0"/>
                          </a:rPr>
                          <m:t>𝑄</m:t>
                        </m:r>
                      </m:sub>
                    </m:sSub>
                  </m:oMath>
                </a14:m>
                <a:endParaRPr lang="zh-CN" altLang="en-US" dirty="0"/>
              </a:p>
            </p:txBody>
          </p:sp>
        </mc:Choice>
        <mc:Fallback xmlns="">
          <p:sp>
            <p:nvSpPr>
              <p:cNvPr id="17" name="矩形 16">
                <a:extLst>
                  <a:ext uri="{FF2B5EF4-FFF2-40B4-BE49-F238E27FC236}">
                    <a16:creationId xmlns:a16="http://schemas.microsoft.com/office/drawing/2014/main" id="{B8BBF979-348A-47D3-95C2-950823375CEC}"/>
                  </a:ext>
                </a:extLst>
              </p:cNvPr>
              <p:cNvSpPr>
                <a:spLocks noRot="1" noChangeAspect="1" noMove="1" noResize="1" noEditPoints="1" noAdjustHandles="1" noChangeArrowheads="1" noChangeShapeType="1" noTextEdit="1"/>
              </p:cNvSpPr>
              <p:nvPr/>
            </p:nvSpPr>
            <p:spPr>
              <a:xfrm>
                <a:off x="1431482" y="2499867"/>
                <a:ext cx="2056782" cy="388889"/>
              </a:xfrm>
              <a:prstGeom prst="rect">
                <a:avLst/>
              </a:prstGeom>
              <a:blipFill>
                <a:blip r:embed="rId6"/>
                <a:stretch>
                  <a:fillRect l="-2671" t="-6250" b="-203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E0D48501-7843-424D-A3A1-DE78FA1CCC0A}"/>
                  </a:ext>
                </a:extLst>
              </p:cNvPr>
              <p:cNvSpPr/>
              <p:nvPr/>
            </p:nvSpPr>
            <p:spPr>
              <a:xfrm>
                <a:off x="1431482" y="3097263"/>
                <a:ext cx="9054338" cy="381451"/>
              </a:xfrm>
              <a:prstGeom prst="rect">
                <a:avLst/>
              </a:prstGeom>
            </p:spPr>
            <p:txBody>
              <a:bodyPr wrap="none">
                <a:spAutoFit/>
              </a:bodyPr>
              <a:lstStyle/>
              <a:p>
                <a:r>
                  <a:rPr lang="en-US" altLang="zh-CN" dirty="0"/>
                  <a:t>Q</a:t>
                </a:r>
                <a:r>
                  <a:rPr lang="zh-CN" altLang="en-US" dirty="0"/>
                  <a:t>和</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i="1">
                            <a:latin typeface="Cambria Math" panose="02040503050406030204" pitchFamily="18" charset="0"/>
                          </a:rPr>
                          <m:t>‘</m:t>
                        </m:r>
                      </m:sup>
                    </m:sSup>
                  </m:oMath>
                </a14:m>
                <a:r>
                  <a:rPr lang="zh-CN" altLang="en-US" dirty="0">
                    <a:solidFill>
                      <a:prstClr val="black"/>
                    </a:solidFill>
                  </a:rPr>
                  <a:t>的不可区分性来自基于</a:t>
                </a:r>
                <a:r>
                  <a:rPr lang="en-US" altLang="zh-CN" dirty="0">
                    <a:solidFill>
                      <a:prstClr val="black"/>
                    </a:solidFill>
                  </a:rPr>
                  <a:t>IES-CBIR</a:t>
                </a:r>
                <a:r>
                  <a:rPr lang="zh-CN" altLang="en-US" dirty="0">
                    <a:solidFill>
                      <a:prstClr val="black"/>
                    </a:solidFill>
                  </a:rPr>
                  <a:t>的加密算法，其输出已被证明与模拟输出不可区分</a:t>
                </a:r>
                <a:endParaRPr lang="zh-CN" altLang="en-US" dirty="0"/>
              </a:p>
            </p:txBody>
          </p:sp>
        </mc:Choice>
        <mc:Fallback xmlns="">
          <p:sp>
            <p:nvSpPr>
              <p:cNvPr id="18" name="矩形 17">
                <a:extLst>
                  <a:ext uri="{FF2B5EF4-FFF2-40B4-BE49-F238E27FC236}">
                    <a16:creationId xmlns:a16="http://schemas.microsoft.com/office/drawing/2014/main" id="{E0D48501-7843-424D-A3A1-DE78FA1CCC0A}"/>
                  </a:ext>
                </a:extLst>
              </p:cNvPr>
              <p:cNvSpPr>
                <a:spLocks noRot="1" noChangeAspect="1" noMove="1" noResize="1" noEditPoints="1" noAdjustHandles="1" noChangeArrowheads="1" noChangeShapeType="1" noTextEdit="1"/>
              </p:cNvSpPr>
              <p:nvPr/>
            </p:nvSpPr>
            <p:spPr>
              <a:xfrm>
                <a:off x="1431482" y="3097263"/>
                <a:ext cx="9054338" cy="381451"/>
              </a:xfrm>
              <a:prstGeom prst="rect">
                <a:avLst/>
              </a:prstGeom>
              <a:blipFill>
                <a:blip r:embed="rId7"/>
                <a:stretch>
                  <a:fillRect l="-606" t="-4762" b="-23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378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black">
                    <a:lumMod val="65000"/>
                    <a:lumOff val="35000"/>
                  </a:prstClr>
                </a:solidFill>
                <a:latin typeface="幼圆" panose="02010509060101010101" pitchFamily="49" charset="-122"/>
                <a:ea typeface="幼圆" panose="02010509060101010101" pitchFamily="49" charset="-122"/>
              </a:rPr>
              <a:t>性能</a:t>
            </a: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2" name="图片 1">
            <a:extLst>
              <a:ext uri="{FF2B5EF4-FFF2-40B4-BE49-F238E27FC236}">
                <a16:creationId xmlns:a16="http://schemas.microsoft.com/office/drawing/2014/main" id="{04FF78E8-2F75-4F24-9FD3-AF1B392EA3AC}"/>
              </a:ext>
            </a:extLst>
          </p:cNvPr>
          <p:cNvPicPr>
            <a:picLocks noChangeAspect="1"/>
          </p:cNvPicPr>
          <p:nvPr/>
        </p:nvPicPr>
        <p:blipFill>
          <a:blip r:embed="rId3"/>
          <a:stretch>
            <a:fillRect/>
          </a:stretch>
        </p:blipFill>
        <p:spPr>
          <a:xfrm>
            <a:off x="2725091" y="2385542"/>
            <a:ext cx="6367205" cy="3444376"/>
          </a:xfrm>
          <a:prstGeom prst="rect">
            <a:avLst/>
          </a:prstGeom>
        </p:spPr>
      </p:pic>
      <p:sp>
        <p:nvSpPr>
          <p:cNvPr id="3" name="文本框 2">
            <a:extLst>
              <a:ext uri="{FF2B5EF4-FFF2-40B4-BE49-F238E27FC236}">
                <a16:creationId xmlns:a16="http://schemas.microsoft.com/office/drawing/2014/main" id="{0543F961-CA3C-4862-B6E5-922FE5A7CA9F}"/>
              </a:ext>
            </a:extLst>
          </p:cNvPr>
          <p:cNvSpPr txBox="1"/>
          <p:nvPr/>
        </p:nvSpPr>
        <p:spPr>
          <a:xfrm>
            <a:off x="4977353" y="1522304"/>
            <a:ext cx="3403076" cy="461665"/>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存储</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更新性能</a:t>
            </a:r>
          </a:p>
        </p:txBody>
      </p:sp>
    </p:spTree>
    <p:extLst>
      <p:ext uri="{BB962C8B-B14F-4D97-AF65-F5344CB8AC3E}">
        <p14:creationId xmlns:p14="http://schemas.microsoft.com/office/powerpoint/2010/main" val="18979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性能分析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 name="文本框 2">
            <a:extLst>
              <a:ext uri="{FF2B5EF4-FFF2-40B4-BE49-F238E27FC236}">
                <a16:creationId xmlns:a16="http://schemas.microsoft.com/office/drawing/2014/main" id="{0543F961-CA3C-4862-B6E5-922FE5A7CA9F}"/>
              </a:ext>
            </a:extLst>
          </p:cNvPr>
          <p:cNvSpPr txBox="1"/>
          <p:nvPr/>
        </p:nvSpPr>
        <p:spPr>
          <a:xfrm>
            <a:off x="5561815" y="1428036"/>
            <a:ext cx="34030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rPr>
              <a:t>搜索性能</a:t>
            </a:r>
          </a:p>
        </p:txBody>
      </p:sp>
      <p:pic>
        <p:nvPicPr>
          <p:cNvPr id="4" name="图片 3">
            <a:extLst>
              <a:ext uri="{FF2B5EF4-FFF2-40B4-BE49-F238E27FC236}">
                <a16:creationId xmlns:a16="http://schemas.microsoft.com/office/drawing/2014/main" id="{52EE20F5-C236-46CC-AF1D-6AF32E4FEBCF}"/>
              </a:ext>
            </a:extLst>
          </p:cNvPr>
          <p:cNvPicPr>
            <a:picLocks noChangeAspect="1"/>
          </p:cNvPicPr>
          <p:nvPr/>
        </p:nvPicPr>
        <p:blipFill>
          <a:blip r:embed="rId3"/>
          <a:stretch>
            <a:fillRect/>
          </a:stretch>
        </p:blipFill>
        <p:spPr>
          <a:xfrm>
            <a:off x="3221331" y="2171317"/>
            <a:ext cx="6203385" cy="3810953"/>
          </a:xfrm>
          <a:prstGeom prst="rect">
            <a:avLst/>
          </a:prstGeom>
        </p:spPr>
      </p:pic>
    </p:spTree>
    <p:extLst>
      <p:ext uri="{BB962C8B-B14F-4D97-AF65-F5344CB8AC3E}">
        <p14:creationId xmlns:p14="http://schemas.microsoft.com/office/powerpoint/2010/main" val="133396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性能分析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 name="文本框 2">
            <a:extLst>
              <a:ext uri="{FF2B5EF4-FFF2-40B4-BE49-F238E27FC236}">
                <a16:creationId xmlns:a16="http://schemas.microsoft.com/office/drawing/2014/main" id="{0543F961-CA3C-4862-B6E5-922FE5A7CA9F}"/>
              </a:ext>
            </a:extLst>
          </p:cNvPr>
          <p:cNvSpPr txBox="1"/>
          <p:nvPr/>
        </p:nvSpPr>
        <p:spPr>
          <a:xfrm>
            <a:off x="4835951" y="1410166"/>
            <a:ext cx="34030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rPr>
              <a:t>检索精度与查全率</a:t>
            </a:r>
          </a:p>
        </p:txBody>
      </p:sp>
      <p:pic>
        <p:nvPicPr>
          <p:cNvPr id="2" name="图片 1">
            <a:extLst>
              <a:ext uri="{FF2B5EF4-FFF2-40B4-BE49-F238E27FC236}">
                <a16:creationId xmlns:a16="http://schemas.microsoft.com/office/drawing/2014/main" id="{DB454767-4467-47E5-B08A-DA50E24F22AD}"/>
              </a:ext>
            </a:extLst>
          </p:cNvPr>
          <p:cNvPicPr>
            <a:picLocks noChangeAspect="1"/>
          </p:cNvPicPr>
          <p:nvPr/>
        </p:nvPicPr>
        <p:blipFill>
          <a:blip r:embed="rId3"/>
          <a:stretch>
            <a:fillRect/>
          </a:stretch>
        </p:blipFill>
        <p:spPr>
          <a:xfrm>
            <a:off x="724571" y="2359229"/>
            <a:ext cx="5371429" cy="2742857"/>
          </a:xfrm>
          <a:prstGeom prst="rect">
            <a:avLst/>
          </a:prstGeom>
        </p:spPr>
      </p:pic>
      <p:pic>
        <p:nvPicPr>
          <p:cNvPr id="5" name="图片 4">
            <a:extLst>
              <a:ext uri="{FF2B5EF4-FFF2-40B4-BE49-F238E27FC236}">
                <a16:creationId xmlns:a16="http://schemas.microsoft.com/office/drawing/2014/main" id="{C6D5BEC3-01B5-41FD-B1C1-60F12F94FBBD}"/>
              </a:ext>
            </a:extLst>
          </p:cNvPr>
          <p:cNvPicPr>
            <a:picLocks noChangeAspect="1"/>
          </p:cNvPicPr>
          <p:nvPr/>
        </p:nvPicPr>
        <p:blipFill>
          <a:blip r:embed="rId4"/>
          <a:stretch>
            <a:fillRect/>
          </a:stretch>
        </p:blipFill>
        <p:spPr>
          <a:xfrm>
            <a:off x="6875848" y="3121133"/>
            <a:ext cx="5133333" cy="1219048"/>
          </a:xfrm>
          <a:prstGeom prst="rect">
            <a:avLst/>
          </a:prstGeom>
        </p:spPr>
      </p:pic>
    </p:spTree>
    <p:extLst>
      <p:ext uri="{BB962C8B-B14F-4D97-AF65-F5344CB8AC3E}">
        <p14:creationId xmlns:p14="http://schemas.microsoft.com/office/powerpoint/2010/main" val="398638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00860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背景</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2" name="矩形 1">
            <a:extLst>
              <a:ext uri="{FF2B5EF4-FFF2-40B4-BE49-F238E27FC236}">
                <a16:creationId xmlns:a16="http://schemas.microsoft.com/office/drawing/2014/main" id="{2609DB21-14B3-4049-B8C3-2F9F37CDCE7A}"/>
              </a:ext>
            </a:extLst>
          </p:cNvPr>
          <p:cNvSpPr/>
          <p:nvPr/>
        </p:nvSpPr>
        <p:spPr>
          <a:xfrm>
            <a:off x="2232187" y="1098495"/>
            <a:ext cx="7727625" cy="2862322"/>
          </a:xfrm>
          <a:prstGeom prst="rect">
            <a:avLst/>
          </a:prstGeom>
        </p:spPr>
        <p:txBody>
          <a:bodyPr wrap="square">
            <a:spAutoFit/>
          </a:bodyPr>
          <a:lstStyle/>
          <a:p>
            <a:r>
              <a:rPr lang="en-US" altLang="zh-CN" dirty="0">
                <a:latin typeface="Arial" panose="020B0604020202020204" pitchFamily="34" charset="0"/>
              </a:rPr>
              <a:t>Visual data</a:t>
            </a:r>
            <a:r>
              <a:rPr lang="zh-CN" altLang="en-US" dirty="0">
                <a:latin typeface="Arial" panose="020B0604020202020204" pitchFamily="34" charset="0"/>
              </a:rPr>
              <a:t>是公司和个人使用场景中全球互联网流量的最大份额之一。每天生成和共享的图像、图形和照片的数量，特别是通过移动设备，正以越来越快的速度增长。</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在资源受限的移动设备中对如此大量数据的存储需求一直是数据外包服务的一个驱动因素，例如那些利用云存储和计算解决方案的服务。据报道，这类服务（如</a:t>
            </a:r>
            <a:r>
              <a:rPr lang="en-US" altLang="zh-CN" dirty="0">
                <a:latin typeface="Arial" panose="020B0604020202020204" pitchFamily="34" charset="0"/>
              </a:rPr>
              <a:t>Instagram</a:t>
            </a:r>
            <a:r>
              <a:rPr lang="zh-CN" altLang="en-US" dirty="0">
                <a:latin typeface="Arial" panose="020B0604020202020204" pitchFamily="34" charset="0"/>
              </a:rPr>
              <a:t>和</a:t>
            </a:r>
            <a:r>
              <a:rPr lang="en-US" altLang="zh-CN" dirty="0">
                <a:latin typeface="Arial" panose="020B0604020202020204" pitchFamily="34" charset="0"/>
              </a:rPr>
              <a:t>Flickr</a:t>
            </a:r>
            <a:r>
              <a:rPr lang="zh-CN" altLang="en-US" dirty="0">
                <a:latin typeface="Arial" panose="020B0604020202020204" pitchFamily="34" charset="0"/>
              </a:rPr>
              <a:t>）是增长最快的互联网服务之一。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此外，公共和私有存储库中大量图像的可用性也导致了对基于内容的搜索和检索解决方案（</a:t>
            </a:r>
            <a:r>
              <a:rPr lang="en-US" altLang="zh-CN" dirty="0">
                <a:latin typeface="Arial" panose="020B0604020202020204" pitchFamily="34" charset="0"/>
              </a:rPr>
              <a:t>CBIR</a:t>
            </a:r>
            <a:r>
              <a:rPr lang="zh-CN" altLang="en-US" dirty="0">
                <a:latin typeface="Arial" panose="020B0604020202020204" pitchFamily="34" charset="0"/>
              </a:rPr>
              <a:t>）的需求。</a:t>
            </a:r>
            <a:endParaRPr lang="zh-CN" altLang="en-US" dirty="0"/>
          </a:p>
        </p:txBody>
      </p:sp>
      <p:sp>
        <p:nvSpPr>
          <p:cNvPr id="3" name="矩形 2">
            <a:extLst>
              <a:ext uri="{FF2B5EF4-FFF2-40B4-BE49-F238E27FC236}">
                <a16:creationId xmlns:a16="http://schemas.microsoft.com/office/drawing/2014/main" id="{84F1EE36-AD89-4125-A2E7-814C906E22B9}"/>
              </a:ext>
            </a:extLst>
          </p:cNvPr>
          <p:cNvSpPr/>
          <p:nvPr/>
        </p:nvSpPr>
        <p:spPr>
          <a:xfrm>
            <a:off x="3304448" y="4032582"/>
            <a:ext cx="4570482" cy="369332"/>
          </a:xfrm>
          <a:prstGeom prst="rect">
            <a:avLst/>
          </a:prstGeom>
        </p:spPr>
        <p:txBody>
          <a:bodyPr wrap="none">
            <a:spAutoFit/>
          </a:bodyPr>
          <a:lstStyle/>
          <a:p>
            <a:r>
              <a:rPr lang="zh-CN" altLang="en-US" dirty="0"/>
              <a:t>外包数据，通常意味着释放对数据的控制权</a:t>
            </a:r>
          </a:p>
        </p:txBody>
      </p:sp>
      <p:sp>
        <p:nvSpPr>
          <p:cNvPr id="4" name="矩形 3">
            <a:extLst>
              <a:ext uri="{FF2B5EF4-FFF2-40B4-BE49-F238E27FC236}">
                <a16:creationId xmlns:a16="http://schemas.microsoft.com/office/drawing/2014/main" id="{A066CF6A-7783-4A9C-A929-0096A2EC5621}"/>
              </a:ext>
            </a:extLst>
          </p:cNvPr>
          <p:cNvSpPr/>
          <p:nvPr/>
        </p:nvSpPr>
        <p:spPr>
          <a:xfrm>
            <a:off x="3304448" y="4711377"/>
            <a:ext cx="3416320" cy="369332"/>
          </a:xfrm>
          <a:prstGeom prst="rect">
            <a:avLst/>
          </a:prstGeom>
        </p:spPr>
        <p:txBody>
          <a:bodyPr wrap="none">
            <a:spAutoFit/>
          </a:bodyPr>
          <a:lstStyle/>
          <a:p>
            <a:r>
              <a:rPr lang="zh-CN" altLang="en-US" dirty="0">
                <a:solidFill>
                  <a:schemeClr val="accent2"/>
                </a:solidFill>
              </a:rPr>
              <a:t>云提供商在保护隐私方面不可靠</a:t>
            </a:r>
          </a:p>
        </p:txBody>
      </p:sp>
      <p:sp>
        <p:nvSpPr>
          <p:cNvPr id="5" name="矩形 4">
            <a:extLst>
              <a:ext uri="{FF2B5EF4-FFF2-40B4-BE49-F238E27FC236}">
                <a16:creationId xmlns:a16="http://schemas.microsoft.com/office/drawing/2014/main" id="{ED54A043-2279-4C36-B7D7-A318B9098D2A}"/>
              </a:ext>
            </a:extLst>
          </p:cNvPr>
          <p:cNvSpPr/>
          <p:nvPr/>
        </p:nvSpPr>
        <p:spPr>
          <a:xfrm>
            <a:off x="3304448" y="5390173"/>
            <a:ext cx="6096000" cy="369332"/>
          </a:xfrm>
          <a:prstGeom prst="rect">
            <a:avLst/>
          </a:prstGeom>
        </p:spPr>
        <p:txBody>
          <a:bodyPr>
            <a:spAutoFit/>
          </a:bodyPr>
          <a:lstStyle/>
          <a:p>
            <a:r>
              <a:rPr lang="zh-CN" altLang="en-US" dirty="0">
                <a:solidFill>
                  <a:schemeClr val="accent1">
                    <a:lumMod val="75000"/>
                  </a:schemeClr>
                </a:solidFill>
              </a:rPr>
              <a:t>恶意或粗心的系统管理员可以完全访问云上的数据</a:t>
            </a:r>
          </a:p>
        </p:txBody>
      </p:sp>
      <p:sp>
        <p:nvSpPr>
          <p:cNvPr id="6" name="矩形 5">
            <a:extLst>
              <a:ext uri="{FF2B5EF4-FFF2-40B4-BE49-F238E27FC236}">
                <a16:creationId xmlns:a16="http://schemas.microsoft.com/office/drawing/2014/main" id="{2816E99D-20F6-4C5E-9A43-5367244BE6AB}"/>
              </a:ext>
            </a:extLst>
          </p:cNvPr>
          <p:cNvSpPr/>
          <p:nvPr/>
        </p:nvSpPr>
        <p:spPr>
          <a:xfrm>
            <a:off x="3304448" y="6068968"/>
            <a:ext cx="5724644" cy="369332"/>
          </a:xfrm>
          <a:prstGeom prst="rect">
            <a:avLst/>
          </a:prstGeom>
        </p:spPr>
        <p:txBody>
          <a:bodyPr wrap="none">
            <a:spAutoFit/>
          </a:bodyPr>
          <a:lstStyle/>
          <a:p>
            <a:r>
              <a:rPr lang="zh-CN" altLang="en-US" dirty="0">
                <a:solidFill>
                  <a:schemeClr val="accent6"/>
                </a:solidFill>
              </a:rPr>
              <a:t>外部黑客可以利用软件漏洞获得对服务器的未授权访问</a:t>
            </a:r>
          </a:p>
        </p:txBody>
      </p:sp>
    </p:spTree>
    <p:extLst>
      <p:ext uri="{BB962C8B-B14F-4D97-AF65-F5344CB8AC3E}">
        <p14:creationId xmlns:p14="http://schemas.microsoft.com/office/powerpoint/2010/main" val="31000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性能分析</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 name="文本框 2">
            <a:extLst>
              <a:ext uri="{FF2B5EF4-FFF2-40B4-BE49-F238E27FC236}">
                <a16:creationId xmlns:a16="http://schemas.microsoft.com/office/drawing/2014/main" id="{0543F961-CA3C-4862-B6E5-922FE5A7CA9F}"/>
              </a:ext>
            </a:extLst>
          </p:cNvPr>
          <p:cNvSpPr txBox="1"/>
          <p:nvPr/>
        </p:nvSpPr>
        <p:spPr>
          <a:xfrm>
            <a:off x="4835951" y="1410166"/>
            <a:ext cx="34030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rPr>
              <a:t>实验安全性评价</a:t>
            </a:r>
          </a:p>
        </p:txBody>
      </p:sp>
      <p:pic>
        <p:nvPicPr>
          <p:cNvPr id="4" name="图片 3">
            <a:extLst>
              <a:ext uri="{FF2B5EF4-FFF2-40B4-BE49-F238E27FC236}">
                <a16:creationId xmlns:a16="http://schemas.microsoft.com/office/drawing/2014/main" id="{167A5780-C3AF-4237-A107-BBBE70D20492}"/>
              </a:ext>
            </a:extLst>
          </p:cNvPr>
          <p:cNvPicPr>
            <a:picLocks noChangeAspect="1"/>
          </p:cNvPicPr>
          <p:nvPr/>
        </p:nvPicPr>
        <p:blipFill>
          <a:blip r:embed="rId3"/>
          <a:stretch>
            <a:fillRect/>
          </a:stretch>
        </p:blipFill>
        <p:spPr>
          <a:xfrm>
            <a:off x="2482673" y="2256019"/>
            <a:ext cx="7226653" cy="3428344"/>
          </a:xfrm>
          <a:prstGeom prst="rect">
            <a:avLst/>
          </a:prstGeom>
        </p:spPr>
      </p:pic>
    </p:spTree>
    <p:extLst>
      <p:ext uri="{BB962C8B-B14F-4D97-AF65-F5344CB8AC3E}">
        <p14:creationId xmlns:p14="http://schemas.microsoft.com/office/powerpoint/2010/main" val="38134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00860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总结</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8" name="矩形 7">
            <a:extLst>
              <a:ext uri="{FF2B5EF4-FFF2-40B4-BE49-F238E27FC236}">
                <a16:creationId xmlns:a16="http://schemas.microsoft.com/office/drawing/2014/main" id="{162706BC-98FD-407B-B570-FC2618CF9FC2}"/>
              </a:ext>
            </a:extLst>
          </p:cNvPr>
          <p:cNvSpPr/>
          <p:nvPr/>
        </p:nvSpPr>
        <p:spPr>
          <a:xfrm>
            <a:off x="1681113" y="1883252"/>
            <a:ext cx="7312058" cy="646331"/>
          </a:xfrm>
          <a:prstGeom prst="rect">
            <a:avLst/>
          </a:prstGeom>
        </p:spPr>
        <p:txBody>
          <a:bodyPr wrap="square">
            <a:spAutoFit/>
          </a:bodyPr>
          <a:lstStyle/>
          <a:p>
            <a:r>
              <a:rPr lang="zh-CN" altLang="en-US" dirty="0"/>
              <a:t>提出了一种新的安全框架，用于大规模动态更新图像存储库的隐私保护、外包存储、搜索和检索，其中</a:t>
            </a:r>
            <a:r>
              <a:rPr lang="zh-CN" altLang="en-US" dirty="0">
                <a:solidFill>
                  <a:schemeClr val="accent1"/>
                </a:solidFill>
              </a:rPr>
              <a:t>减少客户端开销</a:t>
            </a:r>
            <a:r>
              <a:rPr lang="zh-CN" altLang="en-US" dirty="0"/>
              <a:t>是一个核心方面。</a:t>
            </a:r>
          </a:p>
        </p:txBody>
      </p:sp>
      <p:sp>
        <p:nvSpPr>
          <p:cNvPr id="2" name="矩形 1">
            <a:extLst>
              <a:ext uri="{FF2B5EF4-FFF2-40B4-BE49-F238E27FC236}">
                <a16:creationId xmlns:a16="http://schemas.microsoft.com/office/drawing/2014/main" id="{B2CAF00D-2082-43BD-8D35-7684DABF7DA8}"/>
              </a:ext>
            </a:extLst>
          </p:cNvPr>
          <p:cNvSpPr/>
          <p:nvPr/>
        </p:nvSpPr>
        <p:spPr>
          <a:xfrm>
            <a:off x="1681113" y="2781232"/>
            <a:ext cx="7312058" cy="646331"/>
          </a:xfrm>
          <a:prstGeom prst="rect">
            <a:avLst/>
          </a:prstGeom>
        </p:spPr>
        <p:txBody>
          <a:bodyPr wrap="square">
            <a:spAutoFit/>
          </a:bodyPr>
          <a:lstStyle/>
          <a:p>
            <a:r>
              <a:rPr lang="zh-CN" altLang="en-US" dirty="0"/>
              <a:t>将颜色与纹理分离，允许使用具有不同属性的不同加密技术，并允许第三方不受信任的云服务器执行基于隐私保护内容的图像检索。</a:t>
            </a:r>
          </a:p>
        </p:txBody>
      </p:sp>
      <p:sp>
        <p:nvSpPr>
          <p:cNvPr id="3" name="矩形 2">
            <a:extLst>
              <a:ext uri="{FF2B5EF4-FFF2-40B4-BE49-F238E27FC236}">
                <a16:creationId xmlns:a16="http://schemas.microsoft.com/office/drawing/2014/main" id="{57D7C4CB-83D4-44C0-95AC-5EF9A811D841}"/>
              </a:ext>
            </a:extLst>
          </p:cNvPr>
          <p:cNvSpPr/>
          <p:nvPr/>
        </p:nvSpPr>
        <p:spPr>
          <a:xfrm>
            <a:off x="1681113" y="3679212"/>
            <a:ext cx="7312058" cy="646331"/>
          </a:xfrm>
          <a:prstGeom prst="rect">
            <a:avLst/>
          </a:prstGeom>
        </p:spPr>
        <p:txBody>
          <a:bodyPr wrap="square">
            <a:spAutoFit/>
          </a:bodyPr>
          <a:lstStyle/>
          <a:p>
            <a:r>
              <a:rPr lang="zh-CN" altLang="en-US" dirty="0"/>
              <a:t>实验分析表明，该方法在</a:t>
            </a:r>
            <a:r>
              <a:rPr lang="en-US" altLang="zh-CN" dirty="0"/>
              <a:t>CBIR</a:t>
            </a:r>
            <a:r>
              <a:rPr lang="zh-CN" altLang="en-US" dirty="0"/>
              <a:t>中实现了精确性和召回率之间的平衡，同时与其他解决方案相比显示出高性能和可扩展性。</a:t>
            </a:r>
          </a:p>
        </p:txBody>
      </p:sp>
      <p:sp>
        <p:nvSpPr>
          <p:cNvPr id="4" name="矩形 3">
            <a:extLst>
              <a:ext uri="{FF2B5EF4-FFF2-40B4-BE49-F238E27FC236}">
                <a16:creationId xmlns:a16="http://schemas.microsoft.com/office/drawing/2014/main" id="{B2E9EDE4-DDA3-4B93-987C-8E8CAFFE4A4A}"/>
              </a:ext>
            </a:extLst>
          </p:cNvPr>
          <p:cNvSpPr/>
          <p:nvPr/>
        </p:nvSpPr>
        <p:spPr>
          <a:xfrm>
            <a:off x="1681113" y="4547306"/>
            <a:ext cx="7312058" cy="646331"/>
          </a:xfrm>
          <a:prstGeom prst="rect">
            <a:avLst/>
          </a:prstGeom>
        </p:spPr>
        <p:txBody>
          <a:bodyPr wrap="square">
            <a:spAutoFit/>
          </a:bodyPr>
          <a:lstStyle/>
          <a:p>
            <a:r>
              <a:rPr lang="zh-CN" altLang="en-US" dirty="0"/>
              <a:t>一个未来工作方向：研究该方法在图像数据之外的其他领域中的适用性，即在处理数据时分离信息上下文（这里的颜色和纹理）。</a:t>
            </a:r>
          </a:p>
        </p:txBody>
      </p:sp>
    </p:spTree>
    <p:extLst>
      <p:ext uri="{BB962C8B-B14F-4D97-AF65-F5344CB8AC3E}">
        <p14:creationId xmlns:p14="http://schemas.microsoft.com/office/powerpoint/2010/main" val="356135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4663469" y="1518198"/>
            <a:ext cx="2864612" cy="2466670"/>
          </a:xfrm>
          <a:prstGeom prst="rect">
            <a:avLst/>
          </a:prstGeom>
        </p:spPr>
      </p:pic>
      <p:sp>
        <p:nvSpPr>
          <p:cNvPr id="7" name="文本框 6"/>
          <p:cNvSpPr txBox="1"/>
          <p:nvPr/>
        </p:nvSpPr>
        <p:spPr>
          <a:xfrm>
            <a:off x="3088450" y="3984868"/>
            <a:ext cx="4608954" cy="1107996"/>
          </a:xfrm>
          <a:prstGeom prst="rect">
            <a:avLst/>
          </a:prstGeom>
          <a:noFill/>
          <a:effectLst/>
        </p:spPr>
        <p:txBody>
          <a:bodyPr wrap="none" rtlCol="0">
            <a:spAutoFit/>
          </a:bodyPr>
          <a:lstStyle/>
          <a:p>
            <a:r>
              <a:rPr lang="zh-CN" altLang="en-US" sz="6600" b="1" dirty="0">
                <a:solidFill>
                  <a:srgbClr val="00B6B4"/>
                </a:solidFill>
                <a:latin typeface="幼圆" panose="02010509060101010101" pitchFamily="49" charset="-122"/>
                <a:ea typeface="幼圆" panose="02010509060101010101" pitchFamily="49" charset="-122"/>
              </a:rPr>
              <a:t>   </a:t>
            </a:r>
            <a:r>
              <a:rPr lang="en-US" altLang="zh-CN" sz="5400" b="1" dirty="0">
                <a:solidFill>
                  <a:schemeClr val="tx1">
                    <a:lumMod val="65000"/>
                    <a:lumOff val="35000"/>
                  </a:schemeClr>
                </a:solidFill>
                <a:latin typeface="幼圆" panose="02010509060101010101" pitchFamily="49" charset="-122"/>
                <a:ea typeface="幼圆" panose="02010509060101010101" pitchFamily="49" charset="-122"/>
              </a:rPr>
              <a:t>THANK YOU</a:t>
            </a:r>
            <a:endParaRPr lang="zh-CN" altLang="en-US" sz="40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410080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相关</a:t>
            </a:r>
            <a:r>
              <a:rPr kumimoji="0" lang="en-US" altLang="zh-CN" sz="3200" b="1" i="0" u="none" strike="noStrike" kern="1200" cap="none" spc="0" normalizeH="0" baseline="0" noProof="0" dirty="0">
                <a:ln>
                  <a:noFill/>
                </a:ln>
                <a:solidFill>
                  <a:schemeClr val="accent6"/>
                </a:solidFill>
                <a:effectLst/>
                <a:uLnTx/>
                <a:uFillTx/>
                <a:latin typeface="幼圆" panose="02010509060101010101" pitchFamily="49" charset="-122"/>
                <a:ea typeface="幼圆" panose="02010509060101010101" pitchFamily="49" charset="-122"/>
                <a:cs typeface="+mn-cs"/>
              </a:rPr>
              <a:t>SSE</a:t>
            </a: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方案的局限性</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 name="矩形 3">
            <a:extLst>
              <a:ext uri="{FF2B5EF4-FFF2-40B4-BE49-F238E27FC236}">
                <a16:creationId xmlns:a16="http://schemas.microsoft.com/office/drawing/2014/main" id="{4F73CB67-BE78-4B1D-912D-186B3FD54050}"/>
              </a:ext>
            </a:extLst>
          </p:cNvPr>
          <p:cNvSpPr/>
          <p:nvPr/>
        </p:nvSpPr>
        <p:spPr>
          <a:xfrm>
            <a:off x="1607682" y="1251949"/>
            <a:ext cx="9148302" cy="1323439"/>
          </a:xfrm>
          <a:prstGeom prst="rect">
            <a:avLst/>
          </a:prstGeom>
        </p:spPr>
        <p:txBody>
          <a:bodyPr wrap="square">
            <a:spAutoFit/>
          </a:bodyPr>
          <a:lstStyle/>
          <a:p>
            <a:r>
              <a:rPr lang="zh-CN" altLang="en-US" sz="2000" dirty="0">
                <a:latin typeface="华文仿宋" panose="02010600040101010101" pitchFamily="2" charset="-122"/>
                <a:ea typeface="华文仿宋" panose="02010600040101010101" pitchFamily="2" charset="-122"/>
              </a:rPr>
              <a:t>客户端要么需要可信代理，要么必须在本地为其图像编制索引（并对该索引进行加密），这就需要在客户端使用额外的计算能力，并限制了方案在轻量级和移动设备上的实用性。如果考虑动态应用程序场景（图像不断被添加、更新和删除），这就更具限制性。</a:t>
            </a:r>
          </a:p>
        </p:txBody>
      </p:sp>
      <p:sp>
        <p:nvSpPr>
          <p:cNvPr id="2" name="矩形 1">
            <a:extLst>
              <a:ext uri="{FF2B5EF4-FFF2-40B4-BE49-F238E27FC236}">
                <a16:creationId xmlns:a16="http://schemas.microsoft.com/office/drawing/2014/main" id="{C5AA3D1C-6563-4E1C-8762-68BAE6B69AE2}"/>
              </a:ext>
            </a:extLst>
          </p:cNvPr>
          <p:cNvSpPr/>
          <p:nvPr/>
        </p:nvSpPr>
        <p:spPr>
          <a:xfrm>
            <a:off x="1607682" y="3115375"/>
            <a:ext cx="9148301" cy="707886"/>
          </a:xfrm>
          <a:prstGeom prst="rect">
            <a:avLst/>
          </a:prstGeom>
        </p:spPr>
        <p:txBody>
          <a:bodyPr wrap="square">
            <a:spAutoFit/>
          </a:bodyPr>
          <a:lstStyle/>
          <a:p>
            <a:r>
              <a:rPr lang="zh-CN" altLang="en-US" sz="2000" dirty="0">
                <a:latin typeface="华文仿宋" panose="02010600040101010101" pitchFamily="2" charset="-122"/>
                <a:ea typeface="华文仿宋" panose="02010600040101010101" pitchFamily="2" charset="-122"/>
              </a:rPr>
              <a:t>客户端必须将额外的数据传输到云端，导致额外的带宽使用，对用户感知的存储操作延迟产生负面影响。</a:t>
            </a:r>
          </a:p>
        </p:txBody>
      </p:sp>
      <p:sp>
        <p:nvSpPr>
          <p:cNvPr id="3" name="矩形 2">
            <a:extLst>
              <a:ext uri="{FF2B5EF4-FFF2-40B4-BE49-F238E27FC236}">
                <a16:creationId xmlns:a16="http://schemas.microsoft.com/office/drawing/2014/main" id="{876D4E1D-E9EB-45A0-B884-3063311E102C}"/>
              </a:ext>
            </a:extLst>
          </p:cNvPr>
          <p:cNvSpPr/>
          <p:nvPr/>
        </p:nvSpPr>
        <p:spPr>
          <a:xfrm>
            <a:off x="1607682" y="4363249"/>
            <a:ext cx="9233143" cy="1015663"/>
          </a:xfrm>
          <a:prstGeom prst="rect">
            <a:avLst/>
          </a:prstGeom>
        </p:spPr>
        <p:txBody>
          <a:bodyPr wrap="square">
            <a:spAutoFit/>
          </a:bodyPr>
          <a:lstStyle/>
          <a:p>
            <a:r>
              <a:rPr lang="zh-CN" altLang="en-US" sz="2000" dirty="0">
                <a:latin typeface="华文仿宋" panose="02010600040101010101" pitchFamily="2" charset="-122"/>
                <a:ea typeface="华文仿宋" panose="02010600040101010101" pitchFamily="2" charset="-122"/>
              </a:rPr>
              <a:t>使用确定性标识符，泄漏了搜索、访问、相似性和更新模式，这些泄漏会给敌手暴露尽可能多的信息。</a:t>
            </a:r>
            <a:r>
              <a:rPr lang="zh-CN" altLang="en-US" sz="2000" dirty="0">
                <a:solidFill>
                  <a:schemeClr val="accent6"/>
                </a:solidFill>
                <a:latin typeface="华文仿宋" panose="02010600040101010101" pitchFamily="2" charset="-122"/>
                <a:ea typeface="华文仿宋" panose="02010600040101010101" pitchFamily="2" charset="-122"/>
              </a:rPr>
              <a:t>（只要利用确定性方案的高层应用程序控制泄漏给对手的背景信息的数量，那么这些确定性方案仍然可以被证明是安全的）。</a:t>
            </a:r>
            <a:endParaRPr lang="zh-CN" altLang="en-US" sz="2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122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430758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相关</a:t>
            </a:r>
            <a:r>
              <a:rPr kumimoji="0" lang="en-US" altLang="zh-CN" sz="3200" b="1" i="0" u="none" strike="noStrike" kern="1200" cap="none" spc="0" normalizeH="0" baseline="0" noProof="0" dirty="0">
                <a:ln>
                  <a:noFill/>
                </a:ln>
                <a:solidFill>
                  <a:schemeClr val="accent2"/>
                </a:solidFill>
                <a:effectLst/>
                <a:uLnTx/>
                <a:uFillTx/>
                <a:latin typeface="幼圆" panose="02010509060101010101" pitchFamily="49" charset="-122"/>
                <a:ea typeface="幼圆" panose="02010509060101010101" pitchFamily="49" charset="-122"/>
                <a:cs typeface="+mn-cs"/>
              </a:rPr>
              <a:t>PKHE</a:t>
            </a: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方案的局限性</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 name="矩形 3">
            <a:extLst>
              <a:ext uri="{FF2B5EF4-FFF2-40B4-BE49-F238E27FC236}">
                <a16:creationId xmlns:a16="http://schemas.microsoft.com/office/drawing/2014/main" id="{4F73CB67-BE78-4B1D-912D-186B3FD54050}"/>
              </a:ext>
            </a:extLst>
          </p:cNvPr>
          <p:cNvSpPr/>
          <p:nvPr/>
        </p:nvSpPr>
        <p:spPr>
          <a:xfrm>
            <a:off x="1607681" y="1321887"/>
            <a:ext cx="9148302" cy="1015663"/>
          </a:xfrm>
          <a:prstGeom prst="rect">
            <a:avLst/>
          </a:prstGeom>
        </p:spPr>
        <p:txBody>
          <a:bodyPr wrap="square">
            <a:spAutoFit/>
          </a:bodyPr>
          <a:lstStyle/>
          <a:p>
            <a:pPr lvl="0"/>
            <a:r>
              <a:rPr lang="zh-CN" altLang="en-US" sz="2000" dirty="0">
                <a:solidFill>
                  <a:prstClr val="black"/>
                </a:solidFill>
                <a:latin typeface="华文仿宋" panose="02010600040101010101" pitchFamily="2" charset="-122"/>
                <a:ea typeface="华文仿宋" panose="02010600040101010101" pitchFamily="2" charset="-122"/>
              </a:rPr>
              <a:t>一些方案，客户机使用</a:t>
            </a:r>
            <a:r>
              <a:rPr lang="en-US" altLang="zh-CN" sz="2000" dirty="0">
                <a:solidFill>
                  <a:prstClr val="black"/>
                </a:solidFill>
                <a:latin typeface="华文仿宋" panose="02010600040101010101" pitchFamily="2" charset="-122"/>
                <a:ea typeface="华文仿宋" panose="02010600040101010101" pitchFamily="2" charset="-122"/>
              </a:rPr>
              <a:t>PKHE</a:t>
            </a:r>
            <a:r>
              <a:rPr lang="zh-CN" altLang="en-US" sz="2000" dirty="0">
                <a:solidFill>
                  <a:prstClr val="black"/>
                </a:solidFill>
                <a:latin typeface="华文仿宋" panose="02010600040101010101" pitchFamily="2" charset="-122"/>
                <a:ea typeface="华文仿宋" panose="02010600040101010101" pitchFamily="2" charset="-122"/>
              </a:rPr>
              <a:t>方案逐像素加密图像，允许云代表他们处理和索引加密图像，从而避免了基于</a:t>
            </a:r>
            <a:r>
              <a:rPr lang="en-US" altLang="zh-CN" sz="2000" dirty="0">
                <a:solidFill>
                  <a:prstClr val="black"/>
                </a:solidFill>
                <a:latin typeface="华文仿宋" panose="02010600040101010101" pitchFamily="2" charset="-122"/>
                <a:ea typeface="华文仿宋" panose="02010600040101010101" pitchFamily="2" charset="-122"/>
              </a:rPr>
              <a:t>SSE</a:t>
            </a:r>
            <a:r>
              <a:rPr lang="zh-CN" altLang="en-US" sz="2000" dirty="0">
                <a:solidFill>
                  <a:prstClr val="black"/>
                </a:solidFill>
                <a:latin typeface="华文仿宋" panose="02010600040101010101" pitchFamily="2" charset="-122"/>
                <a:ea typeface="华文仿宋" panose="02010600040101010101" pitchFamily="2" charset="-122"/>
              </a:rPr>
              <a:t>的方案的许多实际问题。不幸的是，</a:t>
            </a:r>
            <a:r>
              <a:rPr lang="en-US" altLang="zh-CN" sz="2000" dirty="0">
                <a:solidFill>
                  <a:prstClr val="black"/>
                </a:solidFill>
                <a:latin typeface="华文仿宋" panose="02010600040101010101" pitchFamily="2" charset="-122"/>
                <a:ea typeface="华文仿宋" panose="02010600040101010101" pitchFamily="2" charset="-122"/>
              </a:rPr>
              <a:t>PKHE</a:t>
            </a:r>
            <a:r>
              <a:rPr lang="zh-CN" altLang="en-US" sz="2000" dirty="0">
                <a:solidFill>
                  <a:prstClr val="black"/>
                </a:solidFill>
                <a:latin typeface="华文仿宋" panose="02010600040101010101" pitchFamily="2" charset="-122"/>
                <a:ea typeface="华文仿宋" panose="02010600040101010101" pitchFamily="2" charset="-122"/>
              </a:rPr>
              <a:t>的工作呈现出更高的时空复杂性。</a:t>
            </a:r>
            <a:endParaRPr kumimoji="0" lang="zh-CN" altLang="en-US" sz="20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endParaRPr>
          </a:p>
        </p:txBody>
      </p:sp>
      <p:sp>
        <p:nvSpPr>
          <p:cNvPr id="2" name="矩形 1">
            <a:extLst>
              <a:ext uri="{FF2B5EF4-FFF2-40B4-BE49-F238E27FC236}">
                <a16:creationId xmlns:a16="http://schemas.microsoft.com/office/drawing/2014/main" id="{C5AA3D1C-6563-4E1C-8762-68BAE6B69AE2}"/>
              </a:ext>
            </a:extLst>
          </p:cNvPr>
          <p:cNvSpPr/>
          <p:nvPr/>
        </p:nvSpPr>
        <p:spPr>
          <a:xfrm>
            <a:off x="1607682" y="2581459"/>
            <a:ext cx="9148301" cy="1015663"/>
          </a:xfrm>
          <a:prstGeom prst="rect">
            <a:avLst/>
          </a:prstGeom>
        </p:spPr>
        <p:txBody>
          <a:bodyPr wrap="square">
            <a:spAutoFit/>
          </a:bodyPr>
          <a:lstStyle/>
          <a:p>
            <a:pPr lvl="0"/>
            <a:r>
              <a:rPr lang="zh-CN" altLang="en-US" sz="2000" dirty="0">
                <a:solidFill>
                  <a:prstClr val="black"/>
                </a:solidFill>
                <a:latin typeface="华文仿宋" panose="02010600040101010101" pitchFamily="2" charset="-122"/>
                <a:ea typeface="华文仿宋" panose="02010600040101010101" pitchFamily="2" charset="-122"/>
              </a:rPr>
              <a:t>一些方案，导致显著的密文扩展（对于</a:t>
            </a:r>
            <a:r>
              <a:rPr lang="en-US" altLang="zh-CN" sz="2000" dirty="0">
                <a:solidFill>
                  <a:prstClr val="black"/>
                </a:solidFill>
                <a:latin typeface="华文仿宋" panose="02010600040101010101" pitchFamily="2" charset="-122"/>
                <a:ea typeface="华文仿宋" panose="02010600040101010101" pitchFamily="2" charset="-122"/>
              </a:rPr>
              <a:t>1024</a:t>
            </a:r>
            <a:r>
              <a:rPr lang="zh-CN" altLang="en-US" sz="2000" dirty="0">
                <a:solidFill>
                  <a:prstClr val="black"/>
                </a:solidFill>
                <a:latin typeface="华文仿宋" panose="02010600040101010101" pitchFamily="2" charset="-122"/>
                <a:ea typeface="华文仿宋" panose="02010600040101010101" pitchFamily="2" charset="-122"/>
              </a:rPr>
              <a:t>位的安全密钥大小，每个像素从其传统的</a:t>
            </a:r>
            <a:r>
              <a:rPr lang="en-US" altLang="zh-CN" sz="2000" dirty="0">
                <a:solidFill>
                  <a:prstClr val="black"/>
                </a:solidFill>
                <a:latin typeface="华文仿宋" panose="02010600040101010101" pitchFamily="2" charset="-122"/>
                <a:ea typeface="华文仿宋" panose="02010600040101010101" pitchFamily="2" charset="-122"/>
              </a:rPr>
              <a:t>24</a:t>
            </a:r>
            <a:r>
              <a:rPr lang="zh-CN" altLang="en-US" sz="2000" dirty="0">
                <a:solidFill>
                  <a:prstClr val="black"/>
                </a:solidFill>
                <a:latin typeface="华文仿宋" panose="02010600040101010101" pitchFamily="2" charset="-122"/>
                <a:ea typeface="华文仿宋" panose="02010600040101010101" pitchFamily="2" charset="-122"/>
              </a:rPr>
              <a:t>位表示转换为</a:t>
            </a:r>
            <a:r>
              <a:rPr lang="en-US" altLang="zh-CN" sz="2000" dirty="0">
                <a:solidFill>
                  <a:prstClr val="black"/>
                </a:solidFill>
                <a:latin typeface="华文仿宋" panose="02010600040101010101" pitchFamily="2" charset="-122"/>
                <a:ea typeface="华文仿宋" panose="02010600040101010101" pitchFamily="2" charset="-122"/>
              </a:rPr>
              <a:t>2048</a:t>
            </a:r>
            <a:r>
              <a:rPr lang="zh-CN" altLang="en-US" sz="2000" dirty="0">
                <a:solidFill>
                  <a:prstClr val="black"/>
                </a:solidFill>
                <a:latin typeface="华文仿宋" panose="02010600040101010101" pitchFamily="2" charset="-122"/>
                <a:ea typeface="华文仿宋" panose="02010600040101010101" pitchFamily="2" charset="-122"/>
              </a:rPr>
              <a:t>位密文）、缓慢的加密和解密时间和有限的可伸缩性。并且被证明对于一个典型的云服务器来说要么不安全，要么计算困难</a:t>
            </a:r>
            <a:r>
              <a:rPr lang="en-US" altLang="zh-CN" sz="2000" dirty="0">
                <a:solidFill>
                  <a:prstClr val="black"/>
                </a:solidFill>
                <a:latin typeface="华文仿宋" panose="02010600040101010101" pitchFamily="2" charset="-122"/>
                <a:ea typeface="华文仿宋" panose="02010600040101010101" pitchFamily="2" charset="-122"/>
              </a:rPr>
              <a:t>[30]</a:t>
            </a:r>
            <a:r>
              <a:rPr lang="zh-CN" altLang="en-US" sz="2000" dirty="0">
                <a:solidFill>
                  <a:prstClr val="black"/>
                </a:solidFill>
                <a:latin typeface="华文仿宋" panose="02010600040101010101" pitchFamily="2" charset="-122"/>
                <a:ea typeface="华文仿宋" panose="02010600040101010101" pitchFamily="2" charset="-122"/>
              </a:rPr>
              <a:t>。</a:t>
            </a:r>
            <a:endParaRPr kumimoji="0" lang="zh-CN" altLang="en-US" sz="20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endParaRPr>
          </a:p>
        </p:txBody>
      </p:sp>
      <p:sp>
        <p:nvSpPr>
          <p:cNvPr id="3" name="矩形 2">
            <a:extLst>
              <a:ext uri="{FF2B5EF4-FFF2-40B4-BE49-F238E27FC236}">
                <a16:creationId xmlns:a16="http://schemas.microsoft.com/office/drawing/2014/main" id="{876D4E1D-E9EB-45A0-B884-3063311E102C}"/>
              </a:ext>
            </a:extLst>
          </p:cNvPr>
          <p:cNvSpPr/>
          <p:nvPr/>
        </p:nvSpPr>
        <p:spPr>
          <a:xfrm>
            <a:off x="1683096" y="4146433"/>
            <a:ext cx="9233143" cy="1323439"/>
          </a:xfrm>
          <a:prstGeom prst="rect">
            <a:avLst/>
          </a:prstGeom>
        </p:spPr>
        <p:txBody>
          <a:bodyPr wrap="square">
            <a:spAutoFit/>
          </a:bodyPr>
          <a:lstStyle/>
          <a:p>
            <a:pPr lvl="0"/>
            <a:r>
              <a:rPr lang="zh-CN" altLang="en-US" sz="2000" dirty="0">
                <a:solidFill>
                  <a:prstClr val="black"/>
                </a:solidFill>
                <a:latin typeface="华文仿宋" panose="02010600040101010101" pitchFamily="2" charset="-122"/>
                <a:ea typeface="华文仿宋" panose="02010600040101010101" pitchFamily="2" charset="-122"/>
              </a:rPr>
              <a:t>一些方案，通过用指向密文表的指针替换成对的密文，用所有可能的密文像素值来克服它的一些缺点。这种方法可能会减少加密操作的数量，并在某些用例中最小化密文扩展。然而，</a:t>
            </a:r>
            <a:r>
              <a:rPr lang="en-US" altLang="zh-CN" sz="2000" dirty="0" err="1">
                <a:solidFill>
                  <a:prstClr val="black"/>
                </a:solidFill>
                <a:latin typeface="华文仿宋" panose="02010600040101010101" pitchFamily="2" charset="-122"/>
                <a:ea typeface="华文仿宋" panose="02010600040101010101" pitchFamily="2" charset="-122"/>
              </a:rPr>
              <a:t>Paillier</a:t>
            </a:r>
            <a:r>
              <a:rPr lang="zh-CN" altLang="en-US" sz="2000" dirty="0">
                <a:solidFill>
                  <a:prstClr val="black"/>
                </a:solidFill>
                <a:latin typeface="华文仿宋" panose="02010600040101010101" pitchFamily="2" charset="-122"/>
                <a:ea typeface="华文仿宋" panose="02010600040101010101" pitchFamily="2" charset="-122"/>
              </a:rPr>
              <a:t>加密仍然存在显著的计算开销，限制了该方法的实用性。</a:t>
            </a:r>
            <a:endParaRPr kumimoji="0" lang="zh-CN" altLang="en-US" sz="20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endParaRPr>
          </a:p>
        </p:txBody>
      </p:sp>
    </p:spTree>
    <p:extLst>
      <p:ext uri="{BB962C8B-B14F-4D97-AF65-F5344CB8AC3E}">
        <p14:creationId xmlns:p14="http://schemas.microsoft.com/office/powerpoint/2010/main" val="190627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8965"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IES-CBIR</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2" name="图片 1">
            <a:extLst>
              <a:ext uri="{FF2B5EF4-FFF2-40B4-BE49-F238E27FC236}">
                <a16:creationId xmlns:a16="http://schemas.microsoft.com/office/drawing/2014/main" id="{D01BFDE4-9FA2-4336-A1B9-DE66A099C8A5}"/>
              </a:ext>
            </a:extLst>
          </p:cNvPr>
          <p:cNvPicPr>
            <a:picLocks noChangeAspect="1"/>
          </p:cNvPicPr>
          <p:nvPr/>
        </p:nvPicPr>
        <p:blipFill>
          <a:blip r:embed="rId3"/>
          <a:stretch>
            <a:fillRect/>
          </a:stretch>
        </p:blipFill>
        <p:spPr>
          <a:xfrm>
            <a:off x="353143" y="4159449"/>
            <a:ext cx="11485714" cy="1876190"/>
          </a:xfrm>
          <a:prstGeom prst="rect">
            <a:avLst/>
          </a:prstGeom>
        </p:spPr>
      </p:pic>
      <p:sp>
        <p:nvSpPr>
          <p:cNvPr id="5" name="矩形 4">
            <a:extLst>
              <a:ext uri="{FF2B5EF4-FFF2-40B4-BE49-F238E27FC236}">
                <a16:creationId xmlns:a16="http://schemas.microsoft.com/office/drawing/2014/main" id="{07D95E8B-C4E3-4497-8661-7F15CD89B9CD}"/>
              </a:ext>
            </a:extLst>
          </p:cNvPr>
          <p:cNvSpPr/>
          <p:nvPr/>
        </p:nvSpPr>
        <p:spPr>
          <a:xfrm>
            <a:off x="1856501" y="1088427"/>
            <a:ext cx="8478997" cy="1938992"/>
          </a:xfrm>
          <a:prstGeom prst="rect">
            <a:avLst/>
          </a:prstGeom>
        </p:spPr>
        <p:txBody>
          <a:bodyPr wrap="square">
            <a:spAutoFit/>
          </a:bodyPr>
          <a:lstStyle/>
          <a:p>
            <a:r>
              <a:rPr lang="en-US" altLang="zh-CN" sz="2000" dirty="0">
                <a:latin typeface="华文仿宋" panose="02010600040101010101" pitchFamily="2" charset="-122"/>
                <a:ea typeface="华文仿宋" panose="02010600040101010101" pitchFamily="2" charset="-122"/>
              </a:rPr>
              <a:t>IES-CBIR</a:t>
            </a:r>
            <a:r>
              <a:rPr lang="zh-CN" altLang="en-US" sz="2000" dirty="0">
                <a:latin typeface="华文仿宋" panose="02010600040101010101" pitchFamily="2" charset="-122"/>
                <a:ea typeface="华文仿宋" panose="02010600040101010101" pitchFamily="2" charset="-122"/>
              </a:rPr>
              <a:t>允许设计支持基于颜色特征的基于内容的图像检索（</a:t>
            </a:r>
            <a:r>
              <a:rPr lang="en-US" altLang="zh-CN" sz="2000" dirty="0">
                <a:latin typeface="华文仿宋" panose="02010600040101010101" pitchFamily="2" charset="-122"/>
                <a:ea typeface="华文仿宋" panose="02010600040101010101" pitchFamily="2" charset="-122"/>
              </a:rPr>
              <a:t>CBIR</a:t>
            </a:r>
            <a:r>
              <a:rPr lang="zh-CN" altLang="en-US" sz="2000" dirty="0">
                <a:latin typeface="华文仿宋" panose="02010600040101010101" pitchFamily="2" charset="-122"/>
                <a:ea typeface="华文仿宋" panose="02010600040101010101" pitchFamily="2" charset="-122"/>
              </a:rPr>
              <a:t>）的外包图像存储库系统，同时保护图像所有者和发出查询的其他用户的隐私。</a:t>
            </a:r>
            <a:endParaRPr lang="en-US" altLang="zh-CN" sz="2000" dirty="0">
              <a:latin typeface="华文仿宋" panose="02010600040101010101" pitchFamily="2" charset="-122"/>
              <a:ea typeface="华文仿宋" panose="02010600040101010101" pitchFamily="2" charset="-122"/>
            </a:endParaRPr>
          </a:p>
          <a:p>
            <a:r>
              <a:rPr lang="zh-CN" altLang="en-US" sz="2000" dirty="0">
                <a:latin typeface="华文仿宋" panose="02010600040101010101" pitchFamily="2" charset="-122"/>
                <a:ea typeface="华文仿宋" panose="02010600040101010101" pitchFamily="2" charset="-122"/>
              </a:rPr>
              <a:t>与现有技术相比，</a:t>
            </a:r>
            <a:r>
              <a:rPr lang="en-US" altLang="zh-CN" sz="2000" dirty="0">
                <a:latin typeface="华文仿宋" panose="02010600040101010101" pitchFamily="2" charset="-122"/>
                <a:ea typeface="华文仿宋" panose="02010600040101010101" pitchFamily="2" charset="-122"/>
              </a:rPr>
              <a:t>IES-CBIR</a:t>
            </a:r>
            <a:r>
              <a:rPr lang="zh-CN" altLang="en-US" sz="2000" dirty="0">
                <a:latin typeface="华文仿宋" panose="02010600040101010101" pitchFamily="2" charset="-122"/>
                <a:ea typeface="华文仿宋" panose="02010600040101010101" pitchFamily="2" charset="-122"/>
              </a:rPr>
              <a:t>具有可比的检索精度和更高的计算性能，因为它可以安全地将索引计算转移到云提供商的基础设施，并避免公钥和同态加密。</a:t>
            </a:r>
            <a:r>
              <a:rPr lang="en-US" altLang="zh-CN" sz="2000" dirty="0">
                <a:latin typeface="华文仿宋" panose="02010600040101010101" pitchFamily="2" charset="-122"/>
                <a:ea typeface="华文仿宋" panose="02010600040101010101" pitchFamily="2" charset="-122"/>
              </a:rPr>
              <a:t>IES-CBIR</a:t>
            </a:r>
            <a:r>
              <a:rPr lang="zh-CN" altLang="en-US" sz="2000" dirty="0">
                <a:latin typeface="华文仿宋" panose="02010600040101010101" pitchFamily="2" charset="-122"/>
                <a:ea typeface="华文仿宋" panose="02010600040101010101" pitchFamily="2" charset="-122"/>
              </a:rPr>
              <a:t>还最小化了密文扩展，从而减少了带宽和外包空间需求，增强了对用户感知延迟的积极影响。</a:t>
            </a:r>
          </a:p>
        </p:txBody>
      </p:sp>
    </p:spTree>
    <p:extLst>
      <p:ext uri="{BB962C8B-B14F-4D97-AF65-F5344CB8AC3E}">
        <p14:creationId xmlns:p14="http://schemas.microsoft.com/office/powerpoint/2010/main" val="196613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系统模型</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3" name="图片 2">
            <a:extLst>
              <a:ext uri="{FF2B5EF4-FFF2-40B4-BE49-F238E27FC236}">
                <a16:creationId xmlns:a16="http://schemas.microsoft.com/office/drawing/2014/main" id="{78A8468E-8F62-4E6A-81BA-CDAC3C85A5F3}"/>
              </a:ext>
            </a:extLst>
          </p:cNvPr>
          <p:cNvPicPr>
            <a:picLocks noChangeAspect="1"/>
          </p:cNvPicPr>
          <p:nvPr/>
        </p:nvPicPr>
        <p:blipFill>
          <a:blip r:embed="rId3"/>
          <a:stretch>
            <a:fillRect/>
          </a:stretch>
        </p:blipFill>
        <p:spPr>
          <a:xfrm>
            <a:off x="1930413" y="1067173"/>
            <a:ext cx="8429645" cy="5462884"/>
          </a:xfrm>
          <a:prstGeom prst="rect">
            <a:avLst/>
          </a:prstGeom>
        </p:spPr>
      </p:pic>
    </p:spTree>
    <p:extLst>
      <p:ext uri="{BB962C8B-B14F-4D97-AF65-F5344CB8AC3E}">
        <p14:creationId xmlns:p14="http://schemas.microsoft.com/office/powerpoint/2010/main" val="24246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8965"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IES-CBIR</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 name="矩形 3">
            <a:extLst>
              <a:ext uri="{FF2B5EF4-FFF2-40B4-BE49-F238E27FC236}">
                <a16:creationId xmlns:a16="http://schemas.microsoft.com/office/drawing/2014/main" id="{4F73CB67-BE78-4B1D-912D-186B3FD54050}"/>
              </a:ext>
            </a:extLst>
          </p:cNvPr>
          <p:cNvSpPr/>
          <p:nvPr/>
        </p:nvSpPr>
        <p:spPr>
          <a:xfrm>
            <a:off x="1607683" y="1162370"/>
            <a:ext cx="9148302" cy="830997"/>
          </a:xfrm>
          <a:prstGeom prst="rect">
            <a:avLst/>
          </a:prstGeom>
        </p:spPr>
        <p:txBody>
          <a:bodyPr wrap="square">
            <a:spAutoFit/>
          </a:bodyPr>
          <a:lstStyle/>
          <a:p>
            <a:pPr lvl="0"/>
            <a:r>
              <a:rPr lang="zh-CN" altLang="en-US" sz="2400" dirty="0">
                <a:solidFill>
                  <a:prstClr val="black"/>
                </a:solidFill>
                <a:latin typeface="华文仿宋" panose="02010600040101010101" pitchFamily="2" charset="-122"/>
                <a:ea typeface="华文仿宋" panose="02010600040101010101" pitchFamily="2" charset="-122"/>
              </a:rPr>
              <a:t>对于对象识别，纹理通常比颜色更相关。</a:t>
            </a:r>
            <a:endParaRPr lang="en-US" altLang="zh-CN" sz="2400" dirty="0">
              <a:solidFill>
                <a:prstClr val="black"/>
              </a:solidFill>
              <a:latin typeface="华文仿宋" panose="02010600040101010101" pitchFamily="2" charset="-122"/>
              <a:ea typeface="华文仿宋" panose="02010600040101010101" pitchFamily="2" charset="-122"/>
            </a:endParaRPr>
          </a:p>
          <a:p>
            <a:pPr lvl="0"/>
            <a:r>
              <a:rPr lang="zh-CN" altLang="en-US" sz="2400" dirty="0">
                <a:solidFill>
                  <a:prstClr val="black"/>
                </a:solidFill>
                <a:latin typeface="华文仿宋" panose="02010600040101010101" pitchFamily="2" charset="-122"/>
                <a:ea typeface="华文仿宋" panose="02010600040101010101" pitchFamily="2" charset="-122"/>
              </a:rPr>
              <a:t>用概率性加密保护图像纹理，用确定性加密保护颜色信息。</a:t>
            </a:r>
            <a:endParaRPr kumimoji="0" lang="zh-CN" altLang="en-US" sz="2400" b="0"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cs typeface="+mn-cs"/>
            </a:endParaRPr>
          </a:p>
        </p:txBody>
      </p:sp>
      <p:sp>
        <p:nvSpPr>
          <p:cNvPr id="8" name="矩形 7">
            <a:extLst>
              <a:ext uri="{FF2B5EF4-FFF2-40B4-BE49-F238E27FC236}">
                <a16:creationId xmlns:a16="http://schemas.microsoft.com/office/drawing/2014/main" id="{98612665-5469-4395-BB87-63C96A500EFE}"/>
              </a:ext>
            </a:extLst>
          </p:cNvPr>
          <p:cNvSpPr/>
          <p:nvPr/>
        </p:nvSpPr>
        <p:spPr>
          <a:xfrm>
            <a:off x="1607683" y="2190527"/>
            <a:ext cx="2954655" cy="830997"/>
          </a:xfrm>
          <a:prstGeom prst="rect">
            <a:avLst/>
          </a:prstGeom>
        </p:spPr>
        <p:txBody>
          <a:bodyPr wrap="none">
            <a:spAutoFit/>
          </a:bodyPr>
          <a:lstStyle/>
          <a:p>
            <a:r>
              <a:rPr lang="zh-CN" altLang="en-US" sz="2400" dirty="0">
                <a:solidFill>
                  <a:prstClr val="black"/>
                </a:solidFill>
                <a:latin typeface="华文仿宋" panose="02010600040101010101" pitchFamily="2" charset="-122"/>
                <a:ea typeface="华文仿宋" panose="02010600040101010101" pitchFamily="2" charset="-122"/>
              </a:rPr>
              <a:t>组成：</a:t>
            </a:r>
            <a:endParaRPr lang="en-US" altLang="zh-CN" sz="2400" dirty="0">
              <a:solidFill>
                <a:prstClr val="black"/>
              </a:solidFill>
              <a:latin typeface="华文仿宋" panose="02010600040101010101" pitchFamily="2" charset="-122"/>
              <a:ea typeface="华文仿宋" panose="02010600040101010101" pitchFamily="2" charset="-122"/>
            </a:endParaRPr>
          </a:p>
          <a:p>
            <a:r>
              <a:rPr lang="zh-CN" altLang="en-US" sz="2400" dirty="0">
                <a:solidFill>
                  <a:prstClr val="black"/>
                </a:solidFill>
                <a:latin typeface="华文仿宋" panose="02010600040101010101" pitchFamily="2" charset="-122"/>
                <a:ea typeface="华文仿宋" panose="02010600040101010101" pitchFamily="2" charset="-122"/>
              </a:rPr>
              <a:t>五个多项式时间算法</a:t>
            </a:r>
            <a:endParaRPr lang="zh-CN" altLang="en-US"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974827B-ED78-44EF-8D35-28C4E735B150}"/>
                  </a:ext>
                </a:extLst>
              </p:cNvPr>
              <p:cNvSpPr/>
              <p:nvPr/>
            </p:nvSpPr>
            <p:spPr>
              <a:xfrm>
                <a:off x="1607683" y="3218684"/>
                <a:ext cx="8789842" cy="400110"/>
              </a:xfrm>
              <a:prstGeom prst="rect">
                <a:avLst/>
              </a:prstGeom>
            </p:spPr>
            <p:txBody>
              <a:bodyPr wrap="none">
                <a:spAutoFit/>
              </a:bodyPr>
              <a:lstStyle/>
              <a:p>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GenRK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14:m>
                  <m:oMath xmlns:m="http://schemas.openxmlformats.org/officeDocument/2006/math">
                    <m:sSub>
                      <m:sSubPr>
                        <m:ctrlPr>
                          <a:rPr lang="en-US" altLang="zh-CN" sz="2000" i="1" smtClean="0">
                            <a:solidFill>
                              <a:prstClr val="black"/>
                            </a:solidFill>
                            <a:latin typeface="Cambria Math" panose="02040503050406030204" pitchFamily="18" charset="0"/>
                            <a:ea typeface="华文仿宋" panose="02010600040101010101" pitchFamily="2" charset="-122"/>
                          </a:rPr>
                        </m:ctrlPr>
                      </m:sSubPr>
                      <m:e>
                        <m:r>
                          <m:rPr>
                            <m:sty m:val="p"/>
                          </m:rPr>
                          <a:rPr lang="en-US" altLang="zh-CN" sz="2000" i="1">
                            <a:solidFill>
                              <a:prstClr val="black"/>
                            </a:solidFill>
                            <a:latin typeface="Cambria Math" panose="02040503050406030204" pitchFamily="18" charset="0"/>
                            <a:ea typeface="华文仿宋" panose="02010600040101010101" pitchFamily="2" charset="-122"/>
                          </a:rPr>
                          <m:t>sp</m:t>
                        </m:r>
                      </m:e>
                      <m:sub>
                        <m:r>
                          <a:rPr lang="en-US" altLang="zh-CN" sz="2000" b="0" i="1" smtClean="0">
                            <a:solidFill>
                              <a:prstClr val="black"/>
                            </a:solidFill>
                            <a:latin typeface="Cambria Math" panose="02040503050406030204" pitchFamily="18" charset="0"/>
                            <a:ea typeface="华文仿宋" panose="02010600040101010101" pitchFamily="2" charset="-122"/>
                          </a:rPr>
                          <m:t>𝑟𝑘</m:t>
                        </m:r>
                      </m:sub>
                    </m:sSub>
                  </m:oMath>
                </a14:m>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以安全参数</a:t>
                </a:r>
                <a14:m>
                  <m:oMath xmlns:m="http://schemas.openxmlformats.org/officeDocument/2006/math">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m:rPr>
                            <m:sty m:val="p"/>
                          </m:rPr>
                          <a:rPr lang="en-US" altLang="zh-CN" sz="2000" i="1">
                            <a:solidFill>
                              <a:prstClr val="black"/>
                            </a:solidFill>
                            <a:latin typeface="Cambria Math" panose="02040503050406030204" pitchFamily="18" charset="0"/>
                            <a:ea typeface="华文仿宋" panose="02010600040101010101" pitchFamily="2" charset="-122"/>
                          </a:rPr>
                          <m:t>sp</m:t>
                        </m:r>
                      </m:e>
                      <m:sub>
                        <m:r>
                          <a:rPr lang="en-US" altLang="zh-CN" sz="2000" i="1">
                            <a:solidFill>
                              <a:prstClr val="black"/>
                            </a:solidFill>
                            <a:latin typeface="Cambria Math" panose="02040503050406030204" pitchFamily="18" charset="0"/>
                            <a:ea typeface="华文仿宋" panose="02010600040101010101" pitchFamily="2" charset="-122"/>
                          </a:rPr>
                          <m:t>𝑟𝑘</m:t>
                        </m:r>
                      </m:sub>
                    </m:sSub>
                  </m:oMath>
                </a14:m>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作为输入并生成存储库密钥</a:t>
                </a:r>
                <a:r>
                  <a:rPr lang="en-US" altLang="zh-CN" sz="2000" dirty="0" err="1">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rk</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的概率性算法</a:t>
                </a:r>
                <a:endParaRPr lang="zh-CN" altLang="en-US" sz="1600" dirty="0">
                  <a:latin typeface="华文仿宋" panose="02010600040101010101" pitchFamily="2" charset="-122"/>
                  <a:ea typeface="华文仿宋" panose="02010600040101010101" pitchFamily="2" charset="-122"/>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5974827B-ED78-44EF-8D35-28C4E735B150}"/>
                  </a:ext>
                </a:extLst>
              </p:cNvPr>
              <p:cNvSpPr>
                <a:spLocks noRot="1" noChangeAspect="1" noMove="1" noResize="1" noEditPoints="1" noAdjustHandles="1" noChangeArrowheads="1" noChangeShapeType="1" noTextEdit="1"/>
              </p:cNvSpPr>
              <p:nvPr/>
            </p:nvSpPr>
            <p:spPr>
              <a:xfrm>
                <a:off x="1607683" y="3218684"/>
                <a:ext cx="8789842" cy="400110"/>
              </a:xfrm>
              <a:prstGeom prst="rect">
                <a:avLst/>
              </a:prstGeom>
              <a:blipFill>
                <a:blip r:embed="rId3"/>
                <a:stretch>
                  <a:fillRect l="-763" t="-909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84BA47F-3228-4D53-B200-989B0242EB08}"/>
                  </a:ext>
                </a:extLst>
              </p:cNvPr>
              <p:cNvSpPr/>
              <p:nvPr/>
            </p:nvSpPr>
            <p:spPr>
              <a:xfrm>
                <a:off x="1607683" y="3881622"/>
                <a:ext cx="8353825" cy="400110"/>
              </a:xfrm>
              <a:prstGeom prst="rect">
                <a:avLst/>
              </a:prstGeom>
            </p:spPr>
            <p:txBody>
              <a:bodyPr wrap="none">
                <a:spAutoFit/>
              </a:bodyPr>
              <a:lstStyle/>
              <a:p>
                <a:pPr lvl="0"/>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GenIK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14:m>
                  <m:oMath xmlns:m="http://schemas.openxmlformats.org/officeDocument/2006/math">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m:rPr>
                            <m:sty m:val="p"/>
                          </m:rPr>
                          <a:rPr lang="en-US" altLang="zh-CN" sz="2000" i="1">
                            <a:solidFill>
                              <a:prstClr val="black"/>
                            </a:solidFill>
                            <a:latin typeface="Cambria Math" panose="02040503050406030204" pitchFamily="18" charset="0"/>
                            <a:ea typeface="华文仿宋" panose="02010600040101010101" pitchFamily="2" charset="-122"/>
                          </a:rPr>
                          <m:t>sp</m:t>
                        </m:r>
                      </m:e>
                      <m:sub>
                        <m:r>
                          <a:rPr lang="en-US" altLang="zh-CN" sz="2000" b="0" i="1" smtClean="0">
                            <a:solidFill>
                              <a:prstClr val="black"/>
                            </a:solidFill>
                            <a:latin typeface="Cambria Math" panose="02040503050406030204" pitchFamily="18" charset="0"/>
                            <a:ea typeface="华文仿宋" panose="02010600040101010101" pitchFamily="2" charset="-122"/>
                          </a:rPr>
                          <m:t>𝑖</m:t>
                        </m:r>
                        <m:r>
                          <a:rPr lang="en-US" altLang="zh-CN" sz="2000" i="1">
                            <a:solidFill>
                              <a:prstClr val="black"/>
                            </a:solidFill>
                            <a:latin typeface="Cambria Math" panose="02040503050406030204" pitchFamily="18" charset="0"/>
                            <a:ea typeface="华文仿宋" panose="02010600040101010101" pitchFamily="2" charset="-122"/>
                          </a:rPr>
                          <m:t>𝑘</m:t>
                        </m:r>
                      </m:sub>
                    </m:sSub>
                  </m:oMath>
                </a14:m>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以</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安全参数</a:t>
                </a:r>
                <a14:m>
                  <m:oMath xmlns:m="http://schemas.openxmlformats.org/officeDocument/2006/math">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m:rPr>
                            <m:sty m:val="p"/>
                          </m:rPr>
                          <a:rPr lang="en-US" altLang="zh-CN" sz="2000" i="1">
                            <a:solidFill>
                              <a:prstClr val="black"/>
                            </a:solidFill>
                            <a:latin typeface="Cambria Math" panose="02040503050406030204" pitchFamily="18" charset="0"/>
                            <a:ea typeface="华文仿宋" panose="02010600040101010101" pitchFamily="2" charset="-122"/>
                          </a:rPr>
                          <m:t>sp</m:t>
                        </m:r>
                      </m:e>
                      <m:sub>
                        <m:r>
                          <a:rPr lang="en-US" altLang="zh-CN" sz="2000" i="1">
                            <a:solidFill>
                              <a:prstClr val="black"/>
                            </a:solidFill>
                            <a:latin typeface="Cambria Math" panose="02040503050406030204" pitchFamily="18" charset="0"/>
                            <a:ea typeface="华文仿宋" panose="02010600040101010101" pitchFamily="2" charset="-122"/>
                          </a:rPr>
                          <m:t>𝑖𝑘</m:t>
                        </m:r>
                      </m:sub>
                    </m:sSub>
                  </m:oMath>
                </a14:m>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作为输入并生成图像密钥</a:t>
                </a:r>
                <a:r>
                  <a:rPr lang="en-US" altLang="zh-CN" sz="2000" dirty="0" err="1">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ik</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的概率性算法</a:t>
                </a:r>
                <a:endParaRPr lang="zh-CN" altLang="en-US" sz="16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484BA47F-3228-4D53-B200-989B0242EB08}"/>
                  </a:ext>
                </a:extLst>
              </p:cNvPr>
              <p:cNvSpPr>
                <a:spLocks noRot="1" noChangeAspect="1" noMove="1" noResize="1" noEditPoints="1" noAdjustHandles="1" noChangeArrowheads="1" noChangeShapeType="1" noTextEdit="1"/>
              </p:cNvSpPr>
              <p:nvPr/>
            </p:nvSpPr>
            <p:spPr>
              <a:xfrm>
                <a:off x="1607683" y="3881622"/>
                <a:ext cx="8353825" cy="400110"/>
              </a:xfrm>
              <a:prstGeom prst="rect">
                <a:avLst/>
              </a:prstGeom>
              <a:blipFill>
                <a:blip r:embed="rId4"/>
                <a:stretch>
                  <a:fillRect l="-803" t="-10769"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6BDEEB4-E64D-4B4E-8DC9-7373BC81DD2C}"/>
                  </a:ext>
                </a:extLst>
              </p:cNvPr>
              <p:cNvSpPr/>
              <p:nvPr/>
            </p:nvSpPr>
            <p:spPr>
              <a:xfrm>
                <a:off x="1640672" y="4512168"/>
                <a:ext cx="7932428" cy="400110"/>
              </a:xfrm>
              <a:prstGeom prst="rect">
                <a:avLst/>
              </a:prstGeom>
            </p:spPr>
            <p:txBody>
              <a:bodyPr wrap="none">
                <a:spAutoFit/>
              </a:bodyPr>
              <a:lstStyle/>
              <a:p>
                <a:pPr lvl="0"/>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Enc</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I, </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rk</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ik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将图像</a:t>
                </a:r>
                <a:r>
                  <a:rPr lang="en-US" altLang="zh-CN"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I</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和加密密钥</a:t>
                </a:r>
                <a:r>
                  <a:rPr lang="en-US" altLang="zh-CN" sz="2000" dirty="0" err="1">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rk</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000" dirty="0" err="1">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ik</a:t>
                </a:r>
                <a:r>
                  <a:rPr lang="zh-CN" altLang="en-US" sz="20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rPr>
                  <a:t>作为输入，返回密文图像</a:t>
                </a:r>
                <a14:m>
                  <m:oMath xmlns:m="http://schemas.openxmlformats.org/officeDocument/2006/math">
                    <m:sSub>
                      <m:sSubPr>
                        <m:ctrlPr>
                          <a:rPr lang="en-US" altLang="zh-CN" sz="1600" i="1">
                            <a:solidFill>
                              <a:prstClr val="black"/>
                            </a:solidFill>
                            <a:latin typeface="Cambria Math" panose="02040503050406030204" pitchFamily="18" charset="0"/>
                            <a:ea typeface="华文仿宋" panose="02010600040101010101" pitchFamily="2" charset="-122"/>
                          </a:rPr>
                        </m:ctrlPr>
                      </m:sSubPr>
                      <m:e>
                        <m:r>
                          <a:rPr lang="en-US" altLang="zh-CN" sz="1600" i="1">
                            <a:solidFill>
                              <a:prstClr val="black"/>
                            </a:solidFill>
                            <a:latin typeface="Cambria Math" panose="02040503050406030204" pitchFamily="18" charset="0"/>
                            <a:ea typeface="华文仿宋" panose="02010600040101010101" pitchFamily="2" charset="-122"/>
                          </a:rPr>
                          <m:t>𝐶</m:t>
                        </m:r>
                      </m:e>
                      <m:sub>
                        <m:r>
                          <a:rPr lang="en-US" altLang="zh-CN" sz="1600" b="0" i="1" smtClean="0">
                            <a:solidFill>
                              <a:prstClr val="black"/>
                            </a:solidFill>
                            <a:latin typeface="Cambria Math" panose="02040503050406030204" pitchFamily="18" charset="0"/>
                            <a:ea typeface="华文仿宋" panose="02010600040101010101" pitchFamily="2" charset="-122"/>
                          </a:rPr>
                          <m:t>𝐼</m:t>
                        </m:r>
                      </m:sub>
                    </m:sSub>
                  </m:oMath>
                </a14:m>
                <a:endParaRPr lang="zh-CN" altLang="en-US" sz="1600" dirty="0">
                  <a:solidFill>
                    <a:prstClr val="black"/>
                  </a:solidFill>
                  <a:latin typeface="华文仿宋" panose="02010600040101010101" pitchFamily="2" charset="-122"/>
                  <a:ea typeface="华文仿宋" panose="02010600040101010101" pitchFamily="2" charset="-122"/>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06BDEEB4-E64D-4B4E-8DC9-7373BC81DD2C}"/>
                  </a:ext>
                </a:extLst>
              </p:cNvPr>
              <p:cNvSpPr>
                <a:spLocks noRot="1" noChangeAspect="1" noMove="1" noResize="1" noEditPoints="1" noAdjustHandles="1" noChangeArrowheads="1" noChangeShapeType="1" noTextEdit="1"/>
              </p:cNvSpPr>
              <p:nvPr/>
            </p:nvSpPr>
            <p:spPr>
              <a:xfrm>
                <a:off x="1640672" y="4512168"/>
                <a:ext cx="7932428" cy="400110"/>
              </a:xfrm>
              <a:prstGeom prst="rect">
                <a:avLst/>
              </a:prstGeom>
              <a:blipFill>
                <a:blip r:embed="rId5"/>
                <a:stretch>
                  <a:fillRect l="-769" t="-909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C14E7E99-91CD-4347-8C3E-B098FF398160}"/>
                  </a:ext>
                </a:extLst>
              </p:cNvPr>
              <p:cNvSpPr/>
              <p:nvPr/>
            </p:nvSpPr>
            <p:spPr>
              <a:xfrm>
                <a:off x="1640672" y="5773962"/>
                <a:ext cx="8819659" cy="668003"/>
              </a:xfrm>
              <a:prstGeom prst="rect">
                <a:avLst/>
              </a:prstGeom>
            </p:spPr>
            <p:txBody>
              <a:bodyPr wrap="none">
                <a:spAutoFit/>
              </a:bodyPr>
              <a:lstStyle/>
              <a:p>
                <a:pPr lvl="0"/>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TrpGen</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Q, </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rk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）：以查询图像</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Q</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和存储库密钥</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rk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作为输入，返回搜索陷</a:t>
                </a:r>
                <a14:m>
                  <m:oMath xmlns:m="http://schemas.openxmlformats.org/officeDocument/2006/math">
                    <m:r>
                      <a:rPr lang="zh-CN" altLang="en-US" sz="2000" i="1" dirty="0">
                        <a:solidFill>
                          <a:prstClr val="black"/>
                        </a:solidFill>
                        <a:latin typeface="Cambria Math" panose="02040503050406030204" pitchFamily="18" charset="0"/>
                        <a:ea typeface="华文仿宋" panose="02010600040101010101" pitchFamily="2" charset="-122"/>
                      </a:rPr>
                      <m:t>门</m:t>
                    </m:r>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a:rPr lang="en-US" altLang="zh-CN" sz="2000" i="1">
                            <a:solidFill>
                              <a:prstClr val="black"/>
                            </a:solidFill>
                            <a:latin typeface="Cambria Math" panose="02040503050406030204" pitchFamily="18" charset="0"/>
                            <a:ea typeface="华文仿宋" panose="02010600040101010101" pitchFamily="2" charset="-122"/>
                          </a:rPr>
                          <m:t>𝐶</m:t>
                        </m:r>
                      </m:e>
                      <m:sub>
                        <m:r>
                          <a:rPr lang="en-US" altLang="zh-CN" sz="2000" b="0" i="1" smtClean="0">
                            <a:solidFill>
                              <a:prstClr val="black"/>
                            </a:solidFill>
                            <a:latin typeface="Cambria Math" panose="02040503050406030204" pitchFamily="18" charset="0"/>
                            <a:ea typeface="华文仿宋" panose="02010600040101010101" pitchFamily="2" charset="-122"/>
                          </a:rPr>
                          <m:t>𝑄</m:t>
                        </m:r>
                      </m:sub>
                    </m:sSub>
                  </m:oMath>
                </a14:m>
                <a:endPar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endParaRPr>
              </a:p>
              <a:p>
                <a:pPr lvl="0"/>
                <a:endParaRPr lang="zh-CN" altLang="en-US" sz="16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0" name="矩形 19">
                <a:extLst>
                  <a:ext uri="{FF2B5EF4-FFF2-40B4-BE49-F238E27FC236}">
                    <a16:creationId xmlns:a16="http://schemas.microsoft.com/office/drawing/2014/main" id="{C14E7E99-91CD-4347-8C3E-B098FF398160}"/>
                  </a:ext>
                </a:extLst>
              </p:cNvPr>
              <p:cNvSpPr>
                <a:spLocks noRot="1" noChangeAspect="1" noMove="1" noResize="1" noEditPoints="1" noAdjustHandles="1" noChangeArrowheads="1" noChangeShapeType="1" noTextEdit="1"/>
              </p:cNvSpPr>
              <p:nvPr/>
            </p:nvSpPr>
            <p:spPr>
              <a:xfrm>
                <a:off x="1640672" y="5773962"/>
                <a:ext cx="8819659" cy="668003"/>
              </a:xfrm>
              <a:prstGeom prst="rect">
                <a:avLst/>
              </a:prstGeom>
              <a:blipFill>
                <a:blip r:embed="rId6"/>
                <a:stretch>
                  <a:fillRect l="-691" t="-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3B120A68-56E0-4D62-9949-C615D6998DF4}"/>
                  </a:ext>
                </a:extLst>
              </p:cNvPr>
              <p:cNvSpPr/>
              <p:nvPr/>
            </p:nvSpPr>
            <p:spPr>
              <a:xfrm>
                <a:off x="1640672" y="5146858"/>
                <a:ext cx="8679427" cy="400110"/>
              </a:xfrm>
              <a:prstGeom prst="rect">
                <a:avLst/>
              </a:prstGeom>
            </p:spPr>
            <p:txBody>
              <a:bodyPr wrap="none">
                <a:spAutoFit/>
              </a:bodyPr>
              <a:lstStyle/>
              <a:p>
                <a:pPr lvl="0"/>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Dec</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a:solidFill>
                      <a:prstClr val="black"/>
                    </a:solidFill>
                    <a:ea typeface="华文仿宋" panose="02010600040101010101" pitchFamily="2" charset="-122"/>
                  </a:rPr>
                  <a:t> </a:t>
                </a:r>
                <a14:m>
                  <m:oMath xmlns:m="http://schemas.openxmlformats.org/officeDocument/2006/math">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a:rPr lang="en-US" altLang="zh-CN" sz="2000" b="0" i="1" smtClean="0">
                            <a:solidFill>
                              <a:prstClr val="black"/>
                            </a:solidFill>
                            <a:latin typeface="Cambria Math" panose="02040503050406030204" pitchFamily="18" charset="0"/>
                            <a:ea typeface="华文仿宋" panose="02010600040101010101" pitchFamily="2" charset="-122"/>
                          </a:rPr>
                          <m:t>𝐶</m:t>
                        </m:r>
                      </m:e>
                      <m:sub>
                        <m:r>
                          <a:rPr lang="en-US" altLang="zh-CN" sz="2000" b="0" i="1" smtClean="0">
                            <a:solidFill>
                              <a:prstClr val="black"/>
                            </a:solidFill>
                            <a:latin typeface="Cambria Math" panose="02040503050406030204" pitchFamily="18" charset="0"/>
                            <a:ea typeface="华文仿宋" panose="02010600040101010101" pitchFamily="2" charset="-122"/>
                          </a:rPr>
                          <m:t>𝐼</m:t>
                        </m:r>
                      </m:sub>
                    </m:sSub>
                  </m:oMath>
                </a14:m>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rk</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ik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）：接受加密图像</a:t>
                </a:r>
                <a14:m>
                  <m:oMath xmlns:m="http://schemas.openxmlformats.org/officeDocument/2006/math">
                    <m:sSub>
                      <m:sSubPr>
                        <m:ctrlPr>
                          <a:rPr lang="en-US" altLang="zh-CN" sz="2000" i="1">
                            <a:solidFill>
                              <a:prstClr val="black"/>
                            </a:solidFill>
                            <a:latin typeface="Cambria Math" panose="02040503050406030204" pitchFamily="18" charset="0"/>
                            <a:ea typeface="华文仿宋" panose="02010600040101010101" pitchFamily="2" charset="-122"/>
                          </a:rPr>
                        </m:ctrlPr>
                      </m:sSubPr>
                      <m:e>
                        <m:r>
                          <a:rPr lang="en-US" altLang="zh-CN" sz="2000" i="1">
                            <a:solidFill>
                              <a:prstClr val="black"/>
                            </a:solidFill>
                            <a:latin typeface="Cambria Math" panose="02040503050406030204" pitchFamily="18" charset="0"/>
                            <a:ea typeface="华文仿宋" panose="02010600040101010101" pitchFamily="2" charset="-122"/>
                          </a:rPr>
                          <m:t>𝐶</m:t>
                        </m:r>
                      </m:e>
                      <m:sub>
                        <m:r>
                          <a:rPr lang="en-US" altLang="zh-CN" sz="2000" b="0" i="1" smtClean="0">
                            <a:solidFill>
                              <a:prstClr val="black"/>
                            </a:solidFill>
                            <a:latin typeface="Cambria Math" panose="02040503050406030204" pitchFamily="18" charset="0"/>
                            <a:ea typeface="华文仿宋" panose="02010600040101010101" pitchFamily="2" charset="-122"/>
                          </a:rPr>
                          <m:t>𝐼</m:t>
                        </m:r>
                      </m:sub>
                    </m:sSub>
                  </m:oMath>
                </a14:m>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和密钥</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rk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000" dirty="0" err="1">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ik</a:t>
                </a:r>
                <a:r>
                  <a:rPr lang="zh-CN" altLang="en-US"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作为输入，返回解密图像</a:t>
                </a:r>
                <a:r>
                  <a:rPr lang="en-US" altLang="zh-CN" sz="2000" dirty="0">
                    <a:solidFill>
                      <a:prstClr val="black"/>
                    </a:solidFill>
                    <a:latin typeface="Times New Roman" panose="02020603050405020304" pitchFamily="18" charset="0"/>
                    <a:ea typeface="华文仿宋" panose="02010600040101010101" pitchFamily="2" charset="-122"/>
                    <a:cs typeface="Times New Roman" panose="02020603050405020304" pitchFamily="18" charset="0"/>
                  </a:rPr>
                  <a:t>I</a:t>
                </a:r>
                <a:endParaRPr lang="zh-CN" altLang="en-US" sz="16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2" name="矩形 21">
                <a:extLst>
                  <a:ext uri="{FF2B5EF4-FFF2-40B4-BE49-F238E27FC236}">
                    <a16:creationId xmlns:a16="http://schemas.microsoft.com/office/drawing/2014/main" id="{3B120A68-56E0-4D62-9949-C615D6998DF4}"/>
                  </a:ext>
                </a:extLst>
              </p:cNvPr>
              <p:cNvSpPr>
                <a:spLocks noRot="1" noChangeAspect="1" noMove="1" noResize="1" noEditPoints="1" noAdjustHandles="1" noChangeArrowheads="1" noChangeShapeType="1" noTextEdit="1"/>
              </p:cNvSpPr>
              <p:nvPr/>
            </p:nvSpPr>
            <p:spPr>
              <a:xfrm>
                <a:off x="1640672" y="5146858"/>
                <a:ext cx="8679427" cy="400110"/>
              </a:xfrm>
              <a:prstGeom prst="rect">
                <a:avLst/>
              </a:prstGeom>
              <a:blipFill>
                <a:blip r:embed="rId7"/>
                <a:stretch>
                  <a:fillRect l="-702" t="-9091"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67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832553"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prstClr val="black">
                    <a:lumMod val="65000"/>
                    <a:lumOff val="35000"/>
                  </a:prstClr>
                </a:solidFill>
                <a:latin typeface="幼圆" panose="02010509060101010101" pitchFamily="49" charset="-122"/>
                <a:ea typeface="幼圆" panose="02010509060101010101" pitchFamily="49" charset="-122"/>
              </a:rPr>
              <a:t>密钥生成</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endParaRP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2" name="图片 1">
            <a:extLst>
              <a:ext uri="{FF2B5EF4-FFF2-40B4-BE49-F238E27FC236}">
                <a16:creationId xmlns:a16="http://schemas.microsoft.com/office/drawing/2014/main" id="{D502069E-CF11-4EA5-8ECF-8624B91FC326}"/>
              </a:ext>
            </a:extLst>
          </p:cNvPr>
          <p:cNvPicPr>
            <a:picLocks noChangeAspect="1"/>
          </p:cNvPicPr>
          <p:nvPr/>
        </p:nvPicPr>
        <p:blipFill>
          <a:blip r:embed="rId3"/>
          <a:stretch>
            <a:fillRect/>
          </a:stretch>
        </p:blipFill>
        <p:spPr>
          <a:xfrm>
            <a:off x="1607683" y="4002646"/>
            <a:ext cx="4742857" cy="895238"/>
          </a:xfrm>
          <a:prstGeom prst="rect">
            <a:avLst/>
          </a:prstGeom>
        </p:spPr>
      </p:pic>
      <p:sp>
        <p:nvSpPr>
          <p:cNvPr id="3" name="矩形 2">
            <a:extLst>
              <a:ext uri="{FF2B5EF4-FFF2-40B4-BE49-F238E27FC236}">
                <a16:creationId xmlns:a16="http://schemas.microsoft.com/office/drawing/2014/main" id="{F2AA5530-2CDF-46C1-8A68-74D2900AABEC}"/>
              </a:ext>
            </a:extLst>
          </p:cNvPr>
          <p:cNvSpPr/>
          <p:nvPr/>
        </p:nvSpPr>
        <p:spPr>
          <a:xfrm>
            <a:off x="1530285" y="1658458"/>
            <a:ext cx="6096000" cy="646331"/>
          </a:xfrm>
          <a:prstGeom prst="rect">
            <a:avLst/>
          </a:prstGeom>
        </p:spPr>
        <p:txBody>
          <a:bodyPr>
            <a:spAutoFit/>
          </a:bodyPr>
          <a:lstStyle/>
          <a:p>
            <a:r>
              <a:rPr lang="zh-CN" altLang="en-US" dirty="0"/>
              <a:t>存储库密钥确定地将颜色通道中像素的颜色值映射到某个新的随机值</a:t>
            </a:r>
          </a:p>
        </p:txBody>
      </p:sp>
      <p:sp>
        <p:nvSpPr>
          <p:cNvPr id="5" name="矩形 4">
            <a:extLst>
              <a:ext uri="{FF2B5EF4-FFF2-40B4-BE49-F238E27FC236}">
                <a16:creationId xmlns:a16="http://schemas.microsoft.com/office/drawing/2014/main" id="{888EEFCD-59E8-46C6-AC54-F1731047B5A3}"/>
              </a:ext>
            </a:extLst>
          </p:cNvPr>
          <p:cNvSpPr/>
          <p:nvPr/>
        </p:nvSpPr>
        <p:spPr>
          <a:xfrm>
            <a:off x="1538728" y="2467322"/>
            <a:ext cx="6096000" cy="646331"/>
          </a:xfrm>
          <a:prstGeom prst="rect">
            <a:avLst/>
          </a:prstGeom>
        </p:spPr>
        <p:txBody>
          <a:bodyPr>
            <a:spAutoFit/>
          </a:bodyPr>
          <a:lstStyle/>
          <a:p>
            <a:r>
              <a:rPr lang="zh-CN" altLang="en-US" dirty="0"/>
              <a:t>为了防止加密后图像的大小增加（即防止密文扩展），加密像素的值应与原始明文的值在同一范围内</a:t>
            </a:r>
          </a:p>
        </p:txBody>
      </p:sp>
    </p:spTree>
    <p:extLst>
      <p:ext uri="{BB962C8B-B14F-4D97-AF65-F5344CB8AC3E}">
        <p14:creationId xmlns:p14="http://schemas.microsoft.com/office/powerpoint/2010/main" val="423078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文本框 6"/>
          <p:cNvSpPr txBox="1"/>
          <p:nvPr/>
        </p:nvSpPr>
        <p:spPr>
          <a:xfrm>
            <a:off x="1607683" y="412784"/>
            <a:ext cx="1008609" cy="584775"/>
          </a:xfrm>
          <a:prstGeom prst="rect">
            <a:avLst/>
          </a:prstGeom>
          <a:noFill/>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幼圆" panose="02010509060101010101" pitchFamily="49" charset="-122"/>
                <a:ea typeface="幼圆" panose="02010509060101010101" pitchFamily="49" charset="-122"/>
                <a:cs typeface="+mn-cs"/>
              </a:rPr>
              <a:t>加密</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pic>
        <p:nvPicPr>
          <p:cNvPr id="4" name="图片 3">
            <a:extLst>
              <a:ext uri="{FF2B5EF4-FFF2-40B4-BE49-F238E27FC236}">
                <a16:creationId xmlns:a16="http://schemas.microsoft.com/office/drawing/2014/main" id="{36F16BDF-0E70-463C-8091-A59876C236BE}"/>
              </a:ext>
            </a:extLst>
          </p:cNvPr>
          <p:cNvPicPr>
            <a:picLocks noChangeAspect="1"/>
          </p:cNvPicPr>
          <p:nvPr/>
        </p:nvPicPr>
        <p:blipFill>
          <a:blip r:embed="rId3"/>
          <a:stretch>
            <a:fillRect/>
          </a:stretch>
        </p:blipFill>
        <p:spPr>
          <a:xfrm>
            <a:off x="1930413" y="2072633"/>
            <a:ext cx="4666667" cy="495238"/>
          </a:xfrm>
          <a:prstGeom prst="rect">
            <a:avLst/>
          </a:prstGeom>
        </p:spPr>
      </p:pic>
      <p:pic>
        <p:nvPicPr>
          <p:cNvPr id="6" name="图片 5">
            <a:extLst>
              <a:ext uri="{FF2B5EF4-FFF2-40B4-BE49-F238E27FC236}">
                <a16:creationId xmlns:a16="http://schemas.microsoft.com/office/drawing/2014/main" id="{86898D54-D198-48A2-9C17-1990371F7048}"/>
              </a:ext>
            </a:extLst>
          </p:cNvPr>
          <p:cNvPicPr>
            <a:picLocks noChangeAspect="1"/>
          </p:cNvPicPr>
          <p:nvPr/>
        </p:nvPicPr>
        <p:blipFill>
          <a:blip r:embed="rId4"/>
          <a:stretch>
            <a:fillRect/>
          </a:stretch>
        </p:blipFill>
        <p:spPr>
          <a:xfrm>
            <a:off x="1930413" y="3840327"/>
            <a:ext cx="4514286" cy="1514286"/>
          </a:xfrm>
          <a:prstGeom prst="rect">
            <a:avLst/>
          </a:prstGeom>
        </p:spPr>
      </p:pic>
      <p:sp>
        <p:nvSpPr>
          <p:cNvPr id="8" name="文本框 7">
            <a:extLst>
              <a:ext uri="{FF2B5EF4-FFF2-40B4-BE49-F238E27FC236}">
                <a16:creationId xmlns:a16="http://schemas.microsoft.com/office/drawing/2014/main" id="{8E52E60C-E3E6-4216-A0BA-2930FEB570F4}"/>
              </a:ext>
            </a:extLst>
          </p:cNvPr>
          <p:cNvSpPr txBox="1"/>
          <p:nvPr/>
        </p:nvSpPr>
        <p:spPr>
          <a:xfrm>
            <a:off x="1734532" y="1291472"/>
            <a:ext cx="3082565" cy="369332"/>
          </a:xfrm>
          <a:prstGeom prst="rect">
            <a:avLst/>
          </a:prstGeom>
          <a:noFill/>
        </p:spPr>
        <p:txBody>
          <a:bodyPr wrap="square" rtlCol="0">
            <a:spAutoFit/>
          </a:bodyPr>
          <a:lstStyle/>
          <a:p>
            <a:r>
              <a:rPr lang="en-US" altLang="zh-CN" dirty="0"/>
              <a:t>1</a:t>
            </a:r>
            <a:r>
              <a:rPr lang="zh-CN" altLang="en-US" dirty="0"/>
              <a:t>）像素颜色值加密</a:t>
            </a:r>
          </a:p>
        </p:txBody>
      </p:sp>
      <p:sp>
        <p:nvSpPr>
          <p:cNvPr id="9" name="矩形 8">
            <a:extLst>
              <a:ext uri="{FF2B5EF4-FFF2-40B4-BE49-F238E27FC236}">
                <a16:creationId xmlns:a16="http://schemas.microsoft.com/office/drawing/2014/main" id="{F023893B-50E1-4C30-8233-F76B89BB71FF}"/>
              </a:ext>
            </a:extLst>
          </p:cNvPr>
          <p:cNvSpPr/>
          <p:nvPr/>
        </p:nvSpPr>
        <p:spPr>
          <a:xfrm>
            <a:off x="1734532" y="3148390"/>
            <a:ext cx="1922321" cy="369332"/>
          </a:xfrm>
          <a:prstGeom prst="rect">
            <a:avLst/>
          </a:prstGeom>
        </p:spPr>
        <p:txBody>
          <a:bodyPr wrap="none">
            <a:spAutoFit/>
          </a:bodyPr>
          <a:lstStyle/>
          <a:p>
            <a:r>
              <a:rPr lang="en-US" altLang="zh-CN" dirty="0"/>
              <a:t>2</a:t>
            </a:r>
            <a:r>
              <a:rPr lang="zh-CN" altLang="en-US" dirty="0"/>
              <a:t>）像素位置置换</a:t>
            </a:r>
          </a:p>
        </p:txBody>
      </p:sp>
      <p:sp>
        <p:nvSpPr>
          <p:cNvPr id="15" name="矩形 14">
            <a:extLst>
              <a:ext uri="{FF2B5EF4-FFF2-40B4-BE49-F238E27FC236}">
                <a16:creationId xmlns:a16="http://schemas.microsoft.com/office/drawing/2014/main" id="{EF0D1FD3-FBB3-469F-94F2-A74B1A7E6820}"/>
              </a:ext>
            </a:extLst>
          </p:cNvPr>
          <p:cNvSpPr/>
          <p:nvPr/>
        </p:nvSpPr>
        <p:spPr>
          <a:xfrm>
            <a:off x="1734532" y="5677218"/>
            <a:ext cx="1460656" cy="369332"/>
          </a:xfrm>
          <a:prstGeom prst="rect">
            <a:avLst/>
          </a:prstGeom>
        </p:spPr>
        <p:txBody>
          <a:bodyPr wrap="none">
            <a:spAutoFit/>
          </a:bodyPr>
          <a:lstStyle/>
          <a:p>
            <a:r>
              <a:rPr lang="en-US" altLang="zh-CN" dirty="0"/>
              <a:t>3</a:t>
            </a:r>
            <a:r>
              <a:rPr lang="zh-CN" altLang="en-US" dirty="0"/>
              <a:t>）图像压缩</a:t>
            </a:r>
          </a:p>
        </p:txBody>
      </p:sp>
      <p:pic>
        <p:nvPicPr>
          <p:cNvPr id="16" name="图片 15">
            <a:extLst>
              <a:ext uri="{FF2B5EF4-FFF2-40B4-BE49-F238E27FC236}">
                <a16:creationId xmlns:a16="http://schemas.microsoft.com/office/drawing/2014/main" id="{06F7F9ED-CCE8-49EC-B28D-D2ED31959214}"/>
              </a:ext>
            </a:extLst>
          </p:cNvPr>
          <p:cNvPicPr>
            <a:picLocks noChangeAspect="1"/>
          </p:cNvPicPr>
          <p:nvPr/>
        </p:nvPicPr>
        <p:blipFill>
          <a:blip r:embed="rId5"/>
          <a:stretch>
            <a:fillRect/>
          </a:stretch>
        </p:blipFill>
        <p:spPr>
          <a:xfrm>
            <a:off x="7510443" y="2274865"/>
            <a:ext cx="3619048" cy="2485714"/>
          </a:xfrm>
          <a:prstGeom prst="rect">
            <a:avLst/>
          </a:prstGeom>
        </p:spPr>
      </p:pic>
    </p:spTree>
    <p:extLst>
      <p:ext uri="{BB962C8B-B14F-4D97-AF65-F5344CB8AC3E}">
        <p14:creationId xmlns:p14="http://schemas.microsoft.com/office/powerpoint/2010/main" val="18461109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1506</Words>
  <Application>Microsoft Office PowerPoint</Application>
  <PresentationFormat>宽屏</PresentationFormat>
  <Paragraphs>90</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华文仿宋</vt:lpstr>
      <vt:lpstr>幼圆</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乐 可馨</cp:lastModifiedBy>
  <cp:revision>139</cp:revision>
  <dcterms:created xsi:type="dcterms:W3CDTF">2017-05-25T13:28:00Z</dcterms:created>
  <dcterms:modified xsi:type="dcterms:W3CDTF">2020-04-14T07:00:44Z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