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0" r:id="rId6"/>
    <p:sldId id="259" r:id="rId7"/>
    <p:sldId id="288" r:id="rId8"/>
    <p:sldId id="289" r:id="rId9"/>
    <p:sldId id="290" r:id="rId10"/>
    <p:sldId id="291" r:id="rId11"/>
    <p:sldId id="273" r:id="rId12"/>
    <p:sldId id="292" r:id="rId13"/>
    <p:sldId id="293" r:id="rId14"/>
    <p:sldId id="261" r:id="rId15"/>
    <p:sldId id="294" r:id="rId16"/>
    <p:sldId id="295" r:id="rId17"/>
    <p:sldId id="311" r:id="rId18"/>
    <p:sldId id="312" r:id="rId19"/>
    <p:sldId id="314" r:id="rId20"/>
    <p:sldId id="313" r:id="rId21"/>
    <p:sldId id="318" r:id="rId22"/>
    <p:sldId id="315" r:id="rId23"/>
    <p:sldId id="26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BB863"/>
    <a:srgbClr val="FCB504"/>
    <a:srgbClr val="E37803"/>
    <a:srgbClr val="E3A303"/>
    <a:srgbClr val="FCCE00"/>
    <a:srgbClr val="FDB900"/>
    <a:srgbClr val="16D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290" y="-852"/>
      </p:cViewPr>
      <p:guideLst>
        <p:guide orient="horz" pos="2096"/>
        <p:guide pos="382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D0285C5-3AE0-4535-B692-50F714B6F8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9832F6-0593-41F8-B86B-83966610B30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285C5-3AE0-4535-B692-50F714B6F8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32F6-0593-41F8-B86B-83966610B30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hemeOverride" Target="../theme/themeOverride1.xml"/><Relationship Id="rId7" Type="http://schemas.openxmlformats.org/officeDocument/2006/relationships/image" Target="../media/image7.png"/><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1201102" y="0"/>
            <a:ext cx="10196513" cy="6858000"/>
          </a:xfrm>
          <a:prstGeom prst="parallelogram">
            <a:avLst>
              <a:gd name="adj" fmla="val 522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2648828">
            <a:off x="3867583" y="3594155"/>
            <a:ext cx="357278"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2343551">
            <a:off x="7027488" y="2611931"/>
            <a:ext cx="94887"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52979" y="3093720"/>
            <a:ext cx="7486650" cy="1409700"/>
          </a:xfrm>
          <a:prstGeom prst="rect">
            <a:avLst/>
          </a:prstGeom>
          <a:solidFill>
            <a:srgbClr val="16D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2653304">
            <a:off x="9943872" y="-415455"/>
            <a:ext cx="94887"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2752664">
            <a:off x="909580" y="3590694"/>
            <a:ext cx="357278" cy="2914650"/>
          </a:xfrm>
          <a:prstGeom prst="roundRect">
            <a:avLst>
              <a:gd name="adj" fmla="val 50000"/>
            </a:avLst>
          </a:prstGeom>
          <a:gradFill>
            <a:gsLst>
              <a:gs pos="0">
                <a:srgbClr val="0BB863"/>
              </a:gs>
              <a:gs pos="100000">
                <a:srgbClr val="0BB86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2651570">
            <a:off x="1942446" y="257056"/>
            <a:ext cx="84570" cy="2914650"/>
          </a:xfrm>
          <a:prstGeom prst="roundRect">
            <a:avLst>
              <a:gd name="adj" fmla="val 50000"/>
            </a:avLst>
          </a:prstGeom>
          <a:gradFill>
            <a:gsLst>
              <a:gs pos="0">
                <a:srgbClr val="0BB863"/>
              </a:gs>
              <a:gs pos="100000">
                <a:srgbClr val="0BB86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a:stretch>
            <a:fillRect/>
          </a:stretch>
        </p:blipFill>
        <p:spPr>
          <a:xfrm>
            <a:off x="10419082" y="1714381"/>
            <a:ext cx="1382656" cy="722752"/>
          </a:xfrm>
          <a:prstGeom prst="rect">
            <a:avLst/>
          </a:prstGeom>
        </p:spPr>
      </p:pic>
      <p:pic>
        <p:nvPicPr>
          <p:cNvPr id="21" name="图片 20"/>
          <p:cNvPicPr>
            <a:picLocks noChangeAspect="1"/>
          </p:cNvPicPr>
          <p:nvPr/>
        </p:nvPicPr>
        <p:blipFill>
          <a:blip r:embed="rId2"/>
          <a:stretch>
            <a:fillRect/>
          </a:stretch>
        </p:blipFill>
        <p:spPr>
          <a:xfrm>
            <a:off x="8349401" y="5183329"/>
            <a:ext cx="853056" cy="955423"/>
          </a:xfrm>
          <a:prstGeom prst="rect">
            <a:avLst/>
          </a:prstGeom>
        </p:spPr>
      </p:pic>
      <p:pic>
        <p:nvPicPr>
          <p:cNvPr id="22" name="图片 21"/>
          <p:cNvPicPr>
            <a:picLocks noChangeAspect="1"/>
          </p:cNvPicPr>
          <p:nvPr/>
        </p:nvPicPr>
        <p:blipFill>
          <a:blip r:embed="rId3"/>
          <a:stretch>
            <a:fillRect/>
          </a:stretch>
        </p:blipFill>
        <p:spPr>
          <a:xfrm>
            <a:off x="890143" y="3665064"/>
            <a:ext cx="859275" cy="838317"/>
          </a:xfrm>
          <a:prstGeom prst="rect">
            <a:avLst/>
          </a:prstGeom>
        </p:spPr>
      </p:pic>
      <p:pic>
        <p:nvPicPr>
          <p:cNvPr id="26" name="图片 25"/>
          <p:cNvPicPr>
            <a:picLocks noChangeAspect="1"/>
          </p:cNvPicPr>
          <p:nvPr/>
        </p:nvPicPr>
        <p:blipFill>
          <a:blip r:embed="rId4"/>
          <a:stretch>
            <a:fillRect/>
          </a:stretch>
        </p:blipFill>
        <p:spPr>
          <a:xfrm rot="17799553">
            <a:off x="9870073" y="4509546"/>
            <a:ext cx="1137767" cy="338255"/>
          </a:xfrm>
          <a:prstGeom prst="rect">
            <a:avLst/>
          </a:prstGeom>
        </p:spPr>
      </p:pic>
      <p:pic>
        <p:nvPicPr>
          <p:cNvPr id="30" name="图片 29"/>
          <p:cNvPicPr>
            <a:picLocks noChangeAspect="1"/>
          </p:cNvPicPr>
          <p:nvPr/>
        </p:nvPicPr>
        <p:blipFill>
          <a:blip r:embed="rId5"/>
          <a:srcRect r="738"/>
          <a:stretch>
            <a:fillRect/>
          </a:stretch>
        </p:blipFill>
        <p:spPr>
          <a:xfrm rot="18097123">
            <a:off x="8951789" y="-150299"/>
            <a:ext cx="1133310" cy="830351"/>
          </a:xfrm>
          <a:custGeom>
            <a:avLst/>
            <a:gdLst>
              <a:gd name="connsiteX0" fmla="*/ 622100 w 1133310"/>
              <a:gd name="connsiteY0" fmla="*/ 0 h 830351"/>
              <a:gd name="connsiteX1" fmla="*/ 1133310 w 1133310"/>
              <a:gd name="connsiteY1" fmla="*/ 830351 h 830351"/>
              <a:gd name="connsiteX2" fmla="*/ 0 w 1133310"/>
              <a:gd name="connsiteY2" fmla="*/ 830351 h 830351"/>
              <a:gd name="connsiteX3" fmla="*/ 0 w 1133310"/>
              <a:gd name="connsiteY3" fmla="*/ 0 h 830351"/>
            </a:gdLst>
            <a:ahLst/>
            <a:cxnLst>
              <a:cxn ang="0">
                <a:pos x="connsiteX0" y="connsiteY0"/>
              </a:cxn>
              <a:cxn ang="0">
                <a:pos x="connsiteX1" y="connsiteY1"/>
              </a:cxn>
              <a:cxn ang="0">
                <a:pos x="connsiteX2" y="connsiteY2"/>
              </a:cxn>
              <a:cxn ang="0">
                <a:pos x="connsiteX3" y="connsiteY3"/>
              </a:cxn>
            </a:cxnLst>
            <a:rect l="l" t="t" r="r" b="b"/>
            <a:pathLst>
              <a:path w="1133310" h="830351">
                <a:moveTo>
                  <a:pt x="622100" y="0"/>
                </a:moveTo>
                <a:lnTo>
                  <a:pt x="1133310" y="830351"/>
                </a:lnTo>
                <a:lnTo>
                  <a:pt x="0" y="830351"/>
                </a:lnTo>
                <a:lnTo>
                  <a:pt x="0" y="0"/>
                </a:lnTo>
                <a:close/>
              </a:path>
            </a:pathLst>
          </a:custGeom>
        </p:spPr>
      </p:pic>
      <p:pic>
        <p:nvPicPr>
          <p:cNvPr id="32" name="图片 31"/>
          <p:cNvPicPr>
            <a:picLocks noChangeAspect="1"/>
          </p:cNvPicPr>
          <p:nvPr/>
        </p:nvPicPr>
        <p:blipFill>
          <a:blip r:embed="rId6"/>
          <a:stretch>
            <a:fillRect/>
          </a:stretch>
        </p:blipFill>
        <p:spPr>
          <a:xfrm rot="20757592">
            <a:off x="2535883" y="2102960"/>
            <a:ext cx="741426" cy="741426"/>
          </a:xfrm>
          <a:prstGeom prst="rect">
            <a:avLst/>
          </a:prstGeom>
        </p:spPr>
      </p:pic>
      <p:sp>
        <p:nvSpPr>
          <p:cNvPr id="7" name="矩形 6"/>
          <p:cNvSpPr/>
          <p:nvPr/>
        </p:nvSpPr>
        <p:spPr>
          <a:xfrm>
            <a:off x="2648585" y="2317115"/>
            <a:ext cx="7906385" cy="1633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48585" y="2466340"/>
            <a:ext cx="8196580" cy="1198880"/>
          </a:xfrm>
          <a:prstGeom prst="rect">
            <a:avLst/>
          </a:prstGeom>
          <a:noFill/>
        </p:spPr>
        <p:txBody>
          <a:bodyPr wrap="square" rtlCol="0">
            <a:spAutoFit/>
          </a:bodyPr>
          <a:lstStyle/>
          <a:p>
            <a:pPr algn="l"/>
            <a:r>
              <a:rPr lang="zh-CN" altLang="en-US" sz="3600" dirty="0">
                <a:ln w="6350">
                  <a:noFill/>
                </a:ln>
                <a:solidFill>
                  <a:schemeClr val="tx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sym typeface="+mn-ea"/>
              </a:rPr>
              <a:t>基于小波分解的SARIMA-RVFL混合模型用于非常短期的太阳能光伏发电预测</a:t>
            </a:r>
            <a:endParaRPr lang="zh-CN" altLang="en-US" sz="3600" dirty="0">
              <a:ln w="6350">
                <a:noFill/>
              </a:ln>
              <a:solidFill>
                <a:schemeClr val="tx1"/>
              </a:solidFill>
              <a:effectLst>
                <a:outerShdw blurRad="50800" dist="50800" dir="2700000" algn="tl" rotWithShape="0">
                  <a:schemeClr val="tx2">
                    <a:lumMod val="75000"/>
                    <a:alpha val="40000"/>
                  </a:schemeClr>
                </a:outerShdw>
              </a:effectLst>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7"/>
          <a:stretch>
            <a:fillRect/>
          </a:stretch>
        </p:blipFill>
        <p:spPr>
          <a:xfrm>
            <a:off x="2918460" y="4094480"/>
            <a:ext cx="6756400" cy="2569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4" name="文本框 3"/>
          <p:cNvSpPr txBox="1"/>
          <p:nvPr/>
        </p:nvSpPr>
        <p:spPr>
          <a:xfrm>
            <a:off x="887095" y="826770"/>
            <a:ext cx="6003290" cy="5262245"/>
          </a:xfrm>
          <a:prstGeom prst="rect">
            <a:avLst/>
          </a:prstGeom>
          <a:noFill/>
        </p:spPr>
        <p:txBody>
          <a:bodyPr wrap="square" rtlCol="0">
            <a:spAutoFit/>
          </a:bodyPr>
          <a:p>
            <a:pPr marL="285750" indent="-285750">
              <a:buFont typeface="Wingdings" panose="05000000000000000000" charset="0"/>
              <a:buChar char="ü"/>
            </a:pPr>
            <a:r>
              <a:rPr lang="zh-CN" altLang="en-US" sz="2800"/>
              <a:t>最大相关最小冗余算法</a:t>
            </a:r>
            <a:endParaRPr lang="zh-CN" altLang="en-US" sz="2800"/>
          </a:p>
          <a:p>
            <a:pPr indent="0">
              <a:buFont typeface="Wingdings" panose="05000000000000000000" charset="0"/>
              <a:buNone/>
            </a:pPr>
            <a:r>
              <a:rPr lang="zh-CN" altLang="en-US" sz="2800"/>
              <a:t>此算法用于特征选择；</a:t>
            </a: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p:txBody>
      </p:sp>
      <p:pic>
        <p:nvPicPr>
          <p:cNvPr id="2" name="图片 1"/>
          <p:cNvPicPr>
            <a:picLocks noChangeAspect="1"/>
          </p:cNvPicPr>
          <p:nvPr/>
        </p:nvPicPr>
        <p:blipFill>
          <a:blip r:embed="rId1"/>
          <a:stretch>
            <a:fillRect/>
          </a:stretch>
        </p:blipFill>
        <p:spPr>
          <a:xfrm>
            <a:off x="3455670" y="1831975"/>
            <a:ext cx="3733165" cy="937260"/>
          </a:xfrm>
          <a:prstGeom prst="rect">
            <a:avLst/>
          </a:prstGeom>
        </p:spPr>
      </p:pic>
      <p:pic>
        <p:nvPicPr>
          <p:cNvPr id="3" name="图片 2"/>
          <p:cNvPicPr>
            <a:picLocks noChangeAspect="1"/>
          </p:cNvPicPr>
          <p:nvPr/>
        </p:nvPicPr>
        <p:blipFill>
          <a:blip r:embed="rId2"/>
          <a:stretch>
            <a:fillRect/>
          </a:stretch>
        </p:blipFill>
        <p:spPr>
          <a:xfrm>
            <a:off x="3620135" y="3009900"/>
            <a:ext cx="3705860" cy="838200"/>
          </a:xfrm>
          <a:prstGeom prst="rect">
            <a:avLst/>
          </a:prstGeom>
        </p:spPr>
      </p:pic>
      <p:pic>
        <p:nvPicPr>
          <p:cNvPr id="5" name="图片 4"/>
          <p:cNvPicPr>
            <a:picLocks noChangeAspect="1"/>
          </p:cNvPicPr>
          <p:nvPr/>
        </p:nvPicPr>
        <p:blipFill>
          <a:blip r:embed="rId3"/>
          <a:stretch>
            <a:fillRect/>
          </a:stretch>
        </p:blipFill>
        <p:spPr>
          <a:xfrm>
            <a:off x="3468370" y="4130675"/>
            <a:ext cx="4009390" cy="873760"/>
          </a:xfrm>
          <a:prstGeom prst="rect">
            <a:avLst/>
          </a:prstGeom>
        </p:spPr>
      </p:pic>
      <p:pic>
        <p:nvPicPr>
          <p:cNvPr id="10" name="图片 9"/>
          <p:cNvPicPr>
            <a:picLocks noChangeAspect="1"/>
          </p:cNvPicPr>
          <p:nvPr/>
        </p:nvPicPr>
        <p:blipFill>
          <a:blip r:embed="rId4"/>
          <a:stretch>
            <a:fillRect/>
          </a:stretch>
        </p:blipFill>
        <p:spPr>
          <a:xfrm>
            <a:off x="3455670" y="5004435"/>
            <a:ext cx="4787265" cy="1084580"/>
          </a:xfrm>
          <a:prstGeom prst="rect">
            <a:avLst/>
          </a:prstGeom>
        </p:spPr>
      </p:pic>
      <p:sp>
        <p:nvSpPr>
          <p:cNvPr id="6" name="文本框 5"/>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基本理论</a:t>
            </a:r>
            <a:endParaRPr lang="zh-CN" altLang="en-US" sz="32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6" name="图片 5"/>
          <p:cNvPicPr>
            <a:picLocks noChangeAspect="1"/>
          </p:cNvPicPr>
          <p:nvPr/>
        </p:nvPicPr>
        <p:blipFill>
          <a:blip r:embed="rId1"/>
          <a:stretch>
            <a:fillRect/>
          </a:stretch>
        </p:blipFill>
        <p:spPr>
          <a:xfrm>
            <a:off x="125730" y="1036955"/>
            <a:ext cx="6958965" cy="4439920"/>
          </a:xfrm>
          <a:prstGeom prst="rect">
            <a:avLst/>
          </a:prstGeom>
        </p:spPr>
      </p:pic>
      <p:pic>
        <p:nvPicPr>
          <p:cNvPr id="7" name="图片 6"/>
          <p:cNvPicPr>
            <a:picLocks noChangeAspect="1"/>
          </p:cNvPicPr>
          <p:nvPr/>
        </p:nvPicPr>
        <p:blipFill>
          <a:blip r:embed="rId2"/>
          <a:stretch>
            <a:fillRect/>
          </a:stretch>
        </p:blipFill>
        <p:spPr>
          <a:xfrm>
            <a:off x="7084695" y="3282315"/>
            <a:ext cx="4563110" cy="728345"/>
          </a:xfrm>
          <a:prstGeom prst="rect">
            <a:avLst/>
          </a:prstGeom>
        </p:spPr>
      </p:pic>
      <p:sp>
        <p:nvSpPr>
          <p:cNvPr id="8" name="文本框 7"/>
          <p:cNvSpPr txBox="1"/>
          <p:nvPr/>
        </p:nvSpPr>
        <p:spPr>
          <a:xfrm>
            <a:off x="7150735" y="1036955"/>
            <a:ext cx="3886200" cy="2245360"/>
          </a:xfrm>
          <a:prstGeom prst="rect">
            <a:avLst/>
          </a:prstGeom>
          <a:noFill/>
        </p:spPr>
        <p:txBody>
          <a:bodyPr wrap="square" rtlCol="0">
            <a:spAutoFit/>
          </a:bodyPr>
          <a:p>
            <a:r>
              <a:rPr lang="zh-CN" altLang="en-US" sz="2800"/>
              <a:t>在信号处理中使用自适应滤波器的凸组合，以获得具有稍不同特性的两个滤波器的最佳性能。最终的输出为：</a:t>
            </a:r>
            <a:endParaRPr lang="zh-CN" altLang="en-US" sz="2800"/>
          </a:p>
        </p:txBody>
      </p:sp>
      <p:sp>
        <p:nvSpPr>
          <p:cNvPr id="3" name="文本框 2"/>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基本理论</a:t>
            </a:r>
            <a:endParaRPr lang="zh-CN" altLang="en-US" sz="3200" b="1" dirty="0">
              <a:solidFill>
                <a:schemeClr val="bg1"/>
              </a:solidFill>
            </a:endParaRPr>
          </a:p>
        </p:txBody>
      </p:sp>
      <p:pic>
        <p:nvPicPr>
          <p:cNvPr id="2" name="图片 1"/>
          <p:cNvPicPr>
            <a:picLocks noChangeAspect="1"/>
          </p:cNvPicPr>
          <p:nvPr/>
        </p:nvPicPr>
        <p:blipFill>
          <a:blip r:embed="rId3"/>
          <a:stretch>
            <a:fillRect/>
          </a:stretch>
        </p:blipFill>
        <p:spPr>
          <a:xfrm>
            <a:off x="8368030" y="4218940"/>
            <a:ext cx="1767840" cy="622935"/>
          </a:xfrm>
          <a:prstGeom prst="rect">
            <a:avLst/>
          </a:prstGeom>
        </p:spPr>
      </p:pic>
      <p:pic>
        <p:nvPicPr>
          <p:cNvPr id="4" name="图片 3"/>
          <p:cNvPicPr>
            <a:picLocks noChangeAspect="1"/>
          </p:cNvPicPr>
          <p:nvPr/>
        </p:nvPicPr>
        <p:blipFill>
          <a:blip r:embed="rId4"/>
          <a:stretch>
            <a:fillRect/>
          </a:stretch>
        </p:blipFill>
        <p:spPr>
          <a:xfrm>
            <a:off x="7367270" y="5050155"/>
            <a:ext cx="3997960" cy="16960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a:off x="1176337" y="0"/>
            <a:ext cx="10196513" cy="6858000"/>
          </a:xfrm>
          <a:prstGeom prst="parallelogram">
            <a:avLst>
              <a:gd name="adj" fmla="val 522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406900" y="2481952"/>
            <a:ext cx="7785100" cy="2131959"/>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822645" y="2968069"/>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实验</a:t>
            </a:r>
            <a:endParaRPr lang="zh-CN" altLang="en-US" sz="3600" b="1" dirty="0">
              <a:solidFill>
                <a:schemeClr val="bg1"/>
              </a:solidFill>
            </a:endParaRPr>
          </a:p>
        </p:txBody>
      </p:sp>
      <p:grpSp>
        <p:nvGrpSpPr>
          <p:cNvPr id="55" name="组合 54"/>
          <p:cNvGrpSpPr/>
          <p:nvPr/>
        </p:nvGrpSpPr>
        <p:grpSpPr>
          <a:xfrm>
            <a:off x="3373490" y="2481952"/>
            <a:ext cx="2131960" cy="2131960"/>
            <a:chOff x="1131485" y="2234042"/>
            <a:chExt cx="1607262" cy="1607262"/>
          </a:xfrm>
        </p:grpSpPr>
        <p:sp>
          <p:nvSpPr>
            <p:cNvPr id="56" name="椭圆 55"/>
            <p:cNvSpPr/>
            <p:nvPr/>
          </p:nvSpPr>
          <p:spPr>
            <a:xfrm>
              <a:off x="1131485" y="2234042"/>
              <a:ext cx="1607262" cy="1607262"/>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7" name="椭圆 56"/>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en-US" altLang="zh-CN" sz="3200" b="1" dirty="0">
                <a:solidFill>
                  <a:schemeClr val="bg1"/>
                </a:solidFill>
              </a:rPr>
              <a:t>MODEL</a:t>
            </a:r>
            <a:endParaRPr lang="en-US" altLang="zh-CN"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2" name="文本框 1"/>
          <p:cNvSpPr txBox="1"/>
          <p:nvPr/>
        </p:nvSpPr>
        <p:spPr>
          <a:xfrm>
            <a:off x="715645" y="1076325"/>
            <a:ext cx="2654300" cy="368300"/>
          </a:xfrm>
          <a:prstGeom prst="rect">
            <a:avLst/>
          </a:prstGeom>
          <a:noFill/>
        </p:spPr>
        <p:txBody>
          <a:bodyPr wrap="square" rtlCol="0">
            <a:spAutoFit/>
          </a:bodyPr>
          <a:p>
            <a:r>
              <a:rPr lang="zh-CN" altLang="en-US"/>
              <a:t>实验数据分为</a:t>
            </a:r>
            <a:endParaRPr lang="zh-CN" altLang="en-US"/>
          </a:p>
        </p:txBody>
      </p:sp>
      <p:sp>
        <p:nvSpPr>
          <p:cNvPr id="4" name="左大括号 3"/>
          <p:cNvSpPr/>
          <p:nvPr/>
        </p:nvSpPr>
        <p:spPr>
          <a:xfrm>
            <a:off x="2252980" y="852805"/>
            <a:ext cx="328295" cy="8413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2660015" y="734695"/>
            <a:ext cx="1563370" cy="368300"/>
          </a:xfrm>
          <a:prstGeom prst="rect">
            <a:avLst/>
          </a:prstGeom>
          <a:noFill/>
        </p:spPr>
        <p:txBody>
          <a:bodyPr wrap="square" rtlCol="0">
            <a:spAutoFit/>
          </a:bodyPr>
          <a:p>
            <a:r>
              <a:rPr lang="zh-CN" altLang="en-US"/>
              <a:t>晴空数据</a:t>
            </a:r>
            <a:endParaRPr lang="zh-CN" altLang="en-US"/>
          </a:p>
        </p:txBody>
      </p:sp>
      <p:sp>
        <p:nvSpPr>
          <p:cNvPr id="6" name="文本框 5"/>
          <p:cNvSpPr txBox="1"/>
          <p:nvPr/>
        </p:nvSpPr>
        <p:spPr>
          <a:xfrm>
            <a:off x="2660015" y="1444625"/>
            <a:ext cx="1563370" cy="368300"/>
          </a:xfrm>
          <a:prstGeom prst="rect">
            <a:avLst/>
          </a:prstGeom>
          <a:noFill/>
        </p:spPr>
        <p:txBody>
          <a:bodyPr wrap="square" rtlCol="0">
            <a:spAutoFit/>
          </a:bodyPr>
          <a:p>
            <a:r>
              <a:rPr lang="zh-CN" altLang="en-US"/>
              <a:t>阴雨天气数据</a:t>
            </a:r>
            <a:endParaRPr lang="zh-CN" altLang="en-US"/>
          </a:p>
        </p:txBody>
      </p:sp>
      <p:sp>
        <p:nvSpPr>
          <p:cNvPr id="7" name="文本框 6"/>
          <p:cNvSpPr txBox="1"/>
          <p:nvPr/>
        </p:nvSpPr>
        <p:spPr>
          <a:xfrm>
            <a:off x="794385" y="2035175"/>
            <a:ext cx="6096000" cy="922020"/>
          </a:xfrm>
          <a:prstGeom prst="rect">
            <a:avLst/>
          </a:prstGeom>
          <a:noFill/>
        </p:spPr>
        <p:txBody>
          <a:bodyPr wrap="square" rtlCol="0">
            <a:spAutoFit/>
          </a:bodyPr>
          <a:p>
            <a:r>
              <a:rPr lang="zh-CN" altLang="en-US"/>
              <a:t>在晴天时，使用了两个预测模型</a:t>
            </a:r>
            <a:r>
              <a:rPr lang="en-US" altLang="zh-CN"/>
              <a:t>-SARIMA</a:t>
            </a:r>
            <a:r>
              <a:rPr lang="zh-CN" altLang="en-US"/>
              <a:t>和</a:t>
            </a:r>
            <a:r>
              <a:rPr lang="en-US" altLang="zh-CN"/>
              <a:t>RVFL</a:t>
            </a:r>
            <a:r>
              <a:rPr lang="zh-CN" altLang="en-US"/>
              <a:t>神经网络。</a:t>
            </a:r>
            <a:endParaRPr lang="zh-CN" altLang="en-US"/>
          </a:p>
          <a:p>
            <a:r>
              <a:rPr lang="en-US" altLang="zh-CN"/>
              <a:t>-SARIMA</a:t>
            </a:r>
            <a:r>
              <a:rPr lang="zh-CN" altLang="en-US"/>
              <a:t>的模型为：</a:t>
            </a:r>
            <a:r>
              <a:rPr lang="en-US" altLang="zh-CN"/>
              <a:t>SARIMA</a:t>
            </a:r>
            <a:r>
              <a:rPr lang="zh-CN" altLang="en-US"/>
              <a:t>、</a:t>
            </a:r>
            <a:r>
              <a:rPr lang="en-US" altLang="zh-CN"/>
              <a:t>w-SARIMA</a:t>
            </a:r>
            <a:r>
              <a:rPr lang="zh-CN" altLang="en-US"/>
              <a:t>；</a:t>
            </a:r>
            <a:endParaRPr lang="zh-CN" altLang="en-US"/>
          </a:p>
          <a:p>
            <a:r>
              <a:rPr lang="en-US" altLang="zh-CN"/>
              <a:t>RVFL</a:t>
            </a:r>
            <a:r>
              <a:rPr lang="zh-CN" altLang="en-US"/>
              <a:t>的模型为：</a:t>
            </a:r>
            <a:r>
              <a:rPr lang="en-US" altLang="zh-CN"/>
              <a:t>RVFL</a:t>
            </a:r>
            <a:r>
              <a:rPr lang="zh-CN" altLang="en-US"/>
              <a:t>、</a:t>
            </a:r>
            <a:r>
              <a:rPr lang="en-US" altLang="zh-CN"/>
              <a:t>w-RVFL</a:t>
            </a:r>
            <a:endParaRPr lang="en-US" altLang="zh-CN"/>
          </a:p>
        </p:txBody>
      </p:sp>
      <p:pic>
        <p:nvPicPr>
          <p:cNvPr id="8" name="图片 7"/>
          <p:cNvPicPr>
            <a:picLocks noChangeAspect="1"/>
          </p:cNvPicPr>
          <p:nvPr/>
        </p:nvPicPr>
        <p:blipFill>
          <a:blip r:embed="rId1"/>
          <a:stretch>
            <a:fillRect/>
          </a:stretch>
        </p:blipFill>
        <p:spPr>
          <a:xfrm>
            <a:off x="7071995" y="1694180"/>
            <a:ext cx="5048250" cy="4090670"/>
          </a:xfrm>
          <a:prstGeom prst="rect">
            <a:avLst/>
          </a:prstGeom>
        </p:spPr>
      </p:pic>
      <p:pic>
        <p:nvPicPr>
          <p:cNvPr id="9" name="图片 8"/>
          <p:cNvPicPr>
            <a:picLocks noChangeAspect="1"/>
          </p:cNvPicPr>
          <p:nvPr/>
        </p:nvPicPr>
        <p:blipFill>
          <a:blip r:embed="rId2"/>
          <a:stretch>
            <a:fillRect/>
          </a:stretch>
        </p:blipFill>
        <p:spPr>
          <a:xfrm>
            <a:off x="921385" y="3088005"/>
            <a:ext cx="4960620" cy="3299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en-US" altLang="zh-CN" sz="3200" b="1" dirty="0">
                <a:solidFill>
                  <a:schemeClr val="bg1"/>
                </a:solidFill>
              </a:rPr>
              <a:t>MODEL</a:t>
            </a:r>
            <a:endParaRPr lang="en-US" altLang="zh-CN"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2" name="图片 1"/>
          <p:cNvPicPr>
            <a:picLocks noChangeAspect="1"/>
          </p:cNvPicPr>
          <p:nvPr/>
        </p:nvPicPr>
        <p:blipFill>
          <a:blip r:embed="rId1"/>
          <a:stretch>
            <a:fillRect/>
          </a:stretch>
        </p:blipFill>
        <p:spPr>
          <a:xfrm>
            <a:off x="1232535" y="2378710"/>
            <a:ext cx="9726930" cy="2784475"/>
          </a:xfrm>
          <a:prstGeom prst="rect">
            <a:avLst/>
          </a:prstGeom>
        </p:spPr>
      </p:pic>
      <p:pic>
        <p:nvPicPr>
          <p:cNvPr id="3" name="图片 2"/>
          <p:cNvPicPr>
            <a:picLocks noChangeAspect="1"/>
          </p:cNvPicPr>
          <p:nvPr/>
        </p:nvPicPr>
        <p:blipFill>
          <a:blip r:embed="rId2"/>
          <a:stretch>
            <a:fillRect/>
          </a:stretch>
        </p:blipFill>
        <p:spPr>
          <a:xfrm>
            <a:off x="3671570" y="1122680"/>
            <a:ext cx="4148455" cy="720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en-US" altLang="zh-CN" sz="3200" b="1" dirty="0">
                <a:solidFill>
                  <a:schemeClr val="bg1"/>
                </a:solidFill>
              </a:rPr>
              <a:t>MODEL</a:t>
            </a:r>
            <a:endParaRPr lang="en-US" altLang="zh-CN"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4" name="图片 3"/>
          <p:cNvPicPr>
            <a:picLocks noChangeAspect="1"/>
          </p:cNvPicPr>
          <p:nvPr/>
        </p:nvPicPr>
        <p:blipFill>
          <a:blip r:embed="rId1"/>
          <a:stretch>
            <a:fillRect/>
          </a:stretch>
        </p:blipFill>
        <p:spPr>
          <a:xfrm>
            <a:off x="0" y="699770"/>
            <a:ext cx="5621020" cy="3360420"/>
          </a:xfrm>
          <a:prstGeom prst="rect">
            <a:avLst/>
          </a:prstGeom>
        </p:spPr>
      </p:pic>
      <p:pic>
        <p:nvPicPr>
          <p:cNvPr id="5" name="图片 4"/>
          <p:cNvPicPr>
            <a:picLocks noChangeAspect="1"/>
          </p:cNvPicPr>
          <p:nvPr/>
        </p:nvPicPr>
        <p:blipFill>
          <a:blip r:embed="rId2"/>
          <a:stretch>
            <a:fillRect/>
          </a:stretch>
        </p:blipFill>
        <p:spPr>
          <a:xfrm>
            <a:off x="5710555" y="836295"/>
            <a:ext cx="6309360" cy="4725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en-US" altLang="zh-CN" sz="3200" b="1" dirty="0">
                <a:solidFill>
                  <a:schemeClr val="bg1"/>
                </a:solidFill>
              </a:rPr>
              <a:t>MODEL</a:t>
            </a:r>
            <a:endParaRPr lang="en-US" altLang="zh-CN"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4" name="文本框 3"/>
          <p:cNvSpPr txBox="1"/>
          <p:nvPr/>
        </p:nvSpPr>
        <p:spPr>
          <a:xfrm>
            <a:off x="505460" y="1012190"/>
            <a:ext cx="9721850" cy="368300"/>
          </a:xfrm>
          <a:prstGeom prst="rect">
            <a:avLst/>
          </a:prstGeom>
          <a:noFill/>
        </p:spPr>
        <p:txBody>
          <a:bodyPr wrap="square" rtlCol="0">
            <a:spAutoFit/>
          </a:bodyPr>
          <a:p>
            <a:r>
              <a:rPr lang="zh-CN" altLang="en-US"/>
              <a:t>在阴雨天气时，</a:t>
            </a:r>
            <a:endParaRPr lang="zh-CN" altLang="en-US"/>
          </a:p>
        </p:txBody>
      </p:sp>
      <p:pic>
        <p:nvPicPr>
          <p:cNvPr id="5" name="图片 4"/>
          <p:cNvPicPr>
            <a:picLocks noChangeAspect="1"/>
          </p:cNvPicPr>
          <p:nvPr/>
        </p:nvPicPr>
        <p:blipFill>
          <a:blip r:embed="rId1"/>
          <a:stretch>
            <a:fillRect/>
          </a:stretch>
        </p:blipFill>
        <p:spPr>
          <a:xfrm>
            <a:off x="765810" y="1477010"/>
            <a:ext cx="5022850" cy="4560570"/>
          </a:xfrm>
          <a:prstGeom prst="rect">
            <a:avLst/>
          </a:prstGeom>
        </p:spPr>
      </p:pic>
      <p:pic>
        <p:nvPicPr>
          <p:cNvPr id="6" name="图片 5"/>
          <p:cNvPicPr>
            <a:picLocks noChangeAspect="1"/>
          </p:cNvPicPr>
          <p:nvPr/>
        </p:nvPicPr>
        <p:blipFill>
          <a:blip r:embed="rId2"/>
          <a:stretch>
            <a:fillRect/>
          </a:stretch>
        </p:blipFill>
        <p:spPr>
          <a:xfrm>
            <a:off x="6035040" y="1987550"/>
            <a:ext cx="5876925" cy="3288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en-US" altLang="zh-CN" sz="3200" b="1" dirty="0">
                <a:solidFill>
                  <a:schemeClr val="bg1"/>
                </a:solidFill>
              </a:rPr>
              <a:t>MODEL</a:t>
            </a:r>
            <a:endParaRPr lang="en-US" altLang="zh-CN"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4" name="图片 3"/>
          <p:cNvPicPr>
            <a:picLocks noChangeAspect="1"/>
          </p:cNvPicPr>
          <p:nvPr/>
        </p:nvPicPr>
        <p:blipFill>
          <a:blip r:embed="rId1"/>
          <a:stretch>
            <a:fillRect/>
          </a:stretch>
        </p:blipFill>
        <p:spPr>
          <a:xfrm>
            <a:off x="1131570" y="2303145"/>
            <a:ext cx="9928860" cy="3335655"/>
          </a:xfrm>
          <a:prstGeom prst="rect">
            <a:avLst/>
          </a:prstGeom>
        </p:spPr>
      </p:pic>
      <p:pic>
        <p:nvPicPr>
          <p:cNvPr id="5" name="图片 4"/>
          <p:cNvPicPr>
            <a:picLocks noChangeAspect="1"/>
          </p:cNvPicPr>
          <p:nvPr/>
        </p:nvPicPr>
        <p:blipFill>
          <a:blip r:embed="rId2"/>
          <a:stretch>
            <a:fillRect/>
          </a:stretch>
        </p:blipFill>
        <p:spPr>
          <a:xfrm>
            <a:off x="4344035" y="1106170"/>
            <a:ext cx="3909695" cy="7950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en-US" altLang="zh-CN" sz="3200" b="1" dirty="0">
                <a:solidFill>
                  <a:schemeClr val="bg1"/>
                </a:solidFill>
              </a:rPr>
              <a:t>MODEL</a:t>
            </a:r>
            <a:endParaRPr lang="en-US" altLang="zh-CN"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4" name="图片 3"/>
          <p:cNvPicPr>
            <a:picLocks noChangeAspect="1"/>
          </p:cNvPicPr>
          <p:nvPr/>
        </p:nvPicPr>
        <p:blipFill>
          <a:blip r:embed="rId1"/>
          <a:stretch>
            <a:fillRect/>
          </a:stretch>
        </p:blipFill>
        <p:spPr>
          <a:xfrm>
            <a:off x="0" y="1296035"/>
            <a:ext cx="6162040" cy="3609340"/>
          </a:xfrm>
          <a:prstGeom prst="rect">
            <a:avLst/>
          </a:prstGeom>
        </p:spPr>
      </p:pic>
      <p:pic>
        <p:nvPicPr>
          <p:cNvPr id="5" name="图片 4"/>
          <p:cNvPicPr>
            <a:picLocks noChangeAspect="1"/>
          </p:cNvPicPr>
          <p:nvPr/>
        </p:nvPicPr>
        <p:blipFill>
          <a:blip r:embed="rId2"/>
          <a:stretch>
            <a:fillRect/>
          </a:stretch>
        </p:blipFill>
        <p:spPr>
          <a:xfrm>
            <a:off x="6162040" y="1267460"/>
            <a:ext cx="6009640" cy="3637915"/>
          </a:xfrm>
          <a:prstGeom prst="rect">
            <a:avLst/>
          </a:prstGeom>
        </p:spPr>
      </p:pic>
      <p:pic>
        <p:nvPicPr>
          <p:cNvPr id="16" name="图片 15"/>
          <p:cNvPicPr>
            <a:picLocks noChangeAspect="1"/>
          </p:cNvPicPr>
          <p:nvPr/>
        </p:nvPicPr>
        <p:blipFill>
          <a:blip r:embed="rId3"/>
          <a:stretch>
            <a:fillRect/>
          </a:stretch>
        </p:blipFill>
        <p:spPr>
          <a:xfrm>
            <a:off x="3583305" y="519430"/>
            <a:ext cx="6243955" cy="5890260"/>
          </a:xfrm>
          <a:prstGeom prst="rect">
            <a:avLst/>
          </a:prstGeom>
        </p:spPr>
      </p:pic>
      <p:pic>
        <p:nvPicPr>
          <p:cNvPr id="17" name="图片 16"/>
          <p:cNvPicPr>
            <a:picLocks noChangeAspect="1"/>
          </p:cNvPicPr>
          <p:nvPr/>
        </p:nvPicPr>
        <p:blipFill>
          <a:blip r:embed="rId4"/>
          <a:stretch>
            <a:fillRect/>
          </a:stretch>
        </p:blipFill>
        <p:spPr>
          <a:xfrm>
            <a:off x="2790190" y="977265"/>
            <a:ext cx="5876290" cy="4247515"/>
          </a:xfrm>
          <a:prstGeom prst="rect">
            <a:avLst/>
          </a:prstGeom>
        </p:spPr>
      </p:pic>
      <p:pic>
        <p:nvPicPr>
          <p:cNvPr id="18" name="图片 17"/>
          <p:cNvPicPr>
            <a:picLocks noChangeAspect="1"/>
          </p:cNvPicPr>
          <p:nvPr/>
        </p:nvPicPr>
        <p:blipFill>
          <a:blip r:embed="rId5"/>
          <a:stretch>
            <a:fillRect/>
          </a:stretch>
        </p:blipFill>
        <p:spPr>
          <a:xfrm>
            <a:off x="3702050" y="1406525"/>
            <a:ext cx="6469380" cy="4517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a:off x="1176337" y="0"/>
            <a:ext cx="10196513" cy="6858000"/>
          </a:xfrm>
          <a:prstGeom prst="parallelogram">
            <a:avLst>
              <a:gd name="adj" fmla="val 522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406900" y="2481952"/>
            <a:ext cx="7785100" cy="2131959"/>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822645" y="2968069"/>
            <a:ext cx="5708293" cy="922020"/>
          </a:xfrm>
          <a:prstGeom prst="rect">
            <a:avLst/>
          </a:prstGeom>
          <a:noFill/>
        </p:spPr>
        <p:txBody>
          <a:bodyPr wrap="square" rtlCol="0">
            <a:spAutoFit/>
          </a:bodyPr>
          <a:lstStyle/>
          <a:p>
            <a:pPr>
              <a:lnSpc>
                <a:spcPct val="150000"/>
              </a:lnSpc>
            </a:pPr>
            <a:r>
              <a:rPr lang="en-US" altLang="zh-CN" sz="3600" b="1" dirty="0">
                <a:solidFill>
                  <a:schemeClr val="bg1"/>
                </a:solidFill>
              </a:rPr>
              <a:t>CONCLUSION</a:t>
            </a:r>
            <a:endParaRPr lang="en-US" altLang="zh-CN" sz="3600" b="1" dirty="0">
              <a:solidFill>
                <a:schemeClr val="bg1"/>
              </a:solidFill>
            </a:endParaRPr>
          </a:p>
        </p:txBody>
      </p:sp>
      <p:grpSp>
        <p:nvGrpSpPr>
          <p:cNvPr id="55" name="组合 54"/>
          <p:cNvGrpSpPr/>
          <p:nvPr/>
        </p:nvGrpSpPr>
        <p:grpSpPr>
          <a:xfrm>
            <a:off x="3373490" y="2481952"/>
            <a:ext cx="2131960" cy="2131960"/>
            <a:chOff x="1131485" y="2234042"/>
            <a:chExt cx="1607262" cy="1607262"/>
          </a:xfrm>
        </p:grpSpPr>
        <p:sp>
          <p:nvSpPr>
            <p:cNvPr id="56" name="椭圆 55"/>
            <p:cNvSpPr/>
            <p:nvPr/>
          </p:nvSpPr>
          <p:spPr>
            <a:xfrm>
              <a:off x="1131485" y="2234042"/>
              <a:ext cx="1607262" cy="1607262"/>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7" name="椭圆 56"/>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1176337" y="0"/>
            <a:ext cx="10196513" cy="6858000"/>
          </a:xfrm>
          <a:prstGeom prst="parallelogram">
            <a:avLst>
              <a:gd name="adj" fmla="val 522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rot="12648828">
            <a:off x="3867583" y="3594155"/>
            <a:ext cx="357278"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2653304">
            <a:off x="9943872" y="-415455"/>
            <a:ext cx="94887"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2752664">
            <a:off x="909580" y="3590694"/>
            <a:ext cx="357278" cy="2914650"/>
          </a:xfrm>
          <a:prstGeom prst="roundRect">
            <a:avLst>
              <a:gd name="adj" fmla="val 50000"/>
            </a:avLst>
          </a:prstGeom>
          <a:gradFill>
            <a:gsLst>
              <a:gs pos="0">
                <a:srgbClr val="0BB863"/>
              </a:gs>
              <a:gs pos="100000">
                <a:srgbClr val="0BB86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2651570">
            <a:off x="1942446" y="257056"/>
            <a:ext cx="84570" cy="2914650"/>
          </a:xfrm>
          <a:prstGeom prst="roundRect">
            <a:avLst>
              <a:gd name="adj" fmla="val 50000"/>
            </a:avLst>
          </a:prstGeom>
          <a:gradFill>
            <a:gsLst>
              <a:gs pos="0">
                <a:srgbClr val="0BB863"/>
              </a:gs>
              <a:gs pos="100000">
                <a:srgbClr val="0BB86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24000" y="1161143"/>
            <a:ext cx="9486900" cy="4822893"/>
          </a:xfrm>
          <a:prstGeom prst="roundRect">
            <a:avLst>
              <a:gd name="adj" fmla="val 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98978" y="2198897"/>
            <a:ext cx="8782050" cy="2584450"/>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太阳能光伏发电的间歇性给预测带来了误差。为了解决这一挑战，本文研究了太阳光伏发电时间序列的小波分解对其预测的影响。提出了一种新的基于最大重叠离散小波变换的时间自适应、季节自回归综合移动平均-随机向量函数链神经网络混合模型。利用安装在印度理工学院屋顶太阳能光伏电站的太阳能光伏发电数据，对预测模型进行了开发和验证。计算了各种数值预报精度指标，结果表明所提出的预报模型在精度和适应性方面都优于组成模型。</a:t>
            </a:r>
            <a:endParaRPr lang="zh-CN" altLang="en-US" dirty="0">
              <a:solidFill>
                <a:schemeClr val="tx1">
                  <a:lumMod val="75000"/>
                  <a:lumOff val="25000"/>
                </a:schemeClr>
              </a:solidFill>
            </a:endParaRPr>
          </a:p>
        </p:txBody>
      </p:sp>
      <p:sp>
        <p:nvSpPr>
          <p:cNvPr id="9" name="文本框 8"/>
          <p:cNvSpPr txBox="1"/>
          <p:nvPr/>
        </p:nvSpPr>
        <p:spPr>
          <a:xfrm>
            <a:off x="2067015" y="1416838"/>
            <a:ext cx="1313180" cy="769441"/>
          </a:xfrm>
          <a:prstGeom prst="rect">
            <a:avLst/>
          </a:prstGeom>
          <a:noFill/>
        </p:spPr>
        <p:txBody>
          <a:bodyPr wrap="none" rtlCol="0">
            <a:spAutoFit/>
          </a:bodyPr>
          <a:lstStyle/>
          <a:p>
            <a:r>
              <a:rPr lang="zh-CN" altLang="en-US" sz="4400" b="1" dirty="0">
                <a:solidFill>
                  <a:schemeClr val="accent1"/>
                </a:solidFill>
              </a:rPr>
              <a:t>摘要</a:t>
            </a:r>
            <a:endParaRPr lang="zh-CN" altLang="en-US" sz="4400" b="1" dirty="0">
              <a:solidFill>
                <a:schemeClr val="accent1"/>
              </a:solidFill>
            </a:endParaRPr>
          </a:p>
        </p:txBody>
      </p:sp>
      <p:sp>
        <p:nvSpPr>
          <p:cNvPr id="10" name="矩形 9"/>
          <p:cNvSpPr/>
          <p:nvPr/>
        </p:nvSpPr>
        <p:spPr>
          <a:xfrm>
            <a:off x="3193685" y="1675677"/>
            <a:ext cx="2098651" cy="523220"/>
          </a:xfrm>
          <a:prstGeom prst="rect">
            <a:avLst/>
          </a:prstGeom>
        </p:spPr>
        <p:txBody>
          <a:bodyPr wrap="none">
            <a:spAutoFit/>
          </a:bodyPr>
          <a:lstStyle/>
          <a:p>
            <a:r>
              <a:rPr lang="en-US" altLang="zh-CN" sz="2800" dirty="0">
                <a:solidFill>
                  <a:schemeClr val="accent1"/>
                </a:solidFill>
              </a:rPr>
              <a:t>ABSTRACT</a:t>
            </a:r>
            <a:endParaRPr lang="zh-CN" altLang="en-US" sz="2800"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en-US" altLang="zh-CN" sz="3200" b="1" dirty="0">
                <a:solidFill>
                  <a:schemeClr val="bg1"/>
                </a:solidFill>
              </a:rPr>
              <a:t>CONCLUSION</a:t>
            </a:r>
            <a:endParaRPr lang="en-US" altLang="zh-CN"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3" name="文本框 2"/>
          <p:cNvSpPr txBox="1"/>
          <p:nvPr/>
        </p:nvSpPr>
        <p:spPr>
          <a:xfrm>
            <a:off x="1009650" y="2101850"/>
            <a:ext cx="10172700" cy="2306955"/>
          </a:xfrm>
          <a:prstGeom prst="rect">
            <a:avLst/>
          </a:prstGeom>
          <a:noFill/>
        </p:spPr>
        <p:txBody>
          <a:bodyPr wrap="square" rtlCol="0" anchor="t">
            <a:spAutoFit/>
          </a:bodyPr>
          <a:p>
            <a:pPr indent="457200" fontAlgn="auto"/>
            <a:r>
              <a:rPr lang="zh-CN" altLang="en-US"/>
              <a:t>本文介绍了小波的概念及其在预测中的应用。结果表明，在晴空条件下，小波分解会降低预报精度。这是由于预测模型开发的复杂性增加了，而数据分解所提供的优势并不能弥补这一点。在这种情况下，只有像SARIMA或RVFL这样的单一预测模型是足够的。但是在多云多雨的天气条件下，当太阳能光伏功率存在高频变化时，小波分解将有助于预测模型的更好执行。所提出的SARIMA</a:t>
            </a:r>
            <a:r>
              <a:rPr lang="en-US" altLang="zh-CN"/>
              <a:t>-</a:t>
            </a:r>
            <a:r>
              <a:rPr lang="zh-CN" altLang="en-US"/>
              <a:t>RVFL混合模型采用了相同的概念，结果表明该模型比其组成模型有更好的结果。但是在两个预测模型之间切换是一项困难的任务，因此需要实现其他算法。未来的工作可以涉及开发用于在预测模型之间进行切换的简单算法，以及在预测模型的开发过程中使用具有良好的时空分辨率的合适天气参数。而且，特征选择算法本质上可以使用自适应。</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1176337" y="0"/>
            <a:ext cx="10196513" cy="6858000"/>
          </a:xfrm>
          <a:prstGeom prst="parallelogram">
            <a:avLst>
              <a:gd name="adj" fmla="val 522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2648828">
            <a:off x="3867583" y="3594155"/>
            <a:ext cx="357278"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2343551">
            <a:off x="7027488" y="2611931"/>
            <a:ext cx="94887"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322499" y="3086100"/>
            <a:ext cx="7486650" cy="1409700"/>
          </a:xfrm>
          <a:prstGeom prst="rect">
            <a:avLst/>
          </a:prstGeom>
          <a:solidFill>
            <a:srgbClr val="16D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68031" y="1809750"/>
            <a:ext cx="3676650" cy="704850"/>
          </a:xfrm>
          <a:prstGeom prst="rect">
            <a:avLst/>
          </a:prstGeom>
          <a:solidFill>
            <a:srgbClr val="0BB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2653304">
            <a:off x="9943872" y="-415455"/>
            <a:ext cx="94887" cy="2914650"/>
          </a:xfrm>
          <a:prstGeom prst="roundRect">
            <a:avLst>
              <a:gd name="adj" fmla="val 50000"/>
            </a:avLst>
          </a:prstGeom>
          <a:gradFill>
            <a:gsLst>
              <a:gs pos="0">
                <a:srgbClr val="FCB504"/>
              </a:gs>
              <a:gs pos="100000">
                <a:srgbClr val="FCB504">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2752664">
            <a:off x="909580" y="3590694"/>
            <a:ext cx="357278" cy="2914650"/>
          </a:xfrm>
          <a:prstGeom prst="roundRect">
            <a:avLst>
              <a:gd name="adj" fmla="val 50000"/>
            </a:avLst>
          </a:prstGeom>
          <a:gradFill>
            <a:gsLst>
              <a:gs pos="0">
                <a:srgbClr val="0BB863"/>
              </a:gs>
              <a:gs pos="100000">
                <a:srgbClr val="0BB86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2651570">
            <a:off x="1942446" y="257056"/>
            <a:ext cx="84570" cy="2914650"/>
          </a:xfrm>
          <a:prstGeom prst="roundRect">
            <a:avLst>
              <a:gd name="adj" fmla="val 50000"/>
            </a:avLst>
          </a:prstGeom>
          <a:gradFill>
            <a:gsLst>
              <a:gs pos="0">
                <a:srgbClr val="0BB863"/>
              </a:gs>
              <a:gs pos="100000">
                <a:srgbClr val="0BB86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a:stretch>
            <a:fillRect/>
          </a:stretch>
        </p:blipFill>
        <p:spPr>
          <a:xfrm>
            <a:off x="10419082" y="1714381"/>
            <a:ext cx="1382656" cy="722752"/>
          </a:xfrm>
          <a:prstGeom prst="rect">
            <a:avLst/>
          </a:prstGeom>
        </p:spPr>
      </p:pic>
      <p:pic>
        <p:nvPicPr>
          <p:cNvPr id="21" name="图片 20"/>
          <p:cNvPicPr>
            <a:picLocks noChangeAspect="1"/>
          </p:cNvPicPr>
          <p:nvPr/>
        </p:nvPicPr>
        <p:blipFill>
          <a:blip r:embed="rId2"/>
          <a:stretch>
            <a:fillRect/>
          </a:stretch>
        </p:blipFill>
        <p:spPr>
          <a:xfrm>
            <a:off x="8349401" y="5183329"/>
            <a:ext cx="853056" cy="955423"/>
          </a:xfrm>
          <a:prstGeom prst="rect">
            <a:avLst/>
          </a:prstGeom>
        </p:spPr>
      </p:pic>
      <p:pic>
        <p:nvPicPr>
          <p:cNvPr id="22" name="图片 21"/>
          <p:cNvPicPr>
            <a:picLocks noChangeAspect="1"/>
          </p:cNvPicPr>
          <p:nvPr/>
        </p:nvPicPr>
        <p:blipFill>
          <a:blip r:embed="rId3"/>
          <a:stretch>
            <a:fillRect/>
          </a:stretch>
        </p:blipFill>
        <p:spPr>
          <a:xfrm>
            <a:off x="890143" y="3665064"/>
            <a:ext cx="859275" cy="838317"/>
          </a:xfrm>
          <a:prstGeom prst="rect">
            <a:avLst/>
          </a:prstGeom>
        </p:spPr>
      </p:pic>
      <p:pic>
        <p:nvPicPr>
          <p:cNvPr id="26" name="图片 25"/>
          <p:cNvPicPr>
            <a:picLocks noChangeAspect="1"/>
          </p:cNvPicPr>
          <p:nvPr/>
        </p:nvPicPr>
        <p:blipFill>
          <a:blip r:embed="rId4"/>
          <a:stretch>
            <a:fillRect/>
          </a:stretch>
        </p:blipFill>
        <p:spPr>
          <a:xfrm rot="17799553">
            <a:off x="9870073" y="4509546"/>
            <a:ext cx="1137767" cy="338255"/>
          </a:xfrm>
          <a:prstGeom prst="rect">
            <a:avLst/>
          </a:prstGeom>
        </p:spPr>
      </p:pic>
      <p:pic>
        <p:nvPicPr>
          <p:cNvPr id="30" name="图片 29"/>
          <p:cNvPicPr>
            <a:picLocks noChangeAspect="1"/>
          </p:cNvPicPr>
          <p:nvPr/>
        </p:nvPicPr>
        <p:blipFill>
          <a:blip r:embed="rId5"/>
          <a:srcRect r="738"/>
          <a:stretch>
            <a:fillRect/>
          </a:stretch>
        </p:blipFill>
        <p:spPr>
          <a:xfrm rot="18097123">
            <a:off x="8951789" y="-150299"/>
            <a:ext cx="1133310" cy="830351"/>
          </a:xfrm>
          <a:custGeom>
            <a:avLst/>
            <a:gdLst>
              <a:gd name="connsiteX0" fmla="*/ 622100 w 1133310"/>
              <a:gd name="connsiteY0" fmla="*/ 0 h 830351"/>
              <a:gd name="connsiteX1" fmla="*/ 1133310 w 1133310"/>
              <a:gd name="connsiteY1" fmla="*/ 830351 h 830351"/>
              <a:gd name="connsiteX2" fmla="*/ 0 w 1133310"/>
              <a:gd name="connsiteY2" fmla="*/ 830351 h 830351"/>
              <a:gd name="connsiteX3" fmla="*/ 0 w 1133310"/>
              <a:gd name="connsiteY3" fmla="*/ 0 h 830351"/>
            </a:gdLst>
            <a:ahLst/>
            <a:cxnLst>
              <a:cxn ang="0">
                <a:pos x="connsiteX0" y="connsiteY0"/>
              </a:cxn>
              <a:cxn ang="0">
                <a:pos x="connsiteX1" y="connsiteY1"/>
              </a:cxn>
              <a:cxn ang="0">
                <a:pos x="connsiteX2" y="connsiteY2"/>
              </a:cxn>
              <a:cxn ang="0">
                <a:pos x="connsiteX3" y="connsiteY3"/>
              </a:cxn>
            </a:cxnLst>
            <a:rect l="l" t="t" r="r" b="b"/>
            <a:pathLst>
              <a:path w="1133310" h="830351">
                <a:moveTo>
                  <a:pt x="622100" y="0"/>
                </a:moveTo>
                <a:lnTo>
                  <a:pt x="1133310" y="830351"/>
                </a:lnTo>
                <a:lnTo>
                  <a:pt x="0" y="830351"/>
                </a:lnTo>
                <a:lnTo>
                  <a:pt x="0" y="0"/>
                </a:lnTo>
                <a:close/>
              </a:path>
            </a:pathLst>
          </a:custGeom>
        </p:spPr>
      </p:pic>
      <p:pic>
        <p:nvPicPr>
          <p:cNvPr id="32" name="图片 31"/>
          <p:cNvPicPr>
            <a:picLocks noChangeAspect="1"/>
          </p:cNvPicPr>
          <p:nvPr/>
        </p:nvPicPr>
        <p:blipFill>
          <a:blip r:embed="rId6"/>
          <a:stretch>
            <a:fillRect/>
          </a:stretch>
        </p:blipFill>
        <p:spPr>
          <a:xfrm rot="20757592">
            <a:off x="2535883" y="2102960"/>
            <a:ext cx="741426" cy="741426"/>
          </a:xfrm>
          <a:prstGeom prst="rect">
            <a:avLst/>
          </a:prstGeom>
        </p:spPr>
      </p:pic>
      <p:sp>
        <p:nvSpPr>
          <p:cNvPr id="7" name="矩形 6"/>
          <p:cNvSpPr/>
          <p:nvPr/>
        </p:nvSpPr>
        <p:spPr>
          <a:xfrm>
            <a:off x="2686831" y="2514600"/>
            <a:ext cx="748665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837287" y="2743110"/>
            <a:ext cx="7301999" cy="923330"/>
          </a:xfrm>
          <a:prstGeom prst="rect">
            <a:avLst/>
          </a:prstGeom>
          <a:noFill/>
        </p:spPr>
        <p:txBody>
          <a:bodyPr wrap="none" rtlCol="0">
            <a:spAutoFit/>
          </a:bodyPr>
          <a:lstStyle/>
          <a:p>
            <a:r>
              <a:rPr lang="zh-CN" altLang="en-US" sz="5400" b="1" dirty="0">
                <a:solidFill>
                  <a:schemeClr val="accent1"/>
                </a:solidFill>
              </a:rPr>
              <a:t>演示完毕 感谢各位老师</a:t>
            </a:r>
            <a:endParaRPr lang="zh-CN" altLang="en-US" sz="5400"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主要贡献</a:t>
            </a:r>
            <a:endParaRPr lang="zh-CN" altLang="en-US"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4" name="文本框 3"/>
          <p:cNvSpPr txBox="1"/>
          <p:nvPr/>
        </p:nvSpPr>
        <p:spPr>
          <a:xfrm>
            <a:off x="1490345" y="1834515"/>
            <a:ext cx="9211310" cy="3415030"/>
          </a:xfrm>
          <a:prstGeom prst="rect">
            <a:avLst/>
          </a:prstGeom>
          <a:noFill/>
        </p:spPr>
        <p:txBody>
          <a:bodyPr wrap="square" rtlCol="0">
            <a:spAutoFit/>
          </a:bodyPr>
          <a:p>
            <a:endParaRPr lang="zh-CN" altLang="en-US" sz="2400"/>
          </a:p>
          <a:p>
            <a:pPr marL="285750" indent="-285750">
              <a:buFont typeface="Wingdings" panose="05000000000000000000" charset="0"/>
              <a:buChar char="ü"/>
            </a:pPr>
            <a:r>
              <a:rPr lang="zh-CN" altLang="en-US" sz="2400"/>
              <a:t>研究了太阳能光伏发电时间序列的小波分解对预测精度的影响。这项研究是针对不同的天气条件进行的。</a:t>
            </a:r>
            <a:endParaRPr lang="zh-CN" altLang="en-US" sz="2400"/>
          </a:p>
          <a:p>
            <a:pPr marL="285750" indent="-285750">
              <a:buFont typeface="Wingdings" panose="05000000000000000000" charset="0"/>
              <a:buChar char="ü"/>
            </a:pPr>
            <a:r>
              <a:rPr lang="zh-CN" altLang="en-US" sz="2400"/>
              <a:t>针对具有小波分解正效应的太阳能光伏发电数据，提出了一种预测模型组合策略。组合参数会随时间更新自身。</a:t>
            </a:r>
            <a:endParaRPr lang="zh-CN" altLang="en-US" sz="2400"/>
          </a:p>
          <a:p>
            <a:pPr marL="285750" indent="-285750">
              <a:buFont typeface="Wingdings" panose="05000000000000000000" charset="0"/>
              <a:buChar char="ü"/>
            </a:pPr>
            <a:r>
              <a:rPr lang="zh-CN" altLang="en-US" sz="2400"/>
              <a:t>传统的混合预测模型利用从组成模型中得到的一些输出组合来获得所需的预测。但所提出的预测模型对分解后的序列采用组合策略。这有助于在更详细的层次上实现更好的预测。</a:t>
            </a:r>
            <a:endParaRPr lang="zh-CN" altLang="en-US" sz="2400"/>
          </a:p>
          <a:p>
            <a:pPr indent="0">
              <a:buFont typeface="Wingdings" panose="05000000000000000000" charset="0"/>
              <a:buNone/>
            </a:pP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a:off x="1176337" y="0"/>
            <a:ext cx="10196513" cy="6858000"/>
          </a:xfrm>
          <a:prstGeom prst="parallelogram">
            <a:avLst>
              <a:gd name="adj" fmla="val 522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406900" y="2481952"/>
            <a:ext cx="7785100" cy="2131959"/>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875350" y="2968069"/>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模型组成</a:t>
            </a:r>
            <a:endParaRPr lang="zh-CN" altLang="en-US" sz="3600" b="1" dirty="0">
              <a:solidFill>
                <a:schemeClr val="bg1"/>
              </a:solidFill>
            </a:endParaRPr>
          </a:p>
        </p:txBody>
      </p:sp>
      <p:grpSp>
        <p:nvGrpSpPr>
          <p:cNvPr id="55" name="组合 54"/>
          <p:cNvGrpSpPr/>
          <p:nvPr/>
        </p:nvGrpSpPr>
        <p:grpSpPr>
          <a:xfrm>
            <a:off x="3373490" y="2481952"/>
            <a:ext cx="2131960" cy="2131960"/>
            <a:chOff x="1131485" y="2234042"/>
            <a:chExt cx="1607262" cy="1607262"/>
          </a:xfrm>
        </p:grpSpPr>
        <p:sp>
          <p:nvSpPr>
            <p:cNvPr id="56" name="椭圆 55"/>
            <p:cNvSpPr/>
            <p:nvPr/>
          </p:nvSpPr>
          <p:spPr>
            <a:xfrm>
              <a:off x="1131485" y="2234042"/>
              <a:ext cx="1607262" cy="1607262"/>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7" name="椭圆 56"/>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基本理论</a:t>
            </a:r>
            <a:endParaRPr lang="zh-CN" altLang="en-US"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2" name="文本框 1"/>
          <p:cNvSpPr txBox="1"/>
          <p:nvPr/>
        </p:nvSpPr>
        <p:spPr>
          <a:xfrm>
            <a:off x="3198495" y="2846070"/>
            <a:ext cx="1516380" cy="368300"/>
          </a:xfrm>
          <a:prstGeom prst="rect">
            <a:avLst/>
          </a:prstGeom>
          <a:noFill/>
        </p:spPr>
        <p:txBody>
          <a:bodyPr wrap="square" rtlCol="0">
            <a:spAutoFit/>
          </a:bodyPr>
          <a:p>
            <a:r>
              <a:rPr lang="zh-CN" altLang="en-US"/>
              <a:t>主要理论</a:t>
            </a:r>
            <a:endParaRPr lang="zh-CN" altLang="en-US"/>
          </a:p>
        </p:txBody>
      </p:sp>
      <p:sp>
        <p:nvSpPr>
          <p:cNvPr id="3" name="左大括号 2"/>
          <p:cNvSpPr/>
          <p:nvPr/>
        </p:nvSpPr>
        <p:spPr>
          <a:xfrm>
            <a:off x="4384675" y="1524000"/>
            <a:ext cx="792480" cy="30962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5324475" y="1524000"/>
            <a:ext cx="3481705" cy="3138170"/>
          </a:xfrm>
          <a:prstGeom prst="rect">
            <a:avLst/>
          </a:prstGeom>
          <a:noFill/>
        </p:spPr>
        <p:txBody>
          <a:bodyPr wrap="square" rtlCol="0">
            <a:spAutoFit/>
          </a:bodyPr>
          <a:p>
            <a:r>
              <a:rPr lang="zh-CN" altLang="en-US"/>
              <a:t>持久性模型</a:t>
            </a:r>
            <a:endParaRPr lang="zh-CN" altLang="en-US"/>
          </a:p>
          <a:p>
            <a:endParaRPr lang="zh-CN" altLang="en-US"/>
          </a:p>
          <a:p>
            <a:r>
              <a:rPr lang="en-US" altLang="zh-CN"/>
              <a:t>SARIMA</a:t>
            </a:r>
            <a:endParaRPr lang="en-US" altLang="zh-CN"/>
          </a:p>
          <a:p>
            <a:endParaRPr lang="en-US" altLang="zh-CN"/>
          </a:p>
          <a:p>
            <a:r>
              <a:rPr lang="zh-CN" altLang="en-US"/>
              <a:t>小波变换</a:t>
            </a:r>
            <a:endParaRPr lang="zh-CN" altLang="en-US"/>
          </a:p>
          <a:p>
            <a:endParaRPr lang="zh-CN" altLang="en-US"/>
          </a:p>
          <a:p>
            <a:r>
              <a:rPr lang="zh-CN" altLang="en-US"/>
              <a:t>基于时间的</a:t>
            </a:r>
            <a:r>
              <a:rPr lang="en-US" altLang="zh-CN"/>
              <a:t>trous</a:t>
            </a:r>
            <a:r>
              <a:rPr lang="zh-CN" altLang="en-US"/>
              <a:t>滤波算法</a:t>
            </a:r>
            <a:endParaRPr lang="zh-CN" altLang="en-US"/>
          </a:p>
          <a:p>
            <a:endParaRPr lang="zh-CN" altLang="en-US"/>
          </a:p>
          <a:p>
            <a:r>
              <a:rPr lang="zh-CN" altLang="en-US"/>
              <a:t>随机向量函数链</a:t>
            </a:r>
            <a:r>
              <a:rPr lang="en-US" altLang="zh-CN"/>
              <a:t>(RVFL)</a:t>
            </a:r>
            <a:r>
              <a:rPr lang="zh-CN" altLang="en-US"/>
              <a:t>神经网络</a:t>
            </a:r>
            <a:endParaRPr lang="zh-CN" altLang="en-US"/>
          </a:p>
          <a:p>
            <a:endParaRPr lang="zh-CN" altLang="en-US"/>
          </a:p>
          <a:p>
            <a:r>
              <a:rPr lang="zh-CN" altLang="en-US"/>
              <a:t>最大相关最小冗余</a:t>
            </a:r>
            <a:r>
              <a:rPr lang="en-US" altLang="zh-CN"/>
              <a:t>(MRMR)</a:t>
            </a:r>
            <a:r>
              <a:rPr lang="zh-CN" altLang="en-US"/>
              <a:t>算法</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基本理论</a:t>
            </a:r>
            <a:endParaRPr lang="zh-CN" altLang="en-US"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2" name="文本框 1"/>
          <p:cNvSpPr txBox="1"/>
          <p:nvPr/>
        </p:nvSpPr>
        <p:spPr>
          <a:xfrm>
            <a:off x="2384425" y="998855"/>
            <a:ext cx="8228330" cy="3107690"/>
          </a:xfrm>
          <a:prstGeom prst="rect">
            <a:avLst/>
          </a:prstGeom>
          <a:noFill/>
        </p:spPr>
        <p:txBody>
          <a:bodyPr wrap="square" rtlCol="0">
            <a:spAutoFit/>
          </a:bodyPr>
          <a:p>
            <a:pPr marL="285750" indent="-285750">
              <a:buFont typeface="Wingdings" panose="05000000000000000000" charset="0"/>
              <a:buChar char="ü"/>
            </a:pPr>
            <a:r>
              <a:rPr lang="zh-CN" altLang="en-US" sz="2800"/>
              <a:t>对于持久度模型：</a:t>
            </a:r>
            <a:endParaRPr lang="zh-CN" altLang="en-US" sz="2800"/>
          </a:p>
          <a:p>
            <a:pPr marL="285750" indent="-285750">
              <a:buFont typeface="Wingdings" panose="05000000000000000000" charset="0"/>
              <a:buChar char="ü"/>
            </a:pPr>
            <a:endParaRPr lang="en-US" altLang="zh-CN" sz="2800"/>
          </a:p>
          <a:p>
            <a:pPr marL="285750" indent="-285750">
              <a:buFont typeface="Wingdings" panose="05000000000000000000" charset="0"/>
              <a:buChar char="ü"/>
            </a:pPr>
            <a:endParaRPr lang="en-US" altLang="zh-CN" sz="2800"/>
          </a:p>
          <a:p>
            <a:pPr marL="285750" indent="-285750">
              <a:buFont typeface="Wingdings" panose="05000000000000000000" charset="0"/>
              <a:buChar char="ü"/>
            </a:pPr>
            <a:endParaRPr lang="en-US" altLang="zh-CN" sz="2800"/>
          </a:p>
          <a:p>
            <a:pPr marL="285750" indent="-285750">
              <a:buFont typeface="Wingdings" panose="05000000000000000000" charset="0"/>
              <a:buChar char="ü"/>
            </a:pPr>
            <a:endParaRPr lang="en-US" altLang="zh-CN" sz="2800"/>
          </a:p>
          <a:p>
            <a:pPr marL="285750" indent="-285750">
              <a:buFont typeface="Wingdings" panose="05000000000000000000" charset="0"/>
              <a:buChar char="ü"/>
            </a:pPr>
            <a:r>
              <a:rPr lang="zh-CN" altLang="en-US" sz="2800"/>
              <a:t>季节自回归综合移动平均模型</a:t>
            </a:r>
            <a:r>
              <a:rPr lang="en-US" altLang="zh-CN" sz="2800"/>
              <a:t>(SARIMA):</a:t>
            </a:r>
            <a:endParaRPr lang="en-US" altLang="zh-CN" sz="2800"/>
          </a:p>
          <a:p>
            <a:pPr indent="0">
              <a:buFont typeface="Wingdings" panose="05000000000000000000" charset="0"/>
              <a:buNone/>
            </a:pPr>
            <a:endParaRPr lang="en-US" altLang="zh-CN" sz="2800"/>
          </a:p>
        </p:txBody>
      </p:sp>
      <p:pic>
        <p:nvPicPr>
          <p:cNvPr id="3" name="图片 2"/>
          <p:cNvPicPr>
            <a:picLocks noChangeAspect="1"/>
          </p:cNvPicPr>
          <p:nvPr/>
        </p:nvPicPr>
        <p:blipFill>
          <a:blip r:embed="rId1"/>
          <a:stretch>
            <a:fillRect/>
          </a:stretch>
        </p:blipFill>
        <p:spPr>
          <a:xfrm>
            <a:off x="3255010" y="1902460"/>
            <a:ext cx="3218815" cy="733425"/>
          </a:xfrm>
          <a:prstGeom prst="rect">
            <a:avLst/>
          </a:prstGeom>
        </p:spPr>
      </p:pic>
      <p:pic>
        <p:nvPicPr>
          <p:cNvPr id="5" name="图片 4"/>
          <p:cNvPicPr>
            <a:picLocks noChangeAspect="1"/>
          </p:cNvPicPr>
          <p:nvPr/>
        </p:nvPicPr>
        <p:blipFill>
          <a:blip r:embed="rId2"/>
          <a:stretch>
            <a:fillRect/>
          </a:stretch>
        </p:blipFill>
        <p:spPr>
          <a:xfrm>
            <a:off x="3255010" y="3834130"/>
            <a:ext cx="5643245" cy="527685"/>
          </a:xfrm>
          <a:prstGeom prst="rect">
            <a:avLst/>
          </a:prstGeom>
        </p:spPr>
      </p:pic>
      <p:pic>
        <p:nvPicPr>
          <p:cNvPr id="4" name="图片 3"/>
          <p:cNvPicPr>
            <a:picLocks noChangeAspect="1"/>
          </p:cNvPicPr>
          <p:nvPr/>
        </p:nvPicPr>
        <p:blipFill>
          <a:blip r:embed="rId3"/>
          <a:stretch>
            <a:fillRect/>
          </a:stretch>
        </p:blipFill>
        <p:spPr>
          <a:xfrm>
            <a:off x="3627755" y="4604385"/>
            <a:ext cx="5099050" cy="574675"/>
          </a:xfrm>
          <a:prstGeom prst="rect">
            <a:avLst/>
          </a:prstGeom>
        </p:spPr>
      </p:pic>
      <p:pic>
        <p:nvPicPr>
          <p:cNvPr id="8" name="图片 7"/>
          <p:cNvPicPr>
            <a:picLocks noChangeAspect="1"/>
          </p:cNvPicPr>
          <p:nvPr/>
        </p:nvPicPr>
        <p:blipFill>
          <a:blip r:embed="rId4"/>
          <a:stretch>
            <a:fillRect/>
          </a:stretch>
        </p:blipFill>
        <p:spPr>
          <a:xfrm>
            <a:off x="3627755" y="5488940"/>
            <a:ext cx="4936490" cy="559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基本理论</a:t>
            </a:r>
            <a:endParaRPr lang="zh-CN" altLang="en-US" sz="3200" b="1" dirty="0">
              <a:solidFill>
                <a:schemeClr val="bg1"/>
              </a:solidFill>
            </a:endParaRPr>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9" name="文本框 8"/>
          <p:cNvSpPr txBox="1"/>
          <p:nvPr/>
        </p:nvSpPr>
        <p:spPr>
          <a:xfrm>
            <a:off x="2073275" y="1235075"/>
            <a:ext cx="8312785" cy="521970"/>
          </a:xfrm>
          <a:prstGeom prst="rect">
            <a:avLst/>
          </a:prstGeom>
          <a:noFill/>
        </p:spPr>
        <p:txBody>
          <a:bodyPr wrap="square" rtlCol="0">
            <a:spAutoFit/>
          </a:bodyPr>
          <a:p>
            <a:pPr marL="285750" indent="-285750">
              <a:buFont typeface="Wingdings" panose="05000000000000000000" charset="0"/>
              <a:buChar char="ü"/>
            </a:pPr>
            <a:r>
              <a:rPr lang="zh-CN" altLang="en-US" sz="2800"/>
              <a:t>对于小波变换：</a:t>
            </a:r>
            <a:endParaRPr lang="zh-CN" altLang="en-US" sz="2800"/>
          </a:p>
        </p:txBody>
      </p:sp>
      <p:pic>
        <p:nvPicPr>
          <p:cNvPr id="6" name="图片 5"/>
          <p:cNvPicPr>
            <a:picLocks noChangeAspect="1"/>
          </p:cNvPicPr>
          <p:nvPr/>
        </p:nvPicPr>
        <p:blipFill>
          <a:blip r:embed="rId1"/>
          <a:stretch>
            <a:fillRect/>
          </a:stretch>
        </p:blipFill>
        <p:spPr>
          <a:xfrm>
            <a:off x="3907155" y="4221480"/>
            <a:ext cx="3870960" cy="911225"/>
          </a:xfrm>
          <a:prstGeom prst="rect">
            <a:avLst/>
          </a:prstGeom>
        </p:spPr>
      </p:pic>
      <p:pic>
        <p:nvPicPr>
          <p:cNvPr id="5" name="图片 4"/>
          <p:cNvPicPr>
            <a:picLocks noChangeAspect="1"/>
          </p:cNvPicPr>
          <p:nvPr/>
        </p:nvPicPr>
        <p:blipFill>
          <a:blip r:embed="rId2"/>
          <a:stretch>
            <a:fillRect/>
          </a:stretch>
        </p:blipFill>
        <p:spPr>
          <a:xfrm>
            <a:off x="3740785" y="2191385"/>
            <a:ext cx="4018280" cy="715010"/>
          </a:xfrm>
          <a:prstGeom prst="rect">
            <a:avLst/>
          </a:prstGeom>
        </p:spPr>
      </p:pic>
      <p:pic>
        <p:nvPicPr>
          <p:cNvPr id="16" name="图片 15"/>
          <p:cNvPicPr>
            <a:picLocks noChangeAspect="1"/>
          </p:cNvPicPr>
          <p:nvPr/>
        </p:nvPicPr>
        <p:blipFill>
          <a:blip r:embed="rId3"/>
          <a:stretch>
            <a:fillRect/>
          </a:stretch>
        </p:blipFill>
        <p:spPr>
          <a:xfrm>
            <a:off x="3907155" y="3143885"/>
            <a:ext cx="3685540" cy="89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pic>
        <p:nvPicPr>
          <p:cNvPr id="2" name="图片 1"/>
          <p:cNvPicPr>
            <a:picLocks noChangeAspect="1"/>
          </p:cNvPicPr>
          <p:nvPr/>
        </p:nvPicPr>
        <p:blipFill>
          <a:blip r:embed="rId1"/>
          <a:stretch>
            <a:fillRect/>
          </a:stretch>
        </p:blipFill>
        <p:spPr>
          <a:xfrm>
            <a:off x="433705" y="1126490"/>
            <a:ext cx="4370070" cy="3559175"/>
          </a:xfrm>
          <a:prstGeom prst="rect">
            <a:avLst/>
          </a:prstGeom>
        </p:spPr>
      </p:pic>
      <p:pic>
        <p:nvPicPr>
          <p:cNvPr id="3" name="图片 2"/>
          <p:cNvPicPr>
            <a:picLocks noChangeAspect="1"/>
          </p:cNvPicPr>
          <p:nvPr/>
        </p:nvPicPr>
        <p:blipFill>
          <a:blip r:embed="rId2"/>
          <a:stretch>
            <a:fillRect/>
          </a:stretch>
        </p:blipFill>
        <p:spPr>
          <a:xfrm>
            <a:off x="1612265" y="4975860"/>
            <a:ext cx="1842135" cy="794385"/>
          </a:xfrm>
          <a:prstGeom prst="rect">
            <a:avLst/>
          </a:prstGeom>
        </p:spPr>
      </p:pic>
      <p:sp>
        <p:nvSpPr>
          <p:cNvPr id="5" name="文本框 4"/>
          <p:cNvSpPr txBox="1"/>
          <p:nvPr/>
        </p:nvSpPr>
        <p:spPr>
          <a:xfrm>
            <a:off x="6200775" y="889000"/>
            <a:ext cx="4702810" cy="953135"/>
          </a:xfrm>
          <a:prstGeom prst="rect">
            <a:avLst/>
          </a:prstGeom>
          <a:noFill/>
        </p:spPr>
        <p:txBody>
          <a:bodyPr wrap="square" rtlCol="0">
            <a:spAutoFit/>
          </a:bodyPr>
          <a:p>
            <a:pPr marL="285750" indent="-285750">
              <a:buFont typeface="Wingdings" panose="05000000000000000000" charset="0"/>
              <a:buChar char="ü"/>
            </a:pPr>
            <a:r>
              <a:rPr lang="zh-CN" altLang="en-US" sz="2800"/>
              <a:t>基于时间的</a:t>
            </a:r>
            <a:r>
              <a:rPr lang="en-US" altLang="zh-CN" sz="2800"/>
              <a:t>trous</a:t>
            </a:r>
            <a:r>
              <a:rPr lang="zh-CN" altLang="en-US" sz="2800"/>
              <a:t>滤波算法</a:t>
            </a:r>
            <a:endParaRPr lang="zh-CN" altLang="en-US" sz="2800"/>
          </a:p>
          <a:p>
            <a:pPr indent="0">
              <a:buFont typeface="+mj-ea"/>
              <a:buNone/>
            </a:pPr>
            <a:endParaRPr lang="en-US" altLang="zh-CN" sz="2800"/>
          </a:p>
        </p:txBody>
      </p:sp>
      <p:pic>
        <p:nvPicPr>
          <p:cNvPr id="6" name="图片 5"/>
          <p:cNvPicPr>
            <a:picLocks noChangeAspect="1"/>
          </p:cNvPicPr>
          <p:nvPr/>
        </p:nvPicPr>
        <p:blipFill>
          <a:blip r:embed="rId3"/>
          <a:stretch>
            <a:fillRect/>
          </a:stretch>
        </p:blipFill>
        <p:spPr>
          <a:xfrm>
            <a:off x="6069330" y="2033270"/>
            <a:ext cx="5633085" cy="4255770"/>
          </a:xfrm>
          <a:prstGeom prst="rect">
            <a:avLst/>
          </a:prstGeom>
        </p:spPr>
      </p:pic>
      <p:sp>
        <p:nvSpPr>
          <p:cNvPr id="8" name="文本框 7"/>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基本理论</a:t>
            </a:r>
            <a:endParaRPr lang="zh-CN" altLang="en-US" sz="32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64294"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1" y="1"/>
            <a:ext cx="6473815" cy="704175"/>
          </a:xfrm>
          <a:custGeom>
            <a:avLst/>
            <a:gdLst>
              <a:gd name="connsiteX0" fmla="*/ 0 w 6473815"/>
              <a:gd name="connsiteY0" fmla="*/ 0 h 704175"/>
              <a:gd name="connsiteX1" fmla="*/ 6473815 w 6473815"/>
              <a:gd name="connsiteY1" fmla="*/ 0 h 704175"/>
              <a:gd name="connsiteX2" fmla="*/ 6106081 w 6473815"/>
              <a:gd name="connsiteY2" fmla="*/ 704175 h 704175"/>
              <a:gd name="connsiteX3" fmla="*/ 0 w 6473815"/>
              <a:gd name="connsiteY3" fmla="*/ 704175 h 704175"/>
            </a:gdLst>
            <a:ahLst/>
            <a:cxnLst>
              <a:cxn ang="0">
                <a:pos x="connsiteX0" y="connsiteY0"/>
              </a:cxn>
              <a:cxn ang="0">
                <a:pos x="connsiteX1" y="connsiteY1"/>
              </a:cxn>
              <a:cxn ang="0">
                <a:pos x="connsiteX2" y="connsiteY2"/>
              </a:cxn>
              <a:cxn ang="0">
                <a:pos x="connsiteX3" y="connsiteY3"/>
              </a:cxn>
            </a:cxnLst>
            <a:rect l="l" t="t" r="r" b="b"/>
            <a:pathLst>
              <a:path w="6473815" h="704175">
                <a:moveTo>
                  <a:pt x="0" y="0"/>
                </a:moveTo>
                <a:lnTo>
                  <a:pt x="6473815" y="0"/>
                </a:lnTo>
                <a:lnTo>
                  <a:pt x="6106081" y="704175"/>
                </a:lnTo>
                <a:lnTo>
                  <a:pt x="0" y="704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2" name="组合 11"/>
          <p:cNvGrpSpPr/>
          <p:nvPr/>
        </p:nvGrpSpPr>
        <p:grpSpPr>
          <a:xfrm>
            <a:off x="123826" y="59558"/>
            <a:ext cx="593817" cy="593817"/>
            <a:chOff x="1131485" y="2234042"/>
            <a:chExt cx="1607262" cy="1607262"/>
          </a:xfrm>
        </p:grpSpPr>
        <p:sp>
          <p:nvSpPr>
            <p:cNvPr id="13" name="椭圆 12"/>
            <p:cNvSpPr/>
            <p:nvPr/>
          </p:nvSpPr>
          <p:spPr>
            <a:xfrm>
              <a:off x="1131485" y="2234042"/>
              <a:ext cx="1607262" cy="1607262"/>
            </a:xfrm>
            <a:prstGeom prst="ellipse">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5"/>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ndParaRPr>
            </a:p>
          </p:txBody>
        </p:sp>
      </p:grpSp>
      <p:sp>
        <p:nvSpPr>
          <p:cNvPr id="2" name="文本框 1"/>
          <p:cNvSpPr txBox="1"/>
          <p:nvPr/>
        </p:nvSpPr>
        <p:spPr>
          <a:xfrm>
            <a:off x="6228080" y="1326515"/>
            <a:ext cx="5541645" cy="3969385"/>
          </a:xfrm>
          <a:prstGeom prst="rect">
            <a:avLst/>
          </a:prstGeom>
          <a:noFill/>
        </p:spPr>
        <p:txBody>
          <a:bodyPr wrap="square" rtlCol="0">
            <a:spAutoFit/>
          </a:bodyPr>
          <a:p>
            <a:r>
              <a:rPr lang="en-US" altLang="zh-CN" sz="2800"/>
              <a:t>RVFL</a:t>
            </a:r>
            <a:r>
              <a:rPr lang="zh-CN" altLang="en-US" sz="2800"/>
              <a:t>在结构上可以分为三个部分：输入层、增强节点、输出层。从输入层到增强节点的权重是随机选择的；有两种方法可用来确定增强节点和输出层之间的权重：</a:t>
            </a:r>
            <a:endParaRPr lang="zh-CN" altLang="en-US" sz="2800"/>
          </a:p>
          <a:p>
            <a:pPr marL="342900" indent="-342900">
              <a:buFont typeface="+mj-ea"/>
              <a:buAutoNum type="circleNumDbPlain"/>
            </a:pPr>
            <a:r>
              <a:rPr lang="zh-CN" altLang="en-US" sz="2800"/>
              <a:t>摩尔彭罗斯伪逆；</a:t>
            </a:r>
            <a:endParaRPr lang="zh-CN" altLang="en-US" sz="2800"/>
          </a:p>
          <a:p>
            <a:pPr indent="0">
              <a:buFont typeface="+mj-ea"/>
              <a:buNone/>
            </a:pPr>
            <a:endParaRPr lang="zh-CN" altLang="en-US" sz="2800"/>
          </a:p>
          <a:p>
            <a:pPr indent="0">
              <a:buFont typeface="+mj-ea"/>
              <a:buNone/>
            </a:pPr>
            <a:endParaRPr lang="zh-CN" altLang="en-US" sz="2800"/>
          </a:p>
          <a:p>
            <a:pPr marL="342900" indent="-342900">
              <a:buFont typeface="+mj-ea"/>
              <a:buAutoNum type="circleNumDbPlain"/>
            </a:pPr>
            <a:r>
              <a:rPr lang="en-US" altLang="zh-CN" sz="2800"/>
              <a:t>L2</a:t>
            </a:r>
            <a:r>
              <a:rPr lang="zh-CN" altLang="en-US" sz="2800"/>
              <a:t>范数正则化最小二乘法；</a:t>
            </a:r>
            <a:endParaRPr lang="zh-CN" altLang="en-US" sz="2800"/>
          </a:p>
        </p:txBody>
      </p:sp>
      <p:sp>
        <p:nvSpPr>
          <p:cNvPr id="3" name="文本框 2"/>
          <p:cNvSpPr txBox="1"/>
          <p:nvPr/>
        </p:nvSpPr>
        <p:spPr>
          <a:xfrm>
            <a:off x="522605" y="875665"/>
            <a:ext cx="5951855" cy="953135"/>
          </a:xfrm>
          <a:prstGeom prst="rect">
            <a:avLst/>
          </a:prstGeom>
          <a:noFill/>
        </p:spPr>
        <p:txBody>
          <a:bodyPr wrap="square" rtlCol="0">
            <a:spAutoFit/>
          </a:bodyPr>
          <a:p>
            <a:pPr marL="285750" indent="-285750">
              <a:buFont typeface="Wingdings" panose="05000000000000000000" charset="0"/>
              <a:buChar char="ü"/>
            </a:pPr>
            <a:r>
              <a:rPr lang="zh-CN" altLang="en-US" sz="2800"/>
              <a:t>随机向量函数链</a:t>
            </a:r>
            <a:r>
              <a:rPr lang="en-US" altLang="zh-CN" sz="2800"/>
              <a:t>(RVFL)</a:t>
            </a:r>
            <a:r>
              <a:rPr lang="zh-CN" altLang="en-US" sz="2800"/>
              <a:t>神经网络</a:t>
            </a:r>
            <a:endParaRPr lang="zh-CN" altLang="en-US" sz="2800"/>
          </a:p>
          <a:p>
            <a:pPr indent="0">
              <a:buFont typeface="+mj-ea"/>
              <a:buNone/>
            </a:pPr>
            <a:endParaRPr lang="en-US" altLang="zh-CN" sz="2800"/>
          </a:p>
        </p:txBody>
      </p:sp>
      <p:pic>
        <p:nvPicPr>
          <p:cNvPr id="4" name="图片 3"/>
          <p:cNvPicPr>
            <a:picLocks noChangeAspect="1"/>
          </p:cNvPicPr>
          <p:nvPr/>
        </p:nvPicPr>
        <p:blipFill>
          <a:blip r:embed="rId1"/>
          <a:stretch>
            <a:fillRect/>
          </a:stretch>
        </p:blipFill>
        <p:spPr>
          <a:xfrm>
            <a:off x="366395" y="1497330"/>
            <a:ext cx="5409565" cy="4279265"/>
          </a:xfrm>
          <a:prstGeom prst="rect">
            <a:avLst/>
          </a:prstGeom>
        </p:spPr>
      </p:pic>
      <p:sp>
        <p:nvSpPr>
          <p:cNvPr id="5" name="文本框 4"/>
          <p:cNvSpPr txBox="1"/>
          <p:nvPr/>
        </p:nvSpPr>
        <p:spPr>
          <a:xfrm>
            <a:off x="765523" y="-130245"/>
            <a:ext cx="5708293" cy="829945"/>
          </a:xfrm>
          <a:prstGeom prst="rect">
            <a:avLst/>
          </a:prstGeom>
          <a:noFill/>
        </p:spPr>
        <p:txBody>
          <a:bodyPr wrap="square" rtlCol="0">
            <a:spAutoFit/>
          </a:bodyPr>
          <a:lstStyle/>
          <a:p>
            <a:pPr>
              <a:lnSpc>
                <a:spcPct val="150000"/>
              </a:lnSpc>
            </a:pPr>
            <a:r>
              <a:rPr lang="zh-CN" altLang="en-US" sz="3200" b="1" dirty="0">
                <a:solidFill>
                  <a:schemeClr val="bg1"/>
                </a:solidFill>
              </a:rPr>
              <a:t>基本理论</a:t>
            </a:r>
            <a:endParaRPr lang="zh-CN" altLang="en-US" sz="3200" b="1" dirty="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自定义 12">
      <a:dk1>
        <a:srgbClr val="000000"/>
      </a:dk1>
      <a:lt1>
        <a:srgbClr val="FFFFFF"/>
      </a:lt1>
      <a:dk2>
        <a:srgbClr val="455F51"/>
      </a:dk2>
      <a:lt2>
        <a:srgbClr val="E2DFCC"/>
      </a:lt2>
      <a:accent1>
        <a:srgbClr val="0BB863"/>
      </a:accent1>
      <a:accent2>
        <a:srgbClr val="16D180"/>
      </a:accent2>
      <a:accent3>
        <a:srgbClr val="1CDF8B"/>
      </a:accent3>
      <a:accent4>
        <a:srgbClr val="47D396"/>
      </a:accent4>
      <a:accent5>
        <a:srgbClr val="FCCE00"/>
      </a:accent5>
      <a:accent6>
        <a:srgbClr val="FCB903"/>
      </a:accent6>
      <a:hlink>
        <a:srgbClr val="EE7B08"/>
      </a:hlink>
      <a:folHlink>
        <a:srgbClr val="977B2D"/>
      </a:folHlink>
    </a:clrScheme>
    <a:fontScheme name="自定义 1">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
    <a:dk1>
      <a:srgbClr val="000000"/>
    </a:dk1>
    <a:lt1>
      <a:srgbClr val="FFFFFF"/>
    </a:lt1>
    <a:dk2>
      <a:srgbClr val="455F51"/>
    </a:dk2>
    <a:lt2>
      <a:srgbClr val="E2DFCC"/>
    </a:lt2>
    <a:accent1>
      <a:srgbClr val="0BB863"/>
    </a:accent1>
    <a:accent2>
      <a:srgbClr val="16D180"/>
    </a:accent2>
    <a:accent3>
      <a:srgbClr val="1CDF8B"/>
    </a:accent3>
    <a:accent4>
      <a:srgbClr val="47D396"/>
    </a:accent4>
    <a:accent5>
      <a:srgbClr val="FCCE00"/>
    </a:accent5>
    <a:accent6>
      <a:srgbClr val="FCB903"/>
    </a:accent6>
    <a:hlink>
      <a:srgbClr val="EE7B08"/>
    </a:hlink>
    <a:folHlink>
      <a:srgbClr val="977B2D"/>
    </a:folHlink>
  </a:clrScheme>
</a:themeOverride>
</file>

<file path=ppt/theme/themeOverride2.xml><?xml version="1.0" encoding="utf-8"?>
<a:themeOverride xmlns:a="http://schemas.openxmlformats.org/drawingml/2006/main">
  <a:clrScheme name="自定义 12">
    <a:dk1>
      <a:srgbClr val="000000"/>
    </a:dk1>
    <a:lt1>
      <a:srgbClr val="FFFFFF"/>
    </a:lt1>
    <a:dk2>
      <a:srgbClr val="455F51"/>
    </a:dk2>
    <a:lt2>
      <a:srgbClr val="E2DFCC"/>
    </a:lt2>
    <a:accent1>
      <a:srgbClr val="0BB863"/>
    </a:accent1>
    <a:accent2>
      <a:srgbClr val="16D180"/>
    </a:accent2>
    <a:accent3>
      <a:srgbClr val="1CDF8B"/>
    </a:accent3>
    <a:accent4>
      <a:srgbClr val="47D396"/>
    </a:accent4>
    <a:accent5>
      <a:srgbClr val="FCCE00"/>
    </a:accent5>
    <a:accent6>
      <a:srgbClr val="FCB903"/>
    </a:accent6>
    <a:hlink>
      <a:srgbClr val="EE7B08"/>
    </a:hlink>
    <a:folHlink>
      <a:srgbClr val="977B2D"/>
    </a:folHlink>
  </a:clrScheme>
</a:themeOverride>
</file>

<file path=ppt/theme/themeOverride3.xml><?xml version="1.0" encoding="utf-8"?>
<a:themeOverride xmlns:a="http://schemas.openxmlformats.org/drawingml/2006/main">
  <a:clrScheme name="自定义 12">
    <a:dk1>
      <a:srgbClr val="000000"/>
    </a:dk1>
    <a:lt1>
      <a:srgbClr val="FFFFFF"/>
    </a:lt1>
    <a:dk2>
      <a:srgbClr val="455F51"/>
    </a:dk2>
    <a:lt2>
      <a:srgbClr val="E2DFCC"/>
    </a:lt2>
    <a:accent1>
      <a:srgbClr val="0BB863"/>
    </a:accent1>
    <a:accent2>
      <a:srgbClr val="16D180"/>
    </a:accent2>
    <a:accent3>
      <a:srgbClr val="1CDF8B"/>
    </a:accent3>
    <a:accent4>
      <a:srgbClr val="47D396"/>
    </a:accent4>
    <a:accent5>
      <a:srgbClr val="FCCE00"/>
    </a:accent5>
    <a:accent6>
      <a:srgbClr val="FCB903"/>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otalTime>0</TotalTime>
  <Words>1247</Words>
  <Application>WPS 演示</Application>
  <PresentationFormat>自定义</PresentationFormat>
  <Paragraphs>116</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Calibri</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xc</cp:lastModifiedBy>
  <cp:revision>31</cp:revision>
  <dcterms:created xsi:type="dcterms:W3CDTF">2016-03-10T06:15:00Z</dcterms:created>
  <dcterms:modified xsi:type="dcterms:W3CDTF">2020-04-14T05:56:07Z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