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5"/>
  </p:notesMasterIdLst>
  <p:sldIdLst>
    <p:sldId id="297" r:id="rId2"/>
    <p:sldId id="298" r:id="rId3"/>
    <p:sldId id="300" r:id="rId4"/>
    <p:sldId id="304" r:id="rId5"/>
    <p:sldId id="308" r:id="rId6"/>
    <p:sldId id="340" r:id="rId7"/>
    <p:sldId id="317" r:id="rId8"/>
    <p:sldId id="343" r:id="rId9"/>
    <p:sldId id="344" r:id="rId10"/>
    <p:sldId id="345" r:id="rId11"/>
    <p:sldId id="339" r:id="rId12"/>
    <p:sldId id="346" r:id="rId13"/>
    <p:sldId id="347" r:id="rId14"/>
    <p:sldId id="311" r:id="rId15"/>
    <p:sldId id="348" r:id="rId16"/>
    <p:sldId id="349" r:id="rId17"/>
    <p:sldId id="350" r:id="rId18"/>
    <p:sldId id="351" r:id="rId19"/>
    <p:sldId id="352" r:id="rId20"/>
    <p:sldId id="341" r:id="rId21"/>
    <p:sldId id="319" r:id="rId22"/>
    <p:sldId id="321" r:id="rId23"/>
    <p:sldId id="342" r:id="rId2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9E"/>
    <a:srgbClr val="103F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9" autoAdjust="0"/>
    <p:restoredTop sz="94660"/>
  </p:normalViewPr>
  <p:slideViewPr>
    <p:cSldViewPr>
      <p:cViewPr varScale="1">
        <p:scale>
          <a:sx n="116" d="100"/>
          <a:sy n="116" d="100"/>
        </p:scale>
        <p:origin x="643" y="72"/>
      </p:cViewPr>
      <p:guideLst>
        <p:guide orient="horz" pos="1620"/>
        <p:guide pos="288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25D477-AE64-46E1-9AB5-695E408BAA85}" type="datetimeFigureOut">
              <a:rPr lang="zh-CN" altLang="en-US" smtClean="0"/>
              <a:t>2019/11/8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23211-66F3-4E52-BE2E-D8A9E8DA1D06}" type="slidenum">
              <a:rPr lang="zh-CN" altLang="en-US" smtClean="0"/>
              <a:t>‹#›</a:t>
            </a:fld>
            <a:endParaRPr lang="zh-CN" altLang="en-US"/>
          </a:p>
        </p:txBody>
      </p:sp>
    </p:spTree>
    <p:extLst>
      <p:ext uri="{BB962C8B-B14F-4D97-AF65-F5344CB8AC3E}">
        <p14:creationId xmlns:p14="http://schemas.microsoft.com/office/powerpoint/2010/main" val="3705008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ln>
        </p:spPr>
      </p:sp>
      <p:sp>
        <p:nvSpPr>
          <p:cNvPr id="8194" name="Rectangle 3"/>
          <p:cNvSpPr>
            <a:spLocks noGrp="1"/>
          </p:cNvSpPr>
          <p:nvPr>
            <p:ph type="body" idx="1"/>
          </p:nvPr>
        </p:nvSpPr>
        <p:spPr bwMode="auto">
          <a:noFill/>
        </p:spPr>
        <p:txBody>
          <a:bodyPr wrap="square" numCol="1" anchor="t" anchorCtr="0" compatLnSpc="1"/>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ln>
        </p:spPr>
      </p:sp>
      <p:sp>
        <p:nvSpPr>
          <p:cNvPr id="8194" name="Rectangle 3"/>
          <p:cNvSpPr>
            <a:spLocks noGrp="1"/>
          </p:cNvSpPr>
          <p:nvPr>
            <p:ph type="body" idx="1"/>
          </p:nvPr>
        </p:nvSpPr>
        <p:spPr bwMode="auto">
          <a:noFill/>
        </p:spPr>
        <p:txBody>
          <a:bodyPr wrap="square" numCol="1" anchor="t" anchorCtr="0" compatLnSpc="1"/>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8907"/>
            <a:ext cx="9141222" cy="5140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035949"/>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AFAFA"/>
            </a:gs>
            <a:gs pos="50000">
              <a:srgbClr val="FBFBFB"/>
            </a:gs>
            <a:gs pos="100000">
              <a:srgbClr val="FCFCFC"/>
            </a:gs>
          </a:gsLst>
          <a:lin ang="5400000"/>
        </a:gradFill>
        <a:effectLst/>
      </p:bgPr>
    </p:bg>
    <p:spTree>
      <p:nvGrpSpPr>
        <p:cNvPr id="1" name=""/>
        <p:cNvGrpSpPr/>
        <p:nvPr/>
      </p:nvGrpSpPr>
      <p:grpSpPr>
        <a:xfrm>
          <a:off x="0" y="0"/>
          <a:ext cx="0" cy="0"/>
          <a:chOff x="0" y="0"/>
          <a:chExt cx="0" cy="0"/>
        </a:xfrm>
      </p:grpSpPr>
      <p:pic>
        <p:nvPicPr>
          <p:cNvPr id="2"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8907"/>
            <a:ext cx="9141222" cy="5140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282216"/>
      </p:ext>
    </p:extLst>
  </p:cSld>
  <p:clrMap bg1="lt1" tx1="dk1" bg2="lt2" tx2="dk2" accent1="accent1" accent2="accent2" accent3="accent3" accent4="accent4" accent5="accent5" accent6="accent6" hlink="hlink" folHlink="folHlink"/>
  <p:sldLayoutIdLst>
    <p:sldLayoutId id="2147483671" r:id="rId1"/>
  </p:sldLayoutIdLst>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par>
    </p:tnLst>
  </p:timing>
  <p:txStyles>
    <p:titleStyle>
      <a:lvl1pPr algn="ctr" rtl="0" eaLnBrk="0" fontAlgn="base" hangingPunct="0">
        <a:spcBef>
          <a:spcPct val="0"/>
        </a:spcBef>
        <a:spcAft>
          <a:spcPct val="0"/>
        </a:spcAft>
        <a:defRPr sz="3300" kern="1200">
          <a:solidFill>
            <a:schemeClr val="tx1"/>
          </a:solidFill>
          <a:latin typeface="Arial" charset="0"/>
          <a:ea typeface="+mj-ea"/>
          <a:cs typeface="+mj-cs"/>
        </a:defRPr>
      </a:lvl1pPr>
      <a:lvl2pPr algn="ctr" rtl="0" eaLnBrk="0" fontAlgn="base" hangingPunct="0">
        <a:spcBef>
          <a:spcPct val="0"/>
        </a:spcBef>
        <a:spcAft>
          <a:spcPct val="0"/>
        </a:spcAft>
        <a:defRPr sz="3300">
          <a:solidFill>
            <a:schemeClr val="tx1"/>
          </a:solidFill>
          <a:latin typeface="Arial" charset="0"/>
          <a:ea typeface="宋体" charset="-122"/>
        </a:defRPr>
      </a:lvl2pPr>
      <a:lvl3pPr algn="ctr" rtl="0" eaLnBrk="0" fontAlgn="base" hangingPunct="0">
        <a:spcBef>
          <a:spcPct val="0"/>
        </a:spcBef>
        <a:spcAft>
          <a:spcPct val="0"/>
        </a:spcAft>
        <a:defRPr sz="3300">
          <a:solidFill>
            <a:schemeClr val="tx1"/>
          </a:solidFill>
          <a:latin typeface="Arial" charset="0"/>
          <a:ea typeface="宋体" charset="-122"/>
        </a:defRPr>
      </a:lvl3pPr>
      <a:lvl4pPr algn="ctr" rtl="0" eaLnBrk="0" fontAlgn="base" hangingPunct="0">
        <a:spcBef>
          <a:spcPct val="0"/>
        </a:spcBef>
        <a:spcAft>
          <a:spcPct val="0"/>
        </a:spcAft>
        <a:defRPr sz="3300">
          <a:solidFill>
            <a:schemeClr val="tx1"/>
          </a:solidFill>
          <a:latin typeface="Arial" charset="0"/>
          <a:ea typeface="宋体" charset="-122"/>
        </a:defRPr>
      </a:lvl4pPr>
      <a:lvl5pPr algn="ctr" rtl="0" eaLnBrk="0" fontAlgn="base" hangingPunct="0">
        <a:spcBef>
          <a:spcPct val="0"/>
        </a:spcBef>
        <a:spcAft>
          <a:spcPct val="0"/>
        </a:spcAft>
        <a:defRPr sz="3300">
          <a:solidFill>
            <a:schemeClr val="tx1"/>
          </a:solidFill>
          <a:latin typeface="Arial" charset="0"/>
          <a:ea typeface="宋体" charset="-122"/>
        </a:defRPr>
      </a:lvl5pPr>
      <a:lvl6pPr marL="342900" algn="ctr" rtl="0" fontAlgn="base">
        <a:spcBef>
          <a:spcPct val="0"/>
        </a:spcBef>
        <a:spcAft>
          <a:spcPct val="0"/>
        </a:spcAft>
        <a:defRPr sz="3300">
          <a:solidFill>
            <a:schemeClr val="tx1"/>
          </a:solidFill>
          <a:latin typeface="Calibri" pitchFamily="34" charset="0"/>
          <a:ea typeface="宋体" charset="-122"/>
        </a:defRPr>
      </a:lvl6pPr>
      <a:lvl7pPr marL="685800" algn="ctr" rtl="0" fontAlgn="base">
        <a:spcBef>
          <a:spcPct val="0"/>
        </a:spcBef>
        <a:spcAft>
          <a:spcPct val="0"/>
        </a:spcAft>
        <a:defRPr sz="3300">
          <a:solidFill>
            <a:schemeClr val="tx1"/>
          </a:solidFill>
          <a:latin typeface="Calibri" pitchFamily="34" charset="0"/>
          <a:ea typeface="宋体" charset="-122"/>
        </a:defRPr>
      </a:lvl7pPr>
      <a:lvl8pPr marL="1028700" algn="ctr" rtl="0" fontAlgn="base">
        <a:spcBef>
          <a:spcPct val="0"/>
        </a:spcBef>
        <a:spcAft>
          <a:spcPct val="0"/>
        </a:spcAft>
        <a:defRPr sz="3300">
          <a:solidFill>
            <a:schemeClr val="tx1"/>
          </a:solidFill>
          <a:latin typeface="Calibri" pitchFamily="34" charset="0"/>
          <a:ea typeface="宋体" charset="-122"/>
        </a:defRPr>
      </a:lvl8pPr>
      <a:lvl9pPr marL="1371600" algn="ctr" rtl="0" fontAlgn="base">
        <a:spcBef>
          <a:spcPct val="0"/>
        </a:spcBef>
        <a:spcAft>
          <a:spcPct val="0"/>
        </a:spcAft>
        <a:defRPr sz="3300">
          <a:solidFill>
            <a:schemeClr val="tx1"/>
          </a:solidFill>
          <a:latin typeface="Calibri" pitchFamily="34" charset="0"/>
          <a:ea typeface="宋体" charset="-122"/>
        </a:defRPr>
      </a:lvl9pPr>
    </p:titleStyle>
    <p:bodyStyle>
      <a:lvl1pPr marL="257175" indent="-257175" algn="l" rtl="0" eaLnBrk="0" fontAlgn="base" hangingPunct="0">
        <a:spcBef>
          <a:spcPct val="20000"/>
        </a:spcBef>
        <a:spcAft>
          <a:spcPct val="0"/>
        </a:spcAft>
        <a:buFont typeface="Arial" charset="0"/>
        <a:buChar char="•"/>
        <a:defRPr sz="2400" kern="1200">
          <a:solidFill>
            <a:schemeClr val="tx1"/>
          </a:solidFill>
          <a:latin typeface="Arial" charset="0"/>
          <a:ea typeface="+mn-ea"/>
          <a:cs typeface="+mn-cs"/>
        </a:defRPr>
      </a:lvl1pPr>
      <a:lvl2pPr marL="557213" indent="-214313" algn="l" rtl="0" eaLnBrk="0" fontAlgn="base" hangingPunct="0">
        <a:spcBef>
          <a:spcPct val="20000"/>
        </a:spcBef>
        <a:spcAft>
          <a:spcPct val="0"/>
        </a:spcAft>
        <a:buFont typeface="Arial" charset="0"/>
        <a:buChar char="–"/>
        <a:defRPr sz="2100" kern="1200">
          <a:solidFill>
            <a:schemeClr val="tx1"/>
          </a:solidFill>
          <a:latin typeface="Arial" charset="0"/>
          <a:ea typeface="+mn-ea"/>
          <a:cs typeface="+mn-cs"/>
        </a:defRPr>
      </a:lvl2pPr>
      <a:lvl3pPr marL="857250" indent="-171450" algn="l" rtl="0" eaLnBrk="0" fontAlgn="base" hangingPunct="0">
        <a:spcBef>
          <a:spcPct val="20000"/>
        </a:spcBef>
        <a:spcAft>
          <a:spcPct val="0"/>
        </a:spcAft>
        <a:buFont typeface="Arial" charset="0"/>
        <a:buChar char="•"/>
        <a:defRPr sz="1800" kern="1200">
          <a:solidFill>
            <a:schemeClr val="tx1"/>
          </a:solidFill>
          <a:latin typeface="Arial" charset="0"/>
          <a:ea typeface="+mn-ea"/>
          <a:cs typeface="+mn-cs"/>
        </a:defRPr>
      </a:lvl3pPr>
      <a:lvl4pPr marL="1200150" indent="-171450" algn="l" rtl="0" eaLnBrk="0" fontAlgn="base" hangingPunct="0">
        <a:spcBef>
          <a:spcPct val="20000"/>
        </a:spcBef>
        <a:spcAft>
          <a:spcPct val="0"/>
        </a:spcAft>
        <a:buFont typeface="Arial" charset="0"/>
        <a:buChar char="–"/>
        <a:defRPr sz="1500" kern="1200">
          <a:solidFill>
            <a:schemeClr val="tx1"/>
          </a:solidFill>
          <a:latin typeface="Arial" charset="0"/>
          <a:ea typeface="+mn-ea"/>
          <a:cs typeface="+mn-cs"/>
        </a:defRPr>
      </a:lvl4pPr>
      <a:lvl5pPr marL="1543050" indent="-171450" algn="l" rtl="0" eaLnBrk="0" fontAlgn="base" hangingPunct="0">
        <a:spcBef>
          <a:spcPct val="20000"/>
        </a:spcBef>
        <a:spcAft>
          <a:spcPct val="0"/>
        </a:spcAft>
        <a:buFont typeface="Arial" charset="0"/>
        <a:buChar char="»"/>
        <a:defRPr sz="1500" kern="1200">
          <a:solidFill>
            <a:schemeClr val="tx1"/>
          </a:solidFill>
          <a:latin typeface="Arial" charset="0"/>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microsoft.com/office/2007/relationships/hdphoto" Target="../media/hdphoto1.wdp"/><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2949950"/>
            <a:ext cx="9144000" cy="2447924"/>
          </a:xfrm>
          <a:prstGeom prst="rect">
            <a:avLst/>
          </a:prstGeom>
          <a:solidFill>
            <a:srgbClr val="005A9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cs typeface="+mn-ea"/>
              <a:sym typeface="+mn-lt"/>
            </a:endParaRPr>
          </a:p>
        </p:txBody>
      </p:sp>
      <p:sp>
        <p:nvSpPr>
          <p:cNvPr id="38" name="TextBox 37"/>
          <p:cNvSpPr txBox="1"/>
          <p:nvPr/>
        </p:nvSpPr>
        <p:spPr>
          <a:xfrm>
            <a:off x="-36512" y="3172524"/>
            <a:ext cx="9144000" cy="400110"/>
          </a:xfrm>
          <a:prstGeom prst="rect">
            <a:avLst/>
          </a:prstGeom>
          <a:noFill/>
        </p:spPr>
        <p:txBody>
          <a:bodyPr wrap="square" rtlCol="0">
            <a:spAutoFit/>
          </a:bodyPr>
          <a:lstStyle/>
          <a:p>
            <a:pPr algn="ctr"/>
            <a:r>
              <a:rPr lang="zh-CN" altLang="en-US" sz="2000" b="1" dirty="0" smtClean="0">
                <a:solidFill>
                  <a:prstClr val="white"/>
                </a:solidFill>
                <a:cs typeface="+mn-ea"/>
                <a:sym typeface="+mn-lt"/>
              </a:rPr>
              <a:t>可准确实现的目标检测</a:t>
            </a:r>
            <a:r>
              <a:rPr lang="zh-CN" altLang="en-US" sz="2000" b="1" dirty="0">
                <a:solidFill>
                  <a:prstClr val="white"/>
                </a:solidFill>
                <a:cs typeface="+mn-ea"/>
                <a:sym typeface="+mn-lt"/>
              </a:rPr>
              <a:t>和语义</a:t>
            </a:r>
            <a:r>
              <a:rPr lang="zh-CN" altLang="en-US" sz="2000" b="1" dirty="0" smtClean="0">
                <a:solidFill>
                  <a:prstClr val="white"/>
                </a:solidFill>
                <a:cs typeface="+mn-ea"/>
                <a:sym typeface="+mn-lt"/>
              </a:rPr>
              <a:t>分割的丰富</a:t>
            </a:r>
            <a:r>
              <a:rPr lang="zh-CN" altLang="en-US" sz="2000" b="1" dirty="0">
                <a:solidFill>
                  <a:prstClr val="white"/>
                </a:solidFill>
                <a:cs typeface="+mn-ea"/>
                <a:sym typeface="+mn-lt"/>
              </a:rPr>
              <a:t>的功能层次结构</a:t>
            </a:r>
          </a:p>
        </p:txBody>
      </p:sp>
      <p:pic>
        <p:nvPicPr>
          <p:cNvPr id="41" name="网络歌手 - 节奏音乐感相互交错的休闲短信音效 - 铃声版.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69193" y="-2000250"/>
            <a:ext cx="609600" cy="609600"/>
          </a:xfrm>
          <a:prstGeom prst="rect">
            <a:avLst/>
          </a:prstGeom>
        </p:spPr>
      </p:pic>
      <p:sp>
        <p:nvSpPr>
          <p:cNvPr id="43" name="矩形 42"/>
          <p:cNvSpPr/>
          <p:nvPr/>
        </p:nvSpPr>
        <p:spPr>
          <a:xfrm>
            <a:off x="3707904" y="3640098"/>
            <a:ext cx="2371162" cy="461665"/>
          </a:xfrm>
          <a:prstGeom prst="rect">
            <a:avLst/>
          </a:prstGeom>
        </p:spPr>
        <p:txBody>
          <a:bodyPr wrap="none">
            <a:spAutoFit/>
          </a:bodyPr>
          <a:lstStyle/>
          <a:p>
            <a:r>
              <a:rPr lang="zh-CN" altLang="en-US" sz="2400" b="1" dirty="0">
                <a:solidFill>
                  <a:srgbClr val="005A9E"/>
                </a:solidFill>
                <a:cs typeface="+mn-ea"/>
                <a:sym typeface="+mn-lt"/>
              </a:rPr>
              <a:t>汇报人</a:t>
            </a:r>
            <a:r>
              <a:rPr lang="zh-CN" altLang="en-US" sz="2400" b="1" dirty="0" smtClean="0">
                <a:solidFill>
                  <a:srgbClr val="005A9E"/>
                </a:solidFill>
                <a:cs typeface="+mn-ea"/>
                <a:sym typeface="+mn-lt"/>
              </a:rPr>
              <a:t>：    曹磊</a:t>
            </a:r>
            <a:endParaRPr lang="zh-CN" altLang="zh-CN" sz="2400" b="1" dirty="0">
              <a:solidFill>
                <a:srgbClr val="005A9E"/>
              </a:solidFill>
              <a:cs typeface="+mn-ea"/>
              <a:sym typeface="+mn-lt"/>
            </a:endParaRPr>
          </a:p>
        </p:txBody>
      </p:sp>
      <p:grpSp>
        <p:nvGrpSpPr>
          <p:cNvPr id="97" name="Group 17"/>
          <p:cNvGrpSpPr>
            <a:grpSpLocks noChangeAspect="1"/>
          </p:cNvGrpSpPr>
          <p:nvPr/>
        </p:nvGrpSpPr>
        <p:grpSpPr bwMode="auto">
          <a:xfrm>
            <a:off x="1971910" y="3938830"/>
            <a:ext cx="457188" cy="490764"/>
            <a:chOff x="231" y="1205"/>
            <a:chExt cx="640" cy="687"/>
          </a:xfrm>
          <a:solidFill>
            <a:schemeClr val="bg1"/>
          </a:solidFill>
          <a:effectLst>
            <a:outerShdw blurRad="50800" dist="38100" dir="2700000" algn="tl" rotWithShape="0">
              <a:prstClr val="black">
                <a:alpha val="40000"/>
              </a:prstClr>
            </a:outerShdw>
          </a:effectLst>
        </p:grpSpPr>
        <p:sp>
          <p:nvSpPr>
            <p:cNvPr id="98"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9"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6" name="矩形 5"/>
          <p:cNvSpPr/>
          <p:nvPr/>
        </p:nvSpPr>
        <p:spPr>
          <a:xfrm>
            <a:off x="2699792" y="4047271"/>
            <a:ext cx="5634669" cy="369332"/>
          </a:xfrm>
          <a:prstGeom prst="rect">
            <a:avLst/>
          </a:prstGeom>
        </p:spPr>
        <p:txBody>
          <a:bodyPr wrap="square">
            <a:spAutoFit/>
          </a:bodyPr>
          <a:lstStyle/>
          <a:p>
            <a:r>
              <a:rPr lang="zh-CN" altLang="en-US" dirty="0" smtClean="0">
                <a:solidFill>
                  <a:schemeClr val="bg1"/>
                </a:solidFill>
              </a:rPr>
              <a:t>汇报人：</a:t>
            </a:r>
            <a:r>
              <a:rPr lang="zh-CN" altLang="en-US" dirty="0">
                <a:solidFill>
                  <a:schemeClr val="bg1"/>
                </a:solidFill>
              </a:rPr>
              <a:t>曹磊</a:t>
            </a:r>
            <a:r>
              <a:rPr lang="zh-CN" altLang="en-US" dirty="0" smtClean="0">
                <a:solidFill>
                  <a:schemeClr val="bg1"/>
                </a:solidFill>
              </a:rPr>
              <a:t>          指导老师：</a:t>
            </a:r>
            <a:r>
              <a:rPr lang="zh-CN" altLang="en-US" dirty="0">
                <a:solidFill>
                  <a:schemeClr val="bg1"/>
                </a:solidFill>
              </a:rPr>
              <a:t>温蜜</a:t>
            </a:r>
          </a:p>
        </p:txBody>
      </p:sp>
      <p:sp>
        <p:nvSpPr>
          <p:cNvPr id="7" name="文本框 6"/>
          <p:cNvSpPr txBox="1"/>
          <p:nvPr/>
        </p:nvSpPr>
        <p:spPr>
          <a:xfrm>
            <a:off x="611560" y="1753708"/>
            <a:ext cx="8068234" cy="830997"/>
          </a:xfrm>
          <a:prstGeom prst="rect">
            <a:avLst/>
          </a:prstGeom>
          <a:noFill/>
        </p:spPr>
        <p:txBody>
          <a:bodyPr wrap="none" rtlCol="0">
            <a:spAutoFit/>
          </a:bodyPr>
          <a:lstStyle/>
          <a:p>
            <a:r>
              <a:rPr lang="en-US" altLang="zh-CN" sz="2400" b="1" dirty="0">
                <a:solidFill>
                  <a:srgbClr val="005A9E"/>
                </a:solidFill>
                <a:cs typeface="+mn-ea"/>
              </a:rPr>
              <a:t>Rich feature hierarchies for accurate object </a:t>
            </a:r>
            <a:r>
              <a:rPr lang="en-US" altLang="zh-CN" sz="2400" b="1" dirty="0" smtClean="0">
                <a:solidFill>
                  <a:srgbClr val="005A9E"/>
                </a:solidFill>
                <a:cs typeface="+mn-ea"/>
              </a:rPr>
              <a:t>detection </a:t>
            </a:r>
            <a:endParaRPr lang="en-US" altLang="zh-CN" sz="2400" b="1" dirty="0">
              <a:solidFill>
                <a:srgbClr val="005A9E"/>
              </a:solidFill>
              <a:cs typeface="+mn-ea"/>
            </a:endParaRPr>
          </a:p>
          <a:p>
            <a:pPr algn="ctr"/>
            <a:r>
              <a:rPr lang="en-US" altLang="zh-CN" sz="2400" b="1" dirty="0">
                <a:solidFill>
                  <a:srgbClr val="005A9E"/>
                </a:solidFill>
                <a:cs typeface="+mn-ea"/>
              </a:rPr>
              <a:t>and semantic segmentation</a:t>
            </a:r>
            <a:endParaRPr lang="zh-CN" altLang="en-US" sz="2400" b="1" dirty="0">
              <a:solidFill>
                <a:srgbClr val="005A9E"/>
              </a:solidFill>
              <a:cs typeface="+mn-ea"/>
            </a:endParaRPr>
          </a:p>
        </p:txBody>
      </p:sp>
      <p:pic>
        <p:nvPicPr>
          <p:cNvPr id="2" name="图片 1"/>
          <p:cNvPicPr>
            <a:picLocks noChangeAspect="1"/>
          </p:cNvPicPr>
          <p:nvPr/>
        </p:nvPicPr>
        <p:blipFill>
          <a:blip r:embed="rId6">
            <a:clrChange>
              <a:clrFrom>
                <a:srgbClr val="FFFFFF"/>
              </a:clrFrom>
              <a:clrTo>
                <a:srgbClr val="FFFFFF">
                  <a:alpha val="0"/>
                </a:srgbClr>
              </a:clrTo>
            </a:clrChange>
            <a:duotone>
              <a:schemeClr val="accent1">
                <a:shade val="45000"/>
                <a:satMod val="135000"/>
              </a:schemeClr>
              <a:prstClr val="white"/>
            </a:duotone>
            <a:extLst>
              <a:ext uri="{BEBA8EAE-BF5A-486C-A8C5-ECC9F3942E4B}">
                <a14:imgProps xmlns:a14="http://schemas.microsoft.com/office/drawing/2010/main">
                  <a14:imgLayer r:embed="rId7">
                    <a14:imgEffect>
                      <a14:saturation sat="200000"/>
                    </a14:imgEffect>
                  </a14:imgLayer>
                </a14:imgProps>
              </a:ext>
              <a:ext uri="{28A0092B-C50C-407E-A947-70E740481C1C}">
                <a14:useLocalDpi xmlns:a14="http://schemas.microsoft.com/office/drawing/2010/main" val="0"/>
              </a:ext>
            </a:extLst>
          </a:blip>
          <a:stretch>
            <a:fillRect/>
          </a:stretch>
        </p:blipFill>
        <p:spPr>
          <a:xfrm>
            <a:off x="3851920" y="192940"/>
            <a:ext cx="1408298" cy="1383912"/>
          </a:xfrm>
          <a:prstGeom prst="rect">
            <a:avLst/>
          </a:prstGeom>
        </p:spPr>
      </p:pic>
    </p:spTree>
    <p:extLst>
      <p:ext uri="{BB962C8B-B14F-4D97-AF65-F5344CB8AC3E}">
        <p14:creationId xmlns:p14="http://schemas.microsoft.com/office/powerpoint/2010/main" val="2815871349"/>
      </p:ext>
    </p:extLst>
  </p:cSld>
  <p:clrMapOvr>
    <a:masterClrMapping/>
  </p:clrMapOvr>
  <mc:AlternateContent xmlns:mc="http://schemas.openxmlformats.org/markup-compatibility/2006" xmlns:p14="http://schemas.microsoft.com/office/powerpoint/2010/main">
    <mc:Choice Requires="p14">
      <p:transition spd="slow" p14:dur="4000" advTm="35000">
        <p14:prism/>
      </p:transition>
    </mc:Choice>
    <mc:Fallback xmlns="">
      <p:transition spd="slow" advTm="3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outVertical)">
                                      <p:cBhvr>
                                        <p:cTn id="7" dur="500"/>
                                        <p:tgtEl>
                                          <p:spTgt spid="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 presetClass="entr" presetSubtype="4"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8"/>
                                        </p:tgtEl>
                                        <p:attrNameLst>
                                          <p:attrName>ppt_y</p:attrName>
                                        </p:attrNameLst>
                                      </p:cBhvr>
                                      <p:tavLst>
                                        <p:tav tm="0">
                                          <p:val>
                                            <p:strVal val="#ppt_y"/>
                                          </p:val>
                                        </p:tav>
                                        <p:tav tm="100000">
                                          <p:val>
                                            <p:strVal val="#ppt_y"/>
                                          </p:val>
                                        </p:tav>
                                      </p:tavLst>
                                    </p:anim>
                                    <p:anim calcmode="lin" valueType="num">
                                      <p:cBhvr>
                                        <p:cTn id="22"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8"/>
                                        </p:tgtEl>
                                      </p:cBhvr>
                                    </p:animEffect>
                                  </p:childTnLst>
                                </p:cTn>
                              </p:par>
                            </p:childTnLst>
                          </p:cTn>
                        </p:par>
                        <p:par>
                          <p:cTn id="25" fill="hold">
                            <p:stCondLst>
                              <p:cond delay="3200"/>
                            </p:stCondLst>
                            <p:childTnLst>
                              <p:par>
                                <p:cTn id="26" presetID="10" presetClass="entr" presetSubtype="0" fill="hold" nodeType="after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right)">
                                      <p:cBhvr>
                                        <p:cTn id="31" dur="1200"/>
                                        <p:tgtEl>
                                          <p:spTgt spid="43"/>
                                        </p:tgtEl>
                                      </p:cBhvr>
                                    </p:animEffect>
                                  </p:childTnLst>
                                </p:cTn>
                              </p:par>
                            </p:childTnLst>
                          </p:cTn>
                        </p:par>
                        <p:par>
                          <p:cTn id="32" fill="hold">
                            <p:stCondLst>
                              <p:cond delay="44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17000" numSld="999">
                <p:cTn id="36" repeatCount="indefinite" fill="hold" display="0">
                  <p:stCondLst>
                    <p:cond delay="indefinite"/>
                  </p:stCondLst>
                  <p:endCondLst>
                    <p:cond evt="onStopAudio" delay="0">
                      <p:tgtEl>
                        <p:sldTgt/>
                      </p:tgtEl>
                    </p:cond>
                  </p:endCondLst>
                </p:cTn>
                <p:tgtEl>
                  <p:spTgt spid="41"/>
                </p:tgtEl>
              </p:cMediaNode>
            </p:audio>
          </p:childTnLst>
        </p:cTn>
      </p:par>
    </p:tnLst>
    <p:bldLst>
      <p:bldP spid="37" grpId="0" animBg="1"/>
      <p:bldP spid="38" grpId="0"/>
      <p:bldP spid="43" grpId="0"/>
      <p:bldP spid="6" grpId="0"/>
      <p:bldP spid="7" grpId="0" uiExpan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H="1">
            <a:off x="2918943" y="457535"/>
            <a:ext cx="6225059"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742945" y="191230"/>
            <a:ext cx="2448272" cy="519711"/>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71316" tIns="35658" rIns="71316" bIns="3565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cs typeface="+mn-ea"/>
              <a:sym typeface="+mn-lt"/>
            </a:endParaRPr>
          </a:p>
        </p:txBody>
      </p:sp>
      <p:sp>
        <p:nvSpPr>
          <p:cNvPr id="10" name="矩形 9"/>
          <p:cNvSpPr/>
          <p:nvPr/>
        </p:nvSpPr>
        <p:spPr>
          <a:xfrm>
            <a:off x="1296202" y="226701"/>
            <a:ext cx="1415772" cy="461665"/>
          </a:xfrm>
          <a:prstGeom prst="rect">
            <a:avLst/>
          </a:prstGeom>
        </p:spPr>
        <p:txBody>
          <a:bodyPr wrap="none">
            <a:spAutoFit/>
          </a:bodyPr>
          <a:lstStyle/>
          <a:p>
            <a:pPr defTabSz="913924"/>
            <a:r>
              <a:rPr lang="zh-CN" altLang="en-US" sz="2400" b="1" kern="0" dirty="0">
                <a:solidFill>
                  <a:srgbClr val="005A9E"/>
                </a:solidFill>
                <a:cs typeface="+mn-ea"/>
                <a:sym typeface="+mn-lt"/>
              </a:rPr>
              <a:t>方法分析</a:t>
            </a:r>
          </a:p>
        </p:txBody>
      </p:sp>
      <p:grpSp>
        <p:nvGrpSpPr>
          <p:cNvPr id="11" name="Group 17"/>
          <p:cNvGrpSpPr>
            <a:grpSpLocks noChangeAspect="1"/>
          </p:cNvGrpSpPr>
          <p:nvPr/>
        </p:nvGrpSpPr>
        <p:grpSpPr bwMode="auto">
          <a:xfrm>
            <a:off x="179512" y="212152"/>
            <a:ext cx="457188" cy="490764"/>
            <a:chOff x="231" y="1205"/>
            <a:chExt cx="640" cy="687"/>
          </a:xfrm>
          <a:solidFill>
            <a:srgbClr val="005A9E"/>
          </a:solidFill>
          <a:effectLst/>
        </p:grpSpPr>
        <p:sp>
          <p:nvSpPr>
            <p:cNvPr id="12"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38" name="TextBox 24"/>
          <p:cNvSpPr txBox="1"/>
          <p:nvPr/>
        </p:nvSpPr>
        <p:spPr>
          <a:xfrm>
            <a:off x="996287" y="1009282"/>
            <a:ext cx="2358338" cy="338554"/>
          </a:xfrm>
          <a:prstGeom prst="rect">
            <a:avLst/>
          </a:prstGeom>
          <a:noFill/>
        </p:spPr>
        <p:txBody>
          <a:bodyPr wrap="none" rtlCol="0">
            <a:spAutoFit/>
          </a:bodyPr>
          <a:lstStyle/>
          <a:p>
            <a:pPr lvl="0">
              <a:defRPr/>
            </a:pPr>
            <a:r>
              <a:rPr lang="zh-CN" altLang="en-US" sz="1600" b="1" kern="0" dirty="0">
                <a:solidFill>
                  <a:srgbClr val="005A9E"/>
                </a:solidFill>
                <a:latin typeface="宋体" panose="02010600030101010101" pitchFamily="2" charset="-122"/>
                <a:ea typeface="宋体" panose="02010600030101010101" pitchFamily="2" charset="-122"/>
                <a:cs typeface="+mn-ea"/>
              </a:rPr>
              <a:t>非极大值抑制（</a:t>
            </a:r>
            <a:r>
              <a:rPr lang="en-US" altLang="zh-CN" sz="1600" b="1" kern="0" dirty="0">
                <a:solidFill>
                  <a:srgbClr val="005A9E"/>
                </a:solidFill>
                <a:latin typeface="宋体" panose="02010600030101010101" pitchFamily="2" charset="-122"/>
                <a:ea typeface="宋体" panose="02010600030101010101" pitchFamily="2" charset="-122"/>
                <a:cs typeface="+mn-ea"/>
              </a:rPr>
              <a:t>NMS</a:t>
            </a:r>
            <a:r>
              <a:rPr lang="zh-CN" altLang="en-US" sz="1600" b="1" kern="0" dirty="0">
                <a:solidFill>
                  <a:srgbClr val="005A9E"/>
                </a:solidFill>
                <a:latin typeface="宋体" panose="02010600030101010101" pitchFamily="2" charset="-122"/>
                <a:ea typeface="宋体" panose="02010600030101010101" pitchFamily="2" charset="-122"/>
                <a:cs typeface="+mn-ea"/>
              </a:rPr>
              <a:t>）</a:t>
            </a:r>
            <a:r>
              <a:rPr lang="zh-CN" altLang="en-US" sz="1600" b="1" kern="0" dirty="0" smtClean="0">
                <a:solidFill>
                  <a:srgbClr val="005A9E"/>
                </a:solidFill>
                <a:latin typeface="宋体" panose="02010600030101010101" pitchFamily="2" charset="-122"/>
                <a:ea typeface="宋体" panose="02010600030101010101" pitchFamily="2" charset="-122"/>
                <a:cs typeface="+mn-ea"/>
              </a:rPr>
              <a:t>：</a:t>
            </a:r>
            <a:endParaRPr lang="zh-CN" altLang="en-US" sz="1600" b="1" kern="0" dirty="0">
              <a:solidFill>
                <a:srgbClr val="005A9E"/>
              </a:solidFill>
              <a:latin typeface="宋体" panose="02010600030101010101" pitchFamily="2" charset="-122"/>
              <a:ea typeface="宋体" panose="02010600030101010101" pitchFamily="2" charset="-122"/>
              <a:cs typeface="+mn-ea"/>
              <a:sym typeface="+mn-lt"/>
            </a:endParaRPr>
          </a:p>
        </p:txBody>
      </p:sp>
      <p:sp>
        <p:nvSpPr>
          <p:cNvPr id="42" name="TextBox 24"/>
          <p:cNvSpPr txBox="1"/>
          <p:nvPr/>
        </p:nvSpPr>
        <p:spPr>
          <a:xfrm>
            <a:off x="3655633" y="954910"/>
            <a:ext cx="3652671" cy="646331"/>
          </a:xfrm>
          <a:prstGeom prst="rect">
            <a:avLst/>
          </a:prstGeom>
          <a:noFill/>
        </p:spPr>
        <p:txBody>
          <a:bodyPr wrap="square" rtlCol="0">
            <a:spAutoFit/>
          </a:bodyPr>
          <a:lstStyle/>
          <a:p>
            <a:pPr lvl="0">
              <a:lnSpc>
                <a:spcPct val="150000"/>
              </a:lnSpc>
              <a:defRPr/>
            </a:pPr>
            <a:r>
              <a:rPr lang="en-US" altLang="zh-CN" sz="1200" kern="0" dirty="0">
                <a:latin typeface="宋体" panose="02010600030101010101" pitchFamily="2" charset="-122"/>
                <a:ea typeface="宋体" panose="02010600030101010101" pitchFamily="2" charset="-122"/>
                <a:cs typeface="+mn-ea"/>
              </a:rPr>
              <a:t>RCNN</a:t>
            </a:r>
            <a:r>
              <a:rPr lang="zh-CN" altLang="en-US" sz="1200" kern="0" dirty="0">
                <a:latin typeface="宋体" panose="02010600030101010101" pitchFamily="2" charset="-122"/>
                <a:ea typeface="宋体" panose="02010600030101010101" pitchFamily="2" charset="-122"/>
                <a:cs typeface="+mn-ea"/>
              </a:rPr>
              <a:t>会从一张图片中找出</a:t>
            </a:r>
            <a:r>
              <a:rPr lang="en-US" altLang="zh-CN" sz="1200" kern="0" dirty="0">
                <a:latin typeface="宋体" panose="02010600030101010101" pitchFamily="2" charset="-122"/>
                <a:ea typeface="宋体" panose="02010600030101010101" pitchFamily="2" charset="-122"/>
                <a:cs typeface="+mn-ea"/>
              </a:rPr>
              <a:t>n</a:t>
            </a:r>
            <a:r>
              <a:rPr lang="zh-CN" altLang="en-US" sz="1200" kern="0" dirty="0">
                <a:latin typeface="宋体" panose="02010600030101010101" pitchFamily="2" charset="-122"/>
                <a:ea typeface="宋体" panose="02010600030101010101" pitchFamily="2" charset="-122"/>
                <a:cs typeface="+mn-ea"/>
              </a:rPr>
              <a:t>个可能是物体的矩形框，然后为每个矩形框为做类别分类概率：</a:t>
            </a:r>
            <a:endParaRPr lang="zh-CN" altLang="en-US" sz="1200" kern="0" dirty="0">
              <a:latin typeface="宋体" panose="02010600030101010101" pitchFamily="2" charset="-122"/>
              <a:ea typeface="宋体" panose="02010600030101010101" pitchFamily="2" charset="-122"/>
              <a:cs typeface="+mn-ea"/>
              <a:sym typeface="+mn-lt"/>
            </a:endParaRPr>
          </a:p>
        </p:txBody>
      </p:sp>
      <p:sp>
        <p:nvSpPr>
          <p:cNvPr id="44" name="TextBox 24"/>
          <p:cNvSpPr txBox="1"/>
          <p:nvPr/>
        </p:nvSpPr>
        <p:spPr>
          <a:xfrm>
            <a:off x="827584" y="3276584"/>
            <a:ext cx="6687158" cy="1477328"/>
          </a:xfrm>
          <a:prstGeom prst="rect">
            <a:avLst/>
          </a:prstGeom>
          <a:noFill/>
        </p:spPr>
        <p:txBody>
          <a:bodyPr wrap="square" rtlCol="0">
            <a:spAutoFit/>
          </a:bodyPr>
          <a:lstStyle/>
          <a:p>
            <a:pPr>
              <a:lnSpc>
                <a:spcPct val="150000"/>
              </a:lnSpc>
            </a:pPr>
            <a:r>
              <a:rPr lang="en-US" altLang="zh-CN" sz="1200" kern="0" dirty="0">
                <a:latin typeface="宋体" panose="02010600030101010101" pitchFamily="2" charset="-122"/>
                <a:ea typeface="宋体" panose="02010600030101010101" pitchFamily="2" charset="-122"/>
                <a:cs typeface="+mn-ea"/>
              </a:rPr>
              <a:t>(1)</a:t>
            </a:r>
            <a:r>
              <a:rPr lang="zh-CN" altLang="en-US" sz="1200" kern="0" dirty="0">
                <a:latin typeface="宋体" panose="02010600030101010101" pitchFamily="2" charset="-122"/>
                <a:ea typeface="宋体" panose="02010600030101010101" pitchFamily="2" charset="-122"/>
                <a:cs typeface="+mn-ea"/>
              </a:rPr>
              <a:t>从最大概率矩形框</a:t>
            </a:r>
            <a:r>
              <a:rPr lang="en-US" altLang="zh-CN" sz="1200" kern="0" dirty="0">
                <a:latin typeface="宋体" panose="02010600030101010101" pitchFamily="2" charset="-122"/>
                <a:ea typeface="宋体" panose="02010600030101010101" pitchFamily="2" charset="-122"/>
                <a:cs typeface="+mn-ea"/>
              </a:rPr>
              <a:t>F</a:t>
            </a:r>
            <a:r>
              <a:rPr lang="zh-CN" altLang="en-US" sz="1200" kern="0" dirty="0">
                <a:latin typeface="宋体" panose="02010600030101010101" pitchFamily="2" charset="-122"/>
                <a:ea typeface="宋体" panose="02010600030101010101" pitchFamily="2" charset="-122"/>
                <a:cs typeface="+mn-ea"/>
              </a:rPr>
              <a:t>开始，分别判断</a:t>
            </a:r>
            <a:r>
              <a:rPr lang="en-US" altLang="zh-CN" sz="1200" kern="0" dirty="0">
                <a:latin typeface="宋体" panose="02010600030101010101" pitchFamily="2" charset="-122"/>
                <a:ea typeface="宋体" panose="02010600030101010101" pitchFamily="2" charset="-122"/>
                <a:cs typeface="+mn-ea"/>
              </a:rPr>
              <a:t>A~E</a:t>
            </a:r>
            <a:r>
              <a:rPr lang="zh-CN" altLang="en-US" sz="1200" kern="0" dirty="0">
                <a:latin typeface="宋体" panose="02010600030101010101" pitchFamily="2" charset="-122"/>
                <a:ea typeface="宋体" panose="02010600030101010101" pitchFamily="2" charset="-122"/>
                <a:cs typeface="+mn-ea"/>
              </a:rPr>
              <a:t>与</a:t>
            </a:r>
            <a:r>
              <a:rPr lang="en-US" altLang="zh-CN" sz="1200" kern="0" dirty="0">
                <a:latin typeface="宋体" panose="02010600030101010101" pitchFamily="2" charset="-122"/>
                <a:ea typeface="宋体" panose="02010600030101010101" pitchFamily="2" charset="-122"/>
                <a:cs typeface="+mn-ea"/>
              </a:rPr>
              <a:t>F</a:t>
            </a:r>
            <a:r>
              <a:rPr lang="zh-CN" altLang="en-US" sz="1200" kern="0" dirty="0">
                <a:latin typeface="宋体" panose="02010600030101010101" pitchFamily="2" charset="-122"/>
                <a:ea typeface="宋体" panose="02010600030101010101" pitchFamily="2" charset="-122"/>
                <a:cs typeface="+mn-ea"/>
              </a:rPr>
              <a:t>的重叠度</a:t>
            </a:r>
            <a:r>
              <a:rPr lang="en-US" altLang="zh-CN" sz="1200" kern="0" dirty="0">
                <a:latin typeface="宋体" panose="02010600030101010101" pitchFamily="2" charset="-122"/>
                <a:ea typeface="宋体" panose="02010600030101010101" pitchFamily="2" charset="-122"/>
                <a:cs typeface="+mn-ea"/>
              </a:rPr>
              <a:t>IOU</a:t>
            </a:r>
            <a:r>
              <a:rPr lang="zh-CN" altLang="en-US" sz="1200" kern="0" dirty="0">
                <a:latin typeface="宋体" panose="02010600030101010101" pitchFamily="2" charset="-122"/>
                <a:ea typeface="宋体" panose="02010600030101010101" pitchFamily="2" charset="-122"/>
                <a:cs typeface="+mn-ea"/>
              </a:rPr>
              <a:t>是否大于某个设定的阈值</a:t>
            </a:r>
            <a:r>
              <a:rPr lang="en-US" altLang="zh-CN" sz="1200" kern="0" dirty="0">
                <a:latin typeface="宋体" panose="02010600030101010101" pitchFamily="2" charset="-122"/>
                <a:ea typeface="宋体" panose="02010600030101010101" pitchFamily="2" charset="-122"/>
                <a:cs typeface="+mn-ea"/>
              </a:rPr>
              <a:t>;</a:t>
            </a:r>
          </a:p>
          <a:p>
            <a:pPr>
              <a:lnSpc>
                <a:spcPct val="150000"/>
              </a:lnSpc>
            </a:pPr>
            <a:r>
              <a:rPr lang="en-US" altLang="zh-CN" sz="1200" kern="0" dirty="0">
                <a:latin typeface="宋体" panose="02010600030101010101" pitchFamily="2" charset="-122"/>
                <a:ea typeface="宋体" panose="02010600030101010101" pitchFamily="2" charset="-122"/>
                <a:cs typeface="+mn-ea"/>
              </a:rPr>
              <a:t>(2)</a:t>
            </a:r>
            <a:r>
              <a:rPr lang="zh-CN" altLang="en-US" sz="1200" kern="0" dirty="0">
                <a:latin typeface="宋体" panose="02010600030101010101" pitchFamily="2" charset="-122"/>
                <a:ea typeface="宋体" panose="02010600030101010101" pitchFamily="2" charset="-122"/>
                <a:cs typeface="+mn-ea"/>
              </a:rPr>
              <a:t>假设</a:t>
            </a:r>
            <a:r>
              <a:rPr lang="en-US" altLang="zh-CN" sz="1200" kern="0" dirty="0">
                <a:latin typeface="宋体" panose="02010600030101010101" pitchFamily="2" charset="-122"/>
                <a:ea typeface="宋体" panose="02010600030101010101" pitchFamily="2" charset="-122"/>
                <a:cs typeface="+mn-ea"/>
              </a:rPr>
              <a:t>B</a:t>
            </a:r>
            <a:r>
              <a:rPr lang="zh-CN" altLang="en-US" sz="1200" kern="0" dirty="0">
                <a:latin typeface="宋体" panose="02010600030101010101" pitchFamily="2" charset="-122"/>
                <a:ea typeface="宋体" panose="02010600030101010101" pitchFamily="2" charset="-122"/>
                <a:cs typeface="+mn-ea"/>
              </a:rPr>
              <a:t>、</a:t>
            </a:r>
            <a:r>
              <a:rPr lang="en-US" altLang="zh-CN" sz="1200" kern="0" dirty="0">
                <a:latin typeface="宋体" panose="02010600030101010101" pitchFamily="2" charset="-122"/>
                <a:ea typeface="宋体" panose="02010600030101010101" pitchFamily="2" charset="-122"/>
                <a:cs typeface="+mn-ea"/>
              </a:rPr>
              <a:t>D</a:t>
            </a:r>
            <a:r>
              <a:rPr lang="zh-CN" altLang="en-US" sz="1200" kern="0" dirty="0">
                <a:latin typeface="宋体" panose="02010600030101010101" pitchFamily="2" charset="-122"/>
                <a:ea typeface="宋体" panose="02010600030101010101" pitchFamily="2" charset="-122"/>
                <a:cs typeface="+mn-ea"/>
              </a:rPr>
              <a:t>与</a:t>
            </a:r>
            <a:r>
              <a:rPr lang="en-US" altLang="zh-CN" sz="1200" kern="0" dirty="0">
                <a:latin typeface="宋体" panose="02010600030101010101" pitchFamily="2" charset="-122"/>
                <a:ea typeface="宋体" panose="02010600030101010101" pitchFamily="2" charset="-122"/>
                <a:cs typeface="+mn-ea"/>
              </a:rPr>
              <a:t>F</a:t>
            </a:r>
            <a:r>
              <a:rPr lang="zh-CN" altLang="en-US" sz="1200" kern="0" dirty="0">
                <a:latin typeface="宋体" panose="02010600030101010101" pitchFamily="2" charset="-122"/>
                <a:ea typeface="宋体" panose="02010600030101010101" pitchFamily="2" charset="-122"/>
                <a:cs typeface="+mn-ea"/>
              </a:rPr>
              <a:t>的重叠度超过阈值，那么就扔掉</a:t>
            </a:r>
            <a:r>
              <a:rPr lang="en-US" altLang="zh-CN" sz="1200" kern="0" dirty="0">
                <a:latin typeface="宋体" panose="02010600030101010101" pitchFamily="2" charset="-122"/>
                <a:ea typeface="宋体" panose="02010600030101010101" pitchFamily="2" charset="-122"/>
                <a:cs typeface="+mn-ea"/>
              </a:rPr>
              <a:t>B</a:t>
            </a:r>
            <a:r>
              <a:rPr lang="zh-CN" altLang="en-US" sz="1200" kern="0" dirty="0">
                <a:latin typeface="宋体" panose="02010600030101010101" pitchFamily="2" charset="-122"/>
                <a:ea typeface="宋体" panose="02010600030101010101" pitchFamily="2" charset="-122"/>
                <a:cs typeface="+mn-ea"/>
              </a:rPr>
              <a:t>、</a:t>
            </a:r>
            <a:r>
              <a:rPr lang="en-US" altLang="zh-CN" sz="1200" kern="0" dirty="0">
                <a:latin typeface="宋体" panose="02010600030101010101" pitchFamily="2" charset="-122"/>
                <a:ea typeface="宋体" panose="02010600030101010101" pitchFamily="2" charset="-122"/>
                <a:cs typeface="+mn-ea"/>
              </a:rPr>
              <a:t>D</a:t>
            </a:r>
            <a:r>
              <a:rPr lang="zh-CN" altLang="en-US" sz="1200" kern="0" dirty="0">
                <a:latin typeface="宋体" panose="02010600030101010101" pitchFamily="2" charset="-122"/>
                <a:ea typeface="宋体" panose="02010600030101010101" pitchFamily="2" charset="-122"/>
                <a:cs typeface="+mn-ea"/>
              </a:rPr>
              <a:t>；并标记第一个矩形框</a:t>
            </a:r>
            <a:r>
              <a:rPr lang="en-US" altLang="zh-CN" sz="1200" kern="0" dirty="0">
                <a:latin typeface="宋体" panose="02010600030101010101" pitchFamily="2" charset="-122"/>
                <a:ea typeface="宋体" panose="02010600030101010101" pitchFamily="2" charset="-122"/>
                <a:cs typeface="+mn-ea"/>
              </a:rPr>
              <a:t>F</a:t>
            </a:r>
            <a:r>
              <a:rPr lang="zh-CN" altLang="en-US" sz="1200" kern="0" dirty="0">
                <a:latin typeface="宋体" panose="02010600030101010101" pitchFamily="2" charset="-122"/>
                <a:ea typeface="宋体" panose="02010600030101010101" pitchFamily="2" charset="-122"/>
                <a:cs typeface="+mn-ea"/>
              </a:rPr>
              <a:t>，是我们保留下来的。</a:t>
            </a:r>
          </a:p>
          <a:p>
            <a:pPr>
              <a:lnSpc>
                <a:spcPct val="150000"/>
              </a:lnSpc>
            </a:pPr>
            <a:r>
              <a:rPr lang="en-US" altLang="zh-CN" sz="1200" kern="0" dirty="0">
                <a:latin typeface="宋体" panose="02010600030101010101" pitchFamily="2" charset="-122"/>
                <a:ea typeface="宋体" panose="02010600030101010101" pitchFamily="2" charset="-122"/>
                <a:cs typeface="+mn-ea"/>
              </a:rPr>
              <a:t>(3)</a:t>
            </a:r>
            <a:r>
              <a:rPr lang="zh-CN" altLang="en-US" sz="1200" kern="0" dirty="0">
                <a:latin typeface="宋体" panose="02010600030101010101" pitchFamily="2" charset="-122"/>
                <a:ea typeface="宋体" panose="02010600030101010101" pitchFamily="2" charset="-122"/>
                <a:cs typeface="+mn-ea"/>
              </a:rPr>
              <a:t>从剩下的矩形框</a:t>
            </a:r>
            <a:r>
              <a:rPr lang="en-US" altLang="zh-CN" sz="1200" kern="0" dirty="0">
                <a:latin typeface="宋体" panose="02010600030101010101" pitchFamily="2" charset="-122"/>
                <a:ea typeface="宋体" panose="02010600030101010101" pitchFamily="2" charset="-122"/>
                <a:cs typeface="+mn-ea"/>
              </a:rPr>
              <a:t>A</a:t>
            </a:r>
            <a:r>
              <a:rPr lang="zh-CN" altLang="en-US" sz="1200" kern="0" dirty="0">
                <a:latin typeface="宋体" panose="02010600030101010101" pitchFamily="2" charset="-122"/>
                <a:ea typeface="宋体" panose="02010600030101010101" pitchFamily="2" charset="-122"/>
                <a:cs typeface="+mn-ea"/>
              </a:rPr>
              <a:t>、</a:t>
            </a:r>
            <a:r>
              <a:rPr lang="en-US" altLang="zh-CN" sz="1200" kern="0" dirty="0">
                <a:latin typeface="宋体" panose="02010600030101010101" pitchFamily="2" charset="-122"/>
                <a:ea typeface="宋体" panose="02010600030101010101" pitchFamily="2" charset="-122"/>
                <a:cs typeface="+mn-ea"/>
              </a:rPr>
              <a:t>C</a:t>
            </a:r>
            <a:r>
              <a:rPr lang="zh-CN" altLang="en-US" sz="1200" kern="0" dirty="0">
                <a:latin typeface="宋体" panose="02010600030101010101" pitchFamily="2" charset="-122"/>
                <a:ea typeface="宋体" panose="02010600030101010101" pitchFamily="2" charset="-122"/>
                <a:cs typeface="+mn-ea"/>
              </a:rPr>
              <a:t>、</a:t>
            </a:r>
            <a:r>
              <a:rPr lang="en-US" altLang="zh-CN" sz="1200" kern="0" dirty="0">
                <a:latin typeface="宋体" panose="02010600030101010101" pitchFamily="2" charset="-122"/>
                <a:ea typeface="宋体" panose="02010600030101010101" pitchFamily="2" charset="-122"/>
                <a:cs typeface="+mn-ea"/>
              </a:rPr>
              <a:t>E</a:t>
            </a:r>
            <a:r>
              <a:rPr lang="zh-CN" altLang="en-US" sz="1200" kern="0" dirty="0">
                <a:latin typeface="宋体" panose="02010600030101010101" pitchFamily="2" charset="-122"/>
                <a:ea typeface="宋体" panose="02010600030101010101" pitchFamily="2" charset="-122"/>
                <a:cs typeface="+mn-ea"/>
              </a:rPr>
              <a:t>中，选择概率最大的</a:t>
            </a:r>
            <a:r>
              <a:rPr lang="en-US" altLang="zh-CN" sz="1200" kern="0" dirty="0">
                <a:latin typeface="宋体" panose="02010600030101010101" pitchFamily="2" charset="-122"/>
                <a:ea typeface="宋体" panose="02010600030101010101" pitchFamily="2" charset="-122"/>
                <a:cs typeface="+mn-ea"/>
              </a:rPr>
              <a:t>E</a:t>
            </a:r>
            <a:r>
              <a:rPr lang="zh-CN" altLang="en-US" sz="1200" kern="0" dirty="0">
                <a:latin typeface="宋体" panose="02010600030101010101" pitchFamily="2" charset="-122"/>
                <a:ea typeface="宋体" panose="02010600030101010101" pitchFamily="2" charset="-122"/>
                <a:cs typeface="+mn-ea"/>
              </a:rPr>
              <a:t>，然后判断</a:t>
            </a:r>
            <a:r>
              <a:rPr lang="en-US" altLang="zh-CN" sz="1200" kern="0" dirty="0">
                <a:latin typeface="宋体" panose="02010600030101010101" pitchFamily="2" charset="-122"/>
                <a:ea typeface="宋体" panose="02010600030101010101" pitchFamily="2" charset="-122"/>
                <a:cs typeface="+mn-ea"/>
              </a:rPr>
              <a:t>E</a:t>
            </a:r>
            <a:r>
              <a:rPr lang="zh-CN" altLang="en-US" sz="1200" kern="0" dirty="0">
                <a:latin typeface="宋体" panose="02010600030101010101" pitchFamily="2" charset="-122"/>
                <a:ea typeface="宋体" panose="02010600030101010101" pitchFamily="2" charset="-122"/>
                <a:cs typeface="+mn-ea"/>
              </a:rPr>
              <a:t>与</a:t>
            </a:r>
            <a:r>
              <a:rPr lang="en-US" altLang="zh-CN" sz="1200" kern="0" dirty="0">
                <a:latin typeface="宋体" panose="02010600030101010101" pitchFamily="2" charset="-122"/>
                <a:ea typeface="宋体" panose="02010600030101010101" pitchFamily="2" charset="-122"/>
                <a:cs typeface="+mn-ea"/>
              </a:rPr>
              <a:t>A</a:t>
            </a:r>
            <a:r>
              <a:rPr lang="zh-CN" altLang="en-US" sz="1200" kern="0" dirty="0">
                <a:latin typeface="宋体" panose="02010600030101010101" pitchFamily="2" charset="-122"/>
                <a:ea typeface="宋体" panose="02010600030101010101" pitchFamily="2" charset="-122"/>
                <a:cs typeface="+mn-ea"/>
              </a:rPr>
              <a:t>、</a:t>
            </a:r>
            <a:r>
              <a:rPr lang="en-US" altLang="zh-CN" sz="1200" kern="0" dirty="0">
                <a:latin typeface="宋体" panose="02010600030101010101" pitchFamily="2" charset="-122"/>
                <a:ea typeface="宋体" panose="02010600030101010101" pitchFamily="2" charset="-122"/>
                <a:cs typeface="+mn-ea"/>
              </a:rPr>
              <a:t>C</a:t>
            </a:r>
            <a:r>
              <a:rPr lang="zh-CN" altLang="en-US" sz="1200" kern="0" dirty="0">
                <a:latin typeface="宋体" panose="02010600030101010101" pitchFamily="2" charset="-122"/>
                <a:ea typeface="宋体" panose="02010600030101010101" pitchFamily="2" charset="-122"/>
                <a:cs typeface="+mn-ea"/>
              </a:rPr>
              <a:t>的重叠度，重叠度大于一定的阈值，那么就扔掉；并标记</a:t>
            </a:r>
            <a:r>
              <a:rPr lang="en-US" altLang="zh-CN" sz="1200" kern="0" dirty="0">
                <a:latin typeface="宋体" panose="02010600030101010101" pitchFamily="2" charset="-122"/>
                <a:ea typeface="宋体" panose="02010600030101010101" pitchFamily="2" charset="-122"/>
                <a:cs typeface="+mn-ea"/>
              </a:rPr>
              <a:t>E</a:t>
            </a:r>
            <a:r>
              <a:rPr lang="zh-CN" altLang="en-US" sz="1200" kern="0" dirty="0">
                <a:latin typeface="宋体" panose="02010600030101010101" pitchFamily="2" charset="-122"/>
                <a:ea typeface="宋体" panose="02010600030101010101" pitchFamily="2" charset="-122"/>
                <a:cs typeface="+mn-ea"/>
              </a:rPr>
              <a:t>是我们保留下来的第二个矩形框。</a:t>
            </a:r>
          </a:p>
          <a:p>
            <a:pPr>
              <a:lnSpc>
                <a:spcPct val="150000"/>
              </a:lnSpc>
            </a:pPr>
            <a:r>
              <a:rPr lang="zh-CN" altLang="en-US" sz="1200" kern="0" dirty="0">
                <a:latin typeface="宋体" panose="02010600030101010101" pitchFamily="2" charset="-122"/>
                <a:ea typeface="宋体" panose="02010600030101010101" pitchFamily="2" charset="-122"/>
                <a:cs typeface="+mn-ea"/>
              </a:rPr>
              <a:t>就这样一直重复，找到所有被保留下来的矩形框。</a:t>
            </a:r>
          </a:p>
        </p:txBody>
      </p:sp>
      <p:pic>
        <p:nvPicPr>
          <p:cNvPr id="2" name="图片 1"/>
          <p:cNvPicPr>
            <a:picLocks noChangeAspect="1"/>
          </p:cNvPicPr>
          <p:nvPr/>
        </p:nvPicPr>
        <p:blipFill>
          <a:blip r:embed="rId2"/>
          <a:stretch>
            <a:fillRect/>
          </a:stretch>
        </p:blipFill>
        <p:spPr>
          <a:xfrm>
            <a:off x="993291" y="1601241"/>
            <a:ext cx="2289480" cy="1542526"/>
          </a:xfrm>
          <a:prstGeom prst="rect">
            <a:avLst/>
          </a:prstGeom>
          <a:ln>
            <a:noFill/>
          </a:ln>
          <a:effectLst>
            <a:outerShdw blurRad="190500" algn="tl" rotWithShape="0">
              <a:srgbClr val="000000">
                <a:alpha val="70000"/>
              </a:srgbClr>
            </a:outerShdw>
          </a:effectLst>
        </p:spPr>
      </p:pic>
      <p:sp>
        <p:nvSpPr>
          <p:cNvPr id="3" name="矩形 2"/>
          <p:cNvSpPr/>
          <p:nvPr/>
        </p:nvSpPr>
        <p:spPr>
          <a:xfrm>
            <a:off x="3655633" y="1734058"/>
            <a:ext cx="3652671" cy="1477328"/>
          </a:xfrm>
          <a:prstGeom prst="rect">
            <a:avLst/>
          </a:prstGeom>
        </p:spPr>
        <p:txBody>
          <a:bodyPr wrap="square">
            <a:spAutoFit/>
          </a:bodyPr>
          <a:lstStyle/>
          <a:p>
            <a:pPr>
              <a:lnSpc>
                <a:spcPct val="150000"/>
              </a:lnSpc>
              <a:defRPr/>
            </a:pPr>
            <a:r>
              <a:rPr lang="zh-CN" altLang="en-US" sz="1200" kern="0" dirty="0">
                <a:latin typeface="宋体" panose="02010600030101010101" pitchFamily="2" charset="-122"/>
                <a:ea typeface="宋体" panose="02010600030101010101" pitchFamily="2" charset="-122"/>
                <a:cs typeface="+mn-ea"/>
              </a:rPr>
              <a:t>就</a:t>
            </a:r>
            <a:r>
              <a:rPr lang="zh-CN" altLang="en-US" sz="1200" kern="0" dirty="0" smtClean="0">
                <a:latin typeface="宋体" panose="02010600030101010101" pitchFamily="2" charset="-122"/>
                <a:ea typeface="宋体" panose="02010600030101010101" pitchFamily="2" charset="-122"/>
                <a:cs typeface="+mn-ea"/>
              </a:rPr>
              <a:t>像</a:t>
            </a:r>
            <a:r>
              <a:rPr lang="zh-CN" altLang="en-US" sz="1200" kern="0" dirty="0">
                <a:latin typeface="宋体" panose="02010600030101010101" pitchFamily="2" charset="-122"/>
                <a:ea typeface="宋体" panose="02010600030101010101" pitchFamily="2" charset="-122"/>
                <a:cs typeface="+mn-ea"/>
              </a:rPr>
              <a:t>左边</a:t>
            </a:r>
            <a:r>
              <a:rPr lang="zh-CN" altLang="en-US" sz="1200" kern="0" dirty="0" smtClean="0">
                <a:latin typeface="宋体" panose="02010600030101010101" pitchFamily="2" charset="-122"/>
                <a:ea typeface="宋体" panose="02010600030101010101" pitchFamily="2" charset="-122"/>
                <a:cs typeface="+mn-ea"/>
              </a:rPr>
              <a:t>的</a:t>
            </a:r>
            <a:r>
              <a:rPr lang="zh-CN" altLang="en-US" sz="1200" kern="0" dirty="0">
                <a:latin typeface="宋体" panose="02010600030101010101" pitchFamily="2" charset="-122"/>
                <a:ea typeface="宋体" panose="02010600030101010101" pitchFamily="2" charset="-122"/>
                <a:cs typeface="+mn-ea"/>
              </a:rPr>
              <a:t>图片一样，定位一个车辆，最后算法就找出了一堆的方框，我们需要判别哪些矩形框是没用的。非极大值抑制的方法是：先假设有</a:t>
            </a:r>
            <a:r>
              <a:rPr lang="en-US" altLang="zh-CN" sz="1200" kern="0" dirty="0">
                <a:latin typeface="宋体" panose="02010600030101010101" pitchFamily="2" charset="-122"/>
                <a:ea typeface="宋体" panose="02010600030101010101" pitchFamily="2" charset="-122"/>
                <a:cs typeface="+mn-ea"/>
              </a:rPr>
              <a:t>6</a:t>
            </a:r>
            <a:r>
              <a:rPr lang="zh-CN" altLang="en-US" sz="1200" kern="0" dirty="0">
                <a:latin typeface="宋体" panose="02010600030101010101" pitchFamily="2" charset="-122"/>
                <a:ea typeface="宋体" panose="02010600030101010101" pitchFamily="2" charset="-122"/>
                <a:cs typeface="+mn-ea"/>
              </a:rPr>
              <a:t>个矩形框，根据分类器的类别分类概率做排序，假设从小到大属于车辆的</a:t>
            </a:r>
            <a:r>
              <a:rPr lang="zh-CN" altLang="en-US" sz="1200" kern="0" dirty="0" smtClean="0">
                <a:latin typeface="宋体" panose="02010600030101010101" pitchFamily="2" charset="-122"/>
                <a:ea typeface="宋体" panose="02010600030101010101" pitchFamily="2" charset="-122"/>
                <a:cs typeface="+mn-ea"/>
              </a:rPr>
              <a:t>概率分别</a:t>
            </a:r>
            <a:r>
              <a:rPr lang="zh-CN" altLang="en-US" sz="1200" kern="0" dirty="0">
                <a:latin typeface="宋体" panose="02010600030101010101" pitchFamily="2" charset="-122"/>
                <a:ea typeface="宋体" panose="02010600030101010101" pitchFamily="2" charset="-122"/>
                <a:cs typeface="+mn-ea"/>
              </a:rPr>
              <a:t>为</a:t>
            </a:r>
            <a:r>
              <a:rPr lang="en-US" altLang="zh-CN" sz="1200" kern="0" dirty="0">
                <a:latin typeface="宋体" panose="02010600030101010101" pitchFamily="2" charset="-122"/>
                <a:ea typeface="宋体" panose="02010600030101010101" pitchFamily="2" charset="-122"/>
                <a:cs typeface="+mn-ea"/>
              </a:rPr>
              <a:t>A</a:t>
            </a:r>
            <a:r>
              <a:rPr lang="zh-CN" altLang="en-US" sz="1200" kern="0" dirty="0">
                <a:latin typeface="宋体" panose="02010600030101010101" pitchFamily="2" charset="-122"/>
                <a:ea typeface="宋体" panose="02010600030101010101" pitchFamily="2" charset="-122"/>
                <a:cs typeface="+mn-ea"/>
              </a:rPr>
              <a:t>、</a:t>
            </a:r>
            <a:r>
              <a:rPr lang="en-US" altLang="zh-CN" sz="1200" kern="0" dirty="0">
                <a:latin typeface="宋体" panose="02010600030101010101" pitchFamily="2" charset="-122"/>
                <a:ea typeface="宋体" panose="02010600030101010101" pitchFamily="2" charset="-122"/>
                <a:cs typeface="+mn-ea"/>
              </a:rPr>
              <a:t>B</a:t>
            </a:r>
            <a:r>
              <a:rPr lang="zh-CN" altLang="en-US" sz="1200" kern="0" dirty="0">
                <a:latin typeface="宋体" panose="02010600030101010101" pitchFamily="2" charset="-122"/>
                <a:ea typeface="宋体" panose="02010600030101010101" pitchFamily="2" charset="-122"/>
                <a:cs typeface="+mn-ea"/>
              </a:rPr>
              <a:t>、</a:t>
            </a:r>
            <a:r>
              <a:rPr lang="en-US" altLang="zh-CN" sz="1200" kern="0" dirty="0">
                <a:latin typeface="宋体" panose="02010600030101010101" pitchFamily="2" charset="-122"/>
                <a:ea typeface="宋体" panose="02010600030101010101" pitchFamily="2" charset="-122"/>
                <a:cs typeface="+mn-ea"/>
              </a:rPr>
              <a:t>C</a:t>
            </a:r>
            <a:r>
              <a:rPr lang="zh-CN" altLang="en-US" sz="1200" kern="0" dirty="0">
                <a:latin typeface="宋体" panose="02010600030101010101" pitchFamily="2" charset="-122"/>
                <a:ea typeface="宋体" panose="02010600030101010101" pitchFamily="2" charset="-122"/>
                <a:cs typeface="+mn-ea"/>
              </a:rPr>
              <a:t>、</a:t>
            </a:r>
            <a:r>
              <a:rPr lang="en-US" altLang="zh-CN" sz="1200" kern="0" dirty="0">
                <a:latin typeface="宋体" panose="02010600030101010101" pitchFamily="2" charset="-122"/>
                <a:ea typeface="宋体" panose="02010600030101010101" pitchFamily="2" charset="-122"/>
                <a:cs typeface="+mn-ea"/>
              </a:rPr>
              <a:t>D</a:t>
            </a:r>
            <a:r>
              <a:rPr lang="zh-CN" altLang="en-US" sz="1200" kern="0" dirty="0">
                <a:latin typeface="宋体" panose="02010600030101010101" pitchFamily="2" charset="-122"/>
                <a:ea typeface="宋体" panose="02010600030101010101" pitchFamily="2" charset="-122"/>
                <a:cs typeface="+mn-ea"/>
              </a:rPr>
              <a:t>、</a:t>
            </a:r>
            <a:r>
              <a:rPr lang="en-US" altLang="zh-CN" sz="1200" kern="0" dirty="0">
                <a:latin typeface="宋体" panose="02010600030101010101" pitchFamily="2" charset="-122"/>
                <a:ea typeface="宋体" panose="02010600030101010101" pitchFamily="2" charset="-122"/>
                <a:cs typeface="+mn-ea"/>
              </a:rPr>
              <a:t>E</a:t>
            </a:r>
            <a:r>
              <a:rPr lang="zh-CN" altLang="en-US" sz="1200" kern="0" dirty="0">
                <a:latin typeface="宋体" panose="02010600030101010101" pitchFamily="2" charset="-122"/>
                <a:ea typeface="宋体" panose="02010600030101010101" pitchFamily="2" charset="-122"/>
                <a:cs typeface="+mn-ea"/>
              </a:rPr>
              <a:t>、</a:t>
            </a:r>
            <a:r>
              <a:rPr lang="en-US" altLang="zh-CN" sz="1200" kern="0" dirty="0">
                <a:latin typeface="宋体" panose="02010600030101010101" pitchFamily="2" charset="-122"/>
                <a:ea typeface="宋体" panose="02010600030101010101" pitchFamily="2" charset="-122"/>
                <a:cs typeface="+mn-ea"/>
              </a:rPr>
              <a:t>F</a:t>
            </a:r>
            <a:r>
              <a:rPr lang="zh-CN" altLang="en-US" sz="1200" kern="0" dirty="0">
                <a:latin typeface="宋体" panose="02010600030101010101" pitchFamily="2" charset="-122"/>
                <a:ea typeface="宋体" panose="02010600030101010101" pitchFamily="2" charset="-122"/>
                <a:cs typeface="+mn-ea"/>
              </a:rPr>
              <a:t>。</a:t>
            </a:r>
          </a:p>
        </p:txBody>
      </p:sp>
      <p:sp>
        <p:nvSpPr>
          <p:cNvPr id="14" name="矩形 13"/>
          <p:cNvSpPr/>
          <p:nvPr/>
        </p:nvSpPr>
        <p:spPr>
          <a:xfrm>
            <a:off x="3491880" y="1486728"/>
            <a:ext cx="4824536" cy="180697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381000" dist="139700" dir="4500000" sx="96000" sy="96000" algn="ctr" rotWithShape="0">
              <a:srgbClr val="000000">
                <a:alpha val="71000"/>
              </a:srgbClr>
            </a:outerShdw>
          </a:effectLst>
        </p:spPr>
        <p:txBody>
          <a:bodyPr wrap="square" lIns="68580" tIns="34290" rIns="68580" bIns="34290">
            <a:spAutoFit/>
          </a:bodyPr>
          <a:lstStyle/>
          <a:p>
            <a:pPr>
              <a:lnSpc>
                <a:spcPct val="150000"/>
              </a:lnSpc>
            </a:pPr>
            <a:r>
              <a:rPr lang="zh-CN" altLang="en-US" sz="1100" b="1" dirty="0">
                <a:solidFill>
                  <a:srgbClr val="1A1A1A"/>
                </a:solidFill>
                <a:latin typeface="宋体" panose="02010600030101010101" pitchFamily="2" charset="-122"/>
                <a:ea typeface="宋体" panose="02010600030101010101" pitchFamily="2" charset="-122"/>
              </a:rPr>
              <a:t>非极大值抑制（</a:t>
            </a:r>
            <a:r>
              <a:rPr lang="en-US" altLang="zh-CN" sz="1100" b="1" dirty="0">
                <a:solidFill>
                  <a:srgbClr val="1A1A1A"/>
                </a:solidFill>
                <a:latin typeface="宋体" panose="02010600030101010101" pitchFamily="2" charset="-122"/>
                <a:ea typeface="宋体" panose="02010600030101010101" pitchFamily="2" charset="-122"/>
              </a:rPr>
              <a:t>NMS</a:t>
            </a:r>
            <a:r>
              <a:rPr lang="zh-CN" altLang="en-US" sz="1100" b="1" dirty="0">
                <a:solidFill>
                  <a:srgbClr val="1A1A1A"/>
                </a:solidFill>
                <a:latin typeface="宋体" panose="02010600030101010101" pitchFamily="2" charset="-122"/>
                <a:ea typeface="宋体" panose="02010600030101010101" pitchFamily="2" charset="-122"/>
              </a:rPr>
              <a:t>）</a:t>
            </a:r>
            <a:r>
              <a:rPr lang="zh-CN" altLang="en-US" sz="1100" dirty="0">
                <a:solidFill>
                  <a:srgbClr val="1A1A1A"/>
                </a:solidFill>
                <a:latin typeface="宋体" panose="02010600030101010101" pitchFamily="2" charset="-122"/>
                <a:ea typeface="宋体" panose="02010600030101010101" pitchFamily="2" charset="-122"/>
              </a:rPr>
              <a:t>顾名思义就是抑制不是极大值的元素，搜索局部的极大值。这个局部代表的是一个邻域，邻域有两个参数可变，一是邻域的维数，二是邻域的大小。这里不讨论通用的</a:t>
            </a:r>
            <a:r>
              <a:rPr lang="en-US" altLang="zh-CN" sz="1100" dirty="0">
                <a:solidFill>
                  <a:srgbClr val="1A1A1A"/>
                </a:solidFill>
                <a:latin typeface="宋体" panose="02010600030101010101" pitchFamily="2" charset="-122"/>
                <a:ea typeface="宋体" panose="02010600030101010101" pitchFamily="2" charset="-122"/>
              </a:rPr>
              <a:t>NMS</a:t>
            </a:r>
            <a:r>
              <a:rPr lang="zh-CN" altLang="en-US" sz="1100" dirty="0">
                <a:solidFill>
                  <a:srgbClr val="1A1A1A"/>
                </a:solidFill>
                <a:latin typeface="宋体" panose="02010600030101010101" pitchFamily="2" charset="-122"/>
                <a:ea typeface="宋体" panose="02010600030101010101" pitchFamily="2" charset="-122"/>
              </a:rPr>
              <a:t>算法，而是用于在目标检测中用于提取分数最高的窗口的。例如在行人检测中，滑动窗口经提取特征，经分类器分类识别后，每个窗口都会得到一个分数。但是滑动窗口会导致很多窗口与其他窗口存在包含或者大部分交叉的情况。这时就需要用到</a:t>
            </a:r>
            <a:r>
              <a:rPr lang="en-US" altLang="zh-CN" sz="1100" dirty="0">
                <a:solidFill>
                  <a:srgbClr val="1A1A1A"/>
                </a:solidFill>
                <a:latin typeface="宋体" panose="02010600030101010101" pitchFamily="2" charset="-122"/>
                <a:ea typeface="宋体" panose="02010600030101010101" pitchFamily="2" charset="-122"/>
              </a:rPr>
              <a:t>NMS</a:t>
            </a:r>
            <a:r>
              <a:rPr lang="zh-CN" altLang="en-US" sz="1100" dirty="0">
                <a:solidFill>
                  <a:srgbClr val="1A1A1A"/>
                </a:solidFill>
                <a:latin typeface="宋体" panose="02010600030101010101" pitchFamily="2" charset="-122"/>
                <a:ea typeface="宋体" panose="02010600030101010101" pitchFamily="2" charset="-122"/>
              </a:rPr>
              <a:t>来选取那些邻域里分数最高（是行人的概率最大），并且抑制那些分数低的窗口。</a:t>
            </a:r>
            <a:endParaRPr lang="zh-CN" altLang="en-US" sz="11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21440392"/>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3779911" y="2931790"/>
            <a:ext cx="3236046" cy="0"/>
          </a:xfrm>
          <a:prstGeom prst="line">
            <a:avLst/>
          </a:prstGeom>
          <a:noFill/>
          <a:ln w="19050" cap="flat" cmpd="sng" algn="ctr">
            <a:solidFill>
              <a:srgbClr val="E7E6E6">
                <a:lumMod val="50000"/>
              </a:srgbClr>
            </a:solidFill>
            <a:prstDash val="sysDot"/>
            <a:miter lim="800000"/>
            <a:tailEnd type="oval"/>
          </a:ln>
          <a:effectLst/>
        </p:spPr>
      </p:cxnSp>
      <p:grpSp>
        <p:nvGrpSpPr>
          <p:cNvPr id="15" name="组合 14"/>
          <p:cNvGrpSpPr/>
          <p:nvPr/>
        </p:nvGrpSpPr>
        <p:grpSpPr>
          <a:xfrm>
            <a:off x="1136404" y="1629843"/>
            <a:ext cx="1837257" cy="1837257"/>
            <a:chOff x="1959919" y="2023759"/>
            <a:chExt cx="2773806" cy="2773806"/>
          </a:xfrm>
        </p:grpSpPr>
        <p:grpSp>
          <p:nvGrpSpPr>
            <p:cNvPr id="16" name="组合 15"/>
            <p:cNvGrpSpPr/>
            <p:nvPr/>
          </p:nvGrpSpPr>
          <p:grpSpPr>
            <a:xfrm>
              <a:off x="1959919" y="2023759"/>
              <a:ext cx="2773806" cy="2773806"/>
              <a:chOff x="2099081" y="2031187"/>
              <a:chExt cx="2739620" cy="2739620"/>
            </a:xfrm>
          </p:grpSpPr>
          <p:sp>
            <p:nvSpPr>
              <p:cNvPr id="19" name="椭圆 18"/>
              <p:cNvSpPr/>
              <p:nvPr/>
            </p:nvSpPr>
            <p:spPr>
              <a:xfrm>
                <a:off x="2099081" y="2031187"/>
                <a:ext cx="2739620" cy="2739620"/>
              </a:xfrm>
              <a:prstGeom prst="ellipse">
                <a:avLst/>
              </a:prstGeom>
              <a:gradFill flip="none" rotWithShape="1">
                <a:gsLst>
                  <a:gs pos="0">
                    <a:sysClr val="window" lastClr="FFFFFF">
                      <a:lumMod val="85000"/>
                    </a:sysClr>
                  </a:gs>
                  <a:gs pos="100000">
                    <a:sysClr val="window" lastClr="FFFFFF">
                      <a:alpha val="99000"/>
                    </a:sysClr>
                  </a:gs>
                </a:gsLst>
                <a:path path="circle">
                  <a:fillToRect l="100000" t="100000"/>
                </a:path>
                <a:tileRect r="-100000" b="-100000"/>
              </a:gradFill>
              <a:ln w="12700" cap="flat" cmpd="sng" algn="ctr">
                <a:noFill/>
                <a:prstDash val="solid"/>
                <a:miter lim="800000"/>
              </a:ln>
              <a:effectLst>
                <a:softEdge rad="101600"/>
              </a:effectLst>
            </p:spPr>
            <p:txBody>
              <a:bodyPr rtlCol="0" anchor="ctr"/>
              <a:lstStyle/>
              <a:p>
                <a:pPr algn="ctr">
                  <a:defRPr/>
                </a:pPr>
                <a:endParaRPr lang="zh-CN" altLang="en-US" kern="0">
                  <a:solidFill>
                    <a:sysClr val="window" lastClr="FFFFFF"/>
                  </a:solidFill>
                  <a:cs typeface="+mn-ea"/>
                  <a:sym typeface="+mn-lt"/>
                </a:endParaRPr>
              </a:p>
            </p:txBody>
          </p:sp>
          <p:sp>
            <p:nvSpPr>
              <p:cNvPr id="20" name="圆角矩形 19"/>
              <p:cNvSpPr/>
              <p:nvPr/>
            </p:nvSpPr>
            <p:spPr>
              <a:xfrm>
                <a:off x="2377216" y="2309322"/>
                <a:ext cx="2183348" cy="2183348"/>
              </a:xfrm>
              <a:prstGeom prst="roundRect">
                <a:avLst>
                  <a:gd name="adj" fmla="val 50000"/>
                </a:avLst>
              </a:prstGeom>
              <a:gradFill flip="none" rotWithShape="1">
                <a:gsLst>
                  <a:gs pos="100000">
                    <a:sysClr val="window" lastClr="FFFFFF"/>
                  </a:gs>
                  <a:gs pos="0">
                    <a:srgbClr val="B8BBBC"/>
                  </a:gs>
                </a:gsLst>
                <a:lin ang="5400000" scaled="0"/>
                <a:tileRect/>
              </a:gradFill>
              <a:ln w="12700" cap="flat" cmpd="sng" algn="ctr">
                <a:noFill/>
                <a:prstDash val="solid"/>
                <a:miter lim="800000"/>
              </a:ln>
              <a:effectLst/>
            </p:spPr>
            <p:txBody>
              <a:bodyPr rtlCol="0" anchor="ctr"/>
              <a:lstStyle/>
              <a:p>
                <a:pPr algn="ctr">
                  <a:defRPr/>
                </a:pPr>
                <a:endParaRPr lang="zh-CN" altLang="en-US" kern="0">
                  <a:solidFill>
                    <a:sysClr val="window" lastClr="FFFFFF"/>
                  </a:solidFill>
                  <a:cs typeface="+mn-ea"/>
                  <a:sym typeface="+mn-lt"/>
                </a:endParaRPr>
              </a:p>
            </p:txBody>
          </p:sp>
        </p:grpSp>
        <p:sp>
          <p:nvSpPr>
            <p:cNvPr id="17" name="椭圆 16"/>
            <p:cNvSpPr/>
            <p:nvPr/>
          </p:nvSpPr>
          <p:spPr>
            <a:xfrm>
              <a:off x="2510240" y="2574081"/>
              <a:ext cx="1673164" cy="1673161"/>
            </a:xfrm>
            <a:prstGeom prst="ellipse">
              <a:avLst/>
            </a:prstGeom>
            <a:solidFill>
              <a:srgbClr val="005A9E"/>
            </a:solidFill>
            <a:ln w="12700" cap="flat" cmpd="sng" algn="ctr">
              <a:noFill/>
              <a:prstDash val="solid"/>
              <a:miter lim="800000"/>
            </a:ln>
            <a:effectLst>
              <a:innerShdw blurRad="203200" dist="50800" dir="16200000">
                <a:prstClr val="black">
                  <a:alpha val="50000"/>
                </a:prstClr>
              </a:innerShdw>
            </a:effectLst>
          </p:spPr>
          <p:txBody>
            <a:bodyPr rtlCol="0" anchor="ctr"/>
            <a:lstStyle/>
            <a:p>
              <a:pPr algn="ctr">
                <a:defRPr/>
              </a:pPr>
              <a:endParaRPr lang="zh-CN" altLang="en-US" sz="9000" kern="0">
                <a:solidFill>
                  <a:sysClr val="window" lastClr="FFFFFF"/>
                </a:solidFill>
                <a:cs typeface="+mn-ea"/>
                <a:sym typeface="+mn-lt"/>
              </a:endParaRPr>
            </a:p>
          </p:txBody>
        </p:sp>
      </p:grpSp>
      <p:sp>
        <p:nvSpPr>
          <p:cNvPr id="21" name="矩形 20"/>
          <p:cNvSpPr/>
          <p:nvPr/>
        </p:nvSpPr>
        <p:spPr>
          <a:xfrm>
            <a:off x="4405355" y="2067694"/>
            <a:ext cx="1985159" cy="623248"/>
          </a:xfrm>
          <a:prstGeom prst="rect">
            <a:avLst/>
          </a:prstGeom>
        </p:spPr>
        <p:txBody>
          <a:bodyPr wrap="none" lIns="68580" tIns="34290" rIns="68580" bIns="34290">
            <a:spAutoFit/>
          </a:bodyPr>
          <a:lstStyle/>
          <a:p>
            <a:pPr defTabSz="913924">
              <a:defRPr/>
            </a:pPr>
            <a:r>
              <a:rPr lang="zh-CN" altLang="en-US" sz="3600" b="1" kern="0" dirty="0" smtClean="0">
                <a:solidFill>
                  <a:srgbClr val="005A9E"/>
                </a:solidFill>
                <a:cs typeface="+mn-ea"/>
                <a:sym typeface="+mn-lt"/>
              </a:rPr>
              <a:t>实验过程</a:t>
            </a:r>
            <a:endParaRPr lang="zh-CN" altLang="en-US" sz="3600" b="1" kern="0" dirty="0">
              <a:solidFill>
                <a:srgbClr val="005A9E"/>
              </a:solidFill>
              <a:cs typeface="+mn-ea"/>
              <a:sym typeface="+mn-lt"/>
            </a:endParaRPr>
          </a:p>
        </p:txBody>
      </p:sp>
      <p:cxnSp>
        <p:nvCxnSpPr>
          <p:cNvPr id="26" name="直接连接符 25"/>
          <p:cNvCxnSpPr/>
          <p:nvPr/>
        </p:nvCxnSpPr>
        <p:spPr>
          <a:xfrm flipV="1">
            <a:off x="3203848" y="1203598"/>
            <a:ext cx="0" cy="2808312"/>
          </a:xfrm>
          <a:prstGeom prst="line">
            <a:avLst/>
          </a:prstGeom>
          <a:noFill/>
          <a:ln w="12700" cap="flat" cmpd="sng" algn="ctr">
            <a:solidFill>
              <a:sysClr val="windowText" lastClr="000000"/>
            </a:solidFill>
            <a:prstDash val="dash"/>
          </a:ln>
          <a:effectLst/>
        </p:spPr>
      </p:cxnSp>
      <p:sp>
        <p:nvSpPr>
          <p:cNvPr id="27" name="矩形 26"/>
          <p:cNvSpPr/>
          <p:nvPr/>
        </p:nvSpPr>
        <p:spPr>
          <a:xfrm>
            <a:off x="0" y="5009752"/>
            <a:ext cx="9144000" cy="133747"/>
          </a:xfrm>
          <a:prstGeom prst="rect">
            <a:avLst/>
          </a:prstGeom>
          <a:solidFill>
            <a:srgbClr val="005A9E"/>
          </a:solidFill>
          <a:ln w="25400" cap="flat" cmpd="sng" algn="ctr">
            <a:noFill/>
            <a:prstDash val="solid"/>
          </a:ln>
          <a:effectLst/>
        </p:spPr>
        <p:txBody>
          <a:bodyPr rtlCol="0" anchor="ctr"/>
          <a:lstStyle/>
          <a:p>
            <a:pPr algn="ctr">
              <a:defRPr/>
            </a:pPr>
            <a:endParaRPr lang="zh-CN" altLang="en-US" kern="0" smtClean="0">
              <a:solidFill>
                <a:prstClr val="white"/>
              </a:solidFill>
              <a:cs typeface="+mn-ea"/>
              <a:sym typeface="+mn-lt"/>
            </a:endParaRPr>
          </a:p>
        </p:txBody>
      </p:sp>
      <p:sp>
        <p:nvSpPr>
          <p:cNvPr id="28" name="TextBox 27"/>
          <p:cNvSpPr txBox="1"/>
          <p:nvPr/>
        </p:nvSpPr>
        <p:spPr>
          <a:xfrm>
            <a:off x="1629197" y="1896383"/>
            <a:ext cx="635927" cy="1323439"/>
          </a:xfrm>
          <a:prstGeom prst="rect">
            <a:avLst/>
          </a:prstGeom>
          <a:noFill/>
        </p:spPr>
        <p:txBody>
          <a:bodyPr wrap="square" rtlCol="0">
            <a:spAutoFit/>
          </a:bodyPr>
          <a:lstStyle/>
          <a:p>
            <a:pPr>
              <a:defRPr/>
            </a:pPr>
            <a:r>
              <a:rPr lang="en-US" altLang="zh-CN" sz="8000" b="1" kern="0" dirty="0" smtClean="0">
                <a:solidFill>
                  <a:sysClr val="window" lastClr="FFFFFF"/>
                </a:solidFill>
                <a:cs typeface="+mn-ea"/>
                <a:sym typeface="+mn-lt"/>
              </a:rPr>
              <a:t>3</a:t>
            </a:r>
          </a:p>
        </p:txBody>
      </p:sp>
    </p:spTree>
    <p:extLst>
      <p:ext uri="{BB962C8B-B14F-4D97-AF65-F5344CB8AC3E}">
        <p14:creationId xmlns:p14="http://schemas.microsoft.com/office/powerpoint/2010/main" val="1291606070"/>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38" presetClass="entr" presetSubtype="0" accel="50000" fill="hold" grpId="0" nodeType="withEffect">
                                  <p:stCondLst>
                                    <p:cond delay="0"/>
                                  </p:stCondLst>
                                  <p:iterate type="lt">
                                    <p:tmPct val="50000"/>
                                  </p:iterate>
                                  <p:childTnLst>
                                    <p:set>
                                      <p:cBhvr>
                                        <p:cTn id="11" dur="1" fill="hold">
                                          <p:stCondLst>
                                            <p:cond delay="0"/>
                                          </p:stCondLst>
                                        </p:cTn>
                                        <p:tgtEl>
                                          <p:spTgt spid="28"/>
                                        </p:tgtEl>
                                        <p:attrNameLst>
                                          <p:attrName>style.visibility</p:attrName>
                                        </p:attrNameLst>
                                      </p:cBhvr>
                                      <p:to>
                                        <p:strVal val="visible"/>
                                      </p:to>
                                    </p:set>
                                    <p:set>
                                      <p:cBhvr>
                                        <p:cTn id="12" dur="364" fill="hold">
                                          <p:stCondLst>
                                            <p:cond delay="0"/>
                                          </p:stCondLst>
                                        </p:cTn>
                                        <p:tgtEl>
                                          <p:spTgt spid="28"/>
                                        </p:tgtEl>
                                        <p:attrNameLst>
                                          <p:attrName>style.rotation</p:attrName>
                                        </p:attrNameLst>
                                      </p:cBhvr>
                                      <p:to>
                                        <p:strVal val="-45.0"/>
                                      </p:to>
                                    </p:set>
                                    <p:anim calcmode="lin" valueType="num">
                                      <p:cBhvr>
                                        <p:cTn id="13" dur="364" fill="hold">
                                          <p:stCondLst>
                                            <p:cond delay="364"/>
                                          </p:stCondLst>
                                        </p:cTn>
                                        <p:tgtEl>
                                          <p:spTgt spid="28"/>
                                        </p:tgtEl>
                                        <p:attrNameLst>
                                          <p:attrName>style.rotation</p:attrName>
                                        </p:attrNameLst>
                                      </p:cBhvr>
                                      <p:tavLst>
                                        <p:tav tm="0">
                                          <p:val>
                                            <p:fltVal val="-45"/>
                                          </p:val>
                                        </p:tav>
                                        <p:tav tm="69900">
                                          <p:val>
                                            <p:fltVal val="45"/>
                                          </p:val>
                                        </p:tav>
                                        <p:tav tm="100000">
                                          <p:val>
                                            <p:fltVal val="0"/>
                                          </p:val>
                                        </p:tav>
                                      </p:tavLst>
                                    </p:anim>
                                    <p:anim calcmode="lin" valueType="num">
                                      <p:cBhvr>
                                        <p:cTn id="14" dur="364" fill="hold">
                                          <p:stCondLst>
                                            <p:cond delay="0"/>
                                          </p:stCondLst>
                                        </p:cTn>
                                        <p:tgtEl>
                                          <p:spTgt spid="28"/>
                                        </p:tgtEl>
                                        <p:attrNameLst>
                                          <p:attrName>ppt_y</p:attrName>
                                        </p:attrNameLst>
                                      </p:cBhvr>
                                      <p:tavLst>
                                        <p:tav tm="0">
                                          <p:val>
                                            <p:strVal val="#ppt_y-1"/>
                                          </p:val>
                                        </p:tav>
                                        <p:tav tm="100000">
                                          <p:val>
                                            <p:strVal val="#ppt_y-(0.354*#ppt_w-0.172*#ppt_h)"/>
                                          </p:val>
                                        </p:tav>
                                      </p:tavLst>
                                    </p:anim>
                                    <p:anim calcmode="lin" valueType="num">
                                      <p:cBhvr>
                                        <p:cTn id="15" dur="125" decel="50000" autoRev="1" fill="hold">
                                          <p:stCondLst>
                                            <p:cond delay="364"/>
                                          </p:stCondLst>
                                        </p:cTn>
                                        <p:tgtEl>
                                          <p:spTgt spid="28"/>
                                        </p:tgtEl>
                                        <p:attrNameLst>
                                          <p:attrName>ppt_y</p:attrName>
                                        </p:attrNameLst>
                                      </p:cBhvr>
                                      <p:tavLst>
                                        <p:tav tm="0">
                                          <p:val>
                                            <p:strVal val="#ppt_y-(0.354*#ppt_w-0.172*#ppt_h)"/>
                                          </p:val>
                                        </p:tav>
                                        <p:tav tm="100000">
                                          <p:val>
                                            <p:strVal val="#ppt_y-(0.354*#ppt_w-0.172*#ppt_h)-#ppt_h/2"/>
                                          </p:val>
                                        </p:tav>
                                      </p:tavLst>
                                    </p:anim>
                                    <p:anim calcmode="lin" valueType="num">
                                      <p:cBhvr>
                                        <p:cTn id="16" dur="109" fill="hold">
                                          <p:stCondLst>
                                            <p:cond delay="691"/>
                                          </p:stCondLst>
                                        </p:cTn>
                                        <p:tgtEl>
                                          <p:spTgt spid="28"/>
                                        </p:tgtEl>
                                        <p:attrNameLst>
                                          <p:attrName>ppt_y</p:attrName>
                                        </p:attrNameLst>
                                      </p:cBhvr>
                                      <p:tavLst>
                                        <p:tav tm="0">
                                          <p:val>
                                            <p:strVal val="#ppt_y-(0.354*#ppt_w-0.172*#ppt_h)"/>
                                          </p:val>
                                        </p:tav>
                                        <p:tav tm="100000">
                                          <p:val>
                                            <p:strVal val="#ppt_y"/>
                                          </p:val>
                                        </p:tav>
                                      </p:tavLst>
                                    </p:anim>
                                  </p:childTnLst>
                                </p:cTn>
                              </p:par>
                              <p:par>
                                <p:cTn id="17" presetID="2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00"/>
                                        <p:tgtEl>
                                          <p:spTgt spid="26"/>
                                        </p:tgtEl>
                                      </p:cBhvr>
                                    </p:animEffect>
                                  </p:childTnLst>
                                </p:cTn>
                              </p:par>
                            </p:childTnLst>
                          </p:cTn>
                        </p:par>
                        <p:par>
                          <p:cTn id="20" fill="hold">
                            <p:stCondLst>
                              <p:cond delay="8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1300"/>
                            </p:stCondLst>
                            <p:childTnLst>
                              <p:par>
                                <p:cTn id="25" presetID="2" presetClass="entr" presetSubtype="2" decel="100000" fill="hold" grpId="0" nodeType="afterEffect">
                                  <p:stCondLst>
                                    <p:cond delay="0"/>
                                  </p:stCondLst>
                                  <p:iterate type="lt">
                                    <p:tmPct val="10000"/>
                                  </p:iterate>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H="1">
            <a:off x="2918943" y="457535"/>
            <a:ext cx="6225059"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742945" y="191230"/>
            <a:ext cx="2448272" cy="519711"/>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71316" tIns="35658" rIns="71316" bIns="3565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cs typeface="+mn-ea"/>
              <a:sym typeface="+mn-lt"/>
            </a:endParaRPr>
          </a:p>
        </p:txBody>
      </p:sp>
      <p:sp>
        <p:nvSpPr>
          <p:cNvPr id="10" name="矩形 9"/>
          <p:cNvSpPr/>
          <p:nvPr/>
        </p:nvSpPr>
        <p:spPr>
          <a:xfrm>
            <a:off x="943956" y="251030"/>
            <a:ext cx="2236510" cy="400110"/>
          </a:xfrm>
          <a:prstGeom prst="rect">
            <a:avLst/>
          </a:prstGeom>
        </p:spPr>
        <p:txBody>
          <a:bodyPr wrap="none">
            <a:spAutoFit/>
          </a:bodyPr>
          <a:lstStyle/>
          <a:p>
            <a:pPr defTabSz="913924">
              <a:spcBef>
                <a:spcPts val="0"/>
              </a:spcBef>
              <a:spcAft>
                <a:spcPts val="0"/>
              </a:spcAft>
              <a:defRPr/>
            </a:pPr>
            <a:r>
              <a:rPr lang="zh-CN" altLang="en-US" sz="2000" b="1" kern="0" dirty="0">
                <a:solidFill>
                  <a:srgbClr val="005A9E"/>
                </a:solidFill>
                <a:cs typeface="+mn-ea"/>
              </a:rPr>
              <a:t>候选框搜索阶段：</a:t>
            </a:r>
            <a:endParaRPr lang="zh-CN" altLang="en-US" sz="2000" b="1" kern="0" dirty="0">
              <a:solidFill>
                <a:srgbClr val="005A9E"/>
              </a:solidFill>
              <a:cs typeface="+mn-ea"/>
              <a:sym typeface="+mn-lt"/>
            </a:endParaRPr>
          </a:p>
        </p:txBody>
      </p:sp>
      <p:grpSp>
        <p:nvGrpSpPr>
          <p:cNvPr id="11" name="Group 17"/>
          <p:cNvGrpSpPr>
            <a:grpSpLocks noChangeAspect="1"/>
          </p:cNvGrpSpPr>
          <p:nvPr/>
        </p:nvGrpSpPr>
        <p:grpSpPr bwMode="auto">
          <a:xfrm>
            <a:off x="179512" y="212152"/>
            <a:ext cx="457188" cy="490764"/>
            <a:chOff x="231" y="1205"/>
            <a:chExt cx="640" cy="687"/>
          </a:xfrm>
          <a:solidFill>
            <a:srgbClr val="005A9E"/>
          </a:solidFill>
          <a:effectLst/>
        </p:grpSpPr>
        <p:sp>
          <p:nvSpPr>
            <p:cNvPr id="12"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44" name="TextBox 24"/>
          <p:cNvSpPr txBox="1"/>
          <p:nvPr/>
        </p:nvSpPr>
        <p:spPr>
          <a:xfrm>
            <a:off x="1043608" y="2643758"/>
            <a:ext cx="6952243" cy="2354491"/>
          </a:xfrm>
          <a:prstGeom prst="rect">
            <a:avLst/>
          </a:prstGeom>
          <a:noFill/>
        </p:spPr>
        <p:txBody>
          <a:bodyPr wrap="square" rtlCol="0">
            <a:spAutoFit/>
          </a:bodyPr>
          <a:lstStyle/>
          <a:p>
            <a:pPr>
              <a:lnSpc>
                <a:spcPct val="150000"/>
              </a:lnSpc>
              <a:defRPr/>
            </a:pPr>
            <a:r>
              <a:rPr lang="zh-CN" altLang="en-US" sz="1400" kern="0" dirty="0">
                <a:latin typeface="宋体" panose="02010600030101010101" pitchFamily="2" charset="-122"/>
                <a:ea typeface="宋体" panose="02010600030101010101" pitchFamily="2" charset="-122"/>
                <a:cs typeface="+mn-ea"/>
              </a:rPr>
              <a:t>当我们输入一张图片时，我们要搜索出所有可能是物体的区域，这里采用的就是前面提到的</a:t>
            </a:r>
            <a:r>
              <a:rPr lang="en-US" altLang="zh-CN" sz="1400" kern="0" dirty="0">
                <a:latin typeface="宋体" panose="02010600030101010101" pitchFamily="2" charset="-122"/>
                <a:ea typeface="宋体" panose="02010600030101010101" pitchFamily="2" charset="-122"/>
                <a:cs typeface="+mn-ea"/>
              </a:rPr>
              <a:t>Selective Search</a:t>
            </a:r>
            <a:r>
              <a:rPr lang="zh-CN" altLang="en-US" sz="1400" kern="0" dirty="0">
                <a:latin typeface="宋体" panose="02010600030101010101" pitchFamily="2" charset="-122"/>
                <a:ea typeface="宋体" panose="02010600030101010101" pitchFamily="2" charset="-122"/>
                <a:cs typeface="+mn-ea"/>
              </a:rPr>
              <a:t>方法，通过这个算法我们搜索出</a:t>
            </a:r>
            <a:r>
              <a:rPr lang="en-US" altLang="zh-CN" sz="1400" kern="0" dirty="0">
                <a:latin typeface="宋体" panose="02010600030101010101" pitchFamily="2" charset="-122"/>
                <a:ea typeface="宋体" panose="02010600030101010101" pitchFamily="2" charset="-122"/>
                <a:cs typeface="+mn-ea"/>
              </a:rPr>
              <a:t>2000</a:t>
            </a:r>
            <a:r>
              <a:rPr lang="zh-CN" altLang="en-US" sz="1400" kern="0" dirty="0">
                <a:latin typeface="宋体" panose="02010600030101010101" pitchFamily="2" charset="-122"/>
                <a:ea typeface="宋体" panose="02010600030101010101" pitchFamily="2" charset="-122"/>
                <a:cs typeface="+mn-ea"/>
              </a:rPr>
              <a:t>个候选框。然后从上面的总流程图中可以看到，搜出的候选框是矩形的，而且是大小各不相同。然而</a:t>
            </a:r>
            <a:r>
              <a:rPr lang="en-US" altLang="zh-CN" sz="1400" kern="0" dirty="0">
                <a:latin typeface="宋体" panose="02010600030101010101" pitchFamily="2" charset="-122"/>
                <a:ea typeface="宋体" panose="02010600030101010101" pitchFamily="2" charset="-122"/>
                <a:cs typeface="+mn-ea"/>
              </a:rPr>
              <a:t>CNN</a:t>
            </a:r>
            <a:r>
              <a:rPr lang="zh-CN" altLang="en-US" sz="1400" kern="0" dirty="0">
                <a:latin typeface="宋体" panose="02010600030101010101" pitchFamily="2" charset="-122"/>
                <a:ea typeface="宋体" panose="02010600030101010101" pitchFamily="2" charset="-122"/>
                <a:cs typeface="+mn-ea"/>
              </a:rPr>
              <a:t>对输入图片的大小是有固定的，如果把搜索到的矩形选框不做处理，就扔进</a:t>
            </a:r>
            <a:r>
              <a:rPr lang="en-US" altLang="zh-CN" sz="1400" kern="0" dirty="0">
                <a:latin typeface="宋体" panose="02010600030101010101" pitchFamily="2" charset="-122"/>
                <a:ea typeface="宋体" panose="02010600030101010101" pitchFamily="2" charset="-122"/>
                <a:cs typeface="+mn-ea"/>
              </a:rPr>
              <a:t>CNN</a:t>
            </a:r>
            <a:r>
              <a:rPr lang="zh-CN" altLang="en-US" sz="1400" kern="0" dirty="0">
                <a:latin typeface="宋体" panose="02010600030101010101" pitchFamily="2" charset="-122"/>
                <a:ea typeface="宋体" panose="02010600030101010101" pitchFamily="2" charset="-122"/>
                <a:cs typeface="+mn-ea"/>
              </a:rPr>
              <a:t>中，肯定不行。因此对于每个输入的候选框都需要缩放到固定的</a:t>
            </a:r>
            <a:r>
              <a:rPr lang="zh-CN" altLang="en-US" sz="1400" kern="0" dirty="0" smtClean="0">
                <a:latin typeface="宋体" panose="02010600030101010101" pitchFamily="2" charset="-122"/>
                <a:ea typeface="宋体" panose="02010600030101010101" pitchFamily="2" charset="-122"/>
                <a:cs typeface="+mn-ea"/>
              </a:rPr>
              <a:t>大小。那么如何进行</a:t>
            </a:r>
            <a:r>
              <a:rPr lang="zh-CN" altLang="en-US" sz="1400" kern="0" dirty="0">
                <a:latin typeface="宋体" panose="02010600030101010101" pitchFamily="2" charset="-122"/>
                <a:ea typeface="宋体" panose="02010600030101010101" pitchFamily="2" charset="-122"/>
                <a:cs typeface="+mn-ea"/>
              </a:rPr>
              <a:t>缩放</a:t>
            </a:r>
            <a:r>
              <a:rPr lang="zh-CN" altLang="en-US" sz="1400" kern="0" dirty="0" smtClean="0">
                <a:latin typeface="宋体" panose="02010600030101010101" pitchFamily="2" charset="-122"/>
                <a:ea typeface="宋体" panose="02010600030101010101" pitchFamily="2" charset="-122"/>
                <a:cs typeface="+mn-ea"/>
              </a:rPr>
              <a:t>处理？假设</a:t>
            </a:r>
            <a:r>
              <a:rPr lang="zh-CN" altLang="en-US" sz="1400" kern="0" dirty="0">
                <a:latin typeface="宋体" panose="02010600030101010101" pitchFamily="2" charset="-122"/>
                <a:ea typeface="宋体" panose="02010600030101010101" pitchFamily="2" charset="-122"/>
                <a:cs typeface="+mn-ea"/>
              </a:rPr>
              <a:t>下一阶段</a:t>
            </a:r>
            <a:r>
              <a:rPr lang="en-US" altLang="zh-CN" sz="1400" kern="0" dirty="0">
                <a:latin typeface="宋体" panose="02010600030101010101" pitchFamily="2" charset="-122"/>
                <a:ea typeface="宋体" panose="02010600030101010101" pitchFamily="2" charset="-122"/>
                <a:cs typeface="+mn-ea"/>
              </a:rPr>
              <a:t>CNN</a:t>
            </a:r>
            <a:r>
              <a:rPr lang="zh-CN" altLang="en-US" sz="1400" kern="0" dirty="0">
                <a:latin typeface="宋体" panose="02010600030101010101" pitchFamily="2" charset="-122"/>
                <a:ea typeface="宋体" panose="02010600030101010101" pitchFamily="2" charset="-122"/>
                <a:cs typeface="+mn-ea"/>
              </a:rPr>
              <a:t>所需要的输入图片大小是个正方形图片</a:t>
            </a:r>
            <a:r>
              <a:rPr lang="en-US" altLang="zh-CN" sz="1400" kern="0" dirty="0">
                <a:latin typeface="宋体" panose="02010600030101010101" pitchFamily="2" charset="-122"/>
                <a:ea typeface="宋体" panose="02010600030101010101" pitchFamily="2" charset="-122"/>
                <a:cs typeface="+mn-ea"/>
              </a:rPr>
              <a:t>227*227</a:t>
            </a:r>
            <a:r>
              <a:rPr lang="zh-CN" altLang="en-US" sz="1400" kern="0" dirty="0" smtClean="0">
                <a:latin typeface="宋体" panose="02010600030101010101" pitchFamily="2" charset="-122"/>
                <a:ea typeface="宋体" panose="02010600030101010101" pitchFamily="2" charset="-122"/>
                <a:cs typeface="+mn-ea"/>
              </a:rPr>
              <a:t>。</a:t>
            </a:r>
            <a:r>
              <a:rPr lang="en-US" altLang="zh-CN" sz="1400" kern="0" dirty="0" smtClean="0">
                <a:latin typeface="宋体" panose="02010600030101010101" pitchFamily="2" charset="-122"/>
                <a:ea typeface="宋体" panose="02010600030101010101" pitchFamily="2" charset="-122"/>
                <a:cs typeface="+mn-ea"/>
              </a:rPr>
              <a:t>paper</a:t>
            </a:r>
            <a:r>
              <a:rPr lang="zh-CN" altLang="en-US" sz="1400" kern="0" dirty="0">
                <a:latin typeface="宋体" panose="02010600030101010101" pitchFamily="2" charset="-122"/>
                <a:ea typeface="宋体" panose="02010600030101010101" pitchFamily="2" charset="-122"/>
                <a:cs typeface="+mn-ea"/>
              </a:rPr>
              <a:t>试验了两种不同的处理</a:t>
            </a:r>
            <a:r>
              <a:rPr lang="zh-CN" altLang="en-US" sz="1400" kern="0" dirty="0" smtClean="0">
                <a:latin typeface="宋体" panose="02010600030101010101" pitchFamily="2" charset="-122"/>
                <a:ea typeface="宋体" panose="02010600030101010101" pitchFamily="2" charset="-122"/>
                <a:cs typeface="+mn-ea"/>
              </a:rPr>
              <a:t>方法（矩形框是前提）：</a:t>
            </a:r>
            <a:endParaRPr lang="zh-CN" altLang="en-US" sz="1400" kern="0" dirty="0">
              <a:latin typeface="宋体" panose="02010600030101010101" pitchFamily="2" charset="-122"/>
              <a:ea typeface="宋体" panose="02010600030101010101" pitchFamily="2" charset="-122"/>
              <a:cs typeface="+mn-ea"/>
              <a:sym typeface="+mn-lt"/>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977246"/>
            <a:ext cx="5256584" cy="15080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15031691"/>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H="1">
            <a:off x="2918943" y="457535"/>
            <a:ext cx="6225059"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742945" y="191230"/>
            <a:ext cx="2448272" cy="519711"/>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71316" tIns="35658" rIns="71316" bIns="3565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cs typeface="+mn-ea"/>
              <a:sym typeface="+mn-lt"/>
            </a:endParaRPr>
          </a:p>
        </p:txBody>
      </p:sp>
      <p:sp>
        <p:nvSpPr>
          <p:cNvPr id="10" name="矩形 9"/>
          <p:cNvSpPr/>
          <p:nvPr/>
        </p:nvSpPr>
        <p:spPr>
          <a:xfrm>
            <a:off x="943956" y="251030"/>
            <a:ext cx="2236510" cy="400110"/>
          </a:xfrm>
          <a:prstGeom prst="rect">
            <a:avLst/>
          </a:prstGeom>
        </p:spPr>
        <p:txBody>
          <a:bodyPr wrap="none">
            <a:spAutoFit/>
          </a:bodyPr>
          <a:lstStyle/>
          <a:p>
            <a:pPr defTabSz="913924">
              <a:spcBef>
                <a:spcPts val="0"/>
              </a:spcBef>
              <a:spcAft>
                <a:spcPts val="0"/>
              </a:spcAft>
              <a:defRPr/>
            </a:pPr>
            <a:r>
              <a:rPr lang="zh-CN" altLang="en-US" sz="2000" b="1" kern="0" dirty="0">
                <a:solidFill>
                  <a:srgbClr val="005A9E"/>
                </a:solidFill>
                <a:cs typeface="+mn-ea"/>
              </a:rPr>
              <a:t>候选框搜索阶段：</a:t>
            </a:r>
            <a:endParaRPr lang="zh-CN" altLang="en-US" sz="2000" b="1" kern="0" dirty="0">
              <a:solidFill>
                <a:srgbClr val="005A9E"/>
              </a:solidFill>
              <a:cs typeface="+mn-ea"/>
              <a:sym typeface="+mn-lt"/>
            </a:endParaRPr>
          </a:p>
        </p:txBody>
      </p:sp>
      <p:grpSp>
        <p:nvGrpSpPr>
          <p:cNvPr id="11" name="Group 17"/>
          <p:cNvGrpSpPr>
            <a:grpSpLocks noChangeAspect="1"/>
          </p:cNvGrpSpPr>
          <p:nvPr/>
        </p:nvGrpSpPr>
        <p:grpSpPr bwMode="auto">
          <a:xfrm>
            <a:off x="179512" y="212152"/>
            <a:ext cx="457188" cy="490764"/>
            <a:chOff x="231" y="1205"/>
            <a:chExt cx="640" cy="687"/>
          </a:xfrm>
          <a:solidFill>
            <a:srgbClr val="005A9E"/>
          </a:solidFill>
          <a:effectLst/>
        </p:grpSpPr>
        <p:sp>
          <p:nvSpPr>
            <p:cNvPr id="12"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44" name="TextBox 24"/>
          <p:cNvSpPr txBox="1"/>
          <p:nvPr/>
        </p:nvSpPr>
        <p:spPr>
          <a:xfrm>
            <a:off x="1043608" y="857645"/>
            <a:ext cx="2880320" cy="1708160"/>
          </a:xfrm>
          <a:prstGeom prst="rect">
            <a:avLst/>
          </a:prstGeom>
          <a:noFill/>
        </p:spPr>
        <p:txBody>
          <a:bodyPr wrap="square" rtlCol="0">
            <a:spAutoFit/>
          </a:bodyPr>
          <a:lstStyle/>
          <a:p>
            <a:pPr>
              <a:lnSpc>
                <a:spcPct val="150000"/>
              </a:lnSpc>
              <a:defRPr/>
            </a:pPr>
            <a:r>
              <a:rPr lang="en-US" altLang="zh-CN" sz="1400" b="1" kern="0" dirty="0">
                <a:solidFill>
                  <a:srgbClr val="005A9E"/>
                </a:solidFill>
                <a:latin typeface="宋体" panose="02010600030101010101" pitchFamily="2" charset="-122"/>
                <a:ea typeface="宋体" panose="02010600030101010101" pitchFamily="2" charset="-122"/>
                <a:cs typeface="+mn-ea"/>
              </a:rPr>
              <a:t>(1)</a:t>
            </a:r>
            <a:r>
              <a:rPr lang="zh-CN" altLang="en-US" sz="1400" b="1" kern="0" dirty="0">
                <a:solidFill>
                  <a:srgbClr val="005A9E"/>
                </a:solidFill>
                <a:latin typeface="宋体" panose="02010600030101010101" pitchFamily="2" charset="-122"/>
                <a:ea typeface="宋体" panose="02010600030101010101" pitchFamily="2" charset="-122"/>
                <a:cs typeface="+mn-ea"/>
              </a:rPr>
              <a:t>各向异性缩放：</a:t>
            </a:r>
            <a:endParaRPr lang="en-US" altLang="zh-CN" sz="1400" b="1" kern="0" dirty="0">
              <a:solidFill>
                <a:srgbClr val="005A9E"/>
              </a:solidFill>
              <a:latin typeface="宋体" panose="02010600030101010101" pitchFamily="2" charset="-122"/>
              <a:ea typeface="宋体" panose="02010600030101010101" pitchFamily="2" charset="-122"/>
              <a:cs typeface="+mn-ea"/>
            </a:endParaRPr>
          </a:p>
          <a:p>
            <a:pPr>
              <a:lnSpc>
                <a:spcPct val="150000"/>
              </a:lnSpc>
              <a:defRPr/>
            </a:pPr>
            <a:r>
              <a:rPr lang="zh-CN" altLang="en-US" sz="1400" kern="0" dirty="0" smtClean="0">
                <a:latin typeface="宋体" panose="02010600030101010101" pitchFamily="2" charset="-122"/>
                <a:ea typeface="宋体" panose="02010600030101010101" pitchFamily="2" charset="-122"/>
                <a:cs typeface="+mn-ea"/>
              </a:rPr>
              <a:t>不管</a:t>
            </a:r>
            <a:r>
              <a:rPr lang="zh-CN" altLang="en-US" sz="1400" kern="0" dirty="0">
                <a:latin typeface="宋体" panose="02010600030101010101" pitchFamily="2" charset="-122"/>
                <a:ea typeface="宋体" panose="02010600030101010101" pitchFamily="2" charset="-122"/>
                <a:cs typeface="+mn-ea"/>
              </a:rPr>
              <a:t>图片的长宽比例</a:t>
            </a:r>
            <a:r>
              <a:rPr lang="zh-CN" altLang="en-US" sz="1400" kern="0" dirty="0" smtClean="0">
                <a:latin typeface="宋体" panose="02010600030101010101" pitchFamily="2" charset="-122"/>
                <a:ea typeface="宋体" panose="02010600030101010101" pitchFamily="2" charset="-122"/>
                <a:cs typeface="+mn-ea"/>
              </a:rPr>
              <a:t>，不管它是否扭曲，直接进行缩放，每张图片都缩放</a:t>
            </a:r>
            <a:r>
              <a:rPr lang="zh-CN" altLang="en-US" sz="1400" kern="0" dirty="0">
                <a:latin typeface="宋体" panose="02010600030101010101" pitchFamily="2" charset="-122"/>
                <a:ea typeface="宋体" panose="02010600030101010101" pitchFamily="2" charset="-122"/>
                <a:cs typeface="+mn-ea"/>
              </a:rPr>
              <a:t>到</a:t>
            </a:r>
            <a:r>
              <a:rPr lang="en-US" altLang="zh-CN" sz="1400" kern="0" dirty="0">
                <a:latin typeface="宋体" panose="02010600030101010101" pitchFamily="2" charset="-122"/>
                <a:ea typeface="宋体" panose="02010600030101010101" pitchFamily="2" charset="-122"/>
                <a:cs typeface="+mn-ea"/>
              </a:rPr>
              <a:t>CNN</a:t>
            </a:r>
            <a:r>
              <a:rPr lang="zh-CN" altLang="en-US" sz="1400" kern="0" dirty="0">
                <a:latin typeface="宋体" panose="02010600030101010101" pitchFamily="2" charset="-122"/>
                <a:ea typeface="宋体" panose="02010600030101010101" pitchFamily="2" charset="-122"/>
                <a:cs typeface="+mn-ea"/>
              </a:rPr>
              <a:t>输入的大小</a:t>
            </a:r>
            <a:r>
              <a:rPr lang="en-US" altLang="zh-CN" sz="1400" kern="0" dirty="0">
                <a:latin typeface="宋体" panose="02010600030101010101" pitchFamily="2" charset="-122"/>
                <a:ea typeface="宋体" panose="02010600030101010101" pitchFamily="2" charset="-122"/>
                <a:cs typeface="+mn-ea"/>
              </a:rPr>
              <a:t>227*227</a:t>
            </a:r>
            <a:r>
              <a:rPr lang="zh-CN" altLang="en-US" sz="1400" kern="0" dirty="0">
                <a:latin typeface="宋体" panose="02010600030101010101" pitchFamily="2" charset="-122"/>
                <a:ea typeface="宋体" panose="02010600030101010101" pitchFamily="2" charset="-122"/>
                <a:cs typeface="+mn-ea"/>
              </a:rPr>
              <a:t>，如下图</a:t>
            </a:r>
            <a:r>
              <a:rPr lang="en-US" altLang="zh-CN" sz="1400" kern="0" dirty="0">
                <a:latin typeface="宋体" panose="02010600030101010101" pitchFamily="2" charset="-122"/>
                <a:ea typeface="宋体" panose="02010600030101010101" pitchFamily="2" charset="-122"/>
                <a:cs typeface="+mn-ea"/>
              </a:rPr>
              <a:t>(D)</a:t>
            </a:r>
            <a:r>
              <a:rPr lang="zh-CN" altLang="en-US" sz="1400" kern="0" dirty="0">
                <a:latin typeface="宋体" panose="02010600030101010101" pitchFamily="2" charset="-122"/>
                <a:ea typeface="宋体" panose="02010600030101010101" pitchFamily="2" charset="-122"/>
                <a:cs typeface="+mn-ea"/>
              </a:rPr>
              <a:t>所</a:t>
            </a:r>
            <a:r>
              <a:rPr lang="zh-CN" altLang="en-US" sz="1400" kern="0" dirty="0" smtClean="0">
                <a:latin typeface="宋体" panose="02010600030101010101" pitchFamily="2" charset="-122"/>
                <a:ea typeface="宋体" panose="02010600030101010101" pitchFamily="2" charset="-122"/>
                <a:cs typeface="+mn-ea"/>
              </a:rPr>
              <a:t>示：</a:t>
            </a:r>
            <a:endParaRPr lang="en-US" altLang="zh-CN" sz="1400" kern="0" dirty="0">
              <a:latin typeface="宋体" panose="02010600030101010101" pitchFamily="2" charset="-122"/>
              <a:ea typeface="宋体" panose="02010600030101010101" pitchFamily="2" charset="-122"/>
              <a:cs typeface="+mn-ea"/>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643758"/>
            <a:ext cx="2232248" cy="2367486"/>
          </a:xfrm>
          <a:prstGeom prst="rect">
            <a:avLst/>
          </a:prstGeom>
          <a:ln>
            <a:noFill/>
          </a:ln>
          <a:effectLst>
            <a:outerShdw blurRad="190500" algn="tl" rotWithShape="0">
              <a:srgbClr val="000000">
                <a:alpha val="70000"/>
              </a:srgbClr>
            </a:outerShdw>
          </a:effectLst>
        </p:spPr>
      </p:pic>
      <p:sp>
        <p:nvSpPr>
          <p:cNvPr id="3" name="矩形 2"/>
          <p:cNvSpPr/>
          <p:nvPr/>
        </p:nvSpPr>
        <p:spPr>
          <a:xfrm>
            <a:off x="3995936" y="857645"/>
            <a:ext cx="4572000" cy="4237057"/>
          </a:xfrm>
          <a:prstGeom prst="rect">
            <a:avLst/>
          </a:prstGeom>
        </p:spPr>
        <p:txBody>
          <a:bodyPr>
            <a:spAutoFit/>
          </a:bodyPr>
          <a:lstStyle/>
          <a:p>
            <a:pPr>
              <a:lnSpc>
                <a:spcPct val="150000"/>
              </a:lnSpc>
              <a:defRPr/>
            </a:pPr>
            <a:r>
              <a:rPr lang="en-US" altLang="zh-CN" sz="1400" b="1" kern="0" dirty="0">
                <a:solidFill>
                  <a:srgbClr val="005A9E"/>
                </a:solidFill>
                <a:latin typeface="宋体" panose="02010600030101010101" pitchFamily="2" charset="-122"/>
                <a:ea typeface="宋体" panose="02010600030101010101" pitchFamily="2" charset="-122"/>
                <a:cs typeface="+mn-ea"/>
              </a:rPr>
              <a:t>(2)</a:t>
            </a:r>
            <a:r>
              <a:rPr lang="zh-CN" altLang="en-US" sz="1400" b="1" kern="0" dirty="0">
                <a:solidFill>
                  <a:srgbClr val="005A9E"/>
                </a:solidFill>
                <a:latin typeface="宋体" panose="02010600030101010101" pitchFamily="2" charset="-122"/>
                <a:ea typeface="宋体" panose="02010600030101010101" pitchFamily="2" charset="-122"/>
                <a:cs typeface="+mn-ea"/>
              </a:rPr>
              <a:t>各向同性</a:t>
            </a:r>
            <a:r>
              <a:rPr lang="zh-CN" altLang="en-US" sz="1400" b="1" kern="0" dirty="0" smtClean="0">
                <a:solidFill>
                  <a:srgbClr val="005A9E"/>
                </a:solidFill>
                <a:latin typeface="宋体" panose="02010600030101010101" pitchFamily="2" charset="-122"/>
                <a:ea typeface="宋体" panose="02010600030101010101" pitchFamily="2" charset="-122"/>
                <a:cs typeface="+mn-ea"/>
              </a:rPr>
              <a:t>缩放：</a:t>
            </a:r>
            <a:endParaRPr lang="zh-CN" altLang="en-US" sz="1400" b="1" kern="0" dirty="0">
              <a:solidFill>
                <a:srgbClr val="005A9E"/>
              </a:solidFill>
              <a:latin typeface="宋体" panose="02010600030101010101" pitchFamily="2" charset="-122"/>
              <a:ea typeface="宋体" panose="02010600030101010101" pitchFamily="2" charset="-122"/>
              <a:cs typeface="+mn-ea"/>
            </a:endParaRPr>
          </a:p>
          <a:p>
            <a:pPr>
              <a:lnSpc>
                <a:spcPts val="2200"/>
              </a:lnSpc>
            </a:pPr>
            <a:r>
              <a:rPr lang="zh-CN" altLang="en-US" sz="1400" kern="0" dirty="0">
                <a:latin typeface="宋体" panose="02010600030101010101" pitchFamily="2" charset="-122"/>
                <a:ea typeface="宋体" panose="02010600030101010101" pitchFamily="2" charset="-122"/>
                <a:cs typeface="+mn-ea"/>
              </a:rPr>
              <a:t>因为图片扭曲后</a:t>
            </a:r>
            <a:r>
              <a:rPr lang="zh-CN" altLang="en-US" sz="1400" kern="0" dirty="0" smtClean="0">
                <a:latin typeface="宋体" panose="02010600030101010101" pitchFamily="2" charset="-122"/>
                <a:ea typeface="宋体" panose="02010600030101010101" pitchFamily="2" charset="-122"/>
                <a:cs typeface="+mn-ea"/>
              </a:rPr>
              <a:t>，可能会</a:t>
            </a:r>
            <a:r>
              <a:rPr lang="zh-CN" altLang="en-US" sz="1400" kern="0" dirty="0">
                <a:latin typeface="宋体" panose="02010600030101010101" pitchFamily="2" charset="-122"/>
                <a:ea typeface="宋体" panose="02010600030101010101" pitchFamily="2" charset="-122"/>
                <a:cs typeface="+mn-ea"/>
              </a:rPr>
              <a:t>对后续</a:t>
            </a:r>
            <a:r>
              <a:rPr lang="en-US" altLang="zh-CN" sz="1400" kern="0" dirty="0">
                <a:latin typeface="宋体" panose="02010600030101010101" pitchFamily="2" charset="-122"/>
                <a:ea typeface="宋体" panose="02010600030101010101" pitchFamily="2" charset="-122"/>
                <a:cs typeface="+mn-ea"/>
              </a:rPr>
              <a:t>CNN</a:t>
            </a:r>
            <a:r>
              <a:rPr lang="zh-CN" altLang="en-US" sz="1400" kern="0" dirty="0">
                <a:latin typeface="宋体" panose="02010600030101010101" pitchFamily="2" charset="-122"/>
                <a:ea typeface="宋体" panose="02010600030101010101" pitchFamily="2" charset="-122"/>
                <a:cs typeface="+mn-ea"/>
              </a:rPr>
              <a:t>的训练精度有影响，于是作者也测试了</a:t>
            </a:r>
            <a:r>
              <a:rPr lang="zh-CN" altLang="en-US" sz="1400" kern="0" dirty="0" smtClean="0">
                <a:latin typeface="宋体" panose="02010600030101010101" pitchFamily="2" charset="-122"/>
                <a:ea typeface="宋体" panose="02010600030101010101" pitchFamily="2" charset="-122"/>
                <a:cs typeface="+mn-ea"/>
              </a:rPr>
              <a:t>“各向同性缩放” 方案</a:t>
            </a:r>
            <a:r>
              <a:rPr lang="zh-CN" altLang="en-US" sz="1400" kern="0" dirty="0">
                <a:latin typeface="宋体" panose="02010600030101010101" pitchFamily="2" charset="-122"/>
                <a:ea typeface="宋体" panose="02010600030101010101" pitchFamily="2" charset="-122"/>
                <a:cs typeface="+mn-ea"/>
              </a:rPr>
              <a:t>，</a:t>
            </a:r>
            <a:r>
              <a:rPr lang="zh-CN" altLang="en-US" sz="1400" kern="0" dirty="0" smtClean="0">
                <a:latin typeface="宋体" panose="02010600030101010101" pitchFamily="2" charset="-122"/>
                <a:ea typeface="宋体" panose="02010600030101010101" pitchFamily="2" charset="-122"/>
                <a:cs typeface="+mn-ea"/>
              </a:rPr>
              <a:t>有</a:t>
            </a:r>
            <a:r>
              <a:rPr lang="zh-CN" altLang="en-US" sz="1400" kern="0" dirty="0">
                <a:latin typeface="宋体" panose="02010600030101010101" pitchFamily="2" charset="-122"/>
                <a:ea typeface="宋体" panose="02010600030101010101" pitchFamily="2" charset="-122"/>
                <a:cs typeface="+mn-ea"/>
              </a:rPr>
              <a:t>两种</a:t>
            </a:r>
            <a:r>
              <a:rPr lang="zh-CN" altLang="en-US" sz="1400" kern="0" dirty="0" smtClean="0">
                <a:latin typeface="宋体" panose="02010600030101010101" pitchFamily="2" charset="-122"/>
                <a:ea typeface="宋体" panose="02010600030101010101" pitchFamily="2" charset="-122"/>
                <a:cs typeface="+mn-ea"/>
              </a:rPr>
              <a:t>办法：</a:t>
            </a:r>
            <a:endParaRPr lang="zh-CN" altLang="en-US" sz="1400" kern="0" dirty="0">
              <a:latin typeface="宋体" panose="02010600030101010101" pitchFamily="2" charset="-122"/>
              <a:ea typeface="宋体" panose="02010600030101010101" pitchFamily="2" charset="-122"/>
              <a:cs typeface="+mn-ea"/>
            </a:endParaRPr>
          </a:p>
          <a:p>
            <a:pPr>
              <a:lnSpc>
                <a:spcPts val="2200"/>
              </a:lnSpc>
            </a:pPr>
            <a:r>
              <a:rPr lang="en-US" altLang="zh-CN" sz="1400" b="1" kern="0" dirty="0">
                <a:latin typeface="宋体" panose="02010600030101010101" pitchFamily="2" charset="-122"/>
                <a:ea typeface="宋体" panose="02010600030101010101" pitchFamily="2" charset="-122"/>
                <a:cs typeface="+mn-ea"/>
              </a:rPr>
              <a:t>A</a:t>
            </a:r>
            <a:r>
              <a:rPr lang="zh-CN" altLang="en-US" sz="1400" b="1" kern="0" dirty="0">
                <a:latin typeface="宋体" panose="02010600030101010101" pitchFamily="2" charset="-122"/>
                <a:ea typeface="宋体" panose="02010600030101010101" pitchFamily="2" charset="-122"/>
                <a:cs typeface="+mn-ea"/>
              </a:rPr>
              <a:t>、先扩充后裁剪： </a:t>
            </a:r>
            <a:r>
              <a:rPr lang="zh-CN" altLang="en-US" sz="1400" kern="0" dirty="0">
                <a:latin typeface="宋体" panose="02010600030101010101" pitchFamily="2" charset="-122"/>
                <a:ea typeface="宋体" panose="02010600030101010101" pitchFamily="2" charset="-122"/>
                <a:cs typeface="+mn-ea"/>
              </a:rPr>
              <a:t>直接在原始图片中，把</a:t>
            </a:r>
            <a:r>
              <a:rPr lang="en-US" altLang="zh-CN" sz="1400" kern="0" dirty="0">
                <a:latin typeface="宋体" panose="02010600030101010101" pitchFamily="2" charset="-122"/>
                <a:ea typeface="宋体" panose="02010600030101010101" pitchFamily="2" charset="-122"/>
                <a:cs typeface="+mn-ea"/>
              </a:rPr>
              <a:t>bounding box</a:t>
            </a:r>
            <a:r>
              <a:rPr lang="zh-CN" altLang="en-US" sz="1400" kern="0" dirty="0">
                <a:latin typeface="宋体" panose="02010600030101010101" pitchFamily="2" charset="-122"/>
                <a:ea typeface="宋体" panose="02010600030101010101" pitchFamily="2" charset="-122"/>
                <a:cs typeface="+mn-ea"/>
              </a:rPr>
              <a:t>的边界进行扩展延伸成正方形，然后再进行裁剪；如果已经延伸到了原始图片的外边界，那么就用</a:t>
            </a:r>
            <a:r>
              <a:rPr lang="en-US" altLang="zh-CN" sz="1400" kern="0" dirty="0">
                <a:latin typeface="宋体" panose="02010600030101010101" pitchFamily="2" charset="-122"/>
                <a:ea typeface="宋体" panose="02010600030101010101" pitchFamily="2" charset="-122"/>
                <a:cs typeface="+mn-ea"/>
              </a:rPr>
              <a:t>bounding box</a:t>
            </a:r>
            <a:r>
              <a:rPr lang="zh-CN" altLang="en-US" sz="1400" kern="0" dirty="0">
                <a:latin typeface="宋体" panose="02010600030101010101" pitchFamily="2" charset="-122"/>
                <a:ea typeface="宋体" panose="02010600030101010101" pitchFamily="2" charset="-122"/>
                <a:cs typeface="+mn-ea"/>
              </a:rPr>
              <a:t>中的颜色均值填充；</a:t>
            </a:r>
            <a:r>
              <a:rPr lang="zh-CN" altLang="en-US" sz="1400" kern="0" dirty="0" smtClean="0">
                <a:latin typeface="宋体" panose="02010600030101010101" pitchFamily="2" charset="-122"/>
                <a:ea typeface="宋体" panose="02010600030101010101" pitchFamily="2" charset="-122"/>
                <a:cs typeface="+mn-ea"/>
              </a:rPr>
              <a:t>如图</a:t>
            </a:r>
            <a:r>
              <a:rPr lang="en-US" altLang="zh-CN" sz="1400" kern="0" dirty="0">
                <a:latin typeface="宋体" panose="02010600030101010101" pitchFamily="2" charset="-122"/>
                <a:ea typeface="宋体" panose="02010600030101010101" pitchFamily="2" charset="-122"/>
                <a:cs typeface="+mn-ea"/>
              </a:rPr>
              <a:t>(B)</a:t>
            </a:r>
            <a:r>
              <a:rPr lang="zh-CN" altLang="en-US" sz="1400" kern="0" dirty="0">
                <a:latin typeface="宋体" panose="02010600030101010101" pitchFamily="2" charset="-122"/>
                <a:ea typeface="宋体" panose="02010600030101010101" pitchFamily="2" charset="-122"/>
                <a:cs typeface="+mn-ea"/>
              </a:rPr>
              <a:t>所示</a:t>
            </a:r>
            <a:r>
              <a:rPr lang="en-US" altLang="zh-CN" sz="1400" kern="0" dirty="0">
                <a:latin typeface="宋体" panose="02010600030101010101" pitchFamily="2" charset="-122"/>
                <a:ea typeface="宋体" panose="02010600030101010101" pitchFamily="2" charset="-122"/>
                <a:cs typeface="+mn-ea"/>
              </a:rPr>
              <a:t>;</a:t>
            </a:r>
          </a:p>
          <a:p>
            <a:pPr>
              <a:lnSpc>
                <a:spcPts val="2200"/>
              </a:lnSpc>
              <a:spcAft>
                <a:spcPts val="1000"/>
              </a:spcAft>
            </a:pPr>
            <a:r>
              <a:rPr lang="en-US" altLang="zh-CN" sz="1400" b="1" kern="0" dirty="0">
                <a:latin typeface="宋体" panose="02010600030101010101" pitchFamily="2" charset="-122"/>
                <a:ea typeface="宋体" panose="02010600030101010101" pitchFamily="2" charset="-122"/>
                <a:cs typeface="+mn-ea"/>
              </a:rPr>
              <a:t>B</a:t>
            </a:r>
            <a:r>
              <a:rPr lang="zh-CN" altLang="en-US" sz="1400" b="1" kern="0" dirty="0">
                <a:latin typeface="宋体" panose="02010600030101010101" pitchFamily="2" charset="-122"/>
                <a:ea typeface="宋体" panose="02010600030101010101" pitchFamily="2" charset="-122"/>
                <a:cs typeface="+mn-ea"/>
              </a:rPr>
              <a:t>、先裁剪后扩充：</a:t>
            </a:r>
            <a:r>
              <a:rPr lang="zh-CN" altLang="en-US" sz="1400" kern="0" dirty="0">
                <a:latin typeface="宋体" panose="02010600030101010101" pitchFamily="2" charset="-122"/>
                <a:ea typeface="宋体" panose="02010600030101010101" pitchFamily="2" charset="-122"/>
                <a:cs typeface="+mn-ea"/>
              </a:rPr>
              <a:t>先把</a:t>
            </a:r>
            <a:r>
              <a:rPr lang="en-US" altLang="zh-CN" sz="1400" kern="0" dirty="0">
                <a:latin typeface="宋体" panose="02010600030101010101" pitchFamily="2" charset="-122"/>
                <a:ea typeface="宋体" panose="02010600030101010101" pitchFamily="2" charset="-122"/>
                <a:cs typeface="+mn-ea"/>
              </a:rPr>
              <a:t>bounding box</a:t>
            </a:r>
            <a:r>
              <a:rPr lang="zh-CN" altLang="en-US" sz="1400" kern="0" dirty="0">
                <a:latin typeface="宋体" panose="02010600030101010101" pitchFamily="2" charset="-122"/>
                <a:ea typeface="宋体" panose="02010600030101010101" pitchFamily="2" charset="-122"/>
                <a:cs typeface="+mn-ea"/>
              </a:rPr>
              <a:t>图片裁剪出来，然后用固定的背景颜色填充成正方形图片</a:t>
            </a:r>
            <a:r>
              <a:rPr lang="en-US" altLang="zh-CN" sz="1400" kern="0" dirty="0">
                <a:latin typeface="宋体" panose="02010600030101010101" pitchFamily="2" charset="-122"/>
                <a:ea typeface="宋体" panose="02010600030101010101" pitchFamily="2" charset="-122"/>
                <a:cs typeface="+mn-ea"/>
              </a:rPr>
              <a:t>(</a:t>
            </a:r>
            <a:r>
              <a:rPr lang="zh-CN" altLang="en-US" sz="1400" kern="0" dirty="0">
                <a:latin typeface="宋体" panose="02010600030101010101" pitchFamily="2" charset="-122"/>
                <a:ea typeface="宋体" panose="02010600030101010101" pitchFamily="2" charset="-122"/>
                <a:cs typeface="+mn-ea"/>
              </a:rPr>
              <a:t>背景颜色也是采用</a:t>
            </a:r>
            <a:r>
              <a:rPr lang="en-US" altLang="zh-CN" sz="1400" kern="0" dirty="0">
                <a:latin typeface="宋体" panose="02010600030101010101" pitchFamily="2" charset="-122"/>
                <a:ea typeface="宋体" panose="02010600030101010101" pitchFamily="2" charset="-122"/>
                <a:cs typeface="+mn-ea"/>
              </a:rPr>
              <a:t>bounding box</a:t>
            </a:r>
            <a:r>
              <a:rPr lang="zh-CN" altLang="en-US" sz="1400" kern="0" dirty="0">
                <a:latin typeface="宋体" panose="02010600030101010101" pitchFamily="2" charset="-122"/>
                <a:ea typeface="宋体" panose="02010600030101010101" pitchFamily="2" charset="-122"/>
                <a:cs typeface="+mn-ea"/>
              </a:rPr>
              <a:t>的像素颜色均值</a:t>
            </a:r>
            <a:r>
              <a:rPr lang="en-US" altLang="zh-CN" sz="1400" kern="0" dirty="0">
                <a:latin typeface="宋体" panose="02010600030101010101" pitchFamily="2" charset="-122"/>
                <a:ea typeface="宋体" panose="02010600030101010101" pitchFamily="2" charset="-122"/>
                <a:cs typeface="+mn-ea"/>
              </a:rPr>
              <a:t>),</a:t>
            </a:r>
            <a:r>
              <a:rPr lang="zh-CN" altLang="en-US" sz="1400" kern="0" dirty="0">
                <a:latin typeface="宋体" panose="02010600030101010101" pitchFamily="2" charset="-122"/>
                <a:ea typeface="宋体" panose="02010600030101010101" pitchFamily="2" charset="-122"/>
                <a:cs typeface="+mn-ea"/>
              </a:rPr>
              <a:t>如上图</a:t>
            </a:r>
            <a:r>
              <a:rPr lang="en-US" altLang="zh-CN" sz="1400" kern="0" dirty="0">
                <a:latin typeface="宋体" panose="02010600030101010101" pitchFamily="2" charset="-122"/>
                <a:ea typeface="宋体" panose="02010600030101010101" pitchFamily="2" charset="-122"/>
                <a:cs typeface="+mn-ea"/>
              </a:rPr>
              <a:t>(C)</a:t>
            </a:r>
            <a:r>
              <a:rPr lang="zh-CN" altLang="en-US" sz="1400" kern="0" dirty="0">
                <a:latin typeface="宋体" panose="02010600030101010101" pitchFamily="2" charset="-122"/>
                <a:ea typeface="宋体" panose="02010600030101010101" pitchFamily="2" charset="-122"/>
                <a:cs typeface="+mn-ea"/>
              </a:rPr>
              <a:t>所示</a:t>
            </a:r>
            <a:r>
              <a:rPr lang="en-US" altLang="zh-CN" sz="1400" kern="0" dirty="0">
                <a:latin typeface="宋体" panose="02010600030101010101" pitchFamily="2" charset="-122"/>
                <a:ea typeface="宋体" panose="02010600030101010101" pitchFamily="2" charset="-122"/>
                <a:cs typeface="+mn-ea"/>
              </a:rPr>
              <a:t>;</a:t>
            </a:r>
          </a:p>
          <a:p>
            <a:pPr>
              <a:lnSpc>
                <a:spcPts val="2200"/>
              </a:lnSpc>
            </a:pPr>
            <a:r>
              <a:rPr lang="zh-CN" altLang="en-US" sz="1400" kern="0" dirty="0">
                <a:latin typeface="宋体" panose="02010600030101010101" pitchFamily="2" charset="-122"/>
                <a:ea typeface="宋体" panose="02010600030101010101" pitchFamily="2" charset="-122"/>
                <a:cs typeface="+mn-ea"/>
              </a:rPr>
              <a:t>对于上面的异性、同性缩放，文献还有个</a:t>
            </a:r>
            <a:r>
              <a:rPr lang="en-US" altLang="zh-CN" sz="1400" kern="0" dirty="0">
                <a:latin typeface="宋体" panose="02010600030101010101" pitchFamily="2" charset="-122"/>
                <a:ea typeface="宋体" panose="02010600030101010101" pitchFamily="2" charset="-122"/>
                <a:cs typeface="+mn-ea"/>
              </a:rPr>
              <a:t>padding</a:t>
            </a:r>
            <a:r>
              <a:rPr lang="zh-CN" altLang="en-US" sz="1400" kern="0" dirty="0">
                <a:latin typeface="宋体" panose="02010600030101010101" pitchFamily="2" charset="-122"/>
                <a:ea typeface="宋体" panose="02010600030101010101" pitchFamily="2" charset="-122"/>
                <a:cs typeface="+mn-ea"/>
              </a:rPr>
              <a:t>处理，上面的示意图中第</a:t>
            </a:r>
            <a:r>
              <a:rPr lang="en-US" altLang="zh-CN" sz="1400" kern="0" dirty="0">
                <a:latin typeface="宋体" panose="02010600030101010101" pitchFamily="2" charset="-122"/>
                <a:ea typeface="宋体" panose="02010600030101010101" pitchFamily="2" charset="-122"/>
                <a:cs typeface="+mn-ea"/>
              </a:rPr>
              <a:t>1</a:t>
            </a:r>
            <a:r>
              <a:rPr lang="zh-CN" altLang="en-US" sz="1400" kern="0" dirty="0">
                <a:latin typeface="宋体" panose="02010600030101010101" pitchFamily="2" charset="-122"/>
                <a:ea typeface="宋体" panose="02010600030101010101" pitchFamily="2" charset="-122"/>
                <a:cs typeface="+mn-ea"/>
              </a:rPr>
              <a:t>、</a:t>
            </a:r>
            <a:r>
              <a:rPr lang="en-US" altLang="zh-CN" sz="1400" kern="0" dirty="0">
                <a:latin typeface="宋体" panose="02010600030101010101" pitchFamily="2" charset="-122"/>
                <a:ea typeface="宋体" panose="02010600030101010101" pitchFamily="2" charset="-122"/>
                <a:cs typeface="+mn-ea"/>
              </a:rPr>
              <a:t>3</a:t>
            </a:r>
            <a:r>
              <a:rPr lang="zh-CN" altLang="en-US" sz="1400" kern="0" dirty="0">
                <a:latin typeface="宋体" panose="02010600030101010101" pitchFamily="2" charset="-122"/>
                <a:ea typeface="宋体" panose="02010600030101010101" pitchFamily="2" charset="-122"/>
                <a:cs typeface="+mn-ea"/>
              </a:rPr>
              <a:t>行就是结合了</a:t>
            </a:r>
            <a:r>
              <a:rPr lang="en-US" altLang="zh-CN" sz="1400" kern="0" dirty="0">
                <a:latin typeface="宋体" panose="02010600030101010101" pitchFamily="2" charset="-122"/>
                <a:ea typeface="宋体" panose="02010600030101010101" pitchFamily="2" charset="-122"/>
                <a:cs typeface="+mn-ea"/>
              </a:rPr>
              <a:t>padding=0,</a:t>
            </a:r>
            <a:r>
              <a:rPr lang="zh-CN" altLang="en-US" sz="1400" kern="0" dirty="0">
                <a:latin typeface="宋体" panose="02010600030101010101" pitchFamily="2" charset="-122"/>
                <a:ea typeface="宋体" panose="02010600030101010101" pitchFamily="2" charset="-122"/>
                <a:cs typeface="+mn-ea"/>
              </a:rPr>
              <a:t>第</a:t>
            </a:r>
            <a:r>
              <a:rPr lang="en-US" altLang="zh-CN" sz="1400" kern="0" dirty="0">
                <a:latin typeface="宋体" panose="02010600030101010101" pitchFamily="2" charset="-122"/>
                <a:ea typeface="宋体" panose="02010600030101010101" pitchFamily="2" charset="-122"/>
                <a:cs typeface="+mn-ea"/>
              </a:rPr>
              <a:t>2</a:t>
            </a:r>
            <a:r>
              <a:rPr lang="zh-CN" altLang="en-US" sz="1400" kern="0" dirty="0">
                <a:latin typeface="宋体" panose="02010600030101010101" pitchFamily="2" charset="-122"/>
                <a:ea typeface="宋体" panose="02010600030101010101" pitchFamily="2" charset="-122"/>
                <a:cs typeface="+mn-ea"/>
              </a:rPr>
              <a:t>、</a:t>
            </a:r>
            <a:r>
              <a:rPr lang="en-US" altLang="zh-CN" sz="1400" kern="0" dirty="0">
                <a:latin typeface="宋体" panose="02010600030101010101" pitchFamily="2" charset="-122"/>
                <a:ea typeface="宋体" panose="02010600030101010101" pitchFamily="2" charset="-122"/>
                <a:cs typeface="+mn-ea"/>
              </a:rPr>
              <a:t>4</a:t>
            </a:r>
            <a:r>
              <a:rPr lang="zh-CN" altLang="en-US" sz="1400" kern="0" dirty="0">
                <a:latin typeface="宋体" panose="02010600030101010101" pitchFamily="2" charset="-122"/>
                <a:ea typeface="宋体" panose="02010600030101010101" pitchFamily="2" charset="-122"/>
                <a:cs typeface="+mn-ea"/>
              </a:rPr>
              <a:t>行结果图采用</a:t>
            </a:r>
            <a:r>
              <a:rPr lang="en-US" altLang="zh-CN" sz="1400" kern="0" dirty="0">
                <a:latin typeface="宋体" panose="02010600030101010101" pitchFamily="2" charset="-122"/>
                <a:ea typeface="宋体" panose="02010600030101010101" pitchFamily="2" charset="-122"/>
                <a:cs typeface="+mn-ea"/>
              </a:rPr>
              <a:t>padding=16</a:t>
            </a:r>
            <a:r>
              <a:rPr lang="zh-CN" altLang="en-US" sz="1400" kern="0" dirty="0">
                <a:latin typeface="宋体" panose="02010600030101010101" pitchFamily="2" charset="-122"/>
                <a:ea typeface="宋体" panose="02010600030101010101" pitchFamily="2" charset="-122"/>
                <a:cs typeface="+mn-ea"/>
              </a:rPr>
              <a:t>的结果。经过最后的试验，作者发现采用各向异性缩放、</a:t>
            </a:r>
            <a:r>
              <a:rPr lang="en-US" altLang="zh-CN" sz="1400" kern="0" dirty="0">
                <a:latin typeface="宋体" panose="02010600030101010101" pitchFamily="2" charset="-122"/>
                <a:ea typeface="宋体" panose="02010600030101010101" pitchFamily="2" charset="-122"/>
                <a:cs typeface="+mn-ea"/>
              </a:rPr>
              <a:t>padding=16</a:t>
            </a:r>
            <a:r>
              <a:rPr lang="zh-CN" altLang="en-US" sz="1400" kern="0" dirty="0">
                <a:latin typeface="宋体" panose="02010600030101010101" pitchFamily="2" charset="-122"/>
                <a:ea typeface="宋体" panose="02010600030101010101" pitchFamily="2" charset="-122"/>
                <a:cs typeface="+mn-ea"/>
              </a:rPr>
              <a:t>的精度最高。</a:t>
            </a:r>
          </a:p>
        </p:txBody>
      </p:sp>
    </p:spTree>
    <p:extLst>
      <p:ext uri="{BB962C8B-B14F-4D97-AF65-F5344CB8AC3E}">
        <p14:creationId xmlns:p14="http://schemas.microsoft.com/office/powerpoint/2010/main" val="1642337352"/>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2918943" y="457535"/>
            <a:ext cx="6225059"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742945" y="191230"/>
            <a:ext cx="2448272" cy="519711"/>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71316" tIns="35658" rIns="71316" bIns="3565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cs typeface="+mn-ea"/>
              <a:sym typeface="+mn-lt"/>
            </a:endParaRPr>
          </a:p>
        </p:txBody>
      </p:sp>
      <p:sp>
        <p:nvSpPr>
          <p:cNvPr id="4" name="矩形 3"/>
          <p:cNvSpPr/>
          <p:nvPr/>
        </p:nvSpPr>
        <p:spPr>
          <a:xfrm>
            <a:off x="806598" y="247251"/>
            <a:ext cx="2537874" cy="400110"/>
          </a:xfrm>
          <a:prstGeom prst="rect">
            <a:avLst/>
          </a:prstGeom>
        </p:spPr>
        <p:txBody>
          <a:bodyPr wrap="none">
            <a:spAutoFit/>
          </a:bodyPr>
          <a:lstStyle/>
          <a:p>
            <a:pPr defTabSz="913924"/>
            <a:r>
              <a:rPr lang="en-US" altLang="zh-CN" sz="2000" b="1" kern="0" dirty="0">
                <a:solidFill>
                  <a:srgbClr val="005A9E"/>
                </a:solidFill>
                <a:cs typeface="+mn-ea"/>
              </a:rPr>
              <a:t>CNN</a:t>
            </a:r>
            <a:r>
              <a:rPr lang="zh-CN" altLang="en-US" sz="2000" b="1" kern="0" dirty="0">
                <a:solidFill>
                  <a:srgbClr val="005A9E"/>
                </a:solidFill>
                <a:cs typeface="+mn-ea"/>
              </a:rPr>
              <a:t>特征提取阶段：</a:t>
            </a:r>
            <a:endParaRPr lang="zh-CN" altLang="en-US" sz="2000" b="1" kern="0" dirty="0">
              <a:solidFill>
                <a:srgbClr val="005A9E"/>
              </a:solidFill>
              <a:cs typeface="+mn-ea"/>
              <a:sym typeface="+mn-lt"/>
            </a:endParaRPr>
          </a:p>
        </p:txBody>
      </p:sp>
      <p:grpSp>
        <p:nvGrpSpPr>
          <p:cNvPr id="5" name="Group 17"/>
          <p:cNvGrpSpPr>
            <a:grpSpLocks noChangeAspect="1"/>
          </p:cNvGrpSpPr>
          <p:nvPr/>
        </p:nvGrpSpPr>
        <p:grpSpPr bwMode="auto">
          <a:xfrm>
            <a:off x="179512" y="212152"/>
            <a:ext cx="457188" cy="490764"/>
            <a:chOff x="231" y="1205"/>
            <a:chExt cx="640" cy="687"/>
          </a:xfrm>
          <a:solidFill>
            <a:srgbClr val="005A9E"/>
          </a:solidFill>
          <a:effectLst/>
        </p:grpSpPr>
        <p:sp>
          <p:nvSpPr>
            <p:cNvPr id="6"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nvGrpSpPr>
          <p:cNvPr id="32" name="组合 31"/>
          <p:cNvGrpSpPr/>
          <p:nvPr/>
        </p:nvGrpSpPr>
        <p:grpSpPr>
          <a:xfrm>
            <a:off x="4499177" y="907951"/>
            <a:ext cx="3529207" cy="1212771"/>
            <a:chOff x="1553829" y="898093"/>
            <a:chExt cx="3529207" cy="1212771"/>
          </a:xfrm>
        </p:grpSpPr>
        <p:grpSp>
          <p:nvGrpSpPr>
            <p:cNvPr id="8" name="组合 7"/>
            <p:cNvGrpSpPr/>
            <p:nvPr/>
          </p:nvGrpSpPr>
          <p:grpSpPr>
            <a:xfrm>
              <a:off x="1553829" y="898093"/>
              <a:ext cx="3529207" cy="1212771"/>
              <a:chOff x="2339422" y="1012876"/>
              <a:chExt cx="3147691" cy="1081668"/>
            </a:xfrm>
          </p:grpSpPr>
          <p:sp>
            <p:nvSpPr>
              <p:cNvPr id="9" name="任意多边形 8"/>
              <p:cNvSpPr>
                <a:spLocks/>
              </p:cNvSpPr>
              <p:nvPr/>
            </p:nvSpPr>
            <p:spPr bwMode="auto">
              <a:xfrm rot="10800000">
                <a:off x="2339422" y="1012876"/>
                <a:ext cx="3147690" cy="1074074"/>
              </a:xfrm>
              <a:custGeom>
                <a:avLst/>
                <a:gdLst>
                  <a:gd name="connsiteX0" fmla="*/ 3494407 w 4138458"/>
                  <a:gd name="connsiteY0" fmla="*/ 1121227 h 1412149"/>
                  <a:gd name="connsiteX1" fmla="*/ 3567991 w 4138458"/>
                  <a:gd name="connsiteY1" fmla="*/ 1078962 h 1412149"/>
                  <a:gd name="connsiteX2" fmla="*/ 3758764 w 4138458"/>
                  <a:gd name="connsiteY2" fmla="*/ 748339 h 1412149"/>
                  <a:gd name="connsiteX3" fmla="*/ 3758764 w 4138458"/>
                  <a:gd name="connsiteY3" fmla="*/ 663809 h 1412149"/>
                  <a:gd name="connsiteX4" fmla="*/ 3567991 w 4138458"/>
                  <a:gd name="connsiteY4" fmla="*/ 333186 h 1412149"/>
                  <a:gd name="connsiteX5" fmla="*/ 3494407 w 4138458"/>
                  <a:gd name="connsiteY5" fmla="*/ 290921 h 1412149"/>
                  <a:gd name="connsiteX6" fmla="*/ 3333442 w 4138458"/>
                  <a:gd name="connsiteY6" fmla="*/ 290921 h 1412149"/>
                  <a:gd name="connsiteX7" fmla="*/ 3295129 w 4138458"/>
                  <a:gd name="connsiteY7" fmla="*/ 290921 h 1412149"/>
                  <a:gd name="connsiteX8" fmla="*/ 3289167 w 4138458"/>
                  <a:gd name="connsiteY8" fmla="*/ 290921 h 1412149"/>
                  <a:gd name="connsiteX9" fmla="*/ 3247435 w 4138458"/>
                  <a:gd name="connsiteY9" fmla="*/ 290921 h 1412149"/>
                  <a:gd name="connsiteX10" fmla="*/ 3238801 w 4138458"/>
                  <a:gd name="connsiteY10" fmla="*/ 290921 h 1412149"/>
                  <a:gd name="connsiteX11" fmla="*/ 3134164 w 4138458"/>
                  <a:gd name="connsiteY11" fmla="*/ 290921 h 1412149"/>
                  <a:gd name="connsiteX12" fmla="*/ 3112861 w 4138458"/>
                  <a:gd name="connsiteY12" fmla="*/ 290921 h 1412149"/>
                  <a:gd name="connsiteX13" fmla="*/ 3095851 w 4138458"/>
                  <a:gd name="connsiteY13" fmla="*/ 290921 h 1412149"/>
                  <a:gd name="connsiteX14" fmla="*/ 3089889 w 4138458"/>
                  <a:gd name="connsiteY14" fmla="*/ 290921 h 1412149"/>
                  <a:gd name="connsiteX15" fmla="*/ 3048157 w 4138458"/>
                  <a:gd name="connsiteY15" fmla="*/ 290921 h 1412149"/>
                  <a:gd name="connsiteX16" fmla="*/ 3039523 w 4138458"/>
                  <a:gd name="connsiteY16" fmla="*/ 290921 h 1412149"/>
                  <a:gd name="connsiteX17" fmla="*/ 2934886 w 4138458"/>
                  <a:gd name="connsiteY17" fmla="*/ 290921 h 1412149"/>
                  <a:gd name="connsiteX18" fmla="*/ 2913583 w 4138458"/>
                  <a:gd name="connsiteY18" fmla="*/ 290921 h 1412149"/>
                  <a:gd name="connsiteX19" fmla="*/ 2840245 w 4138458"/>
                  <a:gd name="connsiteY19" fmla="*/ 290921 h 1412149"/>
                  <a:gd name="connsiteX20" fmla="*/ 2714305 w 4138458"/>
                  <a:gd name="connsiteY20" fmla="*/ 290921 h 1412149"/>
                  <a:gd name="connsiteX21" fmla="*/ 2709913 w 4138458"/>
                  <a:gd name="connsiteY21" fmla="*/ 292233 h 1412149"/>
                  <a:gd name="connsiteX22" fmla="*/ 2705494 w 4138458"/>
                  <a:gd name="connsiteY22" fmla="*/ 290921 h 1412149"/>
                  <a:gd name="connsiteX23" fmla="*/ 2323948 w 4138458"/>
                  <a:gd name="connsiteY23" fmla="*/ 290921 h 1412149"/>
                  <a:gd name="connsiteX24" fmla="*/ 2319556 w 4138458"/>
                  <a:gd name="connsiteY24" fmla="*/ 292233 h 1412149"/>
                  <a:gd name="connsiteX25" fmla="*/ 2315137 w 4138458"/>
                  <a:gd name="connsiteY25" fmla="*/ 290921 h 1412149"/>
                  <a:gd name="connsiteX26" fmla="*/ 2059531 w 4138458"/>
                  <a:gd name="connsiteY26" fmla="*/ 290921 h 1412149"/>
                  <a:gd name="connsiteX27" fmla="*/ 1955409 w 4138458"/>
                  <a:gd name="connsiteY27" fmla="*/ 290921 h 1412149"/>
                  <a:gd name="connsiteX28" fmla="*/ 1949447 w 4138458"/>
                  <a:gd name="connsiteY28" fmla="*/ 290921 h 1412149"/>
                  <a:gd name="connsiteX29" fmla="*/ 1933591 w 4138458"/>
                  <a:gd name="connsiteY29" fmla="*/ 290921 h 1412149"/>
                  <a:gd name="connsiteX30" fmla="*/ 1907716 w 4138458"/>
                  <a:gd name="connsiteY30" fmla="*/ 290921 h 1412149"/>
                  <a:gd name="connsiteX31" fmla="*/ 1699803 w 4138458"/>
                  <a:gd name="connsiteY31" fmla="*/ 290921 h 1412149"/>
                  <a:gd name="connsiteX32" fmla="*/ 1666857 w 4138458"/>
                  <a:gd name="connsiteY32" fmla="*/ 290921 h 1412149"/>
                  <a:gd name="connsiteX33" fmla="*/ 1660895 w 4138458"/>
                  <a:gd name="connsiteY33" fmla="*/ 290921 h 1412149"/>
                  <a:gd name="connsiteX34" fmla="*/ 1619163 w 4138458"/>
                  <a:gd name="connsiteY34" fmla="*/ 290921 h 1412149"/>
                  <a:gd name="connsiteX35" fmla="*/ 1573863 w 4138458"/>
                  <a:gd name="connsiteY35" fmla="*/ 290921 h 1412149"/>
                  <a:gd name="connsiteX36" fmla="*/ 1508939 w 4138458"/>
                  <a:gd name="connsiteY36" fmla="*/ 290921 h 1412149"/>
                  <a:gd name="connsiteX37" fmla="*/ 1505892 w 4138458"/>
                  <a:gd name="connsiteY37" fmla="*/ 290921 h 1412149"/>
                  <a:gd name="connsiteX38" fmla="*/ 1502977 w 4138458"/>
                  <a:gd name="connsiteY38" fmla="*/ 290921 h 1412149"/>
                  <a:gd name="connsiteX39" fmla="*/ 1461246 w 4138458"/>
                  <a:gd name="connsiteY39" fmla="*/ 290921 h 1412149"/>
                  <a:gd name="connsiteX40" fmla="*/ 1411251 w 4138458"/>
                  <a:gd name="connsiteY40" fmla="*/ 290921 h 1412149"/>
                  <a:gd name="connsiteX41" fmla="*/ 1347974 w 4138458"/>
                  <a:gd name="connsiteY41" fmla="*/ 290921 h 1412149"/>
                  <a:gd name="connsiteX42" fmla="*/ 1285311 w 4138458"/>
                  <a:gd name="connsiteY42" fmla="*/ 290921 h 1412149"/>
                  <a:gd name="connsiteX43" fmla="*/ 1253333 w 4138458"/>
                  <a:gd name="connsiteY43" fmla="*/ 290921 h 1412149"/>
                  <a:gd name="connsiteX44" fmla="*/ 1173474 w 4138458"/>
                  <a:gd name="connsiteY44" fmla="*/ 290921 h 1412149"/>
                  <a:gd name="connsiteX45" fmla="*/ 1167512 w 4138458"/>
                  <a:gd name="connsiteY45" fmla="*/ 290921 h 1412149"/>
                  <a:gd name="connsiteX46" fmla="*/ 1127393 w 4138458"/>
                  <a:gd name="connsiteY46" fmla="*/ 290921 h 1412149"/>
                  <a:gd name="connsiteX47" fmla="*/ 1125780 w 4138458"/>
                  <a:gd name="connsiteY47" fmla="*/ 290921 h 1412149"/>
                  <a:gd name="connsiteX48" fmla="*/ 1030708 w 4138458"/>
                  <a:gd name="connsiteY48" fmla="*/ 290921 h 1412149"/>
                  <a:gd name="connsiteX49" fmla="*/ 1024746 w 4138458"/>
                  <a:gd name="connsiteY49" fmla="*/ 290921 h 1412149"/>
                  <a:gd name="connsiteX50" fmla="*/ 1012509 w 4138458"/>
                  <a:gd name="connsiteY50" fmla="*/ 290921 h 1412149"/>
                  <a:gd name="connsiteX51" fmla="*/ 983015 w 4138458"/>
                  <a:gd name="connsiteY51" fmla="*/ 290921 h 1412149"/>
                  <a:gd name="connsiteX52" fmla="*/ 917868 w 4138458"/>
                  <a:gd name="connsiteY52" fmla="*/ 290921 h 1412149"/>
                  <a:gd name="connsiteX53" fmla="*/ 869743 w 4138458"/>
                  <a:gd name="connsiteY53" fmla="*/ 290921 h 1412149"/>
                  <a:gd name="connsiteX54" fmla="*/ 791928 w 4138458"/>
                  <a:gd name="connsiteY54" fmla="*/ 290921 h 1412149"/>
                  <a:gd name="connsiteX55" fmla="*/ 775102 w 4138458"/>
                  <a:gd name="connsiteY55" fmla="*/ 290921 h 1412149"/>
                  <a:gd name="connsiteX56" fmla="*/ 649162 w 4138458"/>
                  <a:gd name="connsiteY56" fmla="*/ 290921 h 1412149"/>
                  <a:gd name="connsiteX57" fmla="*/ 575578 w 4138458"/>
                  <a:gd name="connsiteY57" fmla="*/ 333186 h 1412149"/>
                  <a:gd name="connsiteX58" fmla="*/ 384805 w 4138458"/>
                  <a:gd name="connsiteY58" fmla="*/ 663809 h 1412149"/>
                  <a:gd name="connsiteX59" fmla="*/ 384805 w 4138458"/>
                  <a:gd name="connsiteY59" fmla="*/ 748339 h 1412149"/>
                  <a:gd name="connsiteX60" fmla="*/ 575578 w 4138458"/>
                  <a:gd name="connsiteY60" fmla="*/ 1078962 h 1412149"/>
                  <a:gd name="connsiteX61" fmla="*/ 649162 w 4138458"/>
                  <a:gd name="connsiteY61" fmla="*/ 1121227 h 1412149"/>
                  <a:gd name="connsiteX62" fmla="*/ 791928 w 4138458"/>
                  <a:gd name="connsiteY62" fmla="*/ 1121227 h 1412149"/>
                  <a:gd name="connsiteX63" fmla="*/ 1030708 w 4138458"/>
                  <a:gd name="connsiteY63" fmla="*/ 1121227 h 1412149"/>
                  <a:gd name="connsiteX64" fmla="*/ 1127393 w 4138458"/>
                  <a:gd name="connsiteY64" fmla="*/ 1121227 h 1412149"/>
                  <a:gd name="connsiteX65" fmla="*/ 1173474 w 4138458"/>
                  <a:gd name="connsiteY65" fmla="*/ 1121227 h 1412149"/>
                  <a:gd name="connsiteX66" fmla="*/ 1285311 w 4138458"/>
                  <a:gd name="connsiteY66" fmla="*/ 1121227 h 1412149"/>
                  <a:gd name="connsiteX67" fmla="*/ 1508939 w 4138458"/>
                  <a:gd name="connsiteY67" fmla="*/ 1121227 h 1412149"/>
                  <a:gd name="connsiteX68" fmla="*/ 1573863 w 4138458"/>
                  <a:gd name="connsiteY68" fmla="*/ 1121227 h 1412149"/>
                  <a:gd name="connsiteX69" fmla="*/ 1666857 w 4138458"/>
                  <a:gd name="connsiteY69" fmla="*/ 1121227 h 1412149"/>
                  <a:gd name="connsiteX70" fmla="*/ 1933591 w 4138458"/>
                  <a:gd name="connsiteY70" fmla="*/ 1121227 h 1412149"/>
                  <a:gd name="connsiteX71" fmla="*/ 1955409 w 4138458"/>
                  <a:gd name="connsiteY71" fmla="*/ 1121227 h 1412149"/>
                  <a:gd name="connsiteX72" fmla="*/ 2315137 w 4138458"/>
                  <a:gd name="connsiteY72" fmla="*/ 1121227 h 1412149"/>
                  <a:gd name="connsiteX73" fmla="*/ 2319556 w 4138458"/>
                  <a:gd name="connsiteY73" fmla="*/ 1119915 h 1412149"/>
                  <a:gd name="connsiteX74" fmla="*/ 2323948 w 4138458"/>
                  <a:gd name="connsiteY74" fmla="*/ 1121227 h 1412149"/>
                  <a:gd name="connsiteX75" fmla="*/ 2705494 w 4138458"/>
                  <a:gd name="connsiteY75" fmla="*/ 1121227 h 1412149"/>
                  <a:gd name="connsiteX76" fmla="*/ 2709913 w 4138458"/>
                  <a:gd name="connsiteY76" fmla="*/ 1119915 h 1412149"/>
                  <a:gd name="connsiteX77" fmla="*/ 2714305 w 4138458"/>
                  <a:gd name="connsiteY77" fmla="*/ 1121227 h 1412149"/>
                  <a:gd name="connsiteX78" fmla="*/ 2913583 w 4138458"/>
                  <a:gd name="connsiteY78" fmla="*/ 1121227 h 1412149"/>
                  <a:gd name="connsiteX79" fmla="*/ 3095851 w 4138458"/>
                  <a:gd name="connsiteY79" fmla="*/ 1121227 h 1412149"/>
                  <a:gd name="connsiteX80" fmla="*/ 3112861 w 4138458"/>
                  <a:gd name="connsiteY80" fmla="*/ 1121227 h 1412149"/>
                  <a:gd name="connsiteX81" fmla="*/ 3295129 w 4138458"/>
                  <a:gd name="connsiteY81" fmla="*/ 1121227 h 1412149"/>
                  <a:gd name="connsiteX82" fmla="*/ 3671470 w 4138458"/>
                  <a:gd name="connsiteY82" fmla="*/ 1412149 h 1412149"/>
                  <a:gd name="connsiteX83" fmla="*/ 3163470 w 4138458"/>
                  <a:gd name="connsiteY83" fmla="*/ 1412149 h 1412149"/>
                  <a:gd name="connsiteX84" fmla="*/ 3022552 w 4138458"/>
                  <a:gd name="connsiteY84" fmla="*/ 1412149 h 1412149"/>
                  <a:gd name="connsiteX85" fmla="*/ 2554799 w 4138458"/>
                  <a:gd name="connsiteY85" fmla="*/ 1412149 h 1412149"/>
                  <a:gd name="connsiteX86" fmla="*/ 2514552 w 4138458"/>
                  <a:gd name="connsiteY86" fmla="*/ 1412149 h 1412149"/>
                  <a:gd name="connsiteX87" fmla="*/ 2266137 w 4138458"/>
                  <a:gd name="connsiteY87" fmla="*/ 1412149 h 1412149"/>
                  <a:gd name="connsiteX88" fmla="*/ 1905881 w 4138458"/>
                  <a:gd name="connsiteY88" fmla="*/ 1412149 h 1412149"/>
                  <a:gd name="connsiteX89" fmla="*/ 1809866 w 4138458"/>
                  <a:gd name="connsiteY89" fmla="*/ 1412149 h 1412149"/>
                  <a:gd name="connsiteX90" fmla="*/ 1617219 w 4138458"/>
                  <a:gd name="connsiteY90" fmla="*/ 1412149 h 1412149"/>
                  <a:gd name="connsiteX91" fmla="*/ 1489857 w 4138458"/>
                  <a:gd name="connsiteY91" fmla="*/ 1412149 h 1412149"/>
                  <a:gd name="connsiteX92" fmla="*/ 1301866 w 4138458"/>
                  <a:gd name="connsiteY92" fmla="*/ 1412149 h 1412149"/>
                  <a:gd name="connsiteX93" fmla="*/ 1160948 w 4138458"/>
                  <a:gd name="connsiteY93" fmla="*/ 1412149 h 1412149"/>
                  <a:gd name="connsiteX94" fmla="*/ 1115038 w 4138458"/>
                  <a:gd name="connsiteY94" fmla="*/ 1412149 h 1412149"/>
                  <a:gd name="connsiteX95" fmla="*/ 840939 w 4138458"/>
                  <a:gd name="connsiteY95" fmla="*/ 1412149 h 1412149"/>
                  <a:gd name="connsiteX96" fmla="*/ 652948 w 4138458"/>
                  <a:gd name="connsiteY96" fmla="*/ 1412149 h 1412149"/>
                  <a:gd name="connsiteX97" fmla="*/ 466120 w 4138458"/>
                  <a:gd name="connsiteY97" fmla="*/ 1412149 h 1412149"/>
                  <a:gd name="connsiteX98" fmla="*/ 340972 w 4138458"/>
                  <a:gd name="connsiteY98" fmla="*/ 1340266 h 1412149"/>
                  <a:gd name="connsiteX99" fmla="*/ 16513 w 4138458"/>
                  <a:gd name="connsiteY99" fmla="*/ 777957 h 1412149"/>
                  <a:gd name="connsiteX100" fmla="*/ 16513 w 4138458"/>
                  <a:gd name="connsiteY100" fmla="*/ 634192 h 1412149"/>
                  <a:gd name="connsiteX101" fmla="*/ 340972 w 4138458"/>
                  <a:gd name="connsiteY101" fmla="*/ 71883 h 1412149"/>
                  <a:gd name="connsiteX102" fmla="*/ 466120 w 4138458"/>
                  <a:gd name="connsiteY102" fmla="*/ 0 h 1412149"/>
                  <a:gd name="connsiteX103" fmla="*/ 652948 w 4138458"/>
                  <a:gd name="connsiteY103" fmla="*/ 0 h 1412149"/>
                  <a:gd name="connsiteX104" fmla="*/ 680314 w 4138458"/>
                  <a:gd name="connsiteY104" fmla="*/ 0 h 1412149"/>
                  <a:gd name="connsiteX105" fmla="*/ 840939 w 4138458"/>
                  <a:gd name="connsiteY105" fmla="*/ 0 h 1412149"/>
                  <a:gd name="connsiteX106" fmla="*/ 841276 w 4138458"/>
                  <a:gd name="connsiteY106" fmla="*/ 0 h 1412149"/>
                  <a:gd name="connsiteX107" fmla="*/ 867142 w 4138458"/>
                  <a:gd name="connsiteY107" fmla="*/ 0 h 1412149"/>
                  <a:gd name="connsiteX108" fmla="*/ 956611 w 4138458"/>
                  <a:gd name="connsiteY108" fmla="*/ 0 h 1412149"/>
                  <a:gd name="connsiteX109" fmla="*/ 1028104 w 4138458"/>
                  <a:gd name="connsiteY109" fmla="*/ 0 h 1412149"/>
                  <a:gd name="connsiteX110" fmla="*/ 1033923 w 4138458"/>
                  <a:gd name="connsiteY110" fmla="*/ 0 h 1412149"/>
                  <a:gd name="connsiteX111" fmla="*/ 1055133 w 4138458"/>
                  <a:gd name="connsiteY111" fmla="*/ 0 h 1412149"/>
                  <a:gd name="connsiteX112" fmla="*/ 1080817 w 4138458"/>
                  <a:gd name="connsiteY112" fmla="*/ 0 h 1412149"/>
                  <a:gd name="connsiteX113" fmla="*/ 1115038 w 4138458"/>
                  <a:gd name="connsiteY113" fmla="*/ 0 h 1412149"/>
                  <a:gd name="connsiteX114" fmla="*/ 1143439 w 4138458"/>
                  <a:gd name="connsiteY114" fmla="*/ 0 h 1412149"/>
                  <a:gd name="connsiteX115" fmla="*/ 1160948 w 4138458"/>
                  <a:gd name="connsiteY115" fmla="*/ 0 h 1412149"/>
                  <a:gd name="connsiteX116" fmla="*/ 1216095 w 4138458"/>
                  <a:gd name="connsiteY116" fmla="*/ 0 h 1412149"/>
                  <a:gd name="connsiteX117" fmla="*/ 1220751 w 4138458"/>
                  <a:gd name="connsiteY117" fmla="*/ 0 h 1412149"/>
                  <a:gd name="connsiteX118" fmla="*/ 1267645 w 4138458"/>
                  <a:gd name="connsiteY118" fmla="*/ 0 h 1412149"/>
                  <a:gd name="connsiteX119" fmla="*/ 1291726 w 4138458"/>
                  <a:gd name="connsiteY119" fmla="*/ 0 h 1412149"/>
                  <a:gd name="connsiteX120" fmla="*/ 1301866 w 4138458"/>
                  <a:gd name="connsiteY120" fmla="*/ 0 h 1412149"/>
                  <a:gd name="connsiteX121" fmla="*/ 1331430 w 4138458"/>
                  <a:gd name="connsiteY121" fmla="*/ 0 h 1412149"/>
                  <a:gd name="connsiteX122" fmla="*/ 1375142 w 4138458"/>
                  <a:gd name="connsiteY122" fmla="*/ 0 h 1412149"/>
                  <a:gd name="connsiteX123" fmla="*/ 1408742 w 4138458"/>
                  <a:gd name="connsiteY123" fmla="*/ 0 h 1412149"/>
                  <a:gd name="connsiteX124" fmla="*/ 1455636 w 4138458"/>
                  <a:gd name="connsiteY124" fmla="*/ 0 h 1412149"/>
                  <a:gd name="connsiteX125" fmla="*/ 1479717 w 4138458"/>
                  <a:gd name="connsiteY125" fmla="*/ 0 h 1412149"/>
                  <a:gd name="connsiteX126" fmla="*/ 1489857 w 4138458"/>
                  <a:gd name="connsiteY126" fmla="*/ 0 h 1412149"/>
                  <a:gd name="connsiteX127" fmla="*/ 1536104 w 4138458"/>
                  <a:gd name="connsiteY127" fmla="*/ 0 h 1412149"/>
                  <a:gd name="connsiteX128" fmla="*/ 1617219 w 4138458"/>
                  <a:gd name="connsiteY128" fmla="*/ 0 h 1412149"/>
                  <a:gd name="connsiteX129" fmla="*/ 1651439 w 4138458"/>
                  <a:gd name="connsiteY129" fmla="*/ 0 h 1412149"/>
                  <a:gd name="connsiteX130" fmla="*/ 1728751 w 4138458"/>
                  <a:gd name="connsiteY130" fmla="*/ 0 h 1412149"/>
                  <a:gd name="connsiteX131" fmla="*/ 1775645 w 4138458"/>
                  <a:gd name="connsiteY131" fmla="*/ 0 h 1412149"/>
                  <a:gd name="connsiteX132" fmla="*/ 1799726 w 4138458"/>
                  <a:gd name="connsiteY132" fmla="*/ 0 h 1412149"/>
                  <a:gd name="connsiteX133" fmla="*/ 1809866 w 4138458"/>
                  <a:gd name="connsiteY133" fmla="*/ 0 h 1412149"/>
                  <a:gd name="connsiteX134" fmla="*/ 1831413 w 4138458"/>
                  <a:gd name="connsiteY134" fmla="*/ 0 h 1412149"/>
                  <a:gd name="connsiteX135" fmla="*/ 1905881 w 4138458"/>
                  <a:gd name="connsiteY135" fmla="*/ 0 h 1412149"/>
                  <a:gd name="connsiteX136" fmla="*/ 1992375 w 4138458"/>
                  <a:gd name="connsiteY136" fmla="*/ 0 h 1412149"/>
                  <a:gd name="connsiteX137" fmla="*/ 2107709 w 4138458"/>
                  <a:gd name="connsiteY137" fmla="*/ 0 h 1412149"/>
                  <a:gd name="connsiteX138" fmla="*/ 2120075 w 4138458"/>
                  <a:gd name="connsiteY138" fmla="*/ 0 h 1412149"/>
                  <a:gd name="connsiteX139" fmla="*/ 2185022 w 4138458"/>
                  <a:gd name="connsiteY139" fmla="*/ 0 h 1412149"/>
                  <a:gd name="connsiteX140" fmla="*/ 2231916 w 4138458"/>
                  <a:gd name="connsiteY140" fmla="*/ 0 h 1412149"/>
                  <a:gd name="connsiteX141" fmla="*/ 2255997 w 4138458"/>
                  <a:gd name="connsiteY141" fmla="*/ 0 h 1412149"/>
                  <a:gd name="connsiteX142" fmla="*/ 2266137 w 4138458"/>
                  <a:gd name="connsiteY142" fmla="*/ 0 h 1412149"/>
                  <a:gd name="connsiteX143" fmla="*/ 2281036 w 4138458"/>
                  <a:gd name="connsiteY143" fmla="*/ 0 h 1412149"/>
                  <a:gd name="connsiteX144" fmla="*/ 2473684 w 4138458"/>
                  <a:gd name="connsiteY144" fmla="*/ 0 h 1412149"/>
                  <a:gd name="connsiteX145" fmla="*/ 2514552 w 4138458"/>
                  <a:gd name="connsiteY145" fmla="*/ 0 h 1412149"/>
                  <a:gd name="connsiteX146" fmla="*/ 2520578 w 4138458"/>
                  <a:gd name="connsiteY146" fmla="*/ 0 h 1412149"/>
                  <a:gd name="connsiteX147" fmla="*/ 2544659 w 4138458"/>
                  <a:gd name="connsiteY147" fmla="*/ 0 h 1412149"/>
                  <a:gd name="connsiteX148" fmla="*/ 2554799 w 4138458"/>
                  <a:gd name="connsiteY148" fmla="*/ 0 h 1412149"/>
                  <a:gd name="connsiteX149" fmla="*/ 2680485 w 4138458"/>
                  <a:gd name="connsiteY149" fmla="*/ 0 h 1412149"/>
                  <a:gd name="connsiteX150" fmla="*/ 3005042 w 4138458"/>
                  <a:gd name="connsiteY150" fmla="*/ 0 h 1412149"/>
                  <a:gd name="connsiteX151" fmla="*/ 3022552 w 4138458"/>
                  <a:gd name="connsiteY151" fmla="*/ 0 h 1412149"/>
                  <a:gd name="connsiteX152" fmla="*/ 3082355 w 4138458"/>
                  <a:gd name="connsiteY152" fmla="*/ 0 h 1412149"/>
                  <a:gd name="connsiteX153" fmla="*/ 3129249 w 4138458"/>
                  <a:gd name="connsiteY153" fmla="*/ 0 h 1412149"/>
                  <a:gd name="connsiteX154" fmla="*/ 3153330 w 4138458"/>
                  <a:gd name="connsiteY154" fmla="*/ 0 h 1412149"/>
                  <a:gd name="connsiteX155" fmla="*/ 3163470 w 4138458"/>
                  <a:gd name="connsiteY155" fmla="*/ 0 h 1412149"/>
                  <a:gd name="connsiteX156" fmla="*/ 3236746 w 4138458"/>
                  <a:gd name="connsiteY156" fmla="*/ 0 h 1412149"/>
                  <a:gd name="connsiteX157" fmla="*/ 3671470 w 4138458"/>
                  <a:gd name="connsiteY157" fmla="*/ 0 h 1412149"/>
                  <a:gd name="connsiteX158" fmla="*/ 3796617 w 4138458"/>
                  <a:gd name="connsiteY158" fmla="*/ 71883 h 1412149"/>
                  <a:gd name="connsiteX159" fmla="*/ 4121076 w 4138458"/>
                  <a:gd name="connsiteY159" fmla="*/ 634192 h 1412149"/>
                  <a:gd name="connsiteX160" fmla="*/ 4121076 w 4138458"/>
                  <a:gd name="connsiteY160" fmla="*/ 777957 h 1412149"/>
                  <a:gd name="connsiteX161" fmla="*/ 3796617 w 4138458"/>
                  <a:gd name="connsiteY161" fmla="*/ 1340266 h 1412149"/>
                  <a:gd name="connsiteX162" fmla="*/ 3671470 w 4138458"/>
                  <a:gd name="connsiteY162" fmla="*/ 1412149 h 141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4138458" h="1412149">
                    <a:moveTo>
                      <a:pt x="3494407" y="1121227"/>
                    </a:moveTo>
                    <a:cubicBezTo>
                      <a:pt x="3521660" y="1121227"/>
                      <a:pt x="3554364" y="1102140"/>
                      <a:pt x="3567991" y="1078962"/>
                    </a:cubicBezTo>
                    <a:cubicBezTo>
                      <a:pt x="3567991" y="1078962"/>
                      <a:pt x="3567991" y="1078962"/>
                      <a:pt x="3758764" y="748339"/>
                    </a:cubicBezTo>
                    <a:cubicBezTo>
                      <a:pt x="3772390" y="725162"/>
                      <a:pt x="3772390" y="686987"/>
                      <a:pt x="3758764" y="663809"/>
                    </a:cubicBezTo>
                    <a:cubicBezTo>
                      <a:pt x="3758764" y="663809"/>
                      <a:pt x="3758764" y="663809"/>
                      <a:pt x="3567991" y="333186"/>
                    </a:cubicBezTo>
                    <a:cubicBezTo>
                      <a:pt x="3554364" y="310009"/>
                      <a:pt x="3521660" y="290921"/>
                      <a:pt x="3494407" y="290921"/>
                    </a:cubicBezTo>
                    <a:cubicBezTo>
                      <a:pt x="3494407" y="290921"/>
                      <a:pt x="3494407" y="290921"/>
                      <a:pt x="3333442" y="290921"/>
                    </a:cubicBezTo>
                    <a:lnTo>
                      <a:pt x="3295129" y="290921"/>
                    </a:lnTo>
                    <a:lnTo>
                      <a:pt x="3289167" y="290921"/>
                    </a:lnTo>
                    <a:lnTo>
                      <a:pt x="3247435" y="290921"/>
                    </a:lnTo>
                    <a:lnTo>
                      <a:pt x="3238801" y="290921"/>
                    </a:lnTo>
                    <a:lnTo>
                      <a:pt x="3134164" y="290921"/>
                    </a:lnTo>
                    <a:lnTo>
                      <a:pt x="3112861" y="290921"/>
                    </a:lnTo>
                    <a:lnTo>
                      <a:pt x="3095851" y="290921"/>
                    </a:lnTo>
                    <a:lnTo>
                      <a:pt x="3089889" y="290921"/>
                    </a:lnTo>
                    <a:lnTo>
                      <a:pt x="3048157" y="290921"/>
                    </a:lnTo>
                    <a:lnTo>
                      <a:pt x="3039523" y="290921"/>
                    </a:lnTo>
                    <a:lnTo>
                      <a:pt x="2934886" y="290921"/>
                    </a:lnTo>
                    <a:lnTo>
                      <a:pt x="2913583" y="290921"/>
                    </a:lnTo>
                    <a:lnTo>
                      <a:pt x="2840245" y="290921"/>
                    </a:lnTo>
                    <a:cubicBezTo>
                      <a:pt x="2803730" y="290921"/>
                      <a:pt x="2761998" y="290921"/>
                      <a:pt x="2714305" y="290921"/>
                    </a:cubicBezTo>
                    <a:lnTo>
                      <a:pt x="2709913" y="292233"/>
                    </a:lnTo>
                    <a:lnTo>
                      <a:pt x="2705494" y="290921"/>
                    </a:lnTo>
                    <a:cubicBezTo>
                      <a:pt x="2705494" y="290921"/>
                      <a:pt x="2705494" y="290921"/>
                      <a:pt x="2323948" y="290921"/>
                    </a:cubicBezTo>
                    <a:lnTo>
                      <a:pt x="2319556" y="292233"/>
                    </a:lnTo>
                    <a:lnTo>
                      <a:pt x="2315137" y="290921"/>
                    </a:lnTo>
                    <a:cubicBezTo>
                      <a:pt x="2315137" y="290921"/>
                      <a:pt x="2315137" y="290921"/>
                      <a:pt x="2059531" y="290921"/>
                    </a:cubicBezTo>
                    <a:lnTo>
                      <a:pt x="1955409" y="290921"/>
                    </a:lnTo>
                    <a:lnTo>
                      <a:pt x="1949447" y="290921"/>
                    </a:lnTo>
                    <a:lnTo>
                      <a:pt x="1933591" y="290921"/>
                    </a:lnTo>
                    <a:lnTo>
                      <a:pt x="1907716" y="290921"/>
                    </a:lnTo>
                    <a:cubicBezTo>
                      <a:pt x="1871946" y="290921"/>
                      <a:pt x="1809348" y="290921"/>
                      <a:pt x="1699803" y="290921"/>
                    </a:cubicBezTo>
                    <a:lnTo>
                      <a:pt x="1666857" y="290921"/>
                    </a:lnTo>
                    <a:lnTo>
                      <a:pt x="1660895" y="290921"/>
                    </a:lnTo>
                    <a:lnTo>
                      <a:pt x="1619163" y="290921"/>
                    </a:lnTo>
                    <a:lnTo>
                      <a:pt x="1573863" y="290921"/>
                    </a:lnTo>
                    <a:lnTo>
                      <a:pt x="1508939" y="290921"/>
                    </a:lnTo>
                    <a:lnTo>
                      <a:pt x="1505892" y="290921"/>
                    </a:lnTo>
                    <a:lnTo>
                      <a:pt x="1502977" y="290921"/>
                    </a:lnTo>
                    <a:lnTo>
                      <a:pt x="1461246" y="290921"/>
                    </a:lnTo>
                    <a:lnTo>
                      <a:pt x="1411251" y="290921"/>
                    </a:lnTo>
                    <a:lnTo>
                      <a:pt x="1347974" y="290921"/>
                    </a:lnTo>
                    <a:lnTo>
                      <a:pt x="1285311" y="290921"/>
                    </a:lnTo>
                    <a:lnTo>
                      <a:pt x="1253333" y="290921"/>
                    </a:lnTo>
                    <a:lnTo>
                      <a:pt x="1173474" y="290921"/>
                    </a:lnTo>
                    <a:lnTo>
                      <a:pt x="1167512" y="290921"/>
                    </a:lnTo>
                    <a:lnTo>
                      <a:pt x="1127393" y="290921"/>
                    </a:lnTo>
                    <a:lnTo>
                      <a:pt x="1125780" y="290921"/>
                    </a:lnTo>
                    <a:lnTo>
                      <a:pt x="1030708" y="290921"/>
                    </a:lnTo>
                    <a:cubicBezTo>
                      <a:pt x="1030708" y="290921"/>
                      <a:pt x="1030708" y="290921"/>
                      <a:pt x="1024746" y="290921"/>
                    </a:cubicBezTo>
                    <a:lnTo>
                      <a:pt x="1012509" y="290921"/>
                    </a:lnTo>
                    <a:lnTo>
                      <a:pt x="983015" y="290921"/>
                    </a:lnTo>
                    <a:lnTo>
                      <a:pt x="917868" y="290921"/>
                    </a:lnTo>
                    <a:lnTo>
                      <a:pt x="869743" y="290921"/>
                    </a:lnTo>
                    <a:lnTo>
                      <a:pt x="791928" y="290921"/>
                    </a:lnTo>
                    <a:lnTo>
                      <a:pt x="775102" y="290921"/>
                    </a:lnTo>
                    <a:cubicBezTo>
                      <a:pt x="738587" y="290921"/>
                      <a:pt x="696855" y="290921"/>
                      <a:pt x="649162" y="290921"/>
                    </a:cubicBezTo>
                    <a:cubicBezTo>
                      <a:pt x="622590" y="290921"/>
                      <a:pt x="589204" y="310009"/>
                      <a:pt x="575578" y="333186"/>
                    </a:cubicBezTo>
                    <a:cubicBezTo>
                      <a:pt x="575578" y="333186"/>
                      <a:pt x="575578" y="333186"/>
                      <a:pt x="384805" y="663809"/>
                    </a:cubicBezTo>
                    <a:cubicBezTo>
                      <a:pt x="371859" y="686987"/>
                      <a:pt x="371859" y="725162"/>
                      <a:pt x="384805" y="748339"/>
                    </a:cubicBezTo>
                    <a:cubicBezTo>
                      <a:pt x="384805" y="748339"/>
                      <a:pt x="384805" y="748339"/>
                      <a:pt x="575578" y="1078962"/>
                    </a:cubicBezTo>
                    <a:cubicBezTo>
                      <a:pt x="589204" y="1102140"/>
                      <a:pt x="622590" y="1121227"/>
                      <a:pt x="649162" y="1121227"/>
                    </a:cubicBezTo>
                    <a:lnTo>
                      <a:pt x="791928" y="1121227"/>
                    </a:lnTo>
                    <a:lnTo>
                      <a:pt x="1030708" y="1121227"/>
                    </a:lnTo>
                    <a:lnTo>
                      <a:pt x="1127393" y="1121227"/>
                    </a:lnTo>
                    <a:lnTo>
                      <a:pt x="1173474" y="1121227"/>
                    </a:lnTo>
                    <a:lnTo>
                      <a:pt x="1285311" y="1121227"/>
                    </a:lnTo>
                    <a:lnTo>
                      <a:pt x="1508939" y="1121227"/>
                    </a:lnTo>
                    <a:lnTo>
                      <a:pt x="1573863" y="1121227"/>
                    </a:lnTo>
                    <a:lnTo>
                      <a:pt x="1666857" y="1121227"/>
                    </a:lnTo>
                    <a:lnTo>
                      <a:pt x="1933591" y="1121227"/>
                    </a:lnTo>
                    <a:lnTo>
                      <a:pt x="1955409" y="1121227"/>
                    </a:lnTo>
                    <a:lnTo>
                      <a:pt x="2315137" y="1121227"/>
                    </a:lnTo>
                    <a:lnTo>
                      <a:pt x="2319556" y="1119915"/>
                    </a:lnTo>
                    <a:lnTo>
                      <a:pt x="2323948" y="1121227"/>
                    </a:lnTo>
                    <a:lnTo>
                      <a:pt x="2705494" y="1121227"/>
                    </a:lnTo>
                    <a:lnTo>
                      <a:pt x="2709913" y="1119915"/>
                    </a:lnTo>
                    <a:lnTo>
                      <a:pt x="2714305" y="1121227"/>
                    </a:lnTo>
                    <a:lnTo>
                      <a:pt x="2913583" y="1121227"/>
                    </a:lnTo>
                    <a:lnTo>
                      <a:pt x="3095851" y="1121227"/>
                    </a:lnTo>
                    <a:lnTo>
                      <a:pt x="3112861" y="1121227"/>
                    </a:lnTo>
                    <a:lnTo>
                      <a:pt x="3295129" y="1121227"/>
                    </a:lnTo>
                    <a:close/>
                    <a:moveTo>
                      <a:pt x="3671470" y="1412149"/>
                    </a:moveTo>
                    <a:lnTo>
                      <a:pt x="3163470" y="1412149"/>
                    </a:lnTo>
                    <a:lnTo>
                      <a:pt x="3022552" y="1412149"/>
                    </a:lnTo>
                    <a:lnTo>
                      <a:pt x="2554799" y="1412149"/>
                    </a:lnTo>
                    <a:lnTo>
                      <a:pt x="2514552" y="1412149"/>
                    </a:lnTo>
                    <a:lnTo>
                      <a:pt x="2266137" y="1412149"/>
                    </a:lnTo>
                    <a:lnTo>
                      <a:pt x="1905881" y="1412149"/>
                    </a:lnTo>
                    <a:lnTo>
                      <a:pt x="1809866" y="1412149"/>
                    </a:lnTo>
                    <a:lnTo>
                      <a:pt x="1617219" y="1412149"/>
                    </a:lnTo>
                    <a:lnTo>
                      <a:pt x="1489857" y="1412149"/>
                    </a:lnTo>
                    <a:lnTo>
                      <a:pt x="1301866" y="1412149"/>
                    </a:lnTo>
                    <a:lnTo>
                      <a:pt x="1160948" y="1412149"/>
                    </a:lnTo>
                    <a:lnTo>
                      <a:pt x="1115038" y="1412149"/>
                    </a:lnTo>
                    <a:lnTo>
                      <a:pt x="840939" y="1412149"/>
                    </a:lnTo>
                    <a:lnTo>
                      <a:pt x="652948" y="1412149"/>
                    </a:lnTo>
                    <a:lnTo>
                      <a:pt x="466120" y="1412149"/>
                    </a:lnTo>
                    <a:cubicBezTo>
                      <a:pt x="420928" y="1412149"/>
                      <a:pt x="364147" y="1379686"/>
                      <a:pt x="340972" y="1340266"/>
                    </a:cubicBezTo>
                    <a:cubicBezTo>
                      <a:pt x="16513" y="777957"/>
                      <a:pt x="16513" y="777957"/>
                      <a:pt x="16513" y="777957"/>
                    </a:cubicBezTo>
                    <a:cubicBezTo>
                      <a:pt x="-5504" y="738538"/>
                      <a:pt x="-5504" y="673611"/>
                      <a:pt x="16513" y="634192"/>
                    </a:cubicBezTo>
                    <a:cubicBezTo>
                      <a:pt x="340972" y="71883"/>
                      <a:pt x="340972" y="71883"/>
                      <a:pt x="340972" y="71883"/>
                    </a:cubicBezTo>
                    <a:cubicBezTo>
                      <a:pt x="364147" y="32463"/>
                      <a:pt x="420928" y="0"/>
                      <a:pt x="466120" y="0"/>
                    </a:cubicBezTo>
                    <a:lnTo>
                      <a:pt x="652948" y="0"/>
                    </a:lnTo>
                    <a:lnTo>
                      <a:pt x="680314" y="0"/>
                    </a:lnTo>
                    <a:lnTo>
                      <a:pt x="840939" y="0"/>
                    </a:lnTo>
                    <a:lnTo>
                      <a:pt x="841276" y="0"/>
                    </a:lnTo>
                    <a:lnTo>
                      <a:pt x="867142" y="0"/>
                    </a:lnTo>
                    <a:lnTo>
                      <a:pt x="956611" y="0"/>
                    </a:lnTo>
                    <a:lnTo>
                      <a:pt x="1028104" y="0"/>
                    </a:lnTo>
                    <a:lnTo>
                      <a:pt x="1033923" y="0"/>
                    </a:lnTo>
                    <a:lnTo>
                      <a:pt x="1055133" y="0"/>
                    </a:lnTo>
                    <a:lnTo>
                      <a:pt x="1080817" y="0"/>
                    </a:lnTo>
                    <a:cubicBezTo>
                      <a:pt x="1115038" y="0"/>
                      <a:pt x="1115038" y="0"/>
                      <a:pt x="1115038" y="0"/>
                    </a:cubicBezTo>
                    <a:lnTo>
                      <a:pt x="1143439" y="0"/>
                    </a:lnTo>
                    <a:lnTo>
                      <a:pt x="1160948" y="0"/>
                    </a:lnTo>
                    <a:lnTo>
                      <a:pt x="1216095" y="0"/>
                    </a:lnTo>
                    <a:lnTo>
                      <a:pt x="1220751" y="0"/>
                    </a:lnTo>
                    <a:lnTo>
                      <a:pt x="1267645" y="0"/>
                    </a:lnTo>
                    <a:lnTo>
                      <a:pt x="1291726" y="0"/>
                    </a:lnTo>
                    <a:lnTo>
                      <a:pt x="1301866" y="0"/>
                    </a:lnTo>
                    <a:lnTo>
                      <a:pt x="1331430" y="0"/>
                    </a:lnTo>
                    <a:lnTo>
                      <a:pt x="1375142" y="0"/>
                    </a:lnTo>
                    <a:lnTo>
                      <a:pt x="1408742" y="0"/>
                    </a:lnTo>
                    <a:lnTo>
                      <a:pt x="1455636" y="0"/>
                    </a:lnTo>
                    <a:lnTo>
                      <a:pt x="1479717" y="0"/>
                    </a:lnTo>
                    <a:lnTo>
                      <a:pt x="1489857" y="0"/>
                    </a:lnTo>
                    <a:lnTo>
                      <a:pt x="1536104" y="0"/>
                    </a:lnTo>
                    <a:lnTo>
                      <a:pt x="1617219" y="0"/>
                    </a:lnTo>
                    <a:lnTo>
                      <a:pt x="1651439" y="0"/>
                    </a:lnTo>
                    <a:lnTo>
                      <a:pt x="1728751" y="0"/>
                    </a:lnTo>
                    <a:lnTo>
                      <a:pt x="1775645" y="0"/>
                    </a:lnTo>
                    <a:lnTo>
                      <a:pt x="1799726" y="0"/>
                    </a:lnTo>
                    <a:lnTo>
                      <a:pt x="1809866" y="0"/>
                    </a:lnTo>
                    <a:lnTo>
                      <a:pt x="1831413" y="0"/>
                    </a:lnTo>
                    <a:lnTo>
                      <a:pt x="1905881" y="0"/>
                    </a:lnTo>
                    <a:lnTo>
                      <a:pt x="1992375" y="0"/>
                    </a:lnTo>
                    <a:lnTo>
                      <a:pt x="2107709" y="0"/>
                    </a:lnTo>
                    <a:lnTo>
                      <a:pt x="2120075" y="0"/>
                    </a:lnTo>
                    <a:lnTo>
                      <a:pt x="2185022" y="0"/>
                    </a:lnTo>
                    <a:lnTo>
                      <a:pt x="2231916" y="0"/>
                    </a:lnTo>
                    <a:lnTo>
                      <a:pt x="2255997" y="0"/>
                    </a:lnTo>
                    <a:lnTo>
                      <a:pt x="2266137" y="0"/>
                    </a:lnTo>
                    <a:lnTo>
                      <a:pt x="2281036" y="0"/>
                    </a:lnTo>
                    <a:cubicBezTo>
                      <a:pt x="2372290" y="0"/>
                      <a:pt x="2433126" y="0"/>
                      <a:pt x="2473684" y="0"/>
                    </a:cubicBezTo>
                    <a:lnTo>
                      <a:pt x="2514552" y="0"/>
                    </a:lnTo>
                    <a:lnTo>
                      <a:pt x="2520578" y="0"/>
                    </a:lnTo>
                    <a:lnTo>
                      <a:pt x="2544659" y="0"/>
                    </a:lnTo>
                    <a:lnTo>
                      <a:pt x="2554799" y="0"/>
                    </a:lnTo>
                    <a:lnTo>
                      <a:pt x="2680485" y="0"/>
                    </a:lnTo>
                    <a:cubicBezTo>
                      <a:pt x="2830376" y="0"/>
                      <a:pt x="2933750" y="0"/>
                      <a:pt x="3005042" y="0"/>
                    </a:cubicBezTo>
                    <a:lnTo>
                      <a:pt x="3022552" y="0"/>
                    </a:lnTo>
                    <a:lnTo>
                      <a:pt x="3082355" y="0"/>
                    </a:lnTo>
                    <a:lnTo>
                      <a:pt x="3129249" y="0"/>
                    </a:lnTo>
                    <a:lnTo>
                      <a:pt x="3153330" y="0"/>
                    </a:lnTo>
                    <a:lnTo>
                      <a:pt x="3163470" y="0"/>
                    </a:lnTo>
                    <a:lnTo>
                      <a:pt x="3236746" y="0"/>
                    </a:lnTo>
                    <a:cubicBezTo>
                      <a:pt x="3671470" y="0"/>
                      <a:pt x="3671470" y="0"/>
                      <a:pt x="3671470" y="0"/>
                    </a:cubicBezTo>
                    <a:cubicBezTo>
                      <a:pt x="3717821" y="0"/>
                      <a:pt x="3773442" y="32463"/>
                      <a:pt x="3796617" y="71883"/>
                    </a:cubicBezTo>
                    <a:cubicBezTo>
                      <a:pt x="4121076" y="634192"/>
                      <a:pt x="4121076" y="634192"/>
                      <a:pt x="4121076" y="634192"/>
                    </a:cubicBezTo>
                    <a:cubicBezTo>
                      <a:pt x="4144252" y="673611"/>
                      <a:pt x="4144252" y="738538"/>
                      <a:pt x="4121076" y="777957"/>
                    </a:cubicBezTo>
                    <a:cubicBezTo>
                      <a:pt x="3796617" y="1340266"/>
                      <a:pt x="3796617" y="1340266"/>
                      <a:pt x="3796617" y="1340266"/>
                    </a:cubicBezTo>
                    <a:cubicBezTo>
                      <a:pt x="3773442" y="1379686"/>
                      <a:pt x="3717821" y="1412149"/>
                      <a:pt x="3671470" y="1412149"/>
                    </a:cubicBezTo>
                    <a:close/>
                  </a:path>
                </a:pathLst>
              </a:custGeom>
              <a:solidFill>
                <a:srgbClr val="005A9E"/>
              </a:solidFill>
              <a:ln w="19050">
                <a:noFill/>
              </a:ln>
              <a:effectLst>
                <a:innerShdw blurRad="101600" dist="63500" dir="2700000">
                  <a:prstClr val="black">
                    <a:alpha val="50000"/>
                  </a:prstClr>
                </a:inn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0" name="任意多边形 9"/>
              <p:cNvSpPr>
                <a:spLocks/>
              </p:cNvSpPr>
              <p:nvPr/>
            </p:nvSpPr>
            <p:spPr bwMode="auto">
              <a:xfrm rot="10800000">
                <a:off x="2339422" y="1020470"/>
                <a:ext cx="3147691" cy="1074074"/>
              </a:xfrm>
              <a:custGeom>
                <a:avLst/>
                <a:gdLst>
                  <a:gd name="connsiteX0" fmla="*/ 3671470 w 4138458"/>
                  <a:gd name="connsiteY0" fmla="*/ 1412149 h 1412149"/>
                  <a:gd name="connsiteX1" fmla="*/ 3163470 w 4138458"/>
                  <a:gd name="connsiteY1" fmla="*/ 1412149 h 1412149"/>
                  <a:gd name="connsiteX2" fmla="*/ 3022552 w 4138458"/>
                  <a:gd name="connsiteY2" fmla="*/ 1412149 h 1412149"/>
                  <a:gd name="connsiteX3" fmla="*/ 2554799 w 4138458"/>
                  <a:gd name="connsiteY3" fmla="*/ 1412149 h 1412149"/>
                  <a:gd name="connsiteX4" fmla="*/ 2514552 w 4138458"/>
                  <a:gd name="connsiteY4" fmla="*/ 1412149 h 1412149"/>
                  <a:gd name="connsiteX5" fmla="*/ 2266137 w 4138458"/>
                  <a:gd name="connsiteY5" fmla="*/ 1412149 h 1412149"/>
                  <a:gd name="connsiteX6" fmla="*/ 1905881 w 4138458"/>
                  <a:gd name="connsiteY6" fmla="*/ 1412149 h 1412149"/>
                  <a:gd name="connsiteX7" fmla="*/ 1809866 w 4138458"/>
                  <a:gd name="connsiteY7" fmla="*/ 1412149 h 1412149"/>
                  <a:gd name="connsiteX8" fmla="*/ 1617219 w 4138458"/>
                  <a:gd name="connsiteY8" fmla="*/ 1412149 h 1412149"/>
                  <a:gd name="connsiteX9" fmla="*/ 1489857 w 4138458"/>
                  <a:gd name="connsiteY9" fmla="*/ 1412149 h 1412149"/>
                  <a:gd name="connsiteX10" fmla="*/ 1301866 w 4138458"/>
                  <a:gd name="connsiteY10" fmla="*/ 1412149 h 1412149"/>
                  <a:gd name="connsiteX11" fmla="*/ 1160948 w 4138458"/>
                  <a:gd name="connsiteY11" fmla="*/ 1412149 h 1412149"/>
                  <a:gd name="connsiteX12" fmla="*/ 1115038 w 4138458"/>
                  <a:gd name="connsiteY12" fmla="*/ 1412149 h 1412149"/>
                  <a:gd name="connsiteX13" fmla="*/ 840939 w 4138458"/>
                  <a:gd name="connsiteY13" fmla="*/ 1412149 h 1412149"/>
                  <a:gd name="connsiteX14" fmla="*/ 652948 w 4138458"/>
                  <a:gd name="connsiteY14" fmla="*/ 1412149 h 1412149"/>
                  <a:gd name="connsiteX15" fmla="*/ 466120 w 4138458"/>
                  <a:gd name="connsiteY15" fmla="*/ 1412149 h 1412149"/>
                  <a:gd name="connsiteX16" fmla="*/ 340972 w 4138458"/>
                  <a:gd name="connsiteY16" fmla="*/ 1340266 h 1412149"/>
                  <a:gd name="connsiteX17" fmla="*/ 16513 w 4138458"/>
                  <a:gd name="connsiteY17" fmla="*/ 777957 h 1412149"/>
                  <a:gd name="connsiteX18" fmla="*/ 16513 w 4138458"/>
                  <a:gd name="connsiteY18" fmla="*/ 634192 h 1412149"/>
                  <a:gd name="connsiteX19" fmla="*/ 340972 w 4138458"/>
                  <a:gd name="connsiteY19" fmla="*/ 71883 h 1412149"/>
                  <a:gd name="connsiteX20" fmla="*/ 466120 w 4138458"/>
                  <a:gd name="connsiteY20" fmla="*/ 0 h 1412149"/>
                  <a:gd name="connsiteX21" fmla="*/ 652948 w 4138458"/>
                  <a:gd name="connsiteY21" fmla="*/ 0 h 1412149"/>
                  <a:gd name="connsiteX22" fmla="*/ 680314 w 4138458"/>
                  <a:gd name="connsiteY22" fmla="*/ 0 h 1412149"/>
                  <a:gd name="connsiteX23" fmla="*/ 840939 w 4138458"/>
                  <a:gd name="connsiteY23" fmla="*/ 0 h 1412149"/>
                  <a:gd name="connsiteX24" fmla="*/ 841276 w 4138458"/>
                  <a:gd name="connsiteY24" fmla="*/ 0 h 1412149"/>
                  <a:gd name="connsiteX25" fmla="*/ 867142 w 4138458"/>
                  <a:gd name="connsiteY25" fmla="*/ 0 h 1412149"/>
                  <a:gd name="connsiteX26" fmla="*/ 956611 w 4138458"/>
                  <a:gd name="connsiteY26" fmla="*/ 0 h 1412149"/>
                  <a:gd name="connsiteX27" fmla="*/ 1028104 w 4138458"/>
                  <a:gd name="connsiteY27" fmla="*/ 0 h 1412149"/>
                  <a:gd name="connsiteX28" fmla="*/ 1033923 w 4138458"/>
                  <a:gd name="connsiteY28" fmla="*/ 0 h 1412149"/>
                  <a:gd name="connsiteX29" fmla="*/ 1055133 w 4138458"/>
                  <a:gd name="connsiteY29" fmla="*/ 0 h 1412149"/>
                  <a:gd name="connsiteX30" fmla="*/ 1080817 w 4138458"/>
                  <a:gd name="connsiteY30" fmla="*/ 0 h 1412149"/>
                  <a:gd name="connsiteX31" fmla="*/ 1115038 w 4138458"/>
                  <a:gd name="connsiteY31" fmla="*/ 0 h 1412149"/>
                  <a:gd name="connsiteX32" fmla="*/ 1143439 w 4138458"/>
                  <a:gd name="connsiteY32" fmla="*/ 0 h 1412149"/>
                  <a:gd name="connsiteX33" fmla="*/ 1160948 w 4138458"/>
                  <a:gd name="connsiteY33" fmla="*/ 0 h 1412149"/>
                  <a:gd name="connsiteX34" fmla="*/ 1216095 w 4138458"/>
                  <a:gd name="connsiteY34" fmla="*/ 0 h 1412149"/>
                  <a:gd name="connsiteX35" fmla="*/ 1220751 w 4138458"/>
                  <a:gd name="connsiteY35" fmla="*/ 0 h 1412149"/>
                  <a:gd name="connsiteX36" fmla="*/ 1267645 w 4138458"/>
                  <a:gd name="connsiteY36" fmla="*/ 0 h 1412149"/>
                  <a:gd name="connsiteX37" fmla="*/ 1291726 w 4138458"/>
                  <a:gd name="connsiteY37" fmla="*/ 0 h 1412149"/>
                  <a:gd name="connsiteX38" fmla="*/ 1301866 w 4138458"/>
                  <a:gd name="connsiteY38" fmla="*/ 0 h 1412149"/>
                  <a:gd name="connsiteX39" fmla="*/ 1331430 w 4138458"/>
                  <a:gd name="connsiteY39" fmla="*/ 0 h 1412149"/>
                  <a:gd name="connsiteX40" fmla="*/ 1375142 w 4138458"/>
                  <a:gd name="connsiteY40" fmla="*/ 0 h 1412149"/>
                  <a:gd name="connsiteX41" fmla="*/ 1408742 w 4138458"/>
                  <a:gd name="connsiteY41" fmla="*/ 0 h 1412149"/>
                  <a:gd name="connsiteX42" fmla="*/ 1455636 w 4138458"/>
                  <a:gd name="connsiteY42" fmla="*/ 0 h 1412149"/>
                  <a:gd name="connsiteX43" fmla="*/ 1479717 w 4138458"/>
                  <a:gd name="connsiteY43" fmla="*/ 0 h 1412149"/>
                  <a:gd name="connsiteX44" fmla="*/ 1489857 w 4138458"/>
                  <a:gd name="connsiteY44" fmla="*/ 0 h 1412149"/>
                  <a:gd name="connsiteX45" fmla="*/ 1536104 w 4138458"/>
                  <a:gd name="connsiteY45" fmla="*/ 0 h 1412149"/>
                  <a:gd name="connsiteX46" fmla="*/ 1617219 w 4138458"/>
                  <a:gd name="connsiteY46" fmla="*/ 0 h 1412149"/>
                  <a:gd name="connsiteX47" fmla="*/ 1651439 w 4138458"/>
                  <a:gd name="connsiteY47" fmla="*/ 0 h 1412149"/>
                  <a:gd name="connsiteX48" fmla="*/ 1728751 w 4138458"/>
                  <a:gd name="connsiteY48" fmla="*/ 0 h 1412149"/>
                  <a:gd name="connsiteX49" fmla="*/ 1775645 w 4138458"/>
                  <a:gd name="connsiteY49" fmla="*/ 0 h 1412149"/>
                  <a:gd name="connsiteX50" fmla="*/ 1799726 w 4138458"/>
                  <a:gd name="connsiteY50" fmla="*/ 0 h 1412149"/>
                  <a:gd name="connsiteX51" fmla="*/ 1809866 w 4138458"/>
                  <a:gd name="connsiteY51" fmla="*/ 0 h 1412149"/>
                  <a:gd name="connsiteX52" fmla="*/ 1831413 w 4138458"/>
                  <a:gd name="connsiteY52" fmla="*/ 0 h 1412149"/>
                  <a:gd name="connsiteX53" fmla="*/ 1905881 w 4138458"/>
                  <a:gd name="connsiteY53" fmla="*/ 0 h 1412149"/>
                  <a:gd name="connsiteX54" fmla="*/ 1992375 w 4138458"/>
                  <a:gd name="connsiteY54" fmla="*/ 0 h 1412149"/>
                  <a:gd name="connsiteX55" fmla="*/ 2107709 w 4138458"/>
                  <a:gd name="connsiteY55" fmla="*/ 0 h 1412149"/>
                  <a:gd name="connsiteX56" fmla="*/ 2120075 w 4138458"/>
                  <a:gd name="connsiteY56" fmla="*/ 0 h 1412149"/>
                  <a:gd name="connsiteX57" fmla="*/ 2185022 w 4138458"/>
                  <a:gd name="connsiteY57" fmla="*/ 0 h 1412149"/>
                  <a:gd name="connsiteX58" fmla="*/ 2231916 w 4138458"/>
                  <a:gd name="connsiteY58" fmla="*/ 0 h 1412149"/>
                  <a:gd name="connsiteX59" fmla="*/ 2255997 w 4138458"/>
                  <a:gd name="connsiteY59" fmla="*/ 0 h 1412149"/>
                  <a:gd name="connsiteX60" fmla="*/ 2266137 w 4138458"/>
                  <a:gd name="connsiteY60" fmla="*/ 0 h 1412149"/>
                  <a:gd name="connsiteX61" fmla="*/ 2281036 w 4138458"/>
                  <a:gd name="connsiteY61" fmla="*/ 0 h 1412149"/>
                  <a:gd name="connsiteX62" fmla="*/ 2473684 w 4138458"/>
                  <a:gd name="connsiteY62" fmla="*/ 0 h 1412149"/>
                  <a:gd name="connsiteX63" fmla="*/ 2514552 w 4138458"/>
                  <a:gd name="connsiteY63" fmla="*/ 0 h 1412149"/>
                  <a:gd name="connsiteX64" fmla="*/ 2520578 w 4138458"/>
                  <a:gd name="connsiteY64" fmla="*/ 0 h 1412149"/>
                  <a:gd name="connsiteX65" fmla="*/ 2544659 w 4138458"/>
                  <a:gd name="connsiteY65" fmla="*/ 0 h 1412149"/>
                  <a:gd name="connsiteX66" fmla="*/ 2554799 w 4138458"/>
                  <a:gd name="connsiteY66" fmla="*/ 0 h 1412149"/>
                  <a:gd name="connsiteX67" fmla="*/ 2680485 w 4138458"/>
                  <a:gd name="connsiteY67" fmla="*/ 0 h 1412149"/>
                  <a:gd name="connsiteX68" fmla="*/ 3005042 w 4138458"/>
                  <a:gd name="connsiteY68" fmla="*/ 0 h 1412149"/>
                  <a:gd name="connsiteX69" fmla="*/ 3022552 w 4138458"/>
                  <a:gd name="connsiteY69" fmla="*/ 0 h 1412149"/>
                  <a:gd name="connsiteX70" fmla="*/ 3082355 w 4138458"/>
                  <a:gd name="connsiteY70" fmla="*/ 0 h 1412149"/>
                  <a:gd name="connsiteX71" fmla="*/ 3129249 w 4138458"/>
                  <a:gd name="connsiteY71" fmla="*/ 0 h 1412149"/>
                  <a:gd name="connsiteX72" fmla="*/ 3153330 w 4138458"/>
                  <a:gd name="connsiteY72" fmla="*/ 0 h 1412149"/>
                  <a:gd name="connsiteX73" fmla="*/ 3163470 w 4138458"/>
                  <a:gd name="connsiteY73" fmla="*/ 0 h 1412149"/>
                  <a:gd name="connsiteX74" fmla="*/ 3236746 w 4138458"/>
                  <a:gd name="connsiteY74" fmla="*/ 0 h 1412149"/>
                  <a:gd name="connsiteX75" fmla="*/ 3671470 w 4138458"/>
                  <a:gd name="connsiteY75" fmla="*/ 0 h 1412149"/>
                  <a:gd name="connsiteX76" fmla="*/ 3796617 w 4138458"/>
                  <a:gd name="connsiteY76" fmla="*/ 71883 h 1412149"/>
                  <a:gd name="connsiteX77" fmla="*/ 4121076 w 4138458"/>
                  <a:gd name="connsiteY77" fmla="*/ 634192 h 1412149"/>
                  <a:gd name="connsiteX78" fmla="*/ 4121076 w 4138458"/>
                  <a:gd name="connsiteY78" fmla="*/ 777957 h 1412149"/>
                  <a:gd name="connsiteX79" fmla="*/ 3796617 w 4138458"/>
                  <a:gd name="connsiteY79" fmla="*/ 1340266 h 1412149"/>
                  <a:gd name="connsiteX80" fmla="*/ 3671470 w 4138458"/>
                  <a:gd name="connsiteY80" fmla="*/ 1412149 h 141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38458" h="1412149">
                    <a:moveTo>
                      <a:pt x="3671470" y="1412149"/>
                    </a:moveTo>
                    <a:lnTo>
                      <a:pt x="3163470" y="1412149"/>
                    </a:lnTo>
                    <a:lnTo>
                      <a:pt x="3022552" y="1412149"/>
                    </a:lnTo>
                    <a:lnTo>
                      <a:pt x="2554799" y="1412149"/>
                    </a:lnTo>
                    <a:lnTo>
                      <a:pt x="2514552" y="1412149"/>
                    </a:lnTo>
                    <a:lnTo>
                      <a:pt x="2266137" y="1412149"/>
                    </a:lnTo>
                    <a:lnTo>
                      <a:pt x="1905881" y="1412149"/>
                    </a:lnTo>
                    <a:lnTo>
                      <a:pt x="1809866" y="1412149"/>
                    </a:lnTo>
                    <a:lnTo>
                      <a:pt x="1617219" y="1412149"/>
                    </a:lnTo>
                    <a:lnTo>
                      <a:pt x="1489857" y="1412149"/>
                    </a:lnTo>
                    <a:lnTo>
                      <a:pt x="1301866" y="1412149"/>
                    </a:lnTo>
                    <a:lnTo>
                      <a:pt x="1160948" y="1412149"/>
                    </a:lnTo>
                    <a:lnTo>
                      <a:pt x="1115038" y="1412149"/>
                    </a:lnTo>
                    <a:lnTo>
                      <a:pt x="840939" y="1412149"/>
                    </a:lnTo>
                    <a:lnTo>
                      <a:pt x="652948" y="1412149"/>
                    </a:lnTo>
                    <a:lnTo>
                      <a:pt x="466120" y="1412149"/>
                    </a:lnTo>
                    <a:cubicBezTo>
                      <a:pt x="420928" y="1412149"/>
                      <a:pt x="364147" y="1379686"/>
                      <a:pt x="340972" y="1340266"/>
                    </a:cubicBezTo>
                    <a:cubicBezTo>
                      <a:pt x="16513" y="777957"/>
                      <a:pt x="16513" y="777957"/>
                      <a:pt x="16513" y="777957"/>
                    </a:cubicBezTo>
                    <a:cubicBezTo>
                      <a:pt x="-5504" y="738538"/>
                      <a:pt x="-5504" y="673611"/>
                      <a:pt x="16513" y="634192"/>
                    </a:cubicBezTo>
                    <a:cubicBezTo>
                      <a:pt x="340972" y="71883"/>
                      <a:pt x="340972" y="71883"/>
                      <a:pt x="340972" y="71883"/>
                    </a:cubicBezTo>
                    <a:cubicBezTo>
                      <a:pt x="364147" y="32463"/>
                      <a:pt x="420928" y="0"/>
                      <a:pt x="466120" y="0"/>
                    </a:cubicBezTo>
                    <a:lnTo>
                      <a:pt x="652948" y="0"/>
                    </a:lnTo>
                    <a:lnTo>
                      <a:pt x="680314" y="0"/>
                    </a:lnTo>
                    <a:lnTo>
                      <a:pt x="840939" y="0"/>
                    </a:lnTo>
                    <a:lnTo>
                      <a:pt x="841276" y="0"/>
                    </a:lnTo>
                    <a:lnTo>
                      <a:pt x="867142" y="0"/>
                    </a:lnTo>
                    <a:lnTo>
                      <a:pt x="956611" y="0"/>
                    </a:lnTo>
                    <a:lnTo>
                      <a:pt x="1028104" y="0"/>
                    </a:lnTo>
                    <a:lnTo>
                      <a:pt x="1033923" y="0"/>
                    </a:lnTo>
                    <a:lnTo>
                      <a:pt x="1055133" y="0"/>
                    </a:lnTo>
                    <a:lnTo>
                      <a:pt x="1080817" y="0"/>
                    </a:lnTo>
                    <a:cubicBezTo>
                      <a:pt x="1115038" y="0"/>
                      <a:pt x="1115038" y="0"/>
                      <a:pt x="1115038" y="0"/>
                    </a:cubicBezTo>
                    <a:lnTo>
                      <a:pt x="1143439" y="0"/>
                    </a:lnTo>
                    <a:lnTo>
                      <a:pt x="1160948" y="0"/>
                    </a:lnTo>
                    <a:lnTo>
                      <a:pt x="1216095" y="0"/>
                    </a:lnTo>
                    <a:lnTo>
                      <a:pt x="1220751" y="0"/>
                    </a:lnTo>
                    <a:lnTo>
                      <a:pt x="1267645" y="0"/>
                    </a:lnTo>
                    <a:lnTo>
                      <a:pt x="1291726" y="0"/>
                    </a:lnTo>
                    <a:lnTo>
                      <a:pt x="1301866" y="0"/>
                    </a:lnTo>
                    <a:lnTo>
                      <a:pt x="1331430" y="0"/>
                    </a:lnTo>
                    <a:lnTo>
                      <a:pt x="1375142" y="0"/>
                    </a:lnTo>
                    <a:lnTo>
                      <a:pt x="1408742" y="0"/>
                    </a:lnTo>
                    <a:lnTo>
                      <a:pt x="1455636" y="0"/>
                    </a:lnTo>
                    <a:lnTo>
                      <a:pt x="1479717" y="0"/>
                    </a:lnTo>
                    <a:lnTo>
                      <a:pt x="1489857" y="0"/>
                    </a:lnTo>
                    <a:lnTo>
                      <a:pt x="1536104" y="0"/>
                    </a:lnTo>
                    <a:lnTo>
                      <a:pt x="1617219" y="0"/>
                    </a:lnTo>
                    <a:lnTo>
                      <a:pt x="1651439" y="0"/>
                    </a:lnTo>
                    <a:lnTo>
                      <a:pt x="1728751" y="0"/>
                    </a:lnTo>
                    <a:lnTo>
                      <a:pt x="1775645" y="0"/>
                    </a:lnTo>
                    <a:lnTo>
                      <a:pt x="1799726" y="0"/>
                    </a:lnTo>
                    <a:lnTo>
                      <a:pt x="1809866" y="0"/>
                    </a:lnTo>
                    <a:lnTo>
                      <a:pt x="1831413" y="0"/>
                    </a:lnTo>
                    <a:lnTo>
                      <a:pt x="1905881" y="0"/>
                    </a:lnTo>
                    <a:lnTo>
                      <a:pt x="1992375" y="0"/>
                    </a:lnTo>
                    <a:lnTo>
                      <a:pt x="2107709" y="0"/>
                    </a:lnTo>
                    <a:lnTo>
                      <a:pt x="2120075" y="0"/>
                    </a:lnTo>
                    <a:lnTo>
                      <a:pt x="2185022" y="0"/>
                    </a:lnTo>
                    <a:lnTo>
                      <a:pt x="2231916" y="0"/>
                    </a:lnTo>
                    <a:lnTo>
                      <a:pt x="2255997" y="0"/>
                    </a:lnTo>
                    <a:lnTo>
                      <a:pt x="2266137" y="0"/>
                    </a:lnTo>
                    <a:lnTo>
                      <a:pt x="2281036" y="0"/>
                    </a:lnTo>
                    <a:cubicBezTo>
                      <a:pt x="2372290" y="0"/>
                      <a:pt x="2433126" y="0"/>
                      <a:pt x="2473684" y="0"/>
                    </a:cubicBezTo>
                    <a:lnTo>
                      <a:pt x="2514552" y="0"/>
                    </a:lnTo>
                    <a:lnTo>
                      <a:pt x="2520578" y="0"/>
                    </a:lnTo>
                    <a:lnTo>
                      <a:pt x="2544659" y="0"/>
                    </a:lnTo>
                    <a:lnTo>
                      <a:pt x="2554799" y="0"/>
                    </a:lnTo>
                    <a:lnTo>
                      <a:pt x="2680485" y="0"/>
                    </a:lnTo>
                    <a:cubicBezTo>
                      <a:pt x="2830376" y="0"/>
                      <a:pt x="2933750" y="0"/>
                      <a:pt x="3005042" y="0"/>
                    </a:cubicBezTo>
                    <a:lnTo>
                      <a:pt x="3022552" y="0"/>
                    </a:lnTo>
                    <a:lnTo>
                      <a:pt x="3082355" y="0"/>
                    </a:lnTo>
                    <a:lnTo>
                      <a:pt x="3129249" y="0"/>
                    </a:lnTo>
                    <a:lnTo>
                      <a:pt x="3153330" y="0"/>
                    </a:lnTo>
                    <a:lnTo>
                      <a:pt x="3163470" y="0"/>
                    </a:lnTo>
                    <a:lnTo>
                      <a:pt x="3236746" y="0"/>
                    </a:lnTo>
                    <a:cubicBezTo>
                      <a:pt x="3671470" y="0"/>
                      <a:pt x="3671470" y="0"/>
                      <a:pt x="3671470" y="0"/>
                    </a:cubicBezTo>
                    <a:cubicBezTo>
                      <a:pt x="3717821" y="0"/>
                      <a:pt x="3773442" y="32463"/>
                      <a:pt x="3796617" y="71883"/>
                    </a:cubicBezTo>
                    <a:cubicBezTo>
                      <a:pt x="4121076" y="634192"/>
                      <a:pt x="4121076" y="634192"/>
                      <a:pt x="4121076" y="634192"/>
                    </a:cubicBezTo>
                    <a:cubicBezTo>
                      <a:pt x="4144252" y="673611"/>
                      <a:pt x="4144252" y="738538"/>
                      <a:pt x="4121076" y="777957"/>
                    </a:cubicBezTo>
                    <a:cubicBezTo>
                      <a:pt x="3796617" y="1340266"/>
                      <a:pt x="3796617" y="1340266"/>
                      <a:pt x="3796617" y="1340266"/>
                    </a:cubicBezTo>
                    <a:cubicBezTo>
                      <a:pt x="3773442" y="1379686"/>
                      <a:pt x="3717821" y="1412149"/>
                      <a:pt x="3671470" y="1412149"/>
                    </a:cubicBezTo>
                    <a:close/>
                  </a:path>
                </a:pathLst>
              </a:custGeom>
              <a:solidFill>
                <a:srgbClr val="005A9E">
                  <a:alpha val="0"/>
                </a:srgbClr>
              </a:solidFill>
              <a:ln w="38100">
                <a:gradFill flip="none" rotWithShape="1">
                  <a:gsLst>
                    <a:gs pos="0">
                      <a:srgbClr val="F9F9F9"/>
                    </a:gs>
                    <a:gs pos="100000">
                      <a:sysClr val="window" lastClr="FFFFFF">
                        <a:lumMod val="75000"/>
                      </a:sysClr>
                    </a:gs>
                  </a:gsLst>
                  <a:lin ang="2700000" scaled="1"/>
                  <a:tileRect/>
                </a:gradFill>
              </a:ln>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1" name="任意多边形 10"/>
              <p:cNvSpPr>
                <a:spLocks/>
              </p:cNvSpPr>
              <p:nvPr/>
            </p:nvSpPr>
            <p:spPr bwMode="auto">
              <a:xfrm rot="10800000">
                <a:off x="2622579" y="1241744"/>
                <a:ext cx="2581375" cy="631527"/>
              </a:xfrm>
              <a:custGeom>
                <a:avLst/>
                <a:gdLst>
                  <a:gd name="connsiteX0" fmla="*/ 3119312 w 3393888"/>
                  <a:gd name="connsiteY0" fmla="*/ 830306 h 830306"/>
                  <a:gd name="connsiteX1" fmla="*/ 2920034 w 3393888"/>
                  <a:gd name="connsiteY1" fmla="*/ 830306 h 830306"/>
                  <a:gd name="connsiteX2" fmla="*/ 2737766 w 3393888"/>
                  <a:gd name="connsiteY2" fmla="*/ 830306 h 830306"/>
                  <a:gd name="connsiteX3" fmla="*/ 2720756 w 3393888"/>
                  <a:gd name="connsiteY3" fmla="*/ 830306 h 830306"/>
                  <a:gd name="connsiteX4" fmla="*/ 2538488 w 3393888"/>
                  <a:gd name="connsiteY4" fmla="*/ 830306 h 830306"/>
                  <a:gd name="connsiteX5" fmla="*/ 2339210 w 3393888"/>
                  <a:gd name="connsiteY5" fmla="*/ 830306 h 830306"/>
                  <a:gd name="connsiteX6" fmla="*/ 2334818 w 3393888"/>
                  <a:gd name="connsiteY6" fmla="*/ 828994 h 830306"/>
                  <a:gd name="connsiteX7" fmla="*/ 2330399 w 3393888"/>
                  <a:gd name="connsiteY7" fmla="*/ 830306 h 830306"/>
                  <a:gd name="connsiteX8" fmla="*/ 1948853 w 3393888"/>
                  <a:gd name="connsiteY8" fmla="*/ 830306 h 830306"/>
                  <a:gd name="connsiteX9" fmla="*/ 1944461 w 3393888"/>
                  <a:gd name="connsiteY9" fmla="*/ 828994 h 830306"/>
                  <a:gd name="connsiteX10" fmla="*/ 1940042 w 3393888"/>
                  <a:gd name="connsiteY10" fmla="*/ 830306 h 830306"/>
                  <a:gd name="connsiteX11" fmla="*/ 1580314 w 3393888"/>
                  <a:gd name="connsiteY11" fmla="*/ 830306 h 830306"/>
                  <a:gd name="connsiteX12" fmla="*/ 1558496 w 3393888"/>
                  <a:gd name="connsiteY12" fmla="*/ 830306 h 830306"/>
                  <a:gd name="connsiteX13" fmla="*/ 1291762 w 3393888"/>
                  <a:gd name="connsiteY13" fmla="*/ 830306 h 830306"/>
                  <a:gd name="connsiteX14" fmla="*/ 1198768 w 3393888"/>
                  <a:gd name="connsiteY14" fmla="*/ 830306 h 830306"/>
                  <a:gd name="connsiteX15" fmla="*/ 1133844 w 3393888"/>
                  <a:gd name="connsiteY15" fmla="*/ 830306 h 830306"/>
                  <a:gd name="connsiteX16" fmla="*/ 910216 w 3393888"/>
                  <a:gd name="connsiteY16" fmla="*/ 830306 h 830306"/>
                  <a:gd name="connsiteX17" fmla="*/ 798379 w 3393888"/>
                  <a:gd name="connsiteY17" fmla="*/ 830306 h 830306"/>
                  <a:gd name="connsiteX18" fmla="*/ 752298 w 3393888"/>
                  <a:gd name="connsiteY18" fmla="*/ 830306 h 830306"/>
                  <a:gd name="connsiteX19" fmla="*/ 655613 w 3393888"/>
                  <a:gd name="connsiteY19" fmla="*/ 830306 h 830306"/>
                  <a:gd name="connsiteX20" fmla="*/ 416833 w 3393888"/>
                  <a:gd name="connsiteY20" fmla="*/ 830306 h 830306"/>
                  <a:gd name="connsiteX21" fmla="*/ 274067 w 3393888"/>
                  <a:gd name="connsiteY21" fmla="*/ 830306 h 830306"/>
                  <a:gd name="connsiteX22" fmla="*/ 200483 w 3393888"/>
                  <a:gd name="connsiteY22" fmla="*/ 788041 h 830306"/>
                  <a:gd name="connsiteX23" fmla="*/ 9710 w 3393888"/>
                  <a:gd name="connsiteY23" fmla="*/ 457418 h 830306"/>
                  <a:gd name="connsiteX24" fmla="*/ 9710 w 3393888"/>
                  <a:gd name="connsiteY24" fmla="*/ 372888 h 830306"/>
                  <a:gd name="connsiteX25" fmla="*/ 200483 w 3393888"/>
                  <a:gd name="connsiteY25" fmla="*/ 42265 h 830306"/>
                  <a:gd name="connsiteX26" fmla="*/ 274067 w 3393888"/>
                  <a:gd name="connsiteY26" fmla="*/ 0 h 830306"/>
                  <a:gd name="connsiteX27" fmla="*/ 400007 w 3393888"/>
                  <a:gd name="connsiteY27" fmla="*/ 0 h 830306"/>
                  <a:gd name="connsiteX28" fmla="*/ 416833 w 3393888"/>
                  <a:gd name="connsiteY28" fmla="*/ 0 h 830306"/>
                  <a:gd name="connsiteX29" fmla="*/ 494648 w 3393888"/>
                  <a:gd name="connsiteY29" fmla="*/ 0 h 830306"/>
                  <a:gd name="connsiteX30" fmla="*/ 542773 w 3393888"/>
                  <a:gd name="connsiteY30" fmla="*/ 0 h 830306"/>
                  <a:gd name="connsiteX31" fmla="*/ 607920 w 3393888"/>
                  <a:gd name="connsiteY31" fmla="*/ 0 h 830306"/>
                  <a:gd name="connsiteX32" fmla="*/ 637414 w 3393888"/>
                  <a:gd name="connsiteY32" fmla="*/ 0 h 830306"/>
                  <a:gd name="connsiteX33" fmla="*/ 649651 w 3393888"/>
                  <a:gd name="connsiteY33" fmla="*/ 0 h 830306"/>
                  <a:gd name="connsiteX34" fmla="*/ 655613 w 3393888"/>
                  <a:gd name="connsiteY34" fmla="*/ 0 h 830306"/>
                  <a:gd name="connsiteX35" fmla="*/ 750685 w 3393888"/>
                  <a:gd name="connsiteY35" fmla="*/ 0 h 830306"/>
                  <a:gd name="connsiteX36" fmla="*/ 752298 w 3393888"/>
                  <a:gd name="connsiteY36" fmla="*/ 0 h 830306"/>
                  <a:gd name="connsiteX37" fmla="*/ 792417 w 3393888"/>
                  <a:gd name="connsiteY37" fmla="*/ 0 h 830306"/>
                  <a:gd name="connsiteX38" fmla="*/ 798379 w 3393888"/>
                  <a:gd name="connsiteY38" fmla="*/ 0 h 830306"/>
                  <a:gd name="connsiteX39" fmla="*/ 878238 w 3393888"/>
                  <a:gd name="connsiteY39" fmla="*/ 0 h 830306"/>
                  <a:gd name="connsiteX40" fmla="*/ 910216 w 3393888"/>
                  <a:gd name="connsiteY40" fmla="*/ 0 h 830306"/>
                  <a:gd name="connsiteX41" fmla="*/ 972879 w 3393888"/>
                  <a:gd name="connsiteY41" fmla="*/ 0 h 830306"/>
                  <a:gd name="connsiteX42" fmla="*/ 1036156 w 3393888"/>
                  <a:gd name="connsiteY42" fmla="*/ 0 h 830306"/>
                  <a:gd name="connsiteX43" fmla="*/ 1086151 w 3393888"/>
                  <a:gd name="connsiteY43" fmla="*/ 0 h 830306"/>
                  <a:gd name="connsiteX44" fmla="*/ 1127882 w 3393888"/>
                  <a:gd name="connsiteY44" fmla="*/ 0 h 830306"/>
                  <a:gd name="connsiteX45" fmla="*/ 1130797 w 3393888"/>
                  <a:gd name="connsiteY45" fmla="*/ 0 h 830306"/>
                  <a:gd name="connsiteX46" fmla="*/ 1133844 w 3393888"/>
                  <a:gd name="connsiteY46" fmla="*/ 0 h 830306"/>
                  <a:gd name="connsiteX47" fmla="*/ 1198768 w 3393888"/>
                  <a:gd name="connsiteY47" fmla="*/ 0 h 830306"/>
                  <a:gd name="connsiteX48" fmla="*/ 1244068 w 3393888"/>
                  <a:gd name="connsiteY48" fmla="*/ 0 h 830306"/>
                  <a:gd name="connsiteX49" fmla="*/ 1285800 w 3393888"/>
                  <a:gd name="connsiteY49" fmla="*/ 0 h 830306"/>
                  <a:gd name="connsiteX50" fmla="*/ 1291762 w 3393888"/>
                  <a:gd name="connsiteY50" fmla="*/ 0 h 830306"/>
                  <a:gd name="connsiteX51" fmla="*/ 1324708 w 3393888"/>
                  <a:gd name="connsiteY51" fmla="*/ 0 h 830306"/>
                  <a:gd name="connsiteX52" fmla="*/ 1532621 w 3393888"/>
                  <a:gd name="connsiteY52" fmla="*/ 0 h 830306"/>
                  <a:gd name="connsiteX53" fmla="*/ 1558496 w 3393888"/>
                  <a:gd name="connsiteY53" fmla="*/ 0 h 830306"/>
                  <a:gd name="connsiteX54" fmla="*/ 1574352 w 3393888"/>
                  <a:gd name="connsiteY54" fmla="*/ 0 h 830306"/>
                  <a:gd name="connsiteX55" fmla="*/ 1580314 w 3393888"/>
                  <a:gd name="connsiteY55" fmla="*/ 0 h 830306"/>
                  <a:gd name="connsiteX56" fmla="*/ 1684436 w 3393888"/>
                  <a:gd name="connsiteY56" fmla="*/ 0 h 830306"/>
                  <a:gd name="connsiteX57" fmla="*/ 1940042 w 3393888"/>
                  <a:gd name="connsiteY57" fmla="*/ 0 h 830306"/>
                  <a:gd name="connsiteX58" fmla="*/ 1944461 w 3393888"/>
                  <a:gd name="connsiteY58" fmla="*/ 1312 h 830306"/>
                  <a:gd name="connsiteX59" fmla="*/ 1948853 w 3393888"/>
                  <a:gd name="connsiteY59" fmla="*/ 0 h 830306"/>
                  <a:gd name="connsiteX60" fmla="*/ 2330399 w 3393888"/>
                  <a:gd name="connsiteY60" fmla="*/ 0 h 830306"/>
                  <a:gd name="connsiteX61" fmla="*/ 2334818 w 3393888"/>
                  <a:gd name="connsiteY61" fmla="*/ 1312 h 830306"/>
                  <a:gd name="connsiteX62" fmla="*/ 2339210 w 3393888"/>
                  <a:gd name="connsiteY62" fmla="*/ 0 h 830306"/>
                  <a:gd name="connsiteX63" fmla="*/ 2465150 w 3393888"/>
                  <a:gd name="connsiteY63" fmla="*/ 0 h 830306"/>
                  <a:gd name="connsiteX64" fmla="*/ 2538488 w 3393888"/>
                  <a:gd name="connsiteY64" fmla="*/ 0 h 830306"/>
                  <a:gd name="connsiteX65" fmla="*/ 2559791 w 3393888"/>
                  <a:gd name="connsiteY65" fmla="*/ 0 h 830306"/>
                  <a:gd name="connsiteX66" fmla="*/ 2664428 w 3393888"/>
                  <a:gd name="connsiteY66" fmla="*/ 0 h 830306"/>
                  <a:gd name="connsiteX67" fmla="*/ 2673062 w 3393888"/>
                  <a:gd name="connsiteY67" fmla="*/ 0 h 830306"/>
                  <a:gd name="connsiteX68" fmla="*/ 2714794 w 3393888"/>
                  <a:gd name="connsiteY68" fmla="*/ 0 h 830306"/>
                  <a:gd name="connsiteX69" fmla="*/ 2720756 w 3393888"/>
                  <a:gd name="connsiteY69" fmla="*/ 0 h 830306"/>
                  <a:gd name="connsiteX70" fmla="*/ 2737766 w 3393888"/>
                  <a:gd name="connsiteY70" fmla="*/ 0 h 830306"/>
                  <a:gd name="connsiteX71" fmla="*/ 2759069 w 3393888"/>
                  <a:gd name="connsiteY71" fmla="*/ 0 h 830306"/>
                  <a:gd name="connsiteX72" fmla="*/ 2863706 w 3393888"/>
                  <a:gd name="connsiteY72" fmla="*/ 0 h 830306"/>
                  <a:gd name="connsiteX73" fmla="*/ 2872340 w 3393888"/>
                  <a:gd name="connsiteY73" fmla="*/ 0 h 830306"/>
                  <a:gd name="connsiteX74" fmla="*/ 2914072 w 3393888"/>
                  <a:gd name="connsiteY74" fmla="*/ 0 h 830306"/>
                  <a:gd name="connsiteX75" fmla="*/ 2920034 w 3393888"/>
                  <a:gd name="connsiteY75" fmla="*/ 0 h 830306"/>
                  <a:gd name="connsiteX76" fmla="*/ 2958347 w 3393888"/>
                  <a:gd name="connsiteY76" fmla="*/ 0 h 830306"/>
                  <a:gd name="connsiteX77" fmla="*/ 3119312 w 3393888"/>
                  <a:gd name="connsiteY77" fmla="*/ 0 h 830306"/>
                  <a:gd name="connsiteX78" fmla="*/ 3192896 w 3393888"/>
                  <a:gd name="connsiteY78" fmla="*/ 42265 h 830306"/>
                  <a:gd name="connsiteX79" fmla="*/ 3383669 w 3393888"/>
                  <a:gd name="connsiteY79" fmla="*/ 372888 h 830306"/>
                  <a:gd name="connsiteX80" fmla="*/ 3383669 w 3393888"/>
                  <a:gd name="connsiteY80" fmla="*/ 457418 h 830306"/>
                  <a:gd name="connsiteX81" fmla="*/ 3192896 w 3393888"/>
                  <a:gd name="connsiteY81" fmla="*/ 788041 h 830306"/>
                  <a:gd name="connsiteX82" fmla="*/ 3119312 w 3393888"/>
                  <a:gd name="connsiteY82" fmla="*/ 830306 h 8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393888" h="830306">
                    <a:moveTo>
                      <a:pt x="3119312" y="830306"/>
                    </a:moveTo>
                    <a:lnTo>
                      <a:pt x="2920034" y="830306"/>
                    </a:lnTo>
                    <a:lnTo>
                      <a:pt x="2737766" y="830306"/>
                    </a:lnTo>
                    <a:lnTo>
                      <a:pt x="2720756" y="830306"/>
                    </a:lnTo>
                    <a:lnTo>
                      <a:pt x="2538488" y="830306"/>
                    </a:lnTo>
                    <a:lnTo>
                      <a:pt x="2339210" y="830306"/>
                    </a:lnTo>
                    <a:lnTo>
                      <a:pt x="2334818" y="828994"/>
                    </a:lnTo>
                    <a:lnTo>
                      <a:pt x="2330399" y="830306"/>
                    </a:lnTo>
                    <a:lnTo>
                      <a:pt x="1948853" y="830306"/>
                    </a:lnTo>
                    <a:lnTo>
                      <a:pt x="1944461" y="828994"/>
                    </a:lnTo>
                    <a:lnTo>
                      <a:pt x="1940042" y="830306"/>
                    </a:lnTo>
                    <a:lnTo>
                      <a:pt x="1580314" y="830306"/>
                    </a:lnTo>
                    <a:lnTo>
                      <a:pt x="1558496" y="830306"/>
                    </a:lnTo>
                    <a:lnTo>
                      <a:pt x="1291762" y="830306"/>
                    </a:lnTo>
                    <a:lnTo>
                      <a:pt x="1198768" y="830306"/>
                    </a:lnTo>
                    <a:lnTo>
                      <a:pt x="1133844" y="830306"/>
                    </a:lnTo>
                    <a:lnTo>
                      <a:pt x="910216" y="830306"/>
                    </a:lnTo>
                    <a:lnTo>
                      <a:pt x="798379" y="830306"/>
                    </a:lnTo>
                    <a:lnTo>
                      <a:pt x="752298" y="830306"/>
                    </a:lnTo>
                    <a:lnTo>
                      <a:pt x="655613" y="830306"/>
                    </a:lnTo>
                    <a:lnTo>
                      <a:pt x="416833" y="830306"/>
                    </a:lnTo>
                    <a:lnTo>
                      <a:pt x="274067" y="830306"/>
                    </a:lnTo>
                    <a:cubicBezTo>
                      <a:pt x="247495" y="830306"/>
                      <a:pt x="214109" y="811219"/>
                      <a:pt x="200483" y="788041"/>
                    </a:cubicBezTo>
                    <a:cubicBezTo>
                      <a:pt x="9710" y="457418"/>
                      <a:pt x="9710" y="457418"/>
                      <a:pt x="9710" y="457418"/>
                    </a:cubicBezTo>
                    <a:cubicBezTo>
                      <a:pt x="-3236" y="434241"/>
                      <a:pt x="-3236" y="396066"/>
                      <a:pt x="9710" y="372888"/>
                    </a:cubicBezTo>
                    <a:cubicBezTo>
                      <a:pt x="200483" y="42265"/>
                      <a:pt x="200483" y="42265"/>
                      <a:pt x="200483" y="42265"/>
                    </a:cubicBezTo>
                    <a:cubicBezTo>
                      <a:pt x="214109" y="19088"/>
                      <a:pt x="247495" y="0"/>
                      <a:pt x="274067" y="0"/>
                    </a:cubicBezTo>
                    <a:cubicBezTo>
                      <a:pt x="321760" y="0"/>
                      <a:pt x="363492" y="0"/>
                      <a:pt x="400007" y="0"/>
                    </a:cubicBezTo>
                    <a:lnTo>
                      <a:pt x="416833" y="0"/>
                    </a:lnTo>
                    <a:lnTo>
                      <a:pt x="494648" y="0"/>
                    </a:lnTo>
                    <a:lnTo>
                      <a:pt x="542773" y="0"/>
                    </a:lnTo>
                    <a:lnTo>
                      <a:pt x="607920" y="0"/>
                    </a:lnTo>
                    <a:lnTo>
                      <a:pt x="637414" y="0"/>
                    </a:lnTo>
                    <a:lnTo>
                      <a:pt x="649651" y="0"/>
                    </a:lnTo>
                    <a:cubicBezTo>
                      <a:pt x="655613" y="0"/>
                      <a:pt x="655613" y="0"/>
                      <a:pt x="655613" y="0"/>
                    </a:cubicBezTo>
                    <a:lnTo>
                      <a:pt x="750685" y="0"/>
                    </a:lnTo>
                    <a:lnTo>
                      <a:pt x="752298" y="0"/>
                    </a:lnTo>
                    <a:lnTo>
                      <a:pt x="792417" y="0"/>
                    </a:lnTo>
                    <a:lnTo>
                      <a:pt x="798379" y="0"/>
                    </a:lnTo>
                    <a:lnTo>
                      <a:pt x="878238" y="0"/>
                    </a:lnTo>
                    <a:lnTo>
                      <a:pt x="910216" y="0"/>
                    </a:lnTo>
                    <a:lnTo>
                      <a:pt x="972879" y="0"/>
                    </a:lnTo>
                    <a:lnTo>
                      <a:pt x="1036156" y="0"/>
                    </a:lnTo>
                    <a:lnTo>
                      <a:pt x="1086151" y="0"/>
                    </a:lnTo>
                    <a:lnTo>
                      <a:pt x="1127882" y="0"/>
                    </a:lnTo>
                    <a:lnTo>
                      <a:pt x="1130797" y="0"/>
                    </a:lnTo>
                    <a:lnTo>
                      <a:pt x="1133844" y="0"/>
                    </a:lnTo>
                    <a:lnTo>
                      <a:pt x="1198768" y="0"/>
                    </a:lnTo>
                    <a:lnTo>
                      <a:pt x="1244068" y="0"/>
                    </a:lnTo>
                    <a:lnTo>
                      <a:pt x="1285800" y="0"/>
                    </a:lnTo>
                    <a:lnTo>
                      <a:pt x="1291762" y="0"/>
                    </a:lnTo>
                    <a:lnTo>
                      <a:pt x="1324708" y="0"/>
                    </a:lnTo>
                    <a:cubicBezTo>
                      <a:pt x="1434253" y="0"/>
                      <a:pt x="1496851" y="0"/>
                      <a:pt x="1532621" y="0"/>
                    </a:cubicBezTo>
                    <a:lnTo>
                      <a:pt x="1558496" y="0"/>
                    </a:lnTo>
                    <a:lnTo>
                      <a:pt x="1574352" y="0"/>
                    </a:lnTo>
                    <a:lnTo>
                      <a:pt x="1580314" y="0"/>
                    </a:lnTo>
                    <a:lnTo>
                      <a:pt x="1684436" y="0"/>
                    </a:lnTo>
                    <a:cubicBezTo>
                      <a:pt x="1940042" y="0"/>
                      <a:pt x="1940042" y="0"/>
                      <a:pt x="1940042" y="0"/>
                    </a:cubicBezTo>
                    <a:lnTo>
                      <a:pt x="1944461" y="1312"/>
                    </a:lnTo>
                    <a:lnTo>
                      <a:pt x="1948853" y="0"/>
                    </a:lnTo>
                    <a:cubicBezTo>
                      <a:pt x="2330399" y="0"/>
                      <a:pt x="2330399" y="0"/>
                      <a:pt x="2330399" y="0"/>
                    </a:cubicBezTo>
                    <a:lnTo>
                      <a:pt x="2334818" y="1312"/>
                    </a:lnTo>
                    <a:lnTo>
                      <a:pt x="2339210" y="0"/>
                    </a:lnTo>
                    <a:cubicBezTo>
                      <a:pt x="2386903" y="0"/>
                      <a:pt x="2428635" y="0"/>
                      <a:pt x="2465150" y="0"/>
                    </a:cubicBezTo>
                    <a:lnTo>
                      <a:pt x="2538488" y="0"/>
                    </a:lnTo>
                    <a:lnTo>
                      <a:pt x="2559791" y="0"/>
                    </a:lnTo>
                    <a:lnTo>
                      <a:pt x="2664428" y="0"/>
                    </a:lnTo>
                    <a:lnTo>
                      <a:pt x="2673062" y="0"/>
                    </a:lnTo>
                    <a:lnTo>
                      <a:pt x="2714794" y="0"/>
                    </a:lnTo>
                    <a:lnTo>
                      <a:pt x="2720756" y="0"/>
                    </a:lnTo>
                    <a:lnTo>
                      <a:pt x="2737766" y="0"/>
                    </a:lnTo>
                    <a:lnTo>
                      <a:pt x="2759069" y="0"/>
                    </a:lnTo>
                    <a:lnTo>
                      <a:pt x="2863706" y="0"/>
                    </a:lnTo>
                    <a:lnTo>
                      <a:pt x="2872340" y="0"/>
                    </a:lnTo>
                    <a:lnTo>
                      <a:pt x="2914072" y="0"/>
                    </a:lnTo>
                    <a:lnTo>
                      <a:pt x="2920034" y="0"/>
                    </a:lnTo>
                    <a:lnTo>
                      <a:pt x="2958347" y="0"/>
                    </a:lnTo>
                    <a:cubicBezTo>
                      <a:pt x="3119312" y="0"/>
                      <a:pt x="3119312" y="0"/>
                      <a:pt x="3119312" y="0"/>
                    </a:cubicBezTo>
                    <a:cubicBezTo>
                      <a:pt x="3146565" y="0"/>
                      <a:pt x="3179269" y="19088"/>
                      <a:pt x="3192896" y="42265"/>
                    </a:cubicBezTo>
                    <a:cubicBezTo>
                      <a:pt x="3383669" y="372888"/>
                      <a:pt x="3383669" y="372888"/>
                      <a:pt x="3383669" y="372888"/>
                    </a:cubicBezTo>
                    <a:cubicBezTo>
                      <a:pt x="3397295" y="396066"/>
                      <a:pt x="3397295" y="434241"/>
                      <a:pt x="3383669" y="457418"/>
                    </a:cubicBezTo>
                    <a:cubicBezTo>
                      <a:pt x="3192896" y="788041"/>
                      <a:pt x="3192896" y="788041"/>
                      <a:pt x="3192896" y="788041"/>
                    </a:cubicBezTo>
                    <a:cubicBezTo>
                      <a:pt x="3179269" y="811219"/>
                      <a:pt x="3146565" y="830306"/>
                      <a:pt x="3119312" y="830306"/>
                    </a:cubicBezTo>
                    <a:close/>
                  </a:path>
                </a:pathLst>
              </a:custGeom>
              <a:solidFill>
                <a:sysClr val="window" lastClr="FFFFFF">
                  <a:alpha val="0"/>
                </a:sysClr>
              </a:solidFill>
              <a:ln w="38100">
                <a:gradFill flip="none" rotWithShape="1">
                  <a:gsLst>
                    <a:gs pos="100000">
                      <a:sysClr val="window" lastClr="FFFFFF"/>
                    </a:gs>
                    <a:gs pos="0">
                      <a:srgbClr val="B6B6B6"/>
                    </a:gs>
                  </a:gsLst>
                  <a:lin ang="2700000" scaled="1"/>
                  <a:tileRect/>
                </a:gradFill>
              </a:ln>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nvGrpSpPr>
            <p:cNvPr id="20" name="组合 19"/>
            <p:cNvGrpSpPr/>
            <p:nvPr/>
          </p:nvGrpSpPr>
          <p:grpSpPr>
            <a:xfrm>
              <a:off x="1914358" y="1162488"/>
              <a:ext cx="2851199" cy="738664"/>
              <a:chOff x="2579929" y="1209776"/>
              <a:chExt cx="3801597" cy="984886"/>
            </a:xfrm>
          </p:grpSpPr>
          <p:sp>
            <p:nvSpPr>
              <p:cNvPr id="21" name="文本框 19"/>
              <p:cNvSpPr txBox="1"/>
              <p:nvPr/>
            </p:nvSpPr>
            <p:spPr>
              <a:xfrm>
                <a:off x="2579929" y="1209776"/>
                <a:ext cx="1320559" cy="984886"/>
              </a:xfrm>
              <a:prstGeom prst="rect">
                <a:avLst/>
              </a:prstGeom>
              <a:noFill/>
            </p:spPr>
            <p:txBody>
              <a:bodyPr wrap="square" rtlCol="0">
                <a:spAutoFit/>
              </a:bodyPr>
              <a:lstStyle/>
              <a:p>
                <a:pPr algn="ctr"/>
                <a:r>
                  <a:rPr lang="en-US" altLang="zh-CN" sz="4200" dirty="0">
                    <a:solidFill>
                      <a:srgbClr val="005A9E"/>
                    </a:solidFill>
                    <a:effectLst>
                      <a:innerShdw blurRad="63500" dist="50800" dir="13500000">
                        <a:prstClr val="black">
                          <a:alpha val="50000"/>
                        </a:prstClr>
                      </a:innerShdw>
                    </a:effectLst>
                    <a:cs typeface="+mn-ea"/>
                    <a:sym typeface="+mn-lt"/>
                  </a:rPr>
                  <a:t>01</a:t>
                </a:r>
                <a:endParaRPr lang="zh-CN" altLang="en-US" sz="4200" dirty="0">
                  <a:solidFill>
                    <a:srgbClr val="005A9E"/>
                  </a:solidFill>
                  <a:effectLst>
                    <a:innerShdw blurRad="63500" dist="50800" dir="13500000">
                      <a:prstClr val="black">
                        <a:alpha val="50000"/>
                      </a:prstClr>
                    </a:innerShdw>
                  </a:effectLst>
                  <a:cs typeface="+mn-ea"/>
                  <a:sym typeface="+mn-lt"/>
                </a:endParaRPr>
              </a:p>
            </p:txBody>
          </p:sp>
          <p:sp>
            <p:nvSpPr>
              <p:cNvPr id="22" name="文本框 20"/>
              <p:cNvSpPr txBox="1"/>
              <p:nvPr/>
            </p:nvSpPr>
            <p:spPr>
              <a:xfrm>
                <a:off x="3601842" y="1425217"/>
                <a:ext cx="2779684" cy="492443"/>
              </a:xfrm>
              <a:prstGeom prst="rect">
                <a:avLst/>
              </a:prstGeom>
              <a:noFill/>
            </p:spPr>
            <p:txBody>
              <a:bodyPr wrap="square" rtlCol="0">
                <a:spAutoFit/>
              </a:bodyPr>
              <a:lstStyle/>
              <a:p>
                <a:r>
                  <a:rPr lang="zh-CN" altLang="en-US" dirty="0" smtClean="0">
                    <a:solidFill>
                      <a:prstClr val="black">
                        <a:lumMod val="65000"/>
                        <a:lumOff val="35000"/>
                      </a:prstClr>
                    </a:solidFill>
                    <a:cs typeface="+mn-ea"/>
                  </a:rPr>
                  <a:t>网络结构</a:t>
                </a:r>
                <a:r>
                  <a:rPr lang="zh-CN" altLang="en-US" dirty="0">
                    <a:solidFill>
                      <a:prstClr val="black">
                        <a:lumMod val="65000"/>
                        <a:lumOff val="35000"/>
                      </a:prstClr>
                    </a:solidFill>
                    <a:cs typeface="+mn-ea"/>
                  </a:rPr>
                  <a:t>设计阶段</a:t>
                </a:r>
                <a:endParaRPr lang="zh-CN" altLang="en-US" dirty="0">
                  <a:solidFill>
                    <a:prstClr val="black">
                      <a:lumMod val="65000"/>
                      <a:lumOff val="35000"/>
                    </a:prstClr>
                  </a:solidFill>
                  <a:cs typeface="+mn-ea"/>
                  <a:sym typeface="+mn-lt"/>
                </a:endParaRPr>
              </a:p>
            </p:txBody>
          </p:sp>
        </p:grpSp>
      </p:grpSp>
      <p:grpSp>
        <p:nvGrpSpPr>
          <p:cNvPr id="33" name="组合 32"/>
          <p:cNvGrpSpPr/>
          <p:nvPr/>
        </p:nvGrpSpPr>
        <p:grpSpPr>
          <a:xfrm>
            <a:off x="2787106" y="2323563"/>
            <a:ext cx="3529208" cy="1212771"/>
            <a:chOff x="2842223" y="2203275"/>
            <a:chExt cx="3529208" cy="1212771"/>
          </a:xfrm>
        </p:grpSpPr>
        <p:grpSp>
          <p:nvGrpSpPr>
            <p:cNvPr id="12" name="组合 11"/>
            <p:cNvGrpSpPr/>
            <p:nvPr/>
          </p:nvGrpSpPr>
          <p:grpSpPr>
            <a:xfrm>
              <a:off x="2842223" y="2203275"/>
              <a:ext cx="3529208" cy="1212771"/>
              <a:chOff x="2339420" y="1012876"/>
              <a:chExt cx="3147692" cy="1081668"/>
            </a:xfrm>
          </p:grpSpPr>
          <p:sp>
            <p:nvSpPr>
              <p:cNvPr id="13" name="任意多边形 12"/>
              <p:cNvSpPr>
                <a:spLocks/>
              </p:cNvSpPr>
              <p:nvPr/>
            </p:nvSpPr>
            <p:spPr bwMode="auto">
              <a:xfrm rot="10800000">
                <a:off x="2339422" y="1012876"/>
                <a:ext cx="3147690" cy="1074074"/>
              </a:xfrm>
              <a:custGeom>
                <a:avLst/>
                <a:gdLst>
                  <a:gd name="connsiteX0" fmla="*/ 3494407 w 4138458"/>
                  <a:gd name="connsiteY0" fmla="*/ 1121227 h 1412149"/>
                  <a:gd name="connsiteX1" fmla="*/ 3567991 w 4138458"/>
                  <a:gd name="connsiteY1" fmla="*/ 1078962 h 1412149"/>
                  <a:gd name="connsiteX2" fmla="*/ 3758764 w 4138458"/>
                  <a:gd name="connsiteY2" fmla="*/ 748339 h 1412149"/>
                  <a:gd name="connsiteX3" fmla="*/ 3758764 w 4138458"/>
                  <a:gd name="connsiteY3" fmla="*/ 663809 h 1412149"/>
                  <a:gd name="connsiteX4" fmla="*/ 3567991 w 4138458"/>
                  <a:gd name="connsiteY4" fmla="*/ 333186 h 1412149"/>
                  <a:gd name="connsiteX5" fmla="*/ 3494407 w 4138458"/>
                  <a:gd name="connsiteY5" fmla="*/ 290921 h 1412149"/>
                  <a:gd name="connsiteX6" fmla="*/ 3333442 w 4138458"/>
                  <a:gd name="connsiteY6" fmla="*/ 290921 h 1412149"/>
                  <a:gd name="connsiteX7" fmla="*/ 3295129 w 4138458"/>
                  <a:gd name="connsiteY7" fmla="*/ 290921 h 1412149"/>
                  <a:gd name="connsiteX8" fmla="*/ 3289167 w 4138458"/>
                  <a:gd name="connsiteY8" fmla="*/ 290921 h 1412149"/>
                  <a:gd name="connsiteX9" fmla="*/ 3247435 w 4138458"/>
                  <a:gd name="connsiteY9" fmla="*/ 290921 h 1412149"/>
                  <a:gd name="connsiteX10" fmla="*/ 3238801 w 4138458"/>
                  <a:gd name="connsiteY10" fmla="*/ 290921 h 1412149"/>
                  <a:gd name="connsiteX11" fmla="*/ 3134164 w 4138458"/>
                  <a:gd name="connsiteY11" fmla="*/ 290921 h 1412149"/>
                  <a:gd name="connsiteX12" fmla="*/ 3112861 w 4138458"/>
                  <a:gd name="connsiteY12" fmla="*/ 290921 h 1412149"/>
                  <a:gd name="connsiteX13" fmla="*/ 3095851 w 4138458"/>
                  <a:gd name="connsiteY13" fmla="*/ 290921 h 1412149"/>
                  <a:gd name="connsiteX14" fmla="*/ 3089889 w 4138458"/>
                  <a:gd name="connsiteY14" fmla="*/ 290921 h 1412149"/>
                  <a:gd name="connsiteX15" fmla="*/ 3048157 w 4138458"/>
                  <a:gd name="connsiteY15" fmla="*/ 290921 h 1412149"/>
                  <a:gd name="connsiteX16" fmla="*/ 3039523 w 4138458"/>
                  <a:gd name="connsiteY16" fmla="*/ 290921 h 1412149"/>
                  <a:gd name="connsiteX17" fmla="*/ 2934886 w 4138458"/>
                  <a:gd name="connsiteY17" fmla="*/ 290921 h 1412149"/>
                  <a:gd name="connsiteX18" fmla="*/ 2913583 w 4138458"/>
                  <a:gd name="connsiteY18" fmla="*/ 290921 h 1412149"/>
                  <a:gd name="connsiteX19" fmla="*/ 2840245 w 4138458"/>
                  <a:gd name="connsiteY19" fmla="*/ 290921 h 1412149"/>
                  <a:gd name="connsiteX20" fmla="*/ 2714305 w 4138458"/>
                  <a:gd name="connsiteY20" fmla="*/ 290921 h 1412149"/>
                  <a:gd name="connsiteX21" fmla="*/ 2709913 w 4138458"/>
                  <a:gd name="connsiteY21" fmla="*/ 292233 h 1412149"/>
                  <a:gd name="connsiteX22" fmla="*/ 2705494 w 4138458"/>
                  <a:gd name="connsiteY22" fmla="*/ 290921 h 1412149"/>
                  <a:gd name="connsiteX23" fmla="*/ 2323948 w 4138458"/>
                  <a:gd name="connsiteY23" fmla="*/ 290921 h 1412149"/>
                  <a:gd name="connsiteX24" fmla="*/ 2319556 w 4138458"/>
                  <a:gd name="connsiteY24" fmla="*/ 292233 h 1412149"/>
                  <a:gd name="connsiteX25" fmla="*/ 2315137 w 4138458"/>
                  <a:gd name="connsiteY25" fmla="*/ 290921 h 1412149"/>
                  <a:gd name="connsiteX26" fmla="*/ 2059531 w 4138458"/>
                  <a:gd name="connsiteY26" fmla="*/ 290921 h 1412149"/>
                  <a:gd name="connsiteX27" fmla="*/ 1955409 w 4138458"/>
                  <a:gd name="connsiteY27" fmla="*/ 290921 h 1412149"/>
                  <a:gd name="connsiteX28" fmla="*/ 1949447 w 4138458"/>
                  <a:gd name="connsiteY28" fmla="*/ 290921 h 1412149"/>
                  <a:gd name="connsiteX29" fmla="*/ 1933591 w 4138458"/>
                  <a:gd name="connsiteY29" fmla="*/ 290921 h 1412149"/>
                  <a:gd name="connsiteX30" fmla="*/ 1907716 w 4138458"/>
                  <a:gd name="connsiteY30" fmla="*/ 290921 h 1412149"/>
                  <a:gd name="connsiteX31" fmla="*/ 1699803 w 4138458"/>
                  <a:gd name="connsiteY31" fmla="*/ 290921 h 1412149"/>
                  <a:gd name="connsiteX32" fmla="*/ 1666857 w 4138458"/>
                  <a:gd name="connsiteY32" fmla="*/ 290921 h 1412149"/>
                  <a:gd name="connsiteX33" fmla="*/ 1660895 w 4138458"/>
                  <a:gd name="connsiteY33" fmla="*/ 290921 h 1412149"/>
                  <a:gd name="connsiteX34" fmla="*/ 1619163 w 4138458"/>
                  <a:gd name="connsiteY34" fmla="*/ 290921 h 1412149"/>
                  <a:gd name="connsiteX35" fmla="*/ 1573863 w 4138458"/>
                  <a:gd name="connsiteY35" fmla="*/ 290921 h 1412149"/>
                  <a:gd name="connsiteX36" fmla="*/ 1508939 w 4138458"/>
                  <a:gd name="connsiteY36" fmla="*/ 290921 h 1412149"/>
                  <a:gd name="connsiteX37" fmla="*/ 1505892 w 4138458"/>
                  <a:gd name="connsiteY37" fmla="*/ 290921 h 1412149"/>
                  <a:gd name="connsiteX38" fmla="*/ 1502977 w 4138458"/>
                  <a:gd name="connsiteY38" fmla="*/ 290921 h 1412149"/>
                  <a:gd name="connsiteX39" fmla="*/ 1461246 w 4138458"/>
                  <a:gd name="connsiteY39" fmla="*/ 290921 h 1412149"/>
                  <a:gd name="connsiteX40" fmla="*/ 1411251 w 4138458"/>
                  <a:gd name="connsiteY40" fmla="*/ 290921 h 1412149"/>
                  <a:gd name="connsiteX41" fmla="*/ 1347974 w 4138458"/>
                  <a:gd name="connsiteY41" fmla="*/ 290921 h 1412149"/>
                  <a:gd name="connsiteX42" fmla="*/ 1285311 w 4138458"/>
                  <a:gd name="connsiteY42" fmla="*/ 290921 h 1412149"/>
                  <a:gd name="connsiteX43" fmla="*/ 1253333 w 4138458"/>
                  <a:gd name="connsiteY43" fmla="*/ 290921 h 1412149"/>
                  <a:gd name="connsiteX44" fmla="*/ 1173474 w 4138458"/>
                  <a:gd name="connsiteY44" fmla="*/ 290921 h 1412149"/>
                  <a:gd name="connsiteX45" fmla="*/ 1167512 w 4138458"/>
                  <a:gd name="connsiteY45" fmla="*/ 290921 h 1412149"/>
                  <a:gd name="connsiteX46" fmla="*/ 1127393 w 4138458"/>
                  <a:gd name="connsiteY46" fmla="*/ 290921 h 1412149"/>
                  <a:gd name="connsiteX47" fmla="*/ 1125780 w 4138458"/>
                  <a:gd name="connsiteY47" fmla="*/ 290921 h 1412149"/>
                  <a:gd name="connsiteX48" fmla="*/ 1030708 w 4138458"/>
                  <a:gd name="connsiteY48" fmla="*/ 290921 h 1412149"/>
                  <a:gd name="connsiteX49" fmla="*/ 1024746 w 4138458"/>
                  <a:gd name="connsiteY49" fmla="*/ 290921 h 1412149"/>
                  <a:gd name="connsiteX50" fmla="*/ 1012509 w 4138458"/>
                  <a:gd name="connsiteY50" fmla="*/ 290921 h 1412149"/>
                  <a:gd name="connsiteX51" fmla="*/ 983015 w 4138458"/>
                  <a:gd name="connsiteY51" fmla="*/ 290921 h 1412149"/>
                  <a:gd name="connsiteX52" fmla="*/ 917868 w 4138458"/>
                  <a:gd name="connsiteY52" fmla="*/ 290921 h 1412149"/>
                  <a:gd name="connsiteX53" fmla="*/ 869743 w 4138458"/>
                  <a:gd name="connsiteY53" fmla="*/ 290921 h 1412149"/>
                  <a:gd name="connsiteX54" fmla="*/ 791928 w 4138458"/>
                  <a:gd name="connsiteY54" fmla="*/ 290921 h 1412149"/>
                  <a:gd name="connsiteX55" fmla="*/ 775102 w 4138458"/>
                  <a:gd name="connsiteY55" fmla="*/ 290921 h 1412149"/>
                  <a:gd name="connsiteX56" fmla="*/ 649162 w 4138458"/>
                  <a:gd name="connsiteY56" fmla="*/ 290921 h 1412149"/>
                  <a:gd name="connsiteX57" fmla="*/ 575578 w 4138458"/>
                  <a:gd name="connsiteY57" fmla="*/ 333186 h 1412149"/>
                  <a:gd name="connsiteX58" fmla="*/ 384805 w 4138458"/>
                  <a:gd name="connsiteY58" fmla="*/ 663809 h 1412149"/>
                  <a:gd name="connsiteX59" fmla="*/ 384805 w 4138458"/>
                  <a:gd name="connsiteY59" fmla="*/ 748339 h 1412149"/>
                  <a:gd name="connsiteX60" fmla="*/ 575578 w 4138458"/>
                  <a:gd name="connsiteY60" fmla="*/ 1078962 h 1412149"/>
                  <a:gd name="connsiteX61" fmla="*/ 649162 w 4138458"/>
                  <a:gd name="connsiteY61" fmla="*/ 1121227 h 1412149"/>
                  <a:gd name="connsiteX62" fmla="*/ 791928 w 4138458"/>
                  <a:gd name="connsiteY62" fmla="*/ 1121227 h 1412149"/>
                  <a:gd name="connsiteX63" fmla="*/ 1030708 w 4138458"/>
                  <a:gd name="connsiteY63" fmla="*/ 1121227 h 1412149"/>
                  <a:gd name="connsiteX64" fmla="*/ 1127393 w 4138458"/>
                  <a:gd name="connsiteY64" fmla="*/ 1121227 h 1412149"/>
                  <a:gd name="connsiteX65" fmla="*/ 1173474 w 4138458"/>
                  <a:gd name="connsiteY65" fmla="*/ 1121227 h 1412149"/>
                  <a:gd name="connsiteX66" fmla="*/ 1285311 w 4138458"/>
                  <a:gd name="connsiteY66" fmla="*/ 1121227 h 1412149"/>
                  <a:gd name="connsiteX67" fmla="*/ 1508939 w 4138458"/>
                  <a:gd name="connsiteY67" fmla="*/ 1121227 h 1412149"/>
                  <a:gd name="connsiteX68" fmla="*/ 1573863 w 4138458"/>
                  <a:gd name="connsiteY68" fmla="*/ 1121227 h 1412149"/>
                  <a:gd name="connsiteX69" fmla="*/ 1666857 w 4138458"/>
                  <a:gd name="connsiteY69" fmla="*/ 1121227 h 1412149"/>
                  <a:gd name="connsiteX70" fmla="*/ 1933591 w 4138458"/>
                  <a:gd name="connsiteY70" fmla="*/ 1121227 h 1412149"/>
                  <a:gd name="connsiteX71" fmla="*/ 1955409 w 4138458"/>
                  <a:gd name="connsiteY71" fmla="*/ 1121227 h 1412149"/>
                  <a:gd name="connsiteX72" fmla="*/ 2315137 w 4138458"/>
                  <a:gd name="connsiteY72" fmla="*/ 1121227 h 1412149"/>
                  <a:gd name="connsiteX73" fmla="*/ 2319556 w 4138458"/>
                  <a:gd name="connsiteY73" fmla="*/ 1119915 h 1412149"/>
                  <a:gd name="connsiteX74" fmla="*/ 2323948 w 4138458"/>
                  <a:gd name="connsiteY74" fmla="*/ 1121227 h 1412149"/>
                  <a:gd name="connsiteX75" fmla="*/ 2705494 w 4138458"/>
                  <a:gd name="connsiteY75" fmla="*/ 1121227 h 1412149"/>
                  <a:gd name="connsiteX76" fmla="*/ 2709913 w 4138458"/>
                  <a:gd name="connsiteY76" fmla="*/ 1119915 h 1412149"/>
                  <a:gd name="connsiteX77" fmla="*/ 2714305 w 4138458"/>
                  <a:gd name="connsiteY77" fmla="*/ 1121227 h 1412149"/>
                  <a:gd name="connsiteX78" fmla="*/ 2913583 w 4138458"/>
                  <a:gd name="connsiteY78" fmla="*/ 1121227 h 1412149"/>
                  <a:gd name="connsiteX79" fmla="*/ 3095851 w 4138458"/>
                  <a:gd name="connsiteY79" fmla="*/ 1121227 h 1412149"/>
                  <a:gd name="connsiteX80" fmla="*/ 3112861 w 4138458"/>
                  <a:gd name="connsiteY80" fmla="*/ 1121227 h 1412149"/>
                  <a:gd name="connsiteX81" fmla="*/ 3295129 w 4138458"/>
                  <a:gd name="connsiteY81" fmla="*/ 1121227 h 1412149"/>
                  <a:gd name="connsiteX82" fmla="*/ 3671470 w 4138458"/>
                  <a:gd name="connsiteY82" fmla="*/ 1412149 h 1412149"/>
                  <a:gd name="connsiteX83" fmla="*/ 3163470 w 4138458"/>
                  <a:gd name="connsiteY83" fmla="*/ 1412149 h 1412149"/>
                  <a:gd name="connsiteX84" fmla="*/ 3022552 w 4138458"/>
                  <a:gd name="connsiteY84" fmla="*/ 1412149 h 1412149"/>
                  <a:gd name="connsiteX85" fmla="*/ 2554799 w 4138458"/>
                  <a:gd name="connsiteY85" fmla="*/ 1412149 h 1412149"/>
                  <a:gd name="connsiteX86" fmla="*/ 2514552 w 4138458"/>
                  <a:gd name="connsiteY86" fmla="*/ 1412149 h 1412149"/>
                  <a:gd name="connsiteX87" fmla="*/ 2266137 w 4138458"/>
                  <a:gd name="connsiteY87" fmla="*/ 1412149 h 1412149"/>
                  <a:gd name="connsiteX88" fmla="*/ 1905881 w 4138458"/>
                  <a:gd name="connsiteY88" fmla="*/ 1412149 h 1412149"/>
                  <a:gd name="connsiteX89" fmla="*/ 1809866 w 4138458"/>
                  <a:gd name="connsiteY89" fmla="*/ 1412149 h 1412149"/>
                  <a:gd name="connsiteX90" fmla="*/ 1617219 w 4138458"/>
                  <a:gd name="connsiteY90" fmla="*/ 1412149 h 1412149"/>
                  <a:gd name="connsiteX91" fmla="*/ 1489857 w 4138458"/>
                  <a:gd name="connsiteY91" fmla="*/ 1412149 h 1412149"/>
                  <a:gd name="connsiteX92" fmla="*/ 1301866 w 4138458"/>
                  <a:gd name="connsiteY92" fmla="*/ 1412149 h 1412149"/>
                  <a:gd name="connsiteX93" fmla="*/ 1160948 w 4138458"/>
                  <a:gd name="connsiteY93" fmla="*/ 1412149 h 1412149"/>
                  <a:gd name="connsiteX94" fmla="*/ 1115038 w 4138458"/>
                  <a:gd name="connsiteY94" fmla="*/ 1412149 h 1412149"/>
                  <a:gd name="connsiteX95" fmla="*/ 840939 w 4138458"/>
                  <a:gd name="connsiteY95" fmla="*/ 1412149 h 1412149"/>
                  <a:gd name="connsiteX96" fmla="*/ 652948 w 4138458"/>
                  <a:gd name="connsiteY96" fmla="*/ 1412149 h 1412149"/>
                  <a:gd name="connsiteX97" fmla="*/ 466120 w 4138458"/>
                  <a:gd name="connsiteY97" fmla="*/ 1412149 h 1412149"/>
                  <a:gd name="connsiteX98" fmla="*/ 340972 w 4138458"/>
                  <a:gd name="connsiteY98" fmla="*/ 1340266 h 1412149"/>
                  <a:gd name="connsiteX99" fmla="*/ 16513 w 4138458"/>
                  <a:gd name="connsiteY99" fmla="*/ 777957 h 1412149"/>
                  <a:gd name="connsiteX100" fmla="*/ 16513 w 4138458"/>
                  <a:gd name="connsiteY100" fmla="*/ 634192 h 1412149"/>
                  <a:gd name="connsiteX101" fmla="*/ 340972 w 4138458"/>
                  <a:gd name="connsiteY101" fmla="*/ 71883 h 1412149"/>
                  <a:gd name="connsiteX102" fmla="*/ 466120 w 4138458"/>
                  <a:gd name="connsiteY102" fmla="*/ 0 h 1412149"/>
                  <a:gd name="connsiteX103" fmla="*/ 652948 w 4138458"/>
                  <a:gd name="connsiteY103" fmla="*/ 0 h 1412149"/>
                  <a:gd name="connsiteX104" fmla="*/ 680314 w 4138458"/>
                  <a:gd name="connsiteY104" fmla="*/ 0 h 1412149"/>
                  <a:gd name="connsiteX105" fmla="*/ 840939 w 4138458"/>
                  <a:gd name="connsiteY105" fmla="*/ 0 h 1412149"/>
                  <a:gd name="connsiteX106" fmla="*/ 841276 w 4138458"/>
                  <a:gd name="connsiteY106" fmla="*/ 0 h 1412149"/>
                  <a:gd name="connsiteX107" fmla="*/ 867142 w 4138458"/>
                  <a:gd name="connsiteY107" fmla="*/ 0 h 1412149"/>
                  <a:gd name="connsiteX108" fmla="*/ 956611 w 4138458"/>
                  <a:gd name="connsiteY108" fmla="*/ 0 h 1412149"/>
                  <a:gd name="connsiteX109" fmla="*/ 1028104 w 4138458"/>
                  <a:gd name="connsiteY109" fmla="*/ 0 h 1412149"/>
                  <a:gd name="connsiteX110" fmla="*/ 1033923 w 4138458"/>
                  <a:gd name="connsiteY110" fmla="*/ 0 h 1412149"/>
                  <a:gd name="connsiteX111" fmla="*/ 1055133 w 4138458"/>
                  <a:gd name="connsiteY111" fmla="*/ 0 h 1412149"/>
                  <a:gd name="connsiteX112" fmla="*/ 1080817 w 4138458"/>
                  <a:gd name="connsiteY112" fmla="*/ 0 h 1412149"/>
                  <a:gd name="connsiteX113" fmla="*/ 1115038 w 4138458"/>
                  <a:gd name="connsiteY113" fmla="*/ 0 h 1412149"/>
                  <a:gd name="connsiteX114" fmla="*/ 1143439 w 4138458"/>
                  <a:gd name="connsiteY114" fmla="*/ 0 h 1412149"/>
                  <a:gd name="connsiteX115" fmla="*/ 1160948 w 4138458"/>
                  <a:gd name="connsiteY115" fmla="*/ 0 h 1412149"/>
                  <a:gd name="connsiteX116" fmla="*/ 1216095 w 4138458"/>
                  <a:gd name="connsiteY116" fmla="*/ 0 h 1412149"/>
                  <a:gd name="connsiteX117" fmla="*/ 1220751 w 4138458"/>
                  <a:gd name="connsiteY117" fmla="*/ 0 h 1412149"/>
                  <a:gd name="connsiteX118" fmla="*/ 1267645 w 4138458"/>
                  <a:gd name="connsiteY118" fmla="*/ 0 h 1412149"/>
                  <a:gd name="connsiteX119" fmla="*/ 1291726 w 4138458"/>
                  <a:gd name="connsiteY119" fmla="*/ 0 h 1412149"/>
                  <a:gd name="connsiteX120" fmla="*/ 1301866 w 4138458"/>
                  <a:gd name="connsiteY120" fmla="*/ 0 h 1412149"/>
                  <a:gd name="connsiteX121" fmla="*/ 1331430 w 4138458"/>
                  <a:gd name="connsiteY121" fmla="*/ 0 h 1412149"/>
                  <a:gd name="connsiteX122" fmla="*/ 1375142 w 4138458"/>
                  <a:gd name="connsiteY122" fmla="*/ 0 h 1412149"/>
                  <a:gd name="connsiteX123" fmla="*/ 1408742 w 4138458"/>
                  <a:gd name="connsiteY123" fmla="*/ 0 h 1412149"/>
                  <a:gd name="connsiteX124" fmla="*/ 1455636 w 4138458"/>
                  <a:gd name="connsiteY124" fmla="*/ 0 h 1412149"/>
                  <a:gd name="connsiteX125" fmla="*/ 1479717 w 4138458"/>
                  <a:gd name="connsiteY125" fmla="*/ 0 h 1412149"/>
                  <a:gd name="connsiteX126" fmla="*/ 1489857 w 4138458"/>
                  <a:gd name="connsiteY126" fmla="*/ 0 h 1412149"/>
                  <a:gd name="connsiteX127" fmla="*/ 1536104 w 4138458"/>
                  <a:gd name="connsiteY127" fmla="*/ 0 h 1412149"/>
                  <a:gd name="connsiteX128" fmla="*/ 1617219 w 4138458"/>
                  <a:gd name="connsiteY128" fmla="*/ 0 h 1412149"/>
                  <a:gd name="connsiteX129" fmla="*/ 1651439 w 4138458"/>
                  <a:gd name="connsiteY129" fmla="*/ 0 h 1412149"/>
                  <a:gd name="connsiteX130" fmla="*/ 1728751 w 4138458"/>
                  <a:gd name="connsiteY130" fmla="*/ 0 h 1412149"/>
                  <a:gd name="connsiteX131" fmla="*/ 1775645 w 4138458"/>
                  <a:gd name="connsiteY131" fmla="*/ 0 h 1412149"/>
                  <a:gd name="connsiteX132" fmla="*/ 1799726 w 4138458"/>
                  <a:gd name="connsiteY132" fmla="*/ 0 h 1412149"/>
                  <a:gd name="connsiteX133" fmla="*/ 1809866 w 4138458"/>
                  <a:gd name="connsiteY133" fmla="*/ 0 h 1412149"/>
                  <a:gd name="connsiteX134" fmla="*/ 1831413 w 4138458"/>
                  <a:gd name="connsiteY134" fmla="*/ 0 h 1412149"/>
                  <a:gd name="connsiteX135" fmla="*/ 1905881 w 4138458"/>
                  <a:gd name="connsiteY135" fmla="*/ 0 h 1412149"/>
                  <a:gd name="connsiteX136" fmla="*/ 1992375 w 4138458"/>
                  <a:gd name="connsiteY136" fmla="*/ 0 h 1412149"/>
                  <a:gd name="connsiteX137" fmla="*/ 2107709 w 4138458"/>
                  <a:gd name="connsiteY137" fmla="*/ 0 h 1412149"/>
                  <a:gd name="connsiteX138" fmla="*/ 2120075 w 4138458"/>
                  <a:gd name="connsiteY138" fmla="*/ 0 h 1412149"/>
                  <a:gd name="connsiteX139" fmla="*/ 2185022 w 4138458"/>
                  <a:gd name="connsiteY139" fmla="*/ 0 h 1412149"/>
                  <a:gd name="connsiteX140" fmla="*/ 2231916 w 4138458"/>
                  <a:gd name="connsiteY140" fmla="*/ 0 h 1412149"/>
                  <a:gd name="connsiteX141" fmla="*/ 2255997 w 4138458"/>
                  <a:gd name="connsiteY141" fmla="*/ 0 h 1412149"/>
                  <a:gd name="connsiteX142" fmla="*/ 2266137 w 4138458"/>
                  <a:gd name="connsiteY142" fmla="*/ 0 h 1412149"/>
                  <a:gd name="connsiteX143" fmla="*/ 2281036 w 4138458"/>
                  <a:gd name="connsiteY143" fmla="*/ 0 h 1412149"/>
                  <a:gd name="connsiteX144" fmla="*/ 2473684 w 4138458"/>
                  <a:gd name="connsiteY144" fmla="*/ 0 h 1412149"/>
                  <a:gd name="connsiteX145" fmla="*/ 2514552 w 4138458"/>
                  <a:gd name="connsiteY145" fmla="*/ 0 h 1412149"/>
                  <a:gd name="connsiteX146" fmla="*/ 2520578 w 4138458"/>
                  <a:gd name="connsiteY146" fmla="*/ 0 h 1412149"/>
                  <a:gd name="connsiteX147" fmla="*/ 2544659 w 4138458"/>
                  <a:gd name="connsiteY147" fmla="*/ 0 h 1412149"/>
                  <a:gd name="connsiteX148" fmla="*/ 2554799 w 4138458"/>
                  <a:gd name="connsiteY148" fmla="*/ 0 h 1412149"/>
                  <a:gd name="connsiteX149" fmla="*/ 2680485 w 4138458"/>
                  <a:gd name="connsiteY149" fmla="*/ 0 h 1412149"/>
                  <a:gd name="connsiteX150" fmla="*/ 3005042 w 4138458"/>
                  <a:gd name="connsiteY150" fmla="*/ 0 h 1412149"/>
                  <a:gd name="connsiteX151" fmla="*/ 3022552 w 4138458"/>
                  <a:gd name="connsiteY151" fmla="*/ 0 h 1412149"/>
                  <a:gd name="connsiteX152" fmla="*/ 3082355 w 4138458"/>
                  <a:gd name="connsiteY152" fmla="*/ 0 h 1412149"/>
                  <a:gd name="connsiteX153" fmla="*/ 3129249 w 4138458"/>
                  <a:gd name="connsiteY153" fmla="*/ 0 h 1412149"/>
                  <a:gd name="connsiteX154" fmla="*/ 3153330 w 4138458"/>
                  <a:gd name="connsiteY154" fmla="*/ 0 h 1412149"/>
                  <a:gd name="connsiteX155" fmla="*/ 3163470 w 4138458"/>
                  <a:gd name="connsiteY155" fmla="*/ 0 h 1412149"/>
                  <a:gd name="connsiteX156" fmla="*/ 3236746 w 4138458"/>
                  <a:gd name="connsiteY156" fmla="*/ 0 h 1412149"/>
                  <a:gd name="connsiteX157" fmla="*/ 3671470 w 4138458"/>
                  <a:gd name="connsiteY157" fmla="*/ 0 h 1412149"/>
                  <a:gd name="connsiteX158" fmla="*/ 3796617 w 4138458"/>
                  <a:gd name="connsiteY158" fmla="*/ 71883 h 1412149"/>
                  <a:gd name="connsiteX159" fmla="*/ 4121076 w 4138458"/>
                  <a:gd name="connsiteY159" fmla="*/ 634192 h 1412149"/>
                  <a:gd name="connsiteX160" fmla="*/ 4121076 w 4138458"/>
                  <a:gd name="connsiteY160" fmla="*/ 777957 h 1412149"/>
                  <a:gd name="connsiteX161" fmla="*/ 3796617 w 4138458"/>
                  <a:gd name="connsiteY161" fmla="*/ 1340266 h 1412149"/>
                  <a:gd name="connsiteX162" fmla="*/ 3671470 w 4138458"/>
                  <a:gd name="connsiteY162" fmla="*/ 1412149 h 141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4138458" h="1412149">
                    <a:moveTo>
                      <a:pt x="3494407" y="1121227"/>
                    </a:moveTo>
                    <a:cubicBezTo>
                      <a:pt x="3521660" y="1121227"/>
                      <a:pt x="3554364" y="1102140"/>
                      <a:pt x="3567991" y="1078962"/>
                    </a:cubicBezTo>
                    <a:cubicBezTo>
                      <a:pt x="3567991" y="1078962"/>
                      <a:pt x="3567991" y="1078962"/>
                      <a:pt x="3758764" y="748339"/>
                    </a:cubicBezTo>
                    <a:cubicBezTo>
                      <a:pt x="3772390" y="725162"/>
                      <a:pt x="3772390" y="686987"/>
                      <a:pt x="3758764" y="663809"/>
                    </a:cubicBezTo>
                    <a:cubicBezTo>
                      <a:pt x="3758764" y="663809"/>
                      <a:pt x="3758764" y="663809"/>
                      <a:pt x="3567991" y="333186"/>
                    </a:cubicBezTo>
                    <a:cubicBezTo>
                      <a:pt x="3554364" y="310009"/>
                      <a:pt x="3521660" y="290921"/>
                      <a:pt x="3494407" y="290921"/>
                    </a:cubicBezTo>
                    <a:cubicBezTo>
                      <a:pt x="3494407" y="290921"/>
                      <a:pt x="3494407" y="290921"/>
                      <a:pt x="3333442" y="290921"/>
                    </a:cubicBezTo>
                    <a:lnTo>
                      <a:pt x="3295129" y="290921"/>
                    </a:lnTo>
                    <a:lnTo>
                      <a:pt x="3289167" y="290921"/>
                    </a:lnTo>
                    <a:lnTo>
                      <a:pt x="3247435" y="290921"/>
                    </a:lnTo>
                    <a:lnTo>
                      <a:pt x="3238801" y="290921"/>
                    </a:lnTo>
                    <a:lnTo>
                      <a:pt x="3134164" y="290921"/>
                    </a:lnTo>
                    <a:lnTo>
                      <a:pt x="3112861" y="290921"/>
                    </a:lnTo>
                    <a:lnTo>
                      <a:pt x="3095851" y="290921"/>
                    </a:lnTo>
                    <a:lnTo>
                      <a:pt x="3089889" y="290921"/>
                    </a:lnTo>
                    <a:lnTo>
                      <a:pt x="3048157" y="290921"/>
                    </a:lnTo>
                    <a:lnTo>
                      <a:pt x="3039523" y="290921"/>
                    </a:lnTo>
                    <a:lnTo>
                      <a:pt x="2934886" y="290921"/>
                    </a:lnTo>
                    <a:lnTo>
                      <a:pt x="2913583" y="290921"/>
                    </a:lnTo>
                    <a:lnTo>
                      <a:pt x="2840245" y="290921"/>
                    </a:lnTo>
                    <a:cubicBezTo>
                      <a:pt x="2803730" y="290921"/>
                      <a:pt x="2761998" y="290921"/>
                      <a:pt x="2714305" y="290921"/>
                    </a:cubicBezTo>
                    <a:lnTo>
                      <a:pt x="2709913" y="292233"/>
                    </a:lnTo>
                    <a:lnTo>
                      <a:pt x="2705494" y="290921"/>
                    </a:lnTo>
                    <a:cubicBezTo>
                      <a:pt x="2705494" y="290921"/>
                      <a:pt x="2705494" y="290921"/>
                      <a:pt x="2323948" y="290921"/>
                    </a:cubicBezTo>
                    <a:lnTo>
                      <a:pt x="2319556" y="292233"/>
                    </a:lnTo>
                    <a:lnTo>
                      <a:pt x="2315137" y="290921"/>
                    </a:lnTo>
                    <a:cubicBezTo>
                      <a:pt x="2315137" y="290921"/>
                      <a:pt x="2315137" y="290921"/>
                      <a:pt x="2059531" y="290921"/>
                    </a:cubicBezTo>
                    <a:lnTo>
                      <a:pt x="1955409" y="290921"/>
                    </a:lnTo>
                    <a:lnTo>
                      <a:pt x="1949447" y="290921"/>
                    </a:lnTo>
                    <a:lnTo>
                      <a:pt x="1933591" y="290921"/>
                    </a:lnTo>
                    <a:lnTo>
                      <a:pt x="1907716" y="290921"/>
                    </a:lnTo>
                    <a:cubicBezTo>
                      <a:pt x="1871946" y="290921"/>
                      <a:pt x="1809348" y="290921"/>
                      <a:pt x="1699803" y="290921"/>
                    </a:cubicBezTo>
                    <a:lnTo>
                      <a:pt x="1666857" y="290921"/>
                    </a:lnTo>
                    <a:lnTo>
                      <a:pt x="1660895" y="290921"/>
                    </a:lnTo>
                    <a:lnTo>
                      <a:pt x="1619163" y="290921"/>
                    </a:lnTo>
                    <a:lnTo>
                      <a:pt x="1573863" y="290921"/>
                    </a:lnTo>
                    <a:lnTo>
                      <a:pt x="1508939" y="290921"/>
                    </a:lnTo>
                    <a:lnTo>
                      <a:pt x="1505892" y="290921"/>
                    </a:lnTo>
                    <a:lnTo>
                      <a:pt x="1502977" y="290921"/>
                    </a:lnTo>
                    <a:lnTo>
                      <a:pt x="1461246" y="290921"/>
                    </a:lnTo>
                    <a:lnTo>
                      <a:pt x="1411251" y="290921"/>
                    </a:lnTo>
                    <a:lnTo>
                      <a:pt x="1347974" y="290921"/>
                    </a:lnTo>
                    <a:lnTo>
                      <a:pt x="1285311" y="290921"/>
                    </a:lnTo>
                    <a:lnTo>
                      <a:pt x="1253333" y="290921"/>
                    </a:lnTo>
                    <a:lnTo>
                      <a:pt x="1173474" y="290921"/>
                    </a:lnTo>
                    <a:lnTo>
                      <a:pt x="1167512" y="290921"/>
                    </a:lnTo>
                    <a:lnTo>
                      <a:pt x="1127393" y="290921"/>
                    </a:lnTo>
                    <a:lnTo>
                      <a:pt x="1125780" y="290921"/>
                    </a:lnTo>
                    <a:lnTo>
                      <a:pt x="1030708" y="290921"/>
                    </a:lnTo>
                    <a:cubicBezTo>
                      <a:pt x="1030708" y="290921"/>
                      <a:pt x="1030708" y="290921"/>
                      <a:pt x="1024746" y="290921"/>
                    </a:cubicBezTo>
                    <a:lnTo>
                      <a:pt x="1012509" y="290921"/>
                    </a:lnTo>
                    <a:lnTo>
                      <a:pt x="983015" y="290921"/>
                    </a:lnTo>
                    <a:lnTo>
                      <a:pt x="917868" y="290921"/>
                    </a:lnTo>
                    <a:lnTo>
                      <a:pt x="869743" y="290921"/>
                    </a:lnTo>
                    <a:lnTo>
                      <a:pt x="791928" y="290921"/>
                    </a:lnTo>
                    <a:lnTo>
                      <a:pt x="775102" y="290921"/>
                    </a:lnTo>
                    <a:cubicBezTo>
                      <a:pt x="738587" y="290921"/>
                      <a:pt x="696855" y="290921"/>
                      <a:pt x="649162" y="290921"/>
                    </a:cubicBezTo>
                    <a:cubicBezTo>
                      <a:pt x="622590" y="290921"/>
                      <a:pt x="589204" y="310009"/>
                      <a:pt x="575578" y="333186"/>
                    </a:cubicBezTo>
                    <a:cubicBezTo>
                      <a:pt x="575578" y="333186"/>
                      <a:pt x="575578" y="333186"/>
                      <a:pt x="384805" y="663809"/>
                    </a:cubicBezTo>
                    <a:cubicBezTo>
                      <a:pt x="371859" y="686987"/>
                      <a:pt x="371859" y="725162"/>
                      <a:pt x="384805" y="748339"/>
                    </a:cubicBezTo>
                    <a:cubicBezTo>
                      <a:pt x="384805" y="748339"/>
                      <a:pt x="384805" y="748339"/>
                      <a:pt x="575578" y="1078962"/>
                    </a:cubicBezTo>
                    <a:cubicBezTo>
                      <a:pt x="589204" y="1102140"/>
                      <a:pt x="622590" y="1121227"/>
                      <a:pt x="649162" y="1121227"/>
                    </a:cubicBezTo>
                    <a:lnTo>
                      <a:pt x="791928" y="1121227"/>
                    </a:lnTo>
                    <a:lnTo>
                      <a:pt x="1030708" y="1121227"/>
                    </a:lnTo>
                    <a:lnTo>
                      <a:pt x="1127393" y="1121227"/>
                    </a:lnTo>
                    <a:lnTo>
                      <a:pt x="1173474" y="1121227"/>
                    </a:lnTo>
                    <a:lnTo>
                      <a:pt x="1285311" y="1121227"/>
                    </a:lnTo>
                    <a:lnTo>
                      <a:pt x="1508939" y="1121227"/>
                    </a:lnTo>
                    <a:lnTo>
                      <a:pt x="1573863" y="1121227"/>
                    </a:lnTo>
                    <a:lnTo>
                      <a:pt x="1666857" y="1121227"/>
                    </a:lnTo>
                    <a:lnTo>
                      <a:pt x="1933591" y="1121227"/>
                    </a:lnTo>
                    <a:lnTo>
                      <a:pt x="1955409" y="1121227"/>
                    </a:lnTo>
                    <a:lnTo>
                      <a:pt x="2315137" y="1121227"/>
                    </a:lnTo>
                    <a:lnTo>
                      <a:pt x="2319556" y="1119915"/>
                    </a:lnTo>
                    <a:lnTo>
                      <a:pt x="2323948" y="1121227"/>
                    </a:lnTo>
                    <a:lnTo>
                      <a:pt x="2705494" y="1121227"/>
                    </a:lnTo>
                    <a:lnTo>
                      <a:pt x="2709913" y="1119915"/>
                    </a:lnTo>
                    <a:lnTo>
                      <a:pt x="2714305" y="1121227"/>
                    </a:lnTo>
                    <a:lnTo>
                      <a:pt x="2913583" y="1121227"/>
                    </a:lnTo>
                    <a:lnTo>
                      <a:pt x="3095851" y="1121227"/>
                    </a:lnTo>
                    <a:lnTo>
                      <a:pt x="3112861" y="1121227"/>
                    </a:lnTo>
                    <a:lnTo>
                      <a:pt x="3295129" y="1121227"/>
                    </a:lnTo>
                    <a:close/>
                    <a:moveTo>
                      <a:pt x="3671470" y="1412149"/>
                    </a:moveTo>
                    <a:lnTo>
                      <a:pt x="3163470" y="1412149"/>
                    </a:lnTo>
                    <a:lnTo>
                      <a:pt x="3022552" y="1412149"/>
                    </a:lnTo>
                    <a:lnTo>
                      <a:pt x="2554799" y="1412149"/>
                    </a:lnTo>
                    <a:lnTo>
                      <a:pt x="2514552" y="1412149"/>
                    </a:lnTo>
                    <a:lnTo>
                      <a:pt x="2266137" y="1412149"/>
                    </a:lnTo>
                    <a:lnTo>
                      <a:pt x="1905881" y="1412149"/>
                    </a:lnTo>
                    <a:lnTo>
                      <a:pt x="1809866" y="1412149"/>
                    </a:lnTo>
                    <a:lnTo>
                      <a:pt x="1617219" y="1412149"/>
                    </a:lnTo>
                    <a:lnTo>
                      <a:pt x="1489857" y="1412149"/>
                    </a:lnTo>
                    <a:lnTo>
                      <a:pt x="1301866" y="1412149"/>
                    </a:lnTo>
                    <a:lnTo>
                      <a:pt x="1160948" y="1412149"/>
                    </a:lnTo>
                    <a:lnTo>
                      <a:pt x="1115038" y="1412149"/>
                    </a:lnTo>
                    <a:lnTo>
                      <a:pt x="840939" y="1412149"/>
                    </a:lnTo>
                    <a:lnTo>
                      <a:pt x="652948" y="1412149"/>
                    </a:lnTo>
                    <a:lnTo>
                      <a:pt x="466120" y="1412149"/>
                    </a:lnTo>
                    <a:cubicBezTo>
                      <a:pt x="420928" y="1412149"/>
                      <a:pt x="364147" y="1379686"/>
                      <a:pt x="340972" y="1340266"/>
                    </a:cubicBezTo>
                    <a:cubicBezTo>
                      <a:pt x="16513" y="777957"/>
                      <a:pt x="16513" y="777957"/>
                      <a:pt x="16513" y="777957"/>
                    </a:cubicBezTo>
                    <a:cubicBezTo>
                      <a:pt x="-5504" y="738538"/>
                      <a:pt x="-5504" y="673611"/>
                      <a:pt x="16513" y="634192"/>
                    </a:cubicBezTo>
                    <a:cubicBezTo>
                      <a:pt x="340972" y="71883"/>
                      <a:pt x="340972" y="71883"/>
                      <a:pt x="340972" y="71883"/>
                    </a:cubicBezTo>
                    <a:cubicBezTo>
                      <a:pt x="364147" y="32463"/>
                      <a:pt x="420928" y="0"/>
                      <a:pt x="466120" y="0"/>
                    </a:cubicBezTo>
                    <a:lnTo>
                      <a:pt x="652948" y="0"/>
                    </a:lnTo>
                    <a:lnTo>
                      <a:pt x="680314" y="0"/>
                    </a:lnTo>
                    <a:lnTo>
                      <a:pt x="840939" y="0"/>
                    </a:lnTo>
                    <a:lnTo>
                      <a:pt x="841276" y="0"/>
                    </a:lnTo>
                    <a:lnTo>
                      <a:pt x="867142" y="0"/>
                    </a:lnTo>
                    <a:lnTo>
                      <a:pt x="956611" y="0"/>
                    </a:lnTo>
                    <a:lnTo>
                      <a:pt x="1028104" y="0"/>
                    </a:lnTo>
                    <a:lnTo>
                      <a:pt x="1033923" y="0"/>
                    </a:lnTo>
                    <a:lnTo>
                      <a:pt x="1055133" y="0"/>
                    </a:lnTo>
                    <a:lnTo>
                      <a:pt x="1080817" y="0"/>
                    </a:lnTo>
                    <a:cubicBezTo>
                      <a:pt x="1115038" y="0"/>
                      <a:pt x="1115038" y="0"/>
                      <a:pt x="1115038" y="0"/>
                    </a:cubicBezTo>
                    <a:lnTo>
                      <a:pt x="1143439" y="0"/>
                    </a:lnTo>
                    <a:lnTo>
                      <a:pt x="1160948" y="0"/>
                    </a:lnTo>
                    <a:lnTo>
                      <a:pt x="1216095" y="0"/>
                    </a:lnTo>
                    <a:lnTo>
                      <a:pt x="1220751" y="0"/>
                    </a:lnTo>
                    <a:lnTo>
                      <a:pt x="1267645" y="0"/>
                    </a:lnTo>
                    <a:lnTo>
                      <a:pt x="1291726" y="0"/>
                    </a:lnTo>
                    <a:lnTo>
                      <a:pt x="1301866" y="0"/>
                    </a:lnTo>
                    <a:lnTo>
                      <a:pt x="1331430" y="0"/>
                    </a:lnTo>
                    <a:lnTo>
                      <a:pt x="1375142" y="0"/>
                    </a:lnTo>
                    <a:lnTo>
                      <a:pt x="1408742" y="0"/>
                    </a:lnTo>
                    <a:lnTo>
                      <a:pt x="1455636" y="0"/>
                    </a:lnTo>
                    <a:lnTo>
                      <a:pt x="1479717" y="0"/>
                    </a:lnTo>
                    <a:lnTo>
                      <a:pt x="1489857" y="0"/>
                    </a:lnTo>
                    <a:lnTo>
                      <a:pt x="1536104" y="0"/>
                    </a:lnTo>
                    <a:lnTo>
                      <a:pt x="1617219" y="0"/>
                    </a:lnTo>
                    <a:lnTo>
                      <a:pt x="1651439" y="0"/>
                    </a:lnTo>
                    <a:lnTo>
                      <a:pt x="1728751" y="0"/>
                    </a:lnTo>
                    <a:lnTo>
                      <a:pt x="1775645" y="0"/>
                    </a:lnTo>
                    <a:lnTo>
                      <a:pt x="1799726" y="0"/>
                    </a:lnTo>
                    <a:lnTo>
                      <a:pt x="1809866" y="0"/>
                    </a:lnTo>
                    <a:lnTo>
                      <a:pt x="1831413" y="0"/>
                    </a:lnTo>
                    <a:lnTo>
                      <a:pt x="1905881" y="0"/>
                    </a:lnTo>
                    <a:lnTo>
                      <a:pt x="1992375" y="0"/>
                    </a:lnTo>
                    <a:lnTo>
                      <a:pt x="2107709" y="0"/>
                    </a:lnTo>
                    <a:lnTo>
                      <a:pt x="2120075" y="0"/>
                    </a:lnTo>
                    <a:lnTo>
                      <a:pt x="2185022" y="0"/>
                    </a:lnTo>
                    <a:lnTo>
                      <a:pt x="2231916" y="0"/>
                    </a:lnTo>
                    <a:lnTo>
                      <a:pt x="2255997" y="0"/>
                    </a:lnTo>
                    <a:lnTo>
                      <a:pt x="2266137" y="0"/>
                    </a:lnTo>
                    <a:lnTo>
                      <a:pt x="2281036" y="0"/>
                    </a:lnTo>
                    <a:cubicBezTo>
                      <a:pt x="2372290" y="0"/>
                      <a:pt x="2433126" y="0"/>
                      <a:pt x="2473684" y="0"/>
                    </a:cubicBezTo>
                    <a:lnTo>
                      <a:pt x="2514552" y="0"/>
                    </a:lnTo>
                    <a:lnTo>
                      <a:pt x="2520578" y="0"/>
                    </a:lnTo>
                    <a:lnTo>
                      <a:pt x="2544659" y="0"/>
                    </a:lnTo>
                    <a:lnTo>
                      <a:pt x="2554799" y="0"/>
                    </a:lnTo>
                    <a:lnTo>
                      <a:pt x="2680485" y="0"/>
                    </a:lnTo>
                    <a:cubicBezTo>
                      <a:pt x="2830376" y="0"/>
                      <a:pt x="2933750" y="0"/>
                      <a:pt x="3005042" y="0"/>
                    </a:cubicBezTo>
                    <a:lnTo>
                      <a:pt x="3022552" y="0"/>
                    </a:lnTo>
                    <a:lnTo>
                      <a:pt x="3082355" y="0"/>
                    </a:lnTo>
                    <a:lnTo>
                      <a:pt x="3129249" y="0"/>
                    </a:lnTo>
                    <a:lnTo>
                      <a:pt x="3153330" y="0"/>
                    </a:lnTo>
                    <a:lnTo>
                      <a:pt x="3163470" y="0"/>
                    </a:lnTo>
                    <a:lnTo>
                      <a:pt x="3236746" y="0"/>
                    </a:lnTo>
                    <a:cubicBezTo>
                      <a:pt x="3671470" y="0"/>
                      <a:pt x="3671470" y="0"/>
                      <a:pt x="3671470" y="0"/>
                    </a:cubicBezTo>
                    <a:cubicBezTo>
                      <a:pt x="3717821" y="0"/>
                      <a:pt x="3773442" y="32463"/>
                      <a:pt x="3796617" y="71883"/>
                    </a:cubicBezTo>
                    <a:cubicBezTo>
                      <a:pt x="4121076" y="634192"/>
                      <a:pt x="4121076" y="634192"/>
                      <a:pt x="4121076" y="634192"/>
                    </a:cubicBezTo>
                    <a:cubicBezTo>
                      <a:pt x="4144252" y="673611"/>
                      <a:pt x="4144252" y="738538"/>
                      <a:pt x="4121076" y="777957"/>
                    </a:cubicBezTo>
                    <a:cubicBezTo>
                      <a:pt x="3796617" y="1340266"/>
                      <a:pt x="3796617" y="1340266"/>
                      <a:pt x="3796617" y="1340266"/>
                    </a:cubicBezTo>
                    <a:cubicBezTo>
                      <a:pt x="3773442" y="1379686"/>
                      <a:pt x="3717821" y="1412149"/>
                      <a:pt x="3671470" y="1412149"/>
                    </a:cubicBezTo>
                    <a:close/>
                  </a:path>
                </a:pathLst>
              </a:custGeom>
              <a:solidFill>
                <a:schemeClr val="bg1">
                  <a:lumMod val="65000"/>
                </a:schemeClr>
              </a:solidFill>
              <a:ln w="19050">
                <a:noFill/>
              </a:ln>
              <a:effectLst>
                <a:innerShdw blurRad="101600" dist="63500" dir="2700000">
                  <a:prstClr val="black">
                    <a:alpha val="50000"/>
                  </a:prstClr>
                </a:inn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4" name="任意多边形 13"/>
              <p:cNvSpPr>
                <a:spLocks/>
              </p:cNvSpPr>
              <p:nvPr/>
            </p:nvSpPr>
            <p:spPr bwMode="auto">
              <a:xfrm rot="10800000">
                <a:off x="2339420" y="1020470"/>
                <a:ext cx="3147691" cy="1074074"/>
              </a:xfrm>
              <a:custGeom>
                <a:avLst/>
                <a:gdLst>
                  <a:gd name="connsiteX0" fmla="*/ 3671470 w 4138458"/>
                  <a:gd name="connsiteY0" fmla="*/ 1412149 h 1412149"/>
                  <a:gd name="connsiteX1" fmla="*/ 3163470 w 4138458"/>
                  <a:gd name="connsiteY1" fmla="*/ 1412149 h 1412149"/>
                  <a:gd name="connsiteX2" fmla="*/ 3022552 w 4138458"/>
                  <a:gd name="connsiteY2" fmla="*/ 1412149 h 1412149"/>
                  <a:gd name="connsiteX3" fmla="*/ 2554799 w 4138458"/>
                  <a:gd name="connsiteY3" fmla="*/ 1412149 h 1412149"/>
                  <a:gd name="connsiteX4" fmla="*/ 2514552 w 4138458"/>
                  <a:gd name="connsiteY4" fmla="*/ 1412149 h 1412149"/>
                  <a:gd name="connsiteX5" fmla="*/ 2266137 w 4138458"/>
                  <a:gd name="connsiteY5" fmla="*/ 1412149 h 1412149"/>
                  <a:gd name="connsiteX6" fmla="*/ 1905881 w 4138458"/>
                  <a:gd name="connsiteY6" fmla="*/ 1412149 h 1412149"/>
                  <a:gd name="connsiteX7" fmla="*/ 1809866 w 4138458"/>
                  <a:gd name="connsiteY7" fmla="*/ 1412149 h 1412149"/>
                  <a:gd name="connsiteX8" fmla="*/ 1617219 w 4138458"/>
                  <a:gd name="connsiteY8" fmla="*/ 1412149 h 1412149"/>
                  <a:gd name="connsiteX9" fmla="*/ 1489857 w 4138458"/>
                  <a:gd name="connsiteY9" fmla="*/ 1412149 h 1412149"/>
                  <a:gd name="connsiteX10" fmla="*/ 1301866 w 4138458"/>
                  <a:gd name="connsiteY10" fmla="*/ 1412149 h 1412149"/>
                  <a:gd name="connsiteX11" fmla="*/ 1160948 w 4138458"/>
                  <a:gd name="connsiteY11" fmla="*/ 1412149 h 1412149"/>
                  <a:gd name="connsiteX12" fmla="*/ 1115038 w 4138458"/>
                  <a:gd name="connsiteY12" fmla="*/ 1412149 h 1412149"/>
                  <a:gd name="connsiteX13" fmla="*/ 840939 w 4138458"/>
                  <a:gd name="connsiteY13" fmla="*/ 1412149 h 1412149"/>
                  <a:gd name="connsiteX14" fmla="*/ 652948 w 4138458"/>
                  <a:gd name="connsiteY14" fmla="*/ 1412149 h 1412149"/>
                  <a:gd name="connsiteX15" fmla="*/ 466120 w 4138458"/>
                  <a:gd name="connsiteY15" fmla="*/ 1412149 h 1412149"/>
                  <a:gd name="connsiteX16" fmla="*/ 340972 w 4138458"/>
                  <a:gd name="connsiteY16" fmla="*/ 1340266 h 1412149"/>
                  <a:gd name="connsiteX17" fmla="*/ 16513 w 4138458"/>
                  <a:gd name="connsiteY17" fmla="*/ 777957 h 1412149"/>
                  <a:gd name="connsiteX18" fmla="*/ 16513 w 4138458"/>
                  <a:gd name="connsiteY18" fmla="*/ 634192 h 1412149"/>
                  <a:gd name="connsiteX19" fmla="*/ 340972 w 4138458"/>
                  <a:gd name="connsiteY19" fmla="*/ 71883 h 1412149"/>
                  <a:gd name="connsiteX20" fmla="*/ 466120 w 4138458"/>
                  <a:gd name="connsiteY20" fmla="*/ 0 h 1412149"/>
                  <a:gd name="connsiteX21" fmla="*/ 652948 w 4138458"/>
                  <a:gd name="connsiteY21" fmla="*/ 0 h 1412149"/>
                  <a:gd name="connsiteX22" fmla="*/ 680314 w 4138458"/>
                  <a:gd name="connsiteY22" fmla="*/ 0 h 1412149"/>
                  <a:gd name="connsiteX23" fmla="*/ 840939 w 4138458"/>
                  <a:gd name="connsiteY23" fmla="*/ 0 h 1412149"/>
                  <a:gd name="connsiteX24" fmla="*/ 841276 w 4138458"/>
                  <a:gd name="connsiteY24" fmla="*/ 0 h 1412149"/>
                  <a:gd name="connsiteX25" fmla="*/ 867142 w 4138458"/>
                  <a:gd name="connsiteY25" fmla="*/ 0 h 1412149"/>
                  <a:gd name="connsiteX26" fmla="*/ 956611 w 4138458"/>
                  <a:gd name="connsiteY26" fmla="*/ 0 h 1412149"/>
                  <a:gd name="connsiteX27" fmla="*/ 1028104 w 4138458"/>
                  <a:gd name="connsiteY27" fmla="*/ 0 h 1412149"/>
                  <a:gd name="connsiteX28" fmla="*/ 1033923 w 4138458"/>
                  <a:gd name="connsiteY28" fmla="*/ 0 h 1412149"/>
                  <a:gd name="connsiteX29" fmla="*/ 1055133 w 4138458"/>
                  <a:gd name="connsiteY29" fmla="*/ 0 h 1412149"/>
                  <a:gd name="connsiteX30" fmla="*/ 1080817 w 4138458"/>
                  <a:gd name="connsiteY30" fmla="*/ 0 h 1412149"/>
                  <a:gd name="connsiteX31" fmla="*/ 1115038 w 4138458"/>
                  <a:gd name="connsiteY31" fmla="*/ 0 h 1412149"/>
                  <a:gd name="connsiteX32" fmla="*/ 1143439 w 4138458"/>
                  <a:gd name="connsiteY32" fmla="*/ 0 h 1412149"/>
                  <a:gd name="connsiteX33" fmla="*/ 1160948 w 4138458"/>
                  <a:gd name="connsiteY33" fmla="*/ 0 h 1412149"/>
                  <a:gd name="connsiteX34" fmla="*/ 1216095 w 4138458"/>
                  <a:gd name="connsiteY34" fmla="*/ 0 h 1412149"/>
                  <a:gd name="connsiteX35" fmla="*/ 1220751 w 4138458"/>
                  <a:gd name="connsiteY35" fmla="*/ 0 h 1412149"/>
                  <a:gd name="connsiteX36" fmla="*/ 1267645 w 4138458"/>
                  <a:gd name="connsiteY36" fmla="*/ 0 h 1412149"/>
                  <a:gd name="connsiteX37" fmla="*/ 1291726 w 4138458"/>
                  <a:gd name="connsiteY37" fmla="*/ 0 h 1412149"/>
                  <a:gd name="connsiteX38" fmla="*/ 1301866 w 4138458"/>
                  <a:gd name="connsiteY38" fmla="*/ 0 h 1412149"/>
                  <a:gd name="connsiteX39" fmla="*/ 1331430 w 4138458"/>
                  <a:gd name="connsiteY39" fmla="*/ 0 h 1412149"/>
                  <a:gd name="connsiteX40" fmla="*/ 1375142 w 4138458"/>
                  <a:gd name="connsiteY40" fmla="*/ 0 h 1412149"/>
                  <a:gd name="connsiteX41" fmla="*/ 1408742 w 4138458"/>
                  <a:gd name="connsiteY41" fmla="*/ 0 h 1412149"/>
                  <a:gd name="connsiteX42" fmla="*/ 1455636 w 4138458"/>
                  <a:gd name="connsiteY42" fmla="*/ 0 h 1412149"/>
                  <a:gd name="connsiteX43" fmla="*/ 1479717 w 4138458"/>
                  <a:gd name="connsiteY43" fmla="*/ 0 h 1412149"/>
                  <a:gd name="connsiteX44" fmla="*/ 1489857 w 4138458"/>
                  <a:gd name="connsiteY44" fmla="*/ 0 h 1412149"/>
                  <a:gd name="connsiteX45" fmla="*/ 1536104 w 4138458"/>
                  <a:gd name="connsiteY45" fmla="*/ 0 h 1412149"/>
                  <a:gd name="connsiteX46" fmla="*/ 1617219 w 4138458"/>
                  <a:gd name="connsiteY46" fmla="*/ 0 h 1412149"/>
                  <a:gd name="connsiteX47" fmla="*/ 1651439 w 4138458"/>
                  <a:gd name="connsiteY47" fmla="*/ 0 h 1412149"/>
                  <a:gd name="connsiteX48" fmla="*/ 1728751 w 4138458"/>
                  <a:gd name="connsiteY48" fmla="*/ 0 h 1412149"/>
                  <a:gd name="connsiteX49" fmla="*/ 1775645 w 4138458"/>
                  <a:gd name="connsiteY49" fmla="*/ 0 h 1412149"/>
                  <a:gd name="connsiteX50" fmla="*/ 1799726 w 4138458"/>
                  <a:gd name="connsiteY50" fmla="*/ 0 h 1412149"/>
                  <a:gd name="connsiteX51" fmla="*/ 1809866 w 4138458"/>
                  <a:gd name="connsiteY51" fmla="*/ 0 h 1412149"/>
                  <a:gd name="connsiteX52" fmla="*/ 1831413 w 4138458"/>
                  <a:gd name="connsiteY52" fmla="*/ 0 h 1412149"/>
                  <a:gd name="connsiteX53" fmla="*/ 1905881 w 4138458"/>
                  <a:gd name="connsiteY53" fmla="*/ 0 h 1412149"/>
                  <a:gd name="connsiteX54" fmla="*/ 1992375 w 4138458"/>
                  <a:gd name="connsiteY54" fmla="*/ 0 h 1412149"/>
                  <a:gd name="connsiteX55" fmla="*/ 2107709 w 4138458"/>
                  <a:gd name="connsiteY55" fmla="*/ 0 h 1412149"/>
                  <a:gd name="connsiteX56" fmla="*/ 2120075 w 4138458"/>
                  <a:gd name="connsiteY56" fmla="*/ 0 h 1412149"/>
                  <a:gd name="connsiteX57" fmla="*/ 2185022 w 4138458"/>
                  <a:gd name="connsiteY57" fmla="*/ 0 h 1412149"/>
                  <a:gd name="connsiteX58" fmla="*/ 2231916 w 4138458"/>
                  <a:gd name="connsiteY58" fmla="*/ 0 h 1412149"/>
                  <a:gd name="connsiteX59" fmla="*/ 2255997 w 4138458"/>
                  <a:gd name="connsiteY59" fmla="*/ 0 h 1412149"/>
                  <a:gd name="connsiteX60" fmla="*/ 2266137 w 4138458"/>
                  <a:gd name="connsiteY60" fmla="*/ 0 h 1412149"/>
                  <a:gd name="connsiteX61" fmla="*/ 2281036 w 4138458"/>
                  <a:gd name="connsiteY61" fmla="*/ 0 h 1412149"/>
                  <a:gd name="connsiteX62" fmla="*/ 2473684 w 4138458"/>
                  <a:gd name="connsiteY62" fmla="*/ 0 h 1412149"/>
                  <a:gd name="connsiteX63" fmla="*/ 2514552 w 4138458"/>
                  <a:gd name="connsiteY63" fmla="*/ 0 h 1412149"/>
                  <a:gd name="connsiteX64" fmla="*/ 2520578 w 4138458"/>
                  <a:gd name="connsiteY64" fmla="*/ 0 h 1412149"/>
                  <a:gd name="connsiteX65" fmla="*/ 2544659 w 4138458"/>
                  <a:gd name="connsiteY65" fmla="*/ 0 h 1412149"/>
                  <a:gd name="connsiteX66" fmla="*/ 2554799 w 4138458"/>
                  <a:gd name="connsiteY66" fmla="*/ 0 h 1412149"/>
                  <a:gd name="connsiteX67" fmla="*/ 2680485 w 4138458"/>
                  <a:gd name="connsiteY67" fmla="*/ 0 h 1412149"/>
                  <a:gd name="connsiteX68" fmla="*/ 3005042 w 4138458"/>
                  <a:gd name="connsiteY68" fmla="*/ 0 h 1412149"/>
                  <a:gd name="connsiteX69" fmla="*/ 3022552 w 4138458"/>
                  <a:gd name="connsiteY69" fmla="*/ 0 h 1412149"/>
                  <a:gd name="connsiteX70" fmla="*/ 3082355 w 4138458"/>
                  <a:gd name="connsiteY70" fmla="*/ 0 h 1412149"/>
                  <a:gd name="connsiteX71" fmla="*/ 3129249 w 4138458"/>
                  <a:gd name="connsiteY71" fmla="*/ 0 h 1412149"/>
                  <a:gd name="connsiteX72" fmla="*/ 3153330 w 4138458"/>
                  <a:gd name="connsiteY72" fmla="*/ 0 h 1412149"/>
                  <a:gd name="connsiteX73" fmla="*/ 3163470 w 4138458"/>
                  <a:gd name="connsiteY73" fmla="*/ 0 h 1412149"/>
                  <a:gd name="connsiteX74" fmla="*/ 3236746 w 4138458"/>
                  <a:gd name="connsiteY74" fmla="*/ 0 h 1412149"/>
                  <a:gd name="connsiteX75" fmla="*/ 3671470 w 4138458"/>
                  <a:gd name="connsiteY75" fmla="*/ 0 h 1412149"/>
                  <a:gd name="connsiteX76" fmla="*/ 3796617 w 4138458"/>
                  <a:gd name="connsiteY76" fmla="*/ 71883 h 1412149"/>
                  <a:gd name="connsiteX77" fmla="*/ 4121076 w 4138458"/>
                  <a:gd name="connsiteY77" fmla="*/ 634192 h 1412149"/>
                  <a:gd name="connsiteX78" fmla="*/ 4121076 w 4138458"/>
                  <a:gd name="connsiteY78" fmla="*/ 777957 h 1412149"/>
                  <a:gd name="connsiteX79" fmla="*/ 3796617 w 4138458"/>
                  <a:gd name="connsiteY79" fmla="*/ 1340266 h 1412149"/>
                  <a:gd name="connsiteX80" fmla="*/ 3671470 w 4138458"/>
                  <a:gd name="connsiteY80" fmla="*/ 1412149 h 141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38458" h="1412149">
                    <a:moveTo>
                      <a:pt x="3671470" y="1412149"/>
                    </a:moveTo>
                    <a:lnTo>
                      <a:pt x="3163470" y="1412149"/>
                    </a:lnTo>
                    <a:lnTo>
                      <a:pt x="3022552" y="1412149"/>
                    </a:lnTo>
                    <a:lnTo>
                      <a:pt x="2554799" y="1412149"/>
                    </a:lnTo>
                    <a:lnTo>
                      <a:pt x="2514552" y="1412149"/>
                    </a:lnTo>
                    <a:lnTo>
                      <a:pt x="2266137" y="1412149"/>
                    </a:lnTo>
                    <a:lnTo>
                      <a:pt x="1905881" y="1412149"/>
                    </a:lnTo>
                    <a:lnTo>
                      <a:pt x="1809866" y="1412149"/>
                    </a:lnTo>
                    <a:lnTo>
                      <a:pt x="1617219" y="1412149"/>
                    </a:lnTo>
                    <a:lnTo>
                      <a:pt x="1489857" y="1412149"/>
                    </a:lnTo>
                    <a:lnTo>
                      <a:pt x="1301866" y="1412149"/>
                    </a:lnTo>
                    <a:lnTo>
                      <a:pt x="1160948" y="1412149"/>
                    </a:lnTo>
                    <a:lnTo>
                      <a:pt x="1115038" y="1412149"/>
                    </a:lnTo>
                    <a:lnTo>
                      <a:pt x="840939" y="1412149"/>
                    </a:lnTo>
                    <a:lnTo>
                      <a:pt x="652948" y="1412149"/>
                    </a:lnTo>
                    <a:lnTo>
                      <a:pt x="466120" y="1412149"/>
                    </a:lnTo>
                    <a:cubicBezTo>
                      <a:pt x="420928" y="1412149"/>
                      <a:pt x="364147" y="1379686"/>
                      <a:pt x="340972" y="1340266"/>
                    </a:cubicBezTo>
                    <a:cubicBezTo>
                      <a:pt x="16513" y="777957"/>
                      <a:pt x="16513" y="777957"/>
                      <a:pt x="16513" y="777957"/>
                    </a:cubicBezTo>
                    <a:cubicBezTo>
                      <a:pt x="-5504" y="738538"/>
                      <a:pt x="-5504" y="673611"/>
                      <a:pt x="16513" y="634192"/>
                    </a:cubicBezTo>
                    <a:cubicBezTo>
                      <a:pt x="340972" y="71883"/>
                      <a:pt x="340972" y="71883"/>
                      <a:pt x="340972" y="71883"/>
                    </a:cubicBezTo>
                    <a:cubicBezTo>
                      <a:pt x="364147" y="32463"/>
                      <a:pt x="420928" y="0"/>
                      <a:pt x="466120" y="0"/>
                    </a:cubicBezTo>
                    <a:lnTo>
                      <a:pt x="652948" y="0"/>
                    </a:lnTo>
                    <a:lnTo>
                      <a:pt x="680314" y="0"/>
                    </a:lnTo>
                    <a:lnTo>
                      <a:pt x="840939" y="0"/>
                    </a:lnTo>
                    <a:lnTo>
                      <a:pt x="841276" y="0"/>
                    </a:lnTo>
                    <a:lnTo>
                      <a:pt x="867142" y="0"/>
                    </a:lnTo>
                    <a:lnTo>
                      <a:pt x="956611" y="0"/>
                    </a:lnTo>
                    <a:lnTo>
                      <a:pt x="1028104" y="0"/>
                    </a:lnTo>
                    <a:lnTo>
                      <a:pt x="1033923" y="0"/>
                    </a:lnTo>
                    <a:lnTo>
                      <a:pt x="1055133" y="0"/>
                    </a:lnTo>
                    <a:lnTo>
                      <a:pt x="1080817" y="0"/>
                    </a:lnTo>
                    <a:cubicBezTo>
                      <a:pt x="1115038" y="0"/>
                      <a:pt x="1115038" y="0"/>
                      <a:pt x="1115038" y="0"/>
                    </a:cubicBezTo>
                    <a:lnTo>
                      <a:pt x="1143439" y="0"/>
                    </a:lnTo>
                    <a:lnTo>
                      <a:pt x="1160948" y="0"/>
                    </a:lnTo>
                    <a:lnTo>
                      <a:pt x="1216095" y="0"/>
                    </a:lnTo>
                    <a:lnTo>
                      <a:pt x="1220751" y="0"/>
                    </a:lnTo>
                    <a:lnTo>
                      <a:pt x="1267645" y="0"/>
                    </a:lnTo>
                    <a:lnTo>
                      <a:pt x="1291726" y="0"/>
                    </a:lnTo>
                    <a:lnTo>
                      <a:pt x="1301866" y="0"/>
                    </a:lnTo>
                    <a:lnTo>
                      <a:pt x="1331430" y="0"/>
                    </a:lnTo>
                    <a:lnTo>
                      <a:pt x="1375142" y="0"/>
                    </a:lnTo>
                    <a:lnTo>
                      <a:pt x="1408742" y="0"/>
                    </a:lnTo>
                    <a:lnTo>
                      <a:pt x="1455636" y="0"/>
                    </a:lnTo>
                    <a:lnTo>
                      <a:pt x="1479717" y="0"/>
                    </a:lnTo>
                    <a:lnTo>
                      <a:pt x="1489857" y="0"/>
                    </a:lnTo>
                    <a:lnTo>
                      <a:pt x="1536104" y="0"/>
                    </a:lnTo>
                    <a:lnTo>
                      <a:pt x="1617219" y="0"/>
                    </a:lnTo>
                    <a:lnTo>
                      <a:pt x="1651439" y="0"/>
                    </a:lnTo>
                    <a:lnTo>
                      <a:pt x="1728751" y="0"/>
                    </a:lnTo>
                    <a:lnTo>
                      <a:pt x="1775645" y="0"/>
                    </a:lnTo>
                    <a:lnTo>
                      <a:pt x="1799726" y="0"/>
                    </a:lnTo>
                    <a:lnTo>
                      <a:pt x="1809866" y="0"/>
                    </a:lnTo>
                    <a:lnTo>
                      <a:pt x="1831413" y="0"/>
                    </a:lnTo>
                    <a:lnTo>
                      <a:pt x="1905881" y="0"/>
                    </a:lnTo>
                    <a:lnTo>
                      <a:pt x="1992375" y="0"/>
                    </a:lnTo>
                    <a:lnTo>
                      <a:pt x="2107709" y="0"/>
                    </a:lnTo>
                    <a:lnTo>
                      <a:pt x="2120075" y="0"/>
                    </a:lnTo>
                    <a:lnTo>
                      <a:pt x="2185022" y="0"/>
                    </a:lnTo>
                    <a:lnTo>
                      <a:pt x="2231916" y="0"/>
                    </a:lnTo>
                    <a:lnTo>
                      <a:pt x="2255997" y="0"/>
                    </a:lnTo>
                    <a:lnTo>
                      <a:pt x="2266137" y="0"/>
                    </a:lnTo>
                    <a:lnTo>
                      <a:pt x="2281036" y="0"/>
                    </a:lnTo>
                    <a:cubicBezTo>
                      <a:pt x="2372290" y="0"/>
                      <a:pt x="2433126" y="0"/>
                      <a:pt x="2473684" y="0"/>
                    </a:cubicBezTo>
                    <a:lnTo>
                      <a:pt x="2514552" y="0"/>
                    </a:lnTo>
                    <a:lnTo>
                      <a:pt x="2520578" y="0"/>
                    </a:lnTo>
                    <a:lnTo>
                      <a:pt x="2544659" y="0"/>
                    </a:lnTo>
                    <a:lnTo>
                      <a:pt x="2554799" y="0"/>
                    </a:lnTo>
                    <a:lnTo>
                      <a:pt x="2680485" y="0"/>
                    </a:lnTo>
                    <a:cubicBezTo>
                      <a:pt x="2830376" y="0"/>
                      <a:pt x="2933750" y="0"/>
                      <a:pt x="3005042" y="0"/>
                    </a:cubicBezTo>
                    <a:lnTo>
                      <a:pt x="3022552" y="0"/>
                    </a:lnTo>
                    <a:lnTo>
                      <a:pt x="3082355" y="0"/>
                    </a:lnTo>
                    <a:lnTo>
                      <a:pt x="3129249" y="0"/>
                    </a:lnTo>
                    <a:lnTo>
                      <a:pt x="3153330" y="0"/>
                    </a:lnTo>
                    <a:lnTo>
                      <a:pt x="3163470" y="0"/>
                    </a:lnTo>
                    <a:lnTo>
                      <a:pt x="3236746" y="0"/>
                    </a:lnTo>
                    <a:cubicBezTo>
                      <a:pt x="3671470" y="0"/>
                      <a:pt x="3671470" y="0"/>
                      <a:pt x="3671470" y="0"/>
                    </a:cubicBezTo>
                    <a:cubicBezTo>
                      <a:pt x="3717821" y="0"/>
                      <a:pt x="3773442" y="32463"/>
                      <a:pt x="3796617" y="71883"/>
                    </a:cubicBezTo>
                    <a:cubicBezTo>
                      <a:pt x="4121076" y="634192"/>
                      <a:pt x="4121076" y="634192"/>
                      <a:pt x="4121076" y="634192"/>
                    </a:cubicBezTo>
                    <a:cubicBezTo>
                      <a:pt x="4144252" y="673611"/>
                      <a:pt x="4144252" y="738538"/>
                      <a:pt x="4121076" y="777957"/>
                    </a:cubicBezTo>
                    <a:cubicBezTo>
                      <a:pt x="3796617" y="1340266"/>
                      <a:pt x="3796617" y="1340266"/>
                      <a:pt x="3796617" y="1340266"/>
                    </a:cubicBezTo>
                    <a:cubicBezTo>
                      <a:pt x="3773442" y="1379686"/>
                      <a:pt x="3717821" y="1412149"/>
                      <a:pt x="3671470" y="1412149"/>
                    </a:cubicBezTo>
                    <a:close/>
                  </a:path>
                </a:pathLst>
              </a:custGeom>
              <a:solidFill>
                <a:srgbClr val="005A9E">
                  <a:alpha val="0"/>
                </a:srgbClr>
              </a:solidFill>
              <a:ln w="38100">
                <a:gradFill flip="none" rotWithShape="1">
                  <a:gsLst>
                    <a:gs pos="0">
                      <a:srgbClr val="F9F9F9"/>
                    </a:gs>
                    <a:gs pos="100000">
                      <a:sysClr val="window" lastClr="FFFFFF">
                        <a:lumMod val="75000"/>
                      </a:sysClr>
                    </a:gs>
                  </a:gsLst>
                  <a:lin ang="2700000" scaled="1"/>
                  <a:tileRect/>
                </a:gradFill>
              </a:ln>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5" name="任意多边形 14"/>
              <p:cNvSpPr>
                <a:spLocks/>
              </p:cNvSpPr>
              <p:nvPr/>
            </p:nvSpPr>
            <p:spPr bwMode="auto">
              <a:xfrm rot="10800000">
                <a:off x="2622579" y="1241744"/>
                <a:ext cx="2581375" cy="631527"/>
              </a:xfrm>
              <a:custGeom>
                <a:avLst/>
                <a:gdLst>
                  <a:gd name="connsiteX0" fmla="*/ 3119312 w 3393888"/>
                  <a:gd name="connsiteY0" fmla="*/ 830306 h 830306"/>
                  <a:gd name="connsiteX1" fmla="*/ 2920034 w 3393888"/>
                  <a:gd name="connsiteY1" fmla="*/ 830306 h 830306"/>
                  <a:gd name="connsiteX2" fmla="*/ 2737766 w 3393888"/>
                  <a:gd name="connsiteY2" fmla="*/ 830306 h 830306"/>
                  <a:gd name="connsiteX3" fmla="*/ 2720756 w 3393888"/>
                  <a:gd name="connsiteY3" fmla="*/ 830306 h 830306"/>
                  <a:gd name="connsiteX4" fmla="*/ 2538488 w 3393888"/>
                  <a:gd name="connsiteY4" fmla="*/ 830306 h 830306"/>
                  <a:gd name="connsiteX5" fmla="*/ 2339210 w 3393888"/>
                  <a:gd name="connsiteY5" fmla="*/ 830306 h 830306"/>
                  <a:gd name="connsiteX6" fmla="*/ 2334818 w 3393888"/>
                  <a:gd name="connsiteY6" fmla="*/ 828994 h 830306"/>
                  <a:gd name="connsiteX7" fmla="*/ 2330399 w 3393888"/>
                  <a:gd name="connsiteY7" fmla="*/ 830306 h 830306"/>
                  <a:gd name="connsiteX8" fmla="*/ 1948853 w 3393888"/>
                  <a:gd name="connsiteY8" fmla="*/ 830306 h 830306"/>
                  <a:gd name="connsiteX9" fmla="*/ 1944461 w 3393888"/>
                  <a:gd name="connsiteY9" fmla="*/ 828994 h 830306"/>
                  <a:gd name="connsiteX10" fmla="*/ 1940042 w 3393888"/>
                  <a:gd name="connsiteY10" fmla="*/ 830306 h 830306"/>
                  <a:gd name="connsiteX11" fmla="*/ 1580314 w 3393888"/>
                  <a:gd name="connsiteY11" fmla="*/ 830306 h 830306"/>
                  <a:gd name="connsiteX12" fmla="*/ 1558496 w 3393888"/>
                  <a:gd name="connsiteY12" fmla="*/ 830306 h 830306"/>
                  <a:gd name="connsiteX13" fmla="*/ 1291762 w 3393888"/>
                  <a:gd name="connsiteY13" fmla="*/ 830306 h 830306"/>
                  <a:gd name="connsiteX14" fmla="*/ 1198768 w 3393888"/>
                  <a:gd name="connsiteY14" fmla="*/ 830306 h 830306"/>
                  <a:gd name="connsiteX15" fmla="*/ 1133844 w 3393888"/>
                  <a:gd name="connsiteY15" fmla="*/ 830306 h 830306"/>
                  <a:gd name="connsiteX16" fmla="*/ 910216 w 3393888"/>
                  <a:gd name="connsiteY16" fmla="*/ 830306 h 830306"/>
                  <a:gd name="connsiteX17" fmla="*/ 798379 w 3393888"/>
                  <a:gd name="connsiteY17" fmla="*/ 830306 h 830306"/>
                  <a:gd name="connsiteX18" fmla="*/ 752298 w 3393888"/>
                  <a:gd name="connsiteY18" fmla="*/ 830306 h 830306"/>
                  <a:gd name="connsiteX19" fmla="*/ 655613 w 3393888"/>
                  <a:gd name="connsiteY19" fmla="*/ 830306 h 830306"/>
                  <a:gd name="connsiteX20" fmla="*/ 416833 w 3393888"/>
                  <a:gd name="connsiteY20" fmla="*/ 830306 h 830306"/>
                  <a:gd name="connsiteX21" fmla="*/ 274067 w 3393888"/>
                  <a:gd name="connsiteY21" fmla="*/ 830306 h 830306"/>
                  <a:gd name="connsiteX22" fmla="*/ 200483 w 3393888"/>
                  <a:gd name="connsiteY22" fmla="*/ 788041 h 830306"/>
                  <a:gd name="connsiteX23" fmla="*/ 9710 w 3393888"/>
                  <a:gd name="connsiteY23" fmla="*/ 457418 h 830306"/>
                  <a:gd name="connsiteX24" fmla="*/ 9710 w 3393888"/>
                  <a:gd name="connsiteY24" fmla="*/ 372888 h 830306"/>
                  <a:gd name="connsiteX25" fmla="*/ 200483 w 3393888"/>
                  <a:gd name="connsiteY25" fmla="*/ 42265 h 830306"/>
                  <a:gd name="connsiteX26" fmla="*/ 274067 w 3393888"/>
                  <a:gd name="connsiteY26" fmla="*/ 0 h 830306"/>
                  <a:gd name="connsiteX27" fmla="*/ 400007 w 3393888"/>
                  <a:gd name="connsiteY27" fmla="*/ 0 h 830306"/>
                  <a:gd name="connsiteX28" fmla="*/ 416833 w 3393888"/>
                  <a:gd name="connsiteY28" fmla="*/ 0 h 830306"/>
                  <a:gd name="connsiteX29" fmla="*/ 494648 w 3393888"/>
                  <a:gd name="connsiteY29" fmla="*/ 0 h 830306"/>
                  <a:gd name="connsiteX30" fmla="*/ 542773 w 3393888"/>
                  <a:gd name="connsiteY30" fmla="*/ 0 h 830306"/>
                  <a:gd name="connsiteX31" fmla="*/ 607920 w 3393888"/>
                  <a:gd name="connsiteY31" fmla="*/ 0 h 830306"/>
                  <a:gd name="connsiteX32" fmla="*/ 637414 w 3393888"/>
                  <a:gd name="connsiteY32" fmla="*/ 0 h 830306"/>
                  <a:gd name="connsiteX33" fmla="*/ 649651 w 3393888"/>
                  <a:gd name="connsiteY33" fmla="*/ 0 h 830306"/>
                  <a:gd name="connsiteX34" fmla="*/ 655613 w 3393888"/>
                  <a:gd name="connsiteY34" fmla="*/ 0 h 830306"/>
                  <a:gd name="connsiteX35" fmla="*/ 750685 w 3393888"/>
                  <a:gd name="connsiteY35" fmla="*/ 0 h 830306"/>
                  <a:gd name="connsiteX36" fmla="*/ 752298 w 3393888"/>
                  <a:gd name="connsiteY36" fmla="*/ 0 h 830306"/>
                  <a:gd name="connsiteX37" fmla="*/ 792417 w 3393888"/>
                  <a:gd name="connsiteY37" fmla="*/ 0 h 830306"/>
                  <a:gd name="connsiteX38" fmla="*/ 798379 w 3393888"/>
                  <a:gd name="connsiteY38" fmla="*/ 0 h 830306"/>
                  <a:gd name="connsiteX39" fmla="*/ 878238 w 3393888"/>
                  <a:gd name="connsiteY39" fmla="*/ 0 h 830306"/>
                  <a:gd name="connsiteX40" fmla="*/ 910216 w 3393888"/>
                  <a:gd name="connsiteY40" fmla="*/ 0 h 830306"/>
                  <a:gd name="connsiteX41" fmla="*/ 972879 w 3393888"/>
                  <a:gd name="connsiteY41" fmla="*/ 0 h 830306"/>
                  <a:gd name="connsiteX42" fmla="*/ 1036156 w 3393888"/>
                  <a:gd name="connsiteY42" fmla="*/ 0 h 830306"/>
                  <a:gd name="connsiteX43" fmla="*/ 1086151 w 3393888"/>
                  <a:gd name="connsiteY43" fmla="*/ 0 h 830306"/>
                  <a:gd name="connsiteX44" fmla="*/ 1127882 w 3393888"/>
                  <a:gd name="connsiteY44" fmla="*/ 0 h 830306"/>
                  <a:gd name="connsiteX45" fmla="*/ 1130797 w 3393888"/>
                  <a:gd name="connsiteY45" fmla="*/ 0 h 830306"/>
                  <a:gd name="connsiteX46" fmla="*/ 1133844 w 3393888"/>
                  <a:gd name="connsiteY46" fmla="*/ 0 h 830306"/>
                  <a:gd name="connsiteX47" fmla="*/ 1198768 w 3393888"/>
                  <a:gd name="connsiteY47" fmla="*/ 0 h 830306"/>
                  <a:gd name="connsiteX48" fmla="*/ 1244068 w 3393888"/>
                  <a:gd name="connsiteY48" fmla="*/ 0 h 830306"/>
                  <a:gd name="connsiteX49" fmla="*/ 1285800 w 3393888"/>
                  <a:gd name="connsiteY49" fmla="*/ 0 h 830306"/>
                  <a:gd name="connsiteX50" fmla="*/ 1291762 w 3393888"/>
                  <a:gd name="connsiteY50" fmla="*/ 0 h 830306"/>
                  <a:gd name="connsiteX51" fmla="*/ 1324708 w 3393888"/>
                  <a:gd name="connsiteY51" fmla="*/ 0 h 830306"/>
                  <a:gd name="connsiteX52" fmla="*/ 1532621 w 3393888"/>
                  <a:gd name="connsiteY52" fmla="*/ 0 h 830306"/>
                  <a:gd name="connsiteX53" fmla="*/ 1558496 w 3393888"/>
                  <a:gd name="connsiteY53" fmla="*/ 0 h 830306"/>
                  <a:gd name="connsiteX54" fmla="*/ 1574352 w 3393888"/>
                  <a:gd name="connsiteY54" fmla="*/ 0 h 830306"/>
                  <a:gd name="connsiteX55" fmla="*/ 1580314 w 3393888"/>
                  <a:gd name="connsiteY55" fmla="*/ 0 h 830306"/>
                  <a:gd name="connsiteX56" fmla="*/ 1684436 w 3393888"/>
                  <a:gd name="connsiteY56" fmla="*/ 0 h 830306"/>
                  <a:gd name="connsiteX57" fmla="*/ 1940042 w 3393888"/>
                  <a:gd name="connsiteY57" fmla="*/ 0 h 830306"/>
                  <a:gd name="connsiteX58" fmla="*/ 1944461 w 3393888"/>
                  <a:gd name="connsiteY58" fmla="*/ 1312 h 830306"/>
                  <a:gd name="connsiteX59" fmla="*/ 1948853 w 3393888"/>
                  <a:gd name="connsiteY59" fmla="*/ 0 h 830306"/>
                  <a:gd name="connsiteX60" fmla="*/ 2330399 w 3393888"/>
                  <a:gd name="connsiteY60" fmla="*/ 0 h 830306"/>
                  <a:gd name="connsiteX61" fmla="*/ 2334818 w 3393888"/>
                  <a:gd name="connsiteY61" fmla="*/ 1312 h 830306"/>
                  <a:gd name="connsiteX62" fmla="*/ 2339210 w 3393888"/>
                  <a:gd name="connsiteY62" fmla="*/ 0 h 830306"/>
                  <a:gd name="connsiteX63" fmla="*/ 2465150 w 3393888"/>
                  <a:gd name="connsiteY63" fmla="*/ 0 h 830306"/>
                  <a:gd name="connsiteX64" fmla="*/ 2538488 w 3393888"/>
                  <a:gd name="connsiteY64" fmla="*/ 0 h 830306"/>
                  <a:gd name="connsiteX65" fmla="*/ 2559791 w 3393888"/>
                  <a:gd name="connsiteY65" fmla="*/ 0 h 830306"/>
                  <a:gd name="connsiteX66" fmla="*/ 2664428 w 3393888"/>
                  <a:gd name="connsiteY66" fmla="*/ 0 h 830306"/>
                  <a:gd name="connsiteX67" fmla="*/ 2673062 w 3393888"/>
                  <a:gd name="connsiteY67" fmla="*/ 0 h 830306"/>
                  <a:gd name="connsiteX68" fmla="*/ 2714794 w 3393888"/>
                  <a:gd name="connsiteY68" fmla="*/ 0 h 830306"/>
                  <a:gd name="connsiteX69" fmla="*/ 2720756 w 3393888"/>
                  <a:gd name="connsiteY69" fmla="*/ 0 h 830306"/>
                  <a:gd name="connsiteX70" fmla="*/ 2737766 w 3393888"/>
                  <a:gd name="connsiteY70" fmla="*/ 0 h 830306"/>
                  <a:gd name="connsiteX71" fmla="*/ 2759069 w 3393888"/>
                  <a:gd name="connsiteY71" fmla="*/ 0 h 830306"/>
                  <a:gd name="connsiteX72" fmla="*/ 2863706 w 3393888"/>
                  <a:gd name="connsiteY72" fmla="*/ 0 h 830306"/>
                  <a:gd name="connsiteX73" fmla="*/ 2872340 w 3393888"/>
                  <a:gd name="connsiteY73" fmla="*/ 0 h 830306"/>
                  <a:gd name="connsiteX74" fmla="*/ 2914072 w 3393888"/>
                  <a:gd name="connsiteY74" fmla="*/ 0 h 830306"/>
                  <a:gd name="connsiteX75" fmla="*/ 2920034 w 3393888"/>
                  <a:gd name="connsiteY75" fmla="*/ 0 h 830306"/>
                  <a:gd name="connsiteX76" fmla="*/ 2958347 w 3393888"/>
                  <a:gd name="connsiteY76" fmla="*/ 0 h 830306"/>
                  <a:gd name="connsiteX77" fmla="*/ 3119312 w 3393888"/>
                  <a:gd name="connsiteY77" fmla="*/ 0 h 830306"/>
                  <a:gd name="connsiteX78" fmla="*/ 3192896 w 3393888"/>
                  <a:gd name="connsiteY78" fmla="*/ 42265 h 830306"/>
                  <a:gd name="connsiteX79" fmla="*/ 3383669 w 3393888"/>
                  <a:gd name="connsiteY79" fmla="*/ 372888 h 830306"/>
                  <a:gd name="connsiteX80" fmla="*/ 3383669 w 3393888"/>
                  <a:gd name="connsiteY80" fmla="*/ 457418 h 830306"/>
                  <a:gd name="connsiteX81" fmla="*/ 3192896 w 3393888"/>
                  <a:gd name="connsiteY81" fmla="*/ 788041 h 830306"/>
                  <a:gd name="connsiteX82" fmla="*/ 3119312 w 3393888"/>
                  <a:gd name="connsiteY82" fmla="*/ 830306 h 8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393888" h="830306">
                    <a:moveTo>
                      <a:pt x="3119312" y="830306"/>
                    </a:moveTo>
                    <a:lnTo>
                      <a:pt x="2920034" y="830306"/>
                    </a:lnTo>
                    <a:lnTo>
                      <a:pt x="2737766" y="830306"/>
                    </a:lnTo>
                    <a:lnTo>
                      <a:pt x="2720756" y="830306"/>
                    </a:lnTo>
                    <a:lnTo>
                      <a:pt x="2538488" y="830306"/>
                    </a:lnTo>
                    <a:lnTo>
                      <a:pt x="2339210" y="830306"/>
                    </a:lnTo>
                    <a:lnTo>
                      <a:pt x="2334818" y="828994"/>
                    </a:lnTo>
                    <a:lnTo>
                      <a:pt x="2330399" y="830306"/>
                    </a:lnTo>
                    <a:lnTo>
                      <a:pt x="1948853" y="830306"/>
                    </a:lnTo>
                    <a:lnTo>
                      <a:pt x="1944461" y="828994"/>
                    </a:lnTo>
                    <a:lnTo>
                      <a:pt x="1940042" y="830306"/>
                    </a:lnTo>
                    <a:lnTo>
                      <a:pt x="1580314" y="830306"/>
                    </a:lnTo>
                    <a:lnTo>
                      <a:pt x="1558496" y="830306"/>
                    </a:lnTo>
                    <a:lnTo>
                      <a:pt x="1291762" y="830306"/>
                    </a:lnTo>
                    <a:lnTo>
                      <a:pt x="1198768" y="830306"/>
                    </a:lnTo>
                    <a:lnTo>
                      <a:pt x="1133844" y="830306"/>
                    </a:lnTo>
                    <a:lnTo>
                      <a:pt x="910216" y="830306"/>
                    </a:lnTo>
                    <a:lnTo>
                      <a:pt x="798379" y="830306"/>
                    </a:lnTo>
                    <a:lnTo>
                      <a:pt x="752298" y="830306"/>
                    </a:lnTo>
                    <a:lnTo>
                      <a:pt x="655613" y="830306"/>
                    </a:lnTo>
                    <a:lnTo>
                      <a:pt x="416833" y="830306"/>
                    </a:lnTo>
                    <a:lnTo>
                      <a:pt x="274067" y="830306"/>
                    </a:lnTo>
                    <a:cubicBezTo>
                      <a:pt x="247495" y="830306"/>
                      <a:pt x="214109" y="811219"/>
                      <a:pt x="200483" y="788041"/>
                    </a:cubicBezTo>
                    <a:cubicBezTo>
                      <a:pt x="9710" y="457418"/>
                      <a:pt x="9710" y="457418"/>
                      <a:pt x="9710" y="457418"/>
                    </a:cubicBezTo>
                    <a:cubicBezTo>
                      <a:pt x="-3236" y="434241"/>
                      <a:pt x="-3236" y="396066"/>
                      <a:pt x="9710" y="372888"/>
                    </a:cubicBezTo>
                    <a:cubicBezTo>
                      <a:pt x="200483" y="42265"/>
                      <a:pt x="200483" y="42265"/>
                      <a:pt x="200483" y="42265"/>
                    </a:cubicBezTo>
                    <a:cubicBezTo>
                      <a:pt x="214109" y="19088"/>
                      <a:pt x="247495" y="0"/>
                      <a:pt x="274067" y="0"/>
                    </a:cubicBezTo>
                    <a:cubicBezTo>
                      <a:pt x="321760" y="0"/>
                      <a:pt x="363492" y="0"/>
                      <a:pt x="400007" y="0"/>
                    </a:cubicBezTo>
                    <a:lnTo>
                      <a:pt x="416833" y="0"/>
                    </a:lnTo>
                    <a:lnTo>
                      <a:pt x="494648" y="0"/>
                    </a:lnTo>
                    <a:lnTo>
                      <a:pt x="542773" y="0"/>
                    </a:lnTo>
                    <a:lnTo>
                      <a:pt x="607920" y="0"/>
                    </a:lnTo>
                    <a:lnTo>
                      <a:pt x="637414" y="0"/>
                    </a:lnTo>
                    <a:lnTo>
                      <a:pt x="649651" y="0"/>
                    </a:lnTo>
                    <a:cubicBezTo>
                      <a:pt x="655613" y="0"/>
                      <a:pt x="655613" y="0"/>
                      <a:pt x="655613" y="0"/>
                    </a:cubicBezTo>
                    <a:lnTo>
                      <a:pt x="750685" y="0"/>
                    </a:lnTo>
                    <a:lnTo>
                      <a:pt x="752298" y="0"/>
                    </a:lnTo>
                    <a:lnTo>
                      <a:pt x="792417" y="0"/>
                    </a:lnTo>
                    <a:lnTo>
                      <a:pt x="798379" y="0"/>
                    </a:lnTo>
                    <a:lnTo>
                      <a:pt x="878238" y="0"/>
                    </a:lnTo>
                    <a:lnTo>
                      <a:pt x="910216" y="0"/>
                    </a:lnTo>
                    <a:lnTo>
                      <a:pt x="972879" y="0"/>
                    </a:lnTo>
                    <a:lnTo>
                      <a:pt x="1036156" y="0"/>
                    </a:lnTo>
                    <a:lnTo>
                      <a:pt x="1086151" y="0"/>
                    </a:lnTo>
                    <a:lnTo>
                      <a:pt x="1127882" y="0"/>
                    </a:lnTo>
                    <a:lnTo>
                      <a:pt x="1130797" y="0"/>
                    </a:lnTo>
                    <a:lnTo>
                      <a:pt x="1133844" y="0"/>
                    </a:lnTo>
                    <a:lnTo>
                      <a:pt x="1198768" y="0"/>
                    </a:lnTo>
                    <a:lnTo>
                      <a:pt x="1244068" y="0"/>
                    </a:lnTo>
                    <a:lnTo>
                      <a:pt x="1285800" y="0"/>
                    </a:lnTo>
                    <a:lnTo>
                      <a:pt x="1291762" y="0"/>
                    </a:lnTo>
                    <a:lnTo>
                      <a:pt x="1324708" y="0"/>
                    </a:lnTo>
                    <a:cubicBezTo>
                      <a:pt x="1434253" y="0"/>
                      <a:pt x="1496851" y="0"/>
                      <a:pt x="1532621" y="0"/>
                    </a:cubicBezTo>
                    <a:lnTo>
                      <a:pt x="1558496" y="0"/>
                    </a:lnTo>
                    <a:lnTo>
                      <a:pt x="1574352" y="0"/>
                    </a:lnTo>
                    <a:lnTo>
                      <a:pt x="1580314" y="0"/>
                    </a:lnTo>
                    <a:lnTo>
                      <a:pt x="1684436" y="0"/>
                    </a:lnTo>
                    <a:cubicBezTo>
                      <a:pt x="1940042" y="0"/>
                      <a:pt x="1940042" y="0"/>
                      <a:pt x="1940042" y="0"/>
                    </a:cubicBezTo>
                    <a:lnTo>
                      <a:pt x="1944461" y="1312"/>
                    </a:lnTo>
                    <a:lnTo>
                      <a:pt x="1948853" y="0"/>
                    </a:lnTo>
                    <a:cubicBezTo>
                      <a:pt x="2330399" y="0"/>
                      <a:pt x="2330399" y="0"/>
                      <a:pt x="2330399" y="0"/>
                    </a:cubicBezTo>
                    <a:lnTo>
                      <a:pt x="2334818" y="1312"/>
                    </a:lnTo>
                    <a:lnTo>
                      <a:pt x="2339210" y="0"/>
                    </a:lnTo>
                    <a:cubicBezTo>
                      <a:pt x="2386903" y="0"/>
                      <a:pt x="2428635" y="0"/>
                      <a:pt x="2465150" y="0"/>
                    </a:cubicBezTo>
                    <a:lnTo>
                      <a:pt x="2538488" y="0"/>
                    </a:lnTo>
                    <a:lnTo>
                      <a:pt x="2559791" y="0"/>
                    </a:lnTo>
                    <a:lnTo>
                      <a:pt x="2664428" y="0"/>
                    </a:lnTo>
                    <a:lnTo>
                      <a:pt x="2673062" y="0"/>
                    </a:lnTo>
                    <a:lnTo>
                      <a:pt x="2714794" y="0"/>
                    </a:lnTo>
                    <a:lnTo>
                      <a:pt x="2720756" y="0"/>
                    </a:lnTo>
                    <a:lnTo>
                      <a:pt x="2737766" y="0"/>
                    </a:lnTo>
                    <a:lnTo>
                      <a:pt x="2759069" y="0"/>
                    </a:lnTo>
                    <a:lnTo>
                      <a:pt x="2863706" y="0"/>
                    </a:lnTo>
                    <a:lnTo>
                      <a:pt x="2872340" y="0"/>
                    </a:lnTo>
                    <a:lnTo>
                      <a:pt x="2914072" y="0"/>
                    </a:lnTo>
                    <a:lnTo>
                      <a:pt x="2920034" y="0"/>
                    </a:lnTo>
                    <a:lnTo>
                      <a:pt x="2958347" y="0"/>
                    </a:lnTo>
                    <a:cubicBezTo>
                      <a:pt x="3119312" y="0"/>
                      <a:pt x="3119312" y="0"/>
                      <a:pt x="3119312" y="0"/>
                    </a:cubicBezTo>
                    <a:cubicBezTo>
                      <a:pt x="3146565" y="0"/>
                      <a:pt x="3179269" y="19088"/>
                      <a:pt x="3192896" y="42265"/>
                    </a:cubicBezTo>
                    <a:cubicBezTo>
                      <a:pt x="3383669" y="372888"/>
                      <a:pt x="3383669" y="372888"/>
                      <a:pt x="3383669" y="372888"/>
                    </a:cubicBezTo>
                    <a:cubicBezTo>
                      <a:pt x="3397295" y="396066"/>
                      <a:pt x="3397295" y="434241"/>
                      <a:pt x="3383669" y="457418"/>
                    </a:cubicBezTo>
                    <a:cubicBezTo>
                      <a:pt x="3192896" y="788041"/>
                      <a:pt x="3192896" y="788041"/>
                      <a:pt x="3192896" y="788041"/>
                    </a:cubicBezTo>
                    <a:cubicBezTo>
                      <a:pt x="3179269" y="811219"/>
                      <a:pt x="3146565" y="830306"/>
                      <a:pt x="3119312" y="830306"/>
                    </a:cubicBezTo>
                    <a:close/>
                  </a:path>
                </a:pathLst>
              </a:custGeom>
              <a:solidFill>
                <a:sysClr val="window" lastClr="FFFFFF">
                  <a:alpha val="0"/>
                </a:sysClr>
              </a:solidFill>
              <a:ln w="38100">
                <a:gradFill flip="none" rotWithShape="1">
                  <a:gsLst>
                    <a:gs pos="100000">
                      <a:sysClr val="window" lastClr="FFFFFF"/>
                    </a:gs>
                    <a:gs pos="0">
                      <a:srgbClr val="B6B6B6"/>
                    </a:gs>
                  </a:gsLst>
                  <a:lin ang="2700000" scaled="1"/>
                  <a:tileRect/>
                </a:gradFill>
              </a:ln>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nvGrpSpPr>
            <p:cNvPr id="24" name="组合 23"/>
            <p:cNvGrpSpPr/>
            <p:nvPr/>
          </p:nvGrpSpPr>
          <p:grpSpPr>
            <a:xfrm>
              <a:off x="3247517" y="2445151"/>
              <a:ext cx="3123913" cy="738664"/>
              <a:chOff x="2579929" y="1209776"/>
              <a:chExt cx="4165217" cy="984886"/>
            </a:xfrm>
          </p:grpSpPr>
          <p:sp>
            <p:nvSpPr>
              <p:cNvPr id="25" name="文本框 41"/>
              <p:cNvSpPr txBox="1"/>
              <p:nvPr/>
            </p:nvSpPr>
            <p:spPr>
              <a:xfrm>
                <a:off x="2579929" y="1209776"/>
                <a:ext cx="1320559" cy="984886"/>
              </a:xfrm>
              <a:prstGeom prst="rect">
                <a:avLst/>
              </a:prstGeom>
              <a:noFill/>
            </p:spPr>
            <p:txBody>
              <a:bodyPr wrap="square" rtlCol="0">
                <a:spAutoFit/>
              </a:bodyPr>
              <a:lstStyle/>
              <a:p>
                <a:pPr algn="ctr"/>
                <a:r>
                  <a:rPr lang="en-US" altLang="zh-CN" sz="4200" dirty="0">
                    <a:solidFill>
                      <a:srgbClr val="005A9E"/>
                    </a:solidFill>
                    <a:effectLst>
                      <a:innerShdw blurRad="63500" dist="50800" dir="13500000">
                        <a:prstClr val="black">
                          <a:alpha val="50000"/>
                        </a:prstClr>
                      </a:innerShdw>
                    </a:effectLst>
                    <a:cs typeface="+mn-ea"/>
                    <a:sym typeface="+mn-lt"/>
                  </a:rPr>
                  <a:t>02</a:t>
                </a:r>
                <a:endParaRPr lang="zh-CN" altLang="en-US" sz="4200" dirty="0">
                  <a:solidFill>
                    <a:srgbClr val="005A9E"/>
                  </a:solidFill>
                  <a:effectLst>
                    <a:innerShdw blurRad="63500" dist="50800" dir="13500000">
                      <a:prstClr val="black">
                        <a:alpha val="50000"/>
                      </a:prstClr>
                    </a:innerShdw>
                  </a:effectLst>
                  <a:cs typeface="+mn-ea"/>
                  <a:sym typeface="+mn-lt"/>
                </a:endParaRPr>
              </a:p>
            </p:txBody>
          </p:sp>
          <p:sp>
            <p:nvSpPr>
              <p:cNvPr id="26" name="文本框 42"/>
              <p:cNvSpPr txBox="1"/>
              <p:nvPr/>
            </p:nvSpPr>
            <p:spPr>
              <a:xfrm>
                <a:off x="3965462" y="1272887"/>
                <a:ext cx="2779684" cy="861775"/>
              </a:xfrm>
              <a:prstGeom prst="rect">
                <a:avLst/>
              </a:prstGeom>
              <a:noFill/>
            </p:spPr>
            <p:txBody>
              <a:bodyPr wrap="square" rtlCol="0">
                <a:spAutoFit/>
              </a:bodyPr>
              <a:lstStyle/>
              <a:p>
                <a:r>
                  <a:rPr lang="zh-CN" altLang="en-US" dirty="0" smtClean="0">
                    <a:solidFill>
                      <a:prstClr val="black">
                        <a:lumMod val="65000"/>
                        <a:lumOff val="35000"/>
                      </a:prstClr>
                    </a:solidFill>
                    <a:cs typeface="+mn-ea"/>
                  </a:rPr>
                  <a:t>网络</a:t>
                </a:r>
                <a:r>
                  <a:rPr lang="zh-CN" altLang="en-US" dirty="0">
                    <a:solidFill>
                      <a:prstClr val="black">
                        <a:lumMod val="65000"/>
                        <a:lumOff val="35000"/>
                      </a:prstClr>
                    </a:solidFill>
                    <a:cs typeface="+mn-ea"/>
                  </a:rPr>
                  <a:t>有</a:t>
                </a:r>
                <a:r>
                  <a:rPr lang="zh-CN" altLang="en-US" dirty="0" smtClean="0">
                    <a:solidFill>
                      <a:prstClr val="black">
                        <a:lumMod val="65000"/>
                        <a:lumOff val="35000"/>
                      </a:prstClr>
                    </a:solidFill>
                    <a:cs typeface="+mn-ea"/>
                  </a:rPr>
                  <a:t>监督</a:t>
                </a:r>
                <a:endParaRPr lang="en-US" altLang="zh-CN" dirty="0" smtClean="0">
                  <a:solidFill>
                    <a:prstClr val="black">
                      <a:lumMod val="65000"/>
                      <a:lumOff val="35000"/>
                    </a:prstClr>
                  </a:solidFill>
                  <a:cs typeface="+mn-ea"/>
                </a:endParaRPr>
              </a:p>
              <a:p>
                <a:r>
                  <a:rPr lang="zh-CN" altLang="en-US" dirty="0" smtClean="0">
                    <a:solidFill>
                      <a:prstClr val="black">
                        <a:lumMod val="65000"/>
                        <a:lumOff val="35000"/>
                      </a:prstClr>
                    </a:solidFill>
                    <a:cs typeface="+mn-ea"/>
                  </a:rPr>
                  <a:t>预</a:t>
                </a:r>
                <a:r>
                  <a:rPr lang="zh-CN" altLang="en-US" dirty="0">
                    <a:solidFill>
                      <a:prstClr val="black">
                        <a:lumMod val="65000"/>
                        <a:lumOff val="35000"/>
                      </a:prstClr>
                    </a:solidFill>
                    <a:cs typeface="+mn-ea"/>
                  </a:rPr>
                  <a:t>训练阶段 </a:t>
                </a:r>
                <a:endParaRPr lang="zh-CN" altLang="en-US" dirty="0">
                  <a:solidFill>
                    <a:prstClr val="black">
                      <a:lumMod val="65000"/>
                      <a:lumOff val="35000"/>
                    </a:prstClr>
                  </a:solidFill>
                  <a:cs typeface="+mn-ea"/>
                  <a:sym typeface="+mn-lt"/>
                </a:endParaRPr>
              </a:p>
            </p:txBody>
          </p:sp>
        </p:grpSp>
      </p:grpSp>
      <p:grpSp>
        <p:nvGrpSpPr>
          <p:cNvPr id="34" name="组合 33"/>
          <p:cNvGrpSpPr/>
          <p:nvPr/>
        </p:nvGrpSpPr>
        <p:grpSpPr>
          <a:xfrm>
            <a:off x="1069275" y="3663235"/>
            <a:ext cx="3534967" cy="1212771"/>
            <a:chOff x="4071177" y="3542947"/>
            <a:chExt cx="3534967" cy="1212771"/>
          </a:xfrm>
        </p:grpSpPr>
        <p:grpSp>
          <p:nvGrpSpPr>
            <p:cNvPr id="16" name="组合 15"/>
            <p:cNvGrpSpPr/>
            <p:nvPr/>
          </p:nvGrpSpPr>
          <p:grpSpPr>
            <a:xfrm>
              <a:off x="4071177" y="3542947"/>
              <a:ext cx="3534967" cy="1212771"/>
              <a:chOff x="2334284" y="1012876"/>
              <a:chExt cx="3152828" cy="1081668"/>
            </a:xfrm>
          </p:grpSpPr>
          <p:sp>
            <p:nvSpPr>
              <p:cNvPr id="17" name="任意多边形 16"/>
              <p:cNvSpPr>
                <a:spLocks/>
              </p:cNvSpPr>
              <p:nvPr/>
            </p:nvSpPr>
            <p:spPr bwMode="auto">
              <a:xfrm rot="10800000">
                <a:off x="2339422" y="1012876"/>
                <a:ext cx="3147690" cy="1074074"/>
              </a:xfrm>
              <a:custGeom>
                <a:avLst/>
                <a:gdLst>
                  <a:gd name="connsiteX0" fmla="*/ 3494407 w 4138458"/>
                  <a:gd name="connsiteY0" fmla="*/ 1121227 h 1412149"/>
                  <a:gd name="connsiteX1" fmla="*/ 3567991 w 4138458"/>
                  <a:gd name="connsiteY1" fmla="*/ 1078962 h 1412149"/>
                  <a:gd name="connsiteX2" fmla="*/ 3758764 w 4138458"/>
                  <a:gd name="connsiteY2" fmla="*/ 748339 h 1412149"/>
                  <a:gd name="connsiteX3" fmla="*/ 3758764 w 4138458"/>
                  <a:gd name="connsiteY3" fmla="*/ 663809 h 1412149"/>
                  <a:gd name="connsiteX4" fmla="*/ 3567991 w 4138458"/>
                  <a:gd name="connsiteY4" fmla="*/ 333186 h 1412149"/>
                  <a:gd name="connsiteX5" fmla="*/ 3494407 w 4138458"/>
                  <a:gd name="connsiteY5" fmla="*/ 290921 h 1412149"/>
                  <a:gd name="connsiteX6" fmla="*/ 3333442 w 4138458"/>
                  <a:gd name="connsiteY6" fmla="*/ 290921 h 1412149"/>
                  <a:gd name="connsiteX7" fmla="*/ 3295129 w 4138458"/>
                  <a:gd name="connsiteY7" fmla="*/ 290921 h 1412149"/>
                  <a:gd name="connsiteX8" fmla="*/ 3289167 w 4138458"/>
                  <a:gd name="connsiteY8" fmla="*/ 290921 h 1412149"/>
                  <a:gd name="connsiteX9" fmla="*/ 3247435 w 4138458"/>
                  <a:gd name="connsiteY9" fmla="*/ 290921 h 1412149"/>
                  <a:gd name="connsiteX10" fmla="*/ 3238801 w 4138458"/>
                  <a:gd name="connsiteY10" fmla="*/ 290921 h 1412149"/>
                  <a:gd name="connsiteX11" fmla="*/ 3134164 w 4138458"/>
                  <a:gd name="connsiteY11" fmla="*/ 290921 h 1412149"/>
                  <a:gd name="connsiteX12" fmla="*/ 3112861 w 4138458"/>
                  <a:gd name="connsiteY12" fmla="*/ 290921 h 1412149"/>
                  <a:gd name="connsiteX13" fmla="*/ 3095851 w 4138458"/>
                  <a:gd name="connsiteY13" fmla="*/ 290921 h 1412149"/>
                  <a:gd name="connsiteX14" fmla="*/ 3089889 w 4138458"/>
                  <a:gd name="connsiteY14" fmla="*/ 290921 h 1412149"/>
                  <a:gd name="connsiteX15" fmla="*/ 3048157 w 4138458"/>
                  <a:gd name="connsiteY15" fmla="*/ 290921 h 1412149"/>
                  <a:gd name="connsiteX16" fmla="*/ 3039523 w 4138458"/>
                  <a:gd name="connsiteY16" fmla="*/ 290921 h 1412149"/>
                  <a:gd name="connsiteX17" fmla="*/ 2934886 w 4138458"/>
                  <a:gd name="connsiteY17" fmla="*/ 290921 h 1412149"/>
                  <a:gd name="connsiteX18" fmla="*/ 2913583 w 4138458"/>
                  <a:gd name="connsiteY18" fmla="*/ 290921 h 1412149"/>
                  <a:gd name="connsiteX19" fmla="*/ 2840245 w 4138458"/>
                  <a:gd name="connsiteY19" fmla="*/ 290921 h 1412149"/>
                  <a:gd name="connsiteX20" fmla="*/ 2714305 w 4138458"/>
                  <a:gd name="connsiteY20" fmla="*/ 290921 h 1412149"/>
                  <a:gd name="connsiteX21" fmla="*/ 2709913 w 4138458"/>
                  <a:gd name="connsiteY21" fmla="*/ 292233 h 1412149"/>
                  <a:gd name="connsiteX22" fmla="*/ 2705494 w 4138458"/>
                  <a:gd name="connsiteY22" fmla="*/ 290921 h 1412149"/>
                  <a:gd name="connsiteX23" fmla="*/ 2323948 w 4138458"/>
                  <a:gd name="connsiteY23" fmla="*/ 290921 h 1412149"/>
                  <a:gd name="connsiteX24" fmla="*/ 2319556 w 4138458"/>
                  <a:gd name="connsiteY24" fmla="*/ 292233 h 1412149"/>
                  <a:gd name="connsiteX25" fmla="*/ 2315137 w 4138458"/>
                  <a:gd name="connsiteY25" fmla="*/ 290921 h 1412149"/>
                  <a:gd name="connsiteX26" fmla="*/ 2059531 w 4138458"/>
                  <a:gd name="connsiteY26" fmla="*/ 290921 h 1412149"/>
                  <a:gd name="connsiteX27" fmla="*/ 1955409 w 4138458"/>
                  <a:gd name="connsiteY27" fmla="*/ 290921 h 1412149"/>
                  <a:gd name="connsiteX28" fmla="*/ 1949447 w 4138458"/>
                  <a:gd name="connsiteY28" fmla="*/ 290921 h 1412149"/>
                  <a:gd name="connsiteX29" fmla="*/ 1933591 w 4138458"/>
                  <a:gd name="connsiteY29" fmla="*/ 290921 h 1412149"/>
                  <a:gd name="connsiteX30" fmla="*/ 1907716 w 4138458"/>
                  <a:gd name="connsiteY30" fmla="*/ 290921 h 1412149"/>
                  <a:gd name="connsiteX31" fmla="*/ 1699803 w 4138458"/>
                  <a:gd name="connsiteY31" fmla="*/ 290921 h 1412149"/>
                  <a:gd name="connsiteX32" fmla="*/ 1666857 w 4138458"/>
                  <a:gd name="connsiteY32" fmla="*/ 290921 h 1412149"/>
                  <a:gd name="connsiteX33" fmla="*/ 1660895 w 4138458"/>
                  <a:gd name="connsiteY33" fmla="*/ 290921 h 1412149"/>
                  <a:gd name="connsiteX34" fmla="*/ 1619163 w 4138458"/>
                  <a:gd name="connsiteY34" fmla="*/ 290921 h 1412149"/>
                  <a:gd name="connsiteX35" fmla="*/ 1573863 w 4138458"/>
                  <a:gd name="connsiteY35" fmla="*/ 290921 h 1412149"/>
                  <a:gd name="connsiteX36" fmla="*/ 1508939 w 4138458"/>
                  <a:gd name="connsiteY36" fmla="*/ 290921 h 1412149"/>
                  <a:gd name="connsiteX37" fmla="*/ 1505892 w 4138458"/>
                  <a:gd name="connsiteY37" fmla="*/ 290921 h 1412149"/>
                  <a:gd name="connsiteX38" fmla="*/ 1502977 w 4138458"/>
                  <a:gd name="connsiteY38" fmla="*/ 290921 h 1412149"/>
                  <a:gd name="connsiteX39" fmla="*/ 1461246 w 4138458"/>
                  <a:gd name="connsiteY39" fmla="*/ 290921 h 1412149"/>
                  <a:gd name="connsiteX40" fmla="*/ 1411251 w 4138458"/>
                  <a:gd name="connsiteY40" fmla="*/ 290921 h 1412149"/>
                  <a:gd name="connsiteX41" fmla="*/ 1347974 w 4138458"/>
                  <a:gd name="connsiteY41" fmla="*/ 290921 h 1412149"/>
                  <a:gd name="connsiteX42" fmla="*/ 1285311 w 4138458"/>
                  <a:gd name="connsiteY42" fmla="*/ 290921 h 1412149"/>
                  <a:gd name="connsiteX43" fmla="*/ 1253333 w 4138458"/>
                  <a:gd name="connsiteY43" fmla="*/ 290921 h 1412149"/>
                  <a:gd name="connsiteX44" fmla="*/ 1173474 w 4138458"/>
                  <a:gd name="connsiteY44" fmla="*/ 290921 h 1412149"/>
                  <a:gd name="connsiteX45" fmla="*/ 1167512 w 4138458"/>
                  <a:gd name="connsiteY45" fmla="*/ 290921 h 1412149"/>
                  <a:gd name="connsiteX46" fmla="*/ 1127393 w 4138458"/>
                  <a:gd name="connsiteY46" fmla="*/ 290921 h 1412149"/>
                  <a:gd name="connsiteX47" fmla="*/ 1125780 w 4138458"/>
                  <a:gd name="connsiteY47" fmla="*/ 290921 h 1412149"/>
                  <a:gd name="connsiteX48" fmla="*/ 1030708 w 4138458"/>
                  <a:gd name="connsiteY48" fmla="*/ 290921 h 1412149"/>
                  <a:gd name="connsiteX49" fmla="*/ 1024746 w 4138458"/>
                  <a:gd name="connsiteY49" fmla="*/ 290921 h 1412149"/>
                  <a:gd name="connsiteX50" fmla="*/ 1012509 w 4138458"/>
                  <a:gd name="connsiteY50" fmla="*/ 290921 h 1412149"/>
                  <a:gd name="connsiteX51" fmla="*/ 983015 w 4138458"/>
                  <a:gd name="connsiteY51" fmla="*/ 290921 h 1412149"/>
                  <a:gd name="connsiteX52" fmla="*/ 917868 w 4138458"/>
                  <a:gd name="connsiteY52" fmla="*/ 290921 h 1412149"/>
                  <a:gd name="connsiteX53" fmla="*/ 869743 w 4138458"/>
                  <a:gd name="connsiteY53" fmla="*/ 290921 h 1412149"/>
                  <a:gd name="connsiteX54" fmla="*/ 791928 w 4138458"/>
                  <a:gd name="connsiteY54" fmla="*/ 290921 h 1412149"/>
                  <a:gd name="connsiteX55" fmla="*/ 775102 w 4138458"/>
                  <a:gd name="connsiteY55" fmla="*/ 290921 h 1412149"/>
                  <a:gd name="connsiteX56" fmla="*/ 649162 w 4138458"/>
                  <a:gd name="connsiteY56" fmla="*/ 290921 h 1412149"/>
                  <a:gd name="connsiteX57" fmla="*/ 575578 w 4138458"/>
                  <a:gd name="connsiteY57" fmla="*/ 333186 h 1412149"/>
                  <a:gd name="connsiteX58" fmla="*/ 384805 w 4138458"/>
                  <a:gd name="connsiteY58" fmla="*/ 663809 h 1412149"/>
                  <a:gd name="connsiteX59" fmla="*/ 384805 w 4138458"/>
                  <a:gd name="connsiteY59" fmla="*/ 748339 h 1412149"/>
                  <a:gd name="connsiteX60" fmla="*/ 575578 w 4138458"/>
                  <a:gd name="connsiteY60" fmla="*/ 1078962 h 1412149"/>
                  <a:gd name="connsiteX61" fmla="*/ 649162 w 4138458"/>
                  <a:gd name="connsiteY61" fmla="*/ 1121227 h 1412149"/>
                  <a:gd name="connsiteX62" fmla="*/ 791928 w 4138458"/>
                  <a:gd name="connsiteY62" fmla="*/ 1121227 h 1412149"/>
                  <a:gd name="connsiteX63" fmla="*/ 1030708 w 4138458"/>
                  <a:gd name="connsiteY63" fmla="*/ 1121227 h 1412149"/>
                  <a:gd name="connsiteX64" fmla="*/ 1127393 w 4138458"/>
                  <a:gd name="connsiteY64" fmla="*/ 1121227 h 1412149"/>
                  <a:gd name="connsiteX65" fmla="*/ 1173474 w 4138458"/>
                  <a:gd name="connsiteY65" fmla="*/ 1121227 h 1412149"/>
                  <a:gd name="connsiteX66" fmla="*/ 1285311 w 4138458"/>
                  <a:gd name="connsiteY66" fmla="*/ 1121227 h 1412149"/>
                  <a:gd name="connsiteX67" fmla="*/ 1508939 w 4138458"/>
                  <a:gd name="connsiteY67" fmla="*/ 1121227 h 1412149"/>
                  <a:gd name="connsiteX68" fmla="*/ 1573863 w 4138458"/>
                  <a:gd name="connsiteY68" fmla="*/ 1121227 h 1412149"/>
                  <a:gd name="connsiteX69" fmla="*/ 1666857 w 4138458"/>
                  <a:gd name="connsiteY69" fmla="*/ 1121227 h 1412149"/>
                  <a:gd name="connsiteX70" fmla="*/ 1933591 w 4138458"/>
                  <a:gd name="connsiteY70" fmla="*/ 1121227 h 1412149"/>
                  <a:gd name="connsiteX71" fmla="*/ 1955409 w 4138458"/>
                  <a:gd name="connsiteY71" fmla="*/ 1121227 h 1412149"/>
                  <a:gd name="connsiteX72" fmla="*/ 2315137 w 4138458"/>
                  <a:gd name="connsiteY72" fmla="*/ 1121227 h 1412149"/>
                  <a:gd name="connsiteX73" fmla="*/ 2319556 w 4138458"/>
                  <a:gd name="connsiteY73" fmla="*/ 1119915 h 1412149"/>
                  <a:gd name="connsiteX74" fmla="*/ 2323948 w 4138458"/>
                  <a:gd name="connsiteY74" fmla="*/ 1121227 h 1412149"/>
                  <a:gd name="connsiteX75" fmla="*/ 2705494 w 4138458"/>
                  <a:gd name="connsiteY75" fmla="*/ 1121227 h 1412149"/>
                  <a:gd name="connsiteX76" fmla="*/ 2709913 w 4138458"/>
                  <a:gd name="connsiteY76" fmla="*/ 1119915 h 1412149"/>
                  <a:gd name="connsiteX77" fmla="*/ 2714305 w 4138458"/>
                  <a:gd name="connsiteY77" fmla="*/ 1121227 h 1412149"/>
                  <a:gd name="connsiteX78" fmla="*/ 2913583 w 4138458"/>
                  <a:gd name="connsiteY78" fmla="*/ 1121227 h 1412149"/>
                  <a:gd name="connsiteX79" fmla="*/ 3095851 w 4138458"/>
                  <a:gd name="connsiteY79" fmla="*/ 1121227 h 1412149"/>
                  <a:gd name="connsiteX80" fmla="*/ 3112861 w 4138458"/>
                  <a:gd name="connsiteY80" fmla="*/ 1121227 h 1412149"/>
                  <a:gd name="connsiteX81" fmla="*/ 3295129 w 4138458"/>
                  <a:gd name="connsiteY81" fmla="*/ 1121227 h 1412149"/>
                  <a:gd name="connsiteX82" fmla="*/ 3671470 w 4138458"/>
                  <a:gd name="connsiteY82" fmla="*/ 1412149 h 1412149"/>
                  <a:gd name="connsiteX83" fmla="*/ 3163470 w 4138458"/>
                  <a:gd name="connsiteY83" fmla="*/ 1412149 h 1412149"/>
                  <a:gd name="connsiteX84" fmla="*/ 3022552 w 4138458"/>
                  <a:gd name="connsiteY84" fmla="*/ 1412149 h 1412149"/>
                  <a:gd name="connsiteX85" fmla="*/ 2554799 w 4138458"/>
                  <a:gd name="connsiteY85" fmla="*/ 1412149 h 1412149"/>
                  <a:gd name="connsiteX86" fmla="*/ 2514552 w 4138458"/>
                  <a:gd name="connsiteY86" fmla="*/ 1412149 h 1412149"/>
                  <a:gd name="connsiteX87" fmla="*/ 2266137 w 4138458"/>
                  <a:gd name="connsiteY87" fmla="*/ 1412149 h 1412149"/>
                  <a:gd name="connsiteX88" fmla="*/ 1905881 w 4138458"/>
                  <a:gd name="connsiteY88" fmla="*/ 1412149 h 1412149"/>
                  <a:gd name="connsiteX89" fmla="*/ 1809866 w 4138458"/>
                  <a:gd name="connsiteY89" fmla="*/ 1412149 h 1412149"/>
                  <a:gd name="connsiteX90" fmla="*/ 1617219 w 4138458"/>
                  <a:gd name="connsiteY90" fmla="*/ 1412149 h 1412149"/>
                  <a:gd name="connsiteX91" fmla="*/ 1489857 w 4138458"/>
                  <a:gd name="connsiteY91" fmla="*/ 1412149 h 1412149"/>
                  <a:gd name="connsiteX92" fmla="*/ 1301866 w 4138458"/>
                  <a:gd name="connsiteY92" fmla="*/ 1412149 h 1412149"/>
                  <a:gd name="connsiteX93" fmla="*/ 1160948 w 4138458"/>
                  <a:gd name="connsiteY93" fmla="*/ 1412149 h 1412149"/>
                  <a:gd name="connsiteX94" fmla="*/ 1115038 w 4138458"/>
                  <a:gd name="connsiteY94" fmla="*/ 1412149 h 1412149"/>
                  <a:gd name="connsiteX95" fmla="*/ 840939 w 4138458"/>
                  <a:gd name="connsiteY95" fmla="*/ 1412149 h 1412149"/>
                  <a:gd name="connsiteX96" fmla="*/ 652948 w 4138458"/>
                  <a:gd name="connsiteY96" fmla="*/ 1412149 h 1412149"/>
                  <a:gd name="connsiteX97" fmla="*/ 466120 w 4138458"/>
                  <a:gd name="connsiteY97" fmla="*/ 1412149 h 1412149"/>
                  <a:gd name="connsiteX98" fmla="*/ 340972 w 4138458"/>
                  <a:gd name="connsiteY98" fmla="*/ 1340266 h 1412149"/>
                  <a:gd name="connsiteX99" fmla="*/ 16513 w 4138458"/>
                  <a:gd name="connsiteY99" fmla="*/ 777957 h 1412149"/>
                  <a:gd name="connsiteX100" fmla="*/ 16513 w 4138458"/>
                  <a:gd name="connsiteY100" fmla="*/ 634192 h 1412149"/>
                  <a:gd name="connsiteX101" fmla="*/ 340972 w 4138458"/>
                  <a:gd name="connsiteY101" fmla="*/ 71883 h 1412149"/>
                  <a:gd name="connsiteX102" fmla="*/ 466120 w 4138458"/>
                  <a:gd name="connsiteY102" fmla="*/ 0 h 1412149"/>
                  <a:gd name="connsiteX103" fmla="*/ 652948 w 4138458"/>
                  <a:gd name="connsiteY103" fmla="*/ 0 h 1412149"/>
                  <a:gd name="connsiteX104" fmla="*/ 680314 w 4138458"/>
                  <a:gd name="connsiteY104" fmla="*/ 0 h 1412149"/>
                  <a:gd name="connsiteX105" fmla="*/ 840939 w 4138458"/>
                  <a:gd name="connsiteY105" fmla="*/ 0 h 1412149"/>
                  <a:gd name="connsiteX106" fmla="*/ 841276 w 4138458"/>
                  <a:gd name="connsiteY106" fmla="*/ 0 h 1412149"/>
                  <a:gd name="connsiteX107" fmla="*/ 867142 w 4138458"/>
                  <a:gd name="connsiteY107" fmla="*/ 0 h 1412149"/>
                  <a:gd name="connsiteX108" fmla="*/ 956611 w 4138458"/>
                  <a:gd name="connsiteY108" fmla="*/ 0 h 1412149"/>
                  <a:gd name="connsiteX109" fmla="*/ 1028104 w 4138458"/>
                  <a:gd name="connsiteY109" fmla="*/ 0 h 1412149"/>
                  <a:gd name="connsiteX110" fmla="*/ 1033923 w 4138458"/>
                  <a:gd name="connsiteY110" fmla="*/ 0 h 1412149"/>
                  <a:gd name="connsiteX111" fmla="*/ 1055133 w 4138458"/>
                  <a:gd name="connsiteY111" fmla="*/ 0 h 1412149"/>
                  <a:gd name="connsiteX112" fmla="*/ 1080817 w 4138458"/>
                  <a:gd name="connsiteY112" fmla="*/ 0 h 1412149"/>
                  <a:gd name="connsiteX113" fmla="*/ 1115038 w 4138458"/>
                  <a:gd name="connsiteY113" fmla="*/ 0 h 1412149"/>
                  <a:gd name="connsiteX114" fmla="*/ 1143439 w 4138458"/>
                  <a:gd name="connsiteY114" fmla="*/ 0 h 1412149"/>
                  <a:gd name="connsiteX115" fmla="*/ 1160948 w 4138458"/>
                  <a:gd name="connsiteY115" fmla="*/ 0 h 1412149"/>
                  <a:gd name="connsiteX116" fmla="*/ 1216095 w 4138458"/>
                  <a:gd name="connsiteY116" fmla="*/ 0 h 1412149"/>
                  <a:gd name="connsiteX117" fmla="*/ 1220751 w 4138458"/>
                  <a:gd name="connsiteY117" fmla="*/ 0 h 1412149"/>
                  <a:gd name="connsiteX118" fmla="*/ 1267645 w 4138458"/>
                  <a:gd name="connsiteY118" fmla="*/ 0 h 1412149"/>
                  <a:gd name="connsiteX119" fmla="*/ 1291726 w 4138458"/>
                  <a:gd name="connsiteY119" fmla="*/ 0 h 1412149"/>
                  <a:gd name="connsiteX120" fmla="*/ 1301866 w 4138458"/>
                  <a:gd name="connsiteY120" fmla="*/ 0 h 1412149"/>
                  <a:gd name="connsiteX121" fmla="*/ 1331430 w 4138458"/>
                  <a:gd name="connsiteY121" fmla="*/ 0 h 1412149"/>
                  <a:gd name="connsiteX122" fmla="*/ 1375142 w 4138458"/>
                  <a:gd name="connsiteY122" fmla="*/ 0 h 1412149"/>
                  <a:gd name="connsiteX123" fmla="*/ 1408742 w 4138458"/>
                  <a:gd name="connsiteY123" fmla="*/ 0 h 1412149"/>
                  <a:gd name="connsiteX124" fmla="*/ 1455636 w 4138458"/>
                  <a:gd name="connsiteY124" fmla="*/ 0 h 1412149"/>
                  <a:gd name="connsiteX125" fmla="*/ 1479717 w 4138458"/>
                  <a:gd name="connsiteY125" fmla="*/ 0 h 1412149"/>
                  <a:gd name="connsiteX126" fmla="*/ 1489857 w 4138458"/>
                  <a:gd name="connsiteY126" fmla="*/ 0 h 1412149"/>
                  <a:gd name="connsiteX127" fmla="*/ 1536104 w 4138458"/>
                  <a:gd name="connsiteY127" fmla="*/ 0 h 1412149"/>
                  <a:gd name="connsiteX128" fmla="*/ 1617219 w 4138458"/>
                  <a:gd name="connsiteY128" fmla="*/ 0 h 1412149"/>
                  <a:gd name="connsiteX129" fmla="*/ 1651439 w 4138458"/>
                  <a:gd name="connsiteY129" fmla="*/ 0 h 1412149"/>
                  <a:gd name="connsiteX130" fmla="*/ 1728751 w 4138458"/>
                  <a:gd name="connsiteY130" fmla="*/ 0 h 1412149"/>
                  <a:gd name="connsiteX131" fmla="*/ 1775645 w 4138458"/>
                  <a:gd name="connsiteY131" fmla="*/ 0 h 1412149"/>
                  <a:gd name="connsiteX132" fmla="*/ 1799726 w 4138458"/>
                  <a:gd name="connsiteY132" fmla="*/ 0 h 1412149"/>
                  <a:gd name="connsiteX133" fmla="*/ 1809866 w 4138458"/>
                  <a:gd name="connsiteY133" fmla="*/ 0 h 1412149"/>
                  <a:gd name="connsiteX134" fmla="*/ 1831413 w 4138458"/>
                  <a:gd name="connsiteY134" fmla="*/ 0 h 1412149"/>
                  <a:gd name="connsiteX135" fmla="*/ 1905881 w 4138458"/>
                  <a:gd name="connsiteY135" fmla="*/ 0 h 1412149"/>
                  <a:gd name="connsiteX136" fmla="*/ 1992375 w 4138458"/>
                  <a:gd name="connsiteY136" fmla="*/ 0 h 1412149"/>
                  <a:gd name="connsiteX137" fmla="*/ 2107709 w 4138458"/>
                  <a:gd name="connsiteY137" fmla="*/ 0 h 1412149"/>
                  <a:gd name="connsiteX138" fmla="*/ 2120075 w 4138458"/>
                  <a:gd name="connsiteY138" fmla="*/ 0 h 1412149"/>
                  <a:gd name="connsiteX139" fmla="*/ 2185022 w 4138458"/>
                  <a:gd name="connsiteY139" fmla="*/ 0 h 1412149"/>
                  <a:gd name="connsiteX140" fmla="*/ 2231916 w 4138458"/>
                  <a:gd name="connsiteY140" fmla="*/ 0 h 1412149"/>
                  <a:gd name="connsiteX141" fmla="*/ 2255997 w 4138458"/>
                  <a:gd name="connsiteY141" fmla="*/ 0 h 1412149"/>
                  <a:gd name="connsiteX142" fmla="*/ 2266137 w 4138458"/>
                  <a:gd name="connsiteY142" fmla="*/ 0 h 1412149"/>
                  <a:gd name="connsiteX143" fmla="*/ 2281036 w 4138458"/>
                  <a:gd name="connsiteY143" fmla="*/ 0 h 1412149"/>
                  <a:gd name="connsiteX144" fmla="*/ 2473684 w 4138458"/>
                  <a:gd name="connsiteY144" fmla="*/ 0 h 1412149"/>
                  <a:gd name="connsiteX145" fmla="*/ 2514552 w 4138458"/>
                  <a:gd name="connsiteY145" fmla="*/ 0 h 1412149"/>
                  <a:gd name="connsiteX146" fmla="*/ 2520578 w 4138458"/>
                  <a:gd name="connsiteY146" fmla="*/ 0 h 1412149"/>
                  <a:gd name="connsiteX147" fmla="*/ 2544659 w 4138458"/>
                  <a:gd name="connsiteY147" fmla="*/ 0 h 1412149"/>
                  <a:gd name="connsiteX148" fmla="*/ 2554799 w 4138458"/>
                  <a:gd name="connsiteY148" fmla="*/ 0 h 1412149"/>
                  <a:gd name="connsiteX149" fmla="*/ 2680485 w 4138458"/>
                  <a:gd name="connsiteY149" fmla="*/ 0 h 1412149"/>
                  <a:gd name="connsiteX150" fmla="*/ 3005042 w 4138458"/>
                  <a:gd name="connsiteY150" fmla="*/ 0 h 1412149"/>
                  <a:gd name="connsiteX151" fmla="*/ 3022552 w 4138458"/>
                  <a:gd name="connsiteY151" fmla="*/ 0 h 1412149"/>
                  <a:gd name="connsiteX152" fmla="*/ 3082355 w 4138458"/>
                  <a:gd name="connsiteY152" fmla="*/ 0 h 1412149"/>
                  <a:gd name="connsiteX153" fmla="*/ 3129249 w 4138458"/>
                  <a:gd name="connsiteY153" fmla="*/ 0 h 1412149"/>
                  <a:gd name="connsiteX154" fmla="*/ 3153330 w 4138458"/>
                  <a:gd name="connsiteY154" fmla="*/ 0 h 1412149"/>
                  <a:gd name="connsiteX155" fmla="*/ 3163470 w 4138458"/>
                  <a:gd name="connsiteY155" fmla="*/ 0 h 1412149"/>
                  <a:gd name="connsiteX156" fmla="*/ 3236746 w 4138458"/>
                  <a:gd name="connsiteY156" fmla="*/ 0 h 1412149"/>
                  <a:gd name="connsiteX157" fmla="*/ 3671470 w 4138458"/>
                  <a:gd name="connsiteY157" fmla="*/ 0 h 1412149"/>
                  <a:gd name="connsiteX158" fmla="*/ 3796617 w 4138458"/>
                  <a:gd name="connsiteY158" fmla="*/ 71883 h 1412149"/>
                  <a:gd name="connsiteX159" fmla="*/ 4121076 w 4138458"/>
                  <a:gd name="connsiteY159" fmla="*/ 634192 h 1412149"/>
                  <a:gd name="connsiteX160" fmla="*/ 4121076 w 4138458"/>
                  <a:gd name="connsiteY160" fmla="*/ 777957 h 1412149"/>
                  <a:gd name="connsiteX161" fmla="*/ 3796617 w 4138458"/>
                  <a:gd name="connsiteY161" fmla="*/ 1340266 h 1412149"/>
                  <a:gd name="connsiteX162" fmla="*/ 3671470 w 4138458"/>
                  <a:gd name="connsiteY162" fmla="*/ 1412149 h 141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Lst>
                <a:rect l="l" t="t" r="r" b="b"/>
                <a:pathLst>
                  <a:path w="4138458" h="1412149">
                    <a:moveTo>
                      <a:pt x="3494407" y="1121227"/>
                    </a:moveTo>
                    <a:cubicBezTo>
                      <a:pt x="3521660" y="1121227"/>
                      <a:pt x="3554364" y="1102140"/>
                      <a:pt x="3567991" y="1078962"/>
                    </a:cubicBezTo>
                    <a:cubicBezTo>
                      <a:pt x="3567991" y="1078962"/>
                      <a:pt x="3567991" y="1078962"/>
                      <a:pt x="3758764" y="748339"/>
                    </a:cubicBezTo>
                    <a:cubicBezTo>
                      <a:pt x="3772390" y="725162"/>
                      <a:pt x="3772390" y="686987"/>
                      <a:pt x="3758764" y="663809"/>
                    </a:cubicBezTo>
                    <a:cubicBezTo>
                      <a:pt x="3758764" y="663809"/>
                      <a:pt x="3758764" y="663809"/>
                      <a:pt x="3567991" y="333186"/>
                    </a:cubicBezTo>
                    <a:cubicBezTo>
                      <a:pt x="3554364" y="310009"/>
                      <a:pt x="3521660" y="290921"/>
                      <a:pt x="3494407" y="290921"/>
                    </a:cubicBezTo>
                    <a:cubicBezTo>
                      <a:pt x="3494407" y="290921"/>
                      <a:pt x="3494407" y="290921"/>
                      <a:pt x="3333442" y="290921"/>
                    </a:cubicBezTo>
                    <a:lnTo>
                      <a:pt x="3295129" y="290921"/>
                    </a:lnTo>
                    <a:lnTo>
                      <a:pt x="3289167" y="290921"/>
                    </a:lnTo>
                    <a:lnTo>
                      <a:pt x="3247435" y="290921"/>
                    </a:lnTo>
                    <a:lnTo>
                      <a:pt x="3238801" y="290921"/>
                    </a:lnTo>
                    <a:lnTo>
                      <a:pt x="3134164" y="290921"/>
                    </a:lnTo>
                    <a:lnTo>
                      <a:pt x="3112861" y="290921"/>
                    </a:lnTo>
                    <a:lnTo>
                      <a:pt x="3095851" y="290921"/>
                    </a:lnTo>
                    <a:lnTo>
                      <a:pt x="3089889" y="290921"/>
                    </a:lnTo>
                    <a:lnTo>
                      <a:pt x="3048157" y="290921"/>
                    </a:lnTo>
                    <a:lnTo>
                      <a:pt x="3039523" y="290921"/>
                    </a:lnTo>
                    <a:lnTo>
                      <a:pt x="2934886" y="290921"/>
                    </a:lnTo>
                    <a:lnTo>
                      <a:pt x="2913583" y="290921"/>
                    </a:lnTo>
                    <a:lnTo>
                      <a:pt x="2840245" y="290921"/>
                    </a:lnTo>
                    <a:cubicBezTo>
                      <a:pt x="2803730" y="290921"/>
                      <a:pt x="2761998" y="290921"/>
                      <a:pt x="2714305" y="290921"/>
                    </a:cubicBezTo>
                    <a:lnTo>
                      <a:pt x="2709913" y="292233"/>
                    </a:lnTo>
                    <a:lnTo>
                      <a:pt x="2705494" y="290921"/>
                    </a:lnTo>
                    <a:cubicBezTo>
                      <a:pt x="2705494" y="290921"/>
                      <a:pt x="2705494" y="290921"/>
                      <a:pt x="2323948" y="290921"/>
                    </a:cubicBezTo>
                    <a:lnTo>
                      <a:pt x="2319556" y="292233"/>
                    </a:lnTo>
                    <a:lnTo>
                      <a:pt x="2315137" y="290921"/>
                    </a:lnTo>
                    <a:cubicBezTo>
                      <a:pt x="2315137" y="290921"/>
                      <a:pt x="2315137" y="290921"/>
                      <a:pt x="2059531" y="290921"/>
                    </a:cubicBezTo>
                    <a:lnTo>
                      <a:pt x="1955409" y="290921"/>
                    </a:lnTo>
                    <a:lnTo>
                      <a:pt x="1949447" y="290921"/>
                    </a:lnTo>
                    <a:lnTo>
                      <a:pt x="1933591" y="290921"/>
                    </a:lnTo>
                    <a:lnTo>
                      <a:pt x="1907716" y="290921"/>
                    </a:lnTo>
                    <a:cubicBezTo>
                      <a:pt x="1871946" y="290921"/>
                      <a:pt x="1809348" y="290921"/>
                      <a:pt x="1699803" y="290921"/>
                    </a:cubicBezTo>
                    <a:lnTo>
                      <a:pt x="1666857" y="290921"/>
                    </a:lnTo>
                    <a:lnTo>
                      <a:pt x="1660895" y="290921"/>
                    </a:lnTo>
                    <a:lnTo>
                      <a:pt x="1619163" y="290921"/>
                    </a:lnTo>
                    <a:lnTo>
                      <a:pt x="1573863" y="290921"/>
                    </a:lnTo>
                    <a:lnTo>
                      <a:pt x="1508939" y="290921"/>
                    </a:lnTo>
                    <a:lnTo>
                      <a:pt x="1505892" y="290921"/>
                    </a:lnTo>
                    <a:lnTo>
                      <a:pt x="1502977" y="290921"/>
                    </a:lnTo>
                    <a:lnTo>
                      <a:pt x="1461246" y="290921"/>
                    </a:lnTo>
                    <a:lnTo>
                      <a:pt x="1411251" y="290921"/>
                    </a:lnTo>
                    <a:lnTo>
                      <a:pt x="1347974" y="290921"/>
                    </a:lnTo>
                    <a:lnTo>
                      <a:pt x="1285311" y="290921"/>
                    </a:lnTo>
                    <a:lnTo>
                      <a:pt x="1253333" y="290921"/>
                    </a:lnTo>
                    <a:lnTo>
                      <a:pt x="1173474" y="290921"/>
                    </a:lnTo>
                    <a:lnTo>
                      <a:pt x="1167512" y="290921"/>
                    </a:lnTo>
                    <a:lnTo>
                      <a:pt x="1127393" y="290921"/>
                    </a:lnTo>
                    <a:lnTo>
                      <a:pt x="1125780" y="290921"/>
                    </a:lnTo>
                    <a:lnTo>
                      <a:pt x="1030708" y="290921"/>
                    </a:lnTo>
                    <a:cubicBezTo>
                      <a:pt x="1030708" y="290921"/>
                      <a:pt x="1030708" y="290921"/>
                      <a:pt x="1024746" y="290921"/>
                    </a:cubicBezTo>
                    <a:lnTo>
                      <a:pt x="1012509" y="290921"/>
                    </a:lnTo>
                    <a:lnTo>
                      <a:pt x="983015" y="290921"/>
                    </a:lnTo>
                    <a:lnTo>
                      <a:pt x="917868" y="290921"/>
                    </a:lnTo>
                    <a:lnTo>
                      <a:pt x="869743" y="290921"/>
                    </a:lnTo>
                    <a:lnTo>
                      <a:pt x="791928" y="290921"/>
                    </a:lnTo>
                    <a:lnTo>
                      <a:pt x="775102" y="290921"/>
                    </a:lnTo>
                    <a:cubicBezTo>
                      <a:pt x="738587" y="290921"/>
                      <a:pt x="696855" y="290921"/>
                      <a:pt x="649162" y="290921"/>
                    </a:cubicBezTo>
                    <a:cubicBezTo>
                      <a:pt x="622590" y="290921"/>
                      <a:pt x="589204" y="310009"/>
                      <a:pt x="575578" y="333186"/>
                    </a:cubicBezTo>
                    <a:cubicBezTo>
                      <a:pt x="575578" y="333186"/>
                      <a:pt x="575578" y="333186"/>
                      <a:pt x="384805" y="663809"/>
                    </a:cubicBezTo>
                    <a:cubicBezTo>
                      <a:pt x="371859" y="686987"/>
                      <a:pt x="371859" y="725162"/>
                      <a:pt x="384805" y="748339"/>
                    </a:cubicBezTo>
                    <a:cubicBezTo>
                      <a:pt x="384805" y="748339"/>
                      <a:pt x="384805" y="748339"/>
                      <a:pt x="575578" y="1078962"/>
                    </a:cubicBezTo>
                    <a:cubicBezTo>
                      <a:pt x="589204" y="1102140"/>
                      <a:pt x="622590" y="1121227"/>
                      <a:pt x="649162" y="1121227"/>
                    </a:cubicBezTo>
                    <a:lnTo>
                      <a:pt x="791928" y="1121227"/>
                    </a:lnTo>
                    <a:lnTo>
                      <a:pt x="1030708" y="1121227"/>
                    </a:lnTo>
                    <a:lnTo>
                      <a:pt x="1127393" y="1121227"/>
                    </a:lnTo>
                    <a:lnTo>
                      <a:pt x="1173474" y="1121227"/>
                    </a:lnTo>
                    <a:lnTo>
                      <a:pt x="1285311" y="1121227"/>
                    </a:lnTo>
                    <a:lnTo>
                      <a:pt x="1508939" y="1121227"/>
                    </a:lnTo>
                    <a:lnTo>
                      <a:pt x="1573863" y="1121227"/>
                    </a:lnTo>
                    <a:lnTo>
                      <a:pt x="1666857" y="1121227"/>
                    </a:lnTo>
                    <a:lnTo>
                      <a:pt x="1933591" y="1121227"/>
                    </a:lnTo>
                    <a:lnTo>
                      <a:pt x="1955409" y="1121227"/>
                    </a:lnTo>
                    <a:lnTo>
                      <a:pt x="2315137" y="1121227"/>
                    </a:lnTo>
                    <a:lnTo>
                      <a:pt x="2319556" y="1119915"/>
                    </a:lnTo>
                    <a:lnTo>
                      <a:pt x="2323948" y="1121227"/>
                    </a:lnTo>
                    <a:lnTo>
                      <a:pt x="2705494" y="1121227"/>
                    </a:lnTo>
                    <a:lnTo>
                      <a:pt x="2709913" y="1119915"/>
                    </a:lnTo>
                    <a:lnTo>
                      <a:pt x="2714305" y="1121227"/>
                    </a:lnTo>
                    <a:lnTo>
                      <a:pt x="2913583" y="1121227"/>
                    </a:lnTo>
                    <a:lnTo>
                      <a:pt x="3095851" y="1121227"/>
                    </a:lnTo>
                    <a:lnTo>
                      <a:pt x="3112861" y="1121227"/>
                    </a:lnTo>
                    <a:lnTo>
                      <a:pt x="3295129" y="1121227"/>
                    </a:lnTo>
                    <a:close/>
                    <a:moveTo>
                      <a:pt x="3671470" y="1412149"/>
                    </a:moveTo>
                    <a:lnTo>
                      <a:pt x="3163470" y="1412149"/>
                    </a:lnTo>
                    <a:lnTo>
                      <a:pt x="3022552" y="1412149"/>
                    </a:lnTo>
                    <a:lnTo>
                      <a:pt x="2554799" y="1412149"/>
                    </a:lnTo>
                    <a:lnTo>
                      <a:pt x="2514552" y="1412149"/>
                    </a:lnTo>
                    <a:lnTo>
                      <a:pt x="2266137" y="1412149"/>
                    </a:lnTo>
                    <a:lnTo>
                      <a:pt x="1905881" y="1412149"/>
                    </a:lnTo>
                    <a:lnTo>
                      <a:pt x="1809866" y="1412149"/>
                    </a:lnTo>
                    <a:lnTo>
                      <a:pt x="1617219" y="1412149"/>
                    </a:lnTo>
                    <a:lnTo>
                      <a:pt x="1489857" y="1412149"/>
                    </a:lnTo>
                    <a:lnTo>
                      <a:pt x="1301866" y="1412149"/>
                    </a:lnTo>
                    <a:lnTo>
                      <a:pt x="1160948" y="1412149"/>
                    </a:lnTo>
                    <a:lnTo>
                      <a:pt x="1115038" y="1412149"/>
                    </a:lnTo>
                    <a:lnTo>
                      <a:pt x="840939" y="1412149"/>
                    </a:lnTo>
                    <a:lnTo>
                      <a:pt x="652948" y="1412149"/>
                    </a:lnTo>
                    <a:lnTo>
                      <a:pt x="466120" y="1412149"/>
                    </a:lnTo>
                    <a:cubicBezTo>
                      <a:pt x="420928" y="1412149"/>
                      <a:pt x="364147" y="1379686"/>
                      <a:pt x="340972" y="1340266"/>
                    </a:cubicBezTo>
                    <a:cubicBezTo>
                      <a:pt x="16513" y="777957"/>
                      <a:pt x="16513" y="777957"/>
                      <a:pt x="16513" y="777957"/>
                    </a:cubicBezTo>
                    <a:cubicBezTo>
                      <a:pt x="-5504" y="738538"/>
                      <a:pt x="-5504" y="673611"/>
                      <a:pt x="16513" y="634192"/>
                    </a:cubicBezTo>
                    <a:cubicBezTo>
                      <a:pt x="340972" y="71883"/>
                      <a:pt x="340972" y="71883"/>
                      <a:pt x="340972" y="71883"/>
                    </a:cubicBezTo>
                    <a:cubicBezTo>
                      <a:pt x="364147" y="32463"/>
                      <a:pt x="420928" y="0"/>
                      <a:pt x="466120" y="0"/>
                    </a:cubicBezTo>
                    <a:lnTo>
                      <a:pt x="652948" y="0"/>
                    </a:lnTo>
                    <a:lnTo>
                      <a:pt x="680314" y="0"/>
                    </a:lnTo>
                    <a:lnTo>
                      <a:pt x="840939" y="0"/>
                    </a:lnTo>
                    <a:lnTo>
                      <a:pt x="841276" y="0"/>
                    </a:lnTo>
                    <a:lnTo>
                      <a:pt x="867142" y="0"/>
                    </a:lnTo>
                    <a:lnTo>
                      <a:pt x="956611" y="0"/>
                    </a:lnTo>
                    <a:lnTo>
                      <a:pt x="1028104" y="0"/>
                    </a:lnTo>
                    <a:lnTo>
                      <a:pt x="1033923" y="0"/>
                    </a:lnTo>
                    <a:lnTo>
                      <a:pt x="1055133" y="0"/>
                    </a:lnTo>
                    <a:lnTo>
                      <a:pt x="1080817" y="0"/>
                    </a:lnTo>
                    <a:cubicBezTo>
                      <a:pt x="1115038" y="0"/>
                      <a:pt x="1115038" y="0"/>
                      <a:pt x="1115038" y="0"/>
                    </a:cubicBezTo>
                    <a:lnTo>
                      <a:pt x="1143439" y="0"/>
                    </a:lnTo>
                    <a:lnTo>
                      <a:pt x="1160948" y="0"/>
                    </a:lnTo>
                    <a:lnTo>
                      <a:pt x="1216095" y="0"/>
                    </a:lnTo>
                    <a:lnTo>
                      <a:pt x="1220751" y="0"/>
                    </a:lnTo>
                    <a:lnTo>
                      <a:pt x="1267645" y="0"/>
                    </a:lnTo>
                    <a:lnTo>
                      <a:pt x="1291726" y="0"/>
                    </a:lnTo>
                    <a:lnTo>
                      <a:pt x="1301866" y="0"/>
                    </a:lnTo>
                    <a:lnTo>
                      <a:pt x="1331430" y="0"/>
                    </a:lnTo>
                    <a:lnTo>
                      <a:pt x="1375142" y="0"/>
                    </a:lnTo>
                    <a:lnTo>
                      <a:pt x="1408742" y="0"/>
                    </a:lnTo>
                    <a:lnTo>
                      <a:pt x="1455636" y="0"/>
                    </a:lnTo>
                    <a:lnTo>
                      <a:pt x="1479717" y="0"/>
                    </a:lnTo>
                    <a:lnTo>
                      <a:pt x="1489857" y="0"/>
                    </a:lnTo>
                    <a:lnTo>
                      <a:pt x="1536104" y="0"/>
                    </a:lnTo>
                    <a:lnTo>
                      <a:pt x="1617219" y="0"/>
                    </a:lnTo>
                    <a:lnTo>
                      <a:pt x="1651439" y="0"/>
                    </a:lnTo>
                    <a:lnTo>
                      <a:pt x="1728751" y="0"/>
                    </a:lnTo>
                    <a:lnTo>
                      <a:pt x="1775645" y="0"/>
                    </a:lnTo>
                    <a:lnTo>
                      <a:pt x="1799726" y="0"/>
                    </a:lnTo>
                    <a:lnTo>
                      <a:pt x="1809866" y="0"/>
                    </a:lnTo>
                    <a:lnTo>
                      <a:pt x="1831413" y="0"/>
                    </a:lnTo>
                    <a:lnTo>
                      <a:pt x="1905881" y="0"/>
                    </a:lnTo>
                    <a:lnTo>
                      <a:pt x="1992375" y="0"/>
                    </a:lnTo>
                    <a:lnTo>
                      <a:pt x="2107709" y="0"/>
                    </a:lnTo>
                    <a:lnTo>
                      <a:pt x="2120075" y="0"/>
                    </a:lnTo>
                    <a:lnTo>
                      <a:pt x="2185022" y="0"/>
                    </a:lnTo>
                    <a:lnTo>
                      <a:pt x="2231916" y="0"/>
                    </a:lnTo>
                    <a:lnTo>
                      <a:pt x="2255997" y="0"/>
                    </a:lnTo>
                    <a:lnTo>
                      <a:pt x="2266137" y="0"/>
                    </a:lnTo>
                    <a:lnTo>
                      <a:pt x="2281036" y="0"/>
                    </a:lnTo>
                    <a:cubicBezTo>
                      <a:pt x="2372290" y="0"/>
                      <a:pt x="2433126" y="0"/>
                      <a:pt x="2473684" y="0"/>
                    </a:cubicBezTo>
                    <a:lnTo>
                      <a:pt x="2514552" y="0"/>
                    </a:lnTo>
                    <a:lnTo>
                      <a:pt x="2520578" y="0"/>
                    </a:lnTo>
                    <a:lnTo>
                      <a:pt x="2544659" y="0"/>
                    </a:lnTo>
                    <a:lnTo>
                      <a:pt x="2554799" y="0"/>
                    </a:lnTo>
                    <a:lnTo>
                      <a:pt x="2680485" y="0"/>
                    </a:lnTo>
                    <a:cubicBezTo>
                      <a:pt x="2830376" y="0"/>
                      <a:pt x="2933750" y="0"/>
                      <a:pt x="3005042" y="0"/>
                    </a:cubicBezTo>
                    <a:lnTo>
                      <a:pt x="3022552" y="0"/>
                    </a:lnTo>
                    <a:lnTo>
                      <a:pt x="3082355" y="0"/>
                    </a:lnTo>
                    <a:lnTo>
                      <a:pt x="3129249" y="0"/>
                    </a:lnTo>
                    <a:lnTo>
                      <a:pt x="3153330" y="0"/>
                    </a:lnTo>
                    <a:lnTo>
                      <a:pt x="3163470" y="0"/>
                    </a:lnTo>
                    <a:lnTo>
                      <a:pt x="3236746" y="0"/>
                    </a:lnTo>
                    <a:cubicBezTo>
                      <a:pt x="3671470" y="0"/>
                      <a:pt x="3671470" y="0"/>
                      <a:pt x="3671470" y="0"/>
                    </a:cubicBezTo>
                    <a:cubicBezTo>
                      <a:pt x="3717821" y="0"/>
                      <a:pt x="3773442" y="32463"/>
                      <a:pt x="3796617" y="71883"/>
                    </a:cubicBezTo>
                    <a:cubicBezTo>
                      <a:pt x="4121076" y="634192"/>
                      <a:pt x="4121076" y="634192"/>
                      <a:pt x="4121076" y="634192"/>
                    </a:cubicBezTo>
                    <a:cubicBezTo>
                      <a:pt x="4144252" y="673611"/>
                      <a:pt x="4144252" y="738538"/>
                      <a:pt x="4121076" y="777957"/>
                    </a:cubicBezTo>
                    <a:cubicBezTo>
                      <a:pt x="3796617" y="1340266"/>
                      <a:pt x="3796617" y="1340266"/>
                      <a:pt x="3796617" y="1340266"/>
                    </a:cubicBezTo>
                    <a:cubicBezTo>
                      <a:pt x="3773442" y="1379686"/>
                      <a:pt x="3717821" y="1412149"/>
                      <a:pt x="3671470" y="1412149"/>
                    </a:cubicBezTo>
                    <a:close/>
                  </a:path>
                </a:pathLst>
              </a:custGeom>
              <a:solidFill>
                <a:srgbClr val="005A9E"/>
              </a:solidFill>
              <a:ln w="19050">
                <a:noFill/>
              </a:ln>
              <a:effectLst>
                <a:innerShdw blurRad="101600" dist="63500" dir="2700000">
                  <a:prstClr val="black">
                    <a:alpha val="50000"/>
                  </a:prstClr>
                </a:innerShdw>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8" name="任意多边形 17"/>
              <p:cNvSpPr>
                <a:spLocks/>
              </p:cNvSpPr>
              <p:nvPr/>
            </p:nvSpPr>
            <p:spPr bwMode="auto">
              <a:xfrm rot="10800000">
                <a:off x="2334284" y="1020470"/>
                <a:ext cx="3147691" cy="1074074"/>
              </a:xfrm>
              <a:custGeom>
                <a:avLst/>
                <a:gdLst>
                  <a:gd name="connsiteX0" fmla="*/ 3671470 w 4138458"/>
                  <a:gd name="connsiteY0" fmla="*/ 1412149 h 1412149"/>
                  <a:gd name="connsiteX1" fmla="*/ 3163470 w 4138458"/>
                  <a:gd name="connsiteY1" fmla="*/ 1412149 h 1412149"/>
                  <a:gd name="connsiteX2" fmla="*/ 3022552 w 4138458"/>
                  <a:gd name="connsiteY2" fmla="*/ 1412149 h 1412149"/>
                  <a:gd name="connsiteX3" fmla="*/ 2554799 w 4138458"/>
                  <a:gd name="connsiteY3" fmla="*/ 1412149 h 1412149"/>
                  <a:gd name="connsiteX4" fmla="*/ 2514552 w 4138458"/>
                  <a:gd name="connsiteY4" fmla="*/ 1412149 h 1412149"/>
                  <a:gd name="connsiteX5" fmla="*/ 2266137 w 4138458"/>
                  <a:gd name="connsiteY5" fmla="*/ 1412149 h 1412149"/>
                  <a:gd name="connsiteX6" fmla="*/ 1905881 w 4138458"/>
                  <a:gd name="connsiteY6" fmla="*/ 1412149 h 1412149"/>
                  <a:gd name="connsiteX7" fmla="*/ 1809866 w 4138458"/>
                  <a:gd name="connsiteY7" fmla="*/ 1412149 h 1412149"/>
                  <a:gd name="connsiteX8" fmla="*/ 1617219 w 4138458"/>
                  <a:gd name="connsiteY8" fmla="*/ 1412149 h 1412149"/>
                  <a:gd name="connsiteX9" fmla="*/ 1489857 w 4138458"/>
                  <a:gd name="connsiteY9" fmla="*/ 1412149 h 1412149"/>
                  <a:gd name="connsiteX10" fmla="*/ 1301866 w 4138458"/>
                  <a:gd name="connsiteY10" fmla="*/ 1412149 h 1412149"/>
                  <a:gd name="connsiteX11" fmla="*/ 1160948 w 4138458"/>
                  <a:gd name="connsiteY11" fmla="*/ 1412149 h 1412149"/>
                  <a:gd name="connsiteX12" fmla="*/ 1115038 w 4138458"/>
                  <a:gd name="connsiteY12" fmla="*/ 1412149 h 1412149"/>
                  <a:gd name="connsiteX13" fmla="*/ 840939 w 4138458"/>
                  <a:gd name="connsiteY13" fmla="*/ 1412149 h 1412149"/>
                  <a:gd name="connsiteX14" fmla="*/ 652948 w 4138458"/>
                  <a:gd name="connsiteY14" fmla="*/ 1412149 h 1412149"/>
                  <a:gd name="connsiteX15" fmla="*/ 466120 w 4138458"/>
                  <a:gd name="connsiteY15" fmla="*/ 1412149 h 1412149"/>
                  <a:gd name="connsiteX16" fmla="*/ 340972 w 4138458"/>
                  <a:gd name="connsiteY16" fmla="*/ 1340266 h 1412149"/>
                  <a:gd name="connsiteX17" fmla="*/ 16513 w 4138458"/>
                  <a:gd name="connsiteY17" fmla="*/ 777957 h 1412149"/>
                  <a:gd name="connsiteX18" fmla="*/ 16513 w 4138458"/>
                  <a:gd name="connsiteY18" fmla="*/ 634192 h 1412149"/>
                  <a:gd name="connsiteX19" fmla="*/ 340972 w 4138458"/>
                  <a:gd name="connsiteY19" fmla="*/ 71883 h 1412149"/>
                  <a:gd name="connsiteX20" fmla="*/ 466120 w 4138458"/>
                  <a:gd name="connsiteY20" fmla="*/ 0 h 1412149"/>
                  <a:gd name="connsiteX21" fmla="*/ 652948 w 4138458"/>
                  <a:gd name="connsiteY21" fmla="*/ 0 h 1412149"/>
                  <a:gd name="connsiteX22" fmla="*/ 680314 w 4138458"/>
                  <a:gd name="connsiteY22" fmla="*/ 0 h 1412149"/>
                  <a:gd name="connsiteX23" fmla="*/ 840939 w 4138458"/>
                  <a:gd name="connsiteY23" fmla="*/ 0 h 1412149"/>
                  <a:gd name="connsiteX24" fmla="*/ 841276 w 4138458"/>
                  <a:gd name="connsiteY24" fmla="*/ 0 h 1412149"/>
                  <a:gd name="connsiteX25" fmla="*/ 867142 w 4138458"/>
                  <a:gd name="connsiteY25" fmla="*/ 0 h 1412149"/>
                  <a:gd name="connsiteX26" fmla="*/ 956611 w 4138458"/>
                  <a:gd name="connsiteY26" fmla="*/ 0 h 1412149"/>
                  <a:gd name="connsiteX27" fmla="*/ 1028104 w 4138458"/>
                  <a:gd name="connsiteY27" fmla="*/ 0 h 1412149"/>
                  <a:gd name="connsiteX28" fmla="*/ 1033923 w 4138458"/>
                  <a:gd name="connsiteY28" fmla="*/ 0 h 1412149"/>
                  <a:gd name="connsiteX29" fmla="*/ 1055133 w 4138458"/>
                  <a:gd name="connsiteY29" fmla="*/ 0 h 1412149"/>
                  <a:gd name="connsiteX30" fmla="*/ 1080817 w 4138458"/>
                  <a:gd name="connsiteY30" fmla="*/ 0 h 1412149"/>
                  <a:gd name="connsiteX31" fmla="*/ 1115038 w 4138458"/>
                  <a:gd name="connsiteY31" fmla="*/ 0 h 1412149"/>
                  <a:gd name="connsiteX32" fmla="*/ 1143439 w 4138458"/>
                  <a:gd name="connsiteY32" fmla="*/ 0 h 1412149"/>
                  <a:gd name="connsiteX33" fmla="*/ 1160948 w 4138458"/>
                  <a:gd name="connsiteY33" fmla="*/ 0 h 1412149"/>
                  <a:gd name="connsiteX34" fmla="*/ 1216095 w 4138458"/>
                  <a:gd name="connsiteY34" fmla="*/ 0 h 1412149"/>
                  <a:gd name="connsiteX35" fmla="*/ 1220751 w 4138458"/>
                  <a:gd name="connsiteY35" fmla="*/ 0 h 1412149"/>
                  <a:gd name="connsiteX36" fmla="*/ 1267645 w 4138458"/>
                  <a:gd name="connsiteY36" fmla="*/ 0 h 1412149"/>
                  <a:gd name="connsiteX37" fmla="*/ 1291726 w 4138458"/>
                  <a:gd name="connsiteY37" fmla="*/ 0 h 1412149"/>
                  <a:gd name="connsiteX38" fmla="*/ 1301866 w 4138458"/>
                  <a:gd name="connsiteY38" fmla="*/ 0 h 1412149"/>
                  <a:gd name="connsiteX39" fmla="*/ 1331430 w 4138458"/>
                  <a:gd name="connsiteY39" fmla="*/ 0 h 1412149"/>
                  <a:gd name="connsiteX40" fmla="*/ 1375142 w 4138458"/>
                  <a:gd name="connsiteY40" fmla="*/ 0 h 1412149"/>
                  <a:gd name="connsiteX41" fmla="*/ 1408742 w 4138458"/>
                  <a:gd name="connsiteY41" fmla="*/ 0 h 1412149"/>
                  <a:gd name="connsiteX42" fmla="*/ 1455636 w 4138458"/>
                  <a:gd name="connsiteY42" fmla="*/ 0 h 1412149"/>
                  <a:gd name="connsiteX43" fmla="*/ 1479717 w 4138458"/>
                  <a:gd name="connsiteY43" fmla="*/ 0 h 1412149"/>
                  <a:gd name="connsiteX44" fmla="*/ 1489857 w 4138458"/>
                  <a:gd name="connsiteY44" fmla="*/ 0 h 1412149"/>
                  <a:gd name="connsiteX45" fmla="*/ 1536104 w 4138458"/>
                  <a:gd name="connsiteY45" fmla="*/ 0 h 1412149"/>
                  <a:gd name="connsiteX46" fmla="*/ 1617219 w 4138458"/>
                  <a:gd name="connsiteY46" fmla="*/ 0 h 1412149"/>
                  <a:gd name="connsiteX47" fmla="*/ 1651439 w 4138458"/>
                  <a:gd name="connsiteY47" fmla="*/ 0 h 1412149"/>
                  <a:gd name="connsiteX48" fmla="*/ 1728751 w 4138458"/>
                  <a:gd name="connsiteY48" fmla="*/ 0 h 1412149"/>
                  <a:gd name="connsiteX49" fmla="*/ 1775645 w 4138458"/>
                  <a:gd name="connsiteY49" fmla="*/ 0 h 1412149"/>
                  <a:gd name="connsiteX50" fmla="*/ 1799726 w 4138458"/>
                  <a:gd name="connsiteY50" fmla="*/ 0 h 1412149"/>
                  <a:gd name="connsiteX51" fmla="*/ 1809866 w 4138458"/>
                  <a:gd name="connsiteY51" fmla="*/ 0 h 1412149"/>
                  <a:gd name="connsiteX52" fmla="*/ 1831413 w 4138458"/>
                  <a:gd name="connsiteY52" fmla="*/ 0 h 1412149"/>
                  <a:gd name="connsiteX53" fmla="*/ 1905881 w 4138458"/>
                  <a:gd name="connsiteY53" fmla="*/ 0 h 1412149"/>
                  <a:gd name="connsiteX54" fmla="*/ 1992375 w 4138458"/>
                  <a:gd name="connsiteY54" fmla="*/ 0 h 1412149"/>
                  <a:gd name="connsiteX55" fmla="*/ 2107709 w 4138458"/>
                  <a:gd name="connsiteY55" fmla="*/ 0 h 1412149"/>
                  <a:gd name="connsiteX56" fmla="*/ 2120075 w 4138458"/>
                  <a:gd name="connsiteY56" fmla="*/ 0 h 1412149"/>
                  <a:gd name="connsiteX57" fmla="*/ 2185022 w 4138458"/>
                  <a:gd name="connsiteY57" fmla="*/ 0 h 1412149"/>
                  <a:gd name="connsiteX58" fmla="*/ 2231916 w 4138458"/>
                  <a:gd name="connsiteY58" fmla="*/ 0 h 1412149"/>
                  <a:gd name="connsiteX59" fmla="*/ 2255997 w 4138458"/>
                  <a:gd name="connsiteY59" fmla="*/ 0 h 1412149"/>
                  <a:gd name="connsiteX60" fmla="*/ 2266137 w 4138458"/>
                  <a:gd name="connsiteY60" fmla="*/ 0 h 1412149"/>
                  <a:gd name="connsiteX61" fmla="*/ 2281036 w 4138458"/>
                  <a:gd name="connsiteY61" fmla="*/ 0 h 1412149"/>
                  <a:gd name="connsiteX62" fmla="*/ 2473684 w 4138458"/>
                  <a:gd name="connsiteY62" fmla="*/ 0 h 1412149"/>
                  <a:gd name="connsiteX63" fmla="*/ 2514552 w 4138458"/>
                  <a:gd name="connsiteY63" fmla="*/ 0 h 1412149"/>
                  <a:gd name="connsiteX64" fmla="*/ 2520578 w 4138458"/>
                  <a:gd name="connsiteY64" fmla="*/ 0 h 1412149"/>
                  <a:gd name="connsiteX65" fmla="*/ 2544659 w 4138458"/>
                  <a:gd name="connsiteY65" fmla="*/ 0 h 1412149"/>
                  <a:gd name="connsiteX66" fmla="*/ 2554799 w 4138458"/>
                  <a:gd name="connsiteY66" fmla="*/ 0 h 1412149"/>
                  <a:gd name="connsiteX67" fmla="*/ 2680485 w 4138458"/>
                  <a:gd name="connsiteY67" fmla="*/ 0 h 1412149"/>
                  <a:gd name="connsiteX68" fmla="*/ 3005042 w 4138458"/>
                  <a:gd name="connsiteY68" fmla="*/ 0 h 1412149"/>
                  <a:gd name="connsiteX69" fmla="*/ 3022552 w 4138458"/>
                  <a:gd name="connsiteY69" fmla="*/ 0 h 1412149"/>
                  <a:gd name="connsiteX70" fmla="*/ 3082355 w 4138458"/>
                  <a:gd name="connsiteY70" fmla="*/ 0 h 1412149"/>
                  <a:gd name="connsiteX71" fmla="*/ 3129249 w 4138458"/>
                  <a:gd name="connsiteY71" fmla="*/ 0 h 1412149"/>
                  <a:gd name="connsiteX72" fmla="*/ 3153330 w 4138458"/>
                  <a:gd name="connsiteY72" fmla="*/ 0 h 1412149"/>
                  <a:gd name="connsiteX73" fmla="*/ 3163470 w 4138458"/>
                  <a:gd name="connsiteY73" fmla="*/ 0 h 1412149"/>
                  <a:gd name="connsiteX74" fmla="*/ 3236746 w 4138458"/>
                  <a:gd name="connsiteY74" fmla="*/ 0 h 1412149"/>
                  <a:gd name="connsiteX75" fmla="*/ 3671470 w 4138458"/>
                  <a:gd name="connsiteY75" fmla="*/ 0 h 1412149"/>
                  <a:gd name="connsiteX76" fmla="*/ 3796617 w 4138458"/>
                  <a:gd name="connsiteY76" fmla="*/ 71883 h 1412149"/>
                  <a:gd name="connsiteX77" fmla="*/ 4121076 w 4138458"/>
                  <a:gd name="connsiteY77" fmla="*/ 634192 h 1412149"/>
                  <a:gd name="connsiteX78" fmla="*/ 4121076 w 4138458"/>
                  <a:gd name="connsiteY78" fmla="*/ 777957 h 1412149"/>
                  <a:gd name="connsiteX79" fmla="*/ 3796617 w 4138458"/>
                  <a:gd name="connsiteY79" fmla="*/ 1340266 h 1412149"/>
                  <a:gd name="connsiteX80" fmla="*/ 3671470 w 4138458"/>
                  <a:gd name="connsiteY80" fmla="*/ 1412149 h 141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138458" h="1412149">
                    <a:moveTo>
                      <a:pt x="3671470" y="1412149"/>
                    </a:moveTo>
                    <a:lnTo>
                      <a:pt x="3163470" y="1412149"/>
                    </a:lnTo>
                    <a:lnTo>
                      <a:pt x="3022552" y="1412149"/>
                    </a:lnTo>
                    <a:lnTo>
                      <a:pt x="2554799" y="1412149"/>
                    </a:lnTo>
                    <a:lnTo>
                      <a:pt x="2514552" y="1412149"/>
                    </a:lnTo>
                    <a:lnTo>
                      <a:pt x="2266137" y="1412149"/>
                    </a:lnTo>
                    <a:lnTo>
                      <a:pt x="1905881" y="1412149"/>
                    </a:lnTo>
                    <a:lnTo>
                      <a:pt x="1809866" y="1412149"/>
                    </a:lnTo>
                    <a:lnTo>
                      <a:pt x="1617219" y="1412149"/>
                    </a:lnTo>
                    <a:lnTo>
                      <a:pt x="1489857" y="1412149"/>
                    </a:lnTo>
                    <a:lnTo>
                      <a:pt x="1301866" y="1412149"/>
                    </a:lnTo>
                    <a:lnTo>
                      <a:pt x="1160948" y="1412149"/>
                    </a:lnTo>
                    <a:lnTo>
                      <a:pt x="1115038" y="1412149"/>
                    </a:lnTo>
                    <a:lnTo>
                      <a:pt x="840939" y="1412149"/>
                    </a:lnTo>
                    <a:lnTo>
                      <a:pt x="652948" y="1412149"/>
                    </a:lnTo>
                    <a:lnTo>
                      <a:pt x="466120" y="1412149"/>
                    </a:lnTo>
                    <a:cubicBezTo>
                      <a:pt x="420928" y="1412149"/>
                      <a:pt x="364147" y="1379686"/>
                      <a:pt x="340972" y="1340266"/>
                    </a:cubicBezTo>
                    <a:cubicBezTo>
                      <a:pt x="16513" y="777957"/>
                      <a:pt x="16513" y="777957"/>
                      <a:pt x="16513" y="777957"/>
                    </a:cubicBezTo>
                    <a:cubicBezTo>
                      <a:pt x="-5504" y="738538"/>
                      <a:pt x="-5504" y="673611"/>
                      <a:pt x="16513" y="634192"/>
                    </a:cubicBezTo>
                    <a:cubicBezTo>
                      <a:pt x="340972" y="71883"/>
                      <a:pt x="340972" y="71883"/>
                      <a:pt x="340972" y="71883"/>
                    </a:cubicBezTo>
                    <a:cubicBezTo>
                      <a:pt x="364147" y="32463"/>
                      <a:pt x="420928" y="0"/>
                      <a:pt x="466120" y="0"/>
                    </a:cubicBezTo>
                    <a:lnTo>
                      <a:pt x="652948" y="0"/>
                    </a:lnTo>
                    <a:lnTo>
                      <a:pt x="680314" y="0"/>
                    </a:lnTo>
                    <a:lnTo>
                      <a:pt x="840939" y="0"/>
                    </a:lnTo>
                    <a:lnTo>
                      <a:pt x="841276" y="0"/>
                    </a:lnTo>
                    <a:lnTo>
                      <a:pt x="867142" y="0"/>
                    </a:lnTo>
                    <a:lnTo>
                      <a:pt x="956611" y="0"/>
                    </a:lnTo>
                    <a:lnTo>
                      <a:pt x="1028104" y="0"/>
                    </a:lnTo>
                    <a:lnTo>
                      <a:pt x="1033923" y="0"/>
                    </a:lnTo>
                    <a:lnTo>
                      <a:pt x="1055133" y="0"/>
                    </a:lnTo>
                    <a:lnTo>
                      <a:pt x="1080817" y="0"/>
                    </a:lnTo>
                    <a:cubicBezTo>
                      <a:pt x="1115038" y="0"/>
                      <a:pt x="1115038" y="0"/>
                      <a:pt x="1115038" y="0"/>
                    </a:cubicBezTo>
                    <a:lnTo>
                      <a:pt x="1143439" y="0"/>
                    </a:lnTo>
                    <a:lnTo>
                      <a:pt x="1160948" y="0"/>
                    </a:lnTo>
                    <a:lnTo>
                      <a:pt x="1216095" y="0"/>
                    </a:lnTo>
                    <a:lnTo>
                      <a:pt x="1220751" y="0"/>
                    </a:lnTo>
                    <a:lnTo>
                      <a:pt x="1267645" y="0"/>
                    </a:lnTo>
                    <a:lnTo>
                      <a:pt x="1291726" y="0"/>
                    </a:lnTo>
                    <a:lnTo>
                      <a:pt x="1301866" y="0"/>
                    </a:lnTo>
                    <a:lnTo>
                      <a:pt x="1331430" y="0"/>
                    </a:lnTo>
                    <a:lnTo>
                      <a:pt x="1375142" y="0"/>
                    </a:lnTo>
                    <a:lnTo>
                      <a:pt x="1408742" y="0"/>
                    </a:lnTo>
                    <a:lnTo>
                      <a:pt x="1455636" y="0"/>
                    </a:lnTo>
                    <a:lnTo>
                      <a:pt x="1479717" y="0"/>
                    </a:lnTo>
                    <a:lnTo>
                      <a:pt x="1489857" y="0"/>
                    </a:lnTo>
                    <a:lnTo>
                      <a:pt x="1536104" y="0"/>
                    </a:lnTo>
                    <a:lnTo>
                      <a:pt x="1617219" y="0"/>
                    </a:lnTo>
                    <a:lnTo>
                      <a:pt x="1651439" y="0"/>
                    </a:lnTo>
                    <a:lnTo>
                      <a:pt x="1728751" y="0"/>
                    </a:lnTo>
                    <a:lnTo>
                      <a:pt x="1775645" y="0"/>
                    </a:lnTo>
                    <a:lnTo>
                      <a:pt x="1799726" y="0"/>
                    </a:lnTo>
                    <a:lnTo>
                      <a:pt x="1809866" y="0"/>
                    </a:lnTo>
                    <a:lnTo>
                      <a:pt x="1831413" y="0"/>
                    </a:lnTo>
                    <a:lnTo>
                      <a:pt x="1905881" y="0"/>
                    </a:lnTo>
                    <a:lnTo>
                      <a:pt x="1992375" y="0"/>
                    </a:lnTo>
                    <a:lnTo>
                      <a:pt x="2107709" y="0"/>
                    </a:lnTo>
                    <a:lnTo>
                      <a:pt x="2120075" y="0"/>
                    </a:lnTo>
                    <a:lnTo>
                      <a:pt x="2185022" y="0"/>
                    </a:lnTo>
                    <a:lnTo>
                      <a:pt x="2231916" y="0"/>
                    </a:lnTo>
                    <a:lnTo>
                      <a:pt x="2255997" y="0"/>
                    </a:lnTo>
                    <a:lnTo>
                      <a:pt x="2266137" y="0"/>
                    </a:lnTo>
                    <a:lnTo>
                      <a:pt x="2281036" y="0"/>
                    </a:lnTo>
                    <a:cubicBezTo>
                      <a:pt x="2372290" y="0"/>
                      <a:pt x="2433126" y="0"/>
                      <a:pt x="2473684" y="0"/>
                    </a:cubicBezTo>
                    <a:lnTo>
                      <a:pt x="2514552" y="0"/>
                    </a:lnTo>
                    <a:lnTo>
                      <a:pt x="2520578" y="0"/>
                    </a:lnTo>
                    <a:lnTo>
                      <a:pt x="2544659" y="0"/>
                    </a:lnTo>
                    <a:lnTo>
                      <a:pt x="2554799" y="0"/>
                    </a:lnTo>
                    <a:lnTo>
                      <a:pt x="2680485" y="0"/>
                    </a:lnTo>
                    <a:cubicBezTo>
                      <a:pt x="2830376" y="0"/>
                      <a:pt x="2933750" y="0"/>
                      <a:pt x="3005042" y="0"/>
                    </a:cubicBezTo>
                    <a:lnTo>
                      <a:pt x="3022552" y="0"/>
                    </a:lnTo>
                    <a:lnTo>
                      <a:pt x="3082355" y="0"/>
                    </a:lnTo>
                    <a:lnTo>
                      <a:pt x="3129249" y="0"/>
                    </a:lnTo>
                    <a:lnTo>
                      <a:pt x="3153330" y="0"/>
                    </a:lnTo>
                    <a:lnTo>
                      <a:pt x="3163470" y="0"/>
                    </a:lnTo>
                    <a:lnTo>
                      <a:pt x="3236746" y="0"/>
                    </a:lnTo>
                    <a:cubicBezTo>
                      <a:pt x="3671470" y="0"/>
                      <a:pt x="3671470" y="0"/>
                      <a:pt x="3671470" y="0"/>
                    </a:cubicBezTo>
                    <a:cubicBezTo>
                      <a:pt x="3717821" y="0"/>
                      <a:pt x="3773442" y="32463"/>
                      <a:pt x="3796617" y="71883"/>
                    </a:cubicBezTo>
                    <a:cubicBezTo>
                      <a:pt x="4121076" y="634192"/>
                      <a:pt x="4121076" y="634192"/>
                      <a:pt x="4121076" y="634192"/>
                    </a:cubicBezTo>
                    <a:cubicBezTo>
                      <a:pt x="4144252" y="673611"/>
                      <a:pt x="4144252" y="738538"/>
                      <a:pt x="4121076" y="777957"/>
                    </a:cubicBezTo>
                    <a:cubicBezTo>
                      <a:pt x="3796617" y="1340266"/>
                      <a:pt x="3796617" y="1340266"/>
                      <a:pt x="3796617" y="1340266"/>
                    </a:cubicBezTo>
                    <a:cubicBezTo>
                      <a:pt x="3773442" y="1379686"/>
                      <a:pt x="3717821" y="1412149"/>
                      <a:pt x="3671470" y="1412149"/>
                    </a:cubicBezTo>
                    <a:close/>
                  </a:path>
                </a:pathLst>
              </a:custGeom>
              <a:solidFill>
                <a:sysClr val="window" lastClr="FFFFFF">
                  <a:alpha val="0"/>
                </a:sysClr>
              </a:solidFill>
              <a:ln w="38100">
                <a:gradFill flip="none" rotWithShape="1">
                  <a:gsLst>
                    <a:gs pos="0">
                      <a:srgbClr val="F9F9F9"/>
                    </a:gs>
                    <a:gs pos="100000">
                      <a:sysClr val="window" lastClr="FFFFFF">
                        <a:lumMod val="75000"/>
                      </a:sysClr>
                    </a:gs>
                  </a:gsLst>
                  <a:lin ang="2700000" scaled="1"/>
                  <a:tileRect/>
                </a:gradFill>
              </a:ln>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9" name="任意多边形 18"/>
              <p:cNvSpPr>
                <a:spLocks/>
              </p:cNvSpPr>
              <p:nvPr/>
            </p:nvSpPr>
            <p:spPr bwMode="auto">
              <a:xfrm rot="10800000">
                <a:off x="2622579" y="1241744"/>
                <a:ext cx="2581375" cy="631527"/>
              </a:xfrm>
              <a:custGeom>
                <a:avLst/>
                <a:gdLst>
                  <a:gd name="connsiteX0" fmla="*/ 3119312 w 3393888"/>
                  <a:gd name="connsiteY0" fmla="*/ 830306 h 830306"/>
                  <a:gd name="connsiteX1" fmla="*/ 2920034 w 3393888"/>
                  <a:gd name="connsiteY1" fmla="*/ 830306 h 830306"/>
                  <a:gd name="connsiteX2" fmla="*/ 2737766 w 3393888"/>
                  <a:gd name="connsiteY2" fmla="*/ 830306 h 830306"/>
                  <a:gd name="connsiteX3" fmla="*/ 2720756 w 3393888"/>
                  <a:gd name="connsiteY3" fmla="*/ 830306 h 830306"/>
                  <a:gd name="connsiteX4" fmla="*/ 2538488 w 3393888"/>
                  <a:gd name="connsiteY4" fmla="*/ 830306 h 830306"/>
                  <a:gd name="connsiteX5" fmla="*/ 2339210 w 3393888"/>
                  <a:gd name="connsiteY5" fmla="*/ 830306 h 830306"/>
                  <a:gd name="connsiteX6" fmla="*/ 2334818 w 3393888"/>
                  <a:gd name="connsiteY6" fmla="*/ 828994 h 830306"/>
                  <a:gd name="connsiteX7" fmla="*/ 2330399 w 3393888"/>
                  <a:gd name="connsiteY7" fmla="*/ 830306 h 830306"/>
                  <a:gd name="connsiteX8" fmla="*/ 1948853 w 3393888"/>
                  <a:gd name="connsiteY8" fmla="*/ 830306 h 830306"/>
                  <a:gd name="connsiteX9" fmla="*/ 1944461 w 3393888"/>
                  <a:gd name="connsiteY9" fmla="*/ 828994 h 830306"/>
                  <a:gd name="connsiteX10" fmla="*/ 1940042 w 3393888"/>
                  <a:gd name="connsiteY10" fmla="*/ 830306 h 830306"/>
                  <a:gd name="connsiteX11" fmla="*/ 1580314 w 3393888"/>
                  <a:gd name="connsiteY11" fmla="*/ 830306 h 830306"/>
                  <a:gd name="connsiteX12" fmla="*/ 1558496 w 3393888"/>
                  <a:gd name="connsiteY12" fmla="*/ 830306 h 830306"/>
                  <a:gd name="connsiteX13" fmla="*/ 1291762 w 3393888"/>
                  <a:gd name="connsiteY13" fmla="*/ 830306 h 830306"/>
                  <a:gd name="connsiteX14" fmla="*/ 1198768 w 3393888"/>
                  <a:gd name="connsiteY14" fmla="*/ 830306 h 830306"/>
                  <a:gd name="connsiteX15" fmla="*/ 1133844 w 3393888"/>
                  <a:gd name="connsiteY15" fmla="*/ 830306 h 830306"/>
                  <a:gd name="connsiteX16" fmla="*/ 910216 w 3393888"/>
                  <a:gd name="connsiteY16" fmla="*/ 830306 h 830306"/>
                  <a:gd name="connsiteX17" fmla="*/ 798379 w 3393888"/>
                  <a:gd name="connsiteY17" fmla="*/ 830306 h 830306"/>
                  <a:gd name="connsiteX18" fmla="*/ 752298 w 3393888"/>
                  <a:gd name="connsiteY18" fmla="*/ 830306 h 830306"/>
                  <a:gd name="connsiteX19" fmla="*/ 655613 w 3393888"/>
                  <a:gd name="connsiteY19" fmla="*/ 830306 h 830306"/>
                  <a:gd name="connsiteX20" fmla="*/ 416833 w 3393888"/>
                  <a:gd name="connsiteY20" fmla="*/ 830306 h 830306"/>
                  <a:gd name="connsiteX21" fmla="*/ 274067 w 3393888"/>
                  <a:gd name="connsiteY21" fmla="*/ 830306 h 830306"/>
                  <a:gd name="connsiteX22" fmla="*/ 200483 w 3393888"/>
                  <a:gd name="connsiteY22" fmla="*/ 788041 h 830306"/>
                  <a:gd name="connsiteX23" fmla="*/ 9710 w 3393888"/>
                  <a:gd name="connsiteY23" fmla="*/ 457418 h 830306"/>
                  <a:gd name="connsiteX24" fmla="*/ 9710 w 3393888"/>
                  <a:gd name="connsiteY24" fmla="*/ 372888 h 830306"/>
                  <a:gd name="connsiteX25" fmla="*/ 200483 w 3393888"/>
                  <a:gd name="connsiteY25" fmla="*/ 42265 h 830306"/>
                  <a:gd name="connsiteX26" fmla="*/ 274067 w 3393888"/>
                  <a:gd name="connsiteY26" fmla="*/ 0 h 830306"/>
                  <a:gd name="connsiteX27" fmla="*/ 400007 w 3393888"/>
                  <a:gd name="connsiteY27" fmla="*/ 0 h 830306"/>
                  <a:gd name="connsiteX28" fmla="*/ 416833 w 3393888"/>
                  <a:gd name="connsiteY28" fmla="*/ 0 h 830306"/>
                  <a:gd name="connsiteX29" fmla="*/ 494648 w 3393888"/>
                  <a:gd name="connsiteY29" fmla="*/ 0 h 830306"/>
                  <a:gd name="connsiteX30" fmla="*/ 542773 w 3393888"/>
                  <a:gd name="connsiteY30" fmla="*/ 0 h 830306"/>
                  <a:gd name="connsiteX31" fmla="*/ 607920 w 3393888"/>
                  <a:gd name="connsiteY31" fmla="*/ 0 h 830306"/>
                  <a:gd name="connsiteX32" fmla="*/ 637414 w 3393888"/>
                  <a:gd name="connsiteY32" fmla="*/ 0 h 830306"/>
                  <a:gd name="connsiteX33" fmla="*/ 649651 w 3393888"/>
                  <a:gd name="connsiteY33" fmla="*/ 0 h 830306"/>
                  <a:gd name="connsiteX34" fmla="*/ 655613 w 3393888"/>
                  <a:gd name="connsiteY34" fmla="*/ 0 h 830306"/>
                  <a:gd name="connsiteX35" fmla="*/ 750685 w 3393888"/>
                  <a:gd name="connsiteY35" fmla="*/ 0 h 830306"/>
                  <a:gd name="connsiteX36" fmla="*/ 752298 w 3393888"/>
                  <a:gd name="connsiteY36" fmla="*/ 0 h 830306"/>
                  <a:gd name="connsiteX37" fmla="*/ 792417 w 3393888"/>
                  <a:gd name="connsiteY37" fmla="*/ 0 h 830306"/>
                  <a:gd name="connsiteX38" fmla="*/ 798379 w 3393888"/>
                  <a:gd name="connsiteY38" fmla="*/ 0 h 830306"/>
                  <a:gd name="connsiteX39" fmla="*/ 878238 w 3393888"/>
                  <a:gd name="connsiteY39" fmla="*/ 0 h 830306"/>
                  <a:gd name="connsiteX40" fmla="*/ 910216 w 3393888"/>
                  <a:gd name="connsiteY40" fmla="*/ 0 h 830306"/>
                  <a:gd name="connsiteX41" fmla="*/ 972879 w 3393888"/>
                  <a:gd name="connsiteY41" fmla="*/ 0 h 830306"/>
                  <a:gd name="connsiteX42" fmla="*/ 1036156 w 3393888"/>
                  <a:gd name="connsiteY42" fmla="*/ 0 h 830306"/>
                  <a:gd name="connsiteX43" fmla="*/ 1086151 w 3393888"/>
                  <a:gd name="connsiteY43" fmla="*/ 0 h 830306"/>
                  <a:gd name="connsiteX44" fmla="*/ 1127882 w 3393888"/>
                  <a:gd name="connsiteY44" fmla="*/ 0 h 830306"/>
                  <a:gd name="connsiteX45" fmla="*/ 1130797 w 3393888"/>
                  <a:gd name="connsiteY45" fmla="*/ 0 h 830306"/>
                  <a:gd name="connsiteX46" fmla="*/ 1133844 w 3393888"/>
                  <a:gd name="connsiteY46" fmla="*/ 0 h 830306"/>
                  <a:gd name="connsiteX47" fmla="*/ 1198768 w 3393888"/>
                  <a:gd name="connsiteY47" fmla="*/ 0 h 830306"/>
                  <a:gd name="connsiteX48" fmla="*/ 1244068 w 3393888"/>
                  <a:gd name="connsiteY48" fmla="*/ 0 h 830306"/>
                  <a:gd name="connsiteX49" fmla="*/ 1285800 w 3393888"/>
                  <a:gd name="connsiteY49" fmla="*/ 0 h 830306"/>
                  <a:gd name="connsiteX50" fmla="*/ 1291762 w 3393888"/>
                  <a:gd name="connsiteY50" fmla="*/ 0 h 830306"/>
                  <a:gd name="connsiteX51" fmla="*/ 1324708 w 3393888"/>
                  <a:gd name="connsiteY51" fmla="*/ 0 h 830306"/>
                  <a:gd name="connsiteX52" fmla="*/ 1532621 w 3393888"/>
                  <a:gd name="connsiteY52" fmla="*/ 0 h 830306"/>
                  <a:gd name="connsiteX53" fmla="*/ 1558496 w 3393888"/>
                  <a:gd name="connsiteY53" fmla="*/ 0 h 830306"/>
                  <a:gd name="connsiteX54" fmla="*/ 1574352 w 3393888"/>
                  <a:gd name="connsiteY54" fmla="*/ 0 h 830306"/>
                  <a:gd name="connsiteX55" fmla="*/ 1580314 w 3393888"/>
                  <a:gd name="connsiteY55" fmla="*/ 0 h 830306"/>
                  <a:gd name="connsiteX56" fmla="*/ 1684436 w 3393888"/>
                  <a:gd name="connsiteY56" fmla="*/ 0 h 830306"/>
                  <a:gd name="connsiteX57" fmla="*/ 1940042 w 3393888"/>
                  <a:gd name="connsiteY57" fmla="*/ 0 h 830306"/>
                  <a:gd name="connsiteX58" fmla="*/ 1944461 w 3393888"/>
                  <a:gd name="connsiteY58" fmla="*/ 1312 h 830306"/>
                  <a:gd name="connsiteX59" fmla="*/ 1948853 w 3393888"/>
                  <a:gd name="connsiteY59" fmla="*/ 0 h 830306"/>
                  <a:gd name="connsiteX60" fmla="*/ 2330399 w 3393888"/>
                  <a:gd name="connsiteY60" fmla="*/ 0 h 830306"/>
                  <a:gd name="connsiteX61" fmla="*/ 2334818 w 3393888"/>
                  <a:gd name="connsiteY61" fmla="*/ 1312 h 830306"/>
                  <a:gd name="connsiteX62" fmla="*/ 2339210 w 3393888"/>
                  <a:gd name="connsiteY62" fmla="*/ 0 h 830306"/>
                  <a:gd name="connsiteX63" fmla="*/ 2465150 w 3393888"/>
                  <a:gd name="connsiteY63" fmla="*/ 0 h 830306"/>
                  <a:gd name="connsiteX64" fmla="*/ 2538488 w 3393888"/>
                  <a:gd name="connsiteY64" fmla="*/ 0 h 830306"/>
                  <a:gd name="connsiteX65" fmla="*/ 2559791 w 3393888"/>
                  <a:gd name="connsiteY65" fmla="*/ 0 h 830306"/>
                  <a:gd name="connsiteX66" fmla="*/ 2664428 w 3393888"/>
                  <a:gd name="connsiteY66" fmla="*/ 0 h 830306"/>
                  <a:gd name="connsiteX67" fmla="*/ 2673062 w 3393888"/>
                  <a:gd name="connsiteY67" fmla="*/ 0 h 830306"/>
                  <a:gd name="connsiteX68" fmla="*/ 2714794 w 3393888"/>
                  <a:gd name="connsiteY68" fmla="*/ 0 h 830306"/>
                  <a:gd name="connsiteX69" fmla="*/ 2720756 w 3393888"/>
                  <a:gd name="connsiteY69" fmla="*/ 0 h 830306"/>
                  <a:gd name="connsiteX70" fmla="*/ 2737766 w 3393888"/>
                  <a:gd name="connsiteY70" fmla="*/ 0 h 830306"/>
                  <a:gd name="connsiteX71" fmla="*/ 2759069 w 3393888"/>
                  <a:gd name="connsiteY71" fmla="*/ 0 h 830306"/>
                  <a:gd name="connsiteX72" fmla="*/ 2863706 w 3393888"/>
                  <a:gd name="connsiteY72" fmla="*/ 0 h 830306"/>
                  <a:gd name="connsiteX73" fmla="*/ 2872340 w 3393888"/>
                  <a:gd name="connsiteY73" fmla="*/ 0 h 830306"/>
                  <a:gd name="connsiteX74" fmla="*/ 2914072 w 3393888"/>
                  <a:gd name="connsiteY74" fmla="*/ 0 h 830306"/>
                  <a:gd name="connsiteX75" fmla="*/ 2920034 w 3393888"/>
                  <a:gd name="connsiteY75" fmla="*/ 0 h 830306"/>
                  <a:gd name="connsiteX76" fmla="*/ 2958347 w 3393888"/>
                  <a:gd name="connsiteY76" fmla="*/ 0 h 830306"/>
                  <a:gd name="connsiteX77" fmla="*/ 3119312 w 3393888"/>
                  <a:gd name="connsiteY77" fmla="*/ 0 h 830306"/>
                  <a:gd name="connsiteX78" fmla="*/ 3192896 w 3393888"/>
                  <a:gd name="connsiteY78" fmla="*/ 42265 h 830306"/>
                  <a:gd name="connsiteX79" fmla="*/ 3383669 w 3393888"/>
                  <a:gd name="connsiteY79" fmla="*/ 372888 h 830306"/>
                  <a:gd name="connsiteX80" fmla="*/ 3383669 w 3393888"/>
                  <a:gd name="connsiteY80" fmla="*/ 457418 h 830306"/>
                  <a:gd name="connsiteX81" fmla="*/ 3192896 w 3393888"/>
                  <a:gd name="connsiteY81" fmla="*/ 788041 h 830306"/>
                  <a:gd name="connsiteX82" fmla="*/ 3119312 w 3393888"/>
                  <a:gd name="connsiteY82" fmla="*/ 830306 h 830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393888" h="830306">
                    <a:moveTo>
                      <a:pt x="3119312" y="830306"/>
                    </a:moveTo>
                    <a:lnTo>
                      <a:pt x="2920034" y="830306"/>
                    </a:lnTo>
                    <a:lnTo>
                      <a:pt x="2737766" y="830306"/>
                    </a:lnTo>
                    <a:lnTo>
                      <a:pt x="2720756" y="830306"/>
                    </a:lnTo>
                    <a:lnTo>
                      <a:pt x="2538488" y="830306"/>
                    </a:lnTo>
                    <a:lnTo>
                      <a:pt x="2339210" y="830306"/>
                    </a:lnTo>
                    <a:lnTo>
                      <a:pt x="2334818" y="828994"/>
                    </a:lnTo>
                    <a:lnTo>
                      <a:pt x="2330399" y="830306"/>
                    </a:lnTo>
                    <a:lnTo>
                      <a:pt x="1948853" y="830306"/>
                    </a:lnTo>
                    <a:lnTo>
                      <a:pt x="1944461" y="828994"/>
                    </a:lnTo>
                    <a:lnTo>
                      <a:pt x="1940042" y="830306"/>
                    </a:lnTo>
                    <a:lnTo>
                      <a:pt x="1580314" y="830306"/>
                    </a:lnTo>
                    <a:lnTo>
                      <a:pt x="1558496" y="830306"/>
                    </a:lnTo>
                    <a:lnTo>
                      <a:pt x="1291762" y="830306"/>
                    </a:lnTo>
                    <a:lnTo>
                      <a:pt x="1198768" y="830306"/>
                    </a:lnTo>
                    <a:lnTo>
                      <a:pt x="1133844" y="830306"/>
                    </a:lnTo>
                    <a:lnTo>
                      <a:pt x="910216" y="830306"/>
                    </a:lnTo>
                    <a:lnTo>
                      <a:pt x="798379" y="830306"/>
                    </a:lnTo>
                    <a:lnTo>
                      <a:pt x="752298" y="830306"/>
                    </a:lnTo>
                    <a:lnTo>
                      <a:pt x="655613" y="830306"/>
                    </a:lnTo>
                    <a:lnTo>
                      <a:pt x="416833" y="830306"/>
                    </a:lnTo>
                    <a:lnTo>
                      <a:pt x="274067" y="830306"/>
                    </a:lnTo>
                    <a:cubicBezTo>
                      <a:pt x="247495" y="830306"/>
                      <a:pt x="214109" y="811219"/>
                      <a:pt x="200483" y="788041"/>
                    </a:cubicBezTo>
                    <a:cubicBezTo>
                      <a:pt x="9710" y="457418"/>
                      <a:pt x="9710" y="457418"/>
                      <a:pt x="9710" y="457418"/>
                    </a:cubicBezTo>
                    <a:cubicBezTo>
                      <a:pt x="-3236" y="434241"/>
                      <a:pt x="-3236" y="396066"/>
                      <a:pt x="9710" y="372888"/>
                    </a:cubicBezTo>
                    <a:cubicBezTo>
                      <a:pt x="200483" y="42265"/>
                      <a:pt x="200483" y="42265"/>
                      <a:pt x="200483" y="42265"/>
                    </a:cubicBezTo>
                    <a:cubicBezTo>
                      <a:pt x="214109" y="19088"/>
                      <a:pt x="247495" y="0"/>
                      <a:pt x="274067" y="0"/>
                    </a:cubicBezTo>
                    <a:cubicBezTo>
                      <a:pt x="321760" y="0"/>
                      <a:pt x="363492" y="0"/>
                      <a:pt x="400007" y="0"/>
                    </a:cubicBezTo>
                    <a:lnTo>
                      <a:pt x="416833" y="0"/>
                    </a:lnTo>
                    <a:lnTo>
                      <a:pt x="494648" y="0"/>
                    </a:lnTo>
                    <a:lnTo>
                      <a:pt x="542773" y="0"/>
                    </a:lnTo>
                    <a:lnTo>
                      <a:pt x="607920" y="0"/>
                    </a:lnTo>
                    <a:lnTo>
                      <a:pt x="637414" y="0"/>
                    </a:lnTo>
                    <a:lnTo>
                      <a:pt x="649651" y="0"/>
                    </a:lnTo>
                    <a:cubicBezTo>
                      <a:pt x="655613" y="0"/>
                      <a:pt x="655613" y="0"/>
                      <a:pt x="655613" y="0"/>
                    </a:cubicBezTo>
                    <a:lnTo>
                      <a:pt x="750685" y="0"/>
                    </a:lnTo>
                    <a:lnTo>
                      <a:pt x="752298" y="0"/>
                    </a:lnTo>
                    <a:lnTo>
                      <a:pt x="792417" y="0"/>
                    </a:lnTo>
                    <a:lnTo>
                      <a:pt x="798379" y="0"/>
                    </a:lnTo>
                    <a:lnTo>
                      <a:pt x="878238" y="0"/>
                    </a:lnTo>
                    <a:lnTo>
                      <a:pt x="910216" y="0"/>
                    </a:lnTo>
                    <a:lnTo>
                      <a:pt x="972879" y="0"/>
                    </a:lnTo>
                    <a:lnTo>
                      <a:pt x="1036156" y="0"/>
                    </a:lnTo>
                    <a:lnTo>
                      <a:pt x="1086151" y="0"/>
                    </a:lnTo>
                    <a:lnTo>
                      <a:pt x="1127882" y="0"/>
                    </a:lnTo>
                    <a:lnTo>
                      <a:pt x="1130797" y="0"/>
                    </a:lnTo>
                    <a:lnTo>
                      <a:pt x="1133844" y="0"/>
                    </a:lnTo>
                    <a:lnTo>
                      <a:pt x="1198768" y="0"/>
                    </a:lnTo>
                    <a:lnTo>
                      <a:pt x="1244068" y="0"/>
                    </a:lnTo>
                    <a:lnTo>
                      <a:pt x="1285800" y="0"/>
                    </a:lnTo>
                    <a:lnTo>
                      <a:pt x="1291762" y="0"/>
                    </a:lnTo>
                    <a:lnTo>
                      <a:pt x="1324708" y="0"/>
                    </a:lnTo>
                    <a:cubicBezTo>
                      <a:pt x="1434253" y="0"/>
                      <a:pt x="1496851" y="0"/>
                      <a:pt x="1532621" y="0"/>
                    </a:cubicBezTo>
                    <a:lnTo>
                      <a:pt x="1558496" y="0"/>
                    </a:lnTo>
                    <a:lnTo>
                      <a:pt x="1574352" y="0"/>
                    </a:lnTo>
                    <a:lnTo>
                      <a:pt x="1580314" y="0"/>
                    </a:lnTo>
                    <a:lnTo>
                      <a:pt x="1684436" y="0"/>
                    </a:lnTo>
                    <a:cubicBezTo>
                      <a:pt x="1940042" y="0"/>
                      <a:pt x="1940042" y="0"/>
                      <a:pt x="1940042" y="0"/>
                    </a:cubicBezTo>
                    <a:lnTo>
                      <a:pt x="1944461" y="1312"/>
                    </a:lnTo>
                    <a:lnTo>
                      <a:pt x="1948853" y="0"/>
                    </a:lnTo>
                    <a:cubicBezTo>
                      <a:pt x="2330399" y="0"/>
                      <a:pt x="2330399" y="0"/>
                      <a:pt x="2330399" y="0"/>
                    </a:cubicBezTo>
                    <a:lnTo>
                      <a:pt x="2334818" y="1312"/>
                    </a:lnTo>
                    <a:lnTo>
                      <a:pt x="2339210" y="0"/>
                    </a:lnTo>
                    <a:cubicBezTo>
                      <a:pt x="2386903" y="0"/>
                      <a:pt x="2428635" y="0"/>
                      <a:pt x="2465150" y="0"/>
                    </a:cubicBezTo>
                    <a:lnTo>
                      <a:pt x="2538488" y="0"/>
                    </a:lnTo>
                    <a:lnTo>
                      <a:pt x="2559791" y="0"/>
                    </a:lnTo>
                    <a:lnTo>
                      <a:pt x="2664428" y="0"/>
                    </a:lnTo>
                    <a:lnTo>
                      <a:pt x="2673062" y="0"/>
                    </a:lnTo>
                    <a:lnTo>
                      <a:pt x="2714794" y="0"/>
                    </a:lnTo>
                    <a:lnTo>
                      <a:pt x="2720756" y="0"/>
                    </a:lnTo>
                    <a:lnTo>
                      <a:pt x="2737766" y="0"/>
                    </a:lnTo>
                    <a:lnTo>
                      <a:pt x="2759069" y="0"/>
                    </a:lnTo>
                    <a:lnTo>
                      <a:pt x="2863706" y="0"/>
                    </a:lnTo>
                    <a:lnTo>
                      <a:pt x="2872340" y="0"/>
                    </a:lnTo>
                    <a:lnTo>
                      <a:pt x="2914072" y="0"/>
                    </a:lnTo>
                    <a:lnTo>
                      <a:pt x="2920034" y="0"/>
                    </a:lnTo>
                    <a:lnTo>
                      <a:pt x="2958347" y="0"/>
                    </a:lnTo>
                    <a:cubicBezTo>
                      <a:pt x="3119312" y="0"/>
                      <a:pt x="3119312" y="0"/>
                      <a:pt x="3119312" y="0"/>
                    </a:cubicBezTo>
                    <a:cubicBezTo>
                      <a:pt x="3146565" y="0"/>
                      <a:pt x="3179269" y="19088"/>
                      <a:pt x="3192896" y="42265"/>
                    </a:cubicBezTo>
                    <a:cubicBezTo>
                      <a:pt x="3383669" y="372888"/>
                      <a:pt x="3383669" y="372888"/>
                      <a:pt x="3383669" y="372888"/>
                    </a:cubicBezTo>
                    <a:cubicBezTo>
                      <a:pt x="3397295" y="396066"/>
                      <a:pt x="3397295" y="434241"/>
                      <a:pt x="3383669" y="457418"/>
                    </a:cubicBezTo>
                    <a:cubicBezTo>
                      <a:pt x="3192896" y="788041"/>
                      <a:pt x="3192896" y="788041"/>
                      <a:pt x="3192896" y="788041"/>
                    </a:cubicBezTo>
                    <a:cubicBezTo>
                      <a:pt x="3179269" y="811219"/>
                      <a:pt x="3146565" y="830306"/>
                      <a:pt x="3119312" y="830306"/>
                    </a:cubicBezTo>
                    <a:close/>
                  </a:path>
                </a:pathLst>
              </a:custGeom>
              <a:solidFill>
                <a:sysClr val="window" lastClr="FFFFFF">
                  <a:alpha val="0"/>
                </a:sysClr>
              </a:solidFill>
              <a:ln w="38100">
                <a:gradFill flip="none" rotWithShape="1">
                  <a:gsLst>
                    <a:gs pos="100000">
                      <a:sysClr val="window" lastClr="FFFFFF"/>
                    </a:gs>
                    <a:gs pos="0">
                      <a:srgbClr val="B6B6B6"/>
                    </a:gs>
                  </a:gsLst>
                  <a:lin ang="2700000" scaled="1"/>
                  <a:tileRect/>
                </a:gradFill>
              </a:ln>
              <a:effectLst/>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grpSp>
        <p:grpSp>
          <p:nvGrpSpPr>
            <p:cNvPr id="28" name="组合 27"/>
            <p:cNvGrpSpPr/>
            <p:nvPr/>
          </p:nvGrpSpPr>
          <p:grpSpPr>
            <a:xfrm>
              <a:off x="4483385" y="3799556"/>
              <a:ext cx="2890668" cy="738664"/>
              <a:chOff x="2579929" y="1209776"/>
              <a:chExt cx="3854223" cy="984886"/>
            </a:xfrm>
          </p:grpSpPr>
          <p:sp>
            <p:nvSpPr>
              <p:cNvPr id="29" name="文本框 45"/>
              <p:cNvSpPr txBox="1"/>
              <p:nvPr/>
            </p:nvSpPr>
            <p:spPr>
              <a:xfrm>
                <a:off x="2579929" y="1209776"/>
                <a:ext cx="1320559" cy="984886"/>
              </a:xfrm>
              <a:prstGeom prst="rect">
                <a:avLst/>
              </a:prstGeom>
              <a:noFill/>
            </p:spPr>
            <p:txBody>
              <a:bodyPr wrap="square" rtlCol="0">
                <a:spAutoFit/>
              </a:bodyPr>
              <a:lstStyle/>
              <a:p>
                <a:pPr algn="ctr"/>
                <a:r>
                  <a:rPr lang="en-US" altLang="zh-CN" sz="4200" dirty="0">
                    <a:solidFill>
                      <a:srgbClr val="005A9E"/>
                    </a:solidFill>
                    <a:effectLst>
                      <a:innerShdw blurRad="63500" dist="50800" dir="13500000">
                        <a:prstClr val="black">
                          <a:alpha val="50000"/>
                        </a:prstClr>
                      </a:innerShdw>
                    </a:effectLst>
                    <a:cs typeface="+mn-ea"/>
                    <a:sym typeface="+mn-lt"/>
                  </a:rPr>
                  <a:t>03</a:t>
                </a:r>
                <a:endParaRPr lang="zh-CN" altLang="en-US" sz="4200" dirty="0">
                  <a:solidFill>
                    <a:srgbClr val="005A9E"/>
                  </a:solidFill>
                  <a:effectLst>
                    <a:innerShdw blurRad="63500" dist="50800" dir="13500000">
                      <a:prstClr val="black">
                        <a:alpha val="50000"/>
                      </a:prstClr>
                    </a:innerShdw>
                  </a:effectLst>
                  <a:cs typeface="+mn-ea"/>
                  <a:sym typeface="+mn-lt"/>
                </a:endParaRPr>
              </a:p>
            </p:txBody>
          </p:sp>
          <p:sp>
            <p:nvSpPr>
              <p:cNvPr id="30" name="文本框 46"/>
              <p:cNvSpPr txBox="1"/>
              <p:nvPr/>
            </p:nvSpPr>
            <p:spPr>
              <a:xfrm>
                <a:off x="3654469" y="1435601"/>
                <a:ext cx="2779683" cy="492443"/>
              </a:xfrm>
              <a:prstGeom prst="rect">
                <a:avLst/>
              </a:prstGeom>
              <a:noFill/>
            </p:spPr>
            <p:txBody>
              <a:bodyPr wrap="square" rtlCol="0">
                <a:spAutoFit/>
              </a:bodyPr>
              <a:lstStyle/>
              <a:p>
                <a:r>
                  <a:rPr lang="en-US" altLang="zh-CN" dirty="0" smtClean="0">
                    <a:solidFill>
                      <a:prstClr val="black">
                        <a:lumMod val="65000"/>
                        <a:lumOff val="35000"/>
                      </a:prstClr>
                    </a:solidFill>
                    <a:cs typeface="+mn-ea"/>
                  </a:rPr>
                  <a:t>fine-tuning</a:t>
                </a:r>
                <a:r>
                  <a:rPr lang="zh-CN" altLang="en-US" dirty="0">
                    <a:solidFill>
                      <a:prstClr val="black">
                        <a:lumMod val="65000"/>
                        <a:lumOff val="35000"/>
                      </a:prstClr>
                    </a:solidFill>
                    <a:cs typeface="+mn-ea"/>
                  </a:rPr>
                  <a:t>阶段</a:t>
                </a:r>
                <a:endParaRPr lang="zh-CN" altLang="en-US" dirty="0">
                  <a:solidFill>
                    <a:prstClr val="black">
                      <a:lumMod val="65000"/>
                      <a:lumOff val="35000"/>
                    </a:prstClr>
                  </a:solidFill>
                  <a:cs typeface="+mn-ea"/>
                  <a:sym typeface="+mn-lt"/>
                </a:endParaRPr>
              </a:p>
            </p:txBody>
          </p:sp>
        </p:grpSp>
      </p:grpSp>
    </p:spTree>
    <p:extLst>
      <p:ext uri="{BB962C8B-B14F-4D97-AF65-F5344CB8AC3E}">
        <p14:creationId xmlns:p14="http://schemas.microsoft.com/office/powerpoint/2010/main" val="499753992"/>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H="1">
            <a:off x="2918943" y="457535"/>
            <a:ext cx="6225059"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742945" y="191230"/>
            <a:ext cx="2448272" cy="519711"/>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71316" tIns="35658" rIns="71316" bIns="3565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cs typeface="+mn-ea"/>
              <a:sym typeface="+mn-lt"/>
            </a:endParaRPr>
          </a:p>
        </p:txBody>
      </p:sp>
      <p:sp>
        <p:nvSpPr>
          <p:cNvPr id="10" name="矩形 9"/>
          <p:cNvSpPr/>
          <p:nvPr/>
        </p:nvSpPr>
        <p:spPr>
          <a:xfrm>
            <a:off x="834217" y="257479"/>
            <a:ext cx="2492990" cy="400110"/>
          </a:xfrm>
          <a:prstGeom prst="rect">
            <a:avLst/>
          </a:prstGeom>
        </p:spPr>
        <p:txBody>
          <a:bodyPr wrap="none">
            <a:spAutoFit/>
          </a:bodyPr>
          <a:lstStyle/>
          <a:p>
            <a:pPr defTabSz="913924">
              <a:spcBef>
                <a:spcPts val="0"/>
              </a:spcBef>
              <a:spcAft>
                <a:spcPts val="0"/>
              </a:spcAft>
              <a:defRPr/>
            </a:pPr>
            <a:r>
              <a:rPr lang="zh-CN" altLang="en-US" sz="2000" b="1" kern="0" dirty="0">
                <a:solidFill>
                  <a:srgbClr val="005A9E"/>
                </a:solidFill>
                <a:cs typeface="+mn-ea"/>
              </a:rPr>
              <a:t>网络结构设计阶段</a:t>
            </a:r>
            <a:r>
              <a:rPr lang="zh-CN" altLang="en-US" sz="2000" b="1" kern="0" dirty="0" smtClean="0">
                <a:solidFill>
                  <a:srgbClr val="005A9E"/>
                </a:solidFill>
                <a:cs typeface="+mn-ea"/>
              </a:rPr>
              <a:t>：</a:t>
            </a:r>
            <a:endParaRPr lang="zh-CN" altLang="en-US" sz="2000" b="1" kern="0" dirty="0">
              <a:solidFill>
                <a:srgbClr val="005A9E"/>
              </a:solidFill>
              <a:cs typeface="+mn-ea"/>
              <a:sym typeface="+mn-lt"/>
            </a:endParaRPr>
          </a:p>
        </p:txBody>
      </p:sp>
      <p:grpSp>
        <p:nvGrpSpPr>
          <p:cNvPr id="11" name="Group 17"/>
          <p:cNvGrpSpPr>
            <a:grpSpLocks noChangeAspect="1"/>
          </p:cNvGrpSpPr>
          <p:nvPr/>
        </p:nvGrpSpPr>
        <p:grpSpPr bwMode="auto">
          <a:xfrm>
            <a:off x="179512" y="212152"/>
            <a:ext cx="457188" cy="490764"/>
            <a:chOff x="231" y="1205"/>
            <a:chExt cx="640" cy="687"/>
          </a:xfrm>
          <a:solidFill>
            <a:srgbClr val="005A9E"/>
          </a:solidFill>
          <a:effectLst/>
        </p:grpSpPr>
        <p:sp>
          <p:nvSpPr>
            <p:cNvPr id="12"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44" name="TextBox 24"/>
          <p:cNvSpPr txBox="1"/>
          <p:nvPr/>
        </p:nvSpPr>
        <p:spPr>
          <a:xfrm>
            <a:off x="957575" y="983640"/>
            <a:ext cx="6782777" cy="1754326"/>
          </a:xfrm>
          <a:prstGeom prst="rect">
            <a:avLst/>
          </a:prstGeom>
          <a:noFill/>
        </p:spPr>
        <p:txBody>
          <a:bodyPr wrap="square" rtlCol="0">
            <a:spAutoFit/>
          </a:bodyPr>
          <a:lstStyle/>
          <a:p>
            <a:pPr>
              <a:lnSpc>
                <a:spcPct val="150000"/>
              </a:lnSpc>
              <a:defRPr/>
            </a:pPr>
            <a:r>
              <a:rPr lang="zh-CN" altLang="en-US" sz="1200" kern="0" dirty="0">
                <a:latin typeface="宋体" panose="02010600030101010101" pitchFamily="2" charset="-122"/>
                <a:ea typeface="宋体" panose="02010600030101010101" pitchFamily="2" charset="-122"/>
                <a:cs typeface="+mn-ea"/>
              </a:rPr>
              <a:t>网络架构两个可选方案：第一选择经典的</a:t>
            </a:r>
            <a:r>
              <a:rPr lang="en-US" altLang="zh-CN" sz="1200" kern="0" dirty="0" err="1">
                <a:latin typeface="宋体" panose="02010600030101010101" pitchFamily="2" charset="-122"/>
                <a:ea typeface="宋体" panose="02010600030101010101" pitchFamily="2" charset="-122"/>
                <a:cs typeface="+mn-ea"/>
              </a:rPr>
              <a:t>Alexnet</a:t>
            </a:r>
            <a:r>
              <a:rPr lang="zh-CN" altLang="en-US" sz="1200" kern="0" dirty="0">
                <a:latin typeface="宋体" panose="02010600030101010101" pitchFamily="2" charset="-122"/>
                <a:ea typeface="宋体" panose="02010600030101010101" pitchFamily="2" charset="-122"/>
                <a:cs typeface="+mn-ea"/>
              </a:rPr>
              <a:t>；第二选择</a:t>
            </a:r>
            <a:r>
              <a:rPr lang="en-US" altLang="zh-CN" sz="1200" kern="0" dirty="0">
                <a:latin typeface="宋体" panose="02010600030101010101" pitchFamily="2" charset="-122"/>
                <a:ea typeface="宋体" panose="02010600030101010101" pitchFamily="2" charset="-122"/>
                <a:cs typeface="+mn-ea"/>
              </a:rPr>
              <a:t>VGG16</a:t>
            </a:r>
            <a:r>
              <a:rPr lang="zh-CN" altLang="en-US" sz="1200" kern="0" dirty="0">
                <a:latin typeface="宋体" panose="02010600030101010101" pitchFamily="2" charset="-122"/>
                <a:ea typeface="宋体" panose="02010600030101010101" pitchFamily="2" charset="-122"/>
                <a:cs typeface="+mn-ea"/>
              </a:rPr>
              <a:t>。经过测试</a:t>
            </a:r>
            <a:r>
              <a:rPr lang="en-US" altLang="zh-CN" sz="1200" kern="0" dirty="0" err="1">
                <a:latin typeface="宋体" panose="02010600030101010101" pitchFamily="2" charset="-122"/>
                <a:ea typeface="宋体" panose="02010600030101010101" pitchFamily="2" charset="-122"/>
                <a:cs typeface="+mn-ea"/>
              </a:rPr>
              <a:t>Alexnet</a:t>
            </a:r>
            <a:r>
              <a:rPr lang="zh-CN" altLang="en-US" sz="1200" kern="0" dirty="0">
                <a:latin typeface="宋体" panose="02010600030101010101" pitchFamily="2" charset="-122"/>
                <a:ea typeface="宋体" panose="02010600030101010101" pitchFamily="2" charset="-122"/>
                <a:cs typeface="+mn-ea"/>
              </a:rPr>
              <a:t>精度为</a:t>
            </a:r>
            <a:r>
              <a:rPr lang="en-US" altLang="zh-CN" sz="1200" kern="0" dirty="0">
                <a:latin typeface="宋体" panose="02010600030101010101" pitchFamily="2" charset="-122"/>
                <a:ea typeface="宋体" panose="02010600030101010101" pitchFamily="2" charset="-122"/>
                <a:cs typeface="+mn-ea"/>
              </a:rPr>
              <a:t>58.5%</a:t>
            </a:r>
            <a:r>
              <a:rPr lang="zh-CN" altLang="en-US" sz="1200" kern="0" dirty="0">
                <a:latin typeface="宋体" panose="02010600030101010101" pitchFamily="2" charset="-122"/>
                <a:ea typeface="宋体" panose="02010600030101010101" pitchFamily="2" charset="-122"/>
                <a:cs typeface="+mn-ea"/>
              </a:rPr>
              <a:t>，</a:t>
            </a:r>
            <a:r>
              <a:rPr lang="en-US" altLang="zh-CN" sz="1200" kern="0" dirty="0">
                <a:latin typeface="宋体" panose="02010600030101010101" pitchFamily="2" charset="-122"/>
                <a:ea typeface="宋体" panose="02010600030101010101" pitchFamily="2" charset="-122"/>
                <a:cs typeface="+mn-ea"/>
              </a:rPr>
              <a:t>VGG16</a:t>
            </a:r>
            <a:r>
              <a:rPr lang="zh-CN" altLang="en-US" sz="1200" kern="0" dirty="0">
                <a:latin typeface="宋体" panose="02010600030101010101" pitchFamily="2" charset="-122"/>
                <a:ea typeface="宋体" panose="02010600030101010101" pitchFamily="2" charset="-122"/>
                <a:cs typeface="+mn-ea"/>
              </a:rPr>
              <a:t>精度为</a:t>
            </a:r>
            <a:r>
              <a:rPr lang="en-US" altLang="zh-CN" sz="1200" kern="0" dirty="0">
                <a:latin typeface="宋体" panose="02010600030101010101" pitchFamily="2" charset="-122"/>
                <a:ea typeface="宋体" panose="02010600030101010101" pitchFamily="2" charset="-122"/>
                <a:cs typeface="+mn-ea"/>
              </a:rPr>
              <a:t>66%</a:t>
            </a:r>
            <a:r>
              <a:rPr lang="zh-CN" altLang="en-US" sz="1200" kern="0" dirty="0">
                <a:latin typeface="宋体" panose="02010600030101010101" pitchFamily="2" charset="-122"/>
                <a:ea typeface="宋体" panose="02010600030101010101" pitchFamily="2" charset="-122"/>
                <a:cs typeface="+mn-ea"/>
              </a:rPr>
              <a:t>。</a:t>
            </a:r>
            <a:r>
              <a:rPr lang="en-US" altLang="zh-CN" sz="1200" kern="0" dirty="0">
                <a:latin typeface="宋体" panose="02010600030101010101" pitchFamily="2" charset="-122"/>
                <a:ea typeface="宋体" panose="02010600030101010101" pitchFamily="2" charset="-122"/>
                <a:cs typeface="+mn-ea"/>
              </a:rPr>
              <a:t>VGG</a:t>
            </a:r>
            <a:r>
              <a:rPr lang="zh-CN" altLang="en-US" sz="1200" kern="0" dirty="0">
                <a:latin typeface="宋体" panose="02010600030101010101" pitchFamily="2" charset="-122"/>
                <a:ea typeface="宋体" panose="02010600030101010101" pitchFamily="2" charset="-122"/>
                <a:cs typeface="+mn-ea"/>
              </a:rPr>
              <a:t>这个模型的特点是选择比较小的卷积核、选择较小的跨步，这个网络的精度高，不过计算量是</a:t>
            </a:r>
            <a:r>
              <a:rPr lang="en-US" altLang="zh-CN" sz="1200" kern="0" dirty="0" err="1">
                <a:latin typeface="宋体" panose="02010600030101010101" pitchFamily="2" charset="-122"/>
                <a:ea typeface="宋体" panose="02010600030101010101" pitchFamily="2" charset="-122"/>
                <a:cs typeface="+mn-ea"/>
              </a:rPr>
              <a:t>Alexnet</a:t>
            </a:r>
            <a:r>
              <a:rPr lang="zh-CN" altLang="en-US" sz="1200" kern="0" dirty="0">
                <a:latin typeface="宋体" panose="02010600030101010101" pitchFamily="2" charset="-122"/>
                <a:ea typeface="宋体" panose="02010600030101010101" pitchFamily="2" charset="-122"/>
                <a:cs typeface="+mn-ea"/>
              </a:rPr>
              <a:t>的</a:t>
            </a:r>
            <a:r>
              <a:rPr lang="en-US" altLang="zh-CN" sz="1200" kern="0" dirty="0">
                <a:latin typeface="宋体" panose="02010600030101010101" pitchFamily="2" charset="-122"/>
                <a:ea typeface="宋体" panose="02010600030101010101" pitchFamily="2" charset="-122"/>
                <a:cs typeface="+mn-ea"/>
              </a:rPr>
              <a:t>7</a:t>
            </a:r>
            <a:r>
              <a:rPr lang="zh-CN" altLang="en-US" sz="1200" kern="0" dirty="0">
                <a:latin typeface="宋体" panose="02010600030101010101" pitchFamily="2" charset="-122"/>
                <a:ea typeface="宋体" panose="02010600030101010101" pitchFamily="2" charset="-122"/>
                <a:cs typeface="+mn-ea"/>
              </a:rPr>
              <a:t>倍</a:t>
            </a:r>
            <a:r>
              <a:rPr lang="zh-CN" altLang="en-US" sz="1200" kern="0" dirty="0" smtClean="0">
                <a:latin typeface="宋体" panose="02010600030101010101" pitchFamily="2" charset="-122"/>
                <a:ea typeface="宋体" panose="02010600030101010101" pitchFamily="2" charset="-122"/>
                <a:cs typeface="+mn-ea"/>
              </a:rPr>
              <a:t>。</a:t>
            </a:r>
            <a:endParaRPr lang="en-US" altLang="zh-CN" sz="1200" kern="0" dirty="0" smtClean="0">
              <a:latin typeface="宋体" panose="02010600030101010101" pitchFamily="2" charset="-122"/>
              <a:ea typeface="宋体" panose="02010600030101010101" pitchFamily="2" charset="-122"/>
              <a:cs typeface="+mn-ea"/>
            </a:endParaRPr>
          </a:p>
          <a:p>
            <a:pPr>
              <a:lnSpc>
                <a:spcPct val="150000"/>
              </a:lnSpc>
              <a:defRPr/>
            </a:pPr>
            <a:r>
              <a:rPr lang="en-US" altLang="zh-CN" sz="1200" kern="0" dirty="0" err="1" smtClean="0">
                <a:latin typeface="宋体" panose="02010600030101010101" pitchFamily="2" charset="-122"/>
                <a:ea typeface="宋体" panose="02010600030101010101" pitchFamily="2" charset="-122"/>
                <a:cs typeface="+mn-ea"/>
              </a:rPr>
              <a:t>Alexnet</a:t>
            </a:r>
            <a:r>
              <a:rPr lang="zh-CN" altLang="en-US" sz="1200" kern="0" dirty="0">
                <a:latin typeface="宋体" panose="02010600030101010101" pitchFamily="2" charset="-122"/>
                <a:ea typeface="宋体" panose="02010600030101010101" pitchFamily="2" charset="-122"/>
                <a:cs typeface="+mn-ea"/>
              </a:rPr>
              <a:t>特征提取部分包含了</a:t>
            </a:r>
            <a:r>
              <a:rPr lang="en-US" altLang="zh-CN" sz="1200" kern="0" dirty="0">
                <a:latin typeface="宋体" panose="02010600030101010101" pitchFamily="2" charset="-122"/>
                <a:ea typeface="宋体" panose="02010600030101010101" pitchFamily="2" charset="-122"/>
                <a:cs typeface="+mn-ea"/>
              </a:rPr>
              <a:t>5</a:t>
            </a:r>
            <a:r>
              <a:rPr lang="zh-CN" altLang="en-US" sz="1200" kern="0" dirty="0">
                <a:latin typeface="宋体" panose="02010600030101010101" pitchFamily="2" charset="-122"/>
                <a:ea typeface="宋体" panose="02010600030101010101" pitchFamily="2" charset="-122"/>
                <a:cs typeface="+mn-ea"/>
              </a:rPr>
              <a:t>个卷积层、</a:t>
            </a:r>
            <a:r>
              <a:rPr lang="en-US" altLang="zh-CN" sz="1200" kern="0" dirty="0">
                <a:latin typeface="宋体" panose="02010600030101010101" pitchFamily="2" charset="-122"/>
                <a:ea typeface="宋体" panose="02010600030101010101" pitchFamily="2" charset="-122"/>
                <a:cs typeface="+mn-ea"/>
              </a:rPr>
              <a:t>2</a:t>
            </a:r>
            <a:r>
              <a:rPr lang="zh-CN" altLang="en-US" sz="1200" kern="0" dirty="0">
                <a:latin typeface="宋体" panose="02010600030101010101" pitchFamily="2" charset="-122"/>
                <a:ea typeface="宋体" panose="02010600030101010101" pitchFamily="2" charset="-122"/>
                <a:cs typeface="+mn-ea"/>
              </a:rPr>
              <a:t>个全连接层，在</a:t>
            </a:r>
            <a:r>
              <a:rPr lang="en-US" altLang="zh-CN" sz="1200" kern="0" dirty="0" err="1">
                <a:latin typeface="宋体" panose="02010600030101010101" pitchFamily="2" charset="-122"/>
                <a:ea typeface="宋体" panose="02010600030101010101" pitchFamily="2" charset="-122"/>
                <a:cs typeface="+mn-ea"/>
              </a:rPr>
              <a:t>Alexnet</a:t>
            </a:r>
            <a:r>
              <a:rPr lang="zh-CN" altLang="en-US" sz="1200" kern="0" dirty="0">
                <a:latin typeface="宋体" panose="02010600030101010101" pitchFamily="2" charset="-122"/>
                <a:ea typeface="宋体" panose="02010600030101010101" pitchFamily="2" charset="-122"/>
                <a:cs typeface="+mn-ea"/>
              </a:rPr>
              <a:t>中</a:t>
            </a:r>
            <a:r>
              <a:rPr lang="en-US" altLang="zh-CN" sz="1200" kern="0" dirty="0">
                <a:latin typeface="宋体" panose="02010600030101010101" pitchFamily="2" charset="-122"/>
                <a:ea typeface="宋体" panose="02010600030101010101" pitchFamily="2" charset="-122"/>
                <a:cs typeface="+mn-ea"/>
              </a:rPr>
              <a:t>p5</a:t>
            </a:r>
            <a:r>
              <a:rPr lang="zh-CN" altLang="en-US" sz="1200" kern="0" dirty="0">
                <a:latin typeface="宋体" panose="02010600030101010101" pitchFamily="2" charset="-122"/>
                <a:ea typeface="宋体" panose="02010600030101010101" pitchFamily="2" charset="-122"/>
                <a:cs typeface="+mn-ea"/>
              </a:rPr>
              <a:t>层神经元个数为</a:t>
            </a:r>
            <a:r>
              <a:rPr lang="en-US" altLang="zh-CN" sz="1200" kern="0" dirty="0" smtClean="0">
                <a:latin typeface="宋体" panose="02010600030101010101" pitchFamily="2" charset="-122"/>
                <a:ea typeface="宋体" panose="02010600030101010101" pitchFamily="2" charset="-122"/>
                <a:cs typeface="+mn-ea"/>
              </a:rPr>
              <a:t>9216</a:t>
            </a:r>
            <a:r>
              <a:rPr lang="en-US" altLang="zh-CN" sz="1200" kern="0" dirty="0">
                <a:latin typeface="宋体" panose="02010600030101010101" pitchFamily="2" charset="-122"/>
                <a:ea typeface="宋体" panose="02010600030101010101" pitchFamily="2" charset="-122"/>
                <a:cs typeface="+mn-ea"/>
              </a:rPr>
              <a:t>,</a:t>
            </a:r>
            <a:r>
              <a:rPr lang="en-US" altLang="zh-CN" sz="1200" kern="0" dirty="0" smtClean="0">
                <a:latin typeface="宋体" panose="02010600030101010101" pitchFamily="2" charset="-122"/>
                <a:ea typeface="宋体" panose="02010600030101010101" pitchFamily="2" charset="-122"/>
                <a:cs typeface="+mn-ea"/>
              </a:rPr>
              <a:t>f6</a:t>
            </a:r>
            <a:r>
              <a:rPr lang="zh-CN" altLang="en-US" sz="1200" kern="0" dirty="0">
                <a:latin typeface="宋体" panose="02010600030101010101" pitchFamily="2" charset="-122"/>
                <a:ea typeface="宋体" panose="02010600030101010101" pitchFamily="2" charset="-122"/>
                <a:cs typeface="+mn-ea"/>
              </a:rPr>
              <a:t>、</a:t>
            </a:r>
            <a:r>
              <a:rPr lang="en-US" altLang="zh-CN" sz="1200" kern="0" dirty="0">
                <a:latin typeface="宋体" panose="02010600030101010101" pitchFamily="2" charset="-122"/>
                <a:ea typeface="宋体" panose="02010600030101010101" pitchFamily="2" charset="-122"/>
                <a:cs typeface="+mn-ea"/>
              </a:rPr>
              <a:t>f7</a:t>
            </a:r>
            <a:r>
              <a:rPr lang="zh-CN" altLang="en-US" sz="1200" kern="0" dirty="0">
                <a:latin typeface="宋体" panose="02010600030101010101" pitchFamily="2" charset="-122"/>
                <a:ea typeface="宋体" panose="02010600030101010101" pitchFamily="2" charset="-122"/>
                <a:cs typeface="+mn-ea"/>
              </a:rPr>
              <a:t>的神经元个数都是</a:t>
            </a:r>
            <a:r>
              <a:rPr lang="en-US" altLang="zh-CN" sz="1200" kern="0" dirty="0">
                <a:latin typeface="宋体" panose="02010600030101010101" pitchFamily="2" charset="-122"/>
                <a:ea typeface="宋体" panose="02010600030101010101" pitchFamily="2" charset="-122"/>
                <a:cs typeface="+mn-ea"/>
              </a:rPr>
              <a:t>4096</a:t>
            </a:r>
            <a:r>
              <a:rPr lang="zh-CN" altLang="en-US" sz="1200" kern="0" dirty="0">
                <a:latin typeface="宋体" panose="02010600030101010101" pitchFamily="2" charset="-122"/>
                <a:ea typeface="宋体" panose="02010600030101010101" pitchFamily="2" charset="-122"/>
                <a:cs typeface="+mn-ea"/>
              </a:rPr>
              <a:t>，通过这个网络训练完毕后，最后提取特征每个输入候选框图片都能得到一个</a:t>
            </a:r>
            <a:r>
              <a:rPr lang="en-US" altLang="zh-CN" sz="1200" kern="0" dirty="0">
                <a:latin typeface="宋体" panose="02010600030101010101" pitchFamily="2" charset="-122"/>
                <a:ea typeface="宋体" panose="02010600030101010101" pitchFamily="2" charset="-122"/>
                <a:cs typeface="+mn-ea"/>
              </a:rPr>
              <a:t>4096</a:t>
            </a:r>
            <a:r>
              <a:rPr lang="zh-CN" altLang="en-US" sz="1200" kern="0" dirty="0">
                <a:latin typeface="宋体" panose="02010600030101010101" pitchFamily="2" charset="-122"/>
                <a:ea typeface="宋体" panose="02010600030101010101" pitchFamily="2" charset="-122"/>
                <a:cs typeface="+mn-ea"/>
              </a:rPr>
              <a:t>维的特征向量</a:t>
            </a:r>
            <a:r>
              <a:rPr lang="zh-CN" altLang="en-US" sz="1200" kern="0" dirty="0" smtClean="0">
                <a:latin typeface="宋体" panose="02010600030101010101" pitchFamily="2" charset="-122"/>
                <a:ea typeface="宋体" panose="02010600030101010101" pitchFamily="2" charset="-122"/>
                <a:cs typeface="+mn-ea"/>
              </a:rPr>
              <a:t>。</a:t>
            </a:r>
            <a:endParaRPr lang="zh-CN" altLang="en-US" sz="1200" kern="0" dirty="0">
              <a:latin typeface="宋体" panose="02010600030101010101" pitchFamily="2" charset="-122"/>
              <a:ea typeface="宋体" panose="02010600030101010101" pitchFamily="2" charset="-122"/>
              <a:cs typeface="+mn-ea"/>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127" y="3147814"/>
            <a:ext cx="3459741" cy="993025"/>
          </a:xfrm>
          <a:prstGeom prst="rect">
            <a:avLst/>
          </a:prstGeom>
          <a:ln>
            <a:noFill/>
          </a:ln>
          <a:effectLst>
            <a:outerShdw blurRad="190500" algn="tl" rotWithShape="0">
              <a:srgbClr val="000000">
                <a:alpha val="70000"/>
              </a:srgbClr>
            </a:outerShdw>
          </a:effec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0095" y="2733667"/>
            <a:ext cx="3794969" cy="224008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61406467"/>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H="1">
            <a:off x="2918943" y="457535"/>
            <a:ext cx="6225059"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742944" y="191230"/>
            <a:ext cx="2765087" cy="519711"/>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71316" tIns="35658" rIns="71316" bIns="3565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cs typeface="+mn-ea"/>
              <a:sym typeface="+mn-lt"/>
            </a:endParaRPr>
          </a:p>
        </p:txBody>
      </p:sp>
      <p:sp>
        <p:nvSpPr>
          <p:cNvPr id="10" name="矩形 9"/>
          <p:cNvSpPr/>
          <p:nvPr/>
        </p:nvSpPr>
        <p:spPr>
          <a:xfrm>
            <a:off x="720756" y="257479"/>
            <a:ext cx="2809461" cy="400110"/>
          </a:xfrm>
          <a:prstGeom prst="rect">
            <a:avLst/>
          </a:prstGeom>
        </p:spPr>
        <p:txBody>
          <a:bodyPr wrap="square">
            <a:spAutoFit/>
          </a:bodyPr>
          <a:lstStyle/>
          <a:p>
            <a:pPr defTabSz="913924">
              <a:spcBef>
                <a:spcPts val="0"/>
              </a:spcBef>
              <a:spcAft>
                <a:spcPts val="0"/>
              </a:spcAft>
              <a:defRPr/>
            </a:pPr>
            <a:r>
              <a:rPr lang="zh-CN" altLang="en-US" sz="2000" b="1" kern="0" dirty="0" smtClean="0">
                <a:solidFill>
                  <a:srgbClr val="005A9E"/>
                </a:solidFill>
                <a:cs typeface="+mn-ea"/>
              </a:rPr>
              <a:t>网络</a:t>
            </a:r>
            <a:r>
              <a:rPr lang="zh-CN" altLang="en-US" sz="2000" b="1" kern="0" dirty="0">
                <a:solidFill>
                  <a:srgbClr val="005A9E"/>
                </a:solidFill>
                <a:cs typeface="+mn-ea"/>
              </a:rPr>
              <a:t>有监督预训练</a:t>
            </a:r>
            <a:r>
              <a:rPr lang="zh-CN" altLang="en-US" sz="2000" b="1" kern="0" dirty="0" smtClean="0">
                <a:solidFill>
                  <a:srgbClr val="005A9E"/>
                </a:solidFill>
                <a:cs typeface="+mn-ea"/>
              </a:rPr>
              <a:t>阶段</a:t>
            </a:r>
            <a:r>
              <a:rPr lang="zh-CN" altLang="en-US" sz="2000" b="1" kern="0" dirty="0">
                <a:solidFill>
                  <a:srgbClr val="005A9E"/>
                </a:solidFill>
                <a:cs typeface="+mn-ea"/>
              </a:rPr>
              <a:t>：</a:t>
            </a:r>
            <a:endParaRPr lang="zh-CN" altLang="en-US" sz="2000" b="1" kern="0" dirty="0">
              <a:solidFill>
                <a:srgbClr val="005A9E"/>
              </a:solidFill>
              <a:cs typeface="+mn-ea"/>
              <a:sym typeface="+mn-lt"/>
            </a:endParaRPr>
          </a:p>
        </p:txBody>
      </p:sp>
      <p:grpSp>
        <p:nvGrpSpPr>
          <p:cNvPr id="11" name="Group 17"/>
          <p:cNvGrpSpPr>
            <a:grpSpLocks noChangeAspect="1"/>
          </p:cNvGrpSpPr>
          <p:nvPr/>
        </p:nvGrpSpPr>
        <p:grpSpPr bwMode="auto">
          <a:xfrm>
            <a:off x="179512" y="212152"/>
            <a:ext cx="457188" cy="490764"/>
            <a:chOff x="231" y="1205"/>
            <a:chExt cx="640" cy="687"/>
          </a:xfrm>
          <a:solidFill>
            <a:srgbClr val="005A9E"/>
          </a:solidFill>
          <a:effectLst/>
        </p:grpSpPr>
        <p:sp>
          <p:nvSpPr>
            <p:cNvPr id="12"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44" name="TextBox 24"/>
          <p:cNvSpPr txBox="1"/>
          <p:nvPr/>
        </p:nvSpPr>
        <p:spPr>
          <a:xfrm>
            <a:off x="957575" y="983640"/>
            <a:ext cx="7128792" cy="2031325"/>
          </a:xfrm>
          <a:prstGeom prst="rect">
            <a:avLst/>
          </a:prstGeom>
          <a:noFill/>
        </p:spPr>
        <p:txBody>
          <a:bodyPr wrap="square" rtlCol="0">
            <a:spAutoFit/>
          </a:bodyPr>
          <a:lstStyle/>
          <a:p>
            <a:pPr>
              <a:lnSpc>
                <a:spcPct val="150000"/>
              </a:lnSpc>
              <a:defRPr/>
            </a:pPr>
            <a:r>
              <a:rPr lang="zh-CN" altLang="en-US" sz="1400" kern="0" dirty="0" smtClean="0">
                <a:latin typeface="宋体" panose="02010600030101010101" pitchFamily="2" charset="-122"/>
                <a:ea typeface="宋体" panose="02010600030101010101" pitchFamily="2" charset="-122"/>
                <a:cs typeface="+mn-ea"/>
              </a:rPr>
              <a:t>当进行参数初始化的时候：</a:t>
            </a:r>
            <a:r>
              <a:rPr lang="zh-CN" altLang="en-US" sz="1400" kern="0" dirty="0">
                <a:latin typeface="宋体" panose="02010600030101010101" pitchFamily="2" charset="-122"/>
                <a:ea typeface="宋体" panose="02010600030101010101" pitchFamily="2" charset="-122"/>
                <a:cs typeface="+mn-ea"/>
              </a:rPr>
              <a:t>物体检测的一个难点在于，物体标签训练数据少，如果要直接采用随机初始化</a:t>
            </a:r>
            <a:r>
              <a:rPr lang="en-US" altLang="zh-CN" sz="1400" kern="0" dirty="0">
                <a:latin typeface="宋体" panose="02010600030101010101" pitchFamily="2" charset="-122"/>
                <a:ea typeface="宋体" panose="02010600030101010101" pitchFamily="2" charset="-122"/>
                <a:cs typeface="+mn-ea"/>
              </a:rPr>
              <a:t>CNN</a:t>
            </a:r>
            <a:r>
              <a:rPr lang="zh-CN" altLang="en-US" sz="1400" kern="0" dirty="0">
                <a:latin typeface="宋体" panose="02010600030101010101" pitchFamily="2" charset="-122"/>
                <a:ea typeface="宋体" panose="02010600030101010101" pitchFamily="2" charset="-122"/>
                <a:cs typeface="+mn-ea"/>
              </a:rPr>
              <a:t>参数的方法，那么目前的训练数据量是远远不够的。这种情况下，最好的是采用某些方法，把参数初始化了，然后在进行有监督的参数微调，这里文献采用的是有监督的预训练。所以</a:t>
            </a:r>
            <a:r>
              <a:rPr lang="en-US" altLang="zh-CN" sz="1400" kern="0" dirty="0">
                <a:latin typeface="宋体" panose="02010600030101010101" pitchFamily="2" charset="-122"/>
                <a:ea typeface="宋体" panose="02010600030101010101" pitchFamily="2" charset="-122"/>
                <a:cs typeface="+mn-ea"/>
              </a:rPr>
              <a:t>paper</a:t>
            </a:r>
            <a:r>
              <a:rPr lang="zh-CN" altLang="en-US" sz="1400" kern="0" dirty="0">
                <a:latin typeface="宋体" panose="02010600030101010101" pitchFamily="2" charset="-122"/>
                <a:ea typeface="宋体" panose="02010600030101010101" pitchFamily="2" charset="-122"/>
                <a:cs typeface="+mn-ea"/>
              </a:rPr>
              <a:t>在设计网络结构的时候，是直接用</a:t>
            </a:r>
            <a:r>
              <a:rPr lang="en-US" altLang="zh-CN" sz="1400" kern="0" dirty="0" err="1">
                <a:latin typeface="宋体" panose="02010600030101010101" pitchFamily="2" charset="-122"/>
                <a:ea typeface="宋体" panose="02010600030101010101" pitchFamily="2" charset="-122"/>
                <a:cs typeface="+mn-ea"/>
              </a:rPr>
              <a:t>Alexnet</a:t>
            </a:r>
            <a:r>
              <a:rPr lang="zh-CN" altLang="en-US" sz="1400" kern="0" dirty="0">
                <a:latin typeface="宋体" panose="02010600030101010101" pitchFamily="2" charset="-122"/>
                <a:ea typeface="宋体" panose="02010600030101010101" pitchFamily="2" charset="-122"/>
                <a:cs typeface="+mn-ea"/>
              </a:rPr>
              <a:t>的网络，然后连参数也是直接采用它的参数，作为初始的参数值，然后再</a:t>
            </a:r>
            <a:r>
              <a:rPr lang="en-US" altLang="zh-CN" sz="1400" kern="0" dirty="0">
                <a:latin typeface="宋体" panose="02010600030101010101" pitchFamily="2" charset="-122"/>
                <a:ea typeface="宋体" panose="02010600030101010101" pitchFamily="2" charset="-122"/>
                <a:cs typeface="+mn-ea"/>
              </a:rPr>
              <a:t>fine-tuning</a:t>
            </a:r>
            <a:r>
              <a:rPr lang="zh-CN" altLang="en-US" sz="1400" kern="0" dirty="0">
                <a:latin typeface="宋体" panose="02010600030101010101" pitchFamily="2" charset="-122"/>
                <a:ea typeface="宋体" panose="02010600030101010101" pitchFamily="2" charset="-122"/>
                <a:cs typeface="+mn-ea"/>
              </a:rPr>
              <a:t>训练。网络优化求解时采用随机梯度下降法，学习率大小为</a:t>
            </a:r>
            <a:r>
              <a:rPr lang="en-US" altLang="zh-CN" sz="1400" kern="0" dirty="0">
                <a:latin typeface="宋体" panose="02010600030101010101" pitchFamily="2" charset="-122"/>
                <a:ea typeface="宋体" panose="02010600030101010101" pitchFamily="2" charset="-122"/>
                <a:cs typeface="+mn-ea"/>
              </a:rPr>
              <a:t>0.001</a:t>
            </a:r>
            <a:r>
              <a:rPr lang="zh-CN" altLang="en-US" sz="1400" kern="0" dirty="0">
                <a:latin typeface="宋体" panose="02010600030101010101" pitchFamily="2" charset="-122"/>
                <a:ea typeface="宋体" panose="02010600030101010101" pitchFamily="2" charset="-122"/>
                <a:cs typeface="+mn-ea"/>
              </a:rPr>
              <a:t>；</a:t>
            </a:r>
            <a:endParaRPr lang="zh-CN" altLang="en-US" sz="1400" kern="0" dirty="0">
              <a:latin typeface="宋体" panose="02010600030101010101" pitchFamily="2" charset="-122"/>
              <a:ea typeface="宋体" panose="02010600030101010101" pitchFamily="2" charset="-122"/>
              <a:cs typeface="+mn-ea"/>
              <a:sym typeface="+mn-l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147814"/>
            <a:ext cx="6153150" cy="14478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93900713"/>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H="1">
            <a:off x="2918943" y="457535"/>
            <a:ext cx="6225059"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742945" y="191230"/>
            <a:ext cx="2448272" cy="519711"/>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71316" tIns="35658" rIns="71316" bIns="3565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cs typeface="+mn-ea"/>
              <a:sym typeface="+mn-lt"/>
            </a:endParaRPr>
          </a:p>
        </p:txBody>
      </p:sp>
      <p:sp>
        <p:nvSpPr>
          <p:cNvPr id="10" name="矩形 9"/>
          <p:cNvSpPr/>
          <p:nvPr/>
        </p:nvSpPr>
        <p:spPr>
          <a:xfrm>
            <a:off x="913029" y="240107"/>
            <a:ext cx="2278188" cy="400110"/>
          </a:xfrm>
          <a:prstGeom prst="rect">
            <a:avLst/>
          </a:prstGeom>
        </p:spPr>
        <p:txBody>
          <a:bodyPr wrap="none">
            <a:spAutoFit/>
          </a:bodyPr>
          <a:lstStyle/>
          <a:p>
            <a:pPr defTabSz="913924">
              <a:spcBef>
                <a:spcPts val="0"/>
              </a:spcBef>
              <a:spcAft>
                <a:spcPts val="0"/>
              </a:spcAft>
              <a:defRPr/>
            </a:pPr>
            <a:r>
              <a:rPr lang="en-US" altLang="zh-CN" sz="2000" b="1" kern="0" dirty="0" smtClean="0">
                <a:solidFill>
                  <a:srgbClr val="005A9E"/>
                </a:solidFill>
                <a:cs typeface="+mn-ea"/>
              </a:rPr>
              <a:t>fine-tuning</a:t>
            </a:r>
            <a:r>
              <a:rPr lang="zh-CN" altLang="en-US" sz="2000" b="1" kern="0" dirty="0" smtClean="0">
                <a:solidFill>
                  <a:srgbClr val="005A9E"/>
                </a:solidFill>
                <a:cs typeface="+mn-ea"/>
              </a:rPr>
              <a:t>阶段</a:t>
            </a:r>
            <a:r>
              <a:rPr lang="zh-CN" altLang="en-US" sz="2000" b="1" kern="0" dirty="0">
                <a:solidFill>
                  <a:srgbClr val="005A9E"/>
                </a:solidFill>
                <a:cs typeface="+mn-ea"/>
              </a:rPr>
              <a:t>：</a:t>
            </a:r>
            <a:endParaRPr lang="zh-CN" altLang="en-US" sz="2000" b="1" kern="0" dirty="0">
              <a:solidFill>
                <a:srgbClr val="005A9E"/>
              </a:solidFill>
              <a:cs typeface="+mn-ea"/>
              <a:sym typeface="+mn-lt"/>
            </a:endParaRPr>
          </a:p>
        </p:txBody>
      </p:sp>
      <p:grpSp>
        <p:nvGrpSpPr>
          <p:cNvPr id="11" name="Group 17"/>
          <p:cNvGrpSpPr>
            <a:grpSpLocks noChangeAspect="1"/>
          </p:cNvGrpSpPr>
          <p:nvPr/>
        </p:nvGrpSpPr>
        <p:grpSpPr bwMode="auto">
          <a:xfrm>
            <a:off x="179512" y="212152"/>
            <a:ext cx="457188" cy="490764"/>
            <a:chOff x="231" y="1205"/>
            <a:chExt cx="640" cy="687"/>
          </a:xfrm>
          <a:solidFill>
            <a:srgbClr val="005A9E"/>
          </a:solidFill>
          <a:effectLst/>
        </p:grpSpPr>
        <p:sp>
          <p:nvSpPr>
            <p:cNvPr id="12"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44" name="TextBox 24"/>
          <p:cNvSpPr txBox="1"/>
          <p:nvPr/>
        </p:nvSpPr>
        <p:spPr>
          <a:xfrm>
            <a:off x="957574" y="983640"/>
            <a:ext cx="7214825" cy="2031325"/>
          </a:xfrm>
          <a:prstGeom prst="rect">
            <a:avLst/>
          </a:prstGeom>
          <a:noFill/>
        </p:spPr>
        <p:txBody>
          <a:bodyPr wrap="square" rtlCol="0">
            <a:spAutoFit/>
          </a:bodyPr>
          <a:lstStyle/>
          <a:p>
            <a:pPr>
              <a:lnSpc>
                <a:spcPct val="150000"/>
              </a:lnSpc>
              <a:defRPr/>
            </a:pPr>
            <a:r>
              <a:rPr lang="zh-CN" altLang="en-US" sz="1400" kern="0" dirty="0">
                <a:latin typeface="宋体" panose="02010600030101010101" pitchFamily="2" charset="-122"/>
                <a:ea typeface="宋体" panose="02010600030101010101" pitchFamily="2" charset="-122"/>
                <a:cs typeface="+mn-ea"/>
              </a:rPr>
              <a:t>我们接着采用 </a:t>
            </a:r>
            <a:r>
              <a:rPr lang="en-US" altLang="zh-CN" sz="1400" kern="0" dirty="0">
                <a:latin typeface="宋体" panose="02010600030101010101" pitchFamily="2" charset="-122"/>
                <a:ea typeface="宋体" panose="02010600030101010101" pitchFamily="2" charset="-122"/>
                <a:cs typeface="+mn-ea"/>
              </a:rPr>
              <a:t>selective search </a:t>
            </a:r>
            <a:r>
              <a:rPr lang="zh-CN" altLang="en-US" sz="1400" kern="0" dirty="0">
                <a:latin typeface="宋体" panose="02010600030101010101" pitchFamily="2" charset="-122"/>
                <a:ea typeface="宋体" panose="02010600030101010101" pitchFamily="2" charset="-122"/>
                <a:cs typeface="+mn-ea"/>
              </a:rPr>
              <a:t>搜索出来的候选框 （</a:t>
            </a:r>
            <a:r>
              <a:rPr lang="en-US" altLang="zh-CN" sz="1400" kern="0" dirty="0">
                <a:latin typeface="宋体" panose="02010600030101010101" pitchFamily="2" charset="-122"/>
                <a:ea typeface="宋体" panose="02010600030101010101" pitchFamily="2" charset="-122"/>
                <a:cs typeface="+mn-ea"/>
              </a:rPr>
              <a:t>PASCAL VOC </a:t>
            </a:r>
            <a:r>
              <a:rPr lang="zh-CN" altLang="en-US" sz="1400" kern="0" dirty="0">
                <a:latin typeface="宋体" panose="02010600030101010101" pitchFamily="2" charset="-122"/>
                <a:ea typeface="宋体" panose="02010600030101010101" pitchFamily="2" charset="-122"/>
                <a:cs typeface="+mn-ea"/>
              </a:rPr>
              <a:t>数据库中的图片） 继续对上面预训练的</a:t>
            </a:r>
            <a:r>
              <a:rPr lang="en-US" altLang="zh-CN" sz="1400" kern="0" dirty="0">
                <a:latin typeface="宋体" panose="02010600030101010101" pitchFamily="2" charset="-122"/>
                <a:ea typeface="宋体" panose="02010600030101010101" pitchFamily="2" charset="-122"/>
                <a:cs typeface="+mn-ea"/>
              </a:rPr>
              <a:t>CNN</a:t>
            </a:r>
            <a:r>
              <a:rPr lang="zh-CN" altLang="en-US" sz="1400" kern="0" dirty="0">
                <a:latin typeface="宋体" panose="02010600030101010101" pitchFamily="2" charset="-122"/>
                <a:ea typeface="宋体" panose="02010600030101010101" pitchFamily="2" charset="-122"/>
                <a:cs typeface="+mn-ea"/>
              </a:rPr>
              <a:t>模型进行</a:t>
            </a:r>
            <a:r>
              <a:rPr lang="en-US" altLang="zh-CN" sz="1400" kern="0" dirty="0">
                <a:latin typeface="宋体" panose="02010600030101010101" pitchFamily="2" charset="-122"/>
                <a:ea typeface="宋体" panose="02010600030101010101" pitchFamily="2" charset="-122"/>
                <a:cs typeface="+mn-ea"/>
              </a:rPr>
              <a:t>fine-tuning</a:t>
            </a:r>
            <a:r>
              <a:rPr lang="zh-CN" altLang="en-US" sz="1400" kern="0" dirty="0">
                <a:latin typeface="宋体" panose="02010600030101010101" pitchFamily="2" charset="-122"/>
                <a:ea typeface="宋体" panose="02010600030101010101" pitchFamily="2" charset="-122"/>
                <a:cs typeface="+mn-ea"/>
              </a:rPr>
              <a:t>训练。假设要检测的物体类别有</a:t>
            </a:r>
            <a:r>
              <a:rPr lang="en-US" altLang="zh-CN" sz="1400" kern="0" dirty="0">
                <a:latin typeface="宋体" panose="02010600030101010101" pitchFamily="2" charset="-122"/>
                <a:ea typeface="宋体" panose="02010600030101010101" pitchFamily="2" charset="-122"/>
                <a:cs typeface="+mn-ea"/>
              </a:rPr>
              <a:t>N</a:t>
            </a:r>
            <a:r>
              <a:rPr lang="zh-CN" altLang="en-US" sz="1400" kern="0" dirty="0">
                <a:latin typeface="宋体" panose="02010600030101010101" pitchFamily="2" charset="-122"/>
                <a:ea typeface="宋体" panose="02010600030101010101" pitchFamily="2" charset="-122"/>
                <a:cs typeface="+mn-ea"/>
              </a:rPr>
              <a:t>类，那么我们就需要把上面预训练阶段的</a:t>
            </a:r>
            <a:r>
              <a:rPr lang="en-US" altLang="zh-CN" sz="1400" kern="0" dirty="0">
                <a:latin typeface="宋体" panose="02010600030101010101" pitchFamily="2" charset="-122"/>
                <a:ea typeface="宋体" panose="02010600030101010101" pitchFamily="2" charset="-122"/>
                <a:cs typeface="+mn-ea"/>
              </a:rPr>
              <a:t>CNN</a:t>
            </a:r>
            <a:r>
              <a:rPr lang="zh-CN" altLang="en-US" sz="1400" kern="0" dirty="0">
                <a:latin typeface="宋体" panose="02010600030101010101" pitchFamily="2" charset="-122"/>
                <a:ea typeface="宋体" panose="02010600030101010101" pitchFamily="2" charset="-122"/>
                <a:cs typeface="+mn-ea"/>
              </a:rPr>
              <a:t>模型的最后一层给替换掉，替换成</a:t>
            </a:r>
            <a:r>
              <a:rPr lang="en-US" altLang="zh-CN" sz="1400" kern="0" dirty="0">
                <a:latin typeface="宋体" panose="02010600030101010101" pitchFamily="2" charset="-122"/>
                <a:ea typeface="宋体" panose="02010600030101010101" pitchFamily="2" charset="-122"/>
                <a:cs typeface="+mn-ea"/>
              </a:rPr>
              <a:t>N+1</a:t>
            </a:r>
            <a:r>
              <a:rPr lang="zh-CN" altLang="en-US" sz="1400" kern="0" dirty="0">
                <a:latin typeface="宋体" panose="02010600030101010101" pitchFamily="2" charset="-122"/>
                <a:ea typeface="宋体" panose="02010600030101010101" pitchFamily="2" charset="-122"/>
                <a:cs typeface="+mn-ea"/>
              </a:rPr>
              <a:t>个输出的神经元</a:t>
            </a:r>
            <a:r>
              <a:rPr lang="en-US" altLang="zh-CN" sz="1400" kern="0" dirty="0">
                <a:latin typeface="宋体" panose="02010600030101010101" pitchFamily="2" charset="-122"/>
                <a:ea typeface="宋体" panose="02010600030101010101" pitchFamily="2" charset="-122"/>
                <a:cs typeface="+mn-ea"/>
              </a:rPr>
              <a:t>(</a:t>
            </a:r>
            <a:r>
              <a:rPr lang="zh-CN" altLang="en-US" sz="1400" kern="0" dirty="0">
                <a:latin typeface="宋体" panose="02010600030101010101" pitchFamily="2" charset="-122"/>
                <a:ea typeface="宋体" panose="02010600030101010101" pitchFamily="2" charset="-122"/>
                <a:cs typeface="+mn-ea"/>
              </a:rPr>
              <a:t>加</a:t>
            </a:r>
            <a:r>
              <a:rPr lang="en-US" altLang="zh-CN" sz="1400" kern="0" dirty="0">
                <a:latin typeface="宋体" panose="02010600030101010101" pitchFamily="2" charset="-122"/>
                <a:ea typeface="宋体" panose="02010600030101010101" pitchFamily="2" charset="-122"/>
                <a:cs typeface="+mn-ea"/>
              </a:rPr>
              <a:t>1</a:t>
            </a:r>
            <a:r>
              <a:rPr lang="zh-CN" altLang="en-US" sz="1400" kern="0" dirty="0">
                <a:latin typeface="宋体" panose="02010600030101010101" pitchFamily="2" charset="-122"/>
                <a:ea typeface="宋体" panose="02010600030101010101" pitchFamily="2" charset="-122"/>
                <a:cs typeface="+mn-ea"/>
              </a:rPr>
              <a:t>，表示还有一个背景</a:t>
            </a:r>
            <a:r>
              <a:rPr lang="en-US" altLang="zh-CN" sz="1400" kern="0" dirty="0">
                <a:latin typeface="宋体" panose="02010600030101010101" pitchFamily="2" charset="-122"/>
                <a:ea typeface="宋体" panose="02010600030101010101" pitchFamily="2" charset="-122"/>
                <a:cs typeface="+mn-ea"/>
              </a:rPr>
              <a:t>) (20 + 1bg = 21)</a:t>
            </a:r>
            <a:r>
              <a:rPr lang="zh-CN" altLang="en-US" sz="1400" kern="0" dirty="0">
                <a:latin typeface="宋体" panose="02010600030101010101" pitchFamily="2" charset="-122"/>
                <a:ea typeface="宋体" panose="02010600030101010101" pitchFamily="2" charset="-122"/>
                <a:cs typeface="+mn-ea"/>
              </a:rPr>
              <a:t>，然后这一层直接采用参数随机初始化的方法，其它网络层的参数不变；接着就可以开始继续</a:t>
            </a:r>
            <a:r>
              <a:rPr lang="en-US" altLang="zh-CN" sz="1400" kern="0" dirty="0">
                <a:latin typeface="宋体" panose="02010600030101010101" pitchFamily="2" charset="-122"/>
                <a:ea typeface="宋体" panose="02010600030101010101" pitchFamily="2" charset="-122"/>
                <a:cs typeface="+mn-ea"/>
              </a:rPr>
              <a:t>SGD</a:t>
            </a:r>
            <a:r>
              <a:rPr lang="zh-CN" altLang="en-US" sz="1400" kern="0" dirty="0">
                <a:latin typeface="宋体" panose="02010600030101010101" pitchFamily="2" charset="-122"/>
                <a:ea typeface="宋体" panose="02010600030101010101" pitchFamily="2" charset="-122"/>
                <a:cs typeface="+mn-ea"/>
              </a:rPr>
              <a:t>训练了。开始的时候，</a:t>
            </a:r>
            <a:r>
              <a:rPr lang="en-US" altLang="zh-CN" sz="1400" kern="0" dirty="0">
                <a:latin typeface="宋体" panose="02010600030101010101" pitchFamily="2" charset="-122"/>
                <a:ea typeface="宋体" panose="02010600030101010101" pitchFamily="2" charset="-122"/>
                <a:cs typeface="+mn-ea"/>
              </a:rPr>
              <a:t>SGD</a:t>
            </a:r>
            <a:r>
              <a:rPr lang="zh-CN" altLang="en-US" sz="1400" kern="0" dirty="0">
                <a:latin typeface="宋体" panose="02010600030101010101" pitchFamily="2" charset="-122"/>
                <a:ea typeface="宋体" panose="02010600030101010101" pitchFamily="2" charset="-122"/>
                <a:cs typeface="+mn-ea"/>
              </a:rPr>
              <a:t>学习率选择</a:t>
            </a:r>
            <a:r>
              <a:rPr lang="en-US" altLang="zh-CN" sz="1400" kern="0" dirty="0">
                <a:latin typeface="宋体" panose="02010600030101010101" pitchFamily="2" charset="-122"/>
                <a:ea typeface="宋体" panose="02010600030101010101" pitchFamily="2" charset="-122"/>
                <a:cs typeface="+mn-ea"/>
              </a:rPr>
              <a:t>0.001</a:t>
            </a:r>
            <a:r>
              <a:rPr lang="zh-CN" altLang="en-US" sz="1400" kern="0" dirty="0">
                <a:latin typeface="宋体" panose="02010600030101010101" pitchFamily="2" charset="-122"/>
                <a:ea typeface="宋体" panose="02010600030101010101" pitchFamily="2" charset="-122"/>
                <a:cs typeface="+mn-ea"/>
              </a:rPr>
              <a:t>，在每次训练的时候</a:t>
            </a:r>
            <a:r>
              <a:rPr lang="zh-CN" altLang="en-US" sz="1400" kern="0" dirty="0" smtClean="0">
                <a:latin typeface="宋体" panose="02010600030101010101" pitchFamily="2" charset="-122"/>
                <a:ea typeface="宋体" panose="02010600030101010101" pitchFamily="2" charset="-122"/>
                <a:cs typeface="+mn-ea"/>
              </a:rPr>
              <a:t>，</a:t>
            </a:r>
            <a:r>
              <a:rPr lang="en-US" altLang="zh-CN" sz="1400" kern="0" dirty="0" smtClean="0">
                <a:latin typeface="宋体" panose="02010600030101010101" pitchFamily="2" charset="-122"/>
                <a:ea typeface="宋体" panose="02010600030101010101" pitchFamily="2" charset="-122"/>
                <a:cs typeface="+mn-ea"/>
              </a:rPr>
              <a:t>batch </a:t>
            </a:r>
            <a:r>
              <a:rPr lang="en-US" altLang="zh-CN" sz="1400" kern="0" dirty="0" smtClean="0">
                <a:latin typeface="宋体" panose="02010600030101010101" pitchFamily="2" charset="-122"/>
                <a:ea typeface="宋体" panose="02010600030101010101" pitchFamily="2" charset="-122"/>
                <a:cs typeface="+mn-ea"/>
              </a:rPr>
              <a:t>size</a:t>
            </a:r>
            <a:r>
              <a:rPr lang="zh-CN" altLang="en-US" sz="1400" kern="0" dirty="0" smtClean="0">
                <a:latin typeface="宋体" panose="02010600030101010101" pitchFamily="2" charset="-122"/>
                <a:ea typeface="宋体" panose="02010600030101010101" pitchFamily="2" charset="-122"/>
                <a:cs typeface="+mn-ea"/>
              </a:rPr>
              <a:t>（</a:t>
            </a:r>
            <a:r>
              <a:rPr lang="zh-CN" altLang="en-US" sz="1400" kern="0" dirty="0">
                <a:latin typeface="宋体" panose="02010600030101010101" pitchFamily="2" charset="-122"/>
                <a:ea typeface="宋体" panose="02010600030101010101" pitchFamily="2" charset="-122"/>
                <a:cs typeface="+mn-ea"/>
              </a:rPr>
              <a:t>批量</a:t>
            </a:r>
            <a:r>
              <a:rPr lang="zh-CN" altLang="en-US" sz="1400" kern="0" dirty="0" smtClean="0">
                <a:latin typeface="宋体" panose="02010600030101010101" pitchFamily="2" charset="-122"/>
                <a:ea typeface="宋体" panose="02010600030101010101" pitchFamily="2" charset="-122"/>
                <a:cs typeface="+mn-ea"/>
              </a:rPr>
              <a:t>）大小</a:t>
            </a:r>
            <a:r>
              <a:rPr lang="zh-CN" altLang="en-US" sz="1400" kern="0" dirty="0">
                <a:latin typeface="宋体" panose="02010600030101010101" pitchFamily="2" charset="-122"/>
                <a:ea typeface="宋体" panose="02010600030101010101" pitchFamily="2" charset="-122"/>
                <a:cs typeface="+mn-ea"/>
              </a:rPr>
              <a:t>选择</a:t>
            </a:r>
            <a:r>
              <a:rPr lang="en-US" altLang="zh-CN" sz="1400" kern="0" dirty="0">
                <a:latin typeface="宋体" panose="02010600030101010101" pitchFamily="2" charset="-122"/>
                <a:ea typeface="宋体" panose="02010600030101010101" pitchFamily="2" charset="-122"/>
                <a:cs typeface="+mn-ea"/>
              </a:rPr>
              <a:t>128</a:t>
            </a:r>
            <a:r>
              <a:rPr lang="zh-CN" altLang="en-US" sz="1400" kern="0" dirty="0">
                <a:latin typeface="宋体" panose="02010600030101010101" pitchFamily="2" charset="-122"/>
                <a:ea typeface="宋体" panose="02010600030101010101" pitchFamily="2" charset="-122"/>
                <a:cs typeface="+mn-ea"/>
              </a:rPr>
              <a:t>，其中</a:t>
            </a:r>
            <a:r>
              <a:rPr lang="en-US" altLang="zh-CN" sz="1400" kern="0" dirty="0">
                <a:latin typeface="宋体" panose="02010600030101010101" pitchFamily="2" charset="-122"/>
                <a:ea typeface="宋体" panose="02010600030101010101" pitchFamily="2" charset="-122"/>
                <a:cs typeface="+mn-ea"/>
              </a:rPr>
              <a:t>32</a:t>
            </a:r>
            <a:r>
              <a:rPr lang="zh-CN" altLang="en-US" sz="1400" kern="0" dirty="0" smtClean="0">
                <a:latin typeface="宋体" panose="02010600030101010101" pitchFamily="2" charset="-122"/>
                <a:ea typeface="宋体" panose="02010600030101010101" pitchFamily="2" charset="-122"/>
                <a:cs typeface="+mn-ea"/>
              </a:rPr>
              <a:t>个是正</a:t>
            </a:r>
            <a:r>
              <a:rPr lang="zh-CN" altLang="en-US" sz="1400" kern="0" dirty="0">
                <a:latin typeface="宋体" panose="02010600030101010101" pitchFamily="2" charset="-122"/>
                <a:ea typeface="宋体" panose="02010600030101010101" pitchFamily="2" charset="-122"/>
                <a:cs typeface="+mn-ea"/>
              </a:rPr>
              <a:t>样本、</a:t>
            </a:r>
            <a:r>
              <a:rPr lang="en-US" altLang="zh-CN" sz="1400" kern="0" dirty="0">
                <a:latin typeface="宋体" panose="02010600030101010101" pitchFamily="2" charset="-122"/>
                <a:ea typeface="宋体" panose="02010600030101010101" pitchFamily="2" charset="-122"/>
                <a:cs typeface="+mn-ea"/>
              </a:rPr>
              <a:t>96</a:t>
            </a:r>
            <a:r>
              <a:rPr lang="zh-CN" altLang="en-US" sz="1400" kern="0" dirty="0" smtClean="0">
                <a:latin typeface="宋体" panose="02010600030101010101" pitchFamily="2" charset="-122"/>
                <a:ea typeface="宋体" panose="02010600030101010101" pitchFamily="2" charset="-122"/>
                <a:cs typeface="+mn-ea"/>
              </a:rPr>
              <a:t>个是负</a:t>
            </a:r>
            <a:r>
              <a:rPr lang="zh-CN" altLang="en-US" sz="1400" kern="0" dirty="0">
                <a:latin typeface="宋体" panose="02010600030101010101" pitchFamily="2" charset="-122"/>
                <a:ea typeface="宋体" panose="02010600030101010101" pitchFamily="2" charset="-122"/>
                <a:cs typeface="+mn-ea"/>
              </a:rPr>
              <a:t>样本。</a:t>
            </a:r>
            <a:endParaRPr lang="zh-CN" altLang="en-US" sz="1400" kern="0" dirty="0">
              <a:latin typeface="宋体" panose="02010600030101010101" pitchFamily="2" charset="-122"/>
              <a:ea typeface="宋体" panose="02010600030101010101" pitchFamily="2" charset="-122"/>
              <a:cs typeface="+mn-ea"/>
              <a:sym typeface="+mn-lt"/>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219822"/>
            <a:ext cx="5867400" cy="14859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76277212"/>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H="1">
            <a:off x="2918943" y="457535"/>
            <a:ext cx="6225059"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742945" y="191230"/>
            <a:ext cx="2448272" cy="519711"/>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71316" tIns="35658" rIns="71316" bIns="3565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cs typeface="+mn-ea"/>
              <a:sym typeface="+mn-lt"/>
            </a:endParaRPr>
          </a:p>
        </p:txBody>
      </p:sp>
      <p:sp>
        <p:nvSpPr>
          <p:cNvPr id="10" name="矩形 9"/>
          <p:cNvSpPr/>
          <p:nvPr/>
        </p:nvSpPr>
        <p:spPr>
          <a:xfrm>
            <a:off x="1043608" y="251030"/>
            <a:ext cx="2023311" cy="400110"/>
          </a:xfrm>
          <a:prstGeom prst="rect">
            <a:avLst/>
          </a:prstGeom>
        </p:spPr>
        <p:txBody>
          <a:bodyPr wrap="none">
            <a:spAutoFit/>
          </a:bodyPr>
          <a:lstStyle/>
          <a:p>
            <a:pPr defTabSz="913924">
              <a:spcBef>
                <a:spcPts val="0"/>
              </a:spcBef>
              <a:spcAft>
                <a:spcPts val="0"/>
              </a:spcAft>
              <a:defRPr/>
            </a:pPr>
            <a:r>
              <a:rPr lang="en-US" altLang="zh-CN" sz="2000" b="1" kern="0" dirty="0" smtClean="0">
                <a:solidFill>
                  <a:srgbClr val="005A9E"/>
                </a:solidFill>
                <a:cs typeface="+mn-ea"/>
              </a:rPr>
              <a:t>SVM</a:t>
            </a:r>
            <a:r>
              <a:rPr lang="zh-CN" altLang="en-US" sz="2000" b="1" kern="0" dirty="0">
                <a:solidFill>
                  <a:srgbClr val="005A9E"/>
                </a:solidFill>
                <a:cs typeface="+mn-ea"/>
              </a:rPr>
              <a:t>训练</a:t>
            </a:r>
            <a:r>
              <a:rPr lang="zh-CN" altLang="en-US" sz="2000" b="1" kern="0" dirty="0" smtClean="0">
                <a:solidFill>
                  <a:srgbClr val="005A9E"/>
                </a:solidFill>
                <a:cs typeface="+mn-ea"/>
              </a:rPr>
              <a:t>阶段：</a:t>
            </a:r>
            <a:endParaRPr lang="zh-CN" altLang="en-US" sz="2000" b="1" kern="0" dirty="0">
              <a:solidFill>
                <a:srgbClr val="005A9E"/>
              </a:solidFill>
              <a:cs typeface="+mn-ea"/>
              <a:sym typeface="+mn-lt"/>
            </a:endParaRPr>
          </a:p>
        </p:txBody>
      </p:sp>
      <p:grpSp>
        <p:nvGrpSpPr>
          <p:cNvPr id="11" name="Group 17"/>
          <p:cNvGrpSpPr>
            <a:grpSpLocks noChangeAspect="1"/>
          </p:cNvGrpSpPr>
          <p:nvPr/>
        </p:nvGrpSpPr>
        <p:grpSpPr bwMode="auto">
          <a:xfrm>
            <a:off x="179512" y="212152"/>
            <a:ext cx="457188" cy="490764"/>
            <a:chOff x="231" y="1205"/>
            <a:chExt cx="640" cy="687"/>
          </a:xfrm>
          <a:solidFill>
            <a:srgbClr val="005A9E"/>
          </a:solidFill>
          <a:effectLst/>
        </p:grpSpPr>
        <p:sp>
          <p:nvSpPr>
            <p:cNvPr id="12"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44" name="TextBox 24"/>
          <p:cNvSpPr txBox="1"/>
          <p:nvPr/>
        </p:nvSpPr>
        <p:spPr>
          <a:xfrm>
            <a:off x="957574" y="983640"/>
            <a:ext cx="7214825" cy="2308324"/>
          </a:xfrm>
          <a:prstGeom prst="rect">
            <a:avLst/>
          </a:prstGeom>
          <a:noFill/>
        </p:spPr>
        <p:txBody>
          <a:bodyPr wrap="square" rtlCol="0">
            <a:spAutoFit/>
          </a:bodyPr>
          <a:lstStyle/>
          <a:p>
            <a:pPr>
              <a:lnSpc>
                <a:spcPct val="150000"/>
              </a:lnSpc>
              <a:defRPr/>
            </a:pPr>
            <a:r>
              <a:rPr lang="zh-CN" altLang="en-US" sz="1200" kern="0" dirty="0" smtClean="0">
                <a:latin typeface="宋体" panose="02010600030101010101" pitchFamily="2" charset="-122"/>
                <a:ea typeface="宋体" panose="02010600030101010101" pitchFamily="2" charset="-122"/>
                <a:cs typeface="+mn-ea"/>
              </a:rPr>
              <a:t>这</a:t>
            </a:r>
            <a:r>
              <a:rPr lang="zh-CN" altLang="en-US" sz="1200" kern="0" dirty="0">
                <a:latin typeface="宋体" panose="02010600030101010101" pitchFamily="2" charset="-122"/>
                <a:ea typeface="宋体" panose="02010600030101010101" pitchFamily="2" charset="-122"/>
                <a:cs typeface="+mn-ea"/>
              </a:rPr>
              <a:t>是一个二分类</a:t>
            </a:r>
            <a:r>
              <a:rPr lang="zh-CN" altLang="en-US" sz="1200" kern="0" dirty="0" smtClean="0">
                <a:latin typeface="宋体" panose="02010600030101010101" pitchFamily="2" charset="-122"/>
                <a:ea typeface="宋体" panose="02010600030101010101" pitchFamily="2" charset="-122"/>
                <a:cs typeface="+mn-ea"/>
              </a:rPr>
              <a:t>问题。</a:t>
            </a:r>
            <a:r>
              <a:rPr lang="zh-CN" altLang="en-US" sz="1200" kern="0" dirty="0">
                <a:latin typeface="宋体" panose="02010600030101010101" pitchFamily="2" charset="-122"/>
                <a:ea typeface="宋体" panose="02010600030101010101" pitchFamily="2" charset="-122"/>
                <a:cs typeface="+mn-ea"/>
              </a:rPr>
              <a:t>我们知道只有当</a:t>
            </a:r>
            <a:r>
              <a:rPr lang="en-US" altLang="zh-CN" sz="1200" kern="0" dirty="0">
                <a:latin typeface="宋体" panose="02010600030101010101" pitchFamily="2" charset="-122"/>
                <a:ea typeface="宋体" panose="02010600030101010101" pitchFamily="2" charset="-122"/>
                <a:cs typeface="+mn-ea"/>
              </a:rPr>
              <a:t>bounding box</a:t>
            </a:r>
            <a:r>
              <a:rPr lang="zh-CN" altLang="en-US" sz="1200" kern="0" dirty="0">
                <a:latin typeface="宋体" panose="02010600030101010101" pitchFamily="2" charset="-122"/>
                <a:ea typeface="宋体" panose="02010600030101010101" pitchFamily="2" charset="-122"/>
                <a:cs typeface="+mn-ea"/>
              </a:rPr>
              <a:t>把</a:t>
            </a:r>
            <a:r>
              <a:rPr lang="zh-CN" altLang="en-US" sz="1200" kern="0" dirty="0" smtClean="0">
                <a:latin typeface="宋体" panose="02010600030101010101" pitchFamily="2" charset="-122"/>
                <a:ea typeface="宋体" panose="02010600030101010101" pitchFamily="2" charset="-122"/>
                <a:cs typeface="+mn-ea"/>
              </a:rPr>
              <a:t>整辆车</a:t>
            </a:r>
            <a:r>
              <a:rPr lang="zh-CN" altLang="en-US" sz="1200" kern="0" dirty="0">
                <a:latin typeface="宋体" panose="02010600030101010101" pitchFamily="2" charset="-122"/>
                <a:ea typeface="宋体" panose="02010600030101010101" pitchFamily="2" charset="-122"/>
                <a:cs typeface="+mn-ea"/>
              </a:rPr>
              <a:t>都包含在内，那才叫正样本；如果</a:t>
            </a:r>
            <a:r>
              <a:rPr lang="en-US" altLang="zh-CN" sz="1200" kern="0" dirty="0">
                <a:latin typeface="宋体" panose="02010600030101010101" pitchFamily="2" charset="-122"/>
                <a:ea typeface="宋体" panose="02010600030101010101" pitchFamily="2" charset="-122"/>
                <a:cs typeface="+mn-ea"/>
              </a:rPr>
              <a:t>bounding box </a:t>
            </a:r>
            <a:r>
              <a:rPr lang="zh-CN" altLang="en-US" sz="1200" kern="0" dirty="0">
                <a:latin typeface="宋体" panose="02010600030101010101" pitchFamily="2" charset="-122"/>
                <a:ea typeface="宋体" panose="02010600030101010101" pitchFamily="2" charset="-122"/>
                <a:cs typeface="+mn-ea"/>
              </a:rPr>
              <a:t>没有包含到车辆，那么我们就可以把它当做负样本。但问题是当我们的检测窗口只有部分包含物体，那该怎么定义正负样本呢？作者测试了</a:t>
            </a:r>
            <a:r>
              <a:rPr lang="en-US" altLang="zh-CN" sz="1200" kern="0" dirty="0">
                <a:latin typeface="宋体" panose="02010600030101010101" pitchFamily="2" charset="-122"/>
                <a:ea typeface="宋体" panose="02010600030101010101" pitchFamily="2" charset="-122"/>
                <a:cs typeface="+mn-ea"/>
              </a:rPr>
              <a:t>IOU</a:t>
            </a:r>
            <a:r>
              <a:rPr lang="zh-CN" altLang="en-US" sz="1200" kern="0" dirty="0">
                <a:latin typeface="宋体" panose="02010600030101010101" pitchFamily="2" charset="-122"/>
                <a:ea typeface="宋体" panose="02010600030101010101" pitchFamily="2" charset="-122"/>
                <a:cs typeface="+mn-ea"/>
              </a:rPr>
              <a:t>阈值各种方案数值</a:t>
            </a:r>
            <a:r>
              <a:rPr lang="en-US" altLang="zh-CN" sz="1200" kern="0" dirty="0">
                <a:latin typeface="宋体" panose="02010600030101010101" pitchFamily="2" charset="-122"/>
                <a:ea typeface="宋体" panose="02010600030101010101" pitchFamily="2" charset="-122"/>
                <a:cs typeface="+mn-ea"/>
              </a:rPr>
              <a:t>0,0.1,0.2,0.3,0.4,0.5</a:t>
            </a:r>
            <a:r>
              <a:rPr lang="zh-CN" altLang="en-US" sz="1200" kern="0" dirty="0">
                <a:latin typeface="宋体" panose="02010600030101010101" pitchFamily="2" charset="-122"/>
                <a:ea typeface="宋体" panose="02010600030101010101" pitchFamily="2" charset="-122"/>
                <a:cs typeface="+mn-ea"/>
              </a:rPr>
              <a:t>。最后通过训练发现，如果选择</a:t>
            </a:r>
            <a:r>
              <a:rPr lang="en-US" altLang="zh-CN" sz="1200" kern="0" dirty="0">
                <a:latin typeface="宋体" panose="02010600030101010101" pitchFamily="2" charset="-122"/>
                <a:ea typeface="宋体" panose="02010600030101010101" pitchFamily="2" charset="-122"/>
                <a:cs typeface="+mn-ea"/>
              </a:rPr>
              <a:t>IOU</a:t>
            </a:r>
            <a:r>
              <a:rPr lang="zh-CN" altLang="en-US" sz="1200" kern="0" dirty="0">
                <a:latin typeface="宋体" panose="02010600030101010101" pitchFamily="2" charset="-122"/>
                <a:ea typeface="宋体" panose="02010600030101010101" pitchFamily="2" charset="-122"/>
                <a:cs typeface="+mn-ea"/>
              </a:rPr>
              <a:t>阈值为</a:t>
            </a:r>
            <a:r>
              <a:rPr lang="en-US" altLang="zh-CN" sz="1200" kern="0" dirty="0">
                <a:latin typeface="宋体" panose="02010600030101010101" pitchFamily="2" charset="-122"/>
                <a:ea typeface="宋体" panose="02010600030101010101" pitchFamily="2" charset="-122"/>
                <a:cs typeface="+mn-ea"/>
              </a:rPr>
              <a:t>0.3</a:t>
            </a:r>
            <a:r>
              <a:rPr lang="zh-CN" altLang="en-US" sz="1200" kern="0" dirty="0">
                <a:latin typeface="宋体" panose="02010600030101010101" pitchFamily="2" charset="-122"/>
                <a:ea typeface="宋体" panose="02010600030101010101" pitchFamily="2" charset="-122"/>
                <a:cs typeface="+mn-ea"/>
              </a:rPr>
              <a:t>效果最好（选择为</a:t>
            </a:r>
            <a:r>
              <a:rPr lang="en-US" altLang="zh-CN" sz="1200" kern="0" dirty="0">
                <a:latin typeface="宋体" panose="02010600030101010101" pitchFamily="2" charset="-122"/>
                <a:ea typeface="宋体" panose="02010600030101010101" pitchFamily="2" charset="-122"/>
                <a:cs typeface="+mn-ea"/>
              </a:rPr>
              <a:t>0</a:t>
            </a:r>
            <a:r>
              <a:rPr lang="zh-CN" altLang="en-US" sz="1200" kern="0" dirty="0">
                <a:latin typeface="宋体" panose="02010600030101010101" pitchFamily="2" charset="-122"/>
                <a:ea typeface="宋体" panose="02010600030101010101" pitchFamily="2" charset="-122"/>
                <a:cs typeface="+mn-ea"/>
              </a:rPr>
              <a:t>精度下降了</a:t>
            </a:r>
            <a:r>
              <a:rPr lang="en-US" altLang="zh-CN" sz="1200" kern="0" dirty="0">
                <a:latin typeface="宋体" panose="02010600030101010101" pitchFamily="2" charset="-122"/>
                <a:ea typeface="宋体" panose="02010600030101010101" pitchFamily="2" charset="-122"/>
                <a:cs typeface="+mn-ea"/>
              </a:rPr>
              <a:t>4</a:t>
            </a:r>
            <a:r>
              <a:rPr lang="zh-CN" altLang="en-US" sz="1200" kern="0" dirty="0">
                <a:latin typeface="宋体" panose="02010600030101010101" pitchFamily="2" charset="-122"/>
                <a:ea typeface="宋体" panose="02010600030101010101" pitchFamily="2" charset="-122"/>
                <a:cs typeface="+mn-ea"/>
              </a:rPr>
              <a:t>个百分点，选择</a:t>
            </a:r>
            <a:r>
              <a:rPr lang="en-US" altLang="zh-CN" sz="1200" kern="0" dirty="0">
                <a:latin typeface="宋体" panose="02010600030101010101" pitchFamily="2" charset="-122"/>
                <a:ea typeface="宋体" panose="02010600030101010101" pitchFamily="2" charset="-122"/>
                <a:cs typeface="+mn-ea"/>
              </a:rPr>
              <a:t>0.5</a:t>
            </a:r>
            <a:r>
              <a:rPr lang="zh-CN" altLang="en-US" sz="1200" kern="0" dirty="0">
                <a:latin typeface="宋体" panose="02010600030101010101" pitchFamily="2" charset="-122"/>
                <a:ea typeface="宋体" panose="02010600030101010101" pitchFamily="2" charset="-122"/>
                <a:cs typeface="+mn-ea"/>
              </a:rPr>
              <a:t>精度下降了</a:t>
            </a:r>
            <a:r>
              <a:rPr lang="en-US" altLang="zh-CN" sz="1200" kern="0" dirty="0">
                <a:latin typeface="宋体" panose="02010600030101010101" pitchFamily="2" charset="-122"/>
                <a:ea typeface="宋体" panose="02010600030101010101" pitchFamily="2" charset="-122"/>
                <a:cs typeface="+mn-ea"/>
              </a:rPr>
              <a:t>5</a:t>
            </a:r>
            <a:r>
              <a:rPr lang="zh-CN" altLang="en-US" sz="1200" kern="0" dirty="0">
                <a:latin typeface="宋体" panose="02010600030101010101" pitchFamily="2" charset="-122"/>
                <a:ea typeface="宋体" panose="02010600030101010101" pitchFamily="2" charset="-122"/>
                <a:cs typeface="+mn-ea"/>
              </a:rPr>
              <a:t>个百分点）</a:t>
            </a:r>
            <a:r>
              <a:rPr lang="en-US" altLang="zh-CN" sz="1200" kern="0" dirty="0">
                <a:latin typeface="宋体" panose="02010600030101010101" pitchFamily="2" charset="-122"/>
                <a:ea typeface="宋体" panose="02010600030101010101" pitchFamily="2" charset="-122"/>
                <a:cs typeface="+mn-ea"/>
              </a:rPr>
              <a:t>,</a:t>
            </a:r>
            <a:r>
              <a:rPr lang="zh-CN" altLang="en-US" sz="1200" kern="0" dirty="0">
                <a:latin typeface="宋体" panose="02010600030101010101" pitchFamily="2" charset="-122"/>
                <a:ea typeface="宋体" panose="02010600030101010101" pitchFamily="2" charset="-122"/>
                <a:cs typeface="+mn-ea"/>
              </a:rPr>
              <a:t>即当重叠度小于</a:t>
            </a:r>
            <a:r>
              <a:rPr lang="en-US" altLang="zh-CN" sz="1200" kern="0" dirty="0">
                <a:latin typeface="宋体" panose="02010600030101010101" pitchFamily="2" charset="-122"/>
                <a:ea typeface="宋体" panose="02010600030101010101" pitchFamily="2" charset="-122"/>
                <a:cs typeface="+mn-ea"/>
              </a:rPr>
              <a:t>0.3</a:t>
            </a:r>
            <a:r>
              <a:rPr lang="zh-CN" altLang="en-US" sz="1200" kern="0" dirty="0">
                <a:latin typeface="宋体" panose="02010600030101010101" pitchFamily="2" charset="-122"/>
                <a:ea typeface="宋体" panose="02010600030101010101" pitchFamily="2" charset="-122"/>
                <a:cs typeface="+mn-ea"/>
              </a:rPr>
              <a:t>的时候，我们就把它标注为负样本。一旦</a:t>
            </a:r>
            <a:r>
              <a:rPr lang="en-US" altLang="zh-CN" sz="1200" kern="0" dirty="0">
                <a:latin typeface="宋体" panose="02010600030101010101" pitchFamily="2" charset="-122"/>
                <a:ea typeface="宋体" panose="02010600030101010101" pitchFamily="2" charset="-122"/>
                <a:cs typeface="+mn-ea"/>
              </a:rPr>
              <a:t>CNN f7</a:t>
            </a:r>
            <a:r>
              <a:rPr lang="zh-CN" altLang="en-US" sz="1200" kern="0" dirty="0">
                <a:latin typeface="宋体" panose="02010600030101010101" pitchFamily="2" charset="-122"/>
                <a:ea typeface="宋体" panose="02010600030101010101" pitchFamily="2" charset="-122"/>
                <a:cs typeface="+mn-ea"/>
              </a:rPr>
              <a:t>层特征被提取出来，那么我们将为每个物体类训练一个</a:t>
            </a:r>
            <a:r>
              <a:rPr lang="en-US" altLang="zh-CN" sz="1200" kern="0" dirty="0" err="1">
                <a:latin typeface="宋体" panose="02010600030101010101" pitchFamily="2" charset="-122"/>
                <a:ea typeface="宋体" panose="02010600030101010101" pitchFamily="2" charset="-122"/>
                <a:cs typeface="+mn-ea"/>
              </a:rPr>
              <a:t>svm</a:t>
            </a:r>
            <a:r>
              <a:rPr lang="zh-CN" altLang="en-US" sz="1200" kern="0" dirty="0">
                <a:latin typeface="宋体" panose="02010600030101010101" pitchFamily="2" charset="-122"/>
                <a:ea typeface="宋体" panose="02010600030101010101" pitchFamily="2" charset="-122"/>
                <a:cs typeface="+mn-ea"/>
              </a:rPr>
              <a:t>分类器。当我们用</a:t>
            </a:r>
            <a:r>
              <a:rPr lang="en-US" altLang="zh-CN" sz="1200" kern="0" dirty="0">
                <a:latin typeface="宋体" panose="02010600030101010101" pitchFamily="2" charset="-122"/>
                <a:ea typeface="宋体" panose="02010600030101010101" pitchFamily="2" charset="-122"/>
                <a:cs typeface="+mn-ea"/>
              </a:rPr>
              <a:t>CNN</a:t>
            </a:r>
            <a:r>
              <a:rPr lang="zh-CN" altLang="en-US" sz="1200" kern="0" dirty="0">
                <a:latin typeface="宋体" panose="02010600030101010101" pitchFamily="2" charset="-122"/>
                <a:ea typeface="宋体" panose="02010600030101010101" pitchFamily="2" charset="-122"/>
                <a:cs typeface="+mn-ea"/>
              </a:rPr>
              <a:t>提取</a:t>
            </a:r>
            <a:r>
              <a:rPr lang="en-US" altLang="zh-CN" sz="1200" kern="0" dirty="0">
                <a:latin typeface="宋体" panose="02010600030101010101" pitchFamily="2" charset="-122"/>
                <a:ea typeface="宋体" panose="02010600030101010101" pitchFamily="2" charset="-122"/>
                <a:cs typeface="+mn-ea"/>
              </a:rPr>
              <a:t>2000</a:t>
            </a:r>
            <a:r>
              <a:rPr lang="zh-CN" altLang="en-US" sz="1200" kern="0" dirty="0">
                <a:latin typeface="宋体" panose="02010600030101010101" pitchFamily="2" charset="-122"/>
                <a:ea typeface="宋体" panose="02010600030101010101" pitchFamily="2" charset="-122"/>
                <a:cs typeface="+mn-ea"/>
              </a:rPr>
              <a:t>个候选框，可以得到</a:t>
            </a:r>
            <a:r>
              <a:rPr lang="en-US" altLang="zh-CN" sz="1200" kern="0" dirty="0">
                <a:latin typeface="宋体" panose="02010600030101010101" pitchFamily="2" charset="-122"/>
                <a:ea typeface="宋体" panose="02010600030101010101" pitchFamily="2" charset="-122"/>
                <a:cs typeface="+mn-ea"/>
              </a:rPr>
              <a:t>2000*4096</a:t>
            </a:r>
            <a:r>
              <a:rPr lang="zh-CN" altLang="en-US" sz="1200" kern="0" dirty="0">
                <a:latin typeface="宋体" panose="02010600030101010101" pitchFamily="2" charset="-122"/>
                <a:ea typeface="宋体" panose="02010600030101010101" pitchFamily="2" charset="-122"/>
                <a:cs typeface="+mn-ea"/>
              </a:rPr>
              <a:t>这样的特征向量矩阵，然后我们只需要把这样的一个矩阵与</a:t>
            </a:r>
            <a:r>
              <a:rPr lang="en-US" altLang="zh-CN" sz="1200" kern="0" dirty="0" err="1">
                <a:latin typeface="宋体" panose="02010600030101010101" pitchFamily="2" charset="-122"/>
                <a:ea typeface="宋体" panose="02010600030101010101" pitchFamily="2" charset="-122"/>
                <a:cs typeface="+mn-ea"/>
              </a:rPr>
              <a:t>svm</a:t>
            </a:r>
            <a:r>
              <a:rPr lang="zh-CN" altLang="en-US" sz="1200" kern="0" dirty="0">
                <a:latin typeface="宋体" panose="02010600030101010101" pitchFamily="2" charset="-122"/>
                <a:ea typeface="宋体" panose="02010600030101010101" pitchFamily="2" charset="-122"/>
                <a:cs typeface="+mn-ea"/>
              </a:rPr>
              <a:t>权值矩阵</a:t>
            </a:r>
            <a:r>
              <a:rPr lang="en-US" altLang="zh-CN" sz="1200" kern="0" dirty="0">
                <a:latin typeface="宋体" panose="02010600030101010101" pitchFamily="2" charset="-122"/>
                <a:ea typeface="宋体" panose="02010600030101010101" pitchFamily="2" charset="-122"/>
                <a:cs typeface="+mn-ea"/>
              </a:rPr>
              <a:t>4096*N</a:t>
            </a:r>
            <a:r>
              <a:rPr lang="zh-CN" altLang="en-US" sz="1200" kern="0" dirty="0">
                <a:latin typeface="宋体" panose="02010600030101010101" pitchFamily="2" charset="-122"/>
                <a:ea typeface="宋体" panose="02010600030101010101" pitchFamily="2" charset="-122"/>
                <a:cs typeface="+mn-ea"/>
              </a:rPr>
              <a:t>点乘</a:t>
            </a:r>
            <a:r>
              <a:rPr lang="en-US" altLang="zh-CN" sz="1200" kern="0" dirty="0">
                <a:latin typeface="宋体" panose="02010600030101010101" pitchFamily="2" charset="-122"/>
                <a:ea typeface="宋体" panose="02010600030101010101" pitchFamily="2" charset="-122"/>
                <a:cs typeface="+mn-ea"/>
              </a:rPr>
              <a:t>(N</a:t>
            </a:r>
            <a:r>
              <a:rPr lang="zh-CN" altLang="en-US" sz="1200" kern="0" dirty="0">
                <a:latin typeface="宋体" panose="02010600030101010101" pitchFamily="2" charset="-122"/>
                <a:ea typeface="宋体" panose="02010600030101010101" pitchFamily="2" charset="-122"/>
                <a:cs typeface="+mn-ea"/>
              </a:rPr>
              <a:t>为分类类别数目，因为我们训练的</a:t>
            </a:r>
            <a:r>
              <a:rPr lang="en-US" altLang="zh-CN" sz="1200" kern="0" dirty="0">
                <a:latin typeface="宋体" panose="02010600030101010101" pitchFamily="2" charset="-122"/>
                <a:ea typeface="宋体" panose="02010600030101010101" pitchFamily="2" charset="-122"/>
                <a:cs typeface="+mn-ea"/>
              </a:rPr>
              <a:t>N</a:t>
            </a:r>
            <a:r>
              <a:rPr lang="zh-CN" altLang="en-US" sz="1200" kern="0" dirty="0">
                <a:latin typeface="宋体" panose="02010600030101010101" pitchFamily="2" charset="-122"/>
                <a:ea typeface="宋体" panose="02010600030101010101" pitchFamily="2" charset="-122"/>
                <a:cs typeface="+mn-ea"/>
              </a:rPr>
              <a:t>个</a:t>
            </a:r>
            <a:r>
              <a:rPr lang="en-US" altLang="zh-CN" sz="1200" kern="0" dirty="0" err="1">
                <a:latin typeface="宋体" panose="02010600030101010101" pitchFamily="2" charset="-122"/>
                <a:ea typeface="宋体" panose="02010600030101010101" pitchFamily="2" charset="-122"/>
                <a:cs typeface="+mn-ea"/>
              </a:rPr>
              <a:t>svm</a:t>
            </a:r>
            <a:r>
              <a:rPr lang="zh-CN" altLang="en-US" sz="1200" kern="0" dirty="0">
                <a:latin typeface="宋体" panose="02010600030101010101" pitchFamily="2" charset="-122"/>
                <a:ea typeface="宋体" panose="02010600030101010101" pitchFamily="2" charset="-122"/>
                <a:cs typeface="+mn-ea"/>
              </a:rPr>
              <a:t>，每个</a:t>
            </a:r>
            <a:r>
              <a:rPr lang="en-US" altLang="zh-CN" sz="1200" kern="0" dirty="0" err="1">
                <a:latin typeface="宋体" panose="02010600030101010101" pitchFamily="2" charset="-122"/>
                <a:ea typeface="宋体" panose="02010600030101010101" pitchFamily="2" charset="-122"/>
                <a:cs typeface="+mn-ea"/>
              </a:rPr>
              <a:t>svm</a:t>
            </a:r>
            <a:r>
              <a:rPr lang="zh-CN" altLang="en-US" sz="1200" kern="0" dirty="0">
                <a:latin typeface="宋体" panose="02010600030101010101" pitchFamily="2" charset="-122"/>
                <a:ea typeface="宋体" panose="02010600030101010101" pitchFamily="2" charset="-122"/>
                <a:cs typeface="+mn-ea"/>
              </a:rPr>
              <a:t>包含了</a:t>
            </a:r>
            <a:r>
              <a:rPr lang="en-US" altLang="zh-CN" sz="1200" kern="0" dirty="0">
                <a:latin typeface="宋体" panose="02010600030101010101" pitchFamily="2" charset="-122"/>
                <a:ea typeface="宋体" panose="02010600030101010101" pitchFamily="2" charset="-122"/>
                <a:cs typeface="+mn-ea"/>
              </a:rPr>
              <a:t>4096</a:t>
            </a:r>
            <a:r>
              <a:rPr lang="zh-CN" altLang="en-US" sz="1200" kern="0" dirty="0">
                <a:latin typeface="宋体" panose="02010600030101010101" pitchFamily="2" charset="-122"/>
                <a:ea typeface="宋体" panose="02010600030101010101" pitchFamily="2" charset="-122"/>
                <a:cs typeface="+mn-ea"/>
              </a:rPr>
              <a:t>个权值</a:t>
            </a:r>
            <a:r>
              <a:rPr lang="en-US" altLang="zh-CN" sz="1200" kern="0" dirty="0">
                <a:latin typeface="宋体" panose="02010600030101010101" pitchFamily="2" charset="-122"/>
                <a:ea typeface="宋体" panose="02010600030101010101" pitchFamily="2" charset="-122"/>
                <a:cs typeface="+mn-ea"/>
              </a:rPr>
              <a:t>w)</a:t>
            </a:r>
            <a:r>
              <a:rPr lang="zh-CN" altLang="en-US" sz="1200" kern="0" dirty="0">
                <a:latin typeface="宋体" panose="02010600030101010101" pitchFamily="2" charset="-122"/>
                <a:ea typeface="宋体" panose="02010600030101010101" pitchFamily="2" charset="-122"/>
                <a:cs typeface="+mn-ea"/>
              </a:rPr>
              <a:t>，就可以得到结果了。</a:t>
            </a:r>
            <a:endParaRPr lang="zh-CN" altLang="en-US" sz="1200" kern="0" dirty="0">
              <a:latin typeface="宋体" panose="02010600030101010101" pitchFamily="2" charset="-122"/>
              <a:ea typeface="宋体" panose="02010600030101010101" pitchFamily="2" charset="-122"/>
              <a:cs typeface="+mn-ea"/>
              <a:sym typeface="+mn-lt"/>
            </a:endParaRPr>
          </a:p>
        </p:txBody>
      </p:sp>
      <p:pic>
        <p:nvPicPr>
          <p:cNvPr id="1026" name="Picture 2" descr="https://pic2.zhimg.com/80/v2-3ef21dd028fd210f92107c1ded528045_h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35846"/>
            <a:ext cx="3644230" cy="131597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559399"/>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H="1">
            <a:off x="2918943" y="457535"/>
            <a:ext cx="6225059"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742945" y="191230"/>
            <a:ext cx="2448272" cy="519711"/>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71316" tIns="35658" rIns="71316" bIns="3565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cs typeface="+mn-ea"/>
              <a:sym typeface="+mn-lt"/>
            </a:endParaRPr>
          </a:p>
        </p:txBody>
      </p:sp>
      <p:sp>
        <p:nvSpPr>
          <p:cNvPr id="10" name="矩形 9"/>
          <p:cNvSpPr/>
          <p:nvPr/>
        </p:nvSpPr>
        <p:spPr>
          <a:xfrm>
            <a:off x="1351108" y="241049"/>
            <a:ext cx="1467068" cy="400110"/>
          </a:xfrm>
          <a:prstGeom prst="rect">
            <a:avLst/>
          </a:prstGeom>
        </p:spPr>
        <p:txBody>
          <a:bodyPr wrap="none">
            <a:spAutoFit/>
          </a:bodyPr>
          <a:lstStyle/>
          <a:p>
            <a:pPr defTabSz="913924">
              <a:spcBef>
                <a:spcPts val="0"/>
              </a:spcBef>
              <a:spcAft>
                <a:spcPts val="0"/>
              </a:spcAft>
              <a:defRPr/>
            </a:pPr>
            <a:r>
              <a:rPr lang="zh-CN" altLang="en-US" sz="2000" b="1" kern="0" dirty="0" smtClean="0">
                <a:solidFill>
                  <a:srgbClr val="005A9E"/>
                </a:solidFill>
                <a:cs typeface="+mn-ea"/>
              </a:rPr>
              <a:t>测试分析：</a:t>
            </a:r>
            <a:endParaRPr lang="zh-CN" altLang="en-US" sz="2000" b="1" kern="0" dirty="0">
              <a:solidFill>
                <a:srgbClr val="005A9E"/>
              </a:solidFill>
              <a:cs typeface="+mn-ea"/>
              <a:sym typeface="+mn-lt"/>
            </a:endParaRPr>
          </a:p>
        </p:txBody>
      </p:sp>
      <p:grpSp>
        <p:nvGrpSpPr>
          <p:cNvPr id="11" name="Group 17"/>
          <p:cNvGrpSpPr>
            <a:grpSpLocks noChangeAspect="1"/>
          </p:cNvGrpSpPr>
          <p:nvPr/>
        </p:nvGrpSpPr>
        <p:grpSpPr bwMode="auto">
          <a:xfrm>
            <a:off x="179512" y="212152"/>
            <a:ext cx="457188" cy="490764"/>
            <a:chOff x="231" y="1205"/>
            <a:chExt cx="640" cy="687"/>
          </a:xfrm>
          <a:solidFill>
            <a:srgbClr val="005A9E"/>
          </a:solidFill>
          <a:effectLst/>
        </p:grpSpPr>
        <p:sp>
          <p:nvSpPr>
            <p:cNvPr id="12"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44" name="TextBox 24"/>
          <p:cNvSpPr txBox="1"/>
          <p:nvPr/>
        </p:nvSpPr>
        <p:spPr>
          <a:xfrm>
            <a:off x="899592" y="952623"/>
            <a:ext cx="7214825" cy="369332"/>
          </a:xfrm>
          <a:prstGeom prst="rect">
            <a:avLst/>
          </a:prstGeom>
          <a:noFill/>
        </p:spPr>
        <p:txBody>
          <a:bodyPr wrap="square" rtlCol="0">
            <a:spAutoFit/>
          </a:bodyPr>
          <a:lstStyle/>
          <a:p>
            <a:pPr>
              <a:lnSpc>
                <a:spcPct val="150000"/>
              </a:lnSpc>
              <a:defRPr/>
            </a:pPr>
            <a:r>
              <a:rPr lang="en-US" altLang="zh-CN" sz="1200" kern="0" dirty="0" smtClean="0">
                <a:latin typeface="宋体" panose="02010600030101010101" pitchFamily="2" charset="-122"/>
                <a:ea typeface="宋体" panose="02010600030101010101" pitchFamily="2" charset="-122"/>
                <a:cs typeface="+mn-ea"/>
              </a:rPr>
              <a:t>1. </a:t>
            </a:r>
            <a:r>
              <a:rPr lang="zh-CN" altLang="en-US" sz="1200" kern="0" dirty="0" smtClean="0">
                <a:latin typeface="宋体" panose="02010600030101010101" pitchFamily="2" charset="-122"/>
                <a:ea typeface="宋体" panose="02010600030101010101" pitchFamily="2" charset="-122"/>
                <a:cs typeface="+mn-ea"/>
              </a:rPr>
              <a:t>输入</a:t>
            </a:r>
            <a:r>
              <a:rPr lang="zh-CN" altLang="en-US" sz="1200" kern="0" dirty="0">
                <a:latin typeface="宋体" panose="02010600030101010101" pitchFamily="2" charset="-122"/>
                <a:ea typeface="宋体" panose="02010600030101010101" pitchFamily="2" charset="-122"/>
                <a:cs typeface="+mn-ea"/>
              </a:rPr>
              <a:t>一张多目标图像，采用</a:t>
            </a:r>
            <a:r>
              <a:rPr lang="en-US" altLang="zh-CN" sz="1200" kern="0" dirty="0">
                <a:latin typeface="宋体" panose="02010600030101010101" pitchFamily="2" charset="-122"/>
                <a:ea typeface="宋体" panose="02010600030101010101" pitchFamily="2" charset="-122"/>
                <a:cs typeface="+mn-ea"/>
              </a:rPr>
              <a:t>selective search</a:t>
            </a:r>
            <a:r>
              <a:rPr lang="zh-CN" altLang="en-US" sz="1200" kern="0" dirty="0">
                <a:latin typeface="宋体" panose="02010600030101010101" pitchFamily="2" charset="-122"/>
                <a:ea typeface="宋体" panose="02010600030101010101" pitchFamily="2" charset="-122"/>
                <a:cs typeface="+mn-ea"/>
              </a:rPr>
              <a:t>算法提取约</a:t>
            </a:r>
            <a:r>
              <a:rPr lang="en-US" altLang="zh-CN" sz="1200" kern="0" dirty="0">
                <a:latin typeface="宋体" panose="02010600030101010101" pitchFamily="2" charset="-122"/>
                <a:ea typeface="宋体" panose="02010600030101010101" pitchFamily="2" charset="-122"/>
                <a:cs typeface="+mn-ea"/>
              </a:rPr>
              <a:t>2000</a:t>
            </a:r>
            <a:r>
              <a:rPr lang="zh-CN" altLang="en-US" sz="1200" kern="0" dirty="0">
                <a:latin typeface="宋体" panose="02010600030101010101" pitchFamily="2" charset="-122"/>
                <a:ea typeface="宋体" panose="02010600030101010101" pitchFamily="2" charset="-122"/>
                <a:cs typeface="+mn-ea"/>
              </a:rPr>
              <a:t>个建议框；</a:t>
            </a:r>
            <a:endParaRPr lang="zh-CN" altLang="en-US" sz="1200" kern="0" dirty="0">
              <a:latin typeface="宋体" panose="02010600030101010101" pitchFamily="2" charset="-122"/>
              <a:ea typeface="宋体" panose="02010600030101010101" pitchFamily="2" charset="-122"/>
              <a:cs typeface="+mn-ea"/>
              <a:sym typeface="+mn-lt"/>
            </a:endParaRPr>
          </a:p>
        </p:txBody>
      </p:sp>
      <p:sp>
        <p:nvSpPr>
          <p:cNvPr id="2" name="矩形 1"/>
          <p:cNvSpPr/>
          <p:nvPr/>
        </p:nvSpPr>
        <p:spPr>
          <a:xfrm>
            <a:off x="899592" y="1301124"/>
            <a:ext cx="6912768" cy="276999"/>
          </a:xfrm>
          <a:prstGeom prst="rect">
            <a:avLst/>
          </a:prstGeom>
        </p:spPr>
        <p:txBody>
          <a:bodyPr wrap="square">
            <a:spAutoFit/>
          </a:bodyPr>
          <a:lstStyle/>
          <a:p>
            <a:r>
              <a:rPr lang="en-US" altLang="zh-CN" sz="1200" kern="0" dirty="0" smtClean="0">
                <a:latin typeface="宋体" panose="02010600030101010101" pitchFamily="2" charset="-122"/>
                <a:ea typeface="宋体" panose="02010600030101010101" pitchFamily="2" charset="-122"/>
                <a:cs typeface="+mn-ea"/>
              </a:rPr>
              <a:t>2. </a:t>
            </a:r>
            <a:r>
              <a:rPr lang="zh-CN" altLang="en-US" sz="1200" kern="0" dirty="0" smtClean="0">
                <a:latin typeface="宋体" panose="02010600030101010101" pitchFamily="2" charset="-122"/>
                <a:ea typeface="宋体" panose="02010600030101010101" pitchFamily="2" charset="-122"/>
                <a:cs typeface="+mn-ea"/>
              </a:rPr>
              <a:t>先</a:t>
            </a:r>
            <a:r>
              <a:rPr lang="zh-CN" altLang="en-US" sz="1200" kern="0" dirty="0">
                <a:latin typeface="宋体" panose="02010600030101010101" pitchFamily="2" charset="-122"/>
                <a:ea typeface="宋体" panose="02010600030101010101" pitchFamily="2" charset="-122"/>
                <a:cs typeface="+mn-ea"/>
              </a:rPr>
              <a:t>在每个建议框周围加上</a:t>
            </a:r>
            <a:r>
              <a:rPr lang="en-US" altLang="zh-CN" sz="1200" kern="0" dirty="0">
                <a:latin typeface="宋体" panose="02010600030101010101" pitchFamily="2" charset="-122"/>
                <a:ea typeface="宋体" panose="02010600030101010101" pitchFamily="2" charset="-122"/>
                <a:cs typeface="+mn-ea"/>
              </a:rPr>
              <a:t>16</a:t>
            </a:r>
            <a:r>
              <a:rPr lang="zh-CN" altLang="en-US" sz="1200" kern="0" dirty="0">
                <a:latin typeface="宋体" panose="02010600030101010101" pitchFamily="2" charset="-122"/>
                <a:ea typeface="宋体" panose="02010600030101010101" pitchFamily="2" charset="-122"/>
                <a:cs typeface="+mn-ea"/>
              </a:rPr>
              <a:t>个像素值为建议框像素平均值的边框，再直接变形为</a:t>
            </a:r>
            <a:r>
              <a:rPr lang="en-US" altLang="zh-CN" sz="1200" kern="0" dirty="0">
                <a:latin typeface="宋体" panose="02010600030101010101" pitchFamily="2" charset="-122"/>
                <a:ea typeface="宋体" panose="02010600030101010101" pitchFamily="2" charset="-122"/>
                <a:cs typeface="+mn-ea"/>
              </a:rPr>
              <a:t>227×227</a:t>
            </a:r>
            <a:r>
              <a:rPr lang="zh-CN" altLang="en-US" sz="1200" kern="0" dirty="0">
                <a:latin typeface="宋体" panose="02010600030101010101" pitchFamily="2" charset="-122"/>
                <a:ea typeface="宋体" panose="02010600030101010101" pitchFamily="2" charset="-122"/>
                <a:cs typeface="+mn-ea"/>
              </a:rPr>
              <a:t>的大小；</a:t>
            </a:r>
          </a:p>
        </p:txBody>
      </p:sp>
      <p:sp>
        <p:nvSpPr>
          <p:cNvPr id="3" name="矩形 2"/>
          <p:cNvSpPr/>
          <p:nvPr/>
        </p:nvSpPr>
        <p:spPr>
          <a:xfrm>
            <a:off x="899592" y="1608464"/>
            <a:ext cx="6912768" cy="646331"/>
          </a:xfrm>
          <a:prstGeom prst="rect">
            <a:avLst/>
          </a:prstGeom>
        </p:spPr>
        <p:txBody>
          <a:bodyPr wrap="square">
            <a:spAutoFit/>
          </a:bodyPr>
          <a:lstStyle/>
          <a:p>
            <a:r>
              <a:rPr lang="en-US" altLang="zh-CN" sz="1200" kern="0" dirty="0" smtClean="0">
                <a:latin typeface="宋体" panose="02010600030101010101" pitchFamily="2" charset="-122"/>
                <a:ea typeface="宋体" panose="02010600030101010101" pitchFamily="2" charset="-122"/>
                <a:cs typeface="+mn-ea"/>
              </a:rPr>
              <a:t>3. </a:t>
            </a:r>
            <a:r>
              <a:rPr lang="zh-CN" altLang="en-US" sz="1200" kern="0" dirty="0" smtClean="0">
                <a:latin typeface="宋体" panose="02010600030101010101" pitchFamily="2" charset="-122"/>
                <a:ea typeface="宋体" panose="02010600030101010101" pitchFamily="2" charset="-122"/>
                <a:cs typeface="+mn-ea"/>
              </a:rPr>
              <a:t>先</a:t>
            </a:r>
            <a:r>
              <a:rPr lang="zh-CN" altLang="en-US" sz="1200" kern="0" dirty="0">
                <a:latin typeface="宋体" panose="02010600030101010101" pitchFamily="2" charset="-122"/>
                <a:ea typeface="宋体" panose="02010600030101010101" pitchFamily="2" charset="-122"/>
                <a:cs typeface="+mn-ea"/>
              </a:rPr>
              <a:t>将所有建议框像素减去该建议框像素平均值</a:t>
            </a:r>
            <a:r>
              <a:rPr lang="zh-CN" altLang="en-US" sz="1200" kern="0" dirty="0" smtClean="0">
                <a:latin typeface="宋体" panose="02010600030101010101" pitchFamily="2" charset="-122"/>
                <a:ea typeface="宋体" panose="02010600030101010101" pitchFamily="2" charset="-122"/>
                <a:cs typeface="+mn-ea"/>
              </a:rPr>
              <a:t>后（</a:t>
            </a:r>
            <a:r>
              <a:rPr lang="zh-CN" altLang="en-US" sz="1200" kern="0" dirty="0">
                <a:latin typeface="宋体" panose="02010600030101010101" pitchFamily="2" charset="-122"/>
                <a:ea typeface="宋体" panose="02010600030101010101" pitchFamily="2" charset="-122"/>
                <a:cs typeface="+mn-ea"/>
              </a:rPr>
              <a:t>预处理操作</a:t>
            </a:r>
            <a:r>
              <a:rPr lang="zh-CN" altLang="en-US" sz="1200" kern="0" dirty="0" smtClean="0">
                <a:latin typeface="宋体" panose="02010600030101010101" pitchFamily="2" charset="-122"/>
                <a:ea typeface="宋体" panose="02010600030101010101" pitchFamily="2" charset="-122"/>
                <a:cs typeface="+mn-ea"/>
              </a:rPr>
              <a:t>），</a:t>
            </a:r>
            <a:r>
              <a:rPr lang="zh-CN" altLang="en-US" sz="1200" kern="0" dirty="0">
                <a:latin typeface="宋体" panose="02010600030101010101" pitchFamily="2" charset="-122"/>
                <a:ea typeface="宋体" panose="02010600030101010101" pitchFamily="2" charset="-122"/>
                <a:cs typeface="+mn-ea"/>
              </a:rPr>
              <a:t>再依次将每个</a:t>
            </a:r>
            <a:r>
              <a:rPr lang="en-US" altLang="zh-CN" sz="1200" kern="0" dirty="0">
                <a:latin typeface="宋体" panose="02010600030101010101" pitchFamily="2" charset="-122"/>
                <a:ea typeface="宋体" panose="02010600030101010101" pitchFamily="2" charset="-122"/>
                <a:cs typeface="+mn-ea"/>
              </a:rPr>
              <a:t>227×227</a:t>
            </a:r>
            <a:r>
              <a:rPr lang="zh-CN" altLang="en-US" sz="1200" kern="0" dirty="0">
                <a:latin typeface="宋体" panose="02010600030101010101" pitchFamily="2" charset="-122"/>
                <a:ea typeface="宋体" panose="02010600030101010101" pitchFamily="2" charset="-122"/>
                <a:cs typeface="+mn-ea"/>
              </a:rPr>
              <a:t>的建议框输入</a:t>
            </a:r>
            <a:r>
              <a:rPr lang="en-US" altLang="zh-CN" sz="1200" kern="0" dirty="0" err="1">
                <a:latin typeface="宋体" panose="02010600030101010101" pitchFamily="2" charset="-122"/>
                <a:ea typeface="宋体" panose="02010600030101010101" pitchFamily="2" charset="-122"/>
                <a:cs typeface="+mn-ea"/>
              </a:rPr>
              <a:t>AlexNet</a:t>
            </a:r>
            <a:r>
              <a:rPr lang="en-US" altLang="zh-CN" sz="1200" kern="0" dirty="0">
                <a:latin typeface="宋体" panose="02010600030101010101" pitchFamily="2" charset="-122"/>
                <a:ea typeface="宋体" panose="02010600030101010101" pitchFamily="2" charset="-122"/>
                <a:cs typeface="+mn-ea"/>
              </a:rPr>
              <a:t> CNN</a:t>
            </a:r>
            <a:r>
              <a:rPr lang="zh-CN" altLang="en-US" sz="1200" kern="0" dirty="0">
                <a:latin typeface="宋体" panose="02010600030101010101" pitchFamily="2" charset="-122"/>
                <a:ea typeface="宋体" panose="02010600030101010101" pitchFamily="2" charset="-122"/>
                <a:cs typeface="+mn-ea"/>
              </a:rPr>
              <a:t>网络获取</a:t>
            </a:r>
            <a:r>
              <a:rPr lang="en-US" altLang="zh-CN" sz="1200" kern="0" dirty="0">
                <a:latin typeface="宋体" panose="02010600030101010101" pitchFamily="2" charset="-122"/>
                <a:ea typeface="宋体" panose="02010600030101010101" pitchFamily="2" charset="-122"/>
                <a:cs typeface="+mn-ea"/>
              </a:rPr>
              <a:t>4096</a:t>
            </a:r>
            <a:r>
              <a:rPr lang="zh-CN" altLang="en-US" sz="1200" kern="0" dirty="0">
                <a:latin typeface="宋体" panose="02010600030101010101" pitchFamily="2" charset="-122"/>
                <a:ea typeface="宋体" panose="02010600030101010101" pitchFamily="2" charset="-122"/>
                <a:cs typeface="+mn-ea"/>
              </a:rPr>
              <a:t>维的</a:t>
            </a:r>
            <a:r>
              <a:rPr lang="zh-CN" altLang="en-US" sz="1200" kern="0" dirty="0" smtClean="0">
                <a:latin typeface="宋体" panose="02010600030101010101" pitchFamily="2" charset="-122"/>
                <a:ea typeface="宋体" panose="02010600030101010101" pitchFamily="2" charset="-122"/>
                <a:cs typeface="+mn-ea"/>
              </a:rPr>
              <a:t>特征（</a:t>
            </a:r>
            <a:r>
              <a:rPr lang="zh-CN" altLang="en-US" sz="1200" kern="0" dirty="0">
                <a:latin typeface="宋体" panose="02010600030101010101" pitchFamily="2" charset="-122"/>
                <a:ea typeface="宋体" panose="02010600030101010101" pitchFamily="2" charset="-122"/>
                <a:cs typeface="+mn-ea"/>
              </a:rPr>
              <a:t>比以前的人工经验特征低两个数量级</a:t>
            </a:r>
            <a:r>
              <a:rPr lang="zh-CN" altLang="en-US" sz="1200" kern="0" dirty="0" smtClean="0">
                <a:latin typeface="宋体" panose="02010600030101010101" pitchFamily="2" charset="-122"/>
                <a:ea typeface="宋体" panose="02010600030101010101" pitchFamily="2" charset="-122"/>
                <a:cs typeface="+mn-ea"/>
              </a:rPr>
              <a:t>），</a:t>
            </a:r>
            <a:r>
              <a:rPr lang="en-US" altLang="zh-CN" sz="1200" kern="0" dirty="0">
                <a:latin typeface="宋体" panose="02010600030101010101" pitchFamily="2" charset="-122"/>
                <a:ea typeface="宋体" panose="02010600030101010101" pitchFamily="2" charset="-122"/>
                <a:cs typeface="+mn-ea"/>
              </a:rPr>
              <a:t>2000</a:t>
            </a:r>
            <a:r>
              <a:rPr lang="zh-CN" altLang="en-US" sz="1200" kern="0" dirty="0">
                <a:latin typeface="宋体" panose="02010600030101010101" pitchFamily="2" charset="-122"/>
                <a:ea typeface="宋体" panose="02010600030101010101" pitchFamily="2" charset="-122"/>
                <a:cs typeface="+mn-ea"/>
              </a:rPr>
              <a:t>个建议框的</a:t>
            </a:r>
            <a:r>
              <a:rPr lang="en-US" altLang="zh-CN" sz="1200" kern="0" dirty="0">
                <a:latin typeface="宋体" panose="02010600030101010101" pitchFamily="2" charset="-122"/>
                <a:ea typeface="宋体" panose="02010600030101010101" pitchFamily="2" charset="-122"/>
                <a:cs typeface="+mn-ea"/>
              </a:rPr>
              <a:t>CNN</a:t>
            </a:r>
            <a:r>
              <a:rPr lang="zh-CN" altLang="en-US" sz="1200" kern="0" dirty="0">
                <a:latin typeface="宋体" panose="02010600030101010101" pitchFamily="2" charset="-122"/>
                <a:ea typeface="宋体" panose="02010600030101010101" pitchFamily="2" charset="-122"/>
                <a:cs typeface="+mn-ea"/>
              </a:rPr>
              <a:t>特征组合成</a:t>
            </a:r>
            <a:r>
              <a:rPr lang="en-US" altLang="zh-CN" sz="1200" kern="0" dirty="0">
                <a:latin typeface="宋体" panose="02010600030101010101" pitchFamily="2" charset="-122"/>
                <a:ea typeface="宋体" panose="02010600030101010101" pitchFamily="2" charset="-122"/>
                <a:cs typeface="+mn-ea"/>
              </a:rPr>
              <a:t>2000×4096</a:t>
            </a:r>
            <a:r>
              <a:rPr lang="zh-CN" altLang="en-US" sz="1200" kern="0" dirty="0">
                <a:latin typeface="宋体" panose="02010600030101010101" pitchFamily="2" charset="-122"/>
                <a:ea typeface="宋体" panose="02010600030101010101" pitchFamily="2" charset="-122"/>
                <a:cs typeface="+mn-ea"/>
              </a:rPr>
              <a:t>维矩阵；</a:t>
            </a:r>
          </a:p>
        </p:txBody>
      </p:sp>
      <p:sp>
        <p:nvSpPr>
          <p:cNvPr id="4" name="矩形 3"/>
          <p:cNvSpPr/>
          <p:nvPr/>
        </p:nvSpPr>
        <p:spPr>
          <a:xfrm>
            <a:off x="899592" y="2234282"/>
            <a:ext cx="6912768" cy="461665"/>
          </a:xfrm>
          <a:prstGeom prst="rect">
            <a:avLst/>
          </a:prstGeom>
        </p:spPr>
        <p:txBody>
          <a:bodyPr wrap="square">
            <a:spAutoFit/>
          </a:bodyPr>
          <a:lstStyle/>
          <a:p>
            <a:r>
              <a:rPr lang="en-US" altLang="zh-CN" sz="1200" kern="0" dirty="0" smtClean="0">
                <a:latin typeface="宋体" panose="02010600030101010101" pitchFamily="2" charset="-122"/>
                <a:ea typeface="宋体" panose="02010600030101010101" pitchFamily="2" charset="-122"/>
                <a:cs typeface="+mn-ea"/>
              </a:rPr>
              <a:t>4. </a:t>
            </a:r>
            <a:r>
              <a:rPr lang="zh-CN" altLang="en-US" sz="1200" kern="0" dirty="0" smtClean="0">
                <a:latin typeface="宋体" panose="02010600030101010101" pitchFamily="2" charset="-122"/>
                <a:ea typeface="宋体" panose="02010600030101010101" pitchFamily="2" charset="-122"/>
                <a:cs typeface="+mn-ea"/>
              </a:rPr>
              <a:t>将</a:t>
            </a:r>
            <a:r>
              <a:rPr lang="en-US" altLang="zh-CN" sz="1200" kern="0" dirty="0">
                <a:latin typeface="宋体" panose="02010600030101010101" pitchFamily="2" charset="-122"/>
                <a:ea typeface="宋体" panose="02010600030101010101" pitchFamily="2" charset="-122"/>
                <a:cs typeface="+mn-ea"/>
              </a:rPr>
              <a:t>2000×4096</a:t>
            </a:r>
            <a:r>
              <a:rPr lang="zh-CN" altLang="en-US" sz="1200" kern="0" dirty="0">
                <a:latin typeface="宋体" panose="02010600030101010101" pitchFamily="2" charset="-122"/>
                <a:ea typeface="宋体" panose="02010600030101010101" pitchFamily="2" charset="-122"/>
                <a:cs typeface="+mn-ea"/>
              </a:rPr>
              <a:t>维特征与</a:t>
            </a:r>
            <a:r>
              <a:rPr lang="en-US" altLang="zh-CN" sz="1200" kern="0" dirty="0">
                <a:latin typeface="宋体" panose="02010600030101010101" pitchFamily="2" charset="-122"/>
                <a:ea typeface="宋体" panose="02010600030101010101" pitchFamily="2" charset="-122"/>
                <a:cs typeface="+mn-ea"/>
              </a:rPr>
              <a:t>20</a:t>
            </a:r>
            <a:r>
              <a:rPr lang="zh-CN" altLang="en-US" sz="1200" kern="0" dirty="0">
                <a:latin typeface="宋体" panose="02010600030101010101" pitchFamily="2" charset="-122"/>
                <a:ea typeface="宋体" panose="02010600030101010101" pitchFamily="2" charset="-122"/>
                <a:cs typeface="+mn-ea"/>
              </a:rPr>
              <a:t>个</a:t>
            </a:r>
            <a:r>
              <a:rPr lang="en-US" altLang="zh-CN" sz="1200" kern="0" dirty="0">
                <a:latin typeface="宋体" panose="02010600030101010101" pitchFamily="2" charset="-122"/>
                <a:ea typeface="宋体" panose="02010600030101010101" pitchFamily="2" charset="-122"/>
                <a:cs typeface="+mn-ea"/>
              </a:rPr>
              <a:t>SVM</a:t>
            </a:r>
            <a:r>
              <a:rPr lang="zh-CN" altLang="en-US" sz="1200" kern="0" dirty="0">
                <a:latin typeface="宋体" panose="02010600030101010101" pitchFamily="2" charset="-122"/>
                <a:ea typeface="宋体" panose="02010600030101010101" pitchFamily="2" charset="-122"/>
                <a:cs typeface="+mn-ea"/>
              </a:rPr>
              <a:t>组成的权值矩阵</a:t>
            </a:r>
            <a:r>
              <a:rPr lang="en-US" altLang="zh-CN" sz="1200" kern="0" dirty="0">
                <a:latin typeface="宋体" panose="02010600030101010101" pitchFamily="2" charset="-122"/>
                <a:ea typeface="宋体" panose="02010600030101010101" pitchFamily="2" charset="-122"/>
                <a:cs typeface="+mn-ea"/>
              </a:rPr>
              <a:t>4096×20</a:t>
            </a:r>
            <a:r>
              <a:rPr lang="zh-CN" altLang="en-US" sz="1200" kern="0" dirty="0" smtClean="0">
                <a:latin typeface="宋体" panose="02010600030101010101" pitchFamily="2" charset="-122"/>
                <a:ea typeface="宋体" panose="02010600030101010101" pitchFamily="2" charset="-122"/>
                <a:cs typeface="+mn-ea"/>
              </a:rPr>
              <a:t>相乘（</a:t>
            </a:r>
            <a:r>
              <a:rPr lang="en-US" altLang="zh-CN" sz="1200" kern="0" dirty="0">
                <a:latin typeface="宋体" panose="02010600030101010101" pitchFamily="2" charset="-122"/>
                <a:ea typeface="宋体" panose="02010600030101010101" pitchFamily="2" charset="-122"/>
                <a:cs typeface="+mn-ea"/>
              </a:rPr>
              <a:t>20</a:t>
            </a:r>
            <a:r>
              <a:rPr lang="zh-CN" altLang="en-US" sz="1200" kern="0" dirty="0">
                <a:latin typeface="宋体" panose="02010600030101010101" pitchFamily="2" charset="-122"/>
                <a:ea typeface="宋体" panose="02010600030101010101" pitchFamily="2" charset="-122"/>
                <a:cs typeface="+mn-ea"/>
              </a:rPr>
              <a:t>种分类，</a:t>
            </a:r>
            <a:r>
              <a:rPr lang="en-US" altLang="zh-CN" sz="1200" kern="0" dirty="0">
                <a:latin typeface="宋体" panose="02010600030101010101" pitchFamily="2" charset="-122"/>
                <a:ea typeface="宋体" panose="02010600030101010101" pitchFamily="2" charset="-122"/>
                <a:cs typeface="+mn-ea"/>
              </a:rPr>
              <a:t>SVM</a:t>
            </a:r>
            <a:r>
              <a:rPr lang="zh-CN" altLang="en-US" sz="1200" kern="0" dirty="0">
                <a:latin typeface="宋体" panose="02010600030101010101" pitchFamily="2" charset="-122"/>
                <a:ea typeface="宋体" panose="02010600030101010101" pitchFamily="2" charset="-122"/>
                <a:cs typeface="+mn-ea"/>
              </a:rPr>
              <a:t>是二分类器，则有</a:t>
            </a:r>
            <a:r>
              <a:rPr lang="en-US" altLang="zh-CN" sz="1200" kern="0" dirty="0">
                <a:latin typeface="宋体" panose="02010600030101010101" pitchFamily="2" charset="-122"/>
                <a:ea typeface="宋体" panose="02010600030101010101" pitchFamily="2" charset="-122"/>
                <a:cs typeface="+mn-ea"/>
              </a:rPr>
              <a:t>20</a:t>
            </a:r>
            <a:r>
              <a:rPr lang="zh-CN" altLang="en-US" sz="1200" kern="0" dirty="0">
                <a:latin typeface="宋体" panose="02010600030101010101" pitchFamily="2" charset="-122"/>
                <a:ea typeface="宋体" panose="02010600030101010101" pitchFamily="2" charset="-122"/>
                <a:cs typeface="+mn-ea"/>
              </a:rPr>
              <a:t>个</a:t>
            </a:r>
            <a:r>
              <a:rPr lang="en-US" altLang="zh-CN" sz="1200" kern="0" dirty="0">
                <a:latin typeface="宋体" panose="02010600030101010101" pitchFamily="2" charset="-122"/>
                <a:ea typeface="宋体" panose="02010600030101010101" pitchFamily="2" charset="-122"/>
                <a:cs typeface="+mn-ea"/>
              </a:rPr>
              <a:t>SVM</a:t>
            </a:r>
            <a:r>
              <a:rPr lang="zh-CN" altLang="en-US" sz="1200" kern="0" dirty="0" smtClean="0">
                <a:latin typeface="宋体" panose="02010600030101010101" pitchFamily="2" charset="-122"/>
                <a:ea typeface="宋体" panose="02010600030101010101" pitchFamily="2" charset="-122"/>
                <a:cs typeface="+mn-ea"/>
              </a:rPr>
              <a:t>），</a:t>
            </a:r>
            <a:r>
              <a:rPr lang="zh-CN" altLang="en-US" sz="1200" kern="0" dirty="0">
                <a:latin typeface="宋体" panose="02010600030101010101" pitchFamily="2" charset="-122"/>
                <a:ea typeface="宋体" panose="02010600030101010101" pitchFamily="2" charset="-122"/>
                <a:cs typeface="+mn-ea"/>
              </a:rPr>
              <a:t>获得</a:t>
            </a:r>
            <a:r>
              <a:rPr lang="en-US" altLang="zh-CN" sz="1200" kern="0" dirty="0">
                <a:latin typeface="宋体" panose="02010600030101010101" pitchFamily="2" charset="-122"/>
                <a:ea typeface="宋体" panose="02010600030101010101" pitchFamily="2" charset="-122"/>
                <a:cs typeface="+mn-ea"/>
              </a:rPr>
              <a:t>2000×20</a:t>
            </a:r>
            <a:r>
              <a:rPr lang="zh-CN" altLang="en-US" sz="1200" kern="0" dirty="0">
                <a:latin typeface="宋体" panose="02010600030101010101" pitchFamily="2" charset="-122"/>
                <a:ea typeface="宋体" panose="02010600030101010101" pitchFamily="2" charset="-122"/>
                <a:cs typeface="+mn-ea"/>
              </a:rPr>
              <a:t>维矩阵表示每个建议框是某个物体类别的得分</a:t>
            </a:r>
          </a:p>
        </p:txBody>
      </p:sp>
      <p:sp>
        <p:nvSpPr>
          <p:cNvPr id="5" name="矩形 4"/>
          <p:cNvSpPr/>
          <p:nvPr/>
        </p:nvSpPr>
        <p:spPr>
          <a:xfrm>
            <a:off x="905216" y="2695947"/>
            <a:ext cx="6907143" cy="461665"/>
          </a:xfrm>
          <a:prstGeom prst="rect">
            <a:avLst/>
          </a:prstGeom>
        </p:spPr>
        <p:txBody>
          <a:bodyPr wrap="square">
            <a:spAutoFit/>
          </a:bodyPr>
          <a:lstStyle/>
          <a:p>
            <a:r>
              <a:rPr lang="en-US" altLang="zh-CN" sz="1200" kern="0" dirty="0" smtClean="0">
                <a:latin typeface="宋体" panose="02010600030101010101" pitchFamily="2" charset="-122"/>
                <a:ea typeface="宋体" panose="02010600030101010101" pitchFamily="2" charset="-122"/>
                <a:cs typeface="+mn-ea"/>
              </a:rPr>
              <a:t>5. </a:t>
            </a:r>
            <a:r>
              <a:rPr lang="zh-CN" altLang="en-US" sz="1200" kern="0" dirty="0" smtClean="0">
                <a:latin typeface="宋体" panose="02010600030101010101" pitchFamily="2" charset="-122"/>
                <a:ea typeface="宋体" panose="02010600030101010101" pitchFamily="2" charset="-122"/>
                <a:cs typeface="+mn-ea"/>
              </a:rPr>
              <a:t>分别</a:t>
            </a:r>
            <a:r>
              <a:rPr lang="zh-CN" altLang="en-US" sz="1200" kern="0" dirty="0">
                <a:latin typeface="宋体" panose="02010600030101010101" pitchFamily="2" charset="-122"/>
                <a:ea typeface="宋体" panose="02010600030101010101" pitchFamily="2" charset="-122"/>
                <a:cs typeface="+mn-ea"/>
              </a:rPr>
              <a:t>对上述</a:t>
            </a:r>
            <a:r>
              <a:rPr lang="en-US" altLang="zh-CN" sz="1200" kern="0" dirty="0">
                <a:latin typeface="宋体" panose="02010600030101010101" pitchFamily="2" charset="-122"/>
                <a:ea typeface="宋体" panose="02010600030101010101" pitchFamily="2" charset="-122"/>
                <a:cs typeface="+mn-ea"/>
              </a:rPr>
              <a:t>2000×20</a:t>
            </a:r>
            <a:r>
              <a:rPr lang="zh-CN" altLang="en-US" sz="1200" kern="0" dirty="0">
                <a:latin typeface="宋体" panose="02010600030101010101" pitchFamily="2" charset="-122"/>
                <a:ea typeface="宋体" panose="02010600030101010101" pitchFamily="2" charset="-122"/>
                <a:cs typeface="+mn-ea"/>
              </a:rPr>
              <a:t>维矩阵中每一列即每一类进行非极大值抑制剔除重叠建议框，得到该列即该类中得分最高的一些建议框；</a:t>
            </a:r>
          </a:p>
        </p:txBody>
      </p:sp>
      <p:sp>
        <p:nvSpPr>
          <p:cNvPr id="6" name="矩形 5"/>
          <p:cNvSpPr/>
          <p:nvPr/>
        </p:nvSpPr>
        <p:spPr>
          <a:xfrm>
            <a:off x="917665" y="3164560"/>
            <a:ext cx="6907142" cy="461665"/>
          </a:xfrm>
          <a:prstGeom prst="rect">
            <a:avLst/>
          </a:prstGeom>
        </p:spPr>
        <p:txBody>
          <a:bodyPr wrap="square">
            <a:spAutoFit/>
          </a:bodyPr>
          <a:lstStyle/>
          <a:p>
            <a:r>
              <a:rPr lang="en-US" altLang="zh-CN" sz="1200" kern="0" dirty="0" smtClean="0">
                <a:latin typeface="宋体" panose="02010600030101010101" pitchFamily="2" charset="-122"/>
                <a:ea typeface="宋体" panose="02010600030101010101" pitchFamily="2" charset="-122"/>
                <a:cs typeface="+mn-ea"/>
              </a:rPr>
              <a:t>6. </a:t>
            </a:r>
            <a:r>
              <a:rPr lang="zh-CN" altLang="en-US" sz="1200" kern="0" dirty="0" smtClean="0">
                <a:latin typeface="宋体" panose="02010600030101010101" pitchFamily="2" charset="-122"/>
                <a:ea typeface="宋体" panose="02010600030101010101" pitchFamily="2" charset="-122"/>
                <a:cs typeface="+mn-ea"/>
              </a:rPr>
              <a:t>分别</a:t>
            </a:r>
            <a:r>
              <a:rPr lang="zh-CN" altLang="en-US" sz="1200" kern="0" dirty="0">
                <a:latin typeface="宋体" panose="02010600030101010101" pitchFamily="2" charset="-122"/>
                <a:ea typeface="宋体" panose="02010600030101010101" pitchFamily="2" charset="-122"/>
                <a:cs typeface="+mn-ea"/>
              </a:rPr>
              <a:t>用</a:t>
            </a:r>
            <a:r>
              <a:rPr lang="en-US" altLang="zh-CN" sz="1200" kern="0" dirty="0">
                <a:latin typeface="宋体" panose="02010600030101010101" pitchFamily="2" charset="-122"/>
                <a:ea typeface="宋体" panose="02010600030101010101" pitchFamily="2" charset="-122"/>
                <a:cs typeface="+mn-ea"/>
              </a:rPr>
              <a:t>20</a:t>
            </a:r>
            <a:r>
              <a:rPr lang="zh-CN" altLang="en-US" sz="1200" kern="0" dirty="0">
                <a:latin typeface="宋体" panose="02010600030101010101" pitchFamily="2" charset="-122"/>
                <a:ea typeface="宋体" panose="02010600030101010101" pitchFamily="2" charset="-122"/>
                <a:cs typeface="+mn-ea"/>
              </a:rPr>
              <a:t>个回归器对上述</a:t>
            </a:r>
            <a:r>
              <a:rPr lang="en-US" altLang="zh-CN" sz="1200" kern="0" dirty="0">
                <a:latin typeface="宋体" panose="02010600030101010101" pitchFamily="2" charset="-122"/>
                <a:ea typeface="宋体" panose="02010600030101010101" pitchFamily="2" charset="-122"/>
                <a:cs typeface="+mn-ea"/>
              </a:rPr>
              <a:t>20</a:t>
            </a:r>
            <a:r>
              <a:rPr lang="zh-CN" altLang="en-US" sz="1200" kern="0" dirty="0">
                <a:latin typeface="宋体" panose="02010600030101010101" pitchFamily="2" charset="-122"/>
                <a:ea typeface="宋体" panose="02010600030101010101" pitchFamily="2" charset="-122"/>
                <a:cs typeface="+mn-ea"/>
              </a:rPr>
              <a:t>个类别中剩余的建议框进行回归操作，最终得到每个类别的修正后的得分最高的</a:t>
            </a:r>
            <a:r>
              <a:rPr lang="en-US" altLang="zh-CN" sz="1200" kern="0" dirty="0">
                <a:latin typeface="宋体" panose="02010600030101010101" pitchFamily="2" charset="-122"/>
                <a:ea typeface="宋体" panose="02010600030101010101" pitchFamily="2" charset="-122"/>
                <a:cs typeface="+mn-ea"/>
              </a:rPr>
              <a:t>bounding box</a:t>
            </a:r>
            <a:r>
              <a:rPr lang="zh-CN" altLang="en-US" sz="1200" kern="0" dirty="0">
                <a:latin typeface="宋体" panose="02010600030101010101" pitchFamily="2" charset="-122"/>
                <a:ea typeface="宋体" panose="02010600030101010101" pitchFamily="2" charset="-122"/>
                <a:cs typeface="+mn-ea"/>
              </a:rPr>
              <a:t>。</a:t>
            </a:r>
          </a:p>
        </p:txBody>
      </p:sp>
      <p:sp>
        <p:nvSpPr>
          <p:cNvPr id="15" name="左大括号 14"/>
          <p:cNvSpPr/>
          <p:nvPr/>
        </p:nvSpPr>
        <p:spPr>
          <a:xfrm>
            <a:off x="1899288" y="3905988"/>
            <a:ext cx="370707" cy="815085"/>
          </a:xfrm>
          <a:prstGeom prst="leftBrace">
            <a:avLst/>
          </a:prstGeom>
          <a:noFill/>
          <a:ln w="38100" cap="flat" cmpd="sng" algn="ctr">
            <a:solidFill>
              <a:schemeClr val="bg1">
                <a:lumMod val="65000"/>
              </a:schemeClr>
            </a:solidFill>
            <a:prstDash val="solid"/>
          </a:ln>
          <a:effectLst>
            <a:outerShdw blurRad="139700" dist="63500" dir="8100000" sx="98000" sy="98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7" name="矩形 6"/>
          <p:cNvSpPr/>
          <p:nvPr/>
        </p:nvSpPr>
        <p:spPr>
          <a:xfrm>
            <a:off x="2326730" y="3790378"/>
            <a:ext cx="4572000" cy="276999"/>
          </a:xfrm>
          <a:prstGeom prst="rect">
            <a:avLst/>
          </a:prstGeom>
        </p:spPr>
        <p:txBody>
          <a:bodyPr>
            <a:spAutoFit/>
          </a:bodyPr>
          <a:lstStyle/>
          <a:p>
            <a:r>
              <a:rPr lang="en-US" altLang="zh-CN" sz="1200" kern="0" dirty="0" smtClean="0">
                <a:latin typeface="宋体" panose="02010600030101010101" pitchFamily="2" charset="-122"/>
                <a:ea typeface="宋体" panose="02010600030101010101" pitchFamily="2" charset="-122"/>
                <a:cs typeface="+mn-ea"/>
              </a:rPr>
              <a:t>1. PASCAL </a:t>
            </a:r>
            <a:r>
              <a:rPr lang="en-US" altLang="zh-CN" sz="1200" kern="0" dirty="0">
                <a:latin typeface="宋体" panose="02010600030101010101" pitchFamily="2" charset="-122"/>
                <a:ea typeface="宋体" panose="02010600030101010101" pitchFamily="2" charset="-122"/>
                <a:cs typeface="+mn-ea"/>
              </a:rPr>
              <a:t>VOC 2010</a:t>
            </a:r>
            <a:r>
              <a:rPr lang="zh-CN" altLang="en-US" sz="1200" kern="0" dirty="0">
                <a:latin typeface="宋体" panose="02010600030101010101" pitchFamily="2" charset="-122"/>
                <a:ea typeface="宋体" panose="02010600030101010101" pitchFamily="2" charset="-122"/>
                <a:cs typeface="+mn-ea"/>
              </a:rPr>
              <a:t>测试集上实现了</a:t>
            </a:r>
            <a:r>
              <a:rPr lang="en-US" altLang="zh-CN" sz="1200" kern="0" dirty="0">
                <a:latin typeface="宋体" panose="02010600030101010101" pitchFamily="2" charset="-122"/>
                <a:ea typeface="宋体" panose="02010600030101010101" pitchFamily="2" charset="-122"/>
                <a:cs typeface="+mn-ea"/>
              </a:rPr>
              <a:t>53.7%</a:t>
            </a:r>
            <a:r>
              <a:rPr lang="zh-CN" altLang="en-US" sz="1200" kern="0" dirty="0">
                <a:latin typeface="宋体" panose="02010600030101010101" pitchFamily="2" charset="-122"/>
                <a:ea typeface="宋体" panose="02010600030101010101" pitchFamily="2" charset="-122"/>
                <a:cs typeface="+mn-ea"/>
              </a:rPr>
              <a:t>的</a:t>
            </a:r>
            <a:r>
              <a:rPr lang="en-US" altLang="zh-CN" sz="1200" kern="0" dirty="0" err="1">
                <a:latin typeface="宋体" panose="02010600030101010101" pitchFamily="2" charset="-122"/>
                <a:ea typeface="宋体" panose="02010600030101010101" pitchFamily="2" charset="-122"/>
                <a:cs typeface="+mn-ea"/>
              </a:rPr>
              <a:t>mAP</a:t>
            </a:r>
            <a:r>
              <a:rPr lang="zh-CN" altLang="en-US" sz="1200" kern="0" dirty="0">
                <a:latin typeface="宋体" panose="02010600030101010101" pitchFamily="2" charset="-122"/>
                <a:ea typeface="宋体" panose="02010600030101010101" pitchFamily="2" charset="-122"/>
                <a:cs typeface="+mn-ea"/>
              </a:rPr>
              <a:t>；</a:t>
            </a:r>
          </a:p>
        </p:txBody>
      </p:sp>
      <p:sp>
        <p:nvSpPr>
          <p:cNvPr id="14" name="矩形 13"/>
          <p:cNvSpPr/>
          <p:nvPr/>
        </p:nvSpPr>
        <p:spPr>
          <a:xfrm>
            <a:off x="2326730" y="4143884"/>
            <a:ext cx="4572000" cy="276999"/>
          </a:xfrm>
          <a:prstGeom prst="rect">
            <a:avLst/>
          </a:prstGeom>
        </p:spPr>
        <p:txBody>
          <a:bodyPr>
            <a:spAutoFit/>
          </a:bodyPr>
          <a:lstStyle/>
          <a:p>
            <a:r>
              <a:rPr lang="en-US" altLang="zh-CN" sz="1200" kern="0" dirty="0" smtClean="0">
                <a:latin typeface="宋体" panose="02010600030101010101" pitchFamily="2" charset="-122"/>
                <a:ea typeface="宋体" panose="02010600030101010101" pitchFamily="2" charset="-122"/>
                <a:cs typeface="+mn-ea"/>
              </a:rPr>
              <a:t>2. PASCAL </a:t>
            </a:r>
            <a:r>
              <a:rPr lang="en-US" altLang="zh-CN" sz="1200" kern="0" dirty="0">
                <a:latin typeface="宋体" panose="02010600030101010101" pitchFamily="2" charset="-122"/>
                <a:ea typeface="宋体" panose="02010600030101010101" pitchFamily="2" charset="-122"/>
                <a:cs typeface="+mn-ea"/>
              </a:rPr>
              <a:t>VOC 2012</a:t>
            </a:r>
            <a:r>
              <a:rPr lang="zh-CN" altLang="en-US" sz="1200" kern="0" dirty="0">
                <a:latin typeface="宋体" panose="02010600030101010101" pitchFamily="2" charset="-122"/>
                <a:ea typeface="宋体" panose="02010600030101010101" pitchFamily="2" charset="-122"/>
                <a:cs typeface="+mn-ea"/>
              </a:rPr>
              <a:t>测试集上实现了</a:t>
            </a:r>
            <a:r>
              <a:rPr lang="en-US" altLang="zh-CN" sz="1200" kern="0" dirty="0">
                <a:latin typeface="宋体" panose="02010600030101010101" pitchFamily="2" charset="-122"/>
                <a:ea typeface="宋体" panose="02010600030101010101" pitchFamily="2" charset="-122"/>
                <a:cs typeface="+mn-ea"/>
              </a:rPr>
              <a:t>53.3%</a:t>
            </a:r>
            <a:r>
              <a:rPr lang="zh-CN" altLang="en-US" sz="1200" kern="0" dirty="0">
                <a:latin typeface="宋体" panose="02010600030101010101" pitchFamily="2" charset="-122"/>
                <a:ea typeface="宋体" panose="02010600030101010101" pitchFamily="2" charset="-122"/>
                <a:cs typeface="+mn-ea"/>
              </a:rPr>
              <a:t>的</a:t>
            </a:r>
            <a:r>
              <a:rPr lang="en-US" altLang="zh-CN" sz="1200" kern="0" dirty="0" err="1">
                <a:latin typeface="宋体" panose="02010600030101010101" pitchFamily="2" charset="-122"/>
                <a:ea typeface="宋体" panose="02010600030101010101" pitchFamily="2" charset="-122"/>
                <a:cs typeface="+mn-ea"/>
              </a:rPr>
              <a:t>mAP</a:t>
            </a:r>
            <a:r>
              <a:rPr lang="zh-CN" altLang="en-US" sz="1200" kern="0" dirty="0">
                <a:latin typeface="宋体" panose="02010600030101010101" pitchFamily="2" charset="-122"/>
                <a:ea typeface="宋体" panose="02010600030101010101" pitchFamily="2" charset="-122"/>
                <a:cs typeface="+mn-ea"/>
              </a:rPr>
              <a:t>；</a:t>
            </a:r>
          </a:p>
        </p:txBody>
      </p:sp>
      <p:sp>
        <p:nvSpPr>
          <p:cNvPr id="16" name="矩形 15"/>
          <p:cNvSpPr/>
          <p:nvPr/>
        </p:nvSpPr>
        <p:spPr>
          <a:xfrm>
            <a:off x="2326730" y="4474537"/>
            <a:ext cx="5557638" cy="461665"/>
          </a:xfrm>
          <a:prstGeom prst="rect">
            <a:avLst/>
          </a:prstGeom>
        </p:spPr>
        <p:txBody>
          <a:bodyPr wrap="square">
            <a:spAutoFit/>
          </a:bodyPr>
          <a:lstStyle/>
          <a:p>
            <a:r>
              <a:rPr lang="en-US" altLang="zh-CN" sz="1200" kern="0" dirty="0" smtClean="0">
                <a:latin typeface="宋体" panose="02010600030101010101" pitchFamily="2" charset="-122"/>
                <a:ea typeface="宋体" panose="02010600030101010101" pitchFamily="2" charset="-122"/>
                <a:cs typeface="+mn-ea"/>
              </a:rPr>
              <a:t>3. </a:t>
            </a:r>
            <a:r>
              <a:rPr lang="zh-CN" altLang="en-US" sz="1200" kern="0" dirty="0" smtClean="0">
                <a:latin typeface="宋体" panose="02010600030101010101" pitchFamily="2" charset="-122"/>
                <a:ea typeface="宋体" panose="02010600030101010101" pitchFamily="2" charset="-122"/>
                <a:cs typeface="+mn-ea"/>
              </a:rPr>
              <a:t>计算</a:t>
            </a:r>
            <a:r>
              <a:rPr lang="en-US" altLang="zh-CN" sz="1200" kern="0" dirty="0">
                <a:latin typeface="宋体" panose="02010600030101010101" pitchFamily="2" charset="-122"/>
                <a:ea typeface="宋体" panose="02010600030101010101" pitchFamily="2" charset="-122"/>
                <a:cs typeface="+mn-ea"/>
              </a:rPr>
              <a:t>Region Proposals</a:t>
            </a:r>
            <a:r>
              <a:rPr lang="zh-CN" altLang="en-US" sz="1200" kern="0" dirty="0">
                <a:latin typeface="宋体" panose="02010600030101010101" pitchFamily="2" charset="-122"/>
                <a:ea typeface="宋体" panose="02010600030101010101" pitchFamily="2" charset="-122"/>
                <a:cs typeface="+mn-ea"/>
              </a:rPr>
              <a:t>和</a:t>
            </a:r>
            <a:r>
              <a:rPr lang="en-US" altLang="zh-CN" sz="1200" kern="0" dirty="0">
                <a:latin typeface="宋体" panose="02010600030101010101" pitchFamily="2" charset="-122"/>
                <a:ea typeface="宋体" panose="02010600030101010101" pitchFamily="2" charset="-122"/>
                <a:cs typeface="+mn-ea"/>
              </a:rPr>
              <a:t>features</a:t>
            </a:r>
            <a:r>
              <a:rPr lang="zh-CN" altLang="en-US" sz="1200" kern="0" dirty="0">
                <a:latin typeface="宋体" panose="02010600030101010101" pitchFamily="2" charset="-122"/>
                <a:ea typeface="宋体" panose="02010600030101010101" pitchFamily="2" charset="-122"/>
                <a:cs typeface="+mn-ea"/>
              </a:rPr>
              <a:t>平均所花时间：</a:t>
            </a:r>
            <a:r>
              <a:rPr lang="en-US" altLang="zh-CN" sz="1200" kern="0" dirty="0">
                <a:latin typeface="宋体" panose="02010600030101010101" pitchFamily="2" charset="-122"/>
                <a:ea typeface="宋体" panose="02010600030101010101" pitchFamily="2" charset="-122"/>
                <a:cs typeface="+mn-ea"/>
              </a:rPr>
              <a:t>13s/image on a GPU</a:t>
            </a:r>
            <a:r>
              <a:rPr lang="zh-CN" altLang="en-US" sz="1200" kern="0" dirty="0">
                <a:latin typeface="宋体" panose="02010600030101010101" pitchFamily="2" charset="-122"/>
                <a:ea typeface="宋体" panose="02010600030101010101" pitchFamily="2" charset="-122"/>
                <a:cs typeface="+mn-ea"/>
              </a:rPr>
              <a:t>；</a:t>
            </a:r>
            <a:r>
              <a:rPr lang="en-US" altLang="zh-CN" sz="1200" kern="0" dirty="0">
                <a:latin typeface="宋体" panose="02010600030101010101" pitchFamily="2" charset="-122"/>
                <a:ea typeface="宋体" panose="02010600030101010101" pitchFamily="2" charset="-122"/>
                <a:cs typeface="+mn-ea"/>
              </a:rPr>
              <a:t>53s/image on a CPU</a:t>
            </a:r>
            <a:r>
              <a:rPr lang="zh-CN" altLang="en-US" sz="1200" kern="0" dirty="0">
                <a:latin typeface="宋体" panose="02010600030101010101" pitchFamily="2" charset="-122"/>
                <a:ea typeface="宋体" panose="02010600030101010101" pitchFamily="2" charset="-122"/>
                <a:cs typeface="+mn-ea"/>
              </a:rPr>
              <a:t>。</a:t>
            </a:r>
          </a:p>
        </p:txBody>
      </p:sp>
      <p:sp>
        <p:nvSpPr>
          <p:cNvPr id="17" name="文本框 16"/>
          <p:cNvSpPr txBox="1"/>
          <p:nvPr/>
        </p:nvSpPr>
        <p:spPr>
          <a:xfrm>
            <a:off x="893885" y="4135983"/>
            <a:ext cx="1005403" cy="338554"/>
          </a:xfrm>
          <a:prstGeom prst="rect">
            <a:avLst/>
          </a:prstGeom>
          <a:noFill/>
        </p:spPr>
        <p:txBody>
          <a:bodyPr wrap="none" rtlCol="0">
            <a:spAutoFit/>
          </a:bodyPr>
          <a:lstStyle/>
          <a:p>
            <a:r>
              <a:rPr lang="zh-CN" altLang="en-US" sz="1600" b="1" kern="0" dirty="0">
                <a:solidFill>
                  <a:srgbClr val="005A9E"/>
                </a:solidFill>
                <a:cs typeface="+mn-ea"/>
              </a:rPr>
              <a:t>实验结果</a:t>
            </a:r>
          </a:p>
        </p:txBody>
      </p:sp>
    </p:spTree>
    <p:extLst>
      <p:ext uri="{BB962C8B-B14F-4D97-AF65-F5344CB8AC3E}">
        <p14:creationId xmlns:p14="http://schemas.microsoft.com/office/powerpoint/2010/main" val="147216756"/>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六边形 33"/>
          <p:cNvSpPr/>
          <p:nvPr/>
        </p:nvSpPr>
        <p:spPr>
          <a:xfrm>
            <a:off x="3113838" y="648782"/>
            <a:ext cx="5325506" cy="756084"/>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35" name="六边形 34"/>
          <p:cNvSpPr/>
          <p:nvPr/>
        </p:nvSpPr>
        <p:spPr>
          <a:xfrm>
            <a:off x="3773281" y="722614"/>
            <a:ext cx="4564456" cy="608420"/>
          </a:xfrm>
          <a:prstGeom prst="hexagon">
            <a:avLst/>
          </a:prstGeom>
          <a:solidFill>
            <a:schemeClr val="bg1">
              <a:lumMod val="6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36" name="六边形 35"/>
          <p:cNvSpPr/>
          <p:nvPr/>
        </p:nvSpPr>
        <p:spPr>
          <a:xfrm>
            <a:off x="3113838" y="1676240"/>
            <a:ext cx="5325506" cy="756084"/>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37" name="六边形 36"/>
          <p:cNvSpPr/>
          <p:nvPr/>
        </p:nvSpPr>
        <p:spPr>
          <a:xfrm>
            <a:off x="3773281" y="1750072"/>
            <a:ext cx="4564456" cy="608420"/>
          </a:xfrm>
          <a:prstGeom prst="hexagon">
            <a:avLst/>
          </a:prstGeom>
          <a:solidFill>
            <a:srgbClr val="005A9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38" name="六边形 37"/>
          <p:cNvSpPr/>
          <p:nvPr/>
        </p:nvSpPr>
        <p:spPr>
          <a:xfrm>
            <a:off x="3113838" y="2701010"/>
            <a:ext cx="5325506" cy="756084"/>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39" name="六边形 38"/>
          <p:cNvSpPr/>
          <p:nvPr/>
        </p:nvSpPr>
        <p:spPr>
          <a:xfrm>
            <a:off x="3773281" y="2774842"/>
            <a:ext cx="4564456" cy="608420"/>
          </a:xfrm>
          <a:prstGeom prst="hexagon">
            <a:avLst/>
          </a:prstGeom>
          <a:solidFill>
            <a:schemeClr val="bg1">
              <a:lumMod val="6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0" name="六边形 39"/>
          <p:cNvSpPr/>
          <p:nvPr/>
        </p:nvSpPr>
        <p:spPr>
          <a:xfrm>
            <a:off x="3113838" y="3727124"/>
            <a:ext cx="5325506" cy="756084"/>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1" name="六边形 40"/>
          <p:cNvSpPr/>
          <p:nvPr/>
        </p:nvSpPr>
        <p:spPr>
          <a:xfrm>
            <a:off x="3773281" y="3800956"/>
            <a:ext cx="4564456" cy="608420"/>
          </a:xfrm>
          <a:prstGeom prst="hexagon">
            <a:avLst/>
          </a:prstGeom>
          <a:solidFill>
            <a:srgbClr val="005A9E"/>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2" name="Rectangle 7"/>
          <p:cNvSpPr>
            <a:spLocks noChangeArrowheads="1"/>
          </p:cNvSpPr>
          <p:nvPr/>
        </p:nvSpPr>
        <p:spPr bwMode="auto">
          <a:xfrm>
            <a:off x="5141776" y="805558"/>
            <a:ext cx="3348372" cy="484748"/>
          </a:xfrm>
          <a:prstGeom prst="rect">
            <a:avLst/>
          </a:prstGeom>
          <a:noFill/>
          <a:ln w="9525">
            <a:noFill/>
            <a:miter lim="800000"/>
          </a:ln>
        </p:spPr>
        <p:txBody>
          <a:bodyPr wrap="square" lIns="68580" tIns="34290" rIns="68580" bIns="34290">
            <a:spAutoFit/>
          </a:bodyPr>
          <a:lstStyle/>
          <a:p>
            <a:pPr defTabSz="913924">
              <a:spcBef>
                <a:spcPts val="0"/>
              </a:spcBef>
              <a:spcAft>
                <a:spcPts val="0"/>
              </a:spcAft>
              <a:defRPr/>
            </a:pPr>
            <a:r>
              <a:rPr lang="zh-CN" altLang="en-US" sz="2700" b="1" kern="0" dirty="0" smtClean="0">
                <a:solidFill>
                  <a:schemeClr val="bg1"/>
                </a:solidFill>
                <a:cs typeface="+mn-ea"/>
                <a:sym typeface="+mn-lt"/>
              </a:rPr>
              <a:t>摘 要 分 析</a:t>
            </a:r>
            <a:endParaRPr lang="zh-CN" altLang="en-US" sz="2700" b="1" kern="0" dirty="0">
              <a:solidFill>
                <a:schemeClr val="bg1"/>
              </a:solidFill>
              <a:cs typeface="+mn-ea"/>
              <a:sym typeface="+mn-lt"/>
            </a:endParaRPr>
          </a:p>
        </p:txBody>
      </p:sp>
      <p:sp>
        <p:nvSpPr>
          <p:cNvPr id="43" name="Rectangle 7"/>
          <p:cNvSpPr>
            <a:spLocks noChangeArrowheads="1"/>
          </p:cNvSpPr>
          <p:nvPr/>
        </p:nvSpPr>
        <p:spPr bwMode="auto">
          <a:xfrm>
            <a:off x="5141776" y="1822321"/>
            <a:ext cx="3132348" cy="484748"/>
          </a:xfrm>
          <a:prstGeom prst="rect">
            <a:avLst/>
          </a:prstGeom>
          <a:noFill/>
          <a:ln w="9525">
            <a:noFill/>
            <a:miter lim="800000"/>
          </a:ln>
        </p:spPr>
        <p:txBody>
          <a:bodyPr wrap="square" lIns="68580" tIns="34290" rIns="68580" bIns="34290">
            <a:spAutoFit/>
          </a:bodyPr>
          <a:lstStyle/>
          <a:p>
            <a:pPr defTabSz="913924">
              <a:spcBef>
                <a:spcPts val="0"/>
              </a:spcBef>
              <a:spcAft>
                <a:spcPts val="0"/>
              </a:spcAft>
              <a:defRPr/>
            </a:pPr>
            <a:r>
              <a:rPr lang="zh-CN" altLang="en-US" sz="2700" b="1" kern="0" dirty="0" smtClean="0">
                <a:solidFill>
                  <a:schemeClr val="bg1"/>
                </a:solidFill>
                <a:cs typeface="+mn-ea"/>
                <a:sym typeface="+mn-lt"/>
              </a:rPr>
              <a:t>方 法 分 析</a:t>
            </a:r>
            <a:endParaRPr lang="zh-CN" altLang="en-US" sz="2700" b="1" kern="0" dirty="0">
              <a:solidFill>
                <a:schemeClr val="bg1"/>
              </a:solidFill>
              <a:cs typeface="+mn-ea"/>
              <a:sym typeface="+mn-lt"/>
            </a:endParaRPr>
          </a:p>
        </p:txBody>
      </p:sp>
      <p:sp>
        <p:nvSpPr>
          <p:cNvPr id="44" name="Rectangle 7"/>
          <p:cNvSpPr>
            <a:spLocks noChangeArrowheads="1"/>
          </p:cNvSpPr>
          <p:nvPr/>
        </p:nvSpPr>
        <p:spPr bwMode="auto">
          <a:xfrm>
            <a:off x="5141776" y="2833865"/>
            <a:ext cx="3348372" cy="484748"/>
          </a:xfrm>
          <a:prstGeom prst="rect">
            <a:avLst/>
          </a:prstGeom>
          <a:noFill/>
          <a:ln w="9525">
            <a:noFill/>
            <a:miter lim="800000"/>
          </a:ln>
        </p:spPr>
        <p:txBody>
          <a:bodyPr wrap="square" lIns="68580" tIns="34290" rIns="68580" bIns="34290">
            <a:spAutoFit/>
          </a:bodyPr>
          <a:lstStyle/>
          <a:p>
            <a:pPr defTabSz="913924">
              <a:spcBef>
                <a:spcPts val="0"/>
              </a:spcBef>
              <a:spcAft>
                <a:spcPts val="0"/>
              </a:spcAft>
              <a:defRPr/>
            </a:pPr>
            <a:r>
              <a:rPr lang="zh-CN" altLang="en-US" sz="2700" b="1" kern="0" dirty="0" smtClean="0">
                <a:solidFill>
                  <a:schemeClr val="bg1"/>
                </a:solidFill>
                <a:cs typeface="+mn-ea"/>
                <a:sym typeface="+mn-lt"/>
              </a:rPr>
              <a:t>实 验 过 程</a:t>
            </a:r>
            <a:endParaRPr lang="zh-CN" altLang="en-US" sz="2700" b="1" kern="0" dirty="0">
              <a:solidFill>
                <a:schemeClr val="bg1"/>
              </a:solidFill>
              <a:cs typeface="+mn-ea"/>
              <a:sym typeface="+mn-lt"/>
            </a:endParaRPr>
          </a:p>
        </p:txBody>
      </p:sp>
      <p:sp>
        <p:nvSpPr>
          <p:cNvPr id="45" name="Rectangle 7"/>
          <p:cNvSpPr>
            <a:spLocks noChangeArrowheads="1"/>
          </p:cNvSpPr>
          <p:nvPr/>
        </p:nvSpPr>
        <p:spPr bwMode="auto">
          <a:xfrm>
            <a:off x="4963333" y="3862792"/>
            <a:ext cx="3441701" cy="484748"/>
          </a:xfrm>
          <a:prstGeom prst="rect">
            <a:avLst/>
          </a:prstGeom>
          <a:noFill/>
          <a:ln w="9525">
            <a:noFill/>
            <a:miter lim="800000"/>
          </a:ln>
        </p:spPr>
        <p:txBody>
          <a:bodyPr wrap="square" lIns="68580" tIns="34290" rIns="68580" bIns="34290">
            <a:spAutoFit/>
          </a:bodyPr>
          <a:lstStyle/>
          <a:p>
            <a:pPr defTabSz="913924">
              <a:spcBef>
                <a:spcPts val="0"/>
              </a:spcBef>
              <a:spcAft>
                <a:spcPts val="0"/>
              </a:spcAft>
              <a:defRPr/>
            </a:pPr>
            <a:r>
              <a:rPr lang="zh-CN" altLang="en-US" sz="2700" b="1" kern="0" dirty="0" smtClean="0">
                <a:solidFill>
                  <a:schemeClr val="bg1"/>
                </a:solidFill>
                <a:cs typeface="+mn-ea"/>
                <a:sym typeface="+mn-lt"/>
              </a:rPr>
              <a:t>总 结 与 展 望</a:t>
            </a:r>
            <a:endParaRPr lang="zh-CN" altLang="en-US" sz="2700" b="1" kern="0" dirty="0">
              <a:solidFill>
                <a:schemeClr val="bg1"/>
              </a:solidFill>
              <a:cs typeface="+mn-ea"/>
              <a:sym typeface="+mn-lt"/>
            </a:endParaRPr>
          </a:p>
        </p:txBody>
      </p:sp>
      <p:sp>
        <p:nvSpPr>
          <p:cNvPr id="46" name="Freeform 5"/>
          <p:cNvSpPr/>
          <p:nvPr/>
        </p:nvSpPr>
        <p:spPr bwMode="auto">
          <a:xfrm>
            <a:off x="387999" y="1611844"/>
            <a:ext cx="2212496" cy="19609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65000"/>
            </a:schemeClr>
          </a:solidFill>
          <a:ln w="15875">
            <a:gradFill flip="none" rotWithShape="1">
              <a:gsLst>
                <a:gs pos="0">
                  <a:schemeClr val="bg1">
                    <a:lumMod val="65000"/>
                  </a:schemeClr>
                </a:gs>
                <a:gs pos="100000">
                  <a:schemeClr val="bg1"/>
                </a:gs>
              </a:gsLst>
              <a:lin ang="2700000" scaled="1"/>
              <a:tileRect/>
            </a:gradFill>
          </a:ln>
          <a:effectLst>
            <a:innerShdw blurRad="114300">
              <a:prstClr val="black"/>
            </a:innerShdw>
          </a:effectLst>
        </p:spPr>
        <p:txBody>
          <a:bodyPr vert="horz" wrap="square" lIns="68580" tIns="34290" rIns="68580" bIns="34290" numCol="1" anchor="t" anchorCtr="0" compatLnSpc="1"/>
          <a:lstStyle/>
          <a:p>
            <a:endParaRPr lang="zh-CN" altLang="en-US">
              <a:solidFill>
                <a:srgbClr val="005A9E"/>
              </a:solidFill>
              <a:cs typeface="+mn-ea"/>
              <a:sym typeface="+mn-lt"/>
            </a:endParaRPr>
          </a:p>
        </p:txBody>
      </p:sp>
      <p:sp>
        <p:nvSpPr>
          <p:cNvPr id="47" name="Freeform 5"/>
          <p:cNvSpPr/>
          <p:nvPr/>
        </p:nvSpPr>
        <p:spPr bwMode="auto">
          <a:xfrm>
            <a:off x="583259" y="1676240"/>
            <a:ext cx="2212496" cy="196091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61000"/>
                  <a:lumOff val="39000"/>
                </a:schemeClr>
              </a:gs>
              <a:gs pos="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266700" dist="203200" dir="6780000" algn="tl" rotWithShape="0">
              <a:prstClr val="black">
                <a:alpha val="40000"/>
              </a:prstClr>
            </a:outerShdw>
          </a:effectLst>
        </p:spPr>
        <p:txBody>
          <a:bodyPr vert="horz" wrap="square" lIns="68580" tIns="34290" rIns="68580" bIns="34290" numCol="1" anchor="t" anchorCtr="0" compatLnSpc="1"/>
          <a:lstStyle/>
          <a:p>
            <a:endParaRPr lang="zh-CN" altLang="en-US">
              <a:solidFill>
                <a:srgbClr val="005A9E"/>
              </a:solidFill>
              <a:cs typeface="+mn-ea"/>
              <a:sym typeface="+mn-lt"/>
            </a:endParaRPr>
          </a:p>
        </p:txBody>
      </p:sp>
      <p:sp>
        <p:nvSpPr>
          <p:cNvPr id="48" name="矩形 47"/>
          <p:cNvSpPr/>
          <p:nvPr/>
        </p:nvSpPr>
        <p:spPr>
          <a:xfrm>
            <a:off x="906326" y="2095871"/>
            <a:ext cx="1638756" cy="784808"/>
          </a:xfrm>
          <a:prstGeom prst="rect">
            <a:avLst/>
          </a:prstGeom>
        </p:spPr>
        <p:txBody>
          <a:bodyPr wrap="square" lIns="91418" tIns="45709" rIns="91418" bIns="45709">
            <a:spAutoFit/>
          </a:bodyPr>
          <a:lstStyle/>
          <a:p>
            <a:pPr defTabSz="933926">
              <a:spcBef>
                <a:spcPts val="0"/>
              </a:spcBef>
              <a:spcAft>
                <a:spcPts val="0"/>
              </a:spcAft>
              <a:defRPr/>
            </a:pPr>
            <a:r>
              <a:rPr lang="zh-CN" altLang="en-US" sz="4500" b="1" kern="0" dirty="0">
                <a:solidFill>
                  <a:srgbClr val="005A9E"/>
                </a:solidFill>
                <a:cs typeface="+mn-ea"/>
                <a:sym typeface="+mn-lt"/>
              </a:rPr>
              <a:t>目 录</a:t>
            </a:r>
          </a:p>
        </p:txBody>
      </p:sp>
      <p:sp>
        <p:nvSpPr>
          <p:cNvPr id="49" name="Rectangle 4"/>
          <p:cNvSpPr txBox="1">
            <a:spLocks noChangeArrowheads="1"/>
          </p:cNvSpPr>
          <p:nvPr/>
        </p:nvSpPr>
        <p:spPr bwMode="auto">
          <a:xfrm>
            <a:off x="938441" y="2797950"/>
            <a:ext cx="1480053" cy="3809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54" tIns="34277" rIns="68554" bIns="34277"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spcBef>
                <a:spcPts val="0"/>
              </a:spcBef>
              <a:spcAft>
                <a:spcPts val="0"/>
              </a:spcAft>
              <a:defRPr/>
            </a:pPr>
            <a:r>
              <a:rPr lang="en-US" altLang="zh-CN" sz="1800" kern="0" dirty="0">
                <a:solidFill>
                  <a:srgbClr val="005A9E"/>
                </a:solidFill>
                <a:latin typeface="+mn-lt"/>
                <a:ea typeface="+mn-ea"/>
                <a:cs typeface="+mn-ea"/>
                <a:sym typeface="+mn-lt"/>
              </a:rPr>
              <a:t>CONTENTS</a:t>
            </a:r>
            <a:endParaRPr lang="zh-CN" altLang="en-US" sz="1800" kern="0" dirty="0">
              <a:solidFill>
                <a:srgbClr val="005A9E"/>
              </a:solidFill>
              <a:latin typeface="+mn-lt"/>
              <a:ea typeface="+mn-ea"/>
              <a:cs typeface="+mn-ea"/>
              <a:sym typeface="+mn-lt"/>
            </a:endParaRPr>
          </a:p>
        </p:txBody>
      </p:sp>
      <p:grpSp>
        <p:nvGrpSpPr>
          <p:cNvPr id="50" name="组合 49"/>
          <p:cNvGrpSpPr/>
          <p:nvPr/>
        </p:nvGrpSpPr>
        <p:grpSpPr>
          <a:xfrm rot="16200000">
            <a:off x="3347739" y="531942"/>
            <a:ext cx="851086" cy="960278"/>
            <a:chOff x="8439634" y="3544648"/>
            <a:chExt cx="1611146" cy="1817848"/>
          </a:xfrm>
        </p:grpSpPr>
        <p:sp>
          <p:nvSpPr>
            <p:cNvPr id="51"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52"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5A9E"/>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53" name="Rectangle 7"/>
          <p:cNvSpPr>
            <a:spLocks noChangeArrowheads="1"/>
          </p:cNvSpPr>
          <p:nvPr/>
        </p:nvSpPr>
        <p:spPr bwMode="auto">
          <a:xfrm>
            <a:off x="3607852" y="796038"/>
            <a:ext cx="330860" cy="484748"/>
          </a:xfrm>
          <a:prstGeom prst="rect">
            <a:avLst/>
          </a:prstGeom>
          <a:noFill/>
          <a:ln w="9525">
            <a:noFill/>
            <a:miter lim="800000"/>
          </a:ln>
        </p:spPr>
        <p:txBody>
          <a:bodyPr wrap="none" lIns="68580" tIns="34290" rIns="68580" bIns="34290">
            <a:spAutoFit/>
          </a:bodyPr>
          <a:lstStyle/>
          <a:p>
            <a:r>
              <a:rPr lang="en-US" altLang="zh-CN" sz="2700" b="1" dirty="0">
                <a:solidFill>
                  <a:schemeClr val="bg1"/>
                </a:solidFill>
                <a:cs typeface="+mn-ea"/>
                <a:sym typeface="+mn-lt"/>
              </a:rPr>
              <a:t>1</a:t>
            </a:r>
            <a:endParaRPr lang="zh-CN" altLang="en-US" sz="2700" b="1" dirty="0">
              <a:solidFill>
                <a:schemeClr val="bg1"/>
              </a:solidFill>
              <a:cs typeface="+mn-ea"/>
              <a:sym typeface="+mn-lt"/>
            </a:endParaRPr>
          </a:p>
        </p:txBody>
      </p:sp>
      <p:grpSp>
        <p:nvGrpSpPr>
          <p:cNvPr id="54" name="组合 53"/>
          <p:cNvGrpSpPr/>
          <p:nvPr/>
        </p:nvGrpSpPr>
        <p:grpSpPr>
          <a:xfrm rot="16200000">
            <a:off x="3347739" y="1559400"/>
            <a:ext cx="851086" cy="960278"/>
            <a:chOff x="8439634" y="3544648"/>
            <a:chExt cx="1611146" cy="1817848"/>
          </a:xfrm>
        </p:grpSpPr>
        <p:sp>
          <p:nvSpPr>
            <p:cNvPr id="55"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56"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65000"/>
              </a:schemeClr>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grpSp>
        <p:nvGrpSpPr>
          <p:cNvPr id="57" name="组合 56"/>
          <p:cNvGrpSpPr/>
          <p:nvPr/>
        </p:nvGrpSpPr>
        <p:grpSpPr>
          <a:xfrm rot="16200000">
            <a:off x="3347739" y="2584170"/>
            <a:ext cx="851086" cy="960278"/>
            <a:chOff x="8439634" y="3544648"/>
            <a:chExt cx="1611146" cy="1817848"/>
          </a:xfrm>
        </p:grpSpPr>
        <p:sp>
          <p:nvSpPr>
            <p:cNvPr id="58"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59"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5A9E"/>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grpSp>
        <p:nvGrpSpPr>
          <p:cNvPr id="60" name="组合 59"/>
          <p:cNvGrpSpPr/>
          <p:nvPr/>
        </p:nvGrpSpPr>
        <p:grpSpPr>
          <a:xfrm rot="16200000">
            <a:off x="3347739" y="3610284"/>
            <a:ext cx="851086" cy="960278"/>
            <a:chOff x="8439634" y="3544648"/>
            <a:chExt cx="1611146" cy="1817848"/>
          </a:xfrm>
        </p:grpSpPr>
        <p:sp>
          <p:nvSpPr>
            <p:cNvPr id="61" name="Freeform 5"/>
            <p:cNvSpPr/>
            <p:nvPr/>
          </p:nvSpPr>
          <p:spPr bwMode="auto">
            <a:xfrm rot="5400000">
              <a:off x="8336283" y="3647999"/>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91440" tIns="45720" rIns="91440" bIns="45720" numCol="1" anchor="t" anchorCtr="0" compatLnSpc="1"/>
            <a:lstStyle/>
            <a:p>
              <a:endParaRPr lang="zh-CN" altLang="en-US">
                <a:solidFill>
                  <a:prstClr val="black"/>
                </a:solidFill>
                <a:cs typeface="+mn-ea"/>
                <a:sym typeface="+mn-lt"/>
              </a:endParaRPr>
            </a:p>
          </p:txBody>
        </p:sp>
        <p:sp>
          <p:nvSpPr>
            <p:cNvPr id="62" name="Freeform 5"/>
            <p:cNvSpPr/>
            <p:nvPr/>
          </p:nvSpPr>
          <p:spPr bwMode="auto">
            <a:xfrm rot="5400000">
              <a:off x="8582835" y="3866516"/>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lumMod val="65000"/>
              </a:schemeClr>
            </a:solidFill>
            <a:ln w="15875">
              <a:gradFill flip="none" rotWithShape="1">
                <a:gsLst>
                  <a:gs pos="0">
                    <a:schemeClr val="bg1">
                      <a:lumMod val="65000"/>
                    </a:schemeClr>
                  </a:gs>
                  <a:gs pos="100000">
                    <a:schemeClr val="bg1"/>
                  </a:gs>
                </a:gsLst>
                <a:lin ang="2700000" scaled="1"/>
                <a:tileRect/>
              </a:gradFill>
            </a:ln>
            <a:effectLst>
              <a:innerShdw blurRad="50800" dist="25400" dir="13500000">
                <a:prstClr val="black">
                  <a:alpha val="50000"/>
                </a:prstClr>
              </a:innerShdw>
            </a:effectLst>
          </p:spPr>
          <p:txBody>
            <a:bodyPr vert="horz" wrap="square" lIns="91440" tIns="45720" rIns="91440" bIns="45720" numCol="1" anchor="t" anchorCtr="0" compatLnSpc="1"/>
            <a:lstStyle/>
            <a:p>
              <a:endParaRPr lang="zh-CN" altLang="en-US">
                <a:solidFill>
                  <a:prstClr val="black"/>
                </a:solidFill>
                <a:cs typeface="+mn-ea"/>
                <a:sym typeface="+mn-lt"/>
              </a:endParaRPr>
            </a:p>
          </p:txBody>
        </p:sp>
      </p:grpSp>
      <p:sp>
        <p:nvSpPr>
          <p:cNvPr id="63" name="Rectangle 7"/>
          <p:cNvSpPr>
            <a:spLocks noChangeArrowheads="1"/>
          </p:cNvSpPr>
          <p:nvPr/>
        </p:nvSpPr>
        <p:spPr bwMode="auto">
          <a:xfrm>
            <a:off x="3607852" y="1811908"/>
            <a:ext cx="330860" cy="484748"/>
          </a:xfrm>
          <a:prstGeom prst="rect">
            <a:avLst/>
          </a:prstGeom>
          <a:noFill/>
          <a:ln w="9525">
            <a:noFill/>
            <a:miter lim="800000"/>
          </a:ln>
        </p:spPr>
        <p:txBody>
          <a:bodyPr wrap="none" lIns="68580" tIns="34290" rIns="68580" bIns="34290">
            <a:spAutoFit/>
          </a:bodyPr>
          <a:lstStyle/>
          <a:p>
            <a:r>
              <a:rPr lang="en-US" altLang="zh-CN" sz="2700" b="1" dirty="0">
                <a:solidFill>
                  <a:schemeClr val="bg1"/>
                </a:solidFill>
                <a:cs typeface="+mn-ea"/>
                <a:sym typeface="+mn-lt"/>
              </a:rPr>
              <a:t>2</a:t>
            </a:r>
            <a:endParaRPr lang="zh-CN" altLang="en-US" sz="2700" b="1" dirty="0">
              <a:solidFill>
                <a:schemeClr val="bg1"/>
              </a:solidFill>
              <a:cs typeface="+mn-ea"/>
              <a:sym typeface="+mn-lt"/>
            </a:endParaRPr>
          </a:p>
        </p:txBody>
      </p:sp>
      <p:sp>
        <p:nvSpPr>
          <p:cNvPr id="64" name="Rectangle 7"/>
          <p:cNvSpPr>
            <a:spLocks noChangeArrowheads="1"/>
          </p:cNvSpPr>
          <p:nvPr/>
        </p:nvSpPr>
        <p:spPr bwMode="auto">
          <a:xfrm>
            <a:off x="3607852" y="2821935"/>
            <a:ext cx="330860" cy="484748"/>
          </a:xfrm>
          <a:prstGeom prst="rect">
            <a:avLst/>
          </a:prstGeom>
          <a:noFill/>
          <a:ln w="9525">
            <a:noFill/>
            <a:miter lim="800000"/>
          </a:ln>
        </p:spPr>
        <p:txBody>
          <a:bodyPr wrap="none" lIns="68580" tIns="34290" rIns="68580" bIns="34290">
            <a:spAutoFit/>
          </a:bodyPr>
          <a:lstStyle/>
          <a:p>
            <a:r>
              <a:rPr lang="en-US" altLang="zh-CN" sz="2700" b="1" dirty="0">
                <a:solidFill>
                  <a:schemeClr val="bg1"/>
                </a:solidFill>
                <a:cs typeface="+mn-ea"/>
                <a:sym typeface="+mn-lt"/>
              </a:rPr>
              <a:t>3</a:t>
            </a:r>
            <a:endParaRPr lang="zh-CN" altLang="en-US" sz="2700" b="1" dirty="0">
              <a:solidFill>
                <a:schemeClr val="bg1"/>
              </a:solidFill>
              <a:cs typeface="+mn-ea"/>
              <a:sym typeface="+mn-lt"/>
            </a:endParaRPr>
          </a:p>
        </p:txBody>
      </p:sp>
      <p:sp>
        <p:nvSpPr>
          <p:cNvPr id="65" name="Rectangle 7"/>
          <p:cNvSpPr>
            <a:spLocks noChangeArrowheads="1"/>
          </p:cNvSpPr>
          <p:nvPr/>
        </p:nvSpPr>
        <p:spPr bwMode="auto">
          <a:xfrm>
            <a:off x="3607852" y="3848049"/>
            <a:ext cx="330860" cy="484748"/>
          </a:xfrm>
          <a:prstGeom prst="rect">
            <a:avLst/>
          </a:prstGeom>
          <a:noFill/>
          <a:ln w="9525">
            <a:noFill/>
            <a:miter lim="800000"/>
          </a:ln>
        </p:spPr>
        <p:txBody>
          <a:bodyPr wrap="none" lIns="68580" tIns="34290" rIns="68580" bIns="34290">
            <a:spAutoFit/>
          </a:bodyPr>
          <a:lstStyle/>
          <a:p>
            <a:r>
              <a:rPr lang="en-US" altLang="zh-CN" sz="2700" b="1" dirty="0">
                <a:solidFill>
                  <a:schemeClr val="bg1"/>
                </a:solidFill>
                <a:cs typeface="+mn-ea"/>
                <a:sym typeface="+mn-lt"/>
              </a:rPr>
              <a:t>4</a:t>
            </a:r>
            <a:endParaRPr lang="zh-CN" altLang="en-US" sz="2700" b="1" dirty="0">
              <a:solidFill>
                <a:schemeClr val="bg1"/>
              </a:solidFill>
              <a:cs typeface="+mn-ea"/>
              <a:sym typeface="+mn-lt"/>
            </a:endParaRPr>
          </a:p>
        </p:txBody>
      </p:sp>
    </p:spTree>
    <p:extLst>
      <p:ext uri="{BB962C8B-B14F-4D97-AF65-F5344CB8AC3E}">
        <p14:creationId xmlns:p14="http://schemas.microsoft.com/office/powerpoint/2010/main" val="1894887770"/>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31" presetClass="entr" presetSubtype="0" fill="hold" grpId="0" nodeType="after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1000" fill="hold"/>
                                        <p:tgtEl>
                                          <p:spTgt spid="47"/>
                                        </p:tgtEl>
                                        <p:attrNameLst>
                                          <p:attrName>ppt_w</p:attrName>
                                        </p:attrNameLst>
                                      </p:cBhvr>
                                      <p:tavLst>
                                        <p:tav tm="0">
                                          <p:val>
                                            <p:fltVal val="0"/>
                                          </p:val>
                                        </p:tav>
                                        <p:tav tm="100000">
                                          <p:val>
                                            <p:strVal val="#ppt_w"/>
                                          </p:val>
                                        </p:tav>
                                      </p:tavLst>
                                    </p:anim>
                                    <p:anim calcmode="lin" valueType="num">
                                      <p:cBhvr>
                                        <p:cTn id="14" dur="1000" fill="hold"/>
                                        <p:tgtEl>
                                          <p:spTgt spid="47"/>
                                        </p:tgtEl>
                                        <p:attrNameLst>
                                          <p:attrName>ppt_h</p:attrName>
                                        </p:attrNameLst>
                                      </p:cBhvr>
                                      <p:tavLst>
                                        <p:tav tm="0">
                                          <p:val>
                                            <p:fltVal val="0"/>
                                          </p:val>
                                        </p:tav>
                                        <p:tav tm="100000">
                                          <p:val>
                                            <p:strVal val="#ppt_h"/>
                                          </p:val>
                                        </p:tav>
                                      </p:tavLst>
                                    </p:anim>
                                    <p:anim calcmode="lin" valueType="num">
                                      <p:cBhvr>
                                        <p:cTn id="15" dur="1000" fill="hold"/>
                                        <p:tgtEl>
                                          <p:spTgt spid="47"/>
                                        </p:tgtEl>
                                        <p:attrNameLst>
                                          <p:attrName>style.rotation</p:attrName>
                                        </p:attrNameLst>
                                      </p:cBhvr>
                                      <p:tavLst>
                                        <p:tav tm="0">
                                          <p:val>
                                            <p:fltVal val="90"/>
                                          </p:val>
                                        </p:tav>
                                        <p:tav tm="100000">
                                          <p:val>
                                            <p:fltVal val="0"/>
                                          </p:val>
                                        </p:tav>
                                      </p:tavLst>
                                    </p:anim>
                                    <p:animEffect transition="in" filter="fade">
                                      <p:cBhvr>
                                        <p:cTn id="16" dur="1000"/>
                                        <p:tgtEl>
                                          <p:spTgt spid="47"/>
                                        </p:tgtEl>
                                      </p:cBhvr>
                                    </p:animEffect>
                                  </p:childTnLst>
                                </p:cTn>
                              </p:par>
                            </p:childTnLst>
                          </p:cTn>
                        </p:par>
                        <p:par>
                          <p:cTn id="17" fill="hold">
                            <p:stCondLst>
                              <p:cond delay="1500"/>
                            </p:stCondLst>
                            <p:childTnLst>
                              <p:par>
                                <p:cTn id="18" presetID="31" presetClass="entr" presetSubtype="0" fill="hold" grpId="0" nodeType="after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p:cTn id="20" dur="1000" fill="hold"/>
                                        <p:tgtEl>
                                          <p:spTgt spid="48"/>
                                        </p:tgtEl>
                                        <p:attrNameLst>
                                          <p:attrName>ppt_w</p:attrName>
                                        </p:attrNameLst>
                                      </p:cBhvr>
                                      <p:tavLst>
                                        <p:tav tm="0">
                                          <p:val>
                                            <p:fltVal val="0"/>
                                          </p:val>
                                        </p:tav>
                                        <p:tav tm="100000">
                                          <p:val>
                                            <p:strVal val="#ppt_w"/>
                                          </p:val>
                                        </p:tav>
                                      </p:tavLst>
                                    </p:anim>
                                    <p:anim calcmode="lin" valueType="num">
                                      <p:cBhvr>
                                        <p:cTn id="21" dur="1000" fill="hold"/>
                                        <p:tgtEl>
                                          <p:spTgt spid="48"/>
                                        </p:tgtEl>
                                        <p:attrNameLst>
                                          <p:attrName>ppt_h</p:attrName>
                                        </p:attrNameLst>
                                      </p:cBhvr>
                                      <p:tavLst>
                                        <p:tav tm="0">
                                          <p:val>
                                            <p:fltVal val="0"/>
                                          </p:val>
                                        </p:tav>
                                        <p:tav tm="100000">
                                          <p:val>
                                            <p:strVal val="#ppt_h"/>
                                          </p:val>
                                        </p:tav>
                                      </p:tavLst>
                                    </p:anim>
                                    <p:anim calcmode="lin" valueType="num">
                                      <p:cBhvr>
                                        <p:cTn id="22" dur="1000" fill="hold"/>
                                        <p:tgtEl>
                                          <p:spTgt spid="48"/>
                                        </p:tgtEl>
                                        <p:attrNameLst>
                                          <p:attrName>style.rotation</p:attrName>
                                        </p:attrNameLst>
                                      </p:cBhvr>
                                      <p:tavLst>
                                        <p:tav tm="0">
                                          <p:val>
                                            <p:fltVal val="90"/>
                                          </p:val>
                                        </p:tav>
                                        <p:tav tm="100000">
                                          <p:val>
                                            <p:fltVal val="0"/>
                                          </p:val>
                                        </p:tav>
                                      </p:tavLst>
                                    </p:anim>
                                    <p:animEffect transition="in" filter="fade">
                                      <p:cBhvr>
                                        <p:cTn id="23" dur="1000"/>
                                        <p:tgtEl>
                                          <p:spTgt spid="48"/>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p:cTn id="27" dur="500" fill="hold"/>
                                        <p:tgtEl>
                                          <p:spTgt spid="49"/>
                                        </p:tgtEl>
                                        <p:attrNameLst>
                                          <p:attrName>ppt_w</p:attrName>
                                        </p:attrNameLst>
                                      </p:cBhvr>
                                      <p:tavLst>
                                        <p:tav tm="0">
                                          <p:val>
                                            <p:fltVal val="0"/>
                                          </p:val>
                                        </p:tav>
                                        <p:tav tm="100000">
                                          <p:val>
                                            <p:strVal val="#ppt_w"/>
                                          </p:val>
                                        </p:tav>
                                      </p:tavLst>
                                    </p:anim>
                                    <p:anim calcmode="lin" valueType="num">
                                      <p:cBhvr>
                                        <p:cTn id="28" dur="500" fill="hold"/>
                                        <p:tgtEl>
                                          <p:spTgt spid="49"/>
                                        </p:tgtEl>
                                        <p:attrNameLst>
                                          <p:attrName>ppt_h</p:attrName>
                                        </p:attrNameLst>
                                      </p:cBhvr>
                                      <p:tavLst>
                                        <p:tav tm="0">
                                          <p:val>
                                            <p:fltVal val="0"/>
                                          </p:val>
                                        </p:tav>
                                        <p:tav tm="100000">
                                          <p:val>
                                            <p:strVal val="#ppt_h"/>
                                          </p:val>
                                        </p:tav>
                                      </p:tavLst>
                                    </p:anim>
                                    <p:animEffect transition="in" filter="fade">
                                      <p:cBhvr>
                                        <p:cTn id="29" dur="500"/>
                                        <p:tgtEl>
                                          <p:spTgt spid="49"/>
                                        </p:tgtEl>
                                      </p:cBhvr>
                                    </p:animEffect>
                                  </p:childTnLst>
                                </p:cTn>
                              </p:par>
                            </p:childTnLst>
                          </p:cTn>
                        </p:par>
                        <p:par>
                          <p:cTn id="30" fill="hold">
                            <p:stCondLst>
                              <p:cond delay="3000"/>
                            </p:stCondLst>
                            <p:childTnLst>
                              <p:par>
                                <p:cTn id="31" presetID="2" presetClass="entr" presetSubtype="8" fill="hold" nodeType="afterEffect">
                                  <p:stCondLst>
                                    <p:cond delay="0"/>
                                  </p:stCondLst>
                                  <p:childTnLst>
                                    <p:set>
                                      <p:cBhvr>
                                        <p:cTn id="32" dur="1" fill="hold">
                                          <p:stCondLst>
                                            <p:cond delay="0"/>
                                          </p:stCondLst>
                                        </p:cTn>
                                        <p:tgtEl>
                                          <p:spTgt spid="50"/>
                                        </p:tgtEl>
                                        <p:attrNameLst>
                                          <p:attrName>style.visibility</p:attrName>
                                        </p:attrNameLst>
                                      </p:cBhvr>
                                      <p:to>
                                        <p:strVal val="visible"/>
                                      </p:to>
                                    </p:set>
                                    <p:anim calcmode="lin" valueType="num">
                                      <p:cBhvr additive="base">
                                        <p:cTn id="33" dur="500" fill="hold"/>
                                        <p:tgtEl>
                                          <p:spTgt spid="50"/>
                                        </p:tgtEl>
                                        <p:attrNameLst>
                                          <p:attrName>ppt_x</p:attrName>
                                        </p:attrNameLst>
                                      </p:cBhvr>
                                      <p:tavLst>
                                        <p:tav tm="0">
                                          <p:val>
                                            <p:strVal val="0-#ppt_w/2"/>
                                          </p:val>
                                        </p:tav>
                                        <p:tav tm="100000">
                                          <p:val>
                                            <p:strVal val="#ppt_x"/>
                                          </p:val>
                                        </p:tav>
                                      </p:tavLst>
                                    </p:anim>
                                    <p:anim calcmode="lin" valueType="num">
                                      <p:cBhvr additive="base">
                                        <p:cTn id="34" dur="500" fill="hold"/>
                                        <p:tgtEl>
                                          <p:spTgt spid="50"/>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1+#ppt_w/2"/>
                                          </p:val>
                                        </p:tav>
                                        <p:tav tm="100000">
                                          <p:val>
                                            <p:strVal val="#ppt_x"/>
                                          </p:val>
                                        </p:tav>
                                      </p:tavLst>
                                    </p:anim>
                                    <p:anim calcmode="lin" valueType="num">
                                      <p:cBhvr additive="base">
                                        <p:cTn id="38" dur="500" fill="hold"/>
                                        <p:tgtEl>
                                          <p:spTgt spid="34"/>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41" presetClass="entr" presetSubtype="0" fill="hold" grpId="0" nodeType="afterEffect">
                                  <p:stCondLst>
                                    <p:cond delay="0"/>
                                  </p:stCondLst>
                                  <p:iterate type="lt">
                                    <p:tmPct val="10000"/>
                                  </p:iterate>
                                  <p:childTnLst>
                                    <p:set>
                                      <p:cBhvr>
                                        <p:cTn id="41" dur="1" fill="hold">
                                          <p:stCondLst>
                                            <p:cond delay="0"/>
                                          </p:stCondLst>
                                        </p:cTn>
                                        <p:tgtEl>
                                          <p:spTgt spid="53"/>
                                        </p:tgtEl>
                                        <p:attrNameLst>
                                          <p:attrName>style.visibility</p:attrName>
                                        </p:attrNameLst>
                                      </p:cBhvr>
                                      <p:to>
                                        <p:strVal val="visible"/>
                                      </p:to>
                                    </p:set>
                                    <p:anim calcmode="lin" valueType="num">
                                      <p:cBhvr>
                                        <p:cTn id="42"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53"/>
                                        </p:tgtEl>
                                        <p:attrNameLst>
                                          <p:attrName>ppt_y</p:attrName>
                                        </p:attrNameLst>
                                      </p:cBhvr>
                                      <p:tavLst>
                                        <p:tav tm="0">
                                          <p:val>
                                            <p:strVal val="#ppt_y"/>
                                          </p:val>
                                        </p:tav>
                                        <p:tav tm="100000">
                                          <p:val>
                                            <p:strVal val="#ppt_y"/>
                                          </p:val>
                                        </p:tav>
                                      </p:tavLst>
                                    </p:anim>
                                    <p:anim calcmode="lin" valueType="num">
                                      <p:cBhvr>
                                        <p:cTn id="44"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53"/>
                                        </p:tgtEl>
                                      </p:cBhvr>
                                    </p:animEffect>
                                  </p:childTnLst>
                                </p:cTn>
                              </p:par>
                            </p:childTnLst>
                          </p:cTn>
                        </p:par>
                        <p:par>
                          <p:cTn id="47" fill="hold">
                            <p:stCondLst>
                              <p:cond delay="4000"/>
                            </p:stCondLst>
                            <p:childTnLst>
                              <p:par>
                                <p:cTn id="48" presetID="14" presetClass="entr" presetSubtype="1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randombar(horizontal)">
                                      <p:cBhvr>
                                        <p:cTn id="50" dur="500"/>
                                        <p:tgtEl>
                                          <p:spTgt spid="35"/>
                                        </p:tgtEl>
                                      </p:cBhvr>
                                    </p:animEffect>
                                  </p:childTnLst>
                                </p:cTn>
                              </p:par>
                            </p:childTnLst>
                          </p:cTn>
                        </p:par>
                        <p:par>
                          <p:cTn id="51" fill="hold">
                            <p:stCondLst>
                              <p:cond delay="450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42"/>
                                        </p:tgtEl>
                                        <p:attrNameLst>
                                          <p:attrName>style.visibility</p:attrName>
                                        </p:attrNameLst>
                                      </p:cBhvr>
                                      <p:to>
                                        <p:strVal val="visible"/>
                                      </p:to>
                                    </p:set>
                                    <p:anim calcmode="lin" valueType="num">
                                      <p:cBhvr>
                                        <p:cTn id="54" dur="500" fill="hold"/>
                                        <p:tgtEl>
                                          <p:spTgt spid="42"/>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42"/>
                                        </p:tgtEl>
                                        <p:attrNameLst>
                                          <p:attrName>ppt_y</p:attrName>
                                        </p:attrNameLst>
                                      </p:cBhvr>
                                      <p:tavLst>
                                        <p:tav tm="0">
                                          <p:val>
                                            <p:strVal val="#ppt_y"/>
                                          </p:val>
                                        </p:tav>
                                        <p:tav tm="100000">
                                          <p:val>
                                            <p:strVal val="#ppt_y"/>
                                          </p:val>
                                        </p:tav>
                                      </p:tavLst>
                                    </p:anim>
                                    <p:anim calcmode="lin" valueType="num">
                                      <p:cBhvr>
                                        <p:cTn id="56" dur="500" fill="hold"/>
                                        <p:tgtEl>
                                          <p:spTgt spid="42"/>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42"/>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42"/>
                                        </p:tgtEl>
                                      </p:cBhvr>
                                    </p:animEffect>
                                  </p:childTnLst>
                                </p:cTn>
                              </p:par>
                            </p:childTnLst>
                          </p:cTn>
                        </p:par>
                        <p:par>
                          <p:cTn id="59" fill="hold">
                            <p:stCondLst>
                              <p:cond delay="5150"/>
                            </p:stCondLst>
                            <p:childTnLst>
                              <p:par>
                                <p:cTn id="60" presetID="2" presetClass="entr" presetSubtype="8" fill="hold" nodeType="afterEffect">
                                  <p:stCondLst>
                                    <p:cond delay="0"/>
                                  </p:stCondLst>
                                  <p:childTnLst>
                                    <p:set>
                                      <p:cBhvr>
                                        <p:cTn id="61" dur="1" fill="hold">
                                          <p:stCondLst>
                                            <p:cond delay="0"/>
                                          </p:stCondLst>
                                        </p:cTn>
                                        <p:tgtEl>
                                          <p:spTgt spid="54"/>
                                        </p:tgtEl>
                                        <p:attrNameLst>
                                          <p:attrName>style.visibility</p:attrName>
                                        </p:attrNameLst>
                                      </p:cBhvr>
                                      <p:to>
                                        <p:strVal val="visible"/>
                                      </p:to>
                                    </p:set>
                                    <p:anim calcmode="lin" valueType="num">
                                      <p:cBhvr additive="base">
                                        <p:cTn id="62" dur="500" fill="hold"/>
                                        <p:tgtEl>
                                          <p:spTgt spid="54"/>
                                        </p:tgtEl>
                                        <p:attrNameLst>
                                          <p:attrName>ppt_x</p:attrName>
                                        </p:attrNameLst>
                                      </p:cBhvr>
                                      <p:tavLst>
                                        <p:tav tm="0">
                                          <p:val>
                                            <p:strVal val="0-#ppt_w/2"/>
                                          </p:val>
                                        </p:tav>
                                        <p:tav tm="100000">
                                          <p:val>
                                            <p:strVal val="#ppt_x"/>
                                          </p:val>
                                        </p:tav>
                                      </p:tavLst>
                                    </p:anim>
                                    <p:anim calcmode="lin" valueType="num">
                                      <p:cBhvr additive="base">
                                        <p:cTn id="63" dur="500" fill="hold"/>
                                        <p:tgtEl>
                                          <p:spTgt spid="54"/>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 calcmode="lin" valueType="num">
                                      <p:cBhvr additive="base">
                                        <p:cTn id="66" dur="500" fill="hold"/>
                                        <p:tgtEl>
                                          <p:spTgt spid="36"/>
                                        </p:tgtEl>
                                        <p:attrNameLst>
                                          <p:attrName>ppt_x</p:attrName>
                                        </p:attrNameLst>
                                      </p:cBhvr>
                                      <p:tavLst>
                                        <p:tav tm="0">
                                          <p:val>
                                            <p:strVal val="1+#ppt_w/2"/>
                                          </p:val>
                                        </p:tav>
                                        <p:tav tm="100000">
                                          <p:val>
                                            <p:strVal val="#ppt_x"/>
                                          </p:val>
                                        </p:tav>
                                      </p:tavLst>
                                    </p:anim>
                                    <p:anim calcmode="lin" valueType="num">
                                      <p:cBhvr additive="base">
                                        <p:cTn id="67" dur="500" fill="hold"/>
                                        <p:tgtEl>
                                          <p:spTgt spid="36"/>
                                        </p:tgtEl>
                                        <p:attrNameLst>
                                          <p:attrName>ppt_y</p:attrName>
                                        </p:attrNameLst>
                                      </p:cBhvr>
                                      <p:tavLst>
                                        <p:tav tm="0">
                                          <p:val>
                                            <p:strVal val="#ppt_y"/>
                                          </p:val>
                                        </p:tav>
                                        <p:tav tm="100000">
                                          <p:val>
                                            <p:strVal val="#ppt_y"/>
                                          </p:val>
                                        </p:tav>
                                      </p:tavLst>
                                    </p:anim>
                                  </p:childTnLst>
                                </p:cTn>
                              </p:par>
                            </p:childTnLst>
                          </p:cTn>
                        </p:par>
                        <p:par>
                          <p:cTn id="68" fill="hold">
                            <p:stCondLst>
                              <p:cond delay="5650"/>
                            </p:stCondLst>
                            <p:childTnLst>
                              <p:par>
                                <p:cTn id="69" presetID="41" presetClass="entr" presetSubtype="0" fill="hold" grpId="0" nodeType="afterEffect">
                                  <p:stCondLst>
                                    <p:cond delay="0"/>
                                  </p:stCondLst>
                                  <p:iterate type="lt">
                                    <p:tmPct val="10000"/>
                                  </p:iterate>
                                  <p:childTnLst>
                                    <p:set>
                                      <p:cBhvr>
                                        <p:cTn id="70" dur="1" fill="hold">
                                          <p:stCondLst>
                                            <p:cond delay="0"/>
                                          </p:stCondLst>
                                        </p:cTn>
                                        <p:tgtEl>
                                          <p:spTgt spid="63"/>
                                        </p:tgtEl>
                                        <p:attrNameLst>
                                          <p:attrName>style.visibility</p:attrName>
                                        </p:attrNameLst>
                                      </p:cBhvr>
                                      <p:to>
                                        <p:strVal val="visible"/>
                                      </p:to>
                                    </p:set>
                                    <p:anim calcmode="lin" valueType="num">
                                      <p:cBhvr>
                                        <p:cTn id="71" dur="500" fill="hold"/>
                                        <p:tgtEl>
                                          <p:spTgt spid="63"/>
                                        </p:tgtEl>
                                        <p:attrNameLst>
                                          <p:attrName>ppt_x</p:attrName>
                                        </p:attrNameLst>
                                      </p:cBhvr>
                                      <p:tavLst>
                                        <p:tav tm="0">
                                          <p:val>
                                            <p:strVal val="#ppt_x"/>
                                          </p:val>
                                        </p:tav>
                                        <p:tav tm="50000">
                                          <p:val>
                                            <p:strVal val="#ppt_x+.1"/>
                                          </p:val>
                                        </p:tav>
                                        <p:tav tm="100000">
                                          <p:val>
                                            <p:strVal val="#ppt_x"/>
                                          </p:val>
                                        </p:tav>
                                      </p:tavLst>
                                    </p:anim>
                                    <p:anim calcmode="lin" valueType="num">
                                      <p:cBhvr>
                                        <p:cTn id="72" dur="500" fill="hold"/>
                                        <p:tgtEl>
                                          <p:spTgt spid="63"/>
                                        </p:tgtEl>
                                        <p:attrNameLst>
                                          <p:attrName>ppt_y</p:attrName>
                                        </p:attrNameLst>
                                      </p:cBhvr>
                                      <p:tavLst>
                                        <p:tav tm="0">
                                          <p:val>
                                            <p:strVal val="#ppt_y"/>
                                          </p:val>
                                        </p:tav>
                                        <p:tav tm="100000">
                                          <p:val>
                                            <p:strVal val="#ppt_y"/>
                                          </p:val>
                                        </p:tav>
                                      </p:tavLst>
                                    </p:anim>
                                    <p:anim calcmode="lin" valueType="num">
                                      <p:cBhvr>
                                        <p:cTn id="73" dur="500" fill="hold"/>
                                        <p:tgtEl>
                                          <p:spTgt spid="63"/>
                                        </p:tgtEl>
                                        <p:attrNameLst>
                                          <p:attrName>ppt_h</p:attrName>
                                        </p:attrNameLst>
                                      </p:cBhvr>
                                      <p:tavLst>
                                        <p:tav tm="0">
                                          <p:val>
                                            <p:strVal val="#ppt_h/10"/>
                                          </p:val>
                                        </p:tav>
                                        <p:tav tm="50000">
                                          <p:val>
                                            <p:strVal val="#ppt_h+.01"/>
                                          </p:val>
                                        </p:tav>
                                        <p:tav tm="100000">
                                          <p:val>
                                            <p:strVal val="#ppt_h"/>
                                          </p:val>
                                        </p:tav>
                                      </p:tavLst>
                                    </p:anim>
                                    <p:anim calcmode="lin" valueType="num">
                                      <p:cBhvr>
                                        <p:cTn id="74" dur="500" fill="hold"/>
                                        <p:tgtEl>
                                          <p:spTgt spid="63"/>
                                        </p:tgtEl>
                                        <p:attrNameLst>
                                          <p:attrName>ppt_w</p:attrName>
                                        </p:attrNameLst>
                                      </p:cBhvr>
                                      <p:tavLst>
                                        <p:tav tm="0">
                                          <p:val>
                                            <p:strVal val="#ppt_w/10"/>
                                          </p:val>
                                        </p:tav>
                                        <p:tav tm="50000">
                                          <p:val>
                                            <p:strVal val="#ppt_w+.01"/>
                                          </p:val>
                                        </p:tav>
                                        <p:tav tm="100000">
                                          <p:val>
                                            <p:strVal val="#ppt_w"/>
                                          </p:val>
                                        </p:tav>
                                      </p:tavLst>
                                    </p:anim>
                                    <p:animEffect transition="in" filter="fade">
                                      <p:cBhvr>
                                        <p:cTn id="75" dur="500" tmFilter="0,0; .5, 1; 1, 1"/>
                                        <p:tgtEl>
                                          <p:spTgt spid="63"/>
                                        </p:tgtEl>
                                      </p:cBhvr>
                                    </p:animEffect>
                                  </p:childTnLst>
                                </p:cTn>
                              </p:par>
                            </p:childTnLst>
                          </p:cTn>
                        </p:par>
                        <p:par>
                          <p:cTn id="76" fill="hold">
                            <p:stCondLst>
                              <p:cond delay="6150"/>
                            </p:stCondLst>
                            <p:childTnLst>
                              <p:par>
                                <p:cTn id="77" presetID="14" presetClass="entr" presetSubtype="1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randombar(horizontal)">
                                      <p:cBhvr>
                                        <p:cTn id="79" dur="500"/>
                                        <p:tgtEl>
                                          <p:spTgt spid="37"/>
                                        </p:tgtEl>
                                      </p:cBhvr>
                                    </p:animEffect>
                                  </p:childTnLst>
                                </p:cTn>
                              </p:par>
                            </p:childTnLst>
                          </p:cTn>
                        </p:par>
                        <p:par>
                          <p:cTn id="80" fill="hold">
                            <p:stCondLst>
                              <p:cond delay="6650"/>
                            </p:stCondLst>
                            <p:childTnLst>
                              <p:par>
                                <p:cTn id="81" presetID="41" presetClass="entr" presetSubtype="0" fill="hold" grpId="0" nodeType="afterEffect">
                                  <p:stCondLst>
                                    <p:cond delay="0"/>
                                  </p:stCondLst>
                                  <p:iterate type="lt">
                                    <p:tmPct val="10000"/>
                                  </p:iterate>
                                  <p:childTnLst>
                                    <p:set>
                                      <p:cBhvr>
                                        <p:cTn id="82" dur="1" fill="hold">
                                          <p:stCondLst>
                                            <p:cond delay="0"/>
                                          </p:stCondLst>
                                        </p:cTn>
                                        <p:tgtEl>
                                          <p:spTgt spid="43"/>
                                        </p:tgtEl>
                                        <p:attrNameLst>
                                          <p:attrName>style.visibility</p:attrName>
                                        </p:attrNameLst>
                                      </p:cBhvr>
                                      <p:to>
                                        <p:strVal val="visible"/>
                                      </p:to>
                                    </p:set>
                                    <p:anim calcmode="lin" valueType="num">
                                      <p:cBhvr>
                                        <p:cTn id="83"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84" dur="500" fill="hold"/>
                                        <p:tgtEl>
                                          <p:spTgt spid="43"/>
                                        </p:tgtEl>
                                        <p:attrNameLst>
                                          <p:attrName>ppt_y</p:attrName>
                                        </p:attrNameLst>
                                      </p:cBhvr>
                                      <p:tavLst>
                                        <p:tav tm="0">
                                          <p:val>
                                            <p:strVal val="#ppt_y"/>
                                          </p:val>
                                        </p:tav>
                                        <p:tav tm="100000">
                                          <p:val>
                                            <p:strVal val="#ppt_y"/>
                                          </p:val>
                                        </p:tav>
                                      </p:tavLst>
                                    </p:anim>
                                    <p:anim calcmode="lin" valueType="num">
                                      <p:cBhvr>
                                        <p:cTn id="85"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86"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87" dur="500" tmFilter="0,0; .5, 1; 1, 1"/>
                                        <p:tgtEl>
                                          <p:spTgt spid="43"/>
                                        </p:tgtEl>
                                      </p:cBhvr>
                                    </p:animEffect>
                                  </p:childTnLst>
                                </p:cTn>
                              </p:par>
                            </p:childTnLst>
                          </p:cTn>
                        </p:par>
                        <p:par>
                          <p:cTn id="88" fill="hold">
                            <p:stCondLst>
                              <p:cond delay="7300"/>
                            </p:stCondLst>
                            <p:childTnLst>
                              <p:par>
                                <p:cTn id="89" presetID="2" presetClass="entr" presetSubtype="4" fill="hold" nodeType="after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additive="base">
                                        <p:cTn id="91" dur="500" fill="hold"/>
                                        <p:tgtEl>
                                          <p:spTgt spid="57"/>
                                        </p:tgtEl>
                                        <p:attrNameLst>
                                          <p:attrName>ppt_x</p:attrName>
                                        </p:attrNameLst>
                                      </p:cBhvr>
                                      <p:tavLst>
                                        <p:tav tm="0">
                                          <p:val>
                                            <p:strVal val="#ppt_x"/>
                                          </p:val>
                                        </p:tav>
                                        <p:tav tm="100000">
                                          <p:val>
                                            <p:strVal val="#ppt_x"/>
                                          </p:val>
                                        </p:tav>
                                      </p:tavLst>
                                    </p:anim>
                                    <p:anim calcmode="lin" valueType="num">
                                      <p:cBhvr additive="base">
                                        <p:cTn id="92" dur="500" fill="hold"/>
                                        <p:tgtEl>
                                          <p:spTgt spid="5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additive="base">
                                        <p:cTn id="95" dur="500" fill="hold"/>
                                        <p:tgtEl>
                                          <p:spTgt spid="38"/>
                                        </p:tgtEl>
                                        <p:attrNameLst>
                                          <p:attrName>ppt_x</p:attrName>
                                        </p:attrNameLst>
                                      </p:cBhvr>
                                      <p:tavLst>
                                        <p:tav tm="0">
                                          <p:val>
                                            <p:strVal val="#ppt_x"/>
                                          </p:val>
                                        </p:tav>
                                        <p:tav tm="100000">
                                          <p:val>
                                            <p:strVal val="#ppt_x"/>
                                          </p:val>
                                        </p:tav>
                                      </p:tavLst>
                                    </p:anim>
                                    <p:anim calcmode="lin" valueType="num">
                                      <p:cBhvr additive="base">
                                        <p:cTn id="96" dur="500" fill="hold"/>
                                        <p:tgtEl>
                                          <p:spTgt spid="38"/>
                                        </p:tgtEl>
                                        <p:attrNameLst>
                                          <p:attrName>ppt_y</p:attrName>
                                        </p:attrNameLst>
                                      </p:cBhvr>
                                      <p:tavLst>
                                        <p:tav tm="0">
                                          <p:val>
                                            <p:strVal val="1+#ppt_h/2"/>
                                          </p:val>
                                        </p:tav>
                                        <p:tav tm="100000">
                                          <p:val>
                                            <p:strVal val="#ppt_y"/>
                                          </p:val>
                                        </p:tav>
                                      </p:tavLst>
                                    </p:anim>
                                  </p:childTnLst>
                                </p:cTn>
                              </p:par>
                            </p:childTnLst>
                          </p:cTn>
                        </p:par>
                        <p:par>
                          <p:cTn id="97" fill="hold">
                            <p:stCondLst>
                              <p:cond delay="7800"/>
                            </p:stCondLst>
                            <p:childTnLst>
                              <p:par>
                                <p:cTn id="98" presetID="41" presetClass="entr" presetSubtype="0" fill="hold" grpId="0" nodeType="afterEffect">
                                  <p:stCondLst>
                                    <p:cond delay="0"/>
                                  </p:stCondLst>
                                  <p:iterate type="lt">
                                    <p:tmPct val="10000"/>
                                  </p:iterate>
                                  <p:childTnLst>
                                    <p:set>
                                      <p:cBhvr>
                                        <p:cTn id="99" dur="1" fill="hold">
                                          <p:stCondLst>
                                            <p:cond delay="0"/>
                                          </p:stCondLst>
                                        </p:cTn>
                                        <p:tgtEl>
                                          <p:spTgt spid="64"/>
                                        </p:tgtEl>
                                        <p:attrNameLst>
                                          <p:attrName>style.visibility</p:attrName>
                                        </p:attrNameLst>
                                      </p:cBhvr>
                                      <p:to>
                                        <p:strVal val="visible"/>
                                      </p:to>
                                    </p:set>
                                    <p:anim calcmode="lin" valueType="num">
                                      <p:cBhvr>
                                        <p:cTn id="100" dur="500" fill="hold"/>
                                        <p:tgtEl>
                                          <p:spTgt spid="64"/>
                                        </p:tgtEl>
                                        <p:attrNameLst>
                                          <p:attrName>ppt_x</p:attrName>
                                        </p:attrNameLst>
                                      </p:cBhvr>
                                      <p:tavLst>
                                        <p:tav tm="0">
                                          <p:val>
                                            <p:strVal val="#ppt_x"/>
                                          </p:val>
                                        </p:tav>
                                        <p:tav tm="50000">
                                          <p:val>
                                            <p:strVal val="#ppt_x+.1"/>
                                          </p:val>
                                        </p:tav>
                                        <p:tav tm="100000">
                                          <p:val>
                                            <p:strVal val="#ppt_x"/>
                                          </p:val>
                                        </p:tav>
                                      </p:tavLst>
                                    </p:anim>
                                    <p:anim calcmode="lin" valueType="num">
                                      <p:cBhvr>
                                        <p:cTn id="101" dur="500" fill="hold"/>
                                        <p:tgtEl>
                                          <p:spTgt spid="64"/>
                                        </p:tgtEl>
                                        <p:attrNameLst>
                                          <p:attrName>ppt_y</p:attrName>
                                        </p:attrNameLst>
                                      </p:cBhvr>
                                      <p:tavLst>
                                        <p:tav tm="0">
                                          <p:val>
                                            <p:strVal val="#ppt_y"/>
                                          </p:val>
                                        </p:tav>
                                        <p:tav tm="100000">
                                          <p:val>
                                            <p:strVal val="#ppt_y"/>
                                          </p:val>
                                        </p:tav>
                                      </p:tavLst>
                                    </p:anim>
                                    <p:anim calcmode="lin" valueType="num">
                                      <p:cBhvr>
                                        <p:cTn id="102" dur="500" fill="hold"/>
                                        <p:tgtEl>
                                          <p:spTgt spid="64"/>
                                        </p:tgtEl>
                                        <p:attrNameLst>
                                          <p:attrName>ppt_h</p:attrName>
                                        </p:attrNameLst>
                                      </p:cBhvr>
                                      <p:tavLst>
                                        <p:tav tm="0">
                                          <p:val>
                                            <p:strVal val="#ppt_h/10"/>
                                          </p:val>
                                        </p:tav>
                                        <p:tav tm="50000">
                                          <p:val>
                                            <p:strVal val="#ppt_h+.01"/>
                                          </p:val>
                                        </p:tav>
                                        <p:tav tm="100000">
                                          <p:val>
                                            <p:strVal val="#ppt_h"/>
                                          </p:val>
                                        </p:tav>
                                      </p:tavLst>
                                    </p:anim>
                                    <p:anim calcmode="lin" valueType="num">
                                      <p:cBhvr>
                                        <p:cTn id="103" dur="500" fill="hold"/>
                                        <p:tgtEl>
                                          <p:spTgt spid="64"/>
                                        </p:tgtEl>
                                        <p:attrNameLst>
                                          <p:attrName>ppt_w</p:attrName>
                                        </p:attrNameLst>
                                      </p:cBhvr>
                                      <p:tavLst>
                                        <p:tav tm="0">
                                          <p:val>
                                            <p:strVal val="#ppt_w/10"/>
                                          </p:val>
                                        </p:tav>
                                        <p:tav tm="50000">
                                          <p:val>
                                            <p:strVal val="#ppt_w+.01"/>
                                          </p:val>
                                        </p:tav>
                                        <p:tav tm="100000">
                                          <p:val>
                                            <p:strVal val="#ppt_w"/>
                                          </p:val>
                                        </p:tav>
                                      </p:tavLst>
                                    </p:anim>
                                    <p:animEffect transition="in" filter="fade">
                                      <p:cBhvr>
                                        <p:cTn id="104" dur="500" tmFilter="0,0; .5, 1; 1, 1"/>
                                        <p:tgtEl>
                                          <p:spTgt spid="64"/>
                                        </p:tgtEl>
                                      </p:cBhvr>
                                    </p:animEffect>
                                  </p:childTnLst>
                                </p:cTn>
                              </p:par>
                            </p:childTnLst>
                          </p:cTn>
                        </p:par>
                        <p:par>
                          <p:cTn id="105" fill="hold">
                            <p:stCondLst>
                              <p:cond delay="8300"/>
                            </p:stCondLst>
                            <p:childTnLst>
                              <p:par>
                                <p:cTn id="106" presetID="14" presetClass="entr" presetSubtype="10"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randombar(horizontal)">
                                      <p:cBhvr>
                                        <p:cTn id="108" dur="500"/>
                                        <p:tgtEl>
                                          <p:spTgt spid="39"/>
                                        </p:tgtEl>
                                      </p:cBhvr>
                                    </p:animEffect>
                                  </p:childTnLst>
                                </p:cTn>
                              </p:par>
                            </p:childTnLst>
                          </p:cTn>
                        </p:par>
                        <p:par>
                          <p:cTn id="109" fill="hold">
                            <p:stCondLst>
                              <p:cond delay="8800"/>
                            </p:stCondLst>
                            <p:childTnLst>
                              <p:par>
                                <p:cTn id="110" presetID="41" presetClass="entr" presetSubtype="0" fill="hold" grpId="0" nodeType="afterEffect">
                                  <p:stCondLst>
                                    <p:cond delay="0"/>
                                  </p:stCondLst>
                                  <p:iterate type="lt">
                                    <p:tmPct val="10000"/>
                                  </p:iterate>
                                  <p:childTnLst>
                                    <p:set>
                                      <p:cBhvr>
                                        <p:cTn id="111" dur="1" fill="hold">
                                          <p:stCondLst>
                                            <p:cond delay="0"/>
                                          </p:stCondLst>
                                        </p:cTn>
                                        <p:tgtEl>
                                          <p:spTgt spid="44"/>
                                        </p:tgtEl>
                                        <p:attrNameLst>
                                          <p:attrName>style.visibility</p:attrName>
                                        </p:attrNameLst>
                                      </p:cBhvr>
                                      <p:to>
                                        <p:strVal val="visible"/>
                                      </p:to>
                                    </p:set>
                                    <p:anim calcmode="lin" valueType="num">
                                      <p:cBhvr>
                                        <p:cTn id="112" dur="500" fill="hold"/>
                                        <p:tgtEl>
                                          <p:spTgt spid="44"/>
                                        </p:tgtEl>
                                        <p:attrNameLst>
                                          <p:attrName>ppt_x</p:attrName>
                                        </p:attrNameLst>
                                      </p:cBhvr>
                                      <p:tavLst>
                                        <p:tav tm="0">
                                          <p:val>
                                            <p:strVal val="#ppt_x"/>
                                          </p:val>
                                        </p:tav>
                                        <p:tav tm="50000">
                                          <p:val>
                                            <p:strVal val="#ppt_x+.1"/>
                                          </p:val>
                                        </p:tav>
                                        <p:tav tm="100000">
                                          <p:val>
                                            <p:strVal val="#ppt_x"/>
                                          </p:val>
                                        </p:tav>
                                      </p:tavLst>
                                    </p:anim>
                                    <p:anim calcmode="lin" valueType="num">
                                      <p:cBhvr>
                                        <p:cTn id="113" dur="500" fill="hold"/>
                                        <p:tgtEl>
                                          <p:spTgt spid="44"/>
                                        </p:tgtEl>
                                        <p:attrNameLst>
                                          <p:attrName>ppt_y</p:attrName>
                                        </p:attrNameLst>
                                      </p:cBhvr>
                                      <p:tavLst>
                                        <p:tav tm="0">
                                          <p:val>
                                            <p:strVal val="#ppt_y"/>
                                          </p:val>
                                        </p:tav>
                                        <p:tav tm="100000">
                                          <p:val>
                                            <p:strVal val="#ppt_y"/>
                                          </p:val>
                                        </p:tav>
                                      </p:tavLst>
                                    </p:anim>
                                    <p:anim calcmode="lin" valueType="num">
                                      <p:cBhvr>
                                        <p:cTn id="114" dur="500" fill="hold"/>
                                        <p:tgtEl>
                                          <p:spTgt spid="44"/>
                                        </p:tgtEl>
                                        <p:attrNameLst>
                                          <p:attrName>ppt_h</p:attrName>
                                        </p:attrNameLst>
                                      </p:cBhvr>
                                      <p:tavLst>
                                        <p:tav tm="0">
                                          <p:val>
                                            <p:strVal val="#ppt_h/10"/>
                                          </p:val>
                                        </p:tav>
                                        <p:tav tm="50000">
                                          <p:val>
                                            <p:strVal val="#ppt_h+.01"/>
                                          </p:val>
                                        </p:tav>
                                        <p:tav tm="100000">
                                          <p:val>
                                            <p:strVal val="#ppt_h"/>
                                          </p:val>
                                        </p:tav>
                                      </p:tavLst>
                                    </p:anim>
                                    <p:anim calcmode="lin" valueType="num">
                                      <p:cBhvr>
                                        <p:cTn id="115" dur="500" fill="hold"/>
                                        <p:tgtEl>
                                          <p:spTgt spid="44"/>
                                        </p:tgtEl>
                                        <p:attrNameLst>
                                          <p:attrName>ppt_w</p:attrName>
                                        </p:attrNameLst>
                                      </p:cBhvr>
                                      <p:tavLst>
                                        <p:tav tm="0">
                                          <p:val>
                                            <p:strVal val="#ppt_w/10"/>
                                          </p:val>
                                        </p:tav>
                                        <p:tav tm="50000">
                                          <p:val>
                                            <p:strVal val="#ppt_w+.01"/>
                                          </p:val>
                                        </p:tav>
                                        <p:tav tm="100000">
                                          <p:val>
                                            <p:strVal val="#ppt_w"/>
                                          </p:val>
                                        </p:tav>
                                      </p:tavLst>
                                    </p:anim>
                                    <p:animEffect transition="in" filter="fade">
                                      <p:cBhvr>
                                        <p:cTn id="116" dur="500" tmFilter="0,0; .5, 1; 1, 1"/>
                                        <p:tgtEl>
                                          <p:spTgt spid="44"/>
                                        </p:tgtEl>
                                      </p:cBhvr>
                                    </p:animEffect>
                                  </p:childTnLst>
                                </p:cTn>
                              </p:par>
                            </p:childTnLst>
                          </p:cTn>
                        </p:par>
                        <p:par>
                          <p:cTn id="117" fill="hold">
                            <p:stCondLst>
                              <p:cond delay="9450"/>
                            </p:stCondLst>
                            <p:childTnLst>
                              <p:par>
                                <p:cTn id="118" presetID="2" presetClass="entr" presetSubtype="8" fill="hold" nodeType="afterEffect">
                                  <p:stCondLst>
                                    <p:cond delay="0"/>
                                  </p:stCondLst>
                                  <p:childTnLst>
                                    <p:set>
                                      <p:cBhvr>
                                        <p:cTn id="119" dur="1" fill="hold">
                                          <p:stCondLst>
                                            <p:cond delay="0"/>
                                          </p:stCondLst>
                                        </p:cTn>
                                        <p:tgtEl>
                                          <p:spTgt spid="60"/>
                                        </p:tgtEl>
                                        <p:attrNameLst>
                                          <p:attrName>style.visibility</p:attrName>
                                        </p:attrNameLst>
                                      </p:cBhvr>
                                      <p:to>
                                        <p:strVal val="visible"/>
                                      </p:to>
                                    </p:set>
                                    <p:anim calcmode="lin" valueType="num">
                                      <p:cBhvr additive="base">
                                        <p:cTn id="120" dur="500" fill="hold"/>
                                        <p:tgtEl>
                                          <p:spTgt spid="60"/>
                                        </p:tgtEl>
                                        <p:attrNameLst>
                                          <p:attrName>ppt_x</p:attrName>
                                        </p:attrNameLst>
                                      </p:cBhvr>
                                      <p:tavLst>
                                        <p:tav tm="0">
                                          <p:val>
                                            <p:strVal val="0-#ppt_w/2"/>
                                          </p:val>
                                        </p:tav>
                                        <p:tav tm="100000">
                                          <p:val>
                                            <p:strVal val="#ppt_x"/>
                                          </p:val>
                                        </p:tav>
                                      </p:tavLst>
                                    </p:anim>
                                    <p:anim calcmode="lin" valueType="num">
                                      <p:cBhvr additive="base">
                                        <p:cTn id="121" dur="500" fill="hold"/>
                                        <p:tgtEl>
                                          <p:spTgt spid="60"/>
                                        </p:tgtEl>
                                        <p:attrNameLst>
                                          <p:attrName>ppt_y</p:attrName>
                                        </p:attrNameLst>
                                      </p:cBhvr>
                                      <p:tavLst>
                                        <p:tav tm="0">
                                          <p:val>
                                            <p:strVal val="#ppt_y"/>
                                          </p:val>
                                        </p:tav>
                                        <p:tav tm="100000">
                                          <p:val>
                                            <p:strVal val="#ppt_y"/>
                                          </p:val>
                                        </p:tav>
                                      </p:tavLst>
                                    </p:anim>
                                  </p:childTnLst>
                                </p:cTn>
                              </p:par>
                              <p:par>
                                <p:cTn id="122" presetID="2" presetClass="entr" presetSubtype="2" fill="hold" grpId="0" nodeType="withEffect">
                                  <p:stCondLst>
                                    <p:cond delay="0"/>
                                  </p:stCondLst>
                                  <p:childTnLst>
                                    <p:set>
                                      <p:cBhvr>
                                        <p:cTn id="123" dur="1" fill="hold">
                                          <p:stCondLst>
                                            <p:cond delay="0"/>
                                          </p:stCondLst>
                                        </p:cTn>
                                        <p:tgtEl>
                                          <p:spTgt spid="40"/>
                                        </p:tgtEl>
                                        <p:attrNameLst>
                                          <p:attrName>style.visibility</p:attrName>
                                        </p:attrNameLst>
                                      </p:cBhvr>
                                      <p:to>
                                        <p:strVal val="visible"/>
                                      </p:to>
                                    </p:set>
                                    <p:anim calcmode="lin" valueType="num">
                                      <p:cBhvr additive="base">
                                        <p:cTn id="124" dur="500" fill="hold"/>
                                        <p:tgtEl>
                                          <p:spTgt spid="40"/>
                                        </p:tgtEl>
                                        <p:attrNameLst>
                                          <p:attrName>ppt_x</p:attrName>
                                        </p:attrNameLst>
                                      </p:cBhvr>
                                      <p:tavLst>
                                        <p:tav tm="0">
                                          <p:val>
                                            <p:strVal val="1+#ppt_w/2"/>
                                          </p:val>
                                        </p:tav>
                                        <p:tav tm="100000">
                                          <p:val>
                                            <p:strVal val="#ppt_x"/>
                                          </p:val>
                                        </p:tav>
                                      </p:tavLst>
                                    </p:anim>
                                    <p:anim calcmode="lin" valueType="num">
                                      <p:cBhvr additive="base">
                                        <p:cTn id="125" dur="500" fill="hold"/>
                                        <p:tgtEl>
                                          <p:spTgt spid="40"/>
                                        </p:tgtEl>
                                        <p:attrNameLst>
                                          <p:attrName>ppt_y</p:attrName>
                                        </p:attrNameLst>
                                      </p:cBhvr>
                                      <p:tavLst>
                                        <p:tav tm="0">
                                          <p:val>
                                            <p:strVal val="#ppt_y"/>
                                          </p:val>
                                        </p:tav>
                                        <p:tav tm="100000">
                                          <p:val>
                                            <p:strVal val="#ppt_y"/>
                                          </p:val>
                                        </p:tav>
                                      </p:tavLst>
                                    </p:anim>
                                  </p:childTnLst>
                                </p:cTn>
                              </p:par>
                            </p:childTnLst>
                          </p:cTn>
                        </p:par>
                        <p:par>
                          <p:cTn id="126" fill="hold">
                            <p:stCondLst>
                              <p:cond delay="9950"/>
                            </p:stCondLst>
                            <p:childTnLst>
                              <p:par>
                                <p:cTn id="127" presetID="41" presetClass="entr" presetSubtype="0" fill="hold" grpId="0" nodeType="afterEffect">
                                  <p:stCondLst>
                                    <p:cond delay="0"/>
                                  </p:stCondLst>
                                  <p:iterate type="lt">
                                    <p:tmPct val="10000"/>
                                  </p:iterate>
                                  <p:childTnLst>
                                    <p:set>
                                      <p:cBhvr>
                                        <p:cTn id="128" dur="1" fill="hold">
                                          <p:stCondLst>
                                            <p:cond delay="0"/>
                                          </p:stCondLst>
                                        </p:cTn>
                                        <p:tgtEl>
                                          <p:spTgt spid="65"/>
                                        </p:tgtEl>
                                        <p:attrNameLst>
                                          <p:attrName>style.visibility</p:attrName>
                                        </p:attrNameLst>
                                      </p:cBhvr>
                                      <p:to>
                                        <p:strVal val="visible"/>
                                      </p:to>
                                    </p:set>
                                    <p:anim calcmode="lin" valueType="num">
                                      <p:cBhvr>
                                        <p:cTn id="129" dur="500" fill="hold"/>
                                        <p:tgtEl>
                                          <p:spTgt spid="65"/>
                                        </p:tgtEl>
                                        <p:attrNameLst>
                                          <p:attrName>ppt_x</p:attrName>
                                        </p:attrNameLst>
                                      </p:cBhvr>
                                      <p:tavLst>
                                        <p:tav tm="0">
                                          <p:val>
                                            <p:strVal val="#ppt_x"/>
                                          </p:val>
                                        </p:tav>
                                        <p:tav tm="50000">
                                          <p:val>
                                            <p:strVal val="#ppt_x+.1"/>
                                          </p:val>
                                        </p:tav>
                                        <p:tav tm="100000">
                                          <p:val>
                                            <p:strVal val="#ppt_x"/>
                                          </p:val>
                                        </p:tav>
                                      </p:tavLst>
                                    </p:anim>
                                    <p:anim calcmode="lin" valueType="num">
                                      <p:cBhvr>
                                        <p:cTn id="130" dur="500" fill="hold"/>
                                        <p:tgtEl>
                                          <p:spTgt spid="65"/>
                                        </p:tgtEl>
                                        <p:attrNameLst>
                                          <p:attrName>ppt_y</p:attrName>
                                        </p:attrNameLst>
                                      </p:cBhvr>
                                      <p:tavLst>
                                        <p:tav tm="0">
                                          <p:val>
                                            <p:strVal val="#ppt_y"/>
                                          </p:val>
                                        </p:tav>
                                        <p:tav tm="100000">
                                          <p:val>
                                            <p:strVal val="#ppt_y"/>
                                          </p:val>
                                        </p:tav>
                                      </p:tavLst>
                                    </p:anim>
                                    <p:anim calcmode="lin" valueType="num">
                                      <p:cBhvr>
                                        <p:cTn id="131" dur="500" fill="hold"/>
                                        <p:tgtEl>
                                          <p:spTgt spid="65"/>
                                        </p:tgtEl>
                                        <p:attrNameLst>
                                          <p:attrName>ppt_h</p:attrName>
                                        </p:attrNameLst>
                                      </p:cBhvr>
                                      <p:tavLst>
                                        <p:tav tm="0">
                                          <p:val>
                                            <p:strVal val="#ppt_h/10"/>
                                          </p:val>
                                        </p:tav>
                                        <p:tav tm="50000">
                                          <p:val>
                                            <p:strVal val="#ppt_h+.01"/>
                                          </p:val>
                                        </p:tav>
                                        <p:tav tm="100000">
                                          <p:val>
                                            <p:strVal val="#ppt_h"/>
                                          </p:val>
                                        </p:tav>
                                      </p:tavLst>
                                    </p:anim>
                                    <p:anim calcmode="lin" valueType="num">
                                      <p:cBhvr>
                                        <p:cTn id="132" dur="500" fill="hold"/>
                                        <p:tgtEl>
                                          <p:spTgt spid="65"/>
                                        </p:tgtEl>
                                        <p:attrNameLst>
                                          <p:attrName>ppt_w</p:attrName>
                                        </p:attrNameLst>
                                      </p:cBhvr>
                                      <p:tavLst>
                                        <p:tav tm="0">
                                          <p:val>
                                            <p:strVal val="#ppt_w/10"/>
                                          </p:val>
                                        </p:tav>
                                        <p:tav tm="50000">
                                          <p:val>
                                            <p:strVal val="#ppt_w+.01"/>
                                          </p:val>
                                        </p:tav>
                                        <p:tav tm="100000">
                                          <p:val>
                                            <p:strVal val="#ppt_w"/>
                                          </p:val>
                                        </p:tav>
                                      </p:tavLst>
                                    </p:anim>
                                    <p:animEffect transition="in" filter="fade">
                                      <p:cBhvr>
                                        <p:cTn id="133" dur="500" tmFilter="0,0; .5, 1; 1, 1"/>
                                        <p:tgtEl>
                                          <p:spTgt spid="65"/>
                                        </p:tgtEl>
                                      </p:cBhvr>
                                    </p:animEffect>
                                  </p:childTnLst>
                                </p:cTn>
                              </p:par>
                            </p:childTnLst>
                          </p:cTn>
                        </p:par>
                        <p:par>
                          <p:cTn id="134" fill="hold">
                            <p:stCondLst>
                              <p:cond delay="10450"/>
                            </p:stCondLst>
                            <p:childTnLst>
                              <p:par>
                                <p:cTn id="135" presetID="14" presetClass="entr" presetSubtype="10" fill="hold" grpId="0" nodeType="afterEffect">
                                  <p:stCondLst>
                                    <p:cond delay="0"/>
                                  </p:stCondLst>
                                  <p:childTnLst>
                                    <p:set>
                                      <p:cBhvr>
                                        <p:cTn id="136" dur="1" fill="hold">
                                          <p:stCondLst>
                                            <p:cond delay="0"/>
                                          </p:stCondLst>
                                        </p:cTn>
                                        <p:tgtEl>
                                          <p:spTgt spid="41"/>
                                        </p:tgtEl>
                                        <p:attrNameLst>
                                          <p:attrName>style.visibility</p:attrName>
                                        </p:attrNameLst>
                                      </p:cBhvr>
                                      <p:to>
                                        <p:strVal val="visible"/>
                                      </p:to>
                                    </p:set>
                                    <p:animEffect transition="in" filter="randombar(horizontal)">
                                      <p:cBhvr>
                                        <p:cTn id="137" dur="500"/>
                                        <p:tgtEl>
                                          <p:spTgt spid="41"/>
                                        </p:tgtEl>
                                      </p:cBhvr>
                                    </p:animEffect>
                                  </p:childTnLst>
                                </p:cTn>
                              </p:par>
                            </p:childTnLst>
                          </p:cTn>
                        </p:par>
                        <p:par>
                          <p:cTn id="138" fill="hold">
                            <p:stCondLst>
                              <p:cond delay="10950"/>
                            </p:stCondLst>
                            <p:childTnLst>
                              <p:par>
                                <p:cTn id="139" presetID="41" presetClass="entr" presetSubtype="0" fill="hold" grpId="0" nodeType="afterEffect">
                                  <p:stCondLst>
                                    <p:cond delay="0"/>
                                  </p:stCondLst>
                                  <p:iterate type="lt">
                                    <p:tmPct val="10000"/>
                                  </p:iterate>
                                  <p:childTnLst>
                                    <p:set>
                                      <p:cBhvr>
                                        <p:cTn id="140" dur="1" fill="hold">
                                          <p:stCondLst>
                                            <p:cond delay="0"/>
                                          </p:stCondLst>
                                        </p:cTn>
                                        <p:tgtEl>
                                          <p:spTgt spid="45"/>
                                        </p:tgtEl>
                                        <p:attrNameLst>
                                          <p:attrName>style.visibility</p:attrName>
                                        </p:attrNameLst>
                                      </p:cBhvr>
                                      <p:to>
                                        <p:strVal val="visible"/>
                                      </p:to>
                                    </p:set>
                                    <p:anim calcmode="lin" valueType="num">
                                      <p:cBhvr>
                                        <p:cTn id="141"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142" dur="500" fill="hold"/>
                                        <p:tgtEl>
                                          <p:spTgt spid="45"/>
                                        </p:tgtEl>
                                        <p:attrNameLst>
                                          <p:attrName>ppt_y</p:attrName>
                                        </p:attrNameLst>
                                      </p:cBhvr>
                                      <p:tavLst>
                                        <p:tav tm="0">
                                          <p:val>
                                            <p:strVal val="#ppt_y"/>
                                          </p:val>
                                        </p:tav>
                                        <p:tav tm="100000">
                                          <p:val>
                                            <p:strVal val="#ppt_y"/>
                                          </p:val>
                                        </p:tav>
                                      </p:tavLst>
                                    </p:anim>
                                    <p:anim calcmode="lin" valueType="num">
                                      <p:cBhvr>
                                        <p:cTn id="143"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44"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45" dur="500" tmFilter="0,0; .5, 1; 1, 1"/>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p:bldP spid="43" grpId="0"/>
      <p:bldP spid="44" grpId="0"/>
      <p:bldP spid="45" grpId="0"/>
      <p:bldP spid="46" grpId="0" animBg="1"/>
      <p:bldP spid="47" grpId="0" animBg="1"/>
      <p:bldP spid="48" grpId="0"/>
      <p:bldP spid="49" grpId="0"/>
      <p:bldP spid="53" grpId="0"/>
      <p:bldP spid="63" grpId="0"/>
      <p:bldP spid="64"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3750038" y="2931790"/>
            <a:ext cx="3236046" cy="0"/>
          </a:xfrm>
          <a:prstGeom prst="line">
            <a:avLst/>
          </a:prstGeom>
          <a:noFill/>
          <a:ln w="19050" cap="flat" cmpd="sng" algn="ctr">
            <a:solidFill>
              <a:srgbClr val="E7E6E6">
                <a:lumMod val="50000"/>
              </a:srgbClr>
            </a:solidFill>
            <a:prstDash val="sysDot"/>
            <a:miter lim="800000"/>
            <a:tailEnd type="oval"/>
          </a:ln>
          <a:effectLst/>
        </p:spPr>
      </p:cxnSp>
      <p:grpSp>
        <p:nvGrpSpPr>
          <p:cNvPr id="15" name="组合 14"/>
          <p:cNvGrpSpPr/>
          <p:nvPr/>
        </p:nvGrpSpPr>
        <p:grpSpPr>
          <a:xfrm>
            <a:off x="1136404" y="1629843"/>
            <a:ext cx="1837257" cy="1837257"/>
            <a:chOff x="1959919" y="2023759"/>
            <a:chExt cx="2773806" cy="2773806"/>
          </a:xfrm>
        </p:grpSpPr>
        <p:grpSp>
          <p:nvGrpSpPr>
            <p:cNvPr id="16" name="组合 15"/>
            <p:cNvGrpSpPr/>
            <p:nvPr/>
          </p:nvGrpSpPr>
          <p:grpSpPr>
            <a:xfrm>
              <a:off x="1959919" y="2023759"/>
              <a:ext cx="2773806" cy="2773806"/>
              <a:chOff x="2099081" y="2031187"/>
              <a:chExt cx="2739620" cy="2739620"/>
            </a:xfrm>
          </p:grpSpPr>
          <p:sp>
            <p:nvSpPr>
              <p:cNvPr id="19" name="椭圆 18"/>
              <p:cNvSpPr/>
              <p:nvPr/>
            </p:nvSpPr>
            <p:spPr>
              <a:xfrm>
                <a:off x="2099081" y="2031187"/>
                <a:ext cx="2739620" cy="2739620"/>
              </a:xfrm>
              <a:prstGeom prst="ellipse">
                <a:avLst/>
              </a:prstGeom>
              <a:gradFill flip="none" rotWithShape="1">
                <a:gsLst>
                  <a:gs pos="0">
                    <a:sysClr val="window" lastClr="FFFFFF">
                      <a:lumMod val="85000"/>
                    </a:sysClr>
                  </a:gs>
                  <a:gs pos="100000">
                    <a:sysClr val="window" lastClr="FFFFFF">
                      <a:alpha val="99000"/>
                    </a:sysClr>
                  </a:gs>
                </a:gsLst>
                <a:path path="circle">
                  <a:fillToRect l="100000" t="100000"/>
                </a:path>
                <a:tileRect r="-100000" b="-100000"/>
              </a:gradFill>
              <a:ln w="12700" cap="flat" cmpd="sng" algn="ctr">
                <a:noFill/>
                <a:prstDash val="solid"/>
                <a:miter lim="800000"/>
              </a:ln>
              <a:effectLst>
                <a:softEdge rad="101600"/>
              </a:effectLst>
            </p:spPr>
            <p:txBody>
              <a:bodyPr rtlCol="0" anchor="ctr"/>
              <a:lstStyle/>
              <a:p>
                <a:pPr algn="ctr">
                  <a:defRPr/>
                </a:pPr>
                <a:endParaRPr lang="zh-CN" altLang="en-US" kern="0">
                  <a:solidFill>
                    <a:sysClr val="window" lastClr="FFFFFF"/>
                  </a:solidFill>
                  <a:cs typeface="+mn-ea"/>
                  <a:sym typeface="+mn-lt"/>
                </a:endParaRPr>
              </a:p>
            </p:txBody>
          </p:sp>
          <p:sp>
            <p:nvSpPr>
              <p:cNvPr id="20" name="圆角矩形 19"/>
              <p:cNvSpPr/>
              <p:nvPr/>
            </p:nvSpPr>
            <p:spPr>
              <a:xfrm>
                <a:off x="2377216" y="2309322"/>
                <a:ext cx="2183348" cy="2183348"/>
              </a:xfrm>
              <a:prstGeom prst="roundRect">
                <a:avLst>
                  <a:gd name="adj" fmla="val 50000"/>
                </a:avLst>
              </a:prstGeom>
              <a:gradFill flip="none" rotWithShape="1">
                <a:gsLst>
                  <a:gs pos="100000">
                    <a:sysClr val="window" lastClr="FFFFFF"/>
                  </a:gs>
                  <a:gs pos="0">
                    <a:srgbClr val="B8BBBC"/>
                  </a:gs>
                </a:gsLst>
                <a:lin ang="5400000" scaled="0"/>
                <a:tileRect/>
              </a:gradFill>
              <a:ln w="12700" cap="flat" cmpd="sng" algn="ctr">
                <a:noFill/>
                <a:prstDash val="solid"/>
                <a:miter lim="800000"/>
              </a:ln>
              <a:effectLst/>
            </p:spPr>
            <p:txBody>
              <a:bodyPr rtlCol="0" anchor="ctr"/>
              <a:lstStyle/>
              <a:p>
                <a:pPr algn="ctr">
                  <a:defRPr/>
                </a:pPr>
                <a:endParaRPr lang="zh-CN" altLang="en-US" kern="0">
                  <a:solidFill>
                    <a:sysClr val="window" lastClr="FFFFFF"/>
                  </a:solidFill>
                  <a:cs typeface="+mn-ea"/>
                  <a:sym typeface="+mn-lt"/>
                </a:endParaRPr>
              </a:p>
            </p:txBody>
          </p:sp>
        </p:grpSp>
        <p:sp>
          <p:nvSpPr>
            <p:cNvPr id="17" name="椭圆 16"/>
            <p:cNvSpPr/>
            <p:nvPr/>
          </p:nvSpPr>
          <p:spPr>
            <a:xfrm>
              <a:off x="2510240" y="2574081"/>
              <a:ext cx="1673164" cy="1673161"/>
            </a:xfrm>
            <a:prstGeom prst="ellipse">
              <a:avLst/>
            </a:prstGeom>
            <a:solidFill>
              <a:schemeClr val="bg1">
                <a:lumMod val="65000"/>
              </a:schemeClr>
            </a:solidFill>
            <a:ln w="12700" cap="flat" cmpd="sng" algn="ctr">
              <a:noFill/>
              <a:prstDash val="solid"/>
              <a:miter lim="800000"/>
            </a:ln>
            <a:effectLst>
              <a:innerShdw blurRad="203200" dist="50800" dir="16200000">
                <a:prstClr val="black">
                  <a:alpha val="50000"/>
                </a:prstClr>
              </a:innerShdw>
            </a:effectLst>
          </p:spPr>
          <p:txBody>
            <a:bodyPr rtlCol="0" anchor="ctr"/>
            <a:lstStyle/>
            <a:p>
              <a:pPr algn="ctr">
                <a:defRPr/>
              </a:pPr>
              <a:endParaRPr lang="zh-CN" altLang="en-US" sz="9000" kern="0">
                <a:solidFill>
                  <a:sysClr val="window" lastClr="FFFFFF"/>
                </a:solidFill>
                <a:cs typeface="+mn-ea"/>
                <a:sym typeface="+mn-lt"/>
              </a:endParaRPr>
            </a:p>
          </p:txBody>
        </p:sp>
      </p:grpSp>
      <p:sp>
        <p:nvSpPr>
          <p:cNvPr id="21" name="矩形 20"/>
          <p:cNvSpPr/>
          <p:nvPr/>
        </p:nvSpPr>
        <p:spPr>
          <a:xfrm>
            <a:off x="4067944" y="2121245"/>
            <a:ext cx="2446824" cy="623248"/>
          </a:xfrm>
          <a:prstGeom prst="rect">
            <a:avLst/>
          </a:prstGeom>
        </p:spPr>
        <p:txBody>
          <a:bodyPr wrap="none" lIns="68580" tIns="34290" rIns="68580" bIns="34290">
            <a:spAutoFit/>
          </a:bodyPr>
          <a:lstStyle/>
          <a:p>
            <a:pPr defTabSz="913924">
              <a:defRPr/>
            </a:pPr>
            <a:r>
              <a:rPr lang="zh-CN" altLang="en-US" sz="3600" b="1" kern="0" dirty="0" smtClean="0">
                <a:solidFill>
                  <a:srgbClr val="005A9E"/>
                </a:solidFill>
                <a:cs typeface="+mn-ea"/>
                <a:sym typeface="+mn-lt"/>
              </a:rPr>
              <a:t>总结与展望</a:t>
            </a:r>
            <a:endParaRPr lang="zh-CN" altLang="en-US" sz="3600" b="1" kern="0" dirty="0">
              <a:solidFill>
                <a:srgbClr val="005A9E"/>
              </a:solidFill>
              <a:cs typeface="+mn-ea"/>
              <a:sym typeface="+mn-lt"/>
            </a:endParaRPr>
          </a:p>
        </p:txBody>
      </p:sp>
      <p:cxnSp>
        <p:nvCxnSpPr>
          <p:cNvPr id="26" name="直接连接符 25"/>
          <p:cNvCxnSpPr/>
          <p:nvPr/>
        </p:nvCxnSpPr>
        <p:spPr>
          <a:xfrm flipV="1">
            <a:off x="3203848" y="1203598"/>
            <a:ext cx="0" cy="2808312"/>
          </a:xfrm>
          <a:prstGeom prst="line">
            <a:avLst/>
          </a:prstGeom>
          <a:noFill/>
          <a:ln w="12700" cap="flat" cmpd="sng" algn="ctr">
            <a:solidFill>
              <a:sysClr val="windowText" lastClr="000000"/>
            </a:solidFill>
            <a:prstDash val="dash"/>
          </a:ln>
          <a:effectLst/>
        </p:spPr>
      </p:cxnSp>
      <p:sp>
        <p:nvSpPr>
          <p:cNvPr id="27" name="矩形 26"/>
          <p:cNvSpPr/>
          <p:nvPr/>
        </p:nvSpPr>
        <p:spPr>
          <a:xfrm>
            <a:off x="0" y="5009752"/>
            <a:ext cx="9144000" cy="133747"/>
          </a:xfrm>
          <a:prstGeom prst="rect">
            <a:avLst/>
          </a:prstGeom>
          <a:solidFill>
            <a:srgbClr val="005A9E"/>
          </a:solidFill>
          <a:ln w="25400" cap="flat" cmpd="sng" algn="ctr">
            <a:noFill/>
            <a:prstDash val="solid"/>
          </a:ln>
          <a:effectLst/>
        </p:spPr>
        <p:txBody>
          <a:bodyPr rtlCol="0" anchor="ctr"/>
          <a:lstStyle/>
          <a:p>
            <a:pPr algn="ctr">
              <a:defRPr/>
            </a:pPr>
            <a:endParaRPr lang="zh-CN" altLang="en-US" kern="0" smtClean="0">
              <a:solidFill>
                <a:prstClr val="white"/>
              </a:solidFill>
              <a:cs typeface="+mn-ea"/>
              <a:sym typeface="+mn-lt"/>
            </a:endParaRPr>
          </a:p>
        </p:txBody>
      </p:sp>
      <p:sp>
        <p:nvSpPr>
          <p:cNvPr id="28" name="TextBox 27"/>
          <p:cNvSpPr txBox="1"/>
          <p:nvPr/>
        </p:nvSpPr>
        <p:spPr>
          <a:xfrm>
            <a:off x="1729447" y="1881143"/>
            <a:ext cx="635927" cy="1323439"/>
          </a:xfrm>
          <a:prstGeom prst="rect">
            <a:avLst/>
          </a:prstGeom>
          <a:noFill/>
        </p:spPr>
        <p:txBody>
          <a:bodyPr wrap="square" rtlCol="0">
            <a:spAutoFit/>
          </a:bodyPr>
          <a:lstStyle/>
          <a:p>
            <a:pPr algn="ctr">
              <a:defRPr/>
            </a:pPr>
            <a:r>
              <a:rPr lang="en-US" altLang="zh-CN" sz="8000" b="1" kern="0" dirty="0" smtClean="0">
                <a:solidFill>
                  <a:sysClr val="window" lastClr="FFFFFF"/>
                </a:solidFill>
                <a:cs typeface="+mn-ea"/>
                <a:sym typeface="+mn-lt"/>
              </a:rPr>
              <a:t>4</a:t>
            </a:r>
          </a:p>
        </p:txBody>
      </p:sp>
    </p:spTree>
    <p:extLst>
      <p:ext uri="{BB962C8B-B14F-4D97-AF65-F5344CB8AC3E}">
        <p14:creationId xmlns:p14="http://schemas.microsoft.com/office/powerpoint/2010/main" val="2829406771"/>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38" presetClass="entr" presetSubtype="0" accel="50000" fill="hold" grpId="0" nodeType="withEffect">
                                  <p:stCondLst>
                                    <p:cond delay="0"/>
                                  </p:stCondLst>
                                  <p:iterate type="lt">
                                    <p:tmPct val="50000"/>
                                  </p:iterate>
                                  <p:childTnLst>
                                    <p:set>
                                      <p:cBhvr>
                                        <p:cTn id="11" dur="1" fill="hold">
                                          <p:stCondLst>
                                            <p:cond delay="0"/>
                                          </p:stCondLst>
                                        </p:cTn>
                                        <p:tgtEl>
                                          <p:spTgt spid="28"/>
                                        </p:tgtEl>
                                        <p:attrNameLst>
                                          <p:attrName>style.visibility</p:attrName>
                                        </p:attrNameLst>
                                      </p:cBhvr>
                                      <p:to>
                                        <p:strVal val="visible"/>
                                      </p:to>
                                    </p:set>
                                    <p:set>
                                      <p:cBhvr>
                                        <p:cTn id="12" dur="364" fill="hold">
                                          <p:stCondLst>
                                            <p:cond delay="0"/>
                                          </p:stCondLst>
                                        </p:cTn>
                                        <p:tgtEl>
                                          <p:spTgt spid="28"/>
                                        </p:tgtEl>
                                        <p:attrNameLst>
                                          <p:attrName>style.rotation</p:attrName>
                                        </p:attrNameLst>
                                      </p:cBhvr>
                                      <p:to>
                                        <p:strVal val="-45.0"/>
                                      </p:to>
                                    </p:set>
                                    <p:anim calcmode="lin" valueType="num">
                                      <p:cBhvr>
                                        <p:cTn id="13" dur="364" fill="hold">
                                          <p:stCondLst>
                                            <p:cond delay="364"/>
                                          </p:stCondLst>
                                        </p:cTn>
                                        <p:tgtEl>
                                          <p:spTgt spid="28"/>
                                        </p:tgtEl>
                                        <p:attrNameLst>
                                          <p:attrName>style.rotation</p:attrName>
                                        </p:attrNameLst>
                                      </p:cBhvr>
                                      <p:tavLst>
                                        <p:tav tm="0">
                                          <p:val>
                                            <p:fltVal val="-45"/>
                                          </p:val>
                                        </p:tav>
                                        <p:tav tm="69900">
                                          <p:val>
                                            <p:fltVal val="45"/>
                                          </p:val>
                                        </p:tav>
                                        <p:tav tm="100000">
                                          <p:val>
                                            <p:fltVal val="0"/>
                                          </p:val>
                                        </p:tav>
                                      </p:tavLst>
                                    </p:anim>
                                    <p:anim calcmode="lin" valueType="num">
                                      <p:cBhvr>
                                        <p:cTn id="14" dur="364" fill="hold">
                                          <p:stCondLst>
                                            <p:cond delay="0"/>
                                          </p:stCondLst>
                                        </p:cTn>
                                        <p:tgtEl>
                                          <p:spTgt spid="28"/>
                                        </p:tgtEl>
                                        <p:attrNameLst>
                                          <p:attrName>ppt_y</p:attrName>
                                        </p:attrNameLst>
                                      </p:cBhvr>
                                      <p:tavLst>
                                        <p:tav tm="0">
                                          <p:val>
                                            <p:strVal val="#ppt_y-1"/>
                                          </p:val>
                                        </p:tav>
                                        <p:tav tm="100000">
                                          <p:val>
                                            <p:strVal val="#ppt_y-(0.354*#ppt_w-0.172*#ppt_h)"/>
                                          </p:val>
                                        </p:tav>
                                      </p:tavLst>
                                    </p:anim>
                                    <p:anim calcmode="lin" valueType="num">
                                      <p:cBhvr>
                                        <p:cTn id="15" dur="125" decel="50000" autoRev="1" fill="hold">
                                          <p:stCondLst>
                                            <p:cond delay="364"/>
                                          </p:stCondLst>
                                        </p:cTn>
                                        <p:tgtEl>
                                          <p:spTgt spid="28"/>
                                        </p:tgtEl>
                                        <p:attrNameLst>
                                          <p:attrName>ppt_y</p:attrName>
                                        </p:attrNameLst>
                                      </p:cBhvr>
                                      <p:tavLst>
                                        <p:tav tm="0">
                                          <p:val>
                                            <p:strVal val="#ppt_y-(0.354*#ppt_w-0.172*#ppt_h)"/>
                                          </p:val>
                                        </p:tav>
                                        <p:tav tm="100000">
                                          <p:val>
                                            <p:strVal val="#ppt_y-(0.354*#ppt_w-0.172*#ppt_h)-#ppt_h/2"/>
                                          </p:val>
                                        </p:tav>
                                      </p:tavLst>
                                    </p:anim>
                                    <p:anim calcmode="lin" valueType="num">
                                      <p:cBhvr>
                                        <p:cTn id="16" dur="109" fill="hold">
                                          <p:stCondLst>
                                            <p:cond delay="691"/>
                                          </p:stCondLst>
                                        </p:cTn>
                                        <p:tgtEl>
                                          <p:spTgt spid="28"/>
                                        </p:tgtEl>
                                        <p:attrNameLst>
                                          <p:attrName>ppt_y</p:attrName>
                                        </p:attrNameLst>
                                      </p:cBhvr>
                                      <p:tavLst>
                                        <p:tav tm="0">
                                          <p:val>
                                            <p:strVal val="#ppt_y-(0.354*#ppt_w-0.172*#ppt_h)"/>
                                          </p:val>
                                        </p:tav>
                                        <p:tav tm="100000">
                                          <p:val>
                                            <p:strVal val="#ppt_y"/>
                                          </p:val>
                                        </p:tav>
                                      </p:tavLst>
                                    </p:anim>
                                  </p:childTnLst>
                                </p:cTn>
                              </p:par>
                              <p:par>
                                <p:cTn id="17" presetID="2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00"/>
                                        <p:tgtEl>
                                          <p:spTgt spid="26"/>
                                        </p:tgtEl>
                                      </p:cBhvr>
                                    </p:animEffect>
                                  </p:childTnLst>
                                </p:cTn>
                              </p:par>
                            </p:childTnLst>
                          </p:cTn>
                        </p:par>
                        <p:par>
                          <p:cTn id="20" fill="hold">
                            <p:stCondLst>
                              <p:cond delay="8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1300"/>
                            </p:stCondLst>
                            <p:childTnLst>
                              <p:par>
                                <p:cTn id="25" presetID="2" presetClass="entr" presetSubtype="2" decel="100000" fill="hold" grpId="0" nodeType="afterEffect">
                                  <p:stCondLst>
                                    <p:cond delay="0"/>
                                  </p:stCondLst>
                                  <p:iterate type="lt">
                                    <p:tmPct val="10000"/>
                                  </p:iterate>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2918943" y="457535"/>
            <a:ext cx="6225059"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742945" y="191230"/>
            <a:ext cx="2448272" cy="519711"/>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71316" tIns="35658" rIns="71316" bIns="3565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cs typeface="+mn-ea"/>
              <a:sym typeface="+mn-lt"/>
            </a:endParaRPr>
          </a:p>
        </p:txBody>
      </p:sp>
      <p:sp>
        <p:nvSpPr>
          <p:cNvPr id="4" name="矩形 3"/>
          <p:cNvSpPr/>
          <p:nvPr/>
        </p:nvSpPr>
        <p:spPr>
          <a:xfrm>
            <a:off x="1236999" y="220252"/>
            <a:ext cx="1415772" cy="461665"/>
          </a:xfrm>
          <a:prstGeom prst="rect">
            <a:avLst/>
          </a:prstGeom>
        </p:spPr>
        <p:txBody>
          <a:bodyPr wrap="none">
            <a:spAutoFit/>
          </a:bodyPr>
          <a:lstStyle/>
          <a:p>
            <a:pPr defTabSz="913924"/>
            <a:r>
              <a:rPr lang="zh-CN" altLang="en-US" sz="2400" b="1" kern="0" dirty="0" smtClean="0">
                <a:solidFill>
                  <a:srgbClr val="005A9E"/>
                </a:solidFill>
                <a:cs typeface="+mn-ea"/>
                <a:sym typeface="+mn-lt"/>
              </a:rPr>
              <a:t>实验总结</a:t>
            </a:r>
            <a:endParaRPr lang="zh-CN" altLang="en-US" sz="2400" b="1" kern="0" dirty="0">
              <a:solidFill>
                <a:srgbClr val="005A9E"/>
              </a:solidFill>
              <a:cs typeface="+mn-ea"/>
              <a:sym typeface="+mn-lt"/>
            </a:endParaRPr>
          </a:p>
        </p:txBody>
      </p:sp>
      <p:grpSp>
        <p:nvGrpSpPr>
          <p:cNvPr id="5" name="Group 17"/>
          <p:cNvGrpSpPr>
            <a:grpSpLocks noChangeAspect="1"/>
          </p:cNvGrpSpPr>
          <p:nvPr/>
        </p:nvGrpSpPr>
        <p:grpSpPr bwMode="auto">
          <a:xfrm>
            <a:off x="179512" y="212152"/>
            <a:ext cx="457188" cy="490764"/>
            <a:chOff x="231" y="1205"/>
            <a:chExt cx="640" cy="687"/>
          </a:xfrm>
          <a:solidFill>
            <a:srgbClr val="005A9E"/>
          </a:solidFill>
          <a:effectLst/>
        </p:grpSpPr>
        <p:sp>
          <p:nvSpPr>
            <p:cNvPr id="6"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8" name="圆角矩形 7"/>
          <p:cNvSpPr/>
          <p:nvPr/>
        </p:nvSpPr>
        <p:spPr bwMode="auto">
          <a:xfrm>
            <a:off x="3523383" y="1254811"/>
            <a:ext cx="2144881" cy="1148852"/>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spcBef>
                <a:spcPts val="0"/>
              </a:spcBef>
              <a:spcAft>
                <a:spcPts val="0"/>
              </a:spcAft>
              <a:defRPr/>
            </a:pPr>
            <a:endParaRPr lang="zh-CN" altLang="en-US">
              <a:cs typeface="+mn-ea"/>
              <a:sym typeface="+mn-lt"/>
            </a:endParaRPr>
          </a:p>
        </p:txBody>
      </p:sp>
      <p:sp>
        <p:nvSpPr>
          <p:cNvPr id="9" name="圆角矩形 8"/>
          <p:cNvSpPr/>
          <p:nvPr/>
        </p:nvSpPr>
        <p:spPr bwMode="auto">
          <a:xfrm>
            <a:off x="3510235" y="2776253"/>
            <a:ext cx="2144881" cy="1148852"/>
          </a:xfrm>
          <a:prstGeom prst="roundRect">
            <a:avLst/>
          </a:prstGeom>
          <a:gradFill flip="none" rotWithShape="1">
            <a:gsLst>
              <a:gs pos="0">
                <a:srgbClr val="F0F0F0"/>
              </a:gs>
              <a:gs pos="100000">
                <a:srgbClr val="F1F1F1"/>
              </a:gs>
            </a:gsLst>
            <a:lin ang="2700000" scaled="1"/>
            <a:tileRect/>
          </a:gradFill>
          <a:ln w="38100">
            <a:gradFill flip="none" rotWithShape="1">
              <a:gsLst>
                <a:gs pos="100000">
                  <a:srgbClr val="FFFFFF"/>
                </a:gs>
                <a:gs pos="0">
                  <a:srgbClr val="CECED0"/>
                </a:gs>
              </a:gsLst>
              <a:lin ang="18900000" scaled="0"/>
              <a:tileRect/>
            </a:gradFill>
          </a:ln>
          <a:effectLst>
            <a:outerShdw blurRad="203200" dist="88900" dir="8100000" sx="102000" sy="102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spcBef>
                <a:spcPts val="0"/>
              </a:spcBef>
              <a:spcAft>
                <a:spcPts val="0"/>
              </a:spcAft>
              <a:defRPr/>
            </a:pPr>
            <a:endParaRPr lang="zh-CN" altLang="en-US">
              <a:cs typeface="+mn-ea"/>
              <a:sym typeface="+mn-lt"/>
            </a:endParaRPr>
          </a:p>
        </p:txBody>
      </p:sp>
      <p:grpSp>
        <p:nvGrpSpPr>
          <p:cNvPr id="10" name="组合 9"/>
          <p:cNvGrpSpPr/>
          <p:nvPr/>
        </p:nvGrpSpPr>
        <p:grpSpPr>
          <a:xfrm>
            <a:off x="1616157" y="1404552"/>
            <a:ext cx="2073170" cy="849371"/>
            <a:chOff x="4304043" y="1286668"/>
            <a:chExt cx="3837944" cy="2757793"/>
          </a:xfrm>
          <a:solidFill>
            <a:srgbClr val="005A9E"/>
          </a:solidFill>
          <a:effectLst>
            <a:outerShdw blurRad="381000" dist="254000" dir="8100000" algn="tr" rotWithShape="0">
              <a:prstClr val="black">
                <a:alpha val="40000"/>
              </a:prstClr>
            </a:outerShdw>
          </a:effectLst>
        </p:grpSpPr>
        <p:sp>
          <p:nvSpPr>
            <p:cNvPr id="11" name="圆角矩形 10"/>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圆角矩形 11"/>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3" name="组合 12"/>
          <p:cNvGrpSpPr/>
          <p:nvPr/>
        </p:nvGrpSpPr>
        <p:grpSpPr>
          <a:xfrm>
            <a:off x="1645409" y="2952996"/>
            <a:ext cx="2073170" cy="849371"/>
            <a:chOff x="4304043" y="1286668"/>
            <a:chExt cx="3837944" cy="2757793"/>
          </a:xfrm>
          <a:solidFill>
            <a:schemeClr val="bg1">
              <a:lumMod val="65000"/>
            </a:schemeClr>
          </a:solidFill>
          <a:effectLst>
            <a:outerShdw blurRad="381000" dist="254000" dir="8100000" algn="tr" rotWithShape="0">
              <a:prstClr val="black">
                <a:alpha val="40000"/>
              </a:prstClr>
            </a:outerShdw>
          </a:effectLst>
        </p:grpSpPr>
        <p:sp>
          <p:nvSpPr>
            <p:cNvPr id="14" name="圆角矩形 13"/>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圆角矩形 14"/>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6" name="组合 15"/>
          <p:cNvGrpSpPr/>
          <p:nvPr/>
        </p:nvGrpSpPr>
        <p:grpSpPr>
          <a:xfrm>
            <a:off x="860073" y="1321095"/>
            <a:ext cx="2408696" cy="986834"/>
            <a:chOff x="4304043" y="1286668"/>
            <a:chExt cx="3837944" cy="2757793"/>
          </a:xfrm>
          <a:effectLst>
            <a:outerShdw blurRad="381000" dist="254000" dir="8100000" algn="tr" rotWithShape="0">
              <a:prstClr val="black">
                <a:alpha val="40000"/>
              </a:prstClr>
            </a:outerShdw>
          </a:effectLst>
        </p:grpSpPr>
        <p:sp>
          <p:nvSpPr>
            <p:cNvPr id="17" name="圆角矩形 1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圆角矩形 17"/>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19" name="组合 18"/>
          <p:cNvGrpSpPr/>
          <p:nvPr/>
        </p:nvGrpSpPr>
        <p:grpSpPr>
          <a:xfrm>
            <a:off x="863460" y="2869539"/>
            <a:ext cx="2408696" cy="986834"/>
            <a:chOff x="4304043" y="1286668"/>
            <a:chExt cx="3837944" cy="2757793"/>
          </a:xfrm>
          <a:effectLst>
            <a:outerShdw blurRad="381000" dist="254000" dir="8100000" algn="tr" rotWithShape="0">
              <a:prstClr val="black">
                <a:alpha val="40000"/>
              </a:prstClr>
            </a:outerShdw>
          </a:effectLst>
        </p:grpSpPr>
        <p:sp>
          <p:nvSpPr>
            <p:cNvPr id="20" name="圆角矩形 1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圆角矩形 20"/>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5450583" y="1381749"/>
            <a:ext cx="2073170" cy="849371"/>
            <a:chOff x="4304043" y="1286668"/>
            <a:chExt cx="3837944" cy="2757793"/>
          </a:xfrm>
          <a:solidFill>
            <a:schemeClr val="bg1">
              <a:lumMod val="65000"/>
            </a:schemeClr>
          </a:solidFill>
          <a:effectLst>
            <a:outerShdw blurRad="381000" dist="254000" dir="8100000" algn="tr" rotWithShape="0">
              <a:prstClr val="black">
                <a:alpha val="40000"/>
              </a:prstClr>
            </a:outerShdw>
          </a:effectLst>
        </p:grpSpPr>
        <p:sp>
          <p:nvSpPr>
            <p:cNvPr id="23" name="圆角矩形 22"/>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圆角矩形 23"/>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5479835" y="2930193"/>
            <a:ext cx="2073170" cy="849371"/>
            <a:chOff x="4304043" y="1286668"/>
            <a:chExt cx="3837944" cy="2757793"/>
          </a:xfrm>
          <a:solidFill>
            <a:srgbClr val="005A9E"/>
          </a:solidFill>
          <a:effectLst>
            <a:outerShdw blurRad="381000" dist="254000" dir="8100000" algn="tr" rotWithShape="0">
              <a:prstClr val="black">
                <a:alpha val="40000"/>
              </a:prstClr>
            </a:outerShdw>
          </a:effectLst>
        </p:grpSpPr>
        <p:sp>
          <p:nvSpPr>
            <p:cNvPr id="26" name="圆角矩形 25"/>
            <p:cNvSpPr/>
            <p:nvPr/>
          </p:nvSpPr>
          <p:spPr>
            <a:xfrm>
              <a:off x="4304043" y="1286668"/>
              <a:ext cx="3837944" cy="275779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圆角矩形 26"/>
            <p:cNvSpPr/>
            <p:nvPr/>
          </p:nvSpPr>
          <p:spPr>
            <a:xfrm>
              <a:off x="4351931" y="1367703"/>
              <a:ext cx="3742172" cy="2595722"/>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a:off x="5871141" y="1321095"/>
            <a:ext cx="2408696" cy="986834"/>
            <a:chOff x="4304043" y="1286668"/>
            <a:chExt cx="3837944" cy="2757793"/>
          </a:xfrm>
          <a:effectLst>
            <a:outerShdw blurRad="381000" dist="254000" dir="8100000" algn="tr" rotWithShape="0">
              <a:prstClr val="black">
                <a:alpha val="40000"/>
              </a:prstClr>
            </a:outerShdw>
          </a:effectLst>
        </p:grpSpPr>
        <p:sp>
          <p:nvSpPr>
            <p:cNvPr id="29" name="圆角矩形 28"/>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圆角矩形 29"/>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1" name="组合 30"/>
          <p:cNvGrpSpPr/>
          <p:nvPr/>
        </p:nvGrpSpPr>
        <p:grpSpPr>
          <a:xfrm>
            <a:off x="5874528" y="2869539"/>
            <a:ext cx="2408696" cy="986834"/>
            <a:chOff x="4304043" y="1286668"/>
            <a:chExt cx="3837944" cy="2757793"/>
          </a:xfrm>
          <a:effectLst>
            <a:outerShdw blurRad="381000" dist="254000" dir="8100000" algn="tr" rotWithShape="0">
              <a:prstClr val="black">
                <a:alpha val="40000"/>
              </a:prstClr>
            </a:outerShdw>
          </a:effectLst>
        </p:grpSpPr>
        <p:sp>
          <p:nvSpPr>
            <p:cNvPr id="32" name="圆角矩形 31"/>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圆角矩形 32"/>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4" name="TextBox 33"/>
          <p:cNvSpPr txBox="1"/>
          <p:nvPr/>
        </p:nvSpPr>
        <p:spPr>
          <a:xfrm>
            <a:off x="3905352" y="1620577"/>
            <a:ext cx="1571099" cy="423167"/>
          </a:xfrm>
          <a:prstGeom prst="rect">
            <a:avLst/>
          </a:prstGeom>
          <a:noFill/>
        </p:spPr>
        <p:txBody>
          <a:bodyPr wrap="square" lIns="68554" tIns="34277" rIns="68554" bIns="34277" rtlCol="0">
            <a:spAutoFit/>
          </a:bodyPr>
          <a:lstStyle/>
          <a:p>
            <a:pPr>
              <a:buNone/>
            </a:pPr>
            <a:r>
              <a:rPr lang="zh-CN" altLang="en-US" sz="2300" b="1" dirty="0" smtClean="0">
                <a:solidFill>
                  <a:srgbClr val="005A9E"/>
                </a:solidFill>
                <a:cs typeface="+mn-ea"/>
                <a:sym typeface="+mn-lt"/>
              </a:rPr>
              <a:t>创新之处</a:t>
            </a:r>
            <a:endParaRPr lang="zh-CN" altLang="en-US" sz="2300" b="1" dirty="0">
              <a:solidFill>
                <a:srgbClr val="005A9E"/>
              </a:solidFill>
              <a:cs typeface="+mn-ea"/>
              <a:sym typeface="+mn-lt"/>
            </a:endParaRPr>
          </a:p>
        </p:txBody>
      </p:sp>
      <p:sp>
        <p:nvSpPr>
          <p:cNvPr id="35" name="TextBox 34"/>
          <p:cNvSpPr txBox="1"/>
          <p:nvPr/>
        </p:nvSpPr>
        <p:spPr>
          <a:xfrm>
            <a:off x="3934604" y="3142943"/>
            <a:ext cx="1571099" cy="423167"/>
          </a:xfrm>
          <a:prstGeom prst="rect">
            <a:avLst/>
          </a:prstGeom>
          <a:noFill/>
        </p:spPr>
        <p:txBody>
          <a:bodyPr wrap="square" lIns="68554" tIns="34277" rIns="68554" bIns="34277" rtlCol="0">
            <a:spAutoFit/>
          </a:bodyPr>
          <a:lstStyle/>
          <a:p>
            <a:pPr>
              <a:buNone/>
            </a:pPr>
            <a:r>
              <a:rPr lang="zh-CN" altLang="en-US" sz="2300" b="1" dirty="0" smtClean="0">
                <a:solidFill>
                  <a:srgbClr val="005A9E"/>
                </a:solidFill>
                <a:cs typeface="+mn-ea"/>
                <a:sym typeface="+mn-lt"/>
              </a:rPr>
              <a:t>不足之处</a:t>
            </a:r>
            <a:endParaRPr lang="zh-CN" altLang="en-US" sz="2300" b="1" dirty="0">
              <a:solidFill>
                <a:srgbClr val="005A9E"/>
              </a:solidFill>
              <a:cs typeface="+mn-ea"/>
              <a:sym typeface="+mn-lt"/>
            </a:endParaRPr>
          </a:p>
        </p:txBody>
      </p:sp>
      <p:sp>
        <p:nvSpPr>
          <p:cNvPr id="36" name="TextBox 35"/>
          <p:cNvSpPr txBox="1"/>
          <p:nvPr/>
        </p:nvSpPr>
        <p:spPr>
          <a:xfrm>
            <a:off x="1205051" y="1480973"/>
            <a:ext cx="1777472" cy="734021"/>
          </a:xfrm>
          <a:prstGeom prst="rect">
            <a:avLst/>
          </a:prstGeom>
          <a:noFill/>
        </p:spPr>
        <p:txBody>
          <a:bodyPr wrap="square" lIns="68554" tIns="34277" rIns="68554" bIns="34277" rtlCol="0">
            <a:spAutoFit/>
          </a:bodyPr>
          <a:lstStyle/>
          <a:p>
            <a:pPr>
              <a:lnSpc>
                <a:spcPct val="120000"/>
              </a:lnSpc>
            </a:pPr>
            <a:r>
              <a:rPr lang="zh-CN" altLang="en-US" sz="1200" dirty="0">
                <a:latin typeface="宋体" panose="02010600030101010101" pitchFamily="2" charset="-122"/>
                <a:ea typeface="宋体" panose="02010600030101010101" pitchFamily="2" charset="-122"/>
                <a:cs typeface="+mn-ea"/>
              </a:rPr>
              <a:t>将</a:t>
            </a:r>
            <a:r>
              <a:rPr lang="en-US" altLang="zh-CN" sz="1200" dirty="0">
                <a:latin typeface="宋体" panose="02010600030101010101" pitchFamily="2" charset="-122"/>
                <a:ea typeface="宋体" panose="02010600030101010101" pitchFamily="2" charset="-122"/>
                <a:cs typeface="+mn-ea"/>
              </a:rPr>
              <a:t>CNN</a:t>
            </a:r>
            <a:r>
              <a:rPr lang="zh-CN" altLang="en-US" sz="1200" dirty="0">
                <a:latin typeface="宋体" panose="02010600030101010101" pitchFamily="2" charset="-122"/>
                <a:ea typeface="宋体" panose="02010600030101010101" pitchFamily="2" charset="-122"/>
                <a:cs typeface="+mn-ea"/>
              </a:rPr>
              <a:t>方法引入目标检测领域</a:t>
            </a:r>
            <a:r>
              <a:rPr lang="zh-CN" altLang="en-US" sz="1200" dirty="0" smtClean="0">
                <a:latin typeface="宋体" panose="02010600030101010101" pitchFamily="2" charset="-122"/>
                <a:ea typeface="宋体" panose="02010600030101010101" pitchFamily="2" charset="-122"/>
                <a:cs typeface="+mn-ea"/>
              </a:rPr>
              <a:t>，大大</a:t>
            </a:r>
            <a:r>
              <a:rPr lang="zh-CN" altLang="en-US" sz="1200" dirty="0">
                <a:latin typeface="宋体" panose="02010600030101010101" pitchFamily="2" charset="-122"/>
                <a:ea typeface="宋体" panose="02010600030101010101" pitchFamily="2" charset="-122"/>
                <a:cs typeface="+mn-ea"/>
              </a:rPr>
              <a:t>提高了目标检测效果</a:t>
            </a:r>
            <a:endParaRPr lang="zh-CN" altLang="en-US" sz="1200" dirty="0">
              <a:latin typeface="宋体" panose="02010600030101010101" pitchFamily="2" charset="-122"/>
              <a:ea typeface="宋体" panose="02010600030101010101" pitchFamily="2" charset="-122"/>
              <a:cs typeface="+mn-ea"/>
              <a:sym typeface="+mn-lt"/>
            </a:endParaRPr>
          </a:p>
        </p:txBody>
      </p:sp>
      <p:sp>
        <p:nvSpPr>
          <p:cNvPr id="37" name="TextBox 36"/>
          <p:cNvSpPr txBox="1"/>
          <p:nvPr/>
        </p:nvSpPr>
        <p:spPr>
          <a:xfrm>
            <a:off x="6300192" y="1336749"/>
            <a:ext cx="1742281" cy="955620"/>
          </a:xfrm>
          <a:prstGeom prst="rect">
            <a:avLst/>
          </a:prstGeom>
          <a:noFill/>
        </p:spPr>
        <p:txBody>
          <a:bodyPr wrap="square" lIns="68554" tIns="34277" rIns="68554" bIns="34277" rtlCol="0">
            <a:spAutoFit/>
          </a:bodyPr>
          <a:lstStyle/>
          <a:p>
            <a:pPr>
              <a:lnSpc>
                <a:spcPct val="120000"/>
              </a:lnSpc>
            </a:pPr>
            <a:r>
              <a:rPr lang="zh-CN" altLang="en-US" sz="1200" dirty="0">
                <a:latin typeface="宋体" panose="02010600030101010101" pitchFamily="2" charset="-122"/>
                <a:ea typeface="宋体" panose="02010600030101010101" pitchFamily="2" charset="-122"/>
                <a:cs typeface="+mn-ea"/>
              </a:rPr>
              <a:t>采用大样本下有监督预训练</a:t>
            </a:r>
            <a:r>
              <a:rPr lang="en-US" altLang="zh-CN" sz="1200" dirty="0">
                <a:latin typeface="宋体" panose="02010600030101010101" pitchFamily="2" charset="-122"/>
                <a:ea typeface="宋体" panose="02010600030101010101" pitchFamily="2" charset="-122"/>
                <a:cs typeface="+mn-ea"/>
              </a:rPr>
              <a:t>+</a:t>
            </a:r>
            <a:r>
              <a:rPr lang="zh-CN" altLang="en-US" sz="1200" dirty="0">
                <a:latin typeface="宋体" panose="02010600030101010101" pitchFamily="2" charset="-122"/>
                <a:ea typeface="宋体" panose="02010600030101010101" pitchFamily="2" charset="-122"/>
                <a:cs typeface="+mn-ea"/>
              </a:rPr>
              <a:t>小样本微调的方式解决小样本难以训练甚至过拟合等问题。</a:t>
            </a:r>
            <a:endParaRPr lang="zh-CN" altLang="en-US" sz="1200" dirty="0">
              <a:latin typeface="宋体" panose="02010600030101010101" pitchFamily="2" charset="-122"/>
              <a:ea typeface="宋体" panose="02010600030101010101" pitchFamily="2" charset="-122"/>
              <a:cs typeface="+mn-ea"/>
              <a:sym typeface="+mn-lt"/>
            </a:endParaRPr>
          </a:p>
        </p:txBody>
      </p:sp>
      <p:sp>
        <p:nvSpPr>
          <p:cNvPr id="38" name="TextBox 37"/>
          <p:cNvSpPr txBox="1"/>
          <p:nvPr/>
        </p:nvSpPr>
        <p:spPr>
          <a:xfrm>
            <a:off x="1175571" y="3121687"/>
            <a:ext cx="1836204" cy="512422"/>
          </a:xfrm>
          <a:prstGeom prst="rect">
            <a:avLst/>
          </a:prstGeom>
          <a:noFill/>
        </p:spPr>
        <p:txBody>
          <a:bodyPr wrap="square" lIns="68554" tIns="34277" rIns="68554" bIns="34277" rtlCol="0">
            <a:spAutoFit/>
          </a:bodyPr>
          <a:lstStyle/>
          <a:p>
            <a:pPr>
              <a:lnSpc>
                <a:spcPct val="120000"/>
              </a:lnSpc>
            </a:pPr>
            <a:r>
              <a:rPr lang="zh-CN" altLang="en-US" sz="1200" dirty="0">
                <a:latin typeface="宋体" panose="02010600030101010101" pitchFamily="2" charset="-122"/>
                <a:ea typeface="宋体" panose="02010600030101010101" pitchFamily="2" charset="-122"/>
                <a:cs typeface="+mn-ea"/>
              </a:rPr>
              <a:t>对一张图片的处理速度慢</a:t>
            </a:r>
            <a:r>
              <a:rPr lang="zh-CN" altLang="en-US" sz="1200" dirty="0" smtClean="0">
                <a:latin typeface="宋体" panose="02010600030101010101" pitchFamily="2" charset="-122"/>
                <a:ea typeface="宋体" panose="02010600030101010101" pitchFamily="2" charset="-122"/>
                <a:cs typeface="+mn-ea"/>
              </a:rPr>
              <a:t>，需重复</a:t>
            </a:r>
            <a:r>
              <a:rPr lang="zh-CN" altLang="en-US" sz="1200" dirty="0">
                <a:latin typeface="宋体" panose="02010600030101010101" pitchFamily="2" charset="-122"/>
                <a:ea typeface="宋体" panose="02010600030101010101" pitchFamily="2" charset="-122"/>
                <a:cs typeface="+mn-ea"/>
              </a:rPr>
              <a:t>计算</a:t>
            </a:r>
            <a:r>
              <a:rPr lang="zh-CN" altLang="en-US" sz="1200" dirty="0" smtClean="0">
                <a:latin typeface="宋体" panose="02010600030101010101" pitchFamily="2" charset="-122"/>
                <a:ea typeface="宋体" panose="02010600030101010101" pitchFamily="2" charset="-122"/>
                <a:cs typeface="+mn-ea"/>
              </a:rPr>
              <a:t>，比较繁琐</a:t>
            </a:r>
            <a:endParaRPr lang="zh-CN" altLang="en-US" sz="1200" dirty="0">
              <a:latin typeface="宋体" panose="02010600030101010101" pitchFamily="2" charset="-122"/>
              <a:ea typeface="宋体" panose="02010600030101010101" pitchFamily="2" charset="-122"/>
              <a:cs typeface="+mn-ea"/>
              <a:sym typeface="+mn-lt"/>
            </a:endParaRPr>
          </a:p>
        </p:txBody>
      </p:sp>
      <p:sp>
        <p:nvSpPr>
          <p:cNvPr id="39" name="TextBox 38"/>
          <p:cNvSpPr txBox="1"/>
          <p:nvPr/>
        </p:nvSpPr>
        <p:spPr>
          <a:xfrm>
            <a:off x="6608407" y="3102890"/>
            <a:ext cx="1615930" cy="482991"/>
          </a:xfrm>
          <a:prstGeom prst="rect">
            <a:avLst/>
          </a:prstGeom>
          <a:noFill/>
        </p:spPr>
        <p:txBody>
          <a:bodyPr wrap="square" lIns="68554" tIns="34277" rIns="68554" bIns="34277" rtlCol="0">
            <a:spAutoFit/>
          </a:bodyPr>
          <a:lstStyle/>
          <a:p>
            <a:pPr>
              <a:lnSpc>
                <a:spcPct val="120000"/>
              </a:lnSpc>
            </a:pPr>
            <a:r>
              <a:rPr lang="zh-CN" altLang="en-US" sz="1200" dirty="0">
                <a:latin typeface="宋体" panose="02010600030101010101" pitchFamily="2" charset="-122"/>
                <a:ea typeface="宋体" panose="02010600030101010101" pitchFamily="2" charset="-122"/>
                <a:cs typeface="+mn-ea"/>
              </a:rPr>
              <a:t>训练时间长</a:t>
            </a:r>
            <a:r>
              <a:rPr lang="zh-CN" altLang="en-US" sz="1200" dirty="0" smtClean="0">
                <a:latin typeface="宋体" panose="02010600030101010101" pitchFamily="2" charset="-122"/>
                <a:ea typeface="宋体" panose="02010600030101010101" pitchFamily="2" charset="-122"/>
                <a:cs typeface="+mn-ea"/>
              </a:rPr>
              <a:t>，</a:t>
            </a:r>
            <a:endParaRPr lang="en-US" altLang="zh-CN" sz="1200" dirty="0" smtClean="0">
              <a:latin typeface="宋体" panose="02010600030101010101" pitchFamily="2" charset="-122"/>
              <a:ea typeface="宋体" panose="02010600030101010101" pitchFamily="2" charset="-122"/>
              <a:cs typeface="+mn-ea"/>
            </a:endParaRPr>
          </a:p>
          <a:p>
            <a:pPr>
              <a:lnSpc>
                <a:spcPct val="120000"/>
              </a:lnSpc>
            </a:pPr>
            <a:r>
              <a:rPr lang="zh-CN" altLang="en-US" sz="1200" dirty="0" smtClean="0">
                <a:latin typeface="宋体" panose="02010600030101010101" pitchFamily="2" charset="-122"/>
                <a:ea typeface="宋体" panose="02010600030101010101" pitchFamily="2" charset="-122"/>
                <a:cs typeface="+mn-ea"/>
              </a:rPr>
              <a:t>训练</a:t>
            </a:r>
            <a:r>
              <a:rPr lang="zh-CN" altLang="en-US" sz="1200" dirty="0">
                <a:latin typeface="宋体" panose="02010600030101010101" pitchFamily="2" charset="-122"/>
                <a:ea typeface="宋体" panose="02010600030101010101" pitchFamily="2" charset="-122"/>
                <a:cs typeface="+mn-ea"/>
              </a:rPr>
              <a:t>时间慢，</a:t>
            </a:r>
            <a:endParaRPr lang="zh-CN" altLang="en-US" sz="1200" dirty="0">
              <a:latin typeface="宋体" panose="02010600030101010101" pitchFamily="2" charset="-122"/>
              <a:ea typeface="宋体" panose="02010600030101010101" pitchFamily="2" charset="-122"/>
              <a:cs typeface="+mn-ea"/>
              <a:sym typeface="+mn-lt"/>
            </a:endParaRPr>
          </a:p>
        </p:txBody>
      </p:sp>
      <p:grpSp>
        <p:nvGrpSpPr>
          <p:cNvPr id="53" name="组合 52"/>
          <p:cNvGrpSpPr/>
          <p:nvPr/>
        </p:nvGrpSpPr>
        <p:grpSpPr>
          <a:xfrm>
            <a:off x="4283968" y="4044165"/>
            <a:ext cx="3084854" cy="975733"/>
            <a:chOff x="3191217" y="4101847"/>
            <a:chExt cx="3084854" cy="928905"/>
          </a:xfrm>
        </p:grpSpPr>
        <p:sp>
          <p:nvSpPr>
            <p:cNvPr id="40" name="矩形标注 39"/>
            <p:cNvSpPr/>
            <p:nvPr/>
          </p:nvSpPr>
          <p:spPr>
            <a:xfrm rot="10800000">
              <a:off x="3191217" y="4101847"/>
              <a:ext cx="3084854" cy="928905"/>
            </a:xfrm>
            <a:prstGeom prst="wedgeRectCallout">
              <a:avLst>
                <a:gd name="adj1" fmla="val -32549"/>
                <a:gd name="adj2" fmla="val 9263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3303380" y="4129554"/>
              <a:ext cx="2945037" cy="900246"/>
            </a:xfrm>
            <a:prstGeom prst="rect">
              <a:avLst/>
            </a:prstGeom>
            <a:noFill/>
          </p:spPr>
          <p:txBody>
            <a:bodyPr wrap="none" rtlCol="0">
              <a:spAutoFit/>
            </a:bodyPr>
            <a:lstStyle/>
            <a:p>
              <a:r>
                <a:rPr lang="zh-CN" altLang="en-US" sz="1050" dirty="0">
                  <a:latin typeface="宋体" panose="02010600030101010101" pitchFamily="2" charset="-122"/>
                  <a:ea typeface="宋体" panose="02010600030101010101" pitchFamily="2" charset="-122"/>
                  <a:cs typeface="+mn-ea"/>
                </a:rPr>
                <a:t>训练时间长，虽然文中没有明确指出具体</a:t>
              </a:r>
              <a:r>
                <a:rPr lang="zh-CN" altLang="en-US" sz="1050" dirty="0" smtClean="0">
                  <a:latin typeface="宋体" panose="02010600030101010101" pitchFamily="2" charset="-122"/>
                  <a:ea typeface="宋体" panose="02010600030101010101" pitchFamily="2" charset="-122"/>
                  <a:cs typeface="+mn-ea"/>
                </a:rPr>
                <a:t>训练</a:t>
              </a:r>
              <a:endParaRPr lang="en-US" altLang="zh-CN" sz="1050" dirty="0" smtClean="0">
                <a:latin typeface="宋体" panose="02010600030101010101" pitchFamily="2" charset="-122"/>
                <a:ea typeface="宋体" panose="02010600030101010101" pitchFamily="2" charset="-122"/>
                <a:cs typeface="+mn-ea"/>
              </a:endParaRPr>
            </a:p>
            <a:p>
              <a:r>
                <a:rPr lang="zh-CN" altLang="en-US" sz="1050" dirty="0" smtClean="0">
                  <a:latin typeface="宋体" panose="02010600030101010101" pitchFamily="2" charset="-122"/>
                  <a:ea typeface="宋体" panose="02010600030101010101" pitchFamily="2" charset="-122"/>
                  <a:cs typeface="+mn-ea"/>
                </a:rPr>
                <a:t>时间</a:t>
              </a:r>
              <a:r>
                <a:rPr lang="zh-CN" altLang="en-US" sz="1050" dirty="0">
                  <a:latin typeface="宋体" panose="02010600030101010101" pitchFamily="2" charset="-122"/>
                  <a:ea typeface="宋体" panose="02010600030101010101" pitchFamily="2" charset="-122"/>
                  <a:cs typeface="+mn-ea"/>
                </a:rPr>
                <a:t>，但由于</a:t>
              </a:r>
              <a:r>
                <a:rPr lang="zh-CN" altLang="en-US" sz="1050" dirty="0" smtClean="0">
                  <a:latin typeface="宋体" panose="02010600030101010101" pitchFamily="2" charset="-122"/>
                  <a:ea typeface="宋体" panose="02010600030101010101" pitchFamily="2" charset="-122"/>
                  <a:cs typeface="+mn-ea"/>
                </a:rPr>
                <a:t>采用从</a:t>
              </a:r>
              <a:r>
                <a:rPr lang="zh-CN" altLang="en-US" sz="1050" dirty="0">
                  <a:latin typeface="宋体" panose="02010600030101010101" pitchFamily="2" charset="-122"/>
                  <a:ea typeface="宋体" panose="02010600030101010101" pitchFamily="2" charset="-122"/>
                  <a:cs typeface="+mn-ea"/>
                </a:rPr>
                <a:t>所有图片的所有</a:t>
              </a:r>
              <a:r>
                <a:rPr lang="zh-CN" altLang="en-US" sz="1050" dirty="0" smtClean="0">
                  <a:latin typeface="宋体" panose="02010600030101010101" pitchFamily="2" charset="-122"/>
                  <a:ea typeface="宋体" panose="02010600030101010101" pitchFamily="2" charset="-122"/>
                  <a:cs typeface="+mn-ea"/>
                </a:rPr>
                <a:t>建议框中</a:t>
              </a:r>
              <a:endParaRPr lang="en-US" altLang="zh-CN" sz="1050" dirty="0" smtClean="0">
                <a:latin typeface="宋体" panose="02010600030101010101" pitchFamily="2" charset="-122"/>
                <a:ea typeface="宋体" panose="02010600030101010101" pitchFamily="2" charset="-122"/>
                <a:cs typeface="+mn-ea"/>
              </a:endParaRPr>
            </a:p>
            <a:p>
              <a:r>
                <a:rPr lang="zh-CN" altLang="en-US" sz="1050" dirty="0" smtClean="0">
                  <a:latin typeface="宋体" panose="02010600030101010101" pitchFamily="2" charset="-122"/>
                  <a:ea typeface="宋体" panose="02010600030101010101" pitchFamily="2" charset="-122"/>
                  <a:cs typeface="+mn-ea"/>
                </a:rPr>
                <a:t>均匀取样进行</a:t>
              </a:r>
              <a:r>
                <a:rPr lang="zh-CN" altLang="en-US" sz="1050" dirty="0">
                  <a:latin typeface="宋体" panose="02010600030101010101" pitchFamily="2" charset="-122"/>
                  <a:ea typeface="宋体" panose="02010600030101010101" pitchFamily="2" charset="-122"/>
                  <a:cs typeface="+mn-ea"/>
                </a:rPr>
                <a:t>训练，那么每次都需要</a:t>
              </a:r>
              <a:r>
                <a:rPr lang="zh-CN" altLang="en-US" sz="1050" dirty="0" smtClean="0">
                  <a:latin typeface="宋体" panose="02010600030101010101" pitchFamily="2" charset="-122"/>
                  <a:ea typeface="宋体" panose="02010600030101010101" pitchFamily="2" charset="-122"/>
                  <a:cs typeface="+mn-ea"/>
                </a:rPr>
                <a:t>计算不同</a:t>
              </a:r>
              <a:endParaRPr lang="en-US" altLang="zh-CN" sz="1050" dirty="0" smtClean="0">
                <a:latin typeface="宋体" panose="02010600030101010101" pitchFamily="2" charset="-122"/>
                <a:ea typeface="宋体" panose="02010600030101010101" pitchFamily="2" charset="-122"/>
                <a:cs typeface="+mn-ea"/>
              </a:endParaRPr>
            </a:p>
            <a:p>
              <a:r>
                <a:rPr lang="zh-CN" altLang="en-US" sz="1050" dirty="0" smtClean="0">
                  <a:latin typeface="宋体" panose="02010600030101010101" pitchFamily="2" charset="-122"/>
                  <a:ea typeface="宋体" panose="02010600030101010101" pitchFamily="2" charset="-122"/>
                  <a:cs typeface="+mn-ea"/>
                </a:rPr>
                <a:t>图片</a:t>
              </a:r>
              <a:r>
                <a:rPr lang="zh-CN" altLang="en-US" sz="1050" dirty="0">
                  <a:latin typeface="宋体" panose="02010600030101010101" pitchFamily="2" charset="-122"/>
                  <a:ea typeface="宋体" panose="02010600030101010101" pitchFamily="2" charset="-122"/>
                  <a:cs typeface="+mn-ea"/>
                </a:rPr>
                <a:t>中不同建议框</a:t>
              </a:r>
              <a:r>
                <a:rPr lang="en-US" altLang="zh-CN" sz="1050" dirty="0">
                  <a:latin typeface="宋体" panose="02010600030101010101" pitchFamily="2" charset="-122"/>
                  <a:ea typeface="宋体" panose="02010600030101010101" pitchFamily="2" charset="-122"/>
                  <a:cs typeface="+mn-ea"/>
                </a:rPr>
                <a:t>CNN</a:t>
              </a:r>
              <a:r>
                <a:rPr lang="zh-CN" altLang="en-US" sz="1050" dirty="0">
                  <a:latin typeface="宋体" panose="02010600030101010101" pitchFamily="2" charset="-122"/>
                  <a:ea typeface="宋体" panose="02010600030101010101" pitchFamily="2" charset="-122"/>
                  <a:cs typeface="+mn-ea"/>
                </a:rPr>
                <a:t>特征，无法</a:t>
              </a:r>
              <a:r>
                <a:rPr lang="zh-CN" altLang="en-US" sz="1050" dirty="0" smtClean="0">
                  <a:latin typeface="宋体" panose="02010600030101010101" pitchFamily="2" charset="-122"/>
                  <a:ea typeface="宋体" panose="02010600030101010101" pitchFamily="2" charset="-122"/>
                  <a:cs typeface="+mn-ea"/>
                </a:rPr>
                <a:t>共享</a:t>
              </a:r>
              <a:r>
                <a:rPr lang="zh-CN" altLang="en-US" sz="1050" dirty="0">
                  <a:latin typeface="宋体" panose="02010600030101010101" pitchFamily="2" charset="-122"/>
                  <a:ea typeface="宋体" panose="02010600030101010101" pitchFamily="2" charset="-122"/>
                  <a:cs typeface="+mn-ea"/>
                </a:rPr>
                <a:t>同一张</a:t>
              </a:r>
              <a:r>
                <a:rPr lang="zh-CN" altLang="en-US" sz="1050" dirty="0" smtClean="0">
                  <a:latin typeface="宋体" panose="02010600030101010101" pitchFamily="2" charset="-122"/>
                  <a:ea typeface="宋体" panose="02010600030101010101" pitchFamily="2" charset="-122"/>
                  <a:cs typeface="+mn-ea"/>
                </a:rPr>
                <a:t>图</a:t>
              </a:r>
              <a:endParaRPr lang="en-US" altLang="zh-CN" sz="1050" dirty="0" smtClean="0">
                <a:latin typeface="宋体" panose="02010600030101010101" pitchFamily="2" charset="-122"/>
                <a:ea typeface="宋体" panose="02010600030101010101" pitchFamily="2" charset="-122"/>
                <a:cs typeface="+mn-ea"/>
              </a:endParaRPr>
            </a:p>
            <a:p>
              <a:r>
                <a:rPr lang="zh-CN" altLang="en-US" sz="1050" dirty="0" smtClean="0">
                  <a:latin typeface="宋体" panose="02010600030101010101" pitchFamily="2" charset="-122"/>
                  <a:ea typeface="宋体" panose="02010600030101010101" pitchFamily="2" charset="-122"/>
                  <a:cs typeface="+mn-ea"/>
                </a:rPr>
                <a:t>的</a:t>
              </a:r>
              <a:r>
                <a:rPr lang="en-US" altLang="zh-CN" sz="1050" dirty="0">
                  <a:latin typeface="宋体" panose="02010600030101010101" pitchFamily="2" charset="-122"/>
                  <a:ea typeface="宋体" panose="02010600030101010101" pitchFamily="2" charset="-122"/>
                  <a:cs typeface="+mn-ea"/>
                </a:rPr>
                <a:t>CNN</a:t>
              </a:r>
              <a:r>
                <a:rPr lang="zh-CN" altLang="en-US" sz="1050" dirty="0">
                  <a:latin typeface="宋体" panose="02010600030101010101" pitchFamily="2" charset="-122"/>
                  <a:ea typeface="宋体" panose="02010600030101010101" pitchFamily="2" charset="-122"/>
                  <a:cs typeface="+mn-ea"/>
                </a:rPr>
                <a:t>特征，训练速度很慢；</a:t>
              </a:r>
            </a:p>
          </p:txBody>
        </p:sp>
      </p:grpSp>
      <p:grpSp>
        <p:nvGrpSpPr>
          <p:cNvPr id="56" name="组合 55"/>
          <p:cNvGrpSpPr/>
          <p:nvPr/>
        </p:nvGrpSpPr>
        <p:grpSpPr>
          <a:xfrm>
            <a:off x="1548531" y="4040125"/>
            <a:ext cx="3109795" cy="988542"/>
            <a:chOff x="3125733" y="3990864"/>
            <a:chExt cx="3109795" cy="933239"/>
          </a:xfrm>
        </p:grpSpPr>
        <p:sp>
          <p:nvSpPr>
            <p:cNvPr id="57" name="矩形标注 56"/>
            <p:cNvSpPr/>
            <p:nvPr/>
          </p:nvSpPr>
          <p:spPr>
            <a:xfrm rot="10800000">
              <a:off x="3125733" y="3990864"/>
              <a:ext cx="3084854" cy="928905"/>
            </a:xfrm>
            <a:prstGeom prst="wedgeRectCallout">
              <a:avLst>
                <a:gd name="adj1" fmla="val 29932"/>
                <a:gd name="adj2" fmla="val 804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3223165" y="4023857"/>
              <a:ext cx="3012363" cy="900246"/>
            </a:xfrm>
            <a:prstGeom prst="rect">
              <a:avLst/>
            </a:prstGeom>
            <a:noFill/>
          </p:spPr>
          <p:txBody>
            <a:bodyPr wrap="none" rtlCol="0">
              <a:spAutoFit/>
            </a:bodyPr>
            <a:lstStyle/>
            <a:p>
              <a:r>
                <a:rPr lang="zh-CN" altLang="en-US" sz="1050" dirty="0">
                  <a:latin typeface="宋体" panose="02010600030101010101" pitchFamily="2" charset="-122"/>
                  <a:ea typeface="宋体" panose="02010600030101010101" pitchFamily="2" charset="-122"/>
                  <a:cs typeface="+mn-ea"/>
                </a:rPr>
                <a:t>最大的缺点是对一张图片的处理速度慢，这是</a:t>
              </a:r>
              <a:r>
                <a:rPr lang="zh-CN" altLang="en-US" sz="1050" dirty="0" smtClean="0">
                  <a:latin typeface="宋体" panose="02010600030101010101" pitchFamily="2" charset="-122"/>
                  <a:ea typeface="宋体" panose="02010600030101010101" pitchFamily="2" charset="-122"/>
                  <a:cs typeface="+mn-ea"/>
                </a:rPr>
                <a:t>由</a:t>
              </a:r>
              <a:endParaRPr lang="en-US" altLang="zh-CN" sz="1050" dirty="0" smtClean="0">
                <a:latin typeface="宋体" panose="02010600030101010101" pitchFamily="2" charset="-122"/>
                <a:ea typeface="宋体" panose="02010600030101010101" pitchFamily="2" charset="-122"/>
                <a:cs typeface="+mn-ea"/>
              </a:endParaRPr>
            </a:p>
            <a:p>
              <a:r>
                <a:rPr lang="zh-CN" altLang="en-US" sz="1050" dirty="0" smtClean="0">
                  <a:latin typeface="宋体" panose="02010600030101010101" pitchFamily="2" charset="-122"/>
                  <a:ea typeface="宋体" panose="02010600030101010101" pitchFamily="2" charset="-122"/>
                  <a:cs typeface="+mn-ea"/>
                </a:rPr>
                <a:t>于</a:t>
              </a:r>
              <a:r>
                <a:rPr lang="zh-CN" altLang="en-US" sz="1050" dirty="0">
                  <a:latin typeface="宋体" panose="02010600030101010101" pitchFamily="2" charset="-122"/>
                  <a:ea typeface="宋体" panose="02010600030101010101" pitchFamily="2" charset="-122"/>
                  <a:cs typeface="+mn-ea"/>
                </a:rPr>
                <a:t>一张图片中由</a:t>
              </a:r>
              <a:r>
                <a:rPr lang="en-US" altLang="zh-CN" sz="1050" dirty="0">
                  <a:latin typeface="宋体" panose="02010600030101010101" pitchFamily="2" charset="-122"/>
                  <a:ea typeface="宋体" panose="02010600030101010101" pitchFamily="2" charset="-122"/>
                  <a:cs typeface="+mn-ea"/>
                </a:rPr>
                <a:t>selective search</a:t>
              </a:r>
              <a:r>
                <a:rPr lang="zh-CN" altLang="en-US" sz="1050" dirty="0">
                  <a:latin typeface="宋体" panose="02010600030101010101" pitchFamily="2" charset="-122"/>
                  <a:ea typeface="宋体" panose="02010600030101010101" pitchFamily="2" charset="-122"/>
                  <a:cs typeface="+mn-ea"/>
                </a:rPr>
                <a:t>算法得出</a:t>
              </a:r>
              <a:r>
                <a:rPr lang="zh-CN" altLang="en-US" sz="1050" dirty="0" smtClean="0">
                  <a:latin typeface="宋体" panose="02010600030101010101" pitchFamily="2" charset="-122"/>
                  <a:ea typeface="宋体" panose="02010600030101010101" pitchFamily="2" charset="-122"/>
                  <a:cs typeface="+mn-ea"/>
                </a:rPr>
                <a:t>的</a:t>
              </a:r>
              <a:endParaRPr lang="en-US" altLang="zh-CN" sz="1050" dirty="0" smtClean="0">
                <a:latin typeface="宋体" panose="02010600030101010101" pitchFamily="2" charset="-122"/>
                <a:ea typeface="宋体" panose="02010600030101010101" pitchFamily="2" charset="-122"/>
                <a:cs typeface="+mn-ea"/>
              </a:endParaRPr>
            </a:p>
            <a:p>
              <a:r>
                <a:rPr lang="zh-CN" altLang="en-US" sz="1050" dirty="0" smtClean="0">
                  <a:latin typeface="宋体" panose="02010600030101010101" pitchFamily="2" charset="-122"/>
                  <a:ea typeface="宋体" panose="02010600030101010101" pitchFamily="2" charset="-122"/>
                  <a:cs typeface="+mn-ea"/>
                </a:rPr>
                <a:t>约</a:t>
              </a:r>
              <a:r>
                <a:rPr lang="en-US" altLang="zh-CN" sz="1050" dirty="0">
                  <a:latin typeface="宋体" panose="02010600030101010101" pitchFamily="2" charset="-122"/>
                  <a:ea typeface="宋体" panose="02010600030101010101" pitchFamily="2" charset="-122"/>
                  <a:cs typeface="+mn-ea"/>
                </a:rPr>
                <a:t>2k</a:t>
              </a:r>
              <a:r>
                <a:rPr lang="zh-CN" altLang="en-US" sz="1050" dirty="0">
                  <a:latin typeface="宋体" panose="02010600030101010101" pitchFamily="2" charset="-122"/>
                  <a:ea typeface="宋体" panose="02010600030101010101" pitchFamily="2" charset="-122"/>
                  <a:cs typeface="+mn-ea"/>
                </a:rPr>
                <a:t>个建议框都需要经过变形处理后由</a:t>
              </a:r>
              <a:r>
                <a:rPr lang="en-US" altLang="zh-CN" sz="1050" dirty="0">
                  <a:latin typeface="宋体" panose="02010600030101010101" pitchFamily="2" charset="-122"/>
                  <a:ea typeface="宋体" panose="02010600030101010101" pitchFamily="2" charset="-122"/>
                  <a:cs typeface="+mn-ea"/>
                </a:rPr>
                <a:t>CNN</a:t>
              </a:r>
              <a:r>
                <a:rPr lang="zh-CN" altLang="en-US" sz="1050" dirty="0">
                  <a:latin typeface="宋体" panose="02010600030101010101" pitchFamily="2" charset="-122"/>
                  <a:ea typeface="宋体" panose="02010600030101010101" pitchFamily="2" charset="-122"/>
                  <a:cs typeface="+mn-ea"/>
                </a:rPr>
                <a:t>前</a:t>
              </a:r>
              <a:r>
                <a:rPr lang="zh-CN" altLang="en-US" sz="1050" dirty="0" smtClean="0">
                  <a:latin typeface="宋体" panose="02010600030101010101" pitchFamily="2" charset="-122"/>
                  <a:ea typeface="宋体" panose="02010600030101010101" pitchFamily="2" charset="-122"/>
                  <a:cs typeface="+mn-ea"/>
                </a:rPr>
                <a:t>向</a:t>
              </a:r>
              <a:endParaRPr lang="en-US" altLang="zh-CN" sz="1050" dirty="0" smtClean="0">
                <a:latin typeface="宋体" panose="02010600030101010101" pitchFamily="2" charset="-122"/>
                <a:ea typeface="宋体" panose="02010600030101010101" pitchFamily="2" charset="-122"/>
                <a:cs typeface="+mn-ea"/>
              </a:endParaRPr>
            </a:p>
            <a:p>
              <a:r>
                <a:rPr lang="zh-CN" altLang="en-US" sz="1050" dirty="0" smtClean="0">
                  <a:latin typeface="宋体" panose="02010600030101010101" pitchFamily="2" charset="-122"/>
                  <a:ea typeface="宋体" panose="02010600030101010101" pitchFamily="2" charset="-122"/>
                  <a:cs typeface="+mn-ea"/>
                </a:rPr>
                <a:t>网络</a:t>
              </a:r>
              <a:r>
                <a:rPr lang="zh-CN" altLang="en-US" sz="1050" dirty="0">
                  <a:latin typeface="宋体" panose="02010600030101010101" pitchFamily="2" charset="-122"/>
                  <a:ea typeface="宋体" panose="02010600030101010101" pitchFamily="2" charset="-122"/>
                  <a:cs typeface="+mn-ea"/>
                </a:rPr>
                <a:t>计算一次特征，这其中涵盖了对一张图片</a:t>
              </a:r>
              <a:r>
                <a:rPr lang="zh-CN" altLang="en-US" sz="1050" dirty="0" smtClean="0">
                  <a:latin typeface="宋体" panose="02010600030101010101" pitchFamily="2" charset="-122"/>
                  <a:ea typeface="宋体" panose="02010600030101010101" pitchFamily="2" charset="-122"/>
                  <a:cs typeface="+mn-ea"/>
                </a:rPr>
                <a:t>中</a:t>
              </a:r>
              <a:endParaRPr lang="en-US" altLang="zh-CN" sz="1050" dirty="0" smtClean="0">
                <a:latin typeface="宋体" panose="02010600030101010101" pitchFamily="2" charset="-122"/>
                <a:ea typeface="宋体" panose="02010600030101010101" pitchFamily="2" charset="-122"/>
                <a:cs typeface="+mn-ea"/>
              </a:endParaRPr>
            </a:p>
            <a:p>
              <a:r>
                <a:rPr lang="zh-CN" altLang="en-US" sz="1050" dirty="0" smtClean="0">
                  <a:latin typeface="宋体" panose="02010600030101010101" pitchFamily="2" charset="-122"/>
                  <a:ea typeface="宋体" panose="02010600030101010101" pitchFamily="2" charset="-122"/>
                  <a:cs typeface="+mn-ea"/>
                </a:rPr>
                <a:t>多</a:t>
              </a:r>
              <a:r>
                <a:rPr lang="zh-CN" altLang="en-US" sz="1050" dirty="0">
                  <a:latin typeface="宋体" panose="02010600030101010101" pitchFamily="2" charset="-122"/>
                  <a:ea typeface="宋体" panose="02010600030101010101" pitchFamily="2" charset="-122"/>
                  <a:cs typeface="+mn-ea"/>
                </a:rPr>
                <a:t>个重复区域的重复计算，很累赘；</a:t>
              </a:r>
            </a:p>
          </p:txBody>
        </p:sp>
      </p:grpSp>
    </p:spTree>
    <p:extLst>
      <p:ext uri="{BB962C8B-B14F-4D97-AF65-F5344CB8AC3E}">
        <p14:creationId xmlns:p14="http://schemas.microsoft.com/office/powerpoint/2010/main" val="349426582"/>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31" presetClass="entr" presetSubtype="0" fill="hold" grpId="0" nodeType="after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1000" fill="hold"/>
                                        <p:tgtEl>
                                          <p:spTgt spid="34"/>
                                        </p:tgtEl>
                                        <p:attrNameLst>
                                          <p:attrName>ppt_w</p:attrName>
                                        </p:attrNameLst>
                                      </p:cBhvr>
                                      <p:tavLst>
                                        <p:tav tm="0">
                                          <p:val>
                                            <p:fltVal val="0"/>
                                          </p:val>
                                        </p:tav>
                                        <p:tav tm="100000">
                                          <p:val>
                                            <p:strVal val="#ppt_w"/>
                                          </p:val>
                                        </p:tav>
                                      </p:tavLst>
                                    </p:anim>
                                    <p:anim calcmode="lin" valueType="num">
                                      <p:cBhvr>
                                        <p:cTn id="17" dur="1000" fill="hold"/>
                                        <p:tgtEl>
                                          <p:spTgt spid="34"/>
                                        </p:tgtEl>
                                        <p:attrNameLst>
                                          <p:attrName>ppt_h</p:attrName>
                                        </p:attrNameLst>
                                      </p:cBhvr>
                                      <p:tavLst>
                                        <p:tav tm="0">
                                          <p:val>
                                            <p:fltVal val="0"/>
                                          </p:val>
                                        </p:tav>
                                        <p:tav tm="100000">
                                          <p:val>
                                            <p:strVal val="#ppt_h"/>
                                          </p:val>
                                        </p:tav>
                                      </p:tavLst>
                                    </p:anim>
                                    <p:anim calcmode="lin" valueType="num">
                                      <p:cBhvr>
                                        <p:cTn id="18" dur="1000" fill="hold"/>
                                        <p:tgtEl>
                                          <p:spTgt spid="34"/>
                                        </p:tgtEl>
                                        <p:attrNameLst>
                                          <p:attrName>style.rotation</p:attrName>
                                        </p:attrNameLst>
                                      </p:cBhvr>
                                      <p:tavLst>
                                        <p:tav tm="0">
                                          <p:val>
                                            <p:fltVal val="90"/>
                                          </p:val>
                                        </p:tav>
                                        <p:tav tm="100000">
                                          <p:val>
                                            <p:fltVal val="0"/>
                                          </p:val>
                                        </p:tav>
                                      </p:tavLst>
                                    </p:anim>
                                    <p:animEffect transition="in" filter="fade">
                                      <p:cBhvr>
                                        <p:cTn id="19" dur="1000"/>
                                        <p:tgtEl>
                                          <p:spTgt spid="34"/>
                                        </p:tgtEl>
                                      </p:cBhvr>
                                    </p:animEffect>
                                  </p:childTnLst>
                                </p:cTn>
                              </p:par>
                              <p:par>
                                <p:cTn id="20" presetID="3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1000" fill="hold"/>
                                        <p:tgtEl>
                                          <p:spTgt spid="35"/>
                                        </p:tgtEl>
                                        <p:attrNameLst>
                                          <p:attrName>ppt_w</p:attrName>
                                        </p:attrNameLst>
                                      </p:cBhvr>
                                      <p:tavLst>
                                        <p:tav tm="0">
                                          <p:val>
                                            <p:fltVal val="0"/>
                                          </p:val>
                                        </p:tav>
                                        <p:tav tm="100000">
                                          <p:val>
                                            <p:strVal val="#ppt_w"/>
                                          </p:val>
                                        </p:tav>
                                      </p:tavLst>
                                    </p:anim>
                                    <p:anim calcmode="lin" valueType="num">
                                      <p:cBhvr>
                                        <p:cTn id="23" dur="1000" fill="hold"/>
                                        <p:tgtEl>
                                          <p:spTgt spid="35"/>
                                        </p:tgtEl>
                                        <p:attrNameLst>
                                          <p:attrName>ppt_h</p:attrName>
                                        </p:attrNameLst>
                                      </p:cBhvr>
                                      <p:tavLst>
                                        <p:tav tm="0">
                                          <p:val>
                                            <p:fltVal val="0"/>
                                          </p:val>
                                        </p:tav>
                                        <p:tav tm="100000">
                                          <p:val>
                                            <p:strVal val="#ppt_h"/>
                                          </p:val>
                                        </p:tav>
                                      </p:tavLst>
                                    </p:anim>
                                    <p:anim calcmode="lin" valueType="num">
                                      <p:cBhvr>
                                        <p:cTn id="24" dur="1000" fill="hold"/>
                                        <p:tgtEl>
                                          <p:spTgt spid="35"/>
                                        </p:tgtEl>
                                        <p:attrNameLst>
                                          <p:attrName>style.rotation</p:attrName>
                                        </p:attrNameLst>
                                      </p:cBhvr>
                                      <p:tavLst>
                                        <p:tav tm="0">
                                          <p:val>
                                            <p:fltVal val="90"/>
                                          </p:val>
                                        </p:tav>
                                        <p:tav tm="100000">
                                          <p:val>
                                            <p:fltVal val="0"/>
                                          </p:val>
                                        </p:tav>
                                      </p:tavLst>
                                    </p:anim>
                                    <p:animEffect transition="in" filter="fade">
                                      <p:cBhvr>
                                        <p:cTn id="25" dur="1000"/>
                                        <p:tgtEl>
                                          <p:spTgt spid="35"/>
                                        </p:tgtEl>
                                      </p:cBhvr>
                                    </p:animEffect>
                                  </p:childTnLst>
                                </p:cTn>
                              </p:par>
                            </p:childTnLst>
                          </p:cTn>
                        </p:par>
                        <p:par>
                          <p:cTn id="26" fill="hold">
                            <p:stCondLst>
                              <p:cond delay="1500"/>
                            </p:stCondLst>
                            <p:childTnLst>
                              <p:par>
                                <p:cTn id="27" presetID="22" presetClass="entr" presetSubtype="2"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right)">
                                      <p:cBhvr>
                                        <p:cTn id="29" dur="500"/>
                                        <p:tgtEl>
                                          <p:spTgt spid="10"/>
                                        </p:tgtEl>
                                      </p:cBhvr>
                                    </p:animEffect>
                                  </p:childTnLst>
                                </p:cTn>
                              </p:par>
                            </p:childTnLst>
                          </p:cTn>
                        </p:par>
                        <p:par>
                          <p:cTn id="30" fill="hold">
                            <p:stCondLst>
                              <p:cond delay="2000"/>
                            </p:stCondLst>
                            <p:childTnLst>
                              <p:par>
                                <p:cTn id="31" presetID="22" presetClass="entr" presetSubtype="2"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right)">
                                      <p:cBhvr>
                                        <p:cTn id="33" dur="500"/>
                                        <p:tgtEl>
                                          <p:spTgt spid="16"/>
                                        </p:tgtEl>
                                      </p:cBhvr>
                                    </p:animEffect>
                                  </p:childTnLst>
                                </p:cTn>
                              </p:par>
                              <p:par>
                                <p:cTn id="34" presetID="42" presetClass="entr" presetSubtype="0" fill="hold" grpId="0" nodeType="with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fade">
                                      <p:cBhvr>
                                        <p:cTn id="36" dur="1000"/>
                                        <p:tgtEl>
                                          <p:spTgt spid="36"/>
                                        </p:tgtEl>
                                      </p:cBhvr>
                                    </p:animEffect>
                                    <p:anim calcmode="lin" valueType="num">
                                      <p:cBhvr>
                                        <p:cTn id="37" dur="1000" fill="hold"/>
                                        <p:tgtEl>
                                          <p:spTgt spid="36"/>
                                        </p:tgtEl>
                                        <p:attrNameLst>
                                          <p:attrName>ppt_x</p:attrName>
                                        </p:attrNameLst>
                                      </p:cBhvr>
                                      <p:tavLst>
                                        <p:tav tm="0">
                                          <p:val>
                                            <p:strVal val="#ppt_x"/>
                                          </p:val>
                                        </p:tav>
                                        <p:tav tm="100000">
                                          <p:val>
                                            <p:strVal val="#ppt_x"/>
                                          </p:val>
                                        </p:tav>
                                      </p:tavLst>
                                    </p:anim>
                                    <p:anim calcmode="lin" valueType="num">
                                      <p:cBhvr>
                                        <p:cTn id="38" dur="1000" fill="hold"/>
                                        <p:tgtEl>
                                          <p:spTgt spid="36"/>
                                        </p:tgtEl>
                                        <p:attrNameLst>
                                          <p:attrName>ppt_y</p:attrName>
                                        </p:attrNameLst>
                                      </p:cBhvr>
                                      <p:tavLst>
                                        <p:tav tm="0">
                                          <p:val>
                                            <p:strVal val="#ppt_y+.1"/>
                                          </p:val>
                                        </p:tav>
                                        <p:tav tm="100000">
                                          <p:val>
                                            <p:strVal val="#ppt_y"/>
                                          </p:val>
                                        </p:tav>
                                      </p:tavLst>
                                    </p:anim>
                                  </p:childTnLst>
                                </p:cTn>
                              </p:par>
                            </p:childTnLst>
                          </p:cTn>
                        </p:par>
                        <p:par>
                          <p:cTn id="39" fill="hold">
                            <p:stCondLst>
                              <p:cond delay="3000"/>
                            </p:stCondLst>
                            <p:childTnLst>
                              <p:par>
                                <p:cTn id="40" presetID="22" presetClass="entr" presetSubtype="8"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left)">
                                      <p:cBhvr>
                                        <p:cTn id="42" dur="500"/>
                                        <p:tgtEl>
                                          <p:spTgt spid="22"/>
                                        </p:tgtEl>
                                      </p:cBhvr>
                                    </p:animEffect>
                                  </p:childTnLst>
                                </p:cTn>
                              </p:par>
                            </p:childTnLst>
                          </p:cTn>
                        </p:par>
                        <p:par>
                          <p:cTn id="43" fill="hold">
                            <p:stCondLst>
                              <p:cond delay="3500"/>
                            </p:stCondLst>
                            <p:childTnLst>
                              <p:par>
                                <p:cTn id="44" presetID="22" presetClass="entr" presetSubtype="8"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par>
                                <p:cTn id="47" presetID="42"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1000"/>
                                        <p:tgtEl>
                                          <p:spTgt spid="37"/>
                                        </p:tgtEl>
                                      </p:cBhvr>
                                    </p:animEffect>
                                    <p:anim calcmode="lin" valueType="num">
                                      <p:cBhvr>
                                        <p:cTn id="50" dur="1000" fill="hold"/>
                                        <p:tgtEl>
                                          <p:spTgt spid="37"/>
                                        </p:tgtEl>
                                        <p:attrNameLst>
                                          <p:attrName>ppt_x</p:attrName>
                                        </p:attrNameLst>
                                      </p:cBhvr>
                                      <p:tavLst>
                                        <p:tav tm="0">
                                          <p:val>
                                            <p:strVal val="#ppt_x"/>
                                          </p:val>
                                        </p:tav>
                                        <p:tav tm="100000">
                                          <p:val>
                                            <p:strVal val="#ppt_x"/>
                                          </p:val>
                                        </p:tav>
                                      </p:tavLst>
                                    </p:anim>
                                    <p:anim calcmode="lin" valueType="num">
                                      <p:cBhvr>
                                        <p:cTn id="51" dur="1000" fill="hold"/>
                                        <p:tgtEl>
                                          <p:spTgt spid="37"/>
                                        </p:tgtEl>
                                        <p:attrNameLst>
                                          <p:attrName>ppt_y</p:attrName>
                                        </p:attrNameLst>
                                      </p:cBhvr>
                                      <p:tavLst>
                                        <p:tav tm="0">
                                          <p:val>
                                            <p:strVal val="#ppt_y+.1"/>
                                          </p:val>
                                        </p:tav>
                                        <p:tav tm="100000">
                                          <p:val>
                                            <p:strVal val="#ppt_y"/>
                                          </p:val>
                                        </p:tav>
                                      </p:tavLst>
                                    </p:anim>
                                  </p:childTnLst>
                                </p:cTn>
                              </p:par>
                            </p:childTnLst>
                          </p:cTn>
                        </p:par>
                        <p:par>
                          <p:cTn id="52" fill="hold">
                            <p:stCondLst>
                              <p:cond delay="4500"/>
                            </p:stCondLst>
                            <p:childTnLst>
                              <p:par>
                                <p:cTn id="53" presetID="22" presetClass="entr" presetSubtype="2"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right)">
                                      <p:cBhvr>
                                        <p:cTn id="55" dur="500"/>
                                        <p:tgtEl>
                                          <p:spTgt spid="13"/>
                                        </p:tgtEl>
                                      </p:cBhvr>
                                    </p:animEffect>
                                  </p:childTnLst>
                                </p:cTn>
                              </p:par>
                            </p:childTnLst>
                          </p:cTn>
                        </p:par>
                        <p:par>
                          <p:cTn id="56" fill="hold">
                            <p:stCondLst>
                              <p:cond delay="5000"/>
                            </p:stCondLst>
                            <p:childTnLst>
                              <p:par>
                                <p:cTn id="57" presetID="22" presetClass="entr" presetSubtype="2"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right)">
                                      <p:cBhvr>
                                        <p:cTn id="59" dur="500"/>
                                        <p:tgtEl>
                                          <p:spTgt spid="19"/>
                                        </p:tgtEl>
                                      </p:cBhvr>
                                    </p:animEffect>
                                  </p:childTnLst>
                                </p:cTn>
                              </p:par>
                              <p:par>
                                <p:cTn id="60" presetID="42" presetClass="entr" presetSubtype="0"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1000"/>
                                        <p:tgtEl>
                                          <p:spTgt spid="38"/>
                                        </p:tgtEl>
                                      </p:cBhvr>
                                    </p:animEffect>
                                    <p:anim calcmode="lin" valueType="num">
                                      <p:cBhvr>
                                        <p:cTn id="63" dur="1000" fill="hold"/>
                                        <p:tgtEl>
                                          <p:spTgt spid="38"/>
                                        </p:tgtEl>
                                        <p:attrNameLst>
                                          <p:attrName>ppt_x</p:attrName>
                                        </p:attrNameLst>
                                      </p:cBhvr>
                                      <p:tavLst>
                                        <p:tav tm="0">
                                          <p:val>
                                            <p:strVal val="#ppt_x"/>
                                          </p:val>
                                        </p:tav>
                                        <p:tav tm="100000">
                                          <p:val>
                                            <p:strVal val="#ppt_x"/>
                                          </p:val>
                                        </p:tav>
                                      </p:tavLst>
                                    </p:anim>
                                    <p:anim calcmode="lin" valueType="num">
                                      <p:cBhvr>
                                        <p:cTn id="64" dur="1000" fill="hold"/>
                                        <p:tgtEl>
                                          <p:spTgt spid="38"/>
                                        </p:tgtEl>
                                        <p:attrNameLst>
                                          <p:attrName>ppt_y</p:attrName>
                                        </p:attrNameLst>
                                      </p:cBhvr>
                                      <p:tavLst>
                                        <p:tav tm="0">
                                          <p:val>
                                            <p:strVal val="#ppt_y+.1"/>
                                          </p:val>
                                        </p:tav>
                                        <p:tav tm="100000">
                                          <p:val>
                                            <p:strVal val="#ppt_y"/>
                                          </p:val>
                                        </p:tav>
                                      </p:tavLst>
                                    </p:anim>
                                  </p:childTnLst>
                                </p:cTn>
                              </p:par>
                            </p:childTnLst>
                          </p:cTn>
                        </p:par>
                        <p:par>
                          <p:cTn id="65" fill="hold">
                            <p:stCondLst>
                              <p:cond delay="6000"/>
                            </p:stCondLst>
                            <p:childTnLst>
                              <p:par>
                                <p:cTn id="66" presetID="22" presetClass="entr" presetSubtype="8" fill="hold"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left)">
                                      <p:cBhvr>
                                        <p:cTn id="68" dur="500"/>
                                        <p:tgtEl>
                                          <p:spTgt spid="25"/>
                                        </p:tgtEl>
                                      </p:cBhvr>
                                    </p:animEffect>
                                  </p:childTnLst>
                                </p:cTn>
                              </p:par>
                            </p:childTnLst>
                          </p:cTn>
                        </p:par>
                        <p:par>
                          <p:cTn id="69" fill="hold">
                            <p:stCondLst>
                              <p:cond delay="6500"/>
                            </p:stCondLst>
                            <p:childTnLst>
                              <p:par>
                                <p:cTn id="70" presetID="22" presetClass="entr" presetSubtype="8" fill="hold"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500"/>
                                        <p:tgtEl>
                                          <p:spTgt spid="31"/>
                                        </p:tgtEl>
                                      </p:cBhvr>
                                    </p:animEffect>
                                  </p:childTnLst>
                                </p:cTn>
                              </p:par>
                              <p:par>
                                <p:cTn id="73" presetID="42"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fade">
                                      <p:cBhvr>
                                        <p:cTn id="75" dur="1000"/>
                                        <p:tgtEl>
                                          <p:spTgt spid="39"/>
                                        </p:tgtEl>
                                      </p:cBhvr>
                                    </p:animEffect>
                                    <p:anim calcmode="lin" valueType="num">
                                      <p:cBhvr>
                                        <p:cTn id="76" dur="1000" fill="hold"/>
                                        <p:tgtEl>
                                          <p:spTgt spid="39"/>
                                        </p:tgtEl>
                                        <p:attrNameLst>
                                          <p:attrName>ppt_x</p:attrName>
                                        </p:attrNameLst>
                                      </p:cBhvr>
                                      <p:tavLst>
                                        <p:tav tm="0">
                                          <p:val>
                                            <p:strVal val="#ppt_x"/>
                                          </p:val>
                                        </p:tav>
                                        <p:tav tm="100000">
                                          <p:val>
                                            <p:strVal val="#ppt_x"/>
                                          </p:val>
                                        </p:tav>
                                      </p:tavLst>
                                    </p:anim>
                                    <p:anim calcmode="lin" valueType="num">
                                      <p:cBhvr>
                                        <p:cTn id="77"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1000"/>
                                        <p:tgtEl>
                                          <p:spTgt spid="56"/>
                                        </p:tgtEl>
                                      </p:cBhvr>
                                    </p:animEffect>
                                    <p:anim calcmode="lin" valueType="num">
                                      <p:cBhvr>
                                        <p:cTn id="83" dur="1000" fill="hold"/>
                                        <p:tgtEl>
                                          <p:spTgt spid="56"/>
                                        </p:tgtEl>
                                        <p:attrNameLst>
                                          <p:attrName>ppt_x</p:attrName>
                                        </p:attrNameLst>
                                      </p:cBhvr>
                                      <p:tavLst>
                                        <p:tav tm="0">
                                          <p:val>
                                            <p:strVal val="#ppt_x"/>
                                          </p:val>
                                        </p:tav>
                                        <p:tav tm="100000">
                                          <p:val>
                                            <p:strVal val="#ppt_x"/>
                                          </p:val>
                                        </p:tav>
                                      </p:tavLst>
                                    </p:anim>
                                    <p:anim calcmode="lin" valueType="num">
                                      <p:cBhvr>
                                        <p:cTn id="84" dur="1000" fill="hold"/>
                                        <p:tgtEl>
                                          <p:spTgt spid="56"/>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1300"/>
                                  </p:stCondLst>
                                  <p:childTnLst>
                                    <p:set>
                                      <p:cBhvr>
                                        <p:cTn id="88" dur="1" fill="hold">
                                          <p:stCondLst>
                                            <p:cond delay="0"/>
                                          </p:stCondLst>
                                        </p:cTn>
                                        <p:tgtEl>
                                          <p:spTgt spid="53"/>
                                        </p:tgtEl>
                                        <p:attrNameLst>
                                          <p:attrName>style.visibility</p:attrName>
                                        </p:attrNameLst>
                                      </p:cBhvr>
                                      <p:to>
                                        <p:strVal val="visible"/>
                                      </p:to>
                                    </p:set>
                                    <p:animEffect transition="in" filter="fade">
                                      <p:cBhvr>
                                        <p:cTn id="89" dur="900"/>
                                        <p:tgtEl>
                                          <p:spTgt spid="53"/>
                                        </p:tgtEl>
                                      </p:cBhvr>
                                    </p:animEffect>
                                    <p:anim calcmode="lin" valueType="num">
                                      <p:cBhvr>
                                        <p:cTn id="90" dur="900" fill="hold"/>
                                        <p:tgtEl>
                                          <p:spTgt spid="53"/>
                                        </p:tgtEl>
                                        <p:attrNameLst>
                                          <p:attrName>ppt_x</p:attrName>
                                        </p:attrNameLst>
                                      </p:cBhvr>
                                      <p:tavLst>
                                        <p:tav tm="0">
                                          <p:val>
                                            <p:strVal val="#ppt_x"/>
                                          </p:val>
                                        </p:tav>
                                        <p:tav tm="100000">
                                          <p:val>
                                            <p:strVal val="#ppt_x"/>
                                          </p:val>
                                        </p:tav>
                                      </p:tavLst>
                                    </p:anim>
                                    <p:anim calcmode="lin" valueType="num">
                                      <p:cBhvr>
                                        <p:cTn id="91" dur="900" fill="hold"/>
                                        <p:tgtEl>
                                          <p:spTgt spid="53"/>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5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4" grpId="0"/>
      <p:bldP spid="35" grpId="0"/>
      <p:bldP spid="36" grpId="0"/>
      <p:bldP spid="37" grpId="0"/>
      <p:bldP spid="38" grpId="0"/>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2918943" y="457535"/>
            <a:ext cx="6225059"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742945" y="191230"/>
            <a:ext cx="2448272" cy="519711"/>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71316" tIns="35658" rIns="71316" bIns="3565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cs typeface="+mn-ea"/>
              <a:sym typeface="+mn-lt"/>
            </a:endParaRPr>
          </a:p>
        </p:txBody>
      </p:sp>
      <p:sp>
        <p:nvSpPr>
          <p:cNvPr id="4" name="矩形 3"/>
          <p:cNvSpPr/>
          <p:nvPr/>
        </p:nvSpPr>
        <p:spPr>
          <a:xfrm>
            <a:off x="1354404" y="220252"/>
            <a:ext cx="1055097" cy="461665"/>
          </a:xfrm>
          <a:prstGeom prst="rect">
            <a:avLst/>
          </a:prstGeom>
        </p:spPr>
        <p:txBody>
          <a:bodyPr wrap="none">
            <a:spAutoFit/>
          </a:bodyPr>
          <a:lstStyle/>
          <a:p>
            <a:pPr defTabSz="913924"/>
            <a:r>
              <a:rPr lang="zh-CN" altLang="en-US" sz="2400" b="1" kern="0" dirty="0" smtClean="0">
                <a:solidFill>
                  <a:srgbClr val="005A9E"/>
                </a:solidFill>
                <a:cs typeface="+mn-ea"/>
                <a:sym typeface="+mn-lt"/>
              </a:rPr>
              <a:t>展   望</a:t>
            </a:r>
            <a:endParaRPr lang="zh-CN" altLang="en-US" sz="2400" b="1" kern="0" dirty="0">
              <a:solidFill>
                <a:srgbClr val="005A9E"/>
              </a:solidFill>
              <a:cs typeface="+mn-ea"/>
              <a:sym typeface="+mn-lt"/>
            </a:endParaRPr>
          </a:p>
        </p:txBody>
      </p:sp>
      <p:grpSp>
        <p:nvGrpSpPr>
          <p:cNvPr id="5" name="Group 17"/>
          <p:cNvGrpSpPr>
            <a:grpSpLocks noChangeAspect="1"/>
          </p:cNvGrpSpPr>
          <p:nvPr/>
        </p:nvGrpSpPr>
        <p:grpSpPr bwMode="auto">
          <a:xfrm>
            <a:off x="179512" y="212152"/>
            <a:ext cx="457188" cy="490764"/>
            <a:chOff x="231" y="1205"/>
            <a:chExt cx="640" cy="687"/>
          </a:xfrm>
          <a:solidFill>
            <a:srgbClr val="005A9E"/>
          </a:solidFill>
          <a:effectLst/>
        </p:grpSpPr>
        <p:sp>
          <p:nvSpPr>
            <p:cNvPr id="6"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48" name="Oval 53"/>
          <p:cNvSpPr>
            <a:spLocks noChangeArrowheads="1"/>
          </p:cNvSpPr>
          <p:nvPr/>
        </p:nvSpPr>
        <p:spPr bwMode="auto">
          <a:xfrm>
            <a:off x="1979446" y="3665139"/>
            <a:ext cx="826767" cy="824600"/>
          </a:xfrm>
          <a:prstGeom prst="ellipse">
            <a:avLst/>
          </a:prstGeom>
          <a:gradFill flip="none" rotWithShape="1">
            <a:gsLst>
              <a:gs pos="100000">
                <a:srgbClr val="FFFFFF"/>
              </a:gs>
              <a:gs pos="0">
                <a:srgbClr val="D9DEDF"/>
              </a:gs>
            </a:gsLst>
            <a:lin ang="2700000" scaled="0"/>
            <a:tileRect/>
          </a:gradFill>
          <a:ln w="28575" cap="flat" cmpd="sng" algn="ctr">
            <a:gradFill flip="none" rotWithShape="1">
              <a:gsLst>
                <a:gs pos="0">
                  <a:srgbClr val="FFFFFF"/>
                </a:gs>
                <a:gs pos="100000">
                  <a:srgbClr val="D9D9DA"/>
                </a:gs>
              </a:gsLst>
              <a:lin ang="2700000" scaled="0"/>
              <a:tileRect/>
            </a:gradFill>
            <a:prstDash val="solid"/>
          </a:ln>
          <a:effectLst>
            <a:outerShdw blurRad="279400" dist="76200" dir="2700000" sx="101000" sy="101000" algn="tl" rotWithShape="0">
              <a:prstClr val="black">
                <a:alpha val="28000"/>
              </a:prstClr>
            </a:outerShdw>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5A9E"/>
              </a:solidFill>
              <a:effectLst/>
              <a:uLnTx/>
              <a:uFillTx/>
              <a:cs typeface="+mn-ea"/>
              <a:sym typeface="+mn-lt"/>
            </a:endParaRPr>
          </a:p>
        </p:txBody>
      </p:sp>
      <p:sp>
        <p:nvSpPr>
          <p:cNvPr id="49" name="Oval 53"/>
          <p:cNvSpPr>
            <a:spLocks noChangeArrowheads="1"/>
          </p:cNvSpPr>
          <p:nvPr/>
        </p:nvSpPr>
        <p:spPr bwMode="auto">
          <a:xfrm>
            <a:off x="3240098" y="2975881"/>
            <a:ext cx="825223" cy="823060"/>
          </a:xfrm>
          <a:prstGeom prst="ellipse">
            <a:avLst/>
          </a:prstGeom>
          <a:gradFill flip="none" rotWithShape="1">
            <a:gsLst>
              <a:gs pos="100000">
                <a:srgbClr val="FFFFFF"/>
              </a:gs>
              <a:gs pos="0">
                <a:srgbClr val="D9DEDF"/>
              </a:gs>
            </a:gsLst>
            <a:lin ang="2700000" scaled="0"/>
            <a:tileRect/>
          </a:gradFill>
          <a:ln w="28575" cap="flat" cmpd="sng" algn="ctr">
            <a:gradFill flip="none" rotWithShape="1">
              <a:gsLst>
                <a:gs pos="0">
                  <a:srgbClr val="FFFFFF"/>
                </a:gs>
                <a:gs pos="100000">
                  <a:srgbClr val="D9D9DA"/>
                </a:gs>
              </a:gsLst>
              <a:lin ang="2700000" scaled="0"/>
              <a:tileRect/>
            </a:gradFill>
            <a:prstDash val="solid"/>
          </a:ln>
          <a:effectLst>
            <a:outerShdw blurRad="279400" dist="76200" dir="2700000" sx="101000" sy="101000" algn="tl" rotWithShape="0">
              <a:prstClr val="black">
                <a:alpha val="28000"/>
              </a:prstClr>
            </a:outerShdw>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5A9E"/>
              </a:solidFill>
              <a:effectLst/>
              <a:uLnTx/>
              <a:uFillTx/>
              <a:cs typeface="+mn-ea"/>
              <a:sym typeface="+mn-lt"/>
            </a:endParaRPr>
          </a:p>
        </p:txBody>
      </p:sp>
      <p:sp>
        <p:nvSpPr>
          <p:cNvPr id="50" name="Oval 53"/>
          <p:cNvSpPr>
            <a:spLocks noChangeArrowheads="1"/>
          </p:cNvSpPr>
          <p:nvPr/>
        </p:nvSpPr>
        <p:spPr bwMode="auto">
          <a:xfrm>
            <a:off x="4427556" y="2325928"/>
            <a:ext cx="828133" cy="825962"/>
          </a:xfrm>
          <a:prstGeom prst="ellipse">
            <a:avLst/>
          </a:prstGeom>
          <a:gradFill flip="none" rotWithShape="1">
            <a:gsLst>
              <a:gs pos="100000">
                <a:srgbClr val="FFFFFF"/>
              </a:gs>
              <a:gs pos="0">
                <a:srgbClr val="D9DEDF"/>
              </a:gs>
            </a:gsLst>
            <a:lin ang="2700000" scaled="0"/>
            <a:tileRect/>
          </a:gradFill>
          <a:ln w="28575" cap="flat" cmpd="sng" algn="ctr">
            <a:gradFill flip="none" rotWithShape="1">
              <a:gsLst>
                <a:gs pos="0">
                  <a:srgbClr val="FFFFFF"/>
                </a:gs>
                <a:gs pos="100000">
                  <a:srgbClr val="D9D9DA"/>
                </a:gs>
              </a:gsLst>
              <a:lin ang="2700000" scaled="0"/>
              <a:tileRect/>
            </a:gradFill>
            <a:prstDash val="solid"/>
          </a:ln>
          <a:effectLst>
            <a:outerShdw blurRad="279400" dist="76200" dir="2700000" sx="101000" sy="101000" algn="tl" rotWithShape="0">
              <a:prstClr val="black">
                <a:alpha val="28000"/>
              </a:prstClr>
            </a:outerShdw>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5A9E"/>
              </a:solidFill>
              <a:effectLst/>
              <a:uLnTx/>
              <a:uFillTx/>
              <a:cs typeface="+mn-ea"/>
              <a:sym typeface="+mn-lt"/>
            </a:endParaRPr>
          </a:p>
        </p:txBody>
      </p:sp>
      <p:sp>
        <p:nvSpPr>
          <p:cNvPr id="51" name="Oval 53"/>
          <p:cNvSpPr>
            <a:spLocks noChangeArrowheads="1"/>
          </p:cNvSpPr>
          <p:nvPr/>
        </p:nvSpPr>
        <p:spPr bwMode="auto">
          <a:xfrm>
            <a:off x="5729359" y="1533325"/>
            <a:ext cx="831809" cy="821058"/>
          </a:xfrm>
          <a:prstGeom prst="ellipse">
            <a:avLst/>
          </a:prstGeom>
          <a:gradFill flip="none" rotWithShape="1">
            <a:gsLst>
              <a:gs pos="100000">
                <a:srgbClr val="FFFFFF"/>
              </a:gs>
              <a:gs pos="0">
                <a:srgbClr val="D9DEDF"/>
              </a:gs>
            </a:gsLst>
            <a:lin ang="2700000" scaled="0"/>
            <a:tileRect/>
          </a:gradFill>
          <a:ln w="28575" cap="flat" cmpd="sng" algn="ctr">
            <a:gradFill flip="none" rotWithShape="1">
              <a:gsLst>
                <a:gs pos="0">
                  <a:srgbClr val="FFFFFF"/>
                </a:gs>
                <a:gs pos="100000">
                  <a:srgbClr val="D9D9DA"/>
                </a:gs>
              </a:gsLst>
              <a:lin ang="2700000" scaled="0"/>
              <a:tileRect/>
            </a:gradFill>
            <a:prstDash val="solid"/>
          </a:ln>
          <a:effectLst>
            <a:outerShdw blurRad="279400" dist="76200" dir="2700000" sx="101000" sy="101000" algn="tl" rotWithShape="0">
              <a:prstClr val="black">
                <a:alpha val="28000"/>
              </a:prstClr>
            </a:outerShdw>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5A9E"/>
              </a:solidFill>
              <a:effectLst/>
              <a:uLnTx/>
              <a:uFillTx/>
              <a:cs typeface="+mn-ea"/>
              <a:sym typeface="+mn-lt"/>
            </a:endParaRPr>
          </a:p>
        </p:txBody>
      </p:sp>
      <p:sp>
        <p:nvSpPr>
          <p:cNvPr id="52" name="Oval 53"/>
          <p:cNvSpPr>
            <a:spLocks noChangeArrowheads="1"/>
          </p:cNvSpPr>
          <p:nvPr/>
        </p:nvSpPr>
        <p:spPr bwMode="auto">
          <a:xfrm>
            <a:off x="6968793" y="816707"/>
            <a:ext cx="817727" cy="821058"/>
          </a:xfrm>
          <a:prstGeom prst="ellipse">
            <a:avLst/>
          </a:prstGeom>
          <a:gradFill flip="none" rotWithShape="1">
            <a:gsLst>
              <a:gs pos="100000">
                <a:srgbClr val="FFFFFF"/>
              </a:gs>
              <a:gs pos="0">
                <a:srgbClr val="D9DEDF"/>
              </a:gs>
            </a:gsLst>
            <a:lin ang="2700000" scaled="0"/>
            <a:tileRect/>
          </a:gradFill>
          <a:ln w="28575" cap="flat" cmpd="sng" algn="ctr">
            <a:gradFill flip="none" rotWithShape="1">
              <a:gsLst>
                <a:gs pos="0">
                  <a:srgbClr val="FFFFFF"/>
                </a:gs>
                <a:gs pos="100000">
                  <a:srgbClr val="D9D9DA"/>
                </a:gs>
              </a:gsLst>
              <a:lin ang="2700000" scaled="0"/>
              <a:tileRect/>
            </a:gradFill>
            <a:prstDash val="solid"/>
          </a:ln>
          <a:effectLst>
            <a:outerShdw blurRad="279400" dist="76200" dir="2700000" sx="101000" sy="101000" algn="tl" rotWithShape="0">
              <a:prstClr val="black">
                <a:alpha val="28000"/>
              </a:prstClr>
            </a:outerShdw>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5A9E"/>
              </a:solidFill>
              <a:effectLst/>
              <a:uLnTx/>
              <a:uFillTx/>
              <a:cs typeface="+mn-ea"/>
              <a:sym typeface="+mn-lt"/>
            </a:endParaRPr>
          </a:p>
        </p:txBody>
      </p:sp>
      <p:sp>
        <p:nvSpPr>
          <p:cNvPr id="53" name="Freeform 504"/>
          <p:cNvSpPr/>
          <p:nvPr/>
        </p:nvSpPr>
        <p:spPr bwMode="auto">
          <a:xfrm>
            <a:off x="1691680" y="4595949"/>
            <a:ext cx="1245697" cy="336288"/>
          </a:xfrm>
          <a:custGeom>
            <a:avLst/>
            <a:gdLst>
              <a:gd name="T0" fmla="*/ 0 w 726"/>
              <a:gd name="T1" fmla="*/ 2147483647 h 408"/>
              <a:gd name="T2" fmla="*/ 0 w 726"/>
              <a:gd name="T3" fmla="*/ 0 h 408"/>
              <a:gd name="T4" fmla="*/ 2147483647 w 726"/>
              <a:gd name="T5" fmla="*/ 0 h 408"/>
              <a:gd name="T6" fmla="*/ 0 60000 65536"/>
              <a:gd name="T7" fmla="*/ 0 60000 65536"/>
              <a:gd name="T8" fmla="*/ 0 60000 65536"/>
              <a:gd name="T9" fmla="*/ 0 w 726"/>
              <a:gd name="T10" fmla="*/ 0 h 408"/>
              <a:gd name="T11" fmla="*/ 726 w 726"/>
              <a:gd name="T12" fmla="*/ 408 h 408"/>
            </a:gdLst>
            <a:ahLst/>
            <a:cxnLst>
              <a:cxn ang="T6">
                <a:pos x="T0" y="T1"/>
              </a:cxn>
              <a:cxn ang="T7">
                <a:pos x="T2" y="T3"/>
              </a:cxn>
              <a:cxn ang="T8">
                <a:pos x="T4" y="T5"/>
              </a:cxn>
            </a:cxnLst>
            <a:rect l="T9" t="T10" r="T11" b="T12"/>
            <a:pathLst>
              <a:path w="726" h="408">
                <a:moveTo>
                  <a:pt x="0" y="408"/>
                </a:moveTo>
                <a:lnTo>
                  <a:pt x="0" y="0"/>
                </a:lnTo>
                <a:lnTo>
                  <a:pt x="726" y="0"/>
                </a:lnTo>
              </a:path>
            </a:pathLst>
          </a:custGeom>
          <a:noFill/>
          <a:ln w="19050">
            <a:solidFill>
              <a:schemeClr val="bg1">
                <a:lumMod val="65000"/>
              </a:schemeClr>
            </a:solidFill>
            <a:miter lim="800000"/>
          </a:ln>
        </p:spPr>
        <p:txBody>
          <a:bodyPr lIns="68580" tIns="34290" rIns="68580" bIns="3429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54" name="Freeform 505"/>
          <p:cNvSpPr/>
          <p:nvPr/>
        </p:nvSpPr>
        <p:spPr bwMode="auto">
          <a:xfrm>
            <a:off x="2937377" y="3879445"/>
            <a:ext cx="1289124" cy="724466"/>
          </a:xfrm>
          <a:custGeom>
            <a:avLst/>
            <a:gdLst>
              <a:gd name="T0" fmla="*/ 0 w 726"/>
              <a:gd name="T1" fmla="*/ 2147483647 h 408"/>
              <a:gd name="T2" fmla="*/ 0 w 726"/>
              <a:gd name="T3" fmla="*/ 0 h 408"/>
              <a:gd name="T4" fmla="*/ 2147483647 w 726"/>
              <a:gd name="T5" fmla="*/ 0 h 408"/>
              <a:gd name="T6" fmla="*/ 0 60000 65536"/>
              <a:gd name="T7" fmla="*/ 0 60000 65536"/>
              <a:gd name="T8" fmla="*/ 0 60000 65536"/>
              <a:gd name="T9" fmla="*/ 0 w 726"/>
              <a:gd name="T10" fmla="*/ 0 h 408"/>
              <a:gd name="T11" fmla="*/ 726 w 726"/>
              <a:gd name="T12" fmla="*/ 408 h 408"/>
            </a:gdLst>
            <a:ahLst/>
            <a:cxnLst>
              <a:cxn ang="T6">
                <a:pos x="T0" y="T1"/>
              </a:cxn>
              <a:cxn ang="T7">
                <a:pos x="T2" y="T3"/>
              </a:cxn>
              <a:cxn ang="T8">
                <a:pos x="T4" y="T5"/>
              </a:cxn>
            </a:cxnLst>
            <a:rect l="T9" t="T10" r="T11" b="T12"/>
            <a:pathLst>
              <a:path w="726" h="408">
                <a:moveTo>
                  <a:pt x="0" y="408"/>
                </a:moveTo>
                <a:lnTo>
                  <a:pt x="0" y="0"/>
                </a:lnTo>
                <a:lnTo>
                  <a:pt x="726" y="0"/>
                </a:lnTo>
              </a:path>
            </a:pathLst>
          </a:custGeom>
          <a:noFill/>
          <a:ln w="19050">
            <a:solidFill>
              <a:schemeClr val="bg1">
                <a:lumMod val="65000"/>
              </a:schemeClr>
            </a:solidFill>
            <a:miter lim="800000"/>
          </a:ln>
        </p:spPr>
        <p:txBody>
          <a:bodyPr lIns="68580" tIns="34290" rIns="68580" bIns="3429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55" name="Freeform 506"/>
          <p:cNvSpPr/>
          <p:nvPr/>
        </p:nvSpPr>
        <p:spPr bwMode="auto">
          <a:xfrm>
            <a:off x="4226501" y="3178028"/>
            <a:ext cx="1289124" cy="724466"/>
          </a:xfrm>
          <a:custGeom>
            <a:avLst/>
            <a:gdLst>
              <a:gd name="T0" fmla="*/ 0 w 726"/>
              <a:gd name="T1" fmla="*/ 2147483647 h 408"/>
              <a:gd name="T2" fmla="*/ 0 w 726"/>
              <a:gd name="T3" fmla="*/ 0 h 408"/>
              <a:gd name="T4" fmla="*/ 2147483647 w 726"/>
              <a:gd name="T5" fmla="*/ 0 h 408"/>
              <a:gd name="T6" fmla="*/ 0 60000 65536"/>
              <a:gd name="T7" fmla="*/ 0 60000 65536"/>
              <a:gd name="T8" fmla="*/ 0 60000 65536"/>
              <a:gd name="T9" fmla="*/ 0 w 726"/>
              <a:gd name="T10" fmla="*/ 0 h 408"/>
              <a:gd name="T11" fmla="*/ 726 w 726"/>
              <a:gd name="T12" fmla="*/ 408 h 408"/>
            </a:gdLst>
            <a:ahLst/>
            <a:cxnLst>
              <a:cxn ang="T6">
                <a:pos x="T0" y="T1"/>
              </a:cxn>
              <a:cxn ang="T7">
                <a:pos x="T2" y="T3"/>
              </a:cxn>
              <a:cxn ang="T8">
                <a:pos x="T4" y="T5"/>
              </a:cxn>
            </a:cxnLst>
            <a:rect l="T9" t="T10" r="T11" b="T12"/>
            <a:pathLst>
              <a:path w="726" h="408">
                <a:moveTo>
                  <a:pt x="0" y="408"/>
                </a:moveTo>
                <a:lnTo>
                  <a:pt x="0" y="0"/>
                </a:lnTo>
                <a:lnTo>
                  <a:pt x="726" y="0"/>
                </a:lnTo>
              </a:path>
            </a:pathLst>
          </a:custGeom>
          <a:noFill/>
          <a:ln w="19050">
            <a:solidFill>
              <a:schemeClr val="bg1">
                <a:lumMod val="65000"/>
              </a:schemeClr>
            </a:solidFill>
            <a:miter lim="800000"/>
          </a:ln>
        </p:spPr>
        <p:txBody>
          <a:bodyPr lIns="68580" tIns="34290" rIns="68580" bIns="3429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56" name="Freeform 507"/>
          <p:cNvSpPr/>
          <p:nvPr/>
        </p:nvSpPr>
        <p:spPr bwMode="auto">
          <a:xfrm>
            <a:off x="5513177" y="2443257"/>
            <a:ext cx="1289124" cy="724466"/>
          </a:xfrm>
          <a:custGeom>
            <a:avLst/>
            <a:gdLst>
              <a:gd name="T0" fmla="*/ 0 w 726"/>
              <a:gd name="T1" fmla="*/ 2147483647 h 408"/>
              <a:gd name="T2" fmla="*/ 0 w 726"/>
              <a:gd name="T3" fmla="*/ 0 h 408"/>
              <a:gd name="T4" fmla="*/ 2147483647 w 726"/>
              <a:gd name="T5" fmla="*/ 0 h 408"/>
              <a:gd name="T6" fmla="*/ 0 60000 65536"/>
              <a:gd name="T7" fmla="*/ 0 60000 65536"/>
              <a:gd name="T8" fmla="*/ 0 60000 65536"/>
              <a:gd name="T9" fmla="*/ 0 w 726"/>
              <a:gd name="T10" fmla="*/ 0 h 408"/>
              <a:gd name="T11" fmla="*/ 726 w 726"/>
              <a:gd name="T12" fmla="*/ 408 h 408"/>
            </a:gdLst>
            <a:ahLst/>
            <a:cxnLst>
              <a:cxn ang="T6">
                <a:pos x="T0" y="T1"/>
              </a:cxn>
              <a:cxn ang="T7">
                <a:pos x="T2" y="T3"/>
              </a:cxn>
              <a:cxn ang="T8">
                <a:pos x="T4" y="T5"/>
              </a:cxn>
            </a:cxnLst>
            <a:rect l="T9" t="T10" r="T11" b="T12"/>
            <a:pathLst>
              <a:path w="726" h="408">
                <a:moveTo>
                  <a:pt x="0" y="408"/>
                </a:moveTo>
                <a:lnTo>
                  <a:pt x="0" y="0"/>
                </a:lnTo>
                <a:lnTo>
                  <a:pt x="726" y="0"/>
                </a:lnTo>
              </a:path>
            </a:pathLst>
          </a:custGeom>
          <a:noFill/>
          <a:ln w="19050">
            <a:solidFill>
              <a:schemeClr val="bg1">
                <a:lumMod val="65000"/>
              </a:schemeClr>
            </a:solidFill>
            <a:miter lim="800000"/>
          </a:ln>
        </p:spPr>
        <p:txBody>
          <a:bodyPr lIns="68580" tIns="34290" rIns="68580" bIns="3429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57" name="Freeform 508"/>
          <p:cNvSpPr/>
          <p:nvPr/>
        </p:nvSpPr>
        <p:spPr bwMode="auto">
          <a:xfrm>
            <a:off x="6804248" y="1714953"/>
            <a:ext cx="1008112" cy="728304"/>
          </a:xfrm>
          <a:custGeom>
            <a:avLst/>
            <a:gdLst>
              <a:gd name="T0" fmla="*/ 0 w 726"/>
              <a:gd name="T1" fmla="*/ 2147483647 h 408"/>
              <a:gd name="T2" fmla="*/ 0 w 726"/>
              <a:gd name="T3" fmla="*/ 0 h 408"/>
              <a:gd name="T4" fmla="*/ 2147483647 w 726"/>
              <a:gd name="T5" fmla="*/ 0 h 408"/>
              <a:gd name="T6" fmla="*/ 0 60000 65536"/>
              <a:gd name="T7" fmla="*/ 0 60000 65536"/>
              <a:gd name="T8" fmla="*/ 0 60000 65536"/>
              <a:gd name="T9" fmla="*/ 0 w 726"/>
              <a:gd name="T10" fmla="*/ 0 h 408"/>
              <a:gd name="T11" fmla="*/ 726 w 726"/>
              <a:gd name="T12" fmla="*/ 408 h 408"/>
            </a:gdLst>
            <a:ahLst/>
            <a:cxnLst>
              <a:cxn ang="T6">
                <a:pos x="T0" y="T1"/>
              </a:cxn>
              <a:cxn ang="T7">
                <a:pos x="T2" y="T3"/>
              </a:cxn>
              <a:cxn ang="T8">
                <a:pos x="T4" y="T5"/>
              </a:cxn>
            </a:cxnLst>
            <a:rect l="T9" t="T10" r="T11" b="T12"/>
            <a:pathLst>
              <a:path w="726" h="408">
                <a:moveTo>
                  <a:pt x="0" y="408"/>
                </a:moveTo>
                <a:lnTo>
                  <a:pt x="0" y="0"/>
                </a:lnTo>
                <a:lnTo>
                  <a:pt x="726" y="0"/>
                </a:lnTo>
              </a:path>
            </a:pathLst>
          </a:custGeom>
          <a:noFill/>
          <a:ln w="19050">
            <a:solidFill>
              <a:schemeClr val="bg1">
                <a:lumMod val="65000"/>
              </a:schemeClr>
            </a:solidFill>
            <a:miter lim="800000"/>
          </a:ln>
        </p:spPr>
        <p:txBody>
          <a:bodyPr lIns="68580" tIns="34290" rIns="68580" bIns="3429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547A1"/>
              </a:solidFill>
              <a:effectLst/>
              <a:uLnTx/>
              <a:uFillTx/>
              <a:cs typeface="+mn-ea"/>
              <a:sym typeface="+mn-lt"/>
            </a:endParaRPr>
          </a:p>
        </p:txBody>
      </p:sp>
      <p:sp>
        <p:nvSpPr>
          <p:cNvPr id="59" name="AutoShape 540"/>
          <p:cNvSpPr>
            <a:spLocks noChangeArrowheads="1"/>
          </p:cNvSpPr>
          <p:nvPr/>
        </p:nvSpPr>
        <p:spPr bwMode="auto">
          <a:xfrm rot="-4170198">
            <a:off x="2448741" y="3076225"/>
            <a:ext cx="702469" cy="70246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48 w 21600"/>
              <a:gd name="T19" fmla="*/ 3148 h 21600"/>
              <a:gd name="T20" fmla="*/ 18452 w 21600"/>
              <a:gd name="T21" fmla="*/ 1845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lumMod val="65000"/>
            </a:schemeClr>
          </a:solidFill>
          <a:ln w="9525">
            <a:noFill/>
            <a:miter lim="800000"/>
          </a:ln>
        </p:spPr>
        <p:txBody>
          <a:bodyPr vert="eaVert" wrap="none" lIns="68580" tIns="34290" rIns="68580" bIns="3429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60" name="AutoShape 541"/>
          <p:cNvSpPr>
            <a:spLocks noChangeArrowheads="1"/>
          </p:cNvSpPr>
          <p:nvPr/>
        </p:nvSpPr>
        <p:spPr bwMode="auto">
          <a:xfrm rot="-4170198">
            <a:off x="3626257" y="2387674"/>
            <a:ext cx="702469" cy="70246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48 w 21600"/>
              <a:gd name="T19" fmla="*/ 3148 h 21600"/>
              <a:gd name="T20" fmla="*/ 18452 w 21600"/>
              <a:gd name="T21" fmla="*/ 1845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lumMod val="65000"/>
            </a:schemeClr>
          </a:solidFill>
          <a:ln w="9525">
            <a:noFill/>
            <a:miter lim="800000"/>
          </a:ln>
        </p:spPr>
        <p:txBody>
          <a:bodyPr vert="eaVert" wrap="none" lIns="68580" tIns="34290" rIns="68580" bIns="3429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61" name="AutoShape 542"/>
          <p:cNvSpPr>
            <a:spLocks noChangeArrowheads="1"/>
          </p:cNvSpPr>
          <p:nvPr/>
        </p:nvSpPr>
        <p:spPr bwMode="auto">
          <a:xfrm rot="-4170198">
            <a:off x="4893285" y="1679835"/>
            <a:ext cx="702469" cy="70246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48 w 21600"/>
              <a:gd name="T19" fmla="*/ 3148 h 21600"/>
              <a:gd name="T20" fmla="*/ 18452 w 21600"/>
              <a:gd name="T21" fmla="*/ 1845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lumMod val="65000"/>
            </a:schemeClr>
          </a:solidFill>
          <a:ln w="9525">
            <a:noFill/>
            <a:miter lim="800000"/>
          </a:ln>
        </p:spPr>
        <p:txBody>
          <a:bodyPr vert="eaVert" wrap="none" lIns="68580" tIns="34290" rIns="68580" bIns="3429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62" name="AutoShape 543"/>
          <p:cNvSpPr>
            <a:spLocks noChangeArrowheads="1"/>
          </p:cNvSpPr>
          <p:nvPr/>
        </p:nvSpPr>
        <p:spPr bwMode="auto">
          <a:xfrm rot="-4170198">
            <a:off x="6221352" y="960419"/>
            <a:ext cx="702469" cy="70246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48 w 21600"/>
              <a:gd name="T19" fmla="*/ 3148 h 21600"/>
              <a:gd name="T20" fmla="*/ 18452 w 21600"/>
              <a:gd name="T21" fmla="*/ 18452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chemeClr val="bg1">
              <a:lumMod val="65000"/>
            </a:schemeClr>
          </a:solidFill>
          <a:ln w="9525">
            <a:noFill/>
            <a:miter lim="800000"/>
          </a:ln>
        </p:spPr>
        <p:txBody>
          <a:bodyPr vert="eaVert" wrap="none" lIns="68580" tIns="34290" rIns="68580" bIns="3429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5A9E"/>
              </a:solidFill>
              <a:effectLst/>
              <a:uLnTx/>
              <a:uFillTx/>
              <a:cs typeface="+mn-ea"/>
              <a:sym typeface="+mn-lt"/>
            </a:endParaRPr>
          </a:p>
        </p:txBody>
      </p:sp>
      <p:sp>
        <p:nvSpPr>
          <p:cNvPr id="76" name="Text Box 46"/>
          <p:cNvSpPr txBox="1">
            <a:spLocks noChangeArrowheads="1"/>
          </p:cNvSpPr>
          <p:nvPr/>
        </p:nvSpPr>
        <p:spPr bwMode="auto">
          <a:xfrm>
            <a:off x="2157362" y="4678321"/>
            <a:ext cx="504279" cy="253916"/>
          </a:xfrm>
          <a:prstGeom prst="rect">
            <a:avLst/>
          </a:prstGeom>
          <a:noFill/>
          <a:ln w="9525">
            <a:noFill/>
            <a:miter lim="800000"/>
          </a:ln>
        </p:spPr>
        <p:txBody>
          <a:bodyPr wrap="square" lIns="68580" tIns="34290" rIns="68580" bIns="34290">
            <a:spAutoFit/>
          </a:bodyPr>
          <a:lstStyle/>
          <a:p>
            <a:r>
              <a:rPr lang="en-US" altLang="zh-CN" sz="1200" dirty="0" smtClean="0">
                <a:solidFill>
                  <a:srgbClr val="005A9E"/>
                </a:solidFill>
                <a:cs typeface="+mn-ea"/>
                <a:sym typeface="+mn-lt"/>
              </a:rPr>
              <a:t>2001</a:t>
            </a:r>
            <a:endParaRPr lang="zh-CN" altLang="en-US" sz="1200" dirty="0">
              <a:solidFill>
                <a:srgbClr val="005A9E"/>
              </a:solidFill>
              <a:cs typeface="+mn-ea"/>
              <a:sym typeface="+mn-lt"/>
            </a:endParaRPr>
          </a:p>
        </p:txBody>
      </p:sp>
      <p:sp>
        <p:nvSpPr>
          <p:cNvPr id="77" name="Text Box 47"/>
          <p:cNvSpPr txBox="1">
            <a:spLocks noChangeArrowheads="1"/>
          </p:cNvSpPr>
          <p:nvPr/>
        </p:nvSpPr>
        <p:spPr bwMode="auto">
          <a:xfrm>
            <a:off x="3308103" y="4071572"/>
            <a:ext cx="756047" cy="253916"/>
          </a:xfrm>
          <a:prstGeom prst="rect">
            <a:avLst/>
          </a:prstGeom>
          <a:noFill/>
          <a:ln w="9525">
            <a:noFill/>
            <a:miter lim="800000"/>
          </a:ln>
        </p:spPr>
        <p:txBody>
          <a:bodyPr lIns="68580" tIns="34290" rIns="68580" bIns="34290">
            <a:spAutoFit/>
          </a:bodyPr>
          <a:lstStyle/>
          <a:p>
            <a:r>
              <a:rPr lang="en-US" altLang="zh-CN" sz="1200" dirty="0" smtClean="0">
                <a:solidFill>
                  <a:srgbClr val="005A9E"/>
                </a:solidFill>
                <a:cs typeface="+mn-ea"/>
                <a:sym typeface="+mn-lt"/>
              </a:rPr>
              <a:t>2014</a:t>
            </a:r>
            <a:endParaRPr lang="zh-CN" altLang="en-US" sz="1200" dirty="0">
              <a:solidFill>
                <a:srgbClr val="005A9E"/>
              </a:solidFill>
              <a:cs typeface="+mn-ea"/>
              <a:sym typeface="+mn-lt"/>
            </a:endParaRPr>
          </a:p>
        </p:txBody>
      </p:sp>
      <p:sp>
        <p:nvSpPr>
          <p:cNvPr id="78" name="Text Box 48"/>
          <p:cNvSpPr txBox="1">
            <a:spLocks noChangeArrowheads="1"/>
          </p:cNvSpPr>
          <p:nvPr/>
        </p:nvSpPr>
        <p:spPr bwMode="auto">
          <a:xfrm>
            <a:off x="4543085" y="3367375"/>
            <a:ext cx="756047" cy="253916"/>
          </a:xfrm>
          <a:prstGeom prst="rect">
            <a:avLst/>
          </a:prstGeom>
          <a:noFill/>
          <a:ln w="9525">
            <a:noFill/>
            <a:miter lim="800000"/>
          </a:ln>
        </p:spPr>
        <p:txBody>
          <a:bodyPr wrap="square" lIns="68580" tIns="34290" rIns="68580" bIns="34290">
            <a:spAutoFit/>
          </a:bodyPr>
          <a:lstStyle/>
          <a:p>
            <a:r>
              <a:rPr lang="en-US" altLang="zh-CN" sz="1200" dirty="0" smtClean="0">
                <a:solidFill>
                  <a:srgbClr val="005A9E"/>
                </a:solidFill>
                <a:cs typeface="+mn-ea"/>
                <a:sym typeface="+mn-lt"/>
              </a:rPr>
              <a:t>2015</a:t>
            </a:r>
            <a:endParaRPr lang="zh-CN" altLang="en-US" sz="1200" dirty="0">
              <a:solidFill>
                <a:srgbClr val="005A9E"/>
              </a:solidFill>
              <a:cs typeface="+mn-ea"/>
              <a:sym typeface="+mn-lt"/>
            </a:endParaRPr>
          </a:p>
        </p:txBody>
      </p:sp>
      <p:sp>
        <p:nvSpPr>
          <p:cNvPr id="79" name="Text Box 49"/>
          <p:cNvSpPr txBox="1">
            <a:spLocks noChangeArrowheads="1"/>
          </p:cNvSpPr>
          <p:nvPr/>
        </p:nvSpPr>
        <p:spPr bwMode="auto">
          <a:xfrm>
            <a:off x="5907720" y="2621005"/>
            <a:ext cx="756047" cy="253916"/>
          </a:xfrm>
          <a:prstGeom prst="rect">
            <a:avLst/>
          </a:prstGeom>
          <a:noFill/>
          <a:ln w="9525">
            <a:noFill/>
            <a:miter lim="800000"/>
          </a:ln>
        </p:spPr>
        <p:txBody>
          <a:bodyPr lIns="68580" tIns="34290" rIns="68580" bIns="34290">
            <a:spAutoFit/>
          </a:bodyPr>
          <a:lstStyle/>
          <a:p>
            <a:r>
              <a:rPr lang="en-US" altLang="zh-CN" sz="1200" dirty="0" smtClean="0">
                <a:solidFill>
                  <a:srgbClr val="005A9E"/>
                </a:solidFill>
                <a:cs typeface="+mn-ea"/>
                <a:sym typeface="+mn-lt"/>
              </a:rPr>
              <a:t>2016</a:t>
            </a:r>
            <a:endParaRPr lang="zh-CN" altLang="en-US" sz="1200" dirty="0">
              <a:solidFill>
                <a:srgbClr val="005A9E"/>
              </a:solidFill>
              <a:cs typeface="+mn-ea"/>
              <a:sym typeface="+mn-lt"/>
            </a:endParaRPr>
          </a:p>
        </p:txBody>
      </p:sp>
      <p:sp>
        <p:nvSpPr>
          <p:cNvPr id="80" name="Text Box 50"/>
          <p:cNvSpPr txBox="1">
            <a:spLocks noChangeArrowheads="1"/>
          </p:cNvSpPr>
          <p:nvPr/>
        </p:nvSpPr>
        <p:spPr bwMode="auto">
          <a:xfrm>
            <a:off x="7149896" y="1869330"/>
            <a:ext cx="756047" cy="253916"/>
          </a:xfrm>
          <a:prstGeom prst="rect">
            <a:avLst/>
          </a:prstGeom>
          <a:noFill/>
          <a:ln w="9525">
            <a:noFill/>
            <a:miter lim="800000"/>
          </a:ln>
        </p:spPr>
        <p:txBody>
          <a:bodyPr lIns="68580" tIns="34290" rIns="68580" bIns="34290">
            <a:spAutoFit/>
          </a:bodyPr>
          <a:lstStyle/>
          <a:p>
            <a:r>
              <a:rPr lang="en-US" altLang="zh-CN" sz="1200" dirty="0" smtClean="0">
                <a:solidFill>
                  <a:srgbClr val="005A9E"/>
                </a:solidFill>
                <a:cs typeface="+mn-ea"/>
                <a:sym typeface="+mn-lt"/>
              </a:rPr>
              <a:t>2017</a:t>
            </a:r>
            <a:endParaRPr lang="zh-CN" altLang="en-US" sz="1200" dirty="0">
              <a:solidFill>
                <a:srgbClr val="005A9E"/>
              </a:solidFill>
              <a:cs typeface="+mn-ea"/>
              <a:sym typeface="+mn-lt"/>
            </a:endParaRPr>
          </a:p>
        </p:txBody>
      </p:sp>
      <p:sp>
        <p:nvSpPr>
          <p:cNvPr id="85" name="Text Box 55"/>
          <p:cNvSpPr txBox="1">
            <a:spLocks noChangeArrowheads="1"/>
          </p:cNvSpPr>
          <p:nvPr/>
        </p:nvSpPr>
        <p:spPr bwMode="auto">
          <a:xfrm>
            <a:off x="2129360" y="3886059"/>
            <a:ext cx="1016598" cy="392415"/>
          </a:xfrm>
          <a:prstGeom prst="rect">
            <a:avLst/>
          </a:prstGeom>
          <a:noFill/>
          <a:ln w="9525">
            <a:noFill/>
            <a:miter lim="800000"/>
          </a:ln>
        </p:spPr>
        <p:txBody>
          <a:bodyPr wrap="square" lIns="68580" tIns="34290" rIns="68580" bIns="34290">
            <a:spAutoFit/>
          </a:bodyPr>
          <a:lstStyle/>
          <a:p>
            <a:r>
              <a:rPr lang="en-US" altLang="zh-CN" sz="1050" dirty="0">
                <a:solidFill>
                  <a:srgbClr val="005A9E"/>
                </a:solidFill>
                <a:cs typeface="+mn-ea"/>
                <a:sym typeface="+mn-lt"/>
              </a:rPr>
              <a:t>Sliding Window</a:t>
            </a:r>
            <a:endParaRPr lang="zh-CN" altLang="en-US" sz="1050" dirty="0">
              <a:solidFill>
                <a:srgbClr val="005A9E"/>
              </a:solidFill>
              <a:cs typeface="+mn-ea"/>
              <a:sym typeface="+mn-lt"/>
            </a:endParaRPr>
          </a:p>
        </p:txBody>
      </p:sp>
      <p:sp>
        <p:nvSpPr>
          <p:cNvPr id="86" name="Text Box 56"/>
          <p:cNvSpPr txBox="1">
            <a:spLocks noChangeArrowheads="1"/>
          </p:cNvSpPr>
          <p:nvPr/>
        </p:nvSpPr>
        <p:spPr bwMode="auto">
          <a:xfrm>
            <a:off x="3349529" y="3117078"/>
            <a:ext cx="723315" cy="553998"/>
          </a:xfrm>
          <a:prstGeom prst="rect">
            <a:avLst/>
          </a:prstGeom>
          <a:noFill/>
          <a:ln w="9525">
            <a:noFill/>
            <a:miter lim="800000"/>
          </a:ln>
        </p:spPr>
        <p:txBody>
          <a:bodyPr wrap="square" lIns="68580" tIns="34290" rIns="68580" bIns="34290">
            <a:spAutoFit/>
          </a:bodyPr>
          <a:lstStyle/>
          <a:p>
            <a:r>
              <a:rPr lang="en-US" altLang="zh-CN" sz="1050" dirty="0" smtClean="0">
                <a:solidFill>
                  <a:srgbClr val="005A9E"/>
                </a:solidFill>
                <a:cs typeface="+mn-ea"/>
                <a:sym typeface="+mn-lt"/>
              </a:rPr>
              <a:t>R-CNN</a:t>
            </a:r>
            <a:r>
              <a:rPr lang="zh-CN" altLang="en-US" sz="1050" dirty="0" smtClean="0">
                <a:solidFill>
                  <a:srgbClr val="005A9E"/>
                </a:solidFill>
                <a:cs typeface="+mn-ea"/>
                <a:sym typeface="+mn-lt"/>
              </a:rPr>
              <a:t>、</a:t>
            </a:r>
            <a:r>
              <a:rPr lang="en-US" altLang="zh-CN" sz="1050" dirty="0" err="1" smtClean="0">
                <a:solidFill>
                  <a:srgbClr val="005A9E"/>
                </a:solidFill>
                <a:cs typeface="+mn-ea"/>
                <a:sym typeface="+mn-lt"/>
              </a:rPr>
              <a:t>OverFeat</a:t>
            </a:r>
            <a:r>
              <a:rPr lang="zh-CN" altLang="en-US" sz="1050" dirty="0" smtClean="0">
                <a:solidFill>
                  <a:srgbClr val="005A9E"/>
                </a:solidFill>
                <a:cs typeface="+mn-ea"/>
                <a:sym typeface="+mn-lt"/>
              </a:rPr>
              <a:t>、</a:t>
            </a:r>
            <a:r>
              <a:rPr lang="en-US" altLang="zh-CN" sz="1050" dirty="0">
                <a:solidFill>
                  <a:srgbClr val="005A9E"/>
                </a:solidFill>
                <a:cs typeface="+mn-ea"/>
                <a:sym typeface="+mn-lt"/>
              </a:rPr>
              <a:t>SPP-net</a:t>
            </a:r>
            <a:endParaRPr lang="zh-CN" altLang="en-US" sz="1050" dirty="0">
              <a:solidFill>
                <a:srgbClr val="005A9E"/>
              </a:solidFill>
              <a:cs typeface="+mn-ea"/>
              <a:sym typeface="+mn-lt"/>
            </a:endParaRPr>
          </a:p>
        </p:txBody>
      </p:sp>
      <p:sp>
        <p:nvSpPr>
          <p:cNvPr id="87" name="Text Box 57"/>
          <p:cNvSpPr txBox="1">
            <a:spLocks noChangeArrowheads="1"/>
          </p:cNvSpPr>
          <p:nvPr/>
        </p:nvSpPr>
        <p:spPr bwMode="auto">
          <a:xfrm>
            <a:off x="7146111" y="1002527"/>
            <a:ext cx="759832" cy="392415"/>
          </a:xfrm>
          <a:prstGeom prst="rect">
            <a:avLst/>
          </a:prstGeom>
          <a:noFill/>
          <a:ln w="9525">
            <a:noFill/>
            <a:miter lim="800000"/>
          </a:ln>
        </p:spPr>
        <p:txBody>
          <a:bodyPr wrap="square" lIns="68580" tIns="34290" rIns="68580" bIns="34290">
            <a:spAutoFit/>
          </a:bodyPr>
          <a:lstStyle/>
          <a:p>
            <a:r>
              <a:rPr lang="en-US" altLang="zh-CN" sz="1050" dirty="0" smtClean="0">
                <a:solidFill>
                  <a:srgbClr val="0547A1"/>
                </a:solidFill>
                <a:cs typeface="+mn-ea"/>
                <a:sym typeface="+mn-lt"/>
              </a:rPr>
              <a:t>FPN</a:t>
            </a:r>
            <a:r>
              <a:rPr lang="zh-CN" altLang="en-US" sz="1050" dirty="0" smtClean="0">
                <a:solidFill>
                  <a:srgbClr val="0547A1"/>
                </a:solidFill>
                <a:cs typeface="+mn-ea"/>
                <a:sym typeface="+mn-lt"/>
              </a:rPr>
              <a:t>、</a:t>
            </a:r>
            <a:r>
              <a:rPr lang="en-US" altLang="zh-CN" sz="1050" dirty="0" err="1">
                <a:solidFill>
                  <a:srgbClr val="0547A1"/>
                </a:solidFill>
                <a:cs typeface="+mn-ea"/>
                <a:sym typeface="+mn-lt"/>
              </a:rPr>
              <a:t>DeNet</a:t>
            </a:r>
            <a:endParaRPr lang="zh-CN" altLang="en-US" sz="1050" dirty="0">
              <a:solidFill>
                <a:srgbClr val="0547A1"/>
              </a:solidFill>
              <a:cs typeface="+mn-ea"/>
              <a:sym typeface="+mn-lt"/>
            </a:endParaRPr>
          </a:p>
        </p:txBody>
      </p:sp>
      <p:sp>
        <p:nvSpPr>
          <p:cNvPr id="88" name="Text Box 58"/>
          <p:cNvSpPr txBox="1">
            <a:spLocks noChangeArrowheads="1"/>
          </p:cNvSpPr>
          <p:nvPr/>
        </p:nvSpPr>
        <p:spPr bwMode="auto">
          <a:xfrm>
            <a:off x="5874891" y="1675323"/>
            <a:ext cx="640538" cy="553998"/>
          </a:xfrm>
          <a:prstGeom prst="rect">
            <a:avLst/>
          </a:prstGeom>
          <a:noFill/>
          <a:ln w="9525">
            <a:noFill/>
            <a:miter lim="800000"/>
          </a:ln>
        </p:spPr>
        <p:txBody>
          <a:bodyPr wrap="square" lIns="68580" tIns="34290" rIns="68580" bIns="34290">
            <a:spAutoFit/>
          </a:bodyPr>
          <a:lstStyle/>
          <a:p>
            <a:r>
              <a:rPr lang="en-US" altLang="zh-CN" sz="1050" dirty="0" smtClean="0">
                <a:solidFill>
                  <a:srgbClr val="005A9E"/>
                </a:solidFill>
                <a:cs typeface="+mn-ea"/>
                <a:sym typeface="+mn-lt"/>
              </a:rPr>
              <a:t>YOLO</a:t>
            </a:r>
            <a:r>
              <a:rPr lang="zh-CN" altLang="en-US" sz="1050" dirty="0" smtClean="0">
                <a:solidFill>
                  <a:srgbClr val="005A9E"/>
                </a:solidFill>
                <a:cs typeface="+mn-ea"/>
                <a:sym typeface="+mn-lt"/>
              </a:rPr>
              <a:t>、</a:t>
            </a:r>
            <a:r>
              <a:rPr lang="en-US" altLang="zh-CN" sz="1050" dirty="0" smtClean="0">
                <a:solidFill>
                  <a:srgbClr val="005A9E"/>
                </a:solidFill>
                <a:cs typeface="+mn-ea"/>
                <a:sym typeface="+mn-lt"/>
              </a:rPr>
              <a:t>SSD</a:t>
            </a:r>
            <a:r>
              <a:rPr lang="zh-CN" altLang="en-US" sz="1050" dirty="0" smtClean="0">
                <a:solidFill>
                  <a:srgbClr val="005A9E"/>
                </a:solidFill>
                <a:cs typeface="+mn-ea"/>
                <a:sym typeface="+mn-lt"/>
              </a:rPr>
              <a:t>、</a:t>
            </a:r>
            <a:r>
              <a:rPr lang="en-US" altLang="zh-CN" sz="1050" dirty="0">
                <a:solidFill>
                  <a:srgbClr val="005A9E"/>
                </a:solidFill>
                <a:cs typeface="+mn-ea"/>
                <a:sym typeface="+mn-lt"/>
              </a:rPr>
              <a:t>RFCN</a:t>
            </a:r>
            <a:endParaRPr lang="zh-CN" altLang="en-US" sz="1050" dirty="0">
              <a:solidFill>
                <a:srgbClr val="005A9E"/>
              </a:solidFill>
              <a:cs typeface="+mn-ea"/>
              <a:sym typeface="+mn-lt"/>
            </a:endParaRPr>
          </a:p>
        </p:txBody>
      </p:sp>
      <p:sp>
        <p:nvSpPr>
          <p:cNvPr id="89" name="Text Box 59"/>
          <p:cNvSpPr txBox="1">
            <a:spLocks noChangeArrowheads="1"/>
          </p:cNvSpPr>
          <p:nvPr/>
        </p:nvSpPr>
        <p:spPr bwMode="auto">
          <a:xfrm>
            <a:off x="4405752" y="2444583"/>
            <a:ext cx="1045304" cy="553998"/>
          </a:xfrm>
          <a:prstGeom prst="rect">
            <a:avLst/>
          </a:prstGeom>
          <a:noFill/>
          <a:ln w="9525">
            <a:noFill/>
            <a:miter lim="800000"/>
          </a:ln>
        </p:spPr>
        <p:txBody>
          <a:bodyPr wrap="square" lIns="68580" tIns="34290" rIns="68580" bIns="34290">
            <a:spAutoFit/>
          </a:bodyPr>
          <a:lstStyle/>
          <a:p>
            <a:r>
              <a:rPr lang="en-US" altLang="zh-CN" sz="1050" dirty="0">
                <a:solidFill>
                  <a:srgbClr val="005A9E"/>
                </a:solidFill>
                <a:cs typeface="+mn-ea"/>
                <a:sym typeface="+mn-lt"/>
              </a:rPr>
              <a:t>Fast </a:t>
            </a:r>
            <a:r>
              <a:rPr lang="en-US" altLang="zh-CN" sz="1050" dirty="0" smtClean="0">
                <a:solidFill>
                  <a:srgbClr val="005A9E"/>
                </a:solidFill>
                <a:cs typeface="+mn-ea"/>
                <a:sym typeface="+mn-lt"/>
              </a:rPr>
              <a:t>R-CNN</a:t>
            </a:r>
            <a:r>
              <a:rPr lang="zh-CN" altLang="en-US" sz="1050" dirty="0" smtClean="0">
                <a:solidFill>
                  <a:srgbClr val="005A9E"/>
                </a:solidFill>
                <a:cs typeface="+mn-ea"/>
                <a:sym typeface="+mn-lt"/>
              </a:rPr>
              <a:t>、</a:t>
            </a:r>
            <a:r>
              <a:rPr lang="en-US" altLang="zh-CN" sz="1050" dirty="0">
                <a:solidFill>
                  <a:srgbClr val="005A9E"/>
                </a:solidFill>
                <a:cs typeface="+mn-ea"/>
                <a:sym typeface="+mn-lt"/>
              </a:rPr>
              <a:t>Faster </a:t>
            </a:r>
            <a:r>
              <a:rPr lang="en-US" altLang="zh-CN" sz="1050" dirty="0" smtClean="0">
                <a:solidFill>
                  <a:srgbClr val="005A9E"/>
                </a:solidFill>
                <a:cs typeface="+mn-ea"/>
                <a:sym typeface="+mn-lt"/>
              </a:rPr>
              <a:t>RCNN</a:t>
            </a:r>
            <a:r>
              <a:rPr lang="zh-CN" altLang="en-US" sz="1050" dirty="0" smtClean="0">
                <a:solidFill>
                  <a:srgbClr val="005A9E"/>
                </a:solidFill>
                <a:cs typeface="+mn-ea"/>
                <a:sym typeface="+mn-lt"/>
              </a:rPr>
              <a:t>、</a:t>
            </a:r>
            <a:r>
              <a:rPr lang="en-US" altLang="zh-CN" sz="1050" dirty="0" err="1">
                <a:solidFill>
                  <a:srgbClr val="005A9E"/>
                </a:solidFill>
                <a:cs typeface="+mn-ea"/>
                <a:sym typeface="+mn-lt"/>
              </a:rPr>
              <a:t>DeepIDNet</a:t>
            </a:r>
            <a:endParaRPr lang="zh-CN" altLang="en-US" sz="1050" dirty="0">
              <a:solidFill>
                <a:srgbClr val="005A9E"/>
              </a:solidFill>
              <a:cs typeface="+mn-ea"/>
              <a:sym typeface="+mn-lt"/>
            </a:endParaRPr>
          </a:p>
        </p:txBody>
      </p:sp>
      <p:sp>
        <p:nvSpPr>
          <p:cNvPr id="8" name="文本框 7"/>
          <p:cNvSpPr txBox="1"/>
          <p:nvPr/>
        </p:nvSpPr>
        <p:spPr>
          <a:xfrm>
            <a:off x="682788" y="989908"/>
            <a:ext cx="3877985" cy="369332"/>
          </a:xfrm>
          <a:prstGeom prst="rect">
            <a:avLst/>
          </a:prstGeom>
          <a:noFill/>
        </p:spPr>
        <p:txBody>
          <a:bodyPr wrap="none" rtlCol="0">
            <a:spAutoFit/>
          </a:bodyPr>
          <a:lstStyle/>
          <a:p>
            <a:pPr defTabSz="913924"/>
            <a:r>
              <a:rPr lang="zh-CN" altLang="en-US" b="1" kern="0" dirty="0">
                <a:solidFill>
                  <a:srgbClr val="005A9E"/>
                </a:solidFill>
                <a:cs typeface="+mn-ea"/>
              </a:rPr>
              <a:t>关于目标检测的各项技术发展时间线</a:t>
            </a:r>
          </a:p>
        </p:txBody>
      </p:sp>
    </p:spTree>
    <p:extLst>
      <p:ext uri="{BB962C8B-B14F-4D97-AF65-F5344CB8AC3E}">
        <p14:creationId xmlns:p14="http://schemas.microsoft.com/office/powerpoint/2010/main" val="2687125848"/>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ppt_x"/>
                                          </p:val>
                                        </p:tav>
                                        <p:tav tm="100000">
                                          <p:val>
                                            <p:strVal val="#ppt_x"/>
                                          </p:val>
                                        </p:tav>
                                      </p:tavLst>
                                    </p:anim>
                                    <p:anim calcmode="lin" valueType="num">
                                      <p:cBhvr additive="base">
                                        <p:cTn id="12" dur="500" fill="hold"/>
                                        <p:tgtEl>
                                          <p:spTgt spid="5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ppt_x"/>
                                          </p:val>
                                        </p:tav>
                                        <p:tav tm="100000">
                                          <p:val>
                                            <p:strVal val="#ppt_x"/>
                                          </p:val>
                                        </p:tav>
                                      </p:tavLst>
                                    </p:anim>
                                    <p:anim calcmode="lin" valueType="num">
                                      <p:cBhvr additive="base">
                                        <p:cTn id="16" dur="500" fill="hold"/>
                                        <p:tgtEl>
                                          <p:spTgt spid="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additive="base">
                                        <p:cTn id="19" dur="500" fill="hold"/>
                                        <p:tgtEl>
                                          <p:spTgt spid="56"/>
                                        </p:tgtEl>
                                        <p:attrNameLst>
                                          <p:attrName>ppt_x</p:attrName>
                                        </p:attrNameLst>
                                      </p:cBhvr>
                                      <p:tavLst>
                                        <p:tav tm="0">
                                          <p:val>
                                            <p:strVal val="#ppt_x"/>
                                          </p:val>
                                        </p:tav>
                                        <p:tav tm="100000">
                                          <p:val>
                                            <p:strVal val="#ppt_x"/>
                                          </p:val>
                                        </p:tav>
                                      </p:tavLst>
                                    </p:anim>
                                    <p:anim calcmode="lin" valueType="num">
                                      <p:cBhvr additive="base">
                                        <p:cTn id="20" dur="500" fill="hold"/>
                                        <p:tgtEl>
                                          <p:spTgt spid="5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ppt_x"/>
                                          </p:val>
                                        </p:tav>
                                        <p:tav tm="100000">
                                          <p:val>
                                            <p:strVal val="#ppt_x"/>
                                          </p:val>
                                        </p:tav>
                                      </p:tavLst>
                                    </p:anim>
                                    <p:anim calcmode="lin" valueType="num">
                                      <p:cBhvr additive="base">
                                        <p:cTn id="24" dur="500" fill="hold"/>
                                        <p:tgtEl>
                                          <p:spTgt spid="5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 calcmode="lin" valueType="num">
                                      <p:cBhvr additive="base">
                                        <p:cTn id="27" dur="500" fill="hold"/>
                                        <p:tgtEl>
                                          <p:spTgt spid="76"/>
                                        </p:tgtEl>
                                        <p:attrNameLst>
                                          <p:attrName>ppt_x</p:attrName>
                                        </p:attrNameLst>
                                      </p:cBhvr>
                                      <p:tavLst>
                                        <p:tav tm="0">
                                          <p:val>
                                            <p:strVal val="#ppt_x"/>
                                          </p:val>
                                        </p:tav>
                                        <p:tav tm="100000">
                                          <p:val>
                                            <p:strVal val="#ppt_x"/>
                                          </p:val>
                                        </p:tav>
                                      </p:tavLst>
                                    </p:anim>
                                    <p:anim calcmode="lin" valueType="num">
                                      <p:cBhvr additive="base">
                                        <p:cTn id="28" dur="500" fill="hold"/>
                                        <p:tgtEl>
                                          <p:spTgt spid="7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anim calcmode="lin" valueType="num">
                                      <p:cBhvr additive="base">
                                        <p:cTn id="31" dur="500" fill="hold"/>
                                        <p:tgtEl>
                                          <p:spTgt spid="77"/>
                                        </p:tgtEl>
                                        <p:attrNameLst>
                                          <p:attrName>ppt_x</p:attrName>
                                        </p:attrNameLst>
                                      </p:cBhvr>
                                      <p:tavLst>
                                        <p:tav tm="0">
                                          <p:val>
                                            <p:strVal val="#ppt_x"/>
                                          </p:val>
                                        </p:tav>
                                        <p:tav tm="100000">
                                          <p:val>
                                            <p:strVal val="#ppt_x"/>
                                          </p:val>
                                        </p:tav>
                                      </p:tavLst>
                                    </p:anim>
                                    <p:anim calcmode="lin" valueType="num">
                                      <p:cBhvr additive="base">
                                        <p:cTn id="32" dur="500" fill="hold"/>
                                        <p:tgtEl>
                                          <p:spTgt spid="7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anim calcmode="lin" valueType="num">
                                      <p:cBhvr additive="base">
                                        <p:cTn id="35" dur="500" fill="hold"/>
                                        <p:tgtEl>
                                          <p:spTgt spid="78"/>
                                        </p:tgtEl>
                                        <p:attrNameLst>
                                          <p:attrName>ppt_x</p:attrName>
                                        </p:attrNameLst>
                                      </p:cBhvr>
                                      <p:tavLst>
                                        <p:tav tm="0">
                                          <p:val>
                                            <p:strVal val="#ppt_x"/>
                                          </p:val>
                                        </p:tav>
                                        <p:tav tm="100000">
                                          <p:val>
                                            <p:strVal val="#ppt_x"/>
                                          </p:val>
                                        </p:tav>
                                      </p:tavLst>
                                    </p:anim>
                                    <p:anim calcmode="lin" valueType="num">
                                      <p:cBhvr additive="base">
                                        <p:cTn id="36" dur="500" fill="hold"/>
                                        <p:tgtEl>
                                          <p:spTgt spid="7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 calcmode="lin" valueType="num">
                                      <p:cBhvr additive="base">
                                        <p:cTn id="39" dur="500" fill="hold"/>
                                        <p:tgtEl>
                                          <p:spTgt spid="79"/>
                                        </p:tgtEl>
                                        <p:attrNameLst>
                                          <p:attrName>ppt_x</p:attrName>
                                        </p:attrNameLst>
                                      </p:cBhvr>
                                      <p:tavLst>
                                        <p:tav tm="0">
                                          <p:val>
                                            <p:strVal val="#ppt_x"/>
                                          </p:val>
                                        </p:tav>
                                        <p:tav tm="100000">
                                          <p:val>
                                            <p:strVal val="#ppt_x"/>
                                          </p:val>
                                        </p:tav>
                                      </p:tavLst>
                                    </p:anim>
                                    <p:anim calcmode="lin" valueType="num">
                                      <p:cBhvr additive="base">
                                        <p:cTn id="40" dur="500" fill="hold"/>
                                        <p:tgtEl>
                                          <p:spTgt spid="7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anim calcmode="lin" valueType="num">
                                      <p:cBhvr additive="base">
                                        <p:cTn id="43" dur="500" fill="hold"/>
                                        <p:tgtEl>
                                          <p:spTgt spid="80"/>
                                        </p:tgtEl>
                                        <p:attrNameLst>
                                          <p:attrName>ppt_x</p:attrName>
                                        </p:attrNameLst>
                                      </p:cBhvr>
                                      <p:tavLst>
                                        <p:tav tm="0">
                                          <p:val>
                                            <p:strVal val="#ppt_x"/>
                                          </p:val>
                                        </p:tav>
                                        <p:tav tm="100000">
                                          <p:val>
                                            <p:strVal val="#ppt_x"/>
                                          </p:val>
                                        </p:tav>
                                      </p:tavLst>
                                    </p:anim>
                                    <p:anim calcmode="lin" valueType="num">
                                      <p:cBhvr additive="base">
                                        <p:cTn id="44" dur="500" fill="hold"/>
                                        <p:tgtEl>
                                          <p:spTgt spid="80"/>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12" presetClass="entr" presetSubtype="8" fill="hold"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slide(fromLeft)">
                                      <p:cBhvr>
                                        <p:cTn id="48" dur="500"/>
                                        <p:tgtEl>
                                          <p:spTgt spid="48"/>
                                        </p:tgtEl>
                                      </p:cBhvr>
                                    </p:animEffect>
                                  </p:childTnLst>
                                </p:cTn>
                              </p:par>
                            </p:childTnLst>
                          </p:cTn>
                        </p:par>
                        <p:par>
                          <p:cTn id="49" fill="hold">
                            <p:stCondLst>
                              <p:cond delay="1000"/>
                            </p:stCondLst>
                            <p:childTnLst>
                              <p:par>
                                <p:cTn id="50" presetID="12" presetClass="entr" presetSubtype="8" fill="hold"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slide(fromLeft)">
                                      <p:cBhvr>
                                        <p:cTn id="52" dur="500"/>
                                        <p:tgtEl>
                                          <p:spTgt spid="49"/>
                                        </p:tgtEl>
                                      </p:cBhvr>
                                    </p:animEffect>
                                  </p:childTnLst>
                                </p:cTn>
                              </p:par>
                            </p:childTnLst>
                          </p:cTn>
                        </p:par>
                        <p:par>
                          <p:cTn id="53" fill="hold">
                            <p:stCondLst>
                              <p:cond delay="1500"/>
                            </p:stCondLst>
                            <p:childTnLst>
                              <p:par>
                                <p:cTn id="54" presetID="12" presetClass="entr" presetSubtype="8" fill="hold" nodeType="after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slide(fromLeft)">
                                      <p:cBhvr>
                                        <p:cTn id="56" dur="500"/>
                                        <p:tgtEl>
                                          <p:spTgt spid="50"/>
                                        </p:tgtEl>
                                      </p:cBhvr>
                                    </p:animEffect>
                                  </p:childTnLst>
                                </p:cTn>
                              </p:par>
                            </p:childTnLst>
                          </p:cTn>
                        </p:par>
                        <p:par>
                          <p:cTn id="57" fill="hold">
                            <p:stCondLst>
                              <p:cond delay="2000"/>
                            </p:stCondLst>
                            <p:childTnLst>
                              <p:par>
                                <p:cTn id="58" presetID="12" presetClass="entr" presetSubtype="8" fill="hold" nodeType="afterEffect">
                                  <p:stCondLst>
                                    <p:cond delay="0"/>
                                  </p:stCondLst>
                                  <p:childTnLst>
                                    <p:set>
                                      <p:cBhvr>
                                        <p:cTn id="59" dur="1" fill="hold">
                                          <p:stCondLst>
                                            <p:cond delay="0"/>
                                          </p:stCondLst>
                                        </p:cTn>
                                        <p:tgtEl>
                                          <p:spTgt spid="51"/>
                                        </p:tgtEl>
                                        <p:attrNameLst>
                                          <p:attrName>style.visibility</p:attrName>
                                        </p:attrNameLst>
                                      </p:cBhvr>
                                      <p:to>
                                        <p:strVal val="visible"/>
                                      </p:to>
                                    </p:set>
                                    <p:animEffect transition="in" filter="slide(fromLeft)">
                                      <p:cBhvr>
                                        <p:cTn id="60" dur="500"/>
                                        <p:tgtEl>
                                          <p:spTgt spid="51"/>
                                        </p:tgtEl>
                                      </p:cBhvr>
                                    </p:animEffect>
                                  </p:childTnLst>
                                </p:cTn>
                              </p:par>
                            </p:childTnLst>
                          </p:cTn>
                        </p:par>
                        <p:par>
                          <p:cTn id="61" fill="hold">
                            <p:stCondLst>
                              <p:cond delay="2500"/>
                            </p:stCondLst>
                            <p:childTnLst>
                              <p:par>
                                <p:cTn id="62" presetID="12" presetClass="entr" presetSubtype="8" fill="hold" nodeType="after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slide(fromLeft)">
                                      <p:cBhvr>
                                        <p:cTn id="64" dur="500"/>
                                        <p:tgtEl>
                                          <p:spTgt spid="52"/>
                                        </p:tgtEl>
                                      </p:cBhvr>
                                    </p:animEffect>
                                  </p:childTnLst>
                                </p:cTn>
                              </p:par>
                            </p:childTnLst>
                          </p:cTn>
                        </p:par>
                        <p:par>
                          <p:cTn id="65" fill="hold">
                            <p:stCondLst>
                              <p:cond delay="3000"/>
                            </p:stCondLst>
                            <p:childTnLst>
                              <p:par>
                                <p:cTn id="66" presetID="17" presetClass="entr" presetSubtype="10" fill="hold" grpId="0" nodeType="afterEffect">
                                  <p:stCondLst>
                                    <p:cond delay="0"/>
                                  </p:stCondLst>
                                  <p:childTnLst>
                                    <p:set>
                                      <p:cBhvr>
                                        <p:cTn id="67" dur="1" fill="hold">
                                          <p:stCondLst>
                                            <p:cond delay="0"/>
                                          </p:stCondLst>
                                        </p:cTn>
                                        <p:tgtEl>
                                          <p:spTgt spid="85"/>
                                        </p:tgtEl>
                                        <p:attrNameLst>
                                          <p:attrName>style.visibility</p:attrName>
                                        </p:attrNameLst>
                                      </p:cBhvr>
                                      <p:to>
                                        <p:strVal val="visible"/>
                                      </p:to>
                                    </p:set>
                                    <p:anim calcmode="lin" valueType="num">
                                      <p:cBhvr>
                                        <p:cTn id="68" dur="500" fill="hold"/>
                                        <p:tgtEl>
                                          <p:spTgt spid="85"/>
                                        </p:tgtEl>
                                        <p:attrNameLst>
                                          <p:attrName>ppt_w</p:attrName>
                                        </p:attrNameLst>
                                      </p:cBhvr>
                                      <p:tavLst>
                                        <p:tav tm="0">
                                          <p:val>
                                            <p:fltVal val="0"/>
                                          </p:val>
                                        </p:tav>
                                        <p:tav tm="100000">
                                          <p:val>
                                            <p:strVal val="#ppt_w"/>
                                          </p:val>
                                        </p:tav>
                                      </p:tavLst>
                                    </p:anim>
                                    <p:anim calcmode="lin" valueType="num">
                                      <p:cBhvr>
                                        <p:cTn id="69" dur="500" fill="hold"/>
                                        <p:tgtEl>
                                          <p:spTgt spid="85"/>
                                        </p:tgtEl>
                                        <p:attrNameLst>
                                          <p:attrName>ppt_h</p:attrName>
                                        </p:attrNameLst>
                                      </p:cBhvr>
                                      <p:tavLst>
                                        <p:tav tm="0">
                                          <p:val>
                                            <p:strVal val="#ppt_h"/>
                                          </p:val>
                                        </p:tav>
                                        <p:tav tm="100000">
                                          <p:val>
                                            <p:strVal val="#ppt_h"/>
                                          </p:val>
                                        </p:tav>
                                      </p:tavLst>
                                    </p:anim>
                                  </p:childTnLst>
                                </p:cTn>
                              </p:par>
                            </p:childTnLst>
                          </p:cTn>
                        </p:par>
                        <p:par>
                          <p:cTn id="70" fill="hold">
                            <p:stCondLst>
                              <p:cond delay="3500"/>
                            </p:stCondLst>
                            <p:childTnLst>
                              <p:par>
                                <p:cTn id="71" presetID="17" presetClass="entr" presetSubtype="10" fill="hold" grpId="0" nodeType="afterEffect">
                                  <p:stCondLst>
                                    <p:cond delay="0"/>
                                  </p:stCondLst>
                                  <p:childTnLst>
                                    <p:set>
                                      <p:cBhvr>
                                        <p:cTn id="72" dur="1" fill="hold">
                                          <p:stCondLst>
                                            <p:cond delay="0"/>
                                          </p:stCondLst>
                                        </p:cTn>
                                        <p:tgtEl>
                                          <p:spTgt spid="59"/>
                                        </p:tgtEl>
                                        <p:attrNameLst>
                                          <p:attrName>style.visibility</p:attrName>
                                        </p:attrNameLst>
                                      </p:cBhvr>
                                      <p:to>
                                        <p:strVal val="visible"/>
                                      </p:to>
                                    </p:set>
                                    <p:anim calcmode="lin" valueType="num">
                                      <p:cBhvr>
                                        <p:cTn id="73" dur="500" fill="hold"/>
                                        <p:tgtEl>
                                          <p:spTgt spid="59"/>
                                        </p:tgtEl>
                                        <p:attrNameLst>
                                          <p:attrName>ppt_w</p:attrName>
                                        </p:attrNameLst>
                                      </p:cBhvr>
                                      <p:tavLst>
                                        <p:tav tm="0">
                                          <p:val>
                                            <p:fltVal val="0"/>
                                          </p:val>
                                        </p:tav>
                                        <p:tav tm="100000">
                                          <p:val>
                                            <p:strVal val="#ppt_w"/>
                                          </p:val>
                                        </p:tav>
                                      </p:tavLst>
                                    </p:anim>
                                    <p:anim calcmode="lin" valueType="num">
                                      <p:cBhvr>
                                        <p:cTn id="74" dur="500" fill="hold"/>
                                        <p:tgtEl>
                                          <p:spTgt spid="59"/>
                                        </p:tgtEl>
                                        <p:attrNameLst>
                                          <p:attrName>ppt_h</p:attrName>
                                        </p:attrNameLst>
                                      </p:cBhvr>
                                      <p:tavLst>
                                        <p:tav tm="0">
                                          <p:val>
                                            <p:strVal val="#ppt_h"/>
                                          </p:val>
                                        </p:tav>
                                        <p:tav tm="100000">
                                          <p:val>
                                            <p:strVal val="#ppt_h"/>
                                          </p:val>
                                        </p:tav>
                                      </p:tavLst>
                                    </p:anim>
                                  </p:childTnLst>
                                </p:cTn>
                              </p:par>
                            </p:childTnLst>
                          </p:cTn>
                        </p:par>
                        <p:par>
                          <p:cTn id="75" fill="hold">
                            <p:stCondLst>
                              <p:cond delay="4000"/>
                            </p:stCondLst>
                            <p:childTnLst>
                              <p:par>
                                <p:cTn id="76" presetID="17" presetClass="entr" presetSubtype="10" fill="hold" grpId="0" nodeType="afterEffect">
                                  <p:stCondLst>
                                    <p:cond delay="0"/>
                                  </p:stCondLst>
                                  <p:childTnLst>
                                    <p:set>
                                      <p:cBhvr>
                                        <p:cTn id="77" dur="1" fill="hold">
                                          <p:stCondLst>
                                            <p:cond delay="0"/>
                                          </p:stCondLst>
                                        </p:cTn>
                                        <p:tgtEl>
                                          <p:spTgt spid="86"/>
                                        </p:tgtEl>
                                        <p:attrNameLst>
                                          <p:attrName>style.visibility</p:attrName>
                                        </p:attrNameLst>
                                      </p:cBhvr>
                                      <p:to>
                                        <p:strVal val="visible"/>
                                      </p:to>
                                    </p:set>
                                    <p:anim calcmode="lin" valueType="num">
                                      <p:cBhvr>
                                        <p:cTn id="78" dur="500" fill="hold"/>
                                        <p:tgtEl>
                                          <p:spTgt spid="86"/>
                                        </p:tgtEl>
                                        <p:attrNameLst>
                                          <p:attrName>ppt_w</p:attrName>
                                        </p:attrNameLst>
                                      </p:cBhvr>
                                      <p:tavLst>
                                        <p:tav tm="0">
                                          <p:val>
                                            <p:fltVal val="0"/>
                                          </p:val>
                                        </p:tav>
                                        <p:tav tm="100000">
                                          <p:val>
                                            <p:strVal val="#ppt_w"/>
                                          </p:val>
                                        </p:tav>
                                      </p:tavLst>
                                    </p:anim>
                                    <p:anim calcmode="lin" valueType="num">
                                      <p:cBhvr>
                                        <p:cTn id="79" dur="500" fill="hold"/>
                                        <p:tgtEl>
                                          <p:spTgt spid="86"/>
                                        </p:tgtEl>
                                        <p:attrNameLst>
                                          <p:attrName>ppt_h</p:attrName>
                                        </p:attrNameLst>
                                      </p:cBhvr>
                                      <p:tavLst>
                                        <p:tav tm="0">
                                          <p:val>
                                            <p:strVal val="#ppt_h"/>
                                          </p:val>
                                        </p:tav>
                                        <p:tav tm="100000">
                                          <p:val>
                                            <p:strVal val="#ppt_h"/>
                                          </p:val>
                                        </p:tav>
                                      </p:tavLst>
                                    </p:anim>
                                  </p:childTnLst>
                                </p:cTn>
                              </p:par>
                            </p:childTnLst>
                          </p:cTn>
                        </p:par>
                        <p:par>
                          <p:cTn id="80" fill="hold">
                            <p:stCondLst>
                              <p:cond delay="4500"/>
                            </p:stCondLst>
                            <p:childTnLst>
                              <p:par>
                                <p:cTn id="81" presetID="17" presetClass="entr" presetSubtype="10" fill="hold" grpId="0" nodeType="afterEffect">
                                  <p:stCondLst>
                                    <p:cond delay="0"/>
                                  </p:stCondLst>
                                  <p:childTnLst>
                                    <p:set>
                                      <p:cBhvr>
                                        <p:cTn id="82" dur="1" fill="hold">
                                          <p:stCondLst>
                                            <p:cond delay="0"/>
                                          </p:stCondLst>
                                        </p:cTn>
                                        <p:tgtEl>
                                          <p:spTgt spid="60"/>
                                        </p:tgtEl>
                                        <p:attrNameLst>
                                          <p:attrName>style.visibility</p:attrName>
                                        </p:attrNameLst>
                                      </p:cBhvr>
                                      <p:to>
                                        <p:strVal val="visible"/>
                                      </p:to>
                                    </p:set>
                                    <p:anim calcmode="lin" valueType="num">
                                      <p:cBhvr>
                                        <p:cTn id="83" dur="500" fill="hold"/>
                                        <p:tgtEl>
                                          <p:spTgt spid="60"/>
                                        </p:tgtEl>
                                        <p:attrNameLst>
                                          <p:attrName>ppt_w</p:attrName>
                                        </p:attrNameLst>
                                      </p:cBhvr>
                                      <p:tavLst>
                                        <p:tav tm="0">
                                          <p:val>
                                            <p:fltVal val="0"/>
                                          </p:val>
                                        </p:tav>
                                        <p:tav tm="100000">
                                          <p:val>
                                            <p:strVal val="#ppt_w"/>
                                          </p:val>
                                        </p:tav>
                                      </p:tavLst>
                                    </p:anim>
                                    <p:anim calcmode="lin" valueType="num">
                                      <p:cBhvr>
                                        <p:cTn id="84" dur="500" fill="hold"/>
                                        <p:tgtEl>
                                          <p:spTgt spid="60"/>
                                        </p:tgtEl>
                                        <p:attrNameLst>
                                          <p:attrName>ppt_h</p:attrName>
                                        </p:attrNameLst>
                                      </p:cBhvr>
                                      <p:tavLst>
                                        <p:tav tm="0">
                                          <p:val>
                                            <p:strVal val="#ppt_h"/>
                                          </p:val>
                                        </p:tav>
                                        <p:tav tm="100000">
                                          <p:val>
                                            <p:strVal val="#ppt_h"/>
                                          </p:val>
                                        </p:tav>
                                      </p:tavLst>
                                    </p:anim>
                                  </p:childTnLst>
                                </p:cTn>
                              </p:par>
                            </p:childTnLst>
                          </p:cTn>
                        </p:par>
                        <p:par>
                          <p:cTn id="85" fill="hold">
                            <p:stCondLst>
                              <p:cond delay="5000"/>
                            </p:stCondLst>
                            <p:childTnLst>
                              <p:par>
                                <p:cTn id="86" presetID="17" presetClass="entr" presetSubtype="10" fill="hold" grpId="0" nodeType="afterEffect">
                                  <p:stCondLst>
                                    <p:cond delay="0"/>
                                  </p:stCondLst>
                                  <p:childTnLst>
                                    <p:set>
                                      <p:cBhvr>
                                        <p:cTn id="87" dur="1" fill="hold">
                                          <p:stCondLst>
                                            <p:cond delay="0"/>
                                          </p:stCondLst>
                                        </p:cTn>
                                        <p:tgtEl>
                                          <p:spTgt spid="89"/>
                                        </p:tgtEl>
                                        <p:attrNameLst>
                                          <p:attrName>style.visibility</p:attrName>
                                        </p:attrNameLst>
                                      </p:cBhvr>
                                      <p:to>
                                        <p:strVal val="visible"/>
                                      </p:to>
                                    </p:set>
                                    <p:anim calcmode="lin" valueType="num">
                                      <p:cBhvr>
                                        <p:cTn id="88" dur="500" fill="hold"/>
                                        <p:tgtEl>
                                          <p:spTgt spid="89"/>
                                        </p:tgtEl>
                                        <p:attrNameLst>
                                          <p:attrName>ppt_w</p:attrName>
                                        </p:attrNameLst>
                                      </p:cBhvr>
                                      <p:tavLst>
                                        <p:tav tm="0">
                                          <p:val>
                                            <p:fltVal val="0"/>
                                          </p:val>
                                        </p:tav>
                                        <p:tav tm="100000">
                                          <p:val>
                                            <p:strVal val="#ppt_w"/>
                                          </p:val>
                                        </p:tav>
                                      </p:tavLst>
                                    </p:anim>
                                    <p:anim calcmode="lin" valueType="num">
                                      <p:cBhvr>
                                        <p:cTn id="89" dur="500" fill="hold"/>
                                        <p:tgtEl>
                                          <p:spTgt spid="89"/>
                                        </p:tgtEl>
                                        <p:attrNameLst>
                                          <p:attrName>ppt_h</p:attrName>
                                        </p:attrNameLst>
                                      </p:cBhvr>
                                      <p:tavLst>
                                        <p:tav tm="0">
                                          <p:val>
                                            <p:strVal val="#ppt_h"/>
                                          </p:val>
                                        </p:tav>
                                        <p:tav tm="100000">
                                          <p:val>
                                            <p:strVal val="#ppt_h"/>
                                          </p:val>
                                        </p:tav>
                                      </p:tavLst>
                                    </p:anim>
                                  </p:childTnLst>
                                </p:cTn>
                              </p:par>
                            </p:childTnLst>
                          </p:cTn>
                        </p:par>
                        <p:par>
                          <p:cTn id="90" fill="hold">
                            <p:stCondLst>
                              <p:cond delay="5500"/>
                            </p:stCondLst>
                            <p:childTnLst>
                              <p:par>
                                <p:cTn id="91" presetID="17" presetClass="entr" presetSubtype="10" fill="hold" grpId="0" nodeType="afterEffect">
                                  <p:stCondLst>
                                    <p:cond delay="0"/>
                                  </p:stCondLst>
                                  <p:childTnLst>
                                    <p:set>
                                      <p:cBhvr>
                                        <p:cTn id="92" dur="1" fill="hold">
                                          <p:stCondLst>
                                            <p:cond delay="0"/>
                                          </p:stCondLst>
                                        </p:cTn>
                                        <p:tgtEl>
                                          <p:spTgt spid="61"/>
                                        </p:tgtEl>
                                        <p:attrNameLst>
                                          <p:attrName>style.visibility</p:attrName>
                                        </p:attrNameLst>
                                      </p:cBhvr>
                                      <p:to>
                                        <p:strVal val="visible"/>
                                      </p:to>
                                    </p:set>
                                    <p:anim calcmode="lin" valueType="num">
                                      <p:cBhvr>
                                        <p:cTn id="93" dur="500" fill="hold"/>
                                        <p:tgtEl>
                                          <p:spTgt spid="61"/>
                                        </p:tgtEl>
                                        <p:attrNameLst>
                                          <p:attrName>ppt_w</p:attrName>
                                        </p:attrNameLst>
                                      </p:cBhvr>
                                      <p:tavLst>
                                        <p:tav tm="0">
                                          <p:val>
                                            <p:fltVal val="0"/>
                                          </p:val>
                                        </p:tav>
                                        <p:tav tm="100000">
                                          <p:val>
                                            <p:strVal val="#ppt_w"/>
                                          </p:val>
                                        </p:tav>
                                      </p:tavLst>
                                    </p:anim>
                                    <p:anim calcmode="lin" valueType="num">
                                      <p:cBhvr>
                                        <p:cTn id="94" dur="500" fill="hold"/>
                                        <p:tgtEl>
                                          <p:spTgt spid="61"/>
                                        </p:tgtEl>
                                        <p:attrNameLst>
                                          <p:attrName>ppt_h</p:attrName>
                                        </p:attrNameLst>
                                      </p:cBhvr>
                                      <p:tavLst>
                                        <p:tav tm="0">
                                          <p:val>
                                            <p:strVal val="#ppt_h"/>
                                          </p:val>
                                        </p:tav>
                                        <p:tav tm="100000">
                                          <p:val>
                                            <p:strVal val="#ppt_h"/>
                                          </p:val>
                                        </p:tav>
                                      </p:tavLst>
                                    </p:anim>
                                  </p:childTnLst>
                                </p:cTn>
                              </p:par>
                            </p:childTnLst>
                          </p:cTn>
                        </p:par>
                        <p:par>
                          <p:cTn id="95" fill="hold">
                            <p:stCondLst>
                              <p:cond delay="6000"/>
                            </p:stCondLst>
                            <p:childTnLst>
                              <p:par>
                                <p:cTn id="96" presetID="17" presetClass="entr" presetSubtype="10" fill="hold" grpId="0" nodeType="afterEffect">
                                  <p:stCondLst>
                                    <p:cond delay="0"/>
                                  </p:stCondLst>
                                  <p:childTnLst>
                                    <p:set>
                                      <p:cBhvr>
                                        <p:cTn id="97" dur="1" fill="hold">
                                          <p:stCondLst>
                                            <p:cond delay="0"/>
                                          </p:stCondLst>
                                        </p:cTn>
                                        <p:tgtEl>
                                          <p:spTgt spid="88"/>
                                        </p:tgtEl>
                                        <p:attrNameLst>
                                          <p:attrName>style.visibility</p:attrName>
                                        </p:attrNameLst>
                                      </p:cBhvr>
                                      <p:to>
                                        <p:strVal val="visible"/>
                                      </p:to>
                                    </p:set>
                                    <p:anim calcmode="lin" valueType="num">
                                      <p:cBhvr>
                                        <p:cTn id="98" dur="500" fill="hold"/>
                                        <p:tgtEl>
                                          <p:spTgt spid="88"/>
                                        </p:tgtEl>
                                        <p:attrNameLst>
                                          <p:attrName>ppt_w</p:attrName>
                                        </p:attrNameLst>
                                      </p:cBhvr>
                                      <p:tavLst>
                                        <p:tav tm="0">
                                          <p:val>
                                            <p:fltVal val="0"/>
                                          </p:val>
                                        </p:tav>
                                        <p:tav tm="100000">
                                          <p:val>
                                            <p:strVal val="#ppt_w"/>
                                          </p:val>
                                        </p:tav>
                                      </p:tavLst>
                                    </p:anim>
                                    <p:anim calcmode="lin" valueType="num">
                                      <p:cBhvr>
                                        <p:cTn id="99" dur="500" fill="hold"/>
                                        <p:tgtEl>
                                          <p:spTgt spid="88"/>
                                        </p:tgtEl>
                                        <p:attrNameLst>
                                          <p:attrName>ppt_h</p:attrName>
                                        </p:attrNameLst>
                                      </p:cBhvr>
                                      <p:tavLst>
                                        <p:tav tm="0">
                                          <p:val>
                                            <p:strVal val="#ppt_h"/>
                                          </p:val>
                                        </p:tav>
                                        <p:tav tm="100000">
                                          <p:val>
                                            <p:strVal val="#ppt_h"/>
                                          </p:val>
                                        </p:tav>
                                      </p:tavLst>
                                    </p:anim>
                                  </p:childTnLst>
                                </p:cTn>
                              </p:par>
                            </p:childTnLst>
                          </p:cTn>
                        </p:par>
                        <p:par>
                          <p:cTn id="100" fill="hold">
                            <p:stCondLst>
                              <p:cond delay="6500"/>
                            </p:stCondLst>
                            <p:childTnLst>
                              <p:par>
                                <p:cTn id="101" presetID="17" presetClass="entr" presetSubtype="10" fill="hold" grpId="0" nodeType="afterEffect">
                                  <p:stCondLst>
                                    <p:cond delay="0"/>
                                  </p:stCondLst>
                                  <p:childTnLst>
                                    <p:set>
                                      <p:cBhvr>
                                        <p:cTn id="102" dur="1" fill="hold">
                                          <p:stCondLst>
                                            <p:cond delay="0"/>
                                          </p:stCondLst>
                                        </p:cTn>
                                        <p:tgtEl>
                                          <p:spTgt spid="62"/>
                                        </p:tgtEl>
                                        <p:attrNameLst>
                                          <p:attrName>style.visibility</p:attrName>
                                        </p:attrNameLst>
                                      </p:cBhvr>
                                      <p:to>
                                        <p:strVal val="visible"/>
                                      </p:to>
                                    </p:set>
                                    <p:anim calcmode="lin" valueType="num">
                                      <p:cBhvr>
                                        <p:cTn id="103" dur="500" fill="hold"/>
                                        <p:tgtEl>
                                          <p:spTgt spid="62"/>
                                        </p:tgtEl>
                                        <p:attrNameLst>
                                          <p:attrName>ppt_w</p:attrName>
                                        </p:attrNameLst>
                                      </p:cBhvr>
                                      <p:tavLst>
                                        <p:tav tm="0">
                                          <p:val>
                                            <p:fltVal val="0"/>
                                          </p:val>
                                        </p:tav>
                                        <p:tav tm="100000">
                                          <p:val>
                                            <p:strVal val="#ppt_w"/>
                                          </p:val>
                                        </p:tav>
                                      </p:tavLst>
                                    </p:anim>
                                    <p:anim calcmode="lin" valueType="num">
                                      <p:cBhvr>
                                        <p:cTn id="104" dur="500" fill="hold"/>
                                        <p:tgtEl>
                                          <p:spTgt spid="62"/>
                                        </p:tgtEl>
                                        <p:attrNameLst>
                                          <p:attrName>ppt_h</p:attrName>
                                        </p:attrNameLst>
                                      </p:cBhvr>
                                      <p:tavLst>
                                        <p:tav tm="0">
                                          <p:val>
                                            <p:strVal val="#ppt_h"/>
                                          </p:val>
                                        </p:tav>
                                        <p:tav tm="100000">
                                          <p:val>
                                            <p:strVal val="#ppt_h"/>
                                          </p:val>
                                        </p:tav>
                                      </p:tavLst>
                                    </p:anim>
                                  </p:childTnLst>
                                </p:cTn>
                              </p:par>
                            </p:childTnLst>
                          </p:cTn>
                        </p:par>
                        <p:par>
                          <p:cTn id="105" fill="hold">
                            <p:stCondLst>
                              <p:cond delay="7000"/>
                            </p:stCondLst>
                            <p:childTnLst>
                              <p:par>
                                <p:cTn id="106" presetID="17" presetClass="entr" presetSubtype="10" fill="hold" grpId="0" nodeType="afterEffect">
                                  <p:stCondLst>
                                    <p:cond delay="0"/>
                                  </p:stCondLst>
                                  <p:childTnLst>
                                    <p:set>
                                      <p:cBhvr>
                                        <p:cTn id="107" dur="1" fill="hold">
                                          <p:stCondLst>
                                            <p:cond delay="0"/>
                                          </p:stCondLst>
                                        </p:cTn>
                                        <p:tgtEl>
                                          <p:spTgt spid="87"/>
                                        </p:tgtEl>
                                        <p:attrNameLst>
                                          <p:attrName>style.visibility</p:attrName>
                                        </p:attrNameLst>
                                      </p:cBhvr>
                                      <p:to>
                                        <p:strVal val="visible"/>
                                      </p:to>
                                    </p:set>
                                    <p:anim calcmode="lin" valueType="num">
                                      <p:cBhvr>
                                        <p:cTn id="108" dur="500" fill="hold"/>
                                        <p:tgtEl>
                                          <p:spTgt spid="87"/>
                                        </p:tgtEl>
                                        <p:attrNameLst>
                                          <p:attrName>ppt_w</p:attrName>
                                        </p:attrNameLst>
                                      </p:cBhvr>
                                      <p:tavLst>
                                        <p:tav tm="0">
                                          <p:val>
                                            <p:fltVal val="0"/>
                                          </p:val>
                                        </p:tav>
                                        <p:tav tm="100000">
                                          <p:val>
                                            <p:strVal val="#ppt_w"/>
                                          </p:val>
                                        </p:tav>
                                      </p:tavLst>
                                    </p:anim>
                                    <p:anim calcmode="lin" valueType="num">
                                      <p:cBhvr>
                                        <p:cTn id="109" dur="500" fill="hold"/>
                                        <p:tgtEl>
                                          <p:spTgt spid="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7" grpId="0" animBg="1"/>
      <p:bldP spid="59" grpId="0" animBg="1"/>
      <p:bldP spid="60" grpId="0" animBg="1"/>
      <p:bldP spid="61" grpId="0" animBg="1"/>
      <p:bldP spid="62" grpId="0" animBg="1"/>
      <p:bldP spid="76" grpId="0"/>
      <p:bldP spid="77" grpId="0"/>
      <p:bldP spid="78" grpId="0"/>
      <p:bldP spid="79" grpId="0"/>
      <p:bldP spid="80" grpId="0"/>
      <p:bldP spid="85" grpId="0"/>
      <p:bldP spid="86" grpId="0"/>
      <p:bldP spid="87" grpId="0"/>
      <p:bldP spid="88" grpId="0"/>
      <p:bldP spid="8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网络歌手 - 节奏音乐感相互交错的休闲短信音效 - 铃声版.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69193" y="-2000250"/>
            <a:ext cx="609600" cy="609600"/>
          </a:xfrm>
          <a:prstGeom prst="rect">
            <a:avLst/>
          </a:prstGeom>
        </p:spPr>
      </p:pic>
      <p:sp>
        <p:nvSpPr>
          <p:cNvPr id="7" name="TextBox 37"/>
          <p:cNvSpPr txBox="1"/>
          <p:nvPr/>
        </p:nvSpPr>
        <p:spPr>
          <a:xfrm>
            <a:off x="100669" y="1851670"/>
            <a:ext cx="9144000" cy="1569660"/>
          </a:xfrm>
          <a:prstGeom prst="rect">
            <a:avLst/>
          </a:prstGeom>
          <a:noFill/>
        </p:spPr>
        <p:txBody>
          <a:bodyPr wrap="square" rtlCol="0">
            <a:spAutoFit/>
          </a:bodyPr>
          <a:lstStyle/>
          <a:p>
            <a:pPr algn="ctr"/>
            <a:r>
              <a:rPr lang="en-US" altLang="zh-CN" sz="9600" b="1" kern="0" dirty="0">
                <a:solidFill>
                  <a:srgbClr val="005A9E"/>
                </a:solidFill>
                <a:cs typeface="+mn-ea"/>
                <a:sym typeface="+mn-lt"/>
              </a:rPr>
              <a:t>THANKS!</a:t>
            </a:r>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693233"/>
            <a:ext cx="9144000" cy="2450267"/>
          </a:xfrm>
          <a:prstGeom prst="rect">
            <a:avLst/>
          </a:prstGeom>
        </p:spPr>
      </p:pic>
    </p:spTree>
    <p:extLst>
      <p:ext uri="{BB962C8B-B14F-4D97-AF65-F5344CB8AC3E}">
        <p14:creationId xmlns:p14="http://schemas.microsoft.com/office/powerpoint/2010/main" val="3759272006"/>
      </p:ext>
    </p:extLst>
  </p:cSld>
  <p:clrMapOvr>
    <a:masterClrMapping/>
  </p:clrMapOvr>
  <mc:AlternateContent xmlns:mc="http://schemas.openxmlformats.org/markup-compatibility/2006" xmlns:p14="http://schemas.microsoft.com/office/powerpoint/2010/main">
    <mc:Choice Requires="p14">
      <p:transition spd="slow" p14:dur="4000" advTm="35000">
        <p14:prism/>
      </p:transition>
    </mc:Choice>
    <mc:Fallback xmlns="">
      <p:transition spd="slow" advTm="35000">
        <p:fade/>
      </p:transition>
    </mc:Fallback>
  </mc:AlternateContent>
  <p:timing>
    <p:tnLst>
      <p:par>
        <p:cTn id="1" dur="indefinite" restart="never" nodeType="tmRoot">
          <p:childTnLst>
            <p:audio>
              <p:cMediaNode vol="17000" numSld="999">
                <p:cTn id="2" repeatCount="indefinite" fill="hold" display="0">
                  <p:stCondLst>
                    <p:cond delay="indefinite"/>
                  </p:stCondLst>
                  <p:endCondLst>
                    <p:cond evt="onStopAudio" delay="0">
                      <p:tgtEl>
                        <p:sldTgt/>
                      </p:tgtEl>
                    </p:cond>
                  </p:endCondLst>
                </p:cTn>
                <p:tgtEl>
                  <p:spTgt spid="41"/>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3707904" y="3003798"/>
            <a:ext cx="3236046" cy="0"/>
          </a:xfrm>
          <a:prstGeom prst="line">
            <a:avLst/>
          </a:prstGeom>
          <a:noFill/>
          <a:ln w="19050" cap="flat" cmpd="sng" algn="ctr">
            <a:solidFill>
              <a:srgbClr val="E7E6E6">
                <a:lumMod val="50000"/>
              </a:srgbClr>
            </a:solidFill>
            <a:prstDash val="sysDot"/>
            <a:miter lim="800000"/>
            <a:tailEnd type="oval"/>
          </a:ln>
          <a:effectLst/>
        </p:spPr>
      </p:cxnSp>
      <p:grpSp>
        <p:nvGrpSpPr>
          <p:cNvPr id="15" name="组合 14"/>
          <p:cNvGrpSpPr/>
          <p:nvPr/>
        </p:nvGrpSpPr>
        <p:grpSpPr>
          <a:xfrm>
            <a:off x="1136404" y="1629843"/>
            <a:ext cx="1837257" cy="1837257"/>
            <a:chOff x="1959919" y="2023759"/>
            <a:chExt cx="2773806" cy="2773806"/>
          </a:xfrm>
        </p:grpSpPr>
        <p:grpSp>
          <p:nvGrpSpPr>
            <p:cNvPr id="16" name="组合 15"/>
            <p:cNvGrpSpPr/>
            <p:nvPr/>
          </p:nvGrpSpPr>
          <p:grpSpPr>
            <a:xfrm>
              <a:off x="1959919" y="2023759"/>
              <a:ext cx="2773806" cy="2773806"/>
              <a:chOff x="2099081" y="2031187"/>
              <a:chExt cx="2739620" cy="2739620"/>
            </a:xfrm>
          </p:grpSpPr>
          <p:sp>
            <p:nvSpPr>
              <p:cNvPr id="19" name="椭圆 18"/>
              <p:cNvSpPr/>
              <p:nvPr/>
            </p:nvSpPr>
            <p:spPr>
              <a:xfrm>
                <a:off x="2099081" y="2031187"/>
                <a:ext cx="2739620" cy="2739620"/>
              </a:xfrm>
              <a:prstGeom prst="ellipse">
                <a:avLst/>
              </a:prstGeom>
              <a:gradFill flip="none" rotWithShape="1">
                <a:gsLst>
                  <a:gs pos="0">
                    <a:sysClr val="window" lastClr="FFFFFF">
                      <a:lumMod val="85000"/>
                    </a:sysClr>
                  </a:gs>
                  <a:gs pos="100000">
                    <a:sysClr val="window" lastClr="FFFFFF">
                      <a:alpha val="99000"/>
                    </a:sysClr>
                  </a:gs>
                </a:gsLst>
                <a:path path="circle">
                  <a:fillToRect l="100000" t="100000"/>
                </a:path>
                <a:tileRect r="-100000" b="-100000"/>
              </a:gradFill>
              <a:ln w="12700" cap="flat" cmpd="sng" algn="ctr">
                <a:noFill/>
                <a:prstDash val="solid"/>
                <a:miter lim="800000"/>
              </a:ln>
              <a:effectLst>
                <a:softEdge rad="1016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sp>
            <p:nvSpPr>
              <p:cNvPr id="20" name="圆角矩形 19"/>
              <p:cNvSpPr/>
              <p:nvPr/>
            </p:nvSpPr>
            <p:spPr>
              <a:xfrm>
                <a:off x="2377216" y="2309322"/>
                <a:ext cx="2183348" cy="2183348"/>
              </a:xfrm>
              <a:prstGeom prst="roundRect">
                <a:avLst>
                  <a:gd name="adj" fmla="val 50000"/>
                </a:avLst>
              </a:prstGeom>
              <a:gradFill flip="none" rotWithShape="1">
                <a:gsLst>
                  <a:gs pos="100000">
                    <a:sysClr val="window" lastClr="FFFFFF"/>
                  </a:gs>
                  <a:gs pos="0">
                    <a:srgbClr val="B8BBBC"/>
                  </a:gs>
                </a:gsLst>
                <a:lin ang="5400000" scaled="0"/>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cs typeface="+mn-ea"/>
                  <a:sym typeface="+mn-lt"/>
                </a:endParaRPr>
              </a:p>
            </p:txBody>
          </p:sp>
        </p:grpSp>
        <p:sp>
          <p:nvSpPr>
            <p:cNvPr id="17" name="椭圆 16"/>
            <p:cNvSpPr/>
            <p:nvPr/>
          </p:nvSpPr>
          <p:spPr>
            <a:xfrm>
              <a:off x="2510240" y="2574081"/>
              <a:ext cx="1673164" cy="1673161"/>
            </a:xfrm>
            <a:prstGeom prst="ellipse">
              <a:avLst/>
            </a:prstGeom>
            <a:solidFill>
              <a:srgbClr val="005A9E"/>
            </a:solidFill>
            <a:ln w="12700" cap="flat" cmpd="sng" algn="ctr">
              <a:noFill/>
              <a:prstDash val="solid"/>
              <a:miter lim="800000"/>
            </a:ln>
            <a:effectLst>
              <a:innerShdw blurRad="203200" dist="50800" dir="16200000">
                <a:prstClr val="black">
                  <a:alpha val="50000"/>
                </a:prst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9000" b="0" i="0" u="none" strike="noStrike" kern="0" cap="none" spc="0" normalizeH="0" baseline="0" noProof="0">
                <a:ln>
                  <a:noFill/>
                </a:ln>
                <a:solidFill>
                  <a:sysClr val="window" lastClr="FFFFFF"/>
                </a:solidFill>
                <a:effectLst/>
                <a:uLnTx/>
                <a:uFillTx/>
                <a:cs typeface="+mn-ea"/>
                <a:sym typeface="+mn-lt"/>
              </a:endParaRPr>
            </a:p>
          </p:txBody>
        </p:sp>
      </p:grpSp>
      <p:sp>
        <p:nvSpPr>
          <p:cNvPr id="21" name="矩形 20"/>
          <p:cNvSpPr/>
          <p:nvPr/>
        </p:nvSpPr>
        <p:spPr>
          <a:xfrm>
            <a:off x="4283968" y="2139702"/>
            <a:ext cx="1985159" cy="623248"/>
          </a:xfrm>
          <a:prstGeom prst="rect">
            <a:avLst/>
          </a:prstGeom>
        </p:spPr>
        <p:txBody>
          <a:bodyPr wrap="none" lIns="68580" tIns="34290" rIns="68580" bIns="34290">
            <a:spAutoFit/>
          </a:bodyPr>
          <a:lstStyle/>
          <a:p>
            <a:pPr defTabSz="913924">
              <a:spcBef>
                <a:spcPts val="0"/>
              </a:spcBef>
              <a:spcAft>
                <a:spcPts val="0"/>
              </a:spcAft>
              <a:defRPr/>
            </a:pPr>
            <a:r>
              <a:rPr lang="zh-CN" altLang="en-US" sz="3600" b="1" kern="0" dirty="0" smtClean="0">
                <a:solidFill>
                  <a:srgbClr val="005A9E"/>
                </a:solidFill>
                <a:cs typeface="+mn-ea"/>
                <a:sym typeface="+mn-lt"/>
              </a:rPr>
              <a:t>摘要分析</a:t>
            </a:r>
            <a:endParaRPr lang="zh-CN" altLang="en-US" sz="3600" b="1" kern="0" dirty="0">
              <a:solidFill>
                <a:srgbClr val="005A9E"/>
              </a:solidFill>
              <a:cs typeface="+mn-ea"/>
              <a:sym typeface="+mn-lt"/>
            </a:endParaRPr>
          </a:p>
        </p:txBody>
      </p:sp>
      <p:cxnSp>
        <p:nvCxnSpPr>
          <p:cNvPr id="26" name="直接连接符 25"/>
          <p:cNvCxnSpPr/>
          <p:nvPr/>
        </p:nvCxnSpPr>
        <p:spPr>
          <a:xfrm flipV="1">
            <a:off x="3203848" y="1203598"/>
            <a:ext cx="0" cy="2808312"/>
          </a:xfrm>
          <a:prstGeom prst="line">
            <a:avLst/>
          </a:prstGeom>
          <a:noFill/>
          <a:ln w="12700" cap="flat" cmpd="sng" algn="ctr">
            <a:solidFill>
              <a:sysClr val="windowText" lastClr="000000"/>
            </a:solidFill>
            <a:prstDash val="dash"/>
          </a:ln>
          <a:effectLst/>
        </p:spPr>
      </p:cxnSp>
      <p:sp>
        <p:nvSpPr>
          <p:cNvPr id="27" name="矩形 26"/>
          <p:cNvSpPr/>
          <p:nvPr/>
        </p:nvSpPr>
        <p:spPr>
          <a:xfrm>
            <a:off x="0" y="5009752"/>
            <a:ext cx="9144000" cy="133747"/>
          </a:xfrm>
          <a:prstGeom prst="rect">
            <a:avLst/>
          </a:prstGeom>
          <a:solidFill>
            <a:srgbClr val="005A9E"/>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cs typeface="+mn-ea"/>
              <a:sym typeface="+mn-lt"/>
            </a:endParaRPr>
          </a:p>
        </p:txBody>
      </p:sp>
      <p:sp>
        <p:nvSpPr>
          <p:cNvPr id="28" name="TextBox 27"/>
          <p:cNvSpPr txBox="1"/>
          <p:nvPr/>
        </p:nvSpPr>
        <p:spPr>
          <a:xfrm>
            <a:off x="1629197" y="1896383"/>
            <a:ext cx="635927"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8000" b="1" i="0" u="none" strike="noStrike" kern="0" cap="none" spc="0" normalizeH="0" baseline="0" noProof="0" dirty="0" smtClean="0">
                <a:ln>
                  <a:noFill/>
                </a:ln>
                <a:solidFill>
                  <a:sysClr val="window" lastClr="FFFFFF"/>
                </a:solidFill>
                <a:effectLst/>
                <a:uLnTx/>
                <a:uFillTx/>
                <a:cs typeface="+mn-ea"/>
                <a:sym typeface="+mn-lt"/>
              </a:rPr>
              <a:t>1</a:t>
            </a:r>
          </a:p>
        </p:txBody>
      </p:sp>
    </p:spTree>
    <p:extLst>
      <p:ext uri="{BB962C8B-B14F-4D97-AF65-F5344CB8AC3E}">
        <p14:creationId xmlns:p14="http://schemas.microsoft.com/office/powerpoint/2010/main" val="3165944184"/>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38" presetClass="entr" presetSubtype="0" accel="50000" fill="hold" grpId="0" nodeType="withEffect">
                                  <p:stCondLst>
                                    <p:cond delay="0"/>
                                  </p:stCondLst>
                                  <p:iterate type="lt">
                                    <p:tmPct val="50000"/>
                                  </p:iterate>
                                  <p:childTnLst>
                                    <p:set>
                                      <p:cBhvr>
                                        <p:cTn id="11" dur="1" fill="hold">
                                          <p:stCondLst>
                                            <p:cond delay="0"/>
                                          </p:stCondLst>
                                        </p:cTn>
                                        <p:tgtEl>
                                          <p:spTgt spid="28"/>
                                        </p:tgtEl>
                                        <p:attrNameLst>
                                          <p:attrName>style.visibility</p:attrName>
                                        </p:attrNameLst>
                                      </p:cBhvr>
                                      <p:to>
                                        <p:strVal val="visible"/>
                                      </p:to>
                                    </p:set>
                                    <p:set>
                                      <p:cBhvr>
                                        <p:cTn id="12" dur="364" fill="hold">
                                          <p:stCondLst>
                                            <p:cond delay="0"/>
                                          </p:stCondLst>
                                        </p:cTn>
                                        <p:tgtEl>
                                          <p:spTgt spid="28"/>
                                        </p:tgtEl>
                                        <p:attrNameLst>
                                          <p:attrName>style.rotation</p:attrName>
                                        </p:attrNameLst>
                                      </p:cBhvr>
                                      <p:to>
                                        <p:strVal val="-45.0"/>
                                      </p:to>
                                    </p:set>
                                    <p:anim calcmode="lin" valueType="num">
                                      <p:cBhvr>
                                        <p:cTn id="13" dur="364" fill="hold">
                                          <p:stCondLst>
                                            <p:cond delay="364"/>
                                          </p:stCondLst>
                                        </p:cTn>
                                        <p:tgtEl>
                                          <p:spTgt spid="28"/>
                                        </p:tgtEl>
                                        <p:attrNameLst>
                                          <p:attrName>style.rotation</p:attrName>
                                        </p:attrNameLst>
                                      </p:cBhvr>
                                      <p:tavLst>
                                        <p:tav tm="0">
                                          <p:val>
                                            <p:fltVal val="-45"/>
                                          </p:val>
                                        </p:tav>
                                        <p:tav tm="69900">
                                          <p:val>
                                            <p:fltVal val="45"/>
                                          </p:val>
                                        </p:tav>
                                        <p:tav tm="100000">
                                          <p:val>
                                            <p:fltVal val="0"/>
                                          </p:val>
                                        </p:tav>
                                      </p:tavLst>
                                    </p:anim>
                                    <p:anim calcmode="lin" valueType="num">
                                      <p:cBhvr>
                                        <p:cTn id="14" dur="364" fill="hold">
                                          <p:stCondLst>
                                            <p:cond delay="0"/>
                                          </p:stCondLst>
                                        </p:cTn>
                                        <p:tgtEl>
                                          <p:spTgt spid="28"/>
                                        </p:tgtEl>
                                        <p:attrNameLst>
                                          <p:attrName>ppt_y</p:attrName>
                                        </p:attrNameLst>
                                      </p:cBhvr>
                                      <p:tavLst>
                                        <p:tav tm="0">
                                          <p:val>
                                            <p:strVal val="#ppt_y-1"/>
                                          </p:val>
                                        </p:tav>
                                        <p:tav tm="100000">
                                          <p:val>
                                            <p:strVal val="#ppt_y-(0.354*#ppt_w-0.172*#ppt_h)"/>
                                          </p:val>
                                        </p:tav>
                                      </p:tavLst>
                                    </p:anim>
                                    <p:anim calcmode="lin" valueType="num">
                                      <p:cBhvr>
                                        <p:cTn id="15" dur="125" decel="50000" autoRev="1" fill="hold">
                                          <p:stCondLst>
                                            <p:cond delay="364"/>
                                          </p:stCondLst>
                                        </p:cTn>
                                        <p:tgtEl>
                                          <p:spTgt spid="28"/>
                                        </p:tgtEl>
                                        <p:attrNameLst>
                                          <p:attrName>ppt_y</p:attrName>
                                        </p:attrNameLst>
                                      </p:cBhvr>
                                      <p:tavLst>
                                        <p:tav tm="0">
                                          <p:val>
                                            <p:strVal val="#ppt_y-(0.354*#ppt_w-0.172*#ppt_h)"/>
                                          </p:val>
                                        </p:tav>
                                        <p:tav tm="100000">
                                          <p:val>
                                            <p:strVal val="#ppt_y-(0.354*#ppt_w-0.172*#ppt_h)-#ppt_h/2"/>
                                          </p:val>
                                        </p:tav>
                                      </p:tavLst>
                                    </p:anim>
                                    <p:anim calcmode="lin" valueType="num">
                                      <p:cBhvr>
                                        <p:cTn id="16" dur="109" fill="hold">
                                          <p:stCondLst>
                                            <p:cond delay="691"/>
                                          </p:stCondLst>
                                        </p:cTn>
                                        <p:tgtEl>
                                          <p:spTgt spid="28"/>
                                        </p:tgtEl>
                                        <p:attrNameLst>
                                          <p:attrName>ppt_y</p:attrName>
                                        </p:attrNameLst>
                                      </p:cBhvr>
                                      <p:tavLst>
                                        <p:tav tm="0">
                                          <p:val>
                                            <p:strVal val="#ppt_y-(0.354*#ppt_w-0.172*#ppt_h)"/>
                                          </p:val>
                                        </p:tav>
                                        <p:tav tm="100000">
                                          <p:val>
                                            <p:strVal val="#ppt_y"/>
                                          </p:val>
                                        </p:tav>
                                      </p:tavLst>
                                    </p:anim>
                                  </p:childTnLst>
                                </p:cTn>
                              </p:par>
                              <p:par>
                                <p:cTn id="17" presetID="2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00"/>
                                        <p:tgtEl>
                                          <p:spTgt spid="26"/>
                                        </p:tgtEl>
                                      </p:cBhvr>
                                    </p:animEffect>
                                  </p:childTnLst>
                                </p:cTn>
                              </p:par>
                            </p:childTnLst>
                          </p:cTn>
                        </p:par>
                        <p:par>
                          <p:cTn id="20" fill="hold">
                            <p:stCondLst>
                              <p:cond delay="8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1300"/>
                            </p:stCondLst>
                            <p:childTnLst>
                              <p:par>
                                <p:cTn id="25" presetID="2" presetClass="entr" presetSubtype="2" decel="100000" fill="hold" grpId="0" nodeType="afterEffect">
                                  <p:stCondLst>
                                    <p:cond delay="0"/>
                                  </p:stCondLst>
                                  <p:iterate type="lt">
                                    <p:tmPct val="10000"/>
                                  </p:iterate>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2918943" y="457535"/>
            <a:ext cx="6225059"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742945" y="191230"/>
            <a:ext cx="2448272" cy="519711"/>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71316" tIns="35658" rIns="71316" bIns="3565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cs typeface="+mn-ea"/>
              <a:sym typeface="+mn-lt"/>
            </a:endParaRPr>
          </a:p>
        </p:txBody>
      </p:sp>
      <p:sp>
        <p:nvSpPr>
          <p:cNvPr id="6" name="矩形 5"/>
          <p:cNvSpPr/>
          <p:nvPr/>
        </p:nvSpPr>
        <p:spPr>
          <a:xfrm>
            <a:off x="1027196" y="226702"/>
            <a:ext cx="1564852" cy="461665"/>
          </a:xfrm>
          <a:prstGeom prst="rect">
            <a:avLst/>
          </a:prstGeom>
        </p:spPr>
        <p:txBody>
          <a:bodyPr wrap="none">
            <a:spAutoFit/>
          </a:bodyPr>
          <a:lstStyle/>
          <a:p>
            <a:pPr defTabSz="913924">
              <a:spcBef>
                <a:spcPts val="0"/>
              </a:spcBef>
              <a:spcAft>
                <a:spcPts val="0"/>
              </a:spcAft>
              <a:defRPr/>
            </a:pPr>
            <a:r>
              <a:rPr lang="zh-CN" altLang="en-US" sz="2400" b="1" kern="0" dirty="0" smtClean="0">
                <a:solidFill>
                  <a:srgbClr val="005A9E"/>
                </a:solidFill>
                <a:cs typeface="+mn-ea"/>
                <a:sym typeface="+mn-lt"/>
              </a:rPr>
              <a:t>    摘     要</a:t>
            </a:r>
            <a:endParaRPr lang="zh-CN" altLang="en-US" sz="2400" b="1" kern="0" dirty="0">
              <a:solidFill>
                <a:srgbClr val="005A9E"/>
              </a:solidFill>
              <a:cs typeface="+mn-ea"/>
              <a:sym typeface="+mn-lt"/>
            </a:endParaRPr>
          </a:p>
        </p:txBody>
      </p:sp>
      <p:grpSp>
        <p:nvGrpSpPr>
          <p:cNvPr id="7" name="Group 17"/>
          <p:cNvGrpSpPr>
            <a:grpSpLocks noChangeAspect="1"/>
          </p:cNvGrpSpPr>
          <p:nvPr/>
        </p:nvGrpSpPr>
        <p:grpSpPr bwMode="auto">
          <a:xfrm>
            <a:off x="179512" y="212152"/>
            <a:ext cx="457188" cy="490764"/>
            <a:chOff x="231" y="1205"/>
            <a:chExt cx="640" cy="687"/>
          </a:xfrm>
          <a:solidFill>
            <a:srgbClr val="005A9E"/>
          </a:solidFill>
          <a:effectLst>
            <a:outerShdw blurRad="50800" dist="38100" dir="2700000" algn="tl" rotWithShape="0">
              <a:prstClr val="black">
                <a:alpha val="40000"/>
              </a:prstClr>
            </a:outerShdw>
          </a:effectLst>
        </p:grpSpPr>
        <p:sp>
          <p:nvSpPr>
            <p:cNvPr id="8"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9"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38" name="矩形 37"/>
          <p:cNvSpPr/>
          <p:nvPr/>
        </p:nvSpPr>
        <p:spPr>
          <a:xfrm>
            <a:off x="1027196" y="1707654"/>
            <a:ext cx="6944501" cy="2008242"/>
          </a:xfrm>
          <a:prstGeom prst="rect">
            <a:avLst/>
          </a:prstGeom>
        </p:spPr>
        <p:txBody>
          <a:bodyPr wrap="square" lIns="68580" tIns="34290" rIns="68580" bIns="34290">
            <a:spAutoFit/>
          </a:bodyPr>
          <a:lstStyle/>
          <a:p>
            <a:pPr lvl="0">
              <a:lnSpc>
                <a:spcPct val="150000"/>
              </a:lnSpc>
              <a:defRPr/>
            </a:pPr>
            <a:r>
              <a:rPr lang="zh-CN" altLang="en-US" sz="1200" dirty="0" smtClean="0"/>
              <a:t>前些年，典型</a:t>
            </a:r>
            <a:r>
              <a:rPr lang="zh-CN" altLang="en-US" sz="1200" dirty="0"/>
              <a:t>的</a:t>
            </a:r>
            <a:r>
              <a:rPr lang="en-US" altLang="zh-CN" sz="1200" dirty="0"/>
              <a:t>PASCAL-VOC</a:t>
            </a:r>
            <a:r>
              <a:rPr lang="zh-CN" altLang="en-US" sz="1200" dirty="0"/>
              <a:t>数据集上测得的目标检测</a:t>
            </a:r>
            <a:r>
              <a:rPr lang="zh-CN" altLang="en-US" sz="1200" dirty="0" smtClean="0"/>
              <a:t>性能是趋于平稳，表现</a:t>
            </a:r>
            <a:r>
              <a:rPr lang="zh-CN" altLang="en-US" sz="1200" dirty="0"/>
              <a:t>最好的方法是复杂的集成系统，通常将多个低级图像特征与高级上下文结合</a:t>
            </a:r>
            <a:r>
              <a:rPr lang="zh-CN" altLang="en-US" sz="1200" dirty="0" smtClean="0"/>
              <a:t>起来。在</a:t>
            </a:r>
            <a:r>
              <a:rPr lang="zh-CN" altLang="en-US" sz="1200" dirty="0"/>
              <a:t>本文中</a:t>
            </a:r>
            <a:r>
              <a:rPr lang="zh-CN" altLang="en-US" sz="1200" dirty="0" smtClean="0"/>
              <a:t>，作者提出</a:t>
            </a:r>
            <a:r>
              <a:rPr lang="zh-CN" altLang="en-US" sz="1200" dirty="0"/>
              <a:t>了一种简单且可扩展的检测算法，与</a:t>
            </a:r>
            <a:r>
              <a:rPr lang="zh-CN" altLang="en-US" sz="1200" dirty="0" smtClean="0"/>
              <a:t>之前</a:t>
            </a:r>
            <a:r>
              <a:rPr lang="en-US" altLang="zh-CN" sz="1200" dirty="0" smtClean="0"/>
              <a:t>VOC 2012</a:t>
            </a:r>
            <a:r>
              <a:rPr lang="zh-CN" altLang="en-US" sz="1200" dirty="0"/>
              <a:t>的最佳结果相比，平均精度（</a:t>
            </a:r>
            <a:r>
              <a:rPr lang="en-US" altLang="zh-CN" sz="1200" dirty="0"/>
              <a:t>map</a:t>
            </a:r>
            <a:r>
              <a:rPr lang="zh-CN" altLang="en-US" sz="1200" dirty="0"/>
              <a:t>）提高了</a:t>
            </a:r>
            <a:r>
              <a:rPr lang="en-US" altLang="zh-CN" sz="1200" dirty="0"/>
              <a:t>30%</a:t>
            </a:r>
            <a:r>
              <a:rPr lang="zh-CN" altLang="en-US" sz="1200" dirty="0"/>
              <a:t>以上</a:t>
            </a:r>
            <a:r>
              <a:rPr lang="zh-CN" altLang="en-US" sz="1200" dirty="0" smtClean="0"/>
              <a:t>，最终达到</a:t>
            </a:r>
            <a:r>
              <a:rPr lang="zh-CN" altLang="en-US" sz="1200" dirty="0"/>
              <a:t>了</a:t>
            </a:r>
            <a:r>
              <a:rPr lang="en-US" altLang="zh-CN" sz="1200" dirty="0"/>
              <a:t>53.3%</a:t>
            </a:r>
            <a:r>
              <a:rPr lang="zh-CN" altLang="en-US" sz="1200" dirty="0" smtClean="0"/>
              <a:t>。文章的</a:t>
            </a:r>
            <a:r>
              <a:rPr lang="zh-CN" altLang="en-US" sz="1200" dirty="0"/>
              <a:t>方法结合了两个关键的见解：（</a:t>
            </a:r>
            <a:r>
              <a:rPr lang="en-US" altLang="zh-CN" sz="1200" dirty="0"/>
              <a:t>1</a:t>
            </a:r>
            <a:r>
              <a:rPr lang="zh-CN" altLang="en-US" sz="1200" dirty="0"/>
              <a:t>）可以将高容量卷积神经网络（</a:t>
            </a:r>
            <a:r>
              <a:rPr lang="en-US" altLang="zh-CN" sz="1200" dirty="0"/>
              <a:t>CNNs</a:t>
            </a:r>
            <a:r>
              <a:rPr lang="zh-CN" altLang="en-US" sz="1200" dirty="0"/>
              <a:t>）应用到自下而上的区域建议中，以便本地化和分割对象；（</a:t>
            </a:r>
            <a:r>
              <a:rPr lang="en-US" altLang="zh-CN" sz="1200" dirty="0"/>
              <a:t>2</a:t>
            </a:r>
            <a:r>
              <a:rPr lang="zh-CN" altLang="en-US" sz="1200" dirty="0"/>
              <a:t>）当标记的训练数据稀少时</a:t>
            </a:r>
            <a:r>
              <a:rPr lang="zh-CN" altLang="en-US" sz="1200" dirty="0" smtClean="0"/>
              <a:t>，进行监督</a:t>
            </a:r>
            <a:r>
              <a:rPr lang="zh-CN" altLang="en-US" sz="1200" dirty="0"/>
              <a:t>辅助任务的预训练，然后进行特定领域的微调</a:t>
            </a:r>
            <a:r>
              <a:rPr lang="zh-CN" altLang="en-US" sz="1200" dirty="0" smtClean="0"/>
              <a:t>，这会带来</a:t>
            </a:r>
            <a:r>
              <a:rPr lang="zh-CN" altLang="en-US" sz="1200" dirty="0"/>
              <a:t>显著的性能提升。由于我们将区域建议</a:t>
            </a:r>
            <a:r>
              <a:rPr lang="zh-CN" altLang="en-US" sz="1200" dirty="0" smtClean="0"/>
              <a:t>与</a:t>
            </a:r>
            <a:r>
              <a:rPr lang="en-US" altLang="zh-CN" sz="1200" dirty="0" smtClean="0"/>
              <a:t>CNN</a:t>
            </a:r>
            <a:r>
              <a:rPr lang="zh-CN" altLang="en-US" sz="1200" dirty="0" smtClean="0"/>
              <a:t>结合</a:t>
            </a:r>
            <a:r>
              <a:rPr lang="zh-CN" altLang="en-US" sz="1200" dirty="0"/>
              <a:t>起来，我们</a:t>
            </a:r>
            <a:r>
              <a:rPr lang="zh-CN" altLang="en-US" sz="1200" dirty="0" smtClean="0"/>
              <a:t>称之为</a:t>
            </a:r>
            <a:r>
              <a:rPr lang="en-US" altLang="zh-CN" sz="1200" dirty="0" smtClean="0"/>
              <a:t>R-CNN</a:t>
            </a:r>
            <a:r>
              <a:rPr lang="zh-CN" altLang="en-US" sz="1200" dirty="0" smtClean="0"/>
              <a:t>方法</a:t>
            </a:r>
            <a:r>
              <a:rPr lang="zh-CN" altLang="en-US" sz="1200" dirty="0"/>
              <a:t>：</a:t>
            </a:r>
            <a:r>
              <a:rPr lang="zh-CN" altLang="en-US" sz="1200" dirty="0" smtClean="0"/>
              <a:t>具有</a:t>
            </a:r>
            <a:r>
              <a:rPr lang="en-US" altLang="zh-CN" sz="1200" dirty="0" smtClean="0"/>
              <a:t>CNN</a:t>
            </a:r>
            <a:r>
              <a:rPr lang="zh-CN" altLang="en-US" sz="1200" dirty="0" smtClean="0"/>
              <a:t>特征</a:t>
            </a:r>
            <a:r>
              <a:rPr lang="zh-CN" altLang="en-US" sz="1200" dirty="0"/>
              <a:t>的区域</a:t>
            </a:r>
            <a:r>
              <a:rPr lang="zh-CN" altLang="en-US" sz="1200" dirty="0" smtClean="0"/>
              <a:t>。</a:t>
            </a:r>
            <a:endParaRPr kumimoji="0" lang="zh-CN" altLang="en-US" sz="1200" b="0" i="0" u="none" strike="noStrike" kern="0" cap="none" spc="0" normalizeH="0" baseline="0" noProof="0" dirty="0">
              <a:ln>
                <a:noFill/>
              </a:ln>
              <a:solidFill>
                <a:sysClr val="windowText" lastClr="000000"/>
              </a:solidFill>
              <a:effectLst/>
              <a:uLnTx/>
              <a:uFillTx/>
              <a:cs typeface="+mn-ea"/>
              <a:sym typeface="+mn-lt"/>
            </a:endParaRPr>
          </a:p>
        </p:txBody>
      </p:sp>
      <p:sp>
        <p:nvSpPr>
          <p:cNvPr id="39" name="矩形 38"/>
          <p:cNvSpPr/>
          <p:nvPr/>
        </p:nvSpPr>
        <p:spPr>
          <a:xfrm>
            <a:off x="2411760" y="2074292"/>
            <a:ext cx="4513183" cy="159274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381000" dist="139700" dir="4500000" sx="96000" sy="96000" algn="ctr" rotWithShape="0">
              <a:srgbClr val="000000">
                <a:alpha val="71000"/>
              </a:srgbClr>
            </a:outerShdw>
          </a:effectLst>
        </p:spPr>
        <p:txBody>
          <a:bodyPr wrap="square" lIns="68580" tIns="34290" rIns="68580" bIns="34290">
            <a:spAutoFit/>
          </a:bodyPr>
          <a:lstStyle/>
          <a:p>
            <a:pPr lvl="0" algn="ctr">
              <a:lnSpc>
                <a:spcPct val="150000"/>
              </a:lnSpc>
              <a:defRPr/>
            </a:pPr>
            <a:r>
              <a:rPr lang="en-US" altLang="zh-CN" sz="1100" dirty="0"/>
              <a:t>PASCAL VOC</a:t>
            </a:r>
            <a:r>
              <a:rPr lang="zh-CN" altLang="zh-CN" sz="1100" dirty="0"/>
              <a:t>挑战赛 （</a:t>
            </a:r>
            <a:r>
              <a:rPr lang="en-US" altLang="zh-CN" sz="1100" dirty="0"/>
              <a:t>The </a:t>
            </a:r>
            <a:r>
              <a:rPr lang="en-US" altLang="zh-CN" sz="1100" dirty="0" smtClean="0"/>
              <a:t>PASCAL</a:t>
            </a:r>
            <a:r>
              <a:rPr lang="en-US" altLang="zh-CN" sz="1100" dirty="0"/>
              <a:t> Visual Object Classes </a:t>
            </a:r>
            <a:r>
              <a:rPr lang="zh-CN" altLang="zh-CN" sz="1100" dirty="0"/>
              <a:t>）是一个世界级的计算机视觉挑战赛</a:t>
            </a:r>
            <a:r>
              <a:rPr lang="en-US" altLang="zh-CN" sz="1100" dirty="0"/>
              <a:t>, </a:t>
            </a:r>
            <a:r>
              <a:rPr lang="zh-CN" altLang="zh-CN" sz="1100" dirty="0"/>
              <a:t>该项挑战赛催生出了一大批优秀的计算机视觉模型（尤其是以深度学习技术为主的）很多优秀的计算机视觉模型比如分类，定位，检测，分割，动作识别等模型都是基于</a:t>
            </a:r>
            <a:r>
              <a:rPr lang="en-US" altLang="zh-CN" sz="1100" dirty="0"/>
              <a:t>PASCAL VOC</a:t>
            </a:r>
            <a:r>
              <a:rPr lang="zh-CN" altLang="zh-CN" sz="1100" dirty="0"/>
              <a:t>挑战赛及其数据集上推出的，尤其是一些目标检测模型（比如</a:t>
            </a:r>
            <a:r>
              <a:rPr lang="en-US" altLang="zh-CN" sz="1100" dirty="0"/>
              <a:t>R-CNN</a:t>
            </a:r>
            <a:r>
              <a:rPr lang="zh-CN" altLang="zh-CN" sz="1100" dirty="0"/>
              <a:t>系列，以及后面的</a:t>
            </a:r>
            <a:r>
              <a:rPr lang="en-US" altLang="zh-CN" sz="1100" dirty="0"/>
              <a:t>YOLO</a:t>
            </a:r>
            <a:r>
              <a:rPr lang="zh-CN" altLang="zh-CN" sz="1100" dirty="0"/>
              <a:t>，</a:t>
            </a:r>
            <a:r>
              <a:rPr lang="en-US" altLang="zh-CN" sz="1100" dirty="0"/>
              <a:t>SSD</a:t>
            </a:r>
            <a:r>
              <a:rPr lang="zh-CN" altLang="zh-CN" sz="1100" dirty="0"/>
              <a:t>等）。</a:t>
            </a:r>
            <a:endParaRPr lang="zh-CN" altLang="en-US" sz="1100" dirty="0">
              <a:sym typeface="+mn-lt"/>
            </a:endParaRPr>
          </a:p>
        </p:txBody>
      </p:sp>
      <p:cxnSp>
        <p:nvCxnSpPr>
          <p:cNvPr id="45" name="直接连接符 44"/>
          <p:cNvCxnSpPr/>
          <p:nvPr/>
        </p:nvCxnSpPr>
        <p:spPr>
          <a:xfrm>
            <a:off x="2171181" y="1995686"/>
            <a:ext cx="1008112"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24100785"/>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110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par>
                                <p:cTn id="13" presetID="22" presetClass="entr" presetSubtype="1" fill="hold" grpId="0" nodeType="withEffect">
                                  <p:stCondLst>
                                    <p:cond delay="1100"/>
                                  </p:stCondLst>
                                  <p:childTnLst>
                                    <p:set>
                                      <p:cBhvr>
                                        <p:cTn id="14" dur="1" fill="hold">
                                          <p:stCondLst>
                                            <p:cond delay="0"/>
                                          </p:stCondLst>
                                        </p:cTn>
                                        <p:tgtEl>
                                          <p:spTgt spid="39"/>
                                        </p:tgtEl>
                                        <p:attrNameLst>
                                          <p:attrName>style.visibility</p:attrName>
                                        </p:attrNameLst>
                                      </p:cBhvr>
                                      <p:to>
                                        <p:strVal val="visible"/>
                                      </p:to>
                                    </p:set>
                                    <p:animEffect transition="in" filter="wipe(up)">
                                      <p:cBhvr>
                                        <p:cTn id="15"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2918943" y="457535"/>
            <a:ext cx="6225059"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742945" y="191230"/>
            <a:ext cx="2448272" cy="519711"/>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71316" tIns="35658" rIns="71316" bIns="3565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cs typeface="+mn-ea"/>
              <a:sym typeface="+mn-lt"/>
            </a:endParaRPr>
          </a:p>
        </p:txBody>
      </p:sp>
      <p:sp>
        <p:nvSpPr>
          <p:cNvPr id="4" name="矩形 3"/>
          <p:cNvSpPr/>
          <p:nvPr/>
        </p:nvSpPr>
        <p:spPr>
          <a:xfrm>
            <a:off x="1259195" y="220252"/>
            <a:ext cx="1415772" cy="461665"/>
          </a:xfrm>
          <a:prstGeom prst="rect">
            <a:avLst/>
          </a:prstGeom>
        </p:spPr>
        <p:txBody>
          <a:bodyPr wrap="none">
            <a:spAutoFit/>
          </a:bodyPr>
          <a:lstStyle/>
          <a:p>
            <a:pPr defTabSz="913924"/>
            <a:r>
              <a:rPr lang="zh-CN" altLang="en-US" sz="2400" b="1" kern="0" dirty="0" smtClean="0">
                <a:solidFill>
                  <a:srgbClr val="005A9E"/>
                </a:solidFill>
                <a:cs typeface="+mn-ea"/>
                <a:sym typeface="+mn-lt"/>
              </a:rPr>
              <a:t>算法初识</a:t>
            </a:r>
            <a:endParaRPr lang="zh-CN" altLang="en-US" sz="2400" b="1" kern="0" dirty="0">
              <a:solidFill>
                <a:srgbClr val="005A9E"/>
              </a:solidFill>
              <a:cs typeface="+mn-ea"/>
              <a:sym typeface="+mn-lt"/>
            </a:endParaRPr>
          </a:p>
        </p:txBody>
      </p:sp>
      <p:grpSp>
        <p:nvGrpSpPr>
          <p:cNvPr id="5" name="Group 17"/>
          <p:cNvGrpSpPr>
            <a:grpSpLocks noChangeAspect="1"/>
          </p:cNvGrpSpPr>
          <p:nvPr/>
        </p:nvGrpSpPr>
        <p:grpSpPr bwMode="auto">
          <a:xfrm>
            <a:off x="179512" y="212152"/>
            <a:ext cx="457188" cy="490764"/>
            <a:chOff x="231" y="1205"/>
            <a:chExt cx="640" cy="687"/>
          </a:xfrm>
          <a:solidFill>
            <a:srgbClr val="005A9E"/>
          </a:solidFill>
          <a:effectLst/>
        </p:grpSpPr>
        <p:sp>
          <p:nvSpPr>
            <p:cNvPr id="6"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4" name="文本框 15"/>
          <p:cNvSpPr txBox="1"/>
          <p:nvPr/>
        </p:nvSpPr>
        <p:spPr>
          <a:xfrm>
            <a:off x="1027196" y="1067839"/>
            <a:ext cx="6644934" cy="738664"/>
          </a:xfrm>
          <a:prstGeom prst="rect">
            <a:avLst/>
          </a:prstGeom>
          <a:noFill/>
        </p:spPr>
        <p:txBody>
          <a:bodyPr wrap="square" rtlCol="0">
            <a:spAutoFit/>
          </a:bodyPr>
          <a:lstStyle/>
          <a:p>
            <a:r>
              <a:rPr lang="en-US" altLang="zh-CN" sz="1400" dirty="0" smtClean="0">
                <a:solidFill>
                  <a:srgbClr val="005A9E"/>
                </a:solidFill>
                <a:cs typeface="+mn-ea"/>
              </a:rPr>
              <a:t>R-CNN</a:t>
            </a:r>
            <a:r>
              <a:rPr lang="zh-CN" altLang="en-US" sz="1400" dirty="0">
                <a:solidFill>
                  <a:srgbClr val="005A9E"/>
                </a:solidFill>
                <a:cs typeface="+mn-ea"/>
              </a:rPr>
              <a:t>算法分为</a:t>
            </a:r>
            <a:r>
              <a:rPr lang="en-US" altLang="zh-CN" sz="1400" dirty="0">
                <a:solidFill>
                  <a:srgbClr val="005A9E"/>
                </a:solidFill>
                <a:cs typeface="+mn-ea"/>
              </a:rPr>
              <a:t>4</a:t>
            </a:r>
            <a:r>
              <a:rPr lang="zh-CN" altLang="en-US" sz="1400" dirty="0">
                <a:solidFill>
                  <a:srgbClr val="005A9E"/>
                </a:solidFill>
                <a:cs typeface="+mn-ea"/>
              </a:rPr>
              <a:t>个步骤</a:t>
            </a:r>
            <a:r>
              <a:rPr lang="zh-CN" altLang="en-US" sz="1400" dirty="0" smtClean="0">
                <a:solidFill>
                  <a:srgbClr val="005A9E"/>
                </a:solidFill>
                <a:cs typeface="+mn-ea"/>
              </a:rPr>
              <a:t>：</a:t>
            </a:r>
            <a:endParaRPr lang="en-US" altLang="zh-CN" sz="1400" dirty="0" smtClean="0">
              <a:solidFill>
                <a:srgbClr val="005A9E"/>
              </a:solidFill>
              <a:cs typeface="+mn-ea"/>
            </a:endParaRPr>
          </a:p>
          <a:p>
            <a:endParaRPr lang="en-US" altLang="zh-CN" sz="1400" dirty="0" smtClean="0">
              <a:solidFill>
                <a:srgbClr val="005A9E"/>
              </a:solidFill>
              <a:cs typeface="+mn-ea"/>
            </a:endParaRPr>
          </a:p>
          <a:p>
            <a:endParaRPr lang="zh-CN" altLang="en-US" sz="1400" dirty="0">
              <a:solidFill>
                <a:srgbClr val="005A9E"/>
              </a:solidFill>
              <a:cs typeface="+mn-ea"/>
              <a:sym typeface="+mn-lt"/>
            </a:endParaRPr>
          </a:p>
        </p:txBody>
      </p:sp>
      <p:sp>
        <p:nvSpPr>
          <p:cNvPr id="17" name="文本框 18"/>
          <p:cNvSpPr txBox="1"/>
          <p:nvPr/>
        </p:nvSpPr>
        <p:spPr>
          <a:xfrm>
            <a:off x="1025322" y="1470903"/>
            <a:ext cx="6065084" cy="1384995"/>
          </a:xfrm>
          <a:prstGeom prst="rect">
            <a:avLst/>
          </a:prstGeom>
          <a:noFill/>
        </p:spPr>
        <p:txBody>
          <a:bodyPr wrap="square" rtlCol="0">
            <a:spAutoFit/>
          </a:bodyPr>
          <a:lstStyle/>
          <a:p>
            <a:r>
              <a:rPr lang="en-US" altLang="zh-CN" sz="1200" dirty="0" smtClean="0">
                <a:cs typeface="+mn-ea"/>
              </a:rPr>
              <a:t>1.</a:t>
            </a:r>
            <a:r>
              <a:rPr lang="zh-CN" altLang="en-US" sz="1200" dirty="0" smtClean="0">
                <a:cs typeface="+mn-ea"/>
              </a:rPr>
              <a:t>候选</a:t>
            </a:r>
            <a:r>
              <a:rPr lang="zh-CN" altLang="en-US" sz="1200" dirty="0">
                <a:cs typeface="+mn-ea"/>
              </a:rPr>
              <a:t>区域生成： 一张图像生成</a:t>
            </a:r>
            <a:r>
              <a:rPr lang="en-US" altLang="zh-CN" sz="1200" dirty="0">
                <a:cs typeface="+mn-ea"/>
              </a:rPr>
              <a:t>1K~2K</a:t>
            </a:r>
            <a:r>
              <a:rPr lang="zh-CN" altLang="en-US" sz="1200" dirty="0">
                <a:cs typeface="+mn-ea"/>
              </a:rPr>
              <a:t>个候选区域 （采用</a:t>
            </a:r>
            <a:r>
              <a:rPr lang="en-US" altLang="zh-CN" sz="1200" dirty="0">
                <a:cs typeface="+mn-ea"/>
              </a:rPr>
              <a:t>Selective Search </a:t>
            </a:r>
            <a:r>
              <a:rPr lang="zh-CN" altLang="en-US" sz="1200" dirty="0">
                <a:cs typeface="+mn-ea"/>
              </a:rPr>
              <a:t>方法）</a:t>
            </a:r>
            <a:br>
              <a:rPr lang="zh-CN" altLang="en-US" sz="1200" dirty="0">
                <a:cs typeface="+mn-ea"/>
              </a:rPr>
            </a:br>
            <a:endParaRPr lang="zh-CN" altLang="en-US" sz="1200" dirty="0">
              <a:cs typeface="+mn-ea"/>
            </a:endParaRPr>
          </a:p>
          <a:p>
            <a:r>
              <a:rPr lang="en-US" altLang="zh-CN" sz="1200" dirty="0" smtClean="0">
                <a:cs typeface="+mn-ea"/>
              </a:rPr>
              <a:t>2.</a:t>
            </a:r>
            <a:r>
              <a:rPr lang="zh-CN" altLang="en-US" sz="1200" dirty="0" smtClean="0">
                <a:cs typeface="+mn-ea"/>
              </a:rPr>
              <a:t>特征提取</a:t>
            </a:r>
            <a:r>
              <a:rPr lang="zh-CN" altLang="en-US" sz="1200" dirty="0">
                <a:cs typeface="+mn-ea"/>
              </a:rPr>
              <a:t>： 对每个候选区域，使用深度卷积网络提取特征 （</a:t>
            </a:r>
            <a:r>
              <a:rPr lang="en-US" altLang="zh-CN" sz="1200" dirty="0">
                <a:cs typeface="+mn-ea"/>
              </a:rPr>
              <a:t>CNN</a:t>
            </a:r>
            <a:r>
              <a:rPr lang="zh-CN" altLang="en-US" sz="1200" dirty="0">
                <a:cs typeface="+mn-ea"/>
              </a:rPr>
              <a:t>）</a:t>
            </a:r>
            <a:br>
              <a:rPr lang="zh-CN" altLang="en-US" sz="1200" dirty="0">
                <a:cs typeface="+mn-ea"/>
              </a:rPr>
            </a:br>
            <a:endParaRPr lang="zh-CN" altLang="en-US" sz="1200" dirty="0">
              <a:cs typeface="+mn-ea"/>
            </a:endParaRPr>
          </a:p>
          <a:p>
            <a:r>
              <a:rPr lang="en-US" altLang="zh-CN" sz="1200" dirty="0" smtClean="0">
                <a:cs typeface="+mn-ea"/>
              </a:rPr>
              <a:t>3.</a:t>
            </a:r>
            <a:r>
              <a:rPr lang="zh-CN" altLang="en-US" sz="1200" dirty="0" smtClean="0">
                <a:cs typeface="+mn-ea"/>
              </a:rPr>
              <a:t>类别</a:t>
            </a:r>
            <a:r>
              <a:rPr lang="zh-CN" altLang="en-US" sz="1200" dirty="0">
                <a:cs typeface="+mn-ea"/>
              </a:rPr>
              <a:t>判断： 特征送入每一类的</a:t>
            </a:r>
            <a:r>
              <a:rPr lang="en-US" altLang="zh-CN" sz="1200" dirty="0">
                <a:cs typeface="+mn-ea"/>
              </a:rPr>
              <a:t>SVM </a:t>
            </a:r>
            <a:r>
              <a:rPr lang="zh-CN" altLang="en-US" sz="1200" dirty="0">
                <a:cs typeface="+mn-ea"/>
              </a:rPr>
              <a:t>分类器，判别是否属于该类</a:t>
            </a:r>
            <a:br>
              <a:rPr lang="zh-CN" altLang="en-US" sz="1200" dirty="0">
                <a:cs typeface="+mn-ea"/>
              </a:rPr>
            </a:br>
            <a:endParaRPr lang="zh-CN" altLang="en-US" sz="1200" dirty="0">
              <a:cs typeface="+mn-ea"/>
            </a:endParaRPr>
          </a:p>
          <a:p>
            <a:r>
              <a:rPr lang="en-US" altLang="zh-CN" sz="1200" dirty="0" smtClean="0">
                <a:cs typeface="+mn-ea"/>
              </a:rPr>
              <a:t>4.</a:t>
            </a:r>
            <a:r>
              <a:rPr lang="zh-CN" altLang="en-US" sz="1200" dirty="0" smtClean="0">
                <a:cs typeface="+mn-ea"/>
              </a:rPr>
              <a:t>位置</a:t>
            </a:r>
            <a:r>
              <a:rPr lang="zh-CN" altLang="en-US" sz="1200" dirty="0">
                <a:cs typeface="+mn-ea"/>
              </a:rPr>
              <a:t>精修： 使用回归器精细修正候选框位置</a:t>
            </a:r>
          </a:p>
        </p:txBody>
      </p:sp>
      <p:pic>
        <p:nvPicPr>
          <p:cNvPr id="46" name="图片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475" y="3075806"/>
            <a:ext cx="5678376" cy="16291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12492603"/>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接连接符 13"/>
          <p:cNvCxnSpPr/>
          <p:nvPr/>
        </p:nvCxnSpPr>
        <p:spPr>
          <a:xfrm>
            <a:off x="3669090" y="2931790"/>
            <a:ext cx="3236046" cy="0"/>
          </a:xfrm>
          <a:prstGeom prst="line">
            <a:avLst/>
          </a:prstGeom>
          <a:noFill/>
          <a:ln w="19050" cap="flat" cmpd="sng" algn="ctr">
            <a:solidFill>
              <a:srgbClr val="E7E6E6">
                <a:lumMod val="50000"/>
              </a:srgbClr>
            </a:solidFill>
            <a:prstDash val="sysDot"/>
            <a:miter lim="800000"/>
            <a:tailEnd type="oval"/>
          </a:ln>
          <a:effectLst/>
        </p:spPr>
      </p:cxnSp>
      <p:grpSp>
        <p:nvGrpSpPr>
          <p:cNvPr id="15" name="组合 14"/>
          <p:cNvGrpSpPr/>
          <p:nvPr/>
        </p:nvGrpSpPr>
        <p:grpSpPr>
          <a:xfrm>
            <a:off x="1136404" y="1629843"/>
            <a:ext cx="1837257" cy="1837257"/>
            <a:chOff x="1959919" y="2023759"/>
            <a:chExt cx="2773806" cy="2773806"/>
          </a:xfrm>
        </p:grpSpPr>
        <p:grpSp>
          <p:nvGrpSpPr>
            <p:cNvPr id="16" name="组合 15"/>
            <p:cNvGrpSpPr/>
            <p:nvPr/>
          </p:nvGrpSpPr>
          <p:grpSpPr>
            <a:xfrm>
              <a:off x="1959919" y="2023759"/>
              <a:ext cx="2773806" cy="2773806"/>
              <a:chOff x="2099081" y="2031187"/>
              <a:chExt cx="2739620" cy="2739620"/>
            </a:xfrm>
          </p:grpSpPr>
          <p:sp>
            <p:nvSpPr>
              <p:cNvPr id="19" name="椭圆 18"/>
              <p:cNvSpPr/>
              <p:nvPr/>
            </p:nvSpPr>
            <p:spPr>
              <a:xfrm>
                <a:off x="2099081" y="2031187"/>
                <a:ext cx="2739620" cy="2739620"/>
              </a:xfrm>
              <a:prstGeom prst="ellipse">
                <a:avLst/>
              </a:prstGeom>
              <a:gradFill flip="none" rotWithShape="1">
                <a:gsLst>
                  <a:gs pos="0">
                    <a:sysClr val="window" lastClr="FFFFFF">
                      <a:lumMod val="85000"/>
                    </a:sysClr>
                  </a:gs>
                  <a:gs pos="100000">
                    <a:sysClr val="window" lastClr="FFFFFF">
                      <a:alpha val="99000"/>
                    </a:sysClr>
                  </a:gs>
                </a:gsLst>
                <a:path path="circle">
                  <a:fillToRect l="100000" t="100000"/>
                </a:path>
                <a:tileRect r="-100000" b="-100000"/>
              </a:gradFill>
              <a:ln w="12700" cap="flat" cmpd="sng" algn="ctr">
                <a:noFill/>
                <a:prstDash val="solid"/>
                <a:miter lim="800000"/>
              </a:ln>
              <a:effectLst>
                <a:softEdge rad="101600"/>
              </a:effectLst>
            </p:spPr>
            <p:txBody>
              <a:bodyPr rtlCol="0" anchor="ctr"/>
              <a:lstStyle/>
              <a:p>
                <a:pPr algn="ctr">
                  <a:defRPr/>
                </a:pPr>
                <a:endParaRPr lang="zh-CN" altLang="en-US" kern="0">
                  <a:solidFill>
                    <a:sysClr val="window" lastClr="FFFFFF"/>
                  </a:solidFill>
                  <a:cs typeface="+mn-ea"/>
                  <a:sym typeface="+mn-lt"/>
                </a:endParaRPr>
              </a:p>
            </p:txBody>
          </p:sp>
          <p:sp>
            <p:nvSpPr>
              <p:cNvPr id="20" name="圆角矩形 19"/>
              <p:cNvSpPr/>
              <p:nvPr/>
            </p:nvSpPr>
            <p:spPr>
              <a:xfrm>
                <a:off x="2377216" y="2309322"/>
                <a:ext cx="2183348" cy="2183348"/>
              </a:xfrm>
              <a:prstGeom prst="roundRect">
                <a:avLst>
                  <a:gd name="adj" fmla="val 50000"/>
                </a:avLst>
              </a:prstGeom>
              <a:gradFill flip="none" rotWithShape="1">
                <a:gsLst>
                  <a:gs pos="100000">
                    <a:sysClr val="window" lastClr="FFFFFF"/>
                  </a:gs>
                  <a:gs pos="0">
                    <a:srgbClr val="B8BBBC"/>
                  </a:gs>
                </a:gsLst>
                <a:lin ang="5400000" scaled="0"/>
                <a:tileRect/>
              </a:gradFill>
              <a:ln w="12700" cap="flat" cmpd="sng" algn="ctr">
                <a:noFill/>
                <a:prstDash val="solid"/>
                <a:miter lim="800000"/>
              </a:ln>
              <a:effectLst/>
            </p:spPr>
            <p:txBody>
              <a:bodyPr rtlCol="0" anchor="ctr"/>
              <a:lstStyle/>
              <a:p>
                <a:pPr algn="ctr">
                  <a:defRPr/>
                </a:pPr>
                <a:endParaRPr lang="zh-CN" altLang="en-US" kern="0">
                  <a:solidFill>
                    <a:sysClr val="window" lastClr="FFFFFF"/>
                  </a:solidFill>
                  <a:cs typeface="+mn-ea"/>
                  <a:sym typeface="+mn-lt"/>
                </a:endParaRPr>
              </a:p>
            </p:txBody>
          </p:sp>
        </p:grpSp>
        <p:sp>
          <p:nvSpPr>
            <p:cNvPr id="17" name="椭圆 16"/>
            <p:cNvSpPr/>
            <p:nvPr/>
          </p:nvSpPr>
          <p:spPr>
            <a:xfrm>
              <a:off x="2510240" y="2574081"/>
              <a:ext cx="1673164" cy="1673161"/>
            </a:xfrm>
            <a:prstGeom prst="ellipse">
              <a:avLst/>
            </a:prstGeom>
            <a:solidFill>
              <a:schemeClr val="bg1">
                <a:lumMod val="65000"/>
              </a:schemeClr>
            </a:solidFill>
            <a:ln w="12700" cap="flat" cmpd="sng" algn="ctr">
              <a:noFill/>
              <a:prstDash val="solid"/>
              <a:miter lim="800000"/>
            </a:ln>
            <a:effectLst>
              <a:innerShdw blurRad="203200" dist="50800" dir="16200000">
                <a:prstClr val="black">
                  <a:alpha val="50000"/>
                </a:prstClr>
              </a:innerShdw>
            </a:effectLst>
          </p:spPr>
          <p:txBody>
            <a:bodyPr rtlCol="0" anchor="ctr"/>
            <a:lstStyle/>
            <a:p>
              <a:pPr algn="ctr">
                <a:defRPr/>
              </a:pPr>
              <a:endParaRPr lang="zh-CN" altLang="en-US" sz="9000" kern="0">
                <a:solidFill>
                  <a:sysClr val="window" lastClr="FFFFFF"/>
                </a:solidFill>
                <a:cs typeface="+mn-ea"/>
                <a:sym typeface="+mn-lt"/>
              </a:endParaRPr>
            </a:p>
          </p:txBody>
        </p:sp>
      </p:grpSp>
      <p:sp>
        <p:nvSpPr>
          <p:cNvPr id="21" name="矩形 20"/>
          <p:cNvSpPr/>
          <p:nvPr/>
        </p:nvSpPr>
        <p:spPr>
          <a:xfrm>
            <a:off x="4283968" y="2139702"/>
            <a:ext cx="1985159" cy="623248"/>
          </a:xfrm>
          <a:prstGeom prst="rect">
            <a:avLst/>
          </a:prstGeom>
        </p:spPr>
        <p:txBody>
          <a:bodyPr wrap="none" lIns="68580" tIns="34290" rIns="68580" bIns="34290">
            <a:spAutoFit/>
          </a:bodyPr>
          <a:lstStyle/>
          <a:p>
            <a:pPr defTabSz="913924">
              <a:defRPr/>
            </a:pPr>
            <a:r>
              <a:rPr lang="zh-CN" altLang="en-US" sz="3600" b="1" kern="0" dirty="0" smtClean="0">
                <a:solidFill>
                  <a:srgbClr val="005A9E"/>
                </a:solidFill>
                <a:cs typeface="+mn-ea"/>
                <a:sym typeface="+mn-lt"/>
              </a:rPr>
              <a:t>方法分析</a:t>
            </a:r>
            <a:endParaRPr lang="zh-CN" altLang="en-US" sz="3600" b="1" kern="0" dirty="0">
              <a:solidFill>
                <a:srgbClr val="005A9E"/>
              </a:solidFill>
              <a:cs typeface="+mn-ea"/>
              <a:sym typeface="+mn-lt"/>
            </a:endParaRPr>
          </a:p>
        </p:txBody>
      </p:sp>
      <p:cxnSp>
        <p:nvCxnSpPr>
          <p:cNvPr id="26" name="直接连接符 25"/>
          <p:cNvCxnSpPr/>
          <p:nvPr/>
        </p:nvCxnSpPr>
        <p:spPr>
          <a:xfrm flipV="1">
            <a:off x="3203848" y="1203598"/>
            <a:ext cx="0" cy="2808312"/>
          </a:xfrm>
          <a:prstGeom prst="line">
            <a:avLst/>
          </a:prstGeom>
          <a:noFill/>
          <a:ln w="12700" cap="flat" cmpd="sng" algn="ctr">
            <a:solidFill>
              <a:sysClr val="windowText" lastClr="000000"/>
            </a:solidFill>
            <a:prstDash val="dash"/>
          </a:ln>
          <a:effectLst/>
        </p:spPr>
      </p:cxnSp>
      <p:sp>
        <p:nvSpPr>
          <p:cNvPr id="27" name="矩形 26"/>
          <p:cNvSpPr/>
          <p:nvPr/>
        </p:nvSpPr>
        <p:spPr>
          <a:xfrm>
            <a:off x="0" y="5009752"/>
            <a:ext cx="9144000" cy="133747"/>
          </a:xfrm>
          <a:prstGeom prst="rect">
            <a:avLst/>
          </a:prstGeom>
          <a:solidFill>
            <a:srgbClr val="005A9E"/>
          </a:solidFill>
          <a:ln w="25400" cap="flat" cmpd="sng" algn="ctr">
            <a:noFill/>
            <a:prstDash val="solid"/>
          </a:ln>
          <a:effectLst/>
        </p:spPr>
        <p:txBody>
          <a:bodyPr rtlCol="0" anchor="ctr"/>
          <a:lstStyle/>
          <a:p>
            <a:pPr algn="ctr">
              <a:defRPr/>
            </a:pPr>
            <a:endParaRPr lang="zh-CN" altLang="en-US" kern="0" smtClean="0">
              <a:solidFill>
                <a:prstClr val="white"/>
              </a:solidFill>
              <a:cs typeface="+mn-ea"/>
              <a:sym typeface="+mn-lt"/>
            </a:endParaRPr>
          </a:p>
        </p:txBody>
      </p:sp>
      <p:sp>
        <p:nvSpPr>
          <p:cNvPr id="28" name="TextBox 27"/>
          <p:cNvSpPr txBox="1"/>
          <p:nvPr/>
        </p:nvSpPr>
        <p:spPr>
          <a:xfrm>
            <a:off x="1729447" y="1881143"/>
            <a:ext cx="635927" cy="1323439"/>
          </a:xfrm>
          <a:prstGeom prst="rect">
            <a:avLst/>
          </a:prstGeom>
          <a:noFill/>
        </p:spPr>
        <p:txBody>
          <a:bodyPr wrap="square" rtlCol="0">
            <a:spAutoFit/>
          </a:bodyPr>
          <a:lstStyle/>
          <a:p>
            <a:pPr algn="ctr">
              <a:defRPr/>
            </a:pPr>
            <a:r>
              <a:rPr lang="en-US" altLang="zh-CN" sz="8000" b="1" kern="0" dirty="0" smtClean="0">
                <a:solidFill>
                  <a:sysClr val="window" lastClr="FFFFFF"/>
                </a:solidFill>
                <a:cs typeface="+mn-ea"/>
                <a:sym typeface="+mn-lt"/>
              </a:rPr>
              <a:t>2</a:t>
            </a:r>
          </a:p>
        </p:txBody>
      </p:sp>
    </p:spTree>
    <p:extLst>
      <p:ext uri="{BB962C8B-B14F-4D97-AF65-F5344CB8AC3E}">
        <p14:creationId xmlns:p14="http://schemas.microsoft.com/office/powerpoint/2010/main" val="2134255727"/>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38" presetClass="entr" presetSubtype="0" accel="50000" fill="hold" grpId="0" nodeType="withEffect">
                                  <p:stCondLst>
                                    <p:cond delay="0"/>
                                  </p:stCondLst>
                                  <p:iterate type="lt">
                                    <p:tmPct val="50000"/>
                                  </p:iterate>
                                  <p:childTnLst>
                                    <p:set>
                                      <p:cBhvr>
                                        <p:cTn id="11" dur="1" fill="hold">
                                          <p:stCondLst>
                                            <p:cond delay="0"/>
                                          </p:stCondLst>
                                        </p:cTn>
                                        <p:tgtEl>
                                          <p:spTgt spid="28"/>
                                        </p:tgtEl>
                                        <p:attrNameLst>
                                          <p:attrName>style.visibility</p:attrName>
                                        </p:attrNameLst>
                                      </p:cBhvr>
                                      <p:to>
                                        <p:strVal val="visible"/>
                                      </p:to>
                                    </p:set>
                                    <p:set>
                                      <p:cBhvr>
                                        <p:cTn id="12" dur="364" fill="hold">
                                          <p:stCondLst>
                                            <p:cond delay="0"/>
                                          </p:stCondLst>
                                        </p:cTn>
                                        <p:tgtEl>
                                          <p:spTgt spid="28"/>
                                        </p:tgtEl>
                                        <p:attrNameLst>
                                          <p:attrName>style.rotation</p:attrName>
                                        </p:attrNameLst>
                                      </p:cBhvr>
                                      <p:to>
                                        <p:strVal val="-45.0"/>
                                      </p:to>
                                    </p:set>
                                    <p:anim calcmode="lin" valueType="num">
                                      <p:cBhvr>
                                        <p:cTn id="13" dur="364" fill="hold">
                                          <p:stCondLst>
                                            <p:cond delay="364"/>
                                          </p:stCondLst>
                                        </p:cTn>
                                        <p:tgtEl>
                                          <p:spTgt spid="28"/>
                                        </p:tgtEl>
                                        <p:attrNameLst>
                                          <p:attrName>style.rotation</p:attrName>
                                        </p:attrNameLst>
                                      </p:cBhvr>
                                      <p:tavLst>
                                        <p:tav tm="0">
                                          <p:val>
                                            <p:fltVal val="-45"/>
                                          </p:val>
                                        </p:tav>
                                        <p:tav tm="69900">
                                          <p:val>
                                            <p:fltVal val="45"/>
                                          </p:val>
                                        </p:tav>
                                        <p:tav tm="100000">
                                          <p:val>
                                            <p:fltVal val="0"/>
                                          </p:val>
                                        </p:tav>
                                      </p:tavLst>
                                    </p:anim>
                                    <p:anim calcmode="lin" valueType="num">
                                      <p:cBhvr>
                                        <p:cTn id="14" dur="364" fill="hold">
                                          <p:stCondLst>
                                            <p:cond delay="0"/>
                                          </p:stCondLst>
                                        </p:cTn>
                                        <p:tgtEl>
                                          <p:spTgt spid="28"/>
                                        </p:tgtEl>
                                        <p:attrNameLst>
                                          <p:attrName>ppt_y</p:attrName>
                                        </p:attrNameLst>
                                      </p:cBhvr>
                                      <p:tavLst>
                                        <p:tav tm="0">
                                          <p:val>
                                            <p:strVal val="#ppt_y-1"/>
                                          </p:val>
                                        </p:tav>
                                        <p:tav tm="100000">
                                          <p:val>
                                            <p:strVal val="#ppt_y-(0.354*#ppt_w-0.172*#ppt_h)"/>
                                          </p:val>
                                        </p:tav>
                                      </p:tavLst>
                                    </p:anim>
                                    <p:anim calcmode="lin" valueType="num">
                                      <p:cBhvr>
                                        <p:cTn id="15" dur="125" decel="50000" autoRev="1" fill="hold">
                                          <p:stCondLst>
                                            <p:cond delay="364"/>
                                          </p:stCondLst>
                                        </p:cTn>
                                        <p:tgtEl>
                                          <p:spTgt spid="28"/>
                                        </p:tgtEl>
                                        <p:attrNameLst>
                                          <p:attrName>ppt_y</p:attrName>
                                        </p:attrNameLst>
                                      </p:cBhvr>
                                      <p:tavLst>
                                        <p:tav tm="0">
                                          <p:val>
                                            <p:strVal val="#ppt_y-(0.354*#ppt_w-0.172*#ppt_h)"/>
                                          </p:val>
                                        </p:tav>
                                        <p:tav tm="100000">
                                          <p:val>
                                            <p:strVal val="#ppt_y-(0.354*#ppt_w-0.172*#ppt_h)-#ppt_h/2"/>
                                          </p:val>
                                        </p:tav>
                                      </p:tavLst>
                                    </p:anim>
                                    <p:anim calcmode="lin" valueType="num">
                                      <p:cBhvr>
                                        <p:cTn id="16" dur="109" fill="hold">
                                          <p:stCondLst>
                                            <p:cond delay="691"/>
                                          </p:stCondLst>
                                        </p:cTn>
                                        <p:tgtEl>
                                          <p:spTgt spid="28"/>
                                        </p:tgtEl>
                                        <p:attrNameLst>
                                          <p:attrName>ppt_y</p:attrName>
                                        </p:attrNameLst>
                                      </p:cBhvr>
                                      <p:tavLst>
                                        <p:tav tm="0">
                                          <p:val>
                                            <p:strVal val="#ppt_y-(0.354*#ppt_w-0.172*#ppt_h)"/>
                                          </p:val>
                                        </p:tav>
                                        <p:tav tm="100000">
                                          <p:val>
                                            <p:strVal val="#ppt_y"/>
                                          </p:val>
                                        </p:tav>
                                      </p:tavLst>
                                    </p:anim>
                                  </p:childTnLst>
                                </p:cTn>
                              </p:par>
                              <p:par>
                                <p:cTn id="17" presetID="2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00"/>
                                        <p:tgtEl>
                                          <p:spTgt spid="26"/>
                                        </p:tgtEl>
                                      </p:cBhvr>
                                    </p:animEffect>
                                  </p:childTnLst>
                                </p:cTn>
                              </p:par>
                            </p:childTnLst>
                          </p:cTn>
                        </p:par>
                        <p:par>
                          <p:cTn id="20" fill="hold">
                            <p:stCondLst>
                              <p:cond delay="8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1300"/>
                            </p:stCondLst>
                            <p:childTnLst>
                              <p:par>
                                <p:cTn id="25" presetID="2" presetClass="entr" presetSubtype="2" decel="100000" fill="hold" grpId="0" nodeType="afterEffect">
                                  <p:stCondLst>
                                    <p:cond delay="0"/>
                                  </p:stCondLst>
                                  <p:iterate type="lt">
                                    <p:tmPct val="10000"/>
                                  </p:iterate>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1+#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H="1">
            <a:off x="2918943" y="457535"/>
            <a:ext cx="6225059"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 name="圆角矩形 2"/>
          <p:cNvSpPr/>
          <p:nvPr/>
        </p:nvSpPr>
        <p:spPr>
          <a:xfrm>
            <a:off x="742945" y="191230"/>
            <a:ext cx="2448272" cy="519711"/>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71316" tIns="35658" rIns="71316" bIns="3565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cs typeface="+mn-ea"/>
              <a:sym typeface="+mn-lt"/>
            </a:endParaRPr>
          </a:p>
        </p:txBody>
      </p:sp>
      <p:sp>
        <p:nvSpPr>
          <p:cNvPr id="4" name="矩形 3"/>
          <p:cNvSpPr/>
          <p:nvPr/>
        </p:nvSpPr>
        <p:spPr>
          <a:xfrm>
            <a:off x="1259195" y="220252"/>
            <a:ext cx="1415772" cy="461665"/>
          </a:xfrm>
          <a:prstGeom prst="rect">
            <a:avLst/>
          </a:prstGeom>
        </p:spPr>
        <p:txBody>
          <a:bodyPr wrap="none">
            <a:spAutoFit/>
          </a:bodyPr>
          <a:lstStyle/>
          <a:p>
            <a:pPr defTabSz="913924"/>
            <a:r>
              <a:rPr lang="zh-CN" altLang="en-US" sz="2400" b="1" kern="0" dirty="0" smtClean="0">
                <a:solidFill>
                  <a:srgbClr val="005A9E"/>
                </a:solidFill>
                <a:cs typeface="+mn-ea"/>
                <a:sym typeface="+mn-lt"/>
              </a:rPr>
              <a:t>方法分析</a:t>
            </a:r>
            <a:endParaRPr lang="zh-CN" altLang="en-US" sz="2400" b="1" kern="0" dirty="0">
              <a:solidFill>
                <a:srgbClr val="005A9E"/>
              </a:solidFill>
              <a:cs typeface="+mn-ea"/>
              <a:sym typeface="+mn-lt"/>
            </a:endParaRPr>
          </a:p>
        </p:txBody>
      </p:sp>
      <p:grpSp>
        <p:nvGrpSpPr>
          <p:cNvPr id="5" name="Group 17"/>
          <p:cNvGrpSpPr>
            <a:grpSpLocks noChangeAspect="1"/>
          </p:cNvGrpSpPr>
          <p:nvPr/>
        </p:nvGrpSpPr>
        <p:grpSpPr bwMode="auto">
          <a:xfrm>
            <a:off x="179512" y="212152"/>
            <a:ext cx="457188" cy="490764"/>
            <a:chOff x="231" y="1205"/>
            <a:chExt cx="640" cy="687"/>
          </a:xfrm>
          <a:solidFill>
            <a:srgbClr val="005A9E"/>
          </a:solidFill>
          <a:effectLst/>
        </p:grpSpPr>
        <p:sp>
          <p:nvSpPr>
            <p:cNvPr id="6"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8" name="左大括号 7"/>
          <p:cNvSpPr/>
          <p:nvPr/>
        </p:nvSpPr>
        <p:spPr>
          <a:xfrm>
            <a:off x="2761132" y="1216103"/>
            <a:ext cx="370707" cy="1096390"/>
          </a:xfrm>
          <a:prstGeom prst="leftBrace">
            <a:avLst/>
          </a:prstGeom>
          <a:noFill/>
          <a:ln w="38100" cap="flat" cmpd="sng" algn="ctr">
            <a:solidFill>
              <a:schemeClr val="bg1">
                <a:lumMod val="65000"/>
              </a:schemeClr>
            </a:solidFill>
            <a:prstDash val="solid"/>
          </a:ln>
          <a:effectLst>
            <a:outerShdw blurRad="139700" dist="63500" dir="8100000" sx="98000" sy="98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20" name="TextBox 19"/>
          <p:cNvSpPr txBox="1"/>
          <p:nvPr/>
        </p:nvSpPr>
        <p:spPr>
          <a:xfrm>
            <a:off x="3131840" y="1131590"/>
            <a:ext cx="4046219" cy="261610"/>
          </a:xfrm>
          <a:prstGeom prst="rect">
            <a:avLst/>
          </a:prstGeom>
          <a:noFill/>
        </p:spPr>
        <p:txBody>
          <a:bodyPr wrap="square" rtlCol="0">
            <a:spAutoFit/>
          </a:bodyPr>
          <a:lstStyle/>
          <a:p>
            <a:pPr lvl="0">
              <a:defRPr/>
            </a:pPr>
            <a:r>
              <a:rPr lang="en-US" altLang="zh-CN" sz="1100" dirty="0" smtClean="0">
                <a:latin typeface="宋体" panose="02010600030101010101" pitchFamily="2" charset="-122"/>
                <a:ea typeface="宋体" panose="02010600030101010101" pitchFamily="2" charset="-122"/>
              </a:rPr>
              <a:t>1. </a:t>
            </a:r>
            <a:r>
              <a:rPr lang="zh-CN" altLang="en-US" sz="1100" dirty="0" smtClean="0">
                <a:latin typeface="宋体" panose="02010600030101010101" pitchFamily="2" charset="-122"/>
                <a:ea typeface="宋体" panose="02010600030101010101" pitchFamily="2" charset="-122"/>
              </a:rPr>
              <a:t>使用</a:t>
            </a:r>
            <a:r>
              <a:rPr lang="zh-CN" altLang="en-US" sz="1100" dirty="0">
                <a:latin typeface="宋体" panose="02010600030101010101" pitchFamily="2" charset="-122"/>
                <a:ea typeface="宋体" panose="02010600030101010101" pitchFamily="2" charset="-122"/>
              </a:rPr>
              <a:t>一种过分割手段，将图像分割成小区域 </a:t>
            </a:r>
            <a:r>
              <a:rPr lang="en-US" altLang="zh-CN" sz="1100" dirty="0">
                <a:latin typeface="宋体" panose="02010600030101010101" pitchFamily="2" charset="-122"/>
                <a:ea typeface="宋体" panose="02010600030101010101" pitchFamily="2" charset="-122"/>
              </a:rPr>
              <a:t>(1k~2k </a:t>
            </a:r>
            <a:r>
              <a:rPr lang="zh-CN" altLang="en-US" sz="1100" dirty="0">
                <a:latin typeface="宋体" panose="02010600030101010101" pitchFamily="2" charset="-122"/>
                <a:ea typeface="宋体" panose="02010600030101010101" pitchFamily="2" charset="-122"/>
              </a:rPr>
              <a:t>个</a:t>
            </a:r>
            <a:r>
              <a:rPr lang="en-US" altLang="zh-CN" sz="1100" dirty="0">
                <a:latin typeface="宋体" panose="02010600030101010101" pitchFamily="2" charset="-122"/>
                <a:ea typeface="宋体" panose="02010600030101010101" pitchFamily="2" charset="-122"/>
              </a:rPr>
              <a:t>)</a:t>
            </a:r>
            <a:endParaRPr kumimoji="0" lang="zh-CN" altLang="en-US" sz="1100" b="0" i="0" u="none" strike="noStrike" kern="0" cap="none" spc="0" normalizeH="0" baseline="0" noProof="0" dirty="0">
              <a:ln>
                <a:noFill/>
              </a:ln>
              <a:solidFill>
                <a:sysClr val="windowText" lastClr="000000">
                  <a:lumMod val="75000"/>
                  <a:lumOff val="25000"/>
                </a:sysClr>
              </a:solidFill>
              <a:effectLst/>
              <a:uLnTx/>
              <a:uFillTx/>
              <a:latin typeface="宋体" panose="02010600030101010101" pitchFamily="2" charset="-122"/>
              <a:ea typeface="宋体" panose="02010600030101010101" pitchFamily="2" charset="-122"/>
              <a:cs typeface="+mn-ea"/>
              <a:sym typeface="+mn-lt"/>
            </a:endParaRPr>
          </a:p>
        </p:txBody>
      </p:sp>
      <p:sp>
        <p:nvSpPr>
          <p:cNvPr id="21" name="TextBox 20"/>
          <p:cNvSpPr txBox="1"/>
          <p:nvPr/>
        </p:nvSpPr>
        <p:spPr>
          <a:xfrm>
            <a:off x="3133169" y="1548855"/>
            <a:ext cx="4046219" cy="430887"/>
          </a:xfrm>
          <a:prstGeom prst="rect">
            <a:avLst/>
          </a:prstGeom>
          <a:noFill/>
        </p:spPr>
        <p:txBody>
          <a:bodyPr wrap="square" rtlCol="0">
            <a:spAutoFit/>
          </a:bodyPr>
          <a:lstStyle/>
          <a:p>
            <a:pPr>
              <a:defRPr/>
            </a:pPr>
            <a:r>
              <a:rPr lang="en-US" altLang="zh-CN" sz="1100" dirty="0">
                <a:latin typeface="宋体" panose="02010600030101010101" pitchFamily="2" charset="-122"/>
                <a:ea typeface="宋体" panose="02010600030101010101" pitchFamily="2" charset="-122"/>
              </a:rPr>
              <a:t>2. </a:t>
            </a:r>
            <a:r>
              <a:rPr lang="zh-CN" altLang="en-US" sz="1100" dirty="0">
                <a:latin typeface="宋体" panose="02010600030101010101" pitchFamily="2" charset="-122"/>
                <a:ea typeface="宋体" panose="02010600030101010101" pitchFamily="2" charset="-122"/>
              </a:rPr>
              <a:t>查看现有小区域，按照合并规则合并可能性最高的相邻两个</a:t>
            </a:r>
            <a:r>
              <a:rPr lang="en-US" altLang="zh-CN" sz="1100" dirty="0">
                <a:latin typeface="宋体" panose="02010600030101010101" pitchFamily="2" charset="-122"/>
                <a:ea typeface="宋体" panose="02010600030101010101" pitchFamily="2" charset="-122"/>
              </a:rPr>
              <a:t>   </a:t>
            </a:r>
            <a:r>
              <a:rPr lang="zh-CN" altLang="en-US" sz="1100" dirty="0">
                <a:latin typeface="宋体" panose="02010600030101010101" pitchFamily="2" charset="-122"/>
                <a:ea typeface="宋体" panose="02010600030101010101" pitchFamily="2" charset="-122"/>
              </a:rPr>
              <a:t>区域。重复直到整张图像合并成一个区域位置</a:t>
            </a:r>
            <a:endParaRPr lang="zh-CN" altLang="en-US" sz="1100" dirty="0">
              <a:latin typeface="宋体" panose="02010600030101010101" pitchFamily="2" charset="-122"/>
              <a:ea typeface="宋体" panose="02010600030101010101" pitchFamily="2" charset="-122"/>
              <a:sym typeface="+mn-lt"/>
            </a:endParaRPr>
          </a:p>
        </p:txBody>
      </p:sp>
      <p:sp>
        <p:nvSpPr>
          <p:cNvPr id="22" name="TextBox 21"/>
          <p:cNvSpPr txBox="1"/>
          <p:nvPr/>
        </p:nvSpPr>
        <p:spPr>
          <a:xfrm>
            <a:off x="3131839" y="2110047"/>
            <a:ext cx="4046219" cy="261610"/>
          </a:xfrm>
          <a:prstGeom prst="rect">
            <a:avLst/>
          </a:prstGeom>
          <a:noFill/>
        </p:spPr>
        <p:txBody>
          <a:bodyPr wrap="square" rtlCol="0">
            <a:spAutoFit/>
          </a:bodyPr>
          <a:lstStyle/>
          <a:p>
            <a:pPr>
              <a:defRPr/>
            </a:pPr>
            <a:r>
              <a:rPr lang="en-US" altLang="zh-CN" sz="1100" dirty="0">
                <a:latin typeface="宋体" panose="02010600030101010101" pitchFamily="2" charset="-122"/>
                <a:ea typeface="宋体" panose="02010600030101010101" pitchFamily="2" charset="-122"/>
              </a:rPr>
              <a:t>3. </a:t>
            </a:r>
            <a:r>
              <a:rPr lang="zh-CN" altLang="en-US" sz="1100" dirty="0">
                <a:latin typeface="宋体" panose="02010600030101010101" pitchFamily="2" charset="-122"/>
                <a:ea typeface="宋体" panose="02010600030101010101" pitchFamily="2" charset="-122"/>
              </a:rPr>
              <a:t>输出所有曾经存在过的区域，所谓候选区域</a:t>
            </a:r>
            <a:endParaRPr lang="zh-CN" altLang="en-US" sz="1100" dirty="0">
              <a:latin typeface="宋体" panose="02010600030101010101" pitchFamily="2" charset="-122"/>
              <a:ea typeface="宋体" panose="02010600030101010101" pitchFamily="2" charset="-122"/>
              <a:sym typeface="+mn-lt"/>
            </a:endParaRPr>
          </a:p>
        </p:txBody>
      </p:sp>
      <p:sp>
        <p:nvSpPr>
          <p:cNvPr id="23" name="矩形 22"/>
          <p:cNvSpPr/>
          <p:nvPr/>
        </p:nvSpPr>
        <p:spPr>
          <a:xfrm>
            <a:off x="887838" y="1432555"/>
            <a:ext cx="1909497" cy="584775"/>
          </a:xfrm>
          <a:prstGeom prst="rect">
            <a:avLst/>
          </a:prstGeom>
        </p:spPr>
        <p:txBody>
          <a:bodyPr wrap="none">
            <a:spAutoFit/>
          </a:bodyPr>
          <a:lstStyle/>
          <a:p>
            <a:r>
              <a:rPr lang="en-US" altLang="zh-CN" sz="1600" b="1" kern="0" dirty="0" smtClean="0">
                <a:solidFill>
                  <a:srgbClr val="005A9E"/>
                </a:solidFill>
                <a:latin typeface="+mn-ea"/>
                <a:cs typeface="+mn-ea"/>
              </a:rPr>
              <a:t>Selective Search </a:t>
            </a:r>
          </a:p>
          <a:p>
            <a:pPr algn="ctr"/>
            <a:r>
              <a:rPr lang="zh-CN" altLang="en-US" sz="1600" b="1" kern="0" dirty="0" smtClean="0">
                <a:solidFill>
                  <a:srgbClr val="005A9E"/>
                </a:solidFill>
                <a:latin typeface="+mn-ea"/>
                <a:cs typeface="+mn-ea"/>
              </a:rPr>
              <a:t>主要</a:t>
            </a:r>
            <a:r>
              <a:rPr lang="zh-CN" altLang="en-US" sz="1600" b="1" kern="0" dirty="0">
                <a:solidFill>
                  <a:srgbClr val="005A9E"/>
                </a:solidFill>
                <a:latin typeface="+mn-ea"/>
                <a:cs typeface="+mn-ea"/>
              </a:rPr>
              <a:t>思想</a:t>
            </a:r>
          </a:p>
        </p:txBody>
      </p:sp>
      <p:sp>
        <p:nvSpPr>
          <p:cNvPr id="24" name="矩形 23"/>
          <p:cNvSpPr/>
          <p:nvPr/>
        </p:nvSpPr>
        <p:spPr>
          <a:xfrm>
            <a:off x="887838" y="2716136"/>
            <a:ext cx="3672800" cy="338554"/>
          </a:xfrm>
          <a:prstGeom prst="rect">
            <a:avLst/>
          </a:prstGeom>
        </p:spPr>
        <p:txBody>
          <a:bodyPr wrap="none">
            <a:spAutoFit/>
          </a:bodyPr>
          <a:lstStyle/>
          <a:p>
            <a:r>
              <a:rPr lang="zh-CN" altLang="en-US" sz="1600" b="1" kern="0" dirty="0">
                <a:solidFill>
                  <a:srgbClr val="005A9E"/>
                </a:solidFill>
                <a:cs typeface="+mn-ea"/>
              </a:rPr>
              <a:t>合并</a:t>
            </a:r>
            <a:r>
              <a:rPr lang="zh-CN" altLang="en-US" sz="1600" b="1" kern="0" dirty="0" smtClean="0">
                <a:solidFill>
                  <a:srgbClr val="005A9E"/>
                </a:solidFill>
                <a:cs typeface="+mn-ea"/>
              </a:rPr>
              <a:t>规则：（</a:t>
            </a:r>
            <a:r>
              <a:rPr lang="zh-CN" altLang="en-US" sz="1600" b="1" kern="0" dirty="0">
                <a:solidFill>
                  <a:srgbClr val="005A9E"/>
                </a:solidFill>
                <a:cs typeface="+mn-ea"/>
              </a:rPr>
              <a:t>优先合并以下四种区域）</a:t>
            </a:r>
          </a:p>
        </p:txBody>
      </p:sp>
      <p:sp>
        <p:nvSpPr>
          <p:cNvPr id="25" name="左大括号 24"/>
          <p:cNvSpPr/>
          <p:nvPr/>
        </p:nvSpPr>
        <p:spPr>
          <a:xfrm>
            <a:off x="1187624" y="3291830"/>
            <a:ext cx="370707" cy="1310919"/>
          </a:xfrm>
          <a:prstGeom prst="leftBrace">
            <a:avLst/>
          </a:prstGeom>
          <a:noFill/>
          <a:ln w="38100" cap="flat" cmpd="sng" algn="ctr">
            <a:solidFill>
              <a:schemeClr val="bg1">
                <a:lumMod val="65000"/>
              </a:schemeClr>
            </a:solidFill>
            <a:prstDash val="solid"/>
          </a:ln>
          <a:effectLst>
            <a:outerShdw blurRad="139700" dist="63500" dir="8100000" sx="98000" sy="98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cs typeface="+mn-ea"/>
              <a:sym typeface="+mn-lt"/>
            </a:endParaRPr>
          </a:p>
        </p:txBody>
      </p:sp>
      <p:sp>
        <p:nvSpPr>
          <p:cNvPr id="30" name="矩形 29"/>
          <p:cNvSpPr/>
          <p:nvPr/>
        </p:nvSpPr>
        <p:spPr>
          <a:xfrm>
            <a:off x="4589605" y="2876331"/>
            <a:ext cx="4374883" cy="76944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glow>
              <a:schemeClr val="accent1">
                <a:alpha val="40000"/>
              </a:schemeClr>
            </a:glow>
            <a:outerShdw blurRad="190500" dir="5400000" sx="94000" sy="94000" algn="ctr" rotWithShape="0">
              <a:srgbClr val="000000"/>
            </a:outerShdw>
            <a:reflection endPos="0" dist="50800" dir="5400000" sy="-100000" algn="bl" rotWithShape="0"/>
            <a:softEdge rad="12700"/>
          </a:effectLst>
        </p:spPr>
        <p:txBody>
          <a:bodyPr wrap="square">
            <a:spAutoFit/>
          </a:bodyPr>
          <a:lstStyle/>
          <a:p>
            <a:r>
              <a:rPr lang="zh-CN" altLang="en-US" sz="1100" dirty="0">
                <a:latin typeface="宋体" panose="02010600030101010101" pitchFamily="2" charset="-122"/>
                <a:ea typeface="宋体" panose="02010600030101010101" pitchFamily="2" charset="-122"/>
              </a:rPr>
              <a:t>例：设有区域</a:t>
            </a:r>
            <a:r>
              <a:rPr lang="en-US" altLang="zh-CN" sz="1100" dirty="0">
                <a:latin typeface="宋体" panose="02010600030101010101" pitchFamily="2" charset="-122"/>
                <a:ea typeface="宋体" panose="02010600030101010101" pitchFamily="2" charset="-122"/>
              </a:rPr>
              <a:t>a-b-c-d-e-f-g-h</a:t>
            </a:r>
            <a:r>
              <a:rPr lang="zh-CN" altLang="en-US" sz="1100" dirty="0">
                <a:latin typeface="宋体" panose="02010600030101010101" pitchFamily="2" charset="-122"/>
                <a:ea typeface="宋体" panose="02010600030101010101" pitchFamily="2" charset="-122"/>
              </a:rPr>
              <a:t>。</a:t>
            </a:r>
            <a:endParaRPr lang="en-US" altLang="zh-CN" sz="1100" dirty="0">
              <a:latin typeface="宋体" panose="02010600030101010101" pitchFamily="2" charset="-122"/>
              <a:ea typeface="宋体" panose="02010600030101010101" pitchFamily="2" charset="-122"/>
            </a:endParaRPr>
          </a:p>
          <a:p>
            <a:r>
              <a:rPr lang="zh-CN" altLang="en-US" sz="1100" dirty="0">
                <a:latin typeface="宋体" panose="02010600030101010101" pitchFamily="2" charset="-122"/>
                <a:ea typeface="宋体" panose="02010600030101010101" pitchFamily="2" charset="-122"/>
              </a:rPr>
              <a:t>较好的合并方式是：</a:t>
            </a:r>
            <a:r>
              <a:rPr lang="en-US" altLang="zh-CN" sz="1100" dirty="0">
                <a:latin typeface="宋体" panose="02010600030101010101" pitchFamily="2" charset="-122"/>
                <a:ea typeface="宋体" panose="02010600030101010101" pitchFamily="2" charset="-122"/>
              </a:rPr>
              <a:t>ab-cd-</a:t>
            </a:r>
            <a:r>
              <a:rPr lang="en-US" altLang="zh-CN" sz="1100" dirty="0" err="1">
                <a:latin typeface="宋体" panose="02010600030101010101" pitchFamily="2" charset="-122"/>
                <a:ea typeface="宋体" panose="02010600030101010101" pitchFamily="2" charset="-122"/>
              </a:rPr>
              <a:t>ef</a:t>
            </a:r>
            <a:r>
              <a:rPr lang="en-US" altLang="zh-CN" sz="1100" dirty="0">
                <a:latin typeface="宋体" panose="02010600030101010101" pitchFamily="2" charset="-122"/>
                <a:ea typeface="宋体" panose="02010600030101010101" pitchFamily="2" charset="-122"/>
              </a:rPr>
              <a:t>-</a:t>
            </a:r>
            <a:r>
              <a:rPr lang="en-US" altLang="zh-CN" sz="1100" dirty="0" err="1">
                <a:latin typeface="宋体" panose="02010600030101010101" pitchFamily="2" charset="-122"/>
                <a:ea typeface="宋体" panose="02010600030101010101" pitchFamily="2" charset="-122"/>
              </a:rPr>
              <a:t>gh</a:t>
            </a:r>
            <a:r>
              <a:rPr lang="en-US" altLang="zh-CN" sz="1100" dirty="0">
                <a:latin typeface="宋体" panose="02010600030101010101" pitchFamily="2" charset="-122"/>
                <a:ea typeface="宋体" panose="02010600030101010101" pitchFamily="2" charset="-122"/>
              </a:rPr>
              <a:t> -&gt; </a:t>
            </a:r>
            <a:r>
              <a:rPr lang="en-US" altLang="zh-CN" sz="1100" dirty="0" err="1">
                <a:latin typeface="宋体" panose="02010600030101010101" pitchFamily="2" charset="-122"/>
                <a:ea typeface="宋体" panose="02010600030101010101" pitchFamily="2" charset="-122"/>
              </a:rPr>
              <a:t>abcd-efgh</a:t>
            </a:r>
            <a:r>
              <a:rPr lang="en-US" altLang="zh-CN" sz="1100" dirty="0">
                <a:latin typeface="宋体" panose="02010600030101010101" pitchFamily="2" charset="-122"/>
                <a:ea typeface="宋体" panose="02010600030101010101" pitchFamily="2" charset="-122"/>
              </a:rPr>
              <a:t> -&gt; </a:t>
            </a:r>
            <a:r>
              <a:rPr lang="en-US" altLang="zh-CN" sz="1100" dirty="0" err="1">
                <a:latin typeface="宋体" panose="02010600030101010101" pitchFamily="2" charset="-122"/>
                <a:ea typeface="宋体" panose="02010600030101010101" pitchFamily="2" charset="-122"/>
              </a:rPr>
              <a:t>abcdefgh</a:t>
            </a:r>
            <a:r>
              <a:rPr lang="zh-CN" altLang="en-US" sz="1100" dirty="0">
                <a:latin typeface="宋体" panose="02010600030101010101" pitchFamily="2" charset="-122"/>
                <a:ea typeface="宋体" panose="02010600030101010101" pitchFamily="2" charset="-122"/>
              </a:rPr>
              <a:t>。 </a:t>
            </a:r>
            <a:endParaRPr lang="en-US" altLang="zh-CN" sz="1100" dirty="0">
              <a:latin typeface="宋体" panose="02010600030101010101" pitchFamily="2" charset="-122"/>
              <a:ea typeface="宋体" panose="02010600030101010101" pitchFamily="2" charset="-122"/>
            </a:endParaRPr>
          </a:p>
          <a:p>
            <a:r>
              <a:rPr lang="zh-CN" altLang="en-US" sz="1100" dirty="0">
                <a:latin typeface="宋体" panose="02010600030101010101" pitchFamily="2" charset="-122"/>
                <a:ea typeface="宋体" panose="02010600030101010101" pitchFamily="2" charset="-122"/>
              </a:rPr>
              <a:t>不好的合并方法是：</a:t>
            </a:r>
            <a:r>
              <a:rPr lang="en-US" altLang="zh-CN" sz="1100" dirty="0">
                <a:latin typeface="宋体" panose="02010600030101010101" pitchFamily="2" charset="-122"/>
                <a:ea typeface="宋体" panose="02010600030101010101" pitchFamily="2" charset="-122"/>
              </a:rPr>
              <a:t>ab-c-d-e-f-g-h -&gt;</a:t>
            </a:r>
            <a:r>
              <a:rPr lang="en-US" altLang="zh-CN" sz="1100" dirty="0" err="1">
                <a:latin typeface="宋体" panose="02010600030101010101" pitchFamily="2" charset="-122"/>
                <a:ea typeface="宋体" panose="02010600030101010101" pitchFamily="2" charset="-122"/>
              </a:rPr>
              <a:t>abcd</a:t>
            </a:r>
            <a:r>
              <a:rPr lang="en-US" altLang="zh-CN" sz="1100" dirty="0">
                <a:latin typeface="宋体" panose="02010600030101010101" pitchFamily="2" charset="-122"/>
                <a:ea typeface="宋体" panose="02010600030101010101" pitchFamily="2" charset="-122"/>
              </a:rPr>
              <a:t>-e-f-g-h -&gt;</a:t>
            </a:r>
            <a:r>
              <a:rPr lang="en-US" altLang="zh-CN" sz="1100" dirty="0" err="1">
                <a:latin typeface="宋体" panose="02010600030101010101" pitchFamily="2" charset="-122"/>
                <a:ea typeface="宋体" panose="02010600030101010101" pitchFamily="2" charset="-122"/>
              </a:rPr>
              <a:t>abcdef-gh</a:t>
            </a:r>
            <a:r>
              <a:rPr lang="en-US" altLang="zh-CN" sz="1100" dirty="0">
                <a:latin typeface="宋体" panose="02010600030101010101" pitchFamily="2" charset="-122"/>
                <a:ea typeface="宋体" panose="02010600030101010101" pitchFamily="2" charset="-122"/>
              </a:rPr>
              <a:t> -&gt; </a:t>
            </a:r>
            <a:r>
              <a:rPr lang="en-US" altLang="zh-CN" sz="1100" dirty="0" err="1">
                <a:latin typeface="宋体" panose="02010600030101010101" pitchFamily="2" charset="-122"/>
                <a:ea typeface="宋体" panose="02010600030101010101" pitchFamily="2" charset="-122"/>
              </a:rPr>
              <a:t>abcdefgh</a:t>
            </a:r>
            <a:endParaRPr lang="zh-CN" altLang="en-US" sz="1100" dirty="0">
              <a:latin typeface="宋体" panose="02010600030101010101" pitchFamily="2" charset="-122"/>
              <a:ea typeface="宋体" panose="02010600030101010101" pitchFamily="2" charset="-122"/>
            </a:endParaRPr>
          </a:p>
        </p:txBody>
      </p:sp>
      <p:pic>
        <p:nvPicPr>
          <p:cNvPr id="31" name="图片 30"/>
          <p:cNvPicPr>
            <a:picLocks noChangeAspect="1"/>
          </p:cNvPicPr>
          <p:nvPr/>
        </p:nvPicPr>
        <p:blipFill>
          <a:blip r:embed="rId2"/>
          <a:stretch>
            <a:fillRect/>
          </a:stretch>
        </p:blipFill>
        <p:spPr>
          <a:xfrm>
            <a:off x="6251969" y="3019731"/>
            <a:ext cx="2519232" cy="886284"/>
          </a:xfrm>
          <a:prstGeom prst="rect">
            <a:avLst/>
          </a:prstGeom>
          <a:ln>
            <a:noFill/>
          </a:ln>
          <a:effectLst>
            <a:outerShdw blurRad="190500" algn="tl" rotWithShape="0">
              <a:srgbClr val="000000">
                <a:alpha val="70000"/>
              </a:srgbClr>
            </a:outerShdw>
          </a:effectLst>
        </p:spPr>
      </p:pic>
      <p:sp>
        <p:nvSpPr>
          <p:cNvPr id="32" name="矩形 31"/>
          <p:cNvSpPr/>
          <p:nvPr/>
        </p:nvSpPr>
        <p:spPr>
          <a:xfrm>
            <a:off x="6444208" y="4267059"/>
            <a:ext cx="2159566" cy="261610"/>
          </a:xfrm>
          <a:prstGeom prst="rect">
            <a:avLst/>
          </a:prstGeom>
        </p:spPr>
        <p:txBody>
          <a:bodyPr wrap="none">
            <a:spAutoFit/>
          </a:bodyPr>
          <a:lstStyle/>
          <a:p>
            <a:r>
              <a:rPr lang="zh-CN" altLang="en-US" sz="1100" dirty="0">
                <a:solidFill>
                  <a:schemeClr val="bg1">
                    <a:lumMod val="50000"/>
                  </a:schemeClr>
                </a:solidFill>
                <a:latin typeface="宋体" panose="02010600030101010101" pitchFamily="2" charset="-122"/>
                <a:ea typeface="宋体" panose="02010600030101010101" pitchFamily="2" charset="-122"/>
              </a:rPr>
              <a:t>左图适于合并，右图不适于合并</a:t>
            </a:r>
          </a:p>
        </p:txBody>
      </p:sp>
      <p:sp>
        <p:nvSpPr>
          <p:cNvPr id="35" name="下箭头 34"/>
          <p:cNvSpPr/>
          <p:nvPr/>
        </p:nvSpPr>
        <p:spPr>
          <a:xfrm>
            <a:off x="7465866" y="3973012"/>
            <a:ext cx="45719" cy="319770"/>
          </a:xfrm>
          <a:prstGeom prst="down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TextBox 19"/>
          <p:cNvSpPr txBox="1"/>
          <p:nvPr/>
        </p:nvSpPr>
        <p:spPr>
          <a:xfrm>
            <a:off x="1619150" y="3247656"/>
            <a:ext cx="3240882" cy="261610"/>
          </a:xfrm>
          <a:prstGeom prst="rect">
            <a:avLst/>
          </a:prstGeom>
          <a:noFill/>
        </p:spPr>
        <p:txBody>
          <a:bodyPr wrap="square" rtlCol="0">
            <a:spAutoFit/>
          </a:bodyPr>
          <a:lstStyle/>
          <a:p>
            <a:r>
              <a:rPr lang="en-US" altLang="zh-CN" sz="1100" dirty="0">
                <a:latin typeface="宋体" panose="02010600030101010101" pitchFamily="2" charset="-122"/>
                <a:ea typeface="宋体" panose="02010600030101010101" pitchFamily="2" charset="-122"/>
              </a:rPr>
              <a:t>- </a:t>
            </a:r>
            <a:r>
              <a:rPr lang="zh-CN" altLang="en-US" sz="1100" dirty="0">
                <a:latin typeface="宋体" panose="02010600030101010101" pitchFamily="2" charset="-122"/>
                <a:ea typeface="宋体" panose="02010600030101010101" pitchFamily="2" charset="-122"/>
              </a:rPr>
              <a:t>颜色（颜色直方图）相近的</a:t>
            </a:r>
          </a:p>
        </p:txBody>
      </p:sp>
      <p:sp>
        <p:nvSpPr>
          <p:cNvPr id="37" name="TextBox 19"/>
          <p:cNvSpPr txBox="1"/>
          <p:nvPr/>
        </p:nvSpPr>
        <p:spPr>
          <a:xfrm>
            <a:off x="1619150" y="3598311"/>
            <a:ext cx="3240882" cy="261610"/>
          </a:xfrm>
          <a:prstGeom prst="rect">
            <a:avLst/>
          </a:prstGeom>
          <a:noFill/>
        </p:spPr>
        <p:txBody>
          <a:bodyPr wrap="square" rtlCol="0">
            <a:spAutoFit/>
          </a:bodyPr>
          <a:lstStyle/>
          <a:p>
            <a:r>
              <a:rPr lang="en-US" altLang="zh-CN" sz="1100" dirty="0">
                <a:latin typeface="宋体" panose="02010600030101010101" pitchFamily="2" charset="-122"/>
                <a:ea typeface="宋体" panose="02010600030101010101" pitchFamily="2" charset="-122"/>
              </a:rPr>
              <a:t>- </a:t>
            </a:r>
            <a:r>
              <a:rPr lang="zh-CN" altLang="en-US" sz="1100" dirty="0">
                <a:latin typeface="宋体" panose="02010600030101010101" pitchFamily="2" charset="-122"/>
                <a:ea typeface="宋体" panose="02010600030101010101" pitchFamily="2" charset="-122"/>
              </a:rPr>
              <a:t>纹理（梯度直方图）相近的</a:t>
            </a:r>
          </a:p>
        </p:txBody>
      </p:sp>
      <p:sp>
        <p:nvSpPr>
          <p:cNvPr id="38" name="TextBox 19"/>
          <p:cNvSpPr txBox="1"/>
          <p:nvPr/>
        </p:nvSpPr>
        <p:spPr>
          <a:xfrm>
            <a:off x="1619150" y="3920599"/>
            <a:ext cx="4321002" cy="430887"/>
          </a:xfrm>
          <a:prstGeom prst="rect">
            <a:avLst/>
          </a:prstGeom>
          <a:noFill/>
        </p:spPr>
        <p:txBody>
          <a:bodyPr wrap="square" rtlCol="0">
            <a:spAutoFit/>
          </a:bodyPr>
          <a:lstStyle/>
          <a:p>
            <a:r>
              <a:rPr lang="en-US" altLang="zh-CN" sz="1100" dirty="0">
                <a:latin typeface="宋体" panose="02010600030101010101" pitchFamily="2" charset="-122"/>
                <a:ea typeface="宋体" panose="02010600030101010101" pitchFamily="2" charset="-122"/>
              </a:rPr>
              <a:t>- </a:t>
            </a:r>
            <a:r>
              <a:rPr lang="zh-CN" altLang="en-US" sz="1100" dirty="0">
                <a:latin typeface="宋体" panose="02010600030101010101" pitchFamily="2" charset="-122"/>
                <a:ea typeface="宋体" panose="02010600030101010101" pitchFamily="2" charset="-122"/>
              </a:rPr>
              <a:t>合并后总面积小的： 保证合并操作的尺度较为均匀，避免一个大区域陆续“吃掉”其他小区域</a:t>
            </a:r>
            <a:r>
              <a:rPr lang="zh-CN" altLang="en-US" sz="1100" dirty="0">
                <a:solidFill>
                  <a:srgbClr val="1A1A1A"/>
                </a:solidFill>
                <a:latin typeface="-apple-system"/>
              </a:rPr>
              <a:t> </a:t>
            </a:r>
            <a:endParaRPr lang="zh-CN" altLang="en-US" sz="1100" dirty="0"/>
          </a:p>
        </p:txBody>
      </p:sp>
      <p:sp>
        <p:nvSpPr>
          <p:cNvPr id="39" name="TextBox 19"/>
          <p:cNvSpPr txBox="1"/>
          <p:nvPr/>
        </p:nvSpPr>
        <p:spPr>
          <a:xfrm>
            <a:off x="1619150" y="4397864"/>
            <a:ext cx="4393010" cy="261610"/>
          </a:xfrm>
          <a:prstGeom prst="rect">
            <a:avLst/>
          </a:prstGeom>
          <a:noFill/>
        </p:spPr>
        <p:txBody>
          <a:bodyPr wrap="square" rtlCol="0">
            <a:spAutoFit/>
          </a:bodyPr>
          <a:lstStyle/>
          <a:p>
            <a:r>
              <a:rPr lang="en-US" altLang="zh-CN" sz="1100" dirty="0">
                <a:latin typeface="宋体" panose="02010600030101010101" pitchFamily="2" charset="-122"/>
                <a:ea typeface="宋体" panose="02010600030101010101" pitchFamily="2" charset="-122"/>
              </a:rPr>
              <a:t>- </a:t>
            </a:r>
            <a:r>
              <a:rPr lang="zh-CN" altLang="en-US" sz="1100" dirty="0">
                <a:latin typeface="宋体" panose="02010600030101010101" pitchFamily="2" charset="-122"/>
                <a:ea typeface="宋体" panose="02010600030101010101" pitchFamily="2" charset="-122"/>
              </a:rPr>
              <a:t>合并后，总面积在其</a:t>
            </a:r>
            <a:r>
              <a:rPr lang="en-US" altLang="zh-CN" sz="1100" dirty="0">
                <a:latin typeface="宋体" panose="02010600030101010101" pitchFamily="2" charset="-122"/>
                <a:ea typeface="宋体" panose="02010600030101010101" pitchFamily="2" charset="-122"/>
              </a:rPr>
              <a:t>BBOX</a:t>
            </a:r>
            <a:r>
              <a:rPr lang="zh-CN" altLang="en-US" sz="1100" dirty="0">
                <a:latin typeface="宋体" panose="02010600030101010101" pitchFamily="2" charset="-122"/>
                <a:ea typeface="宋体" panose="02010600030101010101" pitchFamily="2" charset="-122"/>
              </a:rPr>
              <a:t>中所占比例大的</a:t>
            </a:r>
            <a:r>
              <a:rPr lang="zh-CN" altLang="en-US" sz="1100" dirty="0" smtClean="0">
                <a:latin typeface="宋体" panose="02010600030101010101" pitchFamily="2" charset="-122"/>
                <a:ea typeface="宋体" panose="02010600030101010101" pitchFamily="2" charset="-122"/>
              </a:rPr>
              <a:t>：保证</a:t>
            </a:r>
            <a:r>
              <a:rPr lang="zh-CN" altLang="en-US" sz="1100" dirty="0">
                <a:latin typeface="宋体" panose="02010600030101010101" pitchFamily="2" charset="-122"/>
                <a:ea typeface="宋体" panose="02010600030101010101" pitchFamily="2" charset="-122"/>
              </a:rPr>
              <a:t>合并后形状规则</a:t>
            </a:r>
          </a:p>
        </p:txBody>
      </p:sp>
    </p:spTree>
    <p:extLst>
      <p:ext uri="{BB962C8B-B14F-4D97-AF65-F5344CB8AC3E}">
        <p14:creationId xmlns:p14="http://schemas.microsoft.com/office/powerpoint/2010/main" val="642074734"/>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22" presetClass="entr" presetSubtype="8" fill="hold" grpId="0" nodeType="withEffect">
                                  <p:stCondLst>
                                    <p:cond delay="80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16" presetClass="entr" presetSubtype="21" fill="hold" grpId="0" nodeType="withEffect">
                                  <p:stCondLst>
                                    <p:cond delay="1000"/>
                                  </p:stCondLst>
                                  <p:childTnLst>
                                    <p:set>
                                      <p:cBhvr>
                                        <p:cTn id="12" dur="1" fill="hold">
                                          <p:stCondLst>
                                            <p:cond delay="0"/>
                                          </p:stCondLst>
                                        </p:cTn>
                                        <p:tgtEl>
                                          <p:spTgt spid="20"/>
                                        </p:tgtEl>
                                        <p:attrNameLst>
                                          <p:attrName>style.visibility</p:attrName>
                                        </p:attrNameLst>
                                      </p:cBhvr>
                                      <p:to>
                                        <p:strVal val="visible"/>
                                      </p:to>
                                    </p:set>
                                    <p:animEffect transition="in" filter="barn(inVertical)">
                                      <p:cBhvr>
                                        <p:cTn id="13" dur="600"/>
                                        <p:tgtEl>
                                          <p:spTgt spid="20"/>
                                        </p:tgtEl>
                                      </p:cBhvr>
                                    </p:animEffect>
                                  </p:childTnLst>
                                </p:cTn>
                              </p:par>
                              <p:par>
                                <p:cTn id="14" presetID="16" presetClass="entr" presetSubtype="21" fill="hold" grpId="0" nodeType="withEffect">
                                  <p:stCondLst>
                                    <p:cond delay="130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par>
                                <p:cTn id="17" presetID="16" presetClass="entr" presetSubtype="21" fill="hold" grpId="0" nodeType="withEffect">
                                  <p:stCondLst>
                                    <p:cond delay="170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22" presetClass="entr" presetSubtype="8" fill="hold" grpId="0" nodeType="withEffect">
                                  <p:stCondLst>
                                    <p:cond delay="800"/>
                                  </p:stCondLst>
                                  <p:childTnLst>
                                    <p:set>
                                      <p:cBhvr>
                                        <p:cTn id="24" dur="1" fill="hold">
                                          <p:stCondLst>
                                            <p:cond delay="0"/>
                                          </p:stCondLst>
                                        </p:cTn>
                                        <p:tgtEl>
                                          <p:spTgt spid="25"/>
                                        </p:tgtEl>
                                        <p:attrNameLst>
                                          <p:attrName>style.visibility</p:attrName>
                                        </p:attrNameLst>
                                      </p:cBhvr>
                                      <p:to>
                                        <p:strVal val="visible"/>
                                      </p:to>
                                    </p:set>
                                    <p:animEffect transition="in" filter="wipe(left)">
                                      <p:cBhvr>
                                        <p:cTn id="25" dur="500"/>
                                        <p:tgtEl>
                                          <p:spTgt spid="25"/>
                                        </p:tgtEl>
                                      </p:cBhvr>
                                    </p:animEffect>
                                  </p:childTnLst>
                                </p:cTn>
                              </p:par>
                              <p:par>
                                <p:cTn id="26" presetID="16" presetClass="entr" presetSubtype="21" fill="hold" grpId="0" nodeType="withEffect">
                                  <p:stCondLst>
                                    <p:cond delay="1100"/>
                                  </p:stCondLst>
                                  <p:childTnLst>
                                    <p:set>
                                      <p:cBhvr>
                                        <p:cTn id="27" dur="1" fill="hold">
                                          <p:stCondLst>
                                            <p:cond delay="0"/>
                                          </p:stCondLst>
                                        </p:cTn>
                                        <p:tgtEl>
                                          <p:spTgt spid="36"/>
                                        </p:tgtEl>
                                        <p:attrNameLst>
                                          <p:attrName>style.visibility</p:attrName>
                                        </p:attrNameLst>
                                      </p:cBhvr>
                                      <p:to>
                                        <p:strVal val="visible"/>
                                      </p:to>
                                    </p:set>
                                    <p:animEffect transition="in" filter="barn(inVertical)">
                                      <p:cBhvr>
                                        <p:cTn id="28" dur="400"/>
                                        <p:tgtEl>
                                          <p:spTgt spid="36"/>
                                        </p:tgtEl>
                                      </p:cBhvr>
                                    </p:animEffect>
                                  </p:childTnLst>
                                </p:cTn>
                              </p:par>
                              <p:par>
                                <p:cTn id="29" presetID="16" presetClass="entr" presetSubtype="21" fill="hold" grpId="0" nodeType="withEffect">
                                  <p:stCondLst>
                                    <p:cond delay="1300"/>
                                  </p:stCondLst>
                                  <p:childTnLst>
                                    <p:set>
                                      <p:cBhvr>
                                        <p:cTn id="30" dur="1" fill="hold">
                                          <p:stCondLst>
                                            <p:cond delay="0"/>
                                          </p:stCondLst>
                                        </p:cTn>
                                        <p:tgtEl>
                                          <p:spTgt spid="37"/>
                                        </p:tgtEl>
                                        <p:attrNameLst>
                                          <p:attrName>style.visibility</p:attrName>
                                        </p:attrNameLst>
                                      </p:cBhvr>
                                      <p:to>
                                        <p:strVal val="visible"/>
                                      </p:to>
                                    </p:set>
                                    <p:animEffect transition="in" filter="barn(inVertical)">
                                      <p:cBhvr>
                                        <p:cTn id="31" dur="500"/>
                                        <p:tgtEl>
                                          <p:spTgt spid="37"/>
                                        </p:tgtEl>
                                      </p:cBhvr>
                                    </p:animEffect>
                                  </p:childTnLst>
                                </p:cTn>
                              </p:par>
                              <p:par>
                                <p:cTn id="32" presetID="16" presetClass="entr" presetSubtype="21" fill="hold" grpId="0" nodeType="withEffect">
                                  <p:stCondLst>
                                    <p:cond delay="1500"/>
                                  </p:stCondLst>
                                  <p:childTnLst>
                                    <p:set>
                                      <p:cBhvr>
                                        <p:cTn id="33" dur="1" fill="hold">
                                          <p:stCondLst>
                                            <p:cond delay="0"/>
                                          </p:stCondLst>
                                        </p:cTn>
                                        <p:tgtEl>
                                          <p:spTgt spid="38"/>
                                        </p:tgtEl>
                                        <p:attrNameLst>
                                          <p:attrName>style.visibility</p:attrName>
                                        </p:attrNameLst>
                                      </p:cBhvr>
                                      <p:to>
                                        <p:strVal val="visible"/>
                                      </p:to>
                                    </p:set>
                                    <p:animEffect transition="in" filter="barn(inVertical)">
                                      <p:cBhvr>
                                        <p:cTn id="34" dur="400"/>
                                        <p:tgtEl>
                                          <p:spTgt spid="38"/>
                                        </p:tgtEl>
                                      </p:cBhvr>
                                    </p:animEffect>
                                  </p:childTnLst>
                                </p:cTn>
                              </p:par>
                              <p:par>
                                <p:cTn id="35" presetID="16" presetClass="entr" presetSubtype="21" fill="hold" grpId="0" nodeType="withEffect">
                                  <p:stCondLst>
                                    <p:cond delay="1700"/>
                                  </p:stCondLst>
                                  <p:childTnLst>
                                    <p:set>
                                      <p:cBhvr>
                                        <p:cTn id="36" dur="1" fill="hold">
                                          <p:stCondLst>
                                            <p:cond delay="0"/>
                                          </p:stCondLst>
                                        </p:cTn>
                                        <p:tgtEl>
                                          <p:spTgt spid="39"/>
                                        </p:tgtEl>
                                        <p:attrNameLst>
                                          <p:attrName>style.visibility</p:attrName>
                                        </p:attrNameLst>
                                      </p:cBhvr>
                                      <p:to>
                                        <p:strVal val="visible"/>
                                      </p:to>
                                    </p:set>
                                    <p:animEffect transition="in" filter="barn(inVertical)">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1"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0" grpId="0"/>
      <p:bldP spid="21" grpId="0"/>
      <p:bldP spid="22" grpId="0"/>
      <p:bldP spid="23" grpId="0"/>
      <p:bldP spid="24" grpId="0"/>
      <p:bldP spid="25" grpId="0" animBg="1"/>
      <p:bldP spid="30" grpId="1" animBg="1"/>
      <p:bldP spid="32" grpId="0"/>
      <p:bldP spid="35" grpId="0" animBg="1"/>
      <p:bldP spid="36" grpId="0"/>
      <p:bldP spid="37"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cxnSp>
        <p:nvCxnSpPr>
          <p:cNvPr id="8" name="直接连接符 7"/>
          <p:cNvCxnSpPr/>
          <p:nvPr/>
        </p:nvCxnSpPr>
        <p:spPr>
          <a:xfrm flipH="1">
            <a:off x="2918943" y="457535"/>
            <a:ext cx="6225059"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742945" y="191230"/>
            <a:ext cx="2448272" cy="519711"/>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71316" tIns="35658" rIns="71316" bIns="3565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cs typeface="+mn-ea"/>
              <a:sym typeface="+mn-lt"/>
            </a:endParaRPr>
          </a:p>
        </p:txBody>
      </p:sp>
      <p:sp>
        <p:nvSpPr>
          <p:cNvPr id="10" name="矩形 9"/>
          <p:cNvSpPr/>
          <p:nvPr/>
        </p:nvSpPr>
        <p:spPr>
          <a:xfrm>
            <a:off x="1259195" y="220252"/>
            <a:ext cx="1415772" cy="461665"/>
          </a:xfrm>
          <a:prstGeom prst="rect">
            <a:avLst/>
          </a:prstGeom>
        </p:spPr>
        <p:txBody>
          <a:bodyPr wrap="none">
            <a:spAutoFit/>
          </a:bodyPr>
          <a:lstStyle/>
          <a:p>
            <a:pPr defTabSz="913924"/>
            <a:r>
              <a:rPr lang="zh-CN" altLang="en-US" sz="2400" b="1" kern="0" dirty="0">
                <a:solidFill>
                  <a:srgbClr val="005A9E"/>
                </a:solidFill>
                <a:cs typeface="+mn-ea"/>
                <a:sym typeface="+mn-lt"/>
              </a:rPr>
              <a:t>方法分析</a:t>
            </a:r>
          </a:p>
        </p:txBody>
      </p:sp>
      <p:grpSp>
        <p:nvGrpSpPr>
          <p:cNvPr id="11" name="Group 17"/>
          <p:cNvGrpSpPr>
            <a:grpSpLocks noChangeAspect="1"/>
          </p:cNvGrpSpPr>
          <p:nvPr/>
        </p:nvGrpSpPr>
        <p:grpSpPr bwMode="auto">
          <a:xfrm>
            <a:off x="179512" y="212152"/>
            <a:ext cx="457188" cy="490764"/>
            <a:chOff x="231" y="1205"/>
            <a:chExt cx="640" cy="687"/>
          </a:xfrm>
          <a:solidFill>
            <a:srgbClr val="005A9E"/>
          </a:solidFill>
          <a:effectLst/>
        </p:grpSpPr>
        <p:sp>
          <p:nvSpPr>
            <p:cNvPr id="12"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42" name="TextBox 24"/>
          <p:cNvSpPr txBox="1"/>
          <p:nvPr/>
        </p:nvSpPr>
        <p:spPr>
          <a:xfrm>
            <a:off x="827583" y="1018918"/>
            <a:ext cx="6952243" cy="784830"/>
          </a:xfrm>
          <a:prstGeom prst="rect">
            <a:avLst/>
          </a:prstGeom>
          <a:noFill/>
        </p:spPr>
        <p:txBody>
          <a:bodyPr wrap="square" rtlCol="0">
            <a:spAutoFit/>
          </a:bodyPr>
          <a:lstStyle/>
          <a:p>
            <a:pPr lvl="0">
              <a:lnSpc>
                <a:spcPct val="150000"/>
              </a:lnSpc>
              <a:defRPr/>
            </a:pPr>
            <a:r>
              <a:rPr lang="zh-CN" altLang="en-US" sz="1600" b="1" kern="0" dirty="0" smtClean="0">
                <a:solidFill>
                  <a:srgbClr val="005A9E"/>
                </a:solidFill>
                <a:latin typeface="宋体" panose="02010600030101010101" pitchFamily="2" charset="-122"/>
                <a:ea typeface="宋体" panose="02010600030101010101" pitchFamily="2" charset="-122"/>
                <a:cs typeface="+mn-ea"/>
              </a:rPr>
              <a:t>无</a:t>
            </a:r>
            <a:r>
              <a:rPr lang="zh-CN" altLang="en-US" sz="1600" b="1" kern="0" dirty="0">
                <a:solidFill>
                  <a:srgbClr val="005A9E"/>
                </a:solidFill>
                <a:latin typeface="宋体" panose="02010600030101010101" pitchFamily="2" charset="-122"/>
                <a:ea typeface="宋体" panose="02010600030101010101" pitchFamily="2" charset="-122"/>
                <a:cs typeface="+mn-ea"/>
              </a:rPr>
              <a:t>监督预训练</a:t>
            </a:r>
            <a:r>
              <a:rPr lang="en-US" altLang="zh-CN" sz="1600" b="1" kern="0" dirty="0">
                <a:solidFill>
                  <a:srgbClr val="005A9E"/>
                </a:solidFill>
                <a:latin typeface="宋体" panose="02010600030101010101" pitchFamily="2" charset="-122"/>
                <a:ea typeface="宋体" panose="02010600030101010101" pitchFamily="2" charset="-122"/>
                <a:cs typeface="+mn-ea"/>
              </a:rPr>
              <a:t>(Unsupervised pre-training)</a:t>
            </a:r>
            <a:r>
              <a:rPr lang="zh-CN" altLang="en-US" sz="1600" b="1" kern="0" dirty="0" smtClean="0">
                <a:solidFill>
                  <a:srgbClr val="005A9E"/>
                </a:solidFill>
                <a:latin typeface="宋体" panose="02010600030101010101" pitchFamily="2" charset="-122"/>
                <a:ea typeface="宋体" panose="02010600030101010101" pitchFamily="2" charset="-122"/>
                <a:cs typeface="+mn-ea"/>
              </a:rPr>
              <a:t>： </a:t>
            </a:r>
            <a:endParaRPr lang="en-US" altLang="zh-CN" sz="1600" b="1" kern="0" dirty="0" smtClean="0">
              <a:solidFill>
                <a:srgbClr val="005A9E"/>
              </a:solidFill>
              <a:latin typeface="宋体" panose="02010600030101010101" pitchFamily="2" charset="-122"/>
              <a:ea typeface="宋体" panose="02010600030101010101" pitchFamily="2" charset="-122"/>
              <a:cs typeface="+mn-ea"/>
            </a:endParaRPr>
          </a:p>
          <a:p>
            <a:pPr lvl="0">
              <a:lnSpc>
                <a:spcPct val="150000"/>
              </a:lnSpc>
              <a:defRPr/>
            </a:pPr>
            <a:r>
              <a:rPr lang="zh-CN" altLang="en-US" sz="1400" kern="0" dirty="0" smtClean="0">
                <a:latin typeface="宋体" panose="02010600030101010101" pitchFamily="2" charset="-122"/>
                <a:ea typeface="宋体" panose="02010600030101010101" pitchFamily="2" charset="-122"/>
                <a:cs typeface="+mn-ea"/>
              </a:rPr>
              <a:t>预</a:t>
            </a:r>
            <a:r>
              <a:rPr lang="zh-CN" altLang="en-US" sz="1400" kern="0" dirty="0">
                <a:latin typeface="宋体" panose="02010600030101010101" pitchFamily="2" charset="-122"/>
                <a:ea typeface="宋体" panose="02010600030101010101" pitchFamily="2" charset="-122"/>
                <a:cs typeface="+mn-ea"/>
              </a:rPr>
              <a:t>训练阶段的样本不需要人工标注数据，所以就叫做无监督预</a:t>
            </a:r>
            <a:r>
              <a:rPr lang="zh-CN" altLang="en-US" sz="1400" kern="0" dirty="0" smtClean="0">
                <a:latin typeface="宋体" panose="02010600030101010101" pitchFamily="2" charset="-122"/>
                <a:ea typeface="宋体" panose="02010600030101010101" pitchFamily="2" charset="-122"/>
                <a:cs typeface="+mn-ea"/>
              </a:rPr>
              <a:t>训练</a:t>
            </a:r>
            <a:r>
              <a:rPr lang="zh-CN" altLang="en-US" sz="1400" kern="0" dirty="0" smtClean="0">
                <a:cs typeface="+mn-ea"/>
              </a:rPr>
              <a:t>。</a:t>
            </a:r>
            <a:endParaRPr lang="zh-CN" altLang="en-US" sz="1400" kern="0" dirty="0">
              <a:cs typeface="+mn-ea"/>
              <a:sym typeface="+mn-lt"/>
            </a:endParaRPr>
          </a:p>
        </p:txBody>
      </p:sp>
      <p:sp>
        <p:nvSpPr>
          <p:cNvPr id="44" name="TextBox 24"/>
          <p:cNvSpPr txBox="1"/>
          <p:nvPr/>
        </p:nvSpPr>
        <p:spPr>
          <a:xfrm>
            <a:off x="828806" y="1995686"/>
            <a:ext cx="6952243" cy="2685351"/>
          </a:xfrm>
          <a:prstGeom prst="rect">
            <a:avLst/>
          </a:prstGeom>
          <a:noFill/>
        </p:spPr>
        <p:txBody>
          <a:bodyPr wrap="square" rtlCol="0">
            <a:spAutoFit/>
          </a:bodyPr>
          <a:lstStyle/>
          <a:p>
            <a:pPr lvl="0">
              <a:lnSpc>
                <a:spcPct val="150000"/>
              </a:lnSpc>
              <a:defRPr/>
            </a:pPr>
            <a:r>
              <a:rPr lang="zh-CN" altLang="en-US" sz="1600" b="1" kern="0" dirty="0">
                <a:solidFill>
                  <a:srgbClr val="005A9E"/>
                </a:solidFill>
                <a:latin typeface="宋体" panose="02010600030101010101" pitchFamily="2" charset="-122"/>
                <a:ea typeface="宋体" panose="02010600030101010101" pitchFamily="2" charset="-122"/>
                <a:cs typeface="+mn-ea"/>
              </a:rPr>
              <a:t>有监督预训练</a:t>
            </a:r>
            <a:r>
              <a:rPr lang="en-US" altLang="zh-CN" sz="1600" b="1" kern="0" dirty="0">
                <a:solidFill>
                  <a:srgbClr val="005A9E"/>
                </a:solidFill>
                <a:latin typeface="宋体" panose="02010600030101010101" pitchFamily="2" charset="-122"/>
                <a:ea typeface="宋体" panose="02010600030101010101" pitchFamily="2" charset="-122"/>
                <a:cs typeface="+mn-ea"/>
              </a:rPr>
              <a:t>(Supervised pre-training)</a:t>
            </a:r>
            <a:r>
              <a:rPr lang="zh-CN" altLang="en-US" sz="1600" b="1" kern="0" dirty="0" smtClean="0">
                <a:solidFill>
                  <a:srgbClr val="005A9E"/>
                </a:solidFill>
                <a:latin typeface="宋体" panose="02010600030101010101" pitchFamily="2" charset="-122"/>
                <a:ea typeface="宋体" panose="02010600030101010101" pitchFamily="2" charset="-122"/>
                <a:cs typeface="+mn-ea"/>
              </a:rPr>
              <a:t>：</a:t>
            </a:r>
            <a:endParaRPr lang="en-US" altLang="zh-CN" sz="1600" b="1" kern="0" dirty="0" smtClean="0">
              <a:solidFill>
                <a:srgbClr val="005A9E"/>
              </a:solidFill>
              <a:latin typeface="宋体" panose="02010600030101010101" pitchFamily="2" charset="-122"/>
              <a:ea typeface="宋体" panose="02010600030101010101" pitchFamily="2" charset="-122"/>
              <a:cs typeface="+mn-ea"/>
            </a:endParaRPr>
          </a:p>
          <a:p>
            <a:pPr lvl="0">
              <a:lnSpc>
                <a:spcPct val="150000"/>
              </a:lnSpc>
              <a:defRPr/>
            </a:pPr>
            <a:r>
              <a:rPr lang="zh-CN" altLang="en-US" sz="1400" kern="0" dirty="0">
                <a:latin typeface="宋体" panose="02010600030101010101" pitchFamily="2" charset="-122"/>
                <a:ea typeface="宋体" panose="02010600030101010101" pitchFamily="2" charset="-122"/>
                <a:cs typeface="+mn-ea"/>
              </a:rPr>
              <a:t>所谓的有监督预训练也可以把它称之为迁移学习。比如你已经有一大堆标注好的人脸年龄分类的图片数据，训练了一个</a:t>
            </a:r>
            <a:r>
              <a:rPr lang="en-US" altLang="zh-CN" sz="1400" kern="0" dirty="0">
                <a:latin typeface="宋体" panose="02010600030101010101" pitchFamily="2" charset="-122"/>
                <a:ea typeface="宋体" panose="02010600030101010101" pitchFamily="2" charset="-122"/>
                <a:cs typeface="+mn-ea"/>
              </a:rPr>
              <a:t>CNN</a:t>
            </a:r>
            <a:r>
              <a:rPr lang="zh-CN" altLang="en-US" sz="1400" kern="0" dirty="0">
                <a:latin typeface="宋体" panose="02010600030101010101" pitchFamily="2" charset="-122"/>
                <a:ea typeface="宋体" panose="02010600030101010101" pitchFamily="2" charset="-122"/>
                <a:cs typeface="+mn-ea"/>
              </a:rPr>
              <a:t>，用于人脸的年龄识别。然后当你遇到新的项目任务时：人脸性别识别，那么这个时候你可以利用已经训练好的年龄识别</a:t>
            </a:r>
            <a:r>
              <a:rPr lang="en-US" altLang="zh-CN" sz="1400" kern="0" dirty="0">
                <a:latin typeface="宋体" panose="02010600030101010101" pitchFamily="2" charset="-122"/>
                <a:ea typeface="宋体" panose="02010600030101010101" pitchFamily="2" charset="-122"/>
                <a:cs typeface="+mn-ea"/>
              </a:rPr>
              <a:t>CNN</a:t>
            </a:r>
            <a:r>
              <a:rPr lang="zh-CN" altLang="en-US" sz="1400" kern="0" dirty="0">
                <a:latin typeface="宋体" panose="02010600030101010101" pitchFamily="2" charset="-122"/>
                <a:ea typeface="宋体" panose="02010600030101010101" pitchFamily="2" charset="-122"/>
                <a:cs typeface="+mn-ea"/>
              </a:rPr>
              <a:t>模型，去掉最后一层，然后其它的网络层参数就直接复制过来，继续进行训练，让它输出性别。这就是所谓的迁移学习，说的简单一点就是把一个任务训练好的参数，拿到另外一个任务，作为神经网络的初始参数值</a:t>
            </a:r>
            <a:r>
              <a:rPr lang="en-US" altLang="zh-CN" sz="1400" kern="0" dirty="0">
                <a:latin typeface="宋体" panose="02010600030101010101" pitchFamily="2" charset="-122"/>
                <a:ea typeface="宋体" panose="02010600030101010101" pitchFamily="2" charset="-122"/>
                <a:cs typeface="+mn-ea"/>
              </a:rPr>
              <a:t>,</a:t>
            </a:r>
            <a:r>
              <a:rPr lang="zh-CN" altLang="en-US" sz="1400" kern="0" dirty="0">
                <a:latin typeface="宋体" panose="02010600030101010101" pitchFamily="2" charset="-122"/>
                <a:ea typeface="宋体" panose="02010600030101010101" pitchFamily="2" charset="-122"/>
                <a:cs typeface="+mn-ea"/>
              </a:rPr>
              <a:t>这样相比于你直接采用随机初始化的方法，精度可以有很大的提高。</a:t>
            </a:r>
            <a:endParaRPr lang="en-US" altLang="zh-CN" sz="1400" kern="0" dirty="0">
              <a:latin typeface="宋体" panose="02010600030101010101" pitchFamily="2" charset="-122"/>
              <a:ea typeface="宋体" panose="02010600030101010101" pitchFamily="2" charset="-122"/>
              <a:cs typeface="+mn-ea"/>
            </a:endParaRPr>
          </a:p>
        </p:txBody>
      </p:sp>
      <p:sp>
        <p:nvSpPr>
          <p:cNvPr id="14" name="矩形 13"/>
          <p:cNvSpPr/>
          <p:nvPr/>
        </p:nvSpPr>
        <p:spPr>
          <a:xfrm>
            <a:off x="2267744" y="2499742"/>
            <a:ext cx="4824536" cy="156254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outerShdw blurRad="381000" dist="139700" dir="4500000" sx="96000" sy="96000" algn="ctr" rotWithShape="0">
              <a:srgbClr val="000000">
                <a:alpha val="71000"/>
              </a:srgbClr>
            </a:outerShdw>
          </a:effectLst>
        </p:spPr>
        <p:txBody>
          <a:bodyPr wrap="square" lIns="68580" tIns="34290" rIns="68580" bIns="34290">
            <a:spAutoFit/>
          </a:bodyPr>
          <a:lstStyle/>
          <a:p>
            <a:pPr>
              <a:lnSpc>
                <a:spcPct val="150000"/>
              </a:lnSpc>
            </a:pPr>
            <a:r>
              <a:rPr lang="zh-CN" altLang="en-US" sz="1100" dirty="0">
                <a:latin typeface="宋体" panose="02010600030101010101" pitchFamily="2" charset="-122"/>
                <a:ea typeface="宋体" panose="02010600030101010101" pitchFamily="2" charset="-122"/>
              </a:rPr>
              <a:t>对于目标检测问题： 图片分类标注好的训练数据非常多，但是物体检测的标注数据却很少，如何用少量的标注数据，训练高质量的模型，这就是文献最大的特点，这篇论文采用了迁移学习的思想： 先用了</a:t>
            </a:r>
            <a:r>
              <a:rPr lang="en-US" altLang="zh-CN" sz="1100" dirty="0">
                <a:latin typeface="宋体" panose="02010600030101010101" pitchFamily="2" charset="-122"/>
                <a:ea typeface="宋体" panose="02010600030101010101" pitchFamily="2" charset="-122"/>
              </a:rPr>
              <a:t>ILSVRC 2012</a:t>
            </a:r>
            <a:r>
              <a:rPr lang="zh-CN" altLang="en-US" sz="1100" dirty="0">
                <a:latin typeface="宋体" panose="02010600030101010101" pitchFamily="2" charset="-122"/>
                <a:ea typeface="宋体" panose="02010600030101010101" pitchFamily="2" charset="-122"/>
              </a:rPr>
              <a:t>这个训练数据库（这是一个图片分类训练数据库），先进行网络图片分类训练。这个数据库有大量的标注数据，共包含了</a:t>
            </a:r>
            <a:r>
              <a:rPr lang="en-US" altLang="zh-CN" sz="1100" dirty="0">
                <a:latin typeface="宋体" panose="02010600030101010101" pitchFamily="2" charset="-122"/>
                <a:ea typeface="宋体" panose="02010600030101010101" pitchFamily="2" charset="-122"/>
              </a:rPr>
              <a:t>1000</a:t>
            </a:r>
            <a:r>
              <a:rPr lang="zh-CN" altLang="en-US" sz="1100" dirty="0">
                <a:latin typeface="宋体" panose="02010600030101010101" pitchFamily="2" charset="-122"/>
                <a:ea typeface="宋体" panose="02010600030101010101" pitchFamily="2" charset="-122"/>
              </a:rPr>
              <a:t>种类别物体，因此预训练阶段</a:t>
            </a:r>
            <a:r>
              <a:rPr lang="en-US" altLang="zh-CN" sz="1100" dirty="0">
                <a:latin typeface="宋体" panose="02010600030101010101" pitchFamily="2" charset="-122"/>
                <a:ea typeface="宋体" panose="02010600030101010101" pitchFamily="2" charset="-122"/>
              </a:rPr>
              <a:t>CNN</a:t>
            </a:r>
            <a:r>
              <a:rPr lang="zh-CN" altLang="en-US" sz="1100" dirty="0">
                <a:latin typeface="宋体" panose="02010600030101010101" pitchFamily="2" charset="-122"/>
                <a:ea typeface="宋体" panose="02010600030101010101" pitchFamily="2" charset="-122"/>
              </a:rPr>
              <a:t>模型的输出是</a:t>
            </a:r>
            <a:r>
              <a:rPr lang="en-US" altLang="zh-CN" sz="1100" dirty="0">
                <a:latin typeface="宋体" panose="02010600030101010101" pitchFamily="2" charset="-122"/>
                <a:ea typeface="宋体" panose="02010600030101010101" pitchFamily="2" charset="-122"/>
              </a:rPr>
              <a:t>1000</a:t>
            </a:r>
            <a:r>
              <a:rPr lang="zh-CN" altLang="en-US" sz="1100" dirty="0">
                <a:latin typeface="宋体" panose="02010600030101010101" pitchFamily="2" charset="-122"/>
                <a:ea typeface="宋体" panose="02010600030101010101" pitchFamily="2" charset="-122"/>
              </a:rPr>
              <a:t>个神经元。</a:t>
            </a:r>
          </a:p>
        </p:txBody>
      </p:sp>
    </p:spTree>
    <p:extLst>
      <p:ext uri="{BB962C8B-B14F-4D97-AF65-F5344CB8AC3E}">
        <p14:creationId xmlns:p14="http://schemas.microsoft.com/office/powerpoint/2010/main" val="1059348098"/>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a:xfrm flipH="1">
            <a:off x="2918943" y="457535"/>
            <a:ext cx="6225059" cy="0"/>
          </a:xfrm>
          <a:prstGeom prst="line">
            <a:avLst/>
          </a:prstGeom>
          <a:ln w="285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圆角矩形 8"/>
          <p:cNvSpPr/>
          <p:nvPr/>
        </p:nvSpPr>
        <p:spPr>
          <a:xfrm>
            <a:off x="742945" y="191230"/>
            <a:ext cx="2448272" cy="519711"/>
          </a:xfrm>
          <a:prstGeom prst="roundRect">
            <a:avLst/>
          </a:prstGeom>
          <a:gradFill flip="none" rotWithShape="1">
            <a:gsLst>
              <a:gs pos="0">
                <a:srgbClr val="F0F0F0"/>
              </a:gs>
              <a:gs pos="100000">
                <a:srgbClr val="F1F1F1"/>
              </a:gs>
            </a:gsLst>
            <a:lin ang="2700000" scaled="1"/>
            <a:tileRect/>
          </a:gradFill>
          <a:ln w="38100" cap="flat" cmpd="sng" algn="ctr">
            <a:gradFill flip="none" rotWithShape="1">
              <a:gsLst>
                <a:gs pos="100000">
                  <a:srgbClr val="FFFFFF"/>
                </a:gs>
                <a:gs pos="0">
                  <a:srgbClr val="CECED0"/>
                </a:gs>
              </a:gsLst>
              <a:lin ang="18900000" scaled="0"/>
              <a:tileRect/>
            </a:gradFill>
            <a:prstDash val="solid"/>
          </a:ln>
          <a:effectLst>
            <a:outerShdw blurRad="203200" dist="88900" dir="8100000" sx="102000" sy="102000" algn="tr" rotWithShape="0">
              <a:prstClr val="black">
                <a:alpha val="30000"/>
              </a:prstClr>
            </a:outerShdw>
          </a:effectLst>
        </p:spPr>
        <p:txBody>
          <a:bodyPr lIns="71316" tIns="35658" rIns="71316" bIns="35658"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black"/>
              </a:solidFill>
              <a:effectLst/>
              <a:uLnTx/>
              <a:uFillTx/>
              <a:cs typeface="+mn-ea"/>
              <a:sym typeface="+mn-lt"/>
            </a:endParaRPr>
          </a:p>
        </p:txBody>
      </p:sp>
      <p:sp>
        <p:nvSpPr>
          <p:cNvPr id="10" name="矩形 9"/>
          <p:cNvSpPr/>
          <p:nvPr/>
        </p:nvSpPr>
        <p:spPr>
          <a:xfrm>
            <a:off x="1296075" y="220252"/>
            <a:ext cx="1415772" cy="461665"/>
          </a:xfrm>
          <a:prstGeom prst="rect">
            <a:avLst/>
          </a:prstGeom>
        </p:spPr>
        <p:txBody>
          <a:bodyPr wrap="none">
            <a:spAutoFit/>
          </a:bodyPr>
          <a:lstStyle/>
          <a:p>
            <a:pPr defTabSz="913924"/>
            <a:r>
              <a:rPr lang="zh-CN" altLang="en-US" sz="2400" b="1" kern="0" dirty="0">
                <a:solidFill>
                  <a:srgbClr val="005A9E"/>
                </a:solidFill>
                <a:cs typeface="+mn-ea"/>
                <a:sym typeface="+mn-lt"/>
              </a:rPr>
              <a:t>方法分析</a:t>
            </a:r>
          </a:p>
        </p:txBody>
      </p:sp>
      <p:grpSp>
        <p:nvGrpSpPr>
          <p:cNvPr id="11" name="Group 17"/>
          <p:cNvGrpSpPr>
            <a:grpSpLocks noChangeAspect="1"/>
          </p:cNvGrpSpPr>
          <p:nvPr/>
        </p:nvGrpSpPr>
        <p:grpSpPr bwMode="auto">
          <a:xfrm>
            <a:off x="179512" y="212152"/>
            <a:ext cx="457188" cy="490764"/>
            <a:chOff x="231" y="1205"/>
            <a:chExt cx="640" cy="687"/>
          </a:xfrm>
          <a:solidFill>
            <a:srgbClr val="005A9E"/>
          </a:solidFill>
          <a:effectLst/>
        </p:grpSpPr>
        <p:sp>
          <p:nvSpPr>
            <p:cNvPr id="12"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3"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38" name="TextBox 24"/>
          <p:cNvSpPr txBox="1"/>
          <p:nvPr/>
        </p:nvSpPr>
        <p:spPr>
          <a:xfrm>
            <a:off x="827583" y="905120"/>
            <a:ext cx="1635384" cy="338554"/>
          </a:xfrm>
          <a:prstGeom prst="rect">
            <a:avLst/>
          </a:prstGeom>
          <a:noFill/>
        </p:spPr>
        <p:txBody>
          <a:bodyPr wrap="none" rtlCol="0">
            <a:spAutoFit/>
          </a:bodyPr>
          <a:lstStyle/>
          <a:p>
            <a:pPr lvl="0">
              <a:defRPr/>
            </a:pPr>
            <a:r>
              <a:rPr lang="zh-CN" altLang="en-US" sz="1600" b="1" kern="0" dirty="0">
                <a:solidFill>
                  <a:srgbClr val="005A9E"/>
                </a:solidFill>
                <a:latin typeface="宋体" panose="02010600030101010101" pitchFamily="2" charset="-122"/>
                <a:ea typeface="宋体" panose="02010600030101010101" pitchFamily="2" charset="-122"/>
                <a:cs typeface="+mn-ea"/>
              </a:rPr>
              <a:t>重叠度（</a:t>
            </a:r>
            <a:r>
              <a:rPr lang="en-US" altLang="zh-CN" sz="1600" b="1" kern="0" dirty="0">
                <a:solidFill>
                  <a:srgbClr val="005A9E"/>
                </a:solidFill>
                <a:latin typeface="宋体" panose="02010600030101010101" pitchFamily="2" charset="-122"/>
                <a:ea typeface="宋体" panose="02010600030101010101" pitchFamily="2" charset="-122"/>
                <a:cs typeface="+mn-ea"/>
              </a:rPr>
              <a:t>IOU</a:t>
            </a:r>
            <a:r>
              <a:rPr lang="zh-CN" altLang="en-US" sz="1600" b="1" kern="0" dirty="0">
                <a:solidFill>
                  <a:srgbClr val="005A9E"/>
                </a:solidFill>
                <a:latin typeface="宋体" panose="02010600030101010101" pitchFamily="2" charset="-122"/>
                <a:ea typeface="宋体" panose="02010600030101010101" pitchFamily="2" charset="-122"/>
                <a:cs typeface="+mn-ea"/>
              </a:rPr>
              <a:t>）</a:t>
            </a:r>
            <a:r>
              <a:rPr lang="en-US" altLang="zh-CN" sz="1600" b="1" kern="0" dirty="0">
                <a:solidFill>
                  <a:srgbClr val="005A9E"/>
                </a:solidFill>
                <a:latin typeface="宋体" panose="02010600030101010101" pitchFamily="2" charset="-122"/>
                <a:ea typeface="宋体" panose="02010600030101010101" pitchFamily="2" charset="-122"/>
                <a:cs typeface="+mn-ea"/>
              </a:rPr>
              <a:t>:</a:t>
            </a:r>
            <a:endParaRPr lang="zh-CN" altLang="en-US" sz="1600" b="1" kern="0" dirty="0">
              <a:solidFill>
                <a:srgbClr val="005A9E"/>
              </a:solidFill>
              <a:latin typeface="宋体" panose="02010600030101010101" pitchFamily="2" charset="-122"/>
              <a:ea typeface="宋体" panose="02010600030101010101" pitchFamily="2" charset="-122"/>
              <a:cs typeface="+mn-ea"/>
              <a:sym typeface="+mn-lt"/>
            </a:endParaRPr>
          </a:p>
        </p:txBody>
      </p:sp>
      <p:sp>
        <p:nvSpPr>
          <p:cNvPr id="42" name="TextBox 24"/>
          <p:cNvSpPr txBox="1"/>
          <p:nvPr/>
        </p:nvSpPr>
        <p:spPr>
          <a:xfrm>
            <a:off x="839009" y="1302917"/>
            <a:ext cx="3744417" cy="1334533"/>
          </a:xfrm>
          <a:prstGeom prst="rect">
            <a:avLst/>
          </a:prstGeom>
          <a:noFill/>
        </p:spPr>
        <p:txBody>
          <a:bodyPr wrap="square" rtlCol="0">
            <a:spAutoFit/>
          </a:bodyPr>
          <a:lstStyle/>
          <a:p>
            <a:pPr lvl="0">
              <a:lnSpc>
                <a:spcPct val="150000"/>
              </a:lnSpc>
              <a:defRPr/>
            </a:pPr>
            <a:r>
              <a:rPr lang="zh-CN" altLang="en-US" sz="1400" kern="0" dirty="0">
                <a:latin typeface="宋体" panose="02010600030101010101" pitchFamily="2" charset="-122"/>
                <a:ea typeface="宋体" panose="02010600030101010101" pitchFamily="2" charset="-122"/>
                <a:cs typeface="+mn-ea"/>
              </a:rPr>
              <a:t>物体检测需要定位出物体的</a:t>
            </a:r>
            <a:r>
              <a:rPr lang="en-US" altLang="zh-CN" sz="1400" kern="0" dirty="0">
                <a:latin typeface="宋体" panose="02010600030101010101" pitchFamily="2" charset="-122"/>
                <a:ea typeface="宋体" panose="02010600030101010101" pitchFamily="2" charset="-122"/>
                <a:cs typeface="+mn-ea"/>
              </a:rPr>
              <a:t>bounding box</a:t>
            </a:r>
            <a:r>
              <a:rPr lang="zh-CN" altLang="en-US" sz="1400" kern="0" dirty="0">
                <a:latin typeface="宋体" panose="02010600030101010101" pitchFamily="2" charset="-122"/>
                <a:ea typeface="宋体" panose="02010600030101010101" pitchFamily="2" charset="-122"/>
                <a:cs typeface="+mn-ea"/>
              </a:rPr>
              <a:t>，就</a:t>
            </a:r>
            <a:r>
              <a:rPr lang="zh-CN" altLang="en-US" sz="1400" kern="0" dirty="0" smtClean="0">
                <a:latin typeface="宋体" panose="02010600030101010101" pitchFamily="2" charset="-122"/>
                <a:ea typeface="宋体" panose="02010600030101010101" pitchFamily="2" charset="-122"/>
                <a:cs typeface="+mn-ea"/>
              </a:rPr>
              <a:t>像右边的</a:t>
            </a:r>
            <a:r>
              <a:rPr lang="zh-CN" altLang="en-US" sz="1400" kern="0" dirty="0">
                <a:latin typeface="宋体" panose="02010600030101010101" pitchFamily="2" charset="-122"/>
                <a:ea typeface="宋体" panose="02010600030101010101" pitchFamily="2" charset="-122"/>
                <a:cs typeface="+mn-ea"/>
              </a:rPr>
              <a:t>图片一样，我们不仅要定位出车辆的</a:t>
            </a:r>
            <a:r>
              <a:rPr lang="en-US" altLang="zh-CN" sz="1400" kern="0" dirty="0">
                <a:latin typeface="宋体" panose="02010600030101010101" pitchFamily="2" charset="-122"/>
                <a:ea typeface="宋体" panose="02010600030101010101" pitchFamily="2" charset="-122"/>
                <a:cs typeface="+mn-ea"/>
              </a:rPr>
              <a:t>bounding box </a:t>
            </a:r>
            <a:r>
              <a:rPr lang="zh-CN" altLang="en-US" sz="1400" kern="0" dirty="0">
                <a:latin typeface="宋体" panose="02010600030101010101" pitchFamily="2" charset="-122"/>
                <a:ea typeface="宋体" panose="02010600030101010101" pitchFamily="2" charset="-122"/>
                <a:cs typeface="+mn-ea"/>
              </a:rPr>
              <a:t>我们还要识别出</a:t>
            </a:r>
            <a:r>
              <a:rPr lang="en-US" altLang="zh-CN" sz="1400" kern="0" dirty="0">
                <a:latin typeface="宋体" panose="02010600030101010101" pitchFamily="2" charset="-122"/>
                <a:ea typeface="宋体" panose="02010600030101010101" pitchFamily="2" charset="-122"/>
                <a:cs typeface="+mn-ea"/>
              </a:rPr>
              <a:t>bounding box </a:t>
            </a:r>
            <a:r>
              <a:rPr lang="zh-CN" altLang="en-US" sz="1400" kern="0" dirty="0">
                <a:latin typeface="宋体" panose="02010600030101010101" pitchFamily="2" charset="-122"/>
                <a:ea typeface="宋体" panose="02010600030101010101" pitchFamily="2" charset="-122"/>
                <a:cs typeface="+mn-ea"/>
              </a:rPr>
              <a:t>里面的物体就是车辆。</a:t>
            </a:r>
            <a:endParaRPr lang="zh-CN" altLang="en-US" sz="1400" kern="0" dirty="0">
              <a:latin typeface="宋体" panose="02010600030101010101" pitchFamily="2" charset="-122"/>
              <a:ea typeface="宋体" panose="02010600030101010101" pitchFamily="2" charset="-122"/>
              <a:cs typeface="+mn-ea"/>
              <a:sym typeface="+mn-lt"/>
            </a:endParaRPr>
          </a:p>
        </p:txBody>
      </p:sp>
      <p:sp>
        <p:nvSpPr>
          <p:cNvPr id="44" name="TextBox 24"/>
          <p:cNvSpPr txBox="1"/>
          <p:nvPr/>
        </p:nvSpPr>
        <p:spPr>
          <a:xfrm>
            <a:off x="5148064" y="4401668"/>
            <a:ext cx="3384376" cy="600164"/>
          </a:xfrm>
          <a:prstGeom prst="rect">
            <a:avLst/>
          </a:prstGeom>
          <a:noFill/>
        </p:spPr>
        <p:txBody>
          <a:bodyPr wrap="square" rtlCol="0">
            <a:spAutoFit/>
          </a:bodyPr>
          <a:lstStyle/>
          <a:p>
            <a:pPr algn="ctr">
              <a:lnSpc>
                <a:spcPct val="150000"/>
              </a:lnSpc>
              <a:defRPr/>
            </a:pPr>
            <a:r>
              <a:rPr lang="en-US" altLang="zh-CN" sz="1100" dirty="0" err="1">
                <a:solidFill>
                  <a:schemeClr val="bg1">
                    <a:lumMod val="50000"/>
                  </a:schemeClr>
                </a:solidFill>
                <a:latin typeface="宋体" panose="02010600030101010101" pitchFamily="2" charset="-122"/>
                <a:ea typeface="宋体" panose="02010600030101010101" pitchFamily="2" charset="-122"/>
              </a:rPr>
              <a:t>IoU</a:t>
            </a:r>
            <a:r>
              <a:rPr lang="zh-CN" altLang="en-US" sz="1100" dirty="0">
                <a:solidFill>
                  <a:schemeClr val="bg1">
                    <a:lumMod val="50000"/>
                  </a:schemeClr>
                </a:solidFill>
                <a:latin typeface="宋体" panose="02010600030101010101" pitchFamily="2" charset="-122"/>
                <a:ea typeface="宋体" panose="02010600030101010101" pitchFamily="2" charset="-122"/>
              </a:rPr>
              <a:t>即表示</a:t>
            </a:r>
            <a:r>
              <a:rPr lang="en-US" altLang="zh-CN" sz="1100" dirty="0">
                <a:solidFill>
                  <a:schemeClr val="bg1">
                    <a:lumMod val="50000"/>
                  </a:schemeClr>
                </a:solidFill>
                <a:latin typeface="宋体" panose="02010600030101010101" pitchFamily="2" charset="-122"/>
                <a:ea typeface="宋体" panose="02010600030101010101" pitchFamily="2" charset="-122"/>
              </a:rPr>
              <a:t>(A∩B)/(A∪B)</a:t>
            </a:r>
          </a:p>
          <a:p>
            <a:pPr lvl="0">
              <a:lnSpc>
                <a:spcPct val="150000"/>
              </a:lnSpc>
              <a:defRPr/>
            </a:pPr>
            <a:r>
              <a:rPr lang="zh-CN" altLang="en-US" sz="1100" dirty="0">
                <a:solidFill>
                  <a:schemeClr val="bg1">
                    <a:lumMod val="50000"/>
                  </a:schemeClr>
                </a:solidFill>
                <a:latin typeface="宋体" panose="02010600030101010101" pitchFamily="2" charset="-122"/>
                <a:ea typeface="宋体" panose="02010600030101010101" pitchFamily="2" charset="-122"/>
              </a:rPr>
              <a:t>就是矩形框</a:t>
            </a:r>
            <a:r>
              <a:rPr lang="en-US" altLang="zh-CN" sz="1100" dirty="0">
                <a:solidFill>
                  <a:schemeClr val="bg1">
                    <a:lumMod val="50000"/>
                  </a:schemeClr>
                </a:solidFill>
                <a:latin typeface="宋体" panose="02010600030101010101" pitchFamily="2" charset="-122"/>
                <a:ea typeface="宋体" panose="02010600030101010101" pitchFamily="2" charset="-122"/>
              </a:rPr>
              <a:t>A</a:t>
            </a:r>
            <a:r>
              <a:rPr lang="zh-CN" altLang="en-US" sz="1100" dirty="0">
                <a:solidFill>
                  <a:schemeClr val="bg1">
                    <a:lumMod val="50000"/>
                  </a:schemeClr>
                </a:solidFill>
                <a:latin typeface="宋体" panose="02010600030101010101" pitchFamily="2" charset="-122"/>
                <a:ea typeface="宋体" panose="02010600030101010101" pitchFamily="2" charset="-122"/>
              </a:rPr>
              <a:t>、</a:t>
            </a:r>
            <a:r>
              <a:rPr lang="en-US" altLang="zh-CN" sz="1100" dirty="0">
                <a:solidFill>
                  <a:schemeClr val="bg1">
                    <a:lumMod val="50000"/>
                  </a:schemeClr>
                </a:solidFill>
                <a:latin typeface="宋体" panose="02010600030101010101" pitchFamily="2" charset="-122"/>
                <a:ea typeface="宋体" panose="02010600030101010101" pitchFamily="2" charset="-122"/>
              </a:rPr>
              <a:t>B</a:t>
            </a:r>
            <a:r>
              <a:rPr lang="zh-CN" altLang="en-US" sz="1100" dirty="0">
                <a:solidFill>
                  <a:schemeClr val="bg1">
                    <a:lumMod val="50000"/>
                  </a:schemeClr>
                </a:solidFill>
                <a:latin typeface="宋体" panose="02010600030101010101" pitchFamily="2" charset="-122"/>
                <a:ea typeface="宋体" panose="02010600030101010101" pitchFamily="2" charset="-122"/>
              </a:rPr>
              <a:t>的重叠面积占</a:t>
            </a:r>
            <a:r>
              <a:rPr lang="en-US" altLang="zh-CN" sz="1100" dirty="0">
                <a:solidFill>
                  <a:schemeClr val="bg1">
                    <a:lumMod val="50000"/>
                  </a:schemeClr>
                </a:solidFill>
                <a:latin typeface="宋体" panose="02010600030101010101" pitchFamily="2" charset="-122"/>
                <a:ea typeface="宋体" panose="02010600030101010101" pitchFamily="2" charset="-122"/>
              </a:rPr>
              <a:t>A</a:t>
            </a:r>
            <a:r>
              <a:rPr lang="zh-CN" altLang="en-US" sz="1100" dirty="0">
                <a:solidFill>
                  <a:schemeClr val="bg1">
                    <a:lumMod val="50000"/>
                  </a:schemeClr>
                </a:solidFill>
                <a:latin typeface="宋体" panose="02010600030101010101" pitchFamily="2" charset="-122"/>
                <a:ea typeface="宋体" panose="02010600030101010101" pitchFamily="2" charset="-122"/>
              </a:rPr>
              <a:t>、</a:t>
            </a:r>
            <a:r>
              <a:rPr lang="en-US" altLang="zh-CN" sz="1100" dirty="0">
                <a:solidFill>
                  <a:schemeClr val="bg1">
                    <a:lumMod val="50000"/>
                  </a:schemeClr>
                </a:solidFill>
                <a:latin typeface="宋体" panose="02010600030101010101" pitchFamily="2" charset="-122"/>
                <a:ea typeface="宋体" panose="02010600030101010101" pitchFamily="2" charset="-122"/>
              </a:rPr>
              <a:t>B</a:t>
            </a:r>
            <a:r>
              <a:rPr lang="zh-CN" altLang="en-US" sz="1100" dirty="0">
                <a:solidFill>
                  <a:schemeClr val="bg1">
                    <a:lumMod val="50000"/>
                  </a:schemeClr>
                </a:solidFill>
                <a:latin typeface="宋体" panose="02010600030101010101" pitchFamily="2" charset="-122"/>
                <a:ea typeface="宋体" panose="02010600030101010101" pitchFamily="2" charset="-122"/>
              </a:rPr>
              <a:t>并集的面积比例。</a:t>
            </a:r>
            <a:endParaRPr lang="zh-CN" altLang="en-US" sz="1100" dirty="0">
              <a:solidFill>
                <a:schemeClr val="bg1">
                  <a:lumMod val="50000"/>
                </a:schemeClr>
              </a:solidFill>
              <a:latin typeface="宋体" panose="02010600030101010101" pitchFamily="2" charset="-122"/>
              <a:ea typeface="宋体" panose="02010600030101010101" pitchFamily="2" charset="-122"/>
              <a:sym typeface="+mn-lt"/>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1131590"/>
            <a:ext cx="1890183" cy="1391744"/>
          </a:xfrm>
          <a:prstGeom prst="rect">
            <a:avLst/>
          </a:prstGeom>
          <a:ln>
            <a:noFill/>
          </a:ln>
          <a:effectLst>
            <a:outerShdw blurRad="190500" algn="tl" rotWithShape="0">
              <a:srgbClr val="000000">
                <a:alpha val="70000"/>
              </a:srgbClr>
            </a:outerShdw>
          </a:effectLst>
        </p:spPr>
      </p:pic>
      <p:pic>
        <p:nvPicPr>
          <p:cNvPr id="4" name="图片 3"/>
          <p:cNvPicPr>
            <a:picLocks noChangeAspect="1"/>
          </p:cNvPicPr>
          <p:nvPr/>
        </p:nvPicPr>
        <p:blipFill>
          <a:blip r:embed="rId3"/>
          <a:stretch>
            <a:fillRect/>
          </a:stretch>
        </p:blipFill>
        <p:spPr>
          <a:xfrm>
            <a:off x="5647105" y="3003798"/>
            <a:ext cx="2188243" cy="1217488"/>
          </a:xfrm>
          <a:prstGeom prst="rect">
            <a:avLst/>
          </a:prstGeom>
          <a:ln>
            <a:noFill/>
          </a:ln>
          <a:effectLst>
            <a:outerShdw blurRad="190500" algn="tl" rotWithShape="0">
              <a:srgbClr val="000000">
                <a:alpha val="70000"/>
              </a:srgbClr>
            </a:outerShdw>
          </a:effectLst>
        </p:spPr>
      </p:pic>
      <p:sp>
        <p:nvSpPr>
          <p:cNvPr id="5" name="矩形 4"/>
          <p:cNvSpPr/>
          <p:nvPr/>
        </p:nvSpPr>
        <p:spPr>
          <a:xfrm>
            <a:off x="827583" y="2859782"/>
            <a:ext cx="3744417" cy="1708160"/>
          </a:xfrm>
          <a:prstGeom prst="rect">
            <a:avLst/>
          </a:prstGeom>
        </p:spPr>
        <p:txBody>
          <a:bodyPr wrap="square">
            <a:spAutoFit/>
          </a:bodyPr>
          <a:lstStyle/>
          <a:p>
            <a:pPr>
              <a:lnSpc>
                <a:spcPct val="150000"/>
              </a:lnSpc>
              <a:defRPr/>
            </a:pPr>
            <a:r>
              <a:rPr lang="zh-CN" altLang="en-US" sz="1400" kern="0" dirty="0">
                <a:latin typeface="宋体" panose="02010600030101010101" pitchFamily="2" charset="-122"/>
                <a:ea typeface="宋体" panose="02010600030101010101" pitchFamily="2" charset="-122"/>
                <a:cs typeface="+mn-ea"/>
              </a:rPr>
              <a:t>对于</a:t>
            </a:r>
            <a:r>
              <a:rPr lang="en-US" altLang="zh-CN" sz="1400" kern="0" dirty="0">
                <a:latin typeface="宋体" panose="02010600030101010101" pitchFamily="2" charset="-122"/>
                <a:ea typeface="宋体" panose="02010600030101010101" pitchFamily="2" charset="-122"/>
                <a:cs typeface="+mn-ea"/>
              </a:rPr>
              <a:t>bounding box</a:t>
            </a:r>
            <a:r>
              <a:rPr lang="zh-CN" altLang="en-US" sz="1400" kern="0" dirty="0">
                <a:latin typeface="宋体" panose="02010600030101010101" pitchFamily="2" charset="-122"/>
                <a:ea typeface="宋体" panose="02010600030101010101" pitchFamily="2" charset="-122"/>
                <a:cs typeface="+mn-ea"/>
              </a:rPr>
              <a:t>的定位精度，有一个很重要的概念： 因为我们算法不可能百分百跟人工标注的数据完全匹配，因此就存在一个定位精度评价公式：</a:t>
            </a:r>
            <a:r>
              <a:rPr lang="en-US" altLang="zh-CN" sz="1400" kern="0" dirty="0">
                <a:latin typeface="宋体" panose="02010600030101010101" pitchFamily="2" charset="-122"/>
                <a:ea typeface="宋体" panose="02010600030101010101" pitchFamily="2" charset="-122"/>
                <a:cs typeface="+mn-ea"/>
              </a:rPr>
              <a:t>IOU</a:t>
            </a:r>
            <a:r>
              <a:rPr lang="zh-CN" altLang="en-US" sz="1400" kern="0" dirty="0">
                <a:latin typeface="宋体" panose="02010600030101010101" pitchFamily="2" charset="-122"/>
                <a:ea typeface="宋体" panose="02010600030101010101" pitchFamily="2" charset="-122"/>
                <a:cs typeface="+mn-ea"/>
              </a:rPr>
              <a:t>。 它定义了两个</a:t>
            </a:r>
            <a:r>
              <a:rPr lang="en-US" altLang="zh-CN" sz="1400" kern="0" dirty="0">
                <a:latin typeface="宋体" panose="02010600030101010101" pitchFamily="2" charset="-122"/>
                <a:ea typeface="宋体" panose="02010600030101010101" pitchFamily="2" charset="-122"/>
                <a:cs typeface="+mn-ea"/>
              </a:rPr>
              <a:t>bounding box</a:t>
            </a:r>
            <a:r>
              <a:rPr lang="zh-CN" altLang="en-US" sz="1400" kern="0" dirty="0">
                <a:latin typeface="宋体" panose="02010600030101010101" pitchFamily="2" charset="-122"/>
                <a:ea typeface="宋体" panose="02010600030101010101" pitchFamily="2" charset="-122"/>
                <a:cs typeface="+mn-ea"/>
              </a:rPr>
              <a:t>的重叠度，</a:t>
            </a:r>
            <a:r>
              <a:rPr lang="zh-CN" altLang="en-US" sz="1400" kern="0" dirty="0" smtClean="0">
                <a:latin typeface="宋体" panose="02010600030101010101" pitchFamily="2" charset="-122"/>
                <a:ea typeface="宋体" panose="02010600030101010101" pitchFamily="2" charset="-122"/>
                <a:cs typeface="+mn-ea"/>
              </a:rPr>
              <a:t>如右图</a:t>
            </a:r>
            <a:r>
              <a:rPr lang="zh-CN" altLang="en-US" sz="1400" kern="0" dirty="0">
                <a:latin typeface="宋体" panose="02010600030101010101" pitchFamily="2" charset="-122"/>
                <a:ea typeface="宋体" panose="02010600030101010101" pitchFamily="2" charset="-122"/>
                <a:cs typeface="+mn-ea"/>
              </a:rPr>
              <a:t>所</a:t>
            </a:r>
            <a:r>
              <a:rPr lang="zh-CN" altLang="en-US" sz="1400" kern="0" dirty="0" smtClean="0">
                <a:latin typeface="宋体" panose="02010600030101010101" pitchFamily="2" charset="-122"/>
                <a:ea typeface="宋体" panose="02010600030101010101" pitchFamily="2" charset="-122"/>
                <a:cs typeface="+mn-ea"/>
              </a:rPr>
              <a:t>示：</a:t>
            </a:r>
            <a:endParaRPr lang="zh-CN" altLang="en-US" sz="1400" kern="0" dirty="0">
              <a:latin typeface="宋体" panose="02010600030101010101" pitchFamily="2" charset="-122"/>
              <a:ea typeface="宋体" panose="02010600030101010101" pitchFamily="2" charset="-122"/>
              <a:cs typeface="+mn-ea"/>
            </a:endParaRPr>
          </a:p>
        </p:txBody>
      </p:sp>
    </p:spTree>
    <p:extLst>
      <p:ext uri="{BB962C8B-B14F-4D97-AF65-F5344CB8AC3E}">
        <p14:creationId xmlns:p14="http://schemas.microsoft.com/office/powerpoint/2010/main" val="3587185070"/>
      </p:ext>
    </p:extLst>
  </p:cSld>
  <p:clrMapOvr>
    <a:masterClrMapping/>
  </p:clrMapOvr>
  <mc:AlternateContent xmlns:mc="http://schemas.openxmlformats.org/markup-compatibility/2006" xmlns:p14="http://schemas.microsoft.com/office/powerpoint/2010/main">
    <mc:Choice Requires="p14">
      <p:transition spd="slow" p14:dur="1100" advTm="35000">
        <p14:prism/>
      </p:transition>
    </mc:Choice>
    <mc:Fallback xmlns="">
      <p:transition spd="slow" advTm="35000">
        <p:fade/>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1511</TotalTime>
  <Words>2848</Words>
  <Application>Microsoft Office PowerPoint</Application>
  <PresentationFormat>全屏显示(16:9)</PresentationFormat>
  <Paragraphs>137</Paragraphs>
  <Slides>23</Slides>
  <Notes>2</Notes>
  <HiddenSlides>0</HiddenSlides>
  <MMClips>2</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23</vt:i4>
      </vt:variant>
    </vt:vector>
  </HeadingPairs>
  <TitlesOfParts>
    <vt:vector size="29" baseType="lpstr">
      <vt:lpstr>-apple-system</vt:lpstr>
      <vt:lpstr>宋体</vt:lpstr>
      <vt:lpstr>微软雅黑</vt:lpstr>
      <vt:lpstr>Arial</vt:lpstr>
      <vt:lpstr>Calibri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cao lei</cp:lastModifiedBy>
  <cp:revision>125</cp:revision>
  <dcterms:created xsi:type="dcterms:W3CDTF">2016-05-24T04:26:47Z</dcterms:created>
  <dcterms:modified xsi:type="dcterms:W3CDTF">2019-11-08T05:19:08Z</dcterms:modified>
</cp:coreProperties>
</file>