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9"/>
  </p:notesMasterIdLst>
  <p:sldIdLst>
    <p:sldId id="282" r:id="rId3"/>
    <p:sldId id="284" r:id="rId4"/>
    <p:sldId id="285" r:id="rId5"/>
    <p:sldId id="286" r:id="rId6"/>
    <p:sldId id="280" r:id="rId7"/>
    <p:sldId id="28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88" autoAdjust="0"/>
  </p:normalViewPr>
  <p:slideViewPr>
    <p:cSldViewPr snapToGrid="0">
      <p:cViewPr>
        <p:scale>
          <a:sx n="75" d="100"/>
          <a:sy n="75" d="100"/>
        </p:scale>
        <p:origin x="183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B8525-4A0C-4D18-9341-B439118DC1A5}"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3B928-7A47-4D3C-849B-17AAE009538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222222"/>
                </a:solidFill>
                <a:effectLst/>
                <a:latin typeface="-apple-system"/>
              </a:rPr>
              <a:t>ATT&amp;CK</a:t>
            </a:r>
            <a:r>
              <a:rPr lang="zh-CN" altLang="en-US" b="1" i="0" dirty="0">
                <a:solidFill>
                  <a:srgbClr val="222222"/>
                </a:solidFill>
                <a:effectLst/>
                <a:latin typeface="-apple-system"/>
              </a:rPr>
              <a:t>简介：</a:t>
            </a:r>
            <a:r>
              <a:rPr lang="en-US" altLang="zh-CN" b="0" i="0" dirty="0">
                <a:solidFill>
                  <a:srgbClr val="222222"/>
                </a:solidFill>
                <a:effectLst/>
                <a:latin typeface="-apple-system"/>
              </a:rPr>
              <a:t>ATT&amp;CK</a:t>
            </a:r>
            <a:r>
              <a:rPr lang="zh-CN" altLang="en-US" b="0" i="0" dirty="0">
                <a:solidFill>
                  <a:srgbClr val="222222"/>
                </a:solidFill>
                <a:effectLst/>
                <a:latin typeface="-apple-system"/>
              </a:rPr>
              <a:t>是美国研究机构</a:t>
            </a:r>
            <a:r>
              <a:rPr lang="en-US" altLang="zh-CN" b="0" i="0" dirty="0">
                <a:solidFill>
                  <a:srgbClr val="222222"/>
                </a:solidFill>
                <a:effectLst/>
                <a:latin typeface="-apple-system"/>
              </a:rPr>
              <a:t>MITRE</a:t>
            </a:r>
            <a:r>
              <a:rPr lang="zh-CN" altLang="en-US" b="0" i="0" dirty="0">
                <a:solidFill>
                  <a:srgbClr val="222222"/>
                </a:solidFill>
                <a:effectLst/>
                <a:latin typeface="-apple-system"/>
              </a:rPr>
              <a:t>于</a:t>
            </a:r>
            <a:r>
              <a:rPr lang="en-US" altLang="zh-CN" b="0" i="0" dirty="0">
                <a:solidFill>
                  <a:srgbClr val="222222"/>
                </a:solidFill>
                <a:effectLst/>
                <a:latin typeface="-apple-system"/>
              </a:rPr>
              <a:t>2014</a:t>
            </a:r>
            <a:r>
              <a:rPr lang="zh-CN" altLang="en-US" b="0" i="0" dirty="0">
                <a:solidFill>
                  <a:srgbClr val="222222"/>
                </a:solidFill>
                <a:effectLst/>
                <a:latin typeface="-apple-system"/>
              </a:rPr>
              <a:t>年推出的新型攻击框架。</a:t>
            </a:r>
            <a:r>
              <a:rPr lang="en-US" altLang="zh-CN" b="0" i="0" dirty="0">
                <a:solidFill>
                  <a:srgbClr val="222222"/>
                </a:solidFill>
                <a:effectLst/>
                <a:latin typeface="-apple-system"/>
              </a:rPr>
              <a:t>ATT&amp;CK</a:t>
            </a:r>
            <a:r>
              <a:rPr lang="zh-CN" altLang="en-US" b="0" i="0" dirty="0">
                <a:solidFill>
                  <a:srgbClr val="222222"/>
                </a:solidFill>
                <a:effectLst/>
                <a:latin typeface="-apple-system"/>
              </a:rPr>
              <a:t>将已知攻击者的行为汇总成一种包含战术和技术的结构化列表，由于此列表相当全面的呈现了攻击者再攻击网络时所采用的行为，因此对于各种进攻性和防御性考量机制十分有用。</a:t>
            </a:r>
            <a:r>
              <a:rPr lang="zh-CN" altLang="en-US" b="0" i="0" dirty="0">
                <a:effectLst/>
                <a:latin typeface="Helvetica Neue"/>
              </a:rPr>
              <a:t>简单来说，</a:t>
            </a:r>
            <a:r>
              <a:rPr lang="en-US" altLang="zh-CN" b="0" i="0" dirty="0">
                <a:effectLst/>
                <a:latin typeface="Helvetica Neue"/>
              </a:rPr>
              <a:t>ATT&amp;CK</a:t>
            </a:r>
            <a:r>
              <a:rPr lang="zh-CN" altLang="en-US" b="0" i="0" dirty="0">
                <a:effectLst/>
                <a:latin typeface="Helvetica Neue"/>
              </a:rPr>
              <a:t>是</a:t>
            </a:r>
            <a:r>
              <a:rPr lang="en-US" altLang="zh-CN" b="0" i="0" dirty="0">
                <a:effectLst/>
                <a:latin typeface="Helvetica Neue"/>
              </a:rPr>
              <a:t>MITRE</a:t>
            </a:r>
            <a:r>
              <a:rPr lang="zh-CN" altLang="en-US" b="0" i="0" dirty="0">
                <a:effectLst/>
                <a:latin typeface="Helvetica Neue"/>
              </a:rPr>
              <a:t>提供的“对抗战术、技术和常识”框架，是由攻击者在攻击企业时会利用的</a:t>
            </a:r>
            <a:r>
              <a:rPr lang="en-US" altLang="zh-CN" b="1" i="0" dirty="0">
                <a:effectLst/>
                <a:latin typeface="Helvetica Neue"/>
              </a:rPr>
              <a:t>14</a:t>
            </a:r>
            <a:r>
              <a:rPr lang="zh-CN" altLang="en-US" b="1" i="0" dirty="0">
                <a:effectLst/>
                <a:latin typeface="Helvetica Neue"/>
              </a:rPr>
              <a:t>种战术</a:t>
            </a:r>
            <a:r>
              <a:rPr lang="zh-CN" altLang="en-US" b="0" i="0" dirty="0">
                <a:effectLst/>
                <a:latin typeface="Helvetica Neue"/>
              </a:rPr>
              <a:t>和</a:t>
            </a:r>
            <a:r>
              <a:rPr lang="en-US" altLang="zh-CN" b="1" i="0" dirty="0">
                <a:effectLst/>
                <a:latin typeface="Helvetica Neue"/>
              </a:rPr>
              <a:t>301</a:t>
            </a:r>
            <a:r>
              <a:rPr lang="zh-CN" altLang="en-US" b="1" i="0" dirty="0">
                <a:effectLst/>
                <a:latin typeface="Helvetica Neue"/>
              </a:rPr>
              <a:t>种企业技术</a:t>
            </a:r>
            <a:r>
              <a:rPr lang="zh-CN" altLang="en-US" b="0" i="0" dirty="0">
                <a:effectLst/>
                <a:latin typeface="Helvetica Neue"/>
              </a:rPr>
              <a:t>组成的精选知识库。</a:t>
            </a:r>
            <a:endParaRPr lang="en-US" altLang="zh-CN" b="0" i="0" dirty="0">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effectLst/>
                <a:latin typeface="Helvetica Neue"/>
              </a:rPr>
              <a:t>页面内容：</a:t>
            </a:r>
            <a:r>
              <a:rPr lang="zh-CN" altLang="en-US" b="0" i="0" dirty="0">
                <a:effectLst/>
                <a:latin typeface="Helvetica Neue"/>
              </a:rPr>
              <a:t>本页直观地展示了</a:t>
            </a:r>
            <a:r>
              <a:rPr lang="en-US" altLang="zh-CN" b="0" i="0" dirty="0">
                <a:effectLst/>
                <a:latin typeface="Helvetica Neue"/>
              </a:rPr>
              <a:t>ATT&amp;CK</a:t>
            </a:r>
            <a:r>
              <a:rPr lang="zh-CN" altLang="en-US" b="0" i="0" dirty="0">
                <a:effectLst/>
                <a:latin typeface="Helvetica Neue"/>
              </a:rPr>
              <a:t>涉及的前</a:t>
            </a:r>
            <a:r>
              <a:rPr lang="en-US" altLang="zh-CN" b="0" i="0" dirty="0">
                <a:effectLst/>
                <a:latin typeface="Helvetica Neue"/>
              </a:rPr>
              <a:t>7</a:t>
            </a:r>
            <a:r>
              <a:rPr lang="zh-CN" altLang="en-US" b="0" i="0" dirty="0">
                <a:effectLst/>
                <a:latin typeface="Helvetica Neue"/>
              </a:rPr>
              <a:t>种攻击战术，分别是“</a:t>
            </a:r>
            <a:r>
              <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Reconnaissance</a:t>
            </a:r>
            <a:r>
              <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（侦查）</a:t>
            </a:r>
            <a:r>
              <a:rPr lang="zh-CN" altLang="en-US" b="0" i="0" dirty="0">
                <a:effectLst/>
                <a:latin typeface="Helvetica Neue"/>
              </a:rPr>
              <a:t>”、“</a:t>
            </a:r>
            <a:r>
              <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Resource Development</a:t>
            </a:r>
            <a:r>
              <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（资源开发）</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Initial Access</a:t>
            </a:r>
            <a:r>
              <a:rPr lang="zh-CN" altLang="en-US" sz="1200" b="1" i="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（初试访问）</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Execution</a:t>
            </a:r>
            <a:r>
              <a:rPr lang="zh-CN" altLang="en-US" sz="1200" b="1" i="0" dirty="0">
                <a:solidFill>
                  <a:schemeClr val="bg1"/>
                </a:solidFill>
                <a:effectLst/>
                <a:latin typeface="+mn-lt"/>
                <a:ea typeface="黑体" panose="02010609060101010101" pitchFamily="49" charset="-122"/>
                <a:cs typeface="Times New Roman" panose="02020603050405020304" pitchFamily="18" charset="0"/>
              </a:rPr>
              <a:t>（执行）</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Persistence</a:t>
            </a:r>
            <a:r>
              <a:rPr lang="zh-CN" altLang="en-US" sz="1200" b="1" i="0" dirty="0">
                <a:solidFill>
                  <a:schemeClr val="bg1"/>
                </a:solidFill>
                <a:effectLst/>
                <a:latin typeface="+mn-lt"/>
                <a:ea typeface="黑体" panose="02010609060101010101" pitchFamily="49" charset="-122"/>
                <a:cs typeface="Times New Roman" panose="02020603050405020304" pitchFamily="18" charset="0"/>
              </a:rPr>
              <a:t>（持续）</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Privilege Escalation</a:t>
            </a:r>
            <a:r>
              <a:rPr lang="zh-CN" altLang="en-US" sz="1200" b="1" i="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（特权提升）</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Defense Evasion</a:t>
            </a:r>
            <a:r>
              <a:rPr lang="zh-CN" altLang="en-US" sz="1200" b="1" i="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（防御规避）</a:t>
            </a:r>
            <a:r>
              <a:rPr lang="zh-CN" altLang="en-US" b="0" i="0" dirty="0">
                <a:effectLst/>
                <a:latin typeface="Helvetica Neue"/>
              </a:rPr>
              <a:t>”，攻击战术展示在页面顶部，每列下面以图标和文字方式列出了单独的技术。其中括号表示该项技术下具体的企业技术数量。一个攻击序列按照战术，至少包含一个技术，并且通过从左侧（初始访问）向右侧（影响）移动，就构建了一个完整的攻击序列。</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1</a:t>
            </a:fld>
            <a:endParaRPr lang="zh-CN" altLang="en-US"/>
          </a:p>
        </p:txBody>
      </p:sp>
    </p:spTree>
    <p:extLst>
      <p:ext uri="{BB962C8B-B14F-4D97-AF65-F5344CB8AC3E}">
        <p14:creationId xmlns:p14="http://schemas.microsoft.com/office/powerpoint/2010/main" val="2663817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Helvetica Neue"/>
              </a:rPr>
              <a:t>本页承接上页，直观地展示了</a:t>
            </a:r>
            <a:r>
              <a:rPr lang="en-US" altLang="zh-CN" b="0" i="0" dirty="0">
                <a:effectLst/>
                <a:latin typeface="Helvetica Neue"/>
              </a:rPr>
              <a:t>ATT&amp;CK</a:t>
            </a:r>
            <a:r>
              <a:rPr lang="zh-CN" altLang="en-US" b="0" i="0" dirty="0">
                <a:effectLst/>
                <a:latin typeface="Helvetica Neue"/>
              </a:rPr>
              <a:t>涉及的后</a:t>
            </a:r>
            <a:r>
              <a:rPr lang="en-US" altLang="zh-CN" b="0" i="0" dirty="0">
                <a:effectLst/>
                <a:latin typeface="Helvetica Neue"/>
              </a:rPr>
              <a:t>7</a:t>
            </a:r>
            <a:r>
              <a:rPr lang="zh-CN" altLang="en-US" b="0" i="0" dirty="0">
                <a:effectLst/>
                <a:latin typeface="Helvetica Neue"/>
              </a:rPr>
              <a:t>种攻击战术，分别是“</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Credential Access</a:t>
            </a:r>
            <a:r>
              <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（凭证访问）</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Discovery</a:t>
            </a:r>
            <a:r>
              <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（发现）</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Lateral Movement</a:t>
            </a:r>
            <a:r>
              <a:rPr lang="zh-CN" altLang="en-US" sz="1200" b="1" i="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（横向运动）</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Collection</a:t>
            </a:r>
            <a:r>
              <a:rPr lang="zh-CN" altLang="en-US" sz="1200" b="1" i="0" dirty="0">
                <a:solidFill>
                  <a:schemeClr val="bg1"/>
                </a:solidFill>
                <a:effectLst/>
                <a:latin typeface="+mn-lt"/>
                <a:ea typeface="黑体" panose="02010609060101010101" pitchFamily="49" charset="-122"/>
                <a:cs typeface="Times New Roman" panose="02020603050405020304" pitchFamily="18" charset="0"/>
              </a:rPr>
              <a:t>（采集）</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Command and Control</a:t>
            </a:r>
            <a:r>
              <a:rPr lang="zh-CN" altLang="en-US" sz="1200" b="1" i="0" dirty="0">
                <a:solidFill>
                  <a:schemeClr val="bg1"/>
                </a:solidFill>
                <a:effectLst/>
                <a:latin typeface="+mn-lt"/>
                <a:ea typeface="黑体" panose="02010609060101010101" pitchFamily="49" charset="-122"/>
                <a:cs typeface="Times New Roman" panose="02020603050405020304" pitchFamily="18" charset="0"/>
              </a:rPr>
              <a:t>（命令与控制）</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a:t>
            </a:r>
            <a:r>
              <a:rPr lang="zh-CN" altLang="en-US" sz="1200" b="1" i="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（渗出提升）</a:t>
            </a:r>
            <a:r>
              <a:rPr lang="zh-CN" altLang="en-US" b="0" i="0" dirty="0">
                <a:effectLst/>
                <a:latin typeface="Helvetica Neue"/>
              </a:rPr>
              <a:t>”、“</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Impact</a:t>
            </a:r>
            <a:r>
              <a:rPr lang="zh-CN" altLang="en-US" sz="1200" b="1" i="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（影响力）</a:t>
            </a:r>
            <a:r>
              <a:rPr lang="zh-CN" altLang="en-US" b="0" i="0" dirty="0">
                <a:effectLst/>
                <a:latin typeface="Helvetica Neue"/>
              </a:rPr>
              <a:t>”，攻击战术同样地展示在页面顶部，每列下面是单独的技术项名称和数量。一个攻击序列按照战术，至少包含一个技术，并且通过从上页第一项攻击战术</a:t>
            </a:r>
            <a:r>
              <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Reconnaissance</a:t>
            </a:r>
            <a:r>
              <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（侦查）</a:t>
            </a:r>
            <a:r>
              <a:rPr lang="zh-CN" altLang="en-US" b="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逐步向</a:t>
            </a: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Impact</a:t>
            </a:r>
            <a:r>
              <a:rPr lang="zh-CN" altLang="en-US" sz="1200" b="1" i="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（影响力）</a:t>
            </a:r>
            <a:r>
              <a:rPr lang="zh-CN" altLang="en-US" b="0" i="0" dirty="0">
                <a:effectLst/>
                <a:latin typeface="Helvetica Neue"/>
              </a:rPr>
              <a:t>移动，就构建了一个完整的攻击序列。一种战术可能使用多种技术。例如，攻击者可能同时尝试鱼叉式网络钓鱼攻击中的钓鱼附件和钓鱼链接。</a:t>
            </a:r>
            <a:endParaRPr lang="en-US" altLang="zh-CN" b="0" i="0" dirty="0">
              <a:effectLst/>
              <a:latin typeface="Helvetica Neue"/>
            </a:endParaRPr>
          </a:p>
          <a:p>
            <a:pPr algn="l"/>
            <a:r>
              <a:rPr lang="zh-CN" altLang="en-US" b="0" i="0" dirty="0">
                <a:effectLst/>
                <a:latin typeface="Helvetica Neue"/>
              </a:rPr>
              <a:t>本项目正式基于</a:t>
            </a:r>
            <a:r>
              <a:rPr lang="en-US" altLang="zh-CN" b="0" i="0" dirty="0">
                <a:effectLst/>
                <a:latin typeface="Helvetica Neue"/>
              </a:rPr>
              <a:t>ATT&amp;CK</a:t>
            </a:r>
            <a:r>
              <a:rPr lang="zh-CN" altLang="en-US" b="0" i="0" dirty="0">
                <a:effectLst/>
                <a:latin typeface="Helvetica Neue"/>
              </a:rPr>
              <a:t>框架的主要攻击战术展开</a:t>
            </a:r>
            <a:r>
              <a:rPr lang="zh-CN" altLang="en-US" b="1" i="0" dirty="0">
                <a:effectLst/>
                <a:latin typeface="Helvetica Neue"/>
              </a:rPr>
              <a:t>攻击行为分析</a:t>
            </a:r>
            <a:r>
              <a:rPr lang="zh-CN" altLang="en-US" b="0" i="0" dirty="0">
                <a:effectLst/>
                <a:latin typeface="Helvetica Neue"/>
              </a:rPr>
              <a:t>和</a:t>
            </a:r>
            <a:r>
              <a:rPr lang="zh-CN" altLang="en-US" b="1" i="0" dirty="0">
                <a:effectLst/>
                <a:latin typeface="Helvetica Neue"/>
              </a:rPr>
              <a:t>攻击溯源研究</a:t>
            </a:r>
            <a:r>
              <a:rPr lang="zh-CN" altLang="en-US" b="0" i="0" dirty="0">
                <a:effectLst/>
                <a:latin typeface="Helvetica Neue"/>
              </a:rPr>
              <a:t>。</a:t>
            </a:r>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2</a:t>
            </a:fld>
            <a:endParaRPr lang="zh-CN" altLang="en-US"/>
          </a:p>
        </p:txBody>
      </p:sp>
    </p:spTree>
    <p:extLst>
      <p:ext uri="{BB962C8B-B14F-4D97-AF65-F5344CB8AC3E}">
        <p14:creationId xmlns:p14="http://schemas.microsoft.com/office/powerpoint/2010/main" val="4211774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3</a:t>
            </a:fld>
            <a:endParaRPr lang="zh-CN" altLang="en-US"/>
          </a:p>
        </p:txBody>
      </p:sp>
    </p:spTree>
    <p:extLst>
      <p:ext uri="{BB962C8B-B14F-4D97-AF65-F5344CB8AC3E}">
        <p14:creationId xmlns:p14="http://schemas.microsoft.com/office/powerpoint/2010/main" val="95507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4</a:t>
            </a:fld>
            <a:endParaRPr lang="zh-CN" altLang="en-US"/>
          </a:p>
        </p:txBody>
      </p:sp>
    </p:spTree>
    <p:extLst>
      <p:ext uri="{BB962C8B-B14F-4D97-AF65-F5344CB8AC3E}">
        <p14:creationId xmlns:p14="http://schemas.microsoft.com/office/powerpoint/2010/main" val="8969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5</a:t>
            </a:fld>
            <a:endParaRPr lang="zh-CN" altLang="en-US"/>
          </a:p>
        </p:txBody>
      </p:sp>
    </p:spTree>
    <p:extLst>
      <p:ext uri="{BB962C8B-B14F-4D97-AF65-F5344CB8AC3E}">
        <p14:creationId xmlns:p14="http://schemas.microsoft.com/office/powerpoint/2010/main" val="276137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65414-2166-47B4-98F2-E3C7F3D1806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65414-2166-47B4-98F2-E3C7F3D1806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png"/><Relationship Id="rId34" Type="http://schemas.openxmlformats.org/officeDocument/2006/relationships/image" Target="../media/image64.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33" Type="http://schemas.openxmlformats.org/officeDocument/2006/relationships/image" Target="../media/image63.png"/><Relationship Id="rId2" Type="http://schemas.openxmlformats.org/officeDocument/2006/relationships/notesSlide" Target="../notesSlides/notesSlide2.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png"/><Relationship Id="rId19" Type="http://schemas.openxmlformats.org/officeDocument/2006/relationships/image" Target="../media/image49.png"/><Relationship Id="rId31" Type="http://schemas.openxmlformats.org/officeDocument/2006/relationships/image" Target="../media/image61.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png"/><Relationship Id="rId35"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5.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6.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1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08C7405-A43C-4182-9EBF-C09DE8020EAB}"/>
              </a:ext>
            </a:extLst>
          </p:cNvPr>
          <p:cNvSpPr/>
          <p:nvPr/>
        </p:nvSpPr>
        <p:spPr>
          <a:xfrm>
            <a:off x="-370" y="-1"/>
            <a:ext cx="1728000" cy="59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Reconnaissance</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A343AE6C-0E2F-444B-B493-8D80BBAD3B51}"/>
              </a:ext>
            </a:extLst>
          </p:cNvPr>
          <p:cNvSpPr/>
          <p:nvPr/>
        </p:nvSpPr>
        <p:spPr>
          <a:xfrm>
            <a:off x="1742671" y="-1"/>
            <a:ext cx="1728000" cy="59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Resource Development</a:t>
            </a:r>
            <a:endPar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7F351067-EF2F-463B-9FD1-0584EF70ABAE}"/>
              </a:ext>
            </a:extLst>
          </p:cNvPr>
          <p:cNvSpPr/>
          <p:nvPr/>
        </p:nvSpPr>
        <p:spPr>
          <a:xfrm>
            <a:off x="3485712" y="-1"/>
            <a:ext cx="1728000" cy="59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Initial Access</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A5E39F55-DD6F-45E1-895F-F8ABEFAC9916}"/>
              </a:ext>
            </a:extLst>
          </p:cNvPr>
          <p:cNvSpPr/>
          <p:nvPr/>
        </p:nvSpPr>
        <p:spPr>
          <a:xfrm>
            <a:off x="5228753" y="-1"/>
            <a:ext cx="1728000" cy="594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Execution</a:t>
            </a:r>
            <a:endParaRPr lang="zh-CN" altLang="en-US" b="1" dirty="0"/>
          </a:p>
        </p:txBody>
      </p:sp>
      <p:sp>
        <p:nvSpPr>
          <p:cNvPr id="11" name="矩形 10">
            <a:extLst>
              <a:ext uri="{FF2B5EF4-FFF2-40B4-BE49-F238E27FC236}">
                <a16:creationId xmlns:a16="http://schemas.microsoft.com/office/drawing/2014/main" id="{3C85F7E8-FBED-4819-86B5-A224266B598D}"/>
              </a:ext>
            </a:extLst>
          </p:cNvPr>
          <p:cNvSpPr/>
          <p:nvPr/>
        </p:nvSpPr>
        <p:spPr>
          <a:xfrm>
            <a:off x="6971794" y="-1"/>
            <a:ext cx="1728000" cy="594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Persistence</a:t>
            </a:r>
            <a:endParaRPr lang="zh-CN" altLang="en-US" dirty="0"/>
          </a:p>
        </p:txBody>
      </p:sp>
      <p:sp>
        <p:nvSpPr>
          <p:cNvPr id="13" name="矩形 12">
            <a:extLst>
              <a:ext uri="{FF2B5EF4-FFF2-40B4-BE49-F238E27FC236}">
                <a16:creationId xmlns:a16="http://schemas.microsoft.com/office/drawing/2014/main" id="{0F8569E2-7E00-4786-B797-D8DC093B133A}"/>
              </a:ext>
            </a:extLst>
          </p:cNvPr>
          <p:cNvSpPr/>
          <p:nvPr/>
        </p:nvSpPr>
        <p:spPr>
          <a:xfrm>
            <a:off x="8714835" y="-1"/>
            <a:ext cx="1728000" cy="59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Privilege Escalation</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704209F8-E8C1-4180-909A-55A8D0D9B3AC}"/>
              </a:ext>
            </a:extLst>
          </p:cNvPr>
          <p:cNvSpPr/>
          <p:nvPr/>
        </p:nvSpPr>
        <p:spPr>
          <a:xfrm>
            <a:off x="10457876" y="-1"/>
            <a:ext cx="1728000" cy="594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Defense Evasion</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8" name="矩形 117">
            <a:extLst>
              <a:ext uri="{FF2B5EF4-FFF2-40B4-BE49-F238E27FC236}">
                <a16:creationId xmlns:a16="http://schemas.microsoft.com/office/drawing/2014/main" id="{796CEC8F-0010-422E-B465-DD1E8E42E61A}"/>
              </a:ext>
            </a:extLst>
          </p:cNvPr>
          <p:cNvSpPr/>
          <p:nvPr/>
        </p:nvSpPr>
        <p:spPr>
          <a:xfrm>
            <a:off x="3488000" y="4342228"/>
            <a:ext cx="1728000" cy="25206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Drive-by Compromise</a:t>
            </a:r>
          </a:p>
          <a:p>
            <a:pPr marL="285750" indent="-2857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 Public-Facing Application</a:t>
            </a:r>
          </a:p>
          <a:p>
            <a:pPr marL="285750" indent="-2857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External Remote Services</a:t>
            </a:r>
          </a:p>
          <a:p>
            <a:pPr marL="285750" indent="-2857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Hardware Additions</a:t>
            </a:r>
          </a:p>
          <a:p>
            <a:pPr marL="285750" indent="-2857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Phishing (3)</a:t>
            </a:r>
          </a:p>
          <a:p>
            <a:pPr marL="285750" indent="-2857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Replication Through Removable Media</a:t>
            </a:r>
          </a:p>
          <a:p>
            <a:pPr marL="285750" indent="-2857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Supply Chain Compromise (3)</a:t>
            </a:r>
          </a:p>
          <a:p>
            <a:pPr marL="285750" indent="-2857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Trusted Relationship</a:t>
            </a:r>
          </a:p>
          <a:p>
            <a:pPr marL="285750" indent="-2857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p>
        </p:txBody>
      </p:sp>
      <p:sp>
        <p:nvSpPr>
          <p:cNvPr id="120" name="矩形 119">
            <a:extLst>
              <a:ext uri="{FF2B5EF4-FFF2-40B4-BE49-F238E27FC236}">
                <a16:creationId xmlns:a16="http://schemas.microsoft.com/office/drawing/2014/main" id="{C477F93C-B633-48BA-A9A8-434B64932165}"/>
              </a:ext>
            </a:extLst>
          </p:cNvPr>
          <p:cNvSpPr/>
          <p:nvPr/>
        </p:nvSpPr>
        <p:spPr>
          <a:xfrm>
            <a:off x="5232000" y="4342228"/>
            <a:ext cx="1728000" cy="25206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Command and Scripting Interpreter (7)</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Client Execution</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Inter-Process Communication (2)</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Native API</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Task/Job (5)</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Shared Modules</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Software Deployment Tools</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Services (2)</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User Execution (2)</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Windows Management Instrumentation</a:t>
            </a:r>
          </a:p>
        </p:txBody>
      </p:sp>
      <p:sp>
        <p:nvSpPr>
          <p:cNvPr id="122" name="矩形 121">
            <a:extLst>
              <a:ext uri="{FF2B5EF4-FFF2-40B4-BE49-F238E27FC236}">
                <a16:creationId xmlns:a16="http://schemas.microsoft.com/office/drawing/2014/main" id="{A06A9906-0500-4587-927A-97F5A9C8CE8D}"/>
              </a:ext>
            </a:extLst>
          </p:cNvPr>
          <p:cNvSpPr/>
          <p:nvPr/>
        </p:nvSpPr>
        <p:spPr>
          <a:xfrm>
            <a:off x="6976000" y="4342228"/>
            <a:ext cx="1728000" cy="252069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Account Manipulation (4)</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BITS Jobs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a:t>
            </a:r>
            <a:r>
              <a:rPr lang="en-US" altLang="zh-CN" sz="800" b="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Autostart</a:t>
            </a: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Execution (11)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Initialization Scripts (5)</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Browser Extensions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Compromise Client Software Binary</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Event Triggered Execution (15)</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External Remote Services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Hijack Execution Flow (11)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Implant Container Image</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Office Application Startup (6)</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Pre-OS Boot (3)</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Task/Job (5)</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Server Software Component (3)</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Traffic Signaling (1)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p>
        </p:txBody>
      </p:sp>
      <p:sp>
        <p:nvSpPr>
          <p:cNvPr id="124" name="矩形 123">
            <a:extLst>
              <a:ext uri="{FF2B5EF4-FFF2-40B4-BE49-F238E27FC236}">
                <a16:creationId xmlns:a16="http://schemas.microsoft.com/office/drawing/2014/main" id="{192C2CAE-EBB6-4984-B6A6-1C1401860599}"/>
              </a:ext>
            </a:extLst>
          </p:cNvPr>
          <p:cNvSpPr/>
          <p:nvPr/>
        </p:nvSpPr>
        <p:spPr>
          <a:xfrm>
            <a:off x="8720000" y="4342228"/>
            <a:ext cx="1728000" cy="25206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Abuse Elevation Control Mechanism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a:t>
            </a:r>
            <a:r>
              <a:rPr lang="en-US" altLang="zh-CN" sz="900" b="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Autostart</a:t>
            </a: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Execution (11)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Initialization Scripts (5)</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Create or Modify System Process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Event Triggered Execution (15)</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Privilege Escalation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Group Policy Modification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Hijack Execution Flow (11)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Process Injection (11)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Task/Job (5)</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p>
        </p:txBody>
      </p:sp>
      <p:sp>
        <p:nvSpPr>
          <p:cNvPr id="126" name="矩形 125">
            <a:extLst>
              <a:ext uri="{FF2B5EF4-FFF2-40B4-BE49-F238E27FC236}">
                <a16:creationId xmlns:a16="http://schemas.microsoft.com/office/drawing/2014/main" id="{6561F690-A79E-407A-9C80-9F8A2FA85086}"/>
              </a:ext>
            </a:extLst>
          </p:cNvPr>
          <p:cNvSpPr/>
          <p:nvPr/>
        </p:nvSpPr>
        <p:spPr>
          <a:xfrm>
            <a:off x="10464000" y="4342228"/>
            <a:ext cx="1728000" cy="25206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Access Token Manipulation (5)</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BITS Jobs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Direct Volume Access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Defense Evasion</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Hide Artifacts (6)</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Hijack Execution Flow (11)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Impair Defenses (6)</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Indicator Removal on Host (6)</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Indirect Command Execution</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Masquerading (6)</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Subvert Trust Controls (4)</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Template Injection</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Traffic Signaling (1)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Unused/Unsupported Cloud Regions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Virtualization/Sandbox Evasion (3)</a:t>
            </a:r>
          </a:p>
        </p:txBody>
      </p:sp>
      <p:sp>
        <p:nvSpPr>
          <p:cNvPr id="132" name="矩形 131">
            <a:extLst>
              <a:ext uri="{FF2B5EF4-FFF2-40B4-BE49-F238E27FC236}">
                <a16:creationId xmlns:a16="http://schemas.microsoft.com/office/drawing/2014/main" id="{26B90E03-CA28-4017-9967-0E6882B60D79}"/>
              </a:ext>
            </a:extLst>
          </p:cNvPr>
          <p:cNvSpPr/>
          <p:nvPr/>
        </p:nvSpPr>
        <p:spPr>
          <a:xfrm>
            <a:off x="0" y="4342228"/>
            <a:ext cx="1728000" cy="25206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Gather Victim Network Information (6)</a:t>
            </a:r>
          </a:p>
          <a:p>
            <a:pPr marL="285750" indent="-2857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Gather Victim Org Information (4)</a:t>
            </a:r>
          </a:p>
          <a:p>
            <a:pPr marL="285750" indent="-2857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Phishing for Information (3)</a:t>
            </a:r>
          </a:p>
          <a:p>
            <a:pPr marL="285750" indent="-2857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Search Closed Sources (2)</a:t>
            </a:r>
          </a:p>
          <a:p>
            <a:pPr marL="285750" indent="-2857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Search Open Technical Databases </a:t>
            </a:r>
          </a:p>
          <a:p>
            <a:pPr marL="285750" indent="-2857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Search Open Websites/Domains (2)</a:t>
            </a:r>
          </a:p>
          <a:p>
            <a:pPr marL="285750" indent="-2857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Search Victim-Owned Websites</a:t>
            </a:r>
          </a:p>
        </p:txBody>
      </p:sp>
      <p:sp>
        <p:nvSpPr>
          <p:cNvPr id="134" name="矩形 133">
            <a:extLst>
              <a:ext uri="{FF2B5EF4-FFF2-40B4-BE49-F238E27FC236}">
                <a16:creationId xmlns:a16="http://schemas.microsoft.com/office/drawing/2014/main" id="{4F09B327-65FB-4547-8FE7-A282227D594F}"/>
              </a:ext>
            </a:extLst>
          </p:cNvPr>
          <p:cNvSpPr/>
          <p:nvPr/>
        </p:nvSpPr>
        <p:spPr>
          <a:xfrm>
            <a:off x="1744000" y="4342228"/>
            <a:ext cx="1728000" cy="25206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Acquire Infrastructure (6)</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Compromise Accounts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Compromise Infrastructure (6)</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Develop Capabilities (4)</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Establish Accounts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Obtain Capabilities (6)</a:t>
            </a:r>
          </a:p>
          <a:p>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14" name="直接连接符 213">
            <a:extLst>
              <a:ext uri="{FF2B5EF4-FFF2-40B4-BE49-F238E27FC236}">
                <a16:creationId xmlns:a16="http://schemas.microsoft.com/office/drawing/2014/main" id="{40B30C62-67B2-45E7-A098-5997AFE2B051}"/>
              </a:ext>
            </a:extLst>
          </p:cNvPr>
          <p:cNvCxnSpPr>
            <a:cxnSpLocks/>
          </p:cNvCxnSpPr>
          <p:nvPr/>
        </p:nvCxnSpPr>
        <p:spPr>
          <a:xfrm>
            <a:off x="1727630" y="589538"/>
            <a:ext cx="0" cy="37526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3AE20C15-AA6A-4DFE-949E-4C1A00C87795}"/>
              </a:ext>
            </a:extLst>
          </p:cNvPr>
          <p:cNvCxnSpPr/>
          <p:nvPr/>
        </p:nvCxnSpPr>
        <p:spPr>
          <a:xfrm>
            <a:off x="3470671" y="589538"/>
            <a:ext cx="0" cy="37526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A7FBA85E-2300-46A9-97A5-96EE5B3C2AB8}"/>
              </a:ext>
            </a:extLst>
          </p:cNvPr>
          <p:cNvCxnSpPr/>
          <p:nvPr/>
        </p:nvCxnSpPr>
        <p:spPr>
          <a:xfrm>
            <a:off x="5213712" y="589538"/>
            <a:ext cx="0" cy="37526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65F458C4-F427-4D2B-9528-2D816CE7C8AC}"/>
              </a:ext>
            </a:extLst>
          </p:cNvPr>
          <p:cNvCxnSpPr/>
          <p:nvPr/>
        </p:nvCxnSpPr>
        <p:spPr>
          <a:xfrm>
            <a:off x="6956753" y="589538"/>
            <a:ext cx="0" cy="3752690"/>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841D8B5E-B19A-4FF6-BB04-03D2F3501D59}"/>
              </a:ext>
            </a:extLst>
          </p:cNvPr>
          <p:cNvCxnSpPr/>
          <p:nvPr/>
        </p:nvCxnSpPr>
        <p:spPr>
          <a:xfrm>
            <a:off x="8699794" y="589538"/>
            <a:ext cx="0" cy="375269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77474968-B18A-4972-873A-40DBAC53436B}"/>
              </a:ext>
            </a:extLst>
          </p:cNvPr>
          <p:cNvCxnSpPr/>
          <p:nvPr/>
        </p:nvCxnSpPr>
        <p:spPr>
          <a:xfrm>
            <a:off x="10461345" y="589538"/>
            <a:ext cx="0" cy="3752690"/>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221" name="组合 220">
            <a:extLst>
              <a:ext uri="{FF2B5EF4-FFF2-40B4-BE49-F238E27FC236}">
                <a16:creationId xmlns:a16="http://schemas.microsoft.com/office/drawing/2014/main" id="{62249143-EAF4-4637-AC94-5D71E79AEBDB}"/>
              </a:ext>
            </a:extLst>
          </p:cNvPr>
          <p:cNvGrpSpPr/>
          <p:nvPr/>
        </p:nvGrpSpPr>
        <p:grpSpPr>
          <a:xfrm>
            <a:off x="10766060" y="703263"/>
            <a:ext cx="1298753" cy="847893"/>
            <a:chOff x="8527685" y="662372"/>
            <a:chExt cx="1298753" cy="847893"/>
          </a:xfrm>
        </p:grpSpPr>
        <p:pic>
          <p:nvPicPr>
            <p:cNvPr id="222" name="图片 221" descr="图标&#10;&#10;描述已自动生成">
              <a:extLst>
                <a:ext uri="{FF2B5EF4-FFF2-40B4-BE49-F238E27FC236}">
                  <a16:creationId xmlns:a16="http://schemas.microsoft.com/office/drawing/2014/main" id="{4CDE5BD9-0D1F-4BB1-9E9A-E76922426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9866" y="662372"/>
              <a:ext cx="540000" cy="540000"/>
            </a:xfrm>
            <a:prstGeom prst="rect">
              <a:avLst/>
            </a:prstGeom>
          </p:spPr>
        </p:pic>
        <p:sp>
          <p:nvSpPr>
            <p:cNvPr id="223" name="文本框 222">
              <a:extLst>
                <a:ext uri="{FF2B5EF4-FFF2-40B4-BE49-F238E27FC236}">
                  <a16:creationId xmlns:a16="http://schemas.microsoft.com/office/drawing/2014/main" id="{E8CAF8D8-D1F7-4AFF-82E2-DCC101E65CAA}"/>
                </a:ext>
              </a:extLst>
            </p:cNvPr>
            <p:cNvSpPr txBox="1"/>
            <p:nvPr/>
          </p:nvSpPr>
          <p:spPr>
            <a:xfrm>
              <a:off x="8527685" y="1171711"/>
              <a:ext cx="1298753"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File and Directory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Permissions Modification</a:t>
              </a:r>
            </a:p>
          </p:txBody>
        </p:sp>
      </p:grpSp>
      <p:grpSp>
        <p:nvGrpSpPr>
          <p:cNvPr id="224" name="组合 223">
            <a:extLst>
              <a:ext uri="{FF2B5EF4-FFF2-40B4-BE49-F238E27FC236}">
                <a16:creationId xmlns:a16="http://schemas.microsoft.com/office/drawing/2014/main" id="{33133305-2BC4-40AE-9481-88A0BA4FB323}"/>
              </a:ext>
            </a:extLst>
          </p:cNvPr>
          <p:cNvGrpSpPr/>
          <p:nvPr/>
        </p:nvGrpSpPr>
        <p:grpSpPr>
          <a:xfrm>
            <a:off x="10531490" y="1545743"/>
            <a:ext cx="806631" cy="686174"/>
            <a:chOff x="8408140" y="1285968"/>
            <a:chExt cx="806631" cy="686174"/>
          </a:xfrm>
        </p:grpSpPr>
        <p:pic>
          <p:nvPicPr>
            <p:cNvPr id="225" name="图片 224" descr="图标&#10;&#10;描述已自动生成">
              <a:extLst>
                <a:ext uri="{FF2B5EF4-FFF2-40B4-BE49-F238E27FC236}">
                  <a16:creationId xmlns:a16="http://schemas.microsoft.com/office/drawing/2014/main" id="{0DB40615-AD6F-42E2-BDA7-2787881206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0911" y="1285968"/>
              <a:ext cx="540000" cy="540000"/>
            </a:xfrm>
            <a:prstGeom prst="rect">
              <a:avLst/>
            </a:prstGeom>
          </p:spPr>
        </p:pic>
        <p:sp>
          <p:nvSpPr>
            <p:cNvPr id="226" name="文本框 225">
              <a:extLst>
                <a:ext uri="{FF2B5EF4-FFF2-40B4-BE49-F238E27FC236}">
                  <a16:creationId xmlns:a16="http://schemas.microsoft.com/office/drawing/2014/main" id="{2153B8F8-3B92-42D2-8178-B8DB067A9255}"/>
                </a:ext>
              </a:extLst>
            </p:cNvPr>
            <p:cNvSpPr txBox="1"/>
            <p:nvPr/>
          </p:nvSpPr>
          <p:spPr>
            <a:xfrm>
              <a:off x="8408140" y="1756698"/>
              <a:ext cx="80663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Hide Artifacts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7" name="组合 226">
            <a:extLst>
              <a:ext uri="{FF2B5EF4-FFF2-40B4-BE49-F238E27FC236}">
                <a16:creationId xmlns:a16="http://schemas.microsoft.com/office/drawing/2014/main" id="{33D91441-4C10-44DF-912D-528890C7990C}"/>
              </a:ext>
            </a:extLst>
          </p:cNvPr>
          <p:cNvGrpSpPr/>
          <p:nvPr/>
        </p:nvGrpSpPr>
        <p:grpSpPr>
          <a:xfrm>
            <a:off x="10944560" y="1985794"/>
            <a:ext cx="1184940" cy="1019315"/>
            <a:chOff x="8780145" y="1507655"/>
            <a:chExt cx="1184940" cy="1019315"/>
          </a:xfrm>
        </p:grpSpPr>
        <p:pic>
          <p:nvPicPr>
            <p:cNvPr id="228" name="图片 227" descr="图标&#10;&#10;描述已自动生成">
              <a:extLst>
                <a:ext uri="{FF2B5EF4-FFF2-40B4-BE49-F238E27FC236}">
                  <a16:creationId xmlns:a16="http://schemas.microsoft.com/office/drawing/2014/main" id="{550DDAF2-AD40-47BC-835B-DD6DECA0AC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3126" y="1507655"/>
              <a:ext cx="720000" cy="720000"/>
            </a:xfrm>
            <a:prstGeom prst="rect">
              <a:avLst/>
            </a:prstGeom>
          </p:spPr>
        </p:pic>
        <p:sp>
          <p:nvSpPr>
            <p:cNvPr id="229" name="文本框 228">
              <a:extLst>
                <a:ext uri="{FF2B5EF4-FFF2-40B4-BE49-F238E27FC236}">
                  <a16:creationId xmlns:a16="http://schemas.microsoft.com/office/drawing/2014/main" id="{EB5BFE9B-785A-4D53-9D6C-E4C7F34F1FC4}"/>
                </a:ext>
              </a:extLst>
            </p:cNvPr>
            <p:cNvSpPr txBox="1"/>
            <p:nvPr/>
          </p:nvSpPr>
          <p:spPr>
            <a:xfrm>
              <a:off x="8780145" y="2188416"/>
              <a:ext cx="1184940"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Modify Authentication</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Process</a:t>
              </a:r>
            </a:p>
          </p:txBody>
        </p:sp>
      </p:grpSp>
      <p:grpSp>
        <p:nvGrpSpPr>
          <p:cNvPr id="230" name="组合 229">
            <a:extLst>
              <a:ext uri="{FF2B5EF4-FFF2-40B4-BE49-F238E27FC236}">
                <a16:creationId xmlns:a16="http://schemas.microsoft.com/office/drawing/2014/main" id="{7C7AF47C-0E9C-49D1-BAB2-22CE921013EA}"/>
              </a:ext>
            </a:extLst>
          </p:cNvPr>
          <p:cNvGrpSpPr/>
          <p:nvPr/>
        </p:nvGrpSpPr>
        <p:grpSpPr>
          <a:xfrm>
            <a:off x="10534478" y="2880448"/>
            <a:ext cx="898003" cy="700887"/>
            <a:chOff x="8152368" y="2570391"/>
            <a:chExt cx="898003" cy="700887"/>
          </a:xfrm>
        </p:grpSpPr>
        <p:pic>
          <p:nvPicPr>
            <p:cNvPr id="231" name="图片 230" descr="图片包含 形状&#10;&#10;描述已自动生成">
              <a:extLst>
                <a:ext uri="{FF2B5EF4-FFF2-40B4-BE49-F238E27FC236}">
                  <a16:creationId xmlns:a16="http://schemas.microsoft.com/office/drawing/2014/main" id="{57559697-1E85-47C1-88D2-76958D9B99C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7285" y="2570391"/>
              <a:ext cx="540000" cy="540000"/>
            </a:xfrm>
            <a:prstGeom prst="rect">
              <a:avLst/>
            </a:prstGeom>
          </p:spPr>
        </p:pic>
        <p:sp>
          <p:nvSpPr>
            <p:cNvPr id="232" name="文本框 231">
              <a:extLst>
                <a:ext uri="{FF2B5EF4-FFF2-40B4-BE49-F238E27FC236}">
                  <a16:creationId xmlns:a16="http://schemas.microsoft.com/office/drawing/2014/main" id="{3DC7A1EC-4F33-4B3A-AAD2-733A9FAE96C4}"/>
                </a:ext>
              </a:extLst>
            </p:cNvPr>
            <p:cNvSpPr txBox="1"/>
            <p:nvPr/>
          </p:nvSpPr>
          <p:spPr>
            <a:xfrm>
              <a:off x="8152368" y="3055834"/>
              <a:ext cx="89800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Impair Defenses</a:t>
              </a:r>
            </a:p>
          </p:txBody>
        </p:sp>
      </p:grpSp>
      <p:grpSp>
        <p:nvGrpSpPr>
          <p:cNvPr id="233" name="组合 232">
            <a:extLst>
              <a:ext uri="{FF2B5EF4-FFF2-40B4-BE49-F238E27FC236}">
                <a16:creationId xmlns:a16="http://schemas.microsoft.com/office/drawing/2014/main" id="{7E79E61F-15E7-4A73-BA04-BCDED1B86581}"/>
              </a:ext>
            </a:extLst>
          </p:cNvPr>
          <p:cNvGrpSpPr/>
          <p:nvPr/>
        </p:nvGrpSpPr>
        <p:grpSpPr>
          <a:xfrm>
            <a:off x="11192827" y="3474690"/>
            <a:ext cx="910827" cy="841416"/>
            <a:chOff x="8949906" y="3371380"/>
            <a:chExt cx="910827" cy="841416"/>
          </a:xfrm>
        </p:grpSpPr>
        <p:pic>
          <p:nvPicPr>
            <p:cNvPr id="234" name="图片 233" descr="图标&#10;&#10;描述已自动生成">
              <a:extLst>
                <a:ext uri="{FF2B5EF4-FFF2-40B4-BE49-F238E27FC236}">
                  <a16:creationId xmlns:a16="http://schemas.microsoft.com/office/drawing/2014/main" id="{AC897500-1910-4E68-BA12-867C9A047C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15935" y="3371380"/>
              <a:ext cx="540000" cy="540000"/>
            </a:xfrm>
            <a:prstGeom prst="rect">
              <a:avLst/>
            </a:prstGeom>
          </p:spPr>
        </p:pic>
        <p:sp>
          <p:nvSpPr>
            <p:cNvPr id="235" name="文本框 234">
              <a:extLst>
                <a:ext uri="{FF2B5EF4-FFF2-40B4-BE49-F238E27FC236}">
                  <a16:creationId xmlns:a16="http://schemas.microsoft.com/office/drawing/2014/main" id="{A424C6A5-5EE5-4D34-9610-0563039F5F5F}"/>
                </a:ext>
              </a:extLst>
            </p:cNvPr>
            <p:cNvSpPr txBox="1"/>
            <p:nvPr/>
          </p:nvSpPr>
          <p:spPr>
            <a:xfrm>
              <a:off x="8949906" y="3874242"/>
              <a:ext cx="91082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Signed Binary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Proxy Execution</a:t>
              </a:r>
            </a:p>
          </p:txBody>
        </p:sp>
      </p:grpSp>
      <p:grpSp>
        <p:nvGrpSpPr>
          <p:cNvPr id="236" name="组合 235">
            <a:extLst>
              <a:ext uri="{FF2B5EF4-FFF2-40B4-BE49-F238E27FC236}">
                <a16:creationId xmlns:a16="http://schemas.microsoft.com/office/drawing/2014/main" id="{FE1953F1-109D-4958-813D-A2B188D165E8}"/>
              </a:ext>
            </a:extLst>
          </p:cNvPr>
          <p:cNvGrpSpPr/>
          <p:nvPr/>
        </p:nvGrpSpPr>
        <p:grpSpPr>
          <a:xfrm>
            <a:off x="8868875" y="795315"/>
            <a:ext cx="1406154" cy="745067"/>
            <a:chOff x="5894699" y="802607"/>
            <a:chExt cx="1406154" cy="745067"/>
          </a:xfrm>
        </p:grpSpPr>
        <p:pic>
          <p:nvPicPr>
            <p:cNvPr id="237" name="图片 236" descr="图片包含 形状&#10;&#10;描述已自动生成">
              <a:extLst>
                <a:ext uri="{FF2B5EF4-FFF2-40B4-BE49-F238E27FC236}">
                  <a16:creationId xmlns:a16="http://schemas.microsoft.com/office/drawing/2014/main" id="{1C49DF44-C34B-400D-851A-4EDF87B0A62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7776" y="802607"/>
              <a:ext cx="540000" cy="540000"/>
            </a:xfrm>
            <a:prstGeom prst="rect">
              <a:avLst/>
            </a:prstGeom>
          </p:spPr>
        </p:pic>
        <p:sp>
          <p:nvSpPr>
            <p:cNvPr id="238" name="文本框 237">
              <a:extLst>
                <a:ext uri="{FF2B5EF4-FFF2-40B4-BE49-F238E27FC236}">
                  <a16:creationId xmlns:a16="http://schemas.microsoft.com/office/drawing/2014/main" id="{148BD3DF-E7CE-445C-BDA7-62ADF7BF7B29}"/>
                </a:ext>
              </a:extLst>
            </p:cNvPr>
            <p:cNvSpPr txBox="1"/>
            <p:nvPr/>
          </p:nvSpPr>
          <p:spPr>
            <a:xfrm>
              <a:off x="5894699" y="1332230"/>
              <a:ext cx="140615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Access Token Manipulation</a:t>
              </a:r>
              <a:endParaRPr lang="zh-CN" altLang="en-US" sz="800" dirty="0"/>
            </a:p>
          </p:txBody>
        </p:sp>
      </p:grpSp>
      <p:grpSp>
        <p:nvGrpSpPr>
          <p:cNvPr id="239" name="组合 238">
            <a:extLst>
              <a:ext uri="{FF2B5EF4-FFF2-40B4-BE49-F238E27FC236}">
                <a16:creationId xmlns:a16="http://schemas.microsoft.com/office/drawing/2014/main" id="{DEB49D78-8018-4D41-8EC9-343CCAD8F60B}"/>
              </a:ext>
            </a:extLst>
          </p:cNvPr>
          <p:cNvGrpSpPr/>
          <p:nvPr/>
        </p:nvGrpSpPr>
        <p:grpSpPr>
          <a:xfrm>
            <a:off x="8747947" y="1690272"/>
            <a:ext cx="1636987" cy="739549"/>
            <a:chOff x="6184641" y="1647043"/>
            <a:chExt cx="1636987" cy="739549"/>
          </a:xfrm>
        </p:grpSpPr>
        <p:pic>
          <p:nvPicPr>
            <p:cNvPr id="240" name="图片 239" descr="图片包含 形状&#10;&#10;描述已自动生成">
              <a:extLst>
                <a:ext uri="{FF2B5EF4-FFF2-40B4-BE49-F238E27FC236}">
                  <a16:creationId xmlns:a16="http://schemas.microsoft.com/office/drawing/2014/main" id="{86A496F9-C0F0-470E-87E3-4B122F9E295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24345" y="1647043"/>
              <a:ext cx="540000" cy="540000"/>
            </a:xfrm>
            <a:prstGeom prst="rect">
              <a:avLst/>
            </a:prstGeom>
          </p:spPr>
        </p:pic>
        <p:sp>
          <p:nvSpPr>
            <p:cNvPr id="241" name="文本框 240">
              <a:extLst>
                <a:ext uri="{FF2B5EF4-FFF2-40B4-BE49-F238E27FC236}">
                  <a16:creationId xmlns:a16="http://schemas.microsoft.com/office/drawing/2014/main" id="{5FAD5C78-370A-46CE-88F4-637DFFC72C68}"/>
                </a:ext>
              </a:extLst>
            </p:cNvPr>
            <p:cNvSpPr txBox="1"/>
            <p:nvPr/>
          </p:nvSpPr>
          <p:spPr>
            <a:xfrm>
              <a:off x="6184641" y="2171148"/>
              <a:ext cx="1636987"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Create or Modify System Process</a:t>
              </a:r>
              <a:endParaRPr lang="zh-CN" altLang="en-US" sz="800" dirty="0"/>
            </a:p>
          </p:txBody>
        </p:sp>
      </p:grpSp>
      <p:grpSp>
        <p:nvGrpSpPr>
          <p:cNvPr id="242" name="组合 241">
            <a:extLst>
              <a:ext uri="{FF2B5EF4-FFF2-40B4-BE49-F238E27FC236}">
                <a16:creationId xmlns:a16="http://schemas.microsoft.com/office/drawing/2014/main" id="{26F05952-6CA8-4DEF-ADB3-192310A2234F}"/>
              </a:ext>
            </a:extLst>
          </p:cNvPr>
          <p:cNvGrpSpPr/>
          <p:nvPr/>
        </p:nvGrpSpPr>
        <p:grpSpPr>
          <a:xfrm>
            <a:off x="9100607" y="2426715"/>
            <a:ext cx="931665" cy="790953"/>
            <a:chOff x="6649732" y="2323809"/>
            <a:chExt cx="931665" cy="790953"/>
          </a:xfrm>
        </p:grpSpPr>
        <p:pic>
          <p:nvPicPr>
            <p:cNvPr id="243" name="图片 242" descr="图标&#10;&#10;描述已自动生成">
              <a:extLst>
                <a:ext uri="{FF2B5EF4-FFF2-40B4-BE49-F238E27FC236}">
                  <a16:creationId xmlns:a16="http://schemas.microsoft.com/office/drawing/2014/main" id="{60B2C7D6-59E9-45F1-898E-D6FE3CD8BE6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5035" y="2323809"/>
              <a:ext cx="720000" cy="720000"/>
            </a:xfrm>
            <a:prstGeom prst="rect">
              <a:avLst/>
            </a:prstGeom>
          </p:spPr>
        </p:pic>
        <p:sp>
          <p:nvSpPr>
            <p:cNvPr id="244" name="文本框 243">
              <a:extLst>
                <a:ext uri="{FF2B5EF4-FFF2-40B4-BE49-F238E27FC236}">
                  <a16:creationId xmlns:a16="http://schemas.microsoft.com/office/drawing/2014/main" id="{92BD6CE7-CB76-4013-9C07-CF1EA1C24469}"/>
                </a:ext>
              </a:extLst>
            </p:cNvPr>
            <p:cNvSpPr txBox="1"/>
            <p:nvPr/>
          </p:nvSpPr>
          <p:spPr>
            <a:xfrm>
              <a:off x="6649732" y="2899318"/>
              <a:ext cx="93166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Process Injection</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45" name="组合 244">
            <a:extLst>
              <a:ext uri="{FF2B5EF4-FFF2-40B4-BE49-F238E27FC236}">
                <a16:creationId xmlns:a16="http://schemas.microsoft.com/office/drawing/2014/main" id="{E12E1D0E-E349-45AF-AD1F-546D0457D4DE}"/>
              </a:ext>
            </a:extLst>
          </p:cNvPr>
          <p:cNvGrpSpPr/>
          <p:nvPr/>
        </p:nvGrpSpPr>
        <p:grpSpPr>
          <a:xfrm>
            <a:off x="9149913" y="3364665"/>
            <a:ext cx="854721" cy="776247"/>
            <a:chOff x="6664132" y="3212473"/>
            <a:chExt cx="854721" cy="776247"/>
          </a:xfrm>
        </p:grpSpPr>
        <p:pic>
          <p:nvPicPr>
            <p:cNvPr id="246" name="图片 245">
              <a:extLst>
                <a:ext uri="{FF2B5EF4-FFF2-40B4-BE49-F238E27FC236}">
                  <a16:creationId xmlns:a16="http://schemas.microsoft.com/office/drawing/2014/main" id="{42EBA97A-841E-41AF-965B-F9B23AAB428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05496" y="3212473"/>
              <a:ext cx="540000" cy="540000"/>
            </a:xfrm>
            <a:prstGeom prst="rect">
              <a:avLst/>
            </a:prstGeom>
          </p:spPr>
        </p:pic>
        <p:sp>
          <p:nvSpPr>
            <p:cNvPr id="247" name="文本框 246">
              <a:extLst>
                <a:ext uri="{FF2B5EF4-FFF2-40B4-BE49-F238E27FC236}">
                  <a16:creationId xmlns:a16="http://schemas.microsoft.com/office/drawing/2014/main" id="{AC2A0166-AF81-480F-AC0A-00D76E844E1A}"/>
                </a:ext>
              </a:extLst>
            </p:cNvPr>
            <p:cNvSpPr txBox="1"/>
            <p:nvPr/>
          </p:nvSpPr>
          <p:spPr>
            <a:xfrm>
              <a:off x="6664132" y="3773276"/>
              <a:ext cx="85472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Valid Accounts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48" name="组合 247">
            <a:extLst>
              <a:ext uri="{FF2B5EF4-FFF2-40B4-BE49-F238E27FC236}">
                <a16:creationId xmlns:a16="http://schemas.microsoft.com/office/drawing/2014/main" id="{91527DBC-A324-4065-934B-1B71075408F7}"/>
              </a:ext>
            </a:extLst>
          </p:cNvPr>
          <p:cNvGrpSpPr/>
          <p:nvPr/>
        </p:nvGrpSpPr>
        <p:grpSpPr>
          <a:xfrm>
            <a:off x="7033917" y="644973"/>
            <a:ext cx="1175322" cy="679965"/>
            <a:chOff x="4119244" y="877400"/>
            <a:chExt cx="1175322" cy="679965"/>
          </a:xfrm>
        </p:grpSpPr>
        <p:pic>
          <p:nvPicPr>
            <p:cNvPr id="249" name="图片 248" descr="图标&#10;&#10;描述已自动生成">
              <a:extLst>
                <a:ext uri="{FF2B5EF4-FFF2-40B4-BE49-F238E27FC236}">
                  <a16:creationId xmlns:a16="http://schemas.microsoft.com/office/drawing/2014/main" id="{C7FDEC68-6BB9-4EC0-BBAD-9296518352A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96637" y="877400"/>
              <a:ext cx="540000" cy="540000"/>
            </a:xfrm>
            <a:prstGeom prst="rect">
              <a:avLst/>
            </a:prstGeom>
          </p:spPr>
        </p:pic>
        <p:sp>
          <p:nvSpPr>
            <p:cNvPr id="250" name="文本框 249">
              <a:extLst>
                <a:ext uri="{FF2B5EF4-FFF2-40B4-BE49-F238E27FC236}">
                  <a16:creationId xmlns:a16="http://schemas.microsoft.com/office/drawing/2014/main" id="{99A250C5-E778-45D8-8261-D2EE62866526}"/>
                </a:ext>
              </a:extLst>
            </p:cNvPr>
            <p:cNvSpPr txBox="1"/>
            <p:nvPr/>
          </p:nvSpPr>
          <p:spPr>
            <a:xfrm>
              <a:off x="4119244" y="1341921"/>
              <a:ext cx="1175322"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Account Manipulation</a:t>
              </a:r>
              <a:endParaRPr lang="zh-CN" altLang="en-US" sz="800" dirty="0"/>
            </a:p>
          </p:txBody>
        </p:sp>
      </p:grpSp>
      <p:grpSp>
        <p:nvGrpSpPr>
          <p:cNvPr id="251" name="组合 250">
            <a:extLst>
              <a:ext uri="{FF2B5EF4-FFF2-40B4-BE49-F238E27FC236}">
                <a16:creationId xmlns:a16="http://schemas.microsoft.com/office/drawing/2014/main" id="{4FA6C8E3-69F4-42FE-BA89-F24F11234C50}"/>
              </a:ext>
            </a:extLst>
          </p:cNvPr>
          <p:cNvGrpSpPr/>
          <p:nvPr/>
        </p:nvGrpSpPr>
        <p:grpSpPr>
          <a:xfrm>
            <a:off x="7843532" y="1354442"/>
            <a:ext cx="904415" cy="831989"/>
            <a:chOff x="4369546" y="1395076"/>
            <a:chExt cx="904415" cy="831989"/>
          </a:xfrm>
        </p:grpSpPr>
        <p:pic>
          <p:nvPicPr>
            <p:cNvPr id="252" name="图片 251" descr="图片包含 形状&#10;&#10;描述已自动生成">
              <a:extLst>
                <a:ext uri="{FF2B5EF4-FFF2-40B4-BE49-F238E27FC236}">
                  <a16:creationId xmlns:a16="http://schemas.microsoft.com/office/drawing/2014/main" id="{418BEBA8-38E7-4F2B-97C8-3B5D234F5CB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23451" y="1395076"/>
              <a:ext cx="540000" cy="540000"/>
            </a:xfrm>
            <a:prstGeom prst="rect">
              <a:avLst/>
            </a:prstGeom>
          </p:spPr>
        </p:pic>
        <p:sp>
          <p:nvSpPr>
            <p:cNvPr id="253" name="文本框 252">
              <a:extLst>
                <a:ext uri="{FF2B5EF4-FFF2-40B4-BE49-F238E27FC236}">
                  <a16:creationId xmlns:a16="http://schemas.microsoft.com/office/drawing/2014/main" id="{48E36DA2-CF64-4236-B55B-167328D25C7D}"/>
                </a:ext>
              </a:extLst>
            </p:cNvPr>
            <p:cNvSpPr txBox="1"/>
            <p:nvPr/>
          </p:nvSpPr>
          <p:spPr>
            <a:xfrm>
              <a:off x="4369546" y="1888511"/>
              <a:ext cx="904415"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Event Triggered</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 Execution</a:t>
              </a:r>
              <a:endParaRPr lang="zh-CN" altLang="en-US" sz="800" dirty="0"/>
            </a:p>
          </p:txBody>
        </p:sp>
      </p:grpSp>
      <p:grpSp>
        <p:nvGrpSpPr>
          <p:cNvPr id="254" name="组合 253">
            <a:extLst>
              <a:ext uri="{FF2B5EF4-FFF2-40B4-BE49-F238E27FC236}">
                <a16:creationId xmlns:a16="http://schemas.microsoft.com/office/drawing/2014/main" id="{61F4ACE8-16BD-4CE1-84BF-D31A7D51D256}"/>
              </a:ext>
            </a:extLst>
          </p:cNvPr>
          <p:cNvGrpSpPr/>
          <p:nvPr/>
        </p:nvGrpSpPr>
        <p:grpSpPr>
          <a:xfrm>
            <a:off x="7016607" y="2033303"/>
            <a:ext cx="1353256" cy="777265"/>
            <a:chOff x="4025167" y="1436905"/>
            <a:chExt cx="1353256" cy="777265"/>
          </a:xfrm>
        </p:grpSpPr>
        <p:pic>
          <p:nvPicPr>
            <p:cNvPr id="255" name="图片 254" descr="图标&#10;&#10;描述已自动生成">
              <a:extLst>
                <a:ext uri="{FF2B5EF4-FFF2-40B4-BE49-F238E27FC236}">
                  <a16:creationId xmlns:a16="http://schemas.microsoft.com/office/drawing/2014/main" id="{A44FDCE3-CB7C-4391-94F8-3C6A33953E2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80975" y="1436905"/>
              <a:ext cx="540000" cy="540000"/>
            </a:xfrm>
            <a:prstGeom prst="rect">
              <a:avLst/>
            </a:prstGeom>
          </p:spPr>
        </p:pic>
        <p:sp>
          <p:nvSpPr>
            <p:cNvPr id="256" name="文本框 255">
              <a:extLst>
                <a:ext uri="{FF2B5EF4-FFF2-40B4-BE49-F238E27FC236}">
                  <a16:creationId xmlns:a16="http://schemas.microsoft.com/office/drawing/2014/main" id="{734343A4-695D-4976-8640-D239CF42D2F1}"/>
                </a:ext>
              </a:extLst>
            </p:cNvPr>
            <p:cNvSpPr txBox="1"/>
            <p:nvPr/>
          </p:nvSpPr>
          <p:spPr>
            <a:xfrm>
              <a:off x="4025167" y="1998726"/>
              <a:ext cx="135325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Office Application Startup</a:t>
              </a:r>
              <a:endParaRPr lang="zh-CN" altLang="en-US" sz="800" dirty="0"/>
            </a:p>
          </p:txBody>
        </p:sp>
      </p:grpSp>
      <p:grpSp>
        <p:nvGrpSpPr>
          <p:cNvPr id="257" name="组合 256">
            <a:extLst>
              <a:ext uri="{FF2B5EF4-FFF2-40B4-BE49-F238E27FC236}">
                <a16:creationId xmlns:a16="http://schemas.microsoft.com/office/drawing/2014/main" id="{B58D5F48-FD8A-4B16-B549-57753E3AA6B4}"/>
              </a:ext>
            </a:extLst>
          </p:cNvPr>
          <p:cNvGrpSpPr/>
          <p:nvPr/>
        </p:nvGrpSpPr>
        <p:grpSpPr>
          <a:xfrm>
            <a:off x="7738539" y="2868236"/>
            <a:ext cx="1069524" cy="755115"/>
            <a:chOff x="4945637" y="2371074"/>
            <a:chExt cx="1069524" cy="755115"/>
          </a:xfrm>
        </p:grpSpPr>
        <p:pic>
          <p:nvPicPr>
            <p:cNvPr id="258" name="图片 257" descr="图标&#10;&#10;描述已自动生成">
              <a:extLst>
                <a:ext uri="{FF2B5EF4-FFF2-40B4-BE49-F238E27FC236}">
                  <a16:creationId xmlns:a16="http://schemas.microsoft.com/office/drawing/2014/main" id="{D5142B56-C124-442A-A4A4-DEB2D7D1047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13680" y="2371074"/>
              <a:ext cx="540000" cy="540000"/>
            </a:xfrm>
            <a:prstGeom prst="rect">
              <a:avLst/>
            </a:prstGeom>
          </p:spPr>
        </p:pic>
        <p:sp>
          <p:nvSpPr>
            <p:cNvPr id="259" name="文本框 258">
              <a:extLst>
                <a:ext uri="{FF2B5EF4-FFF2-40B4-BE49-F238E27FC236}">
                  <a16:creationId xmlns:a16="http://schemas.microsoft.com/office/drawing/2014/main" id="{2024C3F5-E8E9-4205-9696-709462A20BE6}"/>
                </a:ext>
              </a:extLst>
            </p:cNvPr>
            <p:cNvSpPr txBox="1"/>
            <p:nvPr/>
          </p:nvSpPr>
          <p:spPr>
            <a:xfrm>
              <a:off x="4945637" y="2910745"/>
              <a:ext cx="106952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Scheduled Task/Job</a:t>
              </a:r>
              <a:endParaRPr lang="zh-CN" altLang="en-US" sz="800" dirty="0"/>
            </a:p>
          </p:txBody>
        </p:sp>
      </p:grpSp>
      <p:grpSp>
        <p:nvGrpSpPr>
          <p:cNvPr id="260" name="组合 259">
            <a:extLst>
              <a:ext uri="{FF2B5EF4-FFF2-40B4-BE49-F238E27FC236}">
                <a16:creationId xmlns:a16="http://schemas.microsoft.com/office/drawing/2014/main" id="{1DB70295-402A-4F00-95E6-C2E70ABE88FE}"/>
              </a:ext>
            </a:extLst>
          </p:cNvPr>
          <p:cNvGrpSpPr/>
          <p:nvPr/>
        </p:nvGrpSpPr>
        <p:grpSpPr>
          <a:xfrm>
            <a:off x="7098150" y="3473613"/>
            <a:ext cx="739305" cy="799897"/>
            <a:chOff x="4235954" y="3063578"/>
            <a:chExt cx="739305" cy="799897"/>
          </a:xfrm>
        </p:grpSpPr>
        <p:pic>
          <p:nvPicPr>
            <p:cNvPr id="261" name="图片 260" descr="图片包含 形状&#10;&#10;描述已自动生成">
              <a:extLst>
                <a:ext uri="{FF2B5EF4-FFF2-40B4-BE49-F238E27FC236}">
                  <a16:creationId xmlns:a16="http://schemas.microsoft.com/office/drawing/2014/main" id="{9920F651-60FA-4090-BDB9-A5453656B44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97807" y="3063578"/>
              <a:ext cx="615600" cy="540000"/>
            </a:xfrm>
            <a:prstGeom prst="rect">
              <a:avLst/>
            </a:prstGeom>
          </p:spPr>
        </p:pic>
        <p:sp>
          <p:nvSpPr>
            <p:cNvPr id="262" name="文本框 261">
              <a:extLst>
                <a:ext uri="{FF2B5EF4-FFF2-40B4-BE49-F238E27FC236}">
                  <a16:creationId xmlns:a16="http://schemas.microsoft.com/office/drawing/2014/main" id="{0805A8E7-7010-4682-ABB3-60355CDBC6B0}"/>
                </a:ext>
              </a:extLst>
            </p:cNvPr>
            <p:cNvSpPr txBox="1"/>
            <p:nvPr/>
          </p:nvSpPr>
          <p:spPr>
            <a:xfrm>
              <a:off x="4235954" y="3648031"/>
              <a:ext cx="73930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Pre-OS Boot</a:t>
              </a:r>
              <a:endParaRPr lang="zh-CN" altLang="en-US" sz="800" dirty="0"/>
            </a:p>
          </p:txBody>
        </p:sp>
      </p:grpSp>
      <p:grpSp>
        <p:nvGrpSpPr>
          <p:cNvPr id="263" name="组合 262">
            <a:extLst>
              <a:ext uri="{FF2B5EF4-FFF2-40B4-BE49-F238E27FC236}">
                <a16:creationId xmlns:a16="http://schemas.microsoft.com/office/drawing/2014/main" id="{F156B4F9-8B41-4E31-AA4E-AC011C478DC7}"/>
              </a:ext>
            </a:extLst>
          </p:cNvPr>
          <p:cNvGrpSpPr/>
          <p:nvPr/>
        </p:nvGrpSpPr>
        <p:grpSpPr>
          <a:xfrm>
            <a:off x="5595575" y="746084"/>
            <a:ext cx="1133644" cy="828034"/>
            <a:chOff x="2515166" y="690597"/>
            <a:chExt cx="1133644" cy="828034"/>
          </a:xfrm>
        </p:grpSpPr>
        <p:pic>
          <p:nvPicPr>
            <p:cNvPr id="264" name="图片 263" descr="图片包含 形状&#10;&#10;描述已自动生成">
              <a:extLst>
                <a:ext uri="{FF2B5EF4-FFF2-40B4-BE49-F238E27FC236}">
                  <a16:creationId xmlns:a16="http://schemas.microsoft.com/office/drawing/2014/main" id="{2590E271-870B-4DA5-8D51-81FB07776E9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774936" y="690597"/>
              <a:ext cx="540000" cy="540000"/>
            </a:xfrm>
            <a:prstGeom prst="rect">
              <a:avLst/>
            </a:prstGeom>
          </p:spPr>
        </p:pic>
        <p:sp>
          <p:nvSpPr>
            <p:cNvPr id="265" name="文本框 264">
              <a:extLst>
                <a:ext uri="{FF2B5EF4-FFF2-40B4-BE49-F238E27FC236}">
                  <a16:creationId xmlns:a16="http://schemas.microsoft.com/office/drawing/2014/main" id="{C9026E52-DEF2-4946-8524-60FA3CE9487C}"/>
                </a:ext>
              </a:extLst>
            </p:cNvPr>
            <p:cNvSpPr txBox="1"/>
            <p:nvPr/>
          </p:nvSpPr>
          <p:spPr>
            <a:xfrm>
              <a:off x="2515166" y="1180077"/>
              <a:ext cx="1133644"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Command and</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Scripting Interpreter</a:t>
              </a:r>
              <a:endParaRPr lang="zh-CN" altLang="en-US" sz="800" dirty="0"/>
            </a:p>
          </p:txBody>
        </p:sp>
      </p:grpSp>
      <p:grpSp>
        <p:nvGrpSpPr>
          <p:cNvPr id="266" name="组合 265">
            <a:extLst>
              <a:ext uri="{FF2B5EF4-FFF2-40B4-BE49-F238E27FC236}">
                <a16:creationId xmlns:a16="http://schemas.microsoft.com/office/drawing/2014/main" id="{B86EB876-D351-40FE-AAE1-0646099CE155}"/>
              </a:ext>
            </a:extLst>
          </p:cNvPr>
          <p:cNvGrpSpPr/>
          <p:nvPr/>
        </p:nvGrpSpPr>
        <p:grpSpPr>
          <a:xfrm>
            <a:off x="5759577" y="1711028"/>
            <a:ext cx="670376" cy="700555"/>
            <a:chOff x="2118074" y="1585753"/>
            <a:chExt cx="670376" cy="700555"/>
          </a:xfrm>
        </p:grpSpPr>
        <p:pic>
          <p:nvPicPr>
            <p:cNvPr id="267" name="图片 266" descr="图片包含 图标&#10;&#10;描述已自动生成">
              <a:extLst>
                <a:ext uri="{FF2B5EF4-FFF2-40B4-BE49-F238E27FC236}">
                  <a16:creationId xmlns:a16="http://schemas.microsoft.com/office/drawing/2014/main" id="{00209B2D-9C90-4ADA-B7F7-649C53E92A35}"/>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181199" y="1585753"/>
              <a:ext cx="540000" cy="540000"/>
            </a:xfrm>
            <a:prstGeom prst="rect">
              <a:avLst/>
            </a:prstGeom>
          </p:spPr>
        </p:pic>
        <p:sp>
          <p:nvSpPr>
            <p:cNvPr id="268" name="文本框 267">
              <a:extLst>
                <a:ext uri="{FF2B5EF4-FFF2-40B4-BE49-F238E27FC236}">
                  <a16:creationId xmlns:a16="http://schemas.microsoft.com/office/drawing/2014/main" id="{0C12B32B-ACAC-4EDA-90E4-055047F79DB4}"/>
                </a:ext>
              </a:extLst>
            </p:cNvPr>
            <p:cNvSpPr txBox="1"/>
            <p:nvPr/>
          </p:nvSpPr>
          <p:spPr>
            <a:xfrm>
              <a:off x="2118074" y="2070864"/>
              <a:ext cx="67037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Native API</a:t>
              </a:r>
            </a:p>
          </p:txBody>
        </p:sp>
      </p:grpSp>
      <p:grpSp>
        <p:nvGrpSpPr>
          <p:cNvPr id="269" name="组合 268">
            <a:extLst>
              <a:ext uri="{FF2B5EF4-FFF2-40B4-BE49-F238E27FC236}">
                <a16:creationId xmlns:a16="http://schemas.microsoft.com/office/drawing/2014/main" id="{E2583E14-573A-45B9-941F-2BF6AF9029E8}"/>
              </a:ext>
            </a:extLst>
          </p:cNvPr>
          <p:cNvGrpSpPr/>
          <p:nvPr/>
        </p:nvGrpSpPr>
        <p:grpSpPr>
          <a:xfrm>
            <a:off x="5639451" y="2551327"/>
            <a:ext cx="880369" cy="717236"/>
            <a:chOff x="3078511" y="2200352"/>
            <a:chExt cx="880369" cy="717236"/>
          </a:xfrm>
        </p:grpSpPr>
        <p:pic>
          <p:nvPicPr>
            <p:cNvPr id="270" name="图片 269" descr="图标&#10;&#10;描述已自动生成">
              <a:extLst>
                <a:ext uri="{FF2B5EF4-FFF2-40B4-BE49-F238E27FC236}">
                  <a16:creationId xmlns:a16="http://schemas.microsoft.com/office/drawing/2014/main" id="{389D2F04-92B0-4AD7-9D40-3B1298ED30FA}"/>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248696" y="2200352"/>
              <a:ext cx="540000" cy="540000"/>
            </a:xfrm>
            <a:prstGeom prst="rect">
              <a:avLst/>
            </a:prstGeom>
          </p:spPr>
        </p:pic>
        <p:sp>
          <p:nvSpPr>
            <p:cNvPr id="271" name="文本框 270">
              <a:extLst>
                <a:ext uri="{FF2B5EF4-FFF2-40B4-BE49-F238E27FC236}">
                  <a16:creationId xmlns:a16="http://schemas.microsoft.com/office/drawing/2014/main" id="{5897CE9F-3EFD-448D-BD93-3C72911C73B4}"/>
                </a:ext>
              </a:extLst>
            </p:cNvPr>
            <p:cNvSpPr txBox="1"/>
            <p:nvPr/>
          </p:nvSpPr>
          <p:spPr>
            <a:xfrm>
              <a:off x="3078511" y="2702144"/>
              <a:ext cx="88036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System Services</a:t>
              </a:r>
              <a:endParaRPr lang="zh-CN" altLang="en-US" sz="800" dirty="0"/>
            </a:p>
          </p:txBody>
        </p:sp>
      </p:grpSp>
      <p:grpSp>
        <p:nvGrpSpPr>
          <p:cNvPr id="272" name="组合 271">
            <a:extLst>
              <a:ext uri="{FF2B5EF4-FFF2-40B4-BE49-F238E27FC236}">
                <a16:creationId xmlns:a16="http://schemas.microsoft.com/office/drawing/2014/main" id="{0096AF4A-D947-4088-BA29-62D9DF49E260}"/>
              </a:ext>
            </a:extLst>
          </p:cNvPr>
          <p:cNvGrpSpPr/>
          <p:nvPr/>
        </p:nvGrpSpPr>
        <p:grpSpPr>
          <a:xfrm>
            <a:off x="5684363" y="3429601"/>
            <a:ext cx="853119" cy="756082"/>
            <a:chOff x="2161824" y="2814524"/>
            <a:chExt cx="853119" cy="756082"/>
          </a:xfrm>
        </p:grpSpPr>
        <p:pic>
          <p:nvPicPr>
            <p:cNvPr id="273" name="图片 272" descr="图标&#10;&#10;描述已自动生成">
              <a:extLst>
                <a:ext uri="{FF2B5EF4-FFF2-40B4-BE49-F238E27FC236}">
                  <a16:creationId xmlns:a16="http://schemas.microsoft.com/office/drawing/2014/main" id="{32BD746B-F7EA-4AFD-9940-9083CEF7C50B}"/>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324048" y="2814524"/>
              <a:ext cx="540000" cy="540000"/>
            </a:xfrm>
            <a:prstGeom prst="rect">
              <a:avLst/>
            </a:prstGeom>
          </p:spPr>
        </p:pic>
        <p:sp>
          <p:nvSpPr>
            <p:cNvPr id="274" name="文本框 273">
              <a:extLst>
                <a:ext uri="{FF2B5EF4-FFF2-40B4-BE49-F238E27FC236}">
                  <a16:creationId xmlns:a16="http://schemas.microsoft.com/office/drawing/2014/main" id="{C9825AF6-9485-4140-8838-A57416D94486}"/>
                </a:ext>
              </a:extLst>
            </p:cNvPr>
            <p:cNvSpPr txBox="1"/>
            <p:nvPr/>
          </p:nvSpPr>
          <p:spPr>
            <a:xfrm>
              <a:off x="2161824" y="3355162"/>
              <a:ext cx="85311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User Execution</a:t>
              </a:r>
              <a:endParaRPr lang="zh-CN" altLang="en-US" sz="800" dirty="0"/>
            </a:p>
          </p:txBody>
        </p:sp>
      </p:grpSp>
      <p:grpSp>
        <p:nvGrpSpPr>
          <p:cNvPr id="275" name="组合 274">
            <a:extLst>
              <a:ext uri="{FF2B5EF4-FFF2-40B4-BE49-F238E27FC236}">
                <a16:creationId xmlns:a16="http://schemas.microsoft.com/office/drawing/2014/main" id="{6FB628CB-C076-4E66-B074-D1CFC7FBCC80}"/>
              </a:ext>
            </a:extLst>
          </p:cNvPr>
          <p:cNvGrpSpPr/>
          <p:nvPr/>
        </p:nvGrpSpPr>
        <p:grpSpPr>
          <a:xfrm>
            <a:off x="3455014" y="753084"/>
            <a:ext cx="1159292" cy="752546"/>
            <a:chOff x="59809" y="867242"/>
            <a:chExt cx="1159292" cy="752546"/>
          </a:xfrm>
        </p:grpSpPr>
        <p:pic>
          <p:nvPicPr>
            <p:cNvPr id="276" name="图片 275" descr="图片包含 监控, 屏幕, 钟表, 游戏机&#10;&#10;描述已自动生成">
              <a:extLst>
                <a:ext uri="{FF2B5EF4-FFF2-40B4-BE49-F238E27FC236}">
                  <a16:creationId xmlns:a16="http://schemas.microsoft.com/office/drawing/2014/main" id="{9771163D-317F-4EAE-B798-39AF6FAD5415}"/>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69455" y="867242"/>
              <a:ext cx="540000" cy="540000"/>
            </a:xfrm>
            <a:prstGeom prst="rect">
              <a:avLst/>
            </a:prstGeom>
          </p:spPr>
        </p:pic>
        <p:sp>
          <p:nvSpPr>
            <p:cNvPr id="277" name="文本框 276">
              <a:extLst>
                <a:ext uri="{FF2B5EF4-FFF2-40B4-BE49-F238E27FC236}">
                  <a16:creationId xmlns:a16="http://schemas.microsoft.com/office/drawing/2014/main" id="{FEEB85FC-6450-4D67-A294-A312E06B7A4E}"/>
                </a:ext>
              </a:extLst>
            </p:cNvPr>
            <p:cNvSpPr txBox="1"/>
            <p:nvPr/>
          </p:nvSpPr>
          <p:spPr>
            <a:xfrm>
              <a:off x="59809" y="1404344"/>
              <a:ext cx="1159292"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Drive-by Compromise</a:t>
              </a:r>
            </a:p>
          </p:txBody>
        </p:sp>
      </p:grpSp>
      <p:grpSp>
        <p:nvGrpSpPr>
          <p:cNvPr id="278" name="组合 277">
            <a:extLst>
              <a:ext uri="{FF2B5EF4-FFF2-40B4-BE49-F238E27FC236}">
                <a16:creationId xmlns:a16="http://schemas.microsoft.com/office/drawing/2014/main" id="{35376DC8-A10B-452A-AC31-478CFAB3243E}"/>
              </a:ext>
            </a:extLst>
          </p:cNvPr>
          <p:cNvGrpSpPr/>
          <p:nvPr/>
        </p:nvGrpSpPr>
        <p:grpSpPr>
          <a:xfrm>
            <a:off x="3459312" y="1898005"/>
            <a:ext cx="1088760" cy="721217"/>
            <a:chOff x="28176" y="1410195"/>
            <a:chExt cx="1088760" cy="721217"/>
          </a:xfrm>
        </p:grpSpPr>
        <p:pic>
          <p:nvPicPr>
            <p:cNvPr id="279" name="图片 278" descr="图片包含 形状&#10;&#10;描述已自动生成">
              <a:extLst>
                <a:ext uri="{FF2B5EF4-FFF2-40B4-BE49-F238E27FC236}">
                  <a16:creationId xmlns:a16="http://schemas.microsoft.com/office/drawing/2014/main" id="{17FD27D9-811D-4116-8264-A3152D3F91FB}"/>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556" y="1410195"/>
              <a:ext cx="540000" cy="540000"/>
            </a:xfrm>
            <a:prstGeom prst="rect">
              <a:avLst/>
            </a:prstGeom>
          </p:spPr>
        </p:pic>
        <p:sp>
          <p:nvSpPr>
            <p:cNvPr id="280" name="文本框 279">
              <a:extLst>
                <a:ext uri="{FF2B5EF4-FFF2-40B4-BE49-F238E27FC236}">
                  <a16:creationId xmlns:a16="http://schemas.microsoft.com/office/drawing/2014/main" id="{9E7A3CE0-1054-4284-99B6-0D87594C7D9A}"/>
                </a:ext>
              </a:extLst>
            </p:cNvPr>
            <p:cNvSpPr txBox="1"/>
            <p:nvPr/>
          </p:nvSpPr>
          <p:spPr>
            <a:xfrm>
              <a:off x="28176" y="1915968"/>
              <a:ext cx="1088760"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Hardware Additions</a:t>
              </a:r>
            </a:p>
          </p:txBody>
        </p:sp>
      </p:grpSp>
      <p:grpSp>
        <p:nvGrpSpPr>
          <p:cNvPr id="281" name="组合 280">
            <a:extLst>
              <a:ext uri="{FF2B5EF4-FFF2-40B4-BE49-F238E27FC236}">
                <a16:creationId xmlns:a16="http://schemas.microsoft.com/office/drawing/2014/main" id="{C63FEE4B-A73E-4462-B3D0-58BB3A3DB6E7}"/>
              </a:ext>
            </a:extLst>
          </p:cNvPr>
          <p:cNvGrpSpPr/>
          <p:nvPr/>
        </p:nvGrpSpPr>
        <p:grpSpPr>
          <a:xfrm>
            <a:off x="4497496" y="3412616"/>
            <a:ext cx="569387" cy="647722"/>
            <a:chOff x="320506" y="1385121"/>
            <a:chExt cx="569387" cy="647722"/>
          </a:xfrm>
        </p:grpSpPr>
        <p:pic>
          <p:nvPicPr>
            <p:cNvPr id="282" name="图片 281" descr="图标&#10;&#10;描述已自动生成">
              <a:extLst>
                <a:ext uri="{FF2B5EF4-FFF2-40B4-BE49-F238E27FC236}">
                  <a16:creationId xmlns:a16="http://schemas.microsoft.com/office/drawing/2014/main" id="{268C565D-54CA-4EED-A11B-7A46A9C5760F}"/>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44912" y="1385121"/>
              <a:ext cx="540000" cy="540000"/>
            </a:xfrm>
            <a:prstGeom prst="rect">
              <a:avLst/>
            </a:prstGeom>
          </p:spPr>
        </p:pic>
        <p:sp>
          <p:nvSpPr>
            <p:cNvPr id="283" name="文本框 282">
              <a:extLst>
                <a:ext uri="{FF2B5EF4-FFF2-40B4-BE49-F238E27FC236}">
                  <a16:creationId xmlns:a16="http://schemas.microsoft.com/office/drawing/2014/main" id="{91A0583A-CD48-4998-AA47-F4E582726671}"/>
                </a:ext>
              </a:extLst>
            </p:cNvPr>
            <p:cNvSpPr txBox="1"/>
            <p:nvPr/>
          </p:nvSpPr>
          <p:spPr>
            <a:xfrm>
              <a:off x="320506" y="1817399"/>
              <a:ext cx="569387"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Phishing</a:t>
              </a:r>
              <a:endParaRPr lang="zh-CN" altLang="en-US" sz="800" dirty="0"/>
            </a:p>
          </p:txBody>
        </p:sp>
      </p:grpSp>
      <p:grpSp>
        <p:nvGrpSpPr>
          <p:cNvPr id="284" name="组合 283">
            <a:extLst>
              <a:ext uri="{FF2B5EF4-FFF2-40B4-BE49-F238E27FC236}">
                <a16:creationId xmlns:a16="http://schemas.microsoft.com/office/drawing/2014/main" id="{16609B5B-D006-4A73-9E0F-304CD73A0805}"/>
              </a:ext>
            </a:extLst>
          </p:cNvPr>
          <p:cNvGrpSpPr/>
          <p:nvPr/>
        </p:nvGrpSpPr>
        <p:grpSpPr>
          <a:xfrm>
            <a:off x="4262157" y="1343312"/>
            <a:ext cx="1021433" cy="793721"/>
            <a:chOff x="721787" y="3167974"/>
            <a:chExt cx="1021433" cy="793721"/>
          </a:xfrm>
        </p:grpSpPr>
        <p:pic>
          <p:nvPicPr>
            <p:cNvPr id="285" name="图片 284" descr="图标&#10;&#10;描述已自动生成">
              <a:extLst>
                <a:ext uri="{FF2B5EF4-FFF2-40B4-BE49-F238E27FC236}">
                  <a16:creationId xmlns:a16="http://schemas.microsoft.com/office/drawing/2014/main" id="{DD5544FD-2A53-42C5-AD48-87ECCD9C3CB4}"/>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62504" y="3167974"/>
              <a:ext cx="460882" cy="460882"/>
            </a:xfrm>
            <a:prstGeom prst="rect">
              <a:avLst/>
            </a:prstGeom>
          </p:spPr>
        </p:pic>
        <p:sp>
          <p:nvSpPr>
            <p:cNvPr id="286" name="文本框 285">
              <a:extLst>
                <a:ext uri="{FF2B5EF4-FFF2-40B4-BE49-F238E27FC236}">
                  <a16:creationId xmlns:a16="http://schemas.microsoft.com/office/drawing/2014/main" id="{A7245748-DF98-46AE-95BF-5DADC6939026}"/>
                </a:ext>
              </a:extLst>
            </p:cNvPr>
            <p:cNvSpPr txBox="1"/>
            <p:nvPr/>
          </p:nvSpPr>
          <p:spPr>
            <a:xfrm>
              <a:off x="721787" y="3623141"/>
              <a:ext cx="1021433"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Exploit Public-</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Facing Application</a:t>
              </a:r>
            </a:p>
          </p:txBody>
        </p:sp>
      </p:grpSp>
      <p:grpSp>
        <p:nvGrpSpPr>
          <p:cNvPr id="287" name="组合 286">
            <a:extLst>
              <a:ext uri="{FF2B5EF4-FFF2-40B4-BE49-F238E27FC236}">
                <a16:creationId xmlns:a16="http://schemas.microsoft.com/office/drawing/2014/main" id="{4A8E53F4-B3F5-46FF-A3E5-3914A566D0A4}"/>
              </a:ext>
            </a:extLst>
          </p:cNvPr>
          <p:cNvGrpSpPr/>
          <p:nvPr/>
        </p:nvGrpSpPr>
        <p:grpSpPr>
          <a:xfrm>
            <a:off x="3528241" y="2972487"/>
            <a:ext cx="950901" cy="800221"/>
            <a:chOff x="120611" y="2927406"/>
            <a:chExt cx="950901" cy="800221"/>
          </a:xfrm>
        </p:grpSpPr>
        <p:pic>
          <p:nvPicPr>
            <p:cNvPr id="288" name="图片 287" descr="黑白色的标志&#10;&#10;描述已自动生成">
              <a:extLst>
                <a:ext uri="{FF2B5EF4-FFF2-40B4-BE49-F238E27FC236}">
                  <a16:creationId xmlns:a16="http://schemas.microsoft.com/office/drawing/2014/main" id="{38885ED3-B20E-4515-A34B-430EF6B55CBE}"/>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309646" y="2927406"/>
              <a:ext cx="540000" cy="540000"/>
            </a:xfrm>
            <a:prstGeom prst="rect">
              <a:avLst/>
            </a:prstGeom>
          </p:spPr>
        </p:pic>
        <p:sp>
          <p:nvSpPr>
            <p:cNvPr id="289" name="文本框 288">
              <a:extLst>
                <a:ext uri="{FF2B5EF4-FFF2-40B4-BE49-F238E27FC236}">
                  <a16:creationId xmlns:a16="http://schemas.microsoft.com/office/drawing/2014/main" id="{20C1304B-B014-432F-8A49-DAA4E0A13106}"/>
                </a:ext>
              </a:extLst>
            </p:cNvPr>
            <p:cNvSpPr txBox="1"/>
            <p:nvPr/>
          </p:nvSpPr>
          <p:spPr>
            <a:xfrm>
              <a:off x="120611" y="3389073"/>
              <a:ext cx="950901"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External Remote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Services</a:t>
              </a:r>
            </a:p>
          </p:txBody>
        </p:sp>
      </p:grpSp>
      <p:grpSp>
        <p:nvGrpSpPr>
          <p:cNvPr id="290" name="组合 289">
            <a:extLst>
              <a:ext uri="{FF2B5EF4-FFF2-40B4-BE49-F238E27FC236}">
                <a16:creationId xmlns:a16="http://schemas.microsoft.com/office/drawing/2014/main" id="{32CEADA9-DD08-4E9F-BA91-895DE7F669A2}"/>
              </a:ext>
            </a:extLst>
          </p:cNvPr>
          <p:cNvGrpSpPr/>
          <p:nvPr/>
        </p:nvGrpSpPr>
        <p:grpSpPr>
          <a:xfrm>
            <a:off x="4385428" y="2353172"/>
            <a:ext cx="816249" cy="831350"/>
            <a:chOff x="1191777" y="1875842"/>
            <a:chExt cx="816249" cy="831350"/>
          </a:xfrm>
        </p:grpSpPr>
        <p:pic>
          <p:nvPicPr>
            <p:cNvPr id="291" name="图片 290" descr="图片包含 游戏机, 灯光, 食物, 画&#10;&#10;描述已自动生成">
              <a:extLst>
                <a:ext uri="{FF2B5EF4-FFF2-40B4-BE49-F238E27FC236}">
                  <a16:creationId xmlns:a16="http://schemas.microsoft.com/office/drawing/2014/main" id="{F042285A-E7B0-4AE8-85AC-064DE4056CCE}"/>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294635" y="1875842"/>
              <a:ext cx="540000" cy="540000"/>
            </a:xfrm>
            <a:prstGeom prst="rect">
              <a:avLst/>
            </a:prstGeom>
          </p:spPr>
        </p:pic>
        <p:sp>
          <p:nvSpPr>
            <p:cNvPr id="292" name="文本框 291">
              <a:extLst>
                <a:ext uri="{FF2B5EF4-FFF2-40B4-BE49-F238E27FC236}">
                  <a16:creationId xmlns:a16="http://schemas.microsoft.com/office/drawing/2014/main" id="{97E7FBE5-7572-4A5F-AE46-F582F5D1A7A0}"/>
                </a:ext>
              </a:extLst>
            </p:cNvPr>
            <p:cNvSpPr txBox="1"/>
            <p:nvPr/>
          </p:nvSpPr>
          <p:spPr>
            <a:xfrm>
              <a:off x="1191777" y="2368638"/>
              <a:ext cx="816249"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Supply Chain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Compromise</a:t>
              </a:r>
              <a:endParaRPr lang="zh-CN" altLang="en-US" sz="800" dirty="0"/>
            </a:p>
          </p:txBody>
        </p:sp>
      </p:grpSp>
      <p:grpSp>
        <p:nvGrpSpPr>
          <p:cNvPr id="311" name="组合 310">
            <a:extLst>
              <a:ext uri="{FF2B5EF4-FFF2-40B4-BE49-F238E27FC236}">
                <a16:creationId xmlns:a16="http://schemas.microsoft.com/office/drawing/2014/main" id="{E653F61D-27BE-4188-8EB2-09A959E10F4C}"/>
              </a:ext>
            </a:extLst>
          </p:cNvPr>
          <p:cNvGrpSpPr/>
          <p:nvPr/>
        </p:nvGrpSpPr>
        <p:grpSpPr>
          <a:xfrm>
            <a:off x="472985" y="700629"/>
            <a:ext cx="894797" cy="817730"/>
            <a:chOff x="498446" y="800134"/>
            <a:chExt cx="894797" cy="817730"/>
          </a:xfrm>
        </p:grpSpPr>
        <p:pic>
          <p:nvPicPr>
            <p:cNvPr id="308" name="图片 307" descr="图标&#10;&#10;描述已自动生成">
              <a:extLst>
                <a:ext uri="{FF2B5EF4-FFF2-40B4-BE49-F238E27FC236}">
                  <a16:creationId xmlns:a16="http://schemas.microsoft.com/office/drawing/2014/main" id="{658E76B4-FC5E-4141-99B7-5E393C1128CF}"/>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641766" y="800134"/>
              <a:ext cx="540000" cy="540000"/>
            </a:xfrm>
            <a:prstGeom prst="rect">
              <a:avLst/>
            </a:prstGeom>
          </p:spPr>
        </p:pic>
        <p:sp>
          <p:nvSpPr>
            <p:cNvPr id="310" name="文本框 309">
              <a:extLst>
                <a:ext uri="{FF2B5EF4-FFF2-40B4-BE49-F238E27FC236}">
                  <a16:creationId xmlns:a16="http://schemas.microsoft.com/office/drawing/2014/main" id="{03CAEC54-B597-47A7-B2D1-4375804C8BD8}"/>
                </a:ext>
              </a:extLst>
            </p:cNvPr>
            <p:cNvSpPr txBox="1"/>
            <p:nvPr/>
          </p:nvSpPr>
          <p:spPr>
            <a:xfrm>
              <a:off x="498446" y="1402420"/>
              <a:ext cx="894797"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Active</a:t>
              </a:r>
              <a:r>
                <a:rPr lang="zh-CN" altLang="en-US" sz="8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Scanning</a:t>
              </a:r>
            </a:p>
          </p:txBody>
        </p:sp>
      </p:grpSp>
      <p:grpSp>
        <p:nvGrpSpPr>
          <p:cNvPr id="314" name="组合 313">
            <a:extLst>
              <a:ext uri="{FF2B5EF4-FFF2-40B4-BE49-F238E27FC236}">
                <a16:creationId xmlns:a16="http://schemas.microsoft.com/office/drawing/2014/main" id="{4A984C18-3FFD-4F96-B8CB-E9203FBB059E}"/>
              </a:ext>
            </a:extLst>
          </p:cNvPr>
          <p:cNvGrpSpPr/>
          <p:nvPr/>
        </p:nvGrpSpPr>
        <p:grpSpPr>
          <a:xfrm>
            <a:off x="372301" y="1565391"/>
            <a:ext cx="1058303" cy="789761"/>
            <a:chOff x="422002" y="1567430"/>
            <a:chExt cx="1058303" cy="789761"/>
          </a:xfrm>
        </p:grpSpPr>
        <p:pic>
          <p:nvPicPr>
            <p:cNvPr id="304" name="图片 303" descr="图标&#10;&#10;描述已自动生成">
              <a:extLst>
                <a:ext uri="{FF2B5EF4-FFF2-40B4-BE49-F238E27FC236}">
                  <a16:creationId xmlns:a16="http://schemas.microsoft.com/office/drawing/2014/main" id="{4AADCCD5-6063-4B52-92BD-EBA8CC51556A}"/>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682018" y="1567430"/>
              <a:ext cx="540000" cy="540000"/>
            </a:xfrm>
            <a:prstGeom prst="rect">
              <a:avLst/>
            </a:prstGeom>
          </p:spPr>
        </p:pic>
        <p:sp>
          <p:nvSpPr>
            <p:cNvPr id="313" name="文本框 312">
              <a:extLst>
                <a:ext uri="{FF2B5EF4-FFF2-40B4-BE49-F238E27FC236}">
                  <a16:creationId xmlns:a16="http://schemas.microsoft.com/office/drawing/2014/main" id="{3651B117-3CD1-4A53-BE49-86C5D3E1794A}"/>
                </a:ext>
              </a:extLst>
            </p:cNvPr>
            <p:cNvSpPr txBox="1"/>
            <p:nvPr/>
          </p:nvSpPr>
          <p:spPr>
            <a:xfrm>
              <a:off x="422002" y="2141747"/>
              <a:ext cx="105830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Gather Information</a:t>
              </a:r>
            </a:p>
          </p:txBody>
        </p:sp>
      </p:grpSp>
      <p:grpSp>
        <p:nvGrpSpPr>
          <p:cNvPr id="320" name="组合 319">
            <a:extLst>
              <a:ext uri="{FF2B5EF4-FFF2-40B4-BE49-F238E27FC236}">
                <a16:creationId xmlns:a16="http://schemas.microsoft.com/office/drawing/2014/main" id="{1EF15C78-6D6B-4FA4-B727-891C07129F87}"/>
              </a:ext>
            </a:extLst>
          </p:cNvPr>
          <p:cNvGrpSpPr/>
          <p:nvPr/>
        </p:nvGrpSpPr>
        <p:grpSpPr>
          <a:xfrm>
            <a:off x="499078" y="2532940"/>
            <a:ext cx="853119" cy="763818"/>
            <a:chOff x="499078" y="2482140"/>
            <a:chExt cx="853119" cy="763818"/>
          </a:xfrm>
        </p:grpSpPr>
        <p:pic>
          <p:nvPicPr>
            <p:cNvPr id="306" name="图片 305" descr="图片包含 图标&#10;&#10;描述已自动生成">
              <a:extLst>
                <a:ext uri="{FF2B5EF4-FFF2-40B4-BE49-F238E27FC236}">
                  <a16:creationId xmlns:a16="http://schemas.microsoft.com/office/drawing/2014/main" id="{B921E7BA-B53A-48AD-B451-917AD22D6B89}"/>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650783" y="2482140"/>
              <a:ext cx="540000" cy="540000"/>
            </a:xfrm>
            <a:prstGeom prst="rect">
              <a:avLst/>
            </a:prstGeom>
          </p:spPr>
        </p:pic>
        <p:sp>
          <p:nvSpPr>
            <p:cNvPr id="316" name="文本框 315">
              <a:extLst>
                <a:ext uri="{FF2B5EF4-FFF2-40B4-BE49-F238E27FC236}">
                  <a16:creationId xmlns:a16="http://schemas.microsoft.com/office/drawing/2014/main" id="{1C5DC951-3424-4FCE-9E96-7CA98B78349E}"/>
                </a:ext>
              </a:extLst>
            </p:cNvPr>
            <p:cNvSpPr txBox="1"/>
            <p:nvPr/>
          </p:nvSpPr>
          <p:spPr>
            <a:xfrm>
              <a:off x="499078" y="3030514"/>
              <a:ext cx="85311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Search Sources</a:t>
              </a:r>
            </a:p>
          </p:txBody>
        </p:sp>
      </p:grpSp>
      <p:grpSp>
        <p:nvGrpSpPr>
          <p:cNvPr id="319" name="组合 318">
            <a:extLst>
              <a:ext uri="{FF2B5EF4-FFF2-40B4-BE49-F238E27FC236}">
                <a16:creationId xmlns:a16="http://schemas.microsoft.com/office/drawing/2014/main" id="{F84BBEBB-EE73-45F3-8ED9-645A64AB6549}"/>
              </a:ext>
            </a:extLst>
          </p:cNvPr>
          <p:cNvGrpSpPr/>
          <p:nvPr/>
        </p:nvGrpSpPr>
        <p:grpSpPr>
          <a:xfrm>
            <a:off x="129629" y="3411661"/>
            <a:ext cx="1587294" cy="773384"/>
            <a:chOff x="129629" y="3411661"/>
            <a:chExt cx="1587294" cy="773384"/>
          </a:xfrm>
        </p:grpSpPr>
        <p:pic>
          <p:nvPicPr>
            <p:cNvPr id="302" name="图片 301" descr="图标&#10;&#10;描述已自动生成">
              <a:extLst>
                <a:ext uri="{FF2B5EF4-FFF2-40B4-BE49-F238E27FC236}">
                  <a16:creationId xmlns:a16="http://schemas.microsoft.com/office/drawing/2014/main" id="{67550F65-A49D-4039-91E2-4738CB4B8EC3}"/>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610746" y="3411661"/>
              <a:ext cx="540000" cy="540000"/>
            </a:xfrm>
            <a:prstGeom prst="rect">
              <a:avLst/>
            </a:prstGeom>
          </p:spPr>
        </p:pic>
        <p:sp>
          <p:nvSpPr>
            <p:cNvPr id="318" name="文本框 317">
              <a:extLst>
                <a:ext uri="{FF2B5EF4-FFF2-40B4-BE49-F238E27FC236}">
                  <a16:creationId xmlns:a16="http://schemas.microsoft.com/office/drawing/2014/main" id="{670460A4-F8D2-4EE4-A640-B3F546799FB6}"/>
                </a:ext>
              </a:extLst>
            </p:cNvPr>
            <p:cNvSpPr txBox="1"/>
            <p:nvPr/>
          </p:nvSpPr>
          <p:spPr>
            <a:xfrm>
              <a:off x="129629" y="3969601"/>
              <a:ext cx="158729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Search Open Websites/Domains</a:t>
              </a:r>
            </a:p>
          </p:txBody>
        </p:sp>
      </p:grpSp>
      <p:grpSp>
        <p:nvGrpSpPr>
          <p:cNvPr id="323" name="组合 322">
            <a:extLst>
              <a:ext uri="{FF2B5EF4-FFF2-40B4-BE49-F238E27FC236}">
                <a16:creationId xmlns:a16="http://schemas.microsoft.com/office/drawing/2014/main" id="{2764D954-8396-4B59-B0CA-9016780C26EE}"/>
              </a:ext>
            </a:extLst>
          </p:cNvPr>
          <p:cNvGrpSpPr/>
          <p:nvPr/>
        </p:nvGrpSpPr>
        <p:grpSpPr>
          <a:xfrm>
            <a:off x="1833699" y="753084"/>
            <a:ext cx="1218603" cy="814797"/>
            <a:chOff x="1831450" y="841879"/>
            <a:chExt cx="1218603" cy="814797"/>
          </a:xfrm>
        </p:grpSpPr>
        <p:pic>
          <p:nvPicPr>
            <p:cNvPr id="300" name="图片 299" descr="图片包含 钟表, 游戏机, 橙子, 大&#10;&#10;描述已自动生成">
              <a:extLst>
                <a:ext uri="{FF2B5EF4-FFF2-40B4-BE49-F238E27FC236}">
                  <a16:creationId xmlns:a16="http://schemas.microsoft.com/office/drawing/2014/main" id="{3534FD0B-EE75-475A-BCD5-C193AF0873DD}"/>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2138465" y="841879"/>
              <a:ext cx="540000" cy="540000"/>
            </a:xfrm>
            <a:prstGeom prst="rect">
              <a:avLst/>
            </a:prstGeom>
          </p:spPr>
        </p:pic>
        <p:sp>
          <p:nvSpPr>
            <p:cNvPr id="322" name="文本框 321">
              <a:extLst>
                <a:ext uri="{FF2B5EF4-FFF2-40B4-BE49-F238E27FC236}">
                  <a16:creationId xmlns:a16="http://schemas.microsoft.com/office/drawing/2014/main" id="{B438E765-D668-441B-A8CD-6AF871BFC078}"/>
                </a:ext>
              </a:extLst>
            </p:cNvPr>
            <p:cNvSpPr txBox="1"/>
            <p:nvPr/>
          </p:nvSpPr>
          <p:spPr>
            <a:xfrm>
              <a:off x="1831450" y="1441232"/>
              <a:ext cx="121860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Acquire Infrastructure </a:t>
              </a:r>
            </a:p>
          </p:txBody>
        </p:sp>
      </p:grpSp>
      <p:grpSp>
        <p:nvGrpSpPr>
          <p:cNvPr id="330" name="组合 329">
            <a:extLst>
              <a:ext uri="{FF2B5EF4-FFF2-40B4-BE49-F238E27FC236}">
                <a16:creationId xmlns:a16="http://schemas.microsoft.com/office/drawing/2014/main" id="{470BBE20-2137-4276-8A8D-81495AF0B129}"/>
              </a:ext>
            </a:extLst>
          </p:cNvPr>
          <p:cNvGrpSpPr/>
          <p:nvPr/>
        </p:nvGrpSpPr>
        <p:grpSpPr>
          <a:xfrm>
            <a:off x="2316525" y="1581959"/>
            <a:ext cx="1202573" cy="799511"/>
            <a:chOff x="2276090" y="1711028"/>
            <a:chExt cx="1202573" cy="799511"/>
          </a:xfrm>
        </p:grpSpPr>
        <p:pic>
          <p:nvPicPr>
            <p:cNvPr id="296" name="图片 295" descr="图标&#10;&#10;描述已自动生成">
              <a:extLst>
                <a:ext uri="{FF2B5EF4-FFF2-40B4-BE49-F238E27FC236}">
                  <a16:creationId xmlns:a16="http://schemas.microsoft.com/office/drawing/2014/main" id="{1B61D341-6EB2-436E-8750-CFF339637E3C}"/>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2599692" y="1711028"/>
              <a:ext cx="540000" cy="540000"/>
            </a:xfrm>
            <a:prstGeom prst="rect">
              <a:avLst/>
            </a:prstGeom>
          </p:spPr>
        </p:pic>
        <p:sp>
          <p:nvSpPr>
            <p:cNvPr id="329" name="文本框 328">
              <a:extLst>
                <a:ext uri="{FF2B5EF4-FFF2-40B4-BE49-F238E27FC236}">
                  <a16:creationId xmlns:a16="http://schemas.microsoft.com/office/drawing/2014/main" id="{C2E0DE40-3BAC-467A-8CE5-8F9FD02A152A}"/>
                </a:ext>
              </a:extLst>
            </p:cNvPr>
            <p:cNvSpPr txBox="1"/>
            <p:nvPr/>
          </p:nvSpPr>
          <p:spPr>
            <a:xfrm>
              <a:off x="2276090" y="2295095"/>
              <a:ext cx="120257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Compromise Accounts </a:t>
              </a:r>
            </a:p>
          </p:txBody>
        </p:sp>
      </p:grpSp>
      <p:grpSp>
        <p:nvGrpSpPr>
          <p:cNvPr id="340" name="组合 339">
            <a:extLst>
              <a:ext uri="{FF2B5EF4-FFF2-40B4-BE49-F238E27FC236}">
                <a16:creationId xmlns:a16="http://schemas.microsoft.com/office/drawing/2014/main" id="{33D623EB-3BEC-4452-9EB4-4342EF3BD4BA}"/>
              </a:ext>
            </a:extLst>
          </p:cNvPr>
          <p:cNvGrpSpPr/>
          <p:nvPr/>
        </p:nvGrpSpPr>
        <p:grpSpPr>
          <a:xfrm>
            <a:off x="1745050" y="2486799"/>
            <a:ext cx="1428596" cy="812745"/>
            <a:chOff x="1923142" y="2532940"/>
            <a:chExt cx="1428596" cy="812745"/>
          </a:xfrm>
        </p:grpSpPr>
        <p:pic>
          <p:nvPicPr>
            <p:cNvPr id="294" name="图片 293" descr="图片包含 形状&#10;&#10;描述已自动生成">
              <a:extLst>
                <a:ext uri="{FF2B5EF4-FFF2-40B4-BE49-F238E27FC236}">
                  <a16:creationId xmlns:a16="http://schemas.microsoft.com/office/drawing/2014/main" id="{D10FF0BE-4ED7-40FE-AE29-A1CDEF0FDF4C}"/>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2315678" y="2532940"/>
              <a:ext cx="540000" cy="540000"/>
            </a:xfrm>
            <a:prstGeom prst="rect">
              <a:avLst/>
            </a:prstGeom>
          </p:spPr>
        </p:pic>
        <p:sp>
          <p:nvSpPr>
            <p:cNvPr id="336" name="文本框 335">
              <a:extLst>
                <a:ext uri="{FF2B5EF4-FFF2-40B4-BE49-F238E27FC236}">
                  <a16:creationId xmlns:a16="http://schemas.microsoft.com/office/drawing/2014/main" id="{402F835F-F2FA-421A-A2C0-FF1B9C4F5E1B}"/>
                </a:ext>
              </a:extLst>
            </p:cNvPr>
            <p:cNvSpPr txBox="1"/>
            <p:nvPr/>
          </p:nvSpPr>
          <p:spPr>
            <a:xfrm>
              <a:off x="1923142" y="3130241"/>
              <a:ext cx="142859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Compromise Infrastructure </a:t>
              </a:r>
            </a:p>
          </p:txBody>
        </p:sp>
      </p:grpSp>
      <p:grpSp>
        <p:nvGrpSpPr>
          <p:cNvPr id="339" name="组合 338">
            <a:extLst>
              <a:ext uri="{FF2B5EF4-FFF2-40B4-BE49-F238E27FC236}">
                <a16:creationId xmlns:a16="http://schemas.microsoft.com/office/drawing/2014/main" id="{6044640B-8439-4C9E-8C39-A5528FEA4A79}"/>
              </a:ext>
            </a:extLst>
          </p:cNvPr>
          <p:cNvGrpSpPr/>
          <p:nvPr/>
        </p:nvGrpSpPr>
        <p:grpSpPr>
          <a:xfrm>
            <a:off x="2304515" y="3448408"/>
            <a:ext cx="1045479" cy="744955"/>
            <a:chOff x="2278343" y="3393703"/>
            <a:chExt cx="1045479" cy="744955"/>
          </a:xfrm>
        </p:grpSpPr>
        <p:pic>
          <p:nvPicPr>
            <p:cNvPr id="298" name="图片 297">
              <a:extLst>
                <a:ext uri="{FF2B5EF4-FFF2-40B4-BE49-F238E27FC236}">
                  <a16:creationId xmlns:a16="http://schemas.microsoft.com/office/drawing/2014/main" id="{A8F0591D-C46A-4747-9F49-2FE3EFBED80E}"/>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2535202" y="3393703"/>
              <a:ext cx="540000" cy="540000"/>
            </a:xfrm>
            <a:prstGeom prst="rect">
              <a:avLst/>
            </a:prstGeom>
          </p:spPr>
        </p:pic>
        <p:sp>
          <p:nvSpPr>
            <p:cNvPr id="338" name="文本框 337">
              <a:extLst>
                <a:ext uri="{FF2B5EF4-FFF2-40B4-BE49-F238E27FC236}">
                  <a16:creationId xmlns:a16="http://schemas.microsoft.com/office/drawing/2014/main" id="{9020AD00-8E28-43C7-A2B3-309F9CABCB69}"/>
                </a:ext>
              </a:extLst>
            </p:cNvPr>
            <p:cNvSpPr txBox="1"/>
            <p:nvPr/>
          </p:nvSpPr>
          <p:spPr>
            <a:xfrm>
              <a:off x="2278343" y="3923214"/>
              <a:ext cx="104547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Obtain Capabilities</a:t>
              </a:r>
            </a:p>
          </p:txBody>
        </p:sp>
      </p:grpSp>
    </p:spTree>
    <p:extLst>
      <p:ext uri="{BB962C8B-B14F-4D97-AF65-F5344CB8AC3E}">
        <p14:creationId xmlns:p14="http://schemas.microsoft.com/office/powerpoint/2010/main" val="405632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08C7405-A43C-4182-9EBF-C09DE8020EAB}"/>
              </a:ext>
            </a:extLst>
          </p:cNvPr>
          <p:cNvSpPr/>
          <p:nvPr/>
        </p:nvSpPr>
        <p:spPr>
          <a:xfrm>
            <a:off x="-370" y="-1"/>
            <a:ext cx="1728000" cy="594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Credential Access</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A343AE6C-0E2F-444B-B493-8D80BBAD3B51}"/>
              </a:ext>
            </a:extLst>
          </p:cNvPr>
          <p:cNvSpPr/>
          <p:nvPr/>
        </p:nvSpPr>
        <p:spPr>
          <a:xfrm>
            <a:off x="1742671" y="-1"/>
            <a:ext cx="1728000" cy="594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Discovery</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7F351067-EF2F-463B-9FD1-0584EF70ABAE}"/>
              </a:ext>
            </a:extLst>
          </p:cNvPr>
          <p:cNvSpPr/>
          <p:nvPr/>
        </p:nvSpPr>
        <p:spPr>
          <a:xfrm>
            <a:off x="3485712" y="-1"/>
            <a:ext cx="1728000" cy="594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Lateral Movement</a:t>
            </a:r>
            <a:endParaRPr lang="zh-CN" altLang="en-US" b="1" dirty="0"/>
          </a:p>
        </p:txBody>
      </p:sp>
      <p:sp>
        <p:nvSpPr>
          <p:cNvPr id="9" name="矩形 8">
            <a:extLst>
              <a:ext uri="{FF2B5EF4-FFF2-40B4-BE49-F238E27FC236}">
                <a16:creationId xmlns:a16="http://schemas.microsoft.com/office/drawing/2014/main" id="{A5E39F55-DD6F-45E1-895F-F8ABEFAC9916}"/>
              </a:ext>
            </a:extLst>
          </p:cNvPr>
          <p:cNvSpPr/>
          <p:nvPr/>
        </p:nvSpPr>
        <p:spPr>
          <a:xfrm>
            <a:off x="5228753" y="-1"/>
            <a:ext cx="1728000" cy="59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Collection</a:t>
            </a:r>
            <a:endParaRPr lang="zh-CN" altLang="en-US" b="1" dirty="0"/>
          </a:p>
        </p:txBody>
      </p:sp>
      <p:sp>
        <p:nvSpPr>
          <p:cNvPr id="11" name="矩形 10">
            <a:extLst>
              <a:ext uri="{FF2B5EF4-FFF2-40B4-BE49-F238E27FC236}">
                <a16:creationId xmlns:a16="http://schemas.microsoft.com/office/drawing/2014/main" id="{3C85F7E8-FBED-4819-86B5-A224266B598D}"/>
              </a:ext>
            </a:extLst>
          </p:cNvPr>
          <p:cNvSpPr/>
          <p:nvPr/>
        </p:nvSpPr>
        <p:spPr>
          <a:xfrm>
            <a:off x="6971794" y="-1"/>
            <a:ext cx="1728000" cy="594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Command </a:t>
            </a:r>
          </a:p>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and Control</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0F8569E2-7E00-4786-B797-D8DC093B133A}"/>
              </a:ext>
            </a:extLst>
          </p:cNvPr>
          <p:cNvSpPr/>
          <p:nvPr/>
        </p:nvSpPr>
        <p:spPr>
          <a:xfrm>
            <a:off x="8714835" y="-1"/>
            <a:ext cx="1728000" cy="594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704209F8-E8C1-4180-909A-55A8D0D9B3AC}"/>
              </a:ext>
            </a:extLst>
          </p:cNvPr>
          <p:cNvSpPr/>
          <p:nvPr/>
        </p:nvSpPr>
        <p:spPr>
          <a:xfrm>
            <a:off x="10457876" y="-1"/>
            <a:ext cx="1728000" cy="594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Impact</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2" name="矩形 131">
            <a:extLst>
              <a:ext uri="{FF2B5EF4-FFF2-40B4-BE49-F238E27FC236}">
                <a16:creationId xmlns:a16="http://schemas.microsoft.com/office/drawing/2014/main" id="{26B90E03-CA28-4017-9967-0E6882B60D79}"/>
              </a:ext>
            </a:extLst>
          </p:cNvPr>
          <p:cNvSpPr/>
          <p:nvPr/>
        </p:nvSpPr>
        <p:spPr>
          <a:xfrm>
            <a:off x="0" y="4367541"/>
            <a:ext cx="1728000" cy="25206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Brute Force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Credentials from Password Stores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Credential Access</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Forced Authentication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Input Capture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Man-in-the-Middle (1)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Modify Authentication Process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Network Sniffing</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Steal Application Access Token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Steal or Forge Kerberos Tickets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Steal Web Session Cookie</a:t>
            </a:r>
          </a:p>
        </p:txBody>
      </p:sp>
      <p:sp>
        <p:nvSpPr>
          <p:cNvPr id="14" name="矩形 13">
            <a:extLst>
              <a:ext uri="{FF2B5EF4-FFF2-40B4-BE49-F238E27FC236}">
                <a16:creationId xmlns:a16="http://schemas.microsoft.com/office/drawing/2014/main" id="{4C074FFB-456F-455F-900A-70ADFDAEEA18}"/>
              </a:ext>
            </a:extLst>
          </p:cNvPr>
          <p:cNvSpPr/>
          <p:nvPr/>
        </p:nvSpPr>
        <p:spPr>
          <a:xfrm>
            <a:off x="1744000" y="4367541"/>
            <a:ext cx="1728000" cy="252069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Account Discovery (4)</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Application Window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Browser Bookmark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Cloud Service Dashboard</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Cloud Service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Domain Trust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File and Directory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Network Service Scanning</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Password Policy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Peripheral Device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Network Connections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Owner/User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Service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Time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Virtualization/Sandbox Evasion (3)</a:t>
            </a:r>
          </a:p>
        </p:txBody>
      </p:sp>
      <p:sp>
        <p:nvSpPr>
          <p:cNvPr id="17" name="矩形 16">
            <a:extLst>
              <a:ext uri="{FF2B5EF4-FFF2-40B4-BE49-F238E27FC236}">
                <a16:creationId xmlns:a16="http://schemas.microsoft.com/office/drawing/2014/main" id="{01E7706C-202B-46FF-99AD-CB8644F30AEB}"/>
              </a:ext>
            </a:extLst>
          </p:cNvPr>
          <p:cNvSpPr/>
          <p:nvPr/>
        </p:nvSpPr>
        <p:spPr>
          <a:xfrm>
            <a:off x="3488000" y="4367541"/>
            <a:ext cx="1728000" cy="25206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of Remote Services</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Internal </a:t>
            </a:r>
            <a:r>
              <a:rPr lang="en-US" altLang="zh-CN" sz="1050" b="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Spearphishing</a:t>
            </a:r>
            <a:endPar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Lateral Tool Transfer</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Service Session Hijacking (2)</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Services (6)</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Replication Through Removable Media</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Software Deployment Tools</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Taint Shared Content</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Use Alternate Authentication Material (4)</a:t>
            </a:r>
          </a:p>
        </p:txBody>
      </p:sp>
      <p:sp>
        <p:nvSpPr>
          <p:cNvPr id="19" name="矩形 18">
            <a:extLst>
              <a:ext uri="{FF2B5EF4-FFF2-40B4-BE49-F238E27FC236}">
                <a16:creationId xmlns:a16="http://schemas.microsoft.com/office/drawing/2014/main" id="{E3078F0D-2608-4F3C-BD17-365B0C9762E6}"/>
              </a:ext>
            </a:extLst>
          </p:cNvPr>
          <p:cNvSpPr/>
          <p:nvPr/>
        </p:nvSpPr>
        <p:spPr>
          <a:xfrm>
            <a:off x="5232000" y="4367541"/>
            <a:ext cx="1728000" cy="25206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Archive Collected Data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Audio Capture</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Automated Collection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Clipboard Data</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Cloud Storage Object</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Information Repositories (2)</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Local System</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Network Shared Drive</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Staged (2)</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Email Collection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Input Capture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Man in the Browser</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Man-in-the-Middle (1)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Screen Capture</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Video Capture</a:t>
            </a:r>
          </a:p>
        </p:txBody>
      </p:sp>
      <p:sp>
        <p:nvSpPr>
          <p:cNvPr id="21" name="矩形 20">
            <a:extLst>
              <a:ext uri="{FF2B5EF4-FFF2-40B4-BE49-F238E27FC236}">
                <a16:creationId xmlns:a16="http://schemas.microsoft.com/office/drawing/2014/main" id="{54B96501-ACBC-41A9-9E1A-92BC75BA545F}"/>
              </a:ext>
            </a:extLst>
          </p:cNvPr>
          <p:cNvSpPr/>
          <p:nvPr/>
        </p:nvSpPr>
        <p:spPr>
          <a:xfrm>
            <a:off x="6976000" y="4367541"/>
            <a:ext cx="1728000" cy="25206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Application Layer Protocol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Communication Through Removable Media</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Encoding (2)</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Obfuscation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Dynamic Resolution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Encrypted Channel (2)</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Fallback Channels</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Ingress Tool Transfer</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Multi-Stage Channels</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Non-Standard Port</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Protocol Tunneling</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Proxy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Access Software</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Traffic Signaling (1)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Web Service (3)</a:t>
            </a:r>
          </a:p>
        </p:txBody>
      </p:sp>
      <p:sp>
        <p:nvSpPr>
          <p:cNvPr id="23" name="矩形 22">
            <a:extLst>
              <a:ext uri="{FF2B5EF4-FFF2-40B4-BE49-F238E27FC236}">
                <a16:creationId xmlns:a16="http://schemas.microsoft.com/office/drawing/2014/main" id="{02C01F11-BEDF-48DD-8ED3-0551D0A29FBE}"/>
              </a:ext>
            </a:extLst>
          </p:cNvPr>
          <p:cNvSpPr/>
          <p:nvPr/>
        </p:nvSpPr>
        <p:spPr>
          <a:xfrm>
            <a:off x="8720000" y="4367541"/>
            <a:ext cx="1728000" cy="25206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Automated Exfiltration</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Alternative Protocol (3)</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C2 Channel</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Other Network Medium (1)</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Physical Medium (1)</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Web Service (2)</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Transfer</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Transfer Data to Cloud Account</a:t>
            </a:r>
          </a:p>
        </p:txBody>
      </p:sp>
      <p:sp>
        <p:nvSpPr>
          <p:cNvPr id="25" name="矩形 24">
            <a:extLst>
              <a:ext uri="{FF2B5EF4-FFF2-40B4-BE49-F238E27FC236}">
                <a16:creationId xmlns:a16="http://schemas.microsoft.com/office/drawing/2014/main" id="{5949C29A-723B-4A1E-834F-D7FE13C42221}"/>
              </a:ext>
            </a:extLst>
          </p:cNvPr>
          <p:cNvSpPr/>
          <p:nvPr/>
        </p:nvSpPr>
        <p:spPr>
          <a:xfrm>
            <a:off x="10464000" y="4367541"/>
            <a:ext cx="1728000" cy="252069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Destruction</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Manipulation (3)</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Defacement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Disk Wipe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Endpoint Denial of Service (4)</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Firmware Corruption</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Inhibit System Recovery</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Network Denial of Service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Resource Hijacking</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Service Stop</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Shutdown/Reboot</a:t>
            </a:r>
          </a:p>
        </p:txBody>
      </p:sp>
      <p:cxnSp>
        <p:nvCxnSpPr>
          <p:cNvPr id="40" name="直接连接符 39">
            <a:extLst>
              <a:ext uri="{FF2B5EF4-FFF2-40B4-BE49-F238E27FC236}">
                <a16:creationId xmlns:a16="http://schemas.microsoft.com/office/drawing/2014/main" id="{3225627F-702E-448A-A8A1-BD88B3E0B031}"/>
              </a:ext>
            </a:extLst>
          </p:cNvPr>
          <p:cNvCxnSpPr>
            <a:cxnSpLocks/>
          </p:cNvCxnSpPr>
          <p:nvPr/>
        </p:nvCxnSpPr>
        <p:spPr>
          <a:xfrm>
            <a:off x="1727630" y="589538"/>
            <a:ext cx="0" cy="375269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9F453BD6-AEE0-4823-9525-E0981A43550D}"/>
              </a:ext>
            </a:extLst>
          </p:cNvPr>
          <p:cNvCxnSpPr/>
          <p:nvPr/>
        </p:nvCxnSpPr>
        <p:spPr>
          <a:xfrm>
            <a:off x="3470671" y="589538"/>
            <a:ext cx="0" cy="375269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AE1616B-AF08-456A-9F55-5E4688A2414B}"/>
              </a:ext>
            </a:extLst>
          </p:cNvPr>
          <p:cNvCxnSpPr/>
          <p:nvPr/>
        </p:nvCxnSpPr>
        <p:spPr>
          <a:xfrm>
            <a:off x="5213712" y="589538"/>
            <a:ext cx="0" cy="375269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284DA5E-0BCE-4715-8B93-42F9B3B7EE3B}"/>
              </a:ext>
            </a:extLst>
          </p:cNvPr>
          <p:cNvCxnSpPr/>
          <p:nvPr/>
        </p:nvCxnSpPr>
        <p:spPr>
          <a:xfrm>
            <a:off x="6956753" y="589538"/>
            <a:ext cx="0" cy="375269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F2D8A3C-3AA4-4058-9DAE-58DFA278455C}"/>
              </a:ext>
            </a:extLst>
          </p:cNvPr>
          <p:cNvCxnSpPr/>
          <p:nvPr/>
        </p:nvCxnSpPr>
        <p:spPr>
          <a:xfrm>
            <a:off x="8699794" y="589538"/>
            <a:ext cx="0" cy="37526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AD015D1-8221-4123-9733-B9FF259B1966}"/>
              </a:ext>
            </a:extLst>
          </p:cNvPr>
          <p:cNvCxnSpPr/>
          <p:nvPr/>
        </p:nvCxnSpPr>
        <p:spPr>
          <a:xfrm>
            <a:off x="10461345" y="589538"/>
            <a:ext cx="0" cy="37526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79C22407-E9D6-411D-ADD3-43E67A32C3E1}"/>
              </a:ext>
            </a:extLst>
          </p:cNvPr>
          <p:cNvGrpSpPr/>
          <p:nvPr/>
        </p:nvGrpSpPr>
        <p:grpSpPr>
          <a:xfrm>
            <a:off x="10503213" y="722065"/>
            <a:ext cx="888385" cy="882594"/>
            <a:chOff x="10431110" y="721626"/>
            <a:chExt cx="888385" cy="882594"/>
          </a:xfrm>
        </p:grpSpPr>
        <p:pic>
          <p:nvPicPr>
            <p:cNvPr id="47" name="图片 46" descr="图标&#10;&#10;描述已自动生成">
              <a:extLst>
                <a:ext uri="{FF2B5EF4-FFF2-40B4-BE49-F238E27FC236}">
                  <a16:creationId xmlns:a16="http://schemas.microsoft.com/office/drawing/2014/main" id="{71291C1D-03AA-4B0A-B6FE-C4190910E7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5303" y="721626"/>
              <a:ext cx="540000" cy="540000"/>
            </a:xfrm>
            <a:prstGeom prst="rect">
              <a:avLst/>
            </a:prstGeom>
          </p:spPr>
        </p:pic>
        <p:sp>
          <p:nvSpPr>
            <p:cNvPr id="48" name="文本框 47">
              <a:extLst>
                <a:ext uri="{FF2B5EF4-FFF2-40B4-BE49-F238E27FC236}">
                  <a16:creationId xmlns:a16="http://schemas.microsoft.com/office/drawing/2014/main" id="{35FC60EF-2AFE-409D-8364-B9D5A1A17A33}"/>
                </a:ext>
              </a:extLst>
            </p:cNvPr>
            <p:cNvSpPr txBox="1"/>
            <p:nvPr/>
          </p:nvSpPr>
          <p:spPr>
            <a:xfrm>
              <a:off x="10431110" y="1265666"/>
              <a:ext cx="888385"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Account Access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Removal</a:t>
              </a:r>
            </a:p>
          </p:txBody>
        </p:sp>
      </p:grpSp>
      <p:grpSp>
        <p:nvGrpSpPr>
          <p:cNvPr id="49" name="组合 48">
            <a:extLst>
              <a:ext uri="{FF2B5EF4-FFF2-40B4-BE49-F238E27FC236}">
                <a16:creationId xmlns:a16="http://schemas.microsoft.com/office/drawing/2014/main" id="{918C8B36-CCEC-4E11-BB3E-B6F1329D5A7B}"/>
              </a:ext>
            </a:extLst>
          </p:cNvPr>
          <p:cNvGrpSpPr/>
          <p:nvPr/>
        </p:nvGrpSpPr>
        <p:grpSpPr>
          <a:xfrm>
            <a:off x="11113439" y="1340864"/>
            <a:ext cx="1148071" cy="704885"/>
            <a:chOff x="11022101" y="1179885"/>
            <a:chExt cx="1148071" cy="704885"/>
          </a:xfrm>
        </p:grpSpPr>
        <p:pic>
          <p:nvPicPr>
            <p:cNvPr id="50" name="图片 49" descr="图标&#10;&#10;描述已自动生成">
              <a:extLst>
                <a:ext uri="{FF2B5EF4-FFF2-40B4-BE49-F238E27FC236}">
                  <a16:creationId xmlns:a16="http://schemas.microsoft.com/office/drawing/2014/main" id="{87004459-1EEB-48E2-9911-FCEB75FAC9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34685" y="1179885"/>
              <a:ext cx="540000" cy="540000"/>
            </a:xfrm>
            <a:prstGeom prst="rect">
              <a:avLst/>
            </a:prstGeom>
          </p:spPr>
        </p:pic>
        <p:sp>
          <p:nvSpPr>
            <p:cNvPr id="51" name="文本框 50">
              <a:extLst>
                <a:ext uri="{FF2B5EF4-FFF2-40B4-BE49-F238E27FC236}">
                  <a16:creationId xmlns:a16="http://schemas.microsoft.com/office/drawing/2014/main" id="{7D7BC677-8DFC-4E65-B20D-5EF0A1ADCB08}"/>
                </a:ext>
              </a:extLst>
            </p:cNvPr>
            <p:cNvSpPr txBox="1"/>
            <p:nvPr/>
          </p:nvSpPr>
          <p:spPr>
            <a:xfrm>
              <a:off x="11022101" y="1669326"/>
              <a:ext cx="114807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Firmware Corruption</a:t>
              </a:r>
            </a:p>
          </p:txBody>
        </p:sp>
      </p:grpSp>
      <p:grpSp>
        <p:nvGrpSpPr>
          <p:cNvPr id="52" name="组合 51">
            <a:extLst>
              <a:ext uri="{FF2B5EF4-FFF2-40B4-BE49-F238E27FC236}">
                <a16:creationId xmlns:a16="http://schemas.microsoft.com/office/drawing/2014/main" id="{D6119009-FF5F-4AF2-B893-5E113E85702E}"/>
              </a:ext>
            </a:extLst>
          </p:cNvPr>
          <p:cNvGrpSpPr/>
          <p:nvPr/>
        </p:nvGrpSpPr>
        <p:grpSpPr>
          <a:xfrm>
            <a:off x="10579642" y="2045676"/>
            <a:ext cx="728084" cy="730292"/>
            <a:chOff x="10360350" y="1943379"/>
            <a:chExt cx="728084" cy="730292"/>
          </a:xfrm>
        </p:grpSpPr>
        <p:pic>
          <p:nvPicPr>
            <p:cNvPr id="53" name="图片 52" descr="停止标志&#10;&#10;描述已自动生成">
              <a:extLst>
                <a:ext uri="{FF2B5EF4-FFF2-40B4-BE49-F238E27FC236}">
                  <a16:creationId xmlns:a16="http://schemas.microsoft.com/office/drawing/2014/main" id="{39F78923-BBA6-407B-A99F-CD4E7B6A75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49931" y="1943379"/>
              <a:ext cx="540000" cy="540000"/>
            </a:xfrm>
            <a:prstGeom prst="rect">
              <a:avLst/>
            </a:prstGeom>
          </p:spPr>
        </p:pic>
        <p:sp>
          <p:nvSpPr>
            <p:cNvPr id="54" name="文本框 53">
              <a:extLst>
                <a:ext uri="{FF2B5EF4-FFF2-40B4-BE49-F238E27FC236}">
                  <a16:creationId xmlns:a16="http://schemas.microsoft.com/office/drawing/2014/main" id="{73A2A394-9182-4021-BA58-186EBBC35669}"/>
                </a:ext>
              </a:extLst>
            </p:cNvPr>
            <p:cNvSpPr txBox="1"/>
            <p:nvPr/>
          </p:nvSpPr>
          <p:spPr>
            <a:xfrm>
              <a:off x="10360350" y="2458227"/>
              <a:ext cx="72808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Service Stop</a:t>
              </a:r>
            </a:p>
          </p:txBody>
        </p:sp>
      </p:grpSp>
      <p:grpSp>
        <p:nvGrpSpPr>
          <p:cNvPr id="55" name="组合 54">
            <a:extLst>
              <a:ext uri="{FF2B5EF4-FFF2-40B4-BE49-F238E27FC236}">
                <a16:creationId xmlns:a16="http://schemas.microsoft.com/office/drawing/2014/main" id="{FCDAD3D6-C893-4B46-889C-7E0C53F059C4}"/>
              </a:ext>
            </a:extLst>
          </p:cNvPr>
          <p:cNvGrpSpPr/>
          <p:nvPr/>
        </p:nvGrpSpPr>
        <p:grpSpPr>
          <a:xfrm>
            <a:off x="11252013" y="2509848"/>
            <a:ext cx="901209" cy="875689"/>
            <a:chOff x="11093253" y="2555844"/>
            <a:chExt cx="901209" cy="875689"/>
          </a:xfrm>
        </p:grpSpPr>
        <p:pic>
          <p:nvPicPr>
            <p:cNvPr id="56" name="图片 55" descr="图标&#10;&#10;描述已自动生成">
              <a:extLst>
                <a:ext uri="{FF2B5EF4-FFF2-40B4-BE49-F238E27FC236}">
                  <a16:creationId xmlns:a16="http://schemas.microsoft.com/office/drawing/2014/main" id="{9C112289-3CEB-49BA-B99F-106553B303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3858" y="2555844"/>
              <a:ext cx="540000" cy="540000"/>
            </a:xfrm>
            <a:prstGeom prst="rect">
              <a:avLst/>
            </a:prstGeom>
          </p:spPr>
        </p:pic>
        <p:sp>
          <p:nvSpPr>
            <p:cNvPr id="57" name="文本框 56">
              <a:extLst>
                <a:ext uri="{FF2B5EF4-FFF2-40B4-BE49-F238E27FC236}">
                  <a16:creationId xmlns:a16="http://schemas.microsoft.com/office/drawing/2014/main" id="{8168E73A-A079-4CDD-B9B1-E08E38371BC7}"/>
                </a:ext>
              </a:extLst>
            </p:cNvPr>
            <p:cNvSpPr txBox="1"/>
            <p:nvPr/>
          </p:nvSpPr>
          <p:spPr>
            <a:xfrm>
              <a:off x="11093253" y="3092979"/>
              <a:ext cx="901209"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Network Denial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of Service</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8" name="组合 57">
            <a:extLst>
              <a:ext uri="{FF2B5EF4-FFF2-40B4-BE49-F238E27FC236}">
                <a16:creationId xmlns:a16="http://schemas.microsoft.com/office/drawing/2014/main" id="{ABCD90E1-F3AE-4BE3-B0D1-475AC6AB3462}"/>
              </a:ext>
            </a:extLst>
          </p:cNvPr>
          <p:cNvGrpSpPr/>
          <p:nvPr/>
        </p:nvGrpSpPr>
        <p:grpSpPr>
          <a:xfrm>
            <a:off x="10579642" y="3226433"/>
            <a:ext cx="998991" cy="855600"/>
            <a:chOff x="10210558" y="3046691"/>
            <a:chExt cx="998991" cy="855600"/>
          </a:xfrm>
        </p:grpSpPr>
        <p:pic>
          <p:nvPicPr>
            <p:cNvPr id="59" name="图片 58" descr="图标&#10;&#10;描述已自动生成">
              <a:extLst>
                <a:ext uri="{FF2B5EF4-FFF2-40B4-BE49-F238E27FC236}">
                  <a16:creationId xmlns:a16="http://schemas.microsoft.com/office/drawing/2014/main" id="{FBA5FB44-A0B4-44CB-B278-BCA0206B405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93537" y="3046691"/>
              <a:ext cx="540000" cy="540000"/>
            </a:xfrm>
            <a:prstGeom prst="rect">
              <a:avLst/>
            </a:prstGeom>
          </p:spPr>
        </p:pic>
        <p:sp>
          <p:nvSpPr>
            <p:cNvPr id="60" name="文本框 59">
              <a:extLst>
                <a:ext uri="{FF2B5EF4-FFF2-40B4-BE49-F238E27FC236}">
                  <a16:creationId xmlns:a16="http://schemas.microsoft.com/office/drawing/2014/main" id="{8CDFD4BA-8327-44F9-92C7-8D2C31F1B008}"/>
                </a:ext>
              </a:extLst>
            </p:cNvPr>
            <p:cNvSpPr txBox="1"/>
            <p:nvPr/>
          </p:nvSpPr>
          <p:spPr>
            <a:xfrm>
              <a:off x="10210558" y="3563737"/>
              <a:ext cx="998991"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System Shutdown/</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Reboot</a:t>
              </a:r>
            </a:p>
          </p:txBody>
        </p:sp>
      </p:grpSp>
      <p:grpSp>
        <p:nvGrpSpPr>
          <p:cNvPr id="61" name="组合 60">
            <a:extLst>
              <a:ext uri="{FF2B5EF4-FFF2-40B4-BE49-F238E27FC236}">
                <a16:creationId xmlns:a16="http://schemas.microsoft.com/office/drawing/2014/main" id="{68CE611B-0D86-4EA5-965B-738F0CD00DA4}"/>
              </a:ext>
            </a:extLst>
          </p:cNvPr>
          <p:cNvGrpSpPr/>
          <p:nvPr/>
        </p:nvGrpSpPr>
        <p:grpSpPr>
          <a:xfrm>
            <a:off x="9430483" y="1627484"/>
            <a:ext cx="1072730" cy="882364"/>
            <a:chOff x="9036371" y="1787430"/>
            <a:chExt cx="1072730" cy="882364"/>
          </a:xfrm>
        </p:grpSpPr>
        <p:pic>
          <p:nvPicPr>
            <p:cNvPr id="62" name="图片 61" descr="图标&#10;&#10;描述已自动生成">
              <a:extLst>
                <a:ext uri="{FF2B5EF4-FFF2-40B4-BE49-F238E27FC236}">
                  <a16:creationId xmlns:a16="http://schemas.microsoft.com/office/drawing/2014/main" id="{AE43D07D-83C7-466B-97F6-98833B20F5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66000" y="1787430"/>
              <a:ext cx="540000" cy="540000"/>
            </a:xfrm>
            <a:prstGeom prst="rect">
              <a:avLst/>
            </a:prstGeom>
          </p:spPr>
        </p:pic>
        <p:sp>
          <p:nvSpPr>
            <p:cNvPr id="63" name="文本框 62">
              <a:extLst>
                <a:ext uri="{FF2B5EF4-FFF2-40B4-BE49-F238E27FC236}">
                  <a16:creationId xmlns:a16="http://schemas.microsoft.com/office/drawing/2014/main" id="{CAD0B1CA-4A07-4957-AA55-040C70F6D12F}"/>
                </a:ext>
              </a:extLst>
            </p:cNvPr>
            <p:cNvSpPr txBox="1"/>
            <p:nvPr/>
          </p:nvSpPr>
          <p:spPr>
            <a:xfrm>
              <a:off x="9036371" y="2331240"/>
              <a:ext cx="1072730"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Alternative Protocol</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64" name="组合 63">
            <a:extLst>
              <a:ext uri="{FF2B5EF4-FFF2-40B4-BE49-F238E27FC236}">
                <a16:creationId xmlns:a16="http://schemas.microsoft.com/office/drawing/2014/main" id="{42B5916C-A99E-4924-8146-8A75C84997DC}"/>
              </a:ext>
            </a:extLst>
          </p:cNvPr>
          <p:cNvGrpSpPr/>
          <p:nvPr/>
        </p:nvGrpSpPr>
        <p:grpSpPr>
          <a:xfrm>
            <a:off x="8746263" y="906199"/>
            <a:ext cx="970137" cy="874221"/>
            <a:chOff x="8208703" y="1059009"/>
            <a:chExt cx="970137" cy="874221"/>
          </a:xfrm>
        </p:grpSpPr>
        <p:pic>
          <p:nvPicPr>
            <p:cNvPr id="65" name="图片 64" descr="图标&#10;&#10;描述已自动生成">
              <a:extLst>
                <a:ext uri="{FF2B5EF4-FFF2-40B4-BE49-F238E27FC236}">
                  <a16:creationId xmlns:a16="http://schemas.microsoft.com/office/drawing/2014/main" id="{8A7F75AC-0E11-4E44-B1C3-E64D3B5CEC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30318" y="1059009"/>
              <a:ext cx="540000" cy="540000"/>
            </a:xfrm>
            <a:prstGeom prst="rect">
              <a:avLst/>
            </a:prstGeom>
          </p:spPr>
        </p:pic>
        <p:sp>
          <p:nvSpPr>
            <p:cNvPr id="66" name="文本框 65">
              <a:extLst>
                <a:ext uri="{FF2B5EF4-FFF2-40B4-BE49-F238E27FC236}">
                  <a16:creationId xmlns:a16="http://schemas.microsoft.com/office/drawing/2014/main" id="{15EF7311-B8C3-435A-9816-0301FB301A5D}"/>
                </a:ext>
              </a:extLst>
            </p:cNvPr>
            <p:cNvSpPr txBox="1"/>
            <p:nvPr/>
          </p:nvSpPr>
          <p:spPr>
            <a:xfrm>
              <a:off x="8208703" y="1594676"/>
              <a:ext cx="97013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Physical Medium</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67" name="组合 66">
            <a:extLst>
              <a:ext uri="{FF2B5EF4-FFF2-40B4-BE49-F238E27FC236}">
                <a16:creationId xmlns:a16="http://schemas.microsoft.com/office/drawing/2014/main" id="{7A90B35F-91B6-4070-B6E0-C45609912BFD}"/>
              </a:ext>
            </a:extLst>
          </p:cNvPr>
          <p:cNvGrpSpPr/>
          <p:nvPr/>
        </p:nvGrpSpPr>
        <p:grpSpPr>
          <a:xfrm>
            <a:off x="8812211" y="2343071"/>
            <a:ext cx="970137" cy="789815"/>
            <a:chOff x="8274651" y="2505693"/>
            <a:chExt cx="970137" cy="789815"/>
          </a:xfrm>
        </p:grpSpPr>
        <p:pic>
          <p:nvPicPr>
            <p:cNvPr id="68" name="图片 67" descr="图标&#10;&#10;描述已自动生成">
              <a:extLst>
                <a:ext uri="{FF2B5EF4-FFF2-40B4-BE49-F238E27FC236}">
                  <a16:creationId xmlns:a16="http://schemas.microsoft.com/office/drawing/2014/main" id="{1C131B7D-C181-4FEF-B570-13314947A35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40086" y="2505693"/>
              <a:ext cx="540000" cy="540000"/>
            </a:xfrm>
            <a:prstGeom prst="rect">
              <a:avLst/>
            </a:prstGeom>
          </p:spPr>
        </p:pic>
        <p:sp>
          <p:nvSpPr>
            <p:cNvPr id="69" name="文本框 68">
              <a:extLst>
                <a:ext uri="{FF2B5EF4-FFF2-40B4-BE49-F238E27FC236}">
                  <a16:creationId xmlns:a16="http://schemas.microsoft.com/office/drawing/2014/main" id="{CC9FBC99-1F61-43D8-B3BC-B7E4973A6E18}"/>
                </a:ext>
              </a:extLst>
            </p:cNvPr>
            <p:cNvSpPr txBox="1"/>
            <p:nvPr/>
          </p:nvSpPr>
          <p:spPr>
            <a:xfrm>
              <a:off x="8274651" y="2956954"/>
              <a:ext cx="97013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Physical Medium</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70" name="组合 69">
            <a:extLst>
              <a:ext uri="{FF2B5EF4-FFF2-40B4-BE49-F238E27FC236}">
                <a16:creationId xmlns:a16="http://schemas.microsoft.com/office/drawing/2014/main" id="{48DDD1BB-F095-41F3-93FC-A64AC88C2303}"/>
              </a:ext>
            </a:extLst>
          </p:cNvPr>
          <p:cNvGrpSpPr/>
          <p:nvPr/>
        </p:nvGrpSpPr>
        <p:grpSpPr>
          <a:xfrm>
            <a:off x="9222968" y="3168579"/>
            <a:ext cx="1247457" cy="846429"/>
            <a:chOff x="8921772" y="3262966"/>
            <a:chExt cx="1247457" cy="846429"/>
          </a:xfrm>
        </p:grpSpPr>
        <p:pic>
          <p:nvPicPr>
            <p:cNvPr id="71" name="图片 70" descr="图标&#10;&#10;描述已自动生成">
              <a:extLst>
                <a:ext uri="{FF2B5EF4-FFF2-40B4-BE49-F238E27FC236}">
                  <a16:creationId xmlns:a16="http://schemas.microsoft.com/office/drawing/2014/main" id="{C55D0F5D-3DDA-447D-874A-8169E21D8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64301" y="3262966"/>
              <a:ext cx="540000" cy="540000"/>
            </a:xfrm>
            <a:prstGeom prst="rect">
              <a:avLst/>
            </a:prstGeom>
          </p:spPr>
        </p:pic>
        <p:sp>
          <p:nvSpPr>
            <p:cNvPr id="72" name="文本框 71">
              <a:extLst>
                <a:ext uri="{FF2B5EF4-FFF2-40B4-BE49-F238E27FC236}">
                  <a16:creationId xmlns:a16="http://schemas.microsoft.com/office/drawing/2014/main" id="{9568A79F-FDCF-4FBD-81E5-126A9EA4DE75}"/>
                </a:ext>
              </a:extLst>
            </p:cNvPr>
            <p:cNvSpPr txBox="1"/>
            <p:nvPr/>
          </p:nvSpPr>
          <p:spPr>
            <a:xfrm>
              <a:off x="8921772" y="3770841"/>
              <a:ext cx="124745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Other Network Medium</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73" name="组合 72">
            <a:extLst>
              <a:ext uri="{FF2B5EF4-FFF2-40B4-BE49-F238E27FC236}">
                <a16:creationId xmlns:a16="http://schemas.microsoft.com/office/drawing/2014/main" id="{3E084301-4BD2-4496-B8D8-F495A6FD18E7}"/>
              </a:ext>
            </a:extLst>
          </p:cNvPr>
          <p:cNvGrpSpPr/>
          <p:nvPr/>
        </p:nvGrpSpPr>
        <p:grpSpPr>
          <a:xfrm>
            <a:off x="7104192" y="828450"/>
            <a:ext cx="540000" cy="710175"/>
            <a:chOff x="6332115" y="891464"/>
            <a:chExt cx="540000" cy="710175"/>
          </a:xfrm>
        </p:grpSpPr>
        <p:pic>
          <p:nvPicPr>
            <p:cNvPr id="74" name="图片 73" descr="图片包含 形状&#10;&#10;描述已自动生成">
              <a:extLst>
                <a:ext uri="{FF2B5EF4-FFF2-40B4-BE49-F238E27FC236}">
                  <a16:creationId xmlns:a16="http://schemas.microsoft.com/office/drawing/2014/main" id="{E331398D-A897-42D0-BC90-886F89EAF99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32115" y="891464"/>
              <a:ext cx="540000" cy="540000"/>
            </a:xfrm>
            <a:prstGeom prst="rect">
              <a:avLst/>
            </a:prstGeom>
          </p:spPr>
        </p:pic>
        <p:sp>
          <p:nvSpPr>
            <p:cNvPr id="75" name="文本框 74">
              <a:extLst>
                <a:ext uri="{FF2B5EF4-FFF2-40B4-BE49-F238E27FC236}">
                  <a16:creationId xmlns:a16="http://schemas.microsoft.com/office/drawing/2014/main" id="{DF446AD7-2C06-47FF-BFEC-331D15D929D1}"/>
                </a:ext>
              </a:extLst>
            </p:cNvPr>
            <p:cNvSpPr txBox="1"/>
            <p:nvPr/>
          </p:nvSpPr>
          <p:spPr>
            <a:xfrm>
              <a:off x="6387199" y="1386195"/>
              <a:ext cx="44595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Proxy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76" name="组合 75">
            <a:extLst>
              <a:ext uri="{FF2B5EF4-FFF2-40B4-BE49-F238E27FC236}">
                <a16:creationId xmlns:a16="http://schemas.microsoft.com/office/drawing/2014/main" id="{2FEEF325-E9C1-4D92-B500-801942E1CE9A}"/>
              </a:ext>
            </a:extLst>
          </p:cNvPr>
          <p:cNvGrpSpPr/>
          <p:nvPr/>
        </p:nvGrpSpPr>
        <p:grpSpPr>
          <a:xfrm>
            <a:off x="7133435" y="3272889"/>
            <a:ext cx="930063" cy="705433"/>
            <a:chOff x="6928985" y="3485630"/>
            <a:chExt cx="930063" cy="705433"/>
          </a:xfrm>
        </p:grpSpPr>
        <p:pic>
          <p:nvPicPr>
            <p:cNvPr id="77" name="图片 76" descr="图标&#10;&#10;描述已自动生成">
              <a:extLst>
                <a:ext uri="{FF2B5EF4-FFF2-40B4-BE49-F238E27FC236}">
                  <a16:creationId xmlns:a16="http://schemas.microsoft.com/office/drawing/2014/main" id="{7E00F59E-46EA-4C14-921D-93B1E0F55EB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113993" y="3485630"/>
              <a:ext cx="540000" cy="540000"/>
            </a:xfrm>
            <a:prstGeom prst="rect">
              <a:avLst/>
            </a:prstGeom>
          </p:spPr>
        </p:pic>
        <p:sp>
          <p:nvSpPr>
            <p:cNvPr id="78" name="文本框 77">
              <a:extLst>
                <a:ext uri="{FF2B5EF4-FFF2-40B4-BE49-F238E27FC236}">
                  <a16:creationId xmlns:a16="http://schemas.microsoft.com/office/drawing/2014/main" id="{810F6C12-1DCD-48F8-A8C0-189B233B6158}"/>
                </a:ext>
              </a:extLst>
            </p:cNvPr>
            <p:cNvSpPr txBox="1"/>
            <p:nvPr/>
          </p:nvSpPr>
          <p:spPr>
            <a:xfrm>
              <a:off x="6928985" y="3975619"/>
              <a:ext cx="93006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Traffic Signaling</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79" name="组合 78">
            <a:extLst>
              <a:ext uri="{FF2B5EF4-FFF2-40B4-BE49-F238E27FC236}">
                <a16:creationId xmlns:a16="http://schemas.microsoft.com/office/drawing/2014/main" id="{A8DAAB7C-6CC1-4BDC-87B0-76231EF38D4E}"/>
              </a:ext>
            </a:extLst>
          </p:cNvPr>
          <p:cNvGrpSpPr/>
          <p:nvPr/>
        </p:nvGrpSpPr>
        <p:grpSpPr>
          <a:xfrm>
            <a:off x="7830727" y="2668246"/>
            <a:ext cx="838691" cy="657249"/>
            <a:chOff x="7047627" y="2671320"/>
            <a:chExt cx="838691" cy="657249"/>
          </a:xfrm>
        </p:grpSpPr>
        <p:pic>
          <p:nvPicPr>
            <p:cNvPr id="80" name="图片 79" descr="图片包含 形状&#10;&#10;描述已自动生成">
              <a:extLst>
                <a:ext uri="{FF2B5EF4-FFF2-40B4-BE49-F238E27FC236}">
                  <a16:creationId xmlns:a16="http://schemas.microsoft.com/office/drawing/2014/main" id="{6C9A9E44-99C5-4DAC-80FA-A4DEEEBFDBE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173628" y="2671320"/>
              <a:ext cx="540000" cy="540000"/>
            </a:xfrm>
            <a:prstGeom prst="rect">
              <a:avLst/>
            </a:prstGeom>
          </p:spPr>
        </p:pic>
        <p:sp>
          <p:nvSpPr>
            <p:cNvPr id="81" name="文本框 80">
              <a:extLst>
                <a:ext uri="{FF2B5EF4-FFF2-40B4-BE49-F238E27FC236}">
                  <a16:creationId xmlns:a16="http://schemas.microsoft.com/office/drawing/2014/main" id="{EB017303-42D1-4A11-BC84-7EEA7DF5C1B6}"/>
                </a:ext>
              </a:extLst>
            </p:cNvPr>
            <p:cNvSpPr txBox="1"/>
            <p:nvPr/>
          </p:nvSpPr>
          <p:spPr>
            <a:xfrm>
              <a:off x="7047627" y="3113125"/>
              <a:ext cx="83869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Data Encoding</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 name="组合 81">
            <a:extLst>
              <a:ext uri="{FF2B5EF4-FFF2-40B4-BE49-F238E27FC236}">
                <a16:creationId xmlns:a16="http://schemas.microsoft.com/office/drawing/2014/main" id="{8C61963E-2852-42C2-985A-3A59ECDA591B}"/>
              </a:ext>
            </a:extLst>
          </p:cNvPr>
          <p:cNvGrpSpPr/>
          <p:nvPr/>
        </p:nvGrpSpPr>
        <p:grpSpPr>
          <a:xfrm>
            <a:off x="7027439" y="1948237"/>
            <a:ext cx="1011815" cy="894426"/>
            <a:chOff x="6470356" y="1992210"/>
            <a:chExt cx="1011815" cy="894426"/>
          </a:xfrm>
        </p:grpSpPr>
        <p:pic>
          <p:nvPicPr>
            <p:cNvPr id="83" name="图片 82" descr="图标&#10;&#10;描述已自动生成">
              <a:extLst>
                <a:ext uri="{FF2B5EF4-FFF2-40B4-BE49-F238E27FC236}">
                  <a16:creationId xmlns:a16="http://schemas.microsoft.com/office/drawing/2014/main" id="{5B076961-3B33-4DA5-B51B-B37E5D9397E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35185" y="1992210"/>
              <a:ext cx="540000" cy="540000"/>
            </a:xfrm>
            <a:prstGeom prst="rect">
              <a:avLst/>
            </a:prstGeom>
          </p:spPr>
        </p:pic>
        <p:sp>
          <p:nvSpPr>
            <p:cNvPr id="84" name="文本框 83">
              <a:extLst>
                <a:ext uri="{FF2B5EF4-FFF2-40B4-BE49-F238E27FC236}">
                  <a16:creationId xmlns:a16="http://schemas.microsoft.com/office/drawing/2014/main" id="{A5A3E8B1-DFCA-42C4-9A32-10DCBA50B579}"/>
                </a:ext>
              </a:extLst>
            </p:cNvPr>
            <p:cNvSpPr txBox="1"/>
            <p:nvPr/>
          </p:nvSpPr>
          <p:spPr>
            <a:xfrm>
              <a:off x="6470356" y="2548082"/>
              <a:ext cx="1011815"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Application Layer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Protocol</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 name="组合 84">
            <a:extLst>
              <a:ext uri="{FF2B5EF4-FFF2-40B4-BE49-F238E27FC236}">
                <a16:creationId xmlns:a16="http://schemas.microsoft.com/office/drawing/2014/main" id="{CE3B29AC-8ECC-4B7E-9829-73DD42A4AE7D}"/>
              </a:ext>
            </a:extLst>
          </p:cNvPr>
          <p:cNvGrpSpPr/>
          <p:nvPr/>
        </p:nvGrpSpPr>
        <p:grpSpPr>
          <a:xfrm>
            <a:off x="7702387" y="1065509"/>
            <a:ext cx="1043876" cy="752713"/>
            <a:chOff x="7074893" y="1031107"/>
            <a:chExt cx="1043876" cy="752713"/>
          </a:xfrm>
        </p:grpSpPr>
        <p:pic>
          <p:nvPicPr>
            <p:cNvPr id="86" name="图片 85" descr="图标&#10;&#10;描述已自动生成">
              <a:extLst>
                <a:ext uri="{FF2B5EF4-FFF2-40B4-BE49-F238E27FC236}">
                  <a16:creationId xmlns:a16="http://schemas.microsoft.com/office/drawing/2014/main" id="{591FB117-4597-49FC-A2CB-60C9018CC13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75745" y="1031107"/>
              <a:ext cx="540000" cy="540000"/>
            </a:xfrm>
            <a:prstGeom prst="rect">
              <a:avLst/>
            </a:prstGeom>
          </p:spPr>
        </p:pic>
        <p:sp>
          <p:nvSpPr>
            <p:cNvPr id="87" name="文本框 86">
              <a:extLst>
                <a:ext uri="{FF2B5EF4-FFF2-40B4-BE49-F238E27FC236}">
                  <a16:creationId xmlns:a16="http://schemas.microsoft.com/office/drawing/2014/main" id="{4EFA07CD-0852-4463-8EFA-21D74ACC84C1}"/>
                </a:ext>
              </a:extLst>
            </p:cNvPr>
            <p:cNvSpPr txBox="1"/>
            <p:nvPr/>
          </p:nvSpPr>
          <p:spPr>
            <a:xfrm>
              <a:off x="7074893" y="1568376"/>
              <a:ext cx="104387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Encrypted Channel</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8" name="组合 87">
            <a:extLst>
              <a:ext uri="{FF2B5EF4-FFF2-40B4-BE49-F238E27FC236}">
                <a16:creationId xmlns:a16="http://schemas.microsoft.com/office/drawing/2014/main" id="{E1CBCFA1-3008-4E27-86D7-D10D42A605A9}"/>
              </a:ext>
            </a:extLst>
          </p:cNvPr>
          <p:cNvGrpSpPr/>
          <p:nvPr/>
        </p:nvGrpSpPr>
        <p:grpSpPr>
          <a:xfrm>
            <a:off x="5252033" y="828450"/>
            <a:ext cx="1244251" cy="725885"/>
            <a:chOff x="4677437" y="3345248"/>
            <a:chExt cx="1244251" cy="725885"/>
          </a:xfrm>
        </p:grpSpPr>
        <p:pic>
          <p:nvPicPr>
            <p:cNvPr id="89" name="图片 88" descr="图标&#10;&#10;描述已自动生成">
              <a:extLst>
                <a:ext uri="{FF2B5EF4-FFF2-40B4-BE49-F238E27FC236}">
                  <a16:creationId xmlns:a16="http://schemas.microsoft.com/office/drawing/2014/main" id="{7F2C1C04-F4B0-47B1-927A-E0BEC51FC31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037004" y="3345248"/>
              <a:ext cx="540000" cy="540000"/>
            </a:xfrm>
            <a:prstGeom prst="rect">
              <a:avLst/>
            </a:prstGeom>
          </p:spPr>
        </p:pic>
        <p:sp>
          <p:nvSpPr>
            <p:cNvPr id="90" name="文本框 89">
              <a:extLst>
                <a:ext uri="{FF2B5EF4-FFF2-40B4-BE49-F238E27FC236}">
                  <a16:creationId xmlns:a16="http://schemas.microsoft.com/office/drawing/2014/main" id="{7AE394D3-804A-4812-BCBB-43F1AC219700}"/>
                </a:ext>
              </a:extLst>
            </p:cNvPr>
            <p:cNvSpPr txBox="1"/>
            <p:nvPr/>
          </p:nvSpPr>
          <p:spPr>
            <a:xfrm>
              <a:off x="4677437" y="3855689"/>
              <a:ext cx="124425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Data from Local System</a:t>
              </a:r>
            </a:p>
          </p:txBody>
        </p:sp>
      </p:grpSp>
      <p:grpSp>
        <p:nvGrpSpPr>
          <p:cNvPr id="91" name="组合 90">
            <a:extLst>
              <a:ext uri="{FF2B5EF4-FFF2-40B4-BE49-F238E27FC236}">
                <a16:creationId xmlns:a16="http://schemas.microsoft.com/office/drawing/2014/main" id="{9DF692AF-01B0-4278-A947-513029C5335B}"/>
              </a:ext>
            </a:extLst>
          </p:cNvPr>
          <p:cNvGrpSpPr/>
          <p:nvPr/>
        </p:nvGrpSpPr>
        <p:grpSpPr>
          <a:xfrm>
            <a:off x="6059297" y="1534959"/>
            <a:ext cx="917239" cy="706691"/>
            <a:chOff x="5005232" y="1313481"/>
            <a:chExt cx="917239" cy="706691"/>
          </a:xfrm>
        </p:grpSpPr>
        <p:pic>
          <p:nvPicPr>
            <p:cNvPr id="92" name="图片 91" descr="图标&#10;&#10;描述已自动生成">
              <a:extLst>
                <a:ext uri="{FF2B5EF4-FFF2-40B4-BE49-F238E27FC236}">
                  <a16:creationId xmlns:a16="http://schemas.microsoft.com/office/drawing/2014/main" id="{8D4F3CB1-5DC2-4A48-9C65-AE94C60A046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78619" y="1313481"/>
              <a:ext cx="540000" cy="540000"/>
            </a:xfrm>
            <a:prstGeom prst="rect">
              <a:avLst/>
            </a:prstGeom>
          </p:spPr>
        </p:pic>
        <p:sp>
          <p:nvSpPr>
            <p:cNvPr id="93" name="文本框 92">
              <a:extLst>
                <a:ext uri="{FF2B5EF4-FFF2-40B4-BE49-F238E27FC236}">
                  <a16:creationId xmlns:a16="http://schemas.microsoft.com/office/drawing/2014/main" id="{DB009F65-11C3-4D45-ADFD-FAD1A08B19DE}"/>
                </a:ext>
              </a:extLst>
            </p:cNvPr>
            <p:cNvSpPr txBox="1"/>
            <p:nvPr/>
          </p:nvSpPr>
          <p:spPr>
            <a:xfrm>
              <a:off x="5005232" y="1804728"/>
              <a:ext cx="91723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Email Collection</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4" name="组合 93">
            <a:extLst>
              <a:ext uri="{FF2B5EF4-FFF2-40B4-BE49-F238E27FC236}">
                <a16:creationId xmlns:a16="http://schemas.microsoft.com/office/drawing/2014/main" id="{FADAF883-A63D-4C82-8B1E-3F813CC3E69F}"/>
              </a:ext>
            </a:extLst>
          </p:cNvPr>
          <p:cNvGrpSpPr/>
          <p:nvPr/>
        </p:nvGrpSpPr>
        <p:grpSpPr>
          <a:xfrm>
            <a:off x="5181534" y="2118534"/>
            <a:ext cx="1285929" cy="861333"/>
            <a:chOff x="4015671" y="1843704"/>
            <a:chExt cx="1285929" cy="861333"/>
          </a:xfrm>
        </p:grpSpPr>
        <p:pic>
          <p:nvPicPr>
            <p:cNvPr id="95" name="图片 94" descr="图标&#10;&#10;描述已自动生成">
              <a:extLst>
                <a:ext uri="{FF2B5EF4-FFF2-40B4-BE49-F238E27FC236}">
                  <a16:creationId xmlns:a16="http://schemas.microsoft.com/office/drawing/2014/main" id="{209345B2-BBA1-440E-9C14-B26E222C3C2A}"/>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362092" y="1843704"/>
              <a:ext cx="540000" cy="540000"/>
            </a:xfrm>
            <a:prstGeom prst="rect">
              <a:avLst/>
            </a:prstGeom>
          </p:spPr>
        </p:pic>
        <p:sp>
          <p:nvSpPr>
            <p:cNvPr id="96" name="文本框 95">
              <a:extLst>
                <a:ext uri="{FF2B5EF4-FFF2-40B4-BE49-F238E27FC236}">
                  <a16:creationId xmlns:a16="http://schemas.microsoft.com/office/drawing/2014/main" id="{15C8F3FE-3E92-4A1B-88B7-E964A3C7CDFA}"/>
                </a:ext>
              </a:extLst>
            </p:cNvPr>
            <p:cNvSpPr txBox="1"/>
            <p:nvPr/>
          </p:nvSpPr>
          <p:spPr>
            <a:xfrm>
              <a:off x="4015671" y="2366483"/>
              <a:ext cx="1285929"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Data from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Information Repositories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7" name="组合 96">
            <a:extLst>
              <a:ext uri="{FF2B5EF4-FFF2-40B4-BE49-F238E27FC236}">
                <a16:creationId xmlns:a16="http://schemas.microsoft.com/office/drawing/2014/main" id="{36D79297-9CEC-44AC-80FC-24BCB39B6003}"/>
              </a:ext>
            </a:extLst>
          </p:cNvPr>
          <p:cNvGrpSpPr/>
          <p:nvPr/>
        </p:nvGrpSpPr>
        <p:grpSpPr>
          <a:xfrm>
            <a:off x="5827360" y="2974718"/>
            <a:ext cx="1200970" cy="759254"/>
            <a:chOff x="5027619" y="2669849"/>
            <a:chExt cx="1200970" cy="759254"/>
          </a:xfrm>
        </p:grpSpPr>
        <p:pic>
          <p:nvPicPr>
            <p:cNvPr id="98" name="图片 97" descr="图标&#10;&#10;描述已自动生成">
              <a:extLst>
                <a:ext uri="{FF2B5EF4-FFF2-40B4-BE49-F238E27FC236}">
                  <a16:creationId xmlns:a16="http://schemas.microsoft.com/office/drawing/2014/main" id="{655CA227-D33E-4AFE-AF16-8D9638F9A0E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299482" y="2669849"/>
              <a:ext cx="540000" cy="540000"/>
            </a:xfrm>
            <a:prstGeom prst="rect">
              <a:avLst/>
            </a:prstGeom>
          </p:spPr>
        </p:pic>
        <p:sp>
          <p:nvSpPr>
            <p:cNvPr id="99" name="文本框 98">
              <a:extLst>
                <a:ext uri="{FF2B5EF4-FFF2-40B4-BE49-F238E27FC236}">
                  <a16:creationId xmlns:a16="http://schemas.microsoft.com/office/drawing/2014/main" id="{A57C7C6C-C56D-4FF1-AF87-7C9EAFACA82C}"/>
                </a:ext>
              </a:extLst>
            </p:cNvPr>
            <p:cNvSpPr txBox="1"/>
            <p:nvPr/>
          </p:nvSpPr>
          <p:spPr>
            <a:xfrm>
              <a:off x="5027619" y="3213659"/>
              <a:ext cx="1200970"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Archive Collected Data</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0" name="组合 99">
            <a:extLst>
              <a:ext uri="{FF2B5EF4-FFF2-40B4-BE49-F238E27FC236}">
                <a16:creationId xmlns:a16="http://schemas.microsoft.com/office/drawing/2014/main" id="{BDE9E13D-6CA3-4E70-9ABD-DD539C9B6169}"/>
              </a:ext>
            </a:extLst>
          </p:cNvPr>
          <p:cNvGrpSpPr/>
          <p:nvPr/>
        </p:nvGrpSpPr>
        <p:grpSpPr>
          <a:xfrm>
            <a:off x="5324719" y="3367001"/>
            <a:ext cx="821059" cy="825223"/>
            <a:chOff x="4269152" y="3294278"/>
            <a:chExt cx="821059" cy="825223"/>
          </a:xfrm>
        </p:grpSpPr>
        <p:pic>
          <p:nvPicPr>
            <p:cNvPr id="101" name="图片 100" descr="图标&#10;&#10;描述已自动生成">
              <a:extLst>
                <a:ext uri="{FF2B5EF4-FFF2-40B4-BE49-F238E27FC236}">
                  <a16:creationId xmlns:a16="http://schemas.microsoft.com/office/drawing/2014/main" id="{EA70F519-D35C-476A-8209-5EC1B80DBF3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330374" y="3294278"/>
              <a:ext cx="540000" cy="540000"/>
            </a:xfrm>
            <a:prstGeom prst="rect">
              <a:avLst/>
            </a:prstGeom>
          </p:spPr>
        </p:pic>
        <p:sp>
          <p:nvSpPr>
            <p:cNvPr id="102" name="文本框 101">
              <a:extLst>
                <a:ext uri="{FF2B5EF4-FFF2-40B4-BE49-F238E27FC236}">
                  <a16:creationId xmlns:a16="http://schemas.microsoft.com/office/drawing/2014/main" id="{5AA3751D-3862-46C7-9F0C-C6333160A383}"/>
                </a:ext>
              </a:extLst>
            </p:cNvPr>
            <p:cNvSpPr txBox="1"/>
            <p:nvPr/>
          </p:nvSpPr>
          <p:spPr>
            <a:xfrm>
              <a:off x="4269152" y="3904057"/>
              <a:ext cx="82105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Input Capture</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3" name="组合 102">
            <a:extLst>
              <a:ext uri="{FF2B5EF4-FFF2-40B4-BE49-F238E27FC236}">
                <a16:creationId xmlns:a16="http://schemas.microsoft.com/office/drawing/2014/main" id="{DB8F842A-CCC7-4C44-8C58-CACF0943F5D1}"/>
              </a:ext>
            </a:extLst>
          </p:cNvPr>
          <p:cNvGrpSpPr/>
          <p:nvPr/>
        </p:nvGrpSpPr>
        <p:grpSpPr>
          <a:xfrm>
            <a:off x="3820836" y="1590673"/>
            <a:ext cx="901209" cy="752398"/>
            <a:chOff x="2475402" y="1697524"/>
            <a:chExt cx="901209" cy="752398"/>
          </a:xfrm>
        </p:grpSpPr>
        <p:pic>
          <p:nvPicPr>
            <p:cNvPr id="104" name="图片 103" descr="图片包含 游戏机, 盘子, 钟表, 画&#10;&#10;描述已自动生成">
              <a:extLst>
                <a:ext uri="{FF2B5EF4-FFF2-40B4-BE49-F238E27FC236}">
                  <a16:creationId xmlns:a16="http://schemas.microsoft.com/office/drawing/2014/main" id="{829529B3-0568-40D4-9848-7227C9E2F0D8}"/>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661985" y="1697524"/>
              <a:ext cx="540000" cy="540000"/>
            </a:xfrm>
            <a:prstGeom prst="rect">
              <a:avLst/>
            </a:prstGeom>
          </p:spPr>
        </p:pic>
        <p:sp>
          <p:nvSpPr>
            <p:cNvPr id="105" name="文本框 104">
              <a:extLst>
                <a:ext uri="{FF2B5EF4-FFF2-40B4-BE49-F238E27FC236}">
                  <a16:creationId xmlns:a16="http://schemas.microsoft.com/office/drawing/2014/main" id="{1B99FE22-4667-4174-BE31-2601609D3B4C}"/>
                </a:ext>
              </a:extLst>
            </p:cNvPr>
            <p:cNvSpPr txBox="1"/>
            <p:nvPr/>
          </p:nvSpPr>
          <p:spPr>
            <a:xfrm>
              <a:off x="2475402" y="2234478"/>
              <a:ext cx="90120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Remote Services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6" name="组合 105">
            <a:extLst>
              <a:ext uri="{FF2B5EF4-FFF2-40B4-BE49-F238E27FC236}">
                <a16:creationId xmlns:a16="http://schemas.microsoft.com/office/drawing/2014/main" id="{6D3E0202-BA3B-47B9-ACC8-85846C295E2B}"/>
              </a:ext>
            </a:extLst>
          </p:cNvPr>
          <p:cNvGrpSpPr/>
          <p:nvPr/>
        </p:nvGrpSpPr>
        <p:grpSpPr>
          <a:xfrm>
            <a:off x="3734837" y="2455421"/>
            <a:ext cx="1127232" cy="923737"/>
            <a:chOff x="2419311" y="2607414"/>
            <a:chExt cx="1127232" cy="923737"/>
          </a:xfrm>
        </p:grpSpPr>
        <p:pic>
          <p:nvPicPr>
            <p:cNvPr id="107" name="图片 106" descr="图标&#10;&#10;描述已自动生成">
              <a:extLst>
                <a:ext uri="{FF2B5EF4-FFF2-40B4-BE49-F238E27FC236}">
                  <a16:creationId xmlns:a16="http://schemas.microsoft.com/office/drawing/2014/main" id="{8DA0CAA3-A8E6-430E-9257-A7A41C2ACC13}"/>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722545" y="2607414"/>
              <a:ext cx="540000" cy="540000"/>
            </a:xfrm>
            <a:prstGeom prst="rect">
              <a:avLst/>
            </a:prstGeom>
          </p:spPr>
        </p:pic>
        <p:sp>
          <p:nvSpPr>
            <p:cNvPr id="108" name="文本框 107">
              <a:extLst>
                <a:ext uri="{FF2B5EF4-FFF2-40B4-BE49-F238E27FC236}">
                  <a16:creationId xmlns:a16="http://schemas.microsoft.com/office/drawing/2014/main" id="{D7F12E6C-2866-47FC-967D-9B8E0A80582F}"/>
                </a:ext>
              </a:extLst>
            </p:cNvPr>
            <p:cNvSpPr txBox="1"/>
            <p:nvPr/>
          </p:nvSpPr>
          <p:spPr>
            <a:xfrm>
              <a:off x="2419311" y="3192597"/>
              <a:ext cx="1127232"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Replication Through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Removable Media</a:t>
              </a:r>
            </a:p>
          </p:txBody>
        </p:sp>
      </p:grpSp>
      <p:grpSp>
        <p:nvGrpSpPr>
          <p:cNvPr id="109" name="组合 108">
            <a:extLst>
              <a:ext uri="{FF2B5EF4-FFF2-40B4-BE49-F238E27FC236}">
                <a16:creationId xmlns:a16="http://schemas.microsoft.com/office/drawing/2014/main" id="{60A007F6-B171-4193-AD14-7C21AE4F0BC7}"/>
              </a:ext>
            </a:extLst>
          </p:cNvPr>
          <p:cNvGrpSpPr/>
          <p:nvPr/>
        </p:nvGrpSpPr>
        <p:grpSpPr>
          <a:xfrm>
            <a:off x="3726031" y="711966"/>
            <a:ext cx="1146468" cy="784747"/>
            <a:chOff x="2411957" y="713505"/>
            <a:chExt cx="1146468" cy="784747"/>
          </a:xfrm>
        </p:grpSpPr>
        <p:pic>
          <p:nvPicPr>
            <p:cNvPr id="110" name="图片 109" descr="图标&#10;&#10;描述已自动生成">
              <a:extLst>
                <a:ext uri="{FF2B5EF4-FFF2-40B4-BE49-F238E27FC236}">
                  <a16:creationId xmlns:a16="http://schemas.microsoft.com/office/drawing/2014/main" id="{59B06687-25EE-44B5-831D-74AF8F05070C}"/>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678122" y="713505"/>
              <a:ext cx="588600" cy="540000"/>
            </a:xfrm>
            <a:prstGeom prst="rect">
              <a:avLst/>
            </a:prstGeom>
          </p:spPr>
        </p:pic>
        <p:sp>
          <p:nvSpPr>
            <p:cNvPr id="111" name="文本框 110">
              <a:extLst>
                <a:ext uri="{FF2B5EF4-FFF2-40B4-BE49-F238E27FC236}">
                  <a16:creationId xmlns:a16="http://schemas.microsoft.com/office/drawing/2014/main" id="{FE050130-71AB-4D12-B573-75DC72ACD6B8}"/>
                </a:ext>
              </a:extLst>
            </p:cNvPr>
            <p:cNvSpPr txBox="1"/>
            <p:nvPr/>
          </p:nvSpPr>
          <p:spPr>
            <a:xfrm>
              <a:off x="2411957" y="1282808"/>
              <a:ext cx="114646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Lateral Tool Transfer</a:t>
              </a:r>
            </a:p>
          </p:txBody>
        </p:sp>
      </p:grpSp>
      <p:grpSp>
        <p:nvGrpSpPr>
          <p:cNvPr id="112" name="组合 111">
            <a:extLst>
              <a:ext uri="{FF2B5EF4-FFF2-40B4-BE49-F238E27FC236}">
                <a16:creationId xmlns:a16="http://schemas.microsoft.com/office/drawing/2014/main" id="{EE9F7E5B-7B34-438D-9800-5BEAB2649326}"/>
              </a:ext>
            </a:extLst>
          </p:cNvPr>
          <p:cNvGrpSpPr/>
          <p:nvPr/>
        </p:nvGrpSpPr>
        <p:grpSpPr>
          <a:xfrm>
            <a:off x="3554608" y="3417660"/>
            <a:ext cx="1667444" cy="750229"/>
            <a:chOff x="2215354" y="3428626"/>
            <a:chExt cx="1667444" cy="750229"/>
          </a:xfrm>
        </p:grpSpPr>
        <p:pic>
          <p:nvPicPr>
            <p:cNvPr id="113" name="图片 112" descr="图标&#10;&#10;描述已自动生成">
              <a:extLst>
                <a:ext uri="{FF2B5EF4-FFF2-40B4-BE49-F238E27FC236}">
                  <a16:creationId xmlns:a16="http://schemas.microsoft.com/office/drawing/2014/main" id="{E0023710-7043-42BE-9A7F-F7AA55D536B2}"/>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693345" y="3428626"/>
              <a:ext cx="540000" cy="540000"/>
            </a:xfrm>
            <a:prstGeom prst="rect">
              <a:avLst/>
            </a:prstGeom>
          </p:spPr>
        </p:pic>
        <p:sp>
          <p:nvSpPr>
            <p:cNvPr id="114" name="文本框 113">
              <a:extLst>
                <a:ext uri="{FF2B5EF4-FFF2-40B4-BE49-F238E27FC236}">
                  <a16:creationId xmlns:a16="http://schemas.microsoft.com/office/drawing/2014/main" id="{EDD1497A-7BAE-4DA4-B812-9DF1BA8FE1DC}"/>
                </a:ext>
              </a:extLst>
            </p:cNvPr>
            <p:cNvSpPr txBox="1"/>
            <p:nvPr/>
          </p:nvSpPr>
          <p:spPr>
            <a:xfrm>
              <a:off x="2215354" y="3963411"/>
              <a:ext cx="166744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Remote Service Session Hijacking</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5" name="组合 114">
            <a:extLst>
              <a:ext uri="{FF2B5EF4-FFF2-40B4-BE49-F238E27FC236}">
                <a16:creationId xmlns:a16="http://schemas.microsoft.com/office/drawing/2014/main" id="{93ADCA9C-29CB-4A7D-BCD3-5316CFD4EC77}"/>
              </a:ext>
            </a:extLst>
          </p:cNvPr>
          <p:cNvGrpSpPr/>
          <p:nvPr/>
        </p:nvGrpSpPr>
        <p:grpSpPr>
          <a:xfrm>
            <a:off x="1714219" y="776441"/>
            <a:ext cx="1005403" cy="763757"/>
            <a:chOff x="24504" y="858951"/>
            <a:chExt cx="1005403" cy="763757"/>
          </a:xfrm>
        </p:grpSpPr>
        <p:pic>
          <p:nvPicPr>
            <p:cNvPr id="116" name="图片 115" descr="图标&#10;&#10;描述已自动生成">
              <a:extLst>
                <a:ext uri="{FF2B5EF4-FFF2-40B4-BE49-F238E27FC236}">
                  <a16:creationId xmlns:a16="http://schemas.microsoft.com/office/drawing/2014/main" id="{B3D6ADEA-19B2-414B-94E7-3EC1554F451C}"/>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52059" y="858951"/>
              <a:ext cx="540000" cy="540000"/>
            </a:xfrm>
            <a:prstGeom prst="rect">
              <a:avLst/>
            </a:prstGeom>
          </p:spPr>
        </p:pic>
        <p:sp>
          <p:nvSpPr>
            <p:cNvPr id="117" name="文本框 116">
              <a:extLst>
                <a:ext uri="{FF2B5EF4-FFF2-40B4-BE49-F238E27FC236}">
                  <a16:creationId xmlns:a16="http://schemas.microsoft.com/office/drawing/2014/main" id="{F46E3414-D1FC-458C-9123-B17102BEEAD7}"/>
                </a:ext>
              </a:extLst>
            </p:cNvPr>
            <p:cNvSpPr txBox="1"/>
            <p:nvPr/>
          </p:nvSpPr>
          <p:spPr>
            <a:xfrm>
              <a:off x="24504" y="1407264"/>
              <a:ext cx="100540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Account Discovery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9" name="组合 118">
            <a:extLst>
              <a:ext uri="{FF2B5EF4-FFF2-40B4-BE49-F238E27FC236}">
                <a16:creationId xmlns:a16="http://schemas.microsoft.com/office/drawing/2014/main" id="{C1D31F13-59B3-452B-BC45-9CD4F9201F95}"/>
              </a:ext>
            </a:extLst>
          </p:cNvPr>
          <p:cNvGrpSpPr/>
          <p:nvPr/>
        </p:nvGrpSpPr>
        <p:grpSpPr>
          <a:xfrm>
            <a:off x="2304564" y="1130339"/>
            <a:ext cx="1253869" cy="704543"/>
            <a:chOff x="922877" y="1342450"/>
            <a:chExt cx="1253869" cy="704543"/>
          </a:xfrm>
        </p:grpSpPr>
        <p:pic>
          <p:nvPicPr>
            <p:cNvPr id="121" name="图片 120" descr="图片包含 游戏机&#10;&#10;描述已自动生成">
              <a:extLst>
                <a:ext uri="{FF2B5EF4-FFF2-40B4-BE49-F238E27FC236}">
                  <a16:creationId xmlns:a16="http://schemas.microsoft.com/office/drawing/2014/main" id="{823A8076-C839-4C08-B160-0DD64F605EA9}"/>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277726" y="1342450"/>
              <a:ext cx="540000" cy="540000"/>
            </a:xfrm>
            <a:prstGeom prst="rect">
              <a:avLst/>
            </a:prstGeom>
          </p:spPr>
        </p:pic>
        <p:sp>
          <p:nvSpPr>
            <p:cNvPr id="123" name="文本框 122">
              <a:extLst>
                <a:ext uri="{FF2B5EF4-FFF2-40B4-BE49-F238E27FC236}">
                  <a16:creationId xmlns:a16="http://schemas.microsoft.com/office/drawing/2014/main" id="{395E7281-16E5-46DD-80FF-AA714DA60194}"/>
                </a:ext>
              </a:extLst>
            </p:cNvPr>
            <p:cNvSpPr txBox="1"/>
            <p:nvPr/>
          </p:nvSpPr>
          <p:spPr>
            <a:xfrm>
              <a:off x="922877" y="1831549"/>
              <a:ext cx="125386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Cloud Service Discovery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5" name="组合 124">
            <a:extLst>
              <a:ext uri="{FF2B5EF4-FFF2-40B4-BE49-F238E27FC236}">
                <a16:creationId xmlns:a16="http://schemas.microsoft.com/office/drawing/2014/main" id="{6EE912B2-35AF-464E-B400-4249B5AA0A36}"/>
              </a:ext>
            </a:extLst>
          </p:cNvPr>
          <p:cNvGrpSpPr/>
          <p:nvPr/>
        </p:nvGrpSpPr>
        <p:grpSpPr>
          <a:xfrm>
            <a:off x="1779010" y="3089651"/>
            <a:ext cx="1503938" cy="780949"/>
            <a:chOff x="117690" y="3368816"/>
            <a:chExt cx="1503938" cy="780949"/>
          </a:xfrm>
        </p:grpSpPr>
        <p:pic>
          <p:nvPicPr>
            <p:cNvPr id="127" name="图片 126" descr="图片包含 桌子, 标志, 游戏机&#10;&#10;描述已自动生成">
              <a:extLst>
                <a:ext uri="{FF2B5EF4-FFF2-40B4-BE49-F238E27FC236}">
                  <a16:creationId xmlns:a16="http://schemas.microsoft.com/office/drawing/2014/main" id="{A1E45FDC-8630-4D9F-B3AE-BDF33813E0BE}"/>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559948" y="3368816"/>
              <a:ext cx="540000" cy="540000"/>
            </a:xfrm>
            <a:prstGeom prst="rect">
              <a:avLst/>
            </a:prstGeom>
          </p:spPr>
        </p:pic>
        <p:sp>
          <p:nvSpPr>
            <p:cNvPr id="128" name="文本框 127">
              <a:extLst>
                <a:ext uri="{FF2B5EF4-FFF2-40B4-BE49-F238E27FC236}">
                  <a16:creationId xmlns:a16="http://schemas.microsoft.com/office/drawing/2014/main" id="{486E9DE5-F251-45FB-B661-AB7D6C925A63}"/>
                </a:ext>
              </a:extLst>
            </p:cNvPr>
            <p:cNvSpPr txBox="1"/>
            <p:nvPr/>
          </p:nvSpPr>
          <p:spPr>
            <a:xfrm>
              <a:off x="117690" y="3934321"/>
              <a:ext cx="150393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Browser Bookmark Discovery</a:t>
              </a:r>
            </a:p>
          </p:txBody>
        </p:sp>
      </p:grpSp>
      <p:grpSp>
        <p:nvGrpSpPr>
          <p:cNvPr id="129" name="组合 128">
            <a:extLst>
              <a:ext uri="{FF2B5EF4-FFF2-40B4-BE49-F238E27FC236}">
                <a16:creationId xmlns:a16="http://schemas.microsoft.com/office/drawing/2014/main" id="{5A53C500-86F2-4D97-9D8B-52F0792E99E0}"/>
              </a:ext>
            </a:extLst>
          </p:cNvPr>
          <p:cNvGrpSpPr/>
          <p:nvPr/>
        </p:nvGrpSpPr>
        <p:grpSpPr>
          <a:xfrm>
            <a:off x="2477021" y="2284932"/>
            <a:ext cx="1026243" cy="868974"/>
            <a:chOff x="988932" y="2348977"/>
            <a:chExt cx="1026243" cy="868974"/>
          </a:xfrm>
        </p:grpSpPr>
        <p:pic>
          <p:nvPicPr>
            <p:cNvPr id="130" name="图片 129" descr="图标&#10;&#10;描述已自动生成">
              <a:extLst>
                <a:ext uri="{FF2B5EF4-FFF2-40B4-BE49-F238E27FC236}">
                  <a16:creationId xmlns:a16="http://schemas.microsoft.com/office/drawing/2014/main" id="{B778BFBB-1952-4F00-A7F2-3187A58186D2}"/>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182292" y="2348977"/>
              <a:ext cx="540000" cy="540000"/>
            </a:xfrm>
            <a:prstGeom prst="rect">
              <a:avLst/>
            </a:prstGeom>
          </p:spPr>
        </p:pic>
        <p:sp>
          <p:nvSpPr>
            <p:cNvPr id="131" name="文本框 130">
              <a:extLst>
                <a:ext uri="{FF2B5EF4-FFF2-40B4-BE49-F238E27FC236}">
                  <a16:creationId xmlns:a16="http://schemas.microsoft.com/office/drawing/2014/main" id="{ED12A661-0210-49A1-A740-F367CC7270F4}"/>
                </a:ext>
              </a:extLst>
            </p:cNvPr>
            <p:cNvSpPr txBox="1"/>
            <p:nvPr/>
          </p:nvSpPr>
          <p:spPr>
            <a:xfrm>
              <a:off x="988932" y="2879397"/>
              <a:ext cx="1026243"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Permission Groups</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Discovery</a:t>
              </a:r>
            </a:p>
          </p:txBody>
        </p:sp>
      </p:grpSp>
      <p:grpSp>
        <p:nvGrpSpPr>
          <p:cNvPr id="133" name="组合 132">
            <a:extLst>
              <a:ext uri="{FF2B5EF4-FFF2-40B4-BE49-F238E27FC236}">
                <a16:creationId xmlns:a16="http://schemas.microsoft.com/office/drawing/2014/main" id="{04FD6559-7033-4B4F-9BD0-C8AE33B57E8F}"/>
              </a:ext>
            </a:extLst>
          </p:cNvPr>
          <p:cNvGrpSpPr/>
          <p:nvPr/>
        </p:nvGrpSpPr>
        <p:grpSpPr>
          <a:xfrm>
            <a:off x="1734416" y="1894777"/>
            <a:ext cx="1032655" cy="763757"/>
            <a:chOff x="73302" y="2133435"/>
            <a:chExt cx="1032655" cy="763757"/>
          </a:xfrm>
        </p:grpSpPr>
        <p:pic>
          <p:nvPicPr>
            <p:cNvPr id="135" name="图片 134" descr="图片包含 游戏机, 钟表, 日落, 人们&#10;&#10;描述已自动生成">
              <a:extLst>
                <a:ext uri="{FF2B5EF4-FFF2-40B4-BE49-F238E27FC236}">
                  <a16:creationId xmlns:a16="http://schemas.microsoft.com/office/drawing/2014/main" id="{82ECCD2A-5FF9-4FAA-9756-2C5A18FCF3D2}"/>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325049" y="2133435"/>
              <a:ext cx="540000" cy="540000"/>
            </a:xfrm>
            <a:prstGeom prst="rect">
              <a:avLst/>
            </a:prstGeom>
          </p:spPr>
        </p:pic>
        <p:sp>
          <p:nvSpPr>
            <p:cNvPr id="136" name="文本框 135">
              <a:extLst>
                <a:ext uri="{FF2B5EF4-FFF2-40B4-BE49-F238E27FC236}">
                  <a16:creationId xmlns:a16="http://schemas.microsoft.com/office/drawing/2014/main" id="{69C3E006-5248-4EF0-B7B4-C1880D6B5998}"/>
                </a:ext>
              </a:extLst>
            </p:cNvPr>
            <p:cNvSpPr txBox="1"/>
            <p:nvPr/>
          </p:nvSpPr>
          <p:spPr>
            <a:xfrm>
              <a:off x="73302" y="2681748"/>
              <a:ext cx="103265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Software Discovery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7" name="组合 136">
            <a:extLst>
              <a:ext uri="{FF2B5EF4-FFF2-40B4-BE49-F238E27FC236}">
                <a16:creationId xmlns:a16="http://schemas.microsoft.com/office/drawing/2014/main" id="{A936F70B-ED24-473C-A095-027F8D0843B1}"/>
              </a:ext>
            </a:extLst>
          </p:cNvPr>
          <p:cNvGrpSpPr/>
          <p:nvPr/>
        </p:nvGrpSpPr>
        <p:grpSpPr>
          <a:xfrm>
            <a:off x="675533" y="802166"/>
            <a:ext cx="939681" cy="769943"/>
            <a:chOff x="11046453" y="845004"/>
            <a:chExt cx="939681" cy="769943"/>
          </a:xfrm>
        </p:grpSpPr>
        <p:pic>
          <p:nvPicPr>
            <p:cNvPr id="138" name="图片 137" descr="图片包含 游戏机, 物体, 钟表&#10;&#10;描述已自动生成">
              <a:extLst>
                <a:ext uri="{FF2B5EF4-FFF2-40B4-BE49-F238E27FC236}">
                  <a16:creationId xmlns:a16="http://schemas.microsoft.com/office/drawing/2014/main" id="{22F5CABE-B117-4DAA-BAE9-8D06A4848047}"/>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1232122" y="845004"/>
              <a:ext cx="540000" cy="540000"/>
            </a:xfrm>
            <a:prstGeom prst="rect">
              <a:avLst/>
            </a:prstGeom>
          </p:spPr>
        </p:pic>
        <p:sp>
          <p:nvSpPr>
            <p:cNvPr id="139" name="文本框 138">
              <a:extLst>
                <a:ext uri="{FF2B5EF4-FFF2-40B4-BE49-F238E27FC236}">
                  <a16:creationId xmlns:a16="http://schemas.microsoft.com/office/drawing/2014/main" id="{DD5BF5B4-2530-4639-B20F-0D9AD82A1D39}"/>
                </a:ext>
              </a:extLst>
            </p:cNvPr>
            <p:cNvSpPr txBox="1"/>
            <p:nvPr/>
          </p:nvSpPr>
          <p:spPr>
            <a:xfrm>
              <a:off x="11046453" y="1399503"/>
              <a:ext cx="93968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Network Sniffing</a:t>
              </a:r>
            </a:p>
          </p:txBody>
        </p:sp>
      </p:grpSp>
      <p:grpSp>
        <p:nvGrpSpPr>
          <p:cNvPr id="140" name="组合 139">
            <a:extLst>
              <a:ext uri="{FF2B5EF4-FFF2-40B4-BE49-F238E27FC236}">
                <a16:creationId xmlns:a16="http://schemas.microsoft.com/office/drawing/2014/main" id="{43BC5303-B8B0-4940-9193-80B54C0570EB}"/>
              </a:ext>
            </a:extLst>
          </p:cNvPr>
          <p:cNvGrpSpPr/>
          <p:nvPr/>
        </p:nvGrpSpPr>
        <p:grpSpPr>
          <a:xfrm>
            <a:off x="9843" y="1367479"/>
            <a:ext cx="1027845" cy="850851"/>
            <a:chOff x="10083905" y="1281160"/>
            <a:chExt cx="1027845" cy="850851"/>
          </a:xfrm>
        </p:grpSpPr>
        <p:pic>
          <p:nvPicPr>
            <p:cNvPr id="141" name="图片 140" descr="图片包含 形状&#10;&#10;描述已自动生成">
              <a:extLst>
                <a:ext uri="{FF2B5EF4-FFF2-40B4-BE49-F238E27FC236}">
                  <a16:creationId xmlns:a16="http://schemas.microsoft.com/office/drawing/2014/main" id="{E8D89DBA-8723-4031-92A6-F64F1C1D1D6D}"/>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0237828" y="1281160"/>
              <a:ext cx="720000" cy="720000"/>
            </a:xfrm>
            <a:prstGeom prst="rect">
              <a:avLst/>
            </a:prstGeom>
          </p:spPr>
        </p:pic>
        <p:sp>
          <p:nvSpPr>
            <p:cNvPr id="142" name="文本框 141">
              <a:extLst>
                <a:ext uri="{FF2B5EF4-FFF2-40B4-BE49-F238E27FC236}">
                  <a16:creationId xmlns:a16="http://schemas.microsoft.com/office/drawing/2014/main" id="{4D844D82-0474-4D84-88AB-3FA1252E1513}"/>
                </a:ext>
              </a:extLst>
            </p:cNvPr>
            <p:cNvSpPr txBox="1"/>
            <p:nvPr/>
          </p:nvSpPr>
          <p:spPr>
            <a:xfrm>
              <a:off x="10083905" y="1916567"/>
              <a:ext cx="102784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Man-in-the-Middle</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43" name="组合 142">
            <a:extLst>
              <a:ext uri="{FF2B5EF4-FFF2-40B4-BE49-F238E27FC236}">
                <a16:creationId xmlns:a16="http://schemas.microsoft.com/office/drawing/2014/main" id="{D2467906-4565-4D00-9D74-DBF2CCAB3516}"/>
              </a:ext>
            </a:extLst>
          </p:cNvPr>
          <p:cNvGrpSpPr/>
          <p:nvPr/>
        </p:nvGrpSpPr>
        <p:grpSpPr>
          <a:xfrm>
            <a:off x="788732" y="1899570"/>
            <a:ext cx="957313" cy="886174"/>
            <a:chOff x="11042352" y="1939771"/>
            <a:chExt cx="957313" cy="886174"/>
          </a:xfrm>
        </p:grpSpPr>
        <p:pic>
          <p:nvPicPr>
            <p:cNvPr id="144" name="图片 143" descr="图标&#10;&#10;描述已自动生成">
              <a:extLst>
                <a:ext uri="{FF2B5EF4-FFF2-40B4-BE49-F238E27FC236}">
                  <a16:creationId xmlns:a16="http://schemas.microsoft.com/office/drawing/2014/main" id="{18DF7CFA-65CB-4B9D-914E-A232B7D233F9}"/>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1254954" y="1939771"/>
              <a:ext cx="540000" cy="540000"/>
            </a:xfrm>
            <a:prstGeom prst="rect">
              <a:avLst/>
            </a:prstGeom>
          </p:spPr>
        </p:pic>
        <p:sp>
          <p:nvSpPr>
            <p:cNvPr id="145" name="文本框 144">
              <a:extLst>
                <a:ext uri="{FF2B5EF4-FFF2-40B4-BE49-F238E27FC236}">
                  <a16:creationId xmlns:a16="http://schemas.microsoft.com/office/drawing/2014/main" id="{7C973A76-C7DB-49C1-B093-9D35F01E1235}"/>
                </a:ext>
              </a:extLst>
            </p:cNvPr>
            <p:cNvSpPr txBox="1"/>
            <p:nvPr/>
          </p:nvSpPr>
          <p:spPr>
            <a:xfrm>
              <a:off x="11042352" y="2487391"/>
              <a:ext cx="957313"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Credentials from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Password Stores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46" name="组合 145">
            <a:extLst>
              <a:ext uri="{FF2B5EF4-FFF2-40B4-BE49-F238E27FC236}">
                <a16:creationId xmlns:a16="http://schemas.microsoft.com/office/drawing/2014/main" id="{0B05F3CA-F416-4D09-84DE-FFBF583F13F7}"/>
              </a:ext>
            </a:extLst>
          </p:cNvPr>
          <p:cNvGrpSpPr/>
          <p:nvPr/>
        </p:nvGrpSpPr>
        <p:grpSpPr>
          <a:xfrm>
            <a:off x="459905" y="3240786"/>
            <a:ext cx="1435818" cy="986371"/>
            <a:chOff x="10146037" y="3316400"/>
            <a:chExt cx="1311578" cy="755444"/>
          </a:xfrm>
        </p:grpSpPr>
        <p:pic>
          <p:nvPicPr>
            <p:cNvPr id="147" name="图片 146" descr="图标&#10;&#10;描述已自动生成">
              <a:extLst>
                <a:ext uri="{FF2B5EF4-FFF2-40B4-BE49-F238E27FC236}">
                  <a16:creationId xmlns:a16="http://schemas.microsoft.com/office/drawing/2014/main" id="{0941D43C-8345-4EEB-885B-6F177B3EA687}"/>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0499426" y="3316400"/>
              <a:ext cx="604800" cy="540000"/>
            </a:xfrm>
            <a:prstGeom prst="rect">
              <a:avLst/>
            </a:prstGeom>
          </p:spPr>
        </p:pic>
        <p:sp>
          <p:nvSpPr>
            <p:cNvPr id="148" name="文本框 147">
              <a:extLst>
                <a:ext uri="{FF2B5EF4-FFF2-40B4-BE49-F238E27FC236}">
                  <a16:creationId xmlns:a16="http://schemas.microsoft.com/office/drawing/2014/main" id="{E422B344-5EA8-45CA-A918-E399B2A479B9}"/>
                </a:ext>
              </a:extLst>
            </p:cNvPr>
            <p:cNvSpPr txBox="1"/>
            <p:nvPr/>
          </p:nvSpPr>
          <p:spPr>
            <a:xfrm>
              <a:off x="10146037" y="3856400"/>
              <a:ext cx="131157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Steal Web Session Cookie</a:t>
              </a:r>
            </a:p>
          </p:txBody>
        </p:sp>
      </p:grpSp>
      <p:grpSp>
        <p:nvGrpSpPr>
          <p:cNvPr id="149" name="组合 148">
            <a:extLst>
              <a:ext uri="{FF2B5EF4-FFF2-40B4-BE49-F238E27FC236}">
                <a16:creationId xmlns:a16="http://schemas.microsoft.com/office/drawing/2014/main" id="{3C824154-65B8-4CF3-9C14-3CC1C981E371}"/>
              </a:ext>
            </a:extLst>
          </p:cNvPr>
          <p:cNvGrpSpPr/>
          <p:nvPr/>
        </p:nvGrpSpPr>
        <p:grpSpPr>
          <a:xfrm>
            <a:off x="9248" y="2243643"/>
            <a:ext cx="938077" cy="1027306"/>
            <a:chOff x="10212867" y="2430786"/>
            <a:chExt cx="938077" cy="1027306"/>
          </a:xfrm>
        </p:grpSpPr>
        <p:pic>
          <p:nvPicPr>
            <p:cNvPr id="150" name="图片 149" descr="图标&#10;&#10;描述已自动生成">
              <a:extLst>
                <a:ext uri="{FF2B5EF4-FFF2-40B4-BE49-F238E27FC236}">
                  <a16:creationId xmlns:a16="http://schemas.microsoft.com/office/drawing/2014/main" id="{15195193-F166-4537-B887-AF042EF36623}"/>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0326297" y="2430786"/>
              <a:ext cx="720000" cy="720000"/>
            </a:xfrm>
            <a:prstGeom prst="rect">
              <a:avLst/>
            </a:prstGeom>
          </p:spPr>
        </p:pic>
        <p:sp>
          <p:nvSpPr>
            <p:cNvPr id="151" name="文本框 150">
              <a:extLst>
                <a:ext uri="{FF2B5EF4-FFF2-40B4-BE49-F238E27FC236}">
                  <a16:creationId xmlns:a16="http://schemas.microsoft.com/office/drawing/2014/main" id="{681E40A3-F7B5-414F-9644-32043B2189AE}"/>
                </a:ext>
              </a:extLst>
            </p:cNvPr>
            <p:cNvSpPr txBox="1"/>
            <p:nvPr/>
          </p:nvSpPr>
          <p:spPr>
            <a:xfrm>
              <a:off x="10212867" y="3119538"/>
              <a:ext cx="93807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Steal or Forge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Kerberos Tickets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65444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静 态 分 析</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利用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Ida</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等反编译工具来解析</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攻击样本，通过分析其生成的汇编指令与伪代码等底层特征，与先前攻击样本相应特征进行对比，分析相似性来进行溯源。</a:t>
            </a:r>
          </a:p>
        </p:txBody>
      </p:sp>
      <p:pic>
        <p:nvPicPr>
          <p:cNvPr id="24" name="图片 23">
            <a:extLst>
              <a:ext uri="{FF2B5EF4-FFF2-40B4-BE49-F238E27FC236}">
                <a16:creationId xmlns:a16="http://schemas.microsoft.com/office/drawing/2014/main" id="{7A7E3805-57A4-4CBA-9FF1-9307FE75AF0E}"/>
              </a:ext>
            </a:extLst>
          </p:cNvPr>
          <p:cNvPicPr>
            <a:picLocks noChangeAspect="1"/>
          </p:cNvPicPr>
          <p:nvPr/>
        </p:nvPicPr>
        <p:blipFill>
          <a:blip r:embed="rId3"/>
          <a:stretch>
            <a:fillRect/>
          </a:stretch>
        </p:blipFill>
        <p:spPr>
          <a:xfrm>
            <a:off x="190550" y="2651659"/>
            <a:ext cx="2637634" cy="901260"/>
          </a:xfrm>
          <a:prstGeom prst="rect">
            <a:avLst/>
          </a:prstGeom>
        </p:spPr>
      </p:pic>
      <p:sp>
        <p:nvSpPr>
          <p:cNvPr id="25" name="箭头: 右 24">
            <a:extLst>
              <a:ext uri="{FF2B5EF4-FFF2-40B4-BE49-F238E27FC236}">
                <a16:creationId xmlns:a16="http://schemas.microsoft.com/office/drawing/2014/main" id="{6A3FEBC2-C666-4E3B-96F5-F2083EFA4DB4}"/>
              </a:ext>
            </a:extLst>
          </p:cNvPr>
          <p:cNvSpPr/>
          <p:nvPr/>
        </p:nvSpPr>
        <p:spPr>
          <a:xfrm>
            <a:off x="2926854" y="2955213"/>
            <a:ext cx="629087" cy="307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连接符: 肘形 25">
            <a:extLst>
              <a:ext uri="{FF2B5EF4-FFF2-40B4-BE49-F238E27FC236}">
                <a16:creationId xmlns:a16="http://schemas.microsoft.com/office/drawing/2014/main" id="{395F9814-09BC-4D44-B991-C1CBACAB48CC}"/>
              </a:ext>
            </a:extLst>
          </p:cNvPr>
          <p:cNvCxnSpPr>
            <a:cxnSpLocks/>
          </p:cNvCxnSpPr>
          <p:nvPr/>
        </p:nvCxnSpPr>
        <p:spPr>
          <a:xfrm flipV="1">
            <a:off x="4025754" y="1922659"/>
            <a:ext cx="1662911" cy="122210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连接符: 肘形 26">
            <a:extLst>
              <a:ext uri="{FF2B5EF4-FFF2-40B4-BE49-F238E27FC236}">
                <a16:creationId xmlns:a16="http://schemas.microsoft.com/office/drawing/2014/main" id="{360286D0-1294-4010-A8C9-D526346C4371}"/>
              </a:ext>
            </a:extLst>
          </p:cNvPr>
          <p:cNvCxnSpPr>
            <a:cxnSpLocks/>
          </p:cNvCxnSpPr>
          <p:nvPr/>
        </p:nvCxnSpPr>
        <p:spPr>
          <a:xfrm>
            <a:off x="4025753" y="3144407"/>
            <a:ext cx="1662912" cy="119025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28" name="图片 27">
            <a:extLst>
              <a:ext uri="{FF2B5EF4-FFF2-40B4-BE49-F238E27FC236}">
                <a16:creationId xmlns:a16="http://schemas.microsoft.com/office/drawing/2014/main" id="{A4334147-B66F-41CE-A0D9-C44E35AAB2EA}"/>
              </a:ext>
            </a:extLst>
          </p:cNvPr>
          <p:cNvPicPr>
            <a:picLocks noChangeAspect="1"/>
          </p:cNvPicPr>
          <p:nvPr/>
        </p:nvPicPr>
        <p:blipFill>
          <a:blip r:embed="rId4"/>
          <a:stretch>
            <a:fillRect/>
          </a:stretch>
        </p:blipFill>
        <p:spPr>
          <a:xfrm>
            <a:off x="3654611" y="2795283"/>
            <a:ext cx="695325" cy="666750"/>
          </a:xfrm>
          <a:prstGeom prst="rect">
            <a:avLst/>
          </a:prstGeom>
        </p:spPr>
      </p:pic>
      <p:pic>
        <p:nvPicPr>
          <p:cNvPr id="29" name="图片 28">
            <a:extLst>
              <a:ext uri="{FF2B5EF4-FFF2-40B4-BE49-F238E27FC236}">
                <a16:creationId xmlns:a16="http://schemas.microsoft.com/office/drawing/2014/main" id="{EBB80770-7917-45E8-B4F5-E8D020B17316}"/>
              </a:ext>
            </a:extLst>
          </p:cNvPr>
          <p:cNvPicPr>
            <a:picLocks noChangeAspect="1"/>
          </p:cNvPicPr>
          <p:nvPr/>
        </p:nvPicPr>
        <p:blipFill>
          <a:blip r:embed="rId5"/>
          <a:stretch>
            <a:fillRect/>
          </a:stretch>
        </p:blipFill>
        <p:spPr>
          <a:xfrm>
            <a:off x="5807174" y="1358092"/>
            <a:ext cx="2937075" cy="1085272"/>
          </a:xfrm>
          <a:prstGeom prst="rect">
            <a:avLst/>
          </a:prstGeom>
        </p:spPr>
      </p:pic>
      <p:pic>
        <p:nvPicPr>
          <p:cNvPr id="30" name="图片 29">
            <a:extLst>
              <a:ext uri="{FF2B5EF4-FFF2-40B4-BE49-F238E27FC236}">
                <a16:creationId xmlns:a16="http://schemas.microsoft.com/office/drawing/2014/main" id="{9C755C58-2DB3-485D-9A51-FF74C1172B1A}"/>
              </a:ext>
            </a:extLst>
          </p:cNvPr>
          <p:cNvPicPr>
            <a:picLocks noChangeAspect="1"/>
          </p:cNvPicPr>
          <p:nvPr/>
        </p:nvPicPr>
        <p:blipFill>
          <a:blip r:embed="rId6"/>
          <a:stretch>
            <a:fillRect/>
          </a:stretch>
        </p:blipFill>
        <p:spPr>
          <a:xfrm>
            <a:off x="5807174" y="3621996"/>
            <a:ext cx="2937075" cy="1328320"/>
          </a:xfrm>
          <a:prstGeom prst="rect">
            <a:avLst/>
          </a:prstGeom>
        </p:spPr>
      </p:pic>
      <p:sp>
        <p:nvSpPr>
          <p:cNvPr id="31" name="箭头: 右 30">
            <a:extLst>
              <a:ext uri="{FF2B5EF4-FFF2-40B4-BE49-F238E27FC236}">
                <a16:creationId xmlns:a16="http://schemas.microsoft.com/office/drawing/2014/main" id="{9AC0BB19-9448-4F16-B864-E79D6E4F04E8}"/>
              </a:ext>
            </a:extLst>
          </p:cNvPr>
          <p:cNvSpPr/>
          <p:nvPr/>
        </p:nvSpPr>
        <p:spPr>
          <a:xfrm>
            <a:off x="8862758" y="1827045"/>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36BE1BCC-1CE6-42A9-B42F-80E4D212A4D7}"/>
              </a:ext>
            </a:extLst>
          </p:cNvPr>
          <p:cNvSpPr/>
          <p:nvPr/>
        </p:nvSpPr>
        <p:spPr>
          <a:xfrm>
            <a:off x="8862758" y="4223091"/>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8EA10B65-5B05-4C05-B023-29C58687F669}"/>
              </a:ext>
            </a:extLst>
          </p:cNvPr>
          <p:cNvSpPr txBox="1"/>
          <p:nvPr/>
        </p:nvSpPr>
        <p:spPr>
          <a:xfrm>
            <a:off x="9349631" y="1537938"/>
            <a:ext cx="2305975" cy="769441"/>
          </a:xfrm>
          <a:prstGeom prst="rect">
            <a:avLst/>
          </a:prstGeom>
          <a:noFill/>
        </p:spPr>
        <p:txBody>
          <a:bodyPr wrap="square">
            <a:spAutoFit/>
          </a:bodyPr>
          <a:lstStyle/>
          <a:p>
            <a:pPr algn="just"/>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rPr>
              <a:t>组织写的代码都有自己的特色，我们通过</a:t>
            </a:r>
            <a:r>
              <a:rPr lang="zh-CN" altLang="zh-CN" sz="11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对比这些</a:t>
            </a:r>
            <a:r>
              <a:rPr lang="zh-CN" altLang="en-US" sz="11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汇编指令与先前攻击的汇编指令</a:t>
            </a:r>
            <a:r>
              <a:rPr lang="zh-CN" altLang="zh-CN" sz="11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的相似性或特征</a:t>
            </a:r>
            <a:r>
              <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rPr>
              <a:t>，能够判断其攻击的来源。</a:t>
            </a:r>
          </a:p>
        </p:txBody>
      </p:sp>
      <p:sp>
        <p:nvSpPr>
          <p:cNvPr id="34" name="文本框 33">
            <a:extLst>
              <a:ext uri="{FF2B5EF4-FFF2-40B4-BE49-F238E27FC236}">
                <a16:creationId xmlns:a16="http://schemas.microsoft.com/office/drawing/2014/main" id="{EC09F2DC-F094-449E-81F9-F8719E8E9CC3}"/>
              </a:ext>
            </a:extLst>
          </p:cNvPr>
          <p:cNvSpPr txBox="1"/>
          <p:nvPr/>
        </p:nvSpPr>
        <p:spPr>
          <a:xfrm>
            <a:off x="9231893" y="4031328"/>
            <a:ext cx="2423713" cy="600164"/>
          </a:xfrm>
          <a:prstGeom prst="rect">
            <a:avLst/>
          </a:prstGeom>
          <a:noFill/>
        </p:spPr>
        <p:txBody>
          <a:bodyPr wrap="square">
            <a:spAutoFit/>
          </a:bodyPr>
          <a:lstStyle/>
          <a:p>
            <a:pPr algn="just"/>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通过</a:t>
            </a:r>
            <a:r>
              <a:rPr lang="zh-CN" altLang="en-US" sz="1100" kern="100" dirty="0">
                <a:latin typeface="等线" panose="02010600030101010101" pitchFamily="2" charset="-122"/>
                <a:ea typeface="等线" panose="02010600030101010101" pitchFamily="2" charset="-122"/>
                <a:cs typeface="Times New Roman" panose="02020603050405020304" pitchFamily="18" charset="0"/>
              </a:rPr>
              <a:t>学习</a:t>
            </a:r>
            <a:r>
              <a:rPr lang="zh-CN" altLang="zh-CN" sz="11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这些</a:t>
            </a:r>
            <a:r>
              <a:rPr lang="zh-CN" altLang="en-US" sz="11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伪</a:t>
            </a:r>
            <a:r>
              <a:rPr lang="zh-CN" altLang="zh-CN" sz="11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代码的</a:t>
            </a:r>
            <a:r>
              <a:rPr lang="zh-CN" altLang="en-US" sz="11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函数方法</a:t>
            </a:r>
            <a:r>
              <a:rPr lang="zh-CN" altLang="zh-CN" sz="11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en-US" sz="11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分析其执行结果，与先前攻击的伪代码对比</a:t>
            </a:r>
            <a:r>
              <a:rPr lang="zh-CN" altLang="en-US" sz="1100" kern="100" dirty="0">
                <a:latin typeface="等线" panose="02010600030101010101" pitchFamily="2" charset="-122"/>
                <a:ea typeface="等线" panose="02010600030101010101" pitchFamily="2" charset="-122"/>
                <a:cs typeface="Times New Roman" panose="02020603050405020304" pitchFamily="18" charset="0"/>
              </a:rPr>
              <a:t>，分析其相似性进而溯源。</a:t>
            </a:r>
          </a:p>
        </p:txBody>
      </p:sp>
    </p:spTree>
    <p:extLst>
      <p:ext uri="{BB962C8B-B14F-4D97-AF65-F5344CB8AC3E}">
        <p14:creationId xmlns:p14="http://schemas.microsoft.com/office/powerpoint/2010/main" val="162222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动 态 分 析</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利用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Everything</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Process Hacker</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API Monitor</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等监控工具来多方位分析</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攻击样本，了解其恶意软件对用户电脑和环境所造成的影响。</a:t>
            </a:r>
          </a:p>
        </p:txBody>
      </p:sp>
      <p:sp>
        <p:nvSpPr>
          <p:cNvPr id="15" name="箭头: 右 14">
            <a:extLst>
              <a:ext uri="{FF2B5EF4-FFF2-40B4-BE49-F238E27FC236}">
                <a16:creationId xmlns:a16="http://schemas.microsoft.com/office/drawing/2014/main" id="{2F4637F3-533B-4561-8D14-FE09D2EA6963}"/>
              </a:ext>
            </a:extLst>
          </p:cNvPr>
          <p:cNvSpPr/>
          <p:nvPr/>
        </p:nvSpPr>
        <p:spPr>
          <a:xfrm>
            <a:off x="5293704" y="1729782"/>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044C1D1E-AE27-41BF-90FC-0AE13B9F8B3C}"/>
              </a:ext>
            </a:extLst>
          </p:cNvPr>
          <p:cNvSpPr/>
          <p:nvPr/>
        </p:nvSpPr>
        <p:spPr>
          <a:xfrm>
            <a:off x="6451507" y="4315691"/>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F5C0435-70D9-4BE9-8C8F-1D17595F1BC7}"/>
              </a:ext>
            </a:extLst>
          </p:cNvPr>
          <p:cNvSpPr txBox="1"/>
          <p:nvPr/>
        </p:nvSpPr>
        <p:spPr>
          <a:xfrm>
            <a:off x="8529760" y="1605403"/>
            <a:ext cx="2305975" cy="430887"/>
          </a:xfrm>
          <a:prstGeom prst="rect">
            <a:avLst/>
          </a:prstGeom>
          <a:noFill/>
        </p:spPr>
        <p:txBody>
          <a:bodyPr wrap="square">
            <a:spAutoFit/>
          </a:bodyPr>
          <a:lstStyle/>
          <a:p>
            <a:pPr algn="just"/>
            <a:r>
              <a:rPr lang="zh-CN" altLang="en-US" sz="1100" kern="100" dirty="0">
                <a:effectLst/>
                <a:latin typeface="等线" panose="02010600030101010101" pitchFamily="2" charset="-122"/>
                <a:ea typeface="等线" panose="02010600030101010101" pitchFamily="2" charset="-122"/>
                <a:cs typeface="Times New Roman" panose="02020603050405020304" pitchFamily="18" charset="0"/>
              </a:rPr>
              <a:t>监控系统中创建的可疑文件，以及创建的可疑进程</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C0096120-0E03-4945-B12F-8158E9ABA9E9}"/>
              </a:ext>
            </a:extLst>
          </p:cNvPr>
          <p:cNvSpPr txBox="1"/>
          <p:nvPr/>
        </p:nvSpPr>
        <p:spPr>
          <a:xfrm>
            <a:off x="6874599" y="4124859"/>
            <a:ext cx="2423713" cy="600164"/>
          </a:xfrm>
          <a:prstGeom prst="rect">
            <a:avLst/>
          </a:prstGeom>
          <a:noFill/>
        </p:spPr>
        <p:txBody>
          <a:bodyPr wrap="square">
            <a:spAutoFit/>
          </a:bodyPr>
          <a:lstStyle/>
          <a:p>
            <a:pPr algn="just"/>
            <a:r>
              <a:rPr lang="zh-CN" altLang="en-US" sz="1100" kern="100" dirty="0">
                <a:latin typeface="等线" panose="02010600030101010101" pitchFamily="2" charset="-122"/>
                <a:ea typeface="等线" panose="02010600030101010101" pitchFamily="2" charset="-122"/>
                <a:cs typeface="Times New Roman" panose="02020603050405020304" pitchFamily="18" charset="0"/>
              </a:rPr>
              <a:t>监视和控制应用程序和服务，看到的应用程序和服务是如何工作的，或跟踪应用程序的问题</a:t>
            </a:r>
          </a:p>
        </p:txBody>
      </p:sp>
      <p:pic>
        <p:nvPicPr>
          <p:cNvPr id="19" name="图片 18">
            <a:extLst>
              <a:ext uri="{FF2B5EF4-FFF2-40B4-BE49-F238E27FC236}">
                <a16:creationId xmlns:a16="http://schemas.microsoft.com/office/drawing/2014/main" id="{221998A7-CC60-4C52-B361-39FE0CCB9D40}"/>
              </a:ext>
            </a:extLst>
          </p:cNvPr>
          <p:cNvPicPr>
            <a:picLocks noChangeAspect="1"/>
          </p:cNvPicPr>
          <p:nvPr/>
        </p:nvPicPr>
        <p:blipFill>
          <a:blip r:embed="rId3"/>
          <a:stretch>
            <a:fillRect/>
          </a:stretch>
        </p:blipFill>
        <p:spPr>
          <a:xfrm>
            <a:off x="4457794" y="1517739"/>
            <a:ext cx="710565" cy="615315"/>
          </a:xfrm>
          <a:prstGeom prst="rect">
            <a:avLst/>
          </a:prstGeom>
        </p:spPr>
      </p:pic>
      <p:pic>
        <p:nvPicPr>
          <p:cNvPr id="20" name="图片 19">
            <a:extLst>
              <a:ext uri="{FF2B5EF4-FFF2-40B4-BE49-F238E27FC236}">
                <a16:creationId xmlns:a16="http://schemas.microsoft.com/office/drawing/2014/main" id="{9A479220-E237-4A4C-8843-D3E4BC125DA2}"/>
              </a:ext>
            </a:extLst>
          </p:cNvPr>
          <p:cNvPicPr>
            <a:picLocks noChangeAspect="1"/>
          </p:cNvPicPr>
          <p:nvPr/>
        </p:nvPicPr>
        <p:blipFill>
          <a:blip r:embed="rId4"/>
          <a:stretch>
            <a:fillRect/>
          </a:stretch>
        </p:blipFill>
        <p:spPr>
          <a:xfrm>
            <a:off x="5760174" y="1650728"/>
            <a:ext cx="2228850" cy="323850"/>
          </a:xfrm>
          <a:prstGeom prst="rect">
            <a:avLst/>
          </a:prstGeom>
        </p:spPr>
      </p:pic>
      <p:sp>
        <p:nvSpPr>
          <p:cNvPr id="21" name="箭头: 右 20">
            <a:extLst>
              <a:ext uri="{FF2B5EF4-FFF2-40B4-BE49-F238E27FC236}">
                <a16:creationId xmlns:a16="http://schemas.microsoft.com/office/drawing/2014/main" id="{235FA037-EF60-4F10-9440-783330389BF6}"/>
              </a:ext>
            </a:extLst>
          </p:cNvPr>
          <p:cNvSpPr/>
          <p:nvPr/>
        </p:nvSpPr>
        <p:spPr>
          <a:xfrm>
            <a:off x="8154318" y="1736651"/>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使用APImonitor进行API监测">
            <a:extLst>
              <a:ext uri="{FF2B5EF4-FFF2-40B4-BE49-F238E27FC236}">
                <a16:creationId xmlns:a16="http://schemas.microsoft.com/office/drawing/2014/main" id="{60B71F35-0E9E-4E8A-A883-037BE255C7F3}"/>
              </a:ext>
            </a:extLst>
          </p:cNvPr>
          <p:cNvPicPr>
            <a:picLocks noChangeAspect="1"/>
          </p:cNvPicPr>
          <p:nvPr/>
        </p:nvPicPr>
        <p:blipFill>
          <a:blip r:embed="rId5"/>
          <a:stretch>
            <a:fillRect/>
          </a:stretch>
        </p:blipFill>
        <p:spPr>
          <a:xfrm>
            <a:off x="4589891" y="3805780"/>
            <a:ext cx="1617679" cy="1146347"/>
          </a:xfrm>
          <a:prstGeom prst="rect">
            <a:avLst/>
          </a:prstGeom>
        </p:spPr>
      </p:pic>
      <p:pic>
        <p:nvPicPr>
          <p:cNvPr id="23" name="图片 22">
            <a:extLst>
              <a:ext uri="{FF2B5EF4-FFF2-40B4-BE49-F238E27FC236}">
                <a16:creationId xmlns:a16="http://schemas.microsoft.com/office/drawing/2014/main" id="{097F168C-7B82-464B-B538-E343A08E1A80}"/>
              </a:ext>
            </a:extLst>
          </p:cNvPr>
          <p:cNvPicPr>
            <a:picLocks noChangeAspect="1"/>
          </p:cNvPicPr>
          <p:nvPr/>
        </p:nvPicPr>
        <p:blipFill>
          <a:blip r:embed="rId6"/>
          <a:stretch>
            <a:fillRect/>
          </a:stretch>
        </p:blipFill>
        <p:spPr>
          <a:xfrm>
            <a:off x="4358989" y="2898812"/>
            <a:ext cx="647700" cy="533400"/>
          </a:xfrm>
          <a:prstGeom prst="rect">
            <a:avLst/>
          </a:prstGeom>
        </p:spPr>
      </p:pic>
      <p:cxnSp>
        <p:nvCxnSpPr>
          <p:cNvPr id="35" name="直接箭头连接符 34">
            <a:extLst>
              <a:ext uri="{FF2B5EF4-FFF2-40B4-BE49-F238E27FC236}">
                <a16:creationId xmlns:a16="http://schemas.microsoft.com/office/drawing/2014/main" id="{7CCAE0F8-54DA-4D54-B32D-81DA04E33AF8}"/>
              </a:ext>
            </a:extLst>
          </p:cNvPr>
          <p:cNvCxnSpPr>
            <a:cxnSpLocks/>
          </p:cNvCxnSpPr>
          <p:nvPr/>
        </p:nvCxnSpPr>
        <p:spPr>
          <a:xfrm>
            <a:off x="2974593" y="3155364"/>
            <a:ext cx="130331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箭头: 右 35">
            <a:extLst>
              <a:ext uri="{FF2B5EF4-FFF2-40B4-BE49-F238E27FC236}">
                <a16:creationId xmlns:a16="http://schemas.microsoft.com/office/drawing/2014/main" id="{83A9940A-55D2-4C50-8FE4-35A053737AF4}"/>
              </a:ext>
            </a:extLst>
          </p:cNvPr>
          <p:cNvSpPr/>
          <p:nvPr/>
        </p:nvSpPr>
        <p:spPr>
          <a:xfrm>
            <a:off x="5109522" y="3059750"/>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85E25326-55A6-40CD-8BBC-799584F561DA}"/>
              </a:ext>
            </a:extLst>
          </p:cNvPr>
          <p:cNvSpPr txBox="1"/>
          <p:nvPr/>
        </p:nvSpPr>
        <p:spPr>
          <a:xfrm>
            <a:off x="8899594" y="3405231"/>
            <a:ext cx="2769478" cy="261610"/>
          </a:xfrm>
          <a:prstGeom prst="rect">
            <a:avLst/>
          </a:prstGeom>
          <a:noFill/>
        </p:spPr>
        <p:txBody>
          <a:bodyPr wrap="square">
            <a:spAutoFit/>
          </a:bodyPr>
          <a:lstStyle/>
          <a:p>
            <a:pPr algn="just"/>
            <a:r>
              <a:rPr lang="zh-CN" altLang="en-US" sz="1100" kern="100" dirty="0">
                <a:latin typeface="等线" panose="02010600030101010101" pitchFamily="2" charset="-122"/>
                <a:ea typeface="等线" panose="02010600030101010101" pitchFamily="2" charset="-122"/>
                <a:cs typeface="Times New Roman" panose="02020603050405020304" pitchFamily="18" charset="0"/>
                <a:sym typeface="+mn-ea"/>
              </a:rPr>
              <a:t>查看恶意文件影响的</a:t>
            </a:r>
            <a:r>
              <a:rPr lang="en-US" altLang="zh-CN" sz="1100" kern="100" dirty="0">
                <a:latin typeface="等线" panose="02010600030101010101" pitchFamily="2" charset="-122"/>
                <a:ea typeface="等线" panose="02010600030101010101" pitchFamily="2" charset="-122"/>
                <a:cs typeface="Times New Roman" panose="02020603050405020304" pitchFamily="18" charset="0"/>
                <a:sym typeface="+mn-ea"/>
              </a:rPr>
              <a:t>dll</a:t>
            </a:r>
            <a:r>
              <a:rPr lang="zh-CN" altLang="en-US" sz="1100" kern="100" dirty="0">
                <a:latin typeface="等线" panose="02010600030101010101" pitchFamily="2" charset="-122"/>
                <a:ea typeface="等线" panose="02010600030101010101" pitchFamily="2" charset="-122"/>
                <a:cs typeface="Times New Roman" panose="02020603050405020304" pitchFamily="18" charset="0"/>
                <a:sym typeface="+mn-ea"/>
              </a:rPr>
              <a:t>文件</a:t>
            </a:r>
            <a:endParaRPr lang="zh-CN" altLang="en-US" sz="11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8" name="图片 37">
            <a:extLst>
              <a:ext uri="{FF2B5EF4-FFF2-40B4-BE49-F238E27FC236}">
                <a16:creationId xmlns:a16="http://schemas.microsoft.com/office/drawing/2014/main" id="{80DCD93D-4B89-44DB-9936-6E7C0A90CC0F}"/>
              </a:ext>
            </a:extLst>
          </p:cNvPr>
          <p:cNvPicPr>
            <a:picLocks noChangeAspect="1"/>
          </p:cNvPicPr>
          <p:nvPr/>
        </p:nvPicPr>
        <p:blipFill>
          <a:blip r:embed="rId7"/>
          <a:stretch>
            <a:fillRect/>
          </a:stretch>
        </p:blipFill>
        <p:spPr>
          <a:xfrm>
            <a:off x="5577786" y="2810551"/>
            <a:ext cx="1153634" cy="677363"/>
          </a:xfrm>
          <a:prstGeom prst="rect">
            <a:avLst/>
          </a:prstGeom>
        </p:spPr>
      </p:pic>
      <p:cxnSp>
        <p:nvCxnSpPr>
          <p:cNvPr id="39" name="直接箭头连接符 38">
            <a:extLst>
              <a:ext uri="{FF2B5EF4-FFF2-40B4-BE49-F238E27FC236}">
                <a16:creationId xmlns:a16="http://schemas.microsoft.com/office/drawing/2014/main" id="{5EAD381F-DDAB-4508-876A-A8FB13E3886E}"/>
              </a:ext>
            </a:extLst>
          </p:cNvPr>
          <p:cNvCxnSpPr/>
          <p:nvPr/>
        </p:nvCxnSpPr>
        <p:spPr>
          <a:xfrm flipV="1">
            <a:off x="6831320" y="2828511"/>
            <a:ext cx="360040" cy="278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6A391B4F-E319-42C7-8DF6-27F41E558AC6}"/>
              </a:ext>
            </a:extLst>
          </p:cNvPr>
          <p:cNvCxnSpPr>
            <a:cxnSpLocks/>
          </p:cNvCxnSpPr>
          <p:nvPr/>
        </p:nvCxnSpPr>
        <p:spPr>
          <a:xfrm>
            <a:off x="6823395" y="3188564"/>
            <a:ext cx="642267" cy="29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图片 40">
            <a:extLst>
              <a:ext uri="{FF2B5EF4-FFF2-40B4-BE49-F238E27FC236}">
                <a16:creationId xmlns:a16="http://schemas.microsoft.com/office/drawing/2014/main" id="{250B2FB6-4E0B-4133-9A3C-CA8F8F2C1D54}"/>
              </a:ext>
            </a:extLst>
          </p:cNvPr>
          <p:cNvPicPr>
            <a:picLocks noChangeAspect="1"/>
          </p:cNvPicPr>
          <p:nvPr/>
        </p:nvPicPr>
        <p:blipFill>
          <a:blip r:embed="rId8"/>
          <a:stretch>
            <a:fillRect/>
          </a:stretch>
        </p:blipFill>
        <p:spPr>
          <a:xfrm>
            <a:off x="7244307" y="2471861"/>
            <a:ext cx="1508043" cy="334582"/>
          </a:xfrm>
          <a:prstGeom prst="rect">
            <a:avLst/>
          </a:prstGeom>
        </p:spPr>
      </p:pic>
      <p:cxnSp>
        <p:nvCxnSpPr>
          <p:cNvPr id="42" name="连接符: 肘形 41">
            <a:extLst>
              <a:ext uri="{FF2B5EF4-FFF2-40B4-BE49-F238E27FC236}">
                <a16:creationId xmlns:a16="http://schemas.microsoft.com/office/drawing/2014/main" id="{C1D5B534-2C8E-4932-8263-F867EC62E051}"/>
              </a:ext>
            </a:extLst>
          </p:cNvPr>
          <p:cNvCxnSpPr>
            <a:cxnSpLocks/>
          </p:cNvCxnSpPr>
          <p:nvPr/>
        </p:nvCxnSpPr>
        <p:spPr>
          <a:xfrm flipV="1">
            <a:off x="2941534" y="1850471"/>
            <a:ext cx="1369434" cy="1296310"/>
          </a:xfrm>
          <a:prstGeom prst="bentConnector3">
            <a:avLst>
              <a:gd name="adj1" fmla="val 34204"/>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连接符: 肘形 42">
            <a:extLst>
              <a:ext uri="{FF2B5EF4-FFF2-40B4-BE49-F238E27FC236}">
                <a16:creationId xmlns:a16="http://schemas.microsoft.com/office/drawing/2014/main" id="{6F7AEA69-251D-461B-A429-06C01C9BEB19}"/>
              </a:ext>
            </a:extLst>
          </p:cNvPr>
          <p:cNvCxnSpPr>
            <a:cxnSpLocks/>
          </p:cNvCxnSpPr>
          <p:nvPr/>
        </p:nvCxnSpPr>
        <p:spPr>
          <a:xfrm>
            <a:off x="2909948" y="3155364"/>
            <a:ext cx="1417455" cy="1281119"/>
          </a:xfrm>
          <a:prstGeom prst="bentConnector3">
            <a:avLst>
              <a:gd name="adj1" fmla="val 35433"/>
            </a:avLst>
          </a:prstGeom>
          <a:ln>
            <a:tailEnd type="triangle"/>
          </a:ln>
        </p:spPr>
        <p:style>
          <a:lnRef idx="3">
            <a:schemeClr val="accent1"/>
          </a:lnRef>
          <a:fillRef idx="0">
            <a:schemeClr val="accent1"/>
          </a:fillRef>
          <a:effectRef idx="2">
            <a:schemeClr val="accent1"/>
          </a:effectRef>
          <a:fontRef idx="minor">
            <a:schemeClr val="tx1"/>
          </a:fontRef>
        </p:style>
      </p:cxnSp>
      <p:pic>
        <p:nvPicPr>
          <p:cNvPr id="44" name="图片 43" descr="恶意文件导入的dll文件">
            <a:extLst>
              <a:ext uri="{FF2B5EF4-FFF2-40B4-BE49-F238E27FC236}">
                <a16:creationId xmlns:a16="http://schemas.microsoft.com/office/drawing/2014/main" id="{2DE5CED8-9D52-40FF-833A-824BD15B1C3E}"/>
              </a:ext>
            </a:extLst>
          </p:cNvPr>
          <p:cNvPicPr>
            <a:picLocks noChangeAspect="1"/>
          </p:cNvPicPr>
          <p:nvPr/>
        </p:nvPicPr>
        <p:blipFill>
          <a:blip r:embed="rId9"/>
          <a:stretch>
            <a:fillRect/>
          </a:stretch>
        </p:blipFill>
        <p:spPr>
          <a:xfrm>
            <a:off x="7606082" y="3028892"/>
            <a:ext cx="784311" cy="1000610"/>
          </a:xfrm>
          <a:prstGeom prst="rect">
            <a:avLst/>
          </a:prstGeom>
        </p:spPr>
      </p:pic>
      <p:sp>
        <p:nvSpPr>
          <p:cNvPr id="45" name="箭头: 右 44">
            <a:extLst>
              <a:ext uri="{FF2B5EF4-FFF2-40B4-BE49-F238E27FC236}">
                <a16:creationId xmlns:a16="http://schemas.microsoft.com/office/drawing/2014/main" id="{6A283D9E-6CF9-4681-B18A-616B874EEB70}"/>
              </a:ext>
            </a:extLst>
          </p:cNvPr>
          <p:cNvSpPr/>
          <p:nvPr/>
        </p:nvSpPr>
        <p:spPr>
          <a:xfrm>
            <a:off x="8495810" y="3469940"/>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502BA77F-9F19-44A1-A0FE-95D23591F3A1}"/>
              </a:ext>
            </a:extLst>
          </p:cNvPr>
          <p:cNvPicPr>
            <a:picLocks noChangeAspect="1"/>
          </p:cNvPicPr>
          <p:nvPr/>
        </p:nvPicPr>
        <p:blipFill>
          <a:blip r:embed="rId10"/>
          <a:stretch>
            <a:fillRect/>
          </a:stretch>
        </p:blipFill>
        <p:spPr>
          <a:xfrm>
            <a:off x="244921" y="2710990"/>
            <a:ext cx="2571750" cy="952500"/>
          </a:xfrm>
          <a:prstGeom prst="rect">
            <a:avLst/>
          </a:prstGeom>
        </p:spPr>
      </p:pic>
      <p:sp>
        <p:nvSpPr>
          <p:cNvPr id="47" name="文本框 46">
            <a:extLst>
              <a:ext uri="{FF2B5EF4-FFF2-40B4-BE49-F238E27FC236}">
                <a16:creationId xmlns:a16="http://schemas.microsoft.com/office/drawing/2014/main" id="{0167E073-8C0D-417B-888D-FBD3876F77B9}"/>
              </a:ext>
            </a:extLst>
          </p:cNvPr>
          <p:cNvSpPr txBox="1"/>
          <p:nvPr/>
        </p:nvSpPr>
        <p:spPr>
          <a:xfrm>
            <a:off x="9239922" y="2506676"/>
            <a:ext cx="2120359" cy="261610"/>
          </a:xfrm>
          <a:prstGeom prst="rect">
            <a:avLst/>
          </a:prstGeom>
          <a:noFill/>
        </p:spPr>
        <p:txBody>
          <a:bodyPr wrap="square">
            <a:spAutoFit/>
          </a:bodyPr>
          <a:lstStyle/>
          <a:p>
            <a:pPr algn="just"/>
            <a:r>
              <a:rPr lang="zh-CN" altLang="en-US" sz="1100" kern="100" dirty="0">
                <a:latin typeface="等线" panose="02010600030101010101" pitchFamily="2" charset="-122"/>
                <a:ea typeface="等线" panose="02010600030101010101" pitchFamily="2" charset="-122"/>
                <a:cs typeface="Times New Roman" panose="02020603050405020304" pitchFamily="18" charset="0"/>
                <a:sym typeface="+mn-ea"/>
              </a:rPr>
              <a:t>恶意文件所创建的的相关线程</a:t>
            </a:r>
            <a:endParaRPr lang="zh-CN" altLang="en-US" sz="11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8" name="箭头: 右 47">
            <a:extLst>
              <a:ext uri="{FF2B5EF4-FFF2-40B4-BE49-F238E27FC236}">
                <a16:creationId xmlns:a16="http://schemas.microsoft.com/office/drawing/2014/main" id="{C9D0CE59-BB37-493F-95F1-64F20613C3E5}"/>
              </a:ext>
            </a:extLst>
          </p:cNvPr>
          <p:cNvSpPr/>
          <p:nvPr/>
        </p:nvSpPr>
        <p:spPr>
          <a:xfrm>
            <a:off x="8864174" y="2541867"/>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003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恶意程序分类</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恶意程序分类的方法包括传统的分类方法和基于机器学习的分类方法两大类：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恶意程序的传统分类方法包括静态检测技术</a:t>
            </a:r>
            <a:r>
              <a:rPr lang="zh-CN" altLang="en-US" kern="100" dirty="0">
                <a:latin typeface="等线" panose="02010600030101010101" pitchFamily="2" charset="-122"/>
                <a:ea typeface="等线" panose="02010600030101010101" pitchFamily="2" charset="-122"/>
                <a:cs typeface="Times New Roman" panose="02020603050405020304" pitchFamily="18" charset="0"/>
              </a:rPr>
              <a:t>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动态检测技术两大类。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基于机器学习的恶意程序分类方法包括根据恶意程序的特征</a:t>
            </a:r>
            <a:r>
              <a:rPr lang="zh-CN" altLang="en-US" kern="100" dirty="0">
                <a:latin typeface="等线" panose="02010600030101010101" pitchFamily="2" charset="-122"/>
                <a:ea typeface="等线" panose="02010600030101010101" pitchFamily="2" charset="-122"/>
                <a:cs typeface="Times New Roman" panose="02020603050405020304" pitchFamily="18" charset="0"/>
              </a:rPr>
              <a:t>对恶意程序进行分类的方法和将恶意程序代码转化为恶意代码特征图，然后对恶意代码特征图进行分类的方法。</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75E5FB65-031B-4185-8379-EA32DAF4EDA7}"/>
              </a:ext>
            </a:extLst>
          </p:cNvPr>
          <p:cNvPicPr>
            <a:picLocks noChangeAspect="1"/>
          </p:cNvPicPr>
          <p:nvPr/>
        </p:nvPicPr>
        <p:blipFill>
          <a:blip r:embed="rId3"/>
          <a:stretch>
            <a:fillRect/>
          </a:stretch>
        </p:blipFill>
        <p:spPr>
          <a:xfrm>
            <a:off x="325505" y="1802687"/>
            <a:ext cx="1699407" cy="175275"/>
          </a:xfrm>
          <a:prstGeom prst="rect">
            <a:avLst/>
          </a:prstGeom>
        </p:spPr>
      </p:pic>
      <p:cxnSp>
        <p:nvCxnSpPr>
          <p:cNvPr id="4" name="连接符: 曲线 3">
            <a:extLst>
              <a:ext uri="{FF2B5EF4-FFF2-40B4-BE49-F238E27FC236}">
                <a16:creationId xmlns:a16="http://schemas.microsoft.com/office/drawing/2014/main" id="{17A32E53-FB1C-4EDB-9BC2-277CA59740AA}"/>
              </a:ext>
            </a:extLst>
          </p:cNvPr>
          <p:cNvCxnSpPr>
            <a:cxnSpLocks/>
            <a:stCxn id="2" idx="3"/>
          </p:cNvCxnSpPr>
          <p:nvPr/>
        </p:nvCxnSpPr>
        <p:spPr>
          <a:xfrm flipV="1">
            <a:off x="2024912" y="1410260"/>
            <a:ext cx="718288" cy="4800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连接符: 曲线 6">
            <a:extLst>
              <a:ext uri="{FF2B5EF4-FFF2-40B4-BE49-F238E27FC236}">
                <a16:creationId xmlns:a16="http://schemas.microsoft.com/office/drawing/2014/main" id="{2D5A1F97-84C3-4DAE-91D2-AA0111CE9868}"/>
              </a:ext>
            </a:extLst>
          </p:cNvPr>
          <p:cNvCxnSpPr>
            <a:cxnSpLocks/>
          </p:cNvCxnSpPr>
          <p:nvPr/>
        </p:nvCxnSpPr>
        <p:spPr>
          <a:xfrm>
            <a:off x="2024912" y="1901968"/>
            <a:ext cx="718288" cy="4753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FD8EE956-B16B-466A-A951-474B6B93F7E1}"/>
              </a:ext>
            </a:extLst>
          </p:cNvPr>
          <p:cNvPicPr>
            <a:picLocks noChangeAspect="1"/>
          </p:cNvPicPr>
          <p:nvPr/>
        </p:nvPicPr>
        <p:blipFill>
          <a:blip r:embed="rId4"/>
          <a:stretch>
            <a:fillRect/>
          </a:stretch>
        </p:blipFill>
        <p:spPr>
          <a:xfrm>
            <a:off x="2743200" y="1307511"/>
            <a:ext cx="6019516" cy="182212"/>
          </a:xfrm>
          <a:prstGeom prst="rect">
            <a:avLst/>
          </a:prstGeom>
        </p:spPr>
      </p:pic>
      <p:pic>
        <p:nvPicPr>
          <p:cNvPr id="12" name="图片 11">
            <a:extLst>
              <a:ext uri="{FF2B5EF4-FFF2-40B4-BE49-F238E27FC236}">
                <a16:creationId xmlns:a16="http://schemas.microsoft.com/office/drawing/2014/main" id="{11F5C85E-8D34-4B8C-8815-2AD0BFAE3CE7}"/>
              </a:ext>
            </a:extLst>
          </p:cNvPr>
          <p:cNvPicPr>
            <a:picLocks noChangeAspect="1"/>
          </p:cNvPicPr>
          <p:nvPr/>
        </p:nvPicPr>
        <p:blipFill>
          <a:blip r:embed="rId5"/>
          <a:stretch>
            <a:fillRect/>
          </a:stretch>
        </p:blipFill>
        <p:spPr>
          <a:xfrm>
            <a:off x="2743200" y="2299360"/>
            <a:ext cx="6019516" cy="155845"/>
          </a:xfrm>
          <a:prstGeom prst="rect">
            <a:avLst/>
          </a:prstGeom>
        </p:spPr>
      </p:pic>
      <p:pic>
        <p:nvPicPr>
          <p:cNvPr id="16" name="图片 15">
            <a:extLst>
              <a:ext uri="{FF2B5EF4-FFF2-40B4-BE49-F238E27FC236}">
                <a16:creationId xmlns:a16="http://schemas.microsoft.com/office/drawing/2014/main" id="{B5974ADB-37A2-478E-8CA4-EFFDE8F31963}"/>
              </a:ext>
            </a:extLst>
          </p:cNvPr>
          <p:cNvPicPr>
            <a:picLocks noChangeAspect="1"/>
          </p:cNvPicPr>
          <p:nvPr/>
        </p:nvPicPr>
        <p:blipFill>
          <a:blip r:embed="rId6"/>
          <a:stretch>
            <a:fillRect/>
          </a:stretch>
        </p:blipFill>
        <p:spPr>
          <a:xfrm>
            <a:off x="325505" y="3726222"/>
            <a:ext cx="2301439" cy="190517"/>
          </a:xfrm>
          <a:prstGeom prst="rect">
            <a:avLst/>
          </a:prstGeom>
        </p:spPr>
      </p:pic>
      <p:pic>
        <p:nvPicPr>
          <p:cNvPr id="17" name="图片 16">
            <a:extLst>
              <a:ext uri="{FF2B5EF4-FFF2-40B4-BE49-F238E27FC236}">
                <a16:creationId xmlns:a16="http://schemas.microsoft.com/office/drawing/2014/main" id="{A848A90D-1D94-4177-B0EA-09CFE281F6F5}"/>
              </a:ext>
            </a:extLst>
          </p:cNvPr>
          <p:cNvPicPr>
            <a:picLocks noChangeAspect="1"/>
          </p:cNvPicPr>
          <p:nvPr/>
        </p:nvPicPr>
        <p:blipFill>
          <a:blip r:embed="rId7"/>
          <a:stretch>
            <a:fillRect/>
          </a:stretch>
        </p:blipFill>
        <p:spPr>
          <a:xfrm>
            <a:off x="2960017" y="2785382"/>
            <a:ext cx="3485495" cy="623470"/>
          </a:xfrm>
          <a:prstGeom prst="rect">
            <a:avLst/>
          </a:prstGeom>
        </p:spPr>
      </p:pic>
      <p:cxnSp>
        <p:nvCxnSpPr>
          <p:cNvPr id="19" name="连接符: 曲线 18">
            <a:extLst>
              <a:ext uri="{FF2B5EF4-FFF2-40B4-BE49-F238E27FC236}">
                <a16:creationId xmlns:a16="http://schemas.microsoft.com/office/drawing/2014/main" id="{231BAE12-AD0B-4214-BFA4-25ED55DD4E58}"/>
              </a:ext>
            </a:extLst>
          </p:cNvPr>
          <p:cNvCxnSpPr>
            <a:stCxn id="16" idx="3"/>
            <a:endCxn id="17" idx="1"/>
          </p:cNvCxnSpPr>
          <p:nvPr/>
        </p:nvCxnSpPr>
        <p:spPr>
          <a:xfrm flipV="1">
            <a:off x="2626944" y="3097117"/>
            <a:ext cx="333073" cy="7243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91E27221-2507-4942-B98F-3DCD4395E3B5}"/>
              </a:ext>
            </a:extLst>
          </p:cNvPr>
          <p:cNvPicPr>
            <a:picLocks noChangeAspect="1"/>
          </p:cNvPicPr>
          <p:nvPr/>
        </p:nvPicPr>
        <p:blipFill>
          <a:blip r:embed="rId8"/>
          <a:stretch>
            <a:fillRect/>
          </a:stretch>
        </p:blipFill>
        <p:spPr>
          <a:xfrm>
            <a:off x="2960017" y="4220576"/>
            <a:ext cx="3485495" cy="465528"/>
          </a:xfrm>
          <a:prstGeom prst="rect">
            <a:avLst/>
          </a:prstGeom>
        </p:spPr>
      </p:pic>
      <p:cxnSp>
        <p:nvCxnSpPr>
          <p:cNvPr id="22" name="连接符: 曲线 21">
            <a:extLst>
              <a:ext uri="{FF2B5EF4-FFF2-40B4-BE49-F238E27FC236}">
                <a16:creationId xmlns:a16="http://schemas.microsoft.com/office/drawing/2014/main" id="{5D5C44FD-4FC9-435B-9C01-04719FC62C61}"/>
              </a:ext>
            </a:extLst>
          </p:cNvPr>
          <p:cNvCxnSpPr>
            <a:stCxn id="16" idx="3"/>
            <a:endCxn id="20" idx="1"/>
          </p:cNvCxnSpPr>
          <p:nvPr/>
        </p:nvCxnSpPr>
        <p:spPr>
          <a:xfrm>
            <a:off x="2626944" y="3821481"/>
            <a:ext cx="333073" cy="6318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55F829F9-C0B7-43B7-A97E-2A49503B2C54}"/>
              </a:ext>
            </a:extLst>
          </p:cNvPr>
          <p:cNvPicPr>
            <a:picLocks noChangeAspect="1"/>
          </p:cNvPicPr>
          <p:nvPr/>
        </p:nvPicPr>
        <p:blipFill>
          <a:blip r:embed="rId9"/>
          <a:stretch>
            <a:fillRect/>
          </a:stretch>
        </p:blipFill>
        <p:spPr>
          <a:xfrm>
            <a:off x="7198368" y="3887549"/>
            <a:ext cx="3128695" cy="884527"/>
          </a:xfrm>
          <a:prstGeom prst="rect">
            <a:avLst/>
          </a:prstGeom>
        </p:spPr>
      </p:pic>
      <p:pic>
        <p:nvPicPr>
          <p:cNvPr id="24" name="图片 23">
            <a:extLst>
              <a:ext uri="{FF2B5EF4-FFF2-40B4-BE49-F238E27FC236}">
                <a16:creationId xmlns:a16="http://schemas.microsoft.com/office/drawing/2014/main" id="{C57EEF00-6793-4A71-B85F-3DBB1C49B831}"/>
              </a:ext>
            </a:extLst>
          </p:cNvPr>
          <p:cNvPicPr>
            <a:picLocks noChangeAspect="1"/>
          </p:cNvPicPr>
          <p:nvPr/>
        </p:nvPicPr>
        <p:blipFill>
          <a:blip r:embed="rId10"/>
          <a:stretch>
            <a:fillRect/>
          </a:stretch>
        </p:blipFill>
        <p:spPr>
          <a:xfrm>
            <a:off x="7886377" y="4794945"/>
            <a:ext cx="1752675" cy="116171"/>
          </a:xfrm>
          <a:prstGeom prst="rect">
            <a:avLst/>
          </a:prstGeom>
        </p:spPr>
      </p:pic>
      <p:sp>
        <p:nvSpPr>
          <p:cNvPr id="25" name="箭头: 右 24">
            <a:extLst>
              <a:ext uri="{FF2B5EF4-FFF2-40B4-BE49-F238E27FC236}">
                <a16:creationId xmlns:a16="http://schemas.microsoft.com/office/drawing/2014/main" id="{71B70F06-FA6D-47B8-93AC-0461237138E5}"/>
              </a:ext>
            </a:extLst>
          </p:cNvPr>
          <p:cNvSpPr/>
          <p:nvPr/>
        </p:nvSpPr>
        <p:spPr>
          <a:xfrm>
            <a:off x="6503996" y="4205611"/>
            <a:ext cx="549177" cy="336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基于恶意程序代码特征图的恶意程序分类</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2011</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Nataraj</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提出了恶意代码图像化的方法，这种方法在处理恶意代码时无需解析</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PE</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文件格式、无需动态执行恶意代码、同时具有较好的对抗能力。</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2015</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年黑帽大会上，</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Andrew</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提出了另一种基于反汇编文件的恶意代码矢量化思路，与</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Nataraj</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的方法相比，</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Andrew</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矢量化具有更好的视觉可解释性。</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而在恶意代码特征图的分类模型方面，目前大多数方法都是使用卷积神经网络或者根据任务的需要对卷积神经网络进行一定的修改。</a:t>
            </a:r>
          </a:p>
        </p:txBody>
      </p:sp>
      <p:pic>
        <p:nvPicPr>
          <p:cNvPr id="2" name="图片 1">
            <a:extLst>
              <a:ext uri="{FF2B5EF4-FFF2-40B4-BE49-F238E27FC236}">
                <a16:creationId xmlns:a16="http://schemas.microsoft.com/office/drawing/2014/main" id="{79C407BB-ABFA-489E-A758-D1444A95B801}"/>
              </a:ext>
            </a:extLst>
          </p:cNvPr>
          <p:cNvPicPr>
            <a:picLocks noChangeAspect="1"/>
          </p:cNvPicPr>
          <p:nvPr/>
        </p:nvPicPr>
        <p:blipFill>
          <a:blip r:embed="rId2"/>
          <a:stretch>
            <a:fillRect/>
          </a:stretch>
        </p:blipFill>
        <p:spPr>
          <a:xfrm>
            <a:off x="2739860" y="1546395"/>
            <a:ext cx="3906773" cy="518715"/>
          </a:xfrm>
          <a:prstGeom prst="rect">
            <a:avLst/>
          </a:prstGeom>
        </p:spPr>
      </p:pic>
      <p:pic>
        <p:nvPicPr>
          <p:cNvPr id="3" name="图片 2">
            <a:extLst>
              <a:ext uri="{FF2B5EF4-FFF2-40B4-BE49-F238E27FC236}">
                <a16:creationId xmlns:a16="http://schemas.microsoft.com/office/drawing/2014/main" id="{F072E181-CCED-4569-AC0E-00A77ADB8262}"/>
              </a:ext>
            </a:extLst>
          </p:cNvPr>
          <p:cNvPicPr>
            <a:picLocks noChangeAspect="1"/>
          </p:cNvPicPr>
          <p:nvPr/>
        </p:nvPicPr>
        <p:blipFill>
          <a:blip r:embed="rId3"/>
          <a:stretch>
            <a:fillRect/>
          </a:stretch>
        </p:blipFill>
        <p:spPr>
          <a:xfrm>
            <a:off x="791852" y="1706362"/>
            <a:ext cx="1410680" cy="202598"/>
          </a:xfrm>
          <a:prstGeom prst="rect">
            <a:avLst/>
          </a:prstGeom>
        </p:spPr>
      </p:pic>
      <p:sp>
        <p:nvSpPr>
          <p:cNvPr id="4" name="箭头: 右 3">
            <a:extLst>
              <a:ext uri="{FF2B5EF4-FFF2-40B4-BE49-F238E27FC236}">
                <a16:creationId xmlns:a16="http://schemas.microsoft.com/office/drawing/2014/main" id="{6D7B4AF9-5BBF-435C-B4BC-753E510BCAFD}"/>
              </a:ext>
            </a:extLst>
          </p:cNvPr>
          <p:cNvSpPr/>
          <p:nvPr/>
        </p:nvSpPr>
        <p:spPr>
          <a:xfrm>
            <a:off x="2202532" y="1666238"/>
            <a:ext cx="537328" cy="273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0483E74D-E892-4B21-B632-395AD2D68A8B}"/>
              </a:ext>
            </a:extLst>
          </p:cNvPr>
          <p:cNvPicPr>
            <a:picLocks noChangeAspect="1"/>
          </p:cNvPicPr>
          <p:nvPr/>
        </p:nvPicPr>
        <p:blipFill>
          <a:blip r:embed="rId4"/>
          <a:stretch>
            <a:fillRect/>
          </a:stretch>
        </p:blipFill>
        <p:spPr>
          <a:xfrm>
            <a:off x="7183961" y="1260853"/>
            <a:ext cx="3906772" cy="891018"/>
          </a:xfrm>
          <a:prstGeom prst="rect">
            <a:avLst/>
          </a:prstGeom>
        </p:spPr>
      </p:pic>
      <p:pic>
        <p:nvPicPr>
          <p:cNvPr id="7" name="图片 6">
            <a:extLst>
              <a:ext uri="{FF2B5EF4-FFF2-40B4-BE49-F238E27FC236}">
                <a16:creationId xmlns:a16="http://schemas.microsoft.com/office/drawing/2014/main" id="{7EB45F63-D7E3-4B94-B250-5C64CA27E7AA}"/>
              </a:ext>
            </a:extLst>
          </p:cNvPr>
          <p:cNvPicPr>
            <a:picLocks noChangeAspect="1"/>
          </p:cNvPicPr>
          <p:nvPr/>
        </p:nvPicPr>
        <p:blipFill>
          <a:blip r:embed="rId5"/>
          <a:stretch>
            <a:fillRect/>
          </a:stretch>
        </p:blipFill>
        <p:spPr>
          <a:xfrm>
            <a:off x="8462236" y="2151871"/>
            <a:ext cx="1350222" cy="176665"/>
          </a:xfrm>
          <a:prstGeom prst="rect">
            <a:avLst/>
          </a:prstGeom>
        </p:spPr>
      </p:pic>
      <p:pic>
        <p:nvPicPr>
          <p:cNvPr id="10" name="图片 9">
            <a:extLst>
              <a:ext uri="{FF2B5EF4-FFF2-40B4-BE49-F238E27FC236}">
                <a16:creationId xmlns:a16="http://schemas.microsoft.com/office/drawing/2014/main" id="{9FE63CE6-5436-4D8A-91F9-7AC6469CB55C}"/>
              </a:ext>
            </a:extLst>
          </p:cNvPr>
          <p:cNvPicPr>
            <a:picLocks noChangeAspect="1"/>
          </p:cNvPicPr>
          <p:nvPr/>
        </p:nvPicPr>
        <p:blipFill>
          <a:blip r:embed="rId6"/>
          <a:stretch>
            <a:fillRect/>
          </a:stretch>
        </p:blipFill>
        <p:spPr>
          <a:xfrm>
            <a:off x="791852" y="3829066"/>
            <a:ext cx="1410680" cy="160305"/>
          </a:xfrm>
          <a:prstGeom prst="rect">
            <a:avLst/>
          </a:prstGeom>
        </p:spPr>
      </p:pic>
      <p:sp>
        <p:nvSpPr>
          <p:cNvPr id="11" name="箭头: 右 10">
            <a:extLst>
              <a:ext uri="{FF2B5EF4-FFF2-40B4-BE49-F238E27FC236}">
                <a16:creationId xmlns:a16="http://schemas.microsoft.com/office/drawing/2014/main" id="{39BBDC9E-50B3-4857-9260-418541D55FCA}"/>
              </a:ext>
            </a:extLst>
          </p:cNvPr>
          <p:cNvSpPr/>
          <p:nvPr/>
        </p:nvSpPr>
        <p:spPr>
          <a:xfrm>
            <a:off x="2202530" y="3781522"/>
            <a:ext cx="537328" cy="273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52EA2B29-D88D-4779-B83C-E2E3DC94186E}"/>
              </a:ext>
            </a:extLst>
          </p:cNvPr>
          <p:cNvPicPr>
            <a:picLocks noChangeAspect="1"/>
          </p:cNvPicPr>
          <p:nvPr/>
        </p:nvPicPr>
        <p:blipFill>
          <a:blip r:embed="rId7"/>
          <a:stretch>
            <a:fillRect/>
          </a:stretch>
        </p:blipFill>
        <p:spPr>
          <a:xfrm>
            <a:off x="2739859" y="3614246"/>
            <a:ext cx="3906773" cy="527414"/>
          </a:xfrm>
          <a:prstGeom prst="rect">
            <a:avLst/>
          </a:prstGeom>
        </p:spPr>
      </p:pic>
      <p:pic>
        <p:nvPicPr>
          <p:cNvPr id="13" name="图片 12">
            <a:extLst>
              <a:ext uri="{FF2B5EF4-FFF2-40B4-BE49-F238E27FC236}">
                <a16:creationId xmlns:a16="http://schemas.microsoft.com/office/drawing/2014/main" id="{333AEB2D-614B-4F67-AAC1-FD8B0996BA61}"/>
              </a:ext>
            </a:extLst>
          </p:cNvPr>
          <p:cNvPicPr>
            <a:picLocks noChangeAspect="1"/>
          </p:cNvPicPr>
          <p:nvPr/>
        </p:nvPicPr>
        <p:blipFill>
          <a:blip r:embed="rId8"/>
          <a:stretch>
            <a:fillRect/>
          </a:stretch>
        </p:blipFill>
        <p:spPr>
          <a:xfrm>
            <a:off x="7183961" y="3058662"/>
            <a:ext cx="3906772" cy="1327421"/>
          </a:xfrm>
          <a:prstGeom prst="rect">
            <a:avLst/>
          </a:prstGeom>
        </p:spPr>
      </p:pic>
      <p:pic>
        <p:nvPicPr>
          <p:cNvPr id="15" name="图片 14">
            <a:extLst>
              <a:ext uri="{FF2B5EF4-FFF2-40B4-BE49-F238E27FC236}">
                <a16:creationId xmlns:a16="http://schemas.microsoft.com/office/drawing/2014/main" id="{456BE227-E3A1-4126-BB53-F8DC62C71B4E}"/>
              </a:ext>
            </a:extLst>
          </p:cNvPr>
          <p:cNvPicPr>
            <a:picLocks noChangeAspect="1"/>
          </p:cNvPicPr>
          <p:nvPr/>
        </p:nvPicPr>
        <p:blipFill>
          <a:blip r:embed="rId6"/>
          <a:stretch>
            <a:fillRect/>
          </a:stretch>
        </p:blipFill>
        <p:spPr>
          <a:xfrm>
            <a:off x="8432007" y="4386083"/>
            <a:ext cx="1410680" cy="160305"/>
          </a:xfrm>
          <a:prstGeom prst="rect">
            <a:avLst/>
          </a:prstGeom>
        </p:spPr>
      </p:pic>
    </p:spTree>
    <p:extLst>
      <p:ext uri="{BB962C8B-B14F-4D97-AF65-F5344CB8AC3E}">
        <p14:creationId xmlns:p14="http://schemas.microsoft.com/office/powerpoint/2010/main" val="8399850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1786</Words>
  <Application>Microsoft Office PowerPoint</Application>
  <PresentationFormat>宽屏</PresentationFormat>
  <Paragraphs>288</Paragraphs>
  <Slides>6</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vt:i4>
      </vt:variant>
    </vt:vector>
  </HeadingPairs>
  <TitlesOfParts>
    <vt:vector size="16" baseType="lpstr">
      <vt:lpstr>-apple-system</vt:lpstr>
      <vt:lpstr>Helvetica Neue</vt:lpstr>
      <vt:lpstr>等线</vt:lpstr>
      <vt:lpstr>等线 Light</vt:lpstr>
      <vt:lpstr>黑体</vt:lpstr>
      <vt:lpstr>Arial</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荣成</dc:creator>
  <cp:lastModifiedBy>崔 荣成</cp:lastModifiedBy>
  <cp:revision>159</cp:revision>
  <dcterms:created xsi:type="dcterms:W3CDTF">2020-09-01T06:11:00Z</dcterms:created>
  <dcterms:modified xsi:type="dcterms:W3CDTF">2020-11-05T03:03:29Z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