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91" r:id="rId2"/>
    <p:sldId id="282" r:id="rId3"/>
    <p:sldId id="284" r:id="rId4"/>
    <p:sldId id="292" r:id="rId5"/>
    <p:sldId id="293" r:id="rId6"/>
    <p:sldId id="294" r:id="rId7"/>
    <p:sldId id="295" r:id="rId8"/>
    <p:sldId id="296" r:id="rId9"/>
    <p:sldId id="29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11" autoAdjust="0"/>
  </p:normalViewPr>
  <p:slideViewPr>
    <p:cSldViewPr snapToGrid="0">
      <p:cViewPr varScale="1">
        <p:scale>
          <a:sx n="64" d="100"/>
          <a:sy n="64" d="100"/>
        </p:scale>
        <p:origin x="876" y="78"/>
      </p:cViewPr>
      <p:guideLst>
        <p:guide orient="horz" pos="33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8525-4A0C-4D18-9341-B439118DC1A5}"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3B928-7A47-4D3C-849B-17AAE009538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5%AE%9A%E4%BD%8D%E6%96%87%E4%BB%B6"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rohitab.com/apimonitor" TargetMode="External"/><Relationship Id="rId4" Type="http://schemas.openxmlformats.org/officeDocument/2006/relationships/hyperlink" Target="https://baike.baidu.com/item/%E8%B7%9F%E8%B8%AA%E6%96%87%E4%BB%B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1</a:t>
            </a:fld>
            <a:endParaRPr lang="zh-CN" altLang="en-US"/>
          </a:p>
        </p:txBody>
      </p:sp>
    </p:spTree>
    <p:extLst>
      <p:ext uri="{BB962C8B-B14F-4D97-AF65-F5344CB8AC3E}">
        <p14:creationId xmlns:p14="http://schemas.microsoft.com/office/powerpoint/2010/main" val="367356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222222"/>
                </a:solidFill>
                <a:effectLst/>
                <a:latin typeface="-apple-system"/>
              </a:rPr>
              <a:t>ATT&amp;CK</a:t>
            </a:r>
            <a:r>
              <a:rPr lang="zh-CN" altLang="en-US" b="1" i="0" dirty="0">
                <a:solidFill>
                  <a:srgbClr val="222222"/>
                </a:solidFill>
                <a:effectLst/>
                <a:latin typeface="-apple-system"/>
              </a:rPr>
              <a:t>简介：</a:t>
            </a:r>
            <a:r>
              <a:rPr lang="en-US" altLang="zh-CN" b="0" i="0" dirty="0">
                <a:solidFill>
                  <a:srgbClr val="222222"/>
                </a:solidFill>
                <a:effectLst/>
                <a:latin typeface="-apple-system"/>
              </a:rPr>
              <a:t>ATT&amp;CK</a:t>
            </a:r>
            <a:r>
              <a:rPr lang="zh-CN" altLang="en-US" b="0" i="0" dirty="0">
                <a:solidFill>
                  <a:srgbClr val="222222"/>
                </a:solidFill>
                <a:effectLst/>
                <a:latin typeface="-apple-system"/>
              </a:rPr>
              <a:t>是美国研究机构</a:t>
            </a:r>
            <a:r>
              <a:rPr lang="en-US" altLang="zh-CN" b="0" i="0" dirty="0">
                <a:solidFill>
                  <a:srgbClr val="222222"/>
                </a:solidFill>
                <a:effectLst/>
                <a:latin typeface="-apple-system"/>
              </a:rPr>
              <a:t>MITRE</a:t>
            </a:r>
            <a:r>
              <a:rPr lang="zh-CN" altLang="en-US" b="0" i="0" dirty="0">
                <a:solidFill>
                  <a:srgbClr val="222222"/>
                </a:solidFill>
                <a:effectLst/>
                <a:latin typeface="-apple-system"/>
              </a:rPr>
              <a:t>于</a:t>
            </a:r>
            <a:r>
              <a:rPr lang="en-US" altLang="zh-CN" b="0" i="0" dirty="0">
                <a:solidFill>
                  <a:srgbClr val="222222"/>
                </a:solidFill>
                <a:effectLst/>
                <a:latin typeface="-apple-system"/>
              </a:rPr>
              <a:t>2014</a:t>
            </a:r>
            <a:r>
              <a:rPr lang="zh-CN" altLang="en-US" b="0" i="0" dirty="0">
                <a:solidFill>
                  <a:srgbClr val="222222"/>
                </a:solidFill>
                <a:effectLst/>
                <a:latin typeface="-apple-system"/>
              </a:rPr>
              <a:t>年推出的新型攻击框架。</a:t>
            </a:r>
            <a:r>
              <a:rPr lang="en-US" altLang="zh-CN" b="0" i="0" dirty="0">
                <a:solidFill>
                  <a:srgbClr val="222222"/>
                </a:solidFill>
                <a:effectLst/>
                <a:latin typeface="-apple-system"/>
              </a:rPr>
              <a:t>ATT&amp;CK</a:t>
            </a:r>
            <a:r>
              <a:rPr lang="zh-CN" altLang="en-US" b="0" i="0" dirty="0">
                <a:solidFill>
                  <a:srgbClr val="222222"/>
                </a:solidFill>
                <a:effectLst/>
                <a:latin typeface="-apple-system"/>
              </a:rPr>
              <a:t>将已知攻击者的行为汇总成一种包含战术和技术的结构化列表，由于此列表相当全面的呈现了攻击者再攻击网络时所采用的行为，因此对于各种进攻性和防御性考量机制十分有用。</a:t>
            </a:r>
            <a:r>
              <a:rPr lang="zh-CN" altLang="en-US" b="0" i="0" dirty="0">
                <a:effectLst/>
                <a:latin typeface="Helvetica Neue" panose="02000503000000020004"/>
              </a:rPr>
              <a:t>简单来说，</a:t>
            </a:r>
            <a:r>
              <a:rPr lang="en-US" altLang="zh-CN" b="0" i="0" dirty="0">
                <a:effectLst/>
                <a:latin typeface="Helvetica Neue" panose="02000503000000020004"/>
              </a:rPr>
              <a:t>ATT&amp;CK</a:t>
            </a:r>
            <a:r>
              <a:rPr lang="zh-CN" altLang="en-US" b="0" i="0" dirty="0">
                <a:effectLst/>
                <a:latin typeface="Helvetica Neue" panose="02000503000000020004"/>
              </a:rPr>
              <a:t>是</a:t>
            </a:r>
            <a:r>
              <a:rPr lang="en-US" altLang="zh-CN" b="0" i="0" dirty="0">
                <a:effectLst/>
                <a:latin typeface="Helvetica Neue" panose="02000503000000020004"/>
              </a:rPr>
              <a:t>MITRE</a:t>
            </a:r>
            <a:r>
              <a:rPr lang="zh-CN" altLang="en-US" b="0" i="0" dirty="0">
                <a:effectLst/>
                <a:latin typeface="Helvetica Neue" panose="02000503000000020004"/>
              </a:rPr>
              <a:t>提供的“对抗战术、技术和常识”框架，是由攻击者在攻击企业时会利用的</a:t>
            </a:r>
            <a:r>
              <a:rPr lang="en-US" altLang="zh-CN" b="1" i="0" dirty="0">
                <a:effectLst/>
                <a:latin typeface="Helvetica Neue" panose="02000503000000020004"/>
              </a:rPr>
              <a:t>14</a:t>
            </a:r>
            <a:r>
              <a:rPr lang="zh-CN" altLang="en-US" b="1" i="0" dirty="0">
                <a:effectLst/>
                <a:latin typeface="Helvetica Neue" panose="02000503000000020004"/>
              </a:rPr>
              <a:t>种战术</a:t>
            </a:r>
            <a:r>
              <a:rPr lang="zh-CN" altLang="en-US" b="0" i="0" dirty="0">
                <a:effectLst/>
                <a:latin typeface="Helvetica Neue" panose="02000503000000020004"/>
              </a:rPr>
              <a:t>和</a:t>
            </a:r>
            <a:r>
              <a:rPr lang="en-US" altLang="zh-CN" b="1" i="0" dirty="0">
                <a:effectLst/>
                <a:latin typeface="Helvetica Neue" panose="02000503000000020004"/>
              </a:rPr>
              <a:t>301</a:t>
            </a:r>
            <a:r>
              <a:rPr lang="zh-CN" altLang="en-US" b="1" i="0" dirty="0">
                <a:effectLst/>
                <a:latin typeface="Helvetica Neue" panose="02000503000000020004"/>
              </a:rPr>
              <a:t>种企业技术</a:t>
            </a:r>
            <a:r>
              <a:rPr lang="zh-CN" altLang="en-US" b="0" i="0" dirty="0">
                <a:effectLst/>
                <a:latin typeface="Helvetica Neue" panose="02000503000000020004"/>
              </a:rPr>
              <a:t>组成的精选知识库。</a:t>
            </a:r>
            <a:endParaRPr lang="en-US" altLang="zh-CN" b="0" i="0" dirty="0">
              <a:effectLst/>
              <a:latin typeface="Helvetica Neue" panose="02000503000000020004"/>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effectLst/>
                <a:latin typeface="Helvetica Neue" panose="02000503000000020004"/>
              </a:rPr>
              <a:t>页面内容：</a:t>
            </a:r>
            <a:r>
              <a:rPr lang="zh-CN" altLang="en-US" b="0" i="0" dirty="0">
                <a:effectLst/>
                <a:latin typeface="Helvetica Neue" panose="02000503000000020004"/>
              </a:rPr>
              <a:t>本页直观地展示了</a:t>
            </a:r>
            <a:r>
              <a:rPr lang="en-US" altLang="zh-CN" b="0" i="0" dirty="0">
                <a:effectLst/>
                <a:latin typeface="Helvetica Neue" panose="02000503000000020004"/>
              </a:rPr>
              <a:t>ATT&amp;CK</a:t>
            </a:r>
            <a:r>
              <a:rPr lang="zh-CN" altLang="en-US" b="0" i="0" dirty="0">
                <a:effectLst/>
                <a:latin typeface="Helvetica Neue" panose="02000503000000020004"/>
              </a:rPr>
              <a:t>涉及的前</a:t>
            </a:r>
            <a:r>
              <a:rPr lang="en-US" altLang="zh-CN" b="0" i="0" dirty="0">
                <a:effectLst/>
                <a:latin typeface="Helvetica Neue" panose="02000503000000020004"/>
              </a:rPr>
              <a:t>7</a:t>
            </a:r>
            <a:r>
              <a:rPr lang="zh-CN" altLang="en-US" b="0" i="0" dirty="0">
                <a:effectLst/>
                <a:latin typeface="Helvetica Neue" panose="02000503000000020004"/>
              </a:rPr>
              <a:t>种攻击战术，分别是“</a:t>
            </a: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Reconnaissance</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（侦查）</a:t>
            </a:r>
            <a:r>
              <a:rPr lang="zh-CN" altLang="en-US" b="0" i="0" dirty="0">
                <a:effectLst/>
                <a:latin typeface="Helvetica Neue" panose="02000503000000020004"/>
              </a:rPr>
              <a:t>”、“</a:t>
            </a: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Resource Development</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（资源开发）</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Initial Access</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（初试访问）</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Execution</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（执行）</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Persistence</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（持续）</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Privilege Escalation</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（特权提升）</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Defense Evasion</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（防御规避）</a:t>
            </a:r>
            <a:r>
              <a:rPr lang="zh-CN" altLang="en-US" b="0" i="0" dirty="0">
                <a:effectLst/>
                <a:latin typeface="Helvetica Neue" panose="02000503000000020004"/>
              </a:rPr>
              <a:t>”，攻击战术展示在页面顶部，每列下面以图标和文字方式列出了单独的技术。其中括号表示该项技术下具体的企业技术数量。</a:t>
            </a: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Helvetica Neue" panose="02000503000000020004"/>
              </a:rPr>
              <a:t>本页承接上页，直观地展示了</a:t>
            </a:r>
            <a:r>
              <a:rPr lang="en-US" altLang="zh-CN" b="0" i="0" dirty="0">
                <a:effectLst/>
                <a:latin typeface="Helvetica Neue" panose="02000503000000020004"/>
              </a:rPr>
              <a:t>ATT&amp;CK</a:t>
            </a:r>
            <a:r>
              <a:rPr lang="zh-CN" altLang="en-US" b="0" i="0" dirty="0">
                <a:effectLst/>
                <a:latin typeface="Helvetica Neue" panose="02000503000000020004"/>
              </a:rPr>
              <a:t>涉及的后</a:t>
            </a:r>
            <a:r>
              <a:rPr lang="en-US" altLang="zh-CN" b="0" i="0" dirty="0">
                <a:effectLst/>
                <a:latin typeface="Helvetica Neue" panose="02000503000000020004"/>
              </a:rPr>
              <a:t>7</a:t>
            </a:r>
            <a:r>
              <a:rPr lang="zh-CN" altLang="en-US" b="0" i="0" dirty="0">
                <a:effectLst/>
                <a:latin typeface="Helvetica Neue" panose="02000503000000020004"/>
              </a:rPr>
              <a:t>种攻击战术，分别是“</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Credential Access</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（凭证访问）</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Discovery</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（发现）</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Lateral Movement</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（横向运动）</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Collection</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（采集）</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Command and Control</a:t>
            </a:r>
            <a:r>
              <a:rPr lang="zh-CN" altLang="en-US" sz="1200" b="1" i="0" dirty="0">
                <a:solidFill>
                  <a:schemeClr val="bg1"/>
                </a:solidFill>
                <a:effectLst/>
                <a:latin typeface="+mn-lt"/>
                <a:ea typeface="黑体" panose="02010609060101010101" pitchFamily="49" charset="-122"/>
                <a:cs typeface="Times New Roman" panose="02020503050405090304" pitchFamily="18" charset="0"/>
              </a:rPr>
              <a:t>（命令与控制）</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（渗出提升）</a:t>
            </a:r>
            <a:r>
              <a:rPr lang="zh-CN" altLang="en-US" b="0" i="0" dirty="0">
                <a:effectLst/>
                <a:latin typeface="Helvetica Neue" panose="02000503000000020004"/>
              </a:rPr>
              <a:t>”、“</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Impact</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（影响力）</a:t>
            </a:r>
            <a:r>
              <a:rPr lang="zh-CN" altLang="en-US" b="0" i="0" dirty="0">
                <a:effectLst/>
                <a:latin typeface="Helvetica Neue" panose="02000503000000020004"/>
              </a:rPr>
              <a:t>”，攻击战术同样地展示在页面顶部，每列下面是单独的技术项名称和数量。一个攻击序列按照战术，至少包含一个技术，并且通过从上页第一项攻击战术</a:t>
            </a: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Reconnaissance</a:t>
            </a:r>
            <a:r>
              <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（侦查）</a:t>
            </a:r>
            <a:r>
              <a:rPr lang="zh-CN" altLang="en-US" b="0"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逐步向</a:t>
            </a:r>
            <a:r>
              <a:rPr lang="en-US" altLang="zh-CN" sz="12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Impact</a:t>
            </a:r>
            <a:r>
              <a:rPr lang="zh-CN" altLang="en-US" sz="1200" b="1" i="0" dirty="0">
                <a:solidFill>
                  <a:schemeClr val="bg1"/>
                </a:solidFill>
                <a:effectLst/>
                <a:latin typeface="Times New Roman" panose="02020503050405090304" pitchFamily="18" charset="0"/>
                <a:ea typeface="黑体" panose="02010609060101010101" pitchFamily="49" charset="-122"/>
                <a:cs typeface="Times New Roman" panose="02020503050405090304" pitchFamily="18" charset="0"/>
              </a:rPr>
              <a:t>（影响力）</a:t>
            </a:r>
            <a:r>
              <a:rPr lang="zh-CN" altLang="en-US" b="0" i="0" dirty="0">
                <a:effectLst/>
                <a:latin typeface="Helvetica Neue" panose="02000503000000020004"/>
              </a:rPr>
              <a:t>移动，就构建了一个完整的攻击序列。一种战术可能使用多种技术。例如，攻击者可能同时尝试鱼叉式网络钓鱼攻击中的钓鱼附件和钓鱼链接。</a:t>
            </a:r>
            <a:endParaRPr lang="en-US" altLang="zh-CN" b="0" i="0" dirty="0">
              <a:effectLst/>
              <a:latin typeface="Helvetica Neue" panose="02000503000000020004"/>
            </a:endParaRPr>
          </a:p>
          <a:p>
            <a:pPr algn="l"/>
            <a:r>
              <a:rPr lang="zh-CN" altLang="en-US" b="0" i="0" dirty="0">
                <a:effectLst/>
                <a:latin typeface="Helvetica Neue" panose="02000503000000020004"/>
              </a:rPr>
              <a:t>本项目组的</a:t>
            </a:r>
            <a:r>
              <a:rPr lang="zh-CN" altLang="en-US" sz="1200" kern="100" dirty="0">
                <a:effectLst/>
                <a:latin typeface="等线" panose="02010600030101010101" pitchFamily="2" charset="-122"/>
                <a:ea typeface="等线" panose="02010600030101010101" pitchFamily="2" charset="-122"/>
                <a:cs typeface="Times New Roman" panose="02020503050405090304" pitchFamily="18" charset="0"/>
              </a:rPr>
              <a:t>工作内容</a:t>
            </a:r>
            <a:r>
              <a:rPr lang="zh-CN" altLang="en-US" b="0" i="0" dirty="0">
                <a:effectLst/>
                <a:latin typeface="Helvetica Neue" panose="02000503000000020004"/>
              </a:rPr>
              <a:t>基于</a:t>
            </a:r>
            <a:r>
              <a:rPr lang="en-US" altLang="zh-CN" b="0" i="0" dirty="0">
                <a:effectLst/>
                <a:latin typeface="Helvetica Neue" panose="02000503000000020004"/>
              </a:rPr>
              <a:t>ATT&amp;CK</a:t>
            </a:r>
            <a:r>
              <a:rPr lang="zh-CN" altLang="en-US" b="0" i="0" dirty="0">
                <a:effectLst/>
                <a:latin typeface="Helvetica Neue" panose="02000503000000020004"/>
              </a:rPr>
              <a:t>框架的主要攻击战术展开</a:t>
            </a:r>
            <a:r>
              <a:rPr lang="zh-CN" altLang="en-US" b="1" i="0" dirty="0">
                <a:effectLst/>
                <a:latin typeface="Helvetica Neue" panose="02000503000000020004"/>
              </a:rPr>
              <a:t>攻击行为分析</a:t>
            </a:r>
            <a:r>
              <a:rPr lang="zh-CN" altLang="en-US" b="0" i="0" dirty="0">
                <a:effectLst/>
                <a:latin typeface="Helvetica Neue" panose="02000503000000020004"/>
              </a:rPr>
              <a:t>和</a:t>
            </a:r>
            <a:r>
              <a:rPr lang="zh-CN" altLang="en-US" b="1" i="0" dirty="0">
                <a:effectLst/>
                <a:latin typeface="Helvetica Neue" panose="02000503000000020004"/>
              </a:rPr>
              <a:t>攻击溯源研究</a:t>
            </a:r>
            <a:r>
              <a:rPr lang="zh-CN" altLang="en-US" b="0" i="0" dirty="0">
                <a:effectLst/>
                <a:latin typeface="Helvetica Neue" panose="02000503000000020004"/>
              </a:rPr>
              <a:t>。</a:t>
            </a: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4D4D4D"/>
                </a:solidFill>
                <a:effectLst/>
                <a:latin typeface="-apple-system"/>
                <a:sym typeface="+mn-ea"/>
              </a:rPr>
              <a:t>IDA</a:t>
            </a:r>
            <a:r>
              <a:rPr lang="zh-CN" altLang="en-US" dirty="0">
                <a:solidFill>
                  <a:srgbClr val="4D4D4D"/>
                </a:solidFill>
                <a:effectLst/>
                <a:latin typeface="-apple-system"/>
                <a:sym typeface="+mn-ea"/>
              </a:rPr>
              <a:t>软件作为反汇编工具，其强大的静态反汇编和逆向调试功能能够帮助安全测试人员发现代码级别的高危致命安全漏洞。最左边是在</a:t>
            </a:r>
            <a:r>
              <a:rPr lang="en-US" altLang="zh-CN" dirty="0">
                <a:solidFill>
                  <a:srgbClr val="4D4D4D"/>
                </a:solidFill>
                <a:effectLst/>
                <a:latin typeface="-apple-system"/>
                <a:sym typeface="+mn-ea"/>
              </a:rPr>
              <a:t>virustotal</a:t>
            </a:r>
            <a:r>
              <a:rPr lang="zh-CN" altLang="en-US" dirty="0">
                <a:solidFill>
                  <a:srgbClr val="4D4D4D"/>
                </a:solidFill>
                <a:effectLst/>
                <a:latin typeface="-apple-system"/>
                <a:sym typeface="+mn-ea"/>
              </a:rPr>
              <a:t>上下载的恶意文件，将其导入</a:t>
            </a:r>
            <a:r>
              <a:rPr lang="en-US" altLang="zh-CN" dirty="0">
                <a:solidFill>
                  <a:srgbClr val="4D4D4D"/>
                </a:solidFill>
                <a:effectLst/>
                <a:latin typeface="-apple-system"/>
                <a:sym typeface="+mn-ea"/>
              </a:rPr>
              <a:t>ida</a:t>
            </a:r>
            <a:r>
              <a:rPr lang="zh-CN" altLang="en-US" dirty="0">
                <a:solidFill>
                  <a:srgbClr val="4D4D4D"/>
                </a:solidFill>
                <a:effectLst/>
                <a:latin typeface="-apple-system"/>
                <a:sym typeface="+mn-ea"/>
              </a:rPr>
              <a:t>软件中进行解析反编译，得到该恶意文件的相应汇编指令（上面分支）和伪代码（下面分支），在上面分支中，由于</a:t>
            </a:r>
            <a:r>
              <a:rPr lang="en-US"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组织写的代码都有自己的特色，我们通过</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对比这些</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汇编指令与先前</a:t>
            </a:r>
            <a:r>
              <a:rPr lang="en-US"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攻击的汇编指令</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的相似性或特征</a:t>
            </a:r>
            <a:r>
              <a:rPr lang="zh-CN"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进而</a:t>
            </a:r>
            <a:r>
              <a:rPr lang="zh-CN"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判断其攻击的来源。</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下面分支中，</a:t>
            </a:r>
            <a:r>
              <a:rPr lang="zh-CN" altLang="zh-CN" kern="100" dirty="0">
                <a:latin typeface="等线" panose="02010600030101010101" pitchFamily="2" charset="-122"/>
                <a:ea typeface="等线" panose="02010600030101010101" pitchFamily="2" charset="-122"/>
                <a:cs typeface="Times New Roman" panose="02020503050405090304" pitchFamily="18" charset="0"/>
                <a:sym typeface="+mn-ea"/>
              </a:rPr>
              <a:t>通过</a:t>
            </a:r>
            <a:r>
              <a:rPr lang="zh-CN" altLang="en-US" kern="100" dirty="0">
                <a:latin typeface="等线" panose="02010600030101010101" pitchFamily="2" charset="-122"/>
                <a:ea typeface="等线" panose="02010600030101010101" pitchFamily="2" charset="-122"/>
                <a:cs typeface="Times New Roman" panose="02020503050405090304" pitchFamily="18" charset="0"/>
                <a:sym typeface="+mn-ea"/>
              </a:rPr>
              <a:t>学习</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这些</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伪</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代码的</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函数方法</a:t>
            </a:r>
            <a:r>
              <a:rPr lang="zh-CN"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分析其执行结果，与先前</a:t>
            </a:r>
            <a:r>
              <a:rPr lang="en-US" altLang="zh-CN"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en-US"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攻击的伪代码对比</a:t>
            </a:r>
            <a:r>
              <a:rPr lang="zh-CN" altLang="en-US" kern="100" dirty="0">
                <a:latin typeface="等线" panose="02010600030101010101" pitchFamily="2" charset="-122"/>
                <a:ea typeface="等线" panose="02010600030101010101" pitchFamily="2" charset="-122"/>
                <a:cs typeface="Times New Roman" panose="02020503050405090304" pitchFamily="18" charset="0"/>
                <a:sym typeface="+mn-ea"/>
              </a:rPr>
              <a:t>，分析其相似性进而溯源。</a:t>
            </a:r>
            <a:endParaRPr lang="zh-CN" altLang="en-US" kern="100" dirty="0">
              <a:latin typeface="等线" panose="02010600030101010101" pitchFamily="2" charset="-122"/>
              <a:ea typeface="等线" panose="02010600030101010101" pitchFamily="2" charset="-122"/>
              <a:cs typeface="Times New Roman" panose="0202050305040509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kern="100" dirty="0">
              <a:effectLst/>
              <a:latin typeface="等线" panose="02010600030101010101" pitchFamily="2" charset="-122"/>
              <a:ea typeface="等线" panose="02010600030101010101" pitchFamily="2" charset="-122"/>
              <a:cs typeface="Times New Roman" panose="02020503050405090304" pitchFamily="18" charset="0"/>
            </a:endParaRPr>
          </a:p>
          <a:p>
            <a:r>
              <a:rPr lang="zh-CN" altLang="en-US" dirty="0">
                <a:solidFill>
                  <a:srgbClr val="4D4D4D"/>
                </a:solidFill>
                <a:effectLst/>
                <a:latin typeface="-apple-system"/>
                <a:sym typeface="+mn-ea"/>
              </a:rPr>
              <a:t>我们通过这些底层特征进行分析与之前</a:t>
            </a:r>
            <a:r>
              <a:rPr lang="en-US" altLang="zh-CN" dirty="0">
                <a:solidFill>
                  <a:srgbClr val="4D4D4D"/>
                </a:solidFill>
                <a:effectLst/>
                <a:latin typeface="-apple-system"/>
                <a:sym typeface="+mn-ea"/>
              </a:rPr>
              <a:t>Apt</a:t>
            </a:r>
            <a:r>
              <a:rPr lang="zh-CN" altLang="en-US" dirty="0">
                <a:solidFill>
                  <a:srgbClr val="4D4D4D"/>
                </a:solidFill>
                <a:effectLst/>
                <a:latin typeface="-apple-system"/>
                <a:sym typeface="+mn-ea"/>
              </a:rPr>
              <a:t>攻击样本进行比对，发现其相似性进而溯源。</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333333"/>
                </a:solidFill>
                <a:effectLst/>
                <a:latin typeface="Arial" panose="020B0604020202090204" pitchFamily="34" charset="0"/>
                <a:sym typeface="+mn-ea"/>
              </a:rPr>
              <a:t>左边样本集同样来源于</a:t>
            </a:r>
            <a:r>
              <a:rPr lang="en-US" altLang="zh-CN" dirty="0">
                <a:solidFill>
                  <a:srgbClr val="333333"/>
                </a:solidFill>
                <a:effectLst/>
                <a:latin typeface="Arial" panose="020B0604020202090204" pitchFamily="34" charset="0"/>
                <a:sym typeface="+mn-ea"/>
              </a:rPr>
              <a:t>virustotal</a:t>
            </a:r>
            <a:r>
              <a:rPr lang="zh-CN" altLang="en-US" dirty="0">
                <a:solidFill>
                  <a:srgbClr val="333333"/>
                </a:solidFill>
                <a:effectLst/>
                <a:latin typeface="Arial" panose="020B0604020202090204" pitchFamily="34" charset="0"/>
                <a:sym typeface="+mn-ea"/>
              </a:rPr>
              <a:t>，我们对恶意文件进行动态分析。上面我们利用三个软件进行分析，最上面是</a:t>
            </a:r>
            <a:r>
              <a:rPr lang="en-US" altLang="zh-CN" dirty="0">
                <a:solidFill>
                  <a:srgbClr val="333333"/>
                </a:solidFill>
                <a:effectLst/>
                <a:latin typeface="Arial" panose="020B0604020202090204" pitchFamily="34" charset="0"/>
                <a:sym typeface="+mn-ea"/>
              </a:rPr>
              <a:t>everything</a:t>
            </a:r>
            <a:r>
              <a:rPr lang="zh-CN" altLang="en-US" dirty="0">
                <a:solidFill>
                  <a:srgbClr val="333333"/>
                </a:solidFill>
                <a:effectLst/>
                <a:latin typeface="Arial" panose="020B0604020202090204" pitchFamily="34" charset="0"/>
                <a:sym typeface="+mn-ea"/>
              </a:rPr>
              <a:t>、中间是</a:t>
            </a:r>
            <a:r>
              <a:rPr lang="en-US"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Process Hacker</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，最下面分支为</a:t>
            </a:r>
            <a:r>
              <a:rPr lang="en-US" altLang="zh-CN" kern="100" dirty="0">
                <a:effectLst/>
                <a:latin typeface="等线" panose="02010600030101010101" pitchFamily="2" charset="-122"/>
                <a:ea typeface="等线" panose="02010600030101010101" pitchFamily="2" charset="-122"/>
                <a:cs typeface="Times New Roman" panose="02020503050405090304" pitchFamily="18" charset="0"/>
                <a:sym typeface="+mn-ea"/>
              </a:rPr>
              <a:t>API Monitor</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a:t>
            </a:r>
            <a:endParaRPr lang="en-US" altLang="zh-CN" b="0" i="0" dirty="0">
              <a:solidFill>
                <a:srgbClr val="333333"/>
              </a:solidFill>
              <a:effectLst/>
              <a:latin typeface="Arial" panose="020B0604020202090204" pitchFamily="34" charset="0"/>
            </a:endParaRPr>
          </a:p>
          <a:p>
            <a:r>
              <a:rPr lang="en-US" altLang="zh-CN" dirty="0">
                <a:solidFill>
                  <a:srgbClr val="333333"/>
                </a:solidFill>
                <a:effectLst/>
                <a:latin typeface="Arial" panose="020B0604020202090204" pitchFamily="34" charset="0"/>
                <a:sym typeface="+mn-ea"/>
              </a:rPr>
              <a:t>Everything</a:t>
            </a:r>
            <a:r>
              <a:rPr lang="zh-CN" altLang="en-US" dirty="0">
                <a:solidFill>
                  <a:srgbClr val="333333"/>
                </a:solidFill>
                <a:effectLst/>
                <a:latin typeface="Arial" panose="020B0604020202090204" pitchFamily="34" charset="0"/>
                <a:sym typeface="+mn-ea"/>
              </a:rPr>
              <a:t>作为文件搜索工具，基于名称实时</a:t>
            </a:r>
            <a:r>
              <a:rPr lang="zh-CN" altLang="en-US" dirty="0">
                <a:solidFill>
                  <a:srgbClr val="136EC2"/>
                </a:solidFill>
                <a:effectLst/>
                <a:latin typeface="Arial" panose="020B0604020202090204" pitchFamily="34" charset="0"/>
                <a:sym typeface="+mn-ea"/>
                <a:hlinkClick r:id="rId3"/>
              </a:rPr>
              <a:t>定位文件</a:t>
            </a:r>
            <a:r>
              <a:rPr lang="zh-CN" altLang="en-US" dirty="0">
                <a:solidFill>
                  <a:srgbClr val="333333"/>
                </a:solidFill>
                <a:effectLst/>
                <a:latin typeface="Arial" panose="020B0604020202090204" pitchFamily="34" charset="0"/>
                <a:sym typeface="+mn-ea"/>
              </a:rPr>
              <a:t>和目录，实时</a:t>
            </a:r>
            <a:r>
              <a:rPr lang="zh-CN" altLang="en-US" dirty="0">
                <a:solidFill>
                  <a:srgbClr val="136EC2"/>
                </a:solidFill>
                <a:effectLst/>
                <a:latin typeface="Arial" panose="020B0604020202090204" pitchFamily="34" charset="0"/>
                <a:sym typeface="+mn-ea"/>
                <a:hlinkClick r:id="rId4"/>
              </a:rPr>
              <a:t>跟踪文件</a:t>
            </a:r>
            <a:r>
              <a:rPr lang="zh-CN" altLang="en-US" dirty="0">
                <a:solidFill>
                  <a:srgbClr val="333333"/>
                </a:solidFill>
                <a:effectLst/>
                <a:latin typeface="Arial" panose="020B0604020202090204" pitchFamily="34" charset="0"/>
                <a:sym typeface="+mn-ea"/>
              </a:rPr>
              <a:t>变化。用其来发现恶意软件在执行时创建的可疑文件，实现实时监控。</a:t>
            </a:r>
            <a:endParaRPr lang="en-US" altLang="zh-CN" b="0" i="0" dirty="0">
              <a:solidFill>
                <a:srgbClr val="333333"/>
              </a:solidFill>
              <a:effectLst/>
              <a:latin typeface="Arial" panose="020B0604020202090204" pitchFamily="34" charset="0"/>
            </a:endParaRPr>
          </a:p>
          <a:p>
            <a:r>
              <a:rPr lang="en-US" altLang="zh-CN" dirty="0">
                <a:solidFill>
                  <a:srgbClr val="333333"/>
                </a:solidFill>
                <a:effectLst/>
                <a:latin typeface="-apple-system"/>
                <a:sym typeface="+mn-ea"/>
              </a:rPr>
              <a:t>Process Hacker </a:t>
            </a:r>
            <a:r>
              <a:rPr lang="zh-CN" altLang="en-US" dirty="0">
                <a:solidFill>
                  <a:srgbClr val="333333"/>
                </a:solidFill>
                <a:effectLst/>
                <a:latin typeface="-apple-system"/>
                <a:sym typeface="+mn-ea"/>
              </a:rPr>
              <a:t>作为进程浏览器和内存编辑器，可以用来显示</a:t>
            </a:r>
            <a:r>
              <a:rPr lang="en-US" altLang="zh-CN" dirty="0">
                <a:solidFill>
                  <a:srgbClr val="333333"/>
                </a:solidFill>
                <a:effectLst/>
                <a:latin typeface="-apple-system"/>
                <a:sym typeface="+mn-ea"/>
              </a:rPr>
              <a:t>Windows</a:t>
            </a:r>
            <a:r>
              <a:rPr lang="zh-CN" altLang="en-US" dirty="0">
                <a:solidFill>
                  <a:srgbClr val="333333"/>
                </a:solidFill>
                <a:effectLst/>
                <a:latin typeface="-apple-system"/>
                <a:sym typeface="+mn-ea"/>
              </a:rPr>
              <a:t>系统下的服务、进程、线程、模块、句柄以及内存区域的数据。通过该软件对恶意文件进行解析，进而发现恶意文件所创建的相关线程，也可以查看恶意文件所调用的</a:t>
            </a:r>
            <a:r>
              <a:rPr lang="en-US" altLang="zh-CN" dirty="0" err="1">
                <a:solidFill>
                  <a:srgbClr val="333333"/>
                </a:solidFill>
                <a:effectLst/>
                <a:latin typeface="-apple-system"/>
                <a:sym typeface="+mn-ea"/>
              </a:rPr>
              <a:t>dll</a:t>
            </a:r>
            <a:r>
              <a:rPr lang="zh-CN" altLang="en-US" dirty="0">
                <a:solidFill>
                  <a:srgbClr val="333333"/>
                </a:solidFill>
                <a:effectLst/>
                <a:latin typeface="-apple-system"/>
                <a:sym typeface="+mn-ea"/>
              </a:rPr>
              <a:t>文件。</a:t>
            </a:r>
            <a:endParaRPr lang="en-US" altLang="zh-CN" b="0" i="0" dirty="0">
              <a:solidFill>
                <a:srgbClr val="333333"/>
              </a:solidFill>
              <a:effectLst/>
              <a:latin typeface="Arial" panose="020B0604020202090204" pitchFamily="34" charset="0"/>
            </a:endParaRPr>
          </a:p>
          <a:p>
            <a:r>
              <a:rPr lang="en-US" altLang="zh-CN" dirty="0">
                <a:solidFill>
                  <a:srgbClr val="5B9DCA"/>
                </a:solidFill>
                <a:effectLst/>
                <a:latin typeface="Courier New" panose="02070409020205090404" pitchFamily="49" charset="0"/>
                <a:sym typeface="+mn-ea"/>
                <a:hlinkClick r:id="rId5"/>
              </a:rPr>
              <a:t>API Monitor</a:t>
            </a:r>
            <a:r>
              <a:rPr lang="zh-CN" altLang="en-US" dirty="0">
                <a:solidFill>
                  <a:srgbClr val="000000"/>
                </a:solidFill>
                <a:effectLst/>
                <a:latin typeface="Courier New" panose="02070409020205090404" pitchFamily="49" charset="0"/>
                <a:sym typeface="+mn-ea"/>
              </a:rPr>
              <a:t>可以监视和控制应用程序和服务，取得了</a:t>
            </a:r>
            <a:r>
              <a:rPr lang="en-US" altLang="zh-CN" dirty="0">
                <a:solidFill>
                  <a:srgbClr val="000000"/>
                </a:solidFill>
                <a:effectLst/>
                <a:latin typeface="Courier New" panose="02070409020205090404" pitchFamily="49" charset="0"/>
                <a:sym typeface="+mn-ea"/>
              </a:rPr>
              <a:t>API</a:t>
            </a:r>
            <a:r>
              <a:rPr lang="zh-CN" altLang="en-US" dirty="0">
                <a:solidFill>
                  <a:srgbClr val="000000"/>
                </a:solidFill>
                <a:effectLst/>
                <a:latin typeface="Courier New" panose="02070409020205090404" pitchFamily="49" charset="0"/>
                <a:sym typeface="+mn-ea"/>
              </a:rPr>
              <a:t>调用。 看到的应用程序和服务是如何工作的，跟踪应用程序的问题。</a:t>
            </a:r>
            <a:endParaRPr lang="en-US" altLang="zh-CN" b="0" i="0" dirty="0">
              <a:solidFill>
                <a:srgbClr val="000000"/>
              </a:solidFill>
              <a:effectLst/>
              <a:latin typeface="Courier New" panose="02070409020205090404" pitchFamily="49" charset="0"/>
            </a:endParaRPr>
          </a:p>
          <a:p>
            <a:r>
              <a:rPr lang="zh-CN" altLang="en-US" dirty="0">
                <a:solidFill>
                  <a:srgbClr val="000000"/>
                </a:solidFill>
                <a:effectLst/>
                <a:latin typeface="Courier New" panose="02070409020205090404" pitchFamily="49" charset="0"/>
                <a:sym typeface="+mn-ea"/>
              </a:rPr>
              <a:t>通过以上软件可以</a:t>
            </a:r>
            <a:r>
              <a:rPr lang="zh-CN" altLang="en-US" kern="100" dirty="0">
                <a:effectLst/>
                <a:latin typeface="等线" panose="02010600030101010101" pitchFamily="2" charset="-122"/>
                <a:ea typeface="等线" panose="02010600030101010101" pitchFamily="2" charset="-122"/>
                <a:cs typeface="Times New Roman" panose="02020503050405090304" pitchFamily="18" charset="0"/>
                <a:sym typeface="+mn-ea"/>
              </a:rPr>
              <a:t>了解其恶意软件对用户电脑和环境所造成的影响，制定相应安全方案在一定程度上来预防此类的攻击。</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特征工程是一个如何展示和表现数据的问题，在实际工作中需要把数据以一种"良好"的方式展示出来，能够使用各种各样的机器学习模型来得到更好的效果。特征工程分为两部分：特征生成和特征选择。</a:t>
            </a:r>
          </a:p>
          <a:p>
            <a:r>
              <a:rPr lang="zh-CN" altLang="en-US" sz="2400" dirty="0"/>
              <a:t>特征生成分为</a:t>
            </a:r>
            <a:r>
              <a:rPr lang="en-US" altLang="zh-CN" sz="2400" dirty="0"/>
              <a:t>3</a:t>
            </a:r>
            <a:r>
              <a:rPr lang="zh-CN" altLang="en-US" sz="2400" dirty="0"/>
              <a:t>部分：（</a:t>
            </a:r>
            <a:r>
              <a:rPr lang="en-US" altLang="zh-CN" sz="2400" dirty="0"/>
              <a:t>1</a:t>
            </a:r>
            <a:r>
              <a:rPr lang="zh-CN" altLang="en-US" sz="2400" dirty="0"/>
              <a:t>）数据预处理：对原始数据中的各种变量，单变量、多变量使用主成分分析</a:t>
            </a:r>
            <a:r>
              <a:rPr lang="en-US" altLang="zh-CN" sz="2400" dirty="0"/>
              <a:t>PCA</a:t>
            </a:r>
            <a:r>
              <a:rPr lang="zh-CN" altLang="en-US" sz="2400" dirty="0"/>
              <a:t>、线性判别分析</a:t>
            </a:r>
            <a:r>
              <a:rPr lang="en-US" altLang="zh-CN" sz="2400" dirty="0"/>
              <a:t>LDA</a:t>
            </a:r>
            <a:r>
              <a:rPr lang="zh-CN" altLang="en-US" sz="2400" dirty="0"/>
              <a:t>等不同的方法进行处理，对数据中的缺失值、异常值进行删除、修正、清洗等操作，选择合适的样本使得机器学习模型能够使用。</a:t>
            </a:r>
          </a:p>
          <a:p>
            <a:r>
              <a:rPr lang="zh-CN" altLang="en-US" sz="2400" dirty="0"/>
              <a:t>（</a:t>
            </a:r>
            <a:r>
              <a:rPr lang="en-US" altLang="zh-CN" sz="2400" dirty="0"/>
              <a:t>2</a:t>
            </a:r>
            <a:r>
              <a:rPr lang="zh-CN" altLang="en-US" sz="2400" dirty="0"/>
              <a:t>）特征构造：使用标准化、归一化、离散化的方法对数据进行转换，使之成为有效的特征。</a:t>
            </a:r>
          </a:p>
          <a:p>
            <a:r>
              <a:rPr lang="zh-CN" altLang="en-US" sz="2400" dirty="0"/>
              <a:t>（</a:t>
            </a:r>
            <a:r>
              <a:rPr lang="en-US" altLang="zh-CN" sz="2400" dirty="0"/>
              <a:t>3</a:t>
            </a:r>
            <a:r>
              <a:rPr lang="zh-CN" altLang="en-US" sz="2400" dirty="0"/>
              <a:t>）特征提取：</a:t>
            </a:r>
            <a:r>
              <a:rPr sz="2400" dirty="0"/>
              <a:t>特征提取的对象是原始数据，它的目的是自动地构建新的特征，将原始特征转换为一组具有明显物理意义（Gabor、几何特征角点、不变量、纹理LBP HOG）或者统计意义的特征。比如通过变换特征取值来减少原始数据中某个特征的取值个数等。对于表格数据，可以在设计的特征矩阵上使用主要成分分析（PCA)来进行特征提取从而创建新的特征。对于图像数据，可能还包括了线或边缘检测。</a:t>
            </a:r>
          </a:p>
        </p:txBody>
      </p:sp>
      <p:sp>
        <p:nvSpPr>
          <p:cNvPr id="4" name="灯片编号占位符 3"/>
          <p:cNvSpPr>
            <a:spLocks noGrp="1"/>
          </p:cNvSpPr>
          <p:nvPr>
            <p:ph type="sldNum" sz="quarter" idx="5"/>
          </p:nvPr>
        </p:nvSpPr>
        <p:spPr/>
        <p:txBody>
          <a:bodyPr/>
          <a:lstStyle/>
          <a:p>
            <a:fld id="{FBC3B928-7A47-4D3C-849B-17AAE009538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20000"/>
              </a:lnSpc>
            </a:pPr>
            <a:r>
              <a:rPr lang="zh-CN" altLang="en-US" dirty="0"/>
              <a:t>特征工程的第二部分是特征选择。</a:t>
            </a:r>
            <a:r>
              <a:rPr lang="zh-CN" altLang="en-US">
                <a:solidFill>
                  <a:schemeClr val="bg1"/>
                </a:solidFill>
                <a:sym typeface="+mn-ea"/>
              </a:rPr>
              <a:t>特征选择是将高维空间的样本通过映射或者是变换的方式转换到低维空间，达到降维的目的，然后通过特征选取删选掉冗余和不相关的特征来进一步降维。目的是减少特征数量、降维，使模型泛化能力更强，减少过拟合；同时增强对特征和特征值之间的理解</a:t>
            </a:r>
            <a:r>
              <a:rPr lang="en-US" altLang="zh-CN">
                <a:solidFill>
                  <a:schemeClr val="bg1"/>
                </a:solidFill>
                <a:sym typeface="+mn-ea"/>
              </a:rPr>
              <a:t>;</a:t>
            </a:r>
          </a:p>
          <a:p>
            <a:pPr fontAlgn="auto">
              <a:lnSpc>
                <a:spcPct val="120000"/>
              </a:lnSpc>
            </a:pPr>
            <a:r>
              <a:rPr lang="zh-CN" altLang="en-US" dirty="0"/>
              <a:t>方法主要有</a:t>
            </a:r>
            <a:r>
              <a:rPr lang="en-US" altLang="zh-CN" dirty="0"/>
              <a:t>3</a:t>
            </a:r>
            <a:r>
              <a:rPr lang="zh-CN" altLang="en-US" dirty="0"/>
              <a:t>类：过滤法、包装法、集成法。</a:t>
            </a:r>
          </a:p>
          <a:p>
            <a:pPr fontAlgn="auto">
              <a:lnSpc>
                <a:spcPct val="120000"/>
              </a:lnSpc>
            </a:pPr>
            <a:r>
              <a:rPr lang="zh-CN" altLang="en-US" dirty="0"/>
              <a:t>过滤法是</a:t>
            </a:r>
            <a:r>
              <a:rPr lang="zh-CN" altLang="en-US">
                <a:latin typeface="微软雅黑" charset="0"/>
                <a:ea typeface="微软雅黑" charset="0"/>
                <a:sym typeface="+mn-ea"/>
              </a:rPr>
              <a:t>根据每个特征的统计特性或特征与目标值的关联程度进行排序，去掉那些未达到设定阈值的特征</a:t>
            </a:r>
            <a:r>
              <a:rPr lang="en-US" altLang="zh-CN">
                <a:latin typeface="微软雅黑" charset="0"/>
                <a:ea typeface="微软雅黑" charset="0"/>
                <a:sym typeface="+mn-ea"/>
              </a:rPr>
              <a:t>.</a:t>
            </a:r>
            <a:r>
              <a:rPr lang="zh-CN" altLang="en-US">
                <a:latin typeface="微软雅黑" charset="0"/>
                <a:ea typeface="微软雅黑" charset="0"/>
                <a:sym typeface="+mn-ea"/>
              </a:rPr>
              <a:t>主要分为两种方法</a:t>
            </a:r>
            <a:r>
              <a:rPr lang="en-US" altLang="zh-CN">
                <a:latin typeface="微软雅黑" charset="0"/>
                <a:ea typeface="微软雅黑" charset="0"/>
                <a:sym typeface="+mn-ea"/>
              </a:rPr>
              <a:t>,</a:t>
            </a:r>
            <a:r>
              <a:rPr lang="zh-CN" altLang="en-US">
                <a:latin typeface="微软雅黑" charset="0"/>
                <a:ea typeface="微软雅黑" charset="0"/>
                <a:sym typeface="+mn-ea"/>
              </a:rPr>
              <a:t>方差过滤和基于统计相关性的过滤。该方法主要侧重单个特征跟目标变量的相关性。优点是计算时间上比较高效，缺点是不考虑特征之间的相关性。</a:t>
            </a:r>
          </a:p>
          <a:p>
            <a:pPr fontAlgn="auto">
              <a:lnSpc>
                <a:spcPct val="120000"/>
              </a:lnSpc>
            </a:pPr>
            <a:r>
              <a:rPr lang="zh-CN" altLang="en-US">
                <a:latin typeface="微软雅黑" charset="0"/>
                <a:ea typeface="微软雅黑" charset="0"/>
                <a:sym typeface="+mn-ea"/>
              </a:rPr>
              <a:t>包装法是通过</a:t>
            </a:r>
            <a:r>
              <a:rPr lang="zh-CN" altLang="en-US">
                <a:latin typeface="微软雅黑" charset="0"/>
                <a:ea typeface="微软雅黑" charset="0"/>
                <a:cs typeface="微软雅黑" charset="0"/>
                <a:sym typeface="+mn-ea"/>
              </a:rPr>
              <a:t>依次添加或减少特征后模型的最终表现好坏来判断添加或减少特征是否合适</a:t>
            </a:r>
            <a:r>
              <a:rPr lang="en-US" altLang="zh-CN">
                <a:latin typeface="微软雅黑" charset="0"/>
                <a:ea typeface="微软雅黑" charset="0"/>
                <a:cs typeface="微软雅黑" charset="0"/>
                <a:sym typeface="+mn-ea"/>
              </a:rPr>
              <a:t>;</a:t>
            </a:r>
            <a:r>
              <a:rPr lang="zh-CN" altLang="en-US">
                <a:latin typeface="微软雅黑" charset="0"/>
                <a:ea typeface="微软雅黑" charset="0"/>
                <a:cs typeface="微软雅黑" charset="0"/>
                <a:sym typeface="+mn-ea"/>
              </a:rPr>
              <a:t>该方法的本质上是一个分类器，用选取的特征子集对样本集进行分类，选出最好的特征子集，常用的方法有逐步回归、向前选择和向后选择。该方法的缺点是特征较多时，计算时间会增长。</a:t>
            </a:r>
            <a:endParaRPr lang="en-US" altLang="zh-CN">
              <a:latin typeface="微软雅黑" charset="0"/>
              <a:ea typeface="微软雅黑" charset="0"/>
              <a:cs typeface="微软雅黑" charset="0"/>
              <a:sym typeface="+mn-ea"/>
            </a:endParaRPr>
          </a:p>
          <a:p>
            <a:pPr fontAlgn="auto">
              <a:lnSpc>
                <a:spcPct val="120000"/>
              </a:lnSpc>
            </a:pPr>
            <a:r>
              <a:rPr lang="zh-CN" altLang="en-US">
                <a:latin typeface="微软雅黑" charset="0"/>
                <a:ea typeface="微软雅黑" charset="0"/>
                <a:cs typeface="微软雅黑" charset="0"/>
                <a:sym typeface="+mn-ea"/>
              </a:rPr>
              <a:t>集成法是在模型训练的时候隐式的进行特征选取，如使用正则化做特征选择，或使用决策树的思想。</a:t>
            </a:r>
            <a:endParaRPr lang="en-US" altLang="zh-CN">
              <a:latin typeface="微软雅黑" charset="0"/>
              <a:ea typeface="微软雅黑" charset="0"/>
            </a:endParaRPr>
          </a:p>
          <a:p>
            <a:pPr fontAlgn="auto">
              <a:lnSpc>
                <a:spcPct val="120000"/>
              </a:lnSpc>
            </a:pPr>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7BB5-2E80-4389-89CE-819744132D91}"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65414-2166-47B4-98F2-E3C7F3D1806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34" Type="http://schemas.openxmlformats.org/officeDocument/2006/relationships/image" Target="../media/image6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2" Type="http://schemas.openxmlformats.org/officeDocument/2006/relationships/notesSlide" Target="../notesSlides/notesSlide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80.jpeg"/><Relationship Id="rId2" Type="http://schemas.openxmlformats.org/officeDocument/2006/relationships/tags" Target="../tags/tag2.xml"/><Relationship Id="rId16" Type="http://schemas.openxmlformats.org/officeDocument/2006/relationships/image" Target="../media/image7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78.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83.jpeg"/><Relationship Id="rId5" Type="http://schemas.openxmlformats.org/officeDocument/2006/relationships/tags" Target="../tags/tag17.xml"/><Relationship Id="rId10" Type="http://schemas.openxmlformats.org/officeDocument/2006/relationships/image" Target="../media/image82.png"/><Relationship Id="rId4" Type="http://schemas.openxmlformats.org/officeDocument/2006/relationships/tags" Target="../tags/tag16.xml"/><Relationship Id="rId9" Type="http://schemas.openxmlformats.org/officeDocument/2006/relationships/image" Target="../media/image81.png"/></Relationships>
</file>

<file path=ppt/slides/_rels/slide8.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87.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8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85.png"/><Relationship Id="rId5" Type="http://schemas.openxmlformats.org/officeDocument/2006/relationships/tags" Target="../tags/tag23.xml"/><Relationship Id="rId10" Type="http://schemas.openxmlformats.org/officeDocument/2006/relationships/image" Target="../media/image84.png"/><Relationship Id="rId4" Type="http://schemas.openxmlformats.org/officeDocument/2006/relationships/tags" Target="../tags/tag22.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image" Target="../media/image91.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90.png"/><Relationship Id="rId2" Type="http://schemas.openxmlformats.org/officeDocument/2006/relationships/tags" Target="../tags/tag28.xml"/><Relationship Id="rId16" Type="http://schemas.openxmlformats.org/officeDocument/2006/relationships/image" Target="../media/image89.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8.png"/><Relationship Id="rId10" Type="http://schemas.openxmlformats.org/officeDocument/2006/relationships/tags" Target="../tags/tag36.xml"/><Relationship Id="rId19" Type="http://schemas.openxmlformats.org/officeDocument/2006/relationships/image" Target="../media/image92.png"/><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19316DB-EC2A-4835-AB91-4656304C5CAF}"/>
              </a:ext>
            </a:extLst>
          </p:cNvPr>
          <p:cNvSpPr/>
          <p:nvPr/>
        </p:nvSpPr>
        <p:spPr>
          <a:xfrm>
            <a:off x="0" y="-1"/>
            <a:ext cx="12192000" cy="7177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页面导航</a:t>
            </a:r>
          </a:p>
        </p:txBody>
      </p:sp>
      <p:sp>
        <p:nvSpPr>
          <p:cNvPr id="7" name="矩形 6">
            <a:extLst>
              <a:ext uri="{FF2B5EF4-FFF2-40B4-BE49-F238E27FC236}">
                <a16:creationId xmlns:a16="http://schemas.microsoft.com/office/drawing/2014/main" id="{707EBC0F-C435-47C0-84A0-9A2D106ED52E}"/>
              </a:ext>
            </a:extLst>
          </p:cNvPr>
          <p:cNvSpPr/>
          <p:nvPr/>
        </p:nvSpPr>
        <p:spPr>
          <a:xfrm>
            <a:off x="298813" y="1291258"/>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P2-3</a:t>
            </a:r>
          </a:p>
          <a:p>
            <a:pPr algn="ctr"/>
            <a:endParaRPr lang="en-US" altLang="zh-CN" sz="20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介绍</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ATT&amp;CK</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框架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，包括共</a:t>
            </a:r>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14</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种攻击战术以及每类战术下涉及的攻击技术名称及数量。</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endPar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引出本项目组的工作内容：基于</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ATT&amp;CK</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框架的主要攻击战术展开</a:t>
            </a:r>
            <a:r>
              <a:rPr lang="zh-CN" altLang="en-US" sz="16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攻击行为分析</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和</a:t>
            </a:r>
            <a:r>
              <a:rPr lang="zh-CN" altLang="en-US" sz="16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攻击溯源研究</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a:t>
            </a:r>
          </a:p>
          <a:p>
            <a:pPr algn="just"/>
            <a:endPar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9" name="矩形 8">
            <a:extLst>
              <a:ext uri="{FF2B5EF4-FFF2-40B4-BE49-F238E27FC236}">
                <a16:creationId xmlns:a16="http://schemas.microsoft.com/office/drawing/2014/main" id="{4F31F7D1-50B5-4473-9965-9FC130ED1DA5}"/>
              </a:ext>
            </a:extLst>
          </p:cNvPr>
          <p:cNvSpPr/>
          <p:nvPr/>
        </p:nvSpPr>
        <p:spPr>
          <a:xfrm>
            <a:off x="3269153" y="1291259"/>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P4-5</a:t>
            </a: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攻击行为分析和攻击溯源研究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可以细分为针对恶意攻击样本的样本分析和样本分类。其中样本分析有</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静态分析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和</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动态分析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两种。</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endParaRPr>
          </a:p>
          <a:p>
            <a:pPr marL="285750" indent="-285750">
              <a:buFont typeface="Wingdings" panose="05000000000000000000" pitchFamily="2" charset="2"/>
              <a:buChar char="l"/>
            </a:pP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静态分析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主要通过</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IDA</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软件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进行，</a:t>
            </a:r>
            <a:r>
              <a:rPr lang="zh-CN"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通过对比这些</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汇编指令与先前</a:t>
            </a:r>
            <a:r>
              <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APT</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攻击的汇编指令</a:t>
            </a:r>
            <a:r>
              <a:rPr lang="zh-CN"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的相似性或特征，</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进而</a:t>
            </a:r>
            <a:r>
              <a:rPr lang="zh-CN" altLang="zh-CN" sz="1600" kern="100" dirty="0">
                <a:latin typeface="等线" panose="02010600030101010101" pitchFamily="2" charset="-122"/>
                <a:ea typeface="等线" panose="02010600030101010101" pitchFamily="2" charset="-122"/>
                <a:cs typeface="Times New Roman" panose="02020503050405090304" pitchFamily="18" charset="0"/>
                <a:sym typeface="+mn-ea"/>
              </a:rPr>
              <a:t>判断其攻击的来源。</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endParaRPr>
          </a:p>
          <a:p>
            <a:pPr marL="285750" indent="-285750">
              <a:buFont typeface="Wingdings" panose="05000000000000000000" pitchFamily="2" charset="2"/>
              <a:buChar char="l"/>
            </a:pP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动态分析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则通过</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everything</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Process Hacker</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t>
            </a:r>
            <a:r>
              <a:rPr lang="en-US" altLang="zh-CN"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API Monitor</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sym typeface="+mn-ea"/>
              </a:rPr>
              <a:t>等软件</a:t>
            </a:r>
            <a:r>
              <a:rPr lang="zh-CN" altLang="en-US" sz="1600" kern="100" dirty="0">
                <a:latin typeface="等线" panose="02010600030101010101" pitchFamily="2" charset="-122"/>
                <a:ea typeface="等线" panose="02010600030101010101" pitchFamily="2" charset="-122"/>
                <a:cs typeface="Times New Roman" panose="02020503050405090304" pitchFamily="18" charset="0"/>
                <a:sym typeface="+mn-ea"/>
              </a:rPr>
              <a:t>可以了解其恶意软件对用户电脑和环境所造成的影响。</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sym typeface="+mn-ea"/>
            </a:endParaRPr>
          </a:p>
        </p:txBody>
      </p:sp>
      <p:sp>
        <p:nvSpPr>
          <p:cNvPr id="11" name="矩形 10">
            <a:extLst>
              <a:ext uri="{FF2B5EF4-FFF2-40B4-BE49-F238E27FC236}">
                <a16:creationId xmlns:a16="http://schemas.microsoft.com/office/drawing/2014/main" id="{125E0D6A-14E5-46CD-8C39-27176AC3FB55}"/>
              </a:ext>
            </a:extLst>
          </p:cNvPr>
          <p:cNvSpPr/>
          <p:nvPr/>
        </p:nvSpPr>
        <p:spPr>
          <a:xfrm>
            <a:off x="6239493" y="1291258"/>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P6-7</a:t>
            </a: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针对攻击样本的样本分类最关键的是特征工程。特征工程分为两部分：</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特征生成</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和</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特征选择</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b="1" dirty="0">
                <a:solidFill>
                  <a:srgbClr val="FFC000"/>
                </a:solidFill>
              </a:rPr>
              <a:t>特征生成</a:t>
            </a:r>
            <a:r>
              <a:rPr lang="zh-CN" altLang="en-US" sz="1600" dirty="0"/>
              <a:t>分为</a:t>
            </a:r>
            <a:r>
              <a:rPr lang="en-US" altLang="zh-CN" sz="1600" dirty="0"/>
              <a:t>3</a:t>
            </a:r>
            <a:r>
              <a:rPr lang="zh-CN" altLang="en-US" sz="1600" dirty="0"/>
              <a:t>部分：</a:t>
            </a:r>
            <a:r>
              <a:rPr lang="zh-CN" altLang="en-US" sz="1600" b="1" dirty="0">
                <a:solidFill>
                  <a:srgbClr val="FFC000"/>
                </a:solidFill>
              </a:rPr>
              <a:t>数据预处理；特征构造；特征提取</a:t>
            </a:r>
            <a:r>
              <a:rPr lang="zh-CN" altLang="en-US" sz="1600" dirty="0"/>
              <a:t>。</a:t>
            </a:r>
            <a:endParaRPr lang="en-US" altLang="zh-CN" sz="1600" dirty="0"/>
          </a:p>
          <a:p>
            <a:pPr marL="285750" indent="-285750">
              <a:buFont typeface="Wingdings" panose="05000000000000000000" pitchFamily="2" charset="2"/>
              <a:buChar char="l"/>
            </a:pP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特征选择</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是将高维空间的样本通过映射或者是变换的方式转换到低维空间，达到降维的目的，然后通过特征选取删选掉冗余和不相关的特征来进一步降维。方法主要有</a:t>
            </a:r>
            <a:r>
              <a:rPr lang="en-US" altLang="zh-CN" sz="1600" kern="100" dirty="0">
                <a:latin typeface="等线" panose="02010600030101010101" pitchFamily="2" charset="-122"/>
                <a:ea typeface="等线" panose="02010600030101010101" pitchFamily="2" charset="-122"/>
                <a:cs typeface="Times New Roman" panose="02020503050405090304" pitchFamily="18" charset="0"/>
              </a:rPr>
              <a:t>3</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类：</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过滤法、包装法、集成法</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a:t>
            </a:r>
          </a:p>
        </p:txBody>
      </p:sp>
      <p:sp>
        <p:nvSpPr>
          <p:cNvPr id="13" name="矩形 12">
            <a:extLst>
              <a:ext uri="{FF2B5EF4-FFF2-40B4-BE49-F238E27FC236}">
                <a16:creationId xmlns:a16="http://schemas.microsoft.com/office/drawing/2014/main" id="{D10C76C0-0B76-4092-BE42-F34DEA0F1FB3}"/>
              </a:ext>
            </a:extLst>
          </p:cNvPr>
          <p:cNvSpPr/>
          <p:nvPr/>
        </p:nvSpPr>
        <p:spPr>
          <a:xfrm>
            <a:off x="9209833" y="1291258"/>
            <a:ext cx="2703019" cy="5030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P8-9</a:t>
            </a: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样本分类的方法包括</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传统的分类</a:t>
            </a:r>
            <a:r>
              <a:rPr lang="zh-CN" altLang="en-US" sz="1600" kern="100" dirty="0">
                <a:solidFill>
                  <a:schemeClr val="bg1"/>
                </a:solidFill>
                <a:latin typeface="等线" panose="02010600030101010101" pitchFamily="2" charset="-122"/>
                <a:ea typeface="等线" panose="02010600030101010101" pitchFamily="2" charset="-122"/>
                <a:cs typeface="Times New Roman" panose="02020503050405090304" pitchFamily="18" charset="0"/>
              </a:rPr>
              <a:t>方法</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和</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基于机器学习的分类</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方法两大类</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基于机器学习的攻击样本分类方法包括根据恶意程序的特征对</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恶意程序进行分类</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的方法和将恶意程序代码转化为恶意代码特征图，然后</a:t>
            </a:r>
            <a:r>
              <a:rPr lang="zh-CN" altLang="en-US" sz="1600" b="1" kern="100" dirty="0">
                <a:solidFill>
                  <a:srgbClr val="FFC000"/>
                </a:solidFill>
                <a:latin typeface="等线" panose="02010600030101010101" pitchFamily="2" charset="-122"/>
                <a:ea typeface="等线" panose="02010600030101010101" pitchFamily="2" charset="-122"/>
                <a:cs typeface="Times New Roman" panose="02020503050405090304" pitchFamily="18" charset="0"/>
              </a:rPr>
              <a:t>对恶意代码特征图进行分类</a:t>
            </a:r>
            <a:r>
              <a:rPr lang="zh-CN" altLang="en-US" sz="1600" kern="100" dirty="0">
                <a:latin typeface="等线" panose="02010600030101010101" pitchFamily="2" charset="-122"/>
                <a:ea typeface="等线" panose="02010600030101010101" pitchFamily="2" charset="-122"/>
                <a:cs typeface="Times New Roman" panose="02020503050405090304" pitchFamily="18" charset="0"/>
              </a:rPr>
              <a:t>的方法。</a:t>
            </a:r>
            <a:endParaRPr lang="en-US" altLang="zh-CN" sz="1600" kern="100" dirty="0">
              <a:latin typeface="等线" panose="02010600030101010101" pitchFamily="2" charset="-122"/>
              <a:ea typeface="等线" panose="02010600030101010101" pitchFamily="2" charset="-122"/>
              <a:cs typeface="Times New Roman" panose="02020503050405090304" pitchFamily="18" charset="0"/>
            </a:endParaRPr>
          </a:p>
          <a:p>
            <a:pPr marL="285750" indent="-285750">
              <a:buFont typeface="Wingdings" panose="05000000000000000000" pitchFamily="2" charset="2"/>
              <a:buChar char="l"/>
            </a:pP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在恶意代码特征图的分类模型方面，目前大多数方法都是使用</a:t>
            </a:r>
            <a:r>
              <a:rPr lang="zh-CN" altLang="en-US" sz="1600" b="1" kern="100" dirty="0">
                <a:solidFill>
                  <a:srgbClr val="FFC000"/>
                </a:solidFill>
                <a:effectLst/>
                <a:latin typeface="等线" panose="02010600030101010101" pitchFamily="2" charset="-122"/>
                <a:ea typeface="等线" panose="02010600030101010101" pitchFamily="2" charset="-122"/>
                <a:cs typeface="Times New Roman" panose="02020503050405090304" pitchFamily="18" charset="0"/>
              </a:rPr>
              <a:t>卷积神经网络</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或者根据任务的需要对卷积神经网络进行一定的修改。</a:t>
            </a:r>
            <a:endParaRPr lang="zh-CN" altLang="en-US" sz="1600" kern="100" dirty="0">
              <a:latin typeface="等线" panose="02010600030101010101" pitchFamily="2" charset="-122"/>
              <a:ea typeface="等线" panose="02010600030101010101" pitchFamily="2" charset="-122"/>
              <a:cs typeface="Times New Roman" panose="02020503050405090304" pitchFamily="18" charset="0"/>
            </a:endParaRPr>
          </a:p>
        </p:txBody>
      </p:sp>
    </p:spTree>
    <p:extLst>
      <p:ext uri="{BB962C8B-B14F-4D97-AF65-F5344CB8AC3E}">
        <p14:creationId xmlns:p14="http://schemas.microsoft.com/office/powerpoint/2010/main" val="325697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 y="-1"/>
            <a:ext cx="1728000" cy="59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Reconnaissance</a:t>
            </a:r>
            <a:endPar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5" name="矩形 4"/>
          <p:cNvSpPr/>
          <p:nvPr/>
        </p:nvSpPr>
        <p:spPr>
          <a:xfrm>
            <a:off x="1742671" y="-1"/>
            <a:ext cx="1728000" cy="59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Resource Development</a:t>
            </a:r>
            <a:endParaRPr lang="zh-CN" altLang="en-US"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7" name="矩形 6"/>
          <p:cNvSpPr/>
          <p:nvPr/>
        </p:nvSpPr>
        <p:spPr>
          <a:xfrm>
            <a:off x="3485712" y="-1"/>
            <a:ext cx="1728000" cy="59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Initial Access</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9" name="矩形 8"/>
          <p:cNvSpPr/>
          <p:nvPr/>
        </p:nvSpPr>
        <p:spPr>
          <a:xfrm>
            <a:off x="5228753" y="-1"/>
            <a:ext cx="1728000" cy="594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Execution</a:t>
            </a:r>
            <a:endParaRPr lang="zh-CN" altLang="en-US" b="1" dirty="0"/>
          </a:p>
        </p:txBody>
      </p:sp>
      <p:sp>
        <p:nvSpPr>
          <p:cNvPr id="11" name="矩形 10"/>
          <p:cNvSpPr/>
          <p:nvPr/>
        </p:nvSpPr>
        <p:spPr>
          <a:xfrm>
            <a:off x="6971794" y="-1"/>
            <a:ext cx="1728000" cy="594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Persistence</a:t>
            </a:r>
            <a:endParaRPr lang="zh-CN" altLang="en-US" dirty="0"/>
          </a:p>
        </p:txBody>
      </p:sp>
      <p:sp>
        <p:nvSpPr>
          <p:cNvPr id="13" name="矩形 12"/>
          <p:cNvSpPr/>
          <p:nvPr/>
        </p:nvSpPr>
        <p:spPr>
          <a:xfrm>
            <a:off x="8714835" y="-1"/>
            <a:ext cx="1728000" cy="594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Privilege Escalation</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5" name="矩形 14"/>
          <p:cNvSpPr/>
          <p:nvPr/>
        </p:nvSpPr>
        <p:spPr>
          <a:xfrm>
            <a:off x="10457876" y="-1"/>
            <a:ext cx="1728000" cy="594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Defense Evasion</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18" name="矩形 117"/>
          <p:cNvSpPr/>
          <p:nvPr/>
        </p:nvSpPr>
        <p:spPr>
          <a:xfrm>
            <a:off x="3488000" y="4342228"/>
            <a:ext cx="1728000" cy="25206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Drive-by Compromise</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 Public-Facing Application</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External Remote Services</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Hardware Additions</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Phishing (3)</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Replication Through Removable Media</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Supply Chain Compromise (3)</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Trusted Relationship</a:t>
            </a:r>
          </a:p>
          <a:p>
            <a:pPr marL="285750" indent="-2857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p:txBody>
      </p:sp>
      <p:sp>
        <p:nvSpPr>
          <p:cNvPr id="120" name="矩形 119"/>
          <p:cNvSpPr/>
          <p:nvPr/>
        </p:nvSpPr>
        <p:spPr>
          <a:xfrm>
            <a:off x="5232000" y="4342228"/>
            <a:ext cx="1728000" cy="25206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Command and Scripting Interpreter (7)</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Client Execution</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Inter-Process Communication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Native API</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Task/Job (5)</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Shared Modules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Software Deployment Tools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Services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User Execution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Windows Management Instrumentation</a:t>
            </a:r>
          </a:p>
        </p:txBody>
      </p:sp>
      <p:sp>
        <p:nvSpPr>
          <p:cNvPr id="122" name="矩形 121"/>
          <p:cNvSpPr/>
          <p:nvPr/>
        </p:nvSpPr>
        <p:spPr>
          <a:xfrm>
            <a:off x="6976000" y="4342228"/>
            <a:ext cx="1728000" cy="25206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Account Manipulation (4)</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a:t>
            </a:r>
            <a:r>
              <a:rPr lang="en-US" altLang="zh-CN" sz="800" b="1" dirty="0" err="1">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Autostart</a:t>
            </a: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 Execution (11)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Initialization Scripts (5)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Browser Extensions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Compromise Client Software Binary</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Event Triggered Execution (15)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External Remote Services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Implant Container Image</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Office Application Startup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Pre-OS Boot (3)</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Task/Job (5)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Server Software Component (3)</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p:txBody>
      </p:sp>
      <p:sp>
        <p:nvSpPr>
          <p:cNvPr id="124" name="矩形 123"/>
          <p:cNvSpPr/>
          <p:nvPr/>
        </p:nvSpPr>
        <p:spPr>
          <a:xfrm>
            <a:off x="8720000" y="4342228"/>
            <a:ext cx="1728000" cy="25206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Abuse Elevation Control Mechanism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a:t>
            </a:r>
            <a:r>
              <a:rPr lang="en-US" altLang="zh-CN" sz="900" b="1" dirty="0" err="1">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Autostart</a:t>
            </a: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 Execution (11)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Boot or Logon Initialization Scripts (5)</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Create or Modify System Process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Event Triggered Execution (15)</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Privilege Escalation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Group Policy Modification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Hijack Execution Flow (11)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Process Injection (11)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Task/Job (5)</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p:txBody>
      </p:sp>
      <p:sp>
        <p:nvSpPr>
          <p:cNvPr id="126" name="矩形 125"/>
          <p:cNvSpPr/>
          <p:nvPr/>
        </p:nvSpPr>
        <p:spPr>
          <a:xfrm>
            <a:off x="10464000" y="4342228"/>
            <a:ext cx="1728000" cy="25206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Access Token Manipulation (5)</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Direct Volume Access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Defense Evasion</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Hide Artifacts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Impair Defenses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Indicator Removal on Host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Indirect Command Execution</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Masquerading (6)</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Subvert Trust Controls (4)</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Template Injection</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Unused/Unsupported Cloud Regions</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Valid Accounts (4)</a:t>
            </a:r>
          </a:p>
          <a:p>
            <a:pPr marL="171450" indent="-1714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Virtualization/Sandbox Evasion (3)</a:t>
            </a:r>
          </a:p>
        </p:txBody>
      </p:sp>
      <p:sp>
        <p:nvSpPr>
          <p:cNvPr id="132" name="矩形 131"/>
          <p:cNvSpPr/>
          <p:nvPr/>
        </p:nvSpPr>
        <p:spPr>
          <a:xfrm>
            <a:off x="0" y="4342228"/>
            <a:ext cx="1728000" cy="25206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Gather Victim Network Information (6)</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Gather Victim Org Information (4)</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Phishing for Information (3)</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Closed Sources (2)</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Open Technical Databases </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Open Websites/Domains (2)</a:t>
            </a:r>
          </a:p>
          <a:p>
            <a:pPr marL="285750" indent="-2857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Search Victim-Owned Websites</a:t>
            </a:r>
          </a:p>
        </p:txBody>
      </p:sp>
      <p:sp>
        <p:nvSpPr>
          <p:cNvPr id="134" name="矩形 133"/>
          <p:cNvSpPr/>
          <p:nvPr/>
        </p:nvSpPr>
        <p:spPr>
          <a:xfrm>
            <a:off x="1744000" y="4342228"/>
            <a:ext cx="1728000" cy="25206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endPar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Acquire Infrastructure (6)</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Compromise Accounts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Compromise Infrastructure (6)</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Develop Capabilities (4)</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Establish Accounts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Obtain Capabilities (6)</a:t>
            </a:r>
          </a:p>
          <a:p>
            <a:endPar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cxnSp>
        <p:nvCxnSpPr>
          <p:cNvPr id="214" name="直接连接符 213"/>
          <p:cNvCxnSpPr/>
          <p:nvPr/>
        </p:nvCxnSpPr>
        <p:spPr>
          <a:xfrm>
            <a:off x="1727630" y="589538"/>
            <a:ext cx="0" cy="3752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3470671" y="589538"/>
            <a:ext cx="0" cy="37526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5213712" y="589538"/>
            <a:ext cx="0" cy="37526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6956753" y="589538"/>
            <a:ext cx="0" cy="375269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699794" y="589538"/>
            <a:ext cx="0" cy="375269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10461345" y="5895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221" name="组合 220"/>
          <p:cNvGrpSpPr/>
          <p:nvPr/>
        </p:nvGrpSpPr>
        <p:grpSpPr>
          <a:xfrm>
            <a:off x="10766060" y="703263"/>
            <a:ext cx="1298753" cy="847893"/>
            <a:chOff x="8527685" y="662372"/>
            <a:chExt cx="1298753" cy="847893"/>
          </a:xfrm>
        </p:grpSpPr>
        <p:pic>
          <p:nvPicPr>
            <p:cNvPr id="222" name="图片 221"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9866" y="662372"/>
              <a:ext cx="540000" cy="540000"/>
            </a:xfrm>
            <a:prstGeom prst="rect">
              <a:avLst/>
            </a:prstGeom>
          </p:spPr>
        </p:pic>
        <p:sp>
          <p:nvSpPr>
            <p:cNvPr id="223" name="文本框 222"/>
            <p:cNvSpPr txBox="1"/>
            <p:nvPr/>
          </p:nvSpPr>
          <p:spPr>
            <a:xfrm>
              <a:off x="8527685" y="1171711"/>
              <a:ext cx="129875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File and Directory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Permissions Modification</a:t>
              </a:r>
            </a:p>
          </p:txBody>
        </p:sp>
      </p:grpSp>
      <p:grpSp>
        <p:nvGrpSpPr>
          <p:cNvPr id="224" name="组合 223"/>
          <p:cNvGrpSpPr/>
          <p:nvPr/>
        </p:nvGrpSpPr>
        <p:grpSpPr>
          <a:xfrm>
            <a:off x="10531490" y="1545743"/>
            <a:ext cx="806631" cy="686174"/>
            <a:chOff x="8408140" y="1285968"/>
            <a:chExt cx="806631" cy="686174"/>
          </a:xfrm>
        </p:grpSpPr>
        <p:pic>
          <p:nvPicPr>
            <p:cNvPr id="225" name="图片 224" descr="图标&#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0911" y="1285968"/>
              <a:ext cx="540000" cy="540000"/>
            </a:xfrm>
            <a:prstGeom prst="rect">
              <a:avLst/>
            </a:prstGeom>
          </p:spPr>
        </p:pic>
        <p:sp>
          <p:nvSpPr>
            <p:cNvPr id="226" name="文本框 225"/>
            <p:cNvSpPr txBox="1"/>
            <p:nvPr/>
          </p:nvSpPr>
          <p:spPr>
            <a:xfrm>
              <a:off x="8408140" y="1756698"/>
              <a:ext cx="80663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Hide Artifacts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227" name="组合 226"/>
          <p:cNvGrpSpPr/>
          <p:nvPr/>
        </p:nvGrpSpPr>
        <p:grpSpPr>
          <a:xfrm>
            <a:off x="10944560" y="1985794"/>
            <a:ext cx="1184940" cy="1019315"/>
            <a:chOff x="8780145" y="1507655"/>
            <a:chExt cx="1184940" cy="1019315"/>
          </a:xfrm>
        </p:grpSpPr>
        <p:pic>
          <p:nvPicPr>
            <p:cNvPr id="228" name="图片 227" descr="图标&#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3126" y="1507655"/>
              <a:ext cx="720000" cy="720000"/>
            </a:xfrm>
            <a:prstGeom prst="rect">
              <a:avLst/>
            </a:prstGeom>
          </p:spPr>
        </p:pic>
        <p:sp>
          <p:nvSpPr>
            <p:cNvPr id="229" name="文本框 228"/>
            <p:cNvSpPr txBox="1"/>
            <p:nvPr/>
          </p:nvSpPr>
          <p:spPr>
            <a:xfrm>
              <a:off x="8780145" y="2188416"/>
              <a:ext cx="1184940"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Modify Authentication</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Process</a:t>
              </a:r>
            </a:p>
          </p:txBody>
        </p:sp>
      </p:grpSp>
      <p:grpSp>
        <p:nvGrpSpPr>
          <p:cNvPr id="230" name="组合 229"/>
          <p:cNvGrpSpPr/>
          <p:nvPr/>
        </p:nvGrpSpPr>
        <p:grpSpPr>
          <a:xfrm>
            <a:off x="10534478" y="2880448"/>
            <a:ext cx="898003" cy="700887"/>
            <a:chOff x="8152368" y="2570391"/>
            <a:chExt cx="898003" cy="700887"/>
          </a:xfrm>
        </p:grpSpPr>
        <p:pic>
          <p:nvPicPr>
            <p:cNvPr id="231" name="图片 230" descr="图片包含 形状&#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7285" y="2570391"/>
              <a:ext cx="540000" cy="540000"/>
            </a:xfrm>
            <a:prstGeom prst="rect">
              <a:avLst/>
            </a:prstGeom>
          </p:spPr>
        </p:pic>
        <p:sp>
          <p:nvSpPr>
            <p:cNvPr id="232" name="文本框 231"/>
            <p:cNvSpPr txBox="1"/>
            <p:nvPr/>
          </p:nvSpPr>
          <p:spPr>
            <a:xfrm>
              <a:off x="8152368" y="3055834"/>
              <a:ext cx="8980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Impair Defenses</a:t>
              </a:r>
            </a:p>
          </p:txBody>
        </p:sp>
      </p:grpSp>
      <p:grpSp>
        <p:nvGrpSpPr>
          <p:cNvPr id="233" name="组合 232"/>
          <p:cNvGrpSpPr/>
          <p:nvPr/>
        </p:nvGrpSpPr>
        <p:grpSpPr>
          <a:xfrm>
            <a:off x="11192827" y="3474690"/>
            <a:ext cx="910827" cy="841416"/>
            <a:chOff x="8949906" y="3371380"/>
            <a:chExt cx="910827" cy="841416"/>
          </a:xfrm>
        </p:grpSpPr>
        <p:pic>
          <p:nvPicPr>
            <p:cNvPr id="234" name="图片 233" descr="图标&#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15935" y="3371380"/>
              <a:ext cx="540000" cy="540000"/>
            </a:xfrm>
            <a:prstGeom prst="rect">
              <a:avLst/>
            </a:prstGeom>
          </p:spPr>
        </p:pic>
        <p:sp>
          <p:nvSpPr>
            <p:cNvPr id="235" name="文本框 234"/>
            <p:cNvSpPr txBox="1"/>
            <p:nvPr/>
          </p:nvSpPr>
          <p:spPr>
            <a:xfrm>
              <a:off x="8949906" y="3874242"/>
              <a:ext cx="91082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Signed Binary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Proxy Execution</a:t>
              </a:r>
            </a:p>
          </p:txBody>
        </p:sp>
      </p:grpSp>
      <p:grpSp>
        <p:nvGrpSpPr>
          <p:cNvPr id="236" name="组合 235"/>
          <p:cNvGrpSpPr/>
          <p:nvPr/>
        </p:nvGrpSpPr>
        <p:grpSpPr>
          <a:xfrm>
            <a:off x="8868875" y="795315"/>
            <a:ext cx="1406154" cy="745067"/>
            <a:chOff x="5894699" y="802607"/>
            <a:chExt cx="1406154" cy="745067"/>
          </a:xfrm>
        </p:grpSpPr>
        <p:pic>
          <p:nvPicPr>
            <p:cNvPr id="237" name="图片 236" descr="图片包含 形状&#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7776" y="802607"/>
              <a:ext cx="540000" cy="540000"/>
            </a:xfrm>
            <a:prstGeom prst="rect">
              <a:avLst/>
            </a:prstGeom>
          </p:spPr>
        </p:pic>
        <p:sp>
          <p:nvSpPr>
            <p:cNvPr id="238" name="文本框 237"/>
            <p:cNvSpPr txBox="1"/>
            <p:nvPr/>
          </p:nvSpPr>
          <p:spPr>
            <a:xfrm>
              <a:off x="5894699" y="1332230"/>
              <a:ext cx="140615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Access Token Manipulation</a:t>
              </a:r>
              <a:endParaRPr lang="zh-CN" altLang="en-US" sz="800" dirty="0"/>
            </a:p>
          </p:txBody>
        </p:sp>
      </p:grpSp>
      <p:grpSp>
        <p:nvGrpSpPr>
          <p:cNvPr id="239" name="组合 238"/>
          <p:cNvGrpSpPr/>
          <p:nvPr/>
        </p:nvGrpSpPr>
        <p:grpSpPr>
          <a:xfrm>
            <a:off x="8747947" y="1690272"/>
            <a:ext cx="1636987" cy="739549"/>
            <a:chOff x="6184641" y="1647043"/>
            <a:chExt cx="1636987" cy="739549"/>
          </a:xfrm>
        </p:grpSpPr>
        <p:pic>
          <p:nvPicPr>
            <p:cNvPr id="240" name="图片 239" descr="图片包含 形状&#10;&#10;描述已自动生成"/>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24345" y="1647043"/>
              <a:ext cx="540000" cy="540000"/>
            </a:xfrm>
            <a:prstGeom prst="rect">
              <a:avLst/>
            </a:prstGeom>
          </p:spPr>
        </p:pic>
        <p:sp>
          <p:nvSpPr>
            <p:cNvPr id="241" name="文本框 240"/>
            <p:cNvSpPr txBox="1"/>
            <p:nvPr/>
          </p:nvSpPr>
          <p:spPr>
            <a:xfrm>
              <a:off x="6184641" y="2171148"/>
              <a:ext cx="1636987"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Create or Modify System Process</a:t>
              </a:r>
              <a:endParaRPr lang="zh-CN" altLang="en-US" sz="800" dirty="0"/>
            </a:p>
          </p:txBody>
        </p:sp>
      </p:grpSp>
      <p:grpSp>
        <p:nvGrpSpPr>
          <p:cNvPr id="242" name="组合 241"/>
          <p:cNvGrpSpPr/>
          <p:nvPr/>
        </p:nvGrpSpPr>
        <p:grpSpPr>
          <a:xfrm>
            <a:off x="9100607" y="2426715"/>
            <a:ext cx="931665" cy="790953"/>
            <a:chOff x="6649732" y="2323809"/>
            <a:chExt cx="931665" cy="790953"/>
          </a:xfrm>
        </p:grpSpPr>
        <p:pic>
          <p:nvPicPr>
            <p:cNvPr id="243" name="图片 242" descr="图标&#10;&#10;描述已自动生成"/>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5035" y="2323809"/>
              <a:ext cx="720000" cy="720000"/>
            </a:xfrm>
            <a:prstGeom prst="rect">
              <a:avLst/>
            </a:prstGeom>
          </p:spPr>
        </p:pic>
        <p:sp>
          <p:nvSpPr>
            <p:cNvPr id="244" name="文本框 243"/>
            <p:cNvSpPr txBox="1"/>
            <p:nvPr/>
          </p:nvSpPr>
          <p:spPr>
            <a:xfrm>
              <a:off x="6649732" y="2899318"/>
              <a:ext cx="93166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Process Injection</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245" name="组合 244"/>
          <p:cNvGrpSpPr/>
          <p:nvPr/>
        </p:nvGrpSpPr>
        <p:grpSpPr>
          <a:xfrm>
            <a:off x="9149913" y="3364665"/>
            <a:ext cx="854721" cy="776247"/>
            <a:chOff x="6664132" y="3212473"/>
            <a:chExt cx="854721" cy="776247"/>
          </a:xfrm>
        </p:grpSpPr>
        <p:pic>
          <p:nvPicPr>
            <p:cNvPr id="246" name="图片 2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05496" y="3212473"/>
              <a:ext cx="540000" cy="540000"/>
            </a:xfrm>
            <a:prstGeom prst="rect">
              <a:avLst/>
            </a:prstGeom>
          </p:spPr>
        </p:pic>
        <p:sp>
          <p:nvSpPr>
            <p:cNvPr id="247" name="文本框 246"/>
            <p:cNvSpPr txBox="1"/>
            <p:nvPr/>
          </p:nvSpPr>
          <p:spPr>
            <a:xfrm>
              <a:off x="6664132" y="3773276"/>
              <a:ext cx="85472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Valid Accounts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248" name="组合 247"/>
          <p:cNvGrpSpPr/>
          <p:nvPr/>
        </p:nvGrpSpPr>
        <p:grpSpPr>
          <a:xfrm>
            <a:off x="7033917" y="644973"/>
            <a:ext cx="1175322" cy="679965"/>
            <a:chOff x="4119244" y="877400"/>
            <a:chExt cx="1175322" cy="679965"/>
          </a:xfrm>
        </p:grpSpPr>
        <p:pic>
          <p:nvPicPr>
            <p:cNvPr id="249" name="图片 248" descr="图标&#10;&#10;描述已自动生成"/>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96637" y="877400"/>
              <a:ext cx="540000" cy="540000"/>
            </a:xfrm>
            <a:prstGeom prst="rect">
              <a:avLst/>
            </a:prstGeom>
          </p:spPr>
        </p:pic>
        <p:sp>
          <p:nvSpPr>
            <p:cNvPr id="250" name="文本框 249"/>
            <p:cNvSpPr txBox="1"/>
            <p:nvPr/>
          </p:nvSpPr>
          <p:spPr>
            <a:xfrm>
              <a:off x="4119244" y="1341921"/>
              <a:ext cx="1175322"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Account Manipulation</a:t>
              </a:r>
              <a:endParaRPr lang="zh-CN" altLang="en-US" sz="800" dirty="0"/>
            </a:p>
          </p:txBody>
        </p:sp>
      </p:grpSp>
      <p:grpSp>
        <p:nvGrpSpPr>
          <p:cNvPr id="251" name="组合 250"/>
          <p:cNvGrpSpPr/>
          <p:nvPr/>
        </p:nvGrpSpPr>
        <p:grpSpPr>
          <a:xfrm>
            <a:off x="7843532" y="1354442"/>
            <a:ext cx="904415" cy="831989"/>
            <a:chOff x="4369546" y="1395076"/>
            <a:chExt cx="904415" cy="831989"/>
          </a:xfrm>
        </p:grpSpPr>
        <p:pic>
          <p:nvPicPr>
            <p:cNvPr id="252" name="图片 251" descr="图片包含 形状&#10;&#10;描述已自动生成"/>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23451" y="1395076"/>
              <a:ext cx="540000" cy="540000"/>
            </a:xfrm>
            <a:prstGeom prst="rect">
              <a:avLst/>
            </a:prstGeom>
          </p:spPr>
        </p:pic>
        <p:sp>
          <p:nvSpPr>
            <p:cNvPr id="253" name="文本框 252"/>
            <p:cNvSpPr txBox="1"/>
            <p:nvPr/>
          </p:nvSpPr>
          <p:spPr>
            <a:xfrm>
              <a:off x="4369546" y="1888511"/>
              <a:ext cx="904415"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Event Triggered</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 Execution</a:t>
              </a:r>
              <a:endParaRPr lang="zh-CN" altLang="en-US" sz="800" dirty="0"/>
            </a:p>
          </p:txBody>
        </p:sp>
      </p:grpSp>
      <p:grpSp>
        <p:nvGrpSpPr>
          <p:cNvPr id="254" name="组合 253"/>
          <p:cNvGrpSpPr/>
          <p:nvPr/>
        </p:nvGrpSpPr>
        <p:grpSpPr>
          <a:xfrm>
            <a:off x="7016607" y="2033303"/>
            <a:ext cx="1353256" cy="777265"/>
            <a:chOff x="4025167" y="1436905"/>
            <a:chExt cx="1353256" cy="777265"/>
          </a:xfrm>
        </p:grpSpPr>
        <p:pic>
          <p:nvPicPr>
            <p:cNvPr id="255" name="图片 254" descr="图标&#10;&#10;描述已自动生成"/>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80975" y="1436905"/>
              <a:ext cx="540000" cy="540000"/>
            </a:xfrm>
            <a:prstGeom prst="rect">
              <a:avLst/>
            </a:prstGeom>
          </p:spPr>
        </p:pic>
        <p:sp>
          <p:nvSpPr>
            <p:cNvPr id="256" name="文本框 255"/>
            <p:cNvSpPr txBox="1"/>
            <p:nvPr/>
          </p:nvSpPr>
          <p:spPr>
            <a:xfrm>
              <a:off x="4025167" y="1998726"/>
              <a:ext cx="135325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Office Application Startup</a:t>
              </a:r>
              <a:endParaRPr lang="zh-CN" altLang="en-US" sz="800" dirty="0"/>
            </a:p>
          </p:txBody>
        </p:sp>
      </p:grpSp>
      <p:grpSp>
        <p:nvGrpSpPr>
          <p:cNvPr id="257" name="组合 256"/>
          <p:cNvGrpSpPr/>
          <p:nvPr/>
        </p:nvGrpSpPr>
        <p:grpSpPr>
          <a:xfrm>
            <a:off x="7738539" y="2868236"/>
            <a:ext cx="1069524" cy="755115"/>
            <a:chOff x="4945637" y="2371074"/>
            <a:chExt cx="1069524" cy="755115"/>
          </a:xfrm>
        </p:grpSpPr>
        <p:pic>
          <p:nvPicPr>
            <p:cNvPr id="258" name="图片 257" descr="图标&#10;&#10;描述已自动生成"/>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13680" y="2371074"/>
              <a:ext cx="540000" cy="540000"/>
            </a:xfrm>
            <a:prstGeom prst="rect">
              <a:avLst/>
            </a:prstGeom>
          </p:spPr>
        </p:pic>
        <p:sp>
          <p:nvSpPr>
            <p:cNvPr id="259" name="文本框 258"/>
            <p:cNvSpPr txBox="1"/>
            <p:nvPr/>
          </p:nvSpPr>
          <p:spPr>
            <a:xfrm>
              <a:off x="4945637" y="2910745"/>
              <a:ext cx="106952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Scheduled Task/Job</a:t>
              </a:r>
              <a:endParaRPr lang="zh-CN" altLang="en-US" sz="800" dirty="0"/>
            </a:p>
          </p:txBody>
        </p:sp>
      </p:grpSp>
      <p:grpSp>
        <p:nvGrpSpPr>
          <p:cNvPr id="260" name="组合 259"/>
          <p:cNvGrpSpPr/>
          <p:nvPr/>
        </p:nvGrpSpPr>
        <p:grpSpPr>
          <a:xfrm>
            <a:off x="7098150" y="3473613"/>
            <a:ext cx="739305" cy="799897"/>
            <a:chOff x="4235954" y="3063578"/>
            <a:chExt cx="739305" cy="799897"/>
          </a:xfrm>
        </p:grpSpPr>
        <p:pic>
          <p:nvPicPr>
            <p:cNvPr id="261" name="图片 260" descr="图片包含 形状&#10;&#10;描述已自动生成"/>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97807" y="3063578"/>
              <a:ext cx="615600" cy="540000"/>
            </a:xfrm>
            <a:prstGeom prst="rect">
              <a:avLst/>
            </a:prstGeom>
          </p:spPr>
        </p:pic>
        <p:sp>
          <p:nvSpPr>
            <p:cNvPr id="262" name="文本框 261"/>
            <p:cNvSpPr txBox="1"/>
            <p:nvPr/>
          </p:nvSpPr>
          <p:spPr>
            <a:xfrm>
              <a:off x="4235954" y="3648031"/>
              <a:ext cx="73930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Pre-OS Boot</a:t>
              </a:r>
              <a:endParaRPr lang="zh-CN" altLang="en-US" sz="800" dirty="0"/>
            </a:p>
          </p:txBody>
        </p:sp>
      </p:grpSp>
      <p:grpSp>
        <p:nvGrpSpPr>
          <p:cNvPr id="263" name="组合 262"/>
          <p:cNvGrpSpPr/>
          <p:nvPr/>
        </p:nvGrpSpPr>
        <p:grpSpPr>
          <a:xfrm>
            <a:off x="5595575" y="746084"/>
            <a:ext cx="1133644" cy="828034"/>
            <a:chOff x="2515166" y="690597"/>
            <a:chExt cx="1133644" cy="828034"/>
          </a:xfrm>
        </p:grpSpPr>
        <p:pic>
          <p:nvPicPr>
            <p:cNvPr id="264" name="图片 263" descr="图片包含 形状&#10;&#10;描述已自动生成"/>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74936" y="690597"/>
              <a:ext cx="540000" cy="540000"/>
            </a:xfrm>
            <a:prstGeom prst="rect">
              <a:avLst/>
            </a:prstGeom>
          </p:spPr>
        </p:pic>
        <p:sp>
          <p:nvSpPr>
            <p:cNvPr id="265" name="文本框 264"/>
            <p:cNvSpPr txBox="1"/>
            <p:nvPr/>
          </p:nvSpPr>
          <p:spPr>
            <a:xfrm>
              <a:off x="2515166" y="1180077"/>
              <a:ext cx="1133644"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Command and</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Scripting Interpreter</a:t>
              </a:r>
              <a:endParaRPr lang="zh-CN" altLang="en-US" sz="800" dirty="0"/>
            </a:p>
          </p:txBody>
        </p:sp>
      </p:grpSp>
      <p:grpSp>
        <p:nvGrpSpPr>
          <p:cNvPr id="266" name="组合 265"/>
          <p:cNvGrpSpPr/>
          <p:nvPr/>
        </p:nvGrpSpPr>
        <p:grpSpPr>
          <a:xfrm>
            <a:off x="5759577" y="1711028"/>
            <a:ext cx="670376" cy="700555"/>
            <a:chOff x="2118074" y="1585753"/>
            <a:chExt cx="670376" cy="700555"/>
          </a:xfrm>
        </p:grpSpPr>
        <p:pic>
          <p:nvPicPr>
            <p:cNvPr id="267" name="图片 266" descr="图片包含 图标&#10;&#10;描述已自动生成"/>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181199" y="1585753"/>
              <a:ext cx="540000" cy="540000"/>
            </a:xfrm>
            <a:prstGeom prst="rect">
              <a:avLst/>
            </a:prstGeom>
          </p:spPr>
        </p:pic>
        <p:sp>
          <p:nvSpPr>
            <p:cNvPr id="268" name="文本框 267"/>
            <p:cNvSpPr txBox="1"/>
            <p:nvPr/>
          </p:nvSpPr>
          <p:spPr>
            <a:xfrm>
              <a:off x="2118074" y="2070864"/>
              <a:ext cx="67037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Native API</a:t>
              </a:r>
            </a:p>
          </p:txBody>
        </p:sp>
      </p:grpSp>
      <p:grpSp>
        <p:nvGrpSpPr>
          <p:cNvPr id="269" name="组合 268"/>
          <p:cNvGrpSpPr/>
          <p:nvPr/>
        </p:nvGrpSpPr>
        <p:grpSpPr>
          <a:xfrm>
            <a:off x="5639451" y="2551327"/>
            <a:ext cx="880369" cy="717236"/>
            <a:chOff x="3078511" y="2200352"/>
            <a:chExt cx="880369" cy="717236"/>
          </a:xfrm>
        </p:grpSpPr>
        <p:pic>
          <p:nvPicPr>
            <p:cNvPr id="270" name="图片 269" descr="图标&#10;&#10;描述已自动生成"/>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48696" y="2200352"/>
              <a:ext cx="540000" cy="540000"/>
            </a:xfrm>
            <a:prstGeom prst="rect">
              <a:avLst/>
            </a:prstGeom>
          </p:spPr>
        </p:pic>
        <p:sp>
          <p:nvSpPr>
            <p:cNvPr id="271" name="文本框 270"/>
            <p:cNvSpPr txBox="1"/>
            <p:nvPr/>
          </p:nvSpPr>
          <p:spPr>
            <a:xfrm>
              <a:off x="3078511" y="2702144"/>
              <a:ext cx="88036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System Services</a:t>
              </a:r>
              <a:endParaRPr lang="zh-CN" altLang="en-US" sz="800" dirty="0"/>
            </a:p>
          </p:txBody>
        </p:sp>
      </p:grpSp>
      <p:grpSp>
        <p:nvGrpSpPr>
          <p:cNvPr id="272" name="组合 271"/>
          <p:cNvGrpSpPr/>
          <p:nvPr/>
        </p:nvGrpSpPr>
        <p:grpSpPr>
          <a:xfrm>
            <a:off x="5684363" y="3429601"/>
            <a:ext cx="853119" cy="756082"/>
            <a:chOff x="2161824" y="2814524"/>
            <a:chExt cx="853119" cy="756082"/>
          </a:xfrm>
        </p:grpSpPr>
        <p:pic>
          <p:nvPicPr>
            <p:cNvPr id="273" name="图片 272" descr="图标&#10;&#10;描述已自动生成"/>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324048" y="2814524"/>
              <a:ext cx="540000" cy="540000"/>
            </a:xfrm>
            <a:prstGeom prst="rect">
              <a:avLst/>
            </a:prstGeom>
          </p:spPr>
        </p:pic>
        <p:sp>
          <p:nvSpPr>
            <p:cNvPr id="274" name="文本框 273"/>
            <p:cNvSpPr txBox="1"/>
            <p:nvPr/>
          </p:nvSpPr>
          <p:spPr>
            <a:xfrm>
              <a:off x="2161824" y="3355162"/>
              <a:ext cx="85311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User Execution</a:t>
              </a:r>
              <a:endParaRPr lang="zh-CN" altLang="en-US" sz="800" dirty="0"/>
            </a:p>
          </p:txBody>
        </p:sp>
      </p:grpSp>
      <p:grpSp>
        <p:nvGrpSpPr>
          <p:cNvPr id="275" name="组合 274"/>
          <p:cNvGrpSpPr/>
          <p:nvPr/>
        </p:nvGrpSpPr>
        <p:grpSpPr>
          <a:xfrm>
            <a:off x="3455014" y="753084"/>
            <a:ext cx="1159292" cy="752546"/>
            <a:chOff x="59809" y="867242"/>
            <a:chExt cx="1159292" cy="752546"/>
          </a:xfrm>
        </p:grpSpPr>
        <p:pic>
          <p:nvPicPr>
            <p:cNvPr id="276" name="图片 275" descr="图片包含 监控, 屏幕, 钟表, 游戏机&#10;&#10;描述已自动生成"/>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69455" y="867242"/>
              <a:ext cx="540000" cy="540000"/>
            </a:xfrm>
            <a:prstGeom prst="rect">
              <a:avLst/>
            </a:prstGeom>
          </p:spPr>
        </p:pic>
        <p:sp>
          <p:nvSpPr>
            <p:cNvPr id="277" name="文本框 276"/>
            <p:cNvSpPr txBox="1"/>
            <p:nvPr/>
          </p:nvSpPr>
          <p:spPr>
            <a:xfrm>
              <a:off x="59809" y="1404344"/>
              <a:ext cx="1159292"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Drive-by Compromise</a:t>
              </a:r>
            </a:p>
          </p:txBody>
        </p:sp>
      </p:grpSp>
      <p:grpSp>
        <p:nvGrpSpPr>
          <p:cNvPr id="278" name="组合 277"/>
          <p:cNvGrpSpPr/>
          <p:nvPr/>
        </p:nvGrpSpPr>
        <p:grpSpPr>
          <a:xfrm>
            <a:off x="3459312" y="1898005"/>
            <a:ext cx="1088760" cy="721217"/>
            <a:chOff x="28176" y="1410195"/>
            <a:chExt cx="1088760" cy="721217"/>
          </a:xfrm>
        </p:grpSpPr>
        <p:pic>
          <p:nvPicPr>
            <p:cNvPr id="279" name="图片 278" descr="图片包含 形状&#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556" y="1410195"/>
              <a:ext cx="540000" cy="540000"/>
            </a:xfrm>
            <a:prstGeom prst="rect">
              <a:avLst/>
            </a:prstGeom>
          </p:spPr>
        </p:pic>
        <p:sp>
          <p:nvSpPr>
            <p:cNvPr id="280" name="文本框 279"/>
            <p:cNvSpPr txBox="1"/>
            <p:nvPr/>
          </p:nvSpPr>
          <p:spPr>
            <a:xfrm>
              <a:off x="28176" y="1915968"/>
              <a:ext cx="1088760"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Hardware Additions</a:t>
              </a:r>
            </a:p>
          </p:txBody>
        </p:sp>
      </p:grpSp>
      <p:grpSp>
        <p:nvGrpSpPr>
          <p:cNvPr id="281" name="组合 280"/>
          <p:cNvGrpSpPr/>
          <p:nvPr/>
        </p:nvGrpSpPr>
        <p:grpSpPr>
          <a:xfrm>
            <a:off x="4497496" y="3412616"/>
            <a:ext cx="569387" cy="647722"/>
            <a:chOff x="320506" y="1385121"/>
            <a:chExt cx="569387" cy="647722"/>
          </a:xfrm>
        </p:grpSpPr>
        <p:pic>
          <p:nvPicPr>
            <p:cNvPr id="282" name="图片 281" descr="图标&#10;&#10;描述已自动生成"/>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44912" y="1385121"/>
              <a:ext cx="540000" cy="540000"/>
            </a:xfrm>
            <a:prstGeom prst="rect">
              <a:avLst/>
            </a:prstGeom>
          </p:spPr>
        </p:pic>
        <p:sp>
          <p:nvSpPr>
            <p:cNvPr id="283" name="文本框 282"/>
            <p:cNvSpPr txBox="1"/>
            <p:nvPr/>
          </p:nvSpPr>
          <p:spPr>
            <a:xfrm>
              <a:off x="320506" y="1817399"/>
              <a:ext cx="569387"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Phishing</a:t>
              </a:r>
              <a:endParaRPr lang="zh-CN" altLang="en-US" sz="800" dirty="0"/>
            </a:p>
          </p:txBody>
        </p:sp>
      </p:grpSp>
      <p:grpSp>
        <p:nvGrpSpPr>
          <p:cNvPr id="284" name="组合 283"/>
          <p:cNvGrpSpPr/>
          <p:nvPr/>
        </p:nvGrpSpPr>
        <p:grpSpPr>
          <a:xfrm>
            <a:off x="4262157" y="1343312"/>
            <a:ext cx="1021433" cy="793721"/>
            <a:chOff x="721787" y="3167974"/>
            <a:chExt cx="1021433" cy="793721"/>
          </a:xfrm>
        </p:grpSpPr>
        <p:pic>
          <p:nvPicPr>
            <p:cNvPr id="285" name="图片 284" descr="图标&#10;&#10;描述已自动生成"/>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62504" y="3167974"/>
              <a:ext cx="460882" cy="460882"/>
            </a:xfrm>
            <a:prstGeom prst="rect">
              <a:avLst/>
            </a:prstGeom>
          </p:spPr>
        </p:pic>
        <p:sp>
          <p:nvSpPr>
            <p:cNvPr id="286" name="文本框 285"/>
            <p:cNvSpPr txBox="1"/>
            <p:nvPr/>
          </p:nvSpPr>
          <p:spPr>
            <a:xfrm>
              <a:off x="721787" y="3623141"/>
              <a:ext cx="102143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Exploit Public-</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Facing Application</a:t>
              </a:r>
            </a:p>
          </p:txBody>
        </p:sp>
      </p:grpSp>
      <p:grpSp>
        <p:nvGrpSpPr>
          <p:cNvPr id="287" name="组合 286"/>
          <p:cNvGrpSpPr/>
          <p:nvPr/>
        </p:nvGrpSpPr>
        <p:grpSpPr>
          <a:xfrm>
            <a:off x="3528241" y="2972487"/>
            <a:ext cx="950901" cy="800221"/>
            <a:chOff x="120611" y="2927406"/>
            <a:chExt cx="950901" cy="800221"/>
          </a:xfrm>
        </p:grpSpPr>
        <p:pic>
          <p:nvPicPr>
            <p:cNvPr id="288" name="图片 287" descr="黑白色的标志&#10;&#10;描述已自动生成"/>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09646" y="2927406"/>
              <a:ext cx="540000" cy="540000"/>
            </a:xfrm>
            <a:prstGeom prst="rect">
              <a:avLst/>
            </a:prstGeom>
          </p:spPr>
        </p:pic>
        <p:sp>
          <p:nvSpPr>
            <p:cNvPr id="289" name="文本框 288"/>
            <p:cNvSpPr txBox="1"/>
            <p:nvPr/>
          </p:nvSpPr>
          <p:spPr>
            <a:xfrm>
              <a:off x="120611" y="3389073"/>
              <a:ext cx="950901"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External Remote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Services</a:t>
              </a:r>
            </a:p>
          </p:txBody>
        </p:sp>
      </p:grpSp>
      <p:grpSp>
        <p:nvGrpSpPr>
          <p:cNvPr id="290" name="组合 289"/>
          <p:cNvGrpSpPr/>
          <p:nvPr/>
        </p:nvGrpSpPr>
        <p:grpSpPr>
          <a:xfrm>
            <a:off x="4385428" y="2353172"/>
            <a:ext cx="816249" cy="831350"/>
            <a:chOff x="1191777" y="1875842"/>
            <a:chExt cx="816249" cy="831350"/>
          </a:xfrm>
        </p:grpSpPr>
        <p:pic>
          <p:nvPicPr>
            <p:cNvPr id="291" name="图片 290" descr="图片包含 游戏机, 灯光, 食物, 画&#10;&#10;描述已自动生成"/>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294635" y="1875842"/>
              <a:ext cx="540000" cy="540000"/>
            </a:xfrm>
            <a:prstGeom prst="rect">
              <a:avLst/>
            </a:prstGeom>
          </p:spPr>
        </p:pic>
        <p:sp>
          <p:nvSpPr>
            <p:cNvPr id="292" name="文本框 291"/>
            <p:cNvSpPr txBox="1"/>
            <p:nvPr/>
          </p:nvSpPr>
          <p:spPr>
            <a:xfrm>
              <a:off x="1191777" y="2368638"/>
              <a:ext cx="816249"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Supply Chain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Compromise</a:t>
              </a:r>
              <a:endParaRPr lang="zh-CN" altLang="en-US" sz="800" dirty="0"/>
            </a:p>
          </p:txBody>
        </p:sp>
      </p:grpSp>
      <p:grpSp>
        <p:nvGrpSpPr>
          <p:cNvPr id="311" name="组合 310"/>
          <p:cNvGrpSpPr/>
          <p:nvPr/>
        </p:nvGrpSpPr>
        <p:grpSpPr>
          <a:xfrm>
            <a:off x="472985" y="700629"/>
            <a:ext cx="894797" cy="817730"/>
            <a:chOff x="498446" y="800134"/>
            <a:chExt cx="894797" cy="817730"/>
          </a:xfrm>
        </p:grpSpPr>
        <p:pic>
          <p:nvPicPr>
            <p:cNvPr id="308" name="图片 307" descr="图标&#10;&#10;描述已自动生成"/>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41766" y="800134"/>
              <a:ext cx="540000" cy="540000"/>
            </a:xfrm>
            <a:prstGeom prst="rect">
              <a:avLst/>
            </a:prstGeom>
          </p:spPr>
        </p:pic>
        <p:sp>
          <p:nvSpPr>
            <p:cNvPr id="310" name="文本框 309"/>
            <p:cNvSpPr txBox="1"/>
            <p:nvPr/>
          </p:nvSpPr>
          <p:spPr>
            <a:xfrm>
              <a:off x="498446" y="1402420"/>
              <a:ext cx="894797"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Active</a:t>
              </a:r>
              <a:r>
                <a:rPr lang="zh-CN" altLang="en-US" sz="800" b="1" dirty="0">
                  <a:latin typeface="Times New Roman" panose="02020503050405090304" pitchFamily="18" charset="0"/>
                  <a:ea typeface="黑体" panose="02010609060101010101" pitchFamily="49" charset="-122"/>
                  <a:cs typeface="Times New Roman" panose="02020503050405090304" pitchFamily="18" charset="0"/>
                </a:rPr>
                <a:t> </a:t>
              </a: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Scanning</a:t>
              </a:r>
            </a:p>
          </p:txBody>
        </p:sp>
      </p:grpSp>
      <p:grpSp>
        <p:nvGrpSpPr>
          <p:cNvPr id="314" name="组合 313"/>
          <p:cNvGrpSpPr/>
          <p:nvPr/>
        </p:nvGrpSpPr>
        <p:grpSpPr>
          <a:xfrm>
            <a:off x="372301" y="1565391"/>
            <a:ext cx="1058303" cy="789761"/>
            <a:chOff x="422002" y="1567430"/>
            <a:chExt cx="1058303" cy="789761"/>
          </a:xfrm>
        </p:grpSpPr>
        <p:pic>
          <p:nvPicPr>
            <p:cNvPr id="304" name="图片 303" descr="图标&#10;&#10;描述已自动生成"/>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82018" y="1567430"/>
              <a:ext cx="540000" cy="540000"/>
            </a:xfrm>
            <a:prstGeom prst="rect">
              <a:avLst/>
            </a:prstGeom>
          </p:spPr>
        </p:pic>
        <p:sp>
          <p:nvSpPr>
            <p:cNvPr id="313" name="文本框 312"/>
            <p:cNvSpPr txBox="1"/>
            <p:nvPr/>
          </p:nvSpPr>
          <p:spPr>
            <a:xfrm>
              <a:off x="422002" y="2141747"/>
              <a:ext cx="10583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Gather Information</a:t>
              </a:r>
            </a:p>
          </p:txBody>
        </p:sp>
      </p:grpSp>
      <p:grpSp>
        <p:nvGrpSpPr>
          <p:cNvPr id="320" name="组合 319"/>
          <p:cNvGrpSpPr/>
          <p:nvPr/>
        </p:nvGrpSpPr>
        <p:grpSpPr>
          <a:xfrm>
            <a:off x="499078" y="2532940"/>
            <a:ext cx="853119" cy="763818"/>
            <a:chOff x="499078" y="2482140"/>
            <a:chExt cx="853119" cy="763818"/>
          </a:xfrm>
        </p:grpSpPr>
        <p:pic>
          <p:nvPicPr>
            <p:cNvPr id="306" name="图片 305" descr="图片包含 图标&#10;&#10;描述已自动生成"/>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50783" y="2482140"/>
              <a:ext cx="540000" cy="540000"/>
            </a:xfrm>
            <a:prstGeom prst="rect">
              <a:avLst/>
            </a:prstGeom>
          </p:spPr>
        </p:pic>
        <p:sp>
          <p:nvSpPr>
            <p:cNvPr id="316" name="文本框 315"/>
            <p:cNvSpPr txBox="1"/>
            <p:nvPr/>
          </p:nvSpPr>
          <p:spPr>
            <a:xfrm>
              <a:off x="499078" y="3030514"/>
              <a:ext cx="85311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Search Sources</a:t>
              </a:r>
            </a:p>
          </p:txBody>
        </p:sp>
      </p:grpSp>
      <p:grpSp>
        <p:nvGrpSpPr>
          <p:cNvPr id="319" name="组合 318"/>
          <p:cNvGrpSpPr/>
          <p:nvPr/>
        </p:nvGrpSpPr>
        <p:grpSpPr>
          <a:xfrm>
            <a:off x="129629" y="3411661"/>
            <a:ext cx="1587294" cy="773384"/>
            <a:chOff x="129629" y="3411661"/>
            <a:chExt cx="1587294" cy="773384"/>
          </a:xfrm>
        </p:grpSpPr>
        <p:pic>
          <p:nvPicPr>
            <p:cNvPr id="302" name="图片 301" descr="图标&#10;&#10;描述已自动生成"/>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10746" y="3411661"/>
              <a:ext cx="540000" cy="540000"/>
            </a:xfrm>
            <a:prstGeom prst="rect">
              <a:avLst/>
            </a:prstGeom>
          </p:spPr>
        </p:pic>
        <p:sp>
          <p:nvSpPr>
            <p:cNvPr id="318" name="文本框 317"/>
            <p:cNvSpPr txBox="1"/>
            <p:nvPr/>
          </p:nvSpPr>
          <p:spPr>
            <a:xfrm>
              <a:off x="129629" y="3969601"/>
              <a:ext cx="158729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Search Open Websites/Domains</a:t>
              </a:r>
            </a:p>
          </p:txBody>
        </p:sp>
      </p:grpSp>
      <p:grpSp>
        <p:nvGrpSpPr>
          <p:cNvPr id="323" name="组合 322"/>
          <p:cNvGrpSpPr/>
          <p:nvPr/>
        </p:nvGrpSpPr>
        <p:grpSpPr>
          <a:xfrm>
            <a:off x="1833699" y="753084"/>
            <a:ext cx="1218603" cy="814797"/>
            <a:chOff x="1831450" y="841879"/>
            <a:chExt cx="1218603" cy="814797"/>
          </a:xfrm>
        </p:grpSpPr>
        <p:pic>
          <p:nvPicPr>
            <p:cNvPr id="300" name="图片 299" descr="图片包含 钟表, 游戏机, 橙子, 大&#10;&#10;描述已自动生成"/>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2138465" y="841879"/>
              <a:ext cx="540000" cy="540000"/>
            </a:xfrm>
            <a:prstGeom prst="rect">
              <a:avLst/>
            </a:prstGeom>
          </p:spPr>
        </p:pic>
        <p:sp>
          <p:nvSpPr>
            <p:cNvPr id="322" name="文本框 321"/>
            <p:cNvSpPr txBox="1"/>
            <p:nvPr/>
          </p:nvSpPr>
          <p:spPr>
            <a:xfrm>
              <a:off x="1831450" y="1441232"/>
              <a:ext cx="12186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Acquire Infrastructure </a:t>
              </a:r>
            </a:p>
          </p:txBody>
        </p:sp>
      </p:grpSp>
      <p:grpSp>
        <p:nvGrpSpPr>
          <p:cNvPr id="330" name="组合 329"/>
          <p:cNvGrpSpPr/>
          <p:nvPr/>
        </p:nvGrpSpPr>
        <p:grpSpPr>
          <a:xfrm>
            <a:off x="2316525" y="1581959"/>
            <a:ext cx="1202573" cy="799511"/>
            <a:chOff x="2276090" y="1711028"/>
            <a:chExt cx="1202573" cy="799511"/>
          </a:xfrm>
        </p:grpSpPr>
        <p:pic>
          <p:nvPicPr>
            <p:cNvPr id="296" name="图片 295" descr="图标&#10;&#10;描述已自动生成"/>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599692" y="1711028"/>
              <a:ext cx="540000" cy="540000"/>
            </a:xfrm>
            <a:prstGeom prst="rect">
              <a:avLst/>
            </a:prstGeom>
          </p:spPr>
        </p:pic>
        <p:sp>
          <p:nvSpPr>
            <p:cNvPr id="329" name="文本框 328"/>
            <p:cNvSpPr txBox="1"/>
            <p:nvPr/>
          </p:nvSpPr>
          <p:spPr>
            <a:xfrm>
              <a:off x="2276090" y="2295095"/>
              <a:ext cx="120257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Compromise Accounts </a:t>
              </a:r>
            </a:p>
          </p:txBody>
        </p:sp>
      </p:grpSp>
      <p:grpSp>
        <p:nvGrpSpPr>
          <p:cNvPr id="340" name="组合 339"/>
          <p:cNvGrpSpPr/>
          <p:nvPr/>
        </p:nvGrpSpPr>
        <p:grpSpPr>
          <a:xfrm>
            <a:off x="1745050" y="2486799"/>
            <a:ext cx="1428596" cy="812745"/>
            <a:chOff x="1923142" y="2532940"/>
            <a:chExt cx="1428596" cy="812745"/>
          </a:xfrm>
        </p:grpSpPr>
        <p:pic>
          <p:nvPicPr>
            <p:cNvPr id="294" name="图片 293" descr="图片包含 形状&#10;&#10;描述已自动生成"/>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315678" y="2532940"/>
              <a:ext cx="540000" cy="540000"/>
            </a:xfrm>
            <a:prstGeom prst="rect">
              <a:avLst/>
            </a:prstGeom>
          </p:spPr>
        </p:pic>
        <p:sp>
          <p:nvSpPr>
            <p:cNvPr id="336" name="文本框 335"/>
            <p:cNvSpPr txBox="1"/>
            <p:nvPr/>
          </p:nvSpPr>
          <p:spPr>
            <a:xfrm>
              <a:off x="1923142" y="3130241"/>
              <a:ext cx="142859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Compromise Infrastructure </a:t>
              </a:r>
            </a:p>
          </p:txBody>
        </p:sp>
      </p:grpSp>
      <p:grpSp>
        <p:nvGrpSpPr>
          <p:cNvPr id="339" name="组合 338"/>
          <p:cNvGrpSpPr/>
          <p:nvPr/>
        </p:nvGrpSpPr>
        <p:grpSpPr>
          <a:xfrm>
            <a:off x="2304515" y="3448408"/>
            <a:ext cx="1045479" cy="744955"/>
            <a:chOff x="2278343" y="3393703"/>
            <a:chExt cx="1045479" cy="744955"/>
          </a:xfrm>
        </p:grpSpPr>
        <p:pic>
          <p:nvPicPr>
            <p:cNvPr id="298" name="图片 297"/>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535202" y="3393703"/>
              <a:ext cx="540000" cy="540000"/>
            </a:xfrm>
            <a:prstGeom prst="rect">
              <a:avLst/>
            </a:prstGeom>
          </p:spPr>
        </p:pic>
        <p:sp>
          <p:nvSpPr>
            <p:cNvPr id="338" name="文本框 337"/>
            <p:cNvSpPr txBox="1"/>
            <p:nvPr/>
          </p:nvSpPr>
          <p:spPr>
            <a:xfrm>
              <a:off x="2278343" y="3923214"/>
              <a:ext cx="104547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Obtain Capabilities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 y="-1"/>
            <a:ext cx="1728000" cy="594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Credential Access</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5" name="矩形 4"/>
          <p:cNvSpPr/>
          <p:nvPr/>
        </p:nvSpPr>
        <p:spPr>
          <a:xfrm>
            <a:off x="1742671" y="-1"/>
            <a:ext cx="1728000" cy="594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Discovery</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7" name="矩形 6"/>
          <p:cNvSpPr/>
          <p:nvPr/>
        </p:nvSpPr>
        <p:spPr>
          <a:xfrm>
            <a:off x="3485712" y="-1"/>
            <a:ext cx="1728000" cy="59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Lateral Movement</a:t>
            </a:r>
            <a:endParaRPr lang="zh-CN" altLang="en-US" b="1" dirty="0"/>
          </a:p>
        </p:txBody>
      </p:sp>
      <p:sp>
        <p:nvSpPr>
          <p:cNvPr id="9" name="矩形 8"/>
          <p:cNvSpPr/>
          <p:nvPr/>
        </p:nvSpPr>
        <p:spPr>
          <a:xfrm>
            <a:off x="5228753" y="-1"/>
            <a:ext cx="1728000" cy="594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Collection</a:t>
            </a:r>
            <a:endParaRPr lang="zh-CN" altLang="en-US" b="1" dirty="0"/>
          </a:p>
        </p:txBody>
      </p:sp>
      <p:sp>
        <p:nvSpPr>
          <p:cNvPr id="11" name="矩形 10"/>
          <p:cNvSpPr/>
          <p:nvPr/>
        </p:nvSpPr>
        <p:spPr>
          <a:xfrm>
            <a:off x="6971794" y="-1"/>
            <a:ext cx="1728000" cy="594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Command </a:t>
            </a:r>
          </a:p>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and Control</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3" name="矩形 12"/>
          <p:cNvSpPr/>
          <p:nvPr/>
        </p:nvSpPr>
        <p:spPr>
          <a:xfrm>
            <a:off x="8714835" y="-1"/>
            <a:ext cx="1728000" cy="594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5" name="矩形 14"/>
          <p:cNvSpPr/>
          <p:nvPr/>
        </p:nvSpPr>
        <p:spPr>
          <a:xfrm>
            <a:off x="10457876" y="-1"/>
            <a:ext cx="1728000" cy="594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Impact</a:t>
            </a:r>
            <a:endParaRPr lang="zh-CN" altLang="en-US" sz="1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p:txBody>
      </p:sp>
      <p:sp>
        <p:nvSpPr>
          <p:cNvPr id="132" name="矩形 131"/>
          <p:cNvSpPr/>
          <p:nvPr/>
        </p:nvSpPr>
        <p:spPr>
          <a:xfrm>
            <a:off x="0" y="4367541"/>
            <a:ext cx="17280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Brute Force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Credentials from Password Stores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for Credential Access</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Forced Authentication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Modify Authentication Process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Network Sniffing</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Steal Application Access Token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Steal or Forge Kerberos Tickets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Steal Web Session Cookie</a:t>
            </a:r>
          </a:p>
        </p:txBody>
      </p:sp>
      <p:sp>
        <p:nvSpPr>
          <p:cNvPr id="14" name="矩形 13"/>
          <p:cNvSpPr/>
          <p:nvPr/>
        </p:nvSpPr>
        <p:spPr>
          <a:xfrm>
            <a:off x="1744000" y="4367541"/>
            <a:ext cx="1728000" cy="252069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Account Discovery (4)</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Application Window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Browser Bookmark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Cloud Service Dashboard</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Cloud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Domain Trust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File and Directory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Network Service Scanning</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Password Policy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Peripheral Device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Network Connections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Owner/User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Time Discovery</a:t>
            </a:r>
          </a:p>
          <a:p>
            <a:pPr marL="285750" indent="-285750">
              <a:buFont typeface="Wingdings" panose="05000000000000000000" pitchFamily="2" charset="2"/>
              <a:buChar char="l"/>
            </a:pPr>
            <a:r>
              <a:rPr lang="en-US" altLang="zh-CN" sz="8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Virtualization/Sandbox Evasion (3)</a:t>
            </a:r>
          </a:p>
        </p:txBody>
      </p:sp>
      <p:sp>
        <p:nvSpPr>
          <p:cNvPr id="17" name="矩形 16"/>
          <p:cNvSpPr/>
          <p:nvPr/>
        </p:nvSpPr>
        <p:spPr>
          <a:xfrm>
            <a:off x="3488000" y="4367541"/>
            <a:ext cx="1728000" cy="25206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Exploitation of Remote Services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Internal </a:t>
            </a:r>
            <a:r>
              <a:rPr lang="en-US" altLang="zh-CN" sz="1050" b="1" dirty="0" err="1">
                <a:solidFill>
                  <a:schemeClr val="bg1"/>
                </a:solidFill>
                <a:latin typeface="Times New Roman" panose="02020503050405090304" pitchFamily="18" charset="0"/>
                <a:ea typeface="黑体" panose="02010609060101010101" pitchFamily="49" charset="-122"/>
                <a:cs typeface="Times New Roman" panose="02020503050405090304" pitchFamily="18" charset="0"/>
              </a:rPr>
              <a:t>Spearphishing</a:t>
            </a:r>
            <a:endPar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endParaRP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Lateral Tool Transfer</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Remote Service Session Hijacking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Remote Services (6)</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Replication Through Removable Media</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Software Deployment Tools</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Taint Shared Content</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Use Alternate Authentication Material (4)</a:t>
            </a:r>
          </a:p>
        </p:txBody>
      </p:sp>
      <p:sp>
        <p:nvSpPr>
          <p:cNvPr id="19" name="矩形 18"/>
          <p:cNvSpPr/>
          <p:nvPr/>
        </p:nvSpPr>
        <p:spPr>
          <a:xfrm>
            <a:off x="5232000" y="4367541"/>
            <a:ext cx="1728000" cy="2520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Archive Collected Data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Audio Capture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Automated Collection</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Clipboard Data</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Cloud Storage Object</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Information Repositories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Local System</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from Network Shared Drive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Staged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Email Collection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Man in the Browser</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Screen Capture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Video Capture</a:t>
            </a:r>
          </a:p>
        </p:txBody>
      </p:sp>
      <p:sp>
        <p:nvSpPr>
          <p:cNvPr id="21" name="矩形 20"/>
          <p:cNvSpPr/>
          <p:nvPr/>
        </p:nvSpPr>
        <p:spPr>
          <a:xfrm>
            <a:off x="6976000" y="4367541"/>
            <a:ext cx="1728000" cy="25206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Application Layer Protocol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Communication Through Removable Media</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Encoding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Obfuscation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Dynamic Resolution (3)</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Encrypted Channel (2)</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Fallback Channels</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Ingress Tool Transfer</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Multi-Stage Channels</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Non-Standard Port</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Protocol Tunneling</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Proxy (4)</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Remote Access Software</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Traffic Signaling (1)</a:t>
            </a:r>
          </a:p>
          <a:p>
            <a:pPr marL="171450" indent="-171450">
              <a:buFont typeface="Wingdings" panose="05000000000000000000" pitchFamily="2" charset="2"/>
              <a:buChar char="l"/>
            </a:pPr>
            <a:r>
              <a:rPr lang="en-US" altLang="zh-CN" sz="9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Web Service (3)</a:t>
            </a:r>
          </a:p>
        </p:txBody>
      </p:sp>
      <p:sp>
        <p:nvSpPr>
          <p:cNvPr id="23" name="矩形 22"/>
          <p:cNvSpPr/>
          <p:nvPr/>
        </p:nvSpPr>
        <p:spPr>
          <a:xfrm>
            <a:off x="8720000" y="4367541"/>
            <a:ext cx="1728000" cy="25206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Automated Exfiltration</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Alternative Protocol (3)</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C2 Channel</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Other Network Medium (1)</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Physical Medium (1)</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Exfiltration Over Web Service (2)</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Scheduled Transfer</a:t>
            </a:r>
          </a:p>
          <a:p>
            <a:pPr marL="171450" indent="-171450">
              <a:buFont typeface="Wingdings" panose="05000000000000000000" pitchFamily="2" charset="2"/>
              <a:buChar char="l"/>
            </a:pPr>
            <a:r>
              <a:rPr lang="en-US" altLang="zh-CN" sz="105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Transfer Data to Cloud Account</a:t>
            </a:r>
          </a:p>
        </p:txBody>
      </p:sp>
      <p:sp>
        <p:nvSpPr>
          <p:cNvPr id="25" name="矩形 24"/>
          <p:cNvSpPr/>
          <p:nvPr/>
        </p:nvSpPr>
        <p:spPr>
          <a:xfrm>
            <a:off x="10464000" y="4367541"/>
            <a:ext cx="1728000" cy="252069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Destruction</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Data Manipulation (3)</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Defacement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Disk Wipe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Endpoint Denial of Service (4)</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Firmware Corruption</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Inhibit System Recovery</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Network Denial of Service (2)</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Resource Hijacking</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Service Stop</a:t>
            </a:r>
          </a:p>
          <a:p>
            <a:pPr marL="171450" indent="-171450">
              <a:buFont typeface="Wingdings" panose="05000000000000000000" pitchFamily="2" charset="2"/>
              <a:buChar char="l"/>
            </a:pPr>
            <a:r>
              <a:rPr lang="en-US" altLang="zh-CN" sz="1100" b="1" dirty="0">
                <a:solidFill>
                  <a:schemeClr val="bg1"/>
                </a:solidFill>
                <a:latin typeface="Times New Roman" panose="02020503050405090304" pitchFamily="18" charset="0"/>
                <a:ea typeface="黑体" panose="02010609060101010101" pitchFamily="49" charset="-122"/>
                <a:cs typeface="Times New Roman" panose="02020503050405090304" pitchFamily="18" charset="0"/>
              </a:rPr>
              <a:t>System Shutdown/Reboot</a:t>
            </a:r>
          </a:p>
        </p:txBody>
      </p:sp>
      <p:cxnSp>
        <p:nvCxnSpPr>
          <p:cNvPr id="40" name="直接连接符 39"/>
          <p:cNvCxnSpPr/>
          <p:nvPr/>
        </p:nvCxnSpPr>
        <p:spPr>
          <a:xfrm>
            <a:off x="1727630" y="5895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470671" y="589538"/>
            <a:ext cx="0" cy="375269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213712" y="589538"/>
            <a:ext cx="0" cy="375269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56753" y="589538"/>
            <a:ext cx="0" cy="375269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99794" y="589538"/>
            <a:ext cx="0" cy="37526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461345" y="589538"/>
            <a:ext cx="0" cy="37526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0503213" y="722065"/>
            <a:ext cx="888385" cy="882594"/>
            <a:chOff x="10431110" y="721626"/>
            <a:chExt cx="888385" cy="882594"/>
          </a:xfrm>
        </p:grpSpPr>
        <p:pic>
          <p:nvPicPr>
            <p:cNvPr id="47" name="图片 46"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5303" y="721626"/>
              <a:ext cx="540000" cy="540000"/>
            </a:xfrm>
            <a:prstGeom prst="rect">
              <a:avLst/>
            </a:prstGeom>
          </p:spPr>
        </p:pic>
        <p:sp>
          <p:nvSpPr>
            <p:cNvPr id="48" name="文本框 47"/>
            <p:cNvSpPr txBox="1"/>
            <p:nvPr/>
          </p:nvSpPr>
          <p:spPr>
            <a:xfrm>
              <a:off x="10431110" y="1265666"/>
              <a:ext cx="888385"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Account Access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Removal</a:t>
              </a:r>
            </a:p>
          </p:txBody>
        </p:sp>
      </p:grpSp>
      <p:grpSp>
        <p:nvGrpSpPr>
          <p:cNvPr id="49" name="组合 48"/>
          <p:cNvGrpSpPr/>
          <p:nvPr/>
        </p:nvGrpSpPr>
        <p:grpSpPr>
          <a:xfrm>
            <a:off x="11113439" y="1340864"/>
            <a:ext cx="1148071" cy="704885"/>
            <a:chOff x="11022101" y="1179885"/>
            <a:chExt cx="1148071" cy="704885"/>
          </a:xfrm>
        </p:grpSpPr>
        <p:pic>
          <p:nvPicPr>
            <p:cNvPr id="50" name="图片 49" descr="图标&#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4685" y="1179885"/>
              <a:ext cx="540000" cy="540000"/>
            </a:xfrm>
            <a:prstGeom prst="rect">
              <a:avLst/>
            </a:prstGeom>
          </p:spPr>
        </p:pic>
        <p:sp>
          <p:nvSpPr>
            <p:cNvPr id="51" name="文本框 50"/>
            <p:cNvSpPr txBox="1"/>
            <p:nvPr/>
          </p:nvSpPr>
          <p:spPr>
            <a:xfrm>
              <a:off x="11022101" y="1669326"/>
              <a:ext cx="114807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Firmware Corruption</a:t>
              </a:r>
            </a:p>
          </p:txBody>
        </p:sp>
      </p:grpSp>
      <p:grpSp>
        <p:nvGrpSpPr>
          <p:cNvPr id="52" name="组合 51"/>
          <p:cNvGrpSpPr/>
          <p:nvPr/>
        </p:nvGrpSpPr>
        <p:grpSpPr>
          <a:xfrm>
            <a:off x="10579642" y="2045676"/>
            <a:ext cx="728084" cy="730292"/>
            <a:chOff x="10360350" y="1943379"/>
            <a:chExt cx="728084" cy="730292"/>
          </a:xfrm>
        </p:grpSpPr>
        <p:pic>
          <p:nvPicPr>
            <p:cNvPr id="53" name="图片 52" descr="停止标志&#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9931" y="1943379"/>
              <a:ext cx="540000" cy="540000"/>
            </a:xfrm>
            <a:prstGeom prst="rect">
              <a:avLst/>
            </a:prstGeom>
          </p:spPr>
        </p:pic>
        <p:sp>
          <p:nvSpPr>
            <p:cNvPr id="54" name="文本框 53"/>
            <p:cNvSpPr txBox="1"/>
            <p:nvPr/>
          </p:nvSpPr>
          <p:spPr>
            <a:xfrm>
              <a:off x="10360350" y="2458227"/>
              <a:ext cx="72808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Service Stop</a:t>
              </a:r>
            </a:p>
          </p:txBody>
        </p:sp>
      </p:grpSp>
      <p:grpSp>
        <p:nvGrpSpPr>
          <p:cNvPr id="55" name="组合 54"/>
          <p:cNvGrpSpPr/>
          <p:nvPr/>
        </p:nvGrpSpPr>
        <p:grpSpPr>
          <a:xfrm>
            <a:off x="11252013" y="2509848"/>
            <a:ext cx="901209" cy="875689"/>
            <a:chOff x="11093253" y="2555844"/>
            <a:chExt cx="901209" cy="875689"/>
          </a:xfrm>
        </p:grpSpPr>
        <p:pic>
          <p:nvPicPr>
            <p:cNvPr id="56" name="图片 55" descr="图标&#10;&#10;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3858" y="2555844"/>
              <a:ext cx="540000" cy="540000"/>
            </a:xfrm>
            <a:prstGeom prst="rect">
              <a:avLst/>
            </a:prstGeom>
          </p:spPr>
        </p:pic>
        <p:sp>
          <p:nvSpPr>
            <p:cNvPr id="57" name="文本框 56"/>
            <p:cNvSpPr txBox="1"/>
            <p:nvPr/>
          </p:nvSpPr>
          <p:spPr>
            <a:xfrm>
              <a:off x="11093253" y="3092979"/>
              <a:ext cx="901209"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Network Denial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of Service</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58" name="组合 57"/>
          <p:cNvGrpSpPr/>
          <p:nvPr/>
        </p:nvGrpSpPr>
        <p:grpSpPr>
          <a:xfrm>
            <a:off x="10579642" y="3226433"/>
            <a:ext cx="998991" cy="855600"/>
            <a:chOff x="10210558" y="3046691"/>
            <a:chExt cx="998991" cy="855600"/>
          </a:xfrm>
        </p:grpSpPr>
        <p:pic>
          <p:nvPicPr>
            <p:cNvPr id="59" name="图片 58" descr="图标&#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3537" y="3046691"/>
              <a:ext cx="540000" cy="540000"/>
            </a:xfrm>
            <a:prstGeom prst="rect">
              <a:avLst/>
            </a:prstGeom>
          </p:spPr>
        </p:pic>
        <p:sp>
          <p:nvSpPr>
            <p:cNvPr id="60" name="文本框 59"/>
            <p:cNvSpPr txBox="1"/>
            <p:nvPr/>
          </p:nvSpPr>
          <p:spPr>
            <a:xfrm>
              <a:off x="10210558" y="3563737"/>
              <a:ext cx="998991"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System Shutdown/</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Reboot</a:t>
              </a:r>
            </a:p>
          </p:txBody>
        </p:sp>
      </p:grpSp>
      <p:grpSp>
        <p:nvGrpSpPr>
          <p:cNvPr id="61" name="组合 60"/>
          <p:cNvGrpSpPr/>
          <p:nvPr/>
        </p:nvGrpSpPr>
        <p:grpSpPr>
          <a:xfrm>
            <a:off x="9430483" y="1627484"/>
            <a:ext cx="1072730" cy="882364"/>
            <a:chOff x="9036371" y="1787430"/>
            <a:chExt cx="1072730" cy="882364"/>
          </a:xfrm>
        </p:grpSpPr>
        <p:pic>
          <p:nvPicPr>
            <p:cNvPr id="62" name="图片 61" descr="图标&#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66000" y="1787430"/>
              <a:ext cx="540000" cy="540000"/>
            </a:xfrm>
            <a:prstGeom prst="rect">
              <a:avLst/>
            </a:prstGeom>
          </p:spPr>
        </p:pic>
        <p:sp>
          <p:nvSpPr>
            <p:cNvPr id="63" name="文本框 62"/>
            <p:cNvSpPr txBox="1"/>
            <p:nvPr/>
          </p:nvSpPr>
          <p:spPr>
            <a:xfrm>
              <a:off x="9036371" y="2331240"/>
              <a:ext cx="1072730"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Alternative Protocol</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64" name="组合 63"/>
          <p:cNvGrpSpPr/>
          <p:nvPr/>
        </p:nvGrpSpPr>
        <p:grpSpPr>
          <a:xfrm>
            <a:off x="8746263" y="906199"/>
            <a:ext cx="970137" cy="874221"/>
            <a:chOff x="8208703" y="1059009"/>
            <a:chExt cx="970137" cy="874221"/>
          </a:xfrm>
        </p:grpSpPr>
        <p:pic>
          <p:nvPicPr>
            <p:cNvPr id="65" name="图片 64" descr="图标&#10;&#10;描述已自动生成"/>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30318" y="1059009"/>
              <a:ext cx="540000" cy="540000"/>
            </a:xfrm>
            <a:prstGeom prst="rect">
              <a:avLst/>
            </a:prstGeom>
          </p:spPr>
        </p:pic>
        <p:sp>
          <p:nvSpPr>
            <p:cNvPr id="66" name="文本框 65"/>
            <p:cNvSpPr txBox="1"/>
            <p:nvPr/>
          </p:nvSpPr>
          <p:spPr>
            <a:xfrm>
              <a:off x="8208703" y="1594676"/>
              <a:ext cx="97013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Physical Medium</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67" name="组合 66"/>
          <p:cNvGrpSpPr/>
          <p:nvPr/>
        </p:nvGrpSpPr>
        <p:grpSpPr>
          <a:xfrm>
            <a:off x="8812211" y="2343071"/>
            <a:ext cx="970137" cy="789815"/>
            <a:chOff x="8274651" y="2505693"/>
            <a:chExt cx="970137" cy="789815"/>
          </a:xfrm>
        </p:grpSpPr>
        <p:pic>
          <p:nvPicPr>
            <p:cNvPr id="68" name="图片 67" descr="图标&#10;&#10;描述已自动生成"/>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40086" y="2505693"/>
              <a:ext cx="540000" cy="540000"/>
            </a:xfrm>
            <a:prstGeom prst="rect">
              <a:avLst/>
            </a:prstGeom>
          </p:spPr>
        </p:pic>
        <p:sp>
          <p:nvSpPr>
            <p:cNvPr id="69" name="文本框 68"/>
            <p:cNvSpPr txBox="1"/>
            <p:nvPr/>
          </p:nvSpPr>
          <p:spPr>
            <a:xfrm>
              <a:off x="8274651" y="2956954"/>
              <a:ext cx="97013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Physical Medium</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0" name="组合 69"/>
          <p:cNvGrpSpPr/>
          <p:nvPr/>
        </p:nvGrpSpPr>
        <p:grpSpPr>
          <a:xfrm>
            <a:off x="9222968" y="3168579"/>
            <a:ext cx="1247457" cy="846429"/>
            <a:chOff x="8921772" y="3262966"/>
            <a:chExt cx="1247457" cy="846429"/>
          </a:xfrm>
        </p:grpSpPr>
        <p:pic>
          <p:nvPicPr>
            <p:cNvPr id="71" name="图片 70" descr="图标&#10;&#10;描述已自动生成"/>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64301" y="3262966"/>
              <a:ext cx="540000" cy="540000"/>
            </a:xfrm>
            <a:prstGeom prst="rect">
              <a:avLst/>
            </a:prstGeom>
          </p:spPr>
        </p:pic>
        <p:sp>
          <p:nvSpPr>
            <p:cNvPr id="72" name="文本框 71"/>
            <p:cNvSpPr txBox="1"/>
            <p:nvPr/>
          </p:nvSpPr>
          <p:spPr>
            <a:xfrm>
              <a:off x="8921772" y="3770841"/>
              <a:ext cx="124745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Exfiltration Over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Other Network Medium</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3" name="组合 72"/>
          <p:cNvGrpSpPr/>
          <p:nvPr/>
        </p:nvGrpSpPr>
        <p:grpSpPr>
          <a:xfrm>
            <a:off x="7104192" y="828450"/>
            <a:ext cx="540000" cy="710175"/>
            <a:chOff x="6332115" y="891464"/>
            <a:chExt cx="540000" cy="710175"/>
          </a:xfrm>
        </p:grpSpPr>
        <p:pic>
          <p:nvPicPr>
            <p:cNvPr id="74" name="图片 73" descr="图片包含 形状&#10;&#10;描述已自动生成"/>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32115" y="891464"/>
              <a:ext cx="540000" cy="540000"/>
            </a:xfrm>
            <a:prstGeom prst="rect">
              <a:avLst/>
            </a:prstGeom>
          </p:spPr>
        </p:pic>
        <p:sp>
          <p:nvSpPr>
            <p:cNvPr id="75" name="文本框 74"/>
            <p:cNvSpPr txBox="1"/>
            <p:nvPr/>
          </p:nvSpPr>
          <p:spPr>
            <a:xfrm>
              <a:off x="6387199" y="1386195"/>
              <a:ext cx="44595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Proxy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6" name="组合 75"/>
          <p:cNvGrpSpPr/>
          <p:nvPr/>
        </p:nvGrpSpPr>
        <p:grpSpPr>
          <a:xfrm>
            <a:off x="7133435" y="3272889"/>
            <a:ext cx="930063" cy="705433"/>
            <a:chOff x="6928985" y="3485630"/>
            <a:chExt cx="930063" cy="705433"/>
          </a:xfrm>
        </p:grpSpPr>
        <p:pic>
          <p:nvPicPr>
            <p:cNvPr id="77" name="图片 76" descr="图标&#10;&#10;描述已自动生成"/>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13993" y="3485630"/>
              <a:ext cx="540000" cy="540000"/>
            </a:xfrm>
            <a:prstGeom prst="rect">
              <a:avLst/>
            </a:prstGeom>
          </p:spPr>
        </p:pic>
        <p:sp>
          <p:nvSpPr>
            <p:cNvPr id="78" name="文本框 77"/>
            <p:cNvSpPr txBox="1"/>
            <p:nvPr/>
          </p:nvSpPr>
          <p:spPr>
            <a:xfrm>
              <a:off x="6928985" y="3975619"/>
              <a:ext cx="93006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Traffic Signaling</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79" name="组合 78"/>
          <p:cNvGrpSpPr/>
          <p:nvPr/>
        </p:nvGrpSpPr>
        <p:grpSpPr>
          <a:xfrm>
            <a:off x="7830727" y="2668246"/>
            <a:ext cx="838691" cy="657249"/>
            <a:chOff x="7047627" y="2671320"/>
            <a:chExt cx="838691" cy="657249"/>
          </a:xfrm>
        </p:grpSpPr>
        <p:pic>
          <p:nvPicPr>
            <p:cNvPr id="80" name="图片 79" descr="图片包含 形状&#10;&#10;描述已自动生成"/>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73628" y="2671320"/>
              <a:ext cx="540000" cy="540000"/>
            </a:xfrm>
            <a:prstGeom prst="rect">
              <a:avLst/>
            </a:prstGeom>
          </p:spPr>
        </p:pic>
        <p:sp>
          <p:nvSpPr>
            <p:cNvPr id="81" name="文本框 80"/>
            <p:cNvSpPr txBox="1"/>
            <p:nvPr/>
          </p:nvSpPr>
          <p:spPr>
            <a:xfrm>
              <a:off x="7047627" y="3113125"/>
              <a:ext cx="83869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Data Encoding</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82" name="组合 81"/>
          <p:cNvGrpSpPr/>
          <p:nvPr/>
        </p:nvGrpSpPr>
        <p:grpSpPr>
          <a:xfrm>
            <a:off x="7027439" y="1948237"/>
            <a:ext cx="1011815" cy="894426"/>
            <a:chOff x="6470356" y="1992210"/>
            <a:chExt cx="1011815" cy="894426"/>
          </a:xfrm>
        </p:grpSpPr>
        <p:pic>
          <p:nvPicPr>
            <p:cNvPr id="83" name="图片 82" descr="图标&#10;&#10;描述已自动生成"/>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35185" y="1992210"/>
              <a:ext cx="540000" cy="540000"/>
            </a:xfrm>
            <a:prstGeom prst="rect">
              <a:avLst/>
            </a:prstGeom>
          </p:spPr>
        </p:pic>
        <p:sp>
          <p:nvSpPr>
            <p:cNvPr id="84" name="文本框 83"/>
            <p:cNvSpPr txBox="1"/>
            <p:nvPr/>
          </p:nvSpPr>
          <p:spPr>
            <a:xfrm>
              <a:off x="6470356" y="2548082"/>
              <a:ext cx="1011815"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Application Layer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Protocol</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85" name="组合 84"/>
          <p:cNvGrpSpPr/>
          <p:nvPr/>
        </p:nvGrpSpPr>
        <p:grpSpPr>
          <a:xfrm>
            <a:off x="7702387" y="1065509"/>
            <a:ext cx="1043876" cy="752713"/>
            <a:chOff x="7074893" y="1031107"/>
            <a:chExt cx="1043876" cy="752713"/>
          </a:xfrm>
        </p:grpSpPr>
        <p:pic>
          <p:nvPicPr>
            <p:cNvPr id="86" name="图片 85" descr="图标&#10;&#10;描述已自动生成"/>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75745" y="1031107"/>
              <a:ext cx="540000" cy="540000"/>
            </a:xfrm>
            <a:prstGeom prst="rect">
              <a:avLst/>
            </a:prstGeom>
          </p:spPr>
        </p:pic>
        <p:sp>
          <p:nvSpPr>
            <p:cNvPr id="87" name="文本框 86"/>
            <p:cNvSpPr txBox="1"/>
            <p:nvPr/>
          </p:nvSpPr>
          <p:spPr>
            <a:xfrm>
              <a:off x="7074893" y="1568376"/>
              <a:ext cx="1043876"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Encrypted Channel</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88" name="组合 87"/>
          <p:cNvGrpSpPr/>
          <p:nvPr/>
        </p:nvGrpSpPr>
        <p:grpSpPr>
          <a:xfrm>
            <a:off x="5252033" y="828450"/>
            <a:ext cx="1244251" cy="725885"/>
            <a:chOff x="4677437" y="3345248"/>
            <a:chExt cx="1244251" cy="725885"/>
          </a:xfrm>
        </p:grpSpPr>
        <p:pic>
          <p:nvPicPr>
            <p:cNvPr id="89" name="图片 88" descr="图标&#10;&#10;描述已自动生成"/>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037004" y="3345248"/>
              <a:ext cx="540000" cy="540000"/>
            </a:xfrm>
            <a:prstGeom prst="rect">
              <a:avLst/>
            </a:prstGeom>
          </p:spPr>
        </p:pic>
        <p:sp>
          <p:nvSpPr>
            <p:cNvPr id="90" name="文本框 89"/>
            <p:cNvSpPr txBox="1"/>
            <p:nvPr/>
          </p:nvSpPr>
          <p:spPr>
            <a:xfrm>
              <a:off x="4677437" y="3855689"/>
              <a:ext cx="124425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Data from Local System</a:t>
              </a:r>
            </a:p>
          </p:txBody>
        </p:sp>
      </p:grpSp>
      <p:grpSp>
        <p:nvGrpSpPr>
          <p:cNvPr id="91" name="组合 90"/>
          <p:cNvGrpSpPr/>
          <p:nvPr/>
        </p:nvGrpSpPr>
        <p:grpSpPr>
          <a:xfrm>
            <a:off x="6059297" y="1534959"/>
            <a:ext cx="917239" cy="706691"/>
            <a:chOff x="5005232" y="1313481"/>
            <a:chExt cx="917239" cy="706691"/>
          </a:xfrm>
        </p:grpSpPr>
        <p:pic>
          <p:nvPicPr>
            <p:cNvPr id="92" name="图片 91" descr="图标&#10;&#10;描述已自动生成"/>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78619" y="1313481"/>
              <a:ext cx="540000" cy="540000"/>
            </a:xfrm>
            <a:prstGeom prst="rect">
              <a:avLst/>
            </a:prstGeom>
          </p:spPr>
        </p:pic>
        <p:sp>
          <p:nvSpPr>
            <p:cNvPr id="93" name="文本框 92"/>
            <p:cNvSpPr txBox="1"/>
            <p:nvPr/>
          </p:nvSpPr>
          <p:spPr>
            <a:xfrm>
              <a:off x="5005232" y="1804728"/>
              <a:ext cx="91723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Email Collection</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94" name="组合 93"/>
          <p:cNvGrpSpPr/>
          <p:nvPr/>
        </p:nvGrpSpPr>
        <p:grpSpPr>
          <a:xfrm>
            <a:off x="5181534" y="2118534"/>
            <a:ext cx="1285929" cy="861333"/>
            <a:chOff x="4015671" y="1843704"/>
            <a:chExt cx="1285929" cy="861333"/>
          </a:xfrm>
        </p:grpSpPr>
        <p:pic>
          <p:nvPicPr>
            <p:cNvPr id="95" name="图片 94" descr="图标&#10;&#10;描述已自动生成"/>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62092" y="1843704"/>
              <a:ext cx="540000" cy="540000"/>
            </a:xfrm>
            <a:prstGeom prst="rect">
              <a:avLst/>
            </a:prstGeom>
          </p:spPr>
        </p:pic>
        <p:sp>
          <p:nvSpPr>
            <p:cNvPr id="96" name="文本框 95"/>
            <p:cNvSpPr txBox="1"/>
            <p:nvPr/>
          </p:nvSpPr>
          <p:spPr>
            <a:xfrm>
              <a:off x="4015671" y="2366483"/>
              <a:ext cx="1285929"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Data from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Information Repositories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97" name="组合 96"/>
          <p:cNvGrpSpPr/>
          <p:nvPr/>
        </p:nvGrpSpPr>
        <p:grpSpPr>
          <a:xfrm>
            <a:off x="5827360" y="2974718"/>
            <a:ext cx="1200970" cy="759254"/>
            <a:chOff x="5027619" y="2669849"/>
            <a:chExt cx="1200970" cy="759254"/>
          </a:xfrm>
        </p:grpSpPr>
        <p:pic>
          <p:nvPicPr>
            <p:cNvPr id="98" name="图片 97" descr="图标&#10;&#10;描述已自动生成"/>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99482" y="2669849"/>
              <a:ext cx="540000" cy="540000"/>
            </a:xfrm>
            <a:prstGeom prst="rect">
              <a:avLst/>
            </a:prstGeom>
          </p:spPr>
        </p:pic>
        <p:sp>
          <p:nvSpPr>
            <p:cNvPr id="99" name="文本框 98"/>
            <p:cNvSpPr txBox="1"/>
            <p:nvPr/>
          </p:nvSpPr>
          <p:spPr>
            <a:xfrm>
              <a:off x="5027619" y="3213659"/>
              <a:ext cx="1200970"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Archive Collected Data</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00" name="组合 99"/>
          <p:cNvGrpSpPr/>
          <p:nvPr/>
        </p:nvGrpSpPr>
        <p:grpSpPr>
          <a:xfrm>
            <a:off x="5324719" y="3367001"/>
            <a:ext cx="821059" cy="825223"/>
            <a:chOff x="4269152" y="3294278"/>
            <a:chExt cx="821059" cy="825223"/>
          </a:xfrm>
        </p:grpSpPr>
        <p:pic>
          <p:nvPicPr>
            <p:cNvPr id="101" name="图片 100" descr="图标&#10;&#10;描述已自动生成"/>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330374" y="3294278"/>
              <a:ext cx="540000" cy="540000"/>
            </a:xfrm>
            <a:prstGeom prst="rect">
              <a:avLst/>
            </a:prstGeom>
          </p:spPr>
        </p:pic>
        <p:sp>
          <p:nvSpPr>
            <p:cNvPr id="102" name="文本框 101"/>
            <p:cNvSpPr txBox="1"/>
            <p:nvPr/>
          </p:nvSpPr>
          <p:spPr>
            <a:xfrm>
              <a:off x="4269152" y="3904057"/>
              <a:ext cx="82105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Input Capture</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03" name="组合 102"/>
          <p:cNvGrpSpPr/>
          <p:nvPr/>
        </p:nvGrpSpPr>
        <p:grpSpPr>
          <a:xfrm>
            <a:off x="3820836" y="1590673"/>
            <a:ext cx="901209" cy="752398"/>
            <a:chOff x="2475402" y="1697524"/>
            <a:chExt cx="901209" cy="752398"/>
          </a:xfrm>
        </p:grpSpPr>
        <p:pic>
          <p:nvPicPr>
            <p:cNvPr id="104" name="图片 103" descr="图片包含 游戏机, 盘子, 钟表, 画&#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661985" y="1697524"/>
              <a:ext cx="540000" cy="540000"/>
            </a:xfrm>
            <a:prstGeom prst="rect">
              <a:avLst/>
            </a:prstGeom>
          </p:spPr>
        </p:pic>
        <p:sp>
          <p:nvSpPr>
            <p:cNvPr id="105" name="文本框 104"/>
            <p:cNvSpPr txBox="1"/>
            <p:nvPr/>
          </p:nvSpPr>
          <p:spPr>
            <a:xfrm>
              <a:off x="2475402" y="2234478"/>
              <a:ext cx="90120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Remote Services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06" name="组合 105"/>
          <p:cNvGrpSpPr/>
          <p:nvPr/>
        </p:nvGrpSpPr>
        <p:grpSpPr>
          <a:xfrm>
            <a:off x="3734837" y="2455421"/>
            <a:ext cx="1127232" cy="923737"/>
            <a:chOff x="2419311" y="2607414"/>
            <a:chExt cx="1127232" cy="923737"/>
          </a:xfrm>
        </p:grpSpPr>
        <p:pic>
          <p:nvPicPr>
            <p:cNvPr id="107" name="图片 106" descr="图标&#10;&#10;描述已自动生成"/>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722545" y="2607414"/>
              <a:ext cx="540000" cy="540000"/>
            </a:xfrm>
            <a:prstGeom prst="rect">
              <a:avLst/>
            </a:prstGeom>
          </p:spPr>
        </p:pic>
        <p:sp>
          <p:nvSpPr>
            <p:cNvPr id="108" name="文本框 107"/>
            <p:cNvSpPr txBox="1"/>
            <p:nvPr/>
          </p:nvSpPr>
          <p:spPr>
            <a:xfrm>
              <a:off x="2419311" y="3192597"/>
              <a:ext cx="1127232"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Replication Through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Removable Media</a:t>
              </a:r>
            </a:p>
          </p:txBody>
        </p:sp>
      </p:grpSp>
      <p:grpSp>
        <p:nvGrpSpPr>
          <p:cNvPr id="109" name="组合 108"/>
          <p:cNvGrpSpPr/>
          <p:nvPr/>
        </p:nvGrpSpPr>
        <p:grpSpPr>
          <a:xfrm>
            <a:off x="3726031" y="711966"/>
            <a:ext cx="1146468" cy="784747"/>
            <a:chOff x="2411957" y="713505"/>
            <a:chExt cx="1146468" cy="784747"/>
          </a:xfrm>
        </p:grpSpPr>
        <p:pic>
          <p:nvPicPr>
            <p:cNvPr id="110" name="图片 109" descr="图标&#10;&#10;描述已自动生成"/>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678122" y="713505"/>
              <a:ext cx="588600" cy="540000"/>
            </a:xfrm>
            <a:prstGeom prst="rect">
              <a:avLst/>
            </a:prstGeom>
          </p:spPr>
        </p:pic>
        <p:sp>
          <p:nvSpPr>
            <p:cNvPr id="111" name="文本框 110"/>
            <p:cNvSpPr txBox="1"/>
            <p:nvPr/>
          </p:nvSpPr>
          <p:spPr>
            <a:xfrm>
              <a:off x="2411957" y="1282808"/>
              <a:ext cx="1146468"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Lateral Tool Transfer</a:t>
              </a:r>
            </a:p>
          </p:txBody>
        </p:sp>
      </p:grpSp>
      <p:grpSp>
        <p:nvGrpSpPr>
          <p:cNvPr id="112" name="组合 111"/>
          <p:cNvGrpSpPr/>
          <p:nvPr/>
        </p:nvGrpSpPr>
        <p:grpSpPr>
          <a:xfrm>
            <a:off x="3554608" y="3417660"/>
            <a:ext cx="1667444" cy="750229"/>
            <a:chOff x="2215354" y="3428626"/>
            <a:chExt cx="1667444" cy="750229"/>
          </a:xfrm>
        </p:grpSpPr>
        <p:pic>
          <p:nvPicPr>
            <p:cNvPr id="113" name="图片 112" descr="图标&#10;&#10;描述已自动生成"/>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693345" y="3428626"/>
              <a:ext cx="540000" cy="540000"/>
            </a:xfrm>
            <a:prstGeom prst="rect">
              <a:avLst/>
            </a:prstGeom>
          </p:spPr>
        </p:pic>
        <p:sp>
          <p:nvSpPr>
            <p:cNvPr id="114" name="文本框 113"/>
            <p:cNvSpPr txBox="1"/>
            <p:nvPr/>
          </p:nvSpPr>
          <p:spPr>
            <a:xfrm>
              <a:off x="2215354" y="3963411"/>
              <a:ext cx="1667444"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Remote Service Session Hijacking</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15" name="组合 114"/>
          <p:cNvGrpSpPr/>
          <p:nvPr/>
        </p:nvGrpSpPr>
        <p:grpSpPr>
          <a:xfrm>
            <a:off x="1714219" y="776441"/>
            <a:ext cx="1005403" cy="763757"/>
            <a:chOff x="24504" y="858951"/>
            <a:chExt cx="1005403" cy="763757"/>
          </a:xfrm>
        </p:grpSpPr>
        <p:pic>
          <p:nvPicPr>
            <p:cNvPr id="116" name="图片 115" descr="图标&#10;&#10;描述已自动生成"/>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52059" y="858951"/>
              <a:ext cx="540000" cy="540000"/>
            </a:xfrm>
            <a:prstGeom prst="rect">
              <a:avLst/>
            </a:prstGeom>
          </p:spPr>
        </p:pic>
        <p:sp>
          <p:nvSpPr>
            <p:cNvPr id="117" name="文本框 116"/>
            <p:cNvSpPr txBox="1"/>
            <p:nvPr/>
          </p:nvSpPr>
          <p:spPr>
            <a:xfrm>
              <a:off x="24504" y="1407264"/>
              <a:ext cx="1005403"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Account Discovery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19" name="组合 118"/>
          <p:cNvGrpSpPr/>
          <p:nvPr/>
        </p:nvGrpSpPr>
        <p:grpSpPr>
          <a:xfrm>
            <a:off x="2304564" y="1130339"/>
            <a:ext cx="1253869" cy="704543"/>
            <a:chOff x="922877" y="1342450"/>
            <a:chExt cx="1253869" cy="704543"/>
          </a:xfrm>
        </p:grpSpPr>
        <p:pic>
          <p:nvPicPr>
            <p:cNvPr id="121" name="图片 120" descr="图片包含 游戏机&#10;&#10;描述已自动生成"/>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277726" y="1342450"/>
              <a:ext cx="540000" cy="540000"/>
            </a:xfrm>
            <a:prstGeom prst="rect">
              <a:avLst/>
            </a:prstGeom>
          </p:spPr>
        </p:pic>
        <p:sp>
          <p:nvSpPr>
            <p:cNvPr id="123" name="文本框 122"/>
            <p:cNvSpPr txBox="1"/>
            <p:nvPr/>
          </p:nvSpPr>
          <p:spPr>
            <a:xfrm>
              <a:off x="922877" y="1831549"/>
              <a:ext cx="1253869"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Cloud Service Discovery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25" name="组合 124"/>
          <p:cNvGrpSpPr/>
          <p:nvPr/>
        </p:nvGrpSpPr>
        <p:grpSpPr>
          <a:xfrm>
            <a:off x="1779010" y="3089651"/>
            <a:ext cx="1503938" cy="780949"/>
            <a:chOff x="117690" y="3368816"/>
            <a:chExt cx="1503938" cy="780949"/>
          </a:xfrm>
        </p:grpSpPr>
        <p:pic>
          <p:nvPicPr>
            <p:cNvPr id="127" name="图片 126" descr="图片包含 桌子, 标志, 游戏机&#10;&#10;描述已自动生成"/>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559948" y="3368816"/>
              <a:ext cx="540000" cy="540000"/>
            </a:xfrm>
            <a:prstGeom prst="rect">
              <a:avLst/>
            </a:prstGeom>
          </p:spPr>
        </p:pic>
        <p:sp>
          <p:nvSpPr>
            <p:cNvPr id="128" name="文本框 127"/>
            <p:cNvSpPr txBox="1"/>
            <p:nvPr/>
          </p:nvSpPr>
          <p:spPr>
            <a:xfrm>
              <a:off x="117690" y="3934321"/>
              <a:ext cx="1503938"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Browser Bookmark Discovery</a:t>
              </a:r>
            </a:p>
          </p:txBody>
        </p:sp>
      </p:grpSp>
      <p:grpSp>
        <p:nvGrpSpPr>
          <p:cNvPr id="129" name="组合 128"/>
          <p:cNvGrpSpPr/>
          <p:nvPr/>
        </p:nvGrpSpPr>
        <p:grpSpPr>
          <a:xfrm>
            <a:off x="2477021" y="2284932"/>
            <a:ext cx="1026243" cy="868974"/>
            <a:chOff x="988932" y="2348977"/>
            <a:chExt cx="1026243" cy="868974"/>
          </a:xfrm>
        </p:grpSpPr>
        <p:pic>
          <p:nvPicPr>
            <p:cNvPr id="130" name="图片 129" descr="图标&#10;&#10;描述已自动生成"/>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82292" y="2348977"/>
              <a:ext cx="540000" cy="540000"/>
            </a:xfrm>
            <a:prstGeom prst="rect">
              <a:avLst/>
            </a:prstGeom>
          </p:spPr>
        </p:pic>
        <p:sp>
          <p:nvSpPr>
            <p:cNvPr id="131" name="文本框 130"/>
            <p:cNvSpPr txBox="1"/>
            <p:nvPr/>
          </p:nvSpPr>
          <p:spPr>
            <a:xfrm>
              <a:off x="988932" y="2879397"/>
              <a:ext cx="102624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Permission Groups</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Discovery</a:t>
              </a:r>
            </a:p>
          </p:txBody>
        </p:sp>
      </p:grpSp>
      <p:grpSp>
        <p:nvGrpSpPr>
          <p:cNvPr id="133" name="组合 132"/>
          <p:cNvGrpSpPr/>
          <p:nvPr/>
        </p:nvGrpSpPr>
        <p:grpSpPr>
          <a:xfrm>
            <a:off x="1734416" y="1894777"/>
            <a:ext cx="1032655" cy="763757"/>
            <a:chOff x="73302" y="2133435"/>
            <a:chExt cx="1032655" cy="763757"/>
          </a:xfrm>
        </p:grpSpPr>
        <p:pic>
          <p:nvPicPr>
            <p:cNvPr id="135" name="图片 134" descr="图片包含 游戏机, 钟表, 日落, 人们&#10;&#10;描述已自动生成"/>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325049" y="2133435"/>
              <a:ext cx="540000" cy="540000"/>
            </a:xfrm>
            <a:prstGeom prst="rect">
              <a:avLst/>
            </a:prstGeom>
          </p:spPr>
        </p:pic>
        <p:sp>
          <p:nvSpPr>
            <p:cNvPr id="136" name="文本框 135"/>
            <p:cNvSpPr txBox="1"/>
            <p:nvPr/>
          </p:nvSpPr>
          <p:spPr>
            <a:xfrm>
              <a:off x="73302" y="2681748"/>
              <a:ext cx="103265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Software Discovery</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37" name="组合 136"/>
          <p:cNvGrpSpPr/>
          <p:nvPr/>
        </p:nvGrpSpPr>
        <p:grpSpPr>
          <a:xfrm>
            <a:off x="675533" y="802166"/>
            <a:ext cx="939681" cy="769943"/>
            <a:chOff x="11046453" y="845004"/>
            <a:chExt cx="939681" cy="769943"/>
          </a:xfrm>
        </p:grpSpPr>
        <p:pic>
          <p:nvPicPr>
            <p:cNvPr id="138" name="图片 137" descr="图片包含 游戏机, 物体, 钟表&#10;&#10;描述已自动生成"/>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1232122" y="845004"/>
              <a:ext cx="540000" cy="540000"/>
            </a:xfrm>
            <a:prstGeom prst="rect">
              <a:avLst/>
            </a:prstGeom>
          </p:spPr>
        </p:pic>
        <p:sp>
          <p:nvSpPr>
            <p:cNvPr id="139" name="文本框 138"/>
            <p:cNvSpPr txBox="1"/>
            <p:nvPr/>
          </p:nvSpPr>
          <p:spPr>
            <a:xfrm>
              <a:off x="11046453" y="1399503"/>
              <a:ext cx="939681"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Network Sniffing</a:t>
              </a:r>
            </a:p>
          </p:txBody>
        </p:sp>
      </p:grpSp>
      <p:grpSp>
        <p:nvGrpSpPr>
          <p:cNvPr id="140" name="组合 139"/>
          <p:cNvGrpSpPr/>
          <p:nvPr/>
        </p:nvGrpSpPr>
        <p:grpSpPr>
          <a:xfrm>
            <a:off x="9843" y="1367479"/>
            <a:ext cx="1027845" cy="850851"/>
            <a:chOff x="10083905" y="1281160"/>
            <a:chExt cx="1027845" cy="850851"/>
          </a:xfrm>
        </p:grpSpPr>
        <p:pic>
          <p:nvPicPr>
            <p:cNvPr id="141" name="图片 140" descr="图片包含 形状&#10;&#10;描述已自动生成"/>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237828" y="1281160"/>
              <a:ext cx="720000" cy="720000"/>
            </a:xfrm>
            <a:prstGeom prst="rect">
              <a:avLst/>
            </a:prstGeom>
          </p:spPr>
        </p:pic>
        <p:sp>
          <p:nvSpPr>
            <p:cNvPr id="142" name="文本框 141"/>
            <p:cNvSpPr txBox="1"/>
            <p:nvPr/>
          </p:nvSpPr>
          <p:spPr>
            <a:xfrm>
              <a:off x="10083905" y="1916567"/>
              <a:ext cx="1027845"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Man-in-the-Middle</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43" name="组合 142"/>
          <p:cNvGrpSpPr/>
          <p:nvPr/>
        </p:nvGrpSpPr>
        <p:grpSpPr>
          <a:xfrm>
            <a:off x="788732" y="1899570"/>
            <a:ext cx="957313" cy="886174"/>
            <a:chOff x="11042352" y="1939771"/>
            <a:chExt cx="957313" cy="886174"/>
          </a:xfrm>
        </p:grpSpPr>
        <p:pic>
          <p:nvPicPr>
            <p:cNvPr id="144" name="图片 143" descr="图标&#10;&#10;描述已自动生成"/>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1254954" y="1939771"/>
              <a:ext cx="540000" cy="540000"/>
            </a:xfrm>
            <a:prstGeom prst="rect">
              <a:avLst/>
            </a:prstGeom>
          </p:spPr>
        </p:pic>
        <p:sp>
          <p:nvSpPr>
            <p:cNvPr id="145" name="文本框 144"/>
            <p:cNvSpPr txBox="1"/>
            <p:nvPr/>
          </p:nvSpPr>
          <p:spPr>
            <a:xfrm>
              <a:off x="11042352" y="2487391"/>
              <a:ext cx="957313"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Credentials from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Password Stores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grpSp>
        <p:nvGrpSpPr>
          <p:cNvPr id="146" name="组合 145"/>
          <p:cNvGrpSpPr/>
          <p:nvPr/>
        </p:nvGrpSpPr>
        <p:grpSpPr>
          <a:xfrm>
            <a:off x="459905" y="3240786"/>
            <a:ext cx="1435818" cy="986371"/>
            <a:chOff x="10146037" y="3316400"/>
            <a:chExt cx="1311578" cy="755444"/>
          </a:xfrm>
        </p:grpSpPr>
        <p:pic>
          <p:nvPicPr>
            <p:cNvPr id="147" name="图片 146" descr="图标&#10;&#10;描述已自动生成"/>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0499426" y="3316400"/>
              <a:ext cx="604800" cy="540000"/>
            </a:xfrm>
            <a:prstGeom prst="rect">
              <a:avLst/>
            </a:prstGeom>
          </p:spPr>
        </p:pic>
        <p:sp>
          <p:nvSpPr>
            <p:cNvPr id="148" name="文本框 147"/>
            <p:cNvSpPr txBox="1"/>
            <p:nvPr/>
          </p:nvSpPr>
          <p:spPr>
            <a:xfrm>
              <a:off x="10146037" y="3856400"/>
              <a:ext cx="1311578" cy="215444"/>
            </a:xfrm>
            <a:prstGeom prst="rect">
              <a:avLst/>
            </a:prstGeom>
            <a:noFill/>
          </p:spPr>
          <p:txBody>
            <a:bodyPr wrap="none" rtlCol="0">
              <a:spAutoFit/>
            </a:bodyPr>
            <a:lstStyle/>
            <a:p>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Steal Web Session Cookie</a:t>
              </a:r>
            </a:p>
          </p:txBody>
        </p:sp>
      </p:grpSp>
      <p:grpSp>
        <p:nvGrpSpPr>
          <p:cNvPr id="149" name="组合 148"/>
          <p:cNvGrpSpPr/>
          <p:nvPr/>
        </p:nvGrpSpPr>
        <p:grpSpPr>
          <a:xfrm>
            <a:off x="9248" y="2243643"/>
            <a:ext cx="938077" cy="1027306"/>
            <a:chOff x="10212867" y="2430786"/>
            <a:chExt cx="938077" cy="1027306"/>
          </a:xfrm>
        </p:grpSpPr>
        <p:pic>
          <p:nvPicPr>
            <p:cNvPr id="150" name="图片 149" descr="图标&#10;&#10;描述已自动生成"/>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326297" y="2430786"/>
              <a:ext cx="720000" cy="720000"/>
            </a:xfrm>
            <a:prstGeom prst="rect">
              <a:avLst/>
            </a:prstGeom>
          </p:spPr>
        </p:pic>
        <p:sp>
          <p:nvSpPr>
            <p:cNvPr id="151" name="文本框 150"/>
            <p:cNvSpPr txBox="1"/>
            <p:nvPr/>
          </p:nvSpPr>
          <p:spPr>
            <a:xfrm>
              <a:off x="10212867" y="3119538"/>
              <a:ext cx="938077" cy="338554"/>
            </a:xfrm>
            <a:prstGeom prst="rect">
              <a:avLst/>
            </a:prstGeom>
            <a:noFill/>
          </p:spPr>
          <p:txBody>
            <a:bodyPr wrap="none" rtlCol="0">
              <a:spAutoFit/>
            </a:bodyPr>
            <a:lstStyle/>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Steal or Forge </a:t>
              </a:r>
            </a:p>
            <a:p>
              <a:pPr algn="ctr"/>
              <a:r>
                <a:rPr lang="en-US" altLang="zh-CN" sz="800" b="1" dirty="0">
                  <a:latin typeface="Times New Roman" panose="02020503050405090304" pitchFamily="18" charset="0"/>
                  <a:ea typeface="黑体" panose="02010609060101010101" pitchFamily="49" charset="-122"/>
                  <a:cs typeface="Times New Roman" panose="02020503050405090304" pitchFamily="18" charset="0"/>
                </a:rPr>
                <a:t>Kerberos Tickets</a:t>
              </a:r>
              <a:endParaRPr lang="zh-CN" altLang="en-US" sz="800" b="1" dirty="0">
                <a:latin typeface="Times New Roman" panose="02020503050405090304" pitchFamily="18" charset="0"/>
                <a:ea typeface="黑体" panose="02010609060101010101" pitchFamily="49" charset="-122"/>
                <a:cs typeface="Times New Roman" panose="0202050305040509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静 态 分 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利用</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IDA</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等反编译工具来解析</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攻击样本，通过分析生成的汇编指令与伪代码等底层特征，与先前</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攻击样本相应特征进行对比，分析相似性来进行溯源。</a:t>
            </a:r>
          </a:p>
        </p:txBody>
      </p:sp>
      <p:pic>
        <p:nvPicPr>
          <p:cNvPr id="24" name="图片 23"/>
          <p:cNvPicPr>
            <a:picLocks noChangeAspect="1"/>
          </p:cNvPicPr>
          <p:nvPr/>
        </p:nvPicPr>
        <p:blipFill>
          <a:blip r:embed="rId3"/>
          <a:stretch>
            <a:fillRect/>
          </a:stretch>
        </p:blipFill>
        <p:spPr>
          <a:xfrm>
            <a:off x="699788" y="2535967"/>
            <a:ext cx="2637634" cy="901260"/>
          </a:xfrm>
          <a:prstGeom prst="rect">
            <a:avLst/>
          </a:prstGeom>
        </p:spPr>
      </p:pic>
      <p:sp>
        <p:nvSpPr>
          <p:cNvPr id="25" name="箭头: 右 24"/>
          <p:cNvSpPr/>
          <p:nvPr/>
        </p:nvSpPr>
        <p:spPr>
          <a:xfrm>
            <a:off x="3488888" y="2849032"/>
            <a:ext cx="468014" cy="28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连接符: 肘形 25"/>
          <p:cNvCxnSpPr>
            <a:cxnSpLocks/>
          </p:cNvCxnSpPr>
          <p:nvPr/>
        </p:nvCxnSpPr>
        <p:spPr>
          <a:xfrm flipV="1">
            <a:off x="4360575" y="1953196"/>
            <a:ext cx="1645843" cy="103340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连接符: 肘形 26"/>
          <p:cNvCxnSpPr>
            <a:cxnSpLocks/>
          </p:cNvCxnSpPr>
          <p:nvPr/>
        </p:nvCxnSpPr>
        <p:spPr>
          <a:xfrm>
            <a:off x="4360576" y="3003384"/>
            <a:ext cx="1645843" cy="98469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图片 27"/>
          <p:cNvPicPr>
            <a:picLocks noChangeAspect="1"/>
          </p:cNvPicPr>
          <p:nvPr/>
        </p:nvPicPr>
        <p:blipFill>
          <a:blip r:embed="rId4"/>
          <a:stretch>
            <a:fillRect/>
          </a:stretch>
        </p:blipFill>
        <p:spPr>
          <a:xfrm>
            <a:off x="4108368" y="2654801"/>
            <a:ext cx="695325" cy="666750"/>
          </a:xfrm>
          <a:prstGeom prst="rect">
            <a:avLst/>
          </a:prstGeom>
        </p:spPr>
      </p:pic>
      <p:sp>
        <p:nvSpPr>
          <p:cNvPr id="33" name="文本框 32"/>
          <p:cNvSpPr txBox="1"/>
          <p:nvPr/>
        </p:nvSpPr>
        <p:spPr>
          <a:xfrm>
            <a:off x="5183496" y="1650859"/>
            <a:ext cx="2305975" cy="276999"/>
          </a:xfrm>
          <a:prstGeom prst="rect">
            <a:avLst/>
          </a:prstGeom>
          <a:noFill/>
        </p:spPr>
        <p:txBody>
          <a:bodyPr wrap="square">
            <a:spAutoFit/>
          </a:bodyPr>
          <a:lstStyle/>
          <a:p>
            <a:pPr algn="just"/>
            <a:r>
              <a:rPr lang="zh-CN" altLang="en-US" sz="1200" b="1" kern="100" dirty="0">
                <a:solidFill>
                  <a:srgbClr val="FF0000"/>
                </a:solidFill>
                <a:latin typeface="等线" panose="02010600030101010101" pitchFamily="2" charset="-122"/>
                <a:ea typeface="等线" panose="02010600030101010101" pitchFamily="2" charset="-122"/>
                <a:cs typeface="Times New Roman" panose="02020503050405090304" pitchFamily="18" charset="0"/>
              </a:rPr>
              <a:t>汇编指令</a:t>
            </a:r>
            <a:endParaRPr lang="zh-CN" altLang="zh-CN" sz="1200" kern="100" dirty="0">
              <a:solidFill>
                <a:srgbClr val="FF0000"/>
              </a:solidFill>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34" name="文本框 33"/>
          <p:cNvSpPr txBox="1"/>
          <p:nvPr/>
        </p:nvSpPr>
        <p:spPr>
          <a:xfrm>
            <a:off x="5298492" y="3991240"/>
            <a:ext cx="2423713" cy="276999"/>
          </a:xfrm>
          <a:prstGeom prst="rect">
            <a:avLst/>
          </a:prstGeom>
          <a:noFill/>
        </p:spPr>
        <p:txBody>
          <a:bodyPr wrap="square">
            <a:spAutoFit/>
          </a:bodyPr>
          <a:lstStyle/>
          <a:p>
            <a:pPr algn="just"/>
            <a:r>
              <a:rPr lang="zh-CN" altLang="en-US" sz="1200" b="1" kern="100" dirty="0">
                <a:solidFill>
                  <a:srgbClr val="FF0000"/>
                </a:solidFill>
                <a:latin typeface="等线" panose="02010600030101010101" pitchFamily="2" charset="-122"/>
                <a:ea typeface="等线" panose="02010600030101010101" pitchFamily="2" charset="-122"/>
                <a:cs typeface="Times New Roman" panose="02020503050405090304" pitchFamily="18" charset="0"/>
              </a:rPr>
              <a:t>伪</a:t>
            </a:r>
            <a:r>
              <a:rPr lang="zh-CN" altLang="zh-CN" sz="1200" b="1" kern="100" dirty="0">
                <a:solidFill>
                  <a:srgbClr val="FF0000"/>
                </a:solidFill>
                <a:latin typeface="等线" panose="02010600030101010101" pitchFamily="2" charset="-122"/>
                <a:ea typeface="等线" panose="02010600030101010101" pitchFamily="2" charset="-122"/>
                <a:cs typeface="Times New Roman" panose="02020503050405090304" pitchFamily="18" charset="0"/>
              </a:rPr>
              <a:t>代码</a:t>
            </a:r>
            <a:endParaRPr lang="zh-CN" altLang="en-US" sz="1200" kern="100" dirty="0">
              <a:solidFill>
                <a:srgbClr val="FF0000"/>
              </a:solidFill>
              <a:latin typeface="等线" panose="02010600030101010101" pitchFamily="2" charset="-122"/>
              <a:ea typeface="等线" panose="02010600030101010101" pitchFamily="2" charset="-122"/>
              <a:cs typeface="Times New Roman" panose="02020503050405090304" pitchFamily="18" charset="0"/>
            </a:endParaRPr>
          </a:p>
        </p:txBody>
      </p:sp>
      <p:pic>
        <p:nvPicPr>
          <p:cNvPr id="2" name="图片 1" descr="在这里插入图片描述">
            <a:extLst>
              <a:ext uri="{FF2B5EF4-FFF2-40B4-BE49-F238E27FC236}">
                <a16:creationId xmlns:a16="http://schemas.microsoft.com/office/drawing/2014/main" id="{8C784FC7-0AC0-443C-B5AD-3F60600E178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58627" y="3220356"/>
            <a:ext cx="3855032" cy="1864602"/>
          </a:xfrm>
          <a:prstGeom prst="rect">
            <a:avLst/>
          </a:prstGeom>
          <a:noFill/>
          <a:ln>
            <a:noFill/>
          </a:ln>
        </p:spPr>
      </p:pic>
      <p:pic>
        <p:nvPicPr>
          <p:cNvPr id="6" name="图片 5">
            <a:extLst>
              <a:ext uri="{FF2B5EF4-FFF2-40B4-BE49-F238E27FC236}">
                <a16:creationId xmlns:a16="http://schemas.microsoft.com/office/drawing/2014/main" id="{C1B8AF3C-9164-4512-8CC7-205AE9F1DF77}"/>
              </a:ext>
            </a:extLst>
          </p:cNvPr>
          <p:cNvPicPr>
            <a:picLocks noChangeAspect="1"/>
          </p:cNvPicPr>
          <p:nvPr/>
        </p:nvPicPr>
        <p:blipFill>
          <a:blip r:embed="rId6"/>
          <a:stretch>
            <a:fillRect/>
          </a:stretch>
        </p:blipFill>
        <p:spPr>
          <a:xfrm>
            <a:off x="6185584" y="817345"/>
            <a:ext cx="3550828" cy="20175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动 态 分 析</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利用</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Everything</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 </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Process Hacker</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 </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API Monitor</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等监控工具多方位分析</a:t>
            </a:r>
            <a:r>
              <a:rPr lang="en-US" altLang="zh-CN" sz="1600" kern="100" dirty="0">
                <a:effectLst/>
                <a:latin typeface="等线" panose="02010600030101010101" pitchFamily="2" charset="-122"/>
                <a:ea typeface="等线" panose="02010600030101010101" pitchFamily="2" charset="-122"/>
                <a:cs typeface="Times New Roman" panose="02020503050405090304" pitchFamily="18" charset="0"/>
              </a:rPr>
              <a:t>apt</a:t>
            </a:r>
            <a:r>
              <a:rPr lang="zh-CN" altLang="en-US" sz="1600" kern="100" dirty="0">
                <a:effectLst/>
                <a:latin typeface="等线" panose="02010600030101010101" pitchFamily="2" charset="-122"/>
                <a:ea typeface="等线" panose="02010600030101010101" pitchFamily="2" charset="-122"/>
                <a:cs typeface="Times New Roman" panose="02020503050405090304" pitchFamily="18" charset="0"/>
              </a:rPr>
              <a:t>攻击样本，了解其恶意软件对用户电脑和环境所造成的影响。</a:t>
            </a:r>
          </a:p>
        </p:txBody>
      </p:sp>
      <p:sp>
        <p:nvSpPr>
          <p:cNvPr id="15" name="箭头: 右 14"/>
          <p:cNvSpPr/>
          <p:nvPr/>
        </p:nvSpPr>
        <p:spPr>
          <a:xfrm>
            <a:off x="5075246" y="1336374"/>
            <a:ext cx="368364" cy="19122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p:cNvSpPr/>
          <p:nvPr/>
        </p:nvSpPr>
        <p:spPr>
          <a:xfrm>
            <a:off x="6235400" y="3984800"/>
            <a:ext cx="368364" cy="19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204677" y="1327502"/>
            <a:ext cx="2305975" cy="261610"/>
          </a:xfrm>
          <a:prstGeom prst="rect">
            <a:avLst/>
          </a:prstGeom>
          <a:noFill/>
        </p:spPr>
        <p:txBody>
          <a:bodyPr wrap="square">
            <a:spAutoFit/>
          </a:bodyPr>
          <a:lstStyle/>
          <a:p>
            <a:pPr algn="just"/>
            <a:r>
              <a:rPr lang="zh-CN" altLang="en-US" sz="1100" kern="100" dirty="0">
                <a:effectLst/>
                <a:latin typeface="等线" panose="02010600030101010101" pitchFamily="2" charset="-122"/>
                <a:ea typeface="等线" panose="02010600030101010101" pitchFamily="2" charset="-122"/>
                <a:cs typeface="Times New Roman" panose="02020503050405090304" pitchFamily="18" charset="0"/>
              </a:rPr>
              <a:t>监控系统中创建的可疑文件</a:t>
            </a:r>
            <a:endParaRPr lang="zh-CN" altLang="zh-CN" sz="11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18" name="文本框 17"/>
          <p:cNvSpPr txBox="1"/>
          <p:nvPr/>
        </p:nvSpPr>
        <p:spPr>
          <a:xfrm>
            <a:off x="6624456" y="3965745"/>
            <a:ext cx="2423713"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503050405090304" pitchFamily="18" charset="0"/>
              </a:rPr>
              <a:t>监视和控制应用程序和服务</a:t>
            </a:r>
          </a:p>
        </p:txBody>
      </p:sp>
      <p:pic>
        <p:nvPicPr>
          <p:cNvPr id="19" name="图片 18"/>
          <p:cNvPicPr>
            <a:picLocks noChangeAspect="1"/>
          </p:cNvPicPr>
          <p:nvPr/>
        </p:nvPicPr>
        <p:blipFill>
          <a:blip r:embed="rId3"/>
          <a:stretch>
            <a:fillRect/>
          </a:stretch>
        </p:blipFill>
        <p:spPr>
          <a:xfrm>
            <a:off x="4277639" y="1098381"/>
            <a:ext cx="710565" cy="615315"/>
          </a:xfrm>
          <a:prstGeom prst="rect">
            <a:avLst/>
          </a:prstGeom>
        </p:spPr>
      </p:pic>
      <p:pic>
        <p:nvPicPr>
          <p:cNvPr id="20" name="图片 19"/>
          <p:cNvPicPr>
            <a:picLocks noChangeAspect="1"/>
          </p:cNvPicPr>
          <p:nvPr/>
        </p:nvPicPr>
        <p:blipFill>
          <a:blip r:embed="rId4"/>
          <a:stretch>
            <a:fillRect/>
          </a:stretch>
        </p:blipFill>
        <p:spPr>
          <a:xfrm>
            <a:off x="5541851" y="1279011"/>
            <a:ext cx="2228850" cy="323850"/>
          </a:xfrm>
          <a:prstGeom prst="rect">
            <a:avLst/>
          </a:prstGeom>
        </p:spPr>
      </p:pic>
      <p:sp>
        <p:nvSpPr>
          <p:cNvPr id="21" name="箭头: 右 20"/>
          <p:cNvSpPr/>
          <p:nvPr/>
        </p:nvSpPr>
        <p:spPr>
          <a:xfrm>
            <a:off x="7836313" y="1353292"/>
            <a:ext cx="368364" cy="19122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使用APImonitor进行API监测"/>
          <p:cNvPicPr>
            <a:picLocks noChangeAspect="1"/>
          </p:cNvPicPr>
          <p:nvPr/>
        </p:nvPicPr>
        <p:blipFill>
          <a:blip r:embed="rId5"/>
          <a:stretch>
            <a:fillRect/>
          </a:stretch>
        </p:blipFill>
        <p:spPr>
          <a:xfrm>
            <a:off x="4436645" y="3553595"/>
            <a:ext cx="1617679" cy="1146347"/>
          </a:xfrm>
          <a:prstGeom prst="rect">
            <a:avLst/>
          </a:prstGeom>
        </p:spPr>
      </p:pic>
      <p:pic>
        <p:nvPicPr>
          <p:cNvPr id="23" name="图片 22"/>
          <p:cNvPicPr>
            <a:picLocks noChangeAspect="1"/>
          </p:cNvPicPr>
          <p:nvPr/>
        </p:nvPicPr>
        <p:blipFill>
          <a:blip r:embed="rId6"/>
          <a:stretch>
            <a:fillRect/>
          </a:stretch>
        </p:blipFill>
        <p:spPr>
          <a:xfrm>
            <a:off x="4325930" y="2471861"/>
            <a:ext cx="647700" cy="533400"/>
          </a:xfrm>
          <a:prstGeom prst="rect">
            <a:avLst/>
          </a:prstGeom>
        </p:spPr>
      </p:pic>
      <p:cxnSp>
        <p:nvCxnSpPr>
          <p:cNvPr id="35" name="直接箭头连接符 34"/>
          <p:cNvCxnSpPr>
            <a:cxnSpLocks/>
          </p:cNvCxnSpPr>
          <p:nvPr/>
        </p:nvCxnSpPr>
        <p:spPr>
          <a:xfrm>
            <a:off x="2941534" y="2726104"/>
            <a:ext cx="1303316" cy="0"/>
          </a:xfrm>
          <a:prstGeom prst="straightConnector1">
            <a:avLst/>
          </a:prstGeom>
          <a:ln>
            <a:solidFill>
              <a:schemeClr val="accent6"/>
            </a:solidFill>
            <a:tailEnd type="triangle"/>
          </a:ln>
        </p:spPr>
        <p:style>
          <a:lnRef idx="3">
            <a:schemeClr val="accent1"/>
          </a:lnRef>
          <a:fillRef idx="0">
            <a:schemeClr val="accent1"/>
          </a:fillRef>
          <a:effectRef idx="2">
            <a:schemeClr val="accent1"/>
          </a:effectRef>
          <a:fontRef idx="minor">
            <a:schemeClr val="tx1"/>
          </a:fontRef>
        </p:style>
      </p:cxnSp>
      <p:sp>
        <p:nvSpPr>
          <p:cNvPr id="36" name="箭头: 右 35"/>
          <p:cNvSpPr/>
          <p:nvPr/>
        </p:nvSpPr>
        <p:spPr>
          <a:xfrm>
            <a:off x="5061302" y="2630490"/>
            <a:ext cx="368364" cy="1912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8815129" y="3117156"/>
            <a:ext cx="2769478"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503050405090304" pitchFamily="18" charset="0"/>
                <a:sym typeface="+mn-ea"/>
              </a:rPr>
              <a:t>查看恶意文件调用的</a:t>
            </a:r>
            <a:r>
              <a:rPr lang="en-US" altLang="zh-CN" sz="1100" kern="100" dirty="0">
                <a:latin typeface="等线" panose="02010600030101010101" pitchFamily="2" charset="-122"/>
                <a:ea typeface="等线" panose="02010600030101010101" pitchFamily="2" charset="-122"/>
                <a:cs typeface="Times New Roman" panose="02020503050405090304" pitchFamily="18" charset="0"/>
                <a:sym typeface="+mn-ea"/>
              </a:rPr>
              <a:t>dll</a:t>
            </a:r>
            <a:r>
              <a:rPr lang="zh-CN" altLang="en-US" sz="1100" kern="100" dirty="0">
                <a:latin typeface="等线" panose="02010600030101010101" pitchFamily="2" charset="-122"/>
                <a:ea typeface="等线" panose="02010600030101010101" pitchFamily="2" charset="-122"/>
                <a:cs typeface="Times New Roman" panose="02020503050405090304" pitchFamily="18" charset="0"/>
                <a:sym typeface="+mn-ea"/>
              </a:rPr>
              <a:t>文件</a:t>
            </a:r>
            <a:endParaRPr lang="zh-CN" altLang="en-US" sz="1100" kern="100" dirty="0">
              <a:latin typeface="等线" panose="02010600030101010101" pitchFamily="2" charset="-122"/>
              <a:ea typeface="等线" panose="02010600030101010101" pitchFamily="2" charset="-122"/>
              <a:cs typeface="Times New Roman" panose="02020503050405090304" pitchFamily="18" charset="0"/>
            </a:endParaRPr>
          </a:p>
        </p:txBody>
      </p:sp>
      <p:pic>
        <p:nvPicPr>
          <p:cNvPr id="38" name="图片 37"/>
          <p:cNvPicPr>
            <a:picLocks noChangeAspect="1"/>
          </p:cNvPicPr>
          <p:nvPr/>
        </p:nvPicPr>
        <p:blipFill>
          <a:blip r:embed="rId7"/>
          <a:stretch>
            <a:fillRect/>
          </a:stretch>
        </p:blipFill>
        <p:spPr>
          <a:xfrm>
            <a:off x="5587572" y="2455149"/>
            <a:ext cx="1153634" cy="677363"/>
          </a:xfrm>
          <a:prstGeom prst="rect">
            <a:avLst/>
          </a:prstGeom>
        </p:spPr>
      </p:pic>
      <p:cxnSp>
        <p:nvCxnSpPr>
          <p:cNvPr id="39" name="直接箭头连接符 38"/>
          <p:cNvCxnSpPr>
            <a:cxnSpLocks/>
          </p:cNvCxnSpPr>
          <p:nvPr/>
        </p:nvCxnSpPr>
        <p:spPr>
          <a:xfrm flipV="1">
            <a:off x="6853030" y="2459473"/>
            <a:ext cx="360040" cy="2780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cxnSpLocks/>
          </p:cNvCxnSpPr>
          <p:nvPr/>
        </p:nvCxnSpPr>
        <p:spPr>
          <a:xfrm>
            <a:off x="6820734" y="2831105"/>
            <a:ext cx="642267" cy="2993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8"/>
          <a:stretch>
            <a:fillRect/>
          </a:stretch>
        </p:blipFill>
        <p:spPr>
          <a:xfrm>
            <a:off x="7244215" y="2261500"/>
            <a:ext cx="1508043" cy="334582"/>
          </a:xfrm>
          <a:prstGeom prst="rect">
            <a:avLst/>
          </a:prstGeom>
        </p:spPr>
      </p:pic>
      <p:cxnSp>
        <p:nvCxnSpPr>
          <p:cNvPr id="42" name="连接符: 肘形 41"/>
          <p:cNvCxnSpPr>
            <a:cxnSpLocks/>
          </p:cNvCxnSpPr>
          <p:nvPr/>
        </p:nvCxnSpPr>
        <p:spPr>
          <a:xfrm flipV="1">
            <a:off x="2908475" y="1431988"/>
            <a:ext cx="1369434" cy="1296310"/>
          </a:xfrm>
          <a:prstGeom prst="bentConnector3">
            <a:avLst>
              <a:gd name="adj1" fmla="val 34204"/>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连接符: 肘形 42"/>
          <p:cNvCxnSpPr>
            <a:cxnSpLocks/>
          </p:cNvCxnSpPr>
          <p:nvPr/>
        </p:nvCxnSpPr>
        <p:spPr>
          <a:xfrm>
            <a:off x="2872620" y="2726104"/>
            <a:ext cx="1417455" cy="1281119"/>
          </a:xfrm>
          <a:prstGeom prst="bentConnector3">
            <a:avLst>
              <a:gd name="adj1" fmla="val 35433"/>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44" name="图片 43" descr="恶意文件导入的dll文件"/>
          <p:cNvPicPr>
            <a:picLocks noChangeAspect="1"/>
          </p:cNvPicPr>
          <p:nvPr/>
        </p:nvPicPr>
        <p:blipFill>
          <a:blip r:embed="rId9"/>
          <a:stretch>
            <a:fillRect/>
          </a:stretch>
        </p:blipFill>
        <p:spPr>
          <a:xfrm>
            <a:off x="7509771" y="2770900"/>
            <a:ext cx="784311" cy="1000610"/>
          </a:xfrm>
          <a:prstGeom prst="rect">
            <a:avLst/>
          </a:prstGeom>
        </p:spPr>
      </p:pic>
      <p:sp>
        <p:nvSpPr>
          <p:cNvPr id="45" name="箭头: 右 44"/>
          <p:cNvSpPr/>
          <p:nvPr/>
        </p:nvSpPr>
        <p:spPr>
          <a:xfrm>
            <a:off x="8412656" y="3137172"/>
            <a:ext cx="368364" cy="1912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10"/>
          <a:stretch>
            <a:fillRect/>
          </a:stretch>
        </p:blipFill>
        <p:spPr>
          <a:xfrm>
            <a:off x="499237" y="2242065"/>
            <a:ext cx="2571750" cy="952500"/>
          </a:xfrm>
          <a:prstGeom prst="rect">
            <a:avLst/>
          </a:prstGeom>
        </p:spPr>
      </p:pic>
      <p:sp>
        <p:nvSpPr>
          <p:cNvPr id="47" name="文本框 46"/>
          <p:cNvSpPr txBox="1"/>
          <p:nvPr/>
        </p:nvSpPr>
        <p:spPr>
          <a:xfrm>
            <a:off x="9192493" y="2297986"/>
            <a:ext cx="2120359" cy="261610"/>
          </a:xfrm>
          <a:prstGeom prst="rect">
            <a:avLst/>
          </a:prstGeom>
          <a:noFill/>
        </p:spPr>
        <p:txBody>
          <a:bodyPr wrap="square">
            <a:spAutoFit/>
          </a:bodyPr>
          <a:lstStyle/>
          <a:p>
            <a:pPr algn="just"/>
            <a:r>
              <a:rPr lang="zh-CN" altLang="en-US" sz="1100" kern="100" dirty="0">
                <a:latin typeface="等线" panose="02010600030101010101" pitchFamily="2" charset="-122"/>
                <a:ea typeface="等线" panose="02010600030101010101" pitchFamily="2" charset="-122"/>
                <a:cs typeface="Times New Roman" panose="02020503050405090304" pitchFamily="18" charset="0"/>
                <a:sym typeface="+mn-ea"/>
              </a:rPr>
              <a:t>恶意文件所创建的的相关线程</a:t>
            </a:r>
            <a:endParaRPr lang="zh-CN" altLang="en-US" sz="1100" kern="100" dirty="0">
              <a:latin typeface="等线" panose="02010600030101010101" pitchFamily="2" charset="-122"/>
              <a:ea typeface="等线" panose="02010600030101010101" pitchFamily="2" charset="-122"/>
              <a:cs typeface="Times New Roman" panose="02020503050405090304" pitchFamily="18" charset="0"/>
            </a:endParaRPr>
          </a:p>
        </p:txBody>
      </p:sp>
      <p:sp>
        <p:nvSpPr>
          <p:cNvPr id="48" name="箭头: 右 47"/>
          <p:cNvSpPr/>
          <p:nvPr/>
        </p:nvSpPr>
        <p:spPr>
          <a:xfrm>
            <a:off x="8820436" y="2333177"/>
            <a:ext cx="368364" cy="1912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特征工程：特征生成</a:t>
            </a:r>
          </a:p>
        </p:txBody>
      </p:sp>
      <p:sp>
        <p:nvSpPr>
          <p:cNvPr id="8" name="矩形 7"/>
          <p:cNvSpPr/>
          <p:nvPr/>
        </p:nvSpPr>
        <p:spPr>
          <a:xfrm>
            <a:off x="0" y="5346033"/>
            <a:ext cx="12192000" cy="1544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800" dirty="0">
                <a:solidFill>
                  <a:schemeClr val="bg1"/>
                </a:solidFill>
                <a:latin typeface="微软雅黑" charset="0"/>
                <a:ea typeface="微软雅黑" charset="0"/>
              </a:rPr>
              <a:t> </a:t>
            </a:r>
            <a:r>
              <a:rPr lang="zh-CN" altLang="en-US" sz="1800" dirty="0">
                <a:solidFill>
                  <a:schemeClr val="bg1"/>
                </a:solidFill>
                <a:latin typeface="微软雅黑" charset="0"/>
                <a:ea typeface="微软雅黑" charset="0"/>
              </a:rPr>
              <a:t>特征工程：用一系列工程化的方式从原始数据中筛选出更好的数据特征，以提升模型的训练效果。</a:t>
            </a:r>
            <a:endPar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23" name="矩形 22"/>
          <p:cNvSpPr/>
          <p:nvPr>
            <p:custDataLst>
              <p:tags r:id="rId1"/>
            </p:custDataLst>
          </p:nvPr>
        </p:nvSpPr>
        <p:spPr>
          <a:xfrm>
            <a:off x="2127250" y="3789045"/>
            <a:ext cx="5775325" cy="112458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25" name="Text Placeholder 17"/>
          <p:cNvSpPr txBox="1"/>
          <p:nvPr>
            <p:custDataLst>
              <p:tags r:id="rId2"/>
            </p:custDataLst>
          </p:nvPr>
        </p:nvSpPr>
        <p:spPr>
          <a:xfrm>
            <a:off x="292100" y="4087587"/>
            <a:ext cx="1623695" cy="460375"/>
          </a:xfrm>
          <a:prstGeom prst="rect">
            <a:avLst/>
          </a:prstGeom>
          <a:noFill/>
        </p:spPr>
        <p:txBody>
          <a:bodyPr wrap="square" rtlCol="0" anchor="b" anchorCtr="0">
            <a:normAutofit/>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zh-CN" altLang="en-US" sz="2000" b="1" i="0" u="none" strike="noStrike" kern="1200" cap="none" spc="300" normalizeH="0" noProof="0">
                <a:ln>
                  <a:noFill/>
                </a:ln>
                <a:solidFill>
                  <a:srgbClr val="1AA3AA"/>
                </a:solidFill>
                <a:effectLst/>
                <a:uLnTx/>
                <a:uFillTx/>
                <a:latin typeface="Arial" panose="020B0604020202090204" pitchFamily="34" charset="0"/>
                <a:sym typeface="Arial" panose="020B0604020202090204" pitchFamily="34" charset="0"/>
              </a:rPr>
              <a:t>特征提取</a:t>
            </a:r>
          </a:p>
        </p:txBody>
      </p:sp>
      <p:sp>
        <p:nvSpPr>
          <p:cNvPr id="28" name="TextBox 48"/>
          <p:cNvSpPr txBox="1"/>
          <p:nvPr>
            <p:custDataLst>
              <p:tags r:id="rId3"/>
            </p:custDataLst>
          </p:nvPr>
        </p:nvSpPr>
        <p:spPr>
          <a:xfrm>
            <a:off x="2185035" y="3996055"/>
            <a:ext cx="4923155" cy="992505"/>
          </a:xfrm>
          <a:prstGeom prst="rect">
            <a:avLst/>
          </a:prstGeom>
          <a:noFill/>
        </p:spPr>
        <p:txBody>
          <a:bodyPr wrap="square" rtlCol="0" anchor="ctr" anchorCtr="0"/>
          <a:lstStyle>
            <a:defPPr>
              <a:defRPr lang="zh-CN"/>
            </a:defPPr>
            <a:lvl1pPr>
              <a:lnSpc>
                <a:spcPct val="120000"/>
              </a:lnSpc>
              <a:defRPr spc="150">
                <a:solidFill>
                  <a:srgbClr val="000000">
                    <a:lumMod val="75000"/>
                    <a:lumOff val="25000"/>
                  </a:srgbClr>
                </a:solidFill>
                <a:latin typeface="微软雅黑" charset="-122"/>
                <a:ea typeface="微软雅黑" charset="-122"/>
              </a:defRPr>
            </a:lvl1pPr>
          </a:lstStyle>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投影方法：</a:t>
            </a:r>
            <a:r>
              <a:rPr lang="en-US" altLang="zh-CN" sz="1400">
                <a:solidFill>
                  <a:schemeClr val="tx1"/>
                </a:solidFill>
                <a:latin typeface="微软雅黑" charset="0"/>
                <a:ea typeface="微软雅黑" charset="0"/>
                <a:cs typeface="微软雅黑" charset="0"/>
                <a:sym typeface="+mn-ea"/>
              </a:rPr>
              <a:t>PCA</a:t>
            </a:r>
            <a:r>
              <a:rPr lang="zh-CN" altLang="en-US" sz="1400">
                <a:solidFill>
                  <a:schemeClr val="tx1"/>
                </a:solidFill>
                <a:latin typeface="微软雅黑" charset="0"/>
                <a:ea typeface="微软雅黑" charset="0"/>
                <a:cs typeface="微软雅黑" charset="0"/>
                <a:sym typeface="+mn-ea"/>
              </a:rPr>
              <a:t>、</a:t>
            </a:r>
            <a:r>
              <a:rPr lang="en-US" altLang="zh-CN" sz="1400">
                <a:solidFill>
                  <a:schemeClr val="tx1"/>
                </a:solidFill>
                <a:latin typeface="微软雅黑" charset="0"/>
                <a:ea typeface="微软雅黑" charset="0"/>
                <a:cs typeface="微软雅黑" charset="0"/>
                <a:sym typeface="+mn-ea"/>
              </a:rPr>
              <a:t>LDA</a:t>
            </a:r>
            <a:endParaRPr lang="zh-CN" altLang="en-US" sz="1400">
              <a:solidFill>
                <a:schemeClr val="tx1"/>
              </a:solidFill>
              <a:latin typeface="微软雅黑" charset="0"/>
              <a:ea typeface="微软雅黑" charset="0"/>
              <a:cs typeface="微软雅黑" charset="0"/>
            </a:endParaRPr>
          </a:p>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无监督聚类</a:t>
            </a:r>
            <a:endParaRPr lang="zh-CN" altLang="en-US" sz="1400">
              <a:solidFill>
                <a:schemeClr val="tx1"/>
              </a:solidFill>
              <a:latin typeface="微软雅黑" charset="0"/>
              <a:ea typeface="微软雅黑" charset="0"/>
              <a:cs typeface="微软雅黑" charset="0"/>
            </a:endParaRPr>
          </a:p>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线</a:t>
            </a: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边缘检测</a:t>
            </a:r>
            <a:endParaRPr lang="zh-CN" altLang="en-US" sz="1400">
              <a:solidFill>
                <a:schemeClr val="tx1"/>
              </a:solidFill>
              <a:latin typeface="微软雅黑" charset="0"/>
              <a:ea typeface="微软雅黑" charset="0"/>
              <a:cs typeface="微软雅黑" charset="0"/>
            </a:endParaRPr>
          </a:p>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时间序列特征值提取</a:t>
            </a:r>
            <a:endParaRPr lang="zh-CN" altLang="en-US" sz="1400">
              <a:solidFill>
                <a:schemeClr val="tx1"/>
              </a:solidFill>
              <a:latin typeface="微软雅黑" charset="0"/>
              <a:ea typeface="微软雅黑" charset="0"/>
              <a:cs typeface="微软雅黑" charset="0"/>
            </a:endParaRPr>
          </a:p>
          <a:p>
            <a:pPr marR="0" lvl="0" indent="0" fontAlgn="auto">
              <a:buClrTx/>
              <a:buSzTx/>
              <a:buFontTx/>
              <a:buNone/>
            </a:pPr>
            <a:endParaRPr lang="zh-CN" altLang="en-US" sz="1400">
              <a:solidFill>
                <a:schemeClr val="tx1"/>
              </a:solidFill>
              <a:latin typeface="微软雅黑" charset="0"/>
              <a:ea typeface="微软雅黑" charset="0"/>
              <a:cs typeface="微软雅黑" charset="0"/>
              <a:sym typeface="Arial" panose="020B0604020202090204" pitchFamily="34" charset="0"/>
            </a:endParaRPr>
          </a:p>
        </p:txBody>
      </p:sp>
      <p:cxnSp>
        <p:nvCxnSpPr>
          <p:cNvPr id="29" name="直接连接符 28"/>
          <p:cNvCxnSpPr/>
          <p:nvPr>
            <p:custDataLst>
              <p:tags r:id="rId4"/>
            </p:custDataLst>
          </p:nvPr>
        </p:nvCxnSpPr>
        <p:spPr>
          <a:xfrm>
            <a:off x="2127250" y="4027262"/>
            <a:ext cx="0" cy="647700"/>
          </a:xfrm>
          <a:prstGeom prst="line">
            <a:avLst/>
          </a:prstGeom>
          <a:ln w="38100">
            <a:solidFill>
              <a:srgbClr val="1AA3AA"/>
            </a:solidFill>
          </a:ln>
        </p:spPr>
        <p:style>
          <a:lnRef idx="1">
            <a:srgbClr val="1F74AD"/>
          </a:lnRef>
          <a:fillRef idx="0">
            <a:srgbClr val="1F74AD"/>
          </a:fillRef>
          <a:effectRef idx="0">
            <a:srgbClr val="1F74AD"/>
          </a:effectRef>
          <a:fontRef idx="minor">
            <a:srgbClr val="000000"/>
          </a:fontRef>
        </p:style>
      </p:cxnSp>
      <p:sp>
        <p:nvSpPr>
          <p:cNvPr id="30" name="矩形 29"/>
          <p:cNvSpPr/>
          <p:nvPr>
            <p:custDataLst>
              <p:tags r:id="rId5"/>
            </p:custDataLst>
          </p:nvPr>
        </p:nvSpPr>
        <p:spPr>
          <a:xfrm>
            <a:off x="2127250" y="2388235"/>
            <a:ext cx="2633345" cy="1164590"/>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31" name="Text Placeholder 17"/>
          <p:cNvSpPr txBox="1"/>
          <p:nvPr>
            <p:custDataLst>
              <p:tags r:id="rId6"/>
            </p:custDataLst>
          </p:nvPr>
        </p:nvSpPr>
        <p:spPr>
          <a:xfrm>
            <a:off x="292100" y="2695257"/>
            <a:ext cx="1623695" cy="460375"/>
          </a:xfrm>
          <a:prstGeom prst="rect">
            <a:avLst/>
          </a:prstGeom>
          <a:noFill/>
        </p:spPr>
        <p:txBody>
          <a:bodyPr wrap="square" rtlCol="0" anchor="b" anchorCtr="0">
            <a:normAutofit/>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zh-CN" altLang="en-US" sz="2000" b="1" i="0" u="none" strike="noStrike" kern="1200" cap="none" spc="300" normalizeH="0" noProof="0">
                <a:ln>
                  <a:noFill/>
                </a:ln>
                <a:solidFill>
                  <a:srgbClr val="3498DB"/>
                </a:solidFill>
                <a:effectLst/>
                <a:uLnTx/>
                <a:uFillTx/>
                <a:latin typeface="Arial" panose="020B0604020202090204" pitchFamily="34" charset="0"/>
                <a:sym typeface="Arial" panose="020B0604020202090204" pitchFamily="34" charset="0"/>
              </a:rPr>
              <a:t>特征构造</a:t>
            </a:r>
          </a:p>
        </p:txBody>
      </p:sp>
      <p:sp>
        <p:nvSpPr>
          <p:cNvPr id="32" name="TextBox 48"/>
          <p:cNvSpPr txBox="1"/>
          <p:nvPr>
            <p:custDataLst>
              <p:tags r:id="rId7"/>
            </p:custDataLst>
          </p:nvPr>
        </p:nvSpPr>
        <p:spPr>
          <a:xfrm>
            <a:off x="2184400" y="2603500"/>
            <a:ext cx="5832475" cy="750570"/>
          </a:xfrm>
          <a:prstGeom prst="rect">
            <a:avLst/>
          </a:prstGeom>
          <a:noFill/>
        </p:spPr>
        <p:txBody>
          <a:bodyPr wrap="square" rtlCol="0" anchor="ctr" anchorCtr="0"/>
          <a:lstStyle>
            <a:defPPr>
              <a:defRPr lang="zh-CN"/>
            </a:defPPr>
            <a:lvl1pPr>
              <a:lnSpc>
                <a:spcPct val="120000"/>
              </a:lnSpc>
              <a:defRPr spc="150">
                <a:solidFill>
                  <a:srgbClr val="000000">
                    <a:lumMod val="75000"/>
                    <a:lumOff val="25000"/>
                  </a:srgbClr>
                </a:solidFill>
                <a:latin typeface="微软雅黑" charset="-122"/>
                <a:ea typeface="微软雅黑" charset="-122"/>
              </a:defRPr>
            </a:lvl1pPr>
          </a:lstStyle>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标准化</a:t>
            </a:r>
            <a:endParaRPr lang="zh-CN" altLang="en-US" sz="1400">
              <a:solidFill>
                <a:schemeClr val="tx1"/>
              </a:solidFill>
              <a:latin typeface="微软雅黑" charset="0"/>
              <a:ea typeface="微软雅黑" charset="0"/>
              <a:cs typeface="微软雅黑" charset="0"/>
            </a:endParaRPr>
          </a:p>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归一化</a:t>
            </a:r>
            <a:endParaRPr lang="zh-CN" altLang="en-US" sz="1400">
              <a:solidFill>
                <a:schemeClr val="tx1"/>
              </a:solidFill>
              <a:latin typeface="微软雅黑" charset="0"/>
              <a:ea typeface="微软雅黑" charset="0"/>
              <a:cs typeface="微软雅黑" charset="0"/>
            </a:endParaRPr>
          </a:p>
          <a:p>
            <a:pPr fontAlgn="auto">
              <a:lnSpc>
                <a:spcPct val="125000"/>
              </a:lnSpc>
            </a:pPr>
            <a:r>
              <a:rPr lang="en-US" altLang="zh-CN" sz="1400">
                <a:solidFill>
                  <a:schemeClr val="tx1"/>
                </a:solidFill>
                <a:latin typeface="微软雅黑" charset="0"/>
                <a:ea typeface="微软雅黑" charset="0"/>
                <a:cs typeface="微软雅黑" charset="0"/>
                <a:sym typeface="+mn-ea"/>
              </a:rPr>
              <a:t>·</a:t>
            </a:r>
            <a:r>
              <a:rPr lang="zh-CN" altLang="en-US" sz="1400">
                <a:solidFill>
                  <a:schemeClr val="tx1"/>
                </a:solidFill>
                <a:latin typeface="微软雅黑" charset="0"/>
                <a:ea typeface="微软雅黑" charset="0"/>
                <a:cs typeface="微软雅黑" charset="0"/>
                <a:sym typeface="+mn-ea"/>
              </a:rPr>
              <a:t>特征离散化</a:t>
            </a:r>
          </a:p>
        </p:txBody>
      </p:sp>
      <p:cxnSp>
        <p:nvCxnSpPr>
          <p:cNvPr id="33" name="直接连接符 32"/>
          <p:cNvCxnSpPr/>
          <p:nvPr>
            <p:custDataLst>
              <p:tags r:id="rId8"/>
            </p:custDataLst>
          </p:nvPr>
        </p:nvCxnSpPr>
        <p:spPr>
          <a:xfrm>
            <a:off x="2127250" y="2646997"/>
            <a:ext cx="0" cy="647700"/>
          </a:xfrm>
          <a:prstGeom prst="line">
            <a:avLst/>
          </a:prstGeom>
          <a:ln w="38100">
            <a:solidFill>
              <a:srgbClr val="3498DB"/>
            </a:solidFill>
          </a:ln>
        </p:spPr>
        <p:style>
          <a:lnRef idx="1">
            <a:srgbClr val="1F74AD"/>
          </a:lnRef>
          <a:fillRef idx="0">
            <a:srgbClr val="1F74AD"/>
          </a:fillRef>
          <a:effectRef idx="0">
            <a:srgbClr val="1F74AD"/>
          </a:effectRef>
          <a:fontRef idx="minor">
            <a:srgbClr val="000000"/>
          </a:fontRef>
        </p:style>
      </p:cxnSp>
      <p:sp>
        <p:nvSpPr>
          <p:cNvPr id="34" name="矩形 33"/>
          <p:cNvSpPr/>
          <p:nvPr>
            <p:custDataLst>
              <p:tags r:id="rId9"/>
            </p:custDataLst>
          </p:nvPr>
        </p:nvSpPr>
        <p:spPr>
          <a:xfrm>
            <a:off x="2127250" y="897890"/>
            <a:ext cx="5774690" cy="127063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35" name="Text Placeholder 17"/>
          <p:cNvSpPr txBox="1"/>
          <p:nvPr>
            <p:custDataLst>
              <p:tags r:id="rId10"/>
            </p:custDataLst>
          </p:nvPr>
        </p:nvSpPr>
        <p:spPr>
          <a:xfrm>
            <a:off x="292100" y="1302928"/>
            <a:ext cx="1623695" cy="460375"/>
          </a:xfrm>
          <a:prstGeom prst="rect">
            <a:avLst/>
          </a:prstGeom>
          <a:noFill/>
        </p:spPr>
        <p:txBody>
          <a:bodyPr wrap="square" rtlCol="0" anchor="b" anchorCtr="0">
            <a:normAutofit fontScale="90000"/>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zh-CN" altLang="en-US" sz="20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rPr>
              <a:t>数据预处理</a:t>
            </a:r>
          </a:p>
        </p:txBody>
      </p:sp>
      <p:sp>
        <p:nvSpPr>
          <p:cNvPr id="36" name="TextBox 48"/>
          <p:cNvSpPr txBox="1"/>
          <p:nvPr>
            <p:custDataLst>
              <p:tags r:id="rId11"/>
            </p:custDataLst>
          </p:nvPr>
        </p:nvSpPr>
        <p:spPr>
          <a:xfrm>
            <a:off x="2185035" y="1029335"/>
            <a:ext cx="5385435" cy="1281430"/>
          </a:xfrm>
          <a:prstGeom prst="rect">
            <a:avLst/>
          </a:prstGeom>
          <a:noFill/>
        </p:spPr>
        <p:txBody>
          <a:bodyPr wrap="square" rtlCol="0" anchor="ctr" anchorCtr="0"/>
          <a:lstStyle>
            <a:defPPr>
              <a:defRPr lang="zh-CN"/>
            </a:defPPr>
            <a:lvl1pPr>
              <a:lnSpc>
                <a:spcPct val="120000"/>
              </a:lnSpc>
              <a:defRPr sz="1400" spc="150">
                <a:solidFill>
                  <a:sysClr val="window" lastClr="FFFFFF">
                    <a:lumMod val="65000"/>
                  </a:sysClr>
                </a:solidFill>
                <a:latin typeface="微软雅黑" charset="-122"/>
                <a:ea typeface="微软雅黑" charset="-122"/>
              </a:defRPr>
            </a:lvl1pPr>
          </a:lstStyle>
          <a:p>
            <a:pPr fontAlgn="auto">
              <a:lnSpc>
                <a:spcPct val="125000"/>
              </a:lnSpc>
            </a:pPr>
            <a:r>
              <a:rPr lang="en-US" altLang="zh-CN" sz="1200">
                <a:solidFill>
                  <a:schemeClr val="tx1"/>
                </a:solidFill>
                <a:latin typeface="微软雅黑" charset="0"/>
                <a:ea typeface="微软雅黑" charset="0"/>
                <a:cs typeface="微软雅黑" charset="0"/>
                <a:sym typeface="+mn-ea"/>
              </a:rPr>
              <a:t>·</a:t>
            </a:r>
            <a:r>
              <a:rPr lang="zh-CN" altLang="en-US">
                <a:solidFill>
                  <a:schemeClr val="tx1"/>
                </a:solidFill>
                <a:latin typeface="微软雅黑" charset="0"/>
                <a:ea typeface="微软雅黑" charset="0"/>
                <a:cs typeface="微软雅黑" charset="0"/>
                <a:sym typeface="+mn-ea"/>
              </a:rPr>
              <a:t>单变量：标准化、合并、哑变量、二值化</a:t>
            </a:r>
            <a:endParaRPr lang="zh-CN" altLang="en-US">
              <a:solidFill>
                <a:schemeClr val="tx1"/>
              </a:solidFill>
              <a:latin typeface="微软雅黑" charset="0"/>
              <a:ea typeface="微软雅黑" charset="0"/>
              <a:cs typeface="微软雅黑" charset="0"/>
            </a:endParaRPr>
          </a:p>
          <a:p>
            <a:pPr fontAlgn="auto">
              <a:lnSpc>
                <a:spcPct val="125000"/>
              </a:lnSpc>
            </a:pPr>
            <a:r>
              <a:rPr lang="en-US" altLang="zh-CN">
                <a:solidFill>
                  <a:schemeClr val="tx1"/>
                </a:solidFill>
                <a:latin typeface="微软雅黑" charset="0"/>
                <a:ea typeface="微软雅黑" charset="0"/>
                <a:cs typeface="微软雅黑" charset="0"/>
                <a:sym typeface="+mn-ea"/>
              </a:rPr>
              <a:t>·</a:t>
            </a:r>
            <a:r>
              <a:rPr lang="zh-CN" altLang="en-US">
                <a:solidFill>
                  <a:schemeClr val="tx1"/>
                </a:solidFill>
                <a:latin typeface="微软雅黑" charset="0"/>
                <a:ea typeface="微软雅黑" charset="0"/>
                <a:cs typeface="微软雅黑" charset="0"/>
                <a:sym typeface="+mn-ea"/>
              </a:rPr>
              <a:t>多变量：四则运算、主成分分析</a:t>
            </a:r>
            <a:r>
              <a:rPr lang="en-US" altLang="zh-CN">
                <a:solidFill>
                  <a:schemeClr val="tx1"/>
                </a:solidFill>
                <a:latin typeface="微软雅黑" charset="0"/>
                <a:ea typeface="微软雅黑" charset="0"/>
                <a:cs typeface="微软雅黑" charset="0"/>
                <a:sym typeface="+mn-ea"/>
              </a:rPr>
              <a:t>PCA</a:t>
            </a:r>
            <a:r>
              <a:rPr lang="zh-CN" altLang="en-US">
                <a:solidFill>
                  <a:schemeClr val="tx1"/>
                </a:solidFill>
                <a:latin typeface="微软雅黑" charset="0"/>
                <a:ea typeface="微软雅黑" charset="0"/>
                <a:cs typeface="微软雅黑" charset="0"/>
                <a:sym typeface="+mn-ea"/>
              </a:rPr>
              <a:t>、线性判别分析</a:t>
            </a:r>
            <a:r>
              <a:rPr lang="en-US" altLang="zh-CN">
                <a:solidFill>
                  <a:schemeClr val="tx1"/>
                </a:solidFill>
                <a:latin typeface="微软雅黑" charset="0"/>
                <a:ea typeface="微软雅黑" charset="0"/>
                <a:cs typeface="微软雅黑" charset="0"/>
                <a:sym typeface="+mn-ea"/>
              </a:rPr>
              <a:t>LDA</a:t>
            </a:r>
            <a:endParaRPr lang="zh-CN" altLang="en-US">
              <a:solidFill>
                <a:schemeClr val="tx1"/>
              </a:solidFill>
              <a:latin typeface="微软雅黑" charset="0"/>
              <a:ea typeface="微软雅黑" charset="0"/>
              <a:cs typeface="微软雅黑" charset="0"/>
            </a:endParaRPr>
          </a:p>
          <a:p>
            <a:pPr fontAlgn="auto">
              <a:lnSpc>
                <a:spcPct val="125000"/>
              </a:lnSpc>
            </a:pPr>
            <a:r>
              <a:rPr lang="en-US" altLang="zh-CN">
                <a:solidFill>
                  <a:schemeClr val="tx1"/>
                </a:solidFill>
                <a:latin typeface="微软雅黑" charset="0"/>
                <a:ea typeface="微软雅黑" charset="0"/>
                <a:cs typeface="微软雅黑" charset="0"/>
                <a:sym typeface="+mn-ea"/>
              </a:rPr>
              <a:t>·</a:t>
            </a:r>
            <a:r>
              <a:rPr lang="zh-CN" altLang="en-US">
                <a:solidFill>
                  <a:schemeClr val="tx1"/>
                </a:solidFill>
                <a:latin typeface="微软雅黑" charset="0"/>
                <a:ea typeface="微软雅黑" charset="0"/>
                <a:cs typeface="微软雅黑" charset="0"/>
                <a:sym typeface="+mn-ea"/>
              </a:rPr>
              <a:t>缺失值处理：删除数据、插补数据</a:t>
            </a:r>
            <a:endParaRPr lang="zh-CN" altLang="en-US">
              <a:solidFill>
                <a:schemeClr val="tx1"/>
              </a:solidFill>
              <a:latin typeface="微软雅黑" charset="0"/>
              <a:ea typeface="微软雅黑" charset="0"/>
              <a:cs typeface="微软雅黑" charset="0"/>
            </a:endParaRPr>
          </a:p>
          <a:p>
            <a:pPr fontAlgn="auto">
              <a:lnSpc>
                <a:spcPct val="125000"/>
              </a:lnSpc>
            </a:pPr>
            <a:r>
              <a:rPr lang="en-US" altLang="zh-CN">
                <a:solidFill>
                  <a:schemeClr val="tx1"/>
                </a:solidFill>
                <a:latin typeface="微软雅黑" charset="0"/>
                <a:ea typeface="微软雅黑" charset="0"/>
                <a:cs typeface="微软雅黑" charset="0"/>
                <a:sym typeface="+mn-ea"/>
              </a:rPr>
              <a:t>·</a:t>
            </a:r>
            <a:r>
              <a:rPr lang="zh-CN" altLang="en-US">
                <a:solidFill>
                  <a:schemeClr val="tx1"/>
                </a:solidFill>
                <a:latin typeface="微软雅黑" charset="0"/>
                <a:ea typeface="微软雅黑" charset="0"/>
                <a:cs typeface="微软雅黑" charset="0"/>
                <a:sym typeface="+mn-ea"/>
              </a:rPr>
              <a:t>异常值处理：删除数据、平均值修正</a:t>
            </a:r>
            <a:endParaRPr lang="zh-CN" altLang="en-US">
              <a:solidFill>
                <a:schemeClr val="tx1"/>
              </a:solidFill>
              <a:latin typeface="微软雅黑" charset="0"/>
              <a:ea typeface="微软雅黑" charset="0"/>
              <a:cs typeface="微软雅黑" charset="0"/>
            </a:endParaRPr>
          </a:p>
          <a:p>
            <a:pPr marL="0" marR="0" lvl="0" indent="0" algn="l" defTabSz="914400" rtl="0" eaLnBrk="1" fontAlgn="auto" latinLnBrk="0" hangingPunct="1">
              <a:buClrTx/>
              <a:buSzTx/>
              <a:buFontTx/>
              <a:buNone/>
            </a:pPr>
            <a:endParaRPr kumimoji="0" lang="zh-CN" altLang="en-US" b="0" i="0" u="none" strike="noStrike" kern="1200" cap="none" spc="150" normalizeH="0" noProof="0">
              <a:ln>
                <a:noFill/>
              </a:ln>
              <a:solidFill>
                <a:schemeClr val="tx1"/>
              </a:solidFill>
              <a:effectLst/>
              <a:uLnTx/>
              <a:uFillTx/>
              <a:latin typeface="微软雅黑" charset="0"/>
              <a:ea typeface="微软雅黑" charset="0"/>
              <a:cs typeface="微软雅黑" charset="0"/>
              <a:sym typeface="Arial" panose="020B0604020202090204" pitchFamily="34" charset="0"/>
            </a:endParaRPr>
          </a:p>
        </p:txBody>
      </p:sp>
      <p:cxnSp>
        <p:nvCxnSpPr>
          <p:cNvPr id="37" name="直接连接符 36"/>
          <p:cNvCxnSpPr/>
          <p:nvPr>
            <p:custDataLst>
              <p:tags r:id="rId12"/>
            </p:custDataLst>
          </p:nvPr>
        </p:nvCxnSpPr>
        <p:spPr>
          <a:xfrm>
            <a:off x="2127250" y="1200058"/>
            <a:ext cx="0" cy="647700"/>
          </a:xfrm>
          <a:prstGeom prst="line">
            <a:avLst/>
          </a:prstGeom>
          <a:ln w="38100">
            <a:solidFill>
              <a:srgbClr val="1F74AD"/>
            </a:solidFill>
          </a:ln>
        </p:spPr>
        <p:style>
          <a:lnRef idx="1">
            <a:srgbClr val="1F74AD"/>
          </a:lnRef>
          <a:fillRef idx="0">
            <a:srgbClr val="1F74AD"/>
          </a:fillRef>
          <a:effectRef idx="0">
            <a:srgbClr val="1F74AD"/>
          </a:effectRef>
          <a:fontRef idx="minor">
            <a:srgbClr val="000000"/>
          </a:fontRef>
        </p:style>
      </p:cxnSp>
      <p:sp>
        <p:nvSpPr>
          <p:cNvPr id="38" name="下箭头 37"/>
          <p:cNvSpPr/>
          <p:nvPr/>
        </p:nvSpPr>
        <p:spPr>
          <a:xfrm>
            <a:off x="940435" y="1853565"/>
            <a:ext cx="190500" cy="750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904240" y="3245485"/>
            <a:ext cx="262255" cy="75057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5">
            <a:clrChange>
              <a:clrFrom>
                <a:srgbClr val="FFFFFF">
                  <a:alpha val="100000"/>
                </a:srgbClr>
              </a:clrFrom>
              <a:clrTo>
                <a:srgbClr val="FFFFFF">
                  <a:alpha val="100000"/>
                  <a:alpha val="0"/>
                </a:srgbClr>
              </a:clrTo>
            </a:clrChange>
          </a:blip>
          <a:stretch>
            <a:fillRect/>
          </a:stretch>
        </p:blipFill>
        <p:spPr>
          <a:xfrm>
            <a:off x="9268460" y="746760"/>
            <a:ext cx="1729105" cy="1573530"/>
          </a:xfrm>
          <a:prstGeom prst="rect">
            <a:avLst/>
          </a:prstGeom>
        </p:spPr>
      </p:pic>
      <p:pic>
        <p:nvPicPr>
          <p:cNvPr id="48" name="图片 47" descr="image_1ceqjrieo1jkcuditdtplg19jhd6"/>
          <p:cNvPicPr/>
          <p:nvPr/>
        </p:nvPicPr>
        <p:blipFill>
          <a:blip r:embed="rId16"/>
          <a:stretch>
            <a:fillRect/>
          </a:stretch>
        </p:blipFill>
        <p:spPr>
          <a:xfrm>
            <a:off x="9268460" y="3552825"/>
            <a:ext cx="2412000" cy="1620000"/>
          </a:xfrm>
          <a:prstGeom prst="rect">
            <a:avLst/>
          </a:prstGeom>
        </p:spPr>
      </p:pic>
      <p:pic>
        <p:nvPicPr>
          <p:cNvPr id="50" name="图片 49" descr="u=4231639241,3272538031&amp;fm=26&amp;gp=0"/>
          <p:cNvPicPr/>
          <p:nvPr/>
        </p:nvPicPr>
        <p:blipFill>
          <a:blip r:embed="rId17">
            <a:clrChange>
              <a:clrFrom>
                <a:srgbClr val="FFFFFF">
                  <a:alpha val="100000"/>
                </a:srgbClr>
              </a:clrFrom>
              <a:clrTo>
                <a:srgbClr val="FFFFFF">
                  <a:alpha val="100000"/>
                  <a:alpha val="0"/>
                </a:srgbClr>
              </a:clrTo>
            </a:clrChange>
          </a:blip>
          <a:stretch>
            <a:fillRect/>
          </a:stretch>
        </p:blipFill>
        <p:spPr>
          <a:xfrm>
            <a:off x="5808980" y="2214245"/>
            <a:ext cx="4068000" cy="1512000"/>
          </a:xfrm>
          <a:prstGeom prst="rect">
            <a:avLst/>
          </a:prstGeom>
        </p:spPr>
      </p:pic>
      <p:sp>
        <p:nvSpPr>
          <p:cNvPr id="51" name="右箭头 50"/>
          <p:cNvSpPr/>
          <p:nvPr/>
        </p:nvSpPr>
        <p:spPr>
          <a:xfrm>
            <a:off x="8091805" y="1471930"/>
            <a:ext cx="846455" cy="83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4962525" y="2936875"/>
            <a:ext cx="846455" cy="8318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4" name="右箭头 53"/>
          <p:cNvSpPr/>
          <p:nvPr/>
        </p:nvSpPr>
        <p:spPr>
          <a:xfrm>
            <a:off x="8162290" y="4276090"/>
            <a:ext cx="846455" cy="83185"/>
          </a:xfrm>
          <a:prstGeom prst="rightArrow">
            <a:avLst/>
          </a:prstGeom>
          <a:gradFill>
            <a:gsLst>
              <a:gs pos="0">
                <a:srgbClr val="14CD68"/>
              </a:gs>
              <a:gs pos="100000">
                <a:srgbClr val="035C7D"/>
              </a:gs>
            </a:gsLst>
            <a:lin ang="5400000" scaled="0"/>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特征工程：特征选择</a:t>
            </a:r>
          </a:p>
        </p:txBody>
      </p:sp>
      <p:sp>
        <p:nvSpPr>
          <p:cNvPr id="8" name="矩形 7"/>
          <p:cNvSpPr/>
          <p:nvPr/>
        </p:nvSpPr>
        <p:spPr>
          <a:xfrm>
            <a:off x="0" y="5735320"/>
            <a:ext cx="12192000" cy="11544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800" kern="100" dirty="0">
              <a:effectLst/>
              <a:latin typeface="等线" panose="02010600030101010101" pitchFamily="2" charset="-122"/>
              <a:ea typeface="等线" panose="02010600030101010101" pitchFamily="2" charset="-122"/>
              <a:cs typeface="Times New Roman" panose="02020503050405090304" pitchFamily="18" charset="0"/>
            </a:endParaRPr>
          </a:p>
        </p:txBody>
      </p:sp>
      <p:sp>
        <p:nvSpPr>
          <p:cNvPr id="41" name="文本框 40"/>
          <p:cNvSpPr txBox="1"/>
          <p:nvPr/>
        </p:nvSpPr>
        <p:spPr>
          <a:xfrm>
            <a:off x="245745" y="1719580"/>
            <a:ext cx="2896235" cy="755650"/>
          </a:xfrm>
          <a:prstGeom prst="rect">
            <a:avLst/>
          </a:prstGeom>
          <a:noFill/>
        </p:spPr>
        <p:txBody>
          <a:bodyPr wrap="square" rtlCol="0">
            <a:spAutoFit/>
          </a:bodyPr>
          <a:lstStyle/>
          <a:p>
            <a:pPr indent="0" algn="l" fontAlgn="auto">
              <a:lnSpc>
                <a:spcPct val="120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方差过滤</a:t>
            </a:r>
          </a:p>
          <a:p>
            <a:pPr indent="0" algn="l" fontAlgn="auto">
              <a:lnSpc>
                <a:spcPct val="120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基于统计相关性的过滤 </a:t>
            </a:r>
          </a:p>
        </p:txBody>
      </p:sp>
      <p:sp>
        <p:nvSpPr>
          <p:cNvPr id="42" name="文本框 41"/>
          <p:cNvSpPr txBox="1"/>
          <p:nvPr/>
        </p:nvSpPr>
        <p:spPr>
          <a:xfrm>
            <a:off x="5073015" y="1719580"/>
            <a:ext cx="2513330" cy="755650"/>
          </a:xfrm>
          <a:prstGeom prst="rect">
            <a:avLst/>
          </a:prstGeom>
          <a:noFill/>
        </p:spPr>
        <p:txBody>
          <a:bodyPr wrap="square" rtlCol="0">
            <a:spAutoFit/>
          </a:bodyPr>
          <a:lstStyle/>
          <a:p>
            <a:pPr fontAlgn="auto">
              <a:lnSpc>
                <a:spcPct val="120000"/>
              </a:lnSpc>
            </a:pPr>
            <a:r>
              <a:rPr lang="en-US" sz="1800">
                <a:latin typeface="微软雅黑" charset="0"/>
                <a:ea typeface="微软雅黑" charset="0"/>
                <a:cs typeface="微软雅黑" charset="0"/>
              </a:rPr>
              <a:t>·</a:t>
            </a:r>
            <a:r>
              <a:rPr lang="zh-CN" altLang="en-US" sz="1800">
                <a:latin typeface="微软雅黑" charset="0"/>
                <a:ea typeface="微软雅黑" charset="0"/>
                <a:cs typeface="微软雅黑" charset="0"/>
              </a:rPr>
              <a:t>逐步回归</a:t>
            </a:r>
          </a:p>
          <a:p>
            <a:pPr fontAlgn="auto">
              <a:lnSpc>
                <a:spcPct val="120000"/>
              </a:lnSpc>
            </a:pPr>
            <a:r>
              <a:rPr lang="en-US" altLang="zh-CN" sz="1800">
                <a:latin typeface="微软雅黑" charset="0"/>
                <a:ea typeface="微软雅黑" charset="0"/>
                <a:cs typeface="微软雅黑" charset="0"/>
              </a:rPr>
              <a:t>·</a:t>
            </a:r>
            <a:r>
              <a:rPr lang="zh-CN" altLang="en-US" sz="1800">
                <a:latin typeface="微软雅黑" charset="0"/>
                <a:ea typeface="微软雅黑" charset="0"/>
                <a:cs typeface="微软雅黑" charset="0"/>
              </a:rPr>
              <a:t>向前选择、向后选择</a:t>
            </a:r>
          </a:p>
        </p:txBody>
      </p:sp>
      <p:sp>
        <p:nvSpPr>
          <p:cNvPr id="43" name="文本框 42"/>
          <p:cNvSpPr txBox="1"/>
          <p:nvPr/>
        </p:nvSpPr>
        <p:spPr>
          <a:xfrm>
            <a:off x="9110980" y="1719580"/>
            <a:ext cx="2291715" cy="755650"/>
          </a:xfrm>
          <a:prstGeom prst="rect">
            <a:avLst/>
          </a:prstGeom>
          <a:noFill/>
        </p:spPr>
        <p:txBody>
          <a:bodyPr wrap="square" rtlCol="0">
            <a:spAutoFit/>
          </a:bodyPr>
          <a:lstStyle/>
          <a:p>
            <a:pPr fontAlgn="auto">
              <a:lnSpc>
                <a:spcPct val="120000"/>
              </a:lnSpc>
            </a:pPr>
            <a:r>
              <a:rPr lang="en-US" sz="1800">
                <a:latin typeface="微软雅黑" charset="0"/>
                <a:ea typeface="微软雅黑" charset="0"/>
                <a:cs typeface="微软雅黑" charset="0"/>
              </a:rPr>
              <a:t>·Lasso</a:t>
            </a:r>
            <a:r>
              <a:rPr lang="zh-CN" altLang="en-US" sz="1800">
                <a:latin typeface="微软雅黑" charset="0"/>
                <a:ea typeface="微软雅黑" charset="0"/>
                <a:cs typeface="微软雅黑" charset="0"/>
              </a:rPr>
              <a:t>、</a:t>
            </a:r>
            <a:r>
              <a:rPr lang="en-US" altLang="zh-CN" sz="1800">
                <a:latin typeface="微软雅黑" charset="0"/>
                <a:ea typeface="微软雅黑" charset="0"/>
                <a:cs typeface="微软雅黑" charset="0"/>
              </a:rPr>
              <a:t>Ridge</a:t>
            </a:r>
            <a:r>
              <a:rPr lang="zh-CN" altLang="en-US" sz="1800">
                <a:latin typeface="微软雅黑" charset="0"/>
                <a:ea typeface="微软雅黑" charset="0"/>
                <a:cs typeface="微软雅黑" charset="0"/>
              </a:rPr>
              <a:t>、</a:t>
            </a:r>
            <a:endParaRPr lang="en-US" altLang="zh-CN" sz="1800">
              <a:latin typeface="微软雅黑" charset="0"/>
              <a:ea typeface="微软雅黑" charset="0"/>
              <a:cs typeface="微软雅黑" charset="0"/>
            </a:endParaRPr>
          </a:p>
          <a:p>
            <a:pPr fontAlgn="auto">
              <a:lnSpc>
                <a:spcPct val="120000"/>
              </a:lnSpc>
            </a:pPr>
            <a:r>
              <a:rPr lang="en-US" altLang="zh-CN" sz="1800">
                <a:latin typeface="微软雅黑" charset="0"/>
                <a:ea typeface="微软雅黑" charset="0"/>
                <a:cs typeface="微软雅黑" charset="0"/>
              </a:rPr>
              <a:t>   RandomForest</a:t>
            </a:r>
          </a:p>
        </p:txBody>
      </p:sp>
      <p:sp>
        <p:nvSpPr>
          <p:cNvPr id="47" name="文本框 46"/>
          <p:cNvSpPr txBox="1"/>
          <p:nvPr/>
        </p:nvSpPr>
        <p:spPr>
          <a:xfrm>
            <a:off x="245745" y="5851525"/>
            <a:ext cx="11700510" cy="922020"/>
          </a:xfrm>
          <a:prstGeom prst="rect">
            <a:avLst/>
          </a:prstGeom>
          <a:noFill/>
        </p:spPr>
        <p:txBody>
          <a:bodyPr wrap="square" rtlCol="0">
            <a:spAutoFit/>
          </a:bodyPr>
          <a:lstStyle/>
          <a:p>
            <a:pPr fontAlgn="auto">
              <a:lnSpc>
                <a:spcPct val="150000"/>
              </a:lnSpc>
            </a:pPr>
            <a:r>
              <a:rPr lang="en-US" altLang="zh-CN">
                <a:solidFill>
                  <a:schemeClr val="bg1"/>
                </a:solidFill>
              </a:rPr>
              <a:t>  </a:t>
            </a:r>
            <a:r>
              <a:rPr lang="zh-CN" altLang="en-US">
                <a:solidFill>
                  <a:schemeClr val="bg1"/>
                </a:solidFill>
              </a:rPr>
              <a:t>将高维空间的样本通过映射或变换的方式转换到低维空间，达到降维的目的，再通过特征选取删选掉冗余和不相关的特征来进一步降维。</a:t>
            </a:r>
          </a:p>
        </p:txBody>
      </p:sp>
      <p:cxnSp>
        <p:nvCxnSpPr>
          <p:cNvPr id="3" name="直接连接符 2"/>
          <p:cNvCxnSpPr/>
          <p:nvPr>
            <p:custDataLst>
              <p:tags r:id="rId1"/>
            </p:custDataLst>
          </p:nvPr>
        </p:nvCxnSpPr>
        <p:spPr>
          <a:xfrm flipH="1">
            <a:off x="1682115" y="624840"/>
            <a:ext cx="4335780" cy="350520"/>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4" name="直接连接符 3"/>
          <p:cNvCxnSpPr>
            <a:cxnSpLocks/>
            <a:endCxn id="9" idx="0"/>
          </p:cNvCxnSpPr>
          <p:nvPr>
            <p:custDataLst>
              <p:tags r:id="rId2"/>
            </p:custDataLst>
          </p:nvPr>
        </p:nvCxnSpPr>
        <p:spPr>
          <a:xfrm>
            <a:off x="6041390" y="624840"/>
            <a:ext cx="4215580" cy="350520"/>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15" name="直接连接符 14"/>
          <p:cNvCxnSpPr>
            <a:cxnSpLocks/>
            <a:endCxn id="7" idx="0"/>
          </p:cNvCxnSpPr>
          <p:nvPr>
            <p:custDataLst>
              <p:tags r:id="rId3"/>
            </p:custDataLst>
          </p:nvPr>
        </p:nvCxnSpPr>
        <p:spPr>
          <a:xfrm>
            <a:off x="6041390" y="636905"/>
            <a:ext cx="3625" cy="33845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sp>
        <p:nvSpPr>
          <p:cNvPr id="6" name="圆角矩形 5"/>
          <p:cNvSpPr/>
          <p:nvPr>
            <p:custDataLst>
              <p:tags r:id="rId4"/>
            </p:custDataLst>
          </p:nvPr>
        </p:nvSpPr>
        <p:spPr>
          <a:xfrm>
            <a:off x="709930" y="975359"/>
            <a:ext cx="1944000" cy="479523"/>
          </a:xfrm>
          <a:prstGeom prst="roundRect">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40000"/>
              </a:lnSpc>
            </a:pPr>
            <a:r>
              <a:rPr lang="en-US" altLang="zh-CN" sz="2400">
                <a:latin typeface="微软雅黑" charset="-122"/>
                <a:ea typeface="微软雅黑" charset="-122"/>
                <a:sym typeface="Arial" panose="020B0604020202090204" pitchFamily="34" charset="0"/>
              </a:rPr>
              <a:t>Filter</a:t>
            </a:r>
          </a:p>
        </p:txBody>
      </p:sp>
      <p:sp>
        <p:nvSpPr>
          <p:cNvPr id="7" name="圆角矩形 6"/>
          <p:cNvSpPr/>
          <p:nvPr>
            <p:custDataLst>
              <p:tags r:id="rId5"/>
            </p:custDataLst>
          </p:nvPr>
        </p:nvSpPr>
        <p:spPr>
          <a:xfrm>
            <a:off x="5073015" y="975360"/>
            <a:ext cx="1944000" cy="479522"/>
          </a:xfrm>
          <a:prstGeom prst="round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40000"/>
              </a:lnSpc>
            </a:pPr>
            <a:r>
              <a:rPr lang="en-US" altLang="zh-CN" sz="2400" dirty="0">
                <a:latin typeface="微软雅黑" charset="-122"/>
                <a:ea typeface="微软雅黑" charset="-122"/>
                <a:sym typeface="Arial" panose="020B0604020202090204" pitchFamily="34" charset="0"/>
              </a:rPr>
              <a:t>Wrapper</a:t>
            </a:r>
          </a:p>
        </p:txBody>
      </p:sp>
      <p:sp>
        <p:nvSpPr>
          <p:cNvPr id="9" name="圆角矩形 8"/>
          <p:cNvSpPr/>
          <p:nvPr>
            <p:custDataLst>
              <p:tags r:id="rId6"/>
            </p:custDataLst>
          </p:nvPr>
        </p:nvSpPr>
        <p:spPr>
          <a:xfrm>
            <a:off x="9284970" y="975360"/>
            <a:ext cx="1944000" cy="479522"/>
          </a:xfrm>
          <a:prstGeom prst="roundRect">
            <a:avLst/>
          </a:prstGeom>
          <a:solidFill>
            <a:schemeClr val="accent5">
              <a:lumMod val="5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40000"/>
              </a:lnSpc>
            </a:pPr>
            <a:r>
              <a:rPr lang="en-US" altLang="zh-CN" sz="2400" dirty="0">
                <a:latin typeface="微软雅黑" charset="-122"/>
                <a:ea typeface="微软雅黑" charset="-122"/>
                <a:sym typeface="Arial" panose="020B0604020202090204" pitchFamily="34" charset="0"/>
              </a:rPr>
              <a:t>Embedded</a:t>
            </a:r>
          </a:p>
        </p:txBody>
      </p:sp>
      <p:pic>
        <p:nvPicPr>
          <p:cNvPr id="10" name="图片 9" descr="Chi-square_distributionCDF-English"/>
          <p:cNvPicPr/>
          <p:nvPr/>
        </p:nvPicPr>
        <p:blipFill>
          <a:blip r:embed="rId9"/>
          <a:stretch>
            <a:fillRect/>
          </a:stretch>
        </p:blipFill>
        <p:spPr>
          <a:xfrm>
            <a:off x="455930" y="3335655"/>
            <a:ext cx="2376000" cy="2304000"/>
          </a:xfrm>
          <a:prstGeom prst="rect">
            <a:avLst/>
          </a:prstGeom>
        </p:spPr>
      </p:pic>
      <p:pic>
        <p:nvPicPr>
          <p:cNvPr id="11" name="图片 10" descr="aHR0cHM6Ly9naXRlZS5jb20vbHVvaGVueXVlamkvYXJ0aWNsZV9waWN0dXJlX3dhcmVob3VzZS9yYXcvbWFzdGVyL0NTRE4vJTVCJUU2JTlDJUJBJUU1JTk5JUE4JUU1JUFEJUE2JUU0JUI5JUEwJTVEJTIwJUU3JTg5JUI5JUU1JUJFJTgxJUU5JTgwJTg5JUU2JThCJUE5JUU3JUFDJTk0JUU4JUFFJUIwMy0lRTklODAl"/>
          <p:cNvPicPr/>
          <p:nvPr/>
        </p:nvPicPr>
        <p:blipFill>
          <a:blip r:embed="rId10"/>
          <a:stretch>
            <a:fillRect/>
          </a:stretch>
        </p:blipFill>
        <p:spPr>
          <a:xfrm>
            <a:off x="4818380" y="3195320"/>
            <a:ext cx="2556000" cy="2340000"/>
          </a:xfrm>
          <a:prstGeom prst="rect">
            <a:avLst/>
          </a:prstGeom>
        </p:spPr>
      </p:pic>
      <p:pic>
        <p:nvPicPr>
          <p:cNvPr id="12" name="图片 11" descr="maxresdefault"/>
          <p:cNvPicPr/>
          <p:nvPr/>
        </p:nvPicPr>
        <p:blipFill>
          <a:blip r:embed="rId11"/>
          <a:stretch>
            <a:fillRect/>
          </a:stretch>
        </p:blipFill>
        <p:spPr>
          <a:xfrm>
            <a:off x="8726805" y="3195320"/>
            <a:ext cx="3060000" cy="2412000"/>
          </a:xfrm>
          <a:prstGeom prst="rect">
            <a:avLst/>
          </a:prstGeom>
        </p:spPr>
      </p:pic>
      <p:sp>
        <p:nvSpPr>
          <p:cNvPr id="13" name="下箭头 12"/>
          <p:cNvSpPr/>
          <p:nvPr/>
        </p:nvSpPr>
        <p:spPr>
          <a:xfrm>
            <a:off x="1606550" y="2753995"/>
            <a:ext cx="75565" cy="369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6081395" y="2825750"/>
            <a:ext cx="75565" cy="36957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下箭头 15"/>
          <p:cNvSpPr/>
          <p:nvPr/>
        </p:nvSpPr>
        <p:spPr>
          <a:xfrm>
            <a:off x="10181590" y="2825750"/>
            <a:ext cx="75565" cy="36957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7" name="椭圆 16"/>
          <p:cNvSpPr/>
          <p:nvPr/>
        </p:nvSpPr>
        <p:spPr>
          <a:xfrm>
            <a:off x="6005830" y="594360"/>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恶意程序分类</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恶意程序的传统分类方法包括静态检测技术</a:t>
            </a:r>
            <a:r>
              <a:rPr lang="zh-CN" altLang="en-US" kern="100" dirty="0">
                <a:latin typeface="等线" panose="02010600030101010101" pitchFamily="2" charset="-122"/>
                <a:ea typeface="等线" panose="02010600030101010101" pitchFamily="2" charset="-122"/>
                <a:cs typeface="Times New Roman" panose="02020603050405020304" pitchFamily="18" charset="0"/>
              </a:rPr>
              <a:t>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动态检测技术两大类。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基于机器学习的恶意程序分类方法包括根据恶意程序的恶意特征</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对恶意程序进行分类的方法和将</a:t>
            </a:r>
            <a:r>
              <a:rPr lang="zh-CN" altLang="en-US" kern="100" dirty="0">
                <a:latin typeface="等线" panose="02010600030101010101" pitchFamily="2" charset="-122"/>
                <a:ea typeface="等线" panose="02010600030101010101" pitchFamily="2" charset="-122"/>
                <a:cs typeface="Times New Roman" panose="02020603050405020304" pitchFamily="18" charset="0"/>
                <a:sym typeface="+mn-ea"/>
              </a:rPr>
              <a:t>恶意</a:t>
            </a:r>
            <a:r>
              <a:rPr lang="zh-CN" altLang="en-US" kern="100" dirty="0">
                <a:latin typeface="等线" panose="02010600030101010101" pitchFamily="2" charset="-122"/>
                <a:ea typeface="等线" panose="02010600030101010101" pitchFamily="2" charset="-122"/>
                <a:cs typeface="Times New Roman" panose="02020603050405020304" pitchFamily="18" charset="0"/>
              </a:rPr>
              <a:t>程序代码转化为</a:t>
            </a:r>
            <a:r>
              <a:rPr lang="zh-CN" altLang="en-US" kern="100" dirty="0">
                <a:latin typeface="等线" panose="02010600030101010101" pitchFamily="2" charset="-122"/>
                <a:ea typeface="等线" panose="02010600030101010101" pitchFamily="2" charset="-122"/>
                <a:cs typeface="Times New Roman" panose="02020603050405020304" pitchFamily="18" charset="0"/>
                <a:sym typeface="+mn-ea"/>
              </a:rPr>
              <a:t>恶意</a:t>
            </a:r>
            <a:r>
              <a:rPr lang="zh-CN" altLang="en-US" kern="100" dirty="0">
                <a:latin typeface="等线" panose="02010600030101010101" pitchFamily="2" charset="-122"/>
                <a:ea typeface="等线" panose="02010600030101010101" pitchFamily="2" charset="-122"/>
                <a:cs typeface="Times New Roman" panose="02020603050405020304" pitchFamily="18" charset="0"/>
              </a:rPr>
              <a:t>代码特征图，然后对代码特征图进行分类的方法。</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3" name="图片 22"/>
          <p:cNvPicPr>
            <a:picLocks noChangeAspect="1"/>
          </p:cNvPicPr>
          <p:nvPr/>
        </p:nvPicPr>
        <p:blipFill>
          <a:blip r:embed="rId10"/>
          <a:stretch>
            <a:fillRect/>
          </a:stretch>
        </p:blipFill>
        <p:spPr>
          <a:xfrm>
            <a:off x="7706232" y="3477791"/>
            <a:ext cx="3951041" cy="1117016"/>
          </a:xfrm>
          <a:prstGeom prst="rect">
            <a:avLst/>
          </a:prstGeom>
        </p:spPr>
      </p:pic>
      <p:pic>
        <p:nvPicPr>
          <p:cNvPr id="24" name="图片 23"/>
          <p:cNvPicPr>
            <a:picLocks noChangeAspect="1"/>
          </p:cNvPicPr>
          <p:nvPr/>
        </p:nvPicPr>
        <p:blipFill>
          <a:blip r:embed="rId11"/>
          <a:stretch>
            <a:fillRect/>
          </a:stretch>
        </p:blipFill>
        <p:spPr>
          <a:xfrm>
            <a:off x="8546631" y="4861118"/>
            <a:ext cx="2247856" cy="148993"/>
          </a:xfrm>
          <a:prstGeom prst="rect">
            <a:avLst/>
          </a:prstGeom>
        </p:spPr>
      </p:pic>
      <p:pic>
        <p:nvPicPr>
          <p:cNvPr id="15" name="图片 14"/>
          <p:cNvPicPr>
            <a:picLocks noChangeAspect="1"/>
          </p:cNvPicPr>
          <p:nvPr/>
        </p:nvPicPr>
        <p:blipFill>
          <a:blip r:embed="rId12"/>
          <a:stretch>
            <a:fillRect/>
          </a:stretch>
        </p:blipFill>
        <p:spPr>
          <a:xfrm>
            <a:off x="7694208" y="925401"/>
            <a:ext cx="3952702" cy="1974461"/>
          </a:xfrm>
          <a:prstGeom prst="rect">
            <a:avLst/>
          </a:prstGeom>
        </p:spPr>
      </p:pic>
      <p:pic>
        <p:nvPicPr>
          <p:cNvPr id="18" name="图片 17"/>
          <p:cNvPicPr>
            <a:picLocks noChangeAspect="1"/>
          </p:cNvPicPr>
          <p:nvPr/>
        </p:nvPicPr>
        <p:blipFill>
          <a:blip r:embed="rId13"/>
          <a:stretch>
            <a:fillRect/>
          </a:stretch>
        </p:blipFill>
        <p:spPr>
          <a:xfrm>
            <a:off x="9302341" y="3032825"/>
            <a:ext cx="758825" cy="191331"/>
          </a:xfrm>
          <a:prstGeom prst="rect">
            <a:avLst/>
          </a:prstGeom>
        </p:spPr>
      </p:pic>
      <p:sp>
        <p:nvSpPr>
          <p:cNvPr id="2" name="Text Placeholder 17">
            <a:extLst>
              <a:ext uri="{FF2B5EF4-FFF2-40B4-BE49-F238E27FC236}">
                <a16:creationId xmlns:a16="http://schemas.microsoft.com/office/drawing/2014/main" id="{D66C6735-F249-4508-8FF1-711DDF49A489}"/>
              </a:ext>
            </a:extLst>
          </p:cNvPr>
          <p:cNvSpPr txBox="1"/>
          <p:nvPr>
            <p:custDataLst>
              <p:tags r:id="rId1"/>
            </p:custDataLst>
          </p:nvPr>
        </p:nvSpPr>
        <p:spPr>
          <a:xfrm>
            <a:off x="174220" y="1559538"/>
            <a:ext cx="1623695" cy="460375"/>
          </a:xfrm>
          <a:prstGeom prst="rect">
            <a:avLst/>
          </a:prstGeom>
          <a:noFill/>
        </p:spPr>
        <p:txBody>
          <a:bodyPr wrap="square" rtlCol="0" anchor="b" anchorCtr="0">
            <a:normAutofit fontScale="75000" lnSpcReduction="20000"/>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lang="zh-CN" altLang="en-US" sz="2000" spc="300" dirty="0">
                <a:solidFill>
                  <a:srgbClr val="1F74AD"/>
                </a:solidFill>
                <a:latin typeface="Arial" panose="020B0604020202090204" pitchFamily="34" charset="0"/>
                <a:sym typeface="Arial" panose="020B0604020202090204" pitchFamily="34" charset="0"/>
              </a:rPr>
              <a:t>传统分类方法</a:t>
            </a:r>
            <a:endParaRPr kumimoji="0" lang="zh-CN" altLang="en-US" sz="20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p:txBody>
      </p:sp>
      <p:sp>
        <p:nvSpPr>
          <p:cNvPr id="29" name="矩形 28">
            <a:extLst>
              <a:ext uri="{FF2B5EF4-FFF2-40B4-BE49-F238E27FC236}">
                <a16:creationId xmlns:a16="http://schemas.microsoft.com/office/drawing/2014/main" id="{16973012-D75A-4D11-972B-91FBE627EF2A}"/>
              </a:ext>
            </a:extLst>
          </p:cNvPr>
          <p:cNvSpPr/>
          <p:nvPr>
            <p:custDataLst>
              <p:tags r:id="rId2"/>
            </p:custDataLst>
          </p:nvPr>
        </p:nvSpPr>
        <p:spPr>
          <a:xfrm>
            <a:off x="1797915" y="1165267"/>
            <a:ext cx="5774690" cy="127063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30" name="TextBox 48">
            <a:extLst>
              <a:ext uri="{FF2B5EF4-FFF2-40B4-BE49-F238E27FC236}">
                <a16:creationId xmlns:a16="http://schemas.microsoft.com/office/drawing/2014/main" id="{86ADC8E8-209E-4C5A-9CF5-495F41E5C445}"/>
              </a:ext>
            </a:extLst>
          </p:cNvPr>
          <p:cNvSpPr txBox="1"/>
          <p:nvPr>
            <p:custDataLst>
              <p:tags r:id="rId3"/>
            </p:custDataLst>
          </p:nvPr>
        </p:nvSpPr>
        <p:spPr>
          <a:xfrm>
            <a:off x="1855698" y="1141739"/>
            <a:ext cx="5385435" cy="1270635"/>
          </a:xfrm>
          <a:prstGeom prst="rect">
            <a:avLst/>
          </a:prstGeom>
          <a:noFill/>
        </p:spPr>
        <p:txBody>
          <a:bodyPr wrap="square" rtlCol="0" anchor="ctr" anchorCtr="0"/>
          <a:lstStyle>
            <a:defPPr>
              <a:defRPr lang="zh-CN"/>
            </a:defPPr>
            <a:lvl1pPr>
              <a:lnSpc>
                <a:spcPct val="120000"/>
              </a:lnSpc>
              <a:defRPr sz="1400" spc="150">
                <a:solidFill>
                  <a:sysClr val="window" lastClr="FFFFFF">
                    <a:lumMod val="65000"/>
                  </a:sysClr>
                </a:solidFill>
                <a:latin typeface="微软雅黑" charset="-122"/>
                <a:ea typeface="微软雅黑" charset="-122"/>
              </a:defRPr>
            </a:lvl1pPr>
          </a:lstStyle>
          <a:p>
            <a:pPr fontAlgn="auto">
              <a:lnSpc>
                <a:spcPct val="125000"/>
              </a:lnSpc>
            </a:pPr>
            <a:r>
              <a:rPr lang="zh-CN" altLang="en-US" sz="1200" dirty="0">
                <a:solidFill>
                  <a:schemeClr val="tx1"/>
                </a:solidFill>
                <a:latin typeface="微软雅黑" charset="0"/>
                <a:ea typeface="微软雅黑" charset="0"/>
                <a:cs typeface="微软雅黑" charset="0"/>
                <a:sym typeface="+mn-ea"/>
              </a:rPr>
              <a:t>静态检测技术：扫描源程序或者二进制代码，直接分析被检测程序特征；</a:t>
            </a:r>
            <a:endParaRPr lang="en-US" altLang="zh-CN" sz="1200" dirty="0">
              <a:solidFill>
                <a:schemeClr val="tx1"/>
              </a:solidFill>
              <a:latin typeface="微软雅黑" charset="0"/>
              <a:ea typeface="微软雅黑" charset="0"/>
              <a:cs typeface="微软雅黑" charset="0"/>
              <a:sym typeface="+mn-ea"/>
            </a:endParaRPr>
          </a:p>
          <a:p>
            <a:pPr fontAlgn="auto">
              <a:lnSpc>
                <a:spcPct val="125000"/>
              </a:lnSpc>
            </a:pPr>
            <a:r>
              <a:rPr kumimoji="0" lang="zh-CN" altLang="en-US" sz="1200"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mn-ea"/>
              </a:rPr>
              <a:t>动态</a:t>
            </a:r>
            <a:r>
              <a:rPr lang="zh-CN" altLang="en-US" sz="1200" dirty="0">
                <a:solidFill>
                  <a:schemeClr val="tx1"/>
                </a:solidFill>
                <a:latin typeface="微软雅黑" charset="0"/>
                <a:ea typeface="微软雅黑" charset="0"/>
                <a:cs typeface="微软雅黑" charset="0"/>
                <a:sym typeface="+mn-ea"/>
              </a:rPr>
              <a:t>检测技术：利用检测程序执行期间或者执行后的恶意行为分析被检测程序特征。</a:t>
            </a:r>
            <a:endParaRPr kumimoji="0" lang="zh-CN" altLang="en-US"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Arial" panose="020B0604020202090204" pitchFamily="34" charset="0"/>
            </a:endParaRPr>
          </a:p>
        </p:txBody>
      </p:sp>
      <p:cxnSp>
        <p:nvCxnSpPr>
          <p:cNvPr id="31" name="直接连接符 30">
            <a:extLst>
              <a:ext uri="{FF2B5EF4-FFF2-40B4-BE49-F238E27FC236}">
                <a16:creationId xmlns:a16="http://schemas.microsoft.com/office/drawing/2014/main" id="{EC7B13FB-D3DF-4AB0-947B-B7EAEC7A63B7}"/>
              </a:ext>
            </a:extLst>
          </p:cNvPr>
          <p:cNvCxnSpPr/>
          <p:nvPr>
            <p:custDataLst>
              <p:tags r:id="rId4"/>
            </p:custDataLst>
          </p:nvPr>
        </p:nvCxnSpPr>
        <p:spPr>
          <a:xfrm>
            <a:off x="1797915" y="1467435"/>
            <a:ext cx="0" cy="647700"/>
          </a:xfrm>
          <a:prstGeom prst="line">
            <a:avLst/>
          </a:prstGeom>
          <a:ln w="38100">
            <a:solidFill>
              <a:srgbClr val="1F74AD"/>
            </a:solidFill>
          </a:ln>
        </p:spPr>
        <p:style>
          <a:lnRef idx="1">
            <a:srgbClr val="1F74AD"/>
          </a:lnRef>
          <a:fillRef idx="0">
            <a:srgbClr val="1F74AD"/>
          </a:fillRef>
          <a:effectRef idx="0">
            <a:srgbClr val="1F74AD"/>
          </a:effectRef>
          <a:fontRef idx="minor">
            <a:srgbClr val="000000"/>
          </a:fontRef>
        </p:style>
      </p:cxnSp>
      <p:sp>
        <p:nvSpPr>
          <p:cNvPr id="36" name="Text Placeholder 17">
            <a:extLst>
              <a:ext uri="{FF2B5EF4-FFF2-40B4-BE49-F238E27FC236}">
                <a16:creationId xmlns:a16="http://schemas.microsoft.com/office/drawing/2014/main" id="{A0E0E911-5014-44A2-A869-757A61EF30A7}"/>
              </a:ext>
            </a:extLst>
          </p:cNvPr>
          <p:cNvSpPr txBox="1"/>
          <p:nvPr>
            <p:custDataLst>
              <p:tags r:id="rId5"/>
            </p:custDataLst>
          </p:nvPr>
        </p:nvSpPr>
        <p:spPr>
          <a:xfrm>
            <a:off x="179510" y="3795253"/>
            <a:ext cx="1623695" cy="460375"/>
          </a:xfrm>
          <a:prstGeom prst="rect">
            <a:avLst/>
          </a:prstGeom>
          <a:noFill/>
        </p:spPr>
        <p:txBody>
          <a:bodyPr wrap="square" rtlCol="0" anchor="b" anchorCtr="0">
            <a:noAutofit/>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lang="zh-CN" altLang="en-US" sz="1500" spc="300" dirty="0">
                <a:solidFill>
                  <a:srgbClr val="1F74AD"/>
                </a:solidFill>
                <a:latin typeface="Arial" panose="020B0604020202090204" pitchFamily="34" charset="0"/>
                <a:sym typeface="Arial" panose="020B0604020202090204" pitchFamily="34" charset="0"/>
              </a:rPr>
              <a:t>机器学习</a:t>
            </a:r>
            <a:endParaRPr lang="en-US" altLang="zh-CN" sz="1500" spc="300" dirty="0">
              <a:solidFill>
                <a:srgbClr val="1F74AD"/>
              </a:solidFill>
              <a:latin typeface="Arial" panose="020B0604020202090204" pitchFamily="34" charset="0"/>
              <a:sym typeface="Arial" panose="020B0604020202090204" pitchFamily="34" charset="0"/>
            </a:endParaRPr>
          </a:p>
          <a:p>
            <a:pPr marL="0" marR="0" lvl="0" indent="0" algn="ctr" defTabSz="914400" rtl="0" eaLnBrk="1" fontAlgn="auto" latinLnBrk="0" hangingPunct="1">
              <a:lnSpc>
                <a:spcPct val="120000"/>
              </a:lnSpc>
              <a:buClrTx/>
              <a:buSzTx/>
              <a:buFontTx/>
              <a:buNone/>
            </a:pPr>
            <a:r>
              <a:rPr lang="zh-CN" altLang="en-US" sz="1500" spc="300" dirty="0">
                <a:solidFill>
                  <a:srgbClr val="1F74AD"/>
                </a:solidFill>
                <a:latin typeface="Arial" panose="020B0604020202090204" pitchFamily="34" charset="0"/>
                <a:sym typeface="Arial" panose="020B0604020202090204" pitchFamily="34" charset="0"/>
              </a:rPr>
              <a:t>分类方法</a:t>
            </a:r>
            <a:endParaRPr kumimoji="0" lang="zh-CN" altLang="en-US" sz="15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p:txBody>
      </p:sp>
      <p:sp>
        <p:nvSpPr>
          <p:cNvPr id="37" name="矩形 36">
            <a:extLst>
              <a:ext uri="{FF2B5EF4-FFF2-40B4-BE49-F238E27FC236}">
                <a16:creationId xmlns:a16="http://schemas.microsoft.com/office/drawing/2014/main" id="{0F3ECF67-98CF-4455-9066-ED957F1B419E}"/>
              </a:ext>
            </a:extLst>
          </p:cNvPr>
          <p:cNvSpPr/>
          <p:nvPr>
            <p:custDataLst>
              <p:tags r:id="rId6"/>
            </p:custDataLst>
          </p:nvPr>
        </p:nvSpPr>
        <p:spPr>
          <a:xfrm>
            <a:off x="1803205" y="3400982"/>
            <a:ext cx="5774690" cy="127063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38" name="TextBox 48">
            <a:extLst>
              <a:ext uri="{FF2B5EF4-FFF2-40B4-BE49-F238E27FC236}">
                <a16:creationId xmlns:a16="http://schemas.microsoft.com/office/drawing/2014/main" id="{FBF674AA-7F82-4616-89D8-A86794B8678B}"/>
              </a:ext>
            </a:extLst>
          </p:cNvPr>
          <p:cNvSpPr txBox="1"/>
          <p:nvPr>
            <p:custDataLst>
              <p:tags r:id="rId7"/>
            </p:custDataLst>
          </p:nvPr>
        </p:nvSpPr>
        <p:spPr>
          <a:xfrm>
            <a:off x="1860988" y="3377454"/>
            <a:ext cx="5385435" cy="1270635"/>
          </a:xfrm>
          <a:prstGeom prst="rect">
            <a:avLst/>
          </a:prstGeom>
          <a:noFill/>
        </p:spPr>
        <p:txBody>
          <a:bodyPr wrap="square" rtlCol="0" anchor="ctr" anchorCtr="0"/>
          <a:lstStyle>
            <a:defPPr>
              <a:defRPr lang="zh-CN"/>
            </a:defPPr>
            <a:lvl1pPr>
              <a:lnSpc>
                <a:spcPct val="120000"/>
              </a:lnSpc>
              <a:defRPr sz="1400" spc="150">
                <a:solidFill>
                  <a:sysClr val="window" lastClr="FFFFFF">
                    <a:lumMod val="65000"/>
                  </a:sysClr>
                </a:solidFill>
                <a:latin typeface="微软雅黑" charset="-122"/>
                <a:ea typeface="微软雅黑" charset="-122"/>
              </a:defRPr>
            </a:lvl1pPr>
          </a:lstStyle>
          <a:p>
            <a:pPr fontAlgn="auto">
              <a:lnSpc>
                <a:spcPct val="125000"/>
              </a:lnSpc>
            </a:pPr>
            <a:r>
              <a:rPr lang="en-US" altLang="zh-CN" sz="1200" dirty="0">
                <a:solidFill>
                  <a:schemeClr val="tx1"/>
                </a:solidFill>
                <a:latin typeface="微软雅黑" charset="0"/>
                <a:ea typeface="微软雅黑" charset="0"/>
                <a:cs typeface="微软雅黑" charset="0"/>
                <a:sym typeface="+mn-ea"/>
              </a:rPr>
              <a:t>1.</a:t>
            </a:r>
            <a:r>
              <a:rPr lang="zh-CN" altLang="en-US" sz="1200" dirty="0">
                <a:solidFill>
                  <a:schemeClr val="tx1"/>
                </a:solidFill>
                <a:latin typeface="微软雅黑" charset="0"/>
                <a:ea typeface="微软雅黑" charset="0"/>
                <a:cs typeface="微软雅黑" charset="0"/>
                <a:sym typeface="+mn-ea"/>
              </a:rPr>
              <a:t>从恶意程序代码中分析得到特征，然后使用机器学习方法根据特征进行分类，如：</a:t>
            </a:r>
            <a:r>
              <a:rPr lang="en-US" altLang="zh-CN" sz="1200" dirty="0">
                <a:solidFill>
                  <a:schemeClr val="tx1"/>
                </a:solidFill>
                <a:latin typeface="微软雅黑" charset="0"/>
                <a:ea typeface="微软雅黑" charset="0"/>
                <a:cs typeface="微软雅黑" charset="0"/>
                <a:sym typeface="+mn-ea"/>
              </a:rPr>
              <a:t>K</a:t>
            </a:r>
            <a:r>
              <a:rPr lang="zh-CN" altLang="en-US" sz="1200" dirty="0">
                <a:solidFill>
                  <a:schemeClr val="tx1"/>
                </a:solidFill>
                <a:latin typeface="微软雅黑" charset="0"/>
                <a:ea typeface="微软雅黑" charset="0"/>
                <a:cs typeface="微软雅黑" charset="0"/>
                <a:sym typeface="+mn-ea"/>
              </a:rPr>
              <a:t>近邻算法，朴素贝叶斯算法、决策树算法等。</a:t>
            </a:r>
            <a:endParaRPr lang="en-US" altLang="zh-CN" sz="1200" dirty="0">
              <a:solidFill>
                <a:schemeClr val="tx1"/>
              </a:solidFill>
              <a:latin typeface="微软雅黑" charset="0"/>
              <a:ea typeface="微软雅黑" charset="0"/>
              <a:cs typeface="微软雅黑" charset="0"/>
              <a:sym typeface="+mn-ea"/>
            </a:endParaRPr>
          </a:p>
          <a:p>
            <a:pPr fontAlgn="auto">
              <a:lnSpc>
                <a:spcPct val="125000"/>
              </a:lnSpc>
            </a:pPr>
            <a:r>
              <a:rPr kumimoji="0" lang="en-US" altLang="zh-CN" sz="1200"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mn-ea"/>
              </a:rPr>
              <a:t>2.</a:t>
            </a:r>
            <a:r>
              <a:rPr kumimoji="0" lang="zh-CN" altLang="en-US" sz="1200"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mn-ea"/>
              </a:rPr>
              <a:t>将恶意程序代码通过一定的方法转换为恶意代码特征图，使用卷积神经网络等模型对恶意程序进行分类。</a:t>
            </a:r>
            <a:endParaRPr kumimoji="0" lang="zh-CN" altLang="en-US"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Arial" panose="020B0604020202090204" pitchFamily="34" charset="0"/>
            </a:endParaRPr>
          </a:p>
        </p:txBody>
      </p:sp>
      <p:cxnSp>
        <p:nvCxnSpPr>
          <p:cNvPr id="39" name="直接连接符 38">
            <a:extLst>
              <a:ext uri="{FF2B5EF4-FFF2-40B4-BE49-F238E27FC236}">
                <a16:creationId xmlns:a16="http://schemas.microsoft.com/office/drawing/2014/main" id="{B995593A-C7F1-42DE-B1C6-655127B36596}"/>
              </a:ext>
            </a:extLst>
          </p:cNvPr>
          <p:cNvCxnSpPr/>
          <p:nvPr>
            <p:custDataLst>
              <p:tags r:id="rId8"/>
            </p:custDataLst>
          </p:nvPr>
        </p:nvCxnSpPr>
        <p:spPr>
          <a:xfrm>
            <a:off x="1803205" y="3703150"/>
            <a:ext cx="0" cy="647700"/>
          </a:xfrm>
          <a:prstGeom prst="line">
            <a:avLst/>
          </a:prstGeom>
          <a:ln w="38100">
            <a:solidFill>
              <a:srgbClr val="1F74AD"/>
            </a:solidFill>
          </a:ln>
        </p:spPr>
        <p:style>
          <a:lnRef idx="1">
            <a:srgbClr val="1F74AD"/>
          </a:lnRef>
          <a:fillRef idx="0">
            <a:srgbClr val="1F74AD"/>
          </a:fillRef>
          <a:effectRef idx="0">
            <a:srgbClr val="1F74AD"/>
          </a:effectRef>
          <a:fontRef idx="minor">
            <a:srgbClr val="000000"/>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基于恶意程序代码特征图的恶意程序分类</a:t>
            </a: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恶意代码图像化的方法处理恶意代码时无需解析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文件格式、无需动态执行恶意代码、同时具有较好的对抗能力。</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Andrew</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恶意代码矢量化的方法与</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sym typeface="+mn-ea"/>
              </a:rPr>
              <a:t>恶意代码图像化的方法</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相比具有更好的视觉可解释性。</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恶意代码特征图的分类模型方面，目前大多数方法都是使用卷积神经网络或者根据任务的需要对卷积神经网络进行一定的修改。</a:t>
            </a:r>
          </a:p>
        </p:txBody>
      </p:sp>
      <p:pic>
        <p:nvPicPr>
          <p:cNvPr id="6" name="图片 5"/>
          <p:cNvPicPr>
            <a:picLocks noChangeAspect="1"/>
          </p:cNvPicPr>
          <p:nvPr/>
        </p:nvPicPr>
        <p:blipFill>
          <a:blip r:embed="rId15"/>
          <a:stretch>
            <a:fillRect/>
          </a:stretch>
        </p:blipFill>
        <p:spPr>
          <a:xfrm>
            <a:off x="8008681" y="856358"/>
            <a:ext cx="3906772" cy="891018"/>
          </a:xfrm>
          <a:prstGeom prst="rect">
            <a:avLst/>
          </a:prstGeom>
        </p:spPr>
      </p:pic>
      <p:pic>
        <p:nvPicPr>
          <p:cNvPr id="7" name="图片 6"/>
          <p:cNvPicPr>
            <a:picLocks noChangeAspect="1"/>
          </p:cNvPicPr>
          <p:nvPr/>
        </p:nvPicPr>
        <p:blipFill>
          <a:blip r:embed="rId16"/>
          <a:stretch>
            <a:fillRect/>
          </a:stretch>
        </p:blipFill>
        <p:spPr>
          <a:xfrm>
            <a:off x="9167409" y="1745916"/>
            <a:ext cx="1350222" cy="176665"/>
          </a:xfrm>
          <a:prstGeom prst="rect">
            <a:avLst/>
          </a:prstGeom>
        </p:spPr>
      </p:pic>
      <p:pic>
        <p:nvPicPr>
          <p:cNvPr id="13" name="图片 12"/>
          <p:cNvPicPr>
            <a:picLocks noChangeAspect="1"/>
          </p:cNvPicPr>
          <p:nvPr/>
        </p:nvPicPr>
        <p:blipFill>
          <a:blip r:embed="rId17"/>
          <a:stretch>
            <a:fillRect/>
          </a:stretch>
        </p:blipFill>
        <p:spPr>
          <a:xfrm>
            <a:off x="345802" y="2377851"/>
            <a:ext cx="3906772" cy="1327421"/>
          </a:xfrm>
          <a:prstGeom prst="rect">
            <a:avLst/>
          </a:prstGeom>
        </p:spPr>
      </p:pic>
      <p:pic>
        <p:nvPicPr>
          <p:cNvPr id="15" name="图片 14"/>
          <p:cNvPicPr>
            <a:picLocks noChangeAspect="1"/>
          </p:cNvPicPr>
          <p:nvPr/>
        </p:nvPicPr>
        <p:blipFill>
          <a:blip r:embed="rId18"/>
          <a:stretch>
            <a:fillRect/>
          </a:stretch>
        </p:blipFill>
        <p:spPr>
          <a:xfrm>
            <a:off x="1593848" y="3789808"/>
            <a:ext cx="1410680" cy="160305"/>
          </a:xfrm>
          <a:prstGeom prst="rect">
            <a:avLst/>
          </a:prstGeom>
        </p:spPr>
      </p:pic>
      <p:pic>
        <p:nvPicPr>
          <p:cNvPr id="20" name="图片 19"/>
          <p:cNvPicPr>
            <a:picLocks noChangeAspect="1"/>
          </p:cNvPicPr>
          <p:nvPr/>
        </p:nvPicPr>
        <p:blipFill>
          <a:blip r:embed="rId19"/>
          <a:stretch>
            <a:fillRect/>
          </a:stretch>
        </p:blipFill>
        <p:spPr>
          <a:xfrm>
            <a:off x="8058376" y="3573621"/>
            <a:ext cx="3455670" cy="1717040"/>
          </a:xfrm>
          <a:prstGeom prst="rect">
            <a:avLst/>
          </a:prstGeom>
        </p:spPr>
      </p:pic>
      <p:sp>
        <p:nvSpPr>
          <p:cNvPr id="21" name="Text Placeholder 17">
            <a:extLst>
              <a:ext uri="{FF2B5EF4-FFF2-40B4-BE49-F238E27FC236}">
                <a16:creationId xmlns:a16="http://schemas.microsoft.com/office/drawing/2014/main" id="{019AD507-0626-4771-B380-30F9C5C251E7}"/>
              </a:ext>
            </a:extLst>
          </p:cNvPr>
          <p:cNvSpPr txBox="1"/>
          <p:nvPr>
            <p:custDataLst>
              <p:tags r:id="rId1"/>
            </p:custDataLst>
          </p:nvPr>
        </p:nvSpPr>
        <p:spPr>
          <a:xfrm>
            <a:off x="203111" y="1120681"/>
            <a:ext cx="1623695" cy="741987"/>
          </a:xfrm>
          <a:prstGeom prst="rect">
            <a:avLst/>
          </a:prstGeom>
          <a:noFill/>
        </p:spPr>
        <p:txBody>
          <a:bodyPr wrap="square" rtlCol="0" anchor="b" anchorCtr="0">
            <a:normAutofit fontScale="97500"/>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zh-CN" altLang="en-US"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rPr>
              <a:t>恶意代码</a:t>
            </a:r>
            <a:endParaRPr kumimoji="0" lang="en-US" altLang="zh-CN"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a:p>
            <a:pPr marL="0" marR="0" lvl="0" indent="0" algn="ctr" defTabSz="914400" rtl="0" eaLnBrk="1" fontAlgn="auto" latinLnBrk="0" hangingPunct="1">
              <a:lnSpc>
                <a:spcPct val="120000"/>
              </a:lnSpc>
              <a:buClrTx/>
              <a:buSzTx/>
              <a:buFontTx/>
              <a:buNone/>
            </a:pPr>
            <a:r>
              <a:rPr lang="zh-CN" altLang="en-US" sz="1600" spc="300" dirty="0">
                <a:solidFill>
                  <a:srgbClr val="1F74AD"/>
                </a:solidFill>
                <a:latin typeface="Arial" panose="020B0604020202090204" pitchFamily="34" charset="0"/>
                <a:sym typeface="Arial" panose="020B0604020202090204" pitchFamily="34" charset="0"/>
              </a:rPr>
              <a:t>图像化方法</a:t>
            </a:r>
            <a:endParaRPr kumimoji="0" lang="zh-CN" altLang="en-US"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p:txBody>
      </p:sp>
      <p:sp>
        <p:nvSpPr>
          <p:cNvPr id="22" name="矩形 21">
            <a:extLst>
              <a:ext uri="{FF2B5EF4-FFF2-40B4-BE49-F238E27FC236}">
                <a16:creationId xmlns:a16="http://schemas.microsoft.com/office/drawing/2014/main" id="{1915537D-BF52-494D-8D0D-3F3CE791A346}"/>
              </a:ext>
            </a:extLst>
          </p:cNvPr>
          <p:cNvSpPr/>
          <p:nvPr>
            <p:custDataLst>
              <p:tags r:id="rId2"/>
            </p:custDataLst>
          </p:nvPr>
        </p:nvSpPr>
        <p:spPr>
          <a:xfrm>
            <a:off x="1797915" y="879886"/>
            <a:ext cx="5774690" cy="127063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a:latin typeface="Arial" panose="020B0604020202090204" pitchFamily="34" charset="0"/>
              <a:ea typeface="微软雅黑" charset="-122"/>
              <a:sym typeface="Arial" panose="020B0604020202090204" pitchFamily="34" charset="0"/>
            </a:endParaRPr>
          </a:p>
        </p:txBody>
      </p:sp>
      <p:sp>
        <p:nvSpPr>
          <p:cNvPr id="23" name="TextBox 48">
            <a:extLst>
              <a:ext uri="{FF2B5EF4-FFF2-40B4-BE49-F238E27FC236}">
                <a16:creationId xmlns:a16="http://schemas.microsoft.com/office/drawing/2014/main" id="{C57BB2AE-9471-4DD4-BA6A-F75BCBECA4EA}"/>
              </a:ext>
            </a:extLst>
          </p:cNvPr>
          <p:cNvSpPr txBox="1"/>
          <p:nvPr>
            <p:custDataLst>
              <p:tags r:id="rId3"/>
            </p:custDataLst>
          </p:nvPr>
        </p:nvSpPr>
        <p:spPr>
          <a:xfrm>
            <a:off x="1855698" y="856358"/>
            <a:ext cx="5385435" cy="1270635"/>
          </a:xfrm>
          <a:prstGeom prst="rect">
            <a:avLst/>
          </a:prstGeom>
          <a:noFill/>
        </p:spPr>
        <p:txBody>
          <a:bodyPr wrap="square" rtlCol="0" anchor="ctr" anchorCtr="0"/>
          <a:lstStyle>
            <a:defPPr>
              <a:defRPr lang="zh-CN"/>
            </a:defPPr>
            <a:lvl1pPr>
              <a:lnSpc>
                <a:spcPct val="120000"/>
              </a:lnSpc>
              <a:defRPr sz="1400" spc="150">
                <a:solidFill>
                  <a:sysClr val="window" lastClr="FFFFFF">
                    <a:lumMod val="65000"/>
                  </a:sysClr>
                </a:solidFill>
                <a:latin typeface="微软雅黑" charset="-122"/>
                <a:ea typeface="微软雅黑" charset="-122"/>
              </a:defRPr>
            </a:lvl1pPr>
          </a:lstStyle>
          <a:p>
            <a:pPr fontAlgn="auto">
              <a:lnSpc>
                <a:spcPct val="125000"/>
              </a:lnSpc>
            </a:pPr>
            <a:r>
              <a:rPr lang="zh-CN" altLang="en-US" sz="1200" dirty="0">
                <a:solidFill>
                  <a:schemeClr val="tx1"/>
                </a:solidFill>
                <a:latin typeface="微软雅黑" charset="0"/>
                <a:ea typeface="微软雅黑" charset="0"/>
                <a:cs typeface="微软雅黑" charset="0"/>
                <a:sym typeface="+mn-ea"/>
              </a:rPr>
              <a:t>将恶意代码每</a:t>
            </a:r>
            <a:r>
              <a:rPr lang="en-US" altLang="zh-CN" sz="1200" dirty="0">
                <a:solidFill>
                  <a:schemeClr val="tx1"/>
                </a:solidFill>
                <a:latin typeface="微软雅黑" charset="0"/>
                <a:ea typeface="微软雅黑" charset="0"/>
                <a:cs typeface="微软雅黑" charset="0"/>
                <a:sym typeface="+mn-ea"/>
              </a:rPr>
              <a:t>2</a:t>
            </a:r>
            <a:r>
              <a:rPr lang="zh-CN" altLang="en-US" sz="1200" dirty="0">
                <a:solidFill>
                  <a:schemeClr val="tx1"/>
                </a:solidFill>
                <a:latin typeface="微软雅黑" charset="0"/>
                <a:ea typeface="微软雅黑" charset="0"/>
                <a:cs typeface="微软雅黑" charset="0"/>
                <a:sym typeface="+mn-ea"/>
              </a:rPr>
              <a:t>个十六进制数据转换为一个</a:t>
            </a:r>
            <a:r>
              <a:rPr lang="en-US" altLang="zh-CN" sz="1200" dirty="0">
                <a:solidFill>
                  <a:schemeClr val="tx1"/>
                </a:solidFill>
                <a:latin typeface="微软雅黑" charset="0"/>
                <a:ea typeface="微软雅黑" charset="0"/>
                <a:cs typeface="微软雅黑" charset="0"/>
                <a:sym typeface="+mn-ea"/>
              </a:rPr>
              <a:t>0~255</a:t>
            </a:r>
            <a:r>
              <a:rPr lang="zh-CN" altLang="en-US" sz="1200" dirty="0">
                <a:solidFill>
                  <a:schemeClr val="tx1"/>
                </a:solidFill>
                <a:latin typeface="微软雅黑" charset="0"/>
                <a:ea typeface="微软雅黑" charset="0"/>
                <a:cs typeface="微软雅黑" charset="0"/>
                <a:sym typeface="+mn-ea"/>
              </a:rPr>
              <a:t>的像素值，根据样本大小限制图像宽度，形成一幅灰度图像。</a:t>
            </a:r>
            <a:endParaRPr kumimoji="0" lang="zh-CN" altLang="en-US"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Arial" panose="020B0604020202090204" pitchFamily="34" charset="0"/>
            </a:endParaRPr>
          </a:p>
        </p:txBody>
      </p:sp>
      <p:cxnSp>
        <p:nvCxnSpPr>
          <p:cNvPr id="24" name="直接连接符 23">
            <a:extLst>
              <a:ext uri="{FF2B5EF4-FFF2-40B4-BE49-F238E27FC236}">
                <a16:creationId xmlns:a16="http://schemas.microsoft.com/office/drawing/2014/main" id="{8370A639-0696-4FDB-84FC-B1014BF6F050}"/>
              </a:ext>
            </a:extLst>
          </p:cNvPr>
          <p:cNvCxnSpPr/>
          <p:nvPr>
            <p:custDataLst>
              <p:tags r:id="rId4"/>
            </p:custDataLst>
          </p:nvPr>
        </p:nvCxnSpPr>
        <p:spPr>
          <a:xfrm>
            <a:off x="1797915" y="1182054"/>
            <a:ext cx="0" cy="647700"/>
          </a:xfrm>
          <a:prstGeom prst="line">
            <a:avLst/>
          </a:prstGeom>
          <a:ln w="38100">
            <a:solidFill>
              <a:srgbClr val="1F74AD"/>
            </a:solidFill>
          </a:ln>
        </p:spPr>
        <p:style>
          <a:lnRef idx="1">
            <a:srgbClr val="1F74AD"/>
          </a:lnRef>
          <a:fillRef idx="0">
            <a:srgbClr val="1F74AD"/>
          </a:fillRef>
          <a:effectRef idx="0">
            <a:srgbClr val="1F74AD"/>
          </a:effectRef>
          <a:fontRef idx="minor">
            <a:srgbClr val="000000"/>
          </a:fontRef>
        </p:style>
      </p:cxnSp>
      <p:sp>
        <p:nvSpPr>
          <p:cNvPr id="25" name="矩形 24">
            <a:extLst>
              <a:ext uri="{FF2B5EF4-FFF2-40B4-BE49-F238E27FC236}">
                <a16:creationId xmlns:a16="http://schemas.microsoft.com/office/drawing/2014/main" id="{48AF5A84-D6D4-4D01-AD4B-FF360A024871}"/>
              </a:ext>
            </a:extLst>
          </p:cNvPr>
          <p:cNvSpPr/>
          <p:nvPr>
            <p:custDataLst>
              <p:tags r:id="rId5"/>
            </p:custDataLst>
          </p:nvPr>
        </p:nvSpPr>
        <p:spPr>
          <a:xfrm>
            <a:off x="6341376" y="2285020"/>
            <a:ext cx="5774690" cy="127063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dirty="0">
              <a:latin typeface="Arial" panose="020B0604020202090204" pitchFamily="34" charset="0"/>
              <a:ea typeface="微软雅黑" charset="-122"/>
              <a:sym typeface="Arial" panose="020B0604020202090204" pitchFamily="34" charset="0"/>
            </a:endParaRPr>
          </a:p>
        </p:txBody>
      </p:sp>
      <p:sp>
        <p:nvSpPr>
          <p:cNvPr id="26" name="TextBox 48">
            <a:extLst>
              <a:ext uri="{FF2B5EF4-FFF2-40B4-BE49-F238E27FC236}">
                <a16:creationId xmlns:a16="http://schemas.microsoft.com/office/drawing/2014/main" id="{3D41F866-0DDE-42E9-9D96-17CDE94D2C77}"/>
              </a:ext>
            </a:extLst>
          </p:cNvPr>
          <p:cNvSpPr txBox="1"/>
          <p:nvPr>
            <p:custDataLst>
              <p:tags r:id="rId6"/>
            </p:custDataLst>
          </p:nvPr>
        </p:nvSpPr>
        <p:spPr>
          <a:xfrm>
            <a:off x="6395846" y="2277990"/>
            <a:ext cx="5385435" cy="1270635"/>
          </a:xfrm>
          <a:prstGeom prst="rect">
            <a:avLst/>
          </a:prstGeom>
          <a:noFill/>
        </p:spPr>
        <p:txBody>
          <a:bodyPr wrap="square" rtlCol="0" anchor="ctr" anchorCtr="0"/>
          <a:lstStyle>
            <a:defPPr>
              <a:defRPr lang="zh-CN"/>
            </a:defPPr>
            <a:lvl1pPr>
              <a:lnSpc>
                <a:spcPct val="120000"/>
              </a:lnSpc>
              <a:defRPr sz="1400" spc="150">
                <a:solidFill>
                  <a:sysClr val="window" lastClr="FFFFFF">
                    <a:lumMod val="65000"/>
                  </a:sysClr>
                </a:solidFill>
                <a:latin typeface="微软雅黑" charset="-122"/>
                <a:ea typeface="微软雅黑" charset="-122"/>
              </a:defRPr>
            </a:lvl1pPr>
          </a:lstStyle>
          <a:p>
            <a:pPr fontAlgn="auto">
              <a:lnSpc>
                <a:spcPct val="125000"/>
              </a:lnSpc>
            </a:pPr>
            <a:r>
              <a:rPr lang="zh-CN" altLang="en-US" sz="1200" dirty="0">
                <a:solidFill>
                  <a:schemeClr val="tx1"/>
                </a:solidFill>
                <a:latin typeface="微软雅黑" charset="0"/>
                <a:ea typeface="微软雅黑" charset="0"/>
                <a:cs typeface="微软雅黑" charset="0"/>
                <a:sym typeface="+mn-ea"/>
              </a:rPr>
              <a:t>选取反汇编十六进制机器码作为源码，将</a:t>
            </a:r>
            <a:r>
              <a:rPr lang="en-US" altLang="zh-CN" sz="1200" dirty="0">
                <a:solidFill>
                  <a:schemeClr val="tx1"/>
                </a:solidFill>
                <a:latin typeface="微软雅黑" charset="0"/>
                <a:ea typeface="微软雅黑" charset="0"/>
                <a:cs typeface="微软雅黑" charset="0"/>
                <a:sym typeface="+mn-ea"/>
              </a:rPr>
              <a:t>4-bit</a:t>
            </a:r>
            <a:r>
              <a:rPr lang="zh-CN" altLang="en-US" sz="1200" dirty="0">
                <a:solidFill>
                  <a:schemeClr val="tx1"/>
                </a:solidFill>
                <a:latin typeface="微软雅黑" charset="0"/>
                <a:ea typeface="微软雅黑" charset="0"/>
                <a:cs typeface="微软雅黑" charset="0"/>
                <a:sym typeface="+mn-ea"/>
              </a:rPr>
              <a:t>的十六进制机器码映射成</a:t>
            </a:r>
            <a:r>
              <a:rPr lang="en-US" altLang="zh-CN" sz="1200" dirty="0">
                <a:solidFill>
                  <a:schemeClr val="tx1"/>
                </a:solidFill>
                <a:latin typeface="微软雅黑" charset="0"/>
                <a:ea typeface="微软雅黑" charset="0"/>
                <a:cs typeface="微软雅黑" charset="0"/>
                <a:sym typeface="+mn-ea"/>
              </a:rPr>
              <a:t>4x8-bit</a:t>
            </a:r>
            <a:r>
              <a:rPr lang="zh-CN" altLang="en-US" sz="1200" dirty="0">
                <a:solidFill>
                  <a:schemeClr val="tx1"/>
                </a:solidFill>
                <a:latin typeface="微软雅黑" charset="0"/>
                <a:ea typeface="微软雅黑" charset="0"/>
                <a:cs typeface="微软雅黑" charset="0"/>
                <a:sym typeface="+mn-ea"/>
              </a:rPr>
              <a:t>的整数值，该方法对于加壳和混淆技术有较好鲁棒性。</a:t>
            </a:r>
            <a:endParaRPr kumimoji="0" lang="zh-CN" altLang="en-US"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Arial" panose="020B0604020202090204" pitchFamily="34" charset="0"/>
            </a:endParaRPr>
          </a:p>
        </p:txBody>
      </p:sp>
      <p:cxnSp>
        <p:nvCxnSpPr>
          <p:cNvPr id="27" name="直接连接符 26">
            <a:extLst>
              <a:ext uri="{FF2B5EF4-FFF2-40B4-BE49-F238E27FC236}">
                <a16:creationId xmlns:a16="http://schemas.microsoft.com/office/drawing/2014/main" id="{8F14403B-B445-4E9A-8E17-BD1D710CF350}"/>
              </a:ext>
            </a:extLst>
          </p:cNvPr>
          <p:cNvCxnSpPr/>
          <p:nvPr>
            <p:custDataLst>
              <p:tags r:id="rId7"/>
            </p:custDataLst>
          </p:nvPr>
        </p:nvCxnSpPr>
        <p:spPr>
          <a:xfrm>
            <a:off x="6341376" y="2648933"/>
            <a:ext cx="0" cy="647700"/>
          </a:xfrm>
          <a:prstGeom prst="line">
            <a:avLst/>
          </a:prstGeom>
          <a:ln w="38100">
            <a:solidFill>
              <a:srgbClr val="1F74AD"/>
            </a:solidFill>
          </a:ln>
        </p:spPr>
        <p:style>
          <a:lnRef idx="1">
            <a:srgbClr val="1F74AD"/>
          </a:lnRef>
          <a:fillRef idx="0">
            <a:srgbClr val="1F74AD"/>
          </a:fillRef>
          <a:effectRef idx="0">
            <a:srgbClr val="1F74AD"/>
          </a:effectRef>
          <a:fontRef idx="minor">
            <a:srgbClr val="000000"/>
          </a:fontRef>
        </p:style>
      </p:cxnSp>
      <p:sp>
        <p:nvSpPr>
          <p:cNvPr id="28" name="Text Placeholder 17">
            <a:extLst>
              <a:ext uri="{FF2B5EF4-FFF2-40B4-BE49-F238E27FC236}">
                <a16:creationId xmlns:a16="http://schemas.microsoft.com/office/drawing/2014/main" id="{33002205-C9C5-4E33-87E0-EF516DC30EDD}"/>
              </a:ext>
            </a:extLst>
          </p:cNvPr>
          <p:cNvSpPr txBox="1"/>
          <p:nvPr>
            <p:custDataLst>
              <p:tags r:id="rId8"/>
            </p:custDataLst>
          </p:nvPr>
        </p:nvSpPr>
        <p:spPr>
          <a:xfrm>
            <a:off x="203111" y="1120682"/>
            <a:ext cx="1623695" cy="741987"/>
          </a:xfrm>
          <a:prstGeom prst="rect">
            <a:avLst/>
          </a:prstGeom>
          <a:noFill/>
        </p:spPr>
        <p:txBody>
          <a:bodyPr wrap="square" rtlCol="0" anchor="b" anchorCtr="0">
            <a:normAutofit fontScale="97500"/>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zh-CN" altLang="en-US"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rPr>
              <a:t>恶意代码</a:t>
            </a:r>
            <a:endParaRPr kumimoji="0" lang="en-US" altLang="zh-CN"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a:p>
            <a:pPr marL="0" marR="0" lvl="0" indent="0" algn="ctr" defTabSz="914400" rtl="0" eaLnBrk="1" fontAlgn="auto" latinLnBrk="0" hangingPunct="1">
              <a:lnSpc>
                <a:spcPct val="120000"/>
              </a:lnSpc>
              <a:buClrTx/>
              <a:buSzTx/>
              <a:buFontTx/>
              <a:buNone/>
            </a:pPr>
            <a:r>
              <a:rPr lang="zh-CN" altLang="en-US" sz="1600" spc="300" dirty="0">
                <a:solidFill>
                  <a:srgbClr val="1F74AD"/>
                </a:solidFill>
                <a:latin typeface="Arial" panose="020B0604020202090204" pitchFamily="34" charset="0"/>
                <a:sym typeface="Arial" panose="020B0604020202090204" pitchFamily="34" charset="0"/>
              </a:rPr>
              <a:t>图像化方法</a:t>
            </a:r>
            <a:endParaRPr kumimoji="0" lang="zh-CN" altLang="en-US"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p:txBody>
      </p:sp>
      <p:sp>
        <p:nvSpPr>
          <p:cNvPr id="29" name="Text Placeholder 17">
            <a:extLst>
              <a:ext uri="{FF2B5EF4-FFF2-40B4-BE49-F238E27FC236}">
                <a16:creationId xmlns:a16="http://schemas.microsoft.com/office/drawing/2014/main" id="{CE770D71-FA45-40CA-B482-0C85F984B3C6}"/>
              </a:ext>
            </a:extLst>
          </p:cNvPr>
          <p:cNvSpPr txBox="1"/>
          <p:nvPr>
            <p:custDataLst>
              <p:tags r:id="rId9"/>
            </p:custDataLst>
          </p:nvPr>
        </p:nvSpPr>
        <p:spPr>
          <a:xfrm>
            <a:off x="4750920" y="2542315"/>
            <a:ext cx="1623695" cy="741987"/>
          </a:xfrm>
          <a:prstGeom prst="rect">
            <a:avLst/>
          </a:prstGeom>
          <a:noFill/>
        </p:spPr>
        <p:txBody>
          <a:bodyPr wrap="square" rtlCol="0" anchor="b" anchorCtr="0">
            <a:normAutofit fontScale="90000"/>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en-US" altLang="zh-CN"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rPr>
              <a:t>Andrew</a:t>
            </a:r>
            <a:r>
              <a:rPr kumimoji="0" lang="zh-CN" altLang="en-US"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rPr>
              <a:t>矢量</a:t>
            </a:r>
            <a:r>
              <a:rPr lang="zh-CN" altLang="en-US" sz="1600" spc="300" dirty="0">
                <a:solidFill>
                  <a:srgbClr val="1F74AD"/>
                </a:solidFill>
                <a:latin typeface="Arial" panose="020B0604020202090204" pitchFamily="34" charset="0"/>
                <a:sym typeface="Arial" panose="020B0604020202090204" pitchFamily="34" charset="0"/>
              </a:rPr>
              <a:t>化编码方法</a:t>
            </a:r>
            <a:endParaRPr kumimoji="0" lang="en-US" altLang="zh-CN"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p:txBody>
      </p:sp>
      <p:sp>
        <p:nvSpPr>
          <p:cNvPr id="30" name="矩形 29">
            <a:extLst>
              <a:ext uri="{FF2B5EF4-FFF2-40B4-BE49-F238E27FC236}">
                <a16:creationId xmlns:a16="http://schemas.microsoft.com/office/drawing/2014/main" id="{F345A411-5A2C-4A15-8AA1-8F808973B83D}"/>
              </a:ext>
            </a:extLst>
          </p:cNvPr>
          <p:cNvSpPr/>
          <p:nvPr>
            <p:custDataLst>
              <p:tags r:id="rId10"/>
            </p:custDataLst>
          </p:nvPr>
        </p:nvSpPr>
        <p:spPr>
          <a:xfrm>
            <a:off x="1805381" y="3967982"/>
            <a:ext cx="5774690" cy="1270635"/>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lnSpc>
                <a:spcPct val="120000"/>
              </a:lnSpc>
            </a:pPr>
            <a:endParaRPr lang="zh-CN" altLang="en-US" dirty="0">
              <a:latin typeface="Arial" panose="020B0604020202090204" pitchFamily="34" charset="0"/>
              <a:ea typeface="微软雅黑" charset="-122"/>
              <a:sym typeface="Arial" panose="020B0604020202090204" pitchFamily="34" charset="0"/>
            </a:endParaRPr>
          </a:p>
        </p:txBody>
      </p:sp>
      <p:sp>
        <p:nvSpPr>
          <p:cNvPr id="31" name="TextBox 48">
            <a:extLst>
              <a:ext uri="{FF2B5EF4-FFF2-40B4-BE49-F238E27FC236}">
                <a16:creationId xmlns:a16="http://schemas.microsoft.com/office/drawing/2014/main" id="{3A0A158B-9393-4261-A5D4-686C5680C1EF}"/>
              </a:ext>
            </a:extLst>
          </p:cNvPr>
          <p:cNvSpPr txBox="1"/>
          <p:nvPr>
            <p:custDataLst>
              <p:tags r:id="rId11"/>
            </p:custDataLst>
          </p:nvPr>
        </p:nvSpPr>
        <p:spPr>
          <a:xfrm>
            <a:off x="1859851" y="3960952"/>
            <a:ext cx="5385435" cy="1270635"/>
          </a:xfrm>
          <a:prstGeom prst="rect">
            <a:avLst/>
          </a:prstGeom>
          <a:noFill/>
        </p:spPr>
        <p:txBody>
          <a:bodyPr wrap="square" rtlCol="0" anchor="ctr" anchorCtr="0"/>
          <a:lstStyle>
            <a:defPPr>
              <a:defRPr lang="zh-CN"/>
            </a:defPPr>
            <a:lvl1pPr>
              <a:lnSpc>
                <a:spcPct val="120000"/>
              </a:lnSpc>
              <a:defRPr sz="1400" spc="150">
                <a:solidFill>
                  <a:sysClr val="window" lastClr="FFFFFF">
                    <a:lumMod val="65000"/>
                  </a:sysClr>
                </a:solidFill>
                <a:latin typeface="微软雅黑" charset="-122"/>
                <a:ea typeface="微软雅黑" charset="-122"/>
              </a:defRPr>
            </a:lvl1pPr>
          </a:lstStyle>
          <a:p>
            <a:pPr fontAlgn="auto">
              <a:lnSpc>
                <a:spcPct val="125000"/>
              </a:lnSpc>
            </a:pPr>
            <a:r>
              <a:rPr lang="zh-CN" altLang="en-US" sz="1200" dirty="0">
                <a:solidFill>
                  <a:schemeClr val="tx1"/>
                </a:solidFill>
                <a:latin typeface="微软雅黑" charset="0"/>
                <a:ea typeface="微软雅黑" charset="0"/>
                <a:cs typeface="微软雅黑" charset="0"/>
                <a:sym typeface="+mn-ea"/>
              </a:rPr>
              <a:t>一般使用卷积神经网络对特征图进行分类</a:t>
            </a:r>
            <a:endParaRPr kumimoji="0" lang="zh-CN" altLang="en-US" b="0" i="0" u="none" strike="noStrike" kern="1200" cap="none" spc="150" normalizeH="0" noProof="0" dirty="0">
              <a:ln>
                <a:noFill/>
              </a:ln>
              <a:solidFill>
                <a:schemeClr val="tx1"/>
              </a:solidFill>
              <a:effectLst/>
              <a:uLnTx/>
              <a:uFillTx/>
              <a:latin typeface="微软雅黑" charset="0"/>
              <a:ea typeface="微软雅黑" charset="0"/>
              <a:cs typeface="微软雅黑" charset="0"/>
              <a:sym typeface="Arial" panose="020B0604020202090204" pitchFamily="34" charset="0"/>
            </a:endParaRPr>
          </a:p>
        </p:txBody>
      </p:sp>
      <p:cxnSp>
        <p:nvCxnSpPr>
          <p:cNvPr id="32" name="直接连接符 31">
            <a:extLst>
              <a:ext uri="{FF2B5EF4-FFF2-40B4-BE49-F238E27FC236}">
                <a16:creationId xmlns:a16="http://schemas.microsoft.com/office/drawing/2014/main" id="{92F538DC-AC74-441A-B6D4-4149051B7CFA}"/>
              </a:ext>
            </a:extLst>
          </p:cNvPr>
          <p:cNvCxnSpPr/>
          <p:nvPr>
            <p:custDataLst>
              <p:tags r:id="rId12"/>
            </p:custDataLst>
          </p:nvPr>
        </p:nvCxnSpPr>
        <p:spPr>
          <a:xfrm>
            <a:off x="1805381" y="4331895"/>
            <a:ext cx="0" cy="647700"/>
          </a:xfrm>
          <a:prstGeom prst="line">
            <a:avLst/>
          </a:prstGeom>
          <a:ln w="38100">
            <a:solidFill>
              <a:srgbClr val="1F74AD"/>
            </a:solidFill>
          </a:ln>
        </p:spPr>
        <p:style>
          <a:lnRef idx="1">
            <a:srgbClr val="1F74AD"/>
          </a:lnRef>
          <a:fillRef idx="0">
            <a:srgbClr val="1F74AD"/>
          </a:fillRef>
          <a:effectRef idx="0">
            <a:srgbClr val="1F74AD"/>
          </a:effectRef>
          <a:fontRef idx="minor">
            <a:srgbClr val="000000"/>
          </a:fontRef>
        </p:style>
      </p:cxnSp>
      <p:sp>
        <p:nvSpPr>
          <p:cNvPr id="33" name="Text Placeholder 17">
            <a:extLst>
              <a:ext uri="{FF2B5EF4-FFF2-40B4-BE49-F238E27FC236}">
                <a16:creationId xmlns:a16="http://schemas.microsoft.com/office/drawing/2014/main" id="{A249B9E9-E940-4328-8CBA-632B1DF2F690}"/>
              </a:ext>
            </a:extLst>
          </p:cNvPr>
          <p:cNvSpPr txBox="1"/>
          <p:nvPr>
            <p:custDataLst>
              <p:tags r:id="rId13"/>
            </p:custDataLst>
          </p:nvPr>
        </p:nvSpPr>
        <p:spPr>
          <a:xfrm>
            <a:off x="203111" y="4299326"/>
            <a:ext cx="1623695" cy="455225"/>
          </a:xfrm>
          <a:prstGeom prst="rect">
            <a:avLst/>
          </a:prstGeom>
          <a:noFill/>
        </p:spPr>
        <p:txBody>
          <a:bodyPr wrap="square" rtlCol="0" anchor="b" anchorCtr="0">
            <a:normAutofit fontScale="97500"/>
          </a:bodyPr>
          <a:lstStyle>
            <a:defPPr>
              <a:defRPr lang="zh-CN"/>
            </a:defPPr>
            <a:lvl1pPr algn="ctr">
              <a:lnSpc>
                <a:spcPct val="100000"/>
              </a:lnSpc>
              <a:defRPr sz="4000" b="1" spc="150">
                <a:solidFill>
                  <a:srgbClr val="000000">
                    <a:lumMod val="65000"/>
                    <a:lumOff val="35000"/>
                  </a:srgbClr>
                </a:solidFill>
                <a:latin typeface="微软雅黑" charset="-122"/>
                <a:ea typeface="微软雅黑"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marL="0" marR="0" lvl="0" indent="0" algn="ctr" defTabSz="914400" rtl="0" eaLnBrk="1" fontAlgn="auto" latinLnBrk="0" hangingPunct="1">
              <a:lnSpc>
                <a:spcPct val="120000"/>
              </a:lnSpc>
              <a:buClrTx/>
              <a:buSzTx/>
              <a:buFontTx/>
              <a:buNone/>
            </a:pPr>
            <a:r>
              <a:rPr kumimoji="0" lang="zh-CN" altLang="en-US"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rPr>
              <a:t>分类模型</a:t>
            </a:r>
            <a:endParaRPr kumimoji="0" lang="en-US" altLang="zh-CN" sz="1600" b="1" i="0" u="none" strike="noStrike" kern="1200" cap="none" spc="300" normalizeH="0" noProof="0" dirty="0">
              <a:ln>
                <a:noFill/>
              </a:ln>
              <a:solidFill>
                <a:srgbClr val="1F74AD"/>
              </a:solidFill>
              <a:effectLst/>
              <a:uLnTx/>
              <a:uFillTx/>
              <a:latin typeface="Arial" panose="020B0604020202090204" pitchFamily="34" charset="0"/>
              <a:sym typeface="Arial" panose="020B0604020202090204" pitchFamily="34" charset="0"/>
            </a:endParaRPr>
          </a:p>
        </p:txBody>
      </p:sp>
    </p:spTree>
    <p:extLst>
      <p:ext uri="{BB962C8B-B14F-4D97-AF65-F5344CB8AC3E}">
        <p14:creationId xmlns:p14="http://schemas.microsoft.com/office/powerpoint/2010/main" val="3408722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8935_2*l_h_i*1_3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5_2*l_h_f*1_1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35_2*l_h_i*1_1_1"/>
  <p:tag name="KSO_WM_TEMPLATE_CATEGORY" val="diagram"/>
  <p:tag name="KSO_WM_TEMPLATE_INDEX" val="2019893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160181_2*n_h_h_i*1_2_1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160181_2*n_h_h_i*1_2_3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160181_2*n_h_h_i*1_2_2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181_2*n_h_h_i*1_2_1_2"/>
  <p:tag name="KSO_WM_TEMPLATE_CATEGORY" val="diagram"/>
  <p:tag name="KSO_WM_TEMPLATE_INDEX" val="160181"/>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181_2*n_h_h_i*1_2_2_2"/>
  <p:tag name="KSO_WM_TEMPLATE_CATEGORY" val="diagram"/>
  <p:tag name="KSO_WM_TEMPLATE_INDEX" val="160181"/>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181_2*n_h_h_i*1_2_3_2"/>
  <p:tag name="KSO_WM_TEMPLATE_CATEGORY" val="diagram"/>
  <p:tag name="KSO_WM_TEMPLATE_INDEX" val="160181"/>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8935_2*l_h_a*1_3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7"/>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5_2*l_h_i*1_1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5_2*l_h_f*1_1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35_2*l_h_i*1_1_1"/>
  <p:tag name="KSO_WM_TEMPLATE_CATEGORY" val="diagram"/>
  <p:tag name="KSO_WM_TEMPLATE_INDEX" val="2019893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5_2*l_h_i*1_1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5_2*l_h_f*1_1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35_2*l_h_i*1_1_1"/>
  <p:tag name="KSO_WM_TEMPLATE_CATEGORY" val="diagram"/>
  <p:tag name="KSO_WM_TEMPLATE_INDEX" val="2019893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5_2*l_h_i*1_1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5_2*l_h_f*1_1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8935_2*l_h_f*1_3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35_2*l_h_i*1_1_1"/>
  <p:tag name="KSO_WM_TEMPLATE_CATEGORY" val="diagram"/>
  <p:tag name="KSO_WM_TEMPLATE_INDEX" val="2019893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5_2*l_h_i*1_1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5_2*l_h_f*1_1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35_2*l_h_i*1_1_1"/>
  <p:tag name="KSO_WM_TEMPLATE_CATEGORY" val="diagram"/>
  <p:tag name="KSO_WM_TEMPLATE_INDEX" val="2019893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5_2*l_h_i*1_1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5_2*l_h_f*1_1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35_2*l_h_i*1_1_1"/>
  <p:tag name="KSO_WM_TEMPLATE_CATEGORY" val="diagram"/>
  <p:tag name="KSO_WM_TEMPLATE_INDEX" val="20198935"/>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35_2*l_h_a*1_1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8935_2*l_h_i*1_3_1"/>
  <p:tag name="KSO_WM_TEMPLATE_CATEGORY" val="diagram"/>
  <p:tag name="KSO_WM_TEMPLATE_INDEX" val="20198935"/>
  <p:tag name="KSO_WM_UNIT_LAYERLEVEL" val="1_1_1"/>
  <p:tag name="KSO_WM_TAG_VERSION" val="1.0"/>
  <p:tag name="KSO_WM_BEAUTIFY_FLAG" val="#wm#"/>
  <p:tag name="KSO_WM_UNIT_LINE_FORE_SCHEMECOLOR_INDEX" val="7"/>
  <p:tag name="KSO_WM_UNIT_LINE_FILL_TYPE" val="2"/>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935_2*l_h_i*1_2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8935_2*l_h_a*1_2_1"/>
  <p:tag name="KSO_WM_TEMPLATE_CATEGORY" val="diagram"/>
  <p:tag name="KSO_WM_TEMPLATE_INDEX" val="20198935"/>
  <p:tag name="KSO_WM_UNIT_LAYERLEVEL" val="1_1_1"/>
  <p:tag name="KSO_WM_TAG_VERSION" val="1.0"/>
  <p:tag name="KSO_WM_BEAUTIFY_FLAG" val="#wm#"/>
  <p:tag name="KSO_WM_UNIT_PRESET_TEXT" val="添加标题"/>
  <p:tag name="KSO_WM_UNIT_TEXT_FILL_FORE_SCHEMECOLOR_INDEX" val="6"/>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935_2*l_h_f*1_2_1"/>
  <p:tag name="KSO_WM_TEMPLATE_CATEGORY" val="diagram"/>
  <p:tag name="KSO_WM_TEMPLATE_INDEX" val="20198935"/>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8935_2*l_h_i*1_2_1"/>
  <p:tag name="KSO_WM_TEMPLATE_CATEGORY" val="diagram"/>
  <p:tag name="KSO_WM_TEMPLATE_INDEX" val="20198935"/>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5_2*l_h_i*1_1_2"/>
  <p:tag name="KSO_WM_TEMPLATE_CATEGORY" val="diagram"/>
  <p:tag name="KSO_WM_TEMPLATE_INDEX" val="20198935"/>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3133</Words>
  <Application>Microsoft Office PowerPoint</Application>
  <PresentationFormat>宽屏</PresentationFormat>
  <Paragraphs>369</Paragraphs>
  <Slides>9</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-apple-system</vt:lpstr>
      <vt:lpstr>Helvetica Neue</vt:lpstr>
      <vt:lpstr>等线</vt:lpstr>
      <vt:lpstr>等线 Light</vt:lpstr>
      <vt:lpstr>黑体</vt:lpstr>
      <vt:lpstr>微软雅黑</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荣成</dc:creator>
  <cp:lastModifiedBy>崔 荣成</cp:lastModifiedBy>
  <cp:revision>181</cp:revision>
  <dcterms:created xsi:type="dcterms:W3CDTF">2020-11-05T05:14:14Z</dcterms:created>
  <dcterms:modified xsi:type="dcterms:W3CDTF">2020-11-05T13:35:45Z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