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2" r:id="rId4"/>
    <p:sldId id="260" r:id="rId5"/>
    <p:sldId id="261" r:id="rId6"/>
    <p:sldId id="263"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t>2020/9/13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t>‹#›</a:t>
            </a:fld>
            <a:endParaRPr lang="zh-CN" altLang="en-US"/>
          </a:p>
        </p:txBody>
      </p:sp>
    </p:spTree>
    <p:extLst>
      <p:ext uri="{BB962C8B-B14F-4D97-AF65-F5344CB8AC3E}">
        <p14:creationId xmlns:p14="http://schemas.microsoft.com/office/powerpoint/2010/main" val="13278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2</a:t>
            </a:fld>
            <a:endParaRPr lang="zh-CN" altLang="en-US"/>
          </a:p>
        </p:txBody>
      </p:sp>
    </p:spTree>
    <p:extLst>
      <p:ext uri="{BB962C8B-B14F-4D97-AF65-F5344CB8AC3E}">
        <p14:creationId xmlns:p14="http://schemas.microsoft.com/office/powerpoint/2010/main" val="273417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06182-2232-4390-AE34-194BC438F1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5F56BE-2764-4D20-8B65-8F25E4E59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2A9158-6009-49AE-A05F-5F72F0587D3F}"/>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2EE14B54-76D5-4FDC-B052-49AC6A75A3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9C69D7-99B9-4672-9365-6788B15AF04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1467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C0D33-F296-44AC-9CEE-63F2C7BC20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44DF1B-6604-4BAB-AB30-C48F5516A6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D1E99E-19A9-4DD3-B54A-8DCAF2621A0B}"/>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844A5070-357D-4530-8218-7D4E9035C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41266C-26CE-4707-A09E-82471451F8BD}"/>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27765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DE50AE-FDB0-4118-9A6A-81CCBBF0E7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48ECAC-24E6-4A32-959D-227AD8A473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C0A2B-757D-44F5-8E4A-E9C4894AA546}"/>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77A56C7C-697D-4D0D-9A70-0F1C4D1F1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9D5548-2D0B-4ED3-8F42-34C8D24C06F6}"/>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361605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39455-BE85-4C86-B9E6-FF0A764E95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2F8C1F-968B-4366-B01D-791C660CDE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3C164-41EA-4B83-8549-9F01C579A2CD}"/>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8233A0FD-EF86-4B2A-A267-20F1DD06C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EFC9E9-DEC1-400B-87AA-D450F56EA923}"/>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51013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E07F6-E19E-4E3B-81A6-608C292409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B63F13-0B62-4730-80DD-A1690D69F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E2A297-82B9-44F8-B1AC-138CC0BC9A24}"/>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310DF124-DE36-4966-8DA5-5DA89FFCBB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4C32C-24E0-45C0-9422-B4FC6AA1059A}"/>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2418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CBB44-5EC2-4B07-8A92-1234E11280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F60044-7A65-46AE-8F1D-AB8A5937CE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F4146A-B74D-4B7C-8AAE-39D6FCB802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F7410A-AFD1-4189-AA10-87E7820F2AAD}"/>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2FD61587-2A7E-4D5F-9C74-1D4CFDF93C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E9517C-574C-49B5-9336-98EA81769DA2}"/>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62722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0699B-E373-4F33-BCFC-3BA7805E08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61AC1B-4970-4E3F-9A1D-6B0A58FC1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4E76C1-E001-4AD2-BDD4-67B602DCC2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CF9FC3-6E85-46BA-BEA5-97A3CDBF1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3DEEF3-B363-4303-9E3E-70D00D1F6A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52F504-97FE-4F10-BF3F-694C73355E7B}"/>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8" name="页脚占位符 7">
            <a:extLst>
              <a:ext uri="{FF2B5EF4-FFF2-40B4-BE49-F238E27FC236}">
                <a16:creationId xmlns:a16="http://schemas.microsoft.com/office/drawing/2014/main" id="{13522543-2350-4E3A-A584-5D1C217FF2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BB120E-D17E-4940-8D82-5AF844F187F9}"/>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10674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F68FD-9C83-49E3-8AED-48C9CF7D27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35AA17-DF5C-4AAF-8D09-E0374C31646C}"/>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4" name="页脚占位符 3">
            <a:extLst>
              <a:ext uri="{FF2B5EF4-FFF2-40B4-BE49-F238E27FC236}">
                <a16:creationId xmlns:a16="http://schemas.microsoft.com/office/drawing/2014/main" id="{AE6AED91-9F15-40DF-BB9B-A44CE44584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3B2767-C1D7-47C7-A9C3-784262409F8D}"/>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04722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6F49C2-16DD-4039-A4EB-072795BF9A85}"/>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3" name="页脚占位符 2">
            <a:extLst>
              <a:ext uri="{FF2B5EF4-FFF2-40B4-BE49-F238E27FC236}">
                <a16:creationId xmlns:a16="http://schemas.microsoft.com/office/drawing/2014/main" id="{EBE556E7-F307-46E2-B3BB-E157BB0D61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FA8A11-DE26-4B25-AE33-C89099E08E8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67800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3C7B8-6001-4926-8BC8-5EDCF32285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37EBF5-0109-4CC6-A5D9-6DE44BDCE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9660B9-9B9A-41FB-885D-1E4C246EF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3C66EB-2EE1-4554-A5F4-75696B99C24D}"/>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9EE1A11B-F7D1-4474-AB20-10DB677B42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ADDEBC-90E1-444F-BF91-C71C97270431}"/>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175390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05F8F-29AB-4398-8632-B68F2DAA44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869568-E943-4A96-92E5-B9B68FD5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AFF990-1F5E-4D1B-815C-3459FF8B2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C99707-820E-42D9-87DE-94F71F5D0ACE}"/>
              </a:ext>
            </a:extLst>
          </p:cNvPr>
          <p:cNvSpPr>
            <a:spLocks noGrp="1"/>
          </p:cNvSpPr>
          <p:nvPr>
            <p:ph type="dt" sz="half" idx="10"/>
          </p:nvPr>
        </p:nvSpPr>
        <p:spPr/>
        <p:txBody>
          <a:bodyPr/>
          <a:lstStyle/>
          <a:p>
            <a:fld id="{92F67BB5-2E80-4389-89CE-819744132D91}"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12B43407-0AB6-4602-95F5-81173BD04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4294E8-A3FE-4C8E-A016-4F98B3554CF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151920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E0C6C0-2BBD-46EA-A70E-EBD5B0B8C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53B2BC-AD91-490D-B65C-BBE8559EA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592C0C-2A1D-45C7-84D5-2DBEDE99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470ED829-A391-44A6-AE24-9E9C91E22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BE5763-C77D-4438-835A-FA6555ED9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04494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96330C91-B9FD-4C04-A0E8-4FB90549705D}"/>
              </a:ext>
            </a:extLst>
          </p:cNvPr>
          <p:cNvCxnSpPr>
            <a:cxnSpLocks/>
          </p:cNvCxnSpPr>
          <p:nvPr/>
        </p:nvCxnSpPr>
        <p:spPr>
          <a:xfrm>
            <a:off x="2686929"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57C0C3FE-5D20-4262-B072-2CE5E28C9442}"/>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8A13B99-7BAC-45F4-8A2E-11B2AA8A1D06}"/>
              </a:ext>
            </a:extLst>
          </p:cNvPr>
          <p:cNvSpPr txBox="1"/>
          <p:nvPr/>
        </p:nvSpPr>
        <p:spPr>
          <a:xfrm>
            <a:off x="689317"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入侵方式</a:t>
            </a:r>
          </a:p>
        </p:txBody>
      </p:sp>
      <p:sp>
        <p:nvSpPr>
          <p:cNvPr id="14" name="文本框 13">
            <a:extLst>
              <a:ext uri="{FF2B5EF4-FFF2-40B4-BE49-F238E27FC236}">
                <a16:creationId xmlns:a16="http://schemas.microsoft.com/office/drawing/2014/main" id="{4B7B426F-CE33-42CF-8188-400D1FFD3AB5}"/>
              </a:ext>
            </a:extLst>
          </p:cNvPr>
          <p:cNvSpPr txBox="1"/>
          <p:nvPr/>
        </p:nvSpPr>
        <p:spPr>
          <a:xfrm>
            <a:off x="3833446" y="97174"/>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主要载体</a:t>
            </a:r>
          </a:p>
        </p:txBody>
      </p:sp>
      <p:sp>
        <p:nvSpPr>
          <p:cNvPr id="15" name="文本框 14">
            <a:extLst>
              <a:ext uri="{FF2B5EF4-FFF2-40B4-BE49-F238E27FC236}">
                <a16:creationId xmlns:a16="http://schemas.microsoft.com/office/drawing/2014/main" id="{967E2A69-C013-4B22-9977-94D015020C5D}"/>
              </a:ext>
            </a:extLst>
          </p:cNvPr>
          <p:cNvSpPr txBox="1"/>
          <p:nvPr/>
        </p:nvSpPr>
        <p:spPr>
          <a:xfrm>
            <a:off x="7147968"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攻击解析</a:t>
            </a:r>
          </a:p>
        </p:txBody>
      </p:sp>
      <p:sp>
        <p:nvSpPr>
          <p:cNvPr id="16" name="文本框 15">
            <a:extLst>
              <a:ext uri="{FF2B5EF4-FFF2-40B4-BE49-F238E27FC236}">
                <a16:creationId xmlns:a16="http://schemas.microsoft.com/office/drawing/2014/main" id="{38E6ABEC-ACB8-4346-A74A-E639057EFE55}"/>
              </a:ext>
            </a:extLst>
          </p:cNvPr>
          <p:cNvSpPr txBox="1"/>
          <p:nvPr/>
        </p:nvSpPr>
        <p:spPr>
          <a:xfrm>
            <a:off x="10142804"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行为分析</a:t>
            </a:r>
          </a:p>
        </p:txBody>
      </p:sp>
      <p:sp>
        <p:nvSpPr>
          <p:cNvPr id="18" name="矩形 17">
            <a:extLst>
              <a:ext uri="{FF2B5EF4-FFF2-40B4-BE49-F238E27FC236}">
                <a16:creationId xmlns:a16="http://schemas.microsoft.com/office/drawing/2014/main" id="{FD15A17C-8423-4FAF-8D8F-566DEF3BAFD5}"/>
              </a:ext>
            </a:extLst>
          </p:cNvPr>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19" name="直接连接符 18">
            <a:extLst>
              <a:ext uri="{FF2B5EF4-FFF2-40B4-BE49-F238E27FC236}">
                <a16:creationId xmlns:a16="http://schemas.microsoft.com/office/drawing/2014/main" id="{B741B3B5-43EF-4897-A8D3-C88BF945B6C6}"/>
              </a:ext>
            </a:extLst>
          </p:cNvPr>
          <p:cNvCxnSpPr>
            <a:cxnSpLocks/>
          </p:cNvCxnSpPr>
          <p:nvPr/>
        </p:nvCxnSpPr>
        <p:spPr>
          <a:xfrm>
            <a:off x="6231987"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E26439D3-9CCD-4397-8AB5-79D6E3D4A088}"/>
              </a:ext>
            </a:extLst>
          </p:cNvPr>
          <p:cNvCxnSpPr>
            <a:cxnSpLocks/>
          </p:cNvCxnSpPr>
          <p:nvPr/>
        </p:nvCxnSpPr>
        <p:spPr>
          <a:xfrm>
            <a:off x="9397218"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6B2C9925-D337-486A-8B8C-9A339D0C46D8}"/>
              </a:ext>
            </a:extLst>
          </p:cNvPr>
          <p:cNvSpPr txBox="1"/>
          <p:nvPr/>
        </p:nvSpPr>
        <p:spPr>
          <a:xfrm>
            <a:off x="-1" y="5560497"/>
            <a:ext cx="3953021"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软件漏洞：</a:t>
            </a:r>
            <a:r>
              <a:rPr lang="en-US" altLang="zh-CN" sz="1200" dirty="0">
                <a:solidFill>
                  <a:schemeClr val="bg1"/>
                </a:solidFill>
              </a:rPr>
              <a:t>DarkHotel</a:t>
            </a:r>
            <a:r>
              <a:rPr lang="zh-CN" altLang="en-US" sz="1200" dirty="0">
                <a:solidFill>
                  <a:schemeClr val="bg1"/>
                </a:solidFill>
              </a:rPr>
              <a:t>利用</a:t>
            </a:r>
            <a:r>
              <a:rPr lang="en-US" altLang="zh-CN" sz="1200" dirty="0">
                <a:solidFill>
                  <a:schemeClr val="bg1"/>
                </a:solidFill>
              </a:rPr>
              <a:t>CVE-2019-136</a:t>
            </a:r>
            <a:r>
              <a:rPr lang="zh-CN" altLang="en-US" sz="1200" dirty="0">
                <a:solidFill>
                  <a:schemeClr val="bg1"/>
                </a:solidFill>
              </a:rPr>
              <a:t>微软远程代码执行</a:t>
            </a:r>
            <a:r>
              <a:rPr lang="en-US" altLang="zh-CN" sz="1200" dirty="0">
                <a:solidFill>
                  <a:schemeClr val="bg1"/>
                </a:solidFill>
              </a:rPr>
              <a:t>(0Day)</a:t>
            </a:r>
            <a:r>
              <a:rPr lang="zh-CN" altLang="en-US" sz="1200" dirty="0">
                <a:solidFill>
                  <a:schemeClr val="bg1"/>
                </a:solidFill>
              </a:rPr>
              <a:t>漏洞进行攻击。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系统漏洞：</a:t>
            </a:r>
            <a:r>
              <a:rPr lang="zh-CN" altLang="en-US" sz="1200" dirty="0">
                <a:solidFill>
                  <a:schemeClr val="bg1"/>
                </a:solidFill>
              </a:rPr>
              <a:t>响尾蛇组织利用</a:t>
            </a:r>
            <a:r>
              <a:rPr lang="en-US" altLang="zh-CN" sz="1200" dirty="0">
                <a:solidFill>
                  <a:schemeClr val="bg1"/>
                </a:solidFill>
              </a:rPr>
              <a:t>CVE-2019-2215</a:t>
            </a:r>
            <a:r>
              <a:rPr lang="zh-CN" altLang="en-US" sz="1200" dirty="0">
                <a:solidFill>
                  <a:schemeClr val="bg1"/>
                </a:solidFill>
              </a:rPr>
              <a:t>漏洞对安卓终端用户进行</a:t>
            </a:r>
            <a:r>
              <a:rPr lang="en-US" altLang="zh-CN" sz="1200" dirty="0">
                <a:solidFill>
                  <a:schemeClr val="bg1"/>
                </a:solidFill>
              </a:rPr>
              <a:t>APT</a:t>
            </a:r>
            <a:r>
              <a:rPr lang="zh-CN" altLang="en-US" sz="1200" dirty="0">
                <a:solidFill>
                  <a:schemeClr val="bg1"/>
                </a:solidFill>
              </a:rPr>
              <a:t>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网络漏洞：</a:t>
            </a:r>
            <a:r>
              <a:rPr lang="zh-CN" altLang="en-US" sz="1200" dirty="0">
                <a:solidFill>
                  <a:schemeClr val="bg1"/>
                </a:solidFill>
              </a:rPr>
              <a:t>某网络军火商利用僵尸网络通过</a:t>
            </a:r>
            <a:r>
              <a:rPr lang="en-US" altLang="zh-CN" sz="1200" dirty="0">
                <a:solidFill>
                  <a:schemeClr val="bg1"/>
                </a:solidFill>
              </a:rPr>
              <a:t>VPN</a:t>
            </a:r>
            <a:r>
              <a:rPr lang="zh-CN" altLang="en-US" sz="1200" dirty="0">
                <a:solidFill>
                  <a:schemeClr val="bg1"/>
                </a:solidFill>
              </a:rPr>
              <a:t>集群和</a:t>
            </a:r>
            <a:r>
              <a:rPr lang="en-US" altLang="zh-CN" sz="1200" dirty="0">
                <a:solidFill>
                  <a:schemeClr val="bg1"/>
                </a:solidFill>
              </a:rPr>
              <a:t>Tor</a:t>
            </a:r>
            <a:r>
              <a:rPr lang="zh-CN" altLang="en-US" sz="1200" dirty="0">
                <a:solidFill>
                  <a:schemeClr val="bg1"/>
                </a:solidFill>
              </a:rPr>
              <a:t>节点混合的流量回传，将数据回连以获取数据。</a:t>
            </a:r>
          </a:p>
        </p:txBody>
      </p:sp>
      <p:sp>
        <p:nvSpPr>
          <p:cNvPr id="6" name="文本框 5">
            <a:extLst>
              <a:ext uri="{FF2B5EF4-FFF2-40B4-BE49-F238E27FC236}">
                <a16:creationId xmlns:a16="http://schemas.microsoft.com/office/drawing/2014/main" id="{846C16DF-290B-4F57-966A-9BF44444C7A7}"/>
              </a:ext>
            </a:extLst>
          </p:cNvPr>
          <p:cNvSpPr txBox="1"/>
          <p:nvPr/>
        </p:nvSpPr>
        <p:spPr>
          <a:xfrm>
            <a:off x="4178104" y="5551153"/>
            <a:ext cx="3207433"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邮件附件：</a:t>
            </a:r>
            <a:r>
              <a:rPr lang="zh-CN" altLang="en-US" sz="1200" dirty="0">
                <a:solidFill>
                  <a:schemeClr val="bg1"/>
                </a:solidFill>
              </a:rPr>
              <a:t>针对韩国居民教育官员的鱼叉邮件攻击，诱饵为</a:t>
            </a:r>
            <a:r>
              <a:rPr lang="en-US" altLang="zh-CN" sz="1200" dirty="0">
                <a:solidFill>
                  <a:schemeClr val="bg1"/>
                </a:solidFill>
              </a:rPr>
              <a:t>PDF</a:t>
            </a:r>
            <a:r>
              <a:rPr lang="zh-CN" altLang="en-US" sz="1200" dirty="0">
                <a:solidFill>
                  <a:schemeClr val="bg1"/>
                </a:solidFill>
              </a:rPr>
              <a:t>文件。</a:t>
            </a:r>
            <a:endParaRPr lang="en-US" altLang="zh-CN" sz="1200" dirty="0">
              <a:solidFill>
                <a:schemeClr val="bg1"/>
              </a:solidFill>
            </a:endParaRPr>
          </a:p>
          <a:p>
            <a:pPr marL="171450" indent="-171450">
              <a:buFont typeface="Arial" panose="020B0604020202020204" pitchFamily="34" charset="0"/>
              <a:buChar char="•"/>
            </a:pP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安装程序：</a:t>
            </a:r>
            <a:r>
              <a:rPr lang="zh-CN" altLang="en-US" sz="1200" dirty="0">
                <a:solidFill>
                  <a:schemeClr val="bg1"/>
                </a:solidFill>
              </a:rPr>
              <a:t>海莲花利用</a:t>
            </a:r>
            <a:r>
              <a:rPr lang="en-US" altLang="zh-CN" sz="1200" dirty="0">
                <a:solidFill>
                  <a:schemeClr val="bg1"/>
                </a:solidFill>
              </a:rPr>
              <a:t>WPS</a:t>
            </a:r>
            <a:r>
              <a:rPr lang="zh-CN" altLang="en-US" sz="1200" dirty="0">
                <a:solidFill>
                  <a:schemeClr val="bg1"/>
                </a:solidFill>
              </a:rPr>
              <a:t>文字处理软件的白利用方式加载恶意</a:t>
            </a:r>
            <a:r>
              <a:rPr lang="en-US" altLang="zh-CN" sz="1200" dirty="0">
                <a:solidFill>
                  <a:schemeClr val="bg1"/>
                </a:solidFill>
              </a:rPr>
              <a:t>DLL</a:t>
            </a:r>
            <a:r>
              <a:rPr lang="zh-CN" altLang="en-US" sz="1200" dirty="0">
                <a:solidFill>
                  <a:schemeClr val="bg1"/>
                </a:solidFill>
              </a:rPr>
              <a:t>文件，来加载执行其特有</a:t>
            </a:r>
            <a:r>
              <a:rPr lang="en-US" altLang="zh-CN" sz="1200" dirty="0">
                <a:solidFill>
                  <a:schemeClr val="bg1"/>
                </a:solidFill>
              </a:rPr>
              <a:t>Denis</a:t>
            </a:r>
            <a:r>
              <a:rPr lang="zh-CN" altLang="en-US" sz="1200" dirty="0">
                <a:solidFill>
                  <a:schemeClr val="bg1"/>
                </a:solidFill>
              </a:rPr>
              <a:t>木马。</a:t>
            </a:r>
          </a:p>
        </p:txBody>
      </p:sp>
      <p:sp>
        <p:nvSpPr>
          <p:cNvPr id="7" name="文本框 6">
            <a:extLst>
              <a:ext uri="{FF2B5EF4-FFF2-40B4-BE49-F238E27FC236}">
                <a16:creationId xmlns:a16="http://schemas.microsoft.com/office/drawing/2014/main" id="{B66A7A62-1DEC-4177-B338-502F1FCFEFEE}"/>
              </a:ext>
            </a:extLst>
          </p:cNvPr>
          <p:cNvSpPr txBox="1"/>
          <p:nvPr/>
        </p:nvSpPr>
        <p:spPr>
          <a:xfrm>
            <a:off x="7610622" y="5504755"/>
            <a:ext cx="4581378" cy="138499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反向编译：</a:t>
            </a:r>
            <a:r>
              <a:rPr lang="zh-CN" altLang="en-US" sz="1200" dirty="0">
                <a:solidFill>
                  <a:schemeClr val="bg1"/>
                </a:solidFill>
              </a:rPr>
              <a:t>利用静态分析软件（</a:t>
            </a:r>
            <a:r>
              <a:rPr lang="zh-CN" altLang="zh-CN" sz="1200" b="1" dirty="0">
                <a:solidFill>
                  <a:schemeClr val="bg1"/>
                </a:solidFill>
                <a:effectLst/>
                <a:latin typeface="+mn-ea"/>
              </a:rPr>
              <a:t>IDA Pro</a:t>
            </a:r>
            <a:r>
              <a:rPr lang="zh-CN" altLang="en-US" sz="1200" b="1" dirty="0">
                <a:solidFill>
                  <a:schemeClr val="bg1"/>
                </a:solidFill>
                <a:effectLst/>
                <a:latin typeface="+mn-ea"/>
              </a:rPr>
              <a:t>、</a:t>
            </a:r>
            <a:r>
              <a:rPr lang="zh-CN" altLang="zh-CN" sz="1200" b="1" dirty="0">
                <a:solidFill>
                  <a:schemeClr val="bg1"/>
                </a:solidFill>
                <a:effectLst/>
                <a:ea typeface="Microsoft YaHei" panose="020B0503020204020204" pitchFamily="34" charset="-122"/>
              </a:rPr>
              <a:t>c32asm</a:t>
            </a:r>
            <a:r>
              <a:rPr lang="zh-CN" altLang="en-US" sz="1200" dirty="0">
                <a:solidFill>
                  <a:schemeClr val="bg1"/>
                </a:solidFill>
              </a:rPr>
              <a:t>）和动态分析软件（</a:t>
            </a:r>
            <a:r>
              <a:rPr lang="zh-CN" altLang="zh-CN" sz="1200" b="1" dirty="0">
                <a:solidFill>
                  <a:schemeClr val="bg1"/>
                </a:solidFill>
                <a:effectLst/>
                <a:ea typeface="Microsoft YaHei" panose="020B0503020204020204" pitchFamily="34" charset="-122"/>
              </a:rPr>
              <a:t>Ollydbg</a:t>
            </a:r>
            <a:r>
              <a:rPr lang="zh-CN" altLang="en-US" sz="1200" b="1" dirty="0">
                <a:solidFill>
                  <a:schemeClr val="bg1"/>
                </a:solidFill>
                <a:effectLst/>
                <a:ea typeface="Microsoft YaHei" panose="020B0503020204020204" pitchFamily="34" charset="-122"/>
              </a:rPr>
              <a:t>、</a:t>
            </a:r>
            <a:r>
              <a:rPr lang="zh-CN" altLang="zh-CN" sz="1200" b="1" dirty="0">
                <a:solidFill>
                  <a:schemeClr val="bg1"/>
                </a:solidFill>
                <a:effectLst/>
                <a:ea typeface="Microsoft YaHei" panose="020B0503020204020204" pitchFamily="34" charset="-122"/>
              </a:rPr>
              <a:t>Windbg</a:t>
            </a:r>
            <a:r>
              <a:rPr lang="zh-CN" altLang="en-US" sz="1200" dirty="0">
                <a:solidFill>
                  <a:schemeClr val="bg1"/>
                </a:solidFill>
              </a:rPr>
              <a:t>）等对程序进行反编译生成代码级函数，分析其行为与操作。</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日志分析：</a:t>
            </a:r>
            <a:r>
              <a:rPr lang="zh-CN" altLang="en-US" sz="1200" dirty="0">
                <a:solidFill>
                  <a:schemeClr val="bg1"/>
                </a:solidFill>
              </a:rPr>
              <a:t>根据计算机的操作日志来分析其相应的指令操作，了解其进行了那些行为。</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流量分析：</a:t>
            </a:r>
            <a:r>
              <a:rPr lang="zh-CN" altLang="en-US" sz="1200" dirty="0">
                <a:solidFill>
                  <a:schemeClr val="bg1"/>
                </a:solidFill>
              </a:rPr>
              <a:t>通过计算机某一时间段的异常流量分析，进而尽早阻止该流量传播，保护主机数据安全。</a:t>
            </a:r>
          </a:p>
        </p:txBody>
      </p:sp>
      <p:pic>
        <p:nvPicPr>
          <p:cNvPr id="8" name="图片 7">
            <a:extLst>
              <a:ext uri="{FF2B5EF4-FFF2-40B4-BE49-F238E27FC236}">
                <a16:creationId xmlns:a16="http://schemas.microsoft.com/office/drawing/2014/main" id="{7E9B7AD6-E201-4311-A913-E239517055AA}"/>
              </a:ext>
            </a:extLst>
          </p:cNvPr>
          <p:cNvPicPr>
            <a:picLocks noChangeAspect="1"/>
          </p:cNvPicPr>
          <p:nvPr/>
        </p:nvPicPr>
        <p:blipFill>
          <a:blip r:embed="rId2"/>
          <a:stretch>
            <a:fillRect/>
          </a:stretch>
        </p:blipFill>
        <p:spPr>
          <a:xfrm>
            <a:off x="164713" y="658486"/>
            <a:ext cx="11862573" cy="4774823"/>
          </a:xfrm>
          <a:prstGeom prst="rect">
            <a:avLst/>
          </a:prstGeom>
        </p:spPr>
      </p:pic>
    </p:spTree>
    <p:extLst>
      <p:ext uri="{BB962C8B-B14F-4D97-AF65-F5344CB8AC3E}">
        <p14:creationId xmlns:p14="http://schemas.microsoft.com/office/powerpoint/2010/main" val="265594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蜜罐溯源</a:t>
            </a:r>
          </a:p>
        </p:txBody>
      </p:sp>
      <p:sp>
        <p:nvSpPr>
          <p:cNvPr id="8" name="矩形 7">
            <a:extLst>
              <a:ext uri="{FF2B5EF4-FFF2-40B4-BE49-F238E27FC236}">
                <a16:creationId xmlns:a16="http://schemas.microsoft.com/office/drawing/2014/main" id="{F165F752-E4E7-4825-A283-9A9521B9C9D9}"/>
              </a:ext>
            </a:extLst>
          </p:cNvPr>
          <p:cNvSpPr/>
          <p:nvPr/>
        </p:nvSpPr>
        <p:spPr>
          <a:xfrm>
            <a:off x="0" y="5078437"/>
            <a:ext cx="12192000" cy="18113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蜜罐技术本质上是一种</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对攻击方进行欺骗的技术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为了捕获攻击者发起的第二阶段攻击程序，观察其在内网中的渗透活动，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创建了一个真实网络环境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，这个环境让攻击者觉得他们已经成功获取了主机权限。零星的诱饵数据可以让攻击者向另一主机转移，这些数据可以是存储凭据，共享文件夹、浏览器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cookies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配置等其它信息。最终利用了</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Cymmetria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s </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MazeRunner</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 </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系统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成功捕获了攻击者的活动。</a:t>
            </a:r>
          </a:p>
        </p:txBody>
      </p:sp>
      <p:pic>
        <p:nvPicPr>
          <p:cNvPr id="7" name="图片 6" descr="在这里插入图片描述">
            <a:extLst>
              <a:ext uri="{FF2B5EF4-FFF2-40B4-BE49-F238E27FC236}">
                <a16:creationId xmlns:a16="http://schemas.microsoft.com/office/drawing/2014/main" id="{805B3909-BF31-42F1-8F8F-7A0CD1D2CD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9760" y="605185"/>
            <a:ext cx="7412479" cy="4445116"/>
          </a:xfrm>
          <a:prstGeom prst="rect">
            <a:avLst/>
          </a:prstGeom>
          <a:noFill/>
          <a:ln>
            <a:noFill/>
          </a:ln>
        </p:spPr>
      </p:pic>
    </p:spTree>
    <p:extLst>
      <p:ext uri="{BB962C8B-B14F-4D97-AF65-F5344CB8AC3E}">
        <p14:creationId xmlns:p14="http://schemas.microsoft.com/office/powerpoint/2010/main" val="423532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溯源过程与目的</a:t>
            </a:r>
          </a:p>
        </p:txBody>
      </p:sp>
      <p:pic>
        <p:nvPicPr>
          <p:cNvPr id="6" name="图片 5" descr="在这里插入图片描述">
            <a:extLst>
              <a:ext uri="{FF2B5EF4-FFF2-40B4-BE49-F238E27FC236}">
                <a16:creationId xmlns:a16="http://schemas.microsoft.com/office/drawing/2014/main" id="{097A1401-316A-43DA-BE47-DD714F654E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35007" y="832238"/>
            <a:ext cx="5521985" cy="4409311"/>
          </a:xfrm>
          <a:prstGeom prst="rect">
            <a:avLst/>
          </a:prstGeom>
          <a:noFill/>
          <a:ln>
            <a:noFill/>
          </a:ln>
        </p:spPr>
      </p:pic>
      <p:sp>
        <p:nvSpPr>
          <p:cNvPr id="8" name="矩形 7">
            <a:extLst>
              <a:ext uri="{FF2B5EF4-FFF2-40B4-BE49-F238E27FC236}">
                <a16:creationId xmlns:a16="http://schemas.microsoft.com/office/drawing/2014/main" id="{F165F752-E4E7-4825-A283-9A9521B9C9D9}"/>
              </a:ext>
            </a:extLst>
          </p:cNvPr>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1A2E688B-8DAF-4A0D-AD2C-23B13AD93B95}"/>
              </a:ext>
            </a:extLst>
          </p:cNvPr>
          <p:cNvSpPr txBox="1"/>
          <p:nvPr/>
        </p:nvSpPr>
        <p:spPr>
          <a:xfrm>
            <a:off x="6686842" y="5704693"/>
            <a:ext cx="3993401" cy="923330"/>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样本使用了哪些攻击技术？</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攻击过程中使用了那些攻击工具？</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整个攻击过程路径是怎样的？</a:t>
            </a:r>
          </a:p>
        </p:txBody>
      </p:sp>
      <p:sp>
        <p:nvSpPr>
          <p:cNvPr id="14" name="文本框 13">
            <a:extLst>
              <a:ext uri="{FF2B5EF4-FFF2-40B4-BE49-F238E27FC236}">
                <a16:creationId xmlns:a16="http://schemas.microsoft.com/office/drawing/2014/main" id="{BACA1AD7-265D-4744-A99C-D064AB94A8AC}"/>
              </a:ext>
            </a:extLst>
          </p:cNvPr>
          <p:cNvSpPr txBox="1"/>
          <p:nvPr/>
        </p:nvSpPr>
        <p:spPr>
          <a:xfrm>
            <a:off x="726601" y="5566194"/>
            <a:ext cx="2608406" cy="1200329"/>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谁发动的攻击？</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攻击背景是什么？</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攻击的意图是什么？</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谁编写的样本？</a:t>
            </a:r>
          </a:p>
        </p:txBody>
      </p:sp>
    </p:spTree>
    <p:extLst>
      <p:ext uri="{BB962C8B-B14F-4D97-AF65-F5344CB8AC3E}">
        <p14:creationId xmlns:p14="http://schemas.microsoft.com/office/powerpoint/2010/main" val="26644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攻击活动流程</a:t>
            </a:r>
          </a:p>
        </p:txBody>
      </p:sp>
      <p:sp>
        <p:nvSpPr>
          <p:cNvPr id="8" name="矩形 7">
            <a:extLst>
              <a:ext uri="{FF2B5EF4-FFF2-40B4-BE49-F238E27FC236}">
                <a16:creationId xmlns:a16="http://schemas.microsoft.com/office/drawing/2014/main" id="{F165F752-E4E7-4825-A283-9A9521B9C9D9}"/>
              </a:ext>
            </a:extLst>
          </p:cNvPr>
          <p:cNvSpPr/>
          <p:nvPr/>
        </p:nvSpPr>
        <p:spPr>
          <a:xfrm>
            <a:off x="0" y="5120639"/>
            <a:ext cx="12192000" cy="17691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r>
              <a:rPr lang="en-US"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Reconnaissance</a:t>
            </a:r>
            <a:r>
              <a:rPr lang="zh-CN"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侦查，充分的社会工程学了解目标。</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Weaponization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定向攻击工具的制作。常见的工具交付形态是带有恶意代码的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pdf</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文件或</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office</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Delivery</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把攻击工具输送到目标系统上。</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攻击者最常用这三种来传送攻击工具，包括邮件附件、网站（挂马）、</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USB</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等移动存储。</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Exploitation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攻击代码在目标系统触发，利用目标系统的应用或操作系统漏洞控制目标。</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Installation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远程控制程序的安装。使得攻击者可以长期潜伏在目标系统中。</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Command and Control (C2) </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被攻破的主机一般会与互联网控制器服务器建立一个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信道，即与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服务器建立连接。</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Actions on Objectives</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经过前六个过程，攻击者后面主要行为：偷取目标系统的信息，破坏信息的完整性及可用性等。进一步以控制的机器为跳转攻击其它机器，扩大战果。</a:t>
            </a:r>
          </a:p>
        </p:txBody>
      </p:sp>
      <p:pic>
        <p:nvPicPr>
          <p:cNvPr id="9" name="图片 8" descr="在这里插入图片描述">
            <a:extLst>
              <a:ext uri="{FF2B5EF4-FFF2-40B4-BE49-F238E27FC236}">
                <a16:creationId xmlns:a16="http://schemas.microsoft.com/office/drawing/2014/main" id="{D77049A7-DF6D-4168-AEFA-70494D787E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804" y="754043"/>
            <a:ext cx="7454497" cy="4207010"/>
          </a:xfrm>
          <a:prstGeom prst="rect">
            <a:avLst/>
          </a:prstGeom>
          <a:noFill/>
          <a:ln>
            <a:noFill/>
          </a:ln>
        </p:spPr>
      </p:pic>
    </p:spTree>
    <p:extLst>
      <p:ext uri="{BB962C8B-B14F-4D97-AF65-F5344CB8AC3E}">
        <p14:creationId xmlns:p14="http://schemas.microsoft.com/office/powerpoint/2010/main" val="29408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产业界</a:t>
            </a:r>
          </a:p>
        </p:txBody>
      </p:sp>
      <p:sp>
        <p:nvSpPr>
          <p:cNvPr id="8" name="矩形 7">
            <a:extLst>
              <a:ext uri="{FF2B5EF4-FFF2-40B4-BE49-F238E27FC236}">
                <a16:creationId xmlns:a16="http://schemas.microsoft.com/office/drawing/2014/main" id="{F165F752-E4E7-4825-A283-9A9521B9C9D9}"/>
              </a:ext>
            </a:extLst>
          </p:cNvPr>
          <p:cNvSpPr/>
          <p:nvPr/>
        </p:nvSpPr>
        <p:spPr>
          <a:xfrm>
            <a:off x="0" y="5500468"/>
            <a:ext cx="12192000" cy="1389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更倾向于从</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代码结构、攻击链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中提取相似性特征；在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上，除了采用与已有的历史样本进行</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相似度聚类分析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之外，产业界还会采用一些</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关联性分析方法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。相比学术界溯源特征，产业界溯源特征更加详细全面，信息复杂度大。因此，</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学术界的同源判定方法并不能完全用于产业界各类特征的相似性分析中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产业界溯源方法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表所示。</a:t>
            </a:r>
          </a:p>
        </p:txBody>
      </p:sp>
      <p:pic>
        <p:nvPicPr>
          <p:cNvPr id="6" name="图片 5" descr="在这里插入图片描述">
            <a:extLst>
              <a:ext uri="{FF2B5EF4-FFF2-40B4-BE49-F238E27FC236}">
                <a16:creationId xmlns:a16="http://schemas.microsoft.com/office/drawing/2014/main" id="{A813E53E-C346-4384-B13F-1B1D652A9A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160" y="2478722"/>
            <a:ext cx="4763135" cy="1900555"/>
          </a:xfrm>
          <a:prstGeom prst="rect">
            <a:avLst/>
          </a:prstGeom>
          <a:noFill/>
          <a:ln>
            <a:noFill/>
          </a:ln>
        </p:spPr>
      </p:pic>
      <p:pic>
        <p:nvPicPr>
          <p:cNvPr id="3" name="图片 2" descr="在这里插入图片描述">
            <a:extLst>
              <a:ext uri="{FF2B5EF4-FFF2-40B4-BE49-F238E27FC236}">
                <a16:creationId xmlns:a16="http://schemas.microsoft.com/office/drawing/2014/main" id="{42BF95F1-4E68-4FE6-8ED0-8F5B52ADCF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39555" y="1574775"/>
            <a:ext cx="6924285" cy="3461681"/>
          </a:xfrm>
          <a:prstGeom prst="rect">
            <a:avLst/>
          </a:prstGeom>
          <a:noFill/>
          <a:ln>
            <a:noFill/>
          </a:ln>
        </p:spPr>
      </p:pic>
    </p:spTree>
    <p:extLst>
      <p:ext uri="{BB962C8B-B14F-4D97-AF65-F5344CB8AC3E}">
        <p14:creationId xmlns:p14="http://schemas.microsoft.com/office/powerpoint/2010/main" val="142487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学术界</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学术界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旨在采用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静态或动态的方式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获取恶意代码的特征信息，通过对恶意代码的特征学习，建立不同类别恶意代码的特征模型，通过计算待检测恶意代码针对不同特征类别的相似性度量，指导恶意代码的同源性判定。常见的恶意代码溯源主要包括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个阶段：</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特征提取、特征预处理、相似性计算、同源判定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，各阶段间的流程关系如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图所示。</a:t>
            </a:r>
          </a:p>
        </p:txBody>
      </p:sp>
      <p:pic>
        <p:nvPicPr>
          <p:cNvPr id="9" name="图片 8" descr="在这里插入图片描述">
            <a:extLst>
              <a:ext uri="{FF2B5EF4-FFF2-40B4-BE49-F238E27FC236}">
                <a16:creationId xmlns:a16="http://schemas.microsoft.com/office/drawing/2014/main" id="{946F65E2-73AE-43A3-9C11-E1A7BFD0F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3607" y="691359"/>
            <a:ext cx="4284785" cy="4866952"/>
          </a:xfrm>
          <a:prstGeom prst="rect">
            <a:avLst/>
          </a:prstGeom>
          <a:noFill/>
          <a:ln>
            <a:noFill/>
          </a:ln>
        </p:spPr>
      </p:pic>
    </p:spTree>
    <p:extLst>
      <p:ext uri="{BB962C8B-B14F-4D97-AF65-F5344CB8AC3E}">
        <p14:creationId xmlns:p14="http://schemas.microsoft.com/office/powerpoint/2010/main" val="269384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时区溯源案例（白象）</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安天在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月相关文章中披露的针对中国两所大学被攻击的事件，涉及以下六个样本。其中五个样本投放至同一个目标，这些样本间呈现出模块组合作业的特点。</a:t>
            </a:r>
            <a:r>
              <a:rPr lang="zh-CN" altLang="zh-CN" sz="1800" dirty="0">
                <a:effectLst/>
                <a:ea typeface="等线" panose="02010600030101010101" pitchFamily="2" charset="-122"/>
                <a:cs typeface="Times New Roman" panose="02020603050405020304" pitchFamily="18" charset="0"/>
              </a:rPr>
              <a:t>安天通过对样本集的时间戳、时区分析进行分析，时间戳的分析需要收集所有可用的可执行文件时间戳，并剔除过早的和明显人为修改的时间，再将其根据特定标准分组统计</a:t>
            </a:r>
            <a:r>
              <a:rPr lang="zh-CN" altLang="en-US"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发现其来自南亚。可以通过</a:t>
            </a:r>
            <a:r>
              <a:rPr lang="zh-CN" altLang="zh-CN" sz="1800" b="1" dirty="0">
                <a:solidFill>
                  <a:srgbClr val="FFC000"/>
                </a:solidFill>
                <a:effectLst/>
                <a:ea typeface="等线" panose="02010600030101010101" pitchFamily="2" charset="-122"/>
                <a:cs typeface="Times New Roman" panose="02020603050405020304" pitchFamily="18" charset="0"/>
              </a:rPr>
              <a:t>时区、公开信息、黑客</a:t>
            </a:r>
            <a:r>
              <a:rPr lang="en-US" altLang="zh-CN" sz="1800" b="1" dirty="0">
                <a:solidFill>
                  <a:srgbClr val="FFC000"/>
                </a:solidFill>
                <a:effectLst/>
                <a:ea typeface="等线" panose="02010600030101010101" pitchFamily="2" charset="-122"/>
                <a:cs typeface="Times New Roman" panose="02020603050405020304" pitchFamily="18" charset="0"/>
              </a:rPr>
              <a:t>ID</a:t>
            </a:r>
            <a:r>
              <a:rPr lang="zh-CN" altLang="zh-CN" sz="1800" b="1" dirty="0">
                <a:solidFill>
                  <a:srgbClr val="FFC000"/>
                </a:solidFill>
                <a:effectLst/>
                <a:ea typeface="等线" panose="02010600030101010101" pitchFamily="2" charset="-122"/>
                <a:cs typeface="Times New Roman" panose="02020603050405020304" pitchFamily="18" charset="0"/>
              </a:rPr>
              <a:t>、</a:t>
            </a:r>
            <a:r>
              <a:rPr lang="en-US" altLang="zh-CN" sz="1800" b="1" dirty="0">
                <a:solidFill>
                  <a:srgbClr val="FFC000"/>
                </a:solidFill>
                <a:effectLst/>
                <a:ea typeface="等线" panose="02010600030101010101" pitchFamily="2" charset="-122"/>
                <a:cs typeface="Times New Roman" panose="02020603050405020304" pitchFamily="18" charset="0"/>
              </a:rPr>
              <a:t>C&amp;C</a:t>
            </a:r>
            <a:r>
              <a:rPr lang="zh-CN" altLang="zh-CN" sz="1800" b="1" dirty="0">
                <a:solidFill>
                  <a:srgbClr val="FFC000"/>
                </a:solidFill>
                <a:effectLst/>
                <a:ea typeface="等线" panose="02010600030101010101" pitchFamily="2" charset="-122"/>
                <a:cs typeface="Times New Roman" panose="02020603050405020304" pitchFamily="18" charset="0"/>
              </a:rPr>
              <a:t>域名</a:t>
            </a:r>
            <a:r>
              <a:rPr lang="zh-CN" altLang="zh-CN" sz="1800" dirty="0">
                <a:effectLst/>
                <a:ea typeface="等线" panose="02010600030101010101" pitchFamily="2" charset="-122"/>
                <a:cs typeface="Times New Roman" panose="02020603050405020304" pitchFamily="18" charset="0"/>
              </a:rPr>
              <a:t>进行溯源，并一步步递进。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descr="在这里插入图片描述">
            <a:extLst>
              <a:ext uri="{FF2B5EF4-FFF2-40B4-BE49-F238E27FC236}">
                <a16:creationId xmlns:a16="http://schemas.microsoft.com/office/drawing/2014/main" id="{40906BE4-F675-4A70-9F57-092B839BBA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7118" y="931662"/>
            <a:ext cx="7897764" cy="4386346"/>
          </a:xfrm>
          <a:prstGeom prst="rect">
            <a:avLst/>
          </a:prstGeom>
          <a:noFill/>
          <a:ln>
            <a:noFill/>
          </a:ln>
        </p:spPr>
      </p:pic>
    </p:spTree>
    <p:extLst>
      <p:ext uri="{BB962C8B-B14F-4D97-AF65-F5344CB8AC3E}">
        <p14:creationId xmlns:p14="http://schemas.microsoft.com/office/powerpoint/2010/main" val="229877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关联分析案例（</a:t>
            </a:r>
            <a:r>
              <a:rPr lang="en-US" altLang="zh-CN" sz="2400" dirty="0" err="1">
                <a:latin typeface="黑体" panose="02010609060101010101" pitchFamily="49" charset="-122"/>
                <a:ea typeface="黑体" panose="02010609060101010101" pitchFamily="49" charset="-122"/>
              </a:rPr>
              <a:t>Darkhotel</a:t>
            </a:r>
            <a:r>
              <a:rPr lang="en-US" altLang="zh-CN" sz="2400" dirty="0">
                <a:latin typeface="黑体" panose="02010609060101010101" pitchFamily="49" charset="-122"/>
                <a:ea typeface="黑体" panose="02010609060101010101" pitchFamily="49" charset="-122"/>
              </a:rPr>
              <a:t> APT-C-06</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通过对样本中使用的</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特殊代码结构、域名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/IP</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等的关联分析</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威胁情报中心分析平台对相关样本和网络基础设施进行拓展，推断攻击的幕后团伙为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Darkhotel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APT-C-06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在这里插入图片描述">
            <a:extLst>
              <a:ext uri="{FF2B5EF4-FFF2-40B4-BE49-F238E27FC236}">
                <a16:creationId xmlns:a16="http://schemas.microsoft.com/office/drawing/2014/main" id="{02A08E23-C12B-4666-BAA7-E1E166E4FE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6043" y="839203"/>
            <a:ext cx="6339913" cy="4571264"/>
          </a:xfrm>
          <a:prstGeom prst="rect">
            <a:avLst/>
          </a:prstGeom>
          <a:noFill/>
          <a:ln>
            <a:noFill/>
          </a:ln>
        </p:spPr>
      </p:pic>
    </p:spTree>
    <p:extLst>
      <p:ext uri="{BB962C8B-B14F-4D97-AF65-F5344CB8AC3E}">
        <p14:creationId xmlns:p14="http://schemas.microsoft.com/office/powerpoint/2010/main" val="19717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特征相似溯源（摩诃草）</a:t>
            </a:r>
          </a:p>
        </p:txBody>
      </p:sp>
      <p:sp>
        <p:nvSpPr>
          <p:cNvPr id="8" name="矩形 7">
            <a:extLst>
              <a:ext uri="{FF2B5EF4-FFF2-40B4-BE49-F238E27FC236}">
                <a16:creationId xmlns:a16="http://schemas.microsoft.com/office/drawing/2014/main" id="{F165F752-E4E7-4825-A283-9A9521B9C9D9}"/>
              </a:ext>
            </a:extLst>
          </p:cNvPr>
          <p:cNvSpPr/>
          <p:nvPr/>
        </p:nvSpPr>
        <p:spPr>
          <a:xfrm>
            <a:off x="0" y="5162842"/>
            <a:ext cx="12192000" cy="17269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在某次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攻击中，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安全团队发现其与摩诃草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组织旗下的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CNC</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小组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有着很多的联系。那么是怎么发现的呢？某些安全人员或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组织写的代码都有自己的特色，我们通过</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对比这些代码</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DNA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的相似性或特征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，能够判断其攻击的来源。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小组取名来自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年底发布的报告《南亚地区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年度攻击活动总结》中提及的摩诃草使用新的远程控制木马，同时通过其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pdb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路径信息中包含了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的字样，故命名为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小组。在此次活动中，该组织的特征与之高度类似，故团队猜测该活动的作俑者来源于摩诃草旗下的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a:t>
            </a:r>
          </a:p>
        </p:txBody>
      </p:sp>
      <p:pic>
        <p:nvPicPr>
          <p:cNvPr id="6" name="图片 5" descr="在这里插入图片描述">
            <a:extLst>
              <a:ext uri="{FF2B5EF4-FFF2-40B4-BE49-F238E27FC236}">
                <a16:creationId xmlns:a16="http://schemas.microsoft.com/office/drawing/2014/main" id="{BF949257-532C-494F-A0C6-E1483E3D07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753" y="2162518"/>
            <a:ext cx="5293159" cy="1726907"/>
          </a:xfrm>
          <a:prstGeom prst="rect">
            <a:avLst/>
          </a:prstGeom>
          <a:noFill/>
          <a:ln>
            <a:noFill/>
          </a:ln>
        </p:spPr>
      </p:pic>
      <p:pic>
        <p:nvPicPr>
          <p:cNvPr id="9" name="图片 8" descr="在这里插入图片描述">
            <a:extLst>
              <a:ext uri="{FF2B5EF4-FFF2-40B4-BE49-F238E27FC236}">
                <a16:creationId xmlns:a16="http://schemas.microsoft.com/office/drawing/2014/main" id="{2DA491A1-BA22-4712-A7F8-CB4C097281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21912" y="1085569"/>
            <a:ext cx="6406057" cy="3586162"/>
          </a:xfrm>
          <a:prstGeom prst="rect">
            <a:avLst/>
          </a:prstGeom>
          <a:noFill/>
          <a:ln>
            <a:noFill/>
          </a:ln>
        </p:spPr>
      </p:pic>
    </p:spTree>
    <p:extLst>
      <p:ext uri="{BB962C8B-B14F-4D97-AF65-F5344CB8AC3E}">
        <p14:creationId xmlns:p14="http://schemas.microsoft.com/office/powerpoint/2010/main" val="202698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0day</a:t>
            </a:r>
            <a:r>
              <a:rPr lang="zh-CN" altLang="en-US" sz="2400" dirty="0">
                <a:latin typeface="黑体" panose="02010609060101010101" pitchFamily="49" charset="-122"/>
                <a:ea typeface="黑体" panose="02010609060101010101" pitchFamily="49" charset="-122"/>
              </a:rPr>
              <a:t>漏洞溯源（</a:t>
            </a:r>
            <a:r>
              <a:rPr lang="en-US" altLang="zh-CN" sz="2400" dirty="0">
                <a:latin typeface="黑体" panose="02010609060101010101" pitchFamily="49" charset="-122"/>
                <a:ea typeface="黑体" panose="02010609060101010101" pitchFamily="49" charset="-122"/>
              </a:rPr>
              <a:t>Lazarus T-APT-15</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627077"/>
            <a:ext cx="12192000" cy="12626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近日腾讯御见威胁情报中心监测到多个利用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最新</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Flash</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漏洞</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CVE-2018-4878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发动的攻击。攻击对象为数字货币交易所等，攻击事件所使用的样本都是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文件内嵌了一个包含漏洞攻击</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swf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文档。经分析，发现该恶意文档卸载的载荷为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FALLCHILL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远程控制木马最新变种，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FALLCHILL</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木马</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是朝鲜的黑客组织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Lazarus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开发并使用的木马。</a:t>
            </a:r>
          </a:p>
        </p:txBody>
      </p:sp>
      <p:pic>
        <p:nvPicPr>
          <p:cNvPr id="7" name="图片 6" descr="在这里插入图片描述">
            <a:extLst>
              <a:ext uri="{FF2B5EF4-FFF2-40B4-BE49-F238E27FC236}">
                <a16:creationId xmlns:a16="http://schemas.microsoft.com/office/drawing/2014/main" id="{F26774DF-42A3-49C9-A437-567782E1E6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766" y="1444127"/>
            <a:ext cx="5997234" cy="3596421"/>
          </a:xfrm>
          <a:prstGeom prst="rect">
            <a:avLst/>
          </a:prstGeom>
          <a:noFill/>
          <a:ln>
            <a:noFill/>
          </a:ln>
        </p:spPr>
      </p:pic>
      <p:pic>
        <p:nvPicPr>
          <p:cNvPr id="10" name="图片 9" descr="在这里插入图片描述">
            <a:extLst>
              <a:ext uri="{FF2B5EF4-FFF2-40B4-BE49-F238E27FC236}">
                <a16:creationId xmlns:a16="http://schemas.microsoft.com/office/drawing/2014/main" id="{89F6FA9F-E69D-40FD-8417-789DC402F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7136" y="1443357"/>
            <a:ext cx="5664433" cy="2267586"/>
          </a:xfrm>
          <a:prstGeom prst="rect">
            <a:avLst/>
          </a:prstGeom>
          <a:noFill/>
          <a:ln>
            <a:noFill/>
          </a:ln>
        </p:spPr>
      </p:pic>
      <p:pic>
        <p:nvPicPr>
          <p:cNvPr id="11" name="图片 10" descr="在这里插入图片描述">
            <a:extLst>
              <a:ext uri="{FF2B5EF4-FFF2-40B4-BE49-F238E27FC236}">
                <a16:creationId xmlns:a16="http://schemas.microsoft.com/office/drawing/2014/main" id="{2D6C4F44-62D2-4707-A34F-F310DD0182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97136" y="4155454"/>
            <a:ext cx="5764319" cy="1027112"/>
          </a:xfrm>
          <a:prstGeom prst="rect">
            <a:avLst/>
          </a:prstGeom>
          <a:noFill/>
          <a:ln>
            <a:noFill/>
          </a:ln>
        </p:spPr>
      </p:pic>
    </p:spTree>
    <p:extLst>
      <p:ext uri="{BB962C8B-B14F-4D97-AF65-F5344CB8AC3E}">
        <p14:creationId xmlns:p14="http://schemas.microsoft.com/office/powerpoint/2010/main" val="51630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1252</Words>
  <Application>Microsoft Office PowerPoint</Application>
  <PresentationFormat>宽屏</PresentationFormat>
  <Paragraphs>46</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黑体</vt:lpstr>
      <vt:lpstr>Arial</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崔 荣成</cp:lastModifiedBy>
  <cp:revision>31</cp:revision>
  <dcterms:created xsi:type="dcterms:W3CDTF">2020-09-01T06:11:23Z</dcterms:created>
  <dcterms:modified xsi:type="dcterms:W3CDTF">2020-09-13T06:26:13Z</dcterms:modified>
</cp:coreProperties>
</file>