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62" r:id="rId4"/>
    <p:sldId id="260" r:id="rId5"/>
    <p:sldId id="261"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B8525-4A0C-4D18-9341-B439118DC1A5}" type="datetimeFigureOut">
              <a:rPr lang="zh-CN" altLang="en-US" smtClean="0"/>
              <a:t>2020/9/27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C3B928-7A47-4D3C-849B-17AAE0095388}" type="slidenum">
              <a:rPr lang="zh-CN" altLang="en-US" smtClean="0"/>
              <a:t>‹#›</a:t>
            </a:fld>
            <a:endParaRPr lang="zh-CN" altLang="en-US"/>
          </a:p>
        </p:txBody>
      </p:sp>
    </p:spTree>
    <p:extLst>
      <p:ext uri="{BB962C8B-B14F-4D97-AF65-F5344CB8AC3E}">
        <p14:creationId xmlns:p14="http://schemas.microsoft.com/office/powerpoint/2010/main" val="132788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C3B928-7A47-4D3C-849B-17AAE0095388}" type="slidenum">
              <a:rPr lang="zh-CN" altLang="en-US" smtClean="0"/>
              <a:t>2</a:t>
            </a:fld>
            <a:endParaRPr lang="zh-CN" altLang="en-US"/>
          </a:p>
        </p:txBody>
      </p:sp>
    </p:spTree>
    <p:extLst>
      <p:ext uri="{BB962C8B-B14F-4D97-AF65-F5344CB8AC3E}">
        <p14:creationId xmlns:p14="http://schemas.microsoft.com/office/powerpoint/2010/main" val="2734172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C3B928-7A47-4D3C-849B-17AAE0095388}" type="slidenum">
              <a:rPr lang="zh-CN" altLang="en-US" smtClean="0"/>
              <a:t>11</a:t>
            </a:fld>
            <a:endParaRPr lang="zh-CN" altLang="en-US"/>
          </a:p>
        </p:txBody>
      </p:sp>
    </p:spTree>
    <p:extLst>
      <p:ext uri="{BB962C8B-B14F-4D97-AF65-F5344CB8AC3E}">
        <p14:creationId xmlns:p14="http://schemas.microsoft.com/office/powerpoint/2010/main" val="1818814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06182-2232-4390-AE34-194BC438F1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5F56BE-2764-4D20-8B65-8F25E4E59C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72A9158-6009-49AE-A05F-5F72F0587D3F}"/>
              </a:ext>
            </a:extLst>
          </p:cNvPr>
          <p:cNvSpPr>
            <a:spLocks noGrp="1"/>
          </p:cNvSpPr>
          <p:nvPr>
            <p:ph type="dt" sz="half" idx="10"/>
          </p:nvPr>
        </p:nvSpPr>
        <p:spPr/>
        <p:txBody>
          <a:bodyPr/>
          <a:lstStyle/>
          <a:p>
            <a:fld id="{92F67BB5-2E80-4389-89CE-819744132D91}" type="datetimeFigureOut">
              <a:rPr lang="zh-CN" altLang="en-US" smtClean="0"/>
              <a:t>2020/9/27</a:t>
            </a:fld>
            <a:endParaRPr lang="zh-CN" altLang="en-US"/>
          </a:p>
        </p:txBody>
      </p:sp>
      <p:sp>
        <p:nvSpPr>
          <p:cNvPr id="5" name="页脚占位符 4">
            <a:extLst>
              <a:ext uri="{FF2B5EF4-FFF2-40B4-BE49-F238E27FC236}">
                <a16:creationId xmlns:a16="http://schemas.microsoft.com/office/drawing/2014/main" id="{2EE14B54-76D5-4FDC-B052-49AC6A75A3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9C69D7-99B9-4672-9365-6788B15AF04C}"/>
              </a:ext>
            </a:extLst>
          </p:cNvPr>
          <p:cNvSpPr>
            <a:spLocks noGrp="1"/>
          </p:cNvSpPr>
          <p:nvPr>
            <p:ph type="sldNum" sz="quarter" idx="12"/>
          </p:nvPr>
        </p:nvSpPr>
        <p:spPr/>
        <p:txBody>
          <a:bodyPr/>
          <a:lstStyle/>
          <a:p>
            <a:fld id="{20F65414-2166-47B4-98F2-E3C7F3D18064}" type="slidenum">
              <a:rPr lang="zh-CN" altLang="en-US" smtClean="0"/>
              <a:t>‹#›</a:t>
            </a:fld>
            <a:endParaRPr lang="zh-CN" altLang="en-US"/>
          </a:p>
        </p:txBody>
      </p:sp>
    </p:spTree>
    <p:extLst>
      <p:ext uri="{BB962C8B-B14F-4D97-AF65-F5344CB8AC3E}">
        <p14:creationId xmlns:p14="http://schemas.microsoft.com/office/powerpoint/2010/main" val="214679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C0D33-F296-44AC-9CEE-63F2C7BC20A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A44DF1B-6604-4BAB-AB30-C48F5516A65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D1E99E-19A9-4DD3-B54A-8DCAF2621A0B}"/>
              </a:ext>
            </a:extLst>
          </p:cNvPr>
          <p:cNvSpPr>
            <a:spLocks noGrp="1"/>
          </p:cNvSpPr>
          <p:nvPr>
            <p:ph type="dt" sz="half" idx="10"/>
          </p:nvPr>
        </p:nvSpPr>
        <p:spPr/>
        <p:txBody>
          <a:bodyPr/>
          <a:lstStyle/>
          <a:p>
            <a:fld id="{92F67BB5-2E80-4389-89CE-819744132D91}" type="datetimeFigureOut">
              <a:rPr lang="zh-CN" altLang="en-US" smtClean="0"/>
              <a:t>2020/9/27</a:t>
            </a:fld>
            <a:endParaRPr lang="zh-CN" altLang="en-US"/>
          </a:p>
        </p:txBody>
      </p:sp>
      <p:sp>
        <p:nvSpPr>
          <p:cNvPr id="5" name="页脚占位符 4">
            <a:extLst>
              <a:ext uri="{FF2B5EF4-FFF2-40B4-BE49-F238E27FC236}">
                <a16:creationId xmlns:a16="http://schemas.microsoft.com/office/drawing/2014/main" id="{844A5070-357D-4530-8218-7D4E9035CD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41266C-26CE-4707-A09E-82471451F8BD}"/>
              </a:ext>
            </a:extLst>
          </p:cNvPr>
          <p:cNvSpPr>
            <a:spLocks noGrp="1"/>
          </p:cNvSpPr>
          <p:nvPr>
            <p:ph type="sldNum" sz="quarter" idx="12"/>
          </p:nvPr>
        </p:nvSpPr>
        <p:spPr/>
        <p:txBody>
          <a:bodyPr/>
          <a:lstStyle/>
          <a:p>
            <a:fld id="{20F65414-2166-47B4-98F2-E3C7F3D18064}" type="slidenum">
              <a:rPr lang="zh-CN" altLang="en-US" smtClean="0"/>
              <a:t>‹#›</a:t>
            </a:fld>
            <a:endParaRPr lang="zh-CN" altLang="en-US"/>
          </a:p>
        </p:txBody>
      </p:sp>
    </p:spTree>
    <p:extLst>
      <p:ext uri="{BB962C8B-B14F-4D97-AF65-F5344CB8AC3E}">
        <p14:creationId xmlns:p14="http://schemas.microsoft.com/office/powerpoint/2010/main" val="227765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6DE50AE-FDB0-4118-9A6A-81CCBBF0E74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C48ECAC-24E6-4A32-959D-227AD8A4735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0C0A2B-757D-44F5-8E4A-E9C4894AA546}"/>
              </a:ext>
            </a:extLst>
          </p:cNvPr>
          <p:cNvSpPr>
            <a:spLocks noGrp="1"/>
          </p:cNvSpPr>
          <p:nvPr>
            <p:ph type="dt" sz="half" idx="10"/>
          </p:nvPr>
        </p:nvSpPr>
        <p:spPr/>
        <p:txBody>
          <a:bodyPr/>
          <a:lstStyle/>
          <a:p>
            <a:fld id="{92F67BB5-2E80-4389-89CE-819744132D91}" type="datetimeFigureOut">
              <a:rPr lang="zh-CN" altLang="en-US" smtClean="0"/>
              <a:t>2020/9/27</a:t>
            </a:fld>
            <a:endParaRPr lang="zh-CN" altLang="en-US"/>
          </a:p>
        </p:txBody>
      </p:sp>
      <p:sp>
        <p:nvSpPr>
          <p:cNvPr id="5" name="页脚占位符 4">
            <a:extLst>
              <a:ext uri="{FF2B5EF4-FFF2-40B4-BE49-F238E27FC236}">
                <a16:creationId xmlns:a16="http://schemas.microsoft.com/office/drawing/2014/main" id="{77A56C7C-697D-4D0D-9A70-0F1C4D1F1F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9D5548-2D0B-4ED3-8F42-34C8D24C06F6}"/>
              </a:ext>
            </a:extLst>
          </p:cNvPr>
          <p:cNvSpPr>
            <a:spLocks noGrp="1"/>
          </p:cNvSpPr>
          <p:nvPr>
            <p:ph type="sldNum" sz="quarter" idx="12"/>
          </p:nvPr>
        </p:nvSpPr>
        <p:spPr/>
        <p:txBody>
          <a:bodyPr/>
          <a:lstStyle/>
          <a:p>
            <a:fld id="{20F65414-2166-47B4-98F2-E3C7F3D18064}" type="slidenum">
              <a:rPr lang="zh-CN" altLang="en-US" smtClean="0"/>
              <a:t>‹#›</a:t>
            </a:fld>
            <a:endParaRPr lang="zh-CN" altLang="en-US"/>
          </a:p>
        </p:txBody>
      </p:sp>
    </p:spTree>
    <p:extLst>
      <p:ext uri="{BB962C8B-B14F-4D97-AF65-F5344CB8AC3E}">
        <p14:creationId xmlns:p14="http://schemas.microsoft.com/office/powerpoint/2010/main" val="361605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39455-BE85-4C86-B9E6-FF0A764E950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2F8C1F-968B-4366-B01D-791C660CDEB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33C164-41EA-4B83-8549-9F01C579A2CD}"/>
              </a:ext>
            </a:extLst>
          </p:cNvPr>
          <p:cNvSpPr>
            <a:spLocks noGrp="1"/>
          </p:cNvSpPr>
          <p:nvPr>
            <p:ph type="dt" sz="half" idx="10"/>
          </p:nvPr>
        </p:nvSpPr>
        <p:spPr/>
        <p:txBody>
          <a:bodyPr/>
          <a:lstStyle/>
          <a:p>
            <a:fld id="{92F67BB5-2E80-4389-89CE-819744132D91}" type="datetimeFigureOut">
              <a:rPr lang="zh-CN" altLang="en-US" smtClean="0"/>
              <a:t>2020/9/27</a:t>
            </a:fld>
            <a:endParaRPr lang="zh-CN" altLang="en-US"/>
          </a:p>
        </p:txBody>
      </p:sp>
      <p:sp>
        <p:nvSpPr>
          <p:cNvPr id="5" name="页脚占位符 4">
            <a:extLst>
              <a:ext uri="{FF2B5EF4-FFF2-40B4-BE49-F238E27FC236}">
                <a16:creationId xmlns:a16="http://schemas.microsoft.com/office/drawing/2014/main" id="{8233A0FD-EF86-4B2A-A267-20F1DD06C0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EFC9E9-DEC1-400B-87AA-D450F56EA923}"/>
              </a:ext>
            </a:extLst>
          </p:cNvPr>
          <p:cNvSpPr>
            <a:spLocks noGrp="1"/>
          </p:cNvSpPr>
          <p:nvPr>
            <p:ph type="sldNum" sz="quarter" idx="12"/>
          </p:nvPr>
        </p:nvSpPr>
        <p:spPr/>
        <p:txBody>
          <a:bodyPr/>
          <a:lstStyle/>
          <a:p>
            <a:fld id="{20F65414-2166-47B4-98F2-E3C7F3D18064}" type="slidenum">
              <a:rPr lang="zh-CN" altLang="en-US" smtClean="0"/>
              <a:t>‹#›</a:t>
            </a:fld>
            <a:endParaRPr lang="zh-CN" altLang="en-US"/>
          </a:p>
        </p:txBody>
      </p:sp>
    </p:spTree>
    <p:extLst>
      <p:ext uri="{BB962C8B-B14F-4D97-AF65-F5344CB8AC3E}">
        <p14:creationId xmlns:p14="http://schemas.microsoft.com/office/powerpoint/2010/main" val="510137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E07F6-E19E-4E3B-81A6-608C2924099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2B63F13-0B62-4730-80DD-A1690D69FB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6E2A297-82B9-44F8-B1AC-138CC0BC9A24}"/>
              </a:ext>
            </a:extLst>
          </p:cNvPr>
          <p:cNvSpPr>
            <a:spLocks noGrp="1"/>
          </p:cNvSpPr>
          <p:nvPr>
            <p:ph type="dt" sz="half" idx="10"/>
          </p:nvPr>
        </p:nvSpPr>
        <p:spPr/>
        <p:txBody>
          <a:bodyPr/>
          <a:lstStyle/>
          <a:p>
            <a:fld id="{92F67BB5-2E80-4389-89CE-819744132D91}" type="datetimeFigureOut">
              <a:rPr lang="zh-CN" altLang="en-US" smtClean="0"/>
              <a:t>2020/9/27</a:t>
            </a:fld>
            <a:endParaRPr lang="zh-CN" altLang="en-US"/>
          </a:p>
        </p:txBody>
      </p:sp>
      <p:sp>
        <p:nvSpPr>
          <p:cNvPr id="5" name="页脚占位符 4">
            <a:extLst>
              <a:ext uri="{FF2B5EF4-FFF2-40B4-BE49-F238E27FC236}">
                <a16:creationId xmlns:a16="http://schemas.microsoft.com/office/drawing/2014/main" id="{310DF124-DE36-4966-8DA5-5DA89FFCBB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54C32C-24E0-45C0-9422-B4FC6AA1059A}"/>
              </a:ext>
            </a:extLst>
          </p:cNvPr>
          <p:cNvSpPr>
            <a:spLocks noGrp="1"/>
          </p:cNvSpPr>
          <p:nvPr>
            <p:ph type="sldNum" sz="quarter" idx="12"/>
          </p:nvPr>
        </p:nvSpPr>
        <p:spPr/>
        <p:txBody>
          <a:bodyPr/>
          <a:lstStyle/>
          <a:p>
            <a:fld id="{20F65414-2166-47B4-98F2-E3C7F3D18064}" type="slidenum">
              <a:rPr lang="zh-CN" altLang="en-US" smtClean="0"/>
              <a:t>‹#›</a:t>
            </a:fld>
            <a:endParaRPr lang="zh-CN" altLang="en-US"/>
          </a:p>
        </p:txBody>
      </p:sp>
    </p:spTree>
    <p:extLst>
      <p:ext uri="{BB962C8B-B14F-4D97-AF65-F5344CB8AC3E}">
        <p14:creationId xmlns:p14="http://schemas.microsoft.com/office/powerpoint/2010/main" val="224188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CBB44-5EC2-4B07-8A92-1234E11280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F60044-7A65-46AE-8F1D-AB8A5937CEB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F4146A-B74D-4B7C-8AAE-39D6FCB8024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7F7410A-AFD1-4189-AA10-87E7820F2AAD}"/>
              </a:ext>
            </a:extLst>
          </p:cNvPr>
          <p:cNvSpPr>
            <a:spLocks noGrp="1"/>
          </p:cNvSpPr>
          <p:nvPr>
            <p:ph type="dt" sz="half" idx="10"/>
          </p:nvPr>
        </p:nvSpPr>
        <p:spPr/>
        <p:txBody>
          <a:bodyPr/>
          <a:lstStyle/>
          <a:p>
            <a:fld id="{92F67BB5-2E80-4389-89CE-819744132D91}" type="datetimeFigureOut">
              <a:rPr lang="zh-CN" altLang="en-US" smtClean="0"/>
              <a:t>2020/9/27</a:t>
            </a:fld>
            <a:endParaRPr lang="zh-CN" altLang="en-US"/>
          </a:p>
        </p:txBody>
      </p:sp>
      <p:sp>
        <p:nvSpPr>
          <p:cNvPr id="6" name="页脚占位符 5">
            <a:extLst>
              <a:ext uri="{FF2B5EF4-FFF2-40B4-BE49-F238E27FC236}">
                <a16:creationId xmlns:a16="http://schemas.microsoft.com/office/drawing/2014/main" id="{2FD61587-2A7E-4D5F-9C74-1D4CFDF93C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E9517C-574C-49B5-9336-98EA81769DA2}"/>
              </a:ext>
            </a:extLst>
          </p:cNvPr>
          <p:cNvSpPr>
            <a:spLocks noGrp="1"/>
          </p:cNvSpPr>
          <p:nvPr>
            <p:ph type="sldNum" sz="quarter" idx="12"/>
          </p:nvPr>
        </p:nvSpPr>
        <p:spPr/>
        <p:txBody>
          <a:bodyPr/>
          <a:lstStyle/>
          <a:p>
            <a:fld id="{20F65414-2166-47B4-98F2-E3C7F3D18064}" type="slidenum">
              <a:rPr lang="zh-CN" altLang="en-US" smtClean="0"/>
              <a:t>‹#›</a:t>
            </a:fld>
            <a:endParaRPr lang="zh-CN" altLang="en-US"/>
          </a:p>
        </p:txBody>
      </p:sp>
    </p:spTree>
    <p:extLst>
      <p:ext uri="{BB962C8B-B14F-4D97-AF65-F5344CB8AC3E}">
        <p14:creationId xmlns:p14="http://schemas.microsoft.com/office/powerpoint/2010/main" val="2627228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0699B-E373-4F33-BCFC-3BA7805E080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161AC1B-4970-4E3F-9A1D-6B0A58FC13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44E76C1-E001-4AD2-BDD4-67B602DCC2B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2CF9FC3-6E85-46BA-BEA5-97A3CDBF1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83DEEF3-B363-4303-9E3E-70D00D1F6A6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C52F504-97FE-4F10-BF3F-694C73355E7B}"/>
              </a:ext>
            </a:extLst>
          </p:cNvPr>
          <p:cNvSpPr>
            <a:spLocks noGrp="1"/>
          </p:cNvSpPr>
          <p:nvPr>
            <p:ph type="dt" sz="half" idx="10"/>
          </p:nvPr>
        </p:nvSpPr>
        <p:spPr/>
        <p:txBody>
          <a:bodyPr/>
          <a:lstStyle/>
          <a:p>
            <a:fld id="{92F67BB5-2E80-4389-89CE-819744132D91}" type="datetimeFigureOut">
              <a:rPr lang="zh-CN" altLang="en-US" smtClean="0"/>
              <a:t>2020/9/27</a:t>
            </a:fld>
            <a:endParaRPr lang="zh-CN" altLang="en-US"/>
          </a:p>
        </p:txBody>
      </p:sp>
      <p:sp>
        <p:nvSpPr>
          <p:cNvPr id="8" name="页脚占位符 7">
            <a:extLst>
              <a:ext uri="{FF2B5EF4-FFF2-40B4-BE49-F238E27FC236}">
                <a16:creationId xmlns:a16="http://schemas.microsoft.com/office/drawing/2014/main" id="{13522543-2350-4E3A-A584-5D1C217FF29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ABB120E-D17E-4940-8D82-5AF844F187F9}"/>
              </a:ext>
            </a:extLst>
          </p:cNvPr>
          <p:cNvSpPr>
            <a:spLocks noGrp="1"/>
          </p:cNvSpPr>
          <p:nvPr>
            <p:ph type="sldNum" sz="quarter" idx="12"/>
          </p:nvPr>
        </p:nvSpPr>
        <p:spPr/>
        <p:txBody>
          <a:bodyPr/>
          <a:lstStyle/>
          <a:p>
            <a:fld id="{20F65414-2166-47B4-98F2-E3C7F3D18064}" type="slidenum">
              <a:rPr lang="zh-CN" altLang="en-US" smtClean="0"/>
              <a:t>‹#›</a:t>
            </a:fld>
            <a:endParaRPr lang="zh-CN" altLang="en-US"/>
          </a:p>
        </p:txBody>
      </p:sp>
    </p:spTree>
    <p:extLst>
      <p:ext uri="{BB962C8B-B14F-4D97-AF65-F5344CB8AC3E}">
        <p14:creationId xmlns:p14="http://schemas.microsoft.com/office/powerpoint/2010/main" val="210674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EF68FD-9C83-49E3-8AED-48C9CF7D27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035AA17-DF5C-4AAF-8D09-E0374C31646C}"/>
              </a:ext>
            </a:extLst>
          </p:cNvPr>
          <p:cNvSpPr>
            <a:spLocks noGrp="1"/>
          </p:cNvSpPr>
          <p:nvPr>
            <p:ph type="dt" sz="half" idx="10"/>
          </p:nvPr>
        </p:nvSpPr>
        <p:spPr/>
        <p:txBody>
          <a:bodyPr/>
          <a:lstStyle/>
          <a:p>
            <a:fld id="{92F67BB5-2E80-4389-89CE-819744132D91}" type="datetimeFigureOut">
              <a:rPr lang="zh-CN" altLang="en-US" smtClean="0"/>
              <a:t>2020/9/27</a:t>
            </a:fld>
            <a:endParaRPr lang="zh-CN" altLang="en-US"/>
          </a:p>
        </p:txBody>
      </p:sp>
      <p:sp>
        <p:nvSpPr>
          <p:cNvPr id="4" name="页脚占位符 3">
            <a:extLst>
              <a:ext uri="{FF2B5EF4-FFF2-40B4-BE49-F238E27FC236}">
                <a16:creationId xmlns:a16="http://schemas.microsoft.com/office/drawing/2014/main" id="{AE6AED91-9F15-40DF-BB9B-A44CE44584E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43B2767-C1D7-47C7-A9C3-784262409F8D}"/>
              </a:ext>
            </a:extLst>
          </p:cNvPr>
          <p:cNvSpPr>
            <a:spLocks noGrp="1"/>
          </p:cNvSpPr>
          <p:nvPr>
            <p:ph type="sldNum" sz="quarter" idx="12"/>
          </p:nvPr>
        </p:nvSpPr>
        <p:spPr/>
        <p:txBody>
          <a:bodyPr/>
          <a:lstStyle/>
          <a:p>
            <a:fld id="{20F65414-2166-47B4-98F2-E3C7F3D18064}" type="slidenum">
              <a:rPr lang="zh-CN" altLang="en-US" smtClean="0"/>
              <a:t>‹#›</a:t>
            </a:fld>
            <a:endParaRPr lang="zh-CN" altLang="en-US"/>
          </a:p>
        </p:txBody>
      </p:sp>
    </p:spTree>
    <p:extLst>
      <p:ext uri="{BB962C8B-B14F-4D97-AF65-F5344CB8AC3E}">
        <p14:creationId xmlns:p14="http://schemas.microsoft.com/office/powerpoint/2010/main" val="2047224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E6F49C2-16DD-4039-A4EB-072795BF9A85}"/>
              </a:ext>
            </a:extLst>
          </p:cNvPr>
          <p:cNvSpPr>
            <a:spLocks noGrp="1"/>
          </p:cNvSpPr>
          <p:nvPr>
            <p:ph type="dt" sz="half" idx="10"/>
          </p:nvPr>
        </p:nvSpPr>
        <p:spPr/>
        <p:txBody>
          <a:bodyPr/>
          <a:lstStyle/>
          <a:p>
            <a:fld id="{92F67BB5-2E80-4389-89CE-819744132D91}" type="datetimeFigureOut">
              <a:rPr lang="zh-CN" altLang="en-US" smtClean="0"/>
              <a:t>2020/9/27</a:t>
            </a:fld>
            <a:endParaRPr lang="zh-CN" altLang="en-US"/>
          </a:p>
        </p:txBody>
      </p:sp>
      <p:sp>
        <p:nvSpPr>
          <p:cNvPr id="3" name="页脚占位符 2">
            <a:extLst>
              <a:ext uri="{FF2B5EF4-FFF2-40B4-BE49-F238E27FC236}">
                <a16:creationId xmlns:a16="http://schemas.microsoft.com/office/drawing/2014/main" id="{EBE556E7-F307-46E2-B3BB-E157BB0D61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6FA8A11-DE26-4B25-AE33-C89099E08E8C}"/>
              </a:ext>
            </a:extLst>
          </p:cNvPr>
          <p:cNvSpPr>
            <a:spLocks noGrp="1"/>
          </p:cNvSpPr>
          <p:nvPr>
            <p:ph type="sldNum" sz="quarter" idx="12"/>
          </p:nvPr>
        </p:nvSpPr>
        <p:spPr/>
        <p:txBody>
          <a:bodyPr/>
          <a:lstStyle/>
          <a:p>
            <a:fld id="{20F65414-2166-47B4-98F2-E3C7F3D18064}" type="slidenum">
              <a:rPr lang="zh-CN" altLang="en-US" smtClean="0"/>
              <a:t>‹#›</a:t>
            </a:fld>
            <a:endParaRPr lang="zh-CN" altLang="en-US"/>
          </a:p>
        </p:txBody>
      </p:sp>
    </p:spTree>
    <p:extLst>
      <p:ext uri="{BB962C8B-B14F-4D97-AF65-F5344CB8AC3E}">
        <p14:creationId xmlns:p14="http://schemas.microsoft.com/office/powerpoint/2010/main" val="2678004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D3C7B8-6001-4926-8BC8-5EDCF32285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B37EBF5-0109-4CC6-A5D9-6DE44BDCEE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79660B9-9B9A-41FB-885D-1E4C246EF2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43C66EB-2EE1-4554-A5F4-75696B99C24D}"/>
              </a:ext>
            </a:extLst>
          </p:cNvPr>
          <p:cNvSpPr>
            <a:spLocks noGrp="1"/>
          </p:cNvSpPr>
          <p:nvPr>
            <p:ph type="dt" sz="half" idx="10"/>
          </p:nvPr>
        </p:nvSpPr>
        <p:spPr/>
        <p:txBody>
          <a:bodyPr/>
          <a:lstStyle/>
          <a:p>
            <a:fld id="{92F67BB5-2E80-4389-89CE-819744132D91}" type="datetimeFigureOut">
              <a:rPr lang="zh-CN" altLang="en-US" smtClean="0"/>
              <a:t>2020/9/27</a:t>
            </a:fld>
            <a:endParaRPr lang="zh-CN" altLang="en-US"/>
          </a:p>
        </p:txBody>
      </p:sp>
      <p:sp>
        <p:nvSpPr>
          <p:cNvPr id="6" name="页脚占位符 5">
            <a:extLst>
              <a:ext uri="{FF2B5EF4-FFF2-40B4-BE49-F238E27FC236}">
                <a16:creationId xmlns:a16="http://schemas.microsoft.com/office/drawing/2014/main" id="{9EE1A11B-F7D1-4474-AB20-10DB677B42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ADDEBC-90E1-444F-BF91-C71C97270431}"/>
              </a:ext>
            </a:extLst>
          </p:cNvPr>
          <p:cNvSpPr>
            <a:spLocks noGrp="1"/>
          </p:cNvSpPr>
          <p:nvPr>
            <p:ph type="sldNum" sz="quarter" idx="12"/>
          </p:nvPr>
        </p:nvSpPr>
        <p:spPr/>
        <p:txBody>
          <a:bodyPr/>
          <a:lstStyle/>
          <a:p>
            <a:fld id="{20F65414-2166-47B4-98F2-E3C7F3D18064}" type="slidenum">
              <a:rPr lang="zh-CN" altLang="en-US" smtClean="0"/>
              <a:t>‹#›</a:t>
            </a:fld>
            <a:endParaRPr lang="zh-CN" altLang="en-US"/>
          </a:p>
        </p:txBody>
      </p:sp>
    </p:spTree>
    <p:extLst>
      <p:ext uri="{BB962C8B-B14F-4D97-AF65-F5344CB8AC3E}">
        <p14:creationId xmlns:p14="http://schemas.microsoft.com/office/powerpoint/2010/main" val="1753908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05F8F-29AB-4398-8632-B68F2DAA44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869568-E943-4A96-92E5-B9B68FD53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DAFF990-1F5E-4D1B-815C-3459FF8B2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C99707-820E-42D9-87DE-94F71F5D0ACE}"/>
              </a:ext>
            </a:extLst>
          </p:cNvPr>
          <p:cNvSpPr>
            <a:spLocks noGrp="1"/>
          </p:cNvSpPr>
          <p:nvPr>
            <p:ph type="dt" sz="half" idx="10"/>
          </p:nvPr>
        </p:nvSpPr>
        <p:spPr/>
        <p:txBody>
          <a:bodyPr/>
          <a:lstStyle/>
          <a:p>
            <a:fld id="{92F67BB5-2E80-4389-89CE-819744132D91}" type="datetimeFigureOut">
              <a:rPr lang="zh-CN" altLang="en-US" smtClean="0"/>
              <a:t>2020/9/27</a:t>
            </a:fld>
            <a:endParaRPr lang="zh-CN" altLang="en-US"/>
          </a:p>
        </p:txBody>
      </p:sp>
      <p:sp>
        <p:nvSpPr>
          <p:cNvPr id="6" name="页脚占位符 5">
            <a:extLst>
              <a:ext uri="{FF2B5EF4-FFF2-40B4-BE49-F238E27FC236}">
                <a16:creationId xmlns:a16="http://schemas.microsoft.com/office/drawing/2014/main" id="{12B43407-0AB6-4602-95F5-81173BD043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4294E8-A3FE-4C8E-A016-4F98B3554CFC}"/>
              </a:ext>
            </a:extLst>
          </p:cNvPr>
          <p:cNvSpPr>
            <a:spLocks noGrp="1"/>
          </p:cNvSpPr>
          <p:nvPr>
            <p:ph type="sldNum" sz="quarter" idx="12"/>
          </p:nvPr>
        </p:nvSpPr>
        <p:spPr/>
        <p:txBody>
          <a:bodyPr/>
          <a:lstStyle/>
          <a:p>
            <a:fld id="{20F65414-2166-47B4-98F2-E3C7F3D18064}" type="slidenum">
              <a:rPr lang="zh-CN" altLang="en-US" smtClean="0"/>
              <a:t>‹#›</a:t>
            </a:fld>
            <a:endParaRPr lang="zh-CN" altLang="en-US"/>
          </a:p>
        </p:txBody>
      </p:sp>
    </p:spTree>
    <p:extLst>
      <p:ext uri="{BB962C8B-B14F-4D97-AF65-F5344CB8AC3E}">
        <p14:creationId xmlns:p14="http://schemas.microsoft.com/office/powerpoint/2010/main" val="1519202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E0C6C0-2BBD-46EA-A70E-EBD5B0B8CE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53B2BC-AD91-490D-B65C-BBE8559EA6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592C0C-2A1D-45C7-84D5-2DBEDE99D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F67BB5-2E80-4389-89CE-819744132D91}" type="datetimeFigureOut">
              <a:rPr lang="zh-CN" altLang="en-US" smtClean="0"/>
              <a:t>2020/9/27</a:t>
            </a:fld>
            <a:endParaRPr lang="zh-CN" altLang="en-US"/>
          </a:p>
        </p:txBody>
      </p:sp>
      <p:sp>
        <p:nvSpPr>
          <p:cNvPr id="5" name="页脚占位符 4">
            <a:extLst>
              <a:ext uri="{FF2B5EF4-FFF2-40B4-BE49-F238E27FC236}">
                <a16:creationId xmlns:a16="http://schemas.microsoft.com/office/drawing/2014/main" id="{470ED829-A391-44A6-AE24-9E9C91E22A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BBE5763-C77D-4438-835A-FA6555ED9A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65414-2166-47B4-98F2-E3C7F3D18064}" type="slidenum">
              <a:rPr lang="zh-CN" altLang="en-US" smtClean="0"/>
              <a:t>‹#›</a:t>
            </a:fld>
            <a:endParaRPr lang="zh-CN" altLang="en-US"/>
          </a:p>
        </p:txBody>
      </p:sp>
    </p:spTree>
    <p:extLst>
      <p:ext uri="{BB962C8B-B14F-4D97-AF65-F5344CB8AC3E}">
        <p14:creationId xmlns:p14="http://schemas.microsoft.com/office/powerpoint/2010/main" val="2044945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26" Type="http://schemas.openxmlformats.org/officeDocument/2006/relationships/image" Target="../media/image38.png"/><Relationship Id="rId3" Type="http://schemas.openxmlformats.org/officeDocument/2006/relationships/image" Target="../media/image15.png"/><Relationship Id="rId21"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5" Type="http://schemas.openxmlformats.org/officeDocument/2006/relationships/image" Target="../media/image37.png"/><Relationship Id="rId2" Type="http://schemas.openxmlformats.org/officeDocument/2006/relationships/notesSlide" Target="../notesSlides/notesSlide2.xml"/><Relationship Id="rId16" Type="http://schemas.openxmlformats.org/officeDocument/2006/relationships/image" Target="../media/image28.png"/><Relationship Id="rId20" Type="http://schemas.openxmlformats.org/officeDocument/2006/relationships/image" Target="../media/image32.png"/><Relationship Id="rId29"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6.pn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28" Type="http://schemas.openxmlformats.org/officeDocument/2006/relationships/image" Target="../media/image40.png"/><Relationship Id="rId10" Type="http://schemas.openxmlformats.org/officeDocument/2006/relationships/image" Target="../media/image22.png"/><Relationship Id="rId19" Type="http://schemas.openxmlformats.org/officeDocument/2006/relationships/image" Target="../media/image31.png"/><Relationship Id="rId31" Type="http://schemas.openxmlformats.org/officeDocument/2006/relationships/image" Target="../media/image43.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png"/><Relationship Id="rId27" Type="http://schemas.openxmlformats.org/officeDocument/2006/relationships/image" Target="../media/image39.png"/><Relationship Id="rId30" Type="http://schemas.openxmlformats.org/officeDocument/2006/relationships/image" Target="../media/image42.png"/></Relationships>
</file>

<file path=ppt/slides/_rels/slide12.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18" Type="http://schemas.openxmlformats.org/officeDocument/2006/relationships/image" Target="../media/image60.png"/><Relationship Id="rId26" Type="http://schemas.openxmlformats.org/officeDocument/2006/relationships/image" Target="../media/image68.png"/><Relationship Id="rId3" Type="http://schemas.openxmlformats.org/officeDocument/2006/relationships/image" Target="../media/image45.png"/><Relationship Id="rId21" Type="http://schemas.openxmlformats.org/officeDocument/2006/relationships/image" Target="../media/image63.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9.png"/><Relationship Id="rId25" Type="http://schemas.openxmlformats.org/officeDocument/2006/relationships/image" Target="../media/image67.png"/><Relationship Id="rId2" Type="http://schemas.openxmlformats.org/officeDocument/2006/relationships/image" Target="../media/image44.png"/><Relationship Id="rId16" Type="http://schemas.openxmlformats.org/officeDocument/2006/relationships/image" Target="../media/image58.png"/><Relationship Id="rId20" Type="http://schemas.openxmlformats.org/officeDocument/2006/relationships/image" Target="../media/image62.png"/><Relationship Id="rId29"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24" Type="http://schemas.openxmlformats.org/officeDocument/2006/relationships/image" Target="../media/image66.png"/><Relationship Id="rId5" Type="http://schemas.openxmlformats.org/officeDocument/2006/relationships/image" Target="../media/image47.png"/><Relationship Id="rId15" Type="http://schemas.openxmlformats.org/officeDocument/2006/relationships/image" Target="../media/image57.png"/><Relationship Id="rId23" Type="http://schemas.openxmlformats.org/officeDocument/2006/relationships/image" Target="../media/image65.png"/><Relationship Id="rId28" Type="http://schemas.openxmlformats.org/officeDocument/2006/relationships/image" Target="../media/image70.png"/><Relationship Id="rId10" Type="http://schemas.openxmlformats.org/officeDocument/2006/relationships/image" Target="../media/image52.png"/><Relationship Id="rId19" Type="http://schemas.openxmlformats.org/officeDocument/2006/relationships/image" Target="../media/image61.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 Id="rId22" Type="http://schemas.openxmlformats.org/officeDocument/2006/relationships/image" Target="../media/image64.png"/><Relationship Id="rId27" Type="http://schemas.openxmlformats.org/officeDocument/2006/relationships/image" Target="../media/image69.png"/></Relationships>
</file>

<file path=ppt/slides/_rels/slide13.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1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96330C91-B9FD-4C04-A0E8-4FB90549705D}"/>
              </a:ext>
            </a:extLst>
          </p:cNvPr>
          <p:cNvCxnSpPr>
            <a:cxnSpLocks/>
          </p:cNvCxnSpPr>
          <p:nvPr/>
        </p:nvCxnSpPr>
        <p:spPr>
          <a:xfrm>
            <a:off x="2686929" y="899084"/>
            <a:ext cx="0" cy="4066816"/>
          </a:xfrm>
          <a:prstGeom prst="line">
            <a:avLst/>
          </a:prstGeom>
          <a:ln w="12700">
            <a:prstDash val="lgDash"/>
          </a:ln>
        </p:spPr>
        <p:style>
          <a:lnRef idx="1">
            <a:schemeClr val="dk1"/>
          </a:lnRef>
          <a:fillRef idx="0">
            <a:schemeClr val="dk1"/>
          </a:fillRef>
          <a:effectRef idx="0">
            <a:schemeClr val="dk1"/>
          </a:effectRef>
          <a:fontRef idx="minor">
            <a:schemeClr val="tx1"/>
          </a:fontRef>
        </p:style>
      </p:cxnSp>
      <p:sp>
        <p:nvSpPr>
          <p:cNvPr id="12" name="矩形 11">
            <a:extLst>
              <a:ext uri="{FF2B5EF4-FFF2-40B4-BE49-F238E27FC236}">
                <a16:creationId xmlns:a16="http://schemas.microsoft.com/office/drawing/2014/main" id="{57C0C3FE-5D20-4262-B072-2CE5E28C9442}"/>
              </a:ext>
            </a:extLst>
          </p:cNvPr>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8A13B99-7BAC-45F4-8A2E-11B2AA8A1D06}"/>
              </a:ext>
            </a:extLst>
          </p:cNvPr>
          <p:cNvSpPr txBox="1"/>
          <p:nvPr/>
        </p:nvSpPr>
        <p:spPr>
          <a:xfrm>
            <a:off x="689317" y="67739"/>
            <a:ext cx="1210588" cy="400110"/>
          </a:xfrm>
          <a:prstGeom prst="rect">
            <a:avLst/>
          </a:prstGeom>
          <a:noFill/>
        </p:spPr>
        <p:txBody>
          <a:bodyPr wrap="none" rtlCol="0">
            <a:spAutoFit/>
          </a:bodyPr>
          <a:lstStyle/>
          <a:p>
            <a:r>
              <a:rPr lang="zh-CN" altLang="en-US" sz="2000" dirty="0">
                <a:solidFill>
                  <a:schemeClr val="bg1"/>
                </a:solidFill>
                <a:latin typeface="黑体" panose="02010609060101010101" pitchFamily="49" charset="-122"/>
                <a:ea typeface="黑体" panose="02010609060101010101" pitchFamily="49" charset="-122"/>
              </a:rPr>
              <a:t>入侵方式</a:t>
            </a:r>
          </a:p>
        </p:txBody>
      </p:sp>
      <p:sp>
        <p:nvSpPr>
          <p:cNvPr id="14" name="文本框 13">
            <a:extLst>
              <a:ext uri="{FF2B5EF4-FFF2-40B4-BE49-F238E27FC236}">
                <a16:creationId xmlns:a16="http://schemas.microsoft.com/office/drawing/2014/main" id="{4B7B426F-CE33-42CF-8188-400D1FFD3AB5}"/>
              </a:ext>
            </a:extLst>
          </p:cNvPr>
          <p:cNvSpPr txBox="1"/>
          <p:nvPr/>
        </p:nvSpPr>
        <p:spPr>
          <a:xfrm>
            <a:off x="3833446" y="97174"/>
            <a:ext cx="1210588" cy="400110"/>
          </a:xfrm>
          <a:prstGeom prst="rect">
            <a:avLst/>
          </a:prstGeom>
          <a:noFill/>
        </p:spPr>
        <p:txBody>
          <a:bodyPr wrap="none" rtlCol="0">
            <a:spAutoFit/>
          </a:bodyPr>
          <a:lstStyle/>
          <a:p>
            <a:r>
              <a:rPr lang="zh-CN" altLang="en-US" sz="2000" dirty="0">
                <a:solidFill>
                  <a:schemeClr val="bg1"/>
                </a:solidFill>
                <a:latin typeface="黑体" panose="02010609060101010101" pitchFamily="49" charset="-122"/>
                <a:ea typeface="黑体" panose="02010609060101010101" pitchFamily="49" charset="-122"/>
              </a:rPr>
              <a:t>主要载体</a:t>
            </a:r>
          </a:p>
        </p:txBody>
      </p:sp>
      <p:sp>
        <p:nvSpPr>
          <p:cNvPr id="15" name="文本框 14">
            <a:extLst>
              <a:ext uri="{FF2B5EF4-FFF2-40B4-BE49-F238E27FC236}">
                <a16:creationId xmlns:a16="http://schemas.microsoft.com/office/drawing/2014/main" id="{967E2A69-C013-4B22-9977-94D015020C5D}"/>
              </a:ext>
            </a:extLst>
          </p:cNvPr>
          <p:cNvSpPr txBox="1"/>
          <p:nvPr/>
        </p:nvSpPr>
        <p:spPr>
          <a:xfrm>
            <a:off x="7147968" y="67739"/>
            <a:ext cx="1210588" cy="400110"/>
          </a:xfrm>
          <a:prstGeom prst="rect">
            <a:avLst/>
          </a:prstGeom>
          <a:noFill/>
        </p:spPr>
        <p:txBody>
          <a:bodyPr wrap="none" rtlCol="0">
            <a:spAutoFit/>
          </a:bodyPr>
          <a:lstStyle/>
          <a:p>
            <a:r>
              <a:rPr lang="zh-CN" altLang="en-US" sz="2000" dirty="0">
                <a:solidFill>
                  <a:schemeClr val="bg1"/>
                </a:solidFill>
                <a:latin typeface="黑体" panose="02010609060101010101" pitchFamily="49" charset="-122"/>
                <a:ea typeface="黑体" panose="02010609060101010101" pitchFamily="49" charset="-122"/>
              </a:rPr>
              <a:t>攻击解析</a:t>
            </a:r>
          </a:p>
        </p:txBody>
      </p:sp>
      <p:sp>
        <p:nvSpPr>
          <p:cNvPr id="16" name="文本框 15">
            <a:extLst>
              <a:ext uri="{FF2B5EF4-FFF2-40B4-BE49-F238E27FC236}">
                <a16:creationId xmlns:a16="http://schemas.microsoft.com/office/drawing/2014/main" id="{38E6ABEC-ACB8-4346-A74A-E639057EFE55}"/>
              </a:ext>
            </a:extLst>
          </p:cNvPr>
          <p:cNvSpPr txBox="1"/>
          <p:nvPr/>
        </p:nvSpPr>
        <p:spPr>
          <a:xfrm>
            <a:off x="10142804" y="67739"/>
            <a:ext cx="1210588" cy="400110"/>
          </a:xfrm>
          <a:prstGeom prst="rect">
            <a:avLst/>
          </a:prstGeom>
          <a:noFill/>
        </p:spPr>
        <p:txBody>
          <a:bodyPr wrap="none" rtlCol="0">
            <a:spAutoFit/>
          </a:bodyPr>
          <a:lstStyle/>
          <a:p>
            <a:r>
              <a:rPr lang="zh-CN" altLang="en-US" sz="2000" dirty="0">
                <a:solidFill>
                  <a:schemeClr val="bg1"/>
                </a:solidFill>
                <a:latin typeface="黑体" panose="02010609060101010101" pitchFamily="49" charset="-122"/>
                <a:ea typeface="黑体" panose="02010609060101010101" pitchFamily="49" charset="-122"/>
              </a:rPr>
              <a:t>行为分析</a:t>
            </a:r>
          </a:p>
        </p:txBody>
      </p:sp>
      <p:sp>
        <p:nvSpPr>
          <p:cNvPr id="18" name="矩形 17">
            <a:extLst>
              <a:ext uri="{FF2B5EF4-FFF2-40B4-BE49-F238E27FC236}">
                <a16:creationId xmlns:a16="http://schemas.microsoft.com/office/drawing/2014/main" id="{FD15A17C-8423-4FAF-8D8F-566DEF3BAFD5}"/>
              </a:ext>
            </a:extLst>
          </p:cNvPr>
          <p:cNvSpPr/>
          <p:nvPr/>
        </p:nvSpPr>
        <p:spPr>
          <a:xfrm>
            <a:off x="0" y="5479329"/>
            <a:ext cx="12192000" cy="141042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cxnSp>
        <p:nvCxnSpPr>
          <p:cNvPr id="19" name="直接连接符 18">
            <a:extLst>
              <a:ext uri="{FF2B5EF4-FFF2-40B4-BE49-F238E27FC236}">
                <a16:creationId xmlns:a16="http://schemas.microsoft.com/office/drawing/2014/main" id="{B741B3B5-43EF-4897-A8D3-C88BF945B6C6}"/>
              </a:ext>
            </a:extLst>
          </p:cNvPr>
          <p:cNvCxnSpPr>
            <a:cxnSpLocks/>
          </p:cNvCxnSpPr>
          <p:nvPr/>
        </p:nvCxnSpPr>
        <p:spPr>
          <a:xfrm>
            <a:off x="6231987" y="899084"/>
            <a:ext cx="0" cy="4066816"/>
          </a:xfrm>
          <a:prstGeom prst="line">
            <a:avLst/>
          </a:prstGeom>
          <a:ln w="12700">
            <a:prstDash val="lgDash"/>
          </a:ln>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E26439D3-9CCD-4397-8AB5-79D6E3D4A088}"/>
              </a:ext>
            </a:extLst>
          </p:cNvPr>
          <p:cNvCxnSpPr>
            <a:cxnSpLocks/>
          </p:cNvCxnSpPr>
          <p:nvPr/>
        </p:nvCxnSpPr>
        <p:spPr>
          <a:xfrm>
            <a:off x="9397218" y="899084"/>
            <a:ext cx="0" cy="4066816"/>
          </a:xfrm>
          <a:prstGeom prst="line">
            <a:avLst/>
          </a:prstGeom>
          <a:ln w="12700">
            <a:prstDash val="lgDash"/>
          </a:ln>
        </p:spPr>
        <p:style>
          <a:lnRef idx="1">
            <a:schemeClr val="dk1"/>
          </a:lnRef>
          <a:fillRef idx="0">
            <a:schemeClr val="dk1"/>
          </a:fillRef>
          <a:effectRef idx="0">
            <a:schemeClr val="dk1"/>
          </a:effectRef>
          <a:fontRef idx="minor">
            <a:schemeClr val="tx1"/>
          </a:fontRef>
        </p:style>
      </p:cxnSp>
      <p:sp>
        <p:nvSpPr>
          <p:cNvPr id="5" name="文本框 4">
            <a:extLst>
              <a:ext uri="{FF2B5EF4-FFF2-40B4-BE49-F238E27FC236}">
                <a16:creationId xmlns:a16="http://schemas.microsoft.com/office/drawing/2014/main" id="{6B2C9925-D337-486A-8B8C-9A339D0C46D8}"/>
              </a:ext>
            </a:extLst>
          </p:cNvPr>
          <p:cNvSpPr txBox="1"/>
          <p:nvPr/>
        </p:nvSpPr>
        <p:spPr>
          <a:xfrm>
            <a:off x="-1" y="5560497"/>
            <a:ext cx="3953021" cy="1200329"/>
          </a:xfrm>
          <a:prstGeom prst="rect">
            <a:avLst/>
          </a:prstGeom>
          <a:noFill/>
        </p:spPr>
        <p:txBody>
          <a:bodyPr wrap="square" rtlCol="0">
            <a:spAutoFit/>
          </a:bodyPr>
          <a:lstStyle/>
          <a:p>
            <a:pPr marL="171450" indent="-171450">
              <a:buFont typeface="Arial" panose="020B0604020202020204" pitchFamily="34" charset="0"/>
              <a:buChar char="•"/>
            </a:pPr>
            <a:r>
              <a:rPr lang="zh-CN" altLang="en-US" sz="1200" b="1" dirty="0">
                <a:solidFill>
                  <a:srgbClr val="FFFF00"/>
                </a:solidFill>
              </a:rPr>
              <a:t>软件漏洞：</a:t>
            </a:r>
            <a:r>
              <a:rPr lang="en-US" altLang="zh-CN" sz="1200" dirty="0">
                <a:solidFill>
                  <a:schemeClr val="bg1"/>
                </a:solidFill>
              </a:rPr>
              <a:t>DarkHotel</a:t>
            </a:r>
            <a:r>
              <a:rPr lang="zh-CN" altLang="en-US" sz="1200" dirty="0">
                <a:solidFill>
                  <a:schemeClr val="bg1"/>
                </a:solidFill>
              </a:rPr>
              <a:t>利用</a:t>
            </a:r>
            <a:r>
              <a:rPr lang="en-US" altLang="zh-CN" sz="1200" dirty="0">
                <a:solidFill>
                  <a:schemeClr val="bg1"/>
                </a:solidFill>
              </a:rPr>
              <a:t>CVE-2019-136</a:t>
            </a:r>
            <a:r>
              <a:rPr lang="zh-CN" altLang="en-US" sz="1200" dirty="0">
                <a:solidFill>
                  <a:schemeClr val="bg1"/>
                </a:solidFill>
              </a:rPr>
              <a:t>微软远程代码执行</a:t>
            </a:r>
            <a:r>
              <a:rPr lang="en-US" altLang="zh-CN" sz="1200" dirty="0">
                <a:solidFill>
                  <a:schemeClr val="bg1"/>
                </a:solidFill>
              </a:rPr>
              <a:t>(0Day)</a:t>
            </a:r>
            <a:r>
              <a:rPr lang="zh-CN" altLang="en-US" sz="1200" dirty="0">
                <a:solidFill>
                  <a:schemeClr val="bg1"/>
                </a:solidFill>
              </a:rPr>
              <a:t>漏洞进行攻击。</a:t>
            </a:r>
            <a:endParaRPr lang="en-US" altLang="zh-CN" sz="1200" dirty="0">
              <a:solidFill>
                <a:schemeClr val="bg1"/>
              </a:solidFill>
            </a:endParaRPr>
          </a:p>
          <a:p>
            <a:pPr marL="171450" indent="-171450">
              <a:buFont typeface="Arial" panose="020B0604020202020204" pitchFamily="34" charset="0"/>
              <a:buChar char="•"/>
            </a:pPr>
            <a:r>
              <a:rPr lang="zh-CN" altLang="en-US" sz="1200" b="1" dirty="0">
                <a:solidFill>
                  <a:srgbClr val="FFFF00"/>
                </a:solidFill>
              </a:rPr>
              <a:t>系统漏洞：</a:t>
            </a:r>
            <a:r>
              <a:rPr lang="zh-CN" altLang="en-US" sz="1200" dirty="0">
                <a:solidFill>
                  <a:schemeClr val="bg1"/>
                </a:solidFill>
              </a:rPr>
              <a:t>响尾蛇组织利用</a:t>
            </a:r>
            <a:r>
              <a:rPr lang="en-US" altLang="zh-CN" sz="1200" dirty="0">
                <a:solidFill>
                  <a:schemeClr val="bg1"/>
                </a:solidFill>
              </a:rPr>
              <a:t>CVE-2019-2215</a:t>
            </a:r>
            <a:r>
              <a:rPr lang="zh-CN" altLang="en-US" sz="1200" dirty="0">
                <a:solidFill>
                  <a:schemeClr val="bg1"/>
                </a:solidFill>
              </a:rPr>
              <a:t>漏洞对安卓终端用户进行</a:t>
            </a:r>
            <a:r>
              <a:rPr lang="en-US" altLang="zh-CN" sz="1200" dirty="0">
                <a:solidFill>
                  <a:schemeClr val="bg1"/>
                </a:solidFill>
              </a:rPr>
              <a:t>APT</a:t>
            </a:r>
            <a:r>
              <a:rPr lang="zh-CN" altLang="en-US" sz="1200" dirty="0">
                <a:solidFill>
                  <a:schemeClr val="bg1"/>
                </a:solidFill>
              </a:rPr>
              <a:t>攻击。</a:t>
            </a:r>
            <a:endParaRPr lang="en-US" altLang="zh-CN" sz="1200" dirty="0">
              <a:solidFill>
                <a:schemeClr val="bg1"/>
              </a:solidFill>
            </a:endParaRPr>
          </a:p>
          <a:p>
            <a:pPr marL="171450" indent="-171450">
              <a:buFont typeface="Arial" panose="020B0604020202020204" pitchFamily="34" charset="0"/>
              <a:buChar char="•"/>
            </a:pPr>
            <a:r>
              <a:rPr lang="zh-CN" altLang="en-US" sz="1200" b="1" dirty="0">
                <a:solidFill>
                  <a:srgbClr val="FFFF00"/>
                </a:solidFill>
              </a:rPr>
              <a:t>网络漏洞：</a:t>
            </a:r>
            <a:r>
              <a:rPr lang="zh-CN" altLang="en-US" sz="1200" dirty="0">
                <a:solidFill>
                  <a:schemeClr val="bg1"/>
                </a:solidFill>
              </a:rPr>
              <a:t>某网络军火商利用僵尸网络通过</a:t>
            </a:r>
            <a:r>
              <a:rPr lang="en-US" altLang="zh-CN" sz="1200" dirty="0">
                <a:solidFill>
                  <a:schemeClr val="bg1"/>
                </a:solidFill>
              </a:rPr>
              <a:t>VPN</a:t>
            </a:r>
            <a:r>
              <a:rPr lang="zh-CN" altLang="en-US" sz="1200" dirty="0">
                <a:solidFill>
                  <a:schemeClr val="bg1"/>
                </a:solidFill>
              </a:rPr>
              <a:t>集群和</a:t>
            </a:r>
            <a:r>
              <a:rPr lang="en-US" altLang="zh-CN" sz="1200" dirty="0">
                <a:solidFill>
                  <a:schemeClr val="bg1"/>
                </a:solidFill>
              </a:rPr>
              <a:t>Tor</a:t>
            </a:r>
            <a:r>
              <a:rPr lang="zh-CN" altLang="en-US" sz="1200" dirty="0">
                <a:solidFill>
                  <a:schemeClr val="bg1"/>
                </a:solidFill>
              </a:rPr>
              <a:t>节点混合的流量回传，将数据回连以获取数据。</a:t>
            </a:r>
          </a:p>
        </p:txBody>
      </p:sp>
      <p:sp>
        <p:nvSpPr>
          <p:cNvPr id="6" name="文本框 5">
            <a:extLst>
              <a:ext uri="{FF2B5EF4-FFF2-40B4-BE49-F238E27FC236}">
                <a16:creationId xmlns:a16="http://schemas.microsoft.com/office/drawing/2014/main" id="{846C16DF-290B-4F57-966A-9BF44444C7A7}"/>
              </a:ext>
            </a:extLst>
          </p:cNvPr>
          <p:cNvSpPr txBox="1"/>
          <p:nvPr/>
        </p:nvSpPr>
        <p:spPr>
          <a:xfrm>
            <a:off x="4178104" y="5551153"/>
            <a:ext cx="3207433" cy="1200329"/>
          </a:xfrm>
          <a:prstGeom prst="rect">
            <a:avLst/>
          </a:prstGeom>
          <a:noFill/>
        </p:spPr>
        <p:txBody>
          <a:bodyPr wrap="square" rtlCol="0">
            <a:spAutoFit/>
          </a:bodyPr>
          <a:lstStyle/>
          <a:p>
            <a:pPr marL="171450" indent="-171450">
              <a:buFont typeface="Arial" panose="020B0604020202020204" pitchFamily="34" charset="0"/>
              <a:buChar char="•"/>
            </a:pPr>
            <a:r>
              <a:rPr lang="zh-CN" altLang="en-US" sz="1200" b="1" dirty="0">
                <a:solidFill>
                  <a:srgbClr val="FFFF00"/>
                </a:solidFill>
              </a:rPr>
              <a:t>邮件附件：</a:t>
            </a:r>
            <a:r>
              <a:rPr lang="zh-CN" altLang="en-US" sz="1200" dirty="0">
                <a:solidFill>
                  <a:schemeClr val="bg1"/>
                </a:solidFill>
              </a:rPr>
              <a:t>针对韩国居民教育官员的鱼叉邮件攻击，诱饵为</a:t>
            </a:r>
            <a:r>
              <a:rPr lang="en-US" altLang="zh-CN" sz="1200" dirty="0">
                <a:solidFill>
                  <a:schemeClr val="bg1"/>
                </a:solidFill>
              </a:rPr>
              <a:t>PDF</a:t>
            </a:r>
            <a:r>
              <a:rPr lang="zh-CN" altLang="en-US" sz="1200" dirty="0">
                <a:solidFill>
                  <a:schemeClr val="bg1"/>
                </a:solidFill>
              </a:rPr>
              <a:t>文件。</a:t>
            </a:r>
            <a:endParaRPr lang="en-US" altLang="zh-CN" sz="1200" dirty="0">
              <a:solidFill>
                <a:schemeClr val="bg1"/>
              </a:solidFill>
            </a:endParaRPr>
          </a:p>
          <a:p>
            <a:pPr marL="171450" indent="-171450">
              <a:buFont typeface="Arial" panose="020B0604020202020204" pitchFamily="34" charset="0"/>
              <a:buChar char="•"/>
            </a:pPr>
            <a:endParaRPr lang="en-US" altLang="zh-CN" sz="1200" dirty="0">
              <a:solidFill>
                <a:schemeClr val="bg1"/>
              </a:solidFill>
            </a:endParaRPr>
          </a:p>
          <a:p>
            <a:pPr marL="171450" indent="-171450">
              <a:buFont typeface="Arial" panose="020B0604020202020204" pitchFamily="34" charset="0"/>
              <a:buChar char="•"/>
            </a:pPr>
            <a:r>
              <a:rPr lang="zh-CN" altLang="en-US" sz="1200" b="1" dirty="0">
                <a:solidFill>
                  <a:srgbClr val="FFFF00"/>
                </a:solidFill>
              </a:rPr>
              <a:t>安装程序：</a:t>
            </a:r>
            <a:r>
              <a:rPr lang="zh-CN" altLang="en-US" sz="1200" dirty="0">
                <a:solidFill>
                  <a:schemeClr val="bg1"/>
                </a:solidFill>
              </a:rPr>
              <a:t>海莲花利用</a:t>
            </a:r>
            <a:r>
              <a:rPr lang="en-US" altLang="zh-CN" sz="1200" dirty="0">
                <a:solidFill>
                  <a:schemeClr val="bg1"/>
                </a:solidFill>
              </a:rPr>
              <a:t>WPS</a:t>
            </a:r>
            <a:r>
              <a:rPr lang="zh-CN" altLang="en-US" sz="1200" dirty="0">
                <a:solidFill>
                  <a:schemeClr val="bg1"/>
                </a:solidFill>
              </a:rPr>
              <a:t>文字处理软件的白利用方式加载恶意</a:t>
            </a:r>
            <a:r>
              <a:rPr lang="en-US" altLang="zh-CN" sz="1200" dirty="0">
                <a:solidFill>
                  <a:schemeClr val="bg1"/>
                </a:solidFill>
              </a:rPr>
              <a:t>DLL</a:t>
            </a:r>
            <a:r>
              <a:rPr lang="zh-CN" altLang="en-US" sz="1200" dirty="0">
                <a:solidFill>
                  <a:schemeClr val="bg1"/>
                </a:solidFill>
              </a:rPr>
              <a:t>文件，来加载执行其特有</a:t>
            </a:r>
            <a:r>
              <a:rPr lang="en-US" altLang="zh-CN" sz="1200" dirty="0">
                <a:solidFill>
                  <a:schemeClr val="bg1"/>
                </a:solidFill>
              </a:rPr>
              <a:t>Denis</a:t>
            </a:r>
            <a:r>
              <a:rPr lang="zh-CN" altLang="en-US" sz="1200" dirty="0">
                <a:solidFill>
                  <a:schemeClr val="bg1"/>
                </a:solidFill>
              </a:rPr>
              <a:t>木马。</a:t>
            </a:r>
          </a:p>
        </p:txBody>
      </p:sp>
      <p:sp>
        <p:nvSpPr>
          <p:cNvPr id="7" name="文本框 6">
            <a:extLst>
              <a:ext uri="{FF2B5EF4-FFF2-40B4-BE49-F238E27FC236}">
                <a16:creationId xmlns:a16="http://schemas.microsoft.com/office/drawing/2014/main" id="{B66A7A62-1DEC-4177-B338-502F1FCFEFEE}"/>
              </a:ext>
            </a:extLst>
          </p:cNvPr>
          <p:cNvSpPr txBox="1"/>
          <p:nvPr/>
        </p:nvSpPr>
        <p:spPr>
          <a:xfrm>
            <a:off x="7610622" y="5504755"/>
            <a:ext cx="4581378" cy="1384995"/>
          </a:xfrm>
          <a:prstGeom prst="rect">
            <a:avLst/>
          </a:prstGeom>
          <a:noFill/>
        </p:spPr>
        <p:txBody>
          <a:bodyPr wrap="square" rtlCol="0">
            <a:spAutoFit/>
          </a:bodyPr>
          <a:lstStyle/>
          <a:p>
            <a:pPr marL="171450" indent="-171450">
              <a:buFont typeface="Arial" panose="020B0604020202020204" pitchFamily="34" charset="0"/>
              <a:buChar char="•"/>
            </a:pPr>
            <a:r>
              <a:rPr lang="zh-CN" altLang="en-US" sz="1200" b="1" dirty="0">
                <a:solidFill>
                  <a:srgbClr val="FFFF00"/>
                </a:solidFill>
              </a:rPr>
              <a:t>反向编译：</a:t>
            </a:r>
            <a:r>
              <a:rPr lang="zh-CN" altLang="en-US" sz="1200" dirty="0">
                <a:solidFill>
                  <a:schemeClr val="bg1"/>
                </a:solidFill>
              </a:rPr>
              <a:t>利用静态分析软件（</a:t>
            </a:r>
            <a:r>
              <a:rPr lang="zh-CN" altLang="zh-CN" sz="1200" b="1" dirty="0">
                <a:solidFill>
                  <a:schemeClr val="bg1"/>
                </a:solidFill>
                <a:effectLst/>
                <a:latin typeface="+mn-ea"/>
              </a:rPr>
              <a:t>IDA Pro</a:t>
            </a:r>
            <a:r>
              <a:rPr lang="zh-CN" altLang="en-US" sz="1200" b="1" dirty="0">
                <a:solidFill>
                  <a:schemeClr val="bg1"/>
                </a:solidFill>
                <a:effectLst/>
                <a:latin typeface="+mn-ea"/>
              </a:rPr>
              <a:t>、</a:t>
            </a:r>
            <a:r>
              <a:rPr lang="zh-CN" altLang="zh-CN" sz="1200" b="1" dirty="0">
                <a:solidFill>
                  <a:schemeClr val="bg1"/>
                </a:solidFill>
                <a:effectLst/>
                <a:ea typeface="Microsoft YaHei" panose="020B0503020204020204" pitchFamily="34" charset="-122"/>
              </a:rPr>
              <a:t>c32asm</a:t>
            </a:r>
            <a:r>
              <a:rPr lang="zh-CN" altLang="en-US" sz="1200" dirty="0">
                <a:solidFill>
                  <a:schemeClr val="bg1"/>
                </a:solidFill>
              </a:rPr>
              <a:t>）和动态分析软件（</a:t>
            </a:r>
            <a:r>
              <a:rPr lang="zh-CN" altLang="zh-CN" sz="1200" b="1" dirty="0">
                <a:solidFill>
                  <a:schemeClr val="bg1"/>
                </a:solidFill>
                <a:effectLst/>
                <a:ea typeface="Microsoft YaHei" panose="020B0503020204020204" pitchFamily="34" charset="-122"/>
              </a:rPr>
              <a:t>Ollydbg</a:t>
            </a:r>
            <a:r>
              <a:rPr lang="zh-CN" altLang="en-US" sz="1200" b="1" dirty="0">
                <a:solidFill>
                  <a:schemeClr val="bg1"/>
                </a:solidFill>
                <a:effectLst/>
                <a:ea typeface="Microsoft YaHei" panose="020B0503020204020204" pitchFamily="34" charset="-122"/>
              </a:rPr>
              <a:t>、</a:t>
            </a:r>
            <a:r>
              <a:rPr lang="zh-CN" altLang="zh-CN" sz="1200" b="1" dirty="0">
                <a:solidFill>
                  <a:schemeClr val="bg1"/>
                </a:solidFill>
                <a:effectLst/>
                <a:ea typeface="Microsoft YaHei" panose="020B0503020204020204" pitchFamily="34" charset="-122"/>
              </a:rPr>
              <a:t>Windbg</a:t>
            </a:r>
            <a:r>
              <a:rPr lang="zh-CN" altLang="en-US" sz="1200" dirty="0">
                <a:solidFill>
                  <a:schemeClr val="bg1"/>
                </a:solidFill>
              </a:rPr>
              <a:t>）等对程序进行反编译生成代码级函数，分析其行为与操作。</a:t>
            </a:r>
            <a:endParaRPr lang="en-US" altLang="zh-CN" sz="1200" dirty="0">
              <a:solidFill>
                <a:schemeClr val="bg1"/>
              </a:solidFill>
            </a:endParaRPr>
          </a:p>
          <a:p>
            <a:pPr marL="171450" indent="-171450">
              <a:buFont typeface="Arial" panose="020B0604020202020204" pitchFamily="34" charset="0"/>
              <a:buChar char="•"/>
            </a:pPr>
            <a:r>
              <a:rPr lang="zh-CN" altLang="en-US" sz="1200" b="1" dirty="0">
                <a:solidFill>
                  <a:srgbClr val="FFFF00"/>
                </a:solidFill>
              </a:rPr>
              <a:t>日志分析：</a:t>
            </a:r>
            <a:r>
              <a:rPr lang="zh-CN" altLang="en-US" sz="1200" dirty="0">
                <a:solidFill>
                  <a:schemeClr val="bg1"/>
                </a:solidFill>
              </a:rPr>
              <a:t>根据计算机的操作日志来分析其相应的指令操作，了解其进行了那些行为。</a:t>
            </a:r>
            <a:endParaRPr lang="en-US" altLang="zh-CN" sz="1200" dirty="0">
              <a:solidFill>
                <a:schemeClr val="bg1"/>
              </a:solidFill>
            </a:endParaRPr>
          </a:p>
          <a:p>
            <a:pPr marL="171450" indent="-171450">
              <a:buFont typeface="Arial" panose="020B0604020202020204" pitchFamily="34" charset="0"/>
              <a:buChar char="•"/>
            </a:pPr>
            <a:r>
              <a:rPr lang="zh-CN" altLang="en-US" sz="1200" b="1" dirty="0">
                <a:solidFill>
                  <a:srgbClr val="FFFF00"/>
                </a:solidFill>
              </a:rPr>
              <a:t>流量分析：</a:t>
            </a:r>
            <a:r>
              <a:rPr lang="zh-CN" altLang="en-US" sz="1200" dirty="0">
                <a:solidFill>
                  <a:schemeClr val="bg1"/>
                </a:solidFill>
              </a:rPr>
              <a:t>通过计算机某一时间段的异常流量分析，进而尽早阻止该流量传播，保护主机数据安全。</a:t>
            </a:r>
          </a:p>
        </p:txBody>
      </p:sp>
      <p:pic>
        <p:nvPicPr>
          <p:cNvPr id="8" name="图片 7">
            <a:extLst>
              <a:ext uri="{FF2B5EF4-FFF2-40B4-BE49-F238E27FC236}">
                <a16:creationId xmlns:a16="http://schemas.microsoft.com/office/drawing/2014/main" id="{7E9B7AD6-E201-4311-A913-E239517055AA}"/>
              </a:ext>
            </a:extLst>
          </p:cNvPr>
          <p:cNvPicPr>
            <a:picLocks noChangeAspect="1"/>
          </p:cNvPicPr>
          <p:nvPr/>
        </p:nvPicPr>
        <p:blipFill>
          <a:blip r:embed="rId2"/>
          <a:stretch>
            <a:fillRect/>
          </a:stretch>
        </p:blipFill>
        <p:spPr>
          <a:xfrm>
            <a:off x="164713" y="658486"/>
            <a:ext cx="11862573" cy="4774823"/>
          </a:xfrm>
          <a:prstGeom prst="rect">
            <a:avLst/>
          </a:prstGeom>
        </p:spPr>
      </p:pic>
    </p:spTree>
    <p:extLst>
      <p:ext uri="{BB962C8B-B14F-4D97-AF65-F5344CB8AC3E}">
        <p14:creationId xmlns:p14="http://schemas.microsoft.com/office/powerpoint/2010/main" val="2655940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7F129FB-F8B7-4E9F-9535-BA6522014884}"/>
              </a:ext>
            </a:extLst>
          </p:cNvPr>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蜜罐溯源</a:t>
            </a:r>
          </a:p>
        </p:txBody>
      </p:sp>
      <p:sp>
        <p:nvSpPr>
          <p:cNvPr id="8" name="矩形 7">
            <a:extLst>
              <a:ext uri="{FF2B5EF4-FFF2-40B4-BE49-F238E27FC236}">
                <a16:creationId xmlns:a16="http://schemas.microsoft.com/office/drawing/2014/main" id="{F165F752-E4E7-4825-A283-9A9521B9C9D9}"/>
              </a:ext>
            </a:extLst>
          </p:cNvPr>
          <p:cNvSpPr/>
          <p:nvPr/>
        </p:nvSpPr>
        <p:spPr>
          <a:xfrm>
            <a:off x="0" y="5078437"/>
            <a:ext cx="12192000" cy="18113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蜜罐技术本质上是一种</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对攻击方进行欺骗的技术</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布置一些作为诱饵的主机、网络服务或者信息，诱使攻击方对它们实施攻击，从而可以对攻击行为进行捕获和分析，了解攻击方所使用的工具与方法，推测攻击意图和动机，能够让防御方清晰地了解他们所面对的安全威胁，并通过技术和管理手段来增强实际系统的安全防护能力。</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为了捕获攻击者发起的第二阶段攻击程序，观察其在内网中的渗透活动，</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创建了一个真实网络环境</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，这个环境让攻击者觉得他们已经成功获取了主机权限。零星的诱饵数据可以让攻击者向另一主机转移，这些数据可以是存储凭据，共享文件夹、浏览器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cookies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VPN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配置等其它信息。最终利用了</a:t>
            </a:r>
            <a:r>
              <a:rPr lang="en-US" altLang="zh-CN" b="1" kern="100" dirty="0" err="1">
                <a:solidFill>
                  <a:srgbClr val="FFC000"/>
                </a:solidFill>
                <a:latin typeface="等线" panose="02010600030101010101" pitchFamily="2" charset="-122"/>
                <a:ea typeface="等线" panose="02010600030101010101" pitchFamily="2" charset="-122"/>
                <a:cs typeface="Times New Roman" panose="02020603050405020304" pitchFamily="18" charset="0"/>
              </a:rPr>
              <a:t>Cymmetria</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s </a:t>
            </a:r>
            <a:r>
              <a:rPr lang="en-US" altLang="zh-CN" b="1" kern="100" dirty="0" err="1">
                <a:solidFill>
                  <a:srgbClr val="FFC000"/>
                </a:solidFill>
                <a:latin typeface="等线" panose="02010600030101010101" pitchFamily="2" charset="-122"/>
                <a:ea typeface="等线" panose="02010600030101010101" pitchFamily="2" charset="-122"/>
                <a:cs typeface="Times New Roman" panose="02020603050405020304" pitchFamily="18" charset="0"/>
              </a:rPr>
              <a:t>MazeRunner</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 </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系统</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成功捕获了攻击者的活动。</a:t>
            </a:r>
          </a:p>
        </p:txBody>
      </p:sp>
      <p:pic>
        <p:nvPicPr>
          <p:cNvPr id="7" name="图片 6" descr="在这里插入图片描述">
            <a:extLst>
              <a:ext uri="{FF2B5EF4-FFF2-40B4-BE49-F238E27FC236}">
                <a16:creationId xmlns:a16="http://schemas.microsoft.com/office/drawing/2014/main" id="{805B3909-BF31-42F1-8F8F-7A0CD1D2CDB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89760" y="605185"/>
            <a:ext cx="7412479" cy="4445116"/>
          </a:xfrm>
          <a:prstGeom prst="rect">
            <a:avLst/>
          </a:prstGeom>
          <a:noFill/>
          <a:ln>
            <a:noFill/>
          </a:ln>
        </p:spPr>
      </p:pic>
    </p:spTree>
    <p:extLst>
      <p:ext uri="{BB962C8B-B14F-4D97-AF65-F5344CB8AC3E}">
        <p14:creationId xmlns:p14="http://schemas.microsoft.com/office/powerpoint/2010/main" val="4235320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C0C16324-A5CB-46BB-9D93-F4B9CF22438D}"/>
              </a:ext>
            </a:extLst>
          </p:cNvPr>
          <p:cNvSpPr/>
          <p:nvPr/>
        </p:nvSpPr>
        <p:spPr>
          <a:xfrm>
            <a:off x="0" y="0"/>
            <a:ext cx="2044800" cy="5944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Initial Access</a:t>
            </a:r>
            <a:endParaRPr lang="zh-CN" altLang="en-US"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8" name="矩形 47">
            <a:extLst>
              <a:ext uri="{FF2B5EF4-FFF2-40B4-BE49-F238E27FC236}">
                <a16:creationId xmlns:a16="http://schemas.microsoft.com/office/drawing/2014/main" id="{003C277E-E802-4C85-97F4-7207A796FBE2}"/>
              </a:ext>
            </a:extLst>
          </p:cNvPr>
          <p:cNvSpPr/>
          <p:nvPr/>
        </p:nvSpPr>
        <p:spPr>
          <a:xfrm>
            <a:off x="2029440" y="0"/>
            <a:ext cx="2044800" cy="5944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Execution</a:t>
            </a:r>
            <a:endParaRPr lang="zh-CN" altLang="en-US" b="1" dirty="0"/>
          </a:p>
        </p:txBody>
      </p:sp>
      <p:sp>
        <p:nvSpPr>
          <p:cNvPr id="50" name="矩形 49">
            <a:extLst>
              <a:ext uri="{FF2B5EF4-FFF2-40B4-BE49-F238E27FC236}">
                <a16:creationId xmlns:a16="http://schemas.microsoft.com/office/drawing/2014/main" id="{7C7B23DA-50EB-4430-819B-2DF28944A882}"/>
              </a:ext>
            </a:extLst>
          </p:cNvPr>
          <p:cNvSpPr/>
          <p:nvPr/>
        </p:nvSpPr>
        <p:spPr>
          <a:xfrm>
            <a:off x="4058880" y="0"/>
            <a:ext cx="2044800" cy="59445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Persistence</a:t>
            </a:r>
            <a:endParaRPr lang="zh-CN" altLang="en-US" b="1" dirty="0"/>
          </a:p>
        </p:txBody>
      </p:sp>
      <p:sp>
        <p:nvSpPr>
          <p:cNvPr id="52" name="矩形 51">
            <a:extLst>
              <a:ext uri="{FF2B5EF4-FFF2-40B4-BE49-F238E27FC236}">
                <a16:creationId xmlns:a16="http://schemas.microsoft.com/office/drawing/2014/main" id="{CEF8144F-13F7-4DB5-9982-1C91DA289982}"/>
              </a:ext>
            </a:extLst>
          </p:cNvPr>
          <p:cNvSpPr/>
          <p:nvPr/>
        </p:nvSpPr>
        <p:spPr>
          <a:xfrm>
            <a:off x="6088320" y="0"/>
            <a:ext cx="2044800" cy="59445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Privilege Escalation</a:t>
            </a:r>
            <a:endParaRPr lang="zh-CN" altLang="en-US"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4" name="矩形 53">
            <a:extLst>
              <a:ext uri="{FF2B5EF4-FFF2-40B4-BE49-F238E27FC236}">
                <a16:creationId xmlns:a16="http://schemas.microsoft.com/office/drawing/2014/main" id="{C3D3AC84-BCD3-4C32-865F-1CB2986921B0}"/>
              </a:ext>
            </a:extLst>
          </p:cNvPr>
          <p:cNvSpPr/>
          <p:nvPr/>
        </p:nvSpPr>
        <p:spPr>
          <a:xfrm>
            <a:off x="8117760" y="0"/>
            <a:ext cx="2044800" cy="59445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Defense Evasion</a:t>
            </a:r>
            <a:endParaRPr lang="zh-CN" altLang="en-US"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6" name="矩形 55">
            <a:extLst>
              <a:ext uri="{FF2B5EF4-FFF2-40B4-BE49-F238E27FC236}">
                <a16:creationId xmlns:a16="http://schemas.microsoft.com/office/drawing/2014/main" id="{25F9FC57-B05F-40B7-98A7-DAD58BC62A68}"/>
              </a:ext>
            </a:extLst>
          </p:cNvPr>
          <p:cNvSpPr/>
          <p:nvPr/>
        </p:nvSpPr>
        <p:spPr>
          <a:xfrm>
            <a:off x="10147200" y="0"/>
            <a:ext cx="2044800" cy="594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Credential Access</a:t>
            </a:r>
            <a:endParaRPr lang="zh-CN" altLang="en-US"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8" name="矩形 57">
            <a:extLst>
              <a:ext uri="{FF2B5EF4-FFF2-40B4-BE49-F238E27FC236}">
                <a16:creationId xmlns:a16="http://schemas.microsoft.com/office/drawing/2014/main" id="{562F2ED3-C1AF-44EB-AC63-EEDE717055E8}"/>
              </a:ext>
            </a:extLst>
          </p:cNvPr>
          <p:cNvSpPr/>
          <p:nvPr/>
        </p:nvSpPr>
        <p:spPr>
          <a:xfrm>
            <a:off x="-370" y="4347148"/>
            <a:ext cx="2044800" cy="252069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l"/>
            </a:pP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Drive-by Compromise</a:t>
            </a:r>
          </a:p>
          <a:p>
            <a:pPr marL="285750" indent="-285750">
              <a:buFont typeface="Wingdings" panose="05000000000000000000" pitchFamily="2" charset="2"/>
              <a:buChar char="l"/>
            </a:pP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Exploit Public-Facing Application</a:t>
            </a:r>
          </a:p>
          <a:p>
            <a:pPr marL="285750" indent="-285750">
              <a:buFont typeface="Wingdings" panose="05000000000000000000" pitchFamily="2" charset="2"/>
              <a:buChar char="l"/>
            </a:pP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External Remote Services</a:t>
            </a:r>
          </a:p>
          <a:p>
            <a:pPr marL="285750" indent="-285750">
              <a:buFont typeface="Wingdings" panose="05000000000000000000" pitchFamily="2" charset="2"/>
              <a:buChar char="l"/>
            </a:pP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Hardware Additions</a:t>
            </a:r>
          </a:p>
          <a:p>
            <a:pPr marL="285750" indent="-285750">
              <a:buFont typeface="Wingdings" panose="05000000000000000000" pitchFamily="2" charset="2"/>
              <a:buChar char="l"/>
            </a:pP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Phishing (3)</a:t>
            </a:r>
          </a:p>
          <a:p>
            <a:pPr marL="285750" indent="-285750">
              <a:buFont typeface="Wingdings" panose="05000000000000000000" pitchFamily="2" charset="2"/>
              <a:buChar char="l"/>
            </a:pP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Replication Through Removable Media</a:t>
            </a:r>
          </a:p>
          <a:p>
            <a:pPr marL="285750" indent="-285750">
              <a:buFont typeface="Wingdings" panose="05000000000000000000" pitchFamily="2" charset="2"/>
              <a:buChar char="l"/>
            </a:pP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Supply Chain Compromise (3)</a:t>
            </a:r>
          </a:p>
          <a:p>
            <a:pPr marL="285750" indent="-285750">
              <a:buFont typeface="Wingdings" panose="05000000000000000000" pitchFamily="2" charset="2"/>
              <a:buChar char="l"/>
            </a:pP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Trusted Relationship</a:t>
            </a:r>
          </a:p>
          <a:p>
            <a:pPr marL="285750" indent="-285750">
              <a:buFont typeface="Wingdings" panose="05000000000000000000" pitchFamily="2" charset="2"/>
              <a:buChar char="l"/>
            </a:pPr>
            <a:r>
              <a:rPr lang="en-US" altLang="zh-CN"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Valid Accounts (4)</a:t>
            </a:r>
          </a:p>
        </p:txBody>
      </p:sp>
      <p:sp>
        <p:nvSpPr>
          <p:cNvPr id="60" name="矩形 59">
            <a:extLst>
              <a:ext uri="{FF2B5EF4-FFF2-40B4-BE49-F238E27FC236}">
                <a16:creationId xmlns:a16="http://schemas.microsoft.com/office/drawing/2014/main" id="{657EB918-0469-4218-B88A-836FAF87AA4F}"/>
              </a:ext>
            </a:extLst>
          </p:cNvPr>
          <p:cNvSpPr/>
          <p:nvPr/>
        </p:nvSpPr>
        <p:spPr>
          <a:xfrm>
            <a:off x="2029070" y="4347148"/>
            <a:ext cx="2044800" cy="25206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Command and Scripting Interpreter (7)</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Exploitation for Client Execution</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Inter-Process Communication (2)</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Native API</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Scheduled Task/Job (5)</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Shared Modules</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Software Deployment Tools</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System Services (2)</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User Execution (2)</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Windows Management Instrumentation</a:t>
            </a:r>
          </a:p>
        </p:txBody>
      </p:sp>
      <p:sp>
        <p:nvSpPr>
          <p:cNvPr id="62" name="矩形 61">
            <a:extLst>
              <a:ext uri="{FF2B5EF4-FFF2-40B4-BE49-F238E27FC236}">
                <a16:creationId xmlns:a16="http://schemas.microsoft.com/office/drawing/2014/main" id="{0CBA5400-D8FF-4419-A6EE-4C0B8932C567}"/>
              </a:ext>
            </a:extLst>
          </p:cNvPr>
          <p:cNvSpPr/>
          <p:nvPr/>
        </p:nvSpPr>
        <p:spPr>
          <a:xfrm>
            <a:off x="4058510" y="4347148"/>
            <a:ext cx="2044800" cy="25206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Account Manipulation (4)</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BITS Jobs</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Boot or Logon </a:t>
            </a:r>
            <a:r>
              <a:rPr lang="en-US" altLang="zh-CN" sz="800" b="1"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Autostart</a:t>
            </a: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Execution (11)</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Boot or Logon Initialization Scripts (5)</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Browser Extensions</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Compromise Client Software Binary</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Create Account (3)</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Create or Modify System Process (4)</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Event Triggered Execution (15)</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External Remote Services</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Hijack Execution Flow (11)</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Implant Container Image</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Office Application Startup (6)</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Pre-OS Boot (3)</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Scheduled Task/Job (5)</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Server Software Component (3)</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Traffic Signaling (1)</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Valid Accounts (4)</a:t>
            </a:r>
          </a:p>
        </p:txBody>
      </p:sp>
      <p:sp>
        <p:nvSpPr>
          <p:cNvPr id="64" name="矩形 63">
            <a:extLst>
              <a:ext uri="{FF2B5EF4-FFF2-40B4-BE49-F238E27FC236}">
                <a16:creationId xmlns:a16="http://schemas.microsoft.com/office/drawing/2014/main" id="{899FECB4-3433-4C58-B1AC-31250731E94E}"/>
              </a:ext>
            </a:extLst>
          </p:cNvPr>
          <p:cNvSpPr/>
          <p:nvPr/>
        </p:nvSpPr>
        <p:spPr>
          <a:xfrm>
            <a:off x="6087950" y="4347148"/>
            <a:ext cx="2044800" cy="252069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Abuse Elevation Control Mechanism (4)</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Access Token Manipulation (5)</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Boot or Logon </a:t>
            </a:r>
            <a:r>
              <a:rPr lang="en-US" altLang="zh-CN" sz="900" b="1"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Autostart</a:t>
            </a: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Execution (11)</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Boot or Logon Initialization Scripts (5)</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Create or Modify System Process (4)</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Event Triggered Execution (15)</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Exploitation for Privilege Escalation</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Group Policy Modification</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Hijack Execution Flow (11)</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Process Injection (11)</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Scheduled Task/Job (5)</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Valid Accounts (4)</a:t>
            </a:r>
          </a:p>
        </p:txBody>
      </p:sp>
      <p:sp>
        <p:nvSpPr>
          <p:cNvPr id="66" name="矩形 65">
            <a:extLst>
              <a:ext uri="{FF2B5EF4-FFF2-40B4-BE49-F238E27FC236}">
                <a16:creationId xmlns:a16="http://schemas.microsoft.com/office/drawing/2014/main" id="{7A8D944C-37B4-42C8-9F73-84FEB36EB5D7}"/>
              </a:ext>
            </a:extLst>
          </p:cNvPr>
          <p:cNvSpPr/>
          <p:nvPr/>
        </p:nvSpPr>
        <p:spPr>
          <a:xfrm>
            <a:off x="8117390" y="4347148"/>
            <a:ext cx="2044800" cy="252069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Access Token Manipulation (5)</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BITS Jobs</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Direct Volume Access</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Exploitation for Defense Evasion</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Hide Artifacts (6)</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Hijack Execution Flow (11)</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Impair Defenses (6)</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Indicator Removal on Host (6)</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Indirect Command Execution</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Masquerading (6)</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Modify Authentication Process (3)</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Obfuscated Files or Information (5)</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Signed Binary Proxy Execution (10)</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Signed Script Proxy Execution (1)</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Subvert Trust Controls (4)</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Template Injection</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Traffic Signaling (1)</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Unused/Unsupported Cloud Regions</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Valid Accounts (4)</a:t>
            </a:r>
          </a:p>
          <a:p>
            <a:pPr marL="171450" indent="-1714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Virtualization/Sandbox Evasion (3)</a:t>
            </a:r>
          </a:p>
        </p:txBody>
      </p:sp>
      <p:sp>
        <p:nvSpPr>
          <p:cNvPr id="68" name="矩形 67">
            <a:extLst>
              <a:ext uri="{FF2B5EF4-FFF2-40B4-BE49-F238E27FC236}">
                <a16:creationId xmlns:a16="http://schemas.microsoft.com/office/drawing/2014/main" id="{C82DD992-12E1-45D2-9593-7DFBB128E82F}"/>
              </a:ext>
            </a:extLst>
          </p:cNvPr>
          <p:cNvSpPr/>
          <p:nvPr/>
        </p:nvSpPr>
        <p:spPr>
          <a:xfrm>
            <a:off x="10146830" y="4347148"/>
            <a:ext cx="2044800" cy="25206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Brute Force (4)</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Credentials from Password Stores (3)</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Exploitation for Credential Access</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Forced Authentication</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Input Capture (4)</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Man-in-the-Middle (1)</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Modify Authentication Process (3)</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Network Sniffing</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OS Credential Dumping (8)</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Steal Application Access Token</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Steal or Forge Kerberos Tickets (3)</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Steal Web Session Cookie</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Two-Factor Authentication Interception</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Unsecured Credentials (6)</a:t>
            </a:r>
          </a:p>
        </p:txBody>
      </p:sp>
      <p:grpSp>
        <p:nvGrpSpPr>
          <p:cNvPr id="88" name="组合 87">
            <a:extLst>
              <a:ext uri="{FF2B5EF4-FFF2-40B4-BE49-F238E27FC236}">
                <a16:creationId xmlns:a16="http://schemas.microsoft.com/office/drawing/2014/main" id="{45FF99FD-F93E-4A66-9DE8-35C6BE51B791}"/>
              </a:ext>
            </a:extLst>
          </p:cNvPr>
          <p:cNvGrpSpPr/>
          <p:nvPr/>
        </p:nvGrpSpPr>
        <p:grpSpPr>
          <a:xfrm>
            <a:off x="35266" y="780310"/>
            <a:ext cx="1159292" cy="752546"/>
            <a:chOff x="59809" y="867242"/>
            <a:chExt cx="1159292" cy="752546"/>
          </a:xfrm>
        </p:grpSpPr>
        <p:pic>
          <p:nvPicPr>
            <p:cNvPr id="85" name="图片 84" descr="图片包含 监控, 屏幕, 钟表, 游戏机&#10;&#10;描述已自动生成">
              <a:extLst>
                <a:ext uri="{FF2B5EF4-FFF2-40B4-BE49-F238E27FC236}">
                  <a16:creationId xmlns:a16="http://schemas.microsoft.com/office/drawing/2014/main" id="{832FBC48-D0E8-48BF-A5FD-942921DB3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455" y="867242"/>
              <a:ext cx="540000" cy="540000"/>
            </a:xfrm>
            <a:prstGeom prst="rect">
              <a:avLst/>
            </a:prstGeom>
          </p:spPr>
        </p:pic>
        <p:sp>
          <p:nvSpPr>
            <p:cNvPr id="87" name="文本框 86">
              <a:extLst>
                <a:ext uri="{FF2B5EF4-FFF2-40B4-BE49-F238E27FC236}">
                  <a16:creationId xmlns:a16="http://schemas.microsoft.com/office/drawing/2014/main" id="{3C2BA446-C7C4-4DFD-A146-9152B8444B73}"/>
                </a:ext>
              </a:extLst>
            </p:cNvPr>
            <p:cNvSpPr txBox="1"/>
            <p:nvPr/>
          </p:nvSpPr>
          <p:spPr>
            <a:xfrm>
              <a:off x="59809" y="1404344"/>
              <a:ext cx="1159292"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Drive-by Compromise</a:t>
              </a:r>
            </a:p>
          </p:txBody>
        </p:sp>
      </p:grpSp>
      <p:grpSp>
        <p:nvGrpSpPr>
          <p:cNvPr id="90" name="组合 89">
            <a:extLst>
              <a:ext uri="{FF2B5EF4-FFF2-40B4-BE49-F238E27FC236}">
                <a16:creationId xmlns:a16="http://schemas.microsoft.com/office/drawing/2014/main" id="{9B0CA7CA-3BF4-429D-837D-278255FC10E5}"/>
              </a:ext>
            </a:extLst>
          </p:cNvPr>
          <p:cNvGrpSpPr/>
          <p:nvPr/>
        </p:nvGrpSpPr>
        <p:grpSpPr>
          <a:xfrm>
            <a:off x="39564" y="1925231"/>
            <a:ext cx="1088760" cy="721217"/>
            <a:chOff x="28176" y="1410195"/>
            <a:chExt cx="1088760" cy="721217"/>
          </a:xfrm>
        </p:grpSpPr>
        <p:pic>
          <p:nvPicPr>
            <p:cNvPr id="79" name="图片 78" descr="图片包含 形状&#10;&#10;描述已自动生成">
              <a:extLst>
                <a:ext uri="{FF2B5EF4-FFF2-40B4-BE49-F238E27FC236}">
                  <a16:creationId xmlns:a16="http://schemas.microsoft.com/office/drawing/2014/main" id="{6A3CB24A-8E7D-482A-8FAE-86AEE0343B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556" y="1410195"/>
              <a:ext cx="540000" cy="540000"/>
            </a:xfrm>
            <a:prstGeom prst="rect">
              <a:avLst/>
            </a:prstGeom>
          </p:spPr>
        </p:pic>
        <p:sp>
          <p:nvSpPr>
            <p:cNvPr id="89" name="文本框 88">
              <a:extLst>
                <a:ext uri="{FF2B5EF4-FFF2-40B4-BE49-F238E27FC236}">
                  <a16:creationId xmlns:a16="http://schemas.microsoft.com/office/drawing/2014/main" id="{40585320-5062-4D41-8E6E-AC4350836E42}"/>
                </a:ext>
              </a:extLst>
            </p:cNvPr>
            <p:cNvSpPr txBox="1"/>
            <p:nvPr/>
          </p:nvSpPr>
          <p:spPr>
            <a:xfrm>
              <a:off x="28176" y="1915968"/>
              <a:ext cx="1088760"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Hardware Additions</a:t>
              </a:r>
            </a:p>
          </p:txBody>
        </p:sp>
      </p:grpSp>
      <p:grpSp>
        <p:nvGrpSpPr>
          <p:cNvPr id="92" name="组合 91">
            <a:extLst>
              <a:ext uri="{FF2B5EF4-FFF2-40B4-BE49-F238E27FC236}">
                <a16:creationId xmlns:a16="http://schemas.microsoft.com/office/drawing/2014/main" id="{F67EB21C-BB1E-47B8-974B-EC36D8C5EFA5}"/>
              </a:ext>
            </a:extLst>
          </p:cNvPr>
          <p:cNvGrpSpPr/>
          <p:nvPr/>
        </p:nvGrpSpPr>
        <p:grpSpPr>
          <a:xfrm>
            <a:off x="1160409" y="3269713"/>
            <a:ext cx="569387" cy="647722"/>
            <a:chOff x="320506" y="1385121"/>
            <a:chExt cx="569387" cy="647722"/>
          </a:xfrm>
        </p:grpSpPr>
        <p:pic>
          <p:nvPicPr>
            <p:cNvPr id="77" name="图片 76" descr="图标&#10;&#10;描述已自动生成">
              <a:extLst>
                <a:ext uri="{FF2B5EF4-FFF2-40B4-BE49-F238E27FC236}">
                  <a16:creationId xmlns:a16="http://schemas.microsoft.com/office/drawing/2014/main" id="{F9B75581-3566-4B13-A5E6-3427FEA954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912" y="1385121"/>
              <a:ext cx="540000" cy="540000"/>
            </a:xfrm>
            <a:prstGeom prst="rect">
              <a:avLst/>
            </a:prstGeom>
          </p:spPr>
        </p:pic>
        <p:sp>
          <p:nvSpPr>
            <p:cNvPr id="91" name="文本框 90">
              <a:extLst>
                <a:ext uri="{FF2B5EF4-FFF2-40B4-BE49-F238E27FC236}">
                  <a16:creationId xmlns:a16="http://schemas.microsoft.com/office/drawing/2014/main" id="{43ED50BC-0801-4084-998A-B553C332496F}"/>
                </a:ext>
              </a:extLst>
            </p:cNvPr>
            <p:cNvSpPr txBox="1"/>
            <p:nvPr/>
          </p:nvSpPr>
          <p:spPr>
            <a:xfrm>
              <a:off x="320506" y="1817399"/>
              <a:ext cx="569387"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Phishing</a:t>
              </a:r>
              <a:endParaRPr lang="zh-CN" altLang="en-US" sz="800" dirty="0"/>
            </a:p>
          </p:txBody>
        </p:sp>
      </p:grpSp>
      <p:grpSp>
        <p:nvGrpSpPr>
          <p:cNvPr id="94" name="组合 93">
            <a:extLst>
              <a:ext uri="{FF2B5EF4-FFF2-40B4-BE49-F238E27FC236}">
                <a16:creationId xmlns:a16="http://schemas.microsoft.com/office/drawing/2014/main" id="{87703F00-1164-4360-A06B-1C2B22E0A8F0}"/>
              </a:ext>
            </a:extLst>
          </p:cNvPr>
          <p:cNvGrpSpPr/>
          <p:nvPr/>
        </p:nvGrpSpPr>
        <p:grpSpPr>
          <a:xfrm>
            <a:off x="976669" y="1131510"/>
            <a:ext cx="1021433" cy="793721"/>
            <a:chOff x="721787" y="3167974"/>
            <a:chExt cx="1021433" cy="793721"/>
          </a:xfrm>
        </p:grpSpPr>
        <p:pic>
          <p:nvPicPr>
            <p:cNvPr id="83" name="图片 82" descr="图标&#10;&#10;描述已自动生成">
              <a:extLst>
                <a:ext uri="{FF2B5EF4-FFF2-40B4-BE49-F238E27FC236}">
                  <a16:creationId xmlns:a16="http://schemas.microsoft.com/office/drawing/2014/main" id="{C6BA1FEE-EB51-4115-854C-BB94C7F62F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2504" y="3167974"/>
              <a:ext cx="460882" cy="460882"/>
            </a:xfrm>
            <a:prstGeom prst="rect">
              <a:avLst/>
            </a:prstGeom>
          </p:spPr>
        </p:pic>
        <p:sp>
          <p:nvSpPr>
            <p:cNvPr id="93" name="文本框 92">
              <a:extLst>
                <a:ext uri="{FF2B5EF4-FFF2-40B4-BE49-F238E27FC236}">
                  <a16:creationId xmlns:a16="http://schemas.microsoft.com/office/drawing/2014/main" id="{455FF7DC-730B-4885-9665-03E75BA6B382}"/>
                </a:ext>
              </a:extLst>
            </p:cNvPr>
            <p:cNvSpPr txBox="1"/>
            <p:nvPr/>
          </p:nvSpPr>
          <p:spPr>
            <a:xfrm>
              <a:off x="721787" y="3623141"/>
              <a:ext cx="1021433"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Exploit Public-</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Facing Application</a:t>
              </a:r>
            </a:p>
          </p:txBody>
        </p:sp>
      </p:grpSp>
      <p:grpSp>
        <p:nvGrpSpPr>
          <p:cNvPr id="96" name="组合 95">
            <a:extLst>
              <a:ext uri="{FF2B5EF4-FFF2-40B4-BE49-F238E27FC236}">
                <a16:creationId xmlns:a16="http://schemas.microsoft.com/office/drawing/2014/main" id="{BBDEF206-61F5-4576-99D5-231D978702DB}"/>
              </a:ext>
            </a:extLst>
          </p:cNvPr>
          <p:cNvGrpSpPr/>
          <p:nvPr/>
        </p:nvGrpSpPr>
        <p:grpSpPr>
          <a:xfrm>
            <a:off x="108493" y="2999713"/>
            <a:ext cx="950901" cy="800221"/>
            <a:chOff x="120611" y="2927406"/>
            <a:chExt cx="950901" cy="800221"/>
          </a:xfrm>
        </p:grpSpPr>
        <p:pic>
          <p:nvPicPr>
            <p:cNvPr id="81" name="图片 80" descr="黑白色的标志&#10;&#10;描述已自动生成">
              <a:extLst>
                <a:ext uri="{FF2B5EF4-FFF2-40B4-BE49-F238E27FC236}">
                  <a16:creationId xmlns:a16="http://schemas.microsoft.com/office/drawing/2014/main" id="{2C99E9F7-E010-4148-BB84-412FA6053E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9646" y="2927406"/>
              <a:ext cx="540000" cy="540000"/>
            </a:xfrm>
            <a:prstGeom prst="rect">
              <a:avLst/>
            </a:prstGeom>
          </p:spPr>
        </p:pic>
        <p:sp>
          <p:nvSpPr>
            <p:cNvPr id="95" name="文本框 94">
              <a:extLst>
                <a:ext uri="{FF2B5EF4-FFF2-40B4-BE49-F238E27FC236}">
                  <a16:creationId xmlns:a16="http://schemas.microsoft.com/office/drawing/2014/main" id="{4A3E1321-C354-46E9-A76D-76E41276E9C4}"/>
                </a:ext>
              </a:extLst>
            </p:cNvPr>
            <p:cNvSpPr txBox="1"/>
            <p:nvPr/>
          </p:nvSpPr>
          <p:spPr>
            <a:xfrm>
              <a:off x="120611" y="3389073"/>
              <a:ext cx="950901"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External Remote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Services</a:t>
              </a:r>
            </a:p>
          </p:txBody>
        </p:sp>
      </p:grpSp>
      <p:grpSp>
        <p:nvGrpSpPr>
          <p:cNvPr id="98" name="组合 97">
            <a:extLst>
              <a:ext uri="{FF2B5EF4-FFF2-40B4-BE49-F238E27FC236}">
                <a16:creationId xmlns:a16="http://schemas.microsoft.com/office/drawing/2014/main" id="{FE0E292E-FAD5-49AE-99DC-A69181CC54CF}"/>
              </a:ext>
            </a:extLst>
          </p:cNvPr>
          <p:cNvGrpSpPr/>
          <p:nvPr/>
        </p:nvGrpSpPr>
        <p:grpSpPr>
          <a:xfrm>
            <a:off x="1060693" y="2133979"/>
            <a:ext cx="816249" cy="831350"/>
            <a:chOff x="1191777" y="1875842"/>
            <a:chExt cx="816249" cy="831350"/>
          </a:xfrm>
        </p:grpSpPr>
        <p:pic>
          <p:nvPicPr>
            <p:cNvPr id="75" name="图片 74" descr="图片包含 游戏机, 灯光, 食物, 画&#10;&#10;描述已自动生成">
              <a:extLst>
                <a:ext uri="{FF2B5EF4-FFF2-40B4-BE49-F238E27FC236}">
                  <a16:creationId xmlns:a16="http://schemas.microsoft.com/office/drawing/2014/main" id="{F7E52BEC-FEEA-4EB0-88E9-88699FDD8D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94635" y="1875842"/>
              <a:ext cx="540000" cy="540000"/>
            </a:xfrm>
            <a:prstGeom prst="rect">
              <a:avLst/>
            </a:prstGeom>
          </p:spPr>
        </p:pic>
        <p:sp>
          <p:nvSpPr>
            <p:cNvPr id="97" name="文本框 96">
              <a:extLst>
                <a:ext uri="{FF2B5EF4-FFF2-40B4-BE49-F238E27FC236}">
                  <a16:creationId xmlns:a16="http://schemas.microsoft.com/office/drawing/2014/main" id="{95AFCA41-066B-4F6A-B6E5-C15B376482D1}"/>
                </a:ext>
              </a:extLst>
            </p:cNvPr>
            <p:cNvSpPr txBox="1"/>
            <p:nvPr/>
          </p:nvSpPr>
          <p:spPr>
            <a:xfrm>
              <a:off x="1191777" y="2368638"/>
              <a:ext cx="816249"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Supply Chain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Compromise</a:t>
              </a:r>
              <a:endParaRPr lang="zh-CN" altLang="en-US" sz="800" dirty="0"/>
            </a:p>
          </p:txBody>
        </p:sp>
      </p:grpSp>
      <p:cxnSp>
        <p:nvCxnSpPr>
          <p:cNvPr id="100" name="直接连接符 99">
            <a:extLst>
              <a:ext uri="{FF2B5EF4-FFF2-40B4-BE49-F238E27FC236}">
                <a16:creationId xmlns:a16="http://schemas.microsoft.com/office/drawing/2014/main" id="{5E6DD751-3F98-46B2-AA45-FE13E1AB346B}"/>
              </a:ext>
            </a:extLst>
          </p:cNvPr>
          <p:cNvCxnSpPr/>
          <p:nvPr/>
        </p:nvCxnSpPr>
        <p:spPr>
          <a:xfrm>
            <a:off x="2029070" y="586838"/>
            <a:ext cx="0" cy="375269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24B2139D-E825-45F0-95F9-FADB11E235D2}"/>
              </a:ext>
            </a:extLst>
          </p:cNvPr>
          <p:cNvCxnSpPr/>
          <p:nvPr/>
        </p:nvCxnSpPr>
        <p:spPr>
          <a:xfrm>
            <a:off x="4058510" y="586838"/>
            <a:ext cx="0" cy="375269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2DA275C9-1C1D-4343-84EA-C46EDF2E51B7}"/>
              </a:ext>
            </a:extLst>
          </p:cNvPr>
          <p:cNvCxnSpPr/>
          <p:nvPr/>
        </p:nvCxnSpPr>
        <p:spPr>
          <a:xfrm>
            <a:off x="6077380" y="586838"/>
            <a:ext cx="0" cy="3752690"/>
          </a:xfrm>
          <a:prstGeom prst="line">
            <a:avLst/>
          </a:prstGeom>
          <a:ln w="1270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BC74655A-0F51-4F2A-8742-F05193B2C74B}"/>
              </a:ext>
            </a:extLst>
          </p:cNvPr>
          <p:cNvCxnSpPr/>
          <p:nvPr/>
        </p:nvCxnSpPr>
        <p:spPr>
          <a:xfrm>
            <a:off x="8106390" y="586838"/>
            <a:ext cx="0" cy="3752690"/>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6DA00EBF-142C-4338-961F-D24830866868}"/>
              </a:ext>
            </a:extLst>
          </p:cNvPr>
          <p:cNvCxnSpPr/>
          <p:nvPr/>
        </p:nvCxnSpPr>
        <p:spPr>
          <a:xfrm>
            <a:off x="10146830" y="586838"/>
            <a:ext cx="0" cy="375269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16" name="组合 115">
            <a:extLst>
              <a:ext uri="{FF2B5EF4-FFF2-40B4-BE49-F238E27FC236}">
                <a16:creationId xmlns:a16="http://schemas.microsoft.com/office/drawing/2014/main" id="{7F32CAAF-0461-4543-BECA-20AC828FE352}"/>
              </a:ext>
            </a:extLst>
          </p:cNvPr>
          <p:cNvGrpSpPr/>
          <p:nvPr/>
        </p:nvGrpSpPr>
        <p:grpSpPr>
          <a:xfrm>
            <a:off x="2451857" y="726247"/>
            <a:ext cx="1133644" cy="828034"/>
            <a:chOff x="2515166" y="690597"/>
            <a:chExt cx="1133644" cy="828034"/>
          </a:xfrm>
        </p:grpSpPr>
        <p:pic>
          <p:nvPicPr>
            <p:cNvPr id="114" name="图片 113" descr="图片包含 形状&#10;&#10;描述已自动生成">
              <a:extLst>
                <a:ext uri="{FF2B5EF4-FFF2-40B4-BE49-F238E27FC236}">
                  <a16:creationId xmlns:a16="http://schemas.microsoft.com/office/drawing/2014/main" id="{9CD371E8-E66B-43B4-9F2D-5CA243407C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74936" y="690597"/>
              <a:ext cx="540000" cy="540000"/>
            </a:xfrm>
            <a:prstGeom prst="rect">
              <a:avLst/>
            </a:prstGeom>
          </p:spPr>
        </p:pic>
        <p:sp>
          <p:nvSpPr>
            <p:cNvPr id="115" name="文本框 114">
              <a:extLst>
                <a:ext uri="{FF2B5EF4-FFF2-40B4-BE49-F238E27FC236}">
                  <a16:creationId xmlns:a16="http://schemas.microsoft.com/office/drawing/2014/main" id="{FF003182-3E73-4F05-A0CB-94D01D269C56}"/>
                </a:ext>
              </a:extLst>
            </p:cNvPr>
            <p:cNvSpPr txBox="1"/>
            <p:nvPr/>
          </p:nvSpPr>
          <p:spPr>
            <a:xfrm>
              <a:off x="2515166" y="1180077"/>
              <a:ext cx="1133644"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Command and</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Scripting Interpreter</a:t>
              </a:r>
              <a:endParaRPr lang="zh-CN" altLang="en-US" sz="800" dirty="0"/>
            </a:p>
          </p:txBody>
        </p:sp>
      </p:grpSp>
      <p:grpSp>
        <p:nvGrpSpPr>
          <p:cNvPr id="118" name="组合 117">
            <a:extLst>
              <a:ext uri="{FF2B5EF4-FFF2-40B4-BE49-F238E27FC236}">
                <a16:creationId xmlns:a16="http://schemas.microsoft.com/office/drawing/2014/main" id="{3397CF62-D4EE-4CE0-A531-1B8CDF39D3B8}"/>
              </a:ext>
            </a:extLst>
          </p:cNvPr>
          <p:cNvGrpSpPr/>
          <p:nvPr/>
        </p:nvGrpSpPr>
        <p:grpSpPr>
          <a:xfrm>
            <a:off x="2615859" y="1691191"/>
            <a:ext cx="670376" cy="700555"/>
            <a:chOff x="2118074" y="1585753"/>
            <a:chExt cx="670376" cy="700555"/>
          </a:xfrm>
        </p:grpSpPr>
        <p:pic>
          <p:nvPicPr>
            <p:cNvPr id="112" name="图片 111" descr="图片包含 图标&#10;&#10;描述已自动生成">
              <a:extLst>
                <a:ext uri="{FF2B5EF4-FFF2-40B4-BE49-F238E27FC236}">
                  <a16:creationId xmlns:a16="http://schemas.microsoft.com/office/drawing/2014/main" id="{4B05C2F8-2535-49B9-B44E-944B685C012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81199" y="1585753"/>
              <a:ext cx="540000" cy="540000"/>
            </a:xfrm>
            <a:prstGeom prst="rect">
              <a:avLst/>
            </a:prstGeom>
          </p:spPr>
        </p:pic>
        <p:sp>
          <p:nvSpPr>
            <p:cNvPr id="117" name="文本框 116">
              <a:extLst>
                <a:ext uri="{FF2B5EF4-FFF2-40B4-BE49-F238E27FC236}">
                  <a16:creationId xmlns:a16="http://schemas.microsoft.com/office/drawing/2014/main" id="{0783F4DC-16E9-4DA0-B2B5-F6A2CDD6028D}"/>
                </a:ext>
              </a:extLst>
            </p:cNvPr>
            <p:cNvSpPr txBox="1"/>
            <p:nvPr/>
          </p:nvSpPr>
          <p:spPr>
            <a:xfrm>
              <a:off x="2118074" y="2070864"/>
              <a:ext cx="670376"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Native API</a:t>
              </a:r>
            </a:p>
          </p:txBody>
        </p:sp>
      </p:grpSp>
      <p:grpSp>
        <p:nvGrpSpPr>
          <p:cNvPr id="120" name="组合 119">
            <a:extLst>
              <a:ext uri="{FF2B5EF4-FFF2-40B4-BE49-F238E27FC236}">
                <a16:creationId xmlns:a16="http://schemas.microsoft.com/office/drawing/2014/main" id="{C1BEC400-7E8A-49AA-A4FF-26E0E1689588}"/>
              </a:ext>
            </a:extLst>
          </p:cNvPr>
          <p:cNvGrpSpPr/>
          <p:nvPr/>
        </p:nvGrpSpPr>
        <p:grpSpPr>
          <a:xfrm>
            <a:off x="2495733" y="2531490"/>
            <a:ext cx="880369" cy="717236"/>
            <a:chOff x="3078511" y="2200352"/>
            <a:chExt cx="880369" cy="717236"/>
          </a:xfrm>
        </p:grpSpPr>
        <p:pic>
          <p:nvPicPr>
            <p:cNvPr id="108" name="图片 107" descr="图标&#10;&#10;描述已自动生成">
              <a:extLst>
                <a:ext uri="{FF2B5EF4-FFF2-40B4-BE49-F238E27FC236}">
                  <a16:creationId xmlns:a16="http://schemas.microsoft.com/office/drawing/2014/main" id="{DD48EB26-B154-4045-8A6E-D924B5736E2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48696" y="2200352"/>
              <a:ext cx="540000" cy="540000"/>
            </a:xfrm>
            <a:prstGeom prst="rect">
              <a:avLst/>
            </a:prstGeom>
          </p:spPr>
        </p:pic>
        <p:sp>
          <p:nvSpPr>
            <p:cNvPr id="119" name="文本框 118">
              <a:extLst>
                <a:ext uri="{FF2B5EF4-FFF2-40B4-BE49-F238E27FC236}">
                  <a16:creationId xmlns:a16="http://schemas.microsoft.com/office/drawing/2014/main" id="{001A48AA-89A1-44BC-B563-06937C4ABABC}"/>
                </a:ext>
              </a:extLst>
            </p:cNvPr>
            <p:cNvSpPr txBox="1"/>
            <p:nvPr/>
          </p:nvSpPr>
          <p:spPr>
            <a:xfrm>
              <a:off x="3078511" y="2702144"/>
              <a:ext cx="880369"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System Services</a:t>
              </a:r>
              <a:endParaRPr lang="zh-CN" altLang="en-US" sz="800" dirty="0"/>
            </a:p>
          </p:txBody>
        </p:sp>
      </p:grpSp>
      <p:grpSp>
        <p:nvGrpSpPr>
          <p:cNvPr id="122" name="组合 121">
            <a:extLst>
              <a:ext uri="{FF2B5EF4-FFF2-40B4-BE49-F238E27FC236}">
                <a16:creationId xmlns:a16="http://schemas.microsoft.com/office/drawing/2014/main" id="{C4119BC2-182F-4198-896A-9BF8443DDED4}"/>
              </a:ext>
            </a:extLst>
          </p:cNvPr>
          <p:cNvGrpSpPr/>
          <p:nvPr/>
        </p:nvGrpSpPr>
        <p:grpSpPr>
          <a:xfrm>
            <a:off x="2540645" y="3409764"/>
            <a:ext cx="853119" cy="756082"/>
            <a:chOff x="2161824" y="2814524"/>
            <a:chExt cx="853119" cy="756082"/>
          </a:xfrm>
        </p:grpSpPr>
        <p:pic>
          <p:nvPicPr>
            <p:cNvPr id="110" name="图片 109" descr="图标&#10;&#10;描述已自动生成">
              <a:extLst>
                <a:ext uri="{FF2B5EF4-FFF2-40B4-BE49-F238E27FC236}">
                  <a16:creationId xmlns:a16="http://schemas.microsoft.com/office/drawing/2014/main" id="{A6755529-9BD1-4D6D-AB40-10E0B3133B7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24048" y="2814524"/>
              <a:ext cx="540000" cy="540000"/>
            </a:xfrm>
            <a:prstGeom prst="rect">
              <a:avLst/>
            </a:prstGeom>
          </p:spPr>
        </p:pic>
        <p:sp>
          <p:nvSpPr>
            <p:cNvPr id="121" name="文本框 120">
              <a:extLst>
                <a:ext uri="{FF2B5EF4-FFF2-40B4-BE49-F238E27FC236}">
                  <a16:creationId xmlns:a16="http://schemas.microsoft.com/office/drawing/2014/main" id="{61851A1C-4C72-4F7F-B170-FD31CDFA7A4E}"/>
                </a:ext>
              </a:extLst>
            </p:cNvPr>
            <p:cNvSpPr txBox="1"/>
            <p:nvPr/>
          </p:nvSpPr>
          <p:spPr>
            <a:xfrm>
              <a:off x="2161824" y="3355162"/>
              <a:ext cx="853119"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User Execution</a:t>
              </a:r>
              <a:endParaRPr lang="zh-CN" altLang="en-US" sz="800" dirty="0"/>
            </a:p>
          </p:txBody>
        </p:sp>
      </p:grpSp>
      <p:grpSp>
        <p:nvGrpSpPr>
          <p:cNvPr id="170" name="组合 169">
            <a:extLst>
              <a:ext uri="{FF2B5EF4-FFF2-40B4-BE49-F238E27FC236}">
                <a16:creationId xmlns:a16="http://schemas.microsoft.com/office/drawing/2014/main" id="{B992FB20-8C17-4120-82C7-A2BAEAF77A46}"/>
              </a:ext>
            </a:extLst>
          </p:cNvPr>
          <p:cNvGrpSpPr/>
          <p:nvPr/>
        </p:nvGrpSpPr>
        <p:grpSpPr>
          <a:xfrm>
            <a:off x="4071583" y="581339"/>
            <a:ext cx="1175322" cy="679965"/>
            <a:chOff x="4119244" y="877400"/>
            <a:chExt cx="1175322" cy="679965"/>
          </a:xfrm>
        </p:grpSpPr>
        <p:pic>
          <p:nvPicPr>
            <p:cNvPr id="106" name="图片 105" descr="图标&#10;&#10;描述已自动生成">
              <a:extLst>
                <a:ext uri="{FF2B5EF4-FFF2-40B4-BE49-F238E27FC236}">
                  <a16:creationId xmlns:a16="http://schemas.microsoft.com/office/drawing/2014/main" id="{8DCDA0E1-30F5-4D6C-9DF1-CAECAB531B7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96637" y="877400"/>
              <a:ext cx="540000" cy="540000"/>
            </a:xfrm>
            <a:prstGeom prst="rect">
              <a:avLst/>
            </a:prstGeom>
          </p:spPr>
        </p:pic>
        <p:sp>
          <p:nvSpPr>
            <p:cNvPr id="169" name="文本框 168">
              <a:extLst>
                <a:ext uri="{FF2B5EF4-FFF2-40B4-BE49-F238E27FC236}">
                  <a16:creationId xmlns:a16="http://schemas.microsoft.com/office/drawing/2014/main" id="{E84F933E-D3C9-4526-833A-01E0A82B739C}"/>
                </a:ext>
              </a:extLst>
            </p:cNvPr>
            <p:cNvSpPr txBox="1"/>
            <p:nvPr/>
          </p:nvSpPr>
          <p:spPr>
            <a:xfrm>
              <a:off x="4119244" y="1341921"/>
              <a:ext cx="1175322"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Account Manipulation</a:t>
              </a:r>
              <a:endParaRPr lang="zh-CN" altLang="en-US" sz="800" dirty="0"/>
            </a:p>
          </p:txBody>
        </p:sp>
      </p:grpSp>
      <p:grpSp>
        <p:nvGrpSpPr>
          <p:cNvPr id="172" name="组合 171">
            <a:extLst>
              <a:ext uri="{FF2B5EF4-FFF2-40B4-BE49-F238E27FC236}">
                <a16:creationId xmlns:a16="http://schemas.microsoft.com/office/drawing/2014/main" id="{857026FF-CC01-4A49-9CBD-5B9E3BF43B50}"/>
              </a:ext>
            </a:extLst>
          </p:cNvPr>
          <p:cNvGrpSpPr/>
          <p:nvPr/>
        </p:nvGrpSpPr>
        <p:grpSpPr>
          <a:xfrm>
            <a:off x="5092306" y="1225611"/>
            <a:ext cx="904415" cy="831989"/>
            <a:chOff x="4369546" y="1395076"/>
            <a:chExt cx="904415" cy="831989"/>
          </a:xfrm>
        </p:grpSpPr>
        <p:pic>
          <p:nvPicPr>
            <p:cNvPr id="152" name="图片 151" descr="图片包含 形状&#10;&#10;描述已自动生成">
              <a:extLst>
                <a:ext uri="{FF2B5EF4-FFF2-40B4-BE49-F238E27FC236}">
                  <a16:creationId xmlns:a16="http://schemas.microsoft.com/office/drawing/2014/main" id="{6B9FF7C7-AF26-4A17-A322-50E88AA77FF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23451" y="1395076"/>
              <a:ext cx="540000" cy="540000"/>
            </a:xfrm>
            <a:prstGeom prst="rect">
              <a:avLst/>
            </a:prstGeom>
          </p:spPr>
        </p:pic>
        <p:sp>
          <p:nvSpPr>
            <p:cNvPr id="171" name="文本框 170">
              <a:extLst>
                <a:ext uri="{FF2B5EF4-FFF2-40B4-BE49-F238E27FC236}">
                  <a16:creationId xmlns:a16="http://schemas.microsoft.com/office/drawing/2014/main" id="{B15064B8-C577-46B9-B54A-C064FE0A5048}"/>
                </a:ext>
              </a:extLst>
            </p:cNvPr>
            <p:cNvSpPr txBox="1"/>
            <p:nvPr/>
          </p:nvSpPr>
          <p:spPr>
            <a:xfrm>
              <a:off x="4369546" y="1888511"/>
              <a:ext cx="904415"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Event Triggered</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 Execution</a:t>
              </a:r>
              <a:endParaRPr lang="zh-CN" altLang="en-US" sz="800" dirty="0"/>
            </a:p>
          </p:txBody>
        </p:sp>
      </p:grpSp>
      <p:grpSp>
        <p:nvGrpSpPr>
          <p:cNvPr id="174" name="组合 173">
            <a:extLst>
              <a:ext uri="{FF2B5EF4-FFF2-40B4-BE49-F238E27FC236}">
                <a16:creationId xmlns:a16="http://schemas.microsoft.com/office/drawing/2014/main" id="{511AD325-432A-4F14-A963-DECE418FF450}"/>
              </a:ext>
            </a:extLst>
          </p:cNvPr>
          <p:cNvGrpSpPr/>
          <p:nvPr/>
        </p:nvGrpSpPr>
        <p:grpSpPr>
          <a:xfrm>
            <a:off x="4054273" y="1969669"/>
            <a:ext cx="1353256" cy="777265"/>
            <a:chOff x="4025167" y="1436905"/>
            <a:chExt cx="1353256" cy="777265"/>
          </a:xfrm>
        </p:grpSpPr>
        <p:pic>
          <p:nvPicPr>
            <p:cNvPr id="154" name="图片 153" descr="图标&#10;&#10;描述已自动生成">
              <a:extLst>
                <a:ext uri="{FF2B5EF4-FFF2-40B4-BE49-F238E27FC236}">
                  <a16:creationId xmlns:a16="http://schemas.microsoft.com/office/drawing/2014/main" id="{52B7BDD2-6323-4CFC-BDEC-140894EE78F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380975" y="1436905"/>
              <a:ext cx="540000" cy="540000"/>
            </a:xfrm>
            <a:prstGeom prst="rect">
              <a:avLst/>
            </a:prstGeom>
          </p:spPr>
        </p:pic>
        <p:sp>
          <p:nvSpPr>
            <p:cNvPr id="173" name="文本框 172">
              <a:extLst>
                <a:ext uri="{FF2B5EF4-FFF2-40B4-BE49-F238E27FC236}">
                  <a16:creationId xmlns:a16="http://schemas.microsoft.com/office/drawing/2014/main" id="{47B0318E-89B0-48DC-82B6-FD1050CAD979}"/>
                </a:ext>
              </a:extLst>
            </p:cNvPr>
            <p:cNvSpPr txBox="1"/>
            <p:nvPr/>
          </p:nvSpPr>
          <p:spPr>
            <a:xfrm>
              <a:off x="4025167" y="1998726"/>
              <a:ext cx="1353256"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Office Application Startup</a:t>
              </a:r>
              <a:endParaRPr lang="zh-CN" altLang="en-US" sz="800" dirty="0"/>
            </a:p>
          </p:txBody>
        </p:sp>
      </p:grpSp>
      <p:grpSp>
        <p:nvGrpSpPr>
          <p:cNvPr id="176" name="组合 175">
            <a:extLst>
              <a:ext uri="{FF2B5EF4-FFF2-40B4-BE49-F238E27FC236}">
                <a16:creationId xmlns:a16="http://schemas.microsoft.com/office/drawing/2014/main" id="{398080BE-A0E1-4819-B16D-37E6A9B6D896}"/>
              </a:ext>
            </a:extLst>
          </p:cNvPr>
          <p:cNvGrpSpPr/>
          <p:nvPr/>
        </p:nvGrpSpPr>
        <p:grpSpPr>
          <a:xfrm>
            <a:off x="5022633" y="2730698"/>
            <a:ext cx="1069524" cy="755115"/>
            <a:chOff x="4945637" y="2371074"/>
            <a:chExt cx="1069524" cy="755115"/>
          </a:xfrm>
        </p:grpSpPr>
        <p:pic>
          <p:nvPicPr>
            <p:cNvPr id="150" name="图片 149" descr="图标&#10;&#10;描述已自动生成">
              <a:extLst>
                <a:ext uri="{FF2B5EF4-FFF2-40B4-BE49-F238E27FC236}">
                  <a16:creationId xmlns:a16="http://schemas.microsoft.com/office/drawing/2014/main" id="{F914DB8F-67C4-4615-944E-B3532AB14E6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213680" y="2371074"/>
              <a:ext cx="540000" cy="540000"/>
            </a:xfrm>
            <a:prstGeom prst="rect">
              <a:avLst/>
            </a:prstGeom>
          </p:spPr>
        </p:pic>
        <p:sp>
          <p:nvSpPr>
            <p:cNvPr id="175" name="文本框 174">
              <a:extLst>
                <a:ext uri="{FF2B5EF4-FFF2-40B4-BE49-F238E27FC236}">
                  <a16:creationId xmlns:a16="http://schemas.microsoft.com/office/drawing/2014/main" id="{418B91EA-4D21-4F87-B5BF-229AE8363A2E}"/>
                </a:ext>
              </a:extLst>
            </p:cNvPr>
            <p:cNvSpPr txBox="1"/>
            <p:nvPr/>
          </p:nvSpPr>
          <p:spPr>
            <a:xfrm>
              <a:off x="4945637" y="2910745"/>
              <a:ext cx="1069524"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Scheduled Task/Job</a:t>
              </a:r>
              <a:endParaRPr lang="zh-CN" altLang="en-US" sz="800" dirty="0"/>
            </a:p>
          </p:txBody>
        </p:sp>
      </p:grpSp>
      <p:grpSp>
        <p:nvGrpSpPr>
          <p:cNvPr id="180" name="组合 179">
            <a:extLst>
              <a:ext uri="{FF2B5EF4-FFF2-40B4-BE49-F238E27FC236}">
                <a16:creationId xmlns:a16="http://schemas.microsoft.com/office/drawing/2014/main" id="{D4BE73AC-50BB-40ED-8229-26F65C7C8E56}"/>
              </a:ext>
            </a:extLst>
          </p:cNvPr>
          <p:cNvGrpSpPr/>
          <p:nvPr/>
        </p:nvGrpSpPr>
        <p:grpSpPr>
          <a:xfrm>
            <a:off x="4193582" y="3409764"/>
            <a:ext cx="739305" cy="799897"/>
            <a:chOff x="4235954" y="3063578"/>
            <a:chExt cx="739305" cy="799897"/>
          </a:xfrm>
        </p:grpSpPr>
        <p:pic>
          <p:nvPicPr>
            <p:cNvPr id="178" name="图片 177" descr="图片包含 形状&#10;&#10;描述已自动生成">
              <a:extLst>
                <a:ext uri="{FF2B5EF4-FFF2-40B4-BE49-F238E27FC236}">
                  <a16:creationId xmlns:a16="http://schemas.microsoft.com/office/drawing/2014/main" id="{CEDF6B4F-F77F-437D-BCBD-C18D21C7D75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297807" y="3063578"/>
              <a:ext cx="615600" cy="540000"/>
            </a:xfrm>
            <a:prstGeom prst="rect">
              <a:avLst/>
            </a:prstGeom>
          </p:spPr>
        </p:pic>
        <p:sp>
          <p:nvSpPr>
            <p:cNvPr id="179" name="文本框 178">
              <a:extLst>
                <a:ext uri="{FF2B5EF4-FFF2-40B4-BE49-F238E27FC236}">
                  <a16:creationId xmlns:a16="http://schemas.microsoft.com/office/drawing/2014/main" id="{4E39677E-3105-43D3-BDD1-F0BB3E234F4C}"/>
                </a:ext>
              </a:extLst>
            </p:cNvPr>
            <p:cNvSpPr txBox="1"/>
            <p:nvPr/>
          </p:nvSpPr>
          <p:spPr>
            <a:xfrm>
              <a:off x="4235954" y="3648031"/>
              <a:ext cx="739305"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Pre-OS Boot</a:t>
              </a:r>
              <a:endParaRPr lang="zh-CN" altLang="en-US" sz="800" dirty="0"/>
            </a:p>
          </p:txBody>
        </p:sp>
      </p:grpSp>
      <p:grpSp>
        <p:nvGrpSpPr>
          <p:cNvPr id="183" name="组合 182">
            <a:extLst>
              <a:ext uri="{FF2B5EF4-FFF2-40B4-BE49-F238E27FC236}">
                <a16:creationId xmlns:a16="http://schemas.microsoft.com/office/drawing/2014/main" id="{67311CB0-EF7D-4365-A3DB-1E7BEF8C0456}"/>
              </a:ext>
            </a:extLst>
          </p:cNvPr>
          <p:cNvGrpSpPr/>
          <p:nvPr/>
        </p:nvGrpSpPr>
        <p:grpSpPr>
          <a:xfrm>
            <a:off x="6383094" y="726247"/>
            <a:ext cx="1406154" cy="745067"/>
            <a:chOff x="5894699" y="802607"/>
            <a:chExt cx="1406154" cy="745067"/>
          </a:xfrm>
        </p:grpSpPr>
        <p:pic>
          <p:nvPicPr>
            <p:cNvPr id="148" name="图片 147" descr="图片包含 形状&#10;&#10;描述已自动生成">
              <a:extLst>
                <a:ext uri="{FF2B5EF4-FFF2-40B4-BE49-F238E27FC236}">
                  <a16:creationId xmlns:a16="http://schemas.microsoft.com/office/drawing/2014/main" id="{DDEE3CD0-318F-49F0-BE21-12518BC7A2C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327776" y="802607"/>
              <a:ext cx="540000" cy="540000"/>
            </a:xfrm>
            <a:prstGeom prst="rect">
              <a:avLst/>
            </a:prstGeom>
          </p:spPr>
        </p:pic>
        <p:sp>
          <p:nvSpPr>
            <p:cNvPr id="182" name="文本框 181">
              <a:extLst>
                <a:ext uri="{FF2B5EF4-FFF2-40B4-BE49-F238E27FC236}">
                  <a16:creationId xmlns:a16="http://schemas.microsoft.com/office/drawing/2014/main" id="{BF58F6E9-FD4A-44B3-9590-C1551EBCE19F}"/>
                </a:ext>
              </a:extLst>
            </p:cNvPr>
            <p:cNvSpPr txBox="1"/>
            <p:nvPr/>
          </p:nvSpPr>
          <p:spPr>
            <a:xfrm>
              <a:off x="5894699" y="1332230"/>
              <a:ext cx="1406154"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Access Token Manipulation</a:t>
              </a:r>
              <a:endParaRPr lang="zh-CN" altLang="en-US" sz="800" dirty="0"/>
            </a:p>
          </p:txBody>
        </p:sp>
      </p:grpSp>
      <p:grpSp>
        <p:nvGrpSpPr>
          <p:cNvPr id="185" name="组合 184">
            <a:extLst>
              <a:ext uri="{FF2B5EF4-FFF2-40B4-BE49-F238E27FC236}">
                <a16:creationId xmlns:a16="http://schemas.microsoft.com/office/drawing/2014/main" id="{FE5E8EE3-9E03-4331-876F-6E211089D0CF}"/>
              </a:ext>
            </a:extLst>
          </p:cNvPr>
          <p:cNvGrpSpPr/>
          <p:nvPr/>
        </p:nvGrpSpPr>
        <p:grpSpPr>
          <a:xfrm>
            <a:off x="6262166" y="1621204"/>
            <a:ext cx="1636987" cy="739549"/>
            <a:chOff x="6184641" y="1647043"/>
            <a:chExt cx="1636987" cy="739549"/>
          </a:xfrm>
        </p:grpSpPr>
        <p:pic>
          <p:nvPicPr>
            <p:cNvPr id="140" name="图片 139" descr="图片包含 形状&#10;&#10;描述已自动生成">
              <a:extLst>
                <a:ext uri="{FF2B5EF4-FFF2-40B4-BE49-F238E27FC236}">
                  <a16:creationId xmlns:a16="http://schemas.microsoft.com/office/drawing/2014/main" id="{09487C8E-DA89-4477-BB65-F1514279450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824345" y="1647043"/>
              <a:ext cx="540000" cy="540000"/>
            </a:xfrm>
            <a:prstGeom prst="rect">
              <a:avLst/>
            </a:prstGeom>
          </p:spPr>
        </p:pic>
        <p:sp>
          <p:nvSpPr>
            <p:cNvPr id="184" name="文本框 183">
              <a:extLst>
                <a:ext uri="{FF2B5EF4-FFF2-40B4-BE49-F238E27FC236}">
                  <a16:creationId xmlns:a16="http://schemas.microsoft.com/office/drawing/2014/main" id="{0826168E-D540-4C31-ABCB-0292E0381555}"/>
                </a:ext>
              </a:extLst>
            </p:cNvPr>
            <p:cNvSpPr txBox="1"/>
            <p:nvPr/>
          </p:nvSpPr>
          <p:spPr>
            <a:xfrm>
              <a:off x="6184641" y="2171148"/>
              <a:ext cx="1636987"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Create or Modify System Process</a:t>
              </a:r>
              <a:endParaRPr lang="zh-CN" altLang="en-US" sz="800" dirty="0"/>
            </a:p>
          </p:txBody>
        </p:sp>
      </p:grpSp>
      <p:grpSp>
        <p:nvGrpSpPr>
          <p:cNvPr id="187" name="组合 186">
            <a:extLst>
              <a:ext uri="{FF2B5EF4-FFF2-40B4-BE49-F238E27FC236}">
                <a16:creationId xmlns:a16="http://schemas.microsoft.com/office/drawing/2014/main" id="{2DDBFF5D-B880-4A72-A527-F470BBCB2518}"/>
              </a:ext>
            </a:extLst>
          </p:cNvPr>
          <p:cNvGrpSpPr/>
          <p:nvPr/>
        </p:nvGrpSpPr>
        <p:grpSpPr>
          <a:xfrm>
            <a:off x="6614826" y="2357647"/>
            <a:ext cx="931665" cy="790953"/>
            <a:chOff x="6649732" y="2323809"/>
            <a:chExt cx="931665" cy="790953"/>
          </a:xfrm>
        </p:grpSpPr>
        <p:pic>
          <p:nvPicPr>
            <p:cNvPr id="144" name="图片 143" descr="图标&#10;&#10;描述已自动生成">
              <a:extLst>
                <a:ext uri="{FF2B5EF4-FFF2-40B4-BE49-F238E27FC236}">
                  <a16:creationId xmlns:a16="http://schemas.microsoft.com/office/drawing/2014/main" id="{89B476BC-8BC5-44B1-82CC-435409CC088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745035" y="2323809"/>
              <a:ext cx="720000" cy="720000"/>
            </a:xfrm>
            <a:prstGeom prst="rect">
              <a:avLst/>
            </a:prstGeom>
          </p:spPr>
        </p:pic>
        <p:sp>
          <p:nvSpPr>
            <p:cNvPr id="186" name="文本框 185">
              <a:extLst>
                <a:ext uri="{FF2B5EF4-FFF2-40B4-BE49-F238E27FC236}">
                  <a16:creationId xmlns:a16="http://schemas.microsoft.com/office/drawing/2014/main" id="{96BF997D-9E7F-4622-8581-0F42C797F8CA}"/>
                </a:ext>
              </a:extLst>
            </p:cNvPr>
            <p:cNvSpPr txBox="1"/>
            <p:nvPr/>
          </p:nvSpPr>
          <p:spPr>
            <a:xfrm>
              <a:off x="6649732" y="2899318"/>
              <a:ext cx="931665"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Process Injection</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89" name="组合 188">
            <a:extLst>
              <a:ext uri="{FF2B5EF4-FFF2-40B4-BE49-F238E27FC236}">
                <a16:creationId xmlns:a16="http://schemas.microsoft.com/office/drawing/2014/main" id="{2CD8C365-DE02-4532-BF7A-30C362CBE6CD}"/>
              </a:ext>
            </a:extLst>
          </p:cNvPr>
          <p:cNvGrpSpPr/>
          <p:nvPr/>
        </p:nvGrpSpPr>
        <p:grpSpPr>
          <a:xfrm>
            <a:off x="6664132" y="3295597"/>
            <a:ext cx="854721" cy="776247"/>
            <a:chOff x="6664132" y="3212473"/>
            <a:chExt cx="854721" cy="776247"/>
          </a:xfrm>
        </p:grpSpPr>
        <p:pic>
          <p:nvPicPr>
            <p:cNvPr id="138" name="图片 137">
              <a:extLst>
                <a:ext uri="{FF2B5EF4-FFF2-40B4-BE49-F238E27FC236}">
                  <a16:creationId xmlns:a16="http://schemas.microsoft.com/office/drawing/2014/main" id="{FD937826-2CBC-44A9-8311-010E94653A0E}"/>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805496" y="3212473"/>
              <a:ext cx="540000" cy="540000"/>
            </a:xfrm>
            <a:prstGeom prst="rect">
              <a:avLst/>
            </a:prstGeom>
          </p:spPr>
        </p:pic>
        <p:sp>
          <p:nvSpPr>
            <p:cNvPr id="188" name="文本框 187">
              <a:extLst>
                <a:ext uri="{FF2B5EF4-FFF2-40B4-BE49-F238E27FC236}">
                  <a16:creationId xmlns:a16="http://schemas.microsoft.com/office/drawing/2014/main" id="{0940E982-9799-46DA-80E5-4595889E5E86}"/>
                </a:ext>
              </a:extLst>
            </p:cNvPr>
            <p:cNvSpPr txBox="1"/>
            <p:nvPr/>
          </p:nvSpPr>
          <p:spPr>
            <a:xfrm>
              <a:off x="6664132" y="3773276"/>
              <a:ext cx="854721"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Valid Accounts</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92" name="组合 191">
            <a:extLst>
              <a:ext uri="{FF2B5EF4-FFF2-40B4-BE49-F238E27FC236}">
                <a16:creationId xmlns:a16="http://schemas.microsoft.com/office/drawing/2014/main" id="{04D576CE-A663-4B89-9A08-EA5F23A3A4E9}"/>
              </a:ext>
            </a:extLst>
          </p:cNvPr>
          <p:cNvGrpSpPr/>
          <p:nvPr/>
        </p:nvGrpSpPr>
        <p:grpSpPr>
          <a:xfrm>
            <a:off x="8094961" y="645471"/>
            <a:ext cx="2125903" cy="671941"/>
            <a:chOff x="8094961" y="662372"/>
            <a:chExt cx="2125903" cy="671941"/>
          </a:xfrm>
        </p:grpSpPr>
        <p:pic>
          <p:nvPicPr>
            <p:cNvPr id="136" name="图片 135" descr="图标&#10;&#10;描述已自动生成">
              <a:extLst>
                <a:ext uri="{FF2B5EF4-FFF2-40B4-BE49-F238E27FC236}">
                  <a16:creationId xmlns:a16="http://schemas.microsoft.com/office/drawing/2014/main" id="{636C0AA4-0B2D-4F1F-BE5E-148C410643B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869866" y="662372"/>
              <a:ext cx="540000" cy="540000"/>
            </a:xfrm>
            <a:prstGeom prst="rect">
              <a:avLst/>
            </a:prstGeom>
          </p:spPr>
        </p:pic>
        <p:sp>
          <p:nvSpPr>
            <p:cNvPr id="191" name="文本框 190">
              <a:extLst>
                <a:ext uri="{FF2B5EF4-FFF2-40B4-BE49-F238E27FC236}">
                  <a16:creationId xmlns:a16="http://schemas.microsoft.com/office/drawing/2014/main" id="{696BE644-5ACD-4EE9-82E1-AFAAFAD2948D}"/>
                </a:ext>
              </a:extLst>
            </p:cNvPr>
            <p:cNvSpPr txBox="1"/>
            <p:nvPr/>
          </p:nvSpPr>
          <p:spPr>
            <a:xfrm>
              <a:off x="8094961" y="1118869"/>
              <a:ext cx="2125903"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File and Directory Permissions Modification</a:t>
              </a:r>
            </a:p>
          </p:txBody>
        </p:sp>
      </p:grpSp>
      <p:grpSp>
        <p:nvGrpSpPr>
          <p:cNvPr id="198" name="组合 197">
            <a:extLst>
              <a:ext uri="{FF2B5EF4-FFF2-40B4-BE49-F238E27FC236}">
                <a16:creationId xmlns:a16="http://schemas.microsoft.com/office/drawing/2014/main" id="{079FEEDD-4138-4CB8-BCAD-C54E1110CDF1}"/>
              </a:ext>
            </a:extLst>
          </p:cNvPr>
          <p:cNvGrpSpPr/>
          <p:nvPr/>
        </p:nvGrpSpPr>
        <p:grpSpPr>
          <a:xfrm>
            <a:off x="8232801" y="1489389"/>
            <a:ext cx="806631" cy="686174"/>
            <a:chOff x="8408140" y="1285968"/>
            <a:chExt cx="806631" cy="686174"/>
          </a:xfrm>
        </p:grpSpPr>
        <p:pic>
          <p:nvPicPr>
            <p:cNvPr id="196" name="图片 195" descr="图标&#10;&#10;描述已自动生成">
              <a:extLst>
                <a:ext uri="{FF2B5EF4-FFF2-40B4-BE49-F238E27FC236}">
                  <a16:creationId xmlns:a16="http://schemas.microsoft.com/office/drawing/2014/main" id="{612720F4-D4BA-4576-BA83-1B6405667121}"/>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500911" y="1285968"/>
              <a:ext cx="540000" cy="540000"/>
            </a:xfrm>
            <a:prstGeom prst="rect">
              <a:avLst/>
            </a:prstGeom>
          </p:spPr>
        </p:pic>
        <p:sp>
          <p:nvSpPr>
            <p:cNvPr id="197" name="文本框 196">
              <a:extLst>
                <a:ext uri="{FF2B5EF4-FFF2-40B4-BE49-F238E27FC236}">
                  <a16:creationId xmlns:a16="http://schemas.microsoft.com/office/drawing/2014/main" id="{2C1C2EF3-4D20-4592-B526-BBB78B3A61DE}"/>
                </a:ext>
              </a:extLst>
            </p:cNvPr>
            <p:cNvSpPr txBox="1"/>
            <p:nvPr/>
          </p:nvSpPr>
          <p:spPr>
            <a:xfrm>
              <a:off x="8408140" y="1756698"/>
              <a:ext cx="806631"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Hide Artifacts</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00" name="组合 199">
            <a:extLst>
              <a:ext uri="{FF2B5EF4-FFF2-40B4-BE49-F238E27FC236}">
                <a16:creationId xmlns:a16="http://schemas.microsoft.com/office/drawing/2014/main" id="{A16A03A3-C9C1-4279-9163-103B75480467}"/>
              </a:ext>
            </a:extLst>
          </p:cNvPr>
          <p:cNvGrpSpPr/>
          <p:nvPr/>
        </p:nvGrpSpPr>
        <p:grpSpPr>
          <a:xfrm>
            <a:off x="8681660" y="1931025"/>
            <a:ext cx="1539204" cy="895908"/>
            <a:chOff x="8601645" y="1507655"/>
            <a:chExt cx="1539204" cy="895908"/>
          </a:xfrm>
        </p:grpSpPr>
        <p:pic>
          <p:nvPicPr>
            <p:cNvPr id="142" name="图片 141" descr="图标&#10;&#10;描述已自动生成">
              <a:extLst>
                <a:ext uri="{FF2B5EF4-FFF2-40B4-BE49-F238E27FC236}">
                  <a16:creationId xmlns:a16="http://schemas.microsoft.com/office/drawing/2014/main" id="{4EC940D4-6375-4367-9B09-4BC69FAF5A5B}"/>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9053126" y="1507655"/>
              <a:ext cx="720000" cy="720000"/>
            </a:xfrm>
            <a:prstGeom prst="rect">
              <a:avLst/>
            </a:prstGeom>
          </p:spPr>
        </p:pic>
        <p:sp>
          <p:nvSpPr>
            <p:cNvPr id="199" name="文本框 198">
              <a:extLst>
                <a:ext uri="{FF2B5EF4-FFF2-40B4-BE49-F238E27FC236}">
                  <a16:creationId xmlns:a16="http://schemas.microsoft.com/office/drawing/2014/main" id="{9A408158-F7D4-46B6-BEC6-EE481EC6039C}"/>
                </a:ext>
              </a:extLst>
            </p:cNvPr>
            <p:cNvSpPr txBox="1"/>
            <p:nvPr/>
          </p:nvSpPr>
          <p:spPr>
            <a:xfrm>
              <a:off x="8601645" y="2188119"/>
              <a:ext cx="1539204"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Modify Authentication Process</a:t>
              </a:r>
            </a:p>
          </p:txBody>
        </p:sp>
      </p:grpSp>
      <p:grpSp>
        <p:nvGrpSpPr>
          <p:cNvPr id="202" name="组合 201">
            <a:extLst>
              <a:ext uri="{FF2B5EF4-FFF2-40B4-BE49-F238E27FC236}">
                <a16:creationId xmlns:a16="http://schemas.microsoft.com/office/drawing/2014/main" id="{B942AB6C-3B28-4430-876B-E9B0F6AD11A9}"/>
              </a:ext>
            </a:extLst>
          </p:cNvPr>
          <p:cNvGrpSpPr/>
          <p:nvPr/>
        </p:nvGrpSpPr>
        <p:grpSpPr>
          <a:xfrm>
            <a:off x="8132596" y="2718652"/>
            <a:ext cx="898003" cy="700887"/>
            <a:chOff x="8152368" y="2570391"/>
            <a:chExt cx="898003" cy="700887"/>
          </a:xfrm>
        </p:grpSpPr>
        <p:pic>
          <p:nvPicPr>
            <p:cNvPr id="194" name="图片 193" descr="图片包含 形状&#10;&#10;描述已自动生成">
              <a:extLst>
                <a:ext uri="{FF2B5EF4-FFF2-40B4-BE49-F238E27FC236}">
                  <a16:creationId xmlns:a16="http://schemas.microsoft.com/office/drawing/2014/main" id="{A02ABEF2-3DD6-4076-8F3F-E0E4804AA728}"/>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327285" y="2570391"/>
              <a:ext cx="540000" cy="540000"/>
            </a:xfrm>
            <a:prstGeom prst="rect">
              <a:avLst/>
            </a:prstGeom>
          </p:spPr>
        </p:pic>
        <p:sp>
          <p:nvSpPr>
            <p:cNvPr id="201" name="文本框 200">
              <a:extLst>
                <a:ext uri="{FF2B5EF4-FFF2-40B4-BE49-F238E27FC236}">
                  <a16:creationId xmlns:a16="http://schemas.microsoft.com/office/drawing/2014/main" id="{7E5986EA-6BB2-49F0-BA99-9A302A28BB97}"/>
                </a:ext>
              </a:extLst>
            </p:cNvPr>
            <p:cNvSpPr txBox="1"/>
            <p:nvPr/>
          </p:nvSpPr>
          <p:spPr>
            <a:xfrm>
              <a:off x="8152368" y="3055834"/>
              <a:ext cx="898003"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Impair Defenses</a:t>
              </a:r>
            </a:p>
          </p:txBody>
        </p:sp>
      </p:grpSp>
      <p:grpSp>
        <p:nvGrpSpPr>
          <p:cNvPr id="204" name="组合 203">
            <a:extLst>
              <a:ext uri="{FF2B5EF4-FFF2-40B4-BE49-F238E27FC236}">
                <a16:creationId xmlns:a16="http://schemas.microsoft.com/office/drawing/2014/main" id="{B057E033-7A30-48A6-9069-57EE9AE70E7D}"/>
              </a:ext>
            </a:extLst>
          </p:cNvPr>
          <p:cNvGrpSpPr/>
          <p:nvPr/>
        </p:nvGrpSpPr>
        <p:grpSpPr>
          <a:xfrm>
            <a:off x="8628242" y="3462965"/>
            <a:ext cx="1563248" cy="712206"/>
            <a:chOff x="8648921" y="3371380"/>
            <a:chExt cx="1563248" cy="712206"/>
          </a:xfrm>
        </p:grpSpPr>
        <p:pic>
          <p:nvPicPr>
            <p:cNvPr id="134" name="图片 133" descr="图标&#10;&#10;描述已自动生成">
              <a:extLst>
                <a:ext uri="{FF2B5EF4-FFF2-40B4-BE49-F238E27FC236}">
                  <a16:creationId xmlns:a16="http://schemas.microsoft.com/office/drawing/2014/main" id="{C44A0E0D-3EC1-4A5B-8C38-FF3C24D58FF7}"/>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9115935" y="3371380"/>
              <a:ext cx="540000" cy="540000"/>
            </a:xfrm>
            <a:prstGeom prst="rect">
              <a:avLst/>
            </a:prstGeom>
          </p:spPr>
        </p:pic>
        <p:sp>
          <p:nvSpPr>
            <p:cNvPr id="203" name="文本框 202">
              <a:extLst>
                <a:ext uri="{FF2B5EF4-FFF2-40B4-BE49-F238E27FC236}">
                  <a16:creationId xmlns:a16="http://schemas.microsoft.com/office/drawing/2014/main" id="{BD7151C6-9E0A-485D-BCB6-ED89F7ECAE85}"/>
                </a:ext>
              </a:extLst>
            </p:cNvPr>
            <p:cNvSpPr txBox="1"/>
            <p:nvPr/>
          </p:nvSpPr>
          <p:spPr>
            <a:xfrm>
              <a:off x="8648921" y="3868142"/>
              <a:ext cx="1563248"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Signed Binary Proxy Execution</a:t>
              </a:r>
            </a:p>
          </p:txBody>
        </p:sp>
      </p:grpSp>
      <p:grpSp>
        <p:nvGrpSpPr>
          <p:cNvPr id="216" name="组合 215">
            <a:extLst>
              <a:ext uri="{FF2B5EF4-FFF2-40B4-BE49-F238E27FC236}">
                <a16:creationId xmlns:a16="http://schemas.microsoft.com/office/drawing/2014/main" id="{CFD06942-5CB7-4936-B373-695D1EF104B7}"/>
              </a:ext>
            </a:extLst>
          </p:cNvPr>
          <p:cNvGrpSpPr/>
          <p:nvPr/>
        </p:nvGrpSpPr>
        <p:grpSpPr>
          <a:xfrm>
            <a:off x="11069285" y="784338"/>
            <a:ext cx="939681" cy="769943"/>
            <a:chOff x="11046453" y="845004"/>
            <a:chExt cx="939681" cy="769943"/>
          </a:xfrm>
        </p:grpSpPr>
        <p:pic>
          <p:nvPicPr>
            <p:cNvPr id="124" name="图片 123" descr="图片包含 游戏机, 物体, 钟表&#10;&#10;描述已自动生成">
              <a:extLst>
                <a:ext uri="{FF2B5EF4-FFF2-40B4-BE49-F238E27FC236}">
                  <a16:creationId xmlns:a16="http://schemas.microsoft.com/office/drawing/2014/main" id="{83FA0B50-AF4E-40B5-B6AD-C13E37F2ED33}"/>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1232122" y="845004"/>
              <a:ext cx="540000" cy="540000"/>
            </a:xfrm>
            <a:prstGeom prst="rect">
              <a:avLst/>
            </a:prstGeom>
          </p:spPr>
        </p:pic>
        <p:sp>
          <p:nvSpPr>
            <p:cNvPr id="215" name="文本框 214">
              <a:extLst>
                <a:ext uri="{FF2B5EF4-FFF2-40B4-BE49-F238E27FC236}">
                  <a16:creationId xmlns:a16="http://schemas.microsoft.com/office/drawing/2014/main" id="{08E046ED-BCEA-477B-9EB5-58124BD534E4}"/>
                </a:ext>
              </a:extLst>
            </p:cNvPr>
            <p:cNvSpPr txBox="1"/>
            <p:nvPr/>
          </p:nvSpPr>
          <p:spPr>
            <a:xfrm>
              <a:off x="11046453" y="1399503"/>
              <a:ext cx="939681"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Network Sniffing</a:t>
              </a:r>
            </a:p>
          </p:txBody>
        </p:sp>
      </p:grpSp>
      <p:grpSp>
        <p:nvGrpSpPr>
          <p:cNvPr id="218" name="组合 217">
            <a:extLst>
              <a:ext uri="{FF2B5EF4-FFF2-40B4-BE49-F238E27FC236}">
                <a16:creationId xmlns:a16="http://schemas.microsoft.com/office/drawing/2014/main" id="{6EDCB402-C2F5-4FC3-B4A3-6C598D7D03BB}"/>
              </a:ext>
            </a:extLst>
          </p:cNvPr>
          <p:cNvGrpSpPr/>
          <p:nvPr/>
        </p:nvGrpSpPr>
        <p:grpSpPr>
          <a:xfrm>
            <a:off x="10135400" y="1247621"/>
            <a:ext cx="1027845" cy="850851"/>
            <a:chOff x="10083905" y="1281160"/>
            <a:chExt cx="1027845" cy="850851"/>
          </a:xfrm>
        </p:grpSpPr>
        <p:pic>
          <p:nvPicPr>
            <p:cNvPr id="130" name="图片 129" descr="图片包含 形状&#10;&#10;描述已自动生成">
              <a:extLst>
                <a:ext uri="{FF2B5EF4-FFF2-40B4-BE49-F238E27FC236}">
                  <a16:creationId xmlns:a16="http://schemas.microsoft.com/office/drawing/2014/main" id="{E533D60C-83F8-4C8C-BBC5-ED1BEC7DE890}"/>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237828" y="1281160"/>
              <a:ext cx="720000" cy="720000"/>
            </a:xfrm>
            <a:prstGeom prst="rect">
              <a:avLst/>
            </a:prstGeom>
          </p:spPr>
        </p:pic>
        <p:sp>
          <p:nvSpPr>
            <p:cNvPr id="217" name="文本框 216">
              <a:extLst>
                <a:ext uri="{FF2B5EF4-FFF2-40B4-BE49-F238E27FC236}">
                  <a16:creationId xmlns:a16="http://schemas.microsoft.com/office/drawing/2014/main" id="{97E7BAFC-9E6C-4EC1-A3EB-E4086079C5E5}"/>
                </a:ext>
              </a:extLst>
            </p:cNvPr>
            <p:cNvSpPr txBox="1"/>
            <p:nvPr/>
          </p:nvSpPr>
          <p:spPr>
            <a:xfrm>
              <a:off x="10083905" y="1916567"/>
              <a:ext cx="1027845"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Man-in-the-Middle</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20" name="组合 219">
            <a:extLst>
              <a:ext uri="{FF2B5EF4-FFF2-40B4-BE49-F238E27FC236}">
                <a16:creationId xmlns:a16="http://schemas.microsoft.com/office/drawing/2014/main" id="{91D60F95-65E2-433A-AC35-6F445E7EEA1E}"/>
              </a:ext>
            </a:extLst>
          </p:cNvPr>
          <p:cNvGrpSpPr/>
          <p:nvPr/>
        </p:nvGrpSpPr>
        <p:grpSpPr>
          <a:xfrm>
            <a:off x="11046297" y="1893910"/>
            <a:ext cx="957313" cy="886174"/>
            <a:chOff x="11042352" y="1939771"/>
            <a:chExt cx="957313" cy="886174"/>
          </a:xfrm>
        </p:grpSpPr>
        <p:pic>
          <p:nvPicPr>
            <p:cNvPr id="132" name="图片 131" descr="图标&#10;&#10;描述已自动生成">
              <a:extLst>
                <a:ext uri="{FF2B5EF4-FFF2-40B4-BE49-F238E27FC236}">
                  <a16:creationId xmlns:a16="http://schemas.microsoft.com/office/drawing/2014/main" id="{D6CD9658-AE3D-4570-A8F1-3D4735977595}"/>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1254954" y="1939771"/>
              <a:ext cx="540000" cy="540000"/>
            </a:xfrm>
            <a:prstGeom prst="rect">
              <a:avLst/>
            </a:prstGeom>
          </p:spPr>
        </p:pic>
        <p:sp>
          <p:nvSpPr>
            <p:cNvPr id="219" name="文本框 218">
              <a:extLst>
                <a:ext uri="{FF2B5EF4-FFF2-40B4-BE49-F238E27FC236}">
                  <a16:creationId xmlns:a16="http://schemas.microsoft.com/office/drawing/2014/main" id="{4F68A76E-C739-4AA4-8CA4-40212E02333F}"/>
                </a:ext>
              </a:extLst>
            </p:cNvPr>
            <p:cNvSpPr txBox="1"/>
            <p:nvPr/>
          </p:nvSpPr>
          <p:spPr>
            <a:xfrm>
              <a:off x="11042352" y="2487391"/>
              <a:ext cx="957313"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Credentials from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Password Stores</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22" name="组合 221">
            <a:extLst>
              <a:ext uri="{FF2B5EF4-FFF2-40B4-BE49-F238E27FC236}">
                <a16:creationId xmlns:a16="http://schemas.microsoft.com/office/drawing/2014/main" id="{0B77BA5D-D113-4FD3-9F53-8A1AFF9349E7}"/>
              </a:ext>
            </a:extLst>
          </p:cNvPr>
          <p:cNvGrpSpPr/>
          <p:nvPr/>
        </p:nvGrpSpPr>
        <p:grpSpPr>
          <a:xfrm>
            <a:off x="10908508" y="3245530"/>
            <a:ext cx="1311578" cy="755444"/>
            <a:chOff x="10146037" y="3316400"/>
            <a:chExt cx="1311578" cy="755444"/>
          </a:xfrm>
        </p:grpSpPr>
        <p:pic>
          <p:nvPicPr>
            <p:cNvPr id="128" name="图片 127" descr="图标&#10;&#10;描述已自动生成">
              <a:extLst>
                <a:ext uri="{FF2B5EF4-FFF2-40B4-BE49-F238E27FC236}">
                  <a16:creationId xmlns:a16="http://schemas.microsoft.com/office/drawing/2014/main" id="{35EB350E-1631-4059-B194-43A0A3D7FBC1}"/>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0499426" y="3316400"/>
              <a:ext cx="604800" cy="540000"/>
            </a:xfrm>
            <a:prstGeom prst="rect">
              <a:avLst/>
            </a:prstGeom>
          </p:spPr>
        </p:pic>
        <p:sp>
          <p:nvSpPr>
            <p:cNvPr id="221" name="文本框 220">
              <a:extLst>
                <a:ext uri="{FF2B5EF4-FFF2-40B4-BE49-F238E27FC236}">
                  <a16:creationId xmlns:a16="http://schemas.microsoft.com/office/drawing/2014/main" id="{F7DC61C9-D129-4FEC-BBC5-EDAF94DE5EC2}"/>
                </a:ext>
              </a:extLst>
            </p:cNvPr>
            <p:cNvSpPr txBox="1"/>
            <p:nvPr/>
          </p:nvSpPr>
          <p:spPr>
            <a:xfrm>
              <a:off x="10146037" y="3856400"/>
              <a:ext cx="1311578"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Steal Web Session Cookie</a:t>
              </a:r>
            </a:p>
          </p:txBody>
        </p:sp>
      </p:grpSp>
      <p:grpSp>
        <p:nvGrpSpPr>
          <p:cNvPr id="224" name="组合 223">
            <a:extLst>
              <a:ext uri="{FF2B5EF4-FFF2-40B4-BE49-F238E27FC236}">
                <a16:creationId xmlns:a16="http://schemas.microsoft.com/office/drawing/2014/main" id="{30289415-3BE8-425B-BAC4-6A2C829EC575}"/>
              </a:ext>
            </a:extLst>
          </p:cNvPr>
          <p:cNvGrpSpPr/>
          <p:nvPr/>
        </p:nvGrpSpPr>
        <p:grpSpPr>
          <a:xfrm>
            <a:off x="10212867" y="2430786"/>
            <a:ext cx="938077" cy="1027306"/>
            <a:chOff x="10212867" y="2430786"/>
            <a:chExt cx="938077" cy="1027306"/>
          </a:xfrm>
        </p:grpSpPr>
        <p:pic>
          <p:nvPicPr>
            <p:cNvPr id="126" name="图片 125" descr="图标&#10;&#10;描述已自动生成">
              <a:extLst>
                <a:ext uri="{FF2B5EF4-FFF2-40B4-BE49-F238E27FC236}">
                  <a16:creationId xmlns:a16="http://schemas.microsoft.com/office/drawing/2014/main" id="{9365D121-527B-47B0-B066-F57E76C58F43}"/>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0326297" y="2430786"/>
              <a:ext cx="720000" cy="720000"/>
            </a:xfrm>
            <a:prstGeom prst="rect">
              <a:avLst/>
            </a:prstGeom>
          </p:spPr>
        </p:pic>
        <p:sp>
          <p:nvSpPr>
            <p:cNvPr id="223" name="文本框 222">
              <a:extLst>
                <a:ext uri="{FF2B5EF4-FFF2-40B4-BE49-F238E27FC236}">
                  <a16:creationId xmlns:a16="http://schemas.microsoft.com/office/drawing/2014/main" id="{F327C781-62D0-462E-A214-48531F03F08A}"/>
                </a:ext>
              </a:extLst>
            </p:cNvPr>
            <p:cNvSpPr txBox="1"/>
            <p:nvPr/>
          </p:nvSpPr>
          <p:spPr>
            <a:xfrm>
              <a:off x="10212867" y="3119538"/>
              <a:ext cx="938077"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Steal or Forge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Kerberos Tickets</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2780001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C0C16324-A5CB-46BB-9D93-F4B9CF22438D}"/>
              </a:ext>
            </a:extLst>
          </p:cNvPr>
          <p:cNvSpPr/>
          <p:nvPr/>
        </p:nvSpPr>
        <p:spPr>
          <a:xfrm>
            <a:off x="0" y="0"/>
            <a:ext cx="2044800" cy="594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Discovery</a:t>
            </a:r>
            <a:endParaRPr lang="zh-CN" altLang="en-US"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8" name="矩形 47">
            <a:extLst>
              <a:ext uri="{FF2B5EF4-FFF2-40B4-BE49-F238E27FC236}">
                <a16:creationId xmlns:a16="http://schemas.microsoft.com/office/drawing/2014/main" id="{003C277E-E802-4C85-97F4-7207A796FBE2}"/>
              </a:ext>
            </a:extLst>
          </p:cNvPr>
          <p:cNvSpPr/>
          <p:nvPr/>
        </p:nvSpPr>
        <p:spPr>
          <a:xfrm>
            <a:off x="2029440" y="0"/>
            <a:ext cx="2044800" cy="5944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Lateral Movement</a:t>
            </a:r>
            <a:endParaRPr lang="zh-CN" altLang="en-US" b="1" dirty="0"/>
          </a:p>
        </p:txBody>
      </p:sp>
      <p:sp>
        <p:nvSpPr>
          <p:cNvPr id="50" name="矩形 49">
            <a:extLst>
              <a:ext uri="{FF2B5EF4-FFF2-40B4-BE49-F238E27FC236}">
                <a16:creationId xmlns:a16="http://schemas.microsoft.com/office/drawing/2014/main" id="{7C7B23DA-50EB-4430-819B-2DF28944A882}"/>
              </a:ext>
            </a:extLst>
          </p:cNvPr>
          <p:cNvSpPr/>
          <p:nvPr/>
        </p:nvSpPr>
        <p:spPr>
          <a:xfrm>
            <a:off x="4058880" y="0"/>
            <a:ext cx="2044800" cy="594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Collection</a:t>
            </a:r>
            <a:endParaRPr lang="zh-CN" altLang="en-US" b="1" dirty="0"/>
          </a:p>
        </p:txBody>
      </p:sp>
      <p:sp>
        <p:nvSpPr>
          <p:cNvPr id="52" name="矩形 51">
            <a:extLst>
              <a:ext uri="{FF2B5EF4-FFF2-40B4-BE49-F238E27FC236}">
                <a16:creationId xmlns:a16="http://schemas.microsoft.com/office/drawing/2014/main" id="{CEF8144F-13F7-4DB5-9982-1C91DA289982}"/>
              </a:ext>
            </a:extLst>
          </p:cNvPr>
          <p:cNvSpPr/>
          <p:nvPr/>
        </p:nvSpPr>
        <p:spPr>
          <a:xfrm>
            <a:off x="6088320" y="0"/>
            <a:ext cx="2044800" cy="594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Command </a:t>
            </a:r>
          </a:p>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and Control</a:t>
            </a:r>
            <a:endParaRPr lang="zh-CN" altLang="en-US"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4" name="矩形 53">
            <a:extLst>
              <a:ext uri="{FF2B5EF4-FFF2-40B4-BE49-F238E27FC236}">
                <a16:creationId xmlns:a16="http://schemas.microsoft.com/office/drawing/2014/main" id="{C3D3AC84-BCD3-4C32-865F-1CB2986921B0}"/>
              </a:ext>
            </a:extLst>
          </p:cNvPr>
          <p:cNvSpPr/>
          <p:nvPr/>
        </p:nvSpPr>
        <p:spPr>
          <a:xfrm>
            <a:off x="8117760" y="0"/>
            <a:ext cx="2044800" cy="59445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Exfiltration</a:t>
            </a:r>
            <a:endParaRPr lang="zh-CN" altLang="en-US"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6" name="矩形 55">
            <a:extLst>
              <a:ext uri="{FF2B5EF4-FFF2-40B4-BE49-F238E27FC236}">
                <a16:creationId xmlns:a16="http://schemas.microsoft.com/office/drawing/2014/main" id="{25F9FC57-B05F-40B7-98A7-DAD58BC62A68}"/>
              </a:ext>
            </a:extLst>
          </p:cNvPr>
          <p:cNvSpPr/>
          <p:nvPr/>
        </p:nvSpPr>
        <p:spPr>
          <a:xfrm>
            <a:off x="10147200" y="0"/>
            <a:ext cx="2044800" cy="59445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Impact</a:t>
            </a:r>
            <a:endParaRPr lang="zh-CN" altLang="en-US" sz="1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8" name="矩形 57">
            <a:extLst>
              <a:ext uri="{FF2B5EF4-FFF2-40B4-BE49-F238E27FC236}">
                <a16:creationId xmlns:a16="http://schemas.microsoft.com/office/drawing/2014/main" id="{562F2ED3-C1AF-44EB-AC63-EEDE717055E8}"/>
              </a:ext>
            </a:extLst>
          </p:cNvPr>
          <p:cNvSpPr/>
          <p:nvPr/>
        </p:nvSpPr>
        <p:spPr>
          <a:xfrm>
            <a:off x="-370" y="4347148"/>
            <a:ext cx="2044800" cy="25206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Account Discovery (4)</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Application Window Discovery</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Browser Bookmark Discovery</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Cloud Service Dashboard</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Cloud Service Discovery</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Domain Trust Discovery</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File and Directory Discovery</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Network Service Scanning</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Password Policy Discovery</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Peripheral Device Discovery</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Permission Groups Discovery (3)</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Remote System Discovery</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Software Discovery (1)</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System Information Discovery</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System Network Connections Discovery</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System Owner/User Discovery</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System Service Discovery</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System Time Discovery</a:t>
            </a:r>
          </a:p>
          <a:p>
            <a:pPr marL="285750" indent="-285750">
              <a:buFont typeface="Wingdings" panose="05000000000000000000" pitchFamily="2" charset="2"/>
              <a:buChar char="l"/>
            </a:pPr>
            <a:r>
              <a:rPr lang="en-US" altLang="zh-CN" sz="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Virtualization/Sandbox Evasion (3)</a:t>
            </a:r>
          </a:p>
        </p:txBody>
      </p:sp>
      <p:sp>
        <p:nvSpPr>
          <p:cNvPr id="60" name="矩形 59">
            <a:extLst>
              <a:ext uri="{FF2B5EF4-FFF2-40B4-BE49-F238E27FC236}">
                <a16:creationId xmlns:a16="http://schemas.microsoft.com/office/drawing/2014/main" id="{657EB918-0469-4218-B88A-836FAF87AA4F}"/>
              </a:ext>
            </a:extLst>
          </p:cNvPr>
          <p:cNvSpPr/>
          <p:nvPr/>
        </p:nvSpPr>
        <p:spPr>
          <a:xfrm>
            <a:off x="2029070" y="4347148"/>
            <a:ext cx="2044800" cy="252069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Exploitation of Remote Services</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Internal </a:t>
            </a:r>
            <a:r>
              <a:rPr lang="en-US" altLang="zh-CN" sz="1100" b="1"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Spearphishing</a:t>
            </a:r>
            <a:endPar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Lateral Tool Transfer</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Remote Service Session Hijacking (2)</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Remote Services (6)</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Replication Through Removable Media</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Software Deployment Tools</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Taint Shared Content</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Use Alternate Authentication Material (4)</a:t>
            </a:r>
          </a:p>
        </p:txBody>
      </p:sp>
      <p:sp>
        <p:nvSpPr>
          <p:cNvPr id="62" name="矩形 61">
            <a:extLst>
              <a:ext uri="{FF2B5EF4-FFF2-40B4-BE49-F238E27FC236}">
                <a16:creationId xmlns:a16="http://schemas.microsoft.com/office/drawing/2014/main" id="{0CBA5400-D8FF-4419-A6EE-4C0B8932C567}"/>
              </a:ext>
            </a:extLst>
          </p:cNvPr>
          <p:cNvSpPr/>
          <p:nvPr/>
        </p:nvSpPr>
        <p:spPr>
          <a:xfrm>
            <a:off x="4058510" y="4347148"/>
            <a:ext cx="2044800" cy="252069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Archive Collected Data (3)</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Audio Capture</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Automated Collection</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Clipboard Data</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from Cloud Storage Object</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from Information Repositories (2)</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from Local System</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from Network Shared Drive</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from Removable Media</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Staged (2)</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Email Collection (3)</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Input Capture (4)</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Man in the Browser</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Man-in-the-Middle (1)</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Screen Capture</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Video Capture</a:t>
            </a:r>
          </a:p>
        </p:txBody>
      </p:sp>
      <p:sp>
        <p:nvSpPr>
          <p:cNvPr id="64" name="矩形 63">
            <a:extLst>
              <a:ext uri="{FF2B5EF4-FFF2-40B4-BE49-F238E27FC236}">
                <a16:creationId xmlns:a16="http://schemas.microsoft.com/office/drawing/2014/main" id="{899FECB4-3433-4C58-B1AC-31250731E94E}"/>
              </a:ext>
            </a:extLst>
          </p:cNvPr>
          <p:cNvSpPr/>
          <p:nvPr/>
        </p:nvSpPr>
        <p:spPr>
          <a:xfrm>
            <a:off x="6087950" y="4347148"/>
            <a:ext cx="2044800" cy="25206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Application Layer Protocol (4)</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Communication Through Removable Media</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Encoding (2)</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Obfuscation (3)</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Dynamic Resolution (3)</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Encrypted Channel (2)</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Fallback Channels</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Ingress Tool Transfer</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Multi-Stage Channels</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Non-Application Layer Protocol</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Non-Standard Port</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Protocol Tunneling</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Proxy (4)</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Remote Access Software</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Traffic Signaling (1)</a:t>
            </a:r>
          </a:p>
          <a:p>
            <a:pPr marL="171450" indent="-171450">
              <a:buFont typeface="Wingdings" panose="05000000000000000000" pitchFamily="2" charset="2"/>
              <a:buChar char="l"/>
            </a:pPr>
            <a:r>
              <a:rPr lang="en-US" altLang="zh-CN" sz="9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Web Service (3)</a:t>
            </a:r>
          </a:p>
        </p:txBody>
      </p:sp>
      <p:sp>
        <p:nvSpPr>
          <p:cNvPr id="66" name="矩形 65">
            <a:extLst>
              <a:ext uri="{FF2B5EF4-FFF2-40B4-BE49-F238E27FC236}">
                <a16:creationId xmlns:a16="http://schemas.microsoft.com/office/drawing/2014/main" id="{7A8D944C-37B4-42C8-9F73-84FEB36EB5D7}"/>
              </a:ext>
            </a:extLst>
          </p:cNvPr>
          <p:cNvSpPr/>
          <p:nvPr/>
        </p:nvSpPr>
        <p:spPr>
          <a:xfrm>
            <a:off x="8117390" y="4347148"/>
            <a:ext cx="2044800" cy="25206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Automated Exfiltration</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Transfer Size Limits</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Exfiltration Over Alternative Protocol (3)</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Exfiltration Over C2 Channel</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Exfiltration Over Other Network Medium (1)</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Exfiltration Over Physical Medium (1)</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Exfiltration Over Web Service (2)</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Scheduled Transfer</a:t>
            </a:r>
          </a:p>
          <a:p>
            <a:pPr marL="171450" indent="-171450">
              <a:buFont typeface="Wingdings" panose="05000000000000000000" pitchFamily="2" charset="2"/>
              <a:buChar char="l"/>
            </a:pPr>
            <a:r>
              <a:rPr lang="en-US" altLang="zh-CN" sz="105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Transfer Data to Cloud Account</a:t>
            </a:r>
          </a:p>
        </p:txBody>
      </p:sp>
      <p:sp>
        <p:nvSpPr>
          <p:cNvPr id="68" name="矩形 67">
            <a:extLst>
              <a:ext uri="{FF2B5EF4-FFF2-40B4-BE49-F238E27FC236}">
                <a16:creationId xmlns:a16="http://schemas.microsoft.com/office/drawing/2014/main" id="{C82DD992-12E1-45D2-9593-7DFBB128E82F}"/>
              </a:ext>
            </a:extLst>
          </p:cNvPr>
          <p:cNvSpPr/>
          <p:nvPr/>
        </p:nvSpPr>
        <p:spPr>
          <a:xfrm>
            <a:off x="10146830" y="4347148"/>
            <a:ext cx="2044800" cy="252069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Account Access Removal</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Destruction</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Encrypted for Impact</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Data Manipulation (3)</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Defacement (2)</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Disk Wipe (2)</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Endpoint Denial of Service (4)</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Firmware Corruption</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Inhibit System Recovery</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Network Denial of Service (2)</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Resource Hijacking</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Service Stop</a:t>
            </a:r>
          </a:p>
          <a:p>
            <a:pPr marL="171450" indent="-171450">
              <a:buFont typeface="Wingdings" panose="05000000000000000000" pitchFamily="2" charset="2"/>
              <a:buChar char="l"/>
            </a:pPr>
            <a:r>
              <a:rPr lang="en-US" altLang="zh-CN" sz="11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System Shutdown/Reboot</a:t>
            </a:r>
          </a:p>
        </p:txBody>
      </p:sp>
      <p:cxnSp>
        <p:nvCxnSpPr>
          <p:cNvPr id="14" name="直接连接符 13">
            <a:extLst>
              <a:ext uri="{FF2B5EF4-FFF2-40B4-BE49-F238E27FC236}">
                <a16:creationId xmlns:a16="http://schemas.microsoft.com/office/drawing/2014/main" id="{439B5523-FBCC-475C-B5FE-DD09E5B8F0B0}"/>
              </a:ext>
            </a:extLst>
          </p:cNvPr>
          <p:cNvCxnSpPr/>
          <p:nvPr/>
        </p:nvCxnSpPr>
        <p:spPr>
          <a:xfrm>
            <a:off x="2029070" y="586838"/>
            <a:ext cx="0" cy="3752690"/>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0B9712F-E0FC-40B6-AC41-4F535126DAEA}"/>
              </a:ext>
            </a:extLst>
          </p:cNvPr>
          <p:cNvCxnSpPr/>
          <p:nvPr/>
        </p:nvCxnSpPr>
        <p:spPr>
          <a:xfrm>
            <a:off x="4058510" y="586838"/>
            <a:ext cx="0" cy="375269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F0CD1A77-A012-48AD-A7D8-2D7AC70E6A52}"/>
              </a:ext>
            </a:extLst>
          </p:cNvPr>
          <p:cNvCxnSpPr/>
          <p:nvPr/>
        </p:nvCxnSpPr>
        <p:spPr>
          <a:xfrm>
            <a:off x="6077380" y="586838"/>
            <a:ext cx="0" cy="375269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D66BCAB2-3FED-421B-B88E-ECB4826000B0}"/>
              </a:ext>
            </a:extLst>
          </p:cNvPr>
          <p:cNvCxnSpPr/>
          <p:nvPr/>
        </p:nvCxnSpPr>
        <p:spPr>
          <a:xfrm>
            <a:off x="8106390" y="586838"/>
            <a:ext cx="0" cy="375269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E93AF10-4A38-4CB2-98D3-81CE7B9F7907}"/>
              </a:ext>
            </a:extLst>
          </p:cNvPr>
          <p:cNvCxnSpPr/>
          <p:nvPr/>
        </p:nvCxnSpPr>
        <p:spPr>
          <a:xfrm>
            <a:off x="10146830" y="586838"/>
            <a:ext cx="0" cy="375269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85" name="组合 84">
            <a:extLst>
              <a:ext uri="{FF2B5EF4-FFF2-40B4-BE49-F238E27FC236}">
                <a16:creationId xmlns:a16="http://schemas.microsoft.com/office/drawing/2014/main" id="{78968DA8-9F60-465E-8ACD-F845ECDC90F4}"/>
              </a:ext>
            </a:extLst>
          </p:cNvPr>
          <p:cNvGrpSpPr/>
          <p:nvPr/>
        </p:nvGrpSpPr>
        <p:grpSpPr>
          <a:xfrm>
            <a:off x="44504" y="912341"/>
            <a:ext cx="1005403" cy="763757"/>
            <a:chOff x="24504" y="858951"/>
            <a:chExt cx="1005403" cy="763757"/>
          </a:xfrm>
        </p:grpSpPr>
        <p:pic>
          <p:nvPicPr>
            <p:cNvPr id="21" name="图片 20" descr="图标&#10;&#10;描述已自动生成">
              <a:extLst>
                <a:ext uri="{FF2B5EF4-FFF2-40B4-BE49-F238E27FC236}">
                  <a16:creationId xmlns:a16="http://schemas.microsoft.com/office/drawing/2014/main" id="{0634C6F2-55EF-4F4E-BB4A-045F7BA96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59" y="858951"/>
              <a:ext cx="540000" cy="540000"/>
            </a:xfrm>
            <a:prstGeom prst="rect">
              <a:avLst/>
            </a:prstGeom>
          </p:spPr>
        </p:pic>
        <p:sp>
          <p:nvSpPr>
            <p:cNvPr id="80" name="文本框 79">
              <a:extLst>
                <a:ext uri="{FF2B5EF4-FFF2-40B4-BE49-F238E27FC236}">
                  <a16:creationId xmlns:a16="http://schemas.microsoft.com/office/drawing/2014/main" id="{378F548D-C800-419E-AEF3-B35580AA4ED3}"/>
                </a:ext>
              </a:extLst>
            </p:cNvPr>
            <p:cNvSpPr txBox="1"/>
            <p:nvPr/>
          </p:nvSpPr>
          <p:spPr>
            <a:xfrm>
              <a:off x="24504" y="1407264"/>
              <a:ext cx="1005403"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Account Discovery</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6" name="组合 85">
            <a:extLst>
              <a:ext uri="{FF2B5EF4-FFF2-40B4-BE49-F238E27FC236}">
                <a16:creationId xmlns:a16="http://schemas.microsoft.com/office/drawing/2014/main" id="{3B4302A4-B5C8-45CE-AC46-60EAC8FECB29}"/>
              </a:ext>
            </a:extLst>
          </p:cNvPr>
          <p:cNvGrpSpPr/>
          <p:nvPr/>
        </p:nvGrpSpPr>
        <p:grpSpPr>
          <a:xfrm>
            <a:off x="820125" y="1372450"/>
            <a:ext cx="1253869" cy="704543"/>
            <a:chOff x="922877" y="1342450"/>
            <a:chExt cx="1253869" cy="704543"/>
          </a:xfrm>
        </p:grpSpPr>
        <p:pic>
          <p:nvPicPr>
            <p:cNvPr id="10" name="图片 9" descr="图片包含 游戏机&#10;&#10;描述已自动生成">
              <a:extLst>
                <a:ext uri="{FF2B5EF4-FFF2-40B4-BE49-F238E27FC236}">
                  <a16:creationId xmlns:a16="http://schemas.microsoft.com/office/drawing/2014/main" id="{766A8192-FB4E-4C44-8482-1FAFDB34C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726" y="1342450"/>
              <a:ext cx="540000" cy="540000"/>
            </a:xfrm>
            <a:prstGeom prst="rect">
              <a:avLst/>
            </a:prstGeom>
          </p:spPr>
        </p:pic>
        <p:sp>
          <p:nvSpPr>
            <p:cNvPr id="81" name="文本框 80">
              <a:extLst>
                <a:ext uri="{FF2B5EF4-FFF2-40B4-BE49-F238E27FC236}">
                  <a16:creationId xmlns:a16="http://schemas.microsoft.com/office/drawing/2014/main" id="{65533DA5-F6D9-4A8B-8636-B737B427013E}"/>
                </a:ext>
              </a:extLst>
            </p:cNvPr>
            <p:cNvSpPr txBox="1"/>
            <p:nvPr/>
          </p:nvSpPr>
          <p:spPr>
            <a:xfrm>
              <a:off x="922877" y="1831549"/>
              <a:ext cx="1253869"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Cloud Service Discovery</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9" name="组合 88">
            <a:extLst>
              <a:ext uri="{FF2B5EF4-FFF2-40B4-BE49-F238E27FC236}">
                <a16:creationId xmlns:a16="http://schemas.microsoft.com/office/drawing/2014/main" id="{7C14E597-C663-45EB-989A-16EFB952AA30}"/>
              </a:ext>
            </a:extLst>
          </p:cNvPr>
          <p:cNvGrpSpPr/>
          <p:nvPr/>
        </p:nvGrpSpPr>
        <p:grpSpPr>
          <a:xfrm>
            <a:off x="41265" y="3224773"/>
            <a:ext cx="1503938" cy="780949"/>
            <a:chOff x="117690" y="3368816"/>
            <a:chExt cx="1503938" cy="780949"/>
          </a:xfrm>
        </p:grpSpPr>
        <p:pic>
          <p:nvPicPr>
            <p:cNvPr id="8" name="图片 7" descr="图片包含 桌子, 标志, 游戏机&#10;&#10;描述已自动生成">
              <a:extLst>
                <a:ext uri="{FF2B5EF4-FFF2-40B4-BE49-F238E27FC236}">
                  <a16:creationId xmlns:a16="http://schemas.microsoft.com/office/drawing/2014/main" id="{8BB22C54-6122-4BD8-9503-C4FCC9C44D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948" y="3368816"/>
              <a:ext cx="540000" cy="540000"/>
            </a:xfrm>
            <a:prstGeom prst="rect">
              <a:avLst/>
            </a:prstGeom>
          </p:spPr>
        </p:pic>
        <p:sp>
          <p:nvSpPr>
            <p:cNvPr id="82" name="文本框 81">
              <a:extLst>
                <a:ext uri="{FF2B5EF4-FFF2-40B4-BE49-F238E27FC236}">
                  <a16:creationId xmlns:a16="http://schemas.microsoft.com/office/drawing/2014/main" id="{730D99A8-B89C-4AB4-980A-6590260E0D1F}"/>
                </a:ext>
              </a:extLst>
            </p:cNvPr>
            <p:cNvSpPr txBox="1"/>
            <p:nvPr/>
          </p:nvSpPr>
          <p:spPr>
            <a:xfrm>
              <a:off x="117690" y="3934321"/>
              <a:ext cx="1503938"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Browser Bookmark Discovery</a:t>
              </a:r>
            </a:p>
          </p:txBody>
        </p:sp>
      </p:grpSp>
      <p:grpSp>
        <p:nvGrpSpPr>
          <p:cNvPr id="88" name="组合 87">
            <a:extLst>
              <a:ext uri="{FF2B5EF4-FFF2-40B4-BE49-F238E27FC236}">
                <a16:creationId xmlns:a16="http://schemas.microsoft.com/office/drawing/2014/main" id="{8C0C249D-042F-4B7C-92F1-9EA0D8854950}"/>
              </a:ext>
            </a:extLst>
          </p:cNvPr>
          <p:cNvGrpSpPr/>
          <p:nvPr/>
        </p:nvGrpSpPr>
        <p:grpSpPr>
          <a:xfrm>
            <a:off x="968968" y="2447717"/>
            <a:ext cx="1026243" cy="868974"/>
            <a:chOff x="988932" y="2348977"/>
            <a:chExt cx="1026243" cy="868974"/>
          </a:xfrm>
        </p:grpSpPr>
        <p:pic>
          <p:nvPicPr>
            <p:cNvPr id="19" name="图片 18" descr="图标&#10;&#10;描述已自动生成">
              <a:extLst>
                <a:ext uri="{FF2B5EF4-FFF2-40B4-BE49-F238E27FC236}">
                  <a16:creationId xmlns:a16="http://schemas.microsoft.com/office/drawing/2014/main" id="{CF9F5FB1-D2B6-43CD-B8D4-843243AD5A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2292" y="2348977"/>
              <a:ext cx="540000" cy="540000"/>
            </a:xfrm>
            <a:prstGeom prst="rect">
              <a:avLst/>
            </a:prstGeom>
          </p:spPr>
        </p:pic>
        <p:sp>
          <p:nvSpPr>
            <p:cNvPr id="83" name="文本框 82">
              <a:extLst>
                <a:ext uri="{FF2B5EF4-FFF2-40B4-BE49-F238E27FC236}">
                  <a16:creationId xmlns:a16="http://schemas.microsoft.com/office/drawing/2014/main" id="{0B680FDD-C83F-429F-AB95-A2F900E69C98}"/>
                </a:ext>
              </a:extLst>
            </p:cNvPr>
            <p:cNvSpPr txBox="1"/>
            <p:nvPr/>
          </p:nvSpPr>
          <p:spPr>
            <a:xfrm>
              <a:off x="988932" y="2879397"/>
              <a:ext cx="1026243"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Permission Groups</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Discovery</a:t>
              </a:r>
            </a:p>
          </p:txBody>
        </p:sp>
      </p:grpSp>
      <p:grpSp>
        <p:nvGrpSpPr>
          <p:cNvPr id="87" name="组合 86">
            <a:extLst>
              <a:ext uri="{FF2B5EF4-FFF2-40B4-BE49-F238E27FC236}">
                <a16:creationId xmlns:a16="http://schemas.microsoft.com/office/drawing/2014/main" id="{B51BEA5A-CD4F-4E63-8E0A-72C1841C8DBE}"/>
              </a:ext>
            </a:extLst>
          </p:cNvPr>
          <p:cNvGrpSpPr/>
          <p:nvPr/>
        </p:nvGrpSpPr>
        <p:grpSpPr>
          <a:xfrm>
            <a:off x="35498" y="2090368"/>
            <a:ext cx="1032655" cy="763757"/>
            <a:chOff x="73302" y="2133435"/>
            <a:chExt cx="1032655" cy="763757"/>
          </a:xfrm>
        </p:grpSpPr>
        <p:pic>
          <p:nvPicPr>
            <p:cNvPr id="12" name="图片 11" descr="图片包含 游戏机, 钟表, 日落, 人们&#10;&#10;描述已自动生成">
              <a:extLst>
                <a:ext uri="{FF2B5EF4-FFF2-40B4-BE49-F238E27FC236}">
                  <a16:creationId xmlns:a16="http://schemas.microsoft.com/office/drawing/2014/main" id="{EC87188C-21B5-4061-904C-F2720E3C81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049" y="2133435"/>
              <a:ext cx="540000" cy="540000"/>
            </a:xfrm>
            <a:prstGeom prst="rect">
              <a:avLst/>
            </a:prstGeom>
          </p:spPr>
        </p:pic>
        <p:sp>
          <p:nvSpPr>
            <p:cNvPr id="84" name="文本框 83">
              <a:extLst>
                <a:ext uri="{FF2B5EF4-FFF2-40B4-BE49-F238E27FC236}">
                  <a16:creationId xmlns:a16="http://schemas.microsoft.com/office/drawing/2014/main" id="{6E72C2C5-3E37-40A7-85AB-7D197D5FCF34}"/>
                </a:ext>
              </a:extLst>
            </p:cNvPr>
            <p:cNvSpPr txBox="1"/>
            <p:nvPr/>
          </p:nvSpPr>
          <p:spPr>
            <a:xfrm>
              <a:off x="73302" y="2681748"/>
              <a:ext cx="1032655"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Software Discovery</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1" name="组合 90">
            <a:extLst>
              <a:ext uri="{FF2B5EF4-FFF2-40B4-BE49-F238E27FC236}">
                <a16:creationId xmlns:a16="http://schemas.microsoft.com/office/drawing/2014/main" id="{79903979-CB2F-4568-A078-AD5B5083E243}"/>
              </a:ext>
            </a:extLst>
          </p:cNvPr>
          <p:cNvGrpSpPr/>
          <p:nvPr/>
        </p:nvGrpSpPr>
        <p:grpSpPr>
          <a:xfrm>
            <a:off x="2506762" y="1601639"/>
            <a:ext cx="901209" cy="752398"/>
            <a:chOff x="2475402" y="1697524"/>
            <a:chExt cx="901209" cy="752398"/>
          </a:xfrm>
        </p:grpSpPr>
        <p:pic>
          <p:nvPicPr>
            <p:cNvPr id="30" name="图片 29" descr="图片包含 游戏机, 盘子, 钟表, 画&#10;&#10;描述已自动生成">
              <a:extLst>
                <a:ext uri="{FF2B5EF4-FFF2-40B4-BE49-F238E27FC236}">
                  <a16:creationId xmlns:a16="http://schemas.microsoft.com/office/drawing/2014/main" id="{FBBEED31-2AAC-4539-9C3D-A7365E66C22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61985" y="1697524"/>
              <a:ext cx="540000" cy="540000"/>
            </a:xfrm>
            <a:prstGeom prst="rect">
              <a:avLst/>
            </a:prstGeom>
          </p:spPr>
        </p:pic>
        <p:sp>
          <p:nvSpPr>
            <p:cNvPr id="90" name="文本框 89">
              <a:extLst>
                <a:ext uri="{FF2B5EF4-FFF2-40B4-BE49-F238E27FC236}">
                  <a16:creationId xmlns:a16="http://schemas.microsoft.com/office/drawing/2014/main" id="{86A0FE3F-0E06-4439-9504-9D2947FFB8D2}"/>
                </a:ext>
              </a:extLst>
            </p:cNvPr>
            <p:cNvSpPr txBox="1"/>
            <p:nvPr/>
          </p:nvSpPr>
          <p:spPr>
            <a:xfrm>
              <a:off x="2475402" y="2234478"/>
              <a:ext cx="901209"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Remote Services</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3" name="组合 92">
            <a:extLst>
              <a:ext uri="{FF2B5EF4-FFF2-40B4-BE49-F238E27FC236}">
                <a16:creationId xmlns:a16="http://schemas.microsoft.com/office/drawing/2014/main" id="{38897446-C0AD-4457-89AB-DE6E77F36622}"/>
              </a:ext>
            </a:extLst>
          </p:cNvPr>
          <p:cNvGrpSpPr/>
          <p:nvPr/>
        </p:nvGrpSpPr>
        <p:grpSpPr>
          <a:xfrm>
            <a:off x="2420763" y="2466387"/>
            <a:ext cx="1127232" cy="923737"/>
            <a:chOff x="2419311" y="2607414"/>
            <a:chExt cx="1127232" cy="923737"/>
          </a:xfrm>
        </p:grpSpPr>
        <p:pic>
          <p:nvPicPr>
            <p:cNvPr id="26" name="图片 25" descr="图标&#10;&#10;描述已自动生成">
              <a:extLst>
                <a:ext uri="{FF2B5EF4-FFF2-40B4-BE49-F238E27FC236}">
                  <a16:creationId xmlns:a16="http://schemas.microsoft.com/office/drawing/2014/main" id="{310F1887-8B72-40FA-9190-14AF85238D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22545" y="2607414"/>
              <a:ext cx="540000" cy="540000"/>
            </a:xfrm>
            <a:prstGeom prst="rect">
              <a:avLst/>
            </a:prstGeom>
          </p:spPr>
        </p:pic>
        <p:sp>
          <p:nvSpPr>
            <p:cNvPr id="92" name="文本框 91">
              <a:extLst>
                <a:ext uri="{FF2B5EF4-FFF2-40B4-BE49-F238E27FC236}">
                  <a16:creationId xmlns:a16="http://schemas.microsoft.com/office/drawing/2014/main" id="{93EFF92A-9A24-44FF-B89D-1E918590AC25}"/>
                </a:ext>
              </a:extLst>
            </p:cNvPr>
            <p:cNvSpPr txBox="1"/>
            <p:nvPr/>
          </p:nvSpPr>
          <p:spPr>
            <a:xfrm>
              <a:off x="2419311" y="3192597"/>
              <a:ext cx="1127232"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Replication Through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Removable Media</a:t>
              </a:r>
            </a:p>
          </p:txBody>
        </p:sp>
      </p:grpSp>
      <p:grpSp>
        <p:nvGrpSpPr>
          <p:cNvPr id="95" name="组合 94">
            <a:extLst>
              <a:ext uri="{FF2B5EF4-FFF2-40B4-BE49-F238E27FC236}">
                <a16:creationId xmlns:a16="http://schemas.microsoft.com/office/drawing/2014/main" id="{48A5C951-7C75-4643-BE15-0CFBF95462F7}"/>
              </a:ext>
            </a:extLst>
          </p:cNvPr>
          <p:cNvGrpSpPr/>
          <p:nvPr/>
        </p:nvGrpSpPr>
        <p:grpSpPr>
          <a:xfrm>
            <a:off x="2411957" y="722932"/>
            <a:ext cx="1146468" cy="784747"/>
            <a:chOff x="2411957" y="713505"/>
            <a:chExt cx="1146468" cy="784747"/>
          </a:xfrm>
        </p:grpSpPr>
        <p:pic>
          <p:nvPicPr>
            <p:cNvPr id="28" name="图片 27" descr="图标&#10;&#10;描述已自动生成">
              <a:extLst>
                <a:ext uri="{FF2B5EF4-FFF2-40B4-BE49-F238E27FC236}">
                  <a16:creationId xmlns:a16="http://schemas.microsoft.com/office/drawing/2014/main" id="{3691E86C-A1AA-4B28-8FDD-A5CDBBE7D9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78122" y="713505"/>
              <a:ext cx="588600" cy="540000"/>
            </a:xfrm>
            <a:prstGeom prst="rect">
              <a:avLst/>
            </a:prstGeom>
          </p:spPr>
        </p:pic>
        <p:sp>
          <p:nvSpPr>
            <p:cNvPr id="94" name="文本框 93">
              <a:extLst>
                <a:ext uri="{FF2B5EF4-FFF2-40B4-BE49-F238E27FC236}">
                  <a16:creationId xmlns:a16="http://schemas.microsoft.com/office/drawing/2014/main" id="{C7A042CC-F4D2-47FA-A9DD-44751B3F2FA2}"/>
                </a:ext>
              </a:extLst>
            </p:cNvPr>
            <p:cNvSpPr txBox="1"/>
            <p:nvPr/>
          </p:nvSpPr>
          <p:spPr>
            <a:xfrm>
              <a:off x="2411957" y="1282808"/>
              <a:ext cx="1146468"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Lateral Tool Transfer</a:t>
              </a:r>
            </a:p>
          </p:txBody>
        </p:sp>
      </p:grpSp>
      <p:grpSp>
        <p:nvGrpSpPr>
          <p:cNvPr id="97" name="组合 96">
            <a:extLst>
              <a:ext uri="{FF2B5EF4-FFF2-40B4-BE49-F238E27FC236}">
                <a16:creationId xmlns:a16="http://schemas.microsoft.com/office/drawing/2014/main" id="{E04C6E3C-B5DD-4B0E-9212-66D1E43E8B6F}"/>
              </a:ext>
            </a:extLst>
          </p:cNvPr>
          <p:cNvGrpSpPr/>
          <p:nvPr/>
        </p:nvGrpSpPr>
        <p:grpSpPr>
          <a:xfrm>
            <a:off x="2240534" y="3428626"/>
            <a:ext cx="1667444" cy="750229"/>
            <a:chOff x="2215354" y="3428626"/>
            <a:chExt cx="1667444" cy="750229"/>
          </a:xfrm>
        </p:grpSpPr>
        <p:pic>
          <p:nvPicPr>
            <p:cNvPr id="23" name="图片 22" descr="图标&#10;&#10;描述已自动生成">
              <a:extLst>
                <a:ext uri="{FF2B5EF4-FFF2-40B4-BE49-F238E27FC236}">
                  <a16:creationId xmlns:a16="http://schemas.microsoft.com/office/drawing/2014/main" id="{179FEA9A-E9B3-434F-B9E9-8636E0204D0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93345" y="3428626"/>
              <a:ext cx="540000" cy="540000"/>
            </a:xfrm>
            <a:prstGeom prst="rect">
              <a:avLst/>
            </a:prstGeom>
          </p:spPr>
        </p:pic>
        <p:sp>
          <p:nvSpPr>
            <p:cNvPr id="96" name="文本框 95">
              <a:extLst>
                <a:ext uri="{FF2B5EF4-FFF2-40B4-BE49-F238E27FC236}">
                  <a16:creationId xmlns:a16="http://schemas.microsoft.com/office/drawing/2014/main" id="{F3352260-FD8D-4126-A554-8C689C5BEEB5}"/>
                </a:ext>
              </a:extLst>
            </p:cNvPr>
            <p:cNvSpPr txBox="1"/>
            <p:nvPr/>
          </p:nvSpPr>
          <p:spPr>
            <a:xfrm>
              <a:off x="2215354" y="3963411"/>
              <a:ext cx="1667444"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Remote Service Session Hijacking</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9" name="组合 98">
            <a:extLst>
              <a:ext uri="{FF2B5EF4-FFF2-40B4-BE49-F238E27FC236}">
                <a16:creationId xmlns:a16="http://schemas.microsoft.com/office/drawing/2014/main" id="{77717F9D-C9F0-42BD-BB3A-7E37BF9CF15D}"/>
              </a:ext>
            </a:extLst>
          </p:cNvPr>
          <p:cNvGrpSpPr/>
          <p:nvPr/>
        </p:nvGrpSpPr>
        <p:grpSpPr>
          <a:xfrm>
            <a:off x="4081455" y="651023"/>
            <a:ext cx="1244251" cy="725885"/>
            <a:chOff x="4677437" y="3345248"/>
            <a:chExt cx="1244251" cy="725885"/>
          </a:xfrm>
        </p:grpSpPr>
        <p:pic>
          <p:nvPicPr>
            <p:cNvPr id="40" name="图片 39" descr="图标&#10;&#10;描述已自动生成">
              <a:extLst>
                <a:ext uri="{FF2B5EF4-FFF2-40B4-BE49-F238E27FC236}">
                  <a16:creationId xmlns:a16="http://schemas.microsoft.com/office/drawing/2014/main" id="{74BB631B-5FB3-46BC-B2E0-B7041CD2A18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037004" y="3345248"/>
              <a:ext cx="540000" cy="540000"/>
            </a:xfrm>
            <a:prstGeom prst="rect">
              <a:avLst/>
            </a:prstGeom>
          </p:spPr>
        </p:pic>
        <p:sp>
          <p:nvSpPr>
            <p:cNvPr id="98" name="文本框 97">
              <a:extLst>
                <a:ext uri="{FF2B5EF4-FFF2-40B4-BE49-F238E27FC236}">
                  <a16:creationId xmlns:a16="http://schemas.microsoft.com/office/drawing/2014/main" id="{218D5FEC-EBA6-406F-AB54-3CB89E8B3851}"/>
                </a:ext>
              </a:extLst>
            </p:cNvPr>
            <p:cNvSpPr txBox="1"/>
            <p:nvPr/>
          </p:nvSpPr>
          <p:spPr>
            <a:xfrm>
              <a:off x="4677437" y="3855689"/>
              <a:ext cx="1244251"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Data from Local System</a:t>
              </a:r>
            </a:p>
          </p:txBody>
        </p:sp>
      </p:grpSp>
      <p:grpSp>
        <p:nvGrpSpPr>
          <p:cNvPr id="101" name="组合 100">
            <a:extLst>
              <a:ext uri="{FF2B5EF4-FFF2-40B4-BE49-F238E27FC236}">
                <a16:creationId xmlns:a16="http://schemas.microsoft.com/office/drawing/2014/main" id="{A739FB70-B57D-40D6-880A-4CC0244A501C}"/>
              </a:ext>
            </a:extLst>
          </p:cNvPr>
          <p:cNvGrpSpPr/>
          <p:nvPr/>
        </p:nvGrpSpPr>
        <p:grpSpPr>
          <a:xfrm>
            <a:off x="5137054" y="1322752"/>
            <a:ext cx="917239" cy="706691"/>
            <a:chOff x="5005232" y="1313481"/>
            <a:chExt cx="917239" cy="706691"/>
          </a:xfrm>
        </p:grpSpPr>
        <p:pic>
          <p:nvPicPr>
            <p:cNvPr id="34" name="图片 33" descr="图标&#10;&#10;描述已自动生成">
              <a:extLst>
                <a:ext uri="{FF2B5EF4-FFF2-40B4-BE49-F238E27FC236}">
                  <a16:creationId xmlns:a16="http://schemas.microsoft.com/office/drawing/2014/main" id="{6E11B283-9FAB-4FE4-B458-C7F83E42CAC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78619" y="1313481"/>
              <a:ext cx="540000" cy="540000"/>
            </a:xfrm>
            <a:prstGeom prst="rect">
              <a:avLst/>
            </a:prstGeom>
          </p:spPr>
        </p:pic>
        <p:sp>
          <p:nvSpPr>
            <p:cNvPr id="100" name="文本框 99">
              <a:extLst>
                <a:ext uri="{FF2B5EF4-FFF2-40B4-BE49-F238E27FC236}">
                  <a16:creationId xmlns:a16="http://schemas.microsoft.com/office/drawing/2014/main" id="{4A98B5F3-0E64-4EE2-8B67-3236D425506E}"/>
                </a:ext>
              </a:extLst>
            </p:cNvPr>
            <p:cNvSpPr txBox="1"/>
            <p:nvPr/>
          </p:nvSpPr>
          <p:spPr>
            <a:xfrm>
              <a:off x="5005232" y="1804728"/>
              <a:ext cx="917239"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Email Collection</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03" name="组合 102">
            <a:extLst>
              <a:ext uri="{FF2B5EF4-FFF2-40B4-BE49-F238E27FC236}">
                <a16:creationId xmlns:a16="http://schemas.microsoft.com/office/drawing/2014/main" id="{DB4E9C9F-8511-4EF5-B2B8-2A1934FD4384}"/>
              </a:ext>
            </a:extLst>
          </p:cNvPr>
          <p:cNvGrpSpPr/>
          <p:nvPr/>
        </p:nvGrpSpPr>
        <p:grpSpPr>
          <a:xfrm>
            <a:off x="4107189" y="1829547"/>
            <a:ext cx="1285929" cy="861333"/>
            <a:chOff x="4015671" y="1843704"/>
            <a:chExt cx="1285929" cy="861333"/>
          </a:xfrm>
        </p:grpSpPr>
        <p:pic>
          <p:nvPicPr>
            <p:cNvPr id="36" name="图片 35" descr="图标&#10;&#10;描述已自动生成">
              <a:extLst>
                <a:ext uri="{FF2B5EF4-FFF2-40B4-BE49-F238E27FC236}">
                  <a16:creationId xmlns:a16="http://schemas.microsoft.com/office/drawing/2014/main" id="{26F788B9-EC25-4F83-892D-5F6B69ACA55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62092" y="1843704"/>
              <a:ext cx="540000" cy="540000"/>
            </a:xfrm>
            <a:prstGeom prst="rect">
              <a:avLst/>
            </a:prstGeom>
          </p:spPr>
        </p:pic>
        <p:sp>
          <p:nvSpPr>
            <p:cNvPr id="102" name="文本框 101">
              <a:extLst>
                <a:ext uri="{FF2B5EF4-FFF2-40B4-BE49-F238E27FC236}">
                  <a16:creationId xmlns:a16="http://schemas.microsoft.com/office/drawing/2014/main" id="{39078C3C-BE73-4BC8-89F1-D9D34BC93B26}"/>
                </a:ext>
              </a:extLst>
            </p:cNvPr>
            <p:cNvSpPr txBox="1"/>
            <p:nvPr/>
          </p:nvSpPr>
          <p:spPr>
            <a:xfrm>
              <a:off x="4015671" y="2366483"/>
              <a:ext cx="1285929"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Data from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Information Repositories</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05" name="组合 104">
            <a:extLst>
              <a:ext uri="{FF2B5EF4-FFF2-40B4-BE49-F238E27FC236}">
                <a16:creationId xmlns:a16="http://schemas.microsoft.com/office/drawing/2014/main" id="{583172E7-9171-4FC1-8B5C-854FFA495E57}"/>
              </a:ext>
            </a:extLst>
          </p:cNvPr>
          <p:cNvGrpSpPr/>
          <p:nvPr/>
        </p:nvGrpSpPr>
        <p:grpSpPr>
          <a:xfrm>
            <a:off x="4935879" y="2753575"/>
            <a:ext cx="1200970" cy="759254"/>
            <a:chOff x="5027619" y="2669849"/>
            <a:chExt cx="1200970" cy="759254"/>
          </a:xfrm>
        </p:grpSpPr>
        <p:pic>
          <p:nvPicPr>
            <p:cNvPr id="38" name="图片 37" descr="图标&#10;&#10;描述已自动生成">
              <a:extLst>
                <a:ext uri="{FF2B5EF4-FFF2-40B4-BE49-F238E27FC236}">
                  <a16:creationId xmlns:a16="http://schemas.microsoft.com/office/drawing/2014/main" id="{2E28D4F6-43FF-49DD-9D08-A6EC8189DFD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99482" y="2669849"/>
              <a:ext cx="540000" cy="540000"/>
            </a:xfrm>
            <a:prstGeom prst="rect">
              <a:avLst/>
            </a:prstGeom>
          </p:spPr>
        </p:pic>
        <p:sp>
          <p:nvSpPr>
            <p:cNvPr id="104" name="文本框 103">
              <a:extLst>
                <a:ext uri="{FF2B5EF4-FFF2-40B4-BE49-F238E27FC236}">
                  <a16:creationId xmlns:a16="http://schemas.microsoft.com/office/drawing/2014/main" id="{3B789212-26B7-42BA-A5EB-E0203885C98D}"/>
                </a:ext>
              </a:extLst>
            </p:cNvPr>
            <p:cNvSpPr txBox="1"/>
            <p:nvPr/>
          </p:nvSpPr>
          <p:spPr>
            <a:xfrm>
              <a:off x="5027619" y="3213659"/>
              <a:ext cx="1200970"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Archive Collected Data</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07" name="组合 106">
            <a:extLst>
              <a:ext uri="{FF2B5EF4-FFF2-40B4-BE49-F238E27FC236}">
                <a16:creationId xmlns:a16="http://schemas.microsoft.com/office/drawing/2014/main" id="{E459DFEC-0399-4878-A844-4D194BED8883}"/>
              </a:ext>
            </a:extLst>
          </p:cNvPr>
          <p:cNvGrpSpPr/>
          <p:nvPr/>
        </p:nvGrpSpPr>
        <p:grpSpPr>
          <a:xfrm>
            <a:off x="4269332" y="3245910"/>
            <a:ext cx="821059" cy="825223"/>
            <a:chOff x="4269152" y="3294278"/>
            <a:chExt cx="821059" cy="825223"/>
          </a:xfrm>
        </p:grpSpPr>
        <p:pic>
          <p:nvPicPr>
            <p:cNvPr id="32" name="图片 31" descr="图标&#10;&#10;描述已自动生成">
              <a:extLst>
                <a:ext uri="{FF2B5EF4-FFF2-40B4-BE49-F238E27FC236}">
                  <a16:creationId xmlns:a16="http://schemas.microsoft.com/office/drawing/2014/main" id="{BAD6CE73-9B00-4947-9C3B-0C967179C5E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330374" y="3294278"/>
              <a:ext cx="540000" cy="540000"/>
            </a:xfrm>
            <a:prstGeom prst="rect">
              <a:avLst/>
            </a:prstGeom>
          </p:spPr>
        </p:pic>
        <p:sp>
          <p:nvSpPr>
            <p:cNvPr id="106" name="文本框 105">
              <a:extLst>
                <a:ext uri="{FF2B5EF4-FFF2-40B4-BE49-F238E27FC236}">
                  <a16:creationId xmlns:a16="http://schemas.microsoft.com/office/drawing/2014/main" id="{21942A46-ADE2-4D23-91AF-F3953FD648E2}"/>
                </a:ext>
              </a:extLst>
            </p:cNvPr>
            <p:cNvSpPr txBox="1"/>
            <p:nvPr/>
          </p:nvSpPr>
          <p:spPr>
            <a:xfrm>
              <a:off x="4269152" y="3904057"/>
              <a:ext cx="821059"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Input Capture</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09" name="组合 108">
            <a:extLst>
              <a:ext uri="{FF2B5EF4-FFF2-40B4-BE49-F238E27FC236}">
                <a16:creationId xmlns:a16="http://schemas.microsoft.com/office/drawing/2014/main" id="{4E7557C3-FCA1-4C2A-9C58-9A2A7EEC4FF4}"/>
              </a:ext>
            </a:extLst>
          </p:cNvPr>
          <p:cNvGrpSpPr/>
          <p:nvPr/>
        </p:nvGrpSpPr>
        <p:grpSpPr>
          <a:xfrm>
            <a:off x="6332115" y="806376"/>
            <a:ext cx="540000" cy="710175"/>
            <a:chOff x="6332115" y="891464"/>
            <a:chExt cx="540000" cy="710175"/>
          </a:xfrm>
        </p:grpSpPr>
        <p:pic>
          <p:nvPicPr>
            <p:cNvPr id="44" name="图片 43" descr="图片包含 形状&#10;&#10;描述已自动生成">
              <a:extLst>
                <a:ext uri="{FF2B5EF4-FFF2-40B4-BE49-F238E27FC236}">
                  <a16:creationId xmlns:a16="http://schemas.microsoft.com/office/drawing/2014/main" id="{DDA7A760-1400-475A-80BD-641A49407CB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32115" y="891464"/>
              <a:ext cx="540000" cy="540000"/>
            </a:xfrm>
            <a:prstGeom prst="rect">
              <a:avLst/>
            </a:prstGeom>
          </p:spPr>
        </p:pic>
        <p:sp>
          <p:nvSpPr>
            <p:cNvPr id="108" name="文本框 107">
              <a:extLst>
                <a:ext uri="{FF2B5EF4-FFF2-40B4-BE49-F238E27FC236}">
                  <a16:creationId xmlns:a16="http://schemas.microsoft.com/office/drawing/2014/main" id="{4225B244-FE9C-4E99-9004-C4523250F9FD}"/>
                </a:ext>
              </a:extLst>
            </p:cNvPr>
            <p:cNvSpPr txBox="1"/>
            <p:nvPr/>
          </p:nvSpPr>
          <p:spPr>
            <a:xfrm>
              <a:off x="6387199" y="1386195"/>
              <a:ext cx="445956"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Proxy</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11" name="组合 110">
            <a:extLst>
              <a:ext uri="{FF2B5EF4-FFF2-40B4-BE49-F238E27FC236}">
                <a16:creationId xmlns:a16="http://schemas.microsoft.com/office/drawing/2014/main" id="{B5C8450D-C4CF-43FE-98DE-A6CF8702DD50}"/>
              </a:ext>
            </a:extLst>
          </p:cNvPr>
          <p:cNvGrpSpPr/>
          <p:nvPr/>
        </p:nvGrpSpPr>
        <p:grpSpPr>
          <a:xfrm>
            <a:off x="6266495" y="3234685"/>
            <a:ext cx="930063" cy="705433"/>
            <a:chOff x="6928985" y="3485630"/>
            <a:chExt cx="930063" cy="705433"/>
          </a:xfrm>
        </p:grpSpPr>
        <p:pic>
          <p:nvPicPr>
            <p:cNvPr id="42" name="图片 41" descr="图标&#10;&#10;描述已自动生成">
              <a:extLst>
                <a:ext uri="{FF2B5EF4-FFF2-40B4-BE49-F238E27FC236}">
                  <a16:creationId xmlns:a16="http://schemas.microsoft.com/office/drawing/2014/main" id="{1CD3A78C-AECE-41DB-A929-8C87AD49E8E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113993" y="3485630"/>
              <a:ext cx="540000" cy="540000"/>
            </a:xfrm>
            <a:prstGeom prst="rect">
              <a:avLst/>
            </a:prstGeom>
          </p:spPr>
        </p:pic>
        <p:sp>
          <p:nvSpPr>
            <p:cNvPr id="110" name="文本框 109">
              <a:extLst>
                <a:ext uri="{FF2B5EF4-FFF2-40B4-BE49-F238E27FC236}">
                  <a16:creationId xmlns:a16="http://schemas.microsoft.com/office/drawing/2014/main" id="{33A39A78-3F32-49BF-9C1C-761AD3DE6475}"/>
                </a:ext>
              </a:extLst>
            </p:cNvPr>
            <p:cNvSpPr txBox="1"/>
            <p:nvPr/>
          </p:nvSpPr>
          <p:spPr>
            <a:xfrm>
              <a:off x="6928985" y="3975619"/>
              <a:ext cx="930063"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Traffic Signaling</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13" name="组合 112">
            <a:extLst>
              <a:ext uri="{FF2B5EF4-FFF2-40B4-BE49-F238E27FC236}">
                <a16:creationId xmlns:a16="http://schemas.microsoft.com/office/drawing/2014/main" id="{252CD635-857B-4E05-A560-542221C80E8B}"/>
              </a:ext>
            </a:extLst>
          </p:cNvPr>
          <p:cNvGrpSpPr/>
          <p:nvPr/>
        </p:nvGrpSpPr>
        <p:grpSpPr>
          <a:xfrm>
            <a:off x="7142911" y="2463183"/>
            <a:ext cx="838691" cy="657249"/>
            <a:chOff x="7047627" y="2671320"/>
            <a:chExt cx="838691" cy="657249"/>
          </a:xfrm>
        </p:grpSpPr>
        <p:pic>
          <p:nvPicPr>
            <p:cNvPr id="49" name="图片 48" descr="图片包含 形状&#10;&#10;描述已自动生成">
              <a:extLst>
                <a:ext uri="{FF2B5EF4-FFF2-40B4-BE49-F238E27FC236}">
                  <a16:creationId xmlns:a16="http://schemas.microsoft.com/office/drawing/2014/main" id="{2AD4F8D5-278B-4FA3-9D2A-5424E7E20760}"/>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173628" y="2671320"/>
              <a:ext cx="540000" cy="540000"/>
            </a:xfrm>
            <a:prstGeom prst="rect">
              <a:avLst/>
            </a:prstGeom>
          </p:spPr>
        </p:pic>
        <p:sp>
          <p:nvSpPr>
            <p:cNvPr id="112" name="文本框 111">
              <a:extLst>
                <a:ext uri="{FF2B5EF4-FFF2-40B4-BE49-F238E27FC236}">
                  <a16:creationId xmlns:a16="http://schemas.microsoft.com/office/drawing/2014/main" id="{7B777E35-282F-4D06-A092-71173E4CA1F5}"/>
                </a:ext>
              </a:extLst>
            </p:cNvPr>
            <p:cNvSpPr txBox="1"/>
            <p:nvPr/>
          </p:nvSpPr>
          <p:spPr>
            <a:xfrm>
              <a:off x="7047627" y="3113125"/>
              <a:ext cx="838691"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Data Encoding</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15" name="组合 114">
            <a:extLst>
              <a:ext uri="{FF2B5EF4-FFF2-40B4-BE49-F238E27FC236}">
                <a16:creationId xmlns:a16="http://schemas.microsoft.com/office/drawing/2014/main" id="{35269750-44A2-4B16-AC30-4165214277A5}"/>
              </a:ext>
            </a:extLst>
          </p:cNvPr>
          <p:cNvGrpSpPr/>
          <p:nvPr/>
        </p:nvGrpSpPr>
        <p:grpSpPr>
          <a:xfrm>
            <a:off x="6169636" y="1933230"/>
            <a:ext cx="1011815" cy="894426"/>
            <a:chOff x="6470356" y="1992210"/>
            <a:chExt cx="1011815" cy="894426"/>
          </a:xfrm>
        </p:grpSpPr>
        <p:pic>
          <p:nvPicPr>
            <p:cNvPr id="53" name="图片 52" descr="图标&#10;&#10;描述已自动生成">
              <a:extLst>
                <a:ext uri="{FF2B5EF4-FFF2-40B4-BE49-F238E27FC236}">
                  <a16:creationId xmlns:a16="http://schemas.microsoft.com/office/drawing/2014/main" id="{B3478E2B-02BA-4CC2-87AD-D7DCA66243F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735185" y="1992210"/>
              <a:ext cx="540000" cy="540000"/>
            </a:xfrm>
            <a:prstGeom prst="rect">
              <a:avLst/>
            </a:prstGeom>
          </p:spPr>
        </p:pic>
        <p:sp>
          <p:nvSpPr>
            <p:cNvPr id="114" name="文本框 113">
              <a:extLst>
                <a:ext uri="{FF2B5EF4-FFF2-40B4-BE49-F238E27FC236}">
                  <a16:creationId xmlns:a16="http://schemas.microsoft.com/office/drawing/2014/main" id="{E072F680-7FFF-493C-8C41-1519344A6B3C}"/>
                </a:ext>
              </a:extLst>
            </p:cNvPr>
            <p:cNvSpPr txBox="1"/>
            <p:nvPr/>
          </p:nvSpPr>
          <p:spPr>
            <a:xfrm>
              <a:off x="6470356" y="2548082"/>
              <a:ext cx="1011815"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Application Layer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Protocol</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18" name="组合 117">
            <a:extLst>
              <a:ext uri="{FF2B5EF4-FFF2-40B4-BE49-F238E27FC236}">
                <a16:creationId xmlns:a16="http://schemas.microsoft.com/office/drawing/2014/main" id="{0387C9A0-EEDD-40C6-BE06-5582FE7FA22F}"/>
              </a:ext>
            </a:extLst>
          </p:cNvPr>
          <p:cNvGrpSpPr/>
          <p:nvPr/>
        </p:nvGrpSpPr>
        <p:grpSpPr>
          <a:xfrm>
            <a:off x="7122605" y="1023600"/>
            <a:ext cx="1043876" cy="752713"/>
            <a:chOff x="7074893" y="1031107"/>
            <a:chExt cx="1043876" cy="752713"/>
          </a:xfrm>
        </p:grpSpPr>
        <p:pic>
          <p:nvPicPr>
            <p:cNvPr id="46" name="图片 45" descr="图标&#10;&#10;描述已自动生成">
              <a:extLst>
                <a:ext uri="{FF2B5EF4-FFF2-40B4-BE49-F238E27FC236}">
                  <a16:creationId xmlns:a16="http://schemas.microsoft.com/office/drawing/2014/main" id="{A42BAF76-2B2D-4478-BE2A-CB9DCD61A42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75745" y="1031107"/>
              <a:ext cx="540000" cy="540000"/>
            </a:xfrm>
            <a:prstGeom prst="rect">
              <a:avLst/>
            </a:prstGeom>
          </p:spPr>
        </p:pic>
        <p:sp>
          <p:nvSpPr>
            <p:cNvPr id="117" name="文本框 116">
              <a:extLst>
                <a:ext uri="{FF2B5EF4-FFF2-40B4-BE49-F238E27FC236}">
                  <a16:creationId xmlns:a16="http://schemas.microsoft.com/office/drawing/2014/main" id="{4D3CCD6C-619F-4E3D-ACB9-67ECA9C608EC}"/>
                </a:ext>
              </a:extLst>
            </p:cNvPr>
            <p:cNvSpPr txBox="1"/>
            <p:nvPr/>
          </p:nvSpPr>
          <p:spPr>
            <a:xfrm>
              <a:off x="7074893" y="1568376"/>
              <a:ext cx="1043876"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Encrypted Channel</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20" name="组合 119">
            <a:extLst>
              <a:ext uri="{FF2B5EF4-FFF2-40B4-BE49-F238E27FC236}">
                <a16:creationId xmlns:a16="http://schemas.microsoft.com/office/drawing/2014/main" id="{E69E322F-7183-4795-AE83-D5163CBF72B4}"/>
              </a:ext>
            </a:extLst>
          </p:cNvPr>
          <p:cNvGrpSpPr/>
          <p:nvPr/>
        </p:nvGrpSpPr>
        <p:grpSpPr>
          <a:xfrm>
            <a:off x="9064617" y="1636992"/>
            <a:ext cx="1072730" cy="882364"/>
            <a:chOff x="9036371" y="1787430"/>
            <a:chExt cx="1072730" cy="882364"/>
          </a:xfrm>
        </p:grpSpPr>
        <p:pic>
          <p:nvPicPr>
            <p:cNvPr id="65" name="图片 64" descr="图标&#10;&#10;描述已自动生成">
              <a:extLst>
                <a:ext uri="{FF2B5EF4-FFF2-40B4-BE49-F238E27FC236}">
                  <a16:creationId xmlns:a16="http://schemas.microsoft.com/office/drawing/2014/main" id="{84C07675-A642-4805-854E-29919C9D257E}"/>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266000" y="1787430"/>
              <a:ext cx="540000" cy="540000"/>
            </a:xfrm>
            <a:prstGeom prst="rect">
              <a:avLst/>
            </a:prstGeom>
          </p:spPr>
        </p:pic>
        <p:sp>
          <p:nvSpPr>
            <p:cNvPr id="119" name="文本框 118">
              <a:extLst>
                <a:ext uri="{FF2B5EF4-FFF2-40B4-BE49-F238E27FC236}">
                  <a16:creationId xmlns:a16="http://schemas.microsoft.com/office/drawing/2014/main" id="{B3031F63-7E34-4E46-A254-91981A2B3D2D}"/>
                </a:ext>
              </a:extLst>
            </p:cNvPr>
            <p:cNvSpPr txBox="1"/>
            <p:nvPr/>
          </p:nvSpPr>
          <p:spPr>
            <a:xfrm>
              <a:off x="9036371" y="2331240"/>
              <a:ext cx="1072730"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Exfiltration Over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Alternative Protocol</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22" name="组合 121">
            <a:extLst>
              <a:ext uri="{FF2B5EF4-FFF2-40B4-BE49-F238E27FC236}">
                <a16:creationId xmlns:a16="http://schemas.microsoft.com/office/drawing/2014/main" id="{745EB9F5-B192-4320-A85F-28055842B555}"/>
              </a:ext>
            </a:extLst>
          </p:cNvPr>
          <p:cNvGrpSpPr/>
          <p:nvPr/>
        </p:nvGrpSpPr>
        <p:grpSpPr>
          <a:xfrm>
            <a:off x="8208703" y="1059009"/>
            <a:ext cx="970137" cy="874221"/>
            <a:chOff x="8208703" y="1059009"/>
            <a:chExt cx="970137" cy="874221"/>
          </a:xfrm>
        </p:grpSpPr>
        <p:pic>
          <p:nvPicPr>
            <p:cNvPr id="61" name="图片 60" descr="图标&#10;&#10;描述已自动生成">
              <a:extLst>
                <a:ext uri="{FF2B5EF4-FFF2-40B4-BE49-F238E27FC236}">
                  <a16:creationId xmlns:a16="http://schemas.microsoft.com/office/drawing/2014/main" id="{D8A4F198-392E-4273-BB23-7F7BE15570FF}"/>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430318" y="1059009"/>
              <a:ext cx="540000" cy="540000"/>
            </a:xfrm>
            <a:prstGeom prst="rect">
              <a:avLst/>
            </a:prstGeom>
          </p:spPr>
        </p:pic>
        <p:sp>
          <p:nvSpPr>
            <p:cNvPr id="121" name="文本框 120">
              <a:extLst>
                <a:ext uri="{FF2B5EF4-FFF2-40B4-BE49-F238E27FC236}">
                  <a16:creationId xmlns:a16="http://schemas.microsoft.com/office/drawing/2014/main" id="{92AFCFCD-EBBA-4991-899F-2B5F27FC9CDF}"/>
                </a:ext>
              </a:extLst>
            </p:cNvPr>
            <p:cNvSpPr txBox="1"/>
            <p:nvPr/>
          </p:nvSpPr>
          <p:spPr>
            <a:xfrm>
              <a:off x="8208703" y="1594676"/>
              <a:ext cx="970137"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Exfiltration Over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Physical Medium</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24" name="组合 123">
            <a:extLst>
              <a:ext uri="{FF2B5EF4-FFF2-40B4-BE49-F238E27FC236}">
                <a16:creationId xmlns:a16="http://schemas.microsoft.com/office/drawing/2014/main" id="{9743012A-12A2-49C0-B871-329FE6A32C7E}"/>
              </a:ext>
            </a:extLst>
          </p:cNvPr>
          <p:cNvGrpSpPr/>
          <p:nvPr/>
        </p:nvGrpSpPr>
        <p:grpSpPr>
          <a:xfrm>
            <a:off x="8274651" y="2495881"/>
            <a:ext cx="970137" cy="789815"/>
            <a:chOff x="8274651" y="2505693"/>
            <a:chExt cx="970137" cy="789815"/>
          </a:xfrm>
        </p:grpSpPr>
        <p:pic>
          <p:nvPicPr>
            <p:cNvPr id="57" name="图片 56" descr="图标&#10;&#10;描述已自动生成">
              <a:extLst>
                <a:ext uri="{FF2B5EF4-FFF2-40B4-BE49-F238E27FC236}">
                  <a16:creationId xmlns:a16="http://schemas.microsoft.com/office/drawing/2014/main" id="{5CAF641D-9CD3-4AA4-888C-82F6B6ADD9D4}"/>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440086" y="2505693"/>
              <a:ext cx="540000" cy="540000"/>
            </a:xfrm>
            <a:prstGeom prst="rect">
              <a:avLst/>
            </a:prstGeom>
          </p:spPr>
        </p:pic>
        <p:sp>
          <p:nvSpPr>
            <p:cNvPr id="123" name="文本框 122">
              <a:extLst>
                <a:ext uri="{FF2B5EF4-FFF2-40B4-BE49-F238E27FC236}">
                  <a16:creationId xmlns:a16="http://schemas.microsoft.com/office/drawing/2014/main" id="{9A85AFC0-F747-4BC5-9762-473FBB3336C7}"/>
                </a:ext>
              </a:extLst>
            </p:cNvPr>
            <p:cNvSpPr txBox="1"/>
            <p:nvPr/>
          </p:nvSpPr>
          <p:spPr>
            <a:xfrm>
              <a:off x="8274651" y="2956954"/>
              <a:ext cx="970137"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Exfiltration Over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Physical Medium</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26" name="组合 125">
            <a:extLst>
              <a:ext uri="{FF2B5EF4-FFF2-40B4-BE49-F238E27FC236}">
                <a16:creationId xmlns:a16="http://schemas.microsoft.com/office/drawing/2014/main" id="{35616093-5FFB-4AE4-A5F3-F145AC49B0D3}"/>
              </a:ext>
            </a:extLst>
          </p:cNvPr>
          <p:cNvGrpSpPr/>
          <p:nvPr/>
        </p:nvGrpSpPr>
        <p:grpSpPr>
          <a:xfrm>
            <a:off x="8914733" y="3259271"/>
            <a:ext cx="1247457" cy="846429"/>
            <a:chOff x="8921772" y="3262966"/>
            <a:chExt cx="1247457" cy="846429"/>
          </a:xfrm>
        </p:grpSpPr>
        <p:pic>
          <p:nvPicPr>
            <p:cNvPr id="69" name="图片 68" descr="图标&#10;&#10;描述已自动生成">
              <a:extLst>
                <a:ext uri="{FF2B5EF4-FFF2-40B4-BE49-F238E27FC236}">
                  <a16:creationId xmlns:a16="http://schemas.microsoft.com/office/drawing/2014/main" id="{180C91A4-612F-44D4-AC6D-FCE8CA37CD15}"/>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9264301" y="3262966"/>
              <a:ext cx="540000" cy="540000"/>
            </a:xfrm>
            <a:prstGeom prst="rect">
              <a:avLst/>
            </a:prstGeom>
          </p:spPr>
        </p:pic>
        <p:sp>
          <p:nvSpPr>
            <p:cNvPr id="125" name="文本框 124">
              <a:extLst>
                <a:ext uri="{FF2B5EF4-FFF2-40B4-BE49-F238E27FC236}">
                  <a16:creationId xmlns:a16="http://schemas.microsoft.com/office/drawing/2014/main" id="{CA3FD58C-5FA2-411C-9AF7-7CC839DEB149}"/>
                </a:ext>
              </a:extLst>
            </p:cNvPr>
            <p:cNvSpPr txBox="1"/>
            <p:nvPr/>
          </p:nvSpPr>
          <p:spPr>
            <a:xfrm>
              <a:off x="8921772" y="3770841"/>
              <a:ext cx="1247457"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Exfiltration Over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Other Network Medium</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28" name="组合 127">
            <a:extLst>
              <a:ext uri="{FF2B5EF4-FFF2-40B4-BE49-F238E27FC236}">
                <a16:creationId xmlns:a16="http://schemas.microsoft.com/office/drawing/2014/main" id="{EF73A1BF-6DA1-4EAC-84D9-57B8B9D54FFB}"/>
              </a:ext>
            </a:extLst>
          </p:cNvPr>
          <p:cNvGrpSpPr/>
          <p:nvPr/>
        </p:nvGrpSpPr>
        <p:grpSpPr>
          <a:xfrm>
            <a:off x="10232528" y="682791"/>
            <a:ext cx="888385" cy="882594"/>
            <a:chOff x="10431110" y="721626"/>
            <a:chExt cx="888385" cy="882594"/>
          </a:xfrm>
        </p:grpSpPr>
        <p:pic>
          <p:nvPicPr>
            <p:cNvPr id="79" name="图片 78" descr="图标&#10;&#10;描述已自动生成">
              <a:extLst>
                <a:ext uri="{FF2B5EF4-FFF2-40B4-BE49-F238E27FC236}">
                  <a16:creationId xmlns:a16="http://schemas.microsoft.com/office/drawing/2014/main" id="{846C8554-DAA0-4FBC-8C78-64700FBD5AF9}"/>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605303" y="721626"/>
              <a:ext cx="540000" cy="540000"/>
            </a:xfrm>
            <a:prstGeom prst="rect">
              <a:avLst/>
            </a:prstGeom>
          </p:spPr>
        </p:pic>
        <p:sp>
          <p:nvSpPr>
            <p:cNvPr id="127" name="文本框 126">
              <a:extLst>
                <a:ext uri="{FF2B5EF4-FFF2-40B4-BE49-F238E27FC236}">
                  <a16:creationId xmlns:a16="http://schemas.microsoft.com/office/drawing/2014/main" id="{F4FEEFA7-8ED5-49D3-ADEB-AAA8F1BC4869}"/>
                </a:ext>
              </a:extLst>
            </p:cNvPr>
            <p:cNvSpPr txBox="1"/>
            <p:nvPr/>
          </p:nvSpPr>
          <p:spPr>
            <a:xfrm>
              <a:off x="10431110" y="1265666"/>
              <a:ext cx="888385"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Account Access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Removal</a:t>
              </a:r>
            </a:p>
          </p:txBody>
        </p:sp>
      </p:grpSp>
      <p:grpSp>
        <p:nvGrpSpPr>
          <p:cNvPr id="130" name="组合 129">
            <a:extLst>
              <a:ext uri="{FF2B5EF4-FFF2-40B4-BE49-F238E27FC236}">
                <a16:creationId xmlns:a16="http://schemas.microsoft.com/office/drawing/2014/main" id="{4F283861-087F-412F-B0CC-DB23F372AD26}"/>
              </a:ext>
            </a:extLst>
          </p:cNvPr>
          <p:cNvGrpSpPr/>
          <p:nvPr/>
        </p:nvGrpSpPr>
        <p:grpSpPr>
          <a:xfrm>
            <a:off x="10984028" y="1160667"/>
            <a:ext cx="1148071" cy="704885"/>
            <a:chOff x="11022101" y="1179885"/>
            <a:chExt cx="1148071" cy="704885"/>
          </a:xfrm>
        </p:grpSpPr>
        <p:pic>
          <p:nvPicPr>
            <p:cNvPr id="77" name="图片 76" descr="图标&#10;&#10;描述已自动生成">
              <a:extLst>
                <a:ext uri="{FF2B5EF4-FFF2-40B4-BE49-F238E27FC236}">
                  <a16:creationId xmlns:a16="http://schemas.microsoft.com/office/drawing/2014/main" id="{F8336960-CB05-435A-B7B8-8936227EA30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1334685" y="1179885"/>
              <a:ext cx="540000" cy="540000"/>
            </a:xfrm>
            <a:prstGeom prst="rect">
              <a:avLst/>
            </a:prstGeom>
          </p:spPr>
        </p:pic>
        <p:sp>
          <p:nvSpPr>
            <p:cNvPr id="129" name="文本框 128">
              <a:extLst>
                <a:ext uri="{FF2B5EF4-FFF2-40B4-BE49-F238E27FC236}">
                  <a16:creationId xmlns:a16="http://schemas.microsoft.com/office/drawing/2014/main" id="{A71909DE-7645-42CA-9420-CD58D97582F7}"/>
                </a:ext>
              </a:extLst>
            </p:cNvPr>
            <p:cNvSpPr txBox="1"/>
            <p:nvPr/>
          </p:nvSpPr>
          <p:spPr>
            <a:xfrm>
              <a:off x="11022101" y="1669326"/>
              <a:ext cx="1148071"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Firmware Corruption</a:t>
              </a:r>
            </a:p>
          </p:txBody>
        </p:sp>
      </p:grpSp>
      <p:grpSp>
        <p:nvGrpSpPr>
          <p:cNvPr id="132" name="组合 131">
            <a:extLst>
              <a:ext uri="{FF2B5EF4-FFF2-40B4-BE49-F238E27FC236}">
                <a16:creationId xmlns:a16="http://schemas.microsoft.com/office/drawing/2014/main" id="{4FB53611-8698-4295-866E-8137248068E7}"/>
              </a:ext>
            </a:extLst>
          </p:cNvPr>
          <p:cNvGrpSpPr/>
          <p:nvPr/>
        </p:nvGrpSpPr>
        <p:grpSpPr>
          <a:xfrm>
            <a:off x="10419478" y="1890743"/>
            <a:ext cx="728084" cy="730292"/>
            <a:chOff x="10360350" y="1943379"/>
            <a:chExt cx="728084" cy="730292"/>
          </a:xfrm>
        </p:grpSpPr>
        <p:pic>
          <p:nvPicPr>
            <p:cNvPr id="71" name="图片 70" descr="停止标志&#10;&#10;描述已自动生成">
              <a:extLst>
                <a:ext uri="{FF2B5EF4-FFF2-40B4-BE49-F238E27FC236}">
                  <a16:creationId xmlns:a16="http://schemas.microsoft.com/office/drawing/2014/main" id="{2D9E0674-A8A8-4FC9-8F52-646CFC3B6850}"/>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0449931" y="1943379"/>
              <a:ext cx="540000" cy="540000"/>
            </a:xfrm>
            <a:prstGeom prst="rect">
              <a:avLst/>
            </a:prstGeom>
          </p:spPr>
        </p:pic>
        <p:sp>
          <p:nvSpPr>
            <p:cNvPr id="131" name="文本框 130">
              <a:extLst>
                <a:ext uri="{FF2B5EF4-FFF2-40B4-BE49-F238E27FC236}">
                  <a16:creationId xmlns:a16="http://schemas.microsoft.com/office/drawing/2014/main" id="{C0767CB7-D0AF-44DA-A98E-972D5F429E17}"/>
                </a:ext>
              </a:extLst>
            </p:cNvPr>
            <p:cNvSpPr txBox="1"/>
            <p:nvPr/>
          </p:nvSpPr>
          <p:spPr>
            <a:xfrm>
              <a:off x="10360350" y="2458227"/>
              <a:ext cx="728084" cy="215444"/>
            </a:xfrm>
            <a:prstGeom prst="rect">
              <a:avLst/>
            </a:prstGeom>
            <a:noFill/>
          </p:spPr>
          <p:txBody>
            <a:bodyPr wrap="none" rtlCol="0">
              <a:spAutoFit/>
            </a:bodyPr>
            <a:lstStyle/>
            <a:p>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Service Stop</a:t>
              </a:r>
            </a:p>
          </p:txBody>
        </p:sp>
      </p:grpSp>
      <p:grpSp>
        <p:nvGrpSpPr>
          <p:cNvPr id="134" name="组合 133">
            <a:extLst>
              <a:ext uri="{FF2B5EF4-FFF2-40B4-BE49-F238E27FC236}">
                <a16:creationId xmlns:a16="http://schemas.microsoft.com/office/drawing/2014/main" id="{03AFCAA4-F16F-450D-878C-B6E0AB1BB9D9}"/>
              </a:ext>
            </a:extLst>
          </p:cNvPr>
          <p:cNvGrpSpPr/>
          <p:nvPr/>
        </p:nvGrpSpPr>
        <p:grpSpPr>
          <a:xfrm>
            <a:off x="11164212" y="2467143"/>
            <a:ext cx="901209" cy="875689"/>
            <a:chOff x="11093253" y="2555844"/>
            <a:chExt cx="901209" cy="875689"/>
          </a:xfrm>
        </p:grpSpPr>
        <p:pic>
          <p:nvPicPr>
            <p:cNvPr id="75" name="图片 74" descr="图标&#10;&#10;描述已自动生成">
              <a:extLst>
                <a:ext uri="{FF2B5EF4-FFF2-40B4-BE49-F238E27FC236}">
                  <a16:creationId xmlns:a16="http://schemas.microsoft.com/office/drawing/2014/main" id="{F38DEEB9-E124-4919-BA57-018A2628A68C}"/>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1273858" y="2555844"/>
              <a:ext cx="540000" cy="540000"/>
            </a:xfrm>
            <a:prstGeom prst="rect">
              <a:avLst/>
            </a:prstGeom>
          </p:spPr>
        </p:pic>
        <p:sp>
          <p:nvSpPr>
            <p:cNvPr id="133" name="文本框 132">
              <a:extLst>
                <a:ext uri="{FF2B5EF4-FFF2-40B4-BE49-F238E27FC236}">
                  <a16:creationId xmlns:a16="http://schemas.microsoft.com/office/drawing/2014/main" id="{9D2E3FF4-C054-4475-B234-CA1BEBC021D7}"/>
                </a:ext>
              </a:extLst>
            </p:cNvPr>
            <p:cNvSpPr txBox="1"/>
            <p:nvPr/>
          </p:nvSpPr>
          <p:spPr>
            <a:xfrm>
              <a:off x="11093253" y="3092979"/>
              <a:ext cx="901209"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Network Denial </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of Service</a:t>
              </a:r>
              <a:endParaRPr lang="zh-CN" altLang="en-US" sz="8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36" name="组合 135">
            <a:extLst>
              <a:ext uri="{FF2B5EF4-FFF2-40B4-BE49-F238E27FC236}">
                <a16:creationId xmlns:a16="http://schemas.microsoft.com/office/drawing/2014/main" id="{0A9016CF-80CB-424F-B7A4-2F6CB1984E57}"/>
              </a:ext>
            </a:extLst>
          </p:cNvPr>
          <p:cNvGrpSpPr/>
          <p:nvPr/>
        </p:nvGrpSpPr>
        <p:grpSpPr>
          <a:xfrm>
            <a:off x="10353979" y="3146868"/>
            <a:ext cx="998991" cy="855600"/>
            <a:chOff x="10210558" y="3046691"/>
            <a:chExt cx="998991" cy="855600"/>
          </a:xfrm>
        </p:grpSpPr>
        <p:pic>
          <p:nvPicPr>
            <p:cNvPr id="73" name="图片 72" descr="图标&#10;&#10;描述已自动生成">
              <a:extLst>
                <a:ext uri="{FF2B5EF4-FFF2-40B4-BE49-F238E27FC236}">
                  <a16:creationId xmlns:a16="http://schemas.microsoft.com/office/drawing/2014/main" id="{58994DEC-16A5-4606-B6E1-BA1DF0B0CCB7}"/>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0393537" y="3046691"/>
              <a:ext cx="540000" cy="540000"/>
            </a:xfrm>
            <a:prstGeom prst="rect">
              <a:avLst/>
            </a:prstGeom>
          </p:spPr>
        </p:pic>
        <p:sp>
          <p:nvSpPr>
            <p:cNvPr id="135" name="文本框 134">
              <a:extLst>
                <a:ext uri="{FF2B5EF4-FFF2-40B4-BE49-F238E27FC236}">
                  <a16:creationId xmlns:a16="http://schemas.microsoft.com/office/drawing/2014/main" id="{7C64F179-2EEF-4AD5-BB92-5D38D108BDAC}"/>
                </a:ext>
              </a:extLst>
            </p:cNvPr>
            <p:cNvSpPr txBox="1"/>
            <p:nvPr/>
          </p:nvSpPr>
          <p:spPr>
            <a:xfrm>
              <a:off x="10210558" y="3563737"/>
              <a:ext cx="998991" cy="338554"/>
            </a:xfrm>
            <a:prstGeom prst="rect">
              <a:avLst/>
            </a:prstGeom>
            <a:noFill/>
          </p:spPr>
          <p:txBody>
            <a:bodyPr wrap="none" rtlCol="0">
              <a:spAutoFit/>
            </a:bodyPr>
            <a:lstStyle/>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System Shutdown/</a:t>
              </a:r>
            </a:p>
            <a:p>
              <a:pPr algn="ctr"/>
              <a:r>
                <a:rPr lang="en-US" altLang="zh-CN" sz="800" b="1" dirty="0">
                  <a:latin typeface="Times New Roman" panose="02020603050405020304" pitchFamily="18" charset="0"/>
                  <a:ea typeface="黑体" panose="02010609060101010101" pitchFamily="49" charset="-122"/>
                  <a:cs typeface="Times New Roman" panose="02020603050405020304" pitchFamily="18" charset="0"/>
                </a:rPr>
                <a:t>Reboot</a:t>
              </a:r>
            </a:p>
          </p:txBody>
        </p:sp>
      </p:grpSp>
    </p:spTree>
    <p:extLst>
      <p:ext uri="{BB962C8B-B14F-4D97-AF65-F5344CB8AC3E}">
        <p14:creationId xmlns:p14="http://schemas.microsoft.com/office/powerpoint/2010/main" val="795837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7F129FB-F8B7-4E9F-9535-BA6522014884}"/>
              </a:ext>
            </a:extLst>
          </p:cNvPr>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反编译软件分析（</a:t>
            </a:r>
            <a:r>
              <a:rPr lang="en-US" altLang="zh-CN" sz="2400" dirty="0">
                <a:latin typeface="黑体" panose="02010609060101010101" pitchFamily="49" charset="-122"/>
                <a:ea typeface="黑体" panose="02010609060101010101" pitchFamily="49" charset="-122"/>
              </a:rPr>
              <a:t>IDA</a:t>
            </a:r>
            <a:r>
              <a:rPr lang="zh-CN" altLang="en-US" sz="2400" dirty="0">
                <a:latin typeface="黑体" panose="02010609060101010101" pitchFamily="49" charset="-122"/>
                <a:ea typeface="黑体" panose="02010609060101010101" pitchFamily="49" charset="-122"/>
              </a:rPr>
              <a:t>）</a:t>
            </a:r>
          </a:p>
        </p:txBody>
      </p:sp>
      <p:sp>
        <p:nvSpPr>
          <p:cNvPr id="8" name="矩形 7">
            <a:extLst>
              <a:ext uri="{FF2B5EF4-FFF2-40B4-BE49-F238E27FC236}">
                <a16:creationId xmlns:a16="http://schemas.microsoft.com/office/drawing/2014/main" id="{F165F752-E4E7-4825-A283-9A9521B9C9D9}"/>
              </a:ext>
            </a:extLst>
          </p:cNvPr>
          <p:cNvSpPr/>
          <p:nvPr/>
        </p:nvSpPr>
        <p:spPr>
          <a:xfrm>
            <a:off x="0" y="5356271"/>
            <a:ext cx="12192000" cy="15334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利用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ida</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反编译工具来解析</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攻击样本，根据其</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反编译生成的汇编指令</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来分析了解其相应的行为。例如上图截取到的指令片段，根据</a:t>
            </a:r>
            <a:r>
              <a:rPr lang="zh-CN" altLang="en-US" kern="100" dirty="0">
                <a:latin typeface="等线" panose="02010600030101010101" pitchFamily="2" charset="-122"/>
                <a:ea typeface="等线" panose="02010600030101010101" pitchFamily="2" charset="-122"/>
                <a:cs typeface="Times New Roman" panose="02020603050405020304" pitchFamily="18" charset="0"/>
              </a:rPr>
              <a:t>该</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指令片段</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以往的攻击样本提取得到指令</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进行比对，进而分析其是否存在相同的攻击行为，最终根据其相似程度来判断是否可归结为同一类型的攻击。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椭圆 3">
            <a:extLst>
              <a:ext uri="{FF2B5EF4-FFF2-40B4-BE49-F238E27FC236}">
                <a16:creationId xmlns:a16="http://schemas.microsoft.com/office/drawing/2014/main" id="{7EC172D4-EBF2-4A33-B5C0-9D91C5BB04D0}"/>
              </a:ext>
            </a:extLst>
          </p:cNvPr>
          <p:cNvSpPr/>
          <p:nvPr/>
        </p:nvSpPr>
        <p:spPr>
          <a:xfrm>
            <a:off x="4296792" y="1677880"/>
            <a:ext cx="1473693" cy="790112"/>
          </a:xfrm>
          <a:prstGeom prst="ellipse">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a:p>
        </p:txBody>
      </p:sp>
      <p:pic>
        <p:nvPicPr>
          <p:cNvPr id="12" name="图片 11">
            <a:extLst>
              <a:ext uri="{FF2B5EF4-FFF2-40B4-BE49-F238E27FC236}">
                <a16:creationId xmlns:a16="http://schemas.microsoft.com/office/drawing/2014/main" id="{D9F2C376-1E5B-4C73-A834-300FECFB179D}"/>
              </a:ext>
            </a:extLst>
          </p:cNvPr>
          <p:cNvPicPr>
            <a:picLocks noChangeAspect="1"/>
          </p:cNvPicPr>
          <p:nvPr/>
        </p:nvPicPr>
        <p:blipFill>
          <a:blip r:embed="rId2"/>
          <a:stretch>
            <a:fillRect/>
          </a:stretch>
        </p:blipFill>
        <p:spPr>
          <a:xfrm>
            <a:off x="8769889" y="961622"/>
            <a:ext cx="2554543" cy="1210353"/>
          </a:xfrm>
          <a:prstGeom prst="rect">
            <a:avLst/>
          </a:prstGeom>
        </p:spPr>
      </p:pic>
      <p:pic>
        <p:nvPicPr>
          <p:cNvPr id="15" name="图片 14">
            <a:extLst>
              <a:ext uri="{FF2B5EF4-FFF2-40B4-BE49-F238E27FC236}">
                <a16:creationId xmlns:a16="http://schemas.microsoft.com/office/drawing/2014/main" id="{03348953-8B7E-44C4-BE5B-9DE6EC137996}"/>
              </a:ext>
            </a:extLst>
          </p:cNvPr>
          <p:cNvPicPr>
            <a:picLocks noChangeAspect="1"/>
          </p:cNvPicPr>
          <p:nvPr/>
        </p:nvPicPr>
        <p:blipFill>
          <a:blip r:embed="rId3"/>
          <a:stretch>
            <a:fillRect/>
          </a:stretch>
        </p:blipFill>
        <p:spPr>
          <a:xfrm>
            <a:off x="213707" y="1095676"/>
            <a:ext cx="3107186" cy="806403"/>
          </a:xfrm>
          <a:prstGeom prst="rect">
            <a:avLst/>
          </a:prstGeom>
        </p:spPr>
      </p:pic>
      <p:sp>
        <p:nvSpPr>
          <p:cNvPr id="18" name="箭头: 下 17">
            <a:extLst>
              <a:ext uri="{FF2B5EF4-FFF2-40B4-BE49-F238E27FC236}">
                <a16:creationId xmlns:a16="http://schemas.microsoft.com/office/drawing/2014/main" id="{8D126969-AF54-4FD7-BB73-2242504D6191}"/>
              </a:ext>
            </a:extLst>
          </p:cNvPr>
          <p:cNvSpPr/>
          <p:nvPr/>
        </p:nvSpPr>
        <p:spPr>
          <a:xfrm>
            <a:off x="1628310" y="1970499"/>
            <a:ext cx="138990" cy="460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连接符: 肘形 19">
            <a:extLst>
              <a:ext uri="{FF2B5EF4-FFF2-40B4-BE49-F238E27FC236}">
                <a16:creationId xmlns:a16="http://schemas.microsoft.com/office/drawing/2014/main" id="{1070C3AA-8E53-4897-986E-19E1DE2AFB07}"/>
              </a:ext>
            </a:extLst>
          </p:cNvPr>
          <p:cNvCxnSpPr>
            <a:cxnSpLocks/>
            <a:endCxn id="19" idx="1"/>
          </p:cNvCxnSpPr>
          <p:nvPr/>
        </p:nvCxnSpPr>
        <p:spPr>
          <a:xfrm flipV="1">
            <a:off x="2144839" y="2008646"/>
            <a:ext cx="1819579" cy="895269"/>
          </a:xfrm>
          <a:prstGeom prst="bentConnector3">
            <a:avLst>
              <a:gd name="adj1" fmla="val 50000"/>
            </a:avLst>
          </a:prstGeom>
          <a:ln>
            <a:solidFill>
              <a:srgbClr val="0070C0"/>
            </a:solidFill>
            <a:tailEnd type="triangle"/>
          </a:ln>
        </p:spPr>
        <p:style>
          <a:lnRef idx="3">
            <a:schemeClr val="accent2"/>
          </a:lnRef>
          <a:fillRef idx="0">
            <a:schemeClr val="accent2"/>
          </a:fillRef>
          <a:effectRef idx="2">
            <a:schemeClr val="accent2"/>
          </a:effectRef>
          <a:fontRef idx="minor">
            <a:schemeClr val="tx1"/>
          </a:fontRef>
        </p:style>
      </p:cxnSp>
      <p:pic>
        <p:nvPicPr>
          <p:cNvPr id="9" name="图片 8">
            <a:extLst>
              <a:ext uri="{FF2B5EF4-FFF2-40B4-BE49-F238E27FC236}">
                <a16:creationId xmlns:a16="http://schemas.microsoft.com/office/drawing/2014/main" id="{E3D087D3-690C-461C-A25B-343CBCF8312A}"/>
              </a:ext>
            </a:extLst>
          </p:cNvPr>
          <p:cNvPicPr>
            <a:picLocks noChangeAspect="1"/>
          </p:cNvPicPr>
          <p:nvPr/>
        </p:nvPicPr>
        <p:blipFill>
          <a:blip r:embed="rId4"/>
          <a:stretch>
            <a:fillRect/>
          </a:stretch>
        </p:blipFill>
        <p:spPr>
          <a:xfrm>
            <a:off x="1323668" y="2575502"/>
            <a:ext cx="695325" cy="666750"/>
          </a:xfrm>
          <a:prstGeom prst="rect">
            <a:avLst/>
          </a:prstGeom>
        </p:spPr>
      </p:pic>
      <p:pic>
        <p:nvPicPr>
          <p:cNvPr id="14" name="图片 13">
            <a:extLst>
              <a:ext uri="{FF2B5EF4-FFF2-40B4-BE49-F238E27FC236}">
                <a16:creationId xmlns:a16="http://schemas.microsoft.com/office/drawing/2014/main" id="{B9D3696F-9311-4C14-80E1-D41F4B56F829}"/>
              </a:ext>
            </a:extLst>
          </p:cNvPr>
          <p:cNvPicPr>
            <a:picLocks noChangeAspect="1"/>
          </p:cNvPicPr>
          <p:nvPr/>
        </p:nvPicPr>
        <p:blipFill>
          <a:blip r:embed="rId5"/>
          <a:stretch>
            <a:fillRect/>
          </a:stretch>
        </p:blipFill>
        <p:spPr>
          <a:xfrm>
            <a:off x="3954704" y="3257360"/>
            <a:ext cx="3612566" cy="1745466"/>
          </a:xfrm>
          <a:prstGeom prst="rect">
            <a:avLst/>
          </a:prstGeom>
        </p:spPr>
      </p:pic>
      <p:pic>
        <p:nvPicPr>
          <p:cNvPr id="19" name="图片 18">
            <a:extLst>
              <a:ext uri="{FF2B5EF4-FFF2-40B4-BE49-F238E27FC236}">
                <a16:creationId xmlns:a16="http://schemas.microsoft.com/office/drawing/2014/main" id="{C1F027E9-778A-4B3A-ACDD-A97061A73213}"/>
              </a:ext>
            </a:extLst>
          </p:cNvPr>
          <p:cNvPicPr>
            <a:picLocks noChangeAspect="1"/>
          </p:cNvPicPr>
          <p:nvPr/>
        </p:nvPicPr>
        <p:blipFill>
          <a:blip r:embed="rId6"/>
          <a:stretch>
            <a:fillRect/>
          </a:stretch>
        </p:blipFill>
        <p:spPr>
          <a:xfrm>
            <a:off x="3964418" y="1011550"/>
            <a:ext cx="2595383" cy="1994192"/>
          </a:xfrm>
          <a:prstGeom prst="rect">
            <a:avLst/>
          </a:prstGeom>
        </p:spPr>
      </p:pic>
      <p:sp>
        <p:nvSpPr>
          <p:cNvPr id="6" name="椭圆 5">
            <a:extLst>
              <a:ext uri="{FF2B5EF4-FFF2-40B4-BE49-F238E27FC236}">
                <a16:creationId xmlns:a16="http://schemas.microsoft.com/office/drawing/2014/main" id="{92D5B844-CB8C-4054-B7BF-7E8FE130D408}"/>
              </a:ext>
            </a:extLst>
          </p:cNvPr>
          <p:cNvSpPr/>
          <p:nvPr/>
        </p:nvSpPr>
        <p:spPr>
          <a:xfrm>
            <a:off x="4373248" y="1435282"/>
            <a:ext cx="1473693" cy="790112"/>
          </a:xfrm>
          <a:prstGeom prst="ellipse">
            <a:avLst/>
          </a:prstGeom>
          <a:solidFill>
            <a:srgbClr val="00B0F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cxnSp>
        <p:nvCxnSpPr>
          <p:cNvPr id="29" name="连接符: 肘形 28">
            <a:extLst>
              <a:ext uri="{FF2B5EF4-FFF2-40B4-BE49-F238E27FC236}">
                <a16:creationId xmlns:a16="http://schemas.microsoft.com/office/drawing/2014/main" id="{518064A5-A65E-47D9-9AFF-933759DE4B92}"/>
              </a:ext>
            </a:extLst>
          </p:cNvPr>
          <p:cNvCxnSpPr>
            <a:cxnSpLocks/>
          </p:cNvCxnSpPr>
          <p:nvPr/>
        </p:nvCxnSpPr>
        <p:spPr>
          <a:xfrm>
            <a:off x="2211783" y="2899175"/>
            <a:ext cx="1703447" cy="943382"/>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直接箭头连接符 9">
            <a:extLst>
              <a:ext uri="{FF2B5EF4-FFF2-40B4-BE49-F238E27FC236}">
                <a16:creationId xmlns:a16="http://schemas.microsoft.com/office/drawing/2014/main" id="{DC5B5154-76CC-4230-ACB8-B95748EA720B}"/>
              </a:ext>
            </a:extLst>
          </p:cNvPr>
          <p:cNvCxnSpPr>
            <a:cxnSpLocks/>
          </p:cNvCxnSpPr>
          <p:nvPr/>
        </p:nvCxnSpPr>
        <p:spPr>
          <a:xfrm flipV="1">
            <a:off x="5809753" y="1498877"/>
            <a:ext cx="2836451" cy="33421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4" name="椭圆 33">
            <a:extLst>
              <a:ext uri="{FF2B5EF4-FFF2-40B4-BE49-F238E27FC236}">
                <a16:creationId xmlns:a16="http://schemas.microsoft.com/office/drawing/2014/main" id="{A83C0914-E80D-446B-80BC-1430CE0F8F34}"/>
              </a:ext>
            </a:extLst>
          </p:cNvPr>
          <p:cNvSpPr/>
          <p:nvPr/>
        </p:nvSpPr>
        <p:spPr>
          <a:xfrm>
            <a:off x="5033638" y="3792051"/>
            <a:ext cx="1473693" cy="790112"/>
          </a:xfrm>
          <a:prstGeom prst="ellipse">
            <a:avLst/>
          </a:prstGeom>
          <a:solidFill>
            <a:srgbClr val="00B0F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cxnSp>
        <p:nvCxnSpPr>
          <p:cNvPr id="35" name="直接箭头连接符 34">
            <a:extLst>
              <a:ext uri="{FF2B5EF4-FFF2-40B4-BE49-F238E27FC236}">
                <a16:creationId xmlns:a16="http://schemas.microsoft.com/office/drawing/2014/main" id="{16753AB9-42C3-41FC-947E-B21EAF239C97}"/>
              </a:ext>
            </a:extLst>
          </p:cNvPr>
          <p:cNvCxnSpPr>
            <a:cxnSpLocks/>
          </p:cNvCxnSpPr>
          <p:nvPr/>
        </p:nvCxnSpPr>
        <p:spPr>
          <a:xfrm flipV="1">
            <a:off x="6507331" y="1762953"/>
            <a:ext cx="2059620" cy="242415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pic>
        <p:nvPicPr>
          <p:cNvPr id="45" name="图片 44">
            <a:extLst>
              <a:ext uri="{FF2B5EF4-FFF2-40B4-BE49-F238E27FC236}">
                <a16:creationId xmlns:a16="http://schemas.microsoft.com/office/drawing/2014/main" id="{6986C33E-4BE5-4533-84A2-447F3250E48D}"/>
              </a:ext>
            </a:extLst>
          </p:cNvPr>
          <p:cNvPicPr>
            <a:picLocks noChangeAspect="1"/>
          </p:cNvPicPr>
          <p:nvPr/>
        </p:nvPicPr>
        <p:blipFill>
          <a:blip r:embed="rId7"/>
          <a:stretch>
            <a:fillRect/>
          </a:stretch>
        </p:blipFill>
        <p:spPr>
          <a:xfrm>
            <a:off x="8628942" y="3381030"/>
            <a:ext cx="2962482" cy="1471255"/>
          </a:xfrm>
          <a:prstGeom prst="rect">
            <a:avLst/>
          </a:prstGeom>
        </p:spPr>
      </p:pic>
      <p:sp>
        <p:nvSpPr>
          <p:cNvPr id="46" name="箭头: 上下 45">
            <a:extLst>
              <a:ext uri="{FF2B5EF4-FFF2-40B4-BE49-F238E27FC236}">
                <a16:creationId xmlns:a16="http://schemas.microsoft.com/office/drawing/2014/main" id="{64844F8C-F386-4342-B7B7-040C4832D94E}"/>
              </a:ext>
            </a:extLst>
          </p:cNvPr>
          <p:cNvSpPr/>
          <p:nvPr/>
        </p:nvSpPr>
        <p:spPr>
          <a:xfrm>
            <a:off x="9760637" y="2298515"/>
            <a:ext cx="349546" cy="97309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156891AF-D85A-40E4-A361-A747B2A52560}"/>
              </a:ext>
            </a:extLst>
          </p:cNvPr>
          <p:cNvSpPr txBox="1"/>
          <p:nvPr/>
        </p:nvSpPr>
        <p:spPr>
          <a:xfrm>
            <a:off x="10130686" y="2619632"/>
            <a:ext cx="1257816" cy="369332"/>
          </a:xfrm>
          <a:prstGeom prst="rect">
            <a:avLst/>
          </a:prstGeom>
          <a:noFill/>
        </p:spPr>
        <p:txBody>
          <a:bodyPr wrap="square" rtlCol="0">
            <a:spAutoFit/>
          </a:bodyPr>
          <a:lstStyle/>
          <a:p>
            <a:r>
              <a:rPr lang="zh-CN" altLang="en-US" b="1" dirty="0">
                <a:highlight>
                  <a:srgbClr val="FFFF00"/>
                </a:highlight>
              </a:rPr>
              <a:t>对比分析</a:t>
            </a:r>
          </a:p>
        </p:txBody>
      </p:sp>
      <p:sp>
        <p:nvSpPr>
          <p:cNvPr id="50" name="文本框 49">
            <a:extLst>
              <a:ext uri="{FF2B5EF4-FFF2-40B4-BE49-F238E27FC236}">
                <a16:creationId xmlns:a16="http://schemas.microsoft.com/office/drawing/2014/main" id="{F27FB703-DCF8-4AA6-B37D-56B93810FE74}"/>
              </a:ext>
            </a:extLst>
          </p:cNvPr>
          <p:cNvSpPr txBox="1"/>
          <p:nvPr/>
        </p:nvSpPr>
        <p:spPr>
          <a:xfrm>
            <a:off x="751553" y="780064"/>
            <a:ext cx="2068497" cy="276999"/>
          </a:xfrm>
          <a:prstGeom prst="rect">
            <a:avLst/>
          </a:prstGeom>
          <a:noFill/>
        </p:spPr>
        <p:txBody>
          <a:bodyPr wrap="square" rtlCol="0">
            <a:spAutoFit/>
          </a:bodyPr>
          <a:lstStyle/>
          <a:p>
            <a:r>
              <a:rPr lang="zh-CN" altLang="en-US" sz="1200" dirty="0">
                <a:highlight>
                  <a:srgbClr val="FFFF00"/>
                </a:highlight>
              </a:rPr>
              <a:t>实验样本集源于</a:t>
            </a:r>
            <a:r>
              <a:rPr lang="en-US" altLang="zh-CN" sz="1200" dirty="0" err="1">
                <a:highlight>
                  <a:srgbClr val="FFFF00"/>
                </a:highlight>
              </a:rPr>
              <a:t>VirusTotal</a:t>
            </a:r>
            <a:endParaRPr lang="zh-CN" altLang="en-US" sz="1200" dirty="0">
              <a:highlight>
                <a:srgbClr val="FFFF00"/>
              </a:highlight>
            </a:endParaRPr>
          </a:p>
        </p:txBody>
      </p:sp>
    </p:spTree>
    <p:extLst>
      <p:ext uri="{BB962C8B-B14F-4D97-AF65-F5344CB8AC3E}">
        <p14:creationId xmlns:p14="http://schemas.microsoft.com/office/powerpoint/2010/main" val="117068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7F129FB-F8B7-4E9F-9535-BA6522014884}"/>
              </a:ext>
            </a:extLst>
          </p:cNvPr>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反编译软件分析（</a:t>
            </a:r>
            <a:r>
              <a:rPr lang="en-US" altLang="zh-CN" sz="2400" dirty="0">
                <a:latin typeface="黑体" panose="02010609060101010101" pitchFamily="49" charset="-122"/>
                <a:ea typeface="黑体" panose="02010609060101010101" pitchFamily="49" charset="-122"/>
              </a:rPr>
              <a:t>IDA</a:t>
            </a:r>
            <a:r>
              <a:rPr lang="zh-CN" altLang="en-US" sz="2400" dirty="0">
                <a:latin typeface="黑体" panose="02010609060101010101" pitchFamily="49" charset="-122"/>
                <a:ea typeface="黑体" panose="02010609060101010101" pitchFamily="49" charset="-122"/>
              </a:rPr>
              <a:t>）</a:t>
            </a:r>
          </a:p>
        </p:txBody>
      </p:sp>
      <p:sp>
        <p:nvSpPr>
          <p:cNvPr id="8" name="矩形 7">
            <a:extLst>
              <a:ext uri="{FF2B5EF4-FFF2-40B4-BE49-F238E27FC236}">
                <a16:creationId xmlns:a16="http://schemas.microsoft.com/office/drawing/2014/main" id="{F165F752-E4E7-4825-A283-9A9521B9C9D9}"/>
              </a:ext>
            </a:extLst>
          </p:cNvPr>
          <p:cNvSpPr/>
          <p:nvPr/>
        </p:nvSpPr>
        <p:spPr>
          <a:xfrm>
            <a:off x="0" y="5356271"/>
            <a:ext cx="12192000" cy="15334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kern="100" dirty="0">
                <a:latin typeface="等线" panose="02010600030101010101" pitchFamily="2" charset="-122"/>
                <a:ea typeface="等线" panose="02010600030101010101" pitchFamily="2" charset="-122"/>
                <a:cs typeface="Times New Roman" panose="02020603050405020304" pitchFamily="18" charset="0"/>
              </a:rPr>
              <a:t>单纯利用</a:t>
            </a:r>
            <a:r>
              <a:rPr lang="en-US" altLang="zh-CN" kern="100" dirty="0">
                <a:latin typeface="等线" panose="02010600030101010101" pitchFamily="2" charset="-122"/>
                <a:ea typeface="等线" panose="02010600030101010101" pitchFamily="2" charset="-122"/>
                <a:cs typeface="Times New Roman" panose="02020603050405020304" pitchFamily="18" charset="0"/>
              </a:rPr>
              <a:t>ida</a:t>
            </a:r>
            <a:r>
              <a:rPr lang="zh-CN" altLang="en-US" kern="100" dirty="0">
                <a:latin typeface="等线" panose="02010600030101010101" pitchFamily="2" charset="-122"/>
                <a:ea typeface="等线" panose="02010600030101010101" pitchFamily="2" charset="-122"/>
                <a:cs typeface="Times New Roman" panose="02020603050405020304" pitchFamily="18" charset="0"/>
              </a:rPr>
              <a:t>生成的汇编语言特征可能不足以判断其攻击与先前攻击的相似度，于是利用</a:t>
            </a:r>
            <a:r>
              <a:rPr lang="en-US" altLang="zh-CN" kern="100" dirty="0">
                <a:latin typeface="等线" panose="02010600030101010101" pitchFamily="2" charset="-122"/>
                <a:ea typeface="等线" panose="02010600030101010101" pitchFamily="2" charset="-122"/>
                <a:cs typeface="Times New Roman" panose="02020603050405020304" pitchFamily="18" charset="0"/>
              </a:rPr>
              <a:t>ida</a:t>
            </a:r>
            <a:r>
              <a:rPr lang="zh-CN" altLang="en-US" kern="100" dirty="0">
                <a:latin typeface="等线" panose="02010600030101010101" pitchFamily="2" charset="-122"/>
                <a:ea typeface="等线" panose="02010600030101010101" pitchFamily="2" charset="-122"/>
                <a:cs typeface="Times New Roman" panose="02020603050405020304" pitchFamily="18" charset="0"/>
              </a:rPr>
              <a:t>的扩展插件可生成其汇编指令相对应的伪代码。现今问题是</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ida</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生成的伪代码是否和其本身汇编指令所表达的高级语言代码相匹配</a:t>
            </a:r>
            <a:r>
              <a:rPr lang="zh-CN" altLang="en-US" kern="100" dirty="0">
                <a:latin typeface="等线" panose="02010600030101010101" pitchFamily="2" charset="-122"/>
                <a:ea typeface="等线" panose="02010600030101010101" pitchFamily="2" charset="-122"/>
                <a:cs typeface="Times New Roman" panose="02020603050405020304" pitchFamily="18" charset="0"/>
              </a:rPr>
              <a:t>。如果出入不大，便可以利用其</a:t>
            </a:r>
            <a:r>
              <a:rPr lang="en-US" altLang="zh-CN" kern="100" dirty="0">
                <a:latin typeface="等线" panose="02010600030101010101" pitchFamily="2" charset="-122"/>
                <a:ea typeface="等线" panose="02010600030101010101" pitchFamily="2" charset="-122"/>
                <a:cs typeface="Times New Roman" panose="02020603050405020304" pitchFamily="18" charset="0"/>
              </a:rPr>
              <a:t>ida</a:t>
            </a:r>
            <a:r>
              <a:rPr lang="zh-CN" altLang="en-US" kern="100" dirty="0">
                <a:latin typeface="等线" panose="02010600030101010101" pitchFamily="2" charset="-122"/>
                <a:ea typeface="等线" panose="02010600030101010101" pitchFamily="2" charset="-122"/>
                <a:cs typeface="Times New Roman" panose="02020603050405020304" pitchFamily="18" charset="0"/>
              </a:rPr>
              <a:t>生成的伪代码，作为另一种提取特征的数据用于判断相似性。通过</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多分流的方式以汇编指令和伪代码</a:t>
            </a:r>
            <a:r>
              <a:rPr lang="zh-CN" altLang="en-US" kern="100" dirty="0">
                <a:latin typeface="等线" panose="02010600030101010101" pitchFamily="2" charset="-122"/>
                <a:ea typeface="等线" panose="02010600030101010101" pitchFamily="2" charset="-122"/>
                <a:cs typeface="Times New Roman" panose="02020603050405020304" pitchFamily="18" charset="0"/>
              </a:rPr>
              <a:t>来判断其两者攻击的相似性，进而分组、溯源。</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椭圆 3">
            <a:extLst>
              <a:ext uri="{FF2B5EF4-FFF2-40B4-BE49-F238E27FC236}">
                <a16:creationId xmlns:a16="http://schemas.microsoft.com/office/drawing/2014/main" id="{7EC172D4-EBF2-4A33-B5C0-9D91C5BB04D0}"/>
              </a:ext>
            </a:extLst>
          </p:cNvPr>
          <p:cNvSpPr/>
          <p:nvPr/>
        </p:nvSpPr>
        <p:spPr>
          <a:xfrm>
            <a:off x="4296792" y="1677880"/>
            <a:ext cx="1473693" cy="790112"/>
          </a:xfrm>
          <a:prstGeom prst="ellipse">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EFB33140-BF3A-4AB0-8DE4-83765EB3510D}"/>
              </a:ext>
            </a:extLst>
          </p:cNvPr>
          <p:cNvPicPr>
            <a:picLocks noChangeAspect="1"/>
          </p:cNvPicPr>
          <p:nvPr/>
        </p:nvPicPr>
        <p:blipFill>
          <a:blip r:embed="rId2"/>
          <a:stretch>
            <a:fillRect/>
          </a:stretch>
        </p:blipFill>
        <p:spPr>
          <a:xfrm>
            <a:off x="649087" y="710472"/>
            <a:ext cx="3333099" cy="4529784"/>
          </a:xfrm>
          <a:prstGeom prst="rect">
            <a:avLst/>
          </a:prstGeom>
        </p:spPr>
      </p:pic>
      <p:pic>
        <p:nvPicPr>
          <p:cNvPr id="11" name="图片 10">
            <a:extLst>
              <a:ext uri="{FF2B5EF4-FFF2-40B4-BE49-F238E27FC236}">
                <a16:creationId xmlns:a16="http://schemas.microsoft.com/office/drawing/2014/main" id="{A65C99F2-11B2-40E2-9282-AC529EBBE162}"/>
              </a:ext>
            </a:extLst>
          </p:cNvPr>
          <p:cNvPicPr>
            <a:picLocks noChangeAspect="1"/>
          </p:cNvPicPr>
          <p:nvPr/>
        </p:nvPicPr>
        <p:blipFill>
          <a:blip r:embed="rId3"/>
          <a:stretch>
            <a:fillRect/>
          </a:stretch>
        </p:blipFill>
        <p:spPr>
          <a:xfrm>
            <a:off x="5498920" y="1170417"/>
            <a:ext cx="5499499" cy="1654113"/>
          </a:xfrm>
          <a:prstGeom prst="rect">
            <a:avLst/>
          </a:prstGeom>
        </p:spPr>
      </p:pic>
      <p:sp>
        <p:nvSpPr>
          <p:cNvPr id="13" name="箭头: 右 12">
            <a:extLst>
              <a:ext uri="{FF2B5EF4-FFF2-40B4-BE49-F238E27FC236}">
                <a16:creationId xmlns:a16="http://schemas.microsoft.com/office/drawing/2014/main" id="{F2E35ADE-7540-4BE9-87C0-2ECA5CD6EA36}"/>
              </a:ext>
            </a:extLst>
          </p:cNvPr>
          <p:cNvSpPr/>
          <p:nvPr/>
        </p:nvSpPr>
        <p:spPr>
          <a:xfrm>
            <a:off x="4177495" y="1864006"/>
            <a:ext cx="1208044" cy="3074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310FF465-2FC4-4782-A519-F145A0A7A68C}"/>
              </a:ext>
            </a:extLst>
          </p:cNvPr>
          <p:cNvSpPr txBox="1"/>
          <p:nvPr/>
        </p:nvSpPr>
        <p:spPr>
          <a:xfrm>
            <a:off x="4240320" y="1404236"/>
            <a:ext cx="1127464" cy="461665"/>
          </a:xfrm>
          <a:prstGeom prst="rect">
            <a:avLst/>
          </a:prstGeom>
          <a:noFill/>
        </p:spPr>
        <p:txBody>
          <a:bodyPr wrap="square" rtlCol="0">
            <a:spAutoFit/>
          </a:bodyPr>
          <a:lstStyle/>
          <a:p>
            <a:r>
              <a:rPr lang="zh-CN" altLang="en-US" sz="1200" dirty="0"/>
              <a:t>利用</a:t>
            </a:r>
            <a:r>
              <a:rPr lang="en-US" altLang="zh-CN" sz="1200" dirty="0"/>
              <a:t>IDA</a:t>
            </a:r>
            <a:r>
              <a:rPr lang="zh-CN" altLang="en-US" sz="1200" dirty="0"/>
              <a:t>插件生成伪代码</a:t>
            </a:r>
          </a:p>
        </p:txBody>
      </p:sp>
      <p:sp>
        <p:nvSpPr>
          <p:cNvPr id="21" name="矩形: 圆角 20">
            <a:extLst>
              <a:ext uri="{FF2B5EF4-FFF2-40B4-BE49-F238E27FC236}">
                <a16:creationId xmlns:a16="http://schemas.microsoft.com/office/drawing/2014/main" id="{A56984B5-2523-470B-8201-94868149525B}"/>
              </a:ext>
            </a:extLst>
          </p:cNvPr>
          <p:cNvSpPr/>
          <p:nvPr/>
        </p:nvSpPr>
        <p:spPr>
          <a:xfrm>
            <a:off x="5033638" y="3886318"/>
            <a:ext cx="3528291" cy="912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dirty="0"/>
              <a:t>汇编指令分析人为生成高级语言</a:t>
            </a:r>
          </a:p>
          <a:p>
            <a:pPr algn="ctr"/>
            <a:endParaRPr lang="zh-CN" altLang="en-US" dirty="0"/>
          </a:p>
        </p:txBody>
      </p:sp>
      <p:sp>
        <p:nvSpPr>
          <p:cNvPr id="22" name="箭头: 上下 21">
            <a:extLst>
              <a:ext uri="{FF2B5EF4-FFF2-40B4-BE49-F238E27FC236}">
                <a16:creationId xmlns:a16="http://schemas.microsoft.com/office/drawing/2014/main" id="{6748952C-E910-4EEF-86D0-88D80AFCBFFC}"/>
              </a:ext>
            </a:extLst>
          </p:cNvPr>
          <p:cNvSpPr/>
          <p:nvPr/>
        </p:nvSpPr>
        <p:spPr>
          <a:xfrm>
            <a:off x="6548848" y="2824530"/>
            <a:ext cx="332509" cy="99779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9F72FDFE-0616-4E3A-94DA-0885B765F904}"/>
              </a:ext>
            </a:extLst>
          </p:cNvPr>
          <p:cNvSpPr txBox="1"/>
          <p:nvPr/>
        </p:nvSpPr>
        <p:spPr>
          <a:xfrm>
            <a:off x="6910196" y="3146050"/>
            <a:ext cx="1159606" cy="369332"/>
          </a:xfrm>
          <a:prstGeom prst="rect">
            <a:avLst/>
          </a:prstGeom>
          <a:noFill/>
        </p:spPr>
        <p:txBody>
          <a:bodyPr wrap="square" rtlCol="0">
            <a:spAutoFit/>
          </a:bodyPr>
          <a:lstStyle/>
          <a:p>
            <a:r>
              <a:rPr lang="zh-CN" altLang="en-US" dirty="0">
                <a:highlight>
                  <a:srgbClr val="FFFF00"/>
                </a:highlight>
              </a:rPr>
              <a:t>对比分析</a:t>
            </a:r>
          </a:p>
        </p:txBody>
      </p:sp>
      <p:cxnSp>
        <p:nvCxnSpPr>
          <p:cNvPr id="25" name="连接符: 肘形 24">
            <a:extLst>
              <a:ext uri="{FF2B5EF4-FFF2-40B4-BE49-F238E27FC236}">
                <a16:creationId xmlns:a16="http://schemas.microsoft.com/office/drawing/2014/main" id="{AEDF3615-E132-4331-B2CD-DF157F2CA46A}"/>
              </a:ext>
            </a:extLst>
          </p:cNvPr>
          <p:cNvCxnSpPr>
            <a:cxnSpLocks/>
            <a:stCxn id="23" idx="3"/>
          </p:cNvCxnSpPr>
          <p:nvPr/>
        </p:nvCxnSpPr>
        <p:spPr>
          <a:xfrm>
            <a:off x="8069802" y="3330716"/>
            <a:ext cx="1694255" cy="57545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连接符: 肘形 26">
            <a:extLst>
              <a:ext uri="{FF2B5EF4-FFF2-40B4-BE49-F238E27FC236}">
                <a16:creationId xmlns:a16="http://schemas.microsoft.com/office/drawing/2014/main" id="{49DED0B4-2D7E-43DC-886A-B91A1496A1D5}"/>
              </a:ext>
            </a:extLst>
          </p:cNvPr>
          <p:cNvCxnSpPr>
            <a:cxnSpLocks/>
            <a:stCxn id="23" idx="3"/>
          </p:cNvCxnSpPr>
          <p:nvPr/>
        </p:nvCxnSpPr>
        <p:spPr>
          <a:xfrm flipV="1">
            <a:off x="8069802" y="2670540"/>
            <a:ext cx="1694255" cy="66017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37" name="文本框 36">
            <a:extLst>
              <a:ext uri="{FF2B5EF4-FFF2-40B4-BE49-F238E27FC236}">
                <a16:creationId xmlns:a16="http://schemas.microsoft.com/office/drawing/2014/main" id="{F7D0FB73-09AC-4786-9060-34638E828E1B}"/>
              </a:ext>
            </a:extLst>
          </p:cNvPr>
          <p:cNvSpPr txBox="1"/>
          <p:nvPr/>
        </p:nvSpPr>
        <p:spPr>
          <a:xfrm>
            <a:off x="9770208" y="2467992"/>
            <a:ext cx="1845392" cy="369332"/>
          </a:xfrm>
          <a:prstGeom prst="rect">
            <a:avLst/>
          </a:prstGeom>
          <a:noFill/>
        </p:spPr>
        <p:txBody>
          <a:bodyPr wrap="square" rtlCol="0">
            <a:spAutoFit/>
          </a:bodyPr>
          <a:lstStyle/>
          <a:p>
            <a:r>
              <a:rPr lang="zh-CN" altLang="en-US" dirty="0"/>
              <a:t>提取伪代码特征</a:t>
            </a:r>
          </a:p>
        </p:txBody>
      </p:sp>
      <p:sp>
        <p:nvSpPr>
          <p:cNvPr id="38" name="文本框 37">
            <a:extLst>
              <a:ext uri="{FF2B5EF4-FFF2-40B4-BE49-F238E27FC236}">
                <a16:creationId xmlns:a16="http://schemas.microsoft.com/office/drawing/2014/main" id="{E0EFF049-08E3-4275-822B-C7D3DEC7161B}"/>
              </a:ext>
            </a:extLst>
          </p:cNvPr>
          <p:cNvSpPr txBox="1"/>
          <p:nvPr/>
        </p:nvSpPr>
        <p:spPr>
          <a:xfrm>
            <a:off x="9834064" y="3701652"/>
            <a:ext cx="1482570" cy="369332"/>
          </a:xfrm>
          <a:prstGeom prst="rect">
            <a:avLst/>
          </a:prstGeom>
          <a:noFill/>
        </p:spPr>
        <p:txBody>
          <a:bodyPr wrap="square" rtlCol="0">
            <a:spAutoFit/>
          </a:bodyPr>
          <a:lstStyle/>
          <a:p>
            <a:r>
              <a:rPr lang="zh-CN" altLang="en-US" dirty="0"/>
              <a:t>舍弃</a:t>
            </a:r>
          </a:p>
        </p:txBody>
      </p:sp>
      <p:sp>
        <p:nvSpPr>
          <p:cNvPr id="39" name="文本框 38">
            <a:extLst>
              <a:ext uri="{FF2B5EF4-FFF2-40B4-BE49-F238E27FC236}">
                <a16:creationId xmlns:a16="http://schemas.microsoft.com/office/drawing/2014/main" id="{87D460DB-68FB-450E-A509-A1D12B9AC00A}"/>
              </a:ext>
            </a:extLst>
          </p:cNvPr>
          <p:cNvSpPr txBox="1"/>
          <p:nvPr/>
        </p:nvSpPr>
        <p:spPr>
          <a:xfrm>
            <a:off x="9153027" y="2306169"/>
            <a:ext cx="390617" cy="369332"/>
          </a:xfrm>
          <a:prstGeom prst="rect">
            <a:avLst/>
          </a:prstGeom>
          <a:noFill/>
        </p:spPr>
        <p:txBody>
          <a:bodyPr wrap="square" rtlCol="0">
            <a:spAutoFit/>
          </a:bodyPr>
          <a:lstStyle/>
          <a:p>
            <a:r>
              <a:rPr lang="en-US" altLang="zh-CN" b="1" dirty="0">
                <a:highlight>
                  <a:srgbClr val="FFFF00"/>
                </a:highlight>
              </a:rPr>
              <a:t>Y</a:t>
            </a:r>
            <a:endParaRPr lang="zh-CN" altLang="en-US" b="1" dirty="0">
              <a:highlight>
                <a:srgbClr val="FFFF00"/>
              </a:highlight>
            </a:endParaRPr>
          </a:p>
        </p:txBody>
      </p:sp>
      <p:sp>
        <p:nvSpPr>
          <p:cNvPr id="48" name="文本框 47">
            <a:extLst>
              <a:ext uri="{FF2B5EF4-FFF2-40B4-BE49-F238E27FC236}">
                <a16:creationId xmlns:a16="http://schemas.microsoft.com/office/drawing/2014/main" id="{C01C54B9-8652-4BFF-9AE0-F1450A19D629}"/>
              </a:ext>
            </a:extLst>
          </p:cNvPr>
          <p:cNvSpPr txBox="1"/>
          <p:nvPr/>
        </p:nvSpPr>
        <p:spPr>
          <a:xfrm>
            <a:off x="9172961" y="3545490"/>
            <a:ext cx="370643" cy="369332"/>
          </a:xfrm>
          <a:prstGeom prst="rect">
            <a:avLst/>
          </a:prstGeom>
          <a:noFill/>
        </p:spPr>
        <p:txBody>
          <a:bodyPr wrap="square">
            <a:spAutoFit/>
          </a:bodyPr>
          <a:lstStyle/>
          <a:p>
            <a:r>
              <a:rPr lang="en-US" altLang="zh-CN" b="1" dirty="0">
                <a:highlight>
                  <a:srgbClr val="FFFF00"/>
                </a:highlight>
              </a:rPr>
              <a:t>N</a:t>
            </a:r>
            <a:endParaRPr lang="zh-CN" altLang="en-US" b="1" dirty="0">
              <a:highlight>
                <a:srgbClr val="FFFF00"/>
              </a:highlight>
            </a:endParaRPr>
          </a:p>
        </p:txBody>
      </p:sp>
    </p:spTree>
    <p:extLst>
      <p:ext uri="{BB962C8B-B14F-4D97-AF65-F5344CB8AC3E}">
        <p14:creationId xmlns:p14="http://schemas.microsoft.com/office/powerpoint/2010/main" val="3211588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ATT</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CK</a:t>
            </a:r>
            <a:endParaRPr lang="zh-CN" altLang="en-US" sz="2400" dirty="0">
              <a:latin typeface="黑体" panose="02010609060101010101" pitchFamily="49" charset="-122"/>
              <a:ea typeface="黑体" panose="02010609060101010101" pitchFamily="49" charset="-122"/>
            </a:endParaRPr>
          </a:p>
        </p:txBody>
      </p:sp>
      <p:sp>
        <p:nvSpPr>
          <p:cNvPr id="8" name="矩形 7"/>
          <p:cNvSpPr/>
          <p:nvPr/>
        </p:nvSpPr>
        <p:spPr>
          <a:xfrm>
            <a:off x="0" y="5348605"/>
            <a:ext cx="12192000" cy="15411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中我们所使用到的内容主要分两大类：</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首先所使用到的技术包括初始访问，执行等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攻击全流程中的</a:t>
            </a:r>
            <a:r>
              <a:rPr lang="en-US" altLang="zh-CN" sz="1800" b="1"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12</a:t>
            </a:r>
            <a:r>
              <a:rPr lang="zh-CN" altLang="en-US" sz="1800" b="1"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种技术</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攻击的全部流程中可能会包括这</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种技术中的全部技术或者部分技术。</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通过对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中所涉及到的</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70</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余个团体</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以及他们的攻击的重点与方法进行</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总结和分类</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，以便对所获得的攻击样本进行</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分析归类</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操作。</a:t>
            </a:r>
          </a:p>
        </p:txBody>
      </p:sp>
      <p:pic>
        <p:nvPicPr>
          <p:cNvPr id="3" name="图片 2"/>
          <p:cNvPicPr>
            <a:picLocks noChangeAspect="1"/>
          </p:cNvPicPr>
          <p:nvPr/>
        </p:nvPicPr>
        <p:blipFill>
          <a:blip r:embed="rId2"/>
          <a:stretch>
            <a:fillRect/>
          </a:stretch>
        </p:blipFill>
        <p:spPr>
          <a:xfrm>
            <a:off x="636362" y="1881542"/>
            <a:ext cx="9248825" cy="387460"/>
          </a:xfrm>
          <a:prstGeom prst="rect">
            <a:avLst/>
          </a:prstGeom>
        </p:spPr>
      </p:pic>
      <p:pic>
        <p:nvPicPr>
          <p:cNvPr id="4" name="图片 3"/>
          <p:cNvPicPr>
            <a:picLocks noChangeAspect="1"/>
          </p:cNvPicPr>
          <p:nvPr/>
        </p:nvPicPr>
        <p:blipFill>
          <a:blip r:embed="rId3"/>
          <a:stretch>
            <a:fillRect/>
          </a:stretch>
        </p:blipFill>
        <p:spPr>
          <a:xfrm>
            <a:off x="9979455" y="1881542"/>
            <a:ext cx="1521246" cy="421147"/>
          </a:xfrm>
          <a:prstGeom prst="rect">
            <a:avLst/>
          </a:prstGeom>
        </p:spPr>
      </p:pic>
      <p:pic>
        <p:nvPicPr>
          <p:cNvPr id="9" name="图片 8"/>
          <p:cNvPicPr>
            <a:picLocks noChangeAspect="1"/>
          </p:cNvPicPr>
          <p:nvPr/>
        </p:nvPicPr>
        <p:blipFill>
          <a:blip r:embed="rId4"/>
          <a:stretch>
            <a:fillRect/>
          </a:stretch>
        </p:blipFill>
        <p:spPr>
          <a:xfrm>
            <a:off x="4462321" y="819796"/>
            <a:ext cx="3266722" cy="294005"/>
          </a:xfrm>
          <a:prstGeom prst="rect">
            <a:avLst/>
          </a:prstGeom>
        </p:spPr>
      </p:pic>
      <p:sp>
        <p:nvSpPr>
          <p:cNvPr id="10" name="下箭头 9"/>
          <p:cNvSpPr/>
          <p:nvPr/>
        </p:nvSpPr>
        <p:spPr>
          <a:xfrm>
            <a:off x="5963919" y="1253002"/>
            <a:ext cx="263525" cy="294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5"/>
          <a:stretch>
            <a:fillRect/>
          </a:stretch>
        </p:blipFill>
        <p:spPr>
          <a:xfrm>
            <a:off x="2536521" y="2821207"/>
            <a:ext cx="1120140" cy="1661160"/>
          </a:xfrm>
          <a:prstGeom prst="rect">
            <a:avLst/>
          </a:prstGeom>
        </p:spPr>
      </p:pic>
      <p:pic>
        <p:nvPicPr>
          <p:cNvPr id="12" name="图片 11"/>
          <p:cNvPicPr>
            <a:picLocks noChangeAspect="1"/>
          </p:cNvPicPr>
          <p:nvPr/>
        </p:nvPicPr>
        <p:blipFill>
          <a:blip r:embed="rId6"/>
          <a:stretch>
            <a:fillRect/>
          </a:stretch>
        </p:blipFill>
        <p:spPr>
          <a:xfrm>
            <a:off x="543419" y="3097788"/>
            <a:ext cx="981133" cy="772188"/>
          </a:xfrm>
          <a:prstGeom prst="rect">
            <a:avLst/>
          </a:prstGeom>
        </p:spPr>
      </p:pic>
      <p:cxnSp>
        <p:nvCxnSpPr>
          <p:cNvPr id="13" name="直接箭头连接符 12"/>
          <p:cNvCxnSpPr>
            <a:cxnSpLocks/>
          </p:cNvCxnSpPr>
          <p:nvPr/>
        </p:nvCxnSpPr>
        <p:spPr>
          <a:xfrm>
            <a:off x="1574414" y="3459271"/>
            <a:ext cx="962107"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pic>
        <p:nvPicPr>
          <p:cNvPr id="14" name="图片 13"/>
          <p:cNvPicPr>
            <a:picLocks noChangeAspect="1"/>
          </p:cNvPicPr>
          <p:nvPr/>
        </p:nvPicPr>
        <p:blipFill>
          <a:blip r:embed="rId7"/>
          <a:stretch>
            <a:fillRect/>
          </a:stretch>
        </p:blipFill>
        <p:spPr>
          <a:xfrm>
            <a:off x="4786643" y="2793561"/>
            <a:ext cx="7089675" cy="222152"/>
          </a:xfrm>
          <a:prstGeom prst="rect">
            <a:avLst/>
          </a:prstGeom>
        </p:spPr>
      </p:pic>
      <p:cxnSp>
        <p:nvCxnSpPr>
          <p:cNvPr id="15" name="曲线连接符 14"/>
          <p:cNvCxnSpPr>
            <a:cxnSpLocks/>
            <a:endCxn id="14" idx="1"/>
          </p:cNvCxnSpPr>
          <p:nvPr/>
        </p:nvCxnSpPr>
        <p:spPr>
          <a:xfrm flipV="1">
            <a:off x="3646819" y="2904637"/>
            <a:ext cx="1139824" cy="408990"/>
          </a:xfrm>
          <a:prstGeom prst="curvedConnector3">
            <a:avLst>
              <a:gd name="adj1" fmla="val 50000"/>
            </a:avLst>
          </a:prstGeom>
          <a:ln>
            <a:tailEnd type="arrow" w="med" len="med"/>
          </a:ln>
        </p:spPr>
        <p:style>
          <a:lnRef idx="3">
            <a:schemeClr val="accent1"/>
          </a:lnRef>
          <a:fillRef idx="0">
            <a:schemeClr val="accent1"/>
          </a:fillRef>
          <a:effectRef idx="2">
            <a:schemeClr val="accent1"/>
          </a:effectRef>
          <a:fontRef idx="minor">
            <a:schemeClr val="tx1"/>
          </a:fontRef>
        </p:style>
      </p:cxnSp>
      <p:pic>
        <p:nvPicPr>
          <p:cNvPr id="22" name="图片 21"/>
          <p:cNvPicPr>
            <a:picLocks noChangeAspect="1"/>
          </p:cNvPicPr>
          <p:nvPr/>
        </p:nvPicPr>
        <p:blipFill>
          <a:blip r:embed="rId8"/>
          <a:stretch>
            <a:fillRect/>
          </a:stretch>
        </p:blipFill>
        <p:spPr>
          <a:xfrm>
            <a:off x="4550814" y="4237979"/>
            <a:ext cx="7188662" cy="535842"/>
          </a:xfrm>
          <a:prstGeom prst="rect">
            <a:avLst/>
          </a:prstGeom>
        </p:spPr>
      </p:pic>
      <p:sp>
        <p:nvSpPr>
          <p:cNvPr id="25" name="下箭头 24"/>
          <p:cNvSpPr/>
          <p:nvPr/>
        </p:nvSpPr>
        <p:spPr>
          <a:xfrm>
            <a:off x="8145145" y="3494722"/>
            <a:ext cx="273685" cy="3854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7F129FB-F8B7-4E9F-9535-BA6522014884}"/>
              </a:ext>
            </a:extLst>
          </p:cNvPr>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APT</a:t>
            </a:r>
            <a:r>
              <a:rPr lang="zh-CN" altLang="en-US" sz="2400" dirty="0">
                <a:latin typeface="黑体" panose="02010609060101010101" pitchFamily="49" charset="-122"/>
                <a:ea typeface="黑体" panose="02010609060101010101" pitchFamily="49" charset="-122"/>
              </a:rPr>
              <a:t>溯源过程与目的</a:t>
            </a:r>
          </a:p>
        </p:txBody>
      </p:sp>
      <p:pic>
        <p:nvPicPr>
          <p:cNvPr id="6" name="图片 5" descr="在这里插入图片描述">
            <a:extLst>
              <a:ext uri="{FF2B5EF4-FFF2-40B4-BE49-F238E27FC236}">
                <a16:creationId xmlns:a16="http://schemas.microsoft.com/office/drawing/2014/main" id="{097A1401-316A-43DA-BE47-DD714F654EB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35007" y="832238"/>
            <a:ext cx="5521985" cy="4409311"/>
          </a:xfrm>
          <a:prstGeom prst="rect">
            <a:avLst/>
          </a:prstGeom>
          <a:noFill/>
          <a:ln>
            <a:noFill/>
          </a:ln>
        </p:spPr>
      </p:pic>
      <p:sp>
        <p:nvSpPr>
          <p:cNvPr id="8" name="矩形 7">
            <a:extLst>
              <a:ext uri="{FF2B5EF4-FFF2-40B4-BE49-F238E27FC236}">
                <a16:creationId xmlns:a16="http://schemas.microsoft.com/office/drawing/2014/main" id="{F165F752-E4E7-4825-A283-9A9521B9C9D9}"/>
              </a:ext>
            </a:extLst>
          </p:cNvPr>
          <p:cNvSpPr/>
          <p:nvPr/>
        </p:nvSpPr>
        <p:spPr>
          <a:xfrm>
            <a:off x="0" y="5479329"/>
            <a:ext cx="12192000" cy="141042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buSzPts val="1000"/>
              <a:buFont typeface="+mj-lt"/>
              <a:buAutoNum type="arabicPeriod"/>
              <a:tabLst>
                <a:tab pos="228600" algn="l"/>
              </a:tabLst>
            </a:pP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1A2E688B-8DAF-4A0D-AD2C-23B13AD93B95}"/>
              </a:ext>
            </a:extLst>
          </p:cNvPr>
          <p:cNvSpPr txBox="1"/>
          <p:nvPr/>
        </p:nvSpPr>
        <p:spPr>
          <a:xfrm>
            <a:off x="6686842" y="5704693"/>
            <a:ext cx="3993401" cy="923330"/>
          </a:xfrm>
          <a:prstGeom prst="rect">
            <a:avLst/>
          </a:prstGeom>
          <a:noFill/>
        </p:spPr>
        <p:txBody>
          <a:bodyPr wrap="none" rtlCol="0">
            <a:spAutoFit/>
          </a:bodyPr>
          <a:lstStyle/>
          <a:p>
            <a:pPr marL="342900" lvl="0" indent="-342900" algn="just">
              <a:buSzPts val="1000"/>
              <a:buFont typeface="Symbol" panose="05050102010706020507" pitchFamily="18" charset="2"/>
              <a:buChar char=""/>
              <a:tabLst>
                <a:tab pos="457200" algn="l"/>
              </a:tabLst>
            </a:pP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样本使用了哪些攻击技术？</a:t>
            </a:r>
          </a:p>
          <a:p>
            <a:pPr marL="342900" lvl="0" indent="-342900" algn="just">
              <a:buSzPts val="1000"/>
              <a:buFont typeface="Symbol" panose="05050102010706020507" pitchFamily="18" charset="2"/>
              <a:buChar char=""/>
              <a:tabLst>
                <a:tab pos="457200" algn="l"/>
              </a:tabLst>
            </a:pP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攻击过程中使用了那些攻击工具？</a:t>
            </a:r>
          </a:p>
          <a:p>
            <a:pPr marL="342900" lvl="0" indent="-342900" algn="just">
              <a:buSzPts val="1000"/>
              <a:buFont typeface="Symbol" panose="05050102010706020507" pitchFamily="18" charset="2"/>
              <a:buChar char=""/>
              <a:tabLst>
                <a:tab pos="457200" algn="l"/>
              </a:tabLst>
            </a:pP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整个攻击过程路径是怎样的？</a:t>
            </a:r>
          </a:p>
        </p:txBody>
      </p:sp>
      <p:sp>
        <p:nvSpPr>
          <p:cNvPr id="14" name="文本框 13">
            <a:extLst>
              <a:ext uri="{FF2B5EF4-FFF2-40B4-BE49-F238E27FC236}">
                <a16:creationId xmlns:a16="http://schemas.microsoft.com/office/drawing/2014/main" id="{BACA1AD7-265D-4744-A99C-D064AB94A8AC}"/>
              </a:ext>
            </a:extLst>
          </p:cNvPr>
          <p:cNvSpPr txBox="1"/>
          <p:nvPr/>
        </p:nvSpPr>
        <p:spPr>
          <a:xfrm>
            <a:off x="726601" y="5566194"/>
            <a:ext cx="2608406" cy="1200329"/>
          </a:xfrm>
          <a:prstGeom prst="rect">
            <a:avLst/>
          </a:prstGeom>
          <a:noFill/>
        </p:spPr>
        <p:txBody>
          <a:bodyPr wrap="none" rtlCol="0">
            <a:spAutoFit/>
          </a:bodyPr>
          <a:lstStyle/>
          <a:p>
            <a:pPr marL="342900" lvl="0" indent="-342900" algn="just">
              <a:buSzPts val="1000"/>
              <a:buFont typeface="Symbol" panose="05050102010706020507" pitchFamily="18" charset="2"/>
              <a:buChar char=""/>
              <a:tabLst>
                <a:tab pos="457200" algn="l"/>
              </a:tabLst>
            </a:pP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谁发动的攻击？</a:t>
            </a:r>
          </a:p>
          <a:p>
            <a:pPr marL="342900" lvl="0" indent="-342900" algn="just">
              <a:buSzPts val="1000"/>
              <a:buFont typeface="Symbol" panose="05050102010706020507" pitchFamily="18" charset="2"/>
              <a:buChar char=""/>
              <a:tabLst>
                <a:tab pos="457200" algn="l"/>
              </a:tabLst>
            </a:pP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攻击背景是什么？</a:t>
            </a:r>
          </a:p>
          <a:p>
            <a:pPr marL="342900" lvl="0" indent="-342900" algn="just">
              <a:buSzPts val="1000"/>
              <a:buFont typeface="Symbol" panose="05050102010706020507" pitchFamily="18" charset="2"/>
              <a:buChar char=""/>
              <a:tabLst>
                <a:tab pos="457200" algn="l"/>
              </a:tabLst>
            </a:pP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攻击的意图是什么？</a:t>
            </a:r>
          </a:p>
          <a:p>
            <a:pPr marL="342900" lvl="0" indent="-342900" algn="just">
              <a:buSzPts val="1000"/>
              <a:buFont typeface="Symbol" panose="05050102010706020507" pitchFamily="18" charset="2"/>
              <a:buChar char=""/>
              <a:tabLst>
                <a:tab pos="457200" algn="l"/>
              </a:tabLst>
            </a:pP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谁编写的样本？</a:t>
            </a:r>
          </a:p>
        </p:txBody>
      </p:sp>
    </p:spTree>
    <p:extLst>
      <p:ext uri="{BB962C8B-B14F-4D97-AF65-F5344CB8AC3E}">
        <p14:creationId xmlns:p14="http://schemas.microsoft.com/office/powerpoint/2010/main" val="266449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7F129FB-F8B7-4E9F-9535-BA6522014884}"/>
              </a:ext>
            </a:extLst>
          </p:cNvPr>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APT</a:t>
            </a:r>
            <a:r>
              <a:rPr lang="zh-CN" altLang="en-US" sz="2400" dirty="0">
                <a:latin typeface="黑体" panose="02010609060101010101" pitchFamily="49" charset="-122"/>
                <a:ea typeface="黑体" panose="02010609060101010101" pitchFamily="49" charset="-122"/>
              </a:rPr>
              <a:t>攻击活动流程</a:t>
            </a:r>
          </a:p>
        </p:txBody>
      </p:sp>
      <p:sp>
        <p:nvSpPr>
          <p:cNvPr id="8" name="矩形 7">
            <a:extLst>
              <a:ext uri="{FF2B5EF4-FFF2-40B4-BE49-F238E27FC236}">
                <a16:creationId xmlns:a16="http://schemas.microsoft.com/office/drawing/2014/main" id="{F165F752-E4E7-4825-A283-9A9521B9C9D9}"/>
              </a:ext>
            </a:extLst>
          </p:cNvPr>
          <p:cNvSpPr/>
          <p:nvPr/>
        </p:nvSpPr>
        <p:spPr>
          <a:xfrm>
            <a:off x="0" y="5120639"/>
            <a:ext cx="12192000" cy="17691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buSzPts val="1000"/>
              <a:buFont typeface="+mj-lt"/>
              <a:buAutoNum type="arabicPeriod"/>
              <a:tabLst>
                <a:tab pos="228600" algn="l"/>
              </a:tabLst>
            </a:pPr>
            <a:r>
              <a:rPr lang="en-US" altLang="zh-CN" sz="1400" b="1"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Reconnaissance</a:t>
            </a:r>
            <a:r>
              <a:rPr lang="zh-CN" altLang="zh-CN" sz="1400" b="1"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侦查，充分的社会工程学了解目标。</a:t>
            </a:r>
          </a:p>
          <a:p>
            <a:pPr marL="342900" lvl="0" indent="-342900" algn="just">
              <a:buSzPts val="1000"/>
              <a:buFont typeface="+mj-lt"/>
              <a:buAutoNum type="arabicPeriod"/>
              <a:tabLst>
                <a:tab pos="228600" algn="l"/>
              </a:tabLst>
            </a:pPr>
            <a:r>
              <a:rPr lang="en-US"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Weaponization</a:t>
            </a:r>
            <a:r>
              <a:rPr lang="zh-CN"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定向攻击工具的制作。常见的工具交付形态是带有恶意代码的</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pdf</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文件或</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office</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文件。</a:t>
            </a:r>
          </a:p>
          <a:p>
            <a:pPr marL="342900" lvl="0" indent="-342900" algn="just">
              <a:buSzPts val="1000"/>
              <a:buFont typeface="+mj-lt"/>
              <a:buAutoNum type="arabicPeriod"/>
              <a:tabLst>
                <a:tab pos="228600" algn="l"/>
              </a:tabLst>
            </a:pPr>
            <a:r>
              <a:rPr lang="en-US"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Delivery</a:t>
            </a:r>
            <a:r>
              <a:rPr lang="zh-CN"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把攻击工具输送到目标系统上。</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攻击者最常用这三种来传送攻击工具，包括邮件附件、网站（挂马）、</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USB</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等移动存储。</a:t>
            </a:r>
          </a:p>
          <a:p>
            <a:pPr marL="342900" lvl="0" indent="-342900" algn="just">
              <a:buSzPts val="1000"/>
              <a:buFont typeface="+mj-lt"/>
              <a:buAutoNum type="arabicPeriod"/>
              <a:tabLst>
                <a:tab pos="228600" algn="l"/>
              </a:tabLst>
            </a:pPr>
            <a:r>
              <a:rPr lang="en-US"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Exploitation</a:t>
            </a:r>
            <a:r>
              <a:rPr lang="zh-CN"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攻击代码在目标系统触发，利用目标系统的应用或操作系统漏洞控制目标。</a:t>
            </a:r>
          </a:p>
          <a:p>
            <a:pPr marL="342900" lvl="0" indent="-342900" algn="just">
              <a:buSzPts val="1000"/>
              <a:buFont typeface="+mj-lt"/>
              <a:buAutoNum type="arabicPeriod"/>
              <a:tabLst>
                <a:tab pos="228600" algn="l"/>
              </a:tabLst>
            </a:pPr>
            <a:r>
              <a:rPr lang="en-US"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Installation</a:t>
            </a:r>
            <a:r>
              <a:rPr lang="zh-CN"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远程控制程序的安装。使得攻击者可以长期潜伏在目标系统中。</a:t>
            </a:r>
          </a:p>
          <a:p>
            <a:pPr marL="342900" lvl="0" indent="-342900" algn="just">
              <a:buSzPts val="1000"/>
              <a:buFont typeface="+mj-lt"/>
              <a:buAutoNum type="arabicPeriod"/>
              <a:tabLst>
                <a:tab pos="228600" algn="l"/>
              </a:tabLst>
            </a:pPr>
            <a:r>
              <a:rPr lang="en-US"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Command and Control (C2) </a:t>
            </a:r>
            <a:r>
              <a:rPr lang="zh-CN"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被攻破的主机一般会与互联网控制器服务器建立一个</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C2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信道，即与</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C2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服务器建立连接。</a:t>
            </a:r>
          </a:p>
          <a:p>
            <a:pPr marL="342900" lvl="0" indent="-342900" algn="just">
              <a:buSzPts val="1000"/>
              <a:buFont typeface="+mj-lt"/>
              <a:buAutoNum type="arabicPeriod"/>
              <a:tabLst>
                <a:tab pos="228600" algn="l"/>
              </a:tabLst>
            </a:pPr>
            <a:r>
              <a:rPr lang="en-US"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Actions on Objectives</a:t>
            </a:r>
            <a:r>
              <a:rPr lang="zh-CN" altLang="zh-CN" sz="1400"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经过前六个过程，攻击者后面主要行为：偷取目标系统的信息，破坏信息的完整性及可用性等。进一步以控制的机器为跳转攻击其它机器，扩大战果。</a:t>
            </a:r>
          </a:p>
        </p:txBody>
      </p:sp>
      <p:pic>
        <p:nvPicPr>
          <p:cNvPr id="9" name="图片 8" descr="在这里插入图片描述">
            <a:extLst>
              <a:ext uri="{FF2B5EF4-FFF2-40B4-BE49-F238E27FC236}">
                <a16:creationId xmlns:a16="http://schemas.microsoft.com/office/drawing/2014/main" id="{D77049A7-DF6D-4168-AEFA-70494D787E5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67804" y="754043"/>
            <a:ext cx="7454497" cy="4207010"/>
          </a:xfrm>
          <a:prstGeom prst="rect">
            <a:avLst/>
          </a:prstGeom>
          <a:noFill/>
          <a:ln>
            <a:noFill/>
          </a:ln>
        </p:spPr>
      </p:pic>
    </p:spTree>
    <p:extLst>
      <p:ext uri="{BB962C8B-B14F-4D97-AF65-F5344CB8AC3E}">
        <p14:creationId xmlns:p14="http://schemas.microsoft.com/office/powerpoint/2010/main" val="294081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7F129FB-F8B7-4E9F-9535-BA6522014884}"/>
              </a:ext>
            </a:extLst>
          </p:cNvPr>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APT</a:t>
            </a:r>
            <a:r>
              <a:rPr lang="zh-CN" altLang="en-US" sz="2400" dirty="0">
                <a:latin typeface="黑体" panose="02010609060101010101" pitchFamily="49" charset="-122"/>
                <a:ea typeface="黑体" panose="02010609060101010101" pitchFamily="49" charset="-122"/>
              </a:rPr>
              <a:t>溯源方法</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产业界</a:t>
            </a:r>
          </a:p>
        </p:txBody>
      </p:sp>
      <p:sp>
        <p:nvSpPr>
          <p:cNvPr id="8" name="矩形 7">
            <a:extLst>
              <a:ext uri="{FF2B5EF4-FFF2-40B4-BE49-F238E27FC236}">
                <a16:creationId xmlns:a16="http://schemas.microsoft.com/office/drawing/2014/main" id="{F165F752-E4E7-4825-A283-9A9521B9C9D9}"/>
              </a:ext>
            </a:extLst>
          </p:cNvPr>
          <p:cNvSpPr/>
          <p:nvPr/>
        </p:nvSpPr>
        <p:spPr>
          <a:xfrm>
            <a:off x="0" y="5500468"/>
            <a:ext cx="12192000" cy="138928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SzPts val="1000"/>
              <a:tabLst>
                <a:tab pos="457200" algn="l"/>
              </a:tabLs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特征提取</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上，</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产业界</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更倾向于从</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代码结构、攻击链</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中提取相似性特征；在</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同源判定</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上，除了采用与已有的历史样本进行</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相似度聚类分析</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之外，产业界还会采用一些</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关联性分析方法</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。相比学术界溯源特征，产业界溯源特征更加详细全面，信息复杂度大。因此，</a:t>
            </a:r>
            <a:r>
              <a:rPr lang="zh-CN" altLang="zh-CN" sz="1800" u="sng" kern="100" dirty="0">
                <a:effectLst/>
                <a:latin typeface="等线" panose="02010600030101010101" pitchFamily="2" charset="-122"/>
                <a:ea typeface="等线" panose="02010600030101010101" pitchFamily="2" charset="-122"/>
                <a:cs typeface="Times New Roman" panose="02020603050405020304" pitchFamily="18" charset="0"/>
              </a:rPr>
              <a:t>学术界的同源判定方法并不能完全用于产业界各类特征的相似性分析中</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，常见</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产业界溯源方法</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分类如</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上</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表所示。</a:t>
            </a:r>
          </a:p>
        </p:txBody>
      </p:sp>
      <p:pic>
        <p:nvPicPr>
          <p:cNvPr id="6" name="图片 5" descr="在这里插入图片描述">
            <a:extLst>
              <a:ext uri="{FF2B5EF4-FFF2-40B4-BE49-F238E27FC236}">
                <a16:creationId xmlns:a16="http://schemas.microsoft.com/office/drawing/2014/main" id="{A813E53E-C346-4384-B13F-1B1D652A9A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8160" y="2478722"/>
            <a:ext cx="4763135" cy="1900555"/>
          </a:xfrm>
          <a:prstGeom prst="rect">
            <a:avLst/>
          </a:prstGeom>
          <a:noFill/>
          <a:ln>
            <a:noFill/>
          </a:ln>
        </p:spPr>
      </p:pic>
      <p:pic>
        <p:nvPicPr>
          <p:cNvPr id="3" name="图片 2" descr="在这里插入图片描述">
            <a:extLst>
              <a:ext uri="{FF2B5EF4-FFF2-40B4-BE49-F238E27FC236}">
                <a16:creationId xmlns:a16="http://schemas.microsoft.com/office/drawing/2014/main" id="{42BF95F1-4E68-4FE6-8ED0-8F5B52ADCF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39555" y="1574775"/>
            <a:ext cx="6924285" cy="3461681"/>
          </a:xfrm>
          <a:prstGeom prst="rect">
            <a:avLst/>
          </a:prstGeom>
          <a:noFill/>
          <a:ln>
            <a:noFill/>
          </a:ln>
        </p:spPr>
      </p:pic>
    </p:spTree>
    <p:extLst>
      <p:ext uri="{BB962C8B-B14F-4D97-AF65-F5344CB8AC3E}">
        <p14:creationId xmlns:p14="http://schemas.microsoft.com/office/powerpoint/2010/main" val="142487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7F129FB-F8B7-4E9F-9535-BA6522014884}"/>
              </a:ext>
            </a:extLst>
          </p:cNvPr>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APT</a:t>
            </a:r>
            <a:r>
              <a:rPr lang="zh-CN" altLang="en-US" sz="2400" dirty="0">
                <a:latin typeface="黑体" panose="02010609060101010101" pitchFamily="49" charset="-122"/>
                <a:ea typeface="黑体" panose="02010609060101010101" pitchFamily="49" charset="-122"/>
              </a:rPr>
              <a:t>溯源方法</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学术界</a:t>
            </a:r>
          </a:p>
        </p:txBody>
      </p:sp>
      <p:sp>
        <p:nvSpPr>
          <p:cNvPr id="8" name="矩形 7">
            <a:extLst>
              <a:ext uri="{FF2B5EF4-FFF2-40B4-BE49-F238E27FC236}">
                <a16:creationId xmlns:a16="http://schemas.microsoft.com/office/drawing/2014/main" id="{F165F752-E4E7-4825-A283-9A9521B9C9D9}"/>
              </a:ext>
            </a:extLst>
          </p:cNvPr>
          <p:cNvSpPr/>
          <p:nvPr/>
        </p:nvSpPr>
        <p:spPr>
          <a:xfrm>
            <a:off x="0" y="5655212"/>
            <a:ext cx="12192000" cy="1234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SzPts val="1000"/>
              <a:tabLst>
                <a:tab pos="457200" algn="l"/>
              </a:tabLst>
            </a:pP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学术界</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旨在采用</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静态或动态的方式</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获取恶意代码的特征信息，通过对恶意代码的特征学习，建立不同类别恶意代码的特征模型，通过计算待检测恶意代码针对不同特征类别的相似性度量，指导恶意代码的同源性判定。常见的恶意代码溯源主要包括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个阶段：</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特征提取、特征预处理、相似性计算、同源判定</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，各阶段间的流程关系如</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上</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图所示。</a:t>
            </a:r>
          </a:p>
        </p:txBody>
      </p:sp>
      <p:pic>
        <p:nvPicPr>
          <p:cNvPr id="9" name="图片 8" descr="在这里插入图片描述">
            <a:extLst>
              <a:ext uri="{FF2B5EF4-FFF2-40B4-BE49-F238E27FC236}">
                <a16:creationId xmlns:a16="http://schemas.microsoft.com/office/drawing/2014/main" id="{946F65E2-73AE-43A3-9C11-E1A7BFD0FD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53607" y="691359"/>
            <a:ext cx="4284785" cy="4866952"/>
          </a:xfrm>
          <a:prstGeom prst="rect">
            <a:avLst/>
          </a:prstGeom>
          <a:noFill/>
          <a:ln>
            <a:noFill/>
          </a:ln>
        </p:spPr>
      </p:pic>
    </p:spTree>
    <p:extLst>
      <p:ext uri="{BB962C8B-B14F-4D97-AF65-F5344CB8AC3E}">
        <p14:creationId xmlns:p14="http://schemas.microsoft.com/office/powerpoint/2010/main" val="269384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7F129FB-F8B7-4E9F-9535-BA6522014884}"/>
              </a:ext>
            </a:extLst>
          </p:cNvPr>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时区溯源案例（白象）</a:t>
            </a:r>
          </a:p>
        </p:txBody>
      </p:sp>
      <p:sp>
        <p:nvSpPr>
          <p:cNvPr id="8" name="矩形 7">
            <a:extLst>
              <a:ext uri="{FF2B5EF4-FFF2-40B4-BE49-F238E27FC236}">
                <a16:creationId xmlns:a16="http://schemas.microsoft.com/office/drawing/2014/main" id="{F165F752-E4E7-4825-A283-9A9521B9C9D9}"/>
              </a:ext>
            </a:extLst>
          </p:cNvPr>
          <p:cNvSpPr/>
          <p:nvPr/>
        </p:nvSpPr>
        <p:spPr>
          <a:xfrm>
            <a:off x="0" y="5655212"/>
            <a:ext cx="12192000" cy="1234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安天在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2014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月相关文章中披露的针对中国两所大学被攻击的事件，涉及以下六个样本。其中五个样本投放至同一个目标，这些样本间呈现出模块组合作业的特点。</a:t>
            </a:r>
            <a:r>
              <a:rPr lang="zh-CN" altLang="zh-CN" sz="1800" dirty="0">
                <a:effectLst/>
                <a:ea typeface="等线" panose="02010600030101010101" pitchFamily="2" charset="-122"/>
                <a:cs typeface="Times New Roman" panose="02020603050405020304" pitchFamily="18" charset="0"/>
              </a:rPr>
              <a:t>安天通过对样本集的时间戳、时区分析进行分析，时间戳的分析需要收集所有可用的可执行文件时间戳，并剔除过早的和明显人为修改的时间，再将其根据特定标准分组统计</a:t>
            </a:r>
            <a:r>
              <a:rPr lang="zh-CN" altLang="en-US" dirty="0">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发现其来自南亚。可以通过</a:t>
            </a:r>
            <a:r>
              <a:rPr lang="zh-CN" altLang="zh-CN" sz="1800" b="1" dirty="0">
                <a:solidFill>
                  <a:srgbClr val="FFC000"/>
                </a:solidFill>
                <a:effectLst/>
                <a:ea typeface="等线" panose="02010600030101010101" pitchFamily="2" charset="-122"/>
                <a:cs typeface="Times New Roman" panose="02020603050405020304" pitchFamily="18" charset="0"/>
              </a:rPr>
              <a:t>时区、公开信息、黑客</a:t>
            </a:r>
            <a:r>
              <a:rPr lang="en-US" altLang="zh-CN" sz="1800" b="1" dirty="0">
                <a:solidFill>
                  <a:srgbClr val="FFC000"/>
                </a:solidFill>
                <a:effectLst/>
                <a:ea typeface="等线" panose="02010600030101010101" pitchFamily="2" charset="-122"/>
                <a:cs typeface="Times New Roman" panose="02020603050405020304" pitchFamily="18" charset="0"/>
              </a:rPr>
              <a:t>ID</a:t>
            </a:r>
            <a:r>
              <a:rPr lang="zh-CN" altLang="zh-CN" sz="1800" b="1" dirty="0">
                <a:solidFill>
                  <a:srgbClr val="FFC000"/>
                </a:solidFill>
                <a:effectLst/>
                <a:ea typeface="等线" panose="02010600030101010101" pitchFamily="2" charset="-122"/>
                <a:cs typeface="Times New Roman" panose="02020603050405020304" pitchFamily="18" charset="0"/>
              </a:rPr>
              <a:t>、</a:t>
            </a:r>
            <a:r>
              <a:rPr lang="en-US" altLang="zh-CN" sz="1800" b="1" dirty="0">
                <a:solidFill>
                  <a:srgbClr val="FFC000"/>
                </a:solidFill>
                <a:effectLst/>
                <a:ea typeface="等线" panose="02010600030101010101" pitchFamily="2" charset="-122"/>
                <a:cs typeface="Times New Roman" panose="02020603050405020304" pitchFamily="18" charset="0"/>
              </a:rPr>
              <a:t>C&amp;C</a:t>
            </a:r>
            <a:r>
              <a:rPr lang="zh-CN" altLang="zh-CN" sz="1800" b="1" dirty="0">
                <a:solidFill>
                  <a:srgbClr val="FFC000"/>
                </a:solidFill>
                <a:effectLst/>
                <a:ea typeface="等线" panose="02010600030101010101" pitchFamily="2" charset="-122"/>
                <a:cs typeface="Times New Roman" panose="02020603050405020304" pitchFamily="18" charset="0"/>
              </a:rPr>
              <a:t>域名</a:t>
            </a:r>
            <a:r>
              <a:rPr lang="zh-CN" altLang="zh-CN" sz="1800" dirty="0">
                <a:effectLst/>
                <a:ea typeface="等线" panose="02010600030101010101" pitchFamily="2" charset="-122"/>
                <a:cs typeface="Times New Roman" panose="02020603050405020304" pitchFamily="18" charset="0"/>
              </a:rPr>
              <a:t>进行溯源，并一步步递进。</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descr="在这里插入图片描述">
            <a:extLst>
              <a:ext uri="{FF2B5EF4-FFF2-40B4-BE49-F238E27FC236}">
                <a16:creationId xmlns:a16="http://schemas.microsoft.com/office/drawing/2014/main" id="{40906BE4-F675-4A70-9F57-092B839BBA9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47118" y="931662"/>
            <a:ext cx="7897764" cy="4386346"/>
          </a:xfrm>
          <a:prstGeom prst="rect">
            <a:avLst/>
          </a:prstGeom>
          <a:noFill/>
          <a:ln>
            <a:noFill/>
          </a:ln>
        </p:spPr>
      </p:pic>
    </p:spTree>
    <p:extLst>
      <p:ext uri="{BB962C8B-B14F-4D97-AF65-F5344CB8AC3E}">
        <p14:creationId xmlns:p14="http://schemas.microsoft.com/office/powerpoint/2010/main" val="229877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7F129FB-F8B7-4E9F-9535-BA6522014884}"/>
              </a:ext>
            </a:extLst>
          </p:cNvPr>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关联分析案例（</a:t>
            </a:r>
            <a:r>
              <a:rPr lang="en-US" altLang="zh-CN" sz="2400" dirty="0" err="1">
                <a:latin typeface="黑体" panose="02010609060101010101" pitchFamily="49" charset="-122"/>
                <a:ea typeface="黑体" panose="02010609060101010101" pitchFamily="49" charset="-122"/>
              </a:rPr>
              <a:t>Darkhotel</a:t>
            </a:r>
            <a:r>
              <a:rPr lang="en-US" altLang="zh-CN" sz="2400" dirty="0">
                <a:latin typeface="黑体" panose="02010609060101010101" pitchFamily="49" charset="-122"/>
                <a:ea typeface="黑体" panose="02010609060101010101" pitchFamily="49" charset="-122"/>
              </a:rPr>
              <a:t> APT-C-06</a:t>
            </a:r>
            <a:r>
              <a:rPr lang="zh-CN" altLang="en-US" sz="2400" dirty="0">
                <a:latin typeface="黑体" panose="02010609060101010101" pitchFamily="49" charset="-122"/>
                <a:ea typeface="黑体" panose="02010609060101010101" pitchFamily="49" charset="-122"/>
              </a:rPr>
              <a:t>）</a:t>
            </a:r>
          </a:p>
        </p:txBody>
      </p:sp>
      <p:sp>
        <p:nvSpPr>
          <p:cNvPr id="8" name="矩形 7">
            <a:extLst>
              <a:ext uri="{FF2B5EF4-FFF2-40B4-BE49-F238E27FC236}">
                <a16:creationId xmlns:a16="http://schemas.microsoft.com/office/drawing/2014/main" id="{F165F752-E4E7-4825-A283-9A9521B9C9D9}"/>
              </a:ext>
            </a:extLst>
          </p:cNvPr>
          <p:cNvSpPr/>
          <p:nvPr/>
        </p:nvSpPr>
        <p:spPr>
          <a:xfrm>
            <a:off x="0" y="5655212"/>
            <a:ext cx="12192000" cy="1234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通过对样本中使用的</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特殊代码结构、域名</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/IP</a:t>
            </a:r>
            <a:r>
              <a:rPr lang="zh-CN" altLang="en-US"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等的关联分析</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，以及使用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360</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威胁情报中心分析平台对相关样本和网络基础设施进行拓展，推断攻击的幕后团伙为</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Darkhotel</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APT-C-06</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descr="在这里插入图片描述">
            <a:extLst>
              <a:ext uri="{FF2B5EF4-FFF2-40B4-BE49-F238E27FC236}">
                <a16:creationId xmlns:a16="http://schemas.microsoft.com/office/drawing/2014/main" id="{02A08E23-C12B-4666-BAA7-E1E166E4FEC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26043" y="839203"/>
            <a:ext cx="6339913" cy="4571264"/>
          </a:xfrm>
          <a:prstGeom prst="rect">
            <a:avLst/>
          </a:prstGeom>
          <a:noFill/>
          <a:ln>
            <a:noFill/>
          </a:ln>
        </p:spPr>
      </p:pic>
    </p:spTree>
    <p:extLst>
      <p:ext uri="{BB962C8B-B14F-4D97-AF65-F5344CB8AC3E}">
        <p14:creationId xmlns:p14="http://schemas.microsoft.com/office/powerpoint/2010/main" val="1971722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7F129FB-F8B7-4E9F-9535-BA6522014884}"/>
              </a:ext>
            </a:extLst>
          </p:cNvPr>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特征相似溯源（摩诃草）</a:t>
            </a:r>
          </a:p>
        </p:txBody>
      </p:sp>
      <p:sp>
        <p:nvSpPr>
          <p:cNvPr id="8" name="矩形 7">
            <a:extLst>
              <a:ext uri="{FF2B5EF4-FFF2-40B4-BE49-F238E27FC236}">
                <a16:creationId xmlns:a16="http://schemas.microsoft.com/office/drawing/2014/main" id="{F165F752-E4E7-4825-A283-9A9521B9C9D9}"/>
              </a:ext>
            </a:extLst>
          </p:cNvPr>
          <p:cNvSpPr/>
          <p:nvPr/>
        </p:nvSpPr>
        <p:spPr>
          <a:xfrm>
            <a:off x="0" y="5162842"/>
            <a:ext cx="12192000" cy="17269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在某次</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攻击中，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360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安全团队发现其与摩诃草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组织旗下的</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CNC</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小组</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有着很多的联系。那么是怎么发现的呢？某些安全人员或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组织写的代码都有自己的特色，我们通过</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对比这些代码</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DNA</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的相似性或特征</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，能够判断其攻击的来源。</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小组取名来自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360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2019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年底发布的报告《南亚地区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组织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2019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年度攻击活动总结》中提及的摩诃草使用新的远程控制木马，同时通过其</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pdb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路径信息中包含了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cnc_client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的字样，故命名为</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cnc_client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小组。在此次活动中，该组织的特征与之高度类似，故团队猜测该活动的作俑者来源于摩诃草旗下的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小组。</a:t>
            </a:r>
          </a:p>
        </p:txBody>
      </p:sp>
      <p:pic>
        <p:nvPicPr>
          <p:cNvPr id="6" name="图片 5" descr="在这里插入图片描述">
            <a:extLst>
              <a:ext uri="{FF2B5EF4-FFF2-40B4-BE49-F238E27FC236}">
                <a16:creationId xmlns:a16="http://schemas.microsoft.com/office/drawing/2014/main" id="{BF949257-532C-494F-A0C6-E1483E3D073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8753" y="2162518"/>
            <a:ext cx="5293159" cy="1726907"/>
          </a:xfrm>
          <a:prstGeom prst="rect">
            <a:avLst/>
          </a:prstGeom>
          <a:noFill/>
          <a:ln>
            <a:noFill/>
          </a:ln>
        </p:spPr>
      </p:pic>
      <p:pic>
        <p:nvPicPr>
          <p:cNvPr id="9" name="图片 8" descr="在这里插入图片描述">
            <a:extLst>
              <a:ext uri="{FF2B5EF4-FFF2-40B4-BE49-F238E27FC236}">
                <a16:creationId xmlns:a16="http://schemas.microsoft.com/office/drawing/2014/main" id="{2DA491A1-BA22-4712-A7F8-CB4C0972814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21912" y="1085569"/>
            <a:ext cx="6406057" cy="3586162"/>
          </a:xfrm>
          <a:prstGeom prst="rect">
            <a:avLst/>
          </a:prstGeom>
          <a:noFill/>
          <a:ln>
            <a:noFill/>
          </a:ln>
        </p:spPr>
      </p:pic>
    </p:spTree>
    <p:extLst>
      <p:ext uri="{BB962C8B-B14F-4D97-AF65-F5344CB8AC3E}">
        <p14:creationId xmlns:p14="http://schemas.microsoft.com/office/powerpoint/2010/main" val="2026988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7F129FB-F8B7-4E9F-9535-BA6522014884}"/>
              </a:ext>
            </a:extLst>
          </p:cNvPr>
          <p:cNvSpPr/>
          <p:nvPr/>
        </p:nvSpPr>
        <p:spPr>
          <a:xfrm>
            <a:off x="0" y="0"/>
            <a:ext cx="12192000" cy="5944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0day</a:t>
            </a:r>
            <a:r>
              <a:rPr lang="zh-CN" altLang="en-US" sz="2400" dirty="0">
                <a:latin typeface="黑体" panose="02010609060101010101" pitchFamily="49" charset="-122"/>
                <a:ea typeface="黑体" panose="02010609060101010101" pitchFamily="49" charset="-122"/>
              </a:rPr>
              <a:t>漏洞溯源（</a:t>
            </a:r>
            <a:r>
              <a:rPr lang="en-US" altLang="zh-CN" sz="2400" dirty="0">
                <a:latin typeface="黑体" panose="02010609060101010101" pitchFamily="49" charset="-122"/>
                <a:ea typeface="黑体" panose="02010609060101010101" pitchFamily="49" charset="-122"/>
              </a:rPr>
              <a:t>Lazarus T-APT-15</a:t>
            </a:r>
            <a:r>
              <a:rPr lang="zh-CN" altLang="en-US" sz="2400" dirty="0">
                <a:latin typeface="黑体" panose="02010609060101010101" pitchFamily="49" charset="-122"/>
                <a:ea typeface="黑体" panose="02010609060101010101" pitchFamily="49" charset="-122"/>
              </a:rPr>
              <a:t>）</a:t>
            </a:r>
          </a:p>
        </p:txBody>
      </p:sp>
      <p:sp>
        <p:nvSpPr>
          <p:cNvPr id="8" name="矩形 7">
            <a:extLst>
              <a:ext uri="{FF2B5EF4-FFF2-40B4-BE49-F238E27FC236}">
                <a16:creationId xmlns:a16="http://schemas.microsoft.com/office/drawing/2014/main" id="{F165F752-E4E7-4825-A283-9A9521B9C9D9}"/>
              </a:ext>
            </a:extLst>
          </p:cNvPr>
          <p:cNvSpPr/>
          <p:nvPr/>
        </p:nvSpPr>
        <p:spPr>
          <a:xfrm>
            <a:off x="0" y="5627077"/>
            <a:ext cx="12192000" cy="12626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近日腾讯御见威胁情报中心监测到多个利用</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最新</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Flash</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漏洞</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CVE-2018-4878</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发动的攻击。攻击对象为数字货币交易所等，攻击事件所使用的样本都是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docx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docx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文件内嵌了一个包含漏洞攻击</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swf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doc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文档。经分析，发现该恶意文档卸载的载荷为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FALLCHILL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远程控制木马最新变种，</a:t>
            </a:r>
            <a:r>
              <a:rPr lang="en-US"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FALLCHILL</a:t>
            </a:r>
            <a:r>
              <a:rPr lang="zh-CN" altLang="zh-CN" b="1" kern="100" dirty="0">
                <a:solidFill>
                  <a:srgbClr val="FFC000"/>
                </a:solidFill>
                <a:latin typeface="等线" panose="02010600030101010101" pitchFamily="2" charset="-122"/>
                <a:ea typeface="等线" panose="02010600030101010101" pitchFamily="2" charset="-122"/>
                <a:cs typeface="Times New Roman" panose="02020603050405020304" pitchFamily="18" charset="0"/>
              </a:rPr>
              <a:t>木马</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是朝鲜的黑客组织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Lazarus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开发并使用的木马。</a:t>
            </a:r>
          </a:p>
        </p:txBody>
      </p:sp>
      <p:pic>
        <p:nvPicPr>
          <p:cNvPr id="7" name="图片 6" descr="在这里插入图片描述">
            <a:extLst>
              <a:ext uri="{FF2B5EF4-FFF2-40B4-BE49-F238E27FC236}">
                <a16:creationId xmlns:a16="http://schemas.microsoft.com/office/drawing/2014/main" id="{F26774DF-42A3-49C9-A437-567782E1E6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8766" y="1444127"/>
            <a:ext cx="5997234" cy="3596421"/>
          </a:xfrm>
          <a:prstGeom prst="rect">
            <a:avLst/>
          </a:prstGeom>
          <a:noFill/>
          <a:ln>
            <a:noFill/>
          </a:ln>
        </p:spPr>
      </p:pic>
      <p:pic>
        <p:nvPicPr>
          <p:cNvPr id="10" name="图片 9" descr="在这里插入图片描述">
            <a:extLst>
              <a:ext uri="{FF2B5EF4-FFF2-40B4-BE49-F238E27FC236}">
                <a16:creationId xmlns:a16="http://schemas.microsoft.com/office/drawing/2014/main" id="{89F6FA9F-E69D-40FD-8417-789DC402F7A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97136" y="1443357"/>
            <a:ext cx="5664433" cy="2267586"/>
          </a:xfrm>
          <a:prstGeom prst="rect">
            <a:avLst/>
          </a:prstGeom>
          <a:noFill/>
          <a:ln>
            <a:noFill/>
          </a:ln>
        </p:spPr>
      </p:pic>
      <p:pic>
        <p:nvPicPr>
          <p:cNvPr id="11" name="图片 10" descr="在这里插入图片描述">
            <a:extLst>
              <a:ext uri="{FF2B5EF4-FFF2-40B4-BE49-F238E27FC236}">
                <a16:creationId xmlns:a16="http://schemas.microsoft.com/office/drawing/2014/main" id="{2D6C4F44-62D2-4707-A34F-F310DD01825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197136" y="4155454"/>
            <a:ext cx="5764319" cy="1027112"/>
          </a:xfrm>
          <a:prstGeom prst="rect">
            <a:avLst/>
          </a:prstGeom>
          <a:noFill/>
          <a:ln>
            <a:noFill/>
          </a:ln>
        </p:spPr>
      </p:pic>
    </p:spTree>
    <p:extLst>
      <p:ext uri="{BB962C8B-B14F-4D97-AF65-F5344CB8AC3E}">
        <p14:creationId xmlns:p14="http://schemas.microsoft.com/office/powerpoint/2010/main" val="516301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1079</TotalTime>
  <Words>2507</Words>
  <Application>Microsoft Office PowerPoint</Application>
  <PresentationFormat>宽屏</PresentationFormat>
  <Paragraphs>317</Paragraphs>
  <Slides>15</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等线 Light</vt:lpstr>
      <vt:lpstr>黑体</vt:lpstr>
      <vt:lpstr>Arial</vt:lpstr>
      <vt:lpstr>Symbol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崔 荣成</dc:creator>
  <cp:lastModifiedBy>崔 荣成</cp:lastModifiedBy>
  <cp:revision>61</cp:revision>
  <dcterms:created xsi:type="dcterms:W3CDTF">2020-09-01T06:11:23Z</dcterms:created>
  <dcterms:modified xsi:type="dcterms:W3CDTF">2020-09-27T13:45:04Z</dcterms:modified>
</cp:coreProperties>
</file>