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69" r:id="rId4"/>
    <p:sldId id="270" r:id="rId5"/>
    <p:sldId id="271" r:id="rId6"/>
    <p:sldId id="264" r:id="rId7"/>
    <p:sldId id="265" r:id="rId8"/>
    <p:sldId id="266" r:id="rId9"/>
    <p:sldId id="273" r:id="rId10"/>
    <p:sldId id="274" r:id="rId11"/>
    <p:sldId id="268" r:id="rId12"/>
    <p:sldId id="272" r:id="rId13"/>
    <p:sldId id="267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9999"/>
    <a:srgbClr val="0066CC"/>
    <a:srgbClr val="66CC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>
      <p:cViewPr varScale="1">
        <p:scale>
          <a:sx n="85" d="100"/>
          <a:sy n="85" d="100"/>
        </p:scale>
        <p:origin x="76" y="1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82384-43C6-499E-8F64-C0FF2E8D10F6}" type="datetimeFigureOut">
              <a:rPr lang="en-US" smtClean="0"/>
              <a:pPr/>
              <a:t>11/25/2017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E19199-E624-49BA-BB69-33CA7E68EEA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19199-E624-49BA-BB69-33CA7E68EEA3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4834A6-C3DA-4B67-AE2E-E67C1F83052C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783330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19199-E624-49BA-BB69-33CA7E68EEA3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09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390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8133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0F9E9E-5104-4437-91C7-42E0C5AD106B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020536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18D8DB-B854-4F58-84DF-33096D00BF2A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392541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9994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05DC74-FE6D-4D50-8934-4CBF557FB5EE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64768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76" y="428604"/>
            <a:ext cx="7772400" cy="891530"/>
          </a:xfrm>
        </p:spPr>
        <p:txBody>
          <a:bodyPr anchor="b" anchorCtr="0">
            <a:normAutofit/>
          </a:bodyPr>
          <a:lstStyle>
            <a:lvl1pPr algn="r">
              <a:defRPr sz="4800" b="0">
                <a:latin typeface="+mn-ea"/>
                <a:ea typeface="+mn-ea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8846" y="1362998"/>
            <a:ext cx="6400800" cy="622920"/>
          </a:xfrm>
        </p:spPr>
        <p:txBody>
          <a:bodyPr/>
          <a:lstStyle>
            <a:lvl1pPr marL="0" indent="0" algn="r">
              <a:buNone/>
              <a:defRPr b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42243BFF-4D89-4987-AE86-1536A0198590}" type="datetime1">
              <a:rPr lang="ko-KR" altLang="en-US" smtClean="0"/>
              <a:t>2017-11-25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CFCB4D01-41C5-4FAD-8F48-E275B28D747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5D2B98-C591-4E40-808E-8AAD55161570}" type="datetime1">
              <a:rPr lang="ko-KR" altLang="en-US" smtClean="0"/>
              <a:t>2017-11-25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FCB4D01-41C5-4FAD-8F48-E275B28D747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3" y="3786179"/>
            <a:ext cx="7667129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583" y="2285992"/>
            <a:ext cx="7667129" cy="1500187"/>
          </a:xfrm>
        </p:spPr>
        <p:txBody>
          <a:bodyPr anchor="b">
            <a:normAutofit/>
          </a:bodyPr>
          <a:lstStyle>
            <a:lvl1pPr marL="0" indent="0">
              <a:buNone/>
              <a:defRPr sz="24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/>
            </a:lvl1pPr>
          </a:lstStyle>
          <a:p>
            <a:fld id="{1F5BEDEB-BF4C-47B8-96CE-DBA617E6D8CC}" type="datetime1">
              <a:rPr lang="ko-KR" altLang="en-US" smtClean="0"/>
              <a:t>2017-11-25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fld id="{CFCB4D01-41C5-4FAD-8F48-E275B28D747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  <p:extLst>
      <p:ext uri="{BB962C8B-B14F-4D97-AF65-F5344CB8AC3E}">
        <p14:creationId xmlns:p14="http://schemas.microsoft.com/office/powerpoint/2010/main" val="2846550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BD9F42-A04A-4319-8CA3-19F2B16626E5}" type="datetime1">
              <a:rPr lang="ko-KR" altLang="en-US" smtClean="0"/>
              <a:t>2017-11-25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BF5F97-E3D2-48D3-8CB6-7AAF6CC9C1A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0072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50E11F1-431E-4EF0-BF26-F59B20F2C0F0}" type="datetime1">
              <a:rPr lang="ko-KR" altLang="en-US" smtClean="0"/>
              <a:t>2017-11-25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5E744B6-2B84-462A-B423-DF4F079BAF2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5847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1560" y="188532"/>
            <a:ext cx="806489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1556684"/>
            <a:ext cx="8075240" cy="3633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0AE674F-2A70-42A0-9B16-C19DF076549B}" type="datetime1">
              <a:rPr lang="ko-KR" altLang="en-US" smtClean="0"/>
              <a:t>2017-11-25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2040" y="6356350"/>
            <a:ext cx="2568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9979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FCB4D01-41C5-4FAD-8F48-E275B28D747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/>
  <p:txStyles>
    <p:titleStyle>
      <a:lvl1pPr algn="ctr" defTabSz="914400" rtl="0" eaLnBrk="1" latinLnBrk="1" hangingPunct="1">
        <a:spcBef>
          <a:spcPct val="0"/>
        </a:spcBef>
        <a:buNone/>
        <a:defRPr sz="4000" b="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b="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b="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b="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b="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b="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76" y="116632"/>
            <a:ext cx="7772400" cy="1368152"/>
          </a:xfrm>
        </p:spPr>
        <p:txBody>
          <a:bodyPr>
            <a:normAutofit/>
          </a:bodyPr>
          <a:lstStyle/>
          <a:p>
            <a:r>
              <a:rPr lang="en-US" sz="4000" dirty="0"/>
              <a:t>2013</a:t>
            </a:r>
            <a:r>
              <a:rPr lang="ko-KR" altLang="en-US" sz="4000" dirty="0"/>
              <a:t>년 한국프로야구 스트라이크 판정 타당도와 일치도 분석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5776" y="1628800"/>
            <a:ext cx="6400800" cy="622920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신동윤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 err="1">
                <a:solidFill>
                  <a:schemeClr val="tx1"/>
                </a:solidFill>
              </a:rPr>
              <a:t>애슬릿미디어</a:t>
            </a:r>
            <a:r>
              <a:rPr lang="en-US" altLang="ko-KR" dirty="0">
                <a:solidFill>
                  <a:schemeClr val="tx1"/>
                </a:solidFill>
              </a:rPr>
              <a:t>), </a:t>
            </a:r>
            <a:r>
              <a:rPr lang="ko-KR" altLang="en-US" dirty="0">
                <a:solidFill>
                  <a:schemeClr val="tx1"/>
                </a:solidFill>
              </a:rPr>
              <a:t>황승식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서울대학교 보건대학원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C40011D-0C47-4ABE-9035-850A7C3BFFA9}"/>
              </a:ext>
            </a:extLst>
          </p:cNvPr>
          <p:cNvSpPr txBox="1">
            <a:spLocks/>
          </p:cNvSpPr>
          <p:nvPr/>
        </p:nvSpPr>
        <p:spPr>
          <a:xfrm>
            <a:off x="3760334" y="6307088"/>
            <a:ext cx="5217441" cy="434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b="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</a:rPr>
              <a:t>2017</a:t>
            </a:r>
            <a:r>
              <a:rPr lang="ko-KR" altLang="en-US" dirty="0">
                <a:solidFill>
                  <a:schemeClr val="tx1"/>
                </a:solidFill>
              </a:rPr>
              <a:t>년 한국야구학회 가을 학술대회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 descr="perd195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43688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5232400" y="1272737"/>
            <a:ext cx="345440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/>
            <a:r>
              <a:rPr kumimoji="0" lang="en-US" altLang="ko-KR" dirty="0">
                <a:latin typeface="+mn-ea"/>
              </a:rPr>
              <a:t>Using fasting plasma glucose concentrations to screen for gestational diabetes mellitus: prospective population based study </a:t>
            </a:r>
          </a:p>
          <a:p>
            <a:pPr eaLnBrk="0" latinLnBrk="0" hangingPunct="0"/>
            <a:endParaRPr kumimoji="0" lang="en-US" altLang="ko-KR" dirty="0">
              <a:latin typeface="+mn-ea"/>
            </a:endParaRPr>
          </a:p>
          <a:p>
            <a:pPr eaLnBrk="0" latinLnBrk="0" hangingPunct="0"/>
            <a:r>
              <a:rPr kumimoji="0" lang="en-US" altLang="ko-KR" dirty="0" err="1">
                <a:latin typeface="+mn-ea"/>
              </a:rPr>
              <a:t>Perucchini</a:t>
            </a:r>
            <a:r>
              <a:rPr kumimoji="0" lang="en-US" altLang="ko-KR" dirty="0">
                <a:latin typeface="+mn-ea"/>
              </a:rPr>
              <a:t> D, </a:t>
            </a:r>
            <a:r>
              <a:rPr kumimoji="0" lang="en-US" altLang="ko-KR" i="1" dirty="0">
                <a:latin typeface="+mn-ea"/>
              </a:rPr>
              <a:t>et al</a:t>
            </a:r>
            <a:r>
              <a:rPr kumimoji="0" lang="en-US" altLang="ko-KR" dirty="0">
                <a:latin typeface="+mn-ea"/>
              </a:rPr>
              <a:t> </a:t>
            </a:r>
          </a:p>
          <a:p>
            <a:pPr eaLnBrk="0" latinLnBrk="0" hangingPunct="0"/>
            <a:r>
              <a:rPr kumimoji="0" lang="en-US" altLang="ko-KR" i="1" dirty="0">
                <a:latin typeface="+mn-ea"/>
              </a:rPr>
              <a:t>Br Med J</a:t>
            </a:r>
            <a:r>
              <a:rPr kumimoji="0" lang="en-US" altLang="ko-KR" dirty="0">
                <a:latin typeface="+mn-ea"/>
              </a:rPr>
              <a:t> 1999; 319: 812-815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D6BB136-6C16-4A73-AC15-27524B998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904" y="342082"/>
            <a:ext cx="8064896" cy="792088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+mn-ea"/>
              </a:rPr>
              <a:t>ROC </a:t>
            </a:r>
            <a:r>
              <a:rPr lang="ko-KR" altLang="en-US" sz="3600" dirty="0">
                <a:latin typeface="+mn-ea"/>
              </a:rPr>
              <a:t>분석 사례</a:t>
            </a:r>
            <a:endParaRPr lang="ko-KR" altLang="en-US" sz="360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E8374F-AA29-4644-AA67-FC3D5F88B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B316-7A7D-4685-BECD-620DD14E8D7E}" type="datetime1">
              <a:rPr lang="ko-KR" altLang="en-US" smtClean="0"/>
              <a:t>2017-11-25</a:t>
            </a:fld>
            <a:endParaRPr lang="en-US" altLang="ko-KR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5F97-E3D2-48D3-8CB6-7AAF6CC9C1A2}" type="slidenum">
              <a:rPr lang="en-US" altLang="ko-KR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1809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B11E7-59D6-48FB-A1A0-8342C415A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211617"/>
            <a:ext cx="8520600" cy="7635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ROC </a:t>
            </a:r>
            <a:r>
              <a:rPr lang="ko-KR" altLang="en-US" dirty="0"/>
              <a:t>분석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7B31C7-1C33-470E-BB3D-FBA8681BA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763" y="975117"/>
            <a:ext cx="7052473" cy="4740974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074A3A4-8E40-4813-9977-97FE7DBBFD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altLang="ko" smtClean="0"/>
              <a:t>11</a:t>
            </a:fld>
            <a:endParaRPr lang="ko"/>
          </a:p>
        </p:txBody>
      </p:sp>
    </p:spTree>
    <p:extLst>
      <p:ext uri="{BB962C8B-B14F-4D97-AF65-F5344CB8AC3E}">
        <p14:creationId xmlns:p14="http://schemas.microsoft.com/office/powerpoint/2010/main" val="804413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119D2A-CA51-47D6-ABBC-DE80D75A7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60648"/>
            <a:ext cx="8520600" cy="7635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ROC </a:t>
            </a:r>
            <a:r>
              <a:rPr lang="ko-KR" altLang="en-US" dirty="0"/>
              <a:t>분석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92D2C0-85F3-48E6-B0AB-8B2D7D291C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altLang="ko" smtClean="0"/>
              <a:t>12</a:t>
            </a:fld>
            <a:endParaRPr lang="ko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2799C6-503B-48AC-93FD-064B1B997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14" y="1522456"/>
            <a:ext cx="7754771" cy="456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358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8760"/>
            <a:ext cx="8839199" cy="46332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4F17107-1DDF-42CB-836B-43FF6EA8B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" altLang="ko-KR" dirty="0"/>
              <a:t>53% 기준으로 나눈 결과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90EBA4-3F93-4E9D-B4E5-462CC1F5D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1711F-7126-421B-9A95-E43671382281}" type="datetime1">
              <a:rPr lang="ko-KR" altLang="en-US" smtClean="0"/>
              <a:t>2017-11-25</a:t>
            </a:fld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55088E-C623-4644-81F9-69461B625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B4D01-41C5-4FAD-8F48-E275B28D747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2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진단법의 평가</a:t>
            </a:r>
            <a:r>
              <a:rPr lang="en-US" altLang="ko-KR" dirty="0"/>
              <a:t>-</a:t>
            </a:r>
            <a:r>
              <a:rPr lang="ko-KR" altLang="en-US" dirty="0"/>
              <a:t>신뢰도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sz="2600" dirty="0">
                <a:latin typeface="+mn-ea"/>
                <a:ea typeface="+mn-ea"/>
              </a:rPr>
              <a:t>특정 진단법에 의한 측정 결과의 재현 가능성 </a:t>
            </a:r>
          </a:p>
          <a:p>
            <a:pPr>
              <a:lnSpc>
                <a:spcPct val="110000"/>
              </a:lnSpc>
            </a:pPr>
            <a:r>
              <a:rPr lang="ko-KR" altLang="en-US" sz="2600" dirty="0">
                <a:latin typeface="+mn-ea"/>
                <a:ea typeface="+mn-ea"/>
              </a:rPr>
              <a:t>반복 측정한 결과들의 </a:t>
            </a:r>
            <a:r>
              <a:rPr lang="ko-KR" altLang="en-US" sz="2600" dirty="0" err="1">
                <a:latin typeface="+mn-ea"/>
                <a:ea typeface="+mn-ea"/>
              </a:rPr>
              <a:t>변동량의</a:t>
            </a:r>
            <a:r>
              <a:rPr lang="ko-KR" altLang="en-US" sz="2600" dirty="0">
                <a:latin typeface="+mn-ea"/>
                <a:ea typeface="+mn-ea"/>
              </a:rPr>
              <a:t> 크기 </a:t>
            </a:r>
          </a:p>
          <a:p>
            <a:pPr lvl="1">
              <a:lnSpc>
                <a:spcPct val="110000"/>
              </a:lnSpc>
            </a:pPr>
            <a:r>
              <a:rPr lang="ko-KR" altLang="en-US" sz="2200" dirty="0">
                <a:latin typeface="+mn-ea"/>
                <a:ea typeface="+mn-ea"/>
              </a:rPr>
              <a:t>피검자에 의한 변동</a:t>
            </a:r>
            <a:r>
              <a:rPr lang="en-US" altLang="ko-KR" sz="2200" dirty="0">
                <a:latin typeface="+mn-ea"/>
                <a:ea typeface="+mn-ea"/>
              </a:rPr>
              <a:t>, </a:t>
            </a:r>
            <a:r>
              <a:rPr lang="ko-KR" altLang="en-US" sz="2200" dirty="0">
                <a:latin typeface="+mn-ea"/>
                <a:ea typeface="+mn-ea"/>
              </a:rPr>
              <a:t>검사자에 의한 변동</a:t>
            </a:r>
            <a:r>
              <a:rPr lang="en-US" altLang="ko-KR" sz="2200" dirty="0">
                <a:latin typeface="+mn-ea"/>
                <a:ea typeface="+mn-ea"/>
              </a:rPr>
              <a:t>, </a:t>
            </a:r>
            <a:r>
              <a:rPr lang="ko-KR" altLang="en-US" sz="2200" dirty="0">
                <a:latin typeface="+mn-ea"/>
                <a:ea typeface="+mn-ea"/>
              </a:rPr>
              <a:t>진단 기기에 의한 변동 </a:t>
            </a:r>
          </a:p>
          <a:p>
            <a:pPr>
              <a:lnSpc>
                <a:spcPct val="110000"/>
              </a:lnSpc>
            </a:pPr>
            <a:r>
              <a:rPr lang="ko-KR" altLang="en-US" sz="2600" dirty="0">
                <a:latin typeface="+mn-ea"/>
                <a:ea typeface="+mn-ea"/>
              </a:rPr>
              <a:t>순위 척도의 경우 </a:t>
            </a:r>
          </a:p>
          <a:p>
            <a:pPr lvl="1">
              <a:lnSpc>
                <a:spcPct val="110000"/>
              </a:lnSpc>
            </a:pPr>
            <a:r>
              <a:rPr lang="en-US" altLang="ko-KR" sz="2200" b="1" dirty="0">
                <a:latin typeface="+mn-ea"/>
                <a:ea typeface="+mn-ea"/>
              </a:rPr>
              <a:t>kappa</a:t>
            </a:r>
            <a:r>
              <a:rPr lang="en-US" altLang="ko-KR" sz="2200" dirty="0">
                <a:latin typeface="+mn-ea"/>
                <a:ea typeface="+mn-ea"/>
              </a:rPr>
              <a:t>, Spearman </a:t>
            </a:r>
            <a:r>
              <a:rPr lang="ko-KR" altLang="en-US" sz="2200" dirty="0">
                <a:latin typeface="+mn-ea"/>
                <a:ea typeface="+mn-ea"/>
              </a:rPr>
              <a:t>순위 상관계수</a:t>
            </a:r>
            <a:r>
              <a:rPr lang="en-US" altLang="ko-KR" sz="2200" dirty="0">
                <a:latin typeface="+mn-ea"/>
                <a:ea typeface="+mn-ea"/>
              </a:rPr>
              <a:t>, gamma, Kendall </a:t>
            </a:r>
            <a:r>
              <a:rPr lang="ko-KR" altLang="en-US" sz="2200" dirty="0">
                <a:latin typeface="+mn-ea"/>
                <a:ea typeface="+mn-ea"/>
              </a:rPr>
              <a:t>지수 등 </a:t>
            </a:r>
          </a:p>
          <a:p>
            <a:pPr>
              <a:lnSpc>
                <a:spcPct val="110000"/>
              </a:lnSpc>
            </a:pPr>
            <a:r>
              <a:rPr lang="ko-KR" altLang="en-US" sz="2600" dirty="0">
                <a:latin typeface="+mn-ea"/>
                <a:ea typeface="+mn-ea"/>
              </a:rPr>
              <a:t>연속변수의 경우 </a:t>
            </a:r>
          </a:p>
          <a:p>
            <a:pPr lvl="1">
              <a:lnSpc>
                <a:spcPct val="110000"/>
              </a:lnSpc>
            </a:pPr>
            <a:r>
              <a:rPr lang="ko-KR" altLang="en-US" sz="2200" dirty="0">
                <a:latin typeface="+mn-ea"/>
                <a:ea typeface="+mn-ea"/>
              </a:rPr>
              <a:t>급내 상관계수</a:t>
            </a:r>
            <a:r>
              <a:rPr lang="en-US" altLang="ko-KR" sz="2200" dirty="0">
                <a:latin typeface="+mn-ea"/>
                <a:ea typeface="+mn-ea"/>
              </a:rPr>
              <a:t>(</a:t>
            </a:r>
            <a:r>
              <a:rPr lang="en-US" altLang="ko-KR" sz="2200" dirty="0" err="1">
                <a:latin typeface="+mn-ea"/>
                <a:ea typeface="+mn-ea"/>
              </a:rPr>
              <a:t>Intraclass</a:t>
            </a:r>
            <a:r>
              <a:rPr lang="en-US" altLang="ko-KR" sz="2200" dirty="0">
                <a:latin typeface="+mn-ea"/>
                <a:ea typeface="+mn-ea"/>
              </a:rPr>
              <a:t> correlation coefficient, </a:t>
            </a:r>
            <a:r>
              <a:rPr lang="en-US" altLang="ko-KR" sz="2200" b="1" dirty="0">
                <a:latin typeface="+mn-ea"/>
                <a:ea typeface="+mn-ea"/>
              </a:rPr>
              <a:t>ICC</a:t>
            </a:r>
            <a:r>
              <a:rPr lang="en-US" altLang="ko-KR" sz="2200" dirty="0">
                <a:latin typeface="+mn-ea"/>
                <a:ea typeface="+mn-ea"/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en-US" altLang="ko-KR" sz="2200" b="1" dirty="0">
                <a:latin typeface="+mn-ea"/>
                <a:ea typeface="+mn-ea"/>
              </a:rPr>
              <a:t>Bland-Altman plot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F188-82ED-4A0C-BA80-0A1AADD3100E}" type="slidenum">
              <a:rPr lang="en-US" altLang="ko-KR" smtClean="0"/>
              <a:pPr/>
              <a:t>14</a:t>
            </a:fld>
            <a:endParaRPr lang="en-US" altLang="ko-KR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28D8E7-03A2-4B56-8BF8-D5E654641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B82E-D3BA-45E8-A407-7D11CE45DB55}" type="datetime1">
              <a:rPr lang="ko-KR" altLang="en-US" smtClean="0"/>
              <a:t>2017-11-25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371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ko-KR" altLang="en-US" dirty="0" err="1"/>
              <a:t>카파</a:t>
            </a:r>
            <a:r>
              <a:rPr lang="ko-KR" altLang="en-US" dirty="0"/>
              <a:t> 지수 평가</a:t>
            </a:r>
          </a:p>
        </p:txBody>
      </p:sp>
      <p:graphicFrame>
        <p:nvGraphicFramePr>
          <p:cNvPr id="203805" name="Group 29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339149460"/>
              </p:ext>
            </p:extLst>
          </p:nvPr>
        </p:nvGraphicFramePr>
        <p:xfrm>
          <a:off x="635000" y="1253431"/>
          <a:ext cx="7931224" cy="3989041"/>
        </p:xfrm>
        <a:graphic>
          <a:graphicData uri="http://schemas.openxmlformats.org/drawingml/2006/table">
            <a:tbl>
              <a:tblPr/>
              <a:tblGrid>
                <a:gridCol w="2438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2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46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Value of </a:t>
                      </a:r>
                      <a:r>
                        <a:rPr kumimoji="1" lang="el-GR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κ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Strength of agreement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6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&lt;0.20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0.21-0.40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Fair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46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0.41-0.60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Moderate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46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0.61-0.80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Good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46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0.81-1.00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Very good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3806" name="Text Box 30"/>
          <p:cNvSpPr txBox="1">
            <a:spLocks noChangeArrowheads="1"/>
          </p:cNvSpPr>
          <p:nvPr/>
        </p:nvSpPr>
        <p:spPr bwMode="auto">
          <a:xfrm>
            <a:off x="3470244" y="5327570"/>
            <a:ext cx="521655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200" dirty="0">
                <a:latin typeface="+mn-ea"/>
              </a:rPr>
              <a:t>From Altman DG. (1991) Practical Statistics for Medical Research, p 404.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44B6-2B84-462A-B423-DF4F079BAF26}" type="slidenum">
              <a:rPr lang="en-US" altLang="ko-KR" smtClean="0"/>
              <a:pPr/>
              <a:t>15</a:t>
            </a:fld>
            <a:endParaRPr lang="en-US" altLang="ko-KR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0057E8-049B-46A4-BE52-7A11A709E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8526-9C73-4BBA-BC4F-4E57E6C1A4A7}" type="datetime1">
              <a:rPr lang="ko-KR" altLang="en-US" smtClean="0"/>
              <a:t>2017-11-25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360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11226-0099-4B39-8195-0D3ECCC2E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정규시즌 스트라이크 콜</a:t>
            </a:r>
            <a:r>
              <a:rPr lang="en-US" altLang="ko-KR" dirty="0"/>
              <a:t>-</a:t>
            </a:r>
            <a:r>
              <a:rPr lang="ko-KR" altLang="en-US" dirty="0"/>
              <a:t>전체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67D190-F697-481D-8B73-2B353080D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11F1-431E-4EF0-BF26-F59B20F2C0F0}" type="datetime1">
              <a:rPr lang="ko-KR" altLang="en-US" smtClean="0"/>
              <a:t>2017-11-25</a:t>
            </a:fld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AE4C78-29C4-440C-949F-581503A9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44B6-2B84-462A-B423-DF4F079BAF26}" type="slidenum">
              <a:rPr lang="en-US" altLang="ko-KR" smtClean="0"/>
              <a:pPr/>
              <a:t>16</a:t>
            </a:fld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06BEC10-BA2C-4926-B027-9E64C70183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842"/>
          <a:stretch/>
        </p:blipFill>
        <p:spPr>
          <a:xfrm>
            <a:off x="2005319" y="1598597"/>
            <a:ext cx="5133362" cy="42066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C53A6A-00A6-4BA1-B06F-C7D0B862CE47}"/>
              </a:ext>
            </a:extLst>
          </p:cNvPr>
          <p:cNvSpPr txBox="1"/>
          <p:nvPr/>
        </p:nvSpPr>
        <p:spPr>
          <a:xfrm>
            <a:off x="1358988" y="18575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74D9F9-13B7-420F-B91F-E1919D7E62F0}"/>
              </a:ext>
            </a:extLst>
          </p:cNvPr>
          <p:cNvSpPr txBox="1"/>
          <p:nvPr/>
        </p:nvSpPr>
        <p:spPr>
          <a:xfrm>
            <a:off x="3419872" y="14176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7D3BB8-4548-4A16-9D0B-445F2ABBC677}"/>
              </a:ext>
            </a:extLst>
          </p:cNvPr>
          <p:cNvSpPr txBox="1"/>
          <p:nvPr/>
        </p:nvSpPr>
        <p:spPr>
          <a:xfrm>
            <a:off x="6876256" y="5115164"/>
            <a:ext cx="2262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(1187-889)/(1187+17172)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D6A712-75E4-451E-A94D-64724BFAD42F}"/>
              </a:ext>
            </a:extLst>
          </p:cNvPr>
          <p:cNvSpPr txBox="1"/>
          <p:nvPr/>
        </p:nvSpPr>
        <p:spPr>
          <a:xfrm>
            <a:off x="6933467" y="5523840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1187/889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6584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2811E-3FFC-471D-B663-18D4DB454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포스트시즌 스트라이크 콜</a:t>
            </a:r>
            <a:r>
              <a:rPr lang="en-US" altLang="ko-KR" dirty="0"/>
              <a:t>-</a:t>
            </a:r>
            <a:r>
              <a:rPr lang="ko-KR" altLang="en-US" dirty="0"/>
              <a:t>전체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2C247-C1DE-470E-BA03-B1C35A8FE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11F1-431E-4EF0-BF26-F59B20F2C0F0}" type="datetime1">
              <a:rPr lang="ko-KR" altLang="en-US" smtClean="0"/>
              <a:t>2017-11-25</a:t>
            </a:fld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106075-62EB-4131-BCE2-32B1E9E63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44B6-2B84-462A-B423-DF4F079BAF26}" type="slidenum">
              <a:rPr lang="en-US" altLang="ko-KR" smtClean="0"/>
              <a:pPr/>
              <a:t>17</a:t>
            </a:fld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739EA7-1B4B-4476-B580-14FA3E9AF5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842"/>
          <a:stretch/>
        </p:blipFill>
        <p:spPr>
          <a:xfrm>
            <a:off x="2005319" y="1798597"/>
            <a:ext cx="5133362" cy="40066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A67612-ED10-4AFE-87EF-8A51FDA4ACF7}"/>
              </a:ext>
            </a:extLst>
          </p:cNvPr>
          <p:cNvSpPr txBox="1"/>
          <p:nvPr/>
        </p:nvSpPr>
        <p:spPr>
          <a:xfrm>
            <a:off x="1358988" y="18575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A349D7-F074-479D-91F5-CB0BC3841A4E}"/>
              </a:ext>
            </a:extLst>
          </p:cNvPr>
          <p:cNvSpPr txBox="1"/>
          <p:nvPr/>
        </p:nvSpPr>
        <p:spPr>
          <a:xfrm>
            <a:off x="3419872" y="14176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88E202-E7A9-4B05-A711-EDB243723DF8}"/>
              </a:ext>
            </a:extLst>
          </p:cNvPr>
          <p:cNvSpPr txBox="1"/>
          <p:nvPr/>
        </p:nvSpPr>
        <p:spPr>
          <a:xfrm>
            <a:off x="7138681" y="5115164"/>
            <a:ext cx="1963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(169-194)/(169+1124)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A6E8F2-08CA-40E6-A17F-94D6E5F29F17}"/>
              </a:ext>
            </a:extLst>
          </p:cNvPr>
          <p:cNvSpPr txBox="1"/>
          <p:nvPr/>
        </p:nvSpPr>
        <p:spPr>
          <a:xfrm>
            <a:off x="7138680" y="5529508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169/194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6853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A6238-2DD3-4E4E-AFE2-37A537AEB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스트라이크 콜 </a:t>
            </a:r>
            <a:r>
              <a:rPr lang="en-US" altLang="ko-KR" dirty="0"/>
              <a:t>- </a:t>
            </a:r>
            <a:r>
              <a:rPr lang="ko-KR" altLang="en-US" dirty="0" err="1"/>
              <a:t>심판별</a:t>
            </a:r>
            <a:endParaRPr lang="ko-KR" altLang="en-US" dirty="0"/>
          </a:p>
        </p:txBody>
      </p:sp>
      <p:graphicFrame>
        <p:nvGraphicFramePr>
          <p:cNvPr id="6" name="표 개체 틀 5">
            <a:extLst>
              <a:ext uri="{FF2B5EF4-FFF2-40B4-BE49-F238E27FC236}">
                <a16:creationId xmlns:a16="http://schemas.microsoft.com/office/drawing/2014/main" id="{486AEE90-A978-4C6C-B8AD-FADA17C8E03A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471041585"/>
              </p:ext>
            </p:extLst>
          </p:nvPr>
        </p:nvGraphicFramePr>
        <p:xfrm>
          <a:off x="457200" y="1340768"/>
          <a:ext cx="8229599" cy="42484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557391694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669001869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506816589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537763076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388803176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833908108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079269880"/>
                    </a:ext>
                  </a:extLst>
                </a:gridCol>
              </a:tblGrid>
              <a:tr h="3862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+mn-ea"/>
                          <a:ea typeface="+mn-ea"/>
                        </a:rPr>
                        <a:t>Umpire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  <a:latin typeface="+mn-ea"/>
                          <a:ea typeface="+mn-ea"/>
                        </a:rPr>
                        <a:t>k_rs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+mn-ea"/>
                          <a:ea typeface="+mn-ea"/>
                        </a:rPr>
                        <a:t>k_po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  <a:latin typeface="+mn-ea"/>
                          <a:ea typeface="+mn-ea"/>
                        </a:rPr>
                        <a:t>rd_rs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  <a:latin typeface="+mn-ea"/>
                          <a:ea typeface="+mn-ea"/>
                        </a:rPr>
                        <a:t>rd_po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+mn-ea"/>
                          <a:ea typeface="+mn-ea"/>
                        </a:rPr>
                        <a:t>or_rs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+mn-ea"/>
                          <a:ea typeface="+mn-ea"/>
                        </a:rPr>
                        <a:t>or_po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84515516"/>
                  </a:ext>
                </a:extLst>
              </a:tr>
              <a:tr h="3862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+mn-ea"/>
                          <a:ea typeface="+mn-ea"/>
                        </a:rPr>
                        <a:t>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+mn-ea"/>
                          <a:ea typeface="+mn-ea"/>
                        </a:rPr>
                        <a:t>0.828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  <a:latin typeface="+mn-ea"/>
                          <a:ea typeface="+mn-ea"/>
                        </a:rPr>
                        <a:t>0.885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+mn-ea"/>
                          <a:ea typeface="+mn-ea"/>
                        </a:rPr>
                        <a:t>0.027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+mn-ea"/>
                          <a:ea typeface="+mn-ea"/>
                        </a:rPr>
                        <a:t>0.024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  <a:latin typeface="+mn-ea"/>
                          <a:ea typeface="+mn-ea"/>
                        </a:rPr>
                        <a:t>1.66 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  <a:latin typeface="+mn-ea"/>
                          <a:ea typeface="+mn-ea"/>
                        </a:rPr>
                        <a:t>2.00 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01493023"/>
                  </a:ext>
                </a:extLst>
              </a:tr>
              <a:tr h="3862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+mn-ea"/>
                          <a:ea typeface="+mn-ea"/>
                        </a:rPr>
                        <a:t>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  <a:latin typeface="+mn-ea"/>
                          <a:ea typeface="+mn-ea"/>
                        </a:rPr>
                        <a:t>0.823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  <a:latin typeface="+mn-ea"/>
                          <a:ea typeface="+mn-ea"/>
                        </a:rPr>
                        <a:t>0.851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+mn-ea"/>
                          <a:ea typeface="+mn-ea"/>
                        </a:rPr>
                        <a:t>0.027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+mn-ea"/>
                          <a:ea typeface="+mn-ea"/>
                        </a:rPr>
                        <a:t>0.058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  <a:latin typeface="+mn-ea"/>
                          <a:ea typeface="+mn-ea"/>
                        </a:rPr>
                        <a:t>1.64 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  <a:latin typeface="+mn-ea"/>
                          <a:ea typeface="+mn-ea"/>
                        </a:rPr>
                        <a:t>4.00 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63587870"/>
                  </a:ext>
                </a:extLst>
              </a:tr>
              <a:tr h="3862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+mn-ea"/>
                          <a:ea typeface="+mn-ea"/>
                        </a:rPr>
                        <a:t>C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  <a:latin typeface="+mn-ea"/>
                          <a:ea typeface="+mn-ea"/>
                        </a:rPr>
                        <a:t>0.804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+mn-ea"/>
                          <a:ea typeface="+mn-ea"/>
                        </a:rPr>
                        <a:t>0.382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+mn-ea"/>
                          <a:ea typeface="+mn-ea"/>
                        </a:rPr>
                        <a:t>0.006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+mn-ea"/>
                          <a:ea typeface="+mn-ea"/>
                        </a:rPr>
                        <a:t>-0.065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  <a:latin typeface="+mn-ea"/>
                          <a:ea typeface="+mn-ea"/>
                        </a:rPr>
                        <a:t>1.11 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  <a:latin typeface="+mn-ea"/>
                          <a:ea typeface="+mn-ea"/>
                        </a:rPr>
                        <a:t>0.77 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95772654"/>
                  </a:ext>
                </a:extLst>
              </a:tr>
              <a:tr h="3862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+mn-ea"/>
                          <a:ea typeface="+mn-ea"/>
                        </a:rPr>
                        <a:t>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  <a:latin typeface="+mn-ea"/>
                          <a:ea typeface="+mn-ea"/>
                        </a:rPr>
                        <a:t>0.814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+mn-ea"/>
                          <a:ea typeface="+mn-ea"/>
                        </a:rPr>
                        <a:t>0.793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+mn-ea"/>
                          <a:ea typeface="+mn-ea"/>
                        </a:rPr>
                        <a:t>0.032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+mn-ea"/>
                          <a:ea typeface="+mn-ea"/>
                        </a:rPr>
                        <a:t>0.042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  <a:latin typeface="+mn-ea"/>
                          <a:ea typeface="+mn-ea"/>
                        </a:rPr>
                        <a:t>1.81 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  <a:latin typeface="+mn-ea"/>
                          <a:ea typeface="+mn-ea"/>
                        </a:rPr>
                        <a:t>2.00 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73487485"/>
                  </a:ext>
                </a:extLst>
              </a:tr>
              <a:tr h="3862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+mn-ea"/>
                          <a:ea typeface="+mn-ea"/>
                        </a:rPr>
                        <a:t>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  <a:latin typeface="+mn-ea"/>
                          <a:ea typeface="+mn-ea"/>
                        </a:rPr>
                        <a:t>0.833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  <a:latin typeface="+mn-ea"/>
                          <a:ea typeface="+mn-ea"/>
                        </a:rPr>
                        <a:t>0.781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+mn-ea"/>
                          <a:ea typeface="+mn-ea"/>
                        </a:rPr>
                        <a:t>-0.006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+mn-ea"/>
                          <a:ea typeface="+mn-ea"/>
                        </a:rPr>
                        <a:t>0.035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  <a:latin typeface="+mn-ea"/>
                          <a:ea typeface="+mn-ea"/>
                        </a:rPr>
                        <a:t>0.89 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  <a:latin typeface="+mn-ea"/>
                          <a:ea typeface="+mn-ea"/>
                        </a:rPr>
                        <a:t>1.82 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03719574"/>
                  </a:ext>
                </a:extLst>
              </a:tr>
              <a:tr h="3862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+mn-ea"/>
                          <a:ea typeface="+mn-ea"/>
                        </a:rPr>
                        <a:t>F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  <a:latin typeface="+mn-ea"/>
                          <a:ea typeface="+mn-ea"/>
                        </a:rPr>
                        <a:t>0.822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+mn-ea"/>
                          <a:ea typeface="+mn-ea"/>
                        </a:rPr>
                        <a:t>0.759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+mn-ea"/>
                          <a:ea typeface="+mn-ea"/>
                        </a:rPr>
                        <a:t>0.022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  <a:latin typeface="+mn-ea"/>
                          <a:ea typeface="+mn-ea"/>
                        </a:rPr>
                        <a:t>1.51 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  <a:latin typeface="+mn-ea"/>
                          <a:ea typeface="+mn-ea"/>
                        </a:rPr>
                        <a:t>1.00 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61906340"/>
                  </a:ext>
                </a:extLst>
              </a:tr>
              <a:tr h="3862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+mn-ea"/>
                          <a:ea typeface="+mn-ea"/>
                        </a:rPr>
                        <a:t>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  <a:latin typeface="+mn-ea"/>
                          <a:ea typeface="+mn-ea"/>
                        </a:rPr>
                        <a:t>0.803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  <a:latin typeface="+mn-ea"/>
                          <a:ea typeface="+mn-ea"/>
                        </a:rPr>
                        <a:t>0.156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+mn-ea"/>
                          <a:ea typeface="+mn-ea"/>
                        </a:rPr>
                        <a:t>-0.015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+mn-ea"/>
                          <a:ea typeface="+mn-ea"/>
                        </a:rPr>
                        <a:t>-0.198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  <a:latin typeface="+mn-ea"/>
                          <a:ea typeface="+mn-ea"/>
                        </a:rPr>
                        <a:t>0.79 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  <a:latin typeface="+mn-ea"/>
                          <a:ea typeface="+mn-ea"/>
                        </a:rPr>
                        <a:t>0.57 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24554050"/>
                  </a:ext>
                </a:extLst>
              </a:tr>
              <a:tr h="3862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+mn-ea"/>
                          <a:ea typeface="+mn-ea"/>
                        </a:rPr>
                        <a:t>H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  <a:latin typeface="+mn-ea"/>
                          <a:ea typeface="+mn-ea"/>
                        </a:rPr>
                        <a:t>0.781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  <a:latin typeface="+mn-ea"/>
                          <a:ea typeface="+mn-ea"/>
                        </a:rPr>
                        <a:t>0.755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+mn-ea"/>
                          <a:ea typeface="+mn-ea"/>
                        </a:rPr>
                        <a:t>0.038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+mn-ea"/>
                          <a:ea typeface="+mn-ea"/>
                        </a:rPr>
                        <a:t>0.087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+mn-ea"/>
                          <a:ea typeface="+mn-ea"/>
                        </a:rPr>
                        <a:t>1.80 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  <a:latin typeface="+mn-ea"/>
                          <a:ea typeface="+mn-ea"/>
                        </a:rPr>
                        <a:t>4.33 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13282256"/>
                  </a:ext>
                </a:extLst>
              </a:tr>
              <a:tr h="3862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+mn-ea"/>
                          <a:ea typeface="+mn-ea"/>
                        </a:rPr>
                        <a:t>I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  <a:latin typeface="+mn-ea"/>
                          <a:ea typeface="+mn-ea"/>
                        </a:rPr>
                        <a:t>0.816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  <a:latin typeface="+mn-ea"/>
                          <a:ea typeface="+mn-ea"/>
                        </a:rPr>
                        <a:t>0.041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+mn-ea"/>
                          <a:ea typeface="+mn-ea"/>
                        </a:rPr>
                        <a:t>0.022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+mn-ea"/>
                          <a:ea typeface="+mn-ea"/>
                        </a:rPr>
                        <a:t>-0.330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+mn-ea"/>
                          <a:ea typeface="+mn-ea"/>
                        </a:rPr>
                        <a:t>1.50 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+mn-ea"/>
                          <a:ea typeface="+mn-ea"/>
                        </a:rPr>
                        <a:t>0.48 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50487189"/>
                  </a:ext>
                </a:extLst>
              </a:tr>
              <a:tr h="3862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+mn-ea"/>
                          <a:ea typeface="+mn-ea"/>
                        </a:rPr>
                        <a:t>Total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  <a:latin typeface="+mn-ea"/>
                          <a:ea typeface="+mn-ea"/>
                        </a:rPr>
                        <a:t>0.817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  <a:latin typeface="+mn-ea"/>
                          <a:ea typeface="+mn-ea"/>
                        </a:rPr>
                        <a:t>0.589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+mn-ea"/>
                          <a:ea typeface="+mn-ea"/>
                        </a:rPr>
                        <a:t>0.016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+mn-ea"/>
                          <a:ea typeface="+mn-ea"/>
                        </a:rPr>
                        <a:t>-0.019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+mn-ea"/>
                          <a:ea typeface="+mn-ea"/>
                        </a:rPr>
                        <a:t>1.34 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+mn-ea"/>
                          <a:ea typeface="+mn-ea"/>
                        </a:rPr>
                        <a:t>0.87 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21356028"/>
                  </a:ext>
                </a:extLst>
              </a:tr>
            </a:tbl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5B05E5-CAB3-4238-BBAB-FC17244DF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11F1-431E-4EF0-BF26-F59B20F2C0F0}" type="datetime1">
              <a:rPr lang="ko-KR" altLang="en-US" smtClean="0"/>
              <a:t>2017-11-25</a:t>
            </a:fld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7B1699-BCC0-4B7D-B311-0E281E850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44B6-2B84-462A-B423-DF4F079BAF26}" type="slidenum">
              <a:rPr lang="en-US" altLang="ko-KR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6602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44CF5-A7CD-4D7D-AD97-0983AB378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타당도 일치도 분석 결과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3CF8F63-F2BD-412C-BDCF-AB275FD1A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ko-KR" dirty="0" err="1"/>
              <a:t>κ값이</a:t>
            </a:r>
            <a:r>
              <a:rPr lang="ko-KR" altLang="ko-KR" dirty="0"/>
              <a:t> 정규시즌에서</a:t>
            </a:r>
            <a:r>
              <a:rPr lang="en-US" altLang="ko-KR" dirty="0"/>
              <a:t> 0.82</a:t>
            </a:r>
            <a:r>
              <a:rPr lang="ko-KR" altLang="ko-KR" dirty="0"/>
              <a:t>로 </a:t>
            </a:r>
            <a:r>
              <a:rPr lang="en-US" altLang="ko-KR" dirty="0"/>
              <a:t>‘</a:t>
            </a:r>
            <a:r>
              <a:rPr lang="ko-KR" altLang="ko-KR" dirty="0"/>
              <a:t>매우 좋음</a:t>
            </a:r>
            <a:r>
              <a:rPr lang="en-US" altLang="ko-KR" dirty="0"/>
              <a:t>’</a:t>
            </a:r>
            <a:r>
              <a:rPr lang="ko-KR" altLang="ko-KR" dirty="0"/>
              <a:t>인 반면</a:t>
            </a:r>
            <a:r>
              <a:rPr lang="en-US" altLang="ko-KR" dirty="0"/>
              <a:t>, </a:t>
            </a:r>
            <a:r>
              <a:rPr lang="ko-KR" altLang="ko-KR" dirty="0"/>
              <a:t>포스트시즌에서 </a:t>
            </a:r>
            <a:r>
              <a:rPr lang="en-US" altLang="ko-KR" dirty="0"/>
              <a:t>0.59</a:t>
            </a:r>
            <a:r>
              <a:rPr lang="ko-KR" altLang="ko-KR" dirty="0"/>
              <a:t>로 </a:t>
            </a:r>
            <a:r>
              <a:rPr lang="en-US" altLang="ko-KR" dirty="0"/>
              <a:t>‘</a:t>
            </a:r>
            <a:r>
              <a:rPr lang="ko-KR" altLang="ko-KR" dirty="0"/>
              <a:t>보통</a:t>
            </a:r>
            <a:r>
              <a:rPr lang="en-US" altLang="ko-KR" dirty="0"/>
              <a:t>’</a:t>
            </a:r>
            <a:r>
              <a:rPr lang="ko-KR" altLang="ko-KR" dirty="0"/>
              <a:t>으로 평가</a:t>
            </a:r>
            <a:endParaRPr lang="en-US" altLang="ko-KR" dirty="0"/>
          </a:p>
          <a:p>
            <a:pPr lvl="1"/>
            <a:r>
              <a:rPr lang="ko-KR" altLang="ko-KR" dirty="0"/>
              <a:t>정확도가 정규시즌에서</a:t>
            </a:r>
            <a:r>
              <a:rPr lang="en-US" altLang="ko-KR" dirty="0"/>
              <a:t> 92.1%</a:t>
            </a:r>
            <a:r>
              <a:rPr lang="ko-KR" altLang="ko-KR" dirty="0"/>
              <a:t>였고</a:t>
            </a:r>
            <a:r>
              <a:rPr lang="en-US" altLang="ko-KR" dirty="0"/>
              <a:t>, </a:t>
            </a:r>
            <a:r>
              <a:rPr lang="ko-KR" altLang="ko-KR" dirty="0"/>
              <a:t>포스트시즌에서</a:t>
            </a:r>
            <a:r>
              <a:rPr lang="en-US" altLang="ko-KR" dirty="0"/>
              <a:t> 81.6%</a:t>
            </a:r>
            <a:r>
              <a:rPr lang="ko-KR" altLang="en-US" dirty="0"/>
              <a:t>로 평가</a:t>
            </a:r>
            <a:endParaRPr lang="en-US" altLang="ko-KR" dirty="0"/>
          </a:p>
          <a:p>
            <a:r>
              <a:rPr lang="ko-KR" altLang="ko-KR" dirty="0"/>
              <a:t>정규시즌에서 볼을 스트라이크로 판정한 비율이 </a:t>
            </a:r>
            <a:r>
              <a:rPr lang="en-US" altLang="ko-KR" dirty="0"/>
              <a:t>1.6% </a:t>
            </a:r>
            <a:r>
              <a:rPr lang="ko-KR" altLang="ko-KR" dirty="0"/>
              <a:t>유의하게 높았고</a:t>
            </a:r>
            <a:r>
              <a:rPr lang="en-US" altLang="ko-KR" dirty="0"/>
              <a:t>(p&lt;0.001), </a:t>
            </a:r>
            <a:r>
              <a:rPr lang="ko-KR" altLang="ko-KR" dirty="0"/>
              <a:t>포스트시즌에서는 스트라이크를 볼로 판정한 비율이</a:t>
            </a:r>
            <a:r>
              <a:rPr lang="en-US" altLang="ko-KR" dirty="0"/>
              <a:t> 1.9% </a:t>
            </a:r>
            <a:r>
              <a:rPr lang="ko-KR" altLang="ko-KR" dirty="0"/>
              <a:t>높았지만 유의하지는 않았</a:t>
            </a:r>
            <a:r>
              <a:rPr lang="ko-KR" altLang="en-US" dirty="0"/>
              <a:t>음</a:t>
            </a:r>
            <a:r>
              <a:rPr lang="en-US" altLang="ko-KR" dirty="0"/>
              <a:t>(p=0.21).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DC3C63-50C8-4480-9D7E-2B61CC695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11F1-431E-4EF0-BF26-F59B20F2C0F0}" type="datetime1">
              <a:rPr lang="ko-KR" altLang="en-US" smtClean="0"/>
              <a:t>2017-11-25</a:t>
            </a:fld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0B0F14-6ECD-49D0-B018-9E04A108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44B6-2B84-462A-B423-DF4F079BAF26}" type="slidenum">
              <a:rPr lang="en-US" altLang="ko-KR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9900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차례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B4D01-41C5-4FAD-8F48-E275B28D7473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8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3680580"/>
              </p:ext>
            </p:extLst>
          </p:nvPr>
        </p:nvGraphicFramePr>
        <p:xfrm>
          <a:off x="2214546" y="1071546"/>
          <a:ext cx="4989548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3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ru-RU" sz="48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3200" dirty="0"/>
                        <a:t>스트라이크 존 정의</a:t>
                      </a:r>
                      <a:endParaRPr lang="ru-RU" sz="3200" dirty="0"/>
                    </a:p>
                  </a:txBody>
                  <a:tcPr anchor="ctr">
                    <a:lnB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ru-RU" sz="48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3200" dirty="0"/>
                        <a:t>스트라이크 존 설정</a:t>
                      </a:r>
                      <a:endParaRPr lang="ru-RU" sz="3200" dirty="0"/>
                    </a:p>
                  </a:txBody>
                  <a:tcPr anchor="ctr">
                    <a:lnT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>
                          <a:solidFill>
                            <a:schemeClr val="accent1"/>
                          </a:solidFill>
                        </a:rPr>
                        <a:t>3</a:t>
                      </a:r>
                      <a:endParaRPr lang="ru-RU" sz="48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3200" dirty="0"/>
                        <a:t>타당도 일치도 분석</a:t>
                      </a:r>
                      <a:endParaRPr lang="ru-RU" sz="3200" dirty="0"/>
                    </a:p>
                  </a:txBody>
                  <a:tcPr anchor="ctr">
                    <a:lnT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48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3200" dirty="0"/>
                    </a:p>
                  </a:txBody>
                  <a:tcPr anchor="ctr">
                    <a:lnT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48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3200" dirty="0"/>
                    </a:p>
                  </a:txBody>
                  <a:tcPr anchor="ctr">
                    <a:lnT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1EEB90-D185-45E8-BB71-13338CE1A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31A8-7CFF-434E-8A52-DDE155DD2E26}" type="datetime1">
              <a:rPr lang="ko-KR" altLang="en-US" smtClean="0"/>
              <a:t>2017-11-25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44CF5-A7CD-4D7D-AD97-0983AB378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타당도 일치도 분석 결과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3CF8F63-F2BD-412C-BDCF-AB275FD1A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 err="1"/>
              <a:t>심판별</a:t>
            </a:r>
            <a:r>
              <a:rPr lang="ko-KR" altLang="ko-KR" dirty="0"/>
              <a:t> </a:t>
            </a:r>
            <a:r>
              <a:rPr lang="ko-KR" altLang="ko-KR" dirty="0" err="1"/>
              <a:t>κ값은</a:t>
            </a:r>
            <a:r>
              <a:rPr lang="ko-KR" altLang="ko-KR" dirty="0"/>
              <a:t> 정규시즌 </a:t>
            </a:r>
            <a:r>
              <a:rPr lang="en-US" altLang="ko-KR" dirty="0"/>
              <a:t>0.78-0.83, </a:t>
            </a:r>
            <a:r>
              <a:rPr lang="ko-KR" altLang="ko-KR" dirty="0"/>
              <a:t>포스트시즌 </a:t>
            </a:r>
            <a:r>
              <a:rPr lang="en-US" altLang="ko-KR" dirty="0"/>
              <a:t>0.16-0.89</a:t>
            </a:r>
            <a:r>
              <a:rPr lang="ko-KR" altLang="ko-KR" dirty="0"/>
              <a:t>로 다양했고</a:t>
            </a:r>
            <a:r>
              <a:rPr lang="en-US" altLang="ko-KR" dirty="0"/>
              <a:t>, </a:t>
            </a:r>
            <a:r>
              <a:rPr lang="ko-KR" altLang="ko-KR" dirty="0"/>
              <a:t>볼을 스트라이크로 판정한 비율과 스트라이크를 볼로 판정한 비율의 범위도 정규시즌에 비해 포스트시즌에서 넓었</a:t>
            </a:r>
            <a:r>
              <a:rPr lang="ko-KR" altLang="en-US" dirty="0"/>
              <a:t>음</a:t>
            </a:r>
            <a:r>
              <a:rPr lang="en-US" altLang="ko-KR" dirty="0"/>
              <a:t>.</a:t>
            </a:r>
            <a:endParaRPr lang="ko-KR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DC3C63-50C8-4480-9D7E-2B61CC695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11F1-431E-4EF0-BF26-F59B20F2C0F0}" type="datetime1">
              <a:rPr lang="ko-KR" altLang="en-US" smtClean="0"/>
              <a:t>2017-11-25</a:t>
            </a:fld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0B0F14-6ECD-49D0-B018-9E04A108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44B6-2B84-462A-B423-DF4F079BAF26}" type="slidenum">
              <a:rPr lang="en-US" altLang="ko-KR" smtClean="0"/>
              <a:pPr/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9521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44CF5-A7CD-4D7D-AD97-0983AB378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타당도 일치도 분석 결과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3CF8F63-F2BD-412C-BDCF-AB275FD1A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ko-KR" dirty="0"/>
              <a:t>가상 공간이 아닌 실제 판정 기준 스트라이크 존을 활용해 평가한 결과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KBO </a:t>
            </a:r>
            <a:r>
              <a:rPr lang="ko-KR" altLang="ko-KR" dirty="0"/>
              <a:t>리그 판정의 정확도는 정규시즌에서는 매우 높지만</a:t>
            </a:r>
            <a:r>
              <a:rPr lang="en-US" altLang="ko-KR" dirty="0"/>
              <a:t>, </a:t>
            </a:r>
            <a:r>
              <a:rPr lang="ko-KR" altLang="ko-KR" dirty="0"/>
              <a:t>포스트시즌에서는 편차가 컸</a:t>
            </a:r>
            <a:r>
              <a:rPr lang="ko-KR" altLang="en-US" dirty="0"/>
              <a:t>음</a:t>
            </a:r>
            <a:r>
              <a:rPr lang="en-US" altLang="ko-KR" dirty="0"/>
              <a:t>.</a:t>
            </a:r>
          </a:p>
          <a:p>
            <a:r>
              <a:rPr lang="ko-KR" altLang="ko-KR" dirty="0"/>
              <a:t>심판진과 선수단의 스트라이크 </a:t>
            </a:r>
            <a:r>
              <a:rPr lang="ko-KR" altLang="ko-KR" dirty="0" err="1"/>
              <a:t>존에</a:t>
            </a:r>
            <a:r>
              <a:rPr lang="ko-KR" altLang="ko-KR" dirty="0"/>
              <a:t> 대한 교육 훈련에 여러 방면으로 활용 가능</a:t>
            </a:r>
            <a:r>
              <a:rPr lang="en-US" altLang="ko-KR" dirty="0"/>
              <a:t>.</a:t>
            </a:r>
            <a:endParaRPr lang="ko-KR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DC3C63-50C8-4480-9D7E-2B61CC695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11F1-431E-4EF0-BF26-F59B20F2C0F0}" type="datetime1">
              <a:rPr lang="ko-KR" altLang="en-US" smtClean="0"/>
              <a:t>2017-11-25</a:t>
            </a:fld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0B0F14-6ECD-49D0-B018-9E04A108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44B6-2B84-462A-B423-DF4F079BAF26}" type="slidenum">
              <a:rPr lang="en-US" altLang="ko-KR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4472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03826E71-80B5-4F8A-B901-39B22EB55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질문</a:t>
            </a:r>
            <a:r>
              <a:rPr lang="en-US" altLang="ko-KR" dirty="0"/>
              <a:t>+</a:t>
            </a:r>
            <a:r>
              <a:rPr lang="ko-KR" altLang="en-US" dirty="0"/>
              <a:t>제언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7F1DFB1-0668-4EE7-8865-76AC17CDBC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324B86-A949-41D8-B19D-A16036B47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2B98-C591-4E40-808E-8AAD55161570}" type="datetime1">
              <a:rPr lang="ko-KR" altLang="en-US" smtClean="0"/>
              <a:t>2017-11-25</a:t>
            </a:fld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CB1430-2DB9-4635-840D-B29108051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B4D01-41C5-4FAD-8F48-E275B28D747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309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B1F3C-C2C9-46B1-88CD-D383F5E65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스트라이크 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0B2EFC-619C-4B00-858E-3F260ABBB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ko" altLang="ko-KR" dirty="0">
                <a:solidFill>
                  <a:srgbClr val="000000"/>
                </a:solidFill>
              </a:rPr>
              <a:t>스트라이크존의 규</a:t>
            </a:r>
            <a:r>
              <a:rPr lang="ko-KR" altLang="en-US" dirty="0">
                <a:solidFill>
                  <a:srgbClr val="000000"/>
                </a:solidFill>
              </a:rPr>
              <a:t>칙 </a:t>
            </a:r>
            <a:r>
              <a:rPr lang="ko" altLang="ko-KR" dirty="0">
                <a:solidFill>
                  <a:srgbClr val="000000"/>
                </a:solidFill>
              </a:rPr>
              <a:t>상 정의 </a:t>
            </a:r>
          </a:p>
          <a:p>
            <a:pPr lvl="1">
              <a:spcBef>
                <a:spcPts val="0"/>
              </a:spcBef>
            </a:pPr>
            <a:r>
              <a:rPr lang="ko" altLang="ko-KR" dirty="0">
                <a:solidFill>
                  <a:srgbClr val="000000"/>
                </a:solidFill>
              </a:rPr>
              <a:t>규칙</a:t>
            </a:r>
            <a:r>
              <a:rPr lang="en-US" altLang="ko" dirty="0">
                <a:solidFill>
                  <a:srgbClr val="000000"/>
                </a:solidFill>
              </a:rPr>
              <a:t> </a:t>
            </a:r>
            <a:r>
              <a:rPr lang="ko" altLang="ko-KR" dirty="0">
                <a:solidFill>
                  <a:srgbClr val="000000"/>
                </a:solidFill>
              </a:rPr>
              <a:t>상 가로폭이 홈플레이트의 너비, 세로폭이 ‘타자 유니폼의 어깨 윗부분과 바지 윗부분중간의 수평선을 상한선으로 하고, 무릎 아랫부분을 하한선’</a:t>
            </a:r>
            <a:r>
              <a:rPr lang="ko-KR" altLang="en-US" dirty="0" err="1">
                <a:solidFill>
                  <a:srgbClr val="000000"/>
                </a:solidFill>
              </a:rPr>
              <a:t>으로</a:t>
            </a:r>
            <a:r>
              <a:rPr lang="ko-KR" altLang="en-US" dirty="0">
                <a:solidFill>
                  <a:srgbClr val="000000"/>
                </a:solidFill>
              </a:rPr>
              <a:t> 정의</a:t>
            </a:r>
            <a:endParaRPr lang="ko" altLang="ko-KR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ko" altLang="ko-KR" dirty="0">
                <a:solidFill>
                  <a:srgbClr val="000000"/>
                </a:solidFill>
              </a:rPr>
              <a:t>스트라이크존의 실질적 의미 </a:t>
            </a:r>
          </a:p>
          <a:p>
            <a:pPr lvl="1">
              <a:spcBef>
                <a:spcPts val="0"/>
              </a:spcBef>
            </a:pPr>
            <a:r>
              <a:rPr lang="ko" altLang="ko-KR" dirty="0">
                <a:solidFill>
                  <a:schemeClr val="dk1"/>
                </a:solidFill>
              </a:rPr>
              <a:t>규칙</a:t>
            </a:r>
            <a:r>
              <a:rPr lang="en-US" altLang="ko" dirty="0">
                <a:solidFill>
                  <a:schemeClr val="dk1"/>
                </a:solidFill>
              </a:rPr>
              <a:t> </a:t>
            </a:r>
            <a:r>
              <a:rPr lang="ko" altLang="ko-KR" dirty="0">
                <a:solidFill>
                  <a:schemeClr val="dk1"/>
                </a:solidFill>
              </a:rPr>
              <a:t>상의 가상공간이 아니라 실제경기에서 나타난 평균적 판정</a:t>
            </a:r>
            <a:r>
              <a:rPr lang="en-US" altLang="ko" dirty="0">
                <a:solidFill>
                  <a:schemeClr val="dk1"/>
                </a:solidFill>
              </a:rPr>
              <a:t> </a:t>
            </a:r>
            <a:r>
              <a:rPr lang="ko" altLang="ko-KR" dirty="0">
                <a:solidFill>
                  <a:schemeClr val="dk1"/>
                </a:solidFill>
              </a:rPr>
              <a:t>성향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1C6786-C307-4E51-9D72-EECE70E92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76256" y="6318178"/>
            <a:ext cx="2133600" cy="365125"/>
          </a:xfrm>
        </p:spPr>
        <p:txBody>
          <a:bodyPr/>
          <a:lstStyle/>
          <a:p>
            <a:fld id="{CFCB4D01-41C5-4FAD-8F48-E275B28D747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904325-F9D6-4ECA-BCE3-A73AB9C03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DEC69-FBBA-4202-B9EE-68C6DAF3C30A}" type="datetime1">
              <a:rPr lang="ko-KR" altLang="en-US" smtClean="0"/>
              <a:t>2017-11-25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721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CCC8E3-4DD8-4E57-BFEB-71385D788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스트라이크 존 설정 모형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84B4B6-B358-4C08-99AB-EFC1C8A4BB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71500" lvl="0" indent="-457200">
              <a:buClr>
                <a:srgbClr val="000000"/>
              </a:buClr>
              <a:buSzPct val="100000"/>
            </a:pPr>
            <a:r>
              <a:rPr lang="ko-KR" altLang="en-US" dirty="0">
                <a:solidFill>
                  <a:srgbClr val="000000"/>
                </a:solidFill>
              </a:rPr>
              <a:t>설정된 임의의 경계선을 기준으로 안쪽에서 선언된 </a:t>
            </a:r>
            <a:r>
              <a:rPr lang="en-US" altLang="ko-KR" dirty="0">
                <a:solidFill>
                  <a:srgbClr val="000000"/>
                </a:solidFill>
              </a:rPr>
              <a:t>ball call </a:t>
            </a:r>
            <a:r>
              <a:rPr lang="ko-KR" altLang="en-US" dirty="0" err="1">
                <a:solidFill>
                  <a:srgbClr val="000000"/>
                </a:solidFill>
              </a:rPr>
              <a:t>갯수와</a:t>
            </a:r>
            <a:r>
              <a:rPr lang="ko-KR" altLang="en-US" dirty="0">
                <a:solidFill>
                  <a:srgbClr val="000000"/>
                </a:solidFill>
              </a:rPr>
              <a:t> 바깥쪽에서 선언된 </a:t>
            </a:r>
            <a:r>
              <a:rPr lang="en-US" altLang="ko-KR" dirty="0">
                <a:solidFill>
                  <a:srgbClr val="000000"/>
                </a:solidFill>
              </a:rPr>
              <a:t>strike call </a:t>
            </a:r>
            <a:r>
              <a:rPr lang="ko-KR" altLang="en-US" dirty="0" err="1">
                <a:solidFill>
                  <a:srgbClr val="000000"/>
                </a:solidFill>
              </a:rPr>
              <a:t>갯수가</a:t>
            </a:r>
            <a:r>
              <a:rPr lang="ko-KR" altLang="en-US" dirty="0">
                <a:solidFill>
                  <a:srgbClr val="000000"/>
                </a:solidFill>
              </a:rPr>
              <a:t> 일치하는 영역</a:t>
            </a:r>
          </a:p>
          <a:p>
            <a:pPr marL="571500" lvl="0" indent="-457200">
              <a:buClr>
                <a:srgbClr val="000000"/>
              </a:buClr>
              <a:buSzPct val="100000"/>
            </a:pPr>
            <a:r>
              <a:rPr lang="ko-KR" altLang="en-US" dirty="0">
                <a:solidFill>
                  <a:srgbClr val="000000"/>
                </a:solidFill>
              </a:rPr>
              <a:t>포수의 </a:t>
            </a:r>
            <a:r>
              <a:rPr lang="en-US" altLang="ko-KR" dirty="0">
                <a:solidFill>
                  <a:srgbClr val="000000"/>
                </a:solidFill>
              </a:rPr>
              <a:t>Pitch-Framing </a:t>
            </a:r>
            <a:r>
              <a:rPr lang="ko-KR" altLang="en-US" dirty="0">
                <a:solidFill>
                  <a:srgbClr val="000000"/>
                </a:solidFill>
              </a:rPr>
              <a:t>능력 측정모델을 개발한 </a:t>
            </a:r>
            <a:r>
              <a:rPr lang="en-US" altLang="ko-KR" dirty="0">
                <a:solidFill>
                  <a:srgbClr val="000000"/>
                </a:solidFill>
              </a:rPr>
              <a:t>Mike Fast</a:t>
            </a:r>
            <a:r>
              <a:rPr lang="ko-KR" altLang="en-US" dirty="0">
                <a:solidFill>
                  <a:srgbClr val="000000"/>
                </a:solidFill>
              </a:rPr>
              <a:t>의 </a:t>
            </a:r>
            <a:r>
              <a:rPr lang="en-US" altLang="ko-KR" dirty="0">
                <a:solidFill>
                  <a:srgbClr val="000000"/>
                </a:solidFill>
              </a:rPr>
              <a:t>2011</a:t>
            </a:r>
            <a:r>
              <a:rPr lang="ko-KR" altLang="en-US" dirty="0">
                <a:solidFill>
                  <a:srgbClr val="000000"/>
                </a:solidFill>
              </a:rPr>
              <a:t>년 </a:t>
            </a:r>
            <a:r>
              <a:rPr lang="en-US" altLang="ko-KR" dirty="0">
                <a:solidFill>
                  <a:srgbClr val="000000"/>
                </a:solidFill>
              </a:rPr>
              <a:t>Baseball Prospectus</a:t>
            </a:r>
            <a:r>
              <a:rPr lang="ko-KR" altLang="en-US" dirty="0">
                <a:solidFill>
                  <a:srgbClr val="000000"/>
                </a:solidFill>
              </a:rPr>
              <a:t>의 논문 “</a:t>
            </a:r>
            <a:r>
              <a:rPr lang="en-US" altLang="ko-KR" dirty="0">
                <a:solidFill>
                  <a:srgbClr val="000000"/>
                </a:solidFill>
              </a:rPr>
              <a:t>Spinning Yarn: Removing the Mask Encore Presentation”(2011)</a:t>
            </a:r>
            <a:r>
              <a:rPr lang="ko-KR" altLang="en-US" dirty="0">
                <a:solidFill>
                  <a:srgbClr val="000000"/>
                </a:solidFill>
              </a:rPr>
              <a:t>에서 사용된 방법</a:t>
            </a:r>
          </a:p>
          <a:p>
            <a:endParaRPr lang="ko-KR" altLang="en-US" dirty="0">
              <a:solidFill>
                <a:srgbClr val="000000"/>
              </a:solidFill>
            </a:endParaRPr>
          </a:p>
          <a:p>
            <a:pPr marL="571500" indent="-457200">
              <a:buClr>
                <a:srgbClr val="000000"/>
              </a:buClr>
              <a:buSzPct val="100000"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2E35D2-E07B-4799-957E-6CA3557E28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altLang="ko" smtClean="0"/>
              <a:t>4</a:t>
            </a:fld>
            <a:endParaRPr lang="ko"/>
          </a:p>
        </p:txBody>
      </p:sp>
    </p:spTree>
    <p:extLst>
      <p:ext uri="{BB962C8B-B14F-4D97-AF65-F5344CB8AC3E}">
        <p14:creationId xmlns:p14="http://schemas.microsoft.com/office/powerpoint/2010/main" val="5692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640BA-4C0D-4580-A682-D4C1B15F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스트라이크 존 설정 모형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6D9D0A-1541-423A-B8E1-E6FF2F69F4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</a:rPr>
              <a:t>MLB 2007-2011 </a:t>
            </a:r>
            <a:r>
              <a:rPr lang="ko-KR" altLang="en-US" dirty="0">
                <a:solidFill>
                  <a:srgbClr val="000000"/>
                </a:solidFill>
              </a:rPr>
              <a:t>기간을 </a:t>
            </a:r>
            <a:r>
              <a:rPr lang="ko-KR" altLang="en-US" dirty="0" err="1">
                <a:solidFill>
                  <a:srgbClr val="000000"/>
                </a:solidFill>
              </a:rPr>
              <a:t>기준할</a:t>
            </a:r>
            <a:r>
              <a:rPr lang="ko-KR" altLang="en-US" dirty="0">
                <a:solidFill>
                  <a:srgbClr val="000000"/>
                </a:solidFill>
              </a:rPr>
              <a:t> 때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F38C97-EBD9-4FDE-9779-BF71DCC19C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altLang="ko" smtClean="0"/>
              <a:t>5</a:t>
            </a:fld>
            <a:endParaRPr lang="ko"/>
          </a:p>
        </p:txBody>
      </p:sp>
      <p:sp>
        <p:nvSpPr>
          <p:cNvPr id="5" name="Shape 60">
            <a:extLst>
              <a:ext uri="{FF2B5EF4-FFF2-40B4-BE49-F238E27FC236}">
                <a16:creationId xmlns:a16="http://schemas.microsoft.com/office/drawing/2014/main" id="{EDB24315-0DDC-4D6F-912A-9C9AB9088B1D}"/>
              </a:ext>
            </a:extLst>
          </p:cNvPr>
          <p:cNvSpPr txBox="1"/>
          <p:nvPr/>
        </p:nvSpPr>
        <p:spPr>
          <a:xfrm>
            <a:off x="797700" y="2356050"/>
            <a:ext cx="7548600" cy="2145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 dirty="0">
                <a:solidFill>
                  <a:schemeClr val="dk1"/>
                </a:solidFill>
              </a:rPr>
              <a:t>RHB zone: -1.03 &lt; px &lt; 1.00 and (0.92 + batter_height*0.136) &lt; pz &lt; (2.60 + batter_height*0.136)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 dirty="0">
                <a:solidFill>
                  <a:schemeClr val="dk1"/>
                </a:solidFill>
              </a:rPr>
              <a:t>LHB zone: -1.20 &lt; px &lt; 0.81 and (0.35 + batter_height*0.229) &lt; pz &lt; (2.00 + batter_height*0.229)</a:t>
            </a:r>
          </a:p>
        </p:txBody>
      </p:sp>
    </p:spTree>
    <p:extLst>
      <p:ext uri="{BB962C8B-B14F-4D97-AF65-F5344CB8AC3E}">
        <p14:creationId xmlns:p14="http://schemas.microsoft.com/office/powerpoint/2010/main" val="216123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193C29-7E5A-47EC-B709-5CD05DC59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548680"/>
            <a:ext cx="8075240" cy="4641271"/>
          </a:xfrm>
        </p:spPr>
        <p:txBody>
          <a:bodyPr/>
          <a:lstStyle/>
          <a:p>
            <a:r>
              <a:rPr lang="ko" altLang="ko-KR" dirty="0"/>
              <a:t>기준이 되는 스트라이크존 영역(회색점선)을 기준으로 피치-프레이밍 정도를 측정한 결과 </a:t>
            </a:r>
          </a:p>
          <a:p>
            <a:endParaRPr lang="ko-KR" altLang="en-US" dirty="0"/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89" y="2386175"/>
            <a:ext cx="4324450" cy="368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1262" y="2386186"/>
            <a:ext cx="4324450" cy="368378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95183C-D47F-4CB3-BE6B-18AFFFD7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8F5A-779C-4B32-BE1D-234C041B065B}" type="datetime1">
              <a:rPr lang="ko-KR" altLang="en-US" smtClean="0"/>
              <a:t>2017-11-25</a:t>
            </a:fld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484187-FDD8-407D-82EA-241FCAD37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B4D01-41C5-4FAD-8F48-E275B28D747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224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AA9F1-5EDA-4333-AC41-1542CB31B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" altLang="ko-KR" dirty="0">
                <a:solidFill>
                  <a:srgbClr val="000000"/>
                </a:solidFill>
              </a:rPr>
              <a:t>스트라이크존 설정</a:t>
            </a:r>
            <a:r>
              <a:rPr lang="en-US" altLang="ko" dirty="0">
                <a:solidFill>
                  <a:srgbClr val="000000"/>
                </a:solidFill>
              </a:rPr>
              <a:t> </a:t>
            </a:r>
            <a:r>
              <a:rPr lang="ko" altLang="ko-KR" dirty="0">
                <a:solidFill>
                  <a:srgbClr val="000000"/>
                </a:solidFill>
              </a:rPr>
              <a:t>모</a:t>
            </a:r>
            <a:r>
              <a:rPr lang="ko-KR" altLang="en-US" dirty="0">
                <a:solidFill>
                  <a:srgbClr val="000000"/>
                </a:solidFill>
              </a:rPr>
              <a:t>형</a:t>
            </a:r>
            <a:endParaRPr lang="ko-KR" altLang="en-US" dirty="0"/>
          </a:p>
        </p:txBody>
      </p:sp>
      <p:sp>
        <p:nvSpPr>
          <p:cNvPr id="73" name="Shape 7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rmAutofit/>
          </a:bodyPr>
          <a:lstStyle/>
          <a:p>
            <a:pPr marL="571500" lvl="0" indent="-45720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ko" altLang="ko-KR" dirty="0">
                <a:solidFill>
                  <a:srgbClr val="000000"/>
                </a:solidFill>
              </a:rPr>
              <a:t>판정확률 </a:t>
            </a:r>
            <a:r>
              <a:rPr lang="ko-KR" altLang="en-US" dirty="0">
                <a:solidFill>
                  <a:srgbClr val="000000"/>
                </a:solidFill>
              </a:rPr>
              <a:t>격자 사용</a:t>
            </a:r>
            <a:endParaRPr lang="en-US" altLang="ko" dirty="0">
              <a:solidFill>
                <a:srgbClr val="000000"/>
              </a:solidFill>
            </a:endParaRPr>
          </a:p>
          <a:p>
            <a:pPr marL="971550" lvl="1" indent="-45720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ko" dirty="0">
                <a:solidFill>
                  <a:srgbClr val="000000"/>
                </a:solidFill>
              </a:rPr>
              <a:t>투구의 단면상 통과위치를 임의의 크기(2.5cm 또는 5cm) 단위로 나누고 해당 영역의 strike call 확률 기준으로 사용</a:t>
            </a:r>
          </a:p>
          <a:p>
            <a:pPr marL="1371600" lvl="2" indent="-45720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altLang="ko" dirty="0">
                <a:solidFill>
                  <a:srgbClr val="000000"/>
                </a:solidFill>
              </a:rPr>
              <a:t>S</a:t>
            </a:r>
            <a:r>
              <a:rPr lang="ko" dirty="0">
                <a:solidFill>
                  <a:srgbClr val="000000"/>
                </a:solidFill>
              </a:rPr>
              <a:t>trike</a:t>
            </a:r>
            <a:r>
              <a:rPr lang="en-US" altLang="ko" dirty="0">
                <a:solidFill>
                  <a:srgbClr val="000000"/>
                </a:solidFill>
              </a:rPr>
              <a:t> </a:t>
            </a:r>
            <a:r>
              <a:rPr lang="ko" dirty="0">
                <a:solidFill>
                  <a:srgbClr val="000000"/>
                </a:solidFill>
              </a:rPr>
              <a:t>call probability = strike call / all called count </a:t>
            </a:r>
          </a:p>
          <a:p>
            <a:pPr marL="971550" lvl="1" indent="-45720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ko" dirty="0">
                <a:solidFill>
                  <a:srgbClr val="000000"/>
                </a:solidFill>
              </a:rPr>
              <a:t>몇% 이상의 영역을 스트라이크존으로 간주할</a:t>
            </a:r>
            <a:r>
              <a:rPr lang="en-US" altLang="ko" dirty="0">
                <a:solidFill>
                  <a:srgbClr val="000000"/>
                </a:solidFill>
              </a:rPr>
              <a:t> </a:t>
            </a:r>
            <a:r>
              <a:rPr lang="ko" dirty="0">
                <a:solidFill>
                  <a:srgbClr val="000000"/>
                </a:solidFill>
              </a:rPr>
              <a:t>지에 대한 분석 필요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A91D67-9901-44C4-B69F-097053506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749D-B1BE-471B-BB65-981513D00EBA}" type="datetime1">
              <a:rPr lang="ko-KR" altLang="en-US" smtClean="0"/>
              <a:t>2017-11-25</a:t>
            </a:fld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326FEF-F8A7-4A34-A1F8-6CF5A279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B4D01-41C5-4FAD-8F48-E275B28D747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005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96752"/>
            <a:ext cx="8839199" cy="46927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B72D3FC-4C4B-48EE-B7A4-C4F505DDA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" altLang="ko-KR" dirty="0"/>
              <a:t>2013년 실제</a:t>
            </a:r>
            <a:r>
              <a:rPr lang="en-US" altLang="ko" dirty="0"/>
              <a:t> </a:t>
            </a:r>
            <a:r>
              <a:rPr lang="ko" altLang="ko-KR" dirty="0"/>
              <a:t>판정</a:t>
            </a:r>
            <a:r>
              <a:rPr lang="en-US" altLang="ko" dirty="0"/>
              <a:t> </a:t>
            </a:r>
            <a:r>
              <a:rPr lang="ko" altLang="ko-KR" dirty="0"/>
              <a:t>결과 </a:t>
            </a:r>
            <a:r>
              <a:rPr lang="ko" altLang="ko-KR" sz="2700" dirty="0"/>
              <a:t>(가로</a:t>
            </a:r>
            <a:r>
              <a:rPr lang="en-US" altLang="ko" sz="2700" dirty="0"/>
              <a:t>x</a:t>
            </a:r>
            <a:r>
              <a:rPr lang="ko" altLang="ko-KR" sz="2700" dirty="0"/>
              <a:t>세로 </a:t>
            </a:r>
            <a:r>
              <a:rPr lang="en-US" altLang="ko" sz="2700" dirty="0"/>
              <a:t>2.5</a:t>
            </a:r>
            <a:r>
              <a:rPr lang="ko" altLang="ko-KR" sz="2700" dirty="0"/>
              <a:t>cm)</a:t>
            </a:r>
            <a:endParaRPr lang="ko-KR" altLang="en-US" sz="27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D356D2-3657-483A-AE2E-B5325A253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FCED-B89F-4E73-A4FB-388B9220E52A}" type="datetime1">
              <a:rPr lang="ko-KR" altLang="en-US" smtClean="0"/>
              <a:t>2017-11-25</a:t>
            </a:fld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9D5758-9851-474D-A97D-FC7D07E3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B4D01-41C5-4FAD-8F48-E275B28D747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092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224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460929"/>
              </p:ext>
            </p:extLst>
          </p:nvPr>
        </p:nvGraphicFramePr>
        <p:xfrm>
          <a:off x="179388" y="188913"/>
          <a:ext cx="8780462" cy="6339840"/>
        </p:xfrm>
        <a:graphic>
          <a:graphicData uri="http://schemas.openxmlformats.org/drawingml/2006/table">
            <a:tbl>
              <a:tblPr/>
              <a:tblGrid>
                <a:gridCol w="1944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5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5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00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Table 8-3 Summary of Indices or Graphic Approaches Most Frequently Used for the Assessment of Validity and Reliability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Mostly Used to Assess…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Type of Variable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Index or Technique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Validity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Reliability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Categorical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Sensitivity/Specificity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Youden’s </a:t>
                      </a:r>
                      <a:r>
                        <a:rPr kumimoji="1" lang="en-US" altLang="ko-KR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J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statistic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Percent agreement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Percent positive agreement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Kappa statistic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Continuous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Scatter plot (correlation plot)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Linear correlation coefficient (Pearson)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Ordinal correlation coefficient (Spearman)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Intraclass correlation coefficient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Mean within-pair difference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Coefficient of variation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Bland-Altman plot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0975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From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Szklo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M, Nieto FJ. </a:t>
                      </a:r>
                      <a:r>
                        <a:rPr kumimoji="1" lang="en-US" altLang="ko-KR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Epidemiology Beyond the Basics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2</a:t>
                      </a:r>
                      <a:r>
                        <a:rPr kumimoji="1" lang="en-US" altLang="ko-KR" sz="1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nd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Ed. (2007), p313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5F97-E3D2-48D3-8CB6-7AAF6CC9C1A2}" type="slidenum">
              <a:rPr lang="en-US" altLang="ko-KR" smtClean="0"/>
              <a:pPr/>
              <a:t>9</a:t>
            </a:fld>
            <a:endParaRPr lang="en-US" altLang="ko-KR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A7C080-76C5-41AD-902F-809A8637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7F3B-3333-4C25-A6F7-36152D11DD5A}" type="datetime1">
              <a:rPr lang="ko-KR" altLang="en-US" smtClean="0"/>
              <a:t>2017-11-25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8433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green, orange, red, blu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84AA33"/>
      </a:accent1>
      <a:accent2>
        <a:srgbClr val="FEB80A"/>
      </a:accent2>
      <a:accent3>
        <a:srgbClr val="C32D2E"/>
      </a:accent3>
      <a:accent4>
        <a:srgbClr val="3891A7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00_0004free</Template>
  <TotalTime>0</TotalTime>
  <Words>827</Words>
  <Application>Microsoft Office PowerPoint</Application>
  <PresentationFormat>화면 슬라이드 쇼(4:3)</PresentationFormat>
  <Paragraphs>249</Paragraphs>
  <Slides>22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Calibri</vt:lpstr>
      <vt:lpstr>Office 테마</vt:lpstr>
      <vt:lpstr>2013년 한국프로야구 스트라이크 판정 타당도와 일치도 분석</vt:lpstr>
      <vt:lpstr>차례</vt:lpstr>
      <vt:lpstr>스트라이크 존</vt:lpstr>
      <vt:lpstr>스트라이크 존 설정 모형</vt:lpstr>
      <vt:lpstr>스트라이크 존 설정 모형</vt:lpstr>
      <vt:lpstr>PowerPoint 프레젠테이션</vt:lpstr>
      <vt:lpstr>스트라이크존 설정 모형</vt:lpstr>
      <vt:lpstr>2013년 실제 판정 결과 (가로x세로 2.5cm)</vt:lpstr>
      <vt:lpstr>PowerPoint 프레젠테이션</vt:lpstr>
      <vt:lpstr>ROC 분석 사례</vt:lpstr>
      <vt:lpstr>ROC 분석</vt:lpstr>
      <vt:lpstr>ROC 분석</vt:lpstr>
      <vt:lpstr>53% 기준으로 나눈 결과</vt:lpstr>
      <vt:lpstr>진단법의 평가-신뢰도</vt:lpstr>
      <vt:lpstr>카파 지수 평가</vt:lpstr>
      <vt:lpstr>정규시즌 스트라이크 콜-전체</vt:lpstr>
      <vt:lpstr>포스트시즌 스트라이크 콜-전체</vt:lpstr>
      <vt:lpstr>스트라이크 콜 - 심판별</vt:lpstr>
      <vt:lpstr>타당도 일치도 분석 결과</vt:lpstr>
      <vt:lpstr>타당도 일치도 분석 결과</vt:lpstr>
      <vt:lpstr>타당도 일치도 분석 결과</vt:lpstr>
      <vt:lpstr>질문+제언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2017-11-25T00:22:00Z</dcterms:created>
  <dcterms:modified xsi:type="dcterms:W3CDTF">2017-11-25T01:34:22Z</dcterms:modified>
</cp:coreProperties>
</file>