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918400" cy="21945600"/>
  <p:notesSz cx="16002000" cy="26974800"/>
  <p:defaultTextStyle>
    <a:defPPr>
      <a:defRPr lang="en-US"/>
    </a:defPPr>
    <a:lvl1pPr marL="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1pPr>
    <a:lvl2pPr marL="179101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2pPr>
    <a:lvl3pPr marL="358202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3pPr>
    <a:lvl4pPr marL="5373030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4pPr>
    <a:lvl5pPr marL="716404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5pPr>
    <a:lvl6pPr marL="895505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6pPr>
    <a:lvl7pPr marL="10746062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7pPr>
    <a:lvl8pPr marL="1253707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8pPr>
    <a:lvl9pPr marL="14328083" algn="l" defTabSz="3582020" rtl="0" eaLnBrk="1" latinLnBrk="0" hangingPunct="1">
      <a:defRPr sz="69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orient="horz" pos="3792" userDrawn="1">
          <p15:clr>
            <a:srgbClr val="A4A3A4"/>
          </p15:clr>
        </p15:guide>
        <p15:guide id="3" orient="horz" pos="12864" userDrawn="1">
          <p15:clr>
            <a:srgbClr val="A4A3A4"/>
          </p15:clr>
        </p15:guide>
        <p15:guide id="4" pos="1782" userDrawn="1">
          <p15:clr>
            <a:srgbClr val="A4A3A4"/>
          </p15:clr>
        </p15:guide>
        <p15:guide id="5" pos="18954" userDrawn="1">
          <p15:clr>
            <a:srgbClr val="A4A3A4"/>
          </p15:clr>
        </p15:guide>
        <p15:guide id="6" pos="7722" userDrawn="1">
          <p15:clr>
            <a:srgbClr val="A4A3A4"/>
          </p15:clr>
        </p15:guide>
        <p15:guide id="7" pos="7074" userDrawn="1">
          <p15:clr>
            <a:srgbClr val="A4A3A4"/>
          </p15:clr>
        </p15:guide>
        <p15:guide id="8" pos="13014" userDrawn="1">
          <p15:clr>
            <a:srgbClr val="A4A3A4"/>
          </p15:clr>
        </p15:guide>
        <p15:guide id="9" pos="136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248" autoAdjust="0"/>
    <p:restoredTop sz="94628" autoAdjust="0"/>
  </p:normalViewPr>
  <p:slideViewPr>
    <p:cSldViewPr snapToGrid="0" showGuides="1">
      <p:cViewPr varScale="1">
        <p:scale>
          <a:sx n="25" d="100"/>
          <a:sy n="25" d="100"/>
        </p:scale>
        <p:origin x="1158" y="60"/>
      </p:cViewPr>
      <p:guideLst>
        <p:guide orient="horz" pos="384"/>
        <p:guide orient="horz" pos="3792"/>
        <p:guide orient="horz" pos="12864"/>
        <p:guide pos="1782"/>
        <p:guide pos="18954"/>
        <p:guide pos="7722"/>
        <p:guide pos="7074"/>
        <p:guide pos="13014"/>
        <p:guide pos="136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42900" y="304798"/>
            <a:ext cx="32233780" cy="21336003"/>
            <a:chOff x="457200" y="457196"/>
            <a:chExt cx="42978373" cy="320040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" y="457196"/>
              <a:ext cx="42976800" cy="320040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57200" y="31546800"/>
              <a:ext cx="42976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200" y="457200"/>
              <a:ext cx="429768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/>
            </a:p>
          </p:txBody>
        </p:sp>
        <p:pic>
          <p:nvPicPr>
            <p:cNvPr id="9" name="Picture 8" descr="fluid energy lines for posters.emf"/>
            <p:cNvPicPr>
              <a:picLocks noChangeAspect="1"/>
            </p:cNvPicPr>
            <p:nvPr userDrawn="1"/>
          </p:nvPicPr>
          <p:blipFill>
            <a:blip r:embed="rId2" cstate="print"/>
            <a:srcRect l="47791" r="5763"/>
            <a:stretch>
              <a:fillRect/>
            </a:stretch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089" y="1940694"/>
              <a:ext cx="8771230" cy="27682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344189" rtl="0" eaLnBrk="1" latinLnBrk="0" hangingPunct="1">
        <a:spcBef>
          <a:spcPct val="0"/>
        </a:spcBef>
        <a:buNone/>
        <a:defRPr sz="16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071" indent="-1254071" algn="l" defTabSz="3344189" rtl="0" eaLnBrk="1" latinLnBrk="0" hangingPunct="1">
        <a:spcBef>
          <a:spcPct val="20000"/>
        </a:spcBef>
        <a:buFont typeface="Arial" pitchFamily="34" charset="0"/>
        <a:buChar char="•"/>
        <a:defRPr sz="11734" kern="1200">
          <a:solidFill>
            <a:schemeClr val="tx1"/>
          </a:solidFill>
          <a:latin typeface="+mn-lt"/>
          <a:ea typeface="+mn-ea"/>
          <a:cs typeface="+mn-cs"/>
        </a:defRPr>
      </a:lvl1pPr>
      <a:lvl2pPr marL="2717153" indent="-1045059" algn="l" defTabSz="3344189" rtl="0" eaLnBrk="1" latinLnBrk="0" hangingPunct="1">
        <a:spcBef>
          <a:spcPct val="20000"/>
        </a:spcBef>
        <a:buFont typeface="Arial" pitchFamily="34" charset="0"/>
        <a:buChar char="–"/>
        <a:defRPr sz="10267" kern="1200">
          <a:solidFill>
            <a:schemeClr val="tx1"/>
          </a:solidFill>
          <a:latin typeface="+mn-lt"/>
          <a:ea typeface="+mn-ea"/>
          <a:cs typeface="+mn-cs"/>
        </a:defRPr>
      </a:lvl2pPr>
      <a:lvl3pPr marL="4180236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52331" indent="-836047" algn="l" defTabSz="3344189" rtl="0" eaLnBrk="1" latinLnBrk="0" hangingPunct="1">
        <a:spcBef>
          <a:spcPct val="20000"/>
        </a:spcBef>
        <a:buFont typeface="Arial" pitchFamily="34" charset="0"/>
        <a:buChar char="–"/>
        <a:defRPr sz="7334" kern="1200">
          <a:solidFill>
            <a:schemeClr val="tx1"/>
          </a:solidFill>
          <a:latin typeface="+mn-lt"/>
          <a:ea typeface="+mn-ea"/>
          <a:cs typeface="+mn-cs"/>
        </a:defRPr>
      </a:lvl4pPr>
      <a:lvl5pPr marL="7524426" indent="-836047" algn="l" defTabSz="3344189" rtl="0" eaLnBrk="1" latinLnBrk="0" hangingPunct="1">
        <a:spcBef>
          <a:spcPct val="20000"/>
        </a:spcBef>
        <a:buFont typeface="Arial" pitchFamily="34" charset="0"/>
        <a:buChar char="»"/>
        <a:defRPr sz="7334" kern="1200">
          <a:solidFill>
            <a:schemeClr val="tx1"/>
          </a:solidFill>
          <a:latin typeface="+mn-lt"/>
          <a:ea typeface="+mn-ea"/>
          <a:cs typeface="+mn-cs"/>
        </a:defRPr>
      </a:lvl5pPr>
      <a:lvl6pPr marL="9196520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6pPr>
      <a:lvl7pPr marL="10868614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7pPr>
      <a:lvl8pPr marL="12540708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8pPr>
      <a:lvl9pPr marL="14212803" indent="-836047" algn="l" defTabSz="3344189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1pPr>
      <a:lvl2pPr marL="1672094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2pPr>
      <a:lvl3pPr marL="3344189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3pPr>
      <a:lvl4pPr marL="501628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4pPr>
      <a:lvl5pPr marL="6688378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5pPr>
      <a:lvl6pPr marL="8360473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6pPr>
      <a:lvl7pPr marL="10032567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7pPr>
      <a:lvl8pPr marL="11704661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8pPr>
      <a:lvl9pPr marL="13376755" algn="l" defTabSz="3344189" rtl="0" eaLnBrk="1" latinLnBrk="0" hangingPunct="1">
        <a:defRPr sz="6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43800" y="803616"/>
            <a:ext cx="24816665" cy="1592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Visualization for Karma System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91217" y="2858186"/>
            <a:ext cx="326749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 err="1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Yukang</a:t>
            </a:r>
            <a:r>
              <a:rPr lang="en-US" sz="4800" dirty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 Yan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78682" y="5787955"/>
            <a:ext cx="7264344" cy="1424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pPr>
              <a:lnSpc>
                <a:spcPct val="110000"/>
              </a:lnSpc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	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                            Visualization</a:t>
            </a:r>
            <a:r>
              <a:rPr lang="en-US" altLang="zh-CN" sz="3600" b="1" dirty="0" smtClean="0"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       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The visualization is nice, but many pages of </a:t>
            </a:r>
            <a:r>
              <a:rPr lang="en-US" sz="3734" b="1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3734" b="1" dirty="0" smtClean="0">
                <a:latin typeface="Arial" pitchFamily="34" charset="0"/>
                <a:cs typeface="Arial" pitchFamily="34" charset="0"/>
              </a:rPr>
              <a:t> codes to create it.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Goal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Our goal is to automatically create complex visualization easily.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29900"/>
            <a:ext cx="6477000" cy="2266950"/>
          </a:xfrm>
          <a:prstGeom prst="rect">
            <a:avLst/>
          </a:prstGeom>
        </p:spPr>
      </p:pic>
      <p:sp>
        <p:nvSpPr>
          <p:cNvPr id="18" name="TextBox 31"/>
          <p:cNvSpPr txBox="1"/>
          <p:nvPr/>
        </p:nvSpPr>
        <p:spPr>
          <a:xfrm>
            <a:off x="9397858" y="5787955"/>
            <a:ext cx="10587949" cy="8900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Approach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Map data to a visualization ontology</a:t>
            </a:r>
          </a:p>
          <a:p>
            <a:pPr marL="742950" indent="-742950">
              <a:lnSpc>
                <a:spcPct val="11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Create visualization from ontology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Health insurance data from New Mexico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6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728" y="11923580"/>
            <a:ext cx="3278158" cy="28918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06" y="11903403"/>
            <a:ext cx="5505809" cy="29119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303" y="17701976"/>
            <a:ext cx="5939362" cy="3027977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10569542" y="11310768"/>
            <a:ext cx="393880" cy="58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5348289" y="11217033"/>
            <a:ext cx="374917" cy="706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0441296" y="11217033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15769293" y="16948748"/>
            <a:ext cx="718310" cy="6325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23608840" y="8443267"/>
            <a:ext cx="9331437" cy="12058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altLang="zh-CN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The New York Times Obama budget data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altLang="zh-CN" sz="3600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spcAft>
                <a:spcPts val="1600"/>
              </a:spcAft>
            </a:pPr>
            <a:endParaRPr lang="en-US" sz="3734" b="1" dirty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65" y="17733355"/>
            <a:ext cx="4802968" cy="30217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03" y="17723189"/>
            <a:ext cx="3155575" cy="30279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930" y="9880406"/>
            <a:ext cx="3401346" cy="316392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59" y="14074598"/>
            <a:ext cx="4622585" cy="2806396"/>
          </a:xfrm>
          <a:prstGeom prst="rect">
            <a:avLst/>
          </a:prstGeom>
        </p:spPr>
      </p:pic>
      <p:sp>
        <p:nvSpPr>
          <p:cNvPr id="43" name="圆角右箭头 42"/>
          <p:cNvSpPr/>
          <p:nvPr/>
        </p:nvSpPr>
        <p:spPr>
          <a:xfrm rot="5400000" flipV="1">
            <a:off x="10446217" y="17129290"/>
            <a:ext cx="640530" cy="5472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21105065" y="17022299"/>
            <a:ext cx="389076" cy="680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948" y="17768511"/>
            <a:ext cx="4193574" cy="2727494"/>
          </a:xfrm>
          <a:prstGeom prst="rect">
            <a:avLst/>
          </a:prstGeom>
        </p:spPr>
      </p:pic>
      <p:sp>
        <p:nvSpPr>
          <p:cNvPr id="46" name="右箭头 45"/>
          <p:cNvSpPr/>
          <p:nvPr/>
        </p:nvSpPr>
        <p:spPr>
          <a:xfrm>
            <a:off x="26815418" y="19240497"/>
            <a:ext cx="1115259" cy="447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55" y="11926255"/>
            <a:ext cx="3186197" cy="2959768"/>
          </a:xfrm>
          <a:prstGeom prst="rect">
            <a:avLst/>
          </a:prstGeom>
        </p:spPr>
      </p:pic>
      <p:sp>
        <p:nvSpPr>
          <p:cNvPr id="34" name="圆角右箭头 33"/>
          <p:cNvSpPr/>
          <p:nvPr/>
        </p:nvSpPr>
        <p:spPr>
          <a:xfrm flipV="1">
            <a:off x="2453570" y="11325313"/>
            <a:ext cx="1255158" cy="10710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右箭头 1"/>
          <p:cNvSpPr/>
          <p:nvPr/>
        </p:nvSpPr>
        <p:spPr>
          <a:xfrm>
            <a:off x="26032267" y="11140046"/>
            <a:ext cx="2231889" cy="7570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右箭头 5"/>
          <p:cNvSpPr/>
          <p:nvPr/>
        </p:nvSpPr>
        <p:spPr>
          <a:xfrm flipV="1">
            <a:off x="26032267" y="15133643"/>
            <a:ext cx="1686759" cy="7159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3" y="8030489"/>
            <a:ext cx="4794658" cy="3296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78" y="9682566"/>
            <a:ext cx="4457700" cy="3285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32" y="10154816"/>
            <a:ext cx="1552381" cy="3142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548" y="8974392"/>
            <a:ext cx="4264571" cy="2302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758" y="9008294"/>
            <a:ext cx="3836836" cy="2317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822" y="9008294"/>
            <a:ext cx="3812531" cy="22884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48" y="15044210"/>
            <a:ext cx="3956268" cy="23795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849" y="15044210"/>
            <a:ext cx="3977507" cy="21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wfsm_36x48_horizontal_poster_template</Template>
  <TotalTime>337</TotalTime>
  <Words>38</Words>
  <Application>Microsoft Office PowerPoint</Application>
  <PresentationFormat>自定义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黑体</vt:lpstr>
      <vt:lpstr>Arial</vt:lpstr>
      <vt:lpstr>wfsom_36x48_horizontal_poster_template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23</cp:revision>
  <cp:lastPrinted>2011-04-05T15:15:46Z</cp:lastPrinted>
  <dcterms:created xsi:type="dcterms:W3CDTF">2014-08-06T04:55:29Z</dcterms:created>
  <dcterms:modified xsi:type="dcterms:W3CDTF">2014-08-07T00:25:40Z</dcterms:modified>
</cp:coreProperties>
</file>