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32918400" cy="21945600"/>
  <p:notesSz cx="16002000" cy="26974800"/>
  <p:defaultTextStyle>
    <a:defPPr>
      <a:defRPr lang="en-US"/>
    </a:defPPr>
    <a:lvl1pPr marL="0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1pPr>
    <a:lvl2pPr marL="1791010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2pPr>
    <a:lvl3pPr marL="3582020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3pPr>
    <a:lvl4pPr marL="5373030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4pPr>
    <a:lvl5pPr marL="7164042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5pPr>
    <a:lvl6pPr marL="8955052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6pPr>
    <a:lvl7pPr marL="10746062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7pPr>
    <a:lvl8pPr marL="12537073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8pPr>
    <a:lvl9pPr marL="14328083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" userDrawn="1">
          <p15:clr>
            <a:srgbClr val="A4A3A4"/>
          </p15:clr>
        </p15:guide>
        <p15:guide id="2" orient="horz" pos="3792" userDrawn="1">
          <p15:clr>
            <a:srgbClr val="A4A3A4"/>
          </p15:clr>
        </p15:guide>
        <p15:guide id="3" orient="horz" pos="12864" userDrawn="1">
          <p15:clr>
            <a:srgbClr val="A4A3A4"/>
          </p15:clr>
        </p15:guide>
        <p15:guide id="4" pos="1782" userDrawn="1">
          <p15:clr>
            <a:srgbClr val="A4A3A4"/>
          </p15:clr>
        </p15:guide>
        <p15:guide id="5" pos="18954" userDrawn="1">
          <p15:clr>
            <a:srgbClr val="A4A3A4"/>
          </p15:clr>
        </p15:guide>
        <p15:guide id="6" pos="7722" userDrawn="1">
          <p15:clr>
            <a:srgbClr val="A4A3A4"/>
          </p15:clr>
        </p15:guide>
        <p15:guide id="7" pos="7074" userDrawn="1">
          <p15:clr>
            <a:srgbClr val="A4A3A4"/>
          </p15:clr>
        </p15:guide>
        <p15:guide id="8" pos="13014" userDrawn="1">
          <p15:clr>
            <a:srgbClr val="A4A3A4"/>
          </p15:clr>
        </p15:guide>
        <p15:guide id="9" pos="136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B4B4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248" autoAdjust="0"/>
    <p:restoredTop sz="94628" autoAdjust="0"/>
  </p:normalViewPr>
  <p:slideViewPr>
    <p:cSldViewPr snapToGrid="0" showGuides="1">
      <p:cViewPr varScale="1">
        <p:scale>
          <a:sx n="25" d="100"/>
          <a:sy n="25" d="100"/>
        </p:scale>
        <p:origin x="1158" y="60"/>
      </p:cViewPr>
      <p:guideLst>
        <p:guide orient="horz" pos="384"/>
        <p:guide orient="horz" pos="3792"/>
        <p:guide orient="horz" pos="12864"/>
        <p:guide pos="1782"/>
        <p:guide pos="18954"/>
        <p:guide pos="7722"/>
        <p:guide pos="7074"/>
        <p:guide pos="13014"/>
        <p:guide pos="136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342900" y="304798"/>
            <a:ext cx="32233780" cy="21336003"/>
            <a:chOff x="457200" y="457196"/>
            <a:chExt cx="42978373" cy="3200400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457200" y="457196"/>
              <a:ext cx="42976800" cy="32004000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66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57200" y="31546800"/>
              <a:ext cx="429768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66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457200" y="457200"/>
              <a:ext cx="42976800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66"/>
            </a:p>
          </p:txBody>
        </p:sp>
        <p:pic>
          <p:nvPicPr>
            <p:cNvPr id="9" name="Picture 8" descr="fluid energy lines for posters.emf"/>
            <p:cNvPicPr>
              <a:picLocks noChangeAspect="1"/>
            </p:cNvPicPr>
            <p:nvPr userDrawn="1"/>
          </p:nvPicPr>
          <p:blipFill>
            <a:blip r:embed="rId2" cstate="print"/>
            <a:srcRect l="47791" r="5763"/>
            <a:stretch>
              <a:fillRect/>
            </a:stretch>
          </p:blipFill>
          <p:spPr>
            <a:xfrm>
              <a:off x="457200" y="3337560"/>
              <a:ext cx="42978373" cy="8438851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089" y="1940694"/>
              <a:ext cx="8771230" cy="276827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3344189" rtl="0" eaLnBrk="1" latinLnBrk="0" hangingPunct="1">
        <a:spcBef>
          <a:spcPct val="0"/>
        </a:spcBef>
        <a:buNone/>
        <a:defRPr sz="161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4071" indent="-1254071" algn="l" defTabSz="3344189" rtl="0" eaLnBrk="1" latinLnBrk="0" hangingPunct="1">
        <a:spcBef>
          <a:spcPct val="20000"/>
        </a:spcBef>
        <a:buFont typeface="Arial" pitchFamily="34" charset="0"/>
        <a:buChar char="•"/>
        <a:defRPr sz="11734" kern="1200">
          <a:solidFill>
            <a:schemeClr val="tx1"/>
          </a:solidFill>
          <a:latin typeface="+mn-lt"/>
          <a:ea typeface="+mn-ea"/>
          <a:cs typeface="+mn-cs"/>
        </a:defRPr>
      </a:lvl1pPr>
      <a:lvl2pPr marL="2717153" indent="-1045059" algn="l" defTabSz="3344189" rtl="0" eaLnBrk="1" latinLnBrk="0" hangingPunct="1">
        <a:spcBef>
          <a:spcPct val="20000"/>
        </a:spcBef>
        <a:buFont typeface="Arial" pitchFamily="34" charset="0"/>
        <a:buChar char="–"/>
        <a:defRPr sz="10267" kern="1200">
          <a:solidFill>
            <a:schemeClr val="tx1"/>
          </a:solidFill>
          <a:latin typeface="+mn-lt"/>
          <a:ea typeface="+mn-ea"/>
          <a:cs typeface="+mn-cs"/>
        </a:defRPr>
      </a:lvl2pPr>
      <a:lvl3pPr marL="4180236" indent="-836047" algn="l" defTabSz="3344189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5852331" indent="-836047" algn="l" defTabSz="3344189" rtl="0" eaLnBrk="1" latinLnBrk="0" hangingPunct="1">
        <a:spcBef>
          <a:spcPct val="20000"/>
        </a:spcBef>
        <a:buFont typeface="Arial" pitchFamily="34" charset="0"/>
        <a:buChar char="–"/>
        <a:defRPr sz="7334" kern="1200">
          <a:solidFill>
            <a:schemeClr val="tx1"/>
          </a:solidFill>
          <a:latin typeface="+mn-lt"/>
          <a:ea typeface="+mn-ea"/>
          <a:cs typeface="+mn-cs"/>
        </a:defRPr>
      </a:lvl4pPr>
      <a:lvl5pPr marL="7524426" indent="-836047" algn="l" defTabSz="3344189" rtl="0" eaLnBrk="1" latinLnBrk="0" hangingPunct="1">
        <a:spcBef>
          <a:spcPct val="20000"/>
        </a:spcBef>
        <a:buFont typeface="Arial" pitchFamily="34" charset="0"/>
        <a:buChar char="»"/>
        <a:defRPr sz="7334" kern="1200">
          <a:solidFill>
            <a:schemeClr val="tx1"/>
          </a:solidFill>
          <a:latin typeface="+mn-lt"/>
          <a:ea typeface="+mn-ea"/>
          <a:cs typeface="+mn-cs"/>
        </a:defRPr>
      </a:lvl5pPr>
      <a:lvl6pPr marL="9196520" indent="-836047" algn="l" defTabSz="3344189" rtl="0" eaLnBrk="1" latinLnBrk="0" hangingPunct="1">
        <a:spcBef>
          <a:spcPct val="20000"/>
        </a:spcBef>
        <a:buFont typeface="Arial" pitchFamily="34" charset="0"/>
        <a:buChar char="•"/>
        <a:defRPr sz="7334" kern="1200">
          <a:solidFill>
            <a:schemeClr val="tx1"/>
          </a:solidFill>
          <a:latin typeface="+mn-lt"/>
          <a:ea typeface="+mn-ea"/>
          <a:cs typeface="+mn-cs"/>
        </a:defRPr>
      </a:lvl6pPr>
      <a:lvl7pPr marL="10868614" indent="-836047" algn="l" defTabSz="3344189" rtl="0" eaLnBrk="1" latinLnBrk="0" hangingPunct="1">
        <a:spcBef>
          <a:spcPct val="20000"/>
        </a:spcBef>
        <a:buFont typeface="Arial" pitchFamily="34" charset="0"/>
        <a:buChar char="•"/>
        <a:defRPr sz="7334" kern="1200">
          <a:solidFill>
            <a:schemeClr val="tx1"/>
          </a:solidFill>
          <a:latin typeface="+mn-lt"/>
          <a:ea typeface="+mn-ea"/>
          <a:cs typeface="+mn-cs"/>
        </a:defRPr>
      </a:lvl7pPr>
      <a:lvl8pPr marL="12540708" indent="-836047" algn="l" defTabSz="3344189" rtl="0" eaLnBrk="1" latinLnBrk="0" hangingPunct="1">
        <a:spcBef>
          <a:spcPct val="20000"/>
        </a:spcBef>
        <a:buFont typeface="Arial" pitchFamily="34" charset="0"/>
        <a:buChar char="•"/>
        <a:defRPr sz="7334" kern="1200">
          <a:solidFill>
            <a:schemeClr val="tx1"/>
          </a:solidFill>
          <a:latin typeface="+mn-lt"/>
          <a:ea typeface="+mn-ea"/>
          <a:cs typeface="+mn-cs"/>
        </a:defRPr>
      </a:lvl8pPr>
      <a:lvl9pPr marL="14212803" indent="-836047" algn="l" defTabSz="3344189" rtl="0" eaLnBrk="1" latinLnBrk="0" hangingPunct="1">
        <a:spcBef>
          <a:spcPct val="20000"/>
        </a:spcBef>
        <a:buFont typeface="Arial" pitchFamily="34" charset="0"/>
        <a:buChar char="•"/>
        <a:defRPr sz="73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1pPr>
      <a:lvl2pPr marL="1672094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2pPr>
      <a:lvl3pPr marL="3344189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3pPr>
      <a:lvl4pPr marL="5016283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4pPr>
      <a:lvl5pPr marL="6688378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5pPr>
      <a:lvl6pPr marL="8360473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6pPr>
      <a:lvl7pPr marL="10032567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7pPr>
      <a:lvl8pPr marL="11704661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8pPr>
      <a:lvl9pPr marL="13376755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jpe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jp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7543800" y="803616"/>
            <a:ext cx="24816665" cy="15927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5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 Visualization for Karma System 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791217" y="2858186"/>
            <a:ext cx="3267498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 err="1">
                <a:solidFill>
                  <a:srgbClr val="B4B4B4"/>
                </a:solidFill>
                <a:latin typeface="Arial" pitchFamily="34" charset="0"/>
                <a:cs typeface="Arial" pitchFamily="34" charset="0"/>
              </a:rPr>
              <a:t>Yukang</a:t>
            </a:r>
            <a:r>
              <a:rPr lang="en-US" sz="4800" dirty="0">
                <a:solidFill>
                  <a:srgbClr val="B4B4B4"/>
                </a:solidFill>
                <a:latin typeface="Arial" pitchFamily="34" charset="0"/>
                <a:cs typeface="Arial" pitchFamily="34" charset="0"/>
              </a:rPr>
              <a:t> Yan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78682" y="5787955"/>
            <a:ext cx="7264344" cy="1424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5400" b="1" dirty="0" smtClean="0">
                <a:solidFill>
                  <a:srgbClr val="9E7E38"/>
                </a:solidFill>
                <a:latin typeface="Arial" pitchFamily="34" charset="0"/>
                <a:cs typeface="Arial" pitchFamily="34" charset="0"/>
              </a:rPr>
              <a:t>Problem</a:t>
            </a:r>
          </a:p>
          <a:p>
            <a:pPr>
              <a:lnSpc>
                <a:spcPct val="110000"/>
              </a:lnSpc>
            </a:pPr>
            <a:endParaRPr lang="en-US" sz="3734" b="1" dirty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Data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 	     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                                Visualization</a:t>
            </a:r>
            <a:r>
              <a:rPr lang="en-US" altLang="zh-CN" sz="3600" b="1" dirty="0" smtClean="0">
                <a:latin typeface="Arial" pitchFamily="34" charset="0"/>
                <a:cs typeface="Arial" pitchFamily="34" charset="0"/>
              </a:rPr>
              <a:t>                       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            </a:t>
            </a: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                                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 smtClean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3734" b="1" dirty="0" smtClean="0">
                <a:latin typeface="Arial" pitchFamily="34" charset="0"/>
                <a:cs typeface="Arial" pitchFamily="34" charset="0"/>
              </a:rPr>
              <a:t>The visualization is nice, but many pages of </a:t>
            </a:r>
            <a:r>
              <a:rPr lang="en-US" sz="3734" b="1" dirty="0" err="1" smtClean="0">
                <a:latin typeface="Arial" pitchFamily="34" charset="0"/>
                <a:cs typeface="Arial" pitchFamily="34" charset="0"/>
              </a:rPr>
              <a:t>Javascript</a:t>
            </a:r>
            <a:r>
              <a:rPr lang="en-US" sz="3734" b="1" dirty="0" smtClean="0">
                <a:latin typeface="Arial" pitchFamily="34" charset="0"/>
                <a:cs typeface="Arial" pitchFamily="34" charset="0"/>
              </a:rPr>
              <a:t> codes to create it.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 smtClean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5400" b="1" dirty="0" smtClean="0">
                <a:solidFill>
                  <a:srgbClr val="9E7E38"/>
                </a:solidFill>
                <a:latin typeface="Arial" pitchFamily="34" charset="0"/>
                <a:cs typeface="Arial" pitchFamily="34" charset="0"/>
              </a:rPr>
              <a:t>Goal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Our goal is to automatically create complex visualization easily.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29900"/>
            <a:ext cx="6477000" cy="2266950"/>
          </a:xfrm>
          <a:prstGeom prst="rect">
            <a:avLst/>
          </a:prstGeom>
        </p:spPr>
      </p:pic>
      <p:sp>
        <p:nvSpPr>
          <p:cNvPr id="18" name="TextBox 31"/>
          <p:cNvSpPr txBox="1"/>
          <p:nvPr/>
        </p:nvSpPr>
        <p:spPr>
          <a:xfrm>
            <a:off x="9397858" y="5787955"/>
            <a:ext cx="10587949" cy="89001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5400" b="1" dirty="0" smtClean="0">
                <a:solidFill>
                  <a:srgbClr val="9E7E38"/>
                </a:solidFill>
                <a:latin typeface="Arial" pitchFamily="34" charset="0"/>
                <a:cs typeface="Arial" pitchFamily="34" charset="0"/>
              </a:rPr>
              <a:t>Approach</a:t>
            </a:r>
          </a:p>
          <a:p>
            <a:pPr marL="742950" indent="-742950">
              <a:lnSpc>
                <a:spcPct val="11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Map data to a visualization ontology</a:t>
            </a:r>
          </a:p>
          <a:p>
            <a:pPr marL="742950" indent="-742950">
              <a:lnSpc>
                <a:spcPct val="11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Create visualization from ontology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altLang="zh-CN" sz="3600" b="1" dirty="0" smtClean="0">
                <a:solidFill>
                  <a:srgbClr val="9E7E38"/>
                </a:solidFill>
                <a:latin typeface="Arial" pitchFamily="34" charset="0"/>
                <a:cs typeface="Arial" pitchFamily="34" charset="0"/>
              </a:rPr>
              <a:t>Health insurance data from New Mexico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altLang="zh-CN" sz="3600" b="1" dirty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                    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 smtClean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5728" y="11923580"/>
            <a:ext cx="3278158" cy="289181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106" y="11903403"/>
            <a:ext cx="5505809" cy="29119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303" y="17701976"/>
            <a:ext cx="5939362" cy="3027977"/>
          </a:xfrm>
          <a:prstGeom prst="rect">
            <a:avLst/>
          </a:prstGeom>
        </p:spPr>
      </p:pic>
      <p:sp>
        <p:nvSpPr>
          <p:cNvPr id="16" name="下箭头 15"/>
          <p:cNvSpPr/>
          <p:nvPr/>
        </p:nvSpPr>
        <p:spPr>
          <a:xfrm>
            <a:off x="10569542" y="11310768"/>
            <a:ext cx="393880" cy="589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15348289" y="11217033"/>
            <a:ext cx="374917" cy="706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>
            <a:off x="29921196" y="13007097"/>
            <a:ext cx="520703" cy="10675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右箭头 39"/>
          <p:cNvSpPr/>
          <p:nvPr/>
        </p:nvSpPr>
        <p:spPr>
          <a:xfrm rot="5400000">
            <a:off x="15615639" y="16795095"/>
            <a:ext cx="744971" cy="9131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TextBox 31"/>
          <p:cNvSpPr txBox="1"/>
          <p:nvPr/>
        </p:nvSpPr>
        <p:spPr>
          <a:xfrm>
            <a:off x="23608840" y="8443267"/>
            <a:ext cx="9331437" cy="11244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altLang="zh-CN" sz="3600" b="1" dirty="0" smtClean="0">
                <a:solidFill>
                  <a:srgbClr val="9E7E38"/>
                </a:solidFill>
                <a:latin typeface="Arial" pitchFamily="34" charset="0"/>
                <a:cs typeface="Arial" pitchFamily="34" charset="0"/>
              </a:rPr>
              <a:t>The New York Times Obama budget </a:t>
            </a:r>
            <a:r>
              <a:rPr lang="en-US" altLang="zh-CN" sz="3600" b="1" dirty="0" smtClean="0">
                <a:solidFill>
                  <a:srgbClr val="9E7E38"/>
                </a:solidFill>
                <a:latin typeface="Arial" pitchFamily="34" charset="0"/>
                <a:cs typeface="Arial" pitchFamily="34" charset="0"/>
              </a:rPr>
              <a:t>data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altLang="zh-CN" sz="3200" b="1" dirty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         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           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 smtClean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0365" y="17733355"/>
            <a:ext cx="4802968" cy="302177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603" y="17723189"/>
            <a:ext cx="3155575" cy="302797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6930" y="9880406"/>
            <a:ext cx="3401346" cy="3163923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059" y="14074598"/>
            <a:ext cx="4622585" cy="2806396"/>
          </a:xfrm>
          <a:prstGeom prst="rect">
            <a:avLst/>
          </a:prstGeom>
        </p:spPr>
      </p:pic>
      <p:sp>
        <p:nvSpPr>
          <p:cNvPr id="43" name="圆角右箭头 42"/>
          <p:cNvSpPr/>
          <p:nvPr/>
        </p:nvSpPr>
        <p:spPr>
          <a:xfrm rot="5400000" flipV="1">
            <a:off x="10529009" y="16843028"/>
            <a:ext cx="844000" cy="91632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下箭头 43"/>
          <p:cNvSpPr/>
          <p:nvPr/>
        </p:nvSpPr>
        <p:spPr>
          <a:xfrm>
            <a:off x="21105065" y="17022299"/>
            <a:ext cx="389076" cy="680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4760" y="18023672"/>
            <a:ext cx="4193574" cy="272749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455" y="11926255"/>
            <a:ext cx="3186197" cy="2959768"/>
          </a:xfrm>
          <a:prstGeom prst="rect">
            <a:avLst/>
          </a:prstGeom>
        </p:spPr>
      </p:pic>
      <p:sp>
        <p:nvSpPr>
          <p:cNvPr id="34" name="圆角右箭头 33"/>
          <p:cNvSpPr/>
          <p:nvPr/>
        </p:nvSpPr>
        <p:spPr>
          <a:xfrm flipV="1">
            <a:off x="2453570" y="11325313"/>
            <a:ext cx="1255158" cy="107106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圆角右箭头 1"/>
          <p:cNvSpPr/>
          <p:nvPr/>
        </p:nvSpPr>
        <p:spPr>
          <a:xfrm>
            <a:off x="25998984" y="11333885"/>
            <a:ext cx="2231889" cy="7570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右箭头 5"/>
          <p:cNvSpPr/>
          <p:nvPr/>
        </p:nvSpPr>
        <p:spPr>
          <a:xfrm flipV="1">
            <a:off x="25994785" y="14170066"/>
            <a:ext cx="1686759" cy="71595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73" y="8030489"/>
            <a:ext cx="4794658" cy="32969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578" y="9682566"/>
            <a:ext cx="4457700" cy="32854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532" y="10154816"/>
            <a:ext cx="1552381" cy="31428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3548" y="8974392"/>
            <a:ext cx="4264571" cy="23024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791" y="9008294"/>
            <a:ext cx="3836836" cy="23170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0822" y="9008294"/>
            <a:ext cx="3812531" cy="228844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248" y="15044210"/>
            <a:ext cx="3956268" cy="237953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0849" y="15044210"/>
            <a:ext cx="3977507" cy="213563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3811" y="12233418"/>
            <a:ext cx="4420703" cy="1709786"/>
          </a:xfrm>
          <a:prstGeom prst="rect">
            <a:avLst/>
          </a:prstGeom>
        </p:spPr>
      </p:pic>
      <p:sp>
        <p:nvSpPr>
          <p:cNvPr id="41" name="下箭头 40"/>
          <p:cNvSpPr/>
          <p:nvPr/>
        </p:nvSpPr>
        <p:spPr>
          <a:xfrm>
            <a:off x="20441296" y="11217033"/>
            <a:ext cx="389076" cy="680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>
            <a:off x="29921196" y="16879189"/>
            <a:ext cx="525511" cy="1162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31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fsom_36x48_horizontal_poster_template">
  <a:themeElements>
    <a:clrScheme name="Fluid Energy Poster">
      <a:dk1>
        <a:srgbClr val="000000"/>
      </a:dk1>
      <a:lt1>
        <a:srgbClr val="FFFFFF"/>
      </a:lt1>
      <a:dk2>
        <a:srgbClr val="000000"/>
      </a:dk2>
      <a:lt2>
        <a:srgbClr val="E0E0E0"/>
      </a:lt2>
      <a:accent1>
        <a:srgbClr val="9E7E38"/>
      </a:accent1>
      <a:accent2>
        <a:srgbClr val="EC7A08"/>
      </a:accent2>
      <a:accent3>
        <a:srgbClr val="FFDA08"/>
      </a:accent3>
      <a:accent4>
        <a:srgbClr val="8064A2"/>
      </a:accent4>
      <a:accent5>
        <a:srgbClr val="CD202C"/>
      </a:accent5>
      <a:accent6>
        <a:srgbClr val="B6BF00"/>
      </a:accent6>
      <a:hlink>
        <a:srgbClr val="9E7E38"/>
      </a:hlink>
      <a:folHlink>
        <a:srgbClr val="9E7E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wfsm_36x48_horizontal_poster_template</Template>
  <TotalTime>356</TotalTime>
  <Words>38</Words>
  <Application>Microsoft Office PowerPoint</Application>
  <PresentationFormat>自定义</PresentationFormat>
  <Paragraphs>37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黑体</vt:lpstr>
      <vt:lpstr>Arial</vt:lpstr>
      <vt:lpstr>wfsom_36x48_horizontal_poster_template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26</cp:revision>
  <cp:lastPrinted>2011-04-05T15:15:46Z</cp:lastPrinted>
  <dcterms:created xsi:type="dcterms:W3CDTF">2014-08-06T04:55:29Z</dcterms:created>
  <dcterms:modified xsi:type="dcterms:W3CDTF">2014-08-07T00:50:30Z</dcterms:modified>
</cp:coreProperties>
</file>