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D5C854-AA2E-73C3-B9DD-99758BC90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3333CD-6E7D-0275-1CC3-9D3C36A3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E8956F-19CC-6ABA-D4EE-678F34FD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EC6650-41CC-636A-7C21-F6FC67DC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610B68-7466-C69C-2885-BFE93819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541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F19B2D-9881-FDA1-1A45-5ACB21DA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0612E4-B134-C1F0-F309-8121AFCAB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E762E8-C4C2-365D-2116-57908838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FDB467-2FE3-CC89-E7BB-444771EA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B2ABC1-11C1-F126-2DD5-AFA5A894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25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70F9D1F-7382-DDC8-1A6D-C39784925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9D8259-1938-080F-FFAE-F2B6C8893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329FF8-D1D5-D7A8-9563-B2276E5B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F57519-84F5-3866-E435-D83A4D1A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DD9582-10AF-96B5-225A-3D8366EE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3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FF81B2-9D65-A840-5EDB-4C1FD007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9A4130-89AD-50E5-173B-20A33F1C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C254B0-C90E-55A4-F591-E4EB58B5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DD8032-C735-217E-B55C-E1E1C36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16F76C-9D37-7BD0-3DAF-74AB6355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1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5A3A18-42CF-C4D7-FFD8-24E39919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27A22D-4E04-4D36-0E88-3A61A6D8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DB7A6B-F9AD-4774-94B1-85792ADF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6E121B-A92B-1711-019A-091D2574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0C12DB-83C1-72F6-4676-56E53284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21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E9F1C4-6685-F819-FCC0-A2217257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855F42-6ADB-CF9C-FBDE-DC5C7010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6DF22E-3629-1BB0-4C48-06D1F110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595A5F8-27AA-2F49-74D4-59C0169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111FCE-E141-2FE3-8DAC-8CD388C9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C59C8A-0B42-808F-CB0C-EB1C5B03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71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97EB8-36BC-5CB5-88AD-09B9C56B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0B1FA1A-4D42-9447-8C73-0739ED9C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9923B19-9745-EDE5-B277-08E52C9A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77160B3-2BCF-783A-7937-AFCDB4A83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D06DF98-1165-8239-6D9E-CA4269C3C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2F66E14-877F-0FB1-1728-B88244A5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4F2B9D5-2822-F449-BC4F-0D24A6E1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7BEDB12-1A1F-C773-423B-2026B371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695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ED7D8A-A451-76D7-8884-82F6ED0A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907069-3C25-8102-1BB3-86EC3563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9F9941-1EAE-3989-7979-16B5B36F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B2FE1A3-1559-A576-CD49-92C71159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49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2C6870F-337A-B3A1-A475-D4344F0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4EF0BF6-04EA-2B34-B0F8-455E3369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B0B903F-C20C-6ED9-2FA9-08ED2B73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7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E68788-9D58-5ED0-2E88-C4955D93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71F057-1FF4-9D9F-164A-A5C9C917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CF365A-2BB5-AE67-7ACE-FF246D62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661307-DCCA-4580-B74C-3FEAA52B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B37590-0AA0-027C-AA80-17442E75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2FFC30F-7146-178A-5EEF-CCAE7FEC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5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C5EC54-83EE-6BB0-540E-8CCE99C9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AC62610-C623-2740-58AE-911AF277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5A6EED-8FD7-BA38-4301-B3FEC2CE8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2742CB-79EE-79B0-61EE-597FDDBC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CB081BD-8FB5-535B-05BB-37226D04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328B4A-2D47-A527-3D4A-3FA4DD15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3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F34571D-58DC-4E64-D61D-6BE8E497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C56939-60B7-058E-CDD3-F789BA10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68FF4B-BD43-DD64-86E9-ACD530CC7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70CF8-4149-4058-92D5-0EE095A87D50}" type="datetimeFigureOut">
              <a:rPr lang="he-IL" smtClean="0"/>
              <a:t>ל'/אדר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E38276-2F9A-0A06-4F2D-881CD26F6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CDEBBF-FA79-6997-B4E6-92027D4AA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AA646-8300-4559-91EB-22DDA6CAD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158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CC6EA6-2784-0557-DCD7-3830D14F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109" y="200225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IR Project - Wikipedia Search Engine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Yehonatan Kidushim </a:t>
            </a:r>
            <a:br>
              <a:rPr lang="en-US" sz="4800" dirty="0"/>
            </a:br>
            <a:r>
              <a:rPr lang="en-US" sz="4800" dirty="0"/>
              <a:t>&amp;</a:t>
            </a:r>
            <a:br>
              <a:rPr lang="en-US" sz="4800" dirty="0"/>
            </a:br>
            <a:r>
              <a:rPr lang="en-US" sz="4800" dirty="0"/>
              <a:t>Ofek Kachlon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51587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EB2DAE09-0C8D-55CA-B1AD-5A6A6D3C3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86" y="356054"/>
            <a:ext cx="10428514" cy="6262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בתור התחלה, עבדנו ב-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Colab 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על קורפוס קטן (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multistream1_preprocessed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) וחשבנו איך נוכל לשפר את ה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Inverted index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ממטלה 3. החלטנו שפונקציית המשקל שלנו תהיה 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Tf-idf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. בנוסף, החלטנו שפונקציית הדמיון שלנו תהיה 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Cosine similarity</a:t>
            </a:r>
            <a:r>
              <a:rPr lang="he-IL" sz="2200" dirty="0"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.</a:t>
            </a:r>
            <a:endParaRPr lang="he-IL" sz="2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בניית 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Inverted index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קטן יותר מהקורפוס הגדול שיכיל מילים ספציפיות מהשאילתות שקיבלנו בקובץ 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queries_train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. </a:t>
            </a:r>
          </a:p>
          <a:p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השאילתה 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'genetic'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החזירה לנו תוצאה של 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precision@10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 עם ערך של 0.2 ועל כן יש צורך בבניית אינדקס נוסף לכותרות.</a:t>
            </a:r>
          </a:p>
          <a:p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מעבר לקורפוס הגדול – התמודדות עם קושי עיקרי שהיה ניסיון ליצור את המילונים עקב צריכת זיכרון גבוהה.</a:t>
            </a:r>
            <a:endParaRPr lang="he-IL" sz="2200" dirty="0">
              <a:effectLst/>
              <a:ea typeface="Aptos" panose="020B0004020202020204" pitchFamily="34" charset="0"/>
              <a:cs typeface="David" panose="020E0502060401010101" pitchFamily="34" charset="-79"/>
            </a:endParaRPr>
          </a:p>
          <a:p>
            <a:r>
              <a:rPr lang="he-IL" sz="2200" dirty="0">
                <a:effectLst/>
                <a:ea typeface="Aptos" panose="020B0004020202020204" pitchFamily="34" charset="0"/>
                <a:cs typeface="David" panose="020E0502060401010101" pitchFamily="34" charset="-79"/>
              </a:rPr>
              <a:t>הוספת מילונים 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</a:rPr>
              <a:t>Page views</a:t>
            </a:r>
            <a:r>
              <a:rPr lang="he-IL" sz="2200" dirty="0">
                <a:effectLst/>
                <a:latin typeface="David" panose="020E0502060401010101" pitchFamily="34" charset="-79"/>
                <a:ea typeface="Aptos" panose="020B0004020202020204" pitchFamily="34" charset="0"/>
              </a:rPr>
              <a:t> ו</a:t>
            </a:r>
            <a:r>
              <a:rPr lang="en-US" sz="2200" dirty="0">
                <a:effectLst/>
                <a:latin typeface="David" panose="020E0502060401010101" pitchFamily="34" charset="-79"/>
                <a:ea typeface="Aptos" panose="020B0004020202020204" pitchFamily="34" charset="0"/>
              </a:rPr>
              <a:t>Page ranks</a:t>
            </a:r>
            <a:endParaRPr lang="he-IL" sz="2200" dirty="0">
              <a:effectLst/>
              <a:latin typeface="David" panose="020E0502060401010101" pitchFamily="34" charset="-79"/>
              <a:ea typeface="Aptos" panose="020B0004020202020204" pitchFamily="34" charset="0"/>
            </a:endParaRPr>
          </a:p>
          <a:p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מעבר ל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BM25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עקב חוסר שביעות רצון מ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Cosine Similarity -</a:t>
            </a:r>
            <a:endParaRPr lang="he-IL" sz="2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התמודדות עם שאילתות מסוג שאלה </a:t>
            </a:r>
          </a:p>
          <a:p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מעבר ל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Anchor text</a:t>
            </a:r>
          </a:p>
          <a:p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287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B4BA873-9825-5334-1D35-61264885AD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45" y="1132952"/>
            <a:ext cx="8263943" cy="549152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388CD35-5E7D-FBEE-586B-5A0ECC547A28}"/>
              </a:ext>
            </a:extLst>
          </p:cNvPr>
          <p:cNvSpPr txBox="1"/>
          <p:nvPr/>
        </p:nvSpPr>
        <p:spPr>
          <a:xfrm>
            <a:off x="1571223" y="611746"/>
            <a:ext cx="864172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הלן גרף המציג את ביצועי המנוע עבור כל גרסה מרכזית במהלך פיתוח מנוע החיפוש שלנו: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0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DA4ED1C6-2B38-2797-5A1D-CB864F2732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98" y="852446"/>
            <a:ext cx="8565330" cy="573615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F3A9A07-5036-82EF-FC4C-7B0036DD2592}"/>
              </a:ext>
            </a:extLst>
          </p:cNvPr>
          <p:cNvSpPr txBox="1"/>
          <p:nvPr/>
        </p:nvSpPr>
        <p:spPr>
          <a:xfrm>
            <a:off x="537080" y="388589"/>
            <a:ext cx="864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David" panose="020E0502060401010101" pitchFamily="34" charset="-79"/>
              </a:rPr>
              <a:t>הלן </a:t>
            </a:r>
            <a:r>
              <a:rPr lang="he-IL" sz="1800" dirty="0">
                <a:effectLst/>
                <a:ea typeface="Aptos" panose="020B0004020202020204" pitchFamily="34" charset="0"/>
                <a:cs typeface="David" panose="020E0502060401010101" pitchFamily="34" charset="-79"/>
              </a:rPr>
              <a:t>גרף המציג את זמן האחזור הממוצע של המנוע עבור כל גרסה מרכזית: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45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86430EC-1087-FFFB-3AC3-B15659ACEAB5}"/>
              </a:ext>
            </a:extLst>
          </p:cNvPr>
          <p:cNvSpPr txBox="1"/>
          <p:nvPr/>
        </p:nvSpPr>
        <p:spPr>
          <a:xfrm>
            <a:off x="1926771" y="560614"/>
            <a:ext cx="8675915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500" b="1" u="sng" dirty="0">
                <a:latin typeface="David" panose="020E0502060401010101" pitchFamily="34" charset="-79"/>
                <a:cs typeface="David" panose="020E0502060401010101" pitchFamily="34" charset="-79"/>
              </a:rPr>
              <a:t>אלגוריתם סופי: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E92D86E5-DA2B-A64B-AC26-0842889E353A}"/>
                  </a:ext>
                </a:extLst>
              </p:cNvPr>
              <p:cNvSpPr txBox="1"/>
              <p:nvPr/>
            </p:nvSpPr>
            <p:spPr>
              <a:xfrm>
                <a:off x="1034143" y="1191986"/>
                <a:ext cx="9938657" cy="550073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David" panose="020E0502060401010101" pitchFamily="34" charset="-79"/>
                  </a:rPr>
                  <a:t>עבור שאילתות </a:t>
                </a:r>
                <a:r>
                  <a:rPr lang="he-IL" sz="1800" u="sng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David" panose="020E0502060401010101" pitchFamily="34" charset="-79"/>
                  </a:rPr>
                  <a:t>באורך 1</a:t>
                </a:r>
                <a:r>
                  <a:rPr lang="he-IL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David" panose="020E0502060401010101" pitchFamily="34" charset="-79"/>
                  </a:rPr>
                  <a:t>, מסמך מקבל ניקוד על ידי החישוב:</a:t>
                </a: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𝒇𝒐𝒓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𝒆𝒂𝒄𝒉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𝒅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𝒊𝒏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𝑪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: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𝒔𝒄𝒐𝒓𝒆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𝒅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𝒏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∙</m:t>
                      </m:r>
                      <m:d>
                        <m:d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𝟏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+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𝒗𝒊𝒆𝒘𝒔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David" panose="020E0502060401010101" pitchFamily="34" charset="-79"/>
                                </a:rPr>
                                <m:t>𝒅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+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𝑷𝒂𝒈𝒆𝑹𝒂𝒏𝒌𝒔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David" panose="020E0502060401010101" pitchFamily="34" charset="-79"/>
                                </a:rPr>
                                <m:t>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   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מסמך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 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   , 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המסמך</m:t>
                    </m:r>
                    <m:r>
                      <a:rPr lang="he-I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בכותרת</m:t>
                    </m:r>
                    <m:r>
                      <a:rPr lang="he-I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שהופיעו</m:t>
                    </m:r>
                    <m:r>
                      <a:rPr lang="he-I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מהשאילתא</m:t>
                    </m:r>
                    <m:r>
                      <a:rPr lang="he-I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המילים</m:t>
                    </m:r>
                    <m:r>
                      <a:rPr lang="he-I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מספר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    ,  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קורפוס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𝐶</m:t>
                    </m:r>
                  </m:oMath>
                </a14:m>
                <a:r>
                  <a:rPr lang="he-IL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  </a:t>
                </a: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 </a:t>
                </a: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עבור שאילתות </a:t>
                </a:r>
                <a:r>
                  <a:rPr lang="he-IL" sz="1800" u="sng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שאורכן גדול מ-1</a:t>
                </a:r>
                <a:r>
                  <a:rPr lang="he-IL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נסנן 110 מסמכים על ידי החישוב:</a:t>
                </a: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𝒇𝒐𝒓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𝒆𝒂𝒄𝒉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𝒅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𝒊𝒏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𝑪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: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𝒔𝒄𝒐𝒓𝒆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𝒅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𝒏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∙</m:t>
                      </m:r>
                      <m:d>
                        <m:d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𝟏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+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𝒗𝒊𝒆𝒘𝒔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David" panose="020E0502060401010101" pitchFamily="34" charset="-79"/>
                                </a:rPr>
                                <m:t>𝒅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+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𝑷𝒂𝒈𝒆𝑹𝒂𝒏𝒌𝒔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David" panose="020E0502060401010101" pitchFamily="34" charset="-79"/>
                                </a:rPr>
                                <m:t>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ציון זה יהווה 25% מציון המסמך הסופי.</a:t>
                </a: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בנוסף, נסנן 140 מסמכים על פי החישוב:</a:t>
                </a: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𝒇𝒐𝒓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𝒆𝒂𝒄𝒉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𝒅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𝒊𝒏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𝑪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 :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𝒔𝒄𝒐𝒓𝒆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David" panose="020E0502060401010101" pitchFamily="34" charset="-79"/>
                            </a:rPr>
                            <m:t>𝒅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David" panose="020E0502060401010101" pitchFamily="34" charset="-79"/>
                        </a:rPr>
                        <m:t>𝒏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𝐴𝑛𝑐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h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𝑜𝑟𝑇𝑒𝑥𝑡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−</m:t>
                      </m:r>
                      <m:r>
                        <a:rPr lang="he-IL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ב</m:t>
                      </m:r>
                      <m:r>
                        <a:rPr lang="he-IL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he-IL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שהופיעו</m:t>
                      </m:r>
                      <m:r>
                        <a:rPr lang="he-IL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he-IL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מהשאילתא</m:t>
                      </m:r>
                      <m:r>
                        <a:rPr lang="he-IL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he-IL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המילים</m:t>
                      </m:r>
                      <m:r>
                        <a:rPr lang="he-IL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he-IL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מספר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David" panose="020E0502060401010101" pitchFamily="34" charset="-79"/>
                  </a:rPr>
                  <a:t>ציון זה יהווה 15% מציון המסמך הסופי.</a:t>
                </a: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David" panose="020E0502060401010101" pitchFamily="34" charset="-79"/>
                  </a:rPr>
                  <a:t>לבסוף, נחשב 25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Aptos" panose="020B0004020202020204" pitchFamily="34" charset="0"/>
                    <a:cs typeface="Arial" panose="020B0604020202020204" pitchFamily="34" charset="0"/>
                  </a:rPr>
                  <a:t>BM</a:t>
                </a:r>
                <a:r>
                  <a:rPr lang="he-IL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David" panose="020E0502060401010101" pitchFamily="34" charset="-79"/>
                  </a:rPr>
                  <a:t> לכ-250 המסמכים שסוננו, כאשר ציון זה יהווה 60% מציון המסמך הסופי.</a:t>
                </a: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he-IL" dirty="0"/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E92D86E5-DA2B-A64B-AC26-0842889E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43" y="1191986"/>
                <a:ext cx="9938657" cy="5500737"/>
              </a:xfrm>
              <a:prstGeom prst="rect">
                <a:avLst/>
              </a:prstGeom>
              <a:blipFill>
                <a:blip r:embed="rId2"/>
                <a:stretch>
                  <a:fillRect t="-111" r="-4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4689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312</Words>
  <Application>Microsoft Office PowerPoint</Application>
  <PresentationFormat>מסך רחב</PresentationFormat>
  <Paragraphs>25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David</vt:lpstr>
      <vt:lpstr>ערכת נושא Office</vt:lpstr>
      <vt:lpstr>  IR Project - Wikipedia Search Engine   Yehonatan Kidushim  &amp; Ofek Kachlon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IR Project - Wikipedia Search Engine   Yehonatan Kidushim  &amp; Ofek Kachlon</dc:title>
  <dc:creator>אופק כחלון</dc:creator>
  <cp:lastModifiedBy>אופק כחלון</cp:lastModifiedBy>
  <cp:revision>1</cp:revision>
  <dcterms:created xsi:type="dcterms:W3CDTF">2024-03-10T16:43:57Z</dcterms:created>
  <dcterms:modified xsi:type="dcterms:W3CDTF">2024-03-10T17:28:48Z</dcterms:modified>
</cp:coreProperties>
</file>