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57" r:id="rId5"/>
    <p:sldId id="258" r:id="rId6"/>
    <p:sldId id="259" r:id="rId7"/>
    <p:sldId id="260" r:id="rId8"/>
    <p:sldId id="261" r:id="rId9"/>
    <p:sldId id="262" r:id="rId10"/>
    <p:sldId id="263" r:id="rId11"/>
    <p:sldId id="264" r:id="rId12"/>
    <p:sldId id="265" r:id="rId13"/>
    <p:sldId id="273" r:id="rId14"/>
    <p:sldId id="287" r:id="rId15"/>
    <p:sldId id="266" r:id="rId16"/>
    <p:sldId id="276" r:id="rId17"/>
    <p:sldId id="283" r:id="rId18"/>
    <p:sldId id="277" r:id="rId19"/>
    <p:sldId id="267" r:id="rId20"/>
    <p:sldId id="268" r:id="rId21"/>
    <p:sldId id="270" r:id="rId22"/>
    <p:sldId id="269" r:id="rId23"/>
    <p:sldId id="282" r:id="rId24"/>
    <p:sldId id="272" r:id="rId25"/>
    <p:sldId id="278" r:id="rId26"/>
    <p:sldId id="271" r:id="rId27"/>
    <p:sldId id="281" r:id="rId28"/>
    <p:sldId id="286" r:id="rId29"/>
    <p:sldId id="279" r:id="rId30"/>
    <p:sldId id="280" r:id="rId31"/>
    <p:sldId id="284"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63" d="100"/>
          <a:sy n="63" d="100"/>
        </p:scale>
        <p:origin x="79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552AA-23F3-2053-A130-F08BC431BA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36B456-D46E-1C8A-3898-1458FA2E61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1843D4-EDCD-9A70-B09A-01887852B451}"/>
              </a:ext>
            </a:extLst>
          </p:cNvPr>
          <p:cNvSpPr>
            <a:spLocks noGrp="1"/>
          </p:cNvSpPr>
          <p:nvPr>
            <p:ph type="dt" sz="half" idx="10"/>
          </p:nvPr>
        </p:nvSpPr>
        <p:spPr/>
        <p:txBody>
          <a:bodyPr/>
          <a:lstStyle/>
          <a:p>
            <a:fld id="{9D82F73C-4E00-414A-8923-6D51DEE5F8F3}" type="datetimeFigureOut">
              <a:rPr lang="en-US" smtClean="0"/>
              <a:t>6/8/2023</a:t>
            </a:fld>
            <a:endParaRPr lang="en-US"/>
          </a:p>
        </p:txBody>
      </p:sp>
      <p:sp>
        <p:nvSpPr>
          <p:cNvPr id="5" name="Footer Placeholder 4">
            <a:extLst>
              <a:ext uri="{FF2B5EF4-FFF2-40B4-BE49-F238E27FC236}">
                <a16:creationId xmlns:a16="http://schemas.microsoft.com/office/drawing/2014/main" id="{E28BB80C-B94F-86D4-729C-464B925B0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A8071-D4CF-0052-FFED-A5298C9F19AD}"/>
              </a:ext>
            </a:extLst>
          </p:cNvPr>
          <p:cNvSpPr>
            <a:spLocks noGrp="1"/>
          </p:cNvSpPr>
          <p:nvPr>
            <p:ph type="sldNum" sz="quarter" idx="12"/>
          </p:nvPr>
        </p:nvSpPr>
        <p:spPr/>
        <p:txBody>
          <a:bodyPr/>
          <a:lstStyle/>
          <a:p>
            <a:fld id="{B257798A-87B7-46E6-9101-6CBBF4DAD69B}" type="slidenum">
              <a:rPr lang="en-US" smtClean="0"/>
              <a:t>‹#›</a:t>
            </a:fld>
            <a:endParaRPr lang="en-US"/>
          </a:p>
        </p:txBody>
      </p:sp>
    </p:spTree>
    <p:extLst>
      <p:ext uri="{BB962C8B-B14F-4D97-AF65-F5344CB8AC3E}">
        <p14:creationId xmlns:p14="http://schemas.microsoft.com/office/powerpoint/2010/main" val="702589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1952-1810-27EC-6C90-CAB8940E21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CA7EEF-D45E-9DFB-8A8E-AC2746710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E4607-B663-8EAC-255C-15F2448CF053}"/>
              </a:ext>
            </a:extLst>
          </p:cNvPr>
          <p:cNvSpPr>
            <a:spLocks noGrp="1"/>
          </p:cNvSpPr>
          <p:nvPr>
            <p:ph type="dt" sz="half" idx="10"/>
          </p:nvPr>
        </p:nvSpPr>
        <p:spPr/>
        <p:txBody>
          <a:bodyPr/>
          <a:lstStyle/>
          <a:p>
            <a:fld id="{9D82F73C-4E00-414A-8923-6D51DEE5F8F3}" type="datetimeFigureOut">
              <a:rPr lang="en-US" smtClean="0"/>
              <a:t>6/8/2023</a:t>
            </a:fld>
            <a:endParaRPr lang="en-US"/>
          </a:p>
        </p:txBody>
      </p:sp>
      <p:sp>
        <p:nvSpPr>
          <p:cNvPr id="5" name="Footer Placeholder 4">
            <a:extLst>
              <a:ext uri="{FF2B5EF4-FFF2-40B4-BE49-F238E27FC236}">
                <a16:creationId xmlns:a16="http://schemas.microsoft.com/office/drawing/2014/main" id="{4EE29ED8-6598-30D6-B6E0-4CAF38A72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98A0E-3EE4-9FE5-9F4D-90A55CB784EC}"/>
              </a:ext>
            </a:extLst>
          </p:cNvPr>
          <p:cNvSpPr>
            <a:spLocks noGrp="1"/>
          </p:cNvSpPr>
          <p:nvPr>
            <p:ph type="sldNum" sz="quarter" idx="12"/>
          </p:nvPr>
        </p:nvSpPr>
        <p:spPr/>
        <p:txBody>
          <a:bodyPr/>
          <a:lstStyle/>
          <a:p>
            <a:fld id="{B257798A-87B7-46E6-9101-6CBBF4DAD69B}" type="slidenum">
              <a:rPr lang="en-US" smtClean="0"/>
              <a:t>‹#›</a:t>
            </a:fld>
            <a:endParaRPr lang="en-US"/>
          </a:p>
        </p:txBody>
      </p:sp>
    </p:spTree>
    <p:extLst>
      <p:ext uri="{BB962C8B-B14F-4D97-AF65-F5344CB8AC3E}">
        <p14:creationId xmlns:p14="http://schemas.microsoft.com/office/powerpoint/2010/main" val="387167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28B0D5-87AF-B737-E5F9-A33D635A52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8E4441-EB90-5BA1-AE50-8DF7D9D424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DF6C9-119E-1874-416E-D6B408B8BECE}"/>
              </a:ext>
            </a:extLst>
          </p:cNvPr>
          <p:cNvSpPr>
            <a:spLocks noGrp="1"/>
          </p:cNvSpPr>
          <p:nvPr>
            <p:ph type="dt" sz="half" idx="10"/>
          </p:nvPr>
        </p:nvSpPr>
        <p:spPr/>
        <p:txBody>
          <a:bodyPr/>
          <a:lstStyle/>
          <a:p>
            <a:fld id="{9D82F73C-4E00-414A-8923-6D51DEE5F8F3}" type="datetimeFigureOut">
              <a:rPr lang="en-US" smtClean="0"/>
              <a:t>6/8/2023</a:t>
            </a:fld>
            <a:endParaRPr lang="en-US"/>
          </a:p>
        </p:txBody>
      </p:sp>
      <p:sp>
        <p:nvSpPr>
          <p:cNvPr id="5" name="Footer Placeholder 4">
            <a:extLst>
              <a:ext uri="{FF2B5EF4-FFF2-40B4-BE49-F238E27FC236}">
                <a16:creationId xmlns:a16="http://schemas.microsoft.com/office/drawing/2014/main" id="{D9FBA905-7CC5-C576-2687-288CBC53C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E63B8-FEC6-27C2-0B55-EFEA7C62924C}"/>
              </a:ext>
            </a:extLst>
          </p:cNvPr>
          <p:cNvSpPr>
            <a:spLocks noGrp="1"/>
          </p:cNvSpPr>
          <p:nvPr>
            <p:ph type="sldNum" sz="quarter" idx="12"/>
          </p:nvPr>
        </p:nvSpPr>
        <p:spPr/>
        <p:txBody>
          <a:bodyPr/>
          <a:lstStyle/>
          <a:p>
            <a:fld id="{B257798A-87B7-46E6-9101-6CBBF4DAD69B}" type="slidenum">
              <a:rPr lang="en-US" smtClean="0"/>
              <a:t>‹#›</a:t>
            </a:fld>
            <a:endParaRPr lang="en-US"/>
          </a:p>
        </p:txBody>
      </p:sp>
    </p:spTree>
    <p:extLst>
      <p:ext uri="{BB962C8B-B14F-4D97-AF65-F5344CB8AC3E}">
        <p14:creationId xmlns:p14="http://schemas.microsoft.com/office/powerpoint/2010/main" val="3876276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BE6F-CCFB-3FAD-02C9-035A29ABD1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830125-1A0E-0DCF-5D40-7F3944A6E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99F6B-FBD7-9085-429B-4B30B0367DE7}"/>
              </a:ext>
            </a:extLst>
          </p:cNvPr>
          <p:cNvSpPr>
            <a:spLocks noGrp="1"/>
          </p:cNvSpPr>
          <p:nvPr>
            <p:ph type="dt" sz="half" idx="10"/>
          </p:nvPr>
        </p:nvSpPr>
        <p:spPr/>
        <p:txBody>
          <a:bodyPr/>
          <a:lstStyle/>
          <a:p>
            <a:fld id="{9D82F73C-4E00-414A-8923-6D51DEE5F8F3}" type="datetimeFigureOut">
              <a:rPr lang="en-US" smtClean="0"/>
              <a:t>6/8/2023</a:t>
            </a:fld>
            <a:endParaRPr lang="en-US"/>
          </a:p>
        </p:txBody>
      </p:sp>
      <p:sp>
        <p:nvSpPr>
          <p:cNvPr id="5" name="Footer Placeholder 4">
            <a:extLst>
              <a:ext uri="{FF2B5EF4-FFF2-40B4-BE49-F238E27FC236}">
                <a16:creationId xmlns:a16="http://schemas.microsoft.com/office/drawing/2014/main" id="{5F809F2E-4C62-599A-6936-5E0E9786C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D2B49-6F08-838A-5794-58DC085E58BF}"/>
              </a:ext>
            </a:extLst>
          </p:cNvPr>
          <p:cNvSpPr>
            <a:spLocks noGrp="1"/>
          </p:cNvSpPr>
          <p:nvPr>
            <p:ph type="sldNum" sz="quarter" idx="12"/>
          </p:nvPr>
        </p:nvSpPr>
        <p:spPr/>
        <p:txBody>
          <a:bodyPr/>
          <a:lstStyle/>
          <a:p>
            <a:fld id="{B257798A-87B7-46E6-9101-6CBBF4DAD69B}" type="slidenum">
              <a:rPr lang="en-US" smtClean="0"/>
              <a:t>‹#›</a:t>
            </a:fld>
            <a:endParaRPr lang="en-US"/>
          </a:p>
        </p:txBody>
      </p:sp>
    </p:spTree>
    <p:extLst>
      <p:ext uri="{BB962C8B-B14F-4D97-AF65-F5344CB8AC3E}">
        <p14:creationId xmlns:p14="http://schemas.microsoft.com/office/powerpoint/2010/main" val="1021888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4FD4-F856-11C4-49F9-597E7AB647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4E7757-3875-049D-2A58-A3E736261E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640D26-BFC1-4011-0AC9-ED6B7DB292A3}"/>
              </a:ext>
            </a:extLst>
          </p:cNvPr>
          <p:cNvSpPr>
            <a:spLocks noGrp="1"/>
          </p:cNvSpPr>
          <p:nvPr>
            <p:ph type="dt" sz="half" idx="10"/>
          </p:nvPr>
        </p:nvSpPr>
        <p:spPr/>
        <p:txBody>
          <a:bodyPr/>
          <a:lstStyle/>
          <a:p>
            <a:fld id="{9D82F73C-4E00-414A-8923-6D51DEE5F8F3}" type="datetimeFigureOut">
              <a:rPr lang="en-US" smtClean="0"/>
              <a:t>6/8/2023</a:t>
            </a:fld>
            <a:endParaRPr lang="en-US"/>
          </a:p>
        </p:txBody>
      </p:sp>
      <p:sp>
        <p:nvSpPr>
          <p:cNvPr id="5" name="Footer Placeholder 4">
            <a:extLst>
              <a:ext uri="{FF2B5EF4-FFF2-40B4-BE49-F238E27FC236}">
                <a16:creationId xmlns:a16="http://schemas.microsoft.com/office/drawing/2014/main" id="{E0AD47D4-F799-EB6F-D357-A99C52F46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04DF62-9537-3C39-A9CA-843BA6DCE127}"/>
              </a:ext>
            </a:extLst>
          </p:cNvPr>
          <p:cNvSpPr>
            <a:spLocks noGrp="1"/>
          </p:cNvSpPr>
          <p:nvPr>
            <p:ph type="sldNum" sz="quarter" idx="12"/>
          </p:nvPr>
        </p:nvSpPr>
        <p:spPr/>
        <p:txBody>
          <a:bodyPr/>
          <a:lstStyle/>
          <a:p>
            <a:fld id="{B257798A-87B7-46E6-9101-6CBBF4DAD69B}" type="slidenum">
              <a:rPr lang="en-US" smtClean="0"/>
              <a:t>‹#›</a:t>
            </a:fld>
            <a:endParaRPr lang="en-US"/>
          </a:p>
        </p:txBody>
      </p:sp>
    </p:spTree>
    <p:extLst>
      <p:ext uri="{BB962C8B-B14F-4D97-AF65-F5344CB8AC3E}">
        <p14:creationId xmlns:p14="http://schemas.microsoft.com/office/powerpoint/2010/main" val="1044662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45ECE-AE1C-7441-4FD5-82C26C6473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57C3CA-7E62-40B5-E028-26BF3E9D35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3517A8-4154-0EE8-A872-00AC679BD1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AC0E0E-D161-1FE7-F157-F56A88F3691B}"/>
              </a:ext>
            </a:extLst>
          </p:cNvPr>
          <p:cNvSpPr>
            <a:spLocks noGrp="1"/>
          </p:cNvSpPr>
          <p:nvPr>
            <p:ph type="dt" sz="half" idx="10"/>
          </p:nvPr>
        </p:nvSpPr>
        <p:spPr/>
        <p:txBody>
          <a:bodyPr/>
          <a:lstStyle/>
          <a:p>
            <a:fld id="{9D82F73C-4E00-414A-8923-6D51DEE5F8F3}" type="datetimeFigureOut">
              <a:rPr lang="en-US" smtClean="0"/>
              <a:t>6/8/2023</a:t>
            </a:fld>
            <a:endParaRPr lang="en-US"/>
          </a:p>
        </p:txBody>
      </p:sp>
      <p:sp>
        <p:nvSpPr>
          <p:cNvPr id="6" name="Footer Placeholder 5">
            <a:extLst>
              <a:ext uri="{FF2B5EF4-FFF2-40B4-BE49-F238E27FC236}">
                <a16:creationId xmlns:a16="http://schemas.microsoft.com/office/drawing/2014/main" id="{65B3F73F-DB18-03CE-E12A-3956BF779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B297BD-0D1B-4B9B-DD87-3B79CD95BFAE}"/>
              </a:ext>
            </a:extLst>
          </p:cNvPr>
          <p:cNvSpPr>
            <a:spLocks noGrp="1"/>
          </p:cNvSpPr>
          <p:nvPr>
            <p:ph type="sldNum" sz="quarter" idx="12"/>
          </p:nvPr>
        </p:nvSpPr>
        <p:spPr/>
        <p:txBody>
          <a:bodyPr/>
          <a:lstStyle/>
          <a:p>
            <a:fld id="{B257798A-87B7-46E6-9101-6CBBF4DAD69B}" type="slidenum">
              <a:rPr lang="en-US" smtClean="0"/>
              <a:t>‹#›</a:t>
            </a:fld>
            <a:endParaRPr lang="en-US"/>
          </a:p>
        </p:txBody>
      </p:sp>
    </p:spTree>
    <p:extLst>
      <p:ext uri="{BB962C8B-B14F-4D97-AF65-F5344CB8AC3E}">
        <p14:creationId xmlns:p14="http://schemas.microsoft.com/office/powerpoint/2010/main" val="185758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B84A-F3E1-ECF2-FBF6-29A51A73BB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AB3CD2-E973-FFBA-33E3-88B91D6C72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DE3F4-AA60-85DD-18D5-0527363175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BFC114-94AB-59E7-5B3F-6E93519F6C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DB7853-C62D-C639-2B19-AE72071625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937620-9D8E-82E6-0830-4C349F1EB18C}"/>
              </a:ext>
            </a:extLst>
          </p:cNvPr>
          <p:cNvSpPr>
            <a:spLocks noGrp="1"/>
          </p:cNvSpPr>
          <p:nvPr>
            <p:ph type="dt" sz="half" idx="10"/>
          </p:nvPr>
        </p:nvSpPr>
        <p:spPr/>
        <p:txBody>
          <a:bodyPr/>
          <a:lstStyle/>
          <a:p>
            <a:fld id="{9D82F73C-4E00-414A-8923-6D51DEE5F8F3}" type="datetimeFigureOut">
              <a:rPr lang="en-US" smtClean="0"/>
              <a:t>6/8/2023</a:t>
            </a:fld>
            <a:endParaRPr lang="en-US"/>
          </a:p>
        </p:txBody>
      </p:sp>
      <p:sp>
        <p:nvSpPr>
          <p:cNvPr id="8" name="Footer Placeholder 7">
            <a:extLst>
              <a:ext uri="{FF2B5EF4-FFF2-40B4-BE49-F238E27FC236}">
                <a16:creationId xmlns:a16="http://schemas.microsoft.com/office/drawing/2014/main" id="{49839C86-7546-A791-807D-0D52594D73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96B061-05AF-4F7A-DE4F-5C7573E8D627}"/>
              </a:ext>
            </a:extLst>
          </p:cNvPr>
          <p:cNvSpPr>
            <a:spLocks noGrp="1"/>
          </p:cNvSpPr>
          <p:nvPr>
            <p:ph type="sldNum" sz="quarter" idx="12"/>
          </p:nvPr>
        </p:nvSpPr>
        <p:spPr/>
        <p:txBody>
          <a:bodyPr/>
          <a:lstStyle/>
          <a:p>
            <a:fld id="{B257798A-87B7-46E6-9101-6CBBF4DAD69B}" type="slidenum">
              <a:rPr lang="en-US" smtClean="0"/>
              <a:t>‹#›</a:t>
            </a:fld>
            <a:endParaRPr lang="en-US"/>
          </a:p>
        </p:txBody>
      </p:sp>
    </p:spTree>
    <p:extLst>
      <p:ext uri="{BB962C8B-B14F-4D97-AF65-F5344CB8AC3E}">
        <p14:creationId xmlns:p14="http://schemas.microsoft.com/office/powerpoint/2010/main" val="3273629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5F7A-9354-A8CD-C864-EC4E4981A2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1C235D-2BB9-2BD7-2523-22F5A24559AC}"/>
              </a:ext>
            </a:extLst>
          </p:cNvPr>
          <p:cNvSpPr>
            <a:spLocks noGrp="1"/>
          </p:cNvSpPr>
          <p:nvPr>
            <p:ph type="dt" sz="half" idx="10"/>
          </p:nvPr>
        </p:nvSpPr>
        <p:spPr/>
        <p:txBody>
          <a:bodyPr/>
          <a:lstStyle/>
          <a:p>
            <a:fld id="{9D82F73C-4E00-414A-8923-6D51DEE5F8F3}" type="datetimeFigureOut">
              <a:rPr lang="en-US" smtClean="0"/>
              <a:t>6/8/2023</a:t>
            </a:fld>
            <a:endParaRPr lang="en-US"/>
          </a:p>
        </p:txBody>
      </p:sp>
      <p:sp>
        <p:nvSpPr>
          <p:cNvPr id="4" name="Footer Placeholder 3">
            <a:extLst>
              <a:ext uri="{FF2B5EF4-FFF2-40B4-BE49-F238E27FC236}">
                <a16:creationId xmlns:a16="http://schemas.microsoft.com/office/drawing/2014/main" id="{8A2EDC0F-64AC-BE68-CF82-A73EA71DE3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F43E1D-2BB1-C957-0F76-AC3CF5BB70FE}"/>
              </a:ext>
            </a:extLst>
          </p:cNvPr>
          <p:cNvSpPr>
            <a:spLocks noGrp="1"/>
          </p:cNvSpPr>
          <p:nvPr>
            <p:ph type="sldNum" sz="quarter" idx="12"/>
          </p:nvPr>
        </p:nvSpPr>
        <p:spPr/>
        <p:txBody>
          <a:bodyPr/>
          <a:lstStyle/>
          <a:p>
            <a:fld id="{B257798A-87B7-46E6-9101-6CBBF4DAD69B}" type="slidenum">
              <a:rPr lang="en-US" smtClean="0"/>
              <a:t>‹#›</a:t>
            </a:fld>
            <a:endParaRPr lang="en-US"/>
          </a:p>
        </p:txBody>
      </p:sp>
    </p:spTree>
    <p:extLst>
      <p:ext uri="{BB962C8B-B14F-4D97-AF65-F5344CB8AC3E}">
        <p14:creationId xmlns:p14="http://schemas.microsoft.com/office/powerpoint/2010/main" val="362965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004267-7DA7-54DE-2A96-441194CD9137}"/>
              </a:ext>
            </a:extLst>
          </p:cNvPr>
          <p:cNvSpPr>
            <a:spLocks noGrp="1"/>
          </p:cNvSpPr>
          <p:nvPr>
            <p:ph type="dt" sz="half" idx="10"/>
          </p:nvPr>
        </p:nvSpPr>
        <p:spPr/>
        <p:txBody>
          <a:bodyPr/>
          <a:lstStyle/>
          <a:p>
            <a:fld id="{9D82F73C-4E00-414A-8923-6D51DEE5F8F3}" type="datetimeFigureOut">
              <a:rPr lang="en-US" smtClean="0"/>
              <a:t>6/8/2023</a:t>
            </a:fld>
            <a:endParaRPr lang="en-US"/>
          </a:p>
        </p:txBody>
      </p:sp>
      <p:sp>
        <p:nvSpPr>
          <p:cNvPr id="3" name="Footer Placeholder 2">
            <a:extLst>
              <a:ext uri="{FF2B5EF4-FFF2-40B4-BE49-F238E27FC236}">
                <a16:creationId xmlns:a16="http://schemas.microsoft.com/office/drawing/2014/main" id="{AE570057-5E99-6E7A-8E6E-7C84D32DDC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7A668D-B2BB-9BFD-0554-BE1C268424C1}"/>
              </a:ext>
            </a:extLst>
          </p:cNvPr>
          <p:cNvSpPr>
            <a:spLocks noGrp="1"/>
          </p:cNvSpPr>
          <p:nvPr>
            <p:ph type="sldNum" sz="quarter" idx="12"/>
          </p:nvPr>
        </p:nvSpPr>
        <p:spPr/>
        <p:txBody>
          <a:bodyPr/>
          <a:lstStyle/>
          <a:p>
            <a:fld id="{B257798A-87B7-46E6-9101-6CBBF4DAD69B}" type="slidenum">
              <a:rPr lang="en-US" smtClean="0"/>
              <a:t>‹#›</a:t>
            </a:fld>
            <a:endParaRPr lang="en-US"/>
          </a:p>
        </p:txBody>
      </p:sp>
    </p:spTree>
    <p:extLst>
      <p:ext uri="{BB962C8B-B14F-4D97-AF65-F5344CB8AC3E}">
        <p14:creationId xmlns:p14="http://schemas.microsoft.com/office/powerpoint/2010/main" val="422661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14001-E5CF-14BC-9D29-22B97D359B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BA9F0A-BA91-87C0-6576-575EE43CF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03823F-3A8F-853C-60E1-826EDEB3D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06C201-37BC-7EDE-B6B0-702A8736C511}"/>
              </a:ext>
            </a:extLst>
          </p:cNvPr>
          <p:cNvSpPr>
            <a:spLocks noGrp="1"/>
          </p:cNvSpPr>
          <p:nvPr>
            <p:ph type="dt" sz="half" idx="10"/>
          </p:nvPr>
        </p:nvSpPr>
        <p:spPr/>
        <p:txBody>
          <a:bodyPr/>
          <a:lstStyle/>
          <a:p>
            <a:fld id="{9D82F73C-4E00-414A-8923-6D51DEE5F8F3}" type="datetimeFigureOut">
              <a:rPr lang="en-US" smtClean="0"/>
              <a:t>6/8/2023</a:t>
            </a:fld>
            <a:endParaRPr lang="en-US"/>
          </a:p>
        </p:txBody>
      </p:sp>
      <p:sp>
        <p:nvSpPr>
          <p:cNvPr id="6" name="Footer Placeholder 5">
            <a:extLst>
              <a:ext uri="{FF2B5EF4-FFF2-40B4-BE49-F238E27FC236}">
                <a16:creationId xmlns:a16="http://schemas.microsoft.com/office/drawing/2014/main" id="{8243291F-BE66-837A-1080-4E333F1B5D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33C06-17B7-09E0-8FAA-42E6433B8861}"/>
              </a:ext>
            </a:extLst>
          </p:cNvPr>
          <p:cNvSpPr>
            <a:spLocks noGrp="1"/>
          </p:cNvSpPr>
          <p:nvPr>
            <p:ph type="sldNum" sz="quarter" idx="12"/>
          </p:nvPr>
        </p:nvSpPr>
        <p:spPr/>
        <p:txBody>
          <a:bodyPr/>
          <a:lstStyle/>
          <a:p>
            <a:fld id="{B257798A-87B7-46E6-9101-6CBBF4DAD69B}" type="slidenum">
              <a:rPr lang="en-US" smtClean="0"/>
              <a:t>‹#›</a:t>
            </a:fld>
            <a:endParaRPr lang="en-US"/>
          </a:p>
        </p:txBody>
      </p:sp>
    </p:spTree>
    <p:extLst>
      <p:ext uri="{BB962C8B-B14F-4D97-AF65-F5344CB8AC3E}">
        <p14:creationId xmlns:p14="http://schemas.microsoft.com/office/powerpoint/2010/main" val="172178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5B80-3CB8-286B-2D2B-C611D769E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E9A557-AFB8-7C63-4579-11FC3CE348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AC5F4C-B443-0091-0FD0-1298E88A8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FDA322-790D-844D-8AA5-3476EDB4F9B9}"/>
              </a:ext>
            </a:extLst>
          </p:cNvPr>
          <p:cNvSpPr>
            <a:spLocks noGrp="1"/>
          </p:cNvSpPr>
          <p:nvPr>
            <p:ph type="dt" sz="half" idx="10"/>
          </p:nvPr>
        </p:nvSpPr>
        <p:spPr/>
        <p:txBody>
          <a:bodyPr/>
          <a:lstStyle/>
          <a:p>
            <a:fld id="{9D82F73C-4E00-414A-8923-6D51DEE5F8F3}" type="datetimeFigureOut">
              <a:rPr lang="en-US" smtClean="0"/>
              <a:t>6/8/2023</a:t>
            </a:fld>
            <a:endParaRPr lang="en-US"/>
          </a:p>
        </p:txBody>
      </p:sp>
      <p:sp>
        <p:nvSpPr>
          <p:cNvPr id="6" name="Footer Placeholder 5">
            <a:extLst>
              <a:ext uri="{FF2B5EF4-FFF2-40B4-BE49-F238E27FC236}">
                <a16:creationId xmlns:a16="http://schemas.microsoft.com/office/drawing/2014/main" id="{997A648D-C384-732F-671B-576831536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BA824C-0F5B-3654-C4BD-0284DB83B590}"/>
              </a:ext>
            </a:extLst>
          </p:cNvPr>
          <p:cNvSpPr>
            <a:spLocks noGrp="1"/>
          </p:cNvSpPr>
          <p:nvPr>
            <p:ph type="sldNum" sz="quarter" idx="12"/>
          </p:nvPr>
        </p:nvSpPr>
        <p:spPr/>
        <p:txBody>
          <a:bodyPr/>
          <a:lstStyle/>
          <a:p>
            <a:fld id="{B257798A-87B7-46E6-9101-6CBBF4DAD69B}" type="slidenum">
              <a:rPr lang="en-US" smtClean="0"/>
              <a:t>‹#›</a:t>
            </a:fld>
            <a:endParaRPr lang="en-US"/>
          </a:p>
        </p:txBody>
      </p:sp>
    </p:spTree>
    <p:extLst>
      <p:ext uri="{BB962C8B-B14F-4D97-AF65-F5344CB8AC3E}">
        <p14:creationId xmlns:p14="http://schemas.microsoft.com/office/powerpoint/2010/main" val="2329120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414D7-021A-4162-7298-919DD49B7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15DD52-6F06-442C-C827-E2FF89CC3A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6D7BA-B32C-BCFA-F023-FF24E3D708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2F73C-4E00-414A-8923-6D51DEE5F8F3}" type="datetimeFigureOut">
              <a:rPr lang="en-US" smtClean="0"/>
              <a:t>6/8/2023</a:t>
            </a:fld>
            <a:endParaRPr lang="en-US"/>
          </a:p>
        </p:txBody>
      </p:sp>
      <p:sp>
        <p:nvSpPr>
          <p:cNvPr id="5" name="Footer Placeholder 4">
            <a:extLst>
              <a:ext uri="{FF2B5EF4-FFF2-40B4-BE49-F238E27FC236}">
                <a16:creationId xmlns:a16="http://schemas.microsoft.com/office/drawing/2014/main" id="{75CE91B1-2CE9-BE2A-AA44-7DA1284B6D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2A1E4B-CADA-8E21-8100-5B3620461B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7798A-87B7-46E6-9101-6CBBF4DAD69B}" type="slidenum">
              <a:rPr lang="en-US" smtClean="0"/>
              <a:t>‹#›</a:t>
            </a:fld>
            <a:endParaRPr lang="en-US"/>
          </a:p>
        </p:txBody>
      </p:sp>
    </p:spTree>
    <p:extLst>
      <p:ext uri="{BB962C8B-B14F-4D97-AF65-F5344CB8AC3E}">
        <p14:creationId xmlns:p14="http://schemas.microsoft.com/office/powerpoint/2010/main" val="2521789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2DBF-DA0A-FC89-F256-D4839E795B47}"/>
              </a:ext>
            </a:extLst>
          </p:cNvPr>
          <p:cNvSpPr>
            <a:spLocks noGrp="1"/>
          </p:cNvSpPr>
          <p:nvPr>
            <p:ph type="ctrTitle"/>
          </p:nvPr>
        </p:nvSpPr>
        <p:spPr/>
        <p:txBody>
          <a:bodyPr/>
          <a:lstStyle/>
          <a:p>
            <a:r>
              <a:rPr lang="en-US" dirty="0"/>
              <a:t>Angular 16</a:t>
            </a:r>
          </a:p>
        </p:txBody>
      </p:sp>
      <p:sp>
        <p:nvSpPr>
          <p:cNvPr id="3" name="Subtitle 2">
            <a:extLst>
              <a:ext uri="{FF2B5EF4-FFF2-40B4-BE49-F238E27FC236}">
                <a16:creationId xmlns:a16="http://schemas.microsoft.com/office/drawing/2014/main" id="{DD8C6790-FCF8-C848-4585-BD9546479FB4}"/>
              </a:ext>
            </a:extLst>
          </p:cNvPr>
          <p:cNvSpPr>
            <a:spLocks noGrp="1"/>
          </p:cNvSpPr>
          <p:nvPr>
            <p:ph type="subTitle" idx="1"/>
          </p:nvPr>
        </p:nvSpPr>
        <p:spPr/>
        <p:txBody>
          <a:bodyPr/>
          <a:lstStyle/>
          <a:p>
            <a:r>
              <a:rPr lang="en-US" dirty="0"/>
              <a:t>Angular 16 features </a:t>
            </a:r>
          </a:p>
        </p:txBody>
      </p:sp>
    </p:spTree>
    <p:extLst>
      <p:ext uri="{BB962C8B-B14F-4D97-AF65-F5344CB8AC3E}">
        <p14:creationId xmlns:p14="http://schemas.microsoft.com/office/powerpoint/2010/main" val="204174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F9B5F-DCAC-C805-BA9C-6D4BF99FA217}"/>
              </a:ext>
            </a:extLst>
          </p:cNvPr>
          <p:cNvSpPr>
            <a:spLocks noGrp="1"/>
          </p:cNvSpPr>
          <p:nvPr>
            <p:ph type="title"/>
          </p:nvPr>
        </p:nvSpPr>
        <p:spPr/>
        <p:txBody>
          <a:bodyPr/>
          <a:lstStyle/>
          <a:p>
            <a:r>
              <a:rPr lang="en-US" sz="4400" b="1" i="1" dirty="0" err="1">
                <a:solidFill>
                  <a:srgbClr val="292929"/>
                </a:solidFill>
                <a:effectLst/>
                <a:latin typeface="sohne"/>
              </a:rPr>
              <a:t>takeUntilDestroyed</a:t>
            </a:r>
            <a:r>
              <a:rPr lang="en-US" sz="4400" b="1" i="1" dirty="0">
                <a:solidFill>
                  <a:srgbClr val="292929"/>
                </a:solidFill>
                <a:effectLst/>
                <a:latin typeface="sohne"/>
              </a:rPr>
              <a:t> &amp; </a:t>
            </a:r>
            <a:r>
              <a:rPr lang="en-US" sz="4400" b="1" i="1" dirty="0" err="1">
                <a:solidFill>
                  <a:srgbClr val="161922"/>
                </a:solidFill>
                <a:effectLst/>
                <a:latin typeface="sohne"/>
              </a:rPr>
              <a:t>DestroyRef</a:t>
            </a:r>
            <a:br>
              <a:rPr lang="en-US" sz="4400"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A78B01B5-0064-7DCC-3734-EA988F52229C}"/>
              </a:ext>
            </a:extLst>
          </p:cNvPr>
          <p:cNvSpPr>
            <a:spLocks noGrp="1"/>
          </p:cNvSpPr>
          <p:nvPr>
            <p:ph idx="1"/>
          </p:nvPr>
        </p:nvSpPr>
        <p:spPr>
          <a:xfrm>
            <a:off x="838200" y="1239520"/>
            <a:ext cx="10515600" cy="5253355"/>
          </a:xfrm>
        </p:spPr>
        <p:txBody>
          <a:bodyPr>
            <a:normAutofit lnSpcReduction="10000"/>
          </a:bodyPr>
          <a:lstStyle/>
          <a:p>
            <a:r>
              <a:rPr lang="en-US" b="0" i="0" dirty="0">
                <a:solidFill>
                  <a:srgbClr val="292929"/>
                </a:solidFill>
                <a:effectLst/>
                <a:latin typeface="source-serif-pro"/>
              </a:rPr>
              <a:t>Angular users often want to complete a stream when a related subject completes.</a:t>
            </a:r>
          </a:p>
          <a:p>
            <a:endParaRPr lang="en-US" b="0" i="0" dirty="0">
              <a:solidFill>
                <a:srgbClr val="292929"/>
              </a:solidFill>
              <a:effectLst/>
              <a:latin typeface="source-serif-pro"/>
            </a:endParaRPr>
          </a:p>
          <a:p>
            <a:endParaRPr lang="en-US" dirty="0">
              <a:solidFill>
                <a:srgbClr val="292929"/>
              </a:solidFill>
              <a:latin typeface="source-serif-pro"/>
            </a:endParaRPr>
          </a:p>
          <a:p>
            <a:endParaRPr lang="en-US" b="0" i="0" dirty="0">
              <a:solidFill>
                <a:srgbClr val="292929"/>
              </a:solidFill>
              <a:effectLst/>
              <a:latin typeface="source-serif-pro"/>
            </a:endParaRPr>
          </a:p>
          <a:p>
            <a:endParaRPr lang="en-US" dirty="0">
              <a:solidFill>
                <a:srgbClr val="292929"/>
              </a:solidFill>
              <a:latin typeface="source-serif-pro"/>
            </a:endParaRPr>
          </a:p>
          <a:p>
            <a:endParaRPr lang="en-US" b="0" i="0" dirty="0">
              <a:solidFill>
                <a:srgbClr val="292929"/>
              </a:solidFill>
              <a:effectLst/>
              <a:latin typeface="source-serif-pro"/>
            </a:endParaRPr>
          </a:p>
          <a:p>
            <a:endParaRPr lang="en-US" dirty="0">
              <a:solidFill>
                <a:srgbClr val="292929"/>
              </a:solidFill>
              <a:latin typeface="source-serif-pro"/>
            </a:endParaRPr>
          </a:p>
          <a:p>
            <a:endParaRPr lang="en-US" b="0" i="0" dirty="0">
              <a:solidFill>
                <a:srgbClr val="292929"/>
              </a:solidFill>
              <a:effectLst/>
              <a:latin typeface="source-serif-pro"/>
            </a:endParaRPr>
          </a:p>
          <a:p>
            <a:r>
              <a:rPr lang="en-US" dirty="0" err="1"/>
              <a:t>takeUntilDestroyed</a:t>
            </a:r>
            <a:r>
              <a:rPr lang="en-US" dirty="0"/>
              <a:t> pipe in angular16</a:t>
            </a:r>
            <a:r>
              <a:rPr lang="en-US" b="0" i="0" dirty="0">
                <a:solidFill>
                  <a:srgbClr val="292929"/>
                </a:solidFill>
                <a:effectLst/>
                <a:latin typeface="source-serif-pro"/>
              </a:rPr>
              <a:t> will automatically unsubscribe from an observable when a component or directive is destroyed</a:t>
            </a:r>
            <a:endParaRPr lang="en-US" dirty="0"/>
          </a:p>
          <a:p>
            <a:endParaRPr lang="en-US" b="0" i="0" dirty="0">
              <a:solidFill>
                <a:srgbClr val="292929"/>
              </a:solidFill>
              <a:effectLst/>
              <a:latin typeface="source-serif-pro"/>
            </a:endParaRPr>
          </a:p>
          <a:p>
            <a:endParaRPr lang="en-US" dirty="0"/>
          </a:p>
        </p:txBody>
      </p:sp>
      <p:pic>
        <p:nvPicPr>
          <p:cNvPr id="5" name="Picture 4">
            <a:extLst>
              <a:ext uri="{FF2B5EF4-FFF2-40B4-BE49-F238E27FC236}">
                <a16:creationId xmlns:a16="http://schemas.microsoft.com/office/drawing/2014/main" id="{98D04B5F-6544-726B-E10A-AA318CC3FA4A}"/>
              </a:ext>
            </a:extLst>
          </p:cNvPr>
          <p:cNvPicPr>
            <a:picLocks noChangeAspect="1"/>
          </p:cNvPicPr>
          <p:nvPr/>
        </p:nvPicPr>
        <p:blipFill>
          <a:blip r:embed="rId2"/>
          <a:stretch>
            <a:fillRect/>
          </a:stretch>
        </p:blipFill>
        <p:spPr>
          <a:xfrm>
            <a:off x="1129212" y="2232206"/>
            <a:ext cx="9211355" cy="2952070"/>
          </a:xfrm>
          <a:prstGeom prst="rect">
            <a:avLst/>
          </a:prstGeom>
        </p:spPr>
      </p:pic>
    </p:spTree>
    <p:extLst>
      <p:ext uri="{BB962C8B-B14F-4D97-AF65-F5344CB8AC3E}">
        <p14:creationId xmlns:p14="http://schemas.microsoft.com/office/powerpoint/2010/main" val="1541986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DDE13C-33FB-4B7A-0BF9-5C87BFFB21F4}"/>
              </a:ext>
            </a:extLst>
          </p:cNvPr>
          <p:cNvSpPr>
            <a:spLocks noGrp="1"/>
          </p:cNvSpPr>
          <p:nvPr>
            <p:ph idx="1"/>
          </p:nvPr>
        </p:nvSpPr>
        <p:spPr>
          <a:xfrm>
            <a:off x="345441" y="1513839"/>
            <a:ext cx="11008360" cy="4663123"/>
          </a:xfrm>
        </p:spPr>
        <p:txBody>
          <a:bodyPr/>
          <a:lstStyle/>
          <a:p>
            <a:r>
              <a:rPr lang="en-US" dirty="0"/>
              <a:t>We are introducing a new </a:t>
            </a:r>
            <a:r>
              <a:rPr lang="en-US" dirty="0" err="1"/>
              <a:t>RxJS</a:t>
            </a:r>
            <a:r>
              <a:rPr lang="en-US" dirty="0"/>
              <a:t> operator called </a:t>
            </a:r>
            <a:r>
              <a:rPr lang="en-US" dirty="0" err="1"/>
              <a:t>takeUntilDestroyed</a:t>
            </a:r>
            <a:r>
              <a:rPr lang="en-US" dirty="0"/>
              <a:t>, which simplifies this example into the following:</a:t>
            </a:r>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ED97AAD8-A772-8FB3-A733-4DC8257EEA00}"/>
              </a:ext>
            </a:extLst>
          </p:cNvPr>
          <p:cNvPicPr>
            <a:picLocks noChangeAspect="1"/>
          </p:cNvPicPr>
          <p:nvPr/>
        </p:nvPicPr>
        <p:blipFill>
          <a:blip r:embed="rId2"/>
          <a:stretch>
            <a:fillRect/>
          </a:stretch>
        </p:blipFill>
        <p:spPr>
          <a:xfrm>
            <a:off x="1822676" y="3033372"/>
            <a:ext cx="7458075" cy="981075"/>
          </a:xfrm>
          <a:prstGeom prst="rect">
            <a:avLst/>
          </a:prstGeom>
        </p:spPr>
      </p:pic>
    </p:spTree>
    <p:extLst>
      <p:ext uri="{BB962C8B-B14F-4D97-AF65-F5344CB8AC3E}">
        <p14:creationId xmlns:p14="http://schemas.microsoft.com/office/powerpoint/2010/main" val="4218751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DCA2-3D68-037E-411B-10F5FC8CEDA6}"/>
              </a:ext>
            </a:extLst>
          </p:cNvPr>
          <p:cNvSpPr>
            <a:spLocks noGrp="1"/>
          </p:cNvSpPr>
          <p:nvPr>
            <p:ph type="title"/>
          </p:nvPr>
        </p:nvSpPr>
        <p:spPr/>
        <p:txBody>
          <a:bodyPr/>
          <a:lstStyle/>
          <a:p>
            <a:r>
              <a:rPr lang="en-US" sz="4400" b="1" i="1" dirty="0" err="1">
                <a:solidFill>
                  <a:srgbClr val="161922"/>
                </a:solidFill>
                <a:effectLst/>
                <a:latin typeface="sohne"/>
              </a:rPr>
              <a:t>DestroyRef</a:t>
            </a:r>
            <a:endParaRPr lang="en-US" dirty="0"/>
          </a:p>
        </p:txBody>
      </p:sp>
      <p:sp>
        <p:nvSpPr>
          <p:cNvPr id="3" name="Content Placeholder 2">
            <a:extLst>
              <a:ext uri="{FF2B5EF4-FFF2-40B4-BE49-F238E27FC236}">
                <a16:creationId xmlns:a16="http://schemas.microsoft.com/office/drawing/2014/main" id="{C79C6ED5-3984-B162-5FF7-59554112D60D}"/>
              </a:ext>
            </a:extLst>
          </p:cNvPr>
          <p:cNvSpPr>
            <a:spLocks noGrp="1"/>
          </p:cNvSpPr>
          <p:nvPr>
            <p:ph idx="1"/>
          </p:nvPr>
        </p:nvSpPr>
        <p:spPr>
          <a:xfrm>
            <a:off x="838200" y="1457325"/>
            <a:ext cx="10515600" cy="5295900"/>
          </a:xfrm>
        </p:spPr>
        <p:txBody>
          <a:bodyPr>
            <a:normAutofit/>
          </a:bodyPr>
          <a:lstStyle/>
          <a:p>
            <a:r>
              <a:rPr lang="en-US" dirty="0"/>
              <a:t>This new feature allows you to inject </a:t>
            </a:r>
            <a:r>
              <a:rPr lang="en-US" dirty="0" err="1"/>
              <a:t>DestroyRef</a:t>
            </a:r>
            <a:r>
              <a:rPr lang="en-US" dirty="0"/>
              <a:t> corresponding to a component, directive, service or a pipe — and register the </a:t>
            </a:r>
            <a:r>
              <a:rPr lang="en-US" dirty="0" err="1"/>
              <a:t>onDestroy</a:t>
            </a:r>
            <a:r>
              <a:rPr lang="en-US" dirty="0"/>
              <a:t> lifecycle hook. </a:t>
            </a:r>
          </a:p>
          <a:p>
            <a:endParaRPr lang="en-US" dirty="0"/>
          </a:p>
          <a:p>
            <a:r>
              <a:rPr lang="en-US" dirty="0"/>
              <a:t>The scope of this destruction depends on where </a:t>
            </a:r>
            <a:r>
              <a:rPr lang="en-US" dirty="0" err="1"/>
              <a:t>DestroyRef</a:t>
            </a:r>
            <a:r>
              <a:rPr lang="en-US" dirty="0"/>
              <a:t> is injected. If </a:t>
            </a:r>
            <a:r>
              <a:rPr lang="en-US" dirty="0" err="1"/>
              <a:t>DestroyRef</a:t>
            </a:r>
            <a:r>
              <a:rPr lang="en-US" dirty="0"/>
              <a:t> is injected in a component or directive, the callbacks run when that component or directive is destroyed. </a:t>
            </a:r>
          </a:p>
          <a:p>
            <a:endParaRPr lang="en-US" dirty="0"/>
          </a:p>
          <a:p>
            <a:r>
              <a:rPr lang="en-US" dirty="0"/>
              <a:t> This can be useful for cleanup tasks that must be performed when a component is destroyed.</a:t>
            </a:r>
          </a:p>
        </p:txBody>
      </p:sp>
    </p:spTree>
    <p:extLst>
      <p:ext uri="{BB962C8B-B14F-4D97-AF65-F5344CB8AC3E}">
        <p14:creationId xmlns:p14="http://schemas.microsoft.com/office/powerpoint/2010/main" val="1432160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495D33-4107-5326-0F74-3A8AC3B8DB86}"/>
              </a:ext>
            </a:extLst>
          </p:cNvPr>
          <p:cNvPicPr>
            <a:picLocks noGrp="1" noChangeAspect="1"/>
          </p:cNvPicPr>
          <p:nvPr>
            <p:ph idx="1"/>
          </p:nvPr>
        </p:nvPicPr>
        <p:blipFill>
          <a:blip r:embed="rId2"/>
          <a:stretch>
            <a:fillRect/>
          </a:stretch>
        </p:blipFill>
        <p:spPr>
          <a:xfrm>
            <a:off x="1661371" y="1341120"/>
            <a:ext cx="8463704" cy="4876800"/>
          </a:xfrm>
        </p:spPr>
      </p:pic>
    </p:spTree>
    <p:extLst>
      <p:ext uri="{BB962C8B-B14F-4D97-AF65-F5344CB8AC3E}">
        <p14:creationId xmlns:p14="http://schemas.microsoft.com/office/powerpoint/2010/main" val="2840715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E6554-8CB8-42CE-B0D3-D8FD68982345}"/>
              </a:ext>
            </a:extLst>
          </p:cNvPr>
          <p:cNvSpPr>
            <a:spLocks noGrp="1"/>
          </p:cNvSpPr>
          <p:nvPr>
            <p:ph type="title"/>
          </p:nvPr>
        </p:nvSpPr>
        <p:spPr/>
        <p:txBody>
          <a:bodyPr/>
          <a:lstStyle/>
          <a:p>
            <a:r>
              <a:rPr lang="en-US" b="1" i="1" dirty="0"/>
              <a:t>What the difference between </a:t>
            </a:r>
            <a:r>
              <a:rPr lang="en-US" b="1" i="1" dirty="0" err="1"/>
              <a:t>destroyRef</a:t>
            </a:r>
            <a:r>
              <a:rPr lang="en-US" b="1" i="1" dirty="0"/>
              <a:t> &amp; </a:t>
            </a:r>
            <a:r>
              <a:rPr lang="en-US" b="1" i="1" dirty="0" err="1"/>
              <a:t>ngOnDestroy</a:t>
            </a:r>
            <a:r>
              <a:rPr lang="en-US" b="1" i="1" dirty="0"/>
              <a:t>?</a:t>
            </a:r>
          </a:p>
        </p:txBody>
      </p:sp>
      <p:sp>
        <p:nvSpPr>
          <p:cNvPr id="3" name="Content Placeholder 2">
            <a:extLst>
              <a:ext uri="{FF2B5EF4-FFF2-40B4-BE49-F238E27FC236}">
                <a16:creationId xmlns:a16="http://schemas.microsoft.com/office/drawing/2014/main" id="{E4C70AFC-AC2A-516D-4095-BCE5023807E0}"/>
              </a:ext>
            </a:extLst>
          </p:cNvPr>
          <p:cNvSpPr>
            <a:spLocks noGrp="1"/>
          </p:cNvSpPr>
          <p:nvPr>
            <p:ph idx="1"/>
          </p:nvPr>
        </p:nvSpPr>
        <p:spPr/>
        <p:txBody>
          <a:bodyPr/>
          <a:lstStyle/>
          <a:p>
            <a:pPr marL="0" indent="0">
              <a:buNone/>
            </a:pPr>
            <a:endParaRPr lang="en-US" dirty="0"/>
          </a:p>
          <a:p>
            <a:r>
              <a:rPr lang="en-US" dirty="0"/>
              <a:t>It is called for cleanup logic when a component, directive, pipe or service is destroyed.</a:t>
            </a:r>
          </a:p>
          <a:p>
            <a:endParaRPr lang="en-US" dirty="0"/>
          </a:p>
          <a:p>
            <a:r>
              <a:rPr lang="en-US" dirty="0"/>
              <a:t> </a:t>
            </a:r>
            <a:r>
              <a:rPr lang="en-US" b="1" i="1" dirty="0" err="1"/>
              <a:t>ngOnDestroy</a:t>
            </a:r>
            <a:r>
              <a:rPr lang="en-US" dirty="0"/>
              <a:t>() is called just before component/directive is about to be destroyed by Angular.</a:t>
            </a:r>
          </a:p>
          <a:p>
            <a:endParaRPr lang="en-US" dirty="0"/>
          </a:p>
        </p:txBody>
      </p:sp>
    </p:spTree>
    <p:extLst>
      <p:ext uri="{BB962C8B-B14F-4D97-AF65-F5344CB8AC3E}">
        <p14:creationId xmlns:p14="http://schemas.microsoft.com/office/powerpoint/2010/main" val="901454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4844-8F5A-51F5-7367-44D28C1D95E0}"/>
              </a:ext>
            </a:extLst>
          </p:cNvPr>
          <p:cNvSpPr>
            <a:spLocks noGrp="1"/>
          </p:cNvSpPr>
          <p:nvPr>
            <p:ph type="title"/>
          </p:nvPr>
        </p:nvSpPr>
        <p:spPr>
          <a:xfrm>
            <a:off x="838200" y="285751"/>
            <a:ext cx="10515600" cy="819150"/>
          </a:xfrm>
        </p:spPr>
        <p:txBody>
          <a:bodyPr>
            <a:normAutofit fontScale="90000"/>
          </a:bodyPr>
          <a:lstStyle/>
          <a:p>
            <a:br>
              <a:rPr lang="en-US" sz="4400" b="1" i="1" dirty="0">
                <a:solidFill>
                  <a:srgbClr val="292929"/>
                </a:solidFill>
                <a:effectLst/>
                <a:latin typeface="sohne"/>
              </a:rPr>
            </a:br>
            <a:r>
              <a:rPr lang="en-US" sz="4400" b="1" i="1" dirty="0">
                <a:solidFill>
                  <a:srgbClr val="292929"/>
                </a:solidFill>
                <a:effectLst/>
                <a:latin typeface="sohne"/>
              </a:rPr>
              <a:t>Server-side rendering and hydration</a:t>
            </a:r>
            <a:br>
              <a:rPr lang="en-US" sz="4400"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A06C4BF7-F5F2-8203-0891-C4A5B02FC28B}"/>
              </a:ext>
            </a:extLst>
          </p:cNvPr>
          <p:cNvSpPr>
            <a:spLocks noGrp="1"/>
          </p:cNvSpPr>
          <p:nvPr>
            <p:ph idx="1"/>
          </p:nvPr>
        </p:nvSpPr>
        <p:spPr>
          <a:xfrm>
            <a:off x="285749" y="1562100"/>
            <a:ext cx="11725275" cy="5124449"/>
          </a:xfrm>
        </p:spPr>
        <p:txBody>
          <a:bodyPr>
            <a:normAutofit/>
          </a:bodyPr>
          <a:lstStyle/>
          <a:p>
            <a:r>
              <a:rPr lang="en-US" b="0" i="0" dirty="0">
                <a:solidFill>
                  <a:srgbClr val="292929"/>
                </a:solidFill>
                <a:effectLst/>
                <a:latin typeface="source-serif-pro"/>
              </a:rPr>
              <a:t>the initial page load usually takes a few seconds longer than with classic web applications. This is because the browser has to load large amounts of JavaScript code in addition to the actual HTML page before it can render the page.</a:t>
            </a:r>
          </a:p>
          <a:p>
            <a:endParaRPr lang="en-US" dirty="0">
              <a:solidFill>
                <a:srgbClr val="292929"/>
              </a:solidFill>
              <a:latin typeface="source-serif-pro"/>
            </a:endParaRPr>
          </a:p>
          <a:p>
            <a:r>
              <a:rPr lang="en-US" b="0" i="0" dirty="0">
                <a:solidFill>
                  <a:srgbClr val="292929"/>
                </a:solidFill>
                <a:effectLst/>
                <a:latin typeface="source-serif-pro"/>
              </a:rPr>
              <a:t>In the new full app non-destructive hydration, Angular no longer re-renders the application from scratch. Instead, the framework looks up existing DOM nodes while building internal data structures and attaches event listeners to those nodes.</a:t>
            </a:r>
          </a:p>
          <a:p>
            <a:pPr marL="0" indent="0">
              <a:buNone/>
            </a:pPr>
            <a:endParaRPr lang="en-US" b="0" i="0" dirty="0">
              <a:solidFill>
                <a:srgbClr val="292929"/>
              </a:solidFill>
              <a:effectLst/>
              <a:latin typeface="source-serif-pro"/>
            </a:endParaRPr>
          </a:p>
          <a:p>
            <a:r>
              <a:rPr lang="en-US" b="0" i="0" dirty="0">
                <a:solidFill>
                  <a:srgbClr val="292929"/>
                </a:solidFill>
                <a:effectLst/>
                <a:latin typeface="source-serif-pro"/>
              </a:rPr>
              <a:t>Hydration making SSR(server side rendering) applications faster and smoother.</a:t>
            </a:r>
            <a:endParaRPr lang="en-US" dirty="0"/>
          </a:p>
        </p:txBody>
      </p:sp>
    </p:spTree>
    <p:extLst>
      <p:ext uri="{BB962C8B-B14F-4D97-AF65-F5344CB8AC3E}">
        <p14:creationId xmlns:p14="http://schemas.microsoft.com/office/powerpoint/2010/main" val="1510745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0EB8-47D9-E4C8-09C2-F24690E5DDD3}"/>
              </a:ext>
            </a:extLst>
          </p:cNvPr>
          <p:cNvSpPr>
            <a:spLocks noGrp="1"/>
          </p:cNvSpPr>
          <p:nvPr>
            <p:ph type="title"/>
          </p:nvPr>
        </p:nvSpPr>
        <p:spPr>
          <a:xfrm>
            <a:off x="756920" y="121920"/>
            <a:ext cx="10515600" cy="670559"/>
          </a:xfrm>
        </p:spPr>
        <p:txBody>
          <a:bodyPr>
            <a:normAutofit fontScale="90000"/>
          </a:bodyPr>
          <a:lstStyle/>
          <a:p>
            <a:r>
              <a:rPr lang="en-US" b="1" i="1" dirty="0"/>
              <a:t>How do you enable hydration in Angular</a:t>
            </a:r>
          </a:p>
        </p:txBody>
      </p:sp>
      <p:sp>
        <p:nvSpPr>
          <p:cNvPr id="3" name="Content Placeholder 2">
            <a:extLst>
              <a:ext uri="{FF2B5EF4-FFF2-40B4-BE49-F238E27FC236}">
                <a16:creationId xmlns:a16="http://schemas.microsoft.com/office/drawing/2014/main" id="{C37FBF48-1771-55C4-E15F-EE5DC00C4B03}"/>
              </a:ext>
            </a:extLst>
          </p:cNvPr>
          <p:cNvSpPr>
            <a:spLocks noGrp="1"/>
          </p:cNvSpPr>
          <p:nvPr>
            <p:ph idx="1"/>
          </p:nvPr>
        </p:nvSpPr>
        <p:spPr>
          <a:xfrm>
            <a:off x="203200" y="792479"/>
            <a:ext cx="11755120" cy="6156961"/>
          </a:xfrm>
        </p:spPr>
        <p:txBody>
          <a:bodyPr/>
          <a:lstStyle/>
          <a:p>
            <a:r>
              <a:rPr lang="nb-NO" dirty="0"/>
              <a:t>Step 1. Enable Server-Side Rendering</a:t>
            </a:r>
            <a:r>
              <a:rPr lang="en-US" dirty="0"/>
              <a:t>     </a:t>
            </a:r>
          </a:p>
          <a:p>
            <a:pPr marL="0" indent="0">
              <a:buNone/>
            </a:pPr>
            <a:r>
              <a:rPr lang="en-US" dirty="0"/>
              <a:t>    -ng add @nguniversal/express-engine</a:t>
            </a:r>
          </a:p>
          <a:p>
            <a:pPr marL="0" indent="0">
              <a:buNone/>
            </a:pPr>
            <a:r>
              <a:rPr lang="en-US" sz="2400" dirty="0"/>
              <a:t>The command updates the application code to enable SSR and adds extra files to the project structure (files that are marked with the * symbol).</a:t>
            </a:r>
          </a:p>
          <a:p>
            <a:pPr marL="0" indent="0">
              <a:buNone/>
            </a:pPr>
            <a:endParaRPr lang="en-US" sz="2400" dirty="0"/>
          </a:p>
        </p:txBody>
      </p:sp>
      <p:pic>
        <p:nvPicPr>
          <p:cNvPr id="6" name="Picture 5">
            <a:extLst>
              <a:ext uri="{FF2B5EF4-FFF2-40B4-BE49-F238E27FC236}">
                <a16:creationId xmlns:a16="http://schemas.microsoft.com/office/drawing/2014/main" id="{D0904EE4-32EE-B679-C44C-88C78597C44F}"/>
              </a:ext>
            </a:extLst>
          </p:cNvPr>
          <p:cNvPicPr>
            <a:picLocks noChangeAspect="1"/>
          </p:cNvPicPr>
          <p:nvPr/>
        </p:nvPicPr>
        <p:blipFill>
          <a:blip r:embed="rId2"/>
          <a:stretch>
            <a:fillRect/>
          </a:stretch>
        </p:blipFill>
        <p:spPr>
          <a:xfrm>
            <a:off x="1209040" y="2570480"/>
            <a:ext cx="9454197" cy="4155440"/>
          </a:xfrm>
          <a:prstGeom prst="rect">
            <a:avLst/>
          </a:prstGeom>
        </p:spPr>
      </p:pic>
    </p:spTree>
    <p:extLst>
      <p:ext uri="{BB962C8B-B14F-4D97-AF65-F5344CB8AC3E}">
        <p14:creationId xmlns:p14="http://schemas.microsoft.com/office/powerpoint/2010/main" val="1356791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677642-2DA9-9D04-DCE5-079D9E31CA7B}"/>
              </a:ext>
            </a:extLst>
          </p:cNvPr>
          <p:cNvSpPr>
            <a:spLocks noGrp="1"/>
          </p:cNvSpPr>
          <p:nvPr>
            <p:ph idx="1"/>
          </p:nvPr>
        </p:nvSpPr>
        <p:spPr>
          <a:xfrm>
            <a:off x="548640" y="782320"/>
            <a:ext cx="10805160" cy="5394643"/>
          </a:xfrm>
        </p:spPr>
        <p:txBody>
          <a:bodyPr/>
          <a:lstStyle/>
          <a:p>
            <a:r>
              <a:rPr lang="en-US" dirty="0"/>
              <a:t>Step 2. Enable Client Hydration</a:t>
            </a:r>
          </a:p>
          <a:p>
            <a:endParaRPr lang="en-US" dirty="0"/>
          </a:p>
          <a:p>
            <a:endParaRPr lang="en-US" dirty="0"/>
          </a:p>
        </p:txBody>
      </p:sp>
      <p:pic>
        <p:nvPicPr>
          <p:cNvPr id="4" name="Picture 3">
            <a:extLst>
              <a:ext uri="{FF2B5EF4-FFF2-40B4-BE49-F238E27FC236}">
                <a16:creationId xmlns:a16="http://schemas.microsoft.com/office/drawing/2014/main" id="{FB486C4E-CF71-EF8F-E34E-98FDA790CC22}"/>
              </a:ext>
            </a:extLst>
          </p:cNvPr>
          <p:cNvPicPr>
            <a:picLocks noChangeAspect="1"/>
          </p:cNvPicPr>
          <p:nvPr/>
        </p:nvPicPr>
        <p:blipFill>
          <a:blip r:embed="rId2"/>
          <a:stretch>
            <a:fillRect/>
          </a:stretch>
        </p:blipFill>
        <p:spPr>
          <a:xfrm>
            <a:off x="983932" y="1813879"/>
            <a:ext cx="8639175" cy="3743324"/>
          </a:xfrm>
          <a:prstGeom prst="rect">
            <a:avLst/>
          </a:prstGeom>
        </p:spPr>
      </p:pic>
    </p:spTree>
    <p:extLst>
      <p:ext uri="{BB962C8B-B14F-4D97-AF65-F5344CB8AC3E}">
        <p14:creationId xmlns:p14="http://schemas.microsoft.com/office/powerpoint/2010/main" val="2868386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B52E1-E6BF-AA16-494C-BD773B4E5A50}"/>
              </a:ext>
            </a:extLst>
          </p:cNvPr>
          <p:cNvSpPr>
            <a:spLocks noGrp="1"/>
          </p:cNvSpPr>
          <p:nvPr>
            <p:ph idx="1"/>
          </p:nvPr>
        </p:nvSpPr>
        <p:spPr>
          <a:xfrm>
            <a:off x="650240" y="802640"/>
            <a:ext cx="10703560" cy="5374323"/>
          </a:xfrm>
        </p:spPr>
        <p:txBody>
          <a:bodyPr/>
          <a:lstStyle/>
          <a:p>
            <a:r>
              <a:rPr lang="en-US" dirty="0"/>
              <a:t>Step 3. Start the server</a:t>
            </a:r>
          </a:p>
          <a:p>
            <a:pPr marL="0" indent="0">
              <a:buNone/>
            </a:pPr>
            <a:r>
              <a:rPr lang="en-US" dirty="0"/>
              <a:t>      -</a:t>
            </a:r>
            <a:r>
              <a:rPr lang="en-US" dirty="0" err="1"/>
              <a:t>npm</a:t>
            </a:r>
            <a:r>
              <a:rPr lang="en-US" dirty="0"/>
              <a:t> run </a:t>
            </a:r>
            <a:r>
              <a:rPr lang="en-US" dirty="0" err="1"/>
              <a:t>dev:ssr</a:t>
            </a:r>
            <a:endParaRPr lang="en-US" dirty="0"/>
          </a:p>
          <a:p>
            <a:pPr marL="0" indent="0">
              <a:buNone/>
            </a:pPr>
            <a:endParaRPr lang="en-US" dirty="0"/>
          </a:p>
          <a:p>
            <a:r>
              <a:rPr lang="en-US" dirty="0"/>
              <a:t>Step 4. Run your application in a browser</a:t>
            </a:r>
          </a:p>
          <a:p>
            <a:pPr marL="0" indent="0">
              <a:buNone/>
            </a:pPr>
            <a:endParaRPr lang="en-US" dirty="0"/>
          </a:p>
          <a:p>
            <a:pPr marL="0" indent="0">
              <a:buNone/>
            </a:pPr>
            <a:r>
              <a:rPr lang="en-US" b="1" dirty="0"/>
              <a:t>--Why use Server-Side Rendering?</a:t>
            </a:r>
          </a:p>
          <a:p>
            <a:r>
              <a:rPr lang="en-US" dirty="0"/>
              <a:t>Improve performance of the application </a:t>
            </a:r>
          </a:p>
          <a:p>
            <a:r>
              <a:rPr lang="en-US" dirty="0"/>
              <a:t>Show the first page quickly</a:t>
            </a:r>
          </a:p>
        </p:txBody>
      </p:sp>
    </p:spTree>
    <p:extLst>
      <p:ext uri="{BB962C8B-B14F-4D97-AF65-F5344CB8AC3E}">
        <p14:creationId xmlns:p14="http://schemas.microsoft.com/office/powerpoint/2010/main" val="2920296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396E8-8565-12C2-07C8-7E9564A2B7CB}"/>
              </a:ext>
            </a:extLst>
          </p:cNvPr>
          <p:cNvSpPr>
            <a:spLocks noGrp="1"/>
          </p:cNvSpPr>
          <p:nvPr>
            <p:ph type="title"/>
          </p:nvPr>
        </p:nvSpPr>
        <p:spPr/>
        <p:txBody>
          <a:bodyPr/>
          <a:lstStyle/>
          <a:p>
            <a:r>
              <a:rPr lang="en-US" sz="4400" b="1" i="1" dirty="0">
                <a:solidFill>
                  <a:srgbClr val="292929"/>
                </a:solidFill>
                <a:effectLst/>
                <a:latin typeface="sohne"/>
              </a:rPr>
              <a:t>Required inputs</a:t>
            </a:r>
            <a:br>
              <a:rPr lang="en-US" sz="4400"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297F11B7-E8D5-AC86-C1BD-FADA3D664CFD}"/>
              </a:ext>
            </a:extLst>
          </p:cNvPr>
          <p:cNvSpPr>
            <a:spLocks noGrp="1"/>
          </p:cNvSpPr>
          <p:nvPr>
            <p:ph idx="1"/>
          </p:nvPr>
        </p:nvSpPr>
        <p:spPr/>
        <p:txBody>
          <a:bodyPr/>
          <a:lstStyle/>
          <a:p>
            <a:r>
              <a:rPr lang="en-US" b="0" i="0" dirty="0">
                <a:solidFill>
                  <a:srgbClr val="292929"/>
                </a:solidFill>
                <a:effectLst/>
                <a:latin typeface="source-serif-pro"/>
              </a:rPr>
              <a:t>One of the features that will improve the developer experience and code quality of Angular applications is the required component inputs feature.</a:t>
            </a:r>
          </a:p>
          <a:p>
            <a:endParaRPr lang="en-US" dirty="0">
              <a:solidFill>
                <a:srgbClr val="292929"/>
              </a:solidFill>
              <a:latin typeface="source-serif-pro"/>
            </a:endParaRPr>
          </a:p>
          <a:p>
            <a:r>
              <a:rPr lang="en-US" b="0" i="0" dirty="0">
                <a:solidFill>
                  <a:srgbClr val="292929"/>
                </a:solidFill>
                <a:effectLst/>
                <a:latin typeface="source-serif-pro"/>
              </a:rPr>
              <a:t>This feature will allow developers to mark some inputs of a component as required, meaning the parent component must provide them, or else an error will be thrown. </a:t>
            </a:r>
            <a:endParaRPr lang="en-US" dirty="0"/>
          </a:p>
        </p:txBody>
      </p:sp>
    </p:spTree>
    <p:extLst>
      <p:ext uri="{BB962C8B-B14F-4D97-AF65-F5344CB8AC3E}">
        <p14:creationId xmlns:p14="http://schemas.microsoft.com/office/powerpoint/2010/main" val="1369965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87AC-7386-CE9B-9AE7-AAAEAFDD568E}"/>
              </a:ext>
            </a:extLst>
          </p:cNvPr>
          <p:cNvSpPr>
            <a:spLocks noGrp="1"/>
          </p:cNvSpPr>
          <p:nvPr>
            <p:ph type="title"/>
          </p:nvPr>
        </p:nvSpPr>
        <p:spPr/>
        <p:txBody>
          <a:bodyPr/>
          <a:lstStyle/>
          <a:p>
            <a:r>
              <a:rPr lang="en-US" b="1" i="1" dirty="0"/>
              <a:t>Upgrade to angular 16</a:t>
            </a:r>
          </a:p>
        </p:txBody>
      </p:sp>
      <p:sp>
        <p:nvSpPr>
          <p:cNvPr id="3" name="Content Placeholder 2">
            <a:extLst>
              <a:ext uri="{FF2B5EF4-FFF2-40B4-BE49-F238E27FC236}">
                <a16:creationId xmlns:a16="http://schemas.microsoft.com/office/drawing/2014/main" id="{C73A5A7E-8088-AB8E-28AC-1D1F9ACD3C31}"/>
              </a:ext>
            </a:extLst>
          </p:cNvPr>
          <p:cNvSpPr>
            <a:spLocks noGrp="1"/>
          </p:cNvSpPr>
          <p:nvPr>
            <p:ph idx="1"/>
          </p:nvPr>
        </p:nvSpPr>
        <p:spPr>
          <a:xfrm>
            <a:off x="838200" y="1605280"/>
            <a:ext cx="10515600" cy="4887595"/>
          </a:xfrm>
        </p:spPr>
        <p:txBody>
          <a:bodyPr>
            <a:normAutofit lnSpcReduction="10000"/>
          </a:bodyPr>
          <a:lstStyle/>
          <a:p>
            <a:r>
              <a:rPr lang="en-US" dirty="0"/>
              <a:t>To upgrade should do</a:t>
            </a:r>
          </a:p>
          <a:p>
            <a:pPr marL="0" indent="0">
              <a:buNone/>
            </a:pPr>
            <a:r>
              <a:rPr lang="en-US" dirty="0"/>
              <a:t>  - ng update @angular/cli @angular/core</a:t>
            </a:r>
          </a:p>
          <a:p>
            <a:pPr marL="0" indent="0">
              <a:buNone/>
            </a:pPr>
            <a:r>
              <a:rPr lang="en-US" dirty="0"/>
              <a:t>  -requires TypeScript version 4.9.3 or later</a:t>
            </a:r>
          </a:p>
          <a:p>
            <a:pPr marL="0" indent="0">
              <a:buNone/>
            </a:pPr>
            <a:r>
              <a:rPr lang="en-US" dirty="0"/>
              <a:t>  -Angular v16 supports node.js versions: v16 and v18.</a:t>
            </a:r>
          </a:p>
          <a:p>
            <a:pPr marL="0" indent="0">
              <a:buNone/>
            </a:pPr>
            <a:r>
              <a:rPr lang="en-US" dirty="0"/>
              <a:t>  -Angular v16 supports Zone.js version 0.13.x or later.</a:t>
            </a:r>
          </a:p>
          <a:p>
            <a:pPr marL="0" indent="0">
              <a:buNone/>
            </a:pPr>
            <a:r>
              <a:rPr lang="en-US" dirty="0"/>
              <a:t>  - @angular/material version 16.0.3</a:t>
            </a:r>
          </a:p>
          <a:p>
            <a:pPr marL="0" indent="0">
              <a:buNone/>
            </a:pPr>
            <a:endParaRPr lang="en-US" dirty="0"/>
          </a:p>
          <a:p>
            <a:r>
              <a:rPr lang="en-US" dirty="0"/>
              <a:t>This link may be useful for you when upgrading to angular 16</a:t>
            </a:r>
          </a:p>
          <a:p>
            <a:pPr marL="0" indent="0">
              <a:buNone/>
            </a:pPr>
            <a:r>
              <a:rPr lang="en-US" dirty="0"/>
              <a:t> </a:t>
            </a:r>
            <a:r>
              <a:rPr lang="en-US" u="sng" dirty="0">
                <a:solidFill>
                  <a:schemeClr val="accent1"/>
                </a:solidFill>
              </a:rPr>
              <a:t>https://update.angular.io/?l=2&amp;v=15.0-16.0</a:t>
            </a:r>
          </a:p>
          <a:p>
            <a:pPr marL="0" indent="0">
              <a:buNone/>
            </a:pPr>
            <a:r>
              <a:rPr lang="en-US" dirty="0"/>
              <a:t>  </a:t>
            </a:r>
          </a:p>
        </p:txBody>
      </p:sp>
    </p:spTree>
    <p:extLst>
      <p:ext uri="{BB962C8B-B14F-4D97-AF65-F5344CB8AC3E}">
        <p14:creationId xmlns:p14="http://schemas.microsoft.com/office/powerpoint/2010/main" val="3726888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41263-4DF6-23B4-A962-9193AAE9A319}"/>
              </a:ext>
            </a:extLst>
          </p:cNvPr>
          <p:cNvSpPr>
            <a:spLocks noGrp="1"/>
          </p:cNvSpPr>
          <p:nvPr>
            <p:ph type="title"/>
          </p:nvPr>
        </p:nvSpPr>
        <p:spPr/>
        <p:txBody>
          <a:bodyPr/>
          <a:lstStyle/>
          <a:p>
            <a:r>
              <a:rPr lang="en-US" b="1" i="1" dirty="0"/>
              <a:t>cont</a:t>
            </a:r>
            <a:r>
              <a:rPr lang="en-US" dirty="0"/>
              <a:t>.</a:t>
            </a:r>
          </a:p>
        </p:txBody>
      </p:sp>
      <p:sp>
        <p:nvSpPr>
          <p:cNvPr id="3" name="Content Placeholder 2">
            <a:extLst>
              <a:ext uri="{FF2B5EF4-FFF2-40B4-BE49-F238E27FC236}">
                <a16:creationId xmlns:a16="http://schemas.microsoft.com/office/drawing/2014/main" id="{EC120CA0-E5FE-4646-EA58-D18C7044D71D}"/>
              </a:ext>
            </a:extLst>
          </p:cNvPr>
          <p:cNvSpPr>
            <a:spLocks noGrp="1"/>
          </p:cNvSpPr>
          <p:nvPr>
            <p:ph idx="1"/>
          </p:nvPr>
        </p:nvSpPr>
        <p:spPr/>
        <p:txBody>
          <a:bodyPr/>
          <a:lstStyle/>
          <a:p>
            <a:pPr marL="0" indent="0">
              <a:buNone/>
            </a:pPr>
            <a:r>
              <a:rPr lang="en-US" b="1" i="1" dirty="0">
                <a:solidFill>
                  <a:srgbClr val="FF0000"/>
                </a:solidFill>
              </a:rPr>
              <a:t>Implementation:   </a:t>
            </a:r>
          </a:p>
          <a:p>
            <a:pPr marL="0" indent="0">
              <a:buNone/>
            </a:pPr>
            <a:endParaRPr lang="en-US" dirty="0"/>
          </a:p>
          <a:p>
            <a:pPr marL="0" indent="0">
              <a:buNone/>
            </a:pPr>
            <a:r>
              <a:rPr lang="en-US" dirty="0"/>
              <a:t>@Input({ required: true }) item: Request;</a:t>
            </a:r>
          </a:p>
        </p:txBody>
      </p:sp>
    </p:spTree>
    <p:extLst>
      <p:ext uri="{BB962C8B-B14F-4D97-AF65-F5344CB8AC3E}">
        <p14:creationId xmlns:p14="http://schemas.microsoft.com/office/powerpoint/2010/main" val="2064257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3738-D772-B1DC-CE35-D6E8F36F77DB}"/>
              </a:ext>
            </a:extLst>
          </p:cNvPr>
          <p:cNvSpPr>
            <a:spLocks noGrp="1"/>
          </p:cNvSpPr>
          <p:nvPr>
            <p:ph type="title"/>
          </p:nvPr>
        </p:nvSpPr>
        <p:spPr/>
        <p:txBody>
          <a:bodyPr/>
          <a:lstStyle/>
          <a:p>
            <a:r>
              <a:rPr lang="en-US" b="1" i="1" dirty="0">
                <a:solidFill>
                  <a:srgbClr val="292929"/>
                </a:solidFill>
                <a:effectLst/>
                <a:latin typeface="sohne"/>
              </a:rPr>
              <a:t>Self-closing tags</a:t>
            </a:r>
            <a:endParaRPr lang="en-US" i="1" dirty="0"/>
          </a:p>
        </p:txBody>
      </p:sp>
      <p:sp>
        <p:nvSpPr>
          <p:cNvPr id="3" name="Content Placeholder 2">
            <a:extLst>
              <a:ext uri="{FF2B5EF4-FFF2-40B4-BE49-F238E27FC236}">
                <a16:creationId xmlns:a16="http://schemas.microsoft.com/office/drawing/2014/main" id="{2F7D70E2-C858-0F87-4F72-F3739FA8F08B}"/>
              </a:ext>
            </a:extLst>
          </p:cNvPr>
          <p:cNvSpPr>
            <a:spLocks noGrp="1"/>
          </p:cNvSpPr>
          <p:nvPr>
            <p:ph idx="1"/>
          </p:nvPr>
        </p:nvSpPr>
        <p:spPr>
          <a:xfrm>
            <a:off x="359229" y="1825625"/>
            <a:ext cx="11527971" cy="4351338"/>
          </a:xfrm>
        </p:spPr>
        <p:txBody>
          <a:bodyPr/>
          <a:lstStyle/>
          <a:p>
            <a:r>
              <a:rPr lang="en-US" b="0" i="0" dirty="0">
                <a:solidFill>
                  <a:srgbClr val="292929"/>
                </a:solidFill>
                <a:effectLst/>
                <a:latin typeface="source-serif-pro"/>
              </a:rPr>
              <a:t>This feature allows you to use self-closing tags for components in Angular templates. </a:t>
            </a:r>
          </a:p>
          <a:p>
            <a:endParaRPr lang="en-US" dirty="0">
              <a:solidFill>
                <a:srgbClr val="292929"/>
              </a:solidFill>
              <a:latin typeface="source-serif-pro"/>
            </a:endParaRPr>
          </a:p>
          <a:p>
            <a:pPr marL="0" indent="0">
              <a:buNone/>
            </a:pPr>
            <a:r>
              <a:rPr lang="en-US" b="0" i="0" dirty="0">
                <a:solidFill>
                  <a:srgbClr val="292929"/>
                </a:solidFill>
                <a:effectLst/>
                <a:latin typeface="source-serif-pro"/>
              </a:rPr>
              <a:t>-Now you can replace:</a:t>
            </a:r>
          </a:p>
          <a:p>
            <a:pPr marL="0" indent="0">
              <a:buNone/>
            </a:pPr>
            <a:r>
              <a:rPr lang="en-US" b="0" i="0" dirty="0">
                <a:solidFill>
                  <a:srgbClr val="AA0D91"/>
                </a:solidFill>
                <a:effectLst/>
                <a:latin typeface="source-code-pro"/>
              </a:rPr>
              <a:t>   &lt;component-name [</a:t>
            </a:r>
            <a:r>
              <a:rPr lang="en-US" b="0" i="0" dirty="0">
                <a:solidFill>
                  <a:srgbClr val="836C28"/>
                </a:solidFill>
                <a:effectLst/>
                <a:latin typeface="source-code-pro"/>
              </a:rPr>
              <a:t>prop</a:t>
            </a:r>
            <a:r>
              <a:rPr lang="en-US" b="0" i="0" dirty="0">
                <a:solidFill>
                  <a:srgbClr val="AA0D91"/>
                </a:solidFill>
                <a:effectLst/>
                <a:latin typeface="source-code-pro"/>
              </a:rPr>
              <a:t>]=</a:t>
            </a:r>
            <a:r>
              <a:rPr lang="en-US" b="0" i="0" dirty="0">
                <a:solidFill>
                  <a:srgbClr val="C41A16"/>
                </a:solidFill>
                <a:effectLst/>
                <a:latin typeface="source-code-pro"/>
              </a:rPr>
              <a:t>"</a:t>
            </a:r>
            <a:r>
              <a:rPr lang="en-US" b="0" i="0" dirty="0" err="1">
                <a:solidFill>
                  <a:srgbClr val="C41A16"/>
                </a:solidFill>
                <a:effectLst/>
                <a:latin typeface="source-code-pro"/>
              </a:rPr>
              <a:t>someVar</a:t>
            </a:r>
            <a:r>
              <a:rPr lang="en-US" b="0" i="0" dirty="0">
                <a:solidFill>
                  <a:srgbClr val="C41A16"/>
                </a:solidFill>
                <a:effectLst/>
                <a:latin typeface="source-code-pro"/>
              </a:rPr>
              <a:t>"</a:t>
            </a:r>
            <a:r>
              <a:rPr lang="en-US" b="0" i="0" dirty="0">
                <a:solidFill>
                  <a:srgbClr val="AA0D91"/>
                </a:solidFill>
                <a:effectLst/>
                <a:latin typeface="source-code-pro"/>
              </a:rPr>
              <a:t>&gt;&lt;/component-name&gt;</a:t>
            </a:r>
          </a:p>
          <a:p>
            <a:pPr marL="0" indent="0">
              <a:buNone/>
            </a:pPr>
            <a:endParaRPr lang="en-US" b="0" i="0" dirty="0">
              <a:solidFill>
                <a:srgbClr val="AA0D91"/>
              </a:solidFill>
              <a:effectLst/>
              <a:latin typeface="source-code-pro"/>
            </a:endParaRPr>
          </a:p>
          <a:p>
            <a:pPr marL="0" indent="0">
              <a:buNone/>
            </a:pPr>
            <a:r>
              <a:rPr lang="en-US" b="0" i="0" dirty="0">
                <a:solidFill>
                  <a:srgbClr val="292929"/>
                </a:solidFill>
                <a:effectLst/>
                <a:latin typeface="source-serif-pro"/>
              </a:rPr>
              <a:t>-with this:</a:t>
            </a:r>
          </a:p>
          <a:p>
            <a:pPr marL="0" indent="0">
              <a:buNone/>
            </a:pPr>
            <a:r>
              <a:rPr lang="en-US" b="0" i="0" dirty="0">
                <a:solidFill>
                  <a:srgbClr val="AA0D91"/>
                </a:solidFill>
                <a:effectLst/>
                <a:latin typeface="source-code-pro"/>
              </a:rPr>
              <a:t> &lt;component-name [</a:t>
            </a:r>
            <a:r>
              <a:rPr lang="en-US" b="0" i="0" dirty="0">
                <a:solidFill>
                  <a:srgbClr val="836C28"/>
                </a:solidFill>
                <a:effectLst/>
                <a:latin typeface="source-code-pro"/>
              </a:rPr>
              <a:t>prop</a:t>
            </a:r>
            <a:r>
              <a:rPr lang="en-US" b="0" i="0" dirty="0">
                <a:solidFill>
                  <a:srgbClr val="AA0D91"/>
                </a:solidFill>
                <a:effectLst/>
                <a:latin typeface="source-code-pro"/>
              </a:rPr>
              <a:t>]=</a:t>
            </a:r>
            <a:r>
              <a:rPr lang="en-US" b="0" i="0" dirty="0">
                <a:solidFill>
                  <a:srgbClr val="C41A16"/>
                </a:solidFill>
                <a:effectLst/>
                <a:latin typeface="source-code-pro"/>
              </a:rPr>
              <a:t>"</a:t>
            </a:r>
            <a:r>
              <a:rPr lang="en-US" b="0" i="0" dirty="0" err="1">
                <a:solidFill>
                  <a:srgbClr val="C41A16"/>
                </a:solidFill>
                <a:effectLst/>
                <a:latin typeface="source-code-pro"/>
              </a:rPr>
              <a:t>someVar</a:t>
            </a:r>
            <a:r>
              <a:rPr lang="en-US" b="0" i="0" dirty="0">
                <a:solidFill>
                  <a:srgbClr val="C41A16"/>
                </a:solidFill>
                <a:effectLst/>
                <a:latin typeface="source-code-pro"/>
              </a:rPr>
              <a:t>“</a:t>
            </a:r>
            <a:r>
              <a:rPr lang="en-US" b="0" i="0" dirty="0">
                <a:solidFill>
                  <a:srgbClr val="AA0D91"/>
                </a:solidFill>
                <a:effectLst/>
                <a:latin typeface="source-code-pro"/>
              </a:rPr>
              <a:t>/&gt;</a:t>
            </a:r>
            <a:endParaRPr lang="en-US" dirty="0">
              <a:solidFill>
                <a:srgbClr val="AA0D91"/>
              </a:solidFill>
              <a:latin typeface="source-code-pro"/>
            </a:endParaRPr>
          </a:p>
        </p:txBody>
      </p:sp>
    </p:spTree>
    <p:extLst>
      <p:ext uri="{BB962C8B-B14F-4D97-AF65-F5344CB8AC3E}">
        <p14:creationId xmlns:p14="http://schemas.microsoft.com/office/powerpoint/2010/main" val="2371571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3AA9-7E82-1264-F560-160217FD02A0}"/>
              </a:ext>
            </a:extLst>
          </p:cNvPr>
          <p:cNvSpPr>
            <a:spLocks noGrp="1"/>
          </p:cNvSpPr>
          <p:nvPr>
            <p:ph type="title"/>
          </p:nvPr>
        </p:nvSpPr>
        <p:spPr/>
        <p:txBody>
          <a:bodyPr/>
          <a:lstStyle/>
          <a:p>
            <a:r>
              <a:rPr lang="en-US" b="1" i="1" dirty="0">
                <a:solidFill>
                  <a:srgbClr val="292929"/>
                </a:solidFill>
                <a:effectLst/>
                <a:latin typeface="sohne"/>
              </a:rPr>
              <a:t>Passing router data as component inputs</a:t>
            </a:r>
            <a:endParaRPr lang="en-US" i="1" dirty="0"/>
          </a:p>
        </p:txBody>
      </p:sp>
      <p:sp>
        <p:nvSpPr>
          <p:cNvPr id="3" name="Content Placeholder 2">
            <a:extLst>
              <a:ext uri="{FF2B5EF4-FFF2-40B4-BE49-F238E27FC236}">
                <a16:creationId xmlns:a16="http://schemas.microsoft.com/office/drawing/2014/main" id="{D61A9EBD-DA3D-2AEA-0DEC-1C463C989429}"/>
              </a:ext>
            </a:extLst>
          </p:cNvPr>
          <p:cNvSpPr>
            <a:spLocks noGrp="1"/>
          </p:cNvSpPr>
          <p:nvPr>
            <p:ph idx="1"/>
          </p:nvPr>
        </p:nvSpPr>
        <p:spPr/>
        <p:txBody>
          <a:bodyPr/>
          <a:lstStyle/>
          <a:p>
            <a:r>
              <a:rPr lang="en-US" b="0" i="0" dirty="0">
                <a:solidFill>
                  <a:srgbClr val="292929"/>
                </a:solidFill>
                <a:effectLst/>
                <a:latin typeface="source-serif-pro"/>
              </a:rPr>
              <a:t>The developer asking for the ability to bind route parameters to the corresponding component’s inputs</a:t>
            </a:r>
          </a:p>
          <a:p>
            <a:endParaRPr lang="en-US" dirty="0">
              <a:solidFill>
                <a:srgbClr val="292929"/>
              </a:solidFill>
              <a:latin typeface="source-serif-pro"/>
            </a:endParaRPr>
          </a:p>
          <a:p>
            <a:pPr marL="0" indent="0" algn="l">
              <a:buNone/>
            </a:pPr>
            <a:r>
              <a:rPr lang="en-US" b="0" i="0" dirty="0">
                <a:solidFill>
                  <a:srgbClr val="292929"/>
                </a:solidFill>
                <a:effectLst/>
                <a:latin typeface="source-serif-pro"/>
              </a:rPr>
              <a:t>Now you can pass the following data to a routing component’s inputs:</a:t>
            </a:r>
          </a:p>
          <a:p>
            <a:pPr algn="l">
              <a:buFont typeface="Arial" panose="020B0604020202020204" pitchFamily="34" charset="0"/>
              <a:buChar char="•"/>
            </a:pPr>
            <a:r>
              <a:rPr lang="en-US" b="0" i="0" dirty="0">
                <a:solidFill>
                  <a:srgbClr val="292929"/>
                </a:solidFill>
                <a:effectLst/>
                <a:latin typeface="source-serif-pro"/>
              </a:rPr>
              <a:t>Route data — resolvers and data properties</a:t>
            </a:r>
          </a:p>
          <a:p>
            <a:pPr algn="l">
              <a:buFont typeface="Arial" panose="020B0604020202020204" pitchFamily="34" charset="0"/>
              <a:buChar char="•"/>
            </a:pPr>
            <a:r>
              <a:rPr lang="en-US" b="0" i="0" dirty="0">
                <a:solidFill>
                  <a:srgbClr val="292929"/>
                </a:solidFill>
                <a:effectLst/>
                <a:latin typeface="source-serif-pro"/>
              </a:rPr>
              <a:t>Path parameters</a:t>
            </a:r>
          </a:p>
          <a:p>
            <a:pPr algn="l">
              <a:buFont typeface="Arial" panose="020B0604020202020204" pitchFamily="34" charset="0"/>
              <a:buChar char="•"/>
            </a:pPr>
            <a:r>
              <a:rPr lang="en-US" b="0" i="0" dirty="0">
                <a:solidFill>
                  <a:srgbClr val="292929"/>
                </a:solidFill>
                <a:effectLst/>
                <a:latin typeface="source-serif-pro"/>
              </a:rPr>
              <a:t>Query parameters</a:t>
            </a:r>
          </a:p>
          <a:p>
            <a:pPr marL="0" indent="0">
              <a:buNone/>
            </a:pPr>
            <a:endParaRPr lang="en-US" dirty="0"/>
          </a:p>
        </p:txBody>
      </p:sp>
    </p:spTree>
    <p:extLst>
      <p:ext uri="{BB962C8B-B14F-4D97-AF65-F5344CB8AC3E}">
        <p14:creationId xmlns:p14="http://schemas.microsoft.com/office/powerpoint/2010/main" val="2634498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1A43-7F82-A605-E9C5-360F4658E079}"/>
              </a:ext>
            </a:extLst>
          </p:cNvPr>
          <p:cNvSpPr>
            <a:spLocks noGrp="1"/>
          </p:cNvSpPr>
          <p:nvPr>
            <p:ph type="title"/>
          </p:nvPr>
        </p:nvSpPr>
        <p:spPr/>
        <p:txBody>
          <a:bodyPr/>
          <a:lstStyle/>
          <a:p>
            <a:r>
              <a:rPr lang="en-US" b="1" i="1" dirty="0"/>
              <a:t>The old way</a:t>
            </a:r>
          </a:p>
        </p:txBody>
      </p:sp>
      <p:sp>
        <p:nvSpPr>
          <p:cNvPr id="3" name="Content Placeholder 2">
            <a:extLst>
              <a:ext uri="{FF2B5EF4-FFF2-40B4-BE49-F238E27FC236}">
                <a16:creationId xmlns:a16="http://schemas.microsoft.com/office/drawing/2014/main" id="{D014065D-159C-354F-2D3C-9EB175772170}"/>
              </a:ext>
            </a:extLst>
          </p:cNvPr>
          <p:cNvSpPr>
            <a:spLocks noGrp="1"/>
          </p:cNvSpPr>
          <p:nvPr>
            <p:ph idx="1"/>
          </p:nvPr>
        </p:nvSpPr>
        <p:spPr/>
        <p:txBody>
          <a:bodyPr/>
          <a:lstStyle/>
          <a:p>
            <a:pPr marL="0" indent="0">
              <a:buNone/>
            </a:pPr>
            <a:r>
              <a:rPr lang="en-US" b="0" i="0" dirty="0">
                <a:solidFill>
                  <a:srgbClr val="242424"/>
                </a:solidFill>
                <a:effectLst/>
                <a:latin typeface="source-code-pro"/>
              </a:rPr>
              <a:t> constructor(</a:t>
            </a:r>
            <a:r>
              <a:rPr lang="en-US" b="0" i="0" dirty="0">
                <a:solidFill>
                  <a:srgbClr val="AA0D91"/>
                </a:solidFill>
                <a:effectLst/>
                <a:latin typeface="source-code-pro"/>
              </a:rPr>
              <a:t>private</a:t>
            </a:r>
            <a:r>
              <a:rPr lang="en-US" b="0" i="0" dirty="0">
                <a:solidFill>
                  <a:srgbClr val="5C2699"/>
                </a:solidFill>
                <a:effectLst/>
                <a:latin typeface="source-code-pro"/>
              </a:rPr>
              <a:t> route: </a:t>
            </a:r>
            <a:r>
              <a:rPr lang="en-US" b="0" i="0" dirty="0" err="1">
                <a:solidFill>
                  <a:srgbClr val="5C2699"/>
                </a:solidFill>
                <a:effectLst/>
                <a:latin typeface="source-code-pro"/>
              </a:rPr>
              <a:t>ActivatedRoute</a:t>
            </a:r>
            <a:r>
              <a:rPr lang="en-US" b="0" i="0" dirty="0">
                <a:solidFill>
                  <a:srgbClr val="242424"/>
                </a:solidFill>
                <a:effectLst/>
                <a:latin typeface="source-code-pro"/>
              </a:rPr>
              <a:t>) {}</a:t>
            </a:r>
          </a:p>
          <a:p>
            <a:pPr marL="0" indent="0">
              <a:buNone/>
            </a:pPr>
            <a:r>
              <a:rPr lang="en-US" b="0" i="0" dirty="0">
                <a:solidFill>
                  <a:srgbClr val="242424"/>
                </a:solidFill>
                <a:effectLst/>
                <a:latin typeface="source-code-pro"/>
              </a:rPr>
              <a:t>  </a:t>
            </a:r>
            <a:r>
              <a:rPr lang="en-US" b="0" i="0" dirty="0" err="1">
                <a:solidFill>
                  <a:srgbClr val="242424"/>
                </a:solidFill>
                <a:effectLst/>
                <a:latin typeface="source-code-pro"/>
              </a:rPr>
              <a:t>ngOnInit</a:t>
            </a:r>
            <a:r>
              <a:rPr lang="en-US" b="0" i="0" dirty="0">
                <a:solidFill>
                  <a:srgbClr val="242424"/>
                </a:solidFill>
                <a:effectLst/>
                <a:latin typeface="source-code-pro"/>
              </a:rPr>
              <a:t>()</a:t>
            </a:r>
            <a:r>
              <a:rPr lang="en-US" dirty="0">
                <a:solidFill>
                  <a:srgbClr val="242424"/>
                </a:solidFill>
                <a:latin typeface="source-code-pro"/>
              </a:rPr>
              <a:t>{</a:t>
            </a:r>
            <a:br>
              <a:rPr lang="en-US" b="0" i="0" dirty="0">
                <a:solidFill>
                  <a:srgbClr val="242424"/>
                </a:solidFill>
                <a:effectLst/>
                <a:latin typeface="source-code-pro"/>
              </a:rPr>
            </a:br>
            <a:r>
              <a:rPr lang="en-US" b="0" i="0" dirty="0">
                <a:solidFill>
                  <a:srgbClr val="242424"/>
                </a:solidFill>
                <a:effectLst/>
                <a:latin typeface="source-code-pro"/>
              </a:rPr>
              <a:t>    </a:t>
            </a:r>
            <a:r>
              <a:rPr lang="en-US" b="0" i="0" dirty="0" err="1">
                <a:solidFill>
                  <a:srgbClr val="242424"/>
                </a:solidFill>
                <a:effectLst/>
                <a:latin typeface="source-code-pro"/>
              </a:rPr>
              <a:t>route.queryParams.subscribe</a:t>
            </a:r>
            <a:r>
              <a:rPr lang="en-US" b="0" i="0" dirty="0">
                <a:solidFill>
                  <a:srgbClr val="242424"/>
                </a:solidFill>
                <a:effectLst/>
                <a:latin typeface="source-code-pro"/>
              </a:rPr>
              <a:t>((</a:t>
            </a:r>
            <a:r>
              <a:rPr lang="en-US" b="0" i="0" dirty="0">
                <a:solidFill>
                  <a:srgbClr val="5C2699"/>
                </a:solidFill>
                <a:effectLst/>
                <a:latin typeface="source-code-pro"/>
              </a:rPr>
              <a:t>params</a:t>
            </a:r>
            <a:r>
              <a:rPr lang="en-US" b="0" i="0" dirty="0">
                <a:solidFill>
                  <a:srgbClr val="242424"/>
                </a:solidFill>
                <a:effectLst/>
                <a:latin typeface="source-code-pro"/>
              </a:rPr>
              <a:t>) =&gt; {</a:t>
            </a:r>
            <a:br>
              <a:rPr lang="en-US" b="0" i="0" dirty="0">
                <a:solidFill>
                  <a:srgbClr val="242424"/>
                </a:solidFill>
                <a:effectLst/>
                <a:latin typeface="source-code-pro"/>
              </a:rPr>
            </a:br>
            <a:r>
              <a:rPr lang="en-US" b="0" i="0" dirty="0">
                <a:solidFill>
                  <a:srgbClr val="242424"/>
                </a:solidFill>
                <a:effectLst/>
                <a:latin typeface="source-code-pro"/>
              </a:rPr>
              <a:t>    </a:t>
            </a:r>
            <a:r>
              <a:rPr lang="en-US" b="0" i="0" dirty="0">
                <a:solidFill>
                  <a:srgbClr val="AA0D91"/>
                </a:solidFill>
                <a:effectLst/>
                <a:latin typeface="source-code-pro"/>
              </a:rPr>
              <a:t>const</a:t>
            </a:r>
            <a:r>
              <a:rPr lang="en-US" b="0" i="0" dirty="0">
                <a:solidFill>
                  <a:srgbClr val="242424"/>
                </a:solidFill>
                <a:effectLst/>
                <a:latin typeface="source-code-pro"/>
              </a:rPr>
              <a:t> contact = params['contact</a:t>
            </a:r>
            <a:r>
              <a:rPr lang="en-US" b="0" i="0" dirty="0">
                <a:solidFill>
                  <a:srgbClr val="C41A16"/>
                </a:solidFill>
                <a:effectLst/>
                <a:latin typeface="source-code-pro"/>
              </a:rPr>
              <a:t>’</a:t>
            </a:r>
            <a:r>
              <a:rPr lang="en-US" b="0" i="0" dirty="0">
                <a:solidFill>
                  <a:srgbClr val="242424"/>
                </a:solidFill>
                <a:effectLst/>
                <a:latin typeface="source-code-pro"/>
              </a:rPr>
              <a:t>];</a:t>
            </a:r>
            <a:r>
              <a:rPr lang="en-US" dirty="0">
                <a:solidFill>
                  <a:srgbClr val="242424"/>
                </a:solidFill>
                <a:latin typeface="source-code-pro"/>
              </a:rPr>
              <a:t> })</a:t>
            </a:r>
          </a:p>
          <a:p>
            <a:pPr marL="0" indent="0">
              <a:buNone/>
            </a:pPr>
            <a:r>
              <a:rPr lang="en-US" dirty="0">
                <a:solidFill>
                  <a:srgbClr val="242424"/>
                </a:solidFill>
                <a:latin typeface="source-code-pro"/>
              </a:rPr>
              <a:t>  }</a:t>
            </a:r>
          </a:p>
          <a:p>
            <a:pPr marL="0" indent="0">
              <a:buNone/>
            </a:pPr>
            <a:endParaRPr lang="en-US" dirty="0">
              <a:solidFill>
                <a:srgbClr val="242424"/>
              </a:solidFill>
              <a:latin typeface="source-code-pro"/>
            </a:endParaRPr>
          </a:p>
          <a:p>
            <a:pPr marL="0" indent="0">
              <a:buNone/>
            </a:pPr>
            <a:r>
              <a:rPr lang="en-US" dirty="0">
                <a:solidFill>
                  <a:srgbClr val="242424"/>
                </a:solidFill>
                <a:latin typeface="source-code-pro"/>
              </a:rPr>
              <a:t>In routing </a:t>
            </a:r>
          </a:p>
          <a:p>
            <a:pPr marL="0" indent="0">
              <a:buNone/>
            </a:pPr>
            <a:r>
              <a:rPr lang="en-US" dirty="0">
                <a:solidFill>
                  <a:srgbClr val="242424"/>
                </a:solidFill>
                <a:latin typeface="source-code-pro"/>
              </a:rPr>
              <a:t>path: 'user/:</a:t>
            </a:r>
            <a:r>
              <a:rPr lang="en-US" b="0" i="0" dirty="0">
                <a:solidFill>
                  <a:srgbClr val="242424"/>
                </a:solidFill>
                <a:effectLst/>
                <a:latin typeface="source-code-pro"/>
              </a:rPr>
              <a:t> contact </a:t>
            </a:r>
            <a:r>
              <a:rPr lang="en-US" dirty="0">
                <a:solidFill>
                  <a:srgbClr val="242424"/>
                </a:solidFill>
                <a:latin typeface="source-code-pro"/>
              </a:rPr>
              <a:t>',</a:t>
            </a:r>
          </a:p>
        </p:txBody>
      </p:sp>
    </p:spTree>
    <p:extLst>
      <p:ext uri="{BB962C8B-B14F-4D97-AF65-F5344CB8AC3E}">
        <p14:creationId xmlns:p14="http://schemas.microsoft.com/office/powerpoint/2010/main" val="1746130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ACCCBD-7EE6-26D4-DD88-E2FBFCED9166}"/>
              </a:ext>
            </a:extLst>
          </p:cNvPr>
          <p:cNvSpPr>
            <a:spLocks noGrp="1"/>
          </p:cNvSpPr>
          <p:nvPr>
            <p:ph idx="1"/>
          </p:nvPr>
        </p:nvSpPr>
        <p:spPr>
          <a:xfrm>
            <a:off x="400050" y="1515154"/>
            <a:ext cx="11574236" cy="5125131"/>
          </a:xfrm>
        </p:spPr>
        <p:txBody>
          <a:bodyPr>
            <a:normAutofit/>
          </a:bodyPr>
          <a:lstStyle/>
          <a:p>
            <a:pPr marL="0" indent="0">
              <a:buNone/>
            </a:pPr>
            <a:r>
              <a:rPr lang="en-US" b="0" i="0" dirty="0">
                <a:solidFill>
                  <a:srgbClr val="292929"/>
                </a:solidFill>
                <a:effectLst/>
                <a:latin typeface="source-serif-pro"/>
              </a:rPr>
              <a:t>Here’s an example of how you can access the data from a route resolver:</a:t>
            </a:r>
          </a:p>
          <a:p>
            <a:endParaRPr lang="en-US" dirty="0">
              <a:solidFill>
                <a:srgbClr val="292929"/>
              </a:solidFill>
              <a:latin typeface="source-serif-pro"/>
            </a:endParaRPr>
          </a:p>
          <a:p>
            <a:endParaRPr lang="en-US" dirty="0">
              <a:solidFill>
                <a:srgbClr val="292929"/>
              </a:solidFill>
              <a:latin typeface="source-serif-pro"/>
            </a:endParaRPr>
          </a:p>
          <a:p>
            <a:endParaRPr lang="en-US" b="0" i="0" dirty="0">
              <a:solidFill>
                <a:srgbClr val="292929"/>
              </a:solidFill>
              <a:effectLst/>
              <a:latin typeface="source-serif-pro"/>
            </a:endParaRPr>
          </a:p>
          <a:p>
            <a:endParaRPr lang="en-US" dirty="0">
              <a:solidFill>
                <a:srgbClr val="292929"/>
              </a:solidFill>
              <a:latin typeface="source-serif-pro"/>
            </a:endParaRPr>
          </a:p>
          <a:p>
            <a:endParaRPr lang="en-US" b="0" i="0" dirty="0">
              <a:solidFill>
                <a:srgbClr val="292929"/>
              </a:solidFill>
              <a:effectLst/>
              <a:latin typeface="source-serif-pro"/>
            </a:endParaRPr>
          </a:p>
          <a:p>
            <a:endParaRPr lang="en-US" dirty="0">
              <a:solidFill>
                <a:srgbClr val="292929"/>
              </a:solidFill>
              <a:latin typeface="source-serif-pro"/>
            </a:endParaRPr>
          </a:p>
          <a:p>
            <a:endParaRPr lang="en-US" b="0" i="0" dirty="0">
              <a:solidFill>
                <a:srgbClr val="292929"/>
              </a:solidFill>
              <a:effectLst/>
              <a:latin typeface="source-serif-pro"/>
            </a:endParaRPr>
          </a:p>
          <a:p>
            <a:endParaRPr lang="en-US" dirty="0">
              <a:solidFill>
                <a:srgbClr val="292929"/>
              </a:solidFill>
              <a:latin typeface="source-serif-pro"/>
            </a:endParaRPr>
          </a:p>
          <a:p>
            <a:endParaRPr lang="en-US" b="0" i="0" dirty="0">
              <a:solidFill>
                <a:srgbClr val="292929"/>
              </a:solidFill>
              <a:effectLst/>
              <a:latin typeface="source-serif-pro"/>
            </a:endParaRPr>
          </a:p>
          <a:p>
            <a:endParaRPr lang="en-US" dirty="0">
              <a:solidFill>
                <a:srgbClr val="292929"/>
              </a:solidFill>
              <a:latin typeface="source-serif-pro"/>
            </a:endParaRPr>
          </a:p>
          <a:p>
            <a:endParaRPr lang="en-US" b="0" i="0" dirty="0">
              <a:solidFill>
                <a:srgbClr val="292929"/>
              </a:solidFill>
              <a:effectLst/>
              <a:latin typeface="source-serif-pro"/>
            </a:endParaRPr>
          </a:p>
          <a:p>
            <a:endParaRPr lang="en-US" b="0" i="0" dirty="0">
              <a:solidFill>
                <a:srgbClr val="292929"/>
              </a:solidFill>
              <a:effectLst/>
              <a:latin typeface="source-serif-pro"/>
            </a:endParaRPr>
          </a:p>
          <a:p>
            <a:endParaRPr lang="en-US" dirty="0"/>
          </a:p>
        </p:txBody>
      </p:sp>
      <p:pic>
        <p:nvPicPr>
          <p:cNvPr id="5" name="Picture 4">
            <a:extLst>
              <a:ext uri="{FF2B5EF4-FFF2-40B4-BE49-F238E27FC236}">
                <a16:creationId xmlns:a16="http://schemas.microsoft.com/office/drawing/2014/main" id="{9897132A-0FFE-3C2C-F444-80974EE7822E}"/>
              </a:ext>
            </a:extLst>
          </p:cNvPr>
          <p:cNvPicPr>
            <a:picLocks noChangeAspect="1"/>
          </p:cNvPicPr>
          <p:nvPr/>
        </p:nvPicPr>
        <p:blipFill>
          <a:blip r:embed="rId2"/>
          <a:stretch>
            <a:fillRect/>
          </a:stretch>
        </p:blipFill>
        <p:spPr>
          <a:xfrm>
            <a:off x="1190625" y="2449285"/>
            <a:ext cx="8591550" cy="4117987"/>
          </a:xfrm>
          <a:prstGeom prst="rect">
            <a:avLst/>
          </a:prstGeom>
        </p:spPr>
      </p:pic>
      <p:sp>
        <p:nvSpPr>
          <p:cNvPr id="2" name="Title 1">
            <a:extLst>
              <a:ext uri="{FF2B5EF4-FFF2-40B4-BE49-F238E27FC236}">
                <a16:creationId xmlns:a16="http://schemas.microsoft.com/office/drawing/2014/main" id="{E39740CD-7EDC-F542-51DE-16A58FB17DEC}"/>
              </a:ext>
            </a:extLst>
          </p:cNvPr>
          <p:cNvSpPr>
            <a:spLocks noGrp="1"/>
          </p:cNvSpPr>
          <p:nvPr>
            <p:ph type="title"/>
          </p:nvPr>
        </p:nvSpPr>
        <p:spPr>
          <a:xfrm>
            <a:off x="400050" y="189591"/>
            <a:ext cx="10515600" cy="810533"/>
          </a:xfrm>
        </p:spPr>
        <p:txBody>
          <a:bodyPr>
            <a:normAutofit/>
          </a:bodyPr>
          <a:lstStyle/>
          <a:p>
            <a:r>
              <a:rPr lang="en-US" b="1" i="1" dirty="0"/>
              <a:t>The new way</a:t>
            </a:r>
          </a:p>
        </p:txBody>
      </p:sp>
    </p:spTree>
    <p:extLst>
      <p:ext uri="{BB962C8B-B14F-4D97-AF65-F5344CB8AC3E}">
        <p14:creationId xmlns:p14="http://schemas.microsoft.com/office/powerpoint/2010/main" val="957735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0EFF-E8FD-0231-6E13-E43EA49AD18F}"/>
              </a:ext>
            </a:extLst>
          </p:cNvPr>
          <p:cNvSpPr>
            <a:spLocks noGrp="1"/>
          </p:cNvSpPr>
          <p:nvPr>
            <p:ph type="title"/>
          </p:nvPr>
        </p:nvSpPr>
        <p:spPr>
          <a:xfrm>
            <a:off x="838200" y="365125"/>
            <a:ext cx="10515600" cy="833755"/>
          </a:xfrm>
        </p:spPr>
        <p:txBody>
          <a:bodyPr/>
          <a:lstStyle/>
          <a:p>
            <a:r>
              <a:rPr lang="en-US" b="1" i="1" dirty="0"/>
              <a:t>You can enable this feature by:</a:t>
            </a:r>
          </a:p>
        </p:txBody>
      </p:sp>
      <p:sp>
        <p:nvSpPr>
          <p:cNvPr id="3" name="Content Placeholder 2">
            <a:extLst>
              <a:ext uri="{FF2B5EF4-FFF2-40B4-BE49-F238E27FC236}">
                <a16:creationId xmlns:a16="http://schemas.microsoft.com/office/drawing/2014/main" id="{3E013490-AAF1-D604-15D4-91040E45FC89}"/>
              </a:ext>
            </a:extLst>
          </p:cNvPr>
          <p:cNvSpPr>
            <a:spLocks noGrp="1"/>
          </p:cNvSpPr>
          <p:nvPr>
            <p:ph idx="1"/>
          </p:nvPr>
        </p:nvSpPr>
        <p:spPr>
          <a:xfrm>
            <a:off x="609600" y="1198880"/>
            <a:ext cx="10744200" cy="5506719"/>
          </a:xfrm>
        </p:spPr>
        <p:txBody>
          <a:bodyPr/>
          <a:lstStyle/>
          <a:p>
            <a:r>
              <a:rPr lang="en-US" dirty="0"/>
              <a:t>If </a:t>
            </a:r>
            <a:r>
              <a:rPr lang="en-US" b="0" i="0" dirty="0">
                <a:solidFill>
                  <a:srgbClr val="292929"/>
                </a:solidFill>
                <a:effectLst/>
                <a:latin typeface="source-serif-pro"/>
              </a:rPr>
              <a:t>we aren’t in a </a:t>
            </a:r>
            <a:r>
              <a:rPr lang="en-US" b="1" i="0" dirty="0">
                <a:solidFill>
                  <a:srgbClr val="292929"/>
                </a:solidFill>
                <a:effectLst/>
                <a:latin typeface="source-serif-pro"/>
              </a:rPr>
              <a:t>standalone</a:t>
            </a:r>
            <a:r>
              <a:rPr lang="en-US" b="0" i="0" dirty="0">
                <a:solidFill>
                  <a:srgbClr val="292929"/>
                </a:solidFill>
                <a:effectLst/>
                <a:latin typeface="source-serif-pro"/>
              </a:rPr>
              <a:t> application we need to enable it in the </a:t>
            </a:r>
            <a:r>
              <a:rPr lang="en-US" b="1" i="0" dirty="0" err="1">
                <a:solidFill>
                  <a:srgbClr val="292929"/>
                </a:solidFill>
                <a:effectLst/>
                <a:latin typeface="source-serif-pro"/>
              </a:rPr>
              <a:t>RouterModule</a:t>
            </a:r>
            <a:r>
              <a:rPr lang="en-US" b="0" i="0" dirty="0">
                <a:solidFill>
                  <a:srgbClr val="292929"/>
                </a:solidFill>
                <a:effectLst/>
                <a:latin typeface="source-serif-pro"/>
              </a:rPr>
              <a:t>:</a:t>
            </a:r>
            <a:endParaRPr lang="en-US" dirty="0"/>
          </a:p>
          <a:p>
            <a:pPr marL="0" indent="0">
              <a:buNone/>
            </a:pPr>
            <a:r>
              <a:rPr lang="en-US" dirty="0"/>
              <a:t> </a:t>
            </a:r>
            <a:r>
              <a:rPr lang="en-US" b="0" i="0" dirty="0" err="1">
                <a:solidFill>
                  <a:srgbClr val="242424"/>
                </a:solidFill>
                <a:effectLst/>
                <a:latin typeface="source-code-pro"/>
              </a:rPr>
              <a:t>RouterModule.forRoot</a:t>
            </a:r>
            <a:r>
              <a:rPr lang="en-US" b="0" i="0" dirty="0">
                <a:solidFill>
                  <a:srgbClr val="242424"/>
                </a:solidFill>
                <a:effectLst/>
                <a:latin typeface="source-code-pro"/>
              </a:rPr>
              <a:t>(routes, { </a:t>
            </a:r>
            <a:r>
              <a:rPr lang="en-US" b="0" i="0" dirty="0" err="1">
                <a:solidFill>
                  <a:srgbClr val="836C28"/>
                </a:solidFill>
                <a:effectLst/>
                <a:latin typeface="source-code-pro"/>
              </a:rPr>
              <a:t>bindToComponentInputs</a:t>
            </a:r>
            <a:r>
              <a:rPr lang="en-US" b="0" i="0" dirty="0">
                <a:solidFill>
                  <a:srgbClr val="242424"/>
                </a:solidFill>
                <a:effectLst/>
                <a:latin typeface="source-code-pro"/>
              </a:rPr>
              <a:t>: </a:t>
            </a:r>
            <a:r>
              <a:rPr lang="en-US" b="0" i="0" dirty="0">
                <a:solidFill>
                  <a:srgbClr val="AA0D91"/>
                </a:solidFill>
                <a:effectLst/>
                <a:latin typeface="source-code-pro"/>
              </a:rPr>
              <a:t>true</a:t>
            </a:r>
            <a:r>
              <a:rPr lang="en-US" b="0" i="0" dirty="0">
                <a:solidFill>
                  <a:srgbClr val="242424"/>
                </a:solidFill>
                <a:effectLst/>
                <a:latin typeface="source-code-pro"/>
              </a:rPr>
              <a:t> })]</a:t>
            </a:r>
          </a:p>
          <a:p>
            <a:pPr marL="0" indent="0">
              <a:buNone/>
            </a:pPr>
            <a:endParaRPr lang="en-US" dirty="0">
              <a:solidFill>
                <a:srgbClr val="242424"/>
              </a:solidFill>
              <a:latin typeface="source-code-pro"/>
            </a:endParaRPr>
          </a:p>
          <a:p>
            <a:pPr marL="0" indent="0">
              <a:buNone/>
            </a:pPr>
            <a:endParaRPr lang="en-US" dirty="0"/>
          </a:p>
          <a:p>
            <a:r>
              <a:rPr lang="en-US" b="0" i="0" dirty="0">
                <a:solidFill>
                  <a:srgbClr val="292929"/>
                </a:solidFill>
                <a:effectLst/>
                <a:latin typeface="source-serif-pro"/>
              </a:rPr>
              <a:t>Or if we are in a </a:t>
            </a:r>
            <a:r>
              <a:rPr lang="en-US" b="1" i="0" dirty="0">
                <a:solidFill>
                  <a:srgbClr val="292929"/>
                </a:solidFill>
                <a:effectLst/>
                <a:latin typeface="source-serif-pro"/>
              </a:rPr>
              <a:t>standalone</a:t>
            </a:r>
            <a:r>
              <a:rPr lang="en-US" b="0" i="0" dirty="0">
                <a:solidFill>
                  <a:srgbClr val="292929"/>
                </a:solidFill>
                <a:effectLst/>
                <a:latin typeface="source-serif-pro"/>
              </a:rPr>
              <a:t> application, we can enable it like this:</a:t>
            </a:r>
          </a:p>
          <a:p>
            <a:endParaRPr lang="en-US" dirty="0"/>
          </a:p>
        </p:txBody>
      </p:sp>
      <p:pic>
        <p:nvPicPr>
          <p:cNvPr id="5" name="Picture 4">
            <a:extLst>
              <a:ext uri="{FF2B5EF4-FFF2-40B4-BE49-F238E27FC236}">
                <a16:creationId xmlns:a16="http://schemas.microsoft.com/office/drawing/2014/main" id="{515456C0-8346-ACAC-96E2-CEB26C87B9CF}"/>
              </a:ext>
            </a:extLst>
          </p:cNvPr>
          <p:cNvPicPr>
            <a:picLocks noChangeAspect="1"/>
          </p:cNvPicPr>
          <p:nvPr/>
        </p:nvPicPr>
        <p:blipFill>
          <a:blip r:embed="rId2"/>
          <a:stretch>
            <a:fillRect/>
          </a:stretch>
        </p:blipFill>
        <p:spPr>
          <a:xfrm>
            <a:off x="1506855" y="4756149"/>
            <a:ext cx="8020050" cy="1949450"/>
          </a:xfrm>
          <a:prstGeom prst="rect">
            <a:avLst/>
          </a:prstGeom>
        </p:spPr>
      </p:pic>
    </p:spTree>
    <p:extLst>
      <p:ext uri="{BB962C8B-B14F-4D97-AF65-F5344CB8AC3E}">
        <p14:creationId xmlns:p14="http://schemas.microsoft.com/office/powerpoint/2010/main" val="2977215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B7513-CCF4-7E94-5C85-50459E4276F4}"/>
              </a:ext>
            </a:extLst>
          </p:cNvPr>
          <p:cNvSpPr>
            <a:spLocks noGrp="1"/>
          </p:cNvSpPr>
          <p:nvPr>
            <p:ph type="title"/>
          </p:nvPr>
        </p:nvSpPr>
        <p:spPr/>
        <p:txBody>
          <a:bodyPr/>
          <a:lstStyle/>
          <a:p>
            <a:r>
              <a:rPr lang="en-US" sz="4400" b="1" i="1" dirty="0">
                <a:solidFill>
                  <a:srgbClr val="161922"/>
                </a:solidFill>
                <a:effectLst/>
                <a:latin typeface="sohne"/>
              </a:rPr>
              <a:t>Improvements to the CLI: Standalone, Jest and esbuild</a:t>
            </a:r>
          </a:p>
        </p:txBody>
      </p:sp>
      <p:sp>
        <p:nvSpPr>
          <p:cNvPr id="3" name="Content Placeholder 2">
            <a:extLst>
              <a:ext uri="{FF2B5EF4-FFF2-40B4-BE49-F238E27FC236}">
                <a16:creationId xmlns:a16="http://schemas.microsoft.com/office/drawing/2014/main" id="{8A9B7A68-0D93-8A0F-0B89-FBF162D89735}"/>
              </a:ext>
            </a:extLst>
          </p:cNvPr>
          <p:cNvSpPr>
            <a:spLocks noGrp="1"/>
          </p:cNvSpPr>
          <p:nvPr>
            <p:ph idx="1"/>
          </p:nvPr>
        </p:nvSpPr>
        <p:spPr>
          <a:xfrm>
            <a:off x="342900" y="1825624"/>
            <a:ext cx="11010900" cy="4937125"/>
          </a:xfrm>
        </p:spPr>
        <p:txBody>
          <a:bodyPr>
            <a:normAutofit fontScale="92500" lnSpcReduction="20000"/>
          </a:bodyPr>
          <a:lstStyle/>
          <a:p>
            <a:r>
              <a:rPr lang="en-US" dirty="0"/>
              <a:t>Standalone: refers to components, directives, or pipes that can be used independently of </a:t>
            </a:r>
            <a:r>
              <a:rPr lang="en-US" dirty="0" err="1"/>
              <a:t>NgModule</a:t>
            </a:r>
            <a:r>
              <a:rPr lang="en-US" dirty="0"/>
              <a:t> </a:t>
            </a:r>
          </a:p>
          <a:p>
            <a:pPr marL="0" indent="0">
              <a:buNone/>
            </a:pPr>
            <a:endParaRPr lang="en-US" dirty="0"/>
          </a:p>
          <a:p>
            <a:r>
              <a:rPr lang="en-US" dirty="0"/>
              <a:t>One of the benefits of Standalone Components is that they make Angular easier for new developers to learn and use, as they do not require an understanding of the </a:t>
            </a:r>
            <a:r>
              <a:rPr lang="en-US" dirty="0" err="1"/>
              <a:t>NgModule</a:t>
            </a:r>
            <a:r>
              <a:rPr lang="en-US" dirty="0"/>
              <a:t> concept.</a:t>
            </a:r>
          </a:p>
          <a:p>
            <a:endParaRPr lang="en-US" dirty="0"/>
          </a:p>
          <a:p>
            <a:pPr marL="0" indent="0">
              <a:buNone/>
            </a:pPr>
            <a:r>
              <a:rPr lang="en-US" dirty="0"/>
              <a:t>It is now possible to generate standalone applications with the CLI,</a:t>
            </a:r>
          </a:p>
          <a:p>
            <a:pPr marL="0" indent="0">
              <a:buNone/>
            </a:pPr>
            <a:r>
              <a:rPr lang="en-US" dirty="0"/>
              <a:t>    --ng new my-app –standalone</a:t>
            </a:r>
          </a:p>
          <a:p>
            <a:pPr marL="0" indent="0">
              <a:buNone/>
            </a:pPr>
            <a:endParaRPr lang="en-US" dirty="0"/>
          </a:p>
          <a:p>
            <a:r>
              <a:rPr lang="en-US" dirty="0"/>
              <a:t>You’ll get a simpler project output without any </a:t>
            </a:r>
            <a:r>
              <a:rPr lang="en-US" dirty="0" err="1"/>
              <a:t>NgModules</a:t>
            </a:r>
            <a:r>
              <a:rPr lang="en-US" dirty="0"/>
              <a:t>. Additionally, all the generators in the project will produce standalone directives, components, and pipes!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9562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6AA1-EF0C-3BCB-8147-5B83A7143B12}"/>
              </a:ext>
            </a:extLst>
          </p:cNvPr>
          <p:cNvSpPr>
            <a:spLocks noGrp="1"/>
          </p:cNvSpPr>
          <p:nvPr>
            <p:ph type="title"/>
          </p:nvPr>
        </p:nvSpPr>
        <p:spPr/>
        <p:txBody>
          <a:bodyPr/>
          <a:lstStyle/>
          <a:p>
            <a:r>
              <a:rPr lang="en-US" b="1" i="1" dirty="0"/>
              <a:t>Cont</a:t>
            </a:r>
            <a:r>
              <a:rPr lang="en-US" dirty="0"/>
              <a:t>.</a:t>
            </a:r>
          </a:p>
        </p:txBody>
      </p:sp>
      <p:sp>
        <p:nvSpPr>
          <p:cNvPr id="3" name="Content Placeholder 2">
            <a:extLst>
              <a:ext uri="{FF2B5EF4-FFF2-40B4-BE49-F238E27FC236}">
                <a16:creationId xmlns:a16="http://schemas.microsoft.com/office/drawing/2014/main" id="{980A2DB4-87BB-BAFE-D4FB-2D024CA16B49}"/>
              </a:ext>
            </a:extLst>
          </p:cNvPr>
          <p:cNvSpPr>
            <a:spLocks noGrp="1"/>
          </p:cNvSpPr>
          <p:nvPr>
            <p:ph idx="1"/>
          </p:nvPr>
        </p:nvSpPr>
        <p:spPr>
          <a:xfrm>
            <a:off x="400050" y="1485900"/>
            <a:ext cx="11277600" cy="5219700"/>
          </a:xfrm>
        </p:spPr>
        <p:txBody>
          <a:bodyPr>
            <a:normAutofit lnSpcReduction="10000"/>
          </a:bodyPr>
          <a:lstStyle/>
          <a:p>
            <a:r>
              <a:rPr lang="en-US" dirty="0"/>
              <a:t>To create standalone component use ng g c user –standalone </a:t>
            </a:r>
          </a:p>
          <a:p>
            <a:r>
              <a:rPr lang="en-US" dirty="0"/>
              <a:t>Use –standalone in create pipe &amp; directive also </a:t>
            </a:r>
          </a:p>
          <a:p>
            <a:endParaRPr lang="en-US" dirty="0"/>
          </a:p>
          <a:p>
            <a:r>
              <a:rPr lang="en-US" dirty="0"/>
              <a:t>To support developers transitioning their apps to standalone APIs, we developed migration schematics and a standalone migration guide. Once you’re in your project directory run:</a:t>
            </a:r>
          </a:p>
          <a:p>
            <a:endParaRPr lang="en-US" dirty="0"/>
          </a:p>
          <a:p>
            <a:pPr marL="0" indent="0">
              <a:buNone/>
            </a:pPr>
            <a:r>
              <a:rPr lang="en-US" dirty="0"/>
              <a:t>    -</a:t>
            </a:r>
            <a:r>
              <a:rPr lang="en-US" b="0" i="0" dirty="0">
                <a:solidFill>
                  <a:srgbClr val="242424"/>
                </a:solidFill>
                <a:effectLst/>
                <a:latin typeface="source-code-pro"/>
              </a:rPr>
              <a:t> ng generate @angular/core:standalone</a:t>
            </a:r>
          </a:p>
          <a:p>
            <a:pPr marL="0" indent="0">
              <a:buNone/>
            </a:pPr>
            <a:endParaRPr lang="en-US" dirty="0">
              <a:solidFill>
                <a:srgbClr val="242424"/>
              </a:solidFill>
              <a:latin typeface="source-code-pro"/>
            </a:endParaRPr>
          </a:p>
          <a:p>
            <a:r>
              <a:rPr lang="en-US" b="0" i="0" dirty="0">
                <a:solidFill>
                  <a:srgbClr val="242424"/>
                </a:solidFill>
                <a:effectLst/>
                <a:latin typeface="source-code-pro"/>
              </a:rPr>
              <a:t>The schematics will convert your code, remove unnecessary </a:t>
            </a:r>
            <a:r>
              <a:rPr lang="en-US" b="0" i="0" dirty="0" err="1">
                <a:solidFill>
                  <a:srgbClr val="242424"/>
                </a:solidFill>
                <a:effectLst/>
                <a:latin typeface="source-code-pro"/>
              </a:rPr>
              <a:t>NgModules</a:t>
            </a:r>
            <a:r>
              <a:rPr lang="en-US" b="0" i="0" dirty="0">
                <a:solidFill>
                  <a:srgbClr val="242424"/>
                </a:solidFill>
                <a:effectLst/>
                <a:latin typeface="source-code-pro"/>
              </a:rPr>
              <a:t> classes, and finally change the bootstrap of the project to use standalone APIs.</a:t>
            </a:r>
          </a:p>
          <a:p>
            <a:pPr marL="0" indent="0">
              <a:buNone/>
            </a:pPr>
            <a:endParaRPr lang="en-US" dirty="0">
              <a:solidFill>
                <a:srgbClr val="242424"/>
              </a:solidFill>
              <a:latin typeface="source-code-pro"/>
            </a:endParaRPr>
          </a:p>
          <a:p>
            <a:pPr marL="0" indent="0">
              <a:buNone/>
            </a:pPr>
            <a:endParaRPr lang="en-US" dirty="0"/>
          </a:p>
        </p:txBody>
      </p:sp>
    </p:spTree>
    <p:extLst>
      <p:ext uri="{BB962C8B-B14F-4D97-AF65-F5344CB8AC3E}">
        <p14:creationId xmlns:p14="http://schemas.microsoft.com/office/powerpoint/2010/main" val="393813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504669-8005-D84B-2E94-02DB673CD647}"/>
              </a:ext>
            </a:extLst>
          </p:cNvPr>
          <p:cNvSpPr>
            <a:spLocks noGrp="1"/>
          </p:cNvSpPr>
          <p:nvPr>
            <p:ph idx="1"/>
          </p:nvPr>
        </p:nvSpPr>
        <p:spPr>
          <a:xfrm>
            <a:off x="193040" y="355600"/>
            <a:ext cx="11160760" cy="6197600"/>
          </a:xfrm>
        </p:spPr>
        <p:txBody>
          <a:bodyPr>
            <a:normAutofit/>
          </a:bodyPr>
          <a:lstStyle/>
          <a:p>
            <a:endParaRPr lang="en-US" dirty="0"/>
          </a:p>
          <a:p>
            <a:endParaRPr lang="en-US" dirty="0"/>
          </a:p>
          <a:p>
            <a:endParaRPr lang="en-US" dirty="0"/>
          </a:p>
          <a:p>
            <a:endParaRPr lang="en-US" dirty="0"/>
          </a:p>
          <a:p>
            <a:endParaRPr lang="en-US" dirty="0"/>
          </a:p>
          <a:p>
            <a:r>
              <a:rPr lang="en-US" dirty="0"/>
              <a:t>Run ng g @angular/core:standalone and select "Convert all components, directives and pipes to standalone"</a:t>
            </a:r>
          </a:p>
          <a:p>
            <a:r>
              <a:rPr lang="en-US" dirty="0"/>
              <a:t>Run ng g @angular/core:standalone and select "Remove unnecessary </a:t>
            </a:r>
            <a:r>
              <a:rPr lang="en-US" dirty="0" err="1"/>
              <a:t>NgModule</a:t>
            </a:r>
            <a:r>
              <a:rPr lang="en-US" dirty="0"/>
              <a:t> classes"</a:t>
            </a:r>
          </a:p>
          <a:p>
            <a:r>
              <a:rPr lang="en-US" dirty="0"/>
              <a:t>Run ng g @angular/core:standalone and select "Bootstrap the project using standalone APIs"</a:t>
            </a:r>
          </a:p>
          <a:p>
            <a:r>
              <a:rPr lang="en-US" dirty="0"/>
              <a:t>Run any linting and formatting checks, fix any failures, and commit the result</a:t>
            </a:r>
          </a:p>
        </p:txBody>
      </p:sp>
      <p:pic>
        <p:nvPicPr>
          <p:cNvPr id="8" name="Picture 7">
            <a:extLst>
              <a:ext uri="{FF2B5EF4-FFF2-40B4-BE49-F238E27FC236}">
                <a16:creationId xmlns:a16="http://schemas.microsoft.com/office/drawing/2014/main" id="{38067D8E-EDAC-6E21-4138-0B484C1F9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70889"/>
            <a:ext cx="10153268" cy="1757626"/>
          </a:xfrm>
          <a:prstGeom prst="rect">
            <a:avLst/>
          </a:prstGeom>
        </p:spPr>
      </p:pic>
    </p:spTree>
    <p:extLst>
      <p:ext uri="{BB962C8B-B14F-4D97-AF65-F5344CB8AC3E}">
        <p14:creationId xmlns:p14="http://schemas.microsoft.com/office/powerpoint/2010/main" val="1572648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16B89-2253-8CE0-35B8-0251C46C27F6}"/>
              </a:ext>
            </a:extLst>
          </p:cNvPr>
          <p:cNvSpPr>
            <a:spLocks noGrp="1"/>
          </p:cNvSpPr>
          <p:nvPr>
            <p:ph type="title"/>
          </p:nvPr>
        </p:nvSpPr>
        <p:spPr/>
        <p:txBody>
          <a:bodyPr/>
          <a:lstStyle/>
          <a:p>
            <a:r>
              <a:rPr lang="en-US" b="1" i="1" dirty="0"/>
              <a:t>esbuild</a:t>
            </a:r>
          </a:p>
        </p:txBody>
      </p:sp>
      <p:sp>
        <p:nvSpPr>
          <p:cNvPr id="3" name="Content Placeholder 2">
            <a:extLst>
              <a:ext uri="{FF2B5EF4-FFF2-40B4-BE49-F238E27FC236}">
                <a16:creationId xmlns:a16="http://schemas.microsoft.com/office/drawing/2014/main" id="{C86B0E46-3DE9-B36D-A3EA-030AE0B7A445}"/>
              </a:ext>
            </a:extLst>
          </p:cNvPr>
          <p:cNvSpPr>
            <a:spLocks noGrp="1"/>
          </p:cNvSpPr>
          <p:nvPr>
            <p:ph idx="1"/>
          </p:nvPr>
        </p:nvSpPr>
        <p:spPr>
          <a:xfrm>
            <a:off x="838200" y="1597572"/>
            <a:ext cx="10515600" cy="4895303"/>
          </a:xfrm>
        </p:spPr>
        <p:txBody>
          <a:bodyPr>
            <a:normAutofit fontScale="92500" lnSpcReduction="10000"/>
          </a:bodyPr>
          <a:lstStyle/>
          <a:p>
            <a:r>
              <a:rPr lang="en-US" b="0" i="0" dirty="0">
                <a:solidFill>
                  <a:srgbClr val="212529"/>
                </a:solidFill>
                <a:effectLst/>
                <a:latin typeface="source-serif-pro"/>
              </a:rPr>
              <a:t>The new builder that uses </a:t>
            </a:r>
            <a:r>
              <a:rPr lang="en-US" b="0" i="0" strike="noStrike" dirty="0">
                <a:effectLst/>
                <a:latin typeface="source-serif-pro"/>
              </a:rPr>
              <a:t>esbuild</a:t>
            </a:r>
            <a:r>
              <a:rPr lang="en-US" b="0" i="0" dirty="0">
                <a:solidFill>
                  <a:srgbClr val="212529"/>
                </a:solidFill>
                <a:effectLst/>
                <a:latin typeface="source-serif-pro"/>
              </a:rPr>
              <a:t> has been introduced in v14 but was experimental. It is now in developer preview.</a:t>
            </a:r>
          </a:p>
          <a:p>
            <a:endParaRPr lang="en-US" b="0" i="0" dirty="0">
              <a:solidFill>
                <a:srgbClr val="212529"/>
              </a:solidFill>
              <a:effectLst/>
              <a:latin typeface="source-serif-pro"/>
            </a:endParaRPr>
          </a:p>
          <a:p>
            <a:r>
              <a:rPr lang="en-US" b="0" i="0" dirty="0">
                <a:solidFill>
                  <a:srgbClr val="292929"/>
                </a:solidFill>
                <a:effectLst/>
                <a:latin typeface="source-serif-pro"/>
              </a:rPr>
              <a:t>esbuild in the Angular CLI make your builds faster</a:t>
            </a:r>
            <a:endParaRPr lang="en-US" b="0" i="0" dirty="0">
              <a:solidFill>
                <a:srgbClr val="212529"/>
              </a:solidFill>
              <a:effectLst/>
              <a:latin typeface="source-serif-pro"/>
            </a:endParaRPr>
          </a:p>
          <a:p>
            <a:endParaRPr lang="en-US" dirty="0">
              <a:solidFill>
                <a:srgbClr val="212529"/>
              </a:solidFill>
              <a:latin typeface="source-serif-pro"/>
            </a:endParaRPr>
          </a:p>
          <a:p>
            <a:r>
              <a:rPr lang="en-US" dirty="0">
                <a:solidFill>
                  <a:srgbClr val="212529"/>
                </a:solidFill>
                <a:latin typeface="source-serif-pro"/>
              </a:rPr>
              <a:t>For a small application, on a cold production build (after ng cache clean), the build time went from 13s to 6s on my machine. For a larger application, the build time went from 1m 12s to 32s </a:t>
            </a:r>
            <a:r>
              <a:rPr lang="en-US" dirty="0">
                <a:solidFill>
                  <a:srgbClr val="212529"/>
                </a:solidFill>
                <a:latin typeface="Georgia" panose="02040502050405020303" pitchFamily="18" charset="0"/>
              </a:rPr>
              <a:t>🤯.</a:t>
            </a:r>
          </a:p>
          <a:p>
            <a:endParaRPr lang="en-US" b="0" i="0" dirty="0">
              <a:solidFill>
                <a:srgbClr val="212529"/>
              </a:solidFill>
              <a:effectLst/>
              <a:latin typeface="source-serif-pro"/>
            </a:endParaRPr>
          </a:p>
          <a:p>
            <a:r>
              <a:rPr lang="en-US" b="0" i="0" dirty="0">
                <a:solidFill>
                  <a:srgbClr val="212529"/>
                </a:solidFill>
                <a:effectLst/>
                <a:latin typeface="source-serif-pro"/>
              </a:rPr>
              <a:t>To check it out in your project, replace @angular-devkit/build-angular:browser with @angular-devkit/build-angular:browser-esbuild, and run ng build</a:t>
            </a:r>
          </a:p>
          <a:p>
            <a:endParaRPr lang="en-US" b="0" i="0" dirty="0">
              <a:solidFill>
                <a:srgbClr val="212529"/>
              </a:solidFill>
              <a:effectLst/>
              <a:latin typeface="Georgia" panose="02040502050405020303" pitchFamily="18" charset="0"/>
            </a:endParaRPr>
          </a:p>
          <a:p>
            <a:endParaRPr lang="en-US" dirty="0">
              <a:solidFill>
                <a:srgbClr val="212529"/>
              </a:solidFill>
              <a:latin typeface="Georgia" panose="02040502050405020303" pitchFamily="18" charset="0"/>
            </a:endParaRPr>
          </a:p>
          <a:p>
            <a:endParaRPr lang="en-US" b="0" i="0" dirty="0">
              <a:solidFill>
                <a:srgbClr val="212529"/>
              </a:solidFill>
              <a:effectLst/>
              <a:latin typeface="Georgia" panose="02040502050405020303" pitchFamily="18" charset="0"/>
            </a:endParaRPr>
          </a:p>
          <a:p>
            <a:endParaRPr lang="en-US" dirty="0">
              <a:solidFill>
                <a:srgbClr val="212529"/>
              </a:solidFill>
              <a:latin typeface="Georgia" panose="02040502050405020303" pitchFamily="18" charset="0"/>
            </a:endParaRPr>
          </a:p>
          <a:p>
            <a:endParaRPr lang="en-US" b="0" i="0" dirty="0">
              <a:solidFill>
                <a:srgbClr val="212529"/>
              </a:solidFill>
              <a:effectLst/>
              <a:latin typeface="Georgia" panose="02040502050405020303" pitchFamily="18" charset="0"/>
            </a:endParaRPr>
          </a:p>
          <a:p>
            <a:endParaRPr lang="en-US" b="0" i="0" dirty="0">
              <a:solidFill>
                <a:srgbClr val="212529"/>
              </a:solidFill>
              <a:effectLst/>
              <a:latin typeface="Georgia" panose="02040502050405020303" pitchFamily="18" charset="0"/>
            </a:endParaRPr>
          </a:p>
          <a:p>
            <a:endParaRPr lang="en-US" dirty="0">
              <a:solidFill>
                <a:srgbClr val="212529"/>
              </a:solidFill>
              <a:latin typeface="Georgia" panose="02040502050405020303" pitchFamily="18" charset="0"/>
            </a:endParaRPr>
          </a:p>
          <a:p>
            <a:endParaRPr lang="en-US" dirty="0"/>
          </a:p>
        </p:txBody>
      </p:sp>
    </p:spTree>
    <p:extLst>
      <p:ext uri="{BB962C8B-B14F-4D97-AF65-F5344CB8AC3E}">
        <p14:creationId xmlns:p14="http://schemas.microsoft.com/office/powerpoint/2010/main" val="2638208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24957-81F8-72EF-181D-DA08F012E14F}"/>
              </a:ext>
            </a:extLst>
          </p:cNvPr>
          <p:cNvSpPr>
            <a:spLocks noGrp="1"/>
          </p:cNvSpPr>
          <p:nvPr>
            <p:ph idx="1"/>
          </p:nvPr>
        </p:nvSpPr>
        <p:spPr>
          <a:xfrm>
            <a:off x="101600" y="152400"/>
            <a:ext cx="11866880" cy="6705600"/>
          </a:xfrm>
        </p:spPr>
        <p:txBody>
          <a:bodyPr>
            <a:normAutofit fontScale="92500" lnSpcReduction="20000"/>
          </a:bodyPr>
          <a:lstStyle/>
          <a:p>
            <a:r>
              <a:rPr lang="en-US" dirty="0"/>
              <a:t>This error displayed when upgrade angular version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400" dirty="0"/>
              <a:t>Fixed by install last </a:t>
            </a:r>
            <a:r>
              <a:rPr lang="en-US" sz="2400" dirty="0" err="1"/>
              <a:t>verion</a:t>
            </a:r>
            <a:r>
              <a:rPr lang="en-US" sz="2400" dirty="0"/>
              <a:t> of </a:t>
            </a:r>
            <a:r>
              <a:rPr lang="en-US" sz="2400" dirty="0" err="1"/>
              <a:t>tslib</a:t>
            </a:r>
            <a:r>
              <a:rPr lang="en-US" sz="2400" dirty="0"/>
              <a:t> and add this to </a:t>
            </a:r>
            <a:r>
              <a:rPr lang="en-US" sz="2400" dirty="0" err="1"/>
              <a:t>compilerOptions</a:t>
            </a:r>
            <a:r>
              <a:rPr lang="en-US" sz="2400" dirty="0"/>
              <a:t> in </a:t>
            </a:r>
            <a:r>
              <a:rPr lang="en-US" sz="2400" dirty="0" err="1"/>
              <a:t>tsconfig.json</a:t>
            </a:r>
            <a:endParaRPr lang="en-US" sz="2400" dirty="0"/>
          </a:p>
          <a:p>
            <a:endParaRPr lang="en-US" sz="2400" dirty="0"/>
          </a:p>
          <a:p>
            <a:pPr marL="0" indent="0">
              <a:buNone/>
            </a:pPr>
            <a:r>
              <a:rPr lang="en-US" sz="2400" dirty="0"/>
              <a:t>"paths": {</a:t>
            </a:r>
          </a:p>
          <a:p>
            <a:pPr marL="0" indent="0">
              <a:buNone/>
            </a:pPr>
            <a:r>
              <a:rPr lang="en-US" sz="2400" dirty="0"/>
              <a:t>     "</a:t>
            </a:r>
            <a:r>
              <a:rPr lang="en-US" sz="2400" dirty="0" err="1"/>
              <a:t>tslib</a:t>
            </a:r>
            <a:r>
              <a:rPr lang="en-US" sz="2400" dirty="0"/>
              <a:t>" : ["path/to/</a:t>
            </a:r>
            <a:r>
              <a:rPr lang="en-US" sz="2400" dirty="0" err="1"/>
              <a:t>node_modules</a:t>
            </a:r>
            <a:r>
              <a:rPr lang="en-US" sz="2400" dirty="0"/>
              <a:t>/</a:t>
            </a:r>
            <a:r>
              <a:rPr lang="en-US" sz="2400" dirty="0" err="1"/>
              <a:t>tslib</a:t>
            </a:r>
            <a:r>
              <a:rPr lang="en-US" sz="2400" dirty="0"/>
              <a:t>/</a:t>
            </a:r>
            <a:r>
              <a:rPr lang="en-US" sz="2400" dirty="0" err="1"/>
              <a:t>tslib.d.ts</a:t>
            </a:r>
            <a:r>
              <a:rPr lang="en-US" sz="2400" dirty="0"/>
              <a:t>"]</a:t>
            </a:r>
          </a:p>
          <a:p>
            <a:pPr marL="0" indent="0">
              <a:buNone/>
            </a:pPr>
            <a:r>
              <a:rPr lang="en-US" sz="2400" dirty="0"/>
              <a:t>  }</a:t>
            </a:r>
          </a:p>
          <a:p>
            <a:endParaRPr lang="en-US" dirty="0"/>
          </a:p>
        </p:txBody>
      </p:sp>
      <p:pic>
        <p:nvPicPr>
          <p:cNvPr id="7" name="Picture 6">
            <a:extLst>
              <a:ext uri="{FF2B5EF4-FFF2-40B4-BE49-F238E27FC236}">
                <a16:creationId xmlns:a16="http://schemas.microsoft.com/office/drawing/2014/main" id="{95D23084-43E2-BBE5-05A0-1D74FB3847D2}"/>
              </a:ext>
            </a:extLst>
          </p:cNvPr>
          <p:cNvPicPr>
            <a:picLocks noChangeAspect="1"/>
          </p:cNvPicPr>
          <p:nvPr/>
        </p:nvPicPr>
        <p:blipFill>
          <a:blip r:embed="rId2"/>
          <a:stretch>
            <a:fillRect/>
          </a:stretch>
        </p:blipFill>
        <p:spPr>
          <a:xfrm>
            <a:off x="358457" y="762952"/>
            <a:ext cx="11210925" cy="3990975"/>
          </a:xfrm>
          <a:prstGeom prst="rect">
            <a:avLst/>
          </a:prstGeom>
        </p:spPr>
      </p:pic>
    </p:spTree>
    <p:extLst>
      <p:ext uri="{BB962C8B-B14F-4D97-AF65-F5344CB8AC3E}">
        <p14:creationId xmlns:p14="http://schemas.microsoft.com/office/powerpoint/2010/main" val="3984201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D575C-91FE-FA8C-4DFB-5FA8DD8E480D}"/>
              </a:ext>
            </a:extLst>
          </p:cNvPr>
          <p:cNvSpPr>
            <a:spLocks noGrp="1"/>
          </p:cNvSpPr>
          <p:nvPr>
            <p:ph type="title"/>
          </p:nvPr>
        </p:nvSpPr>
        <p:spPr/>
        <p:txBody>
          <a:bodyPr/>
          <a:lstStyle/>
          <a:p>
            <a:r>
              <a:rPr lang="en-US" b="1" i="1" dirty="0"/>
              <a:t>Jest</a:t>
            </a:r>
          </a:p>
        </p:txBody>
      </p:sp>
      <p:sp>
        <p:nvSpPr>
          <p:cNvPr id="3" name="Content Placeholder 2">
            <a:extLst>
              <a:ext uri="{FF2B5EF4-FFF2-40B4-BE49-F238E27FC236}">
                <a16:creationId xmlns:a16="http://schemas.microsoft.com/office/drawing/2014/main" id="{FC71481F-90EC-D332-1DB4-4BE51E431A9D}"/>
              </a:ext>
            </a:extLst>
          </p:cNvPr>
          <p:cNvSpPr>
            <a:spLocks noGrp="1"/>
          </p:cNvSpPr>
          <p:nvPr>
            <p:ph idx="1"/>
          </p:nvPr>
        </p:nvSpPr>
        <p:spPr/>
        <p:txBody>
          <a:bodyPr>
            <a:normAutofit/>
          </a:bodyPr>
          <a:lstStyle/>
          <a:p>
            <a:r>
              <a:rPr lang="en-US" dirty="0"/>
              <a:t>The CLI now supports Jest as a test runner, but it is still experimental.</a:t>
            </a:r>
          </a:p>
          <a:p>
            <a:endParaRPr lang="en-US" dirty="0"/>
          </a:p>
          <a:p>
            <a:r>
              <a:rPr lang="en-US" dirty="0"/>
              <a:t>To check it out in your project, install Jest with </a:t>
            </a:r>
          </a:p>
          <a:p>
            <a:pPr marL="0" indent="0">
              <a:buNone/>
            </a:pPr>
            <a:r>
              <a:rPr lang="en-US" dirty="0"/>
              <a:t>  -</a:t>
            </a:r>
            <a:r>
              <a:rPr lang="en-US" dirty="0" err="1"/>
              <a:t>npm</a:t>
            </a:r>
            <a:r>
              <a:rPr lang="en-US" dirty="0"/>
              <a:t> install jest --save-dev –force</a:t>
            </a:r>
          </a:p>
          <a:p>
            <a:pPr marL="0" indent="0">
              <a:buNone/>
            </a:pPr>
            <a:endParaRPr lang="en-US" dirty="0"/>
          </a:p>
          <a:p>
            <a:pPr marL="0" indent="0">
              <a:buNone/>
            </a:pPr>
            <a:r>
              <a:rPr lang="en-US" dirty="0"/>
              <a:t>And replace @angular-devkit/build-angular:karma with @angular-devkit/build-angular:jest in </a:t>
            </a:r>
            <a:r>
              <a:rPr lang="en-US" dirty="0" err="1"/>
              <a:t>angular.json</a:t>
            </a:r>
            <a:r>
              <a:rPr lang="en-US" dirty="0"/>
              <a:t>, and run ng test.</a:t>
            </a:r>
          </a:p>
          <a:p>
            <a:endParaRPr lang="en-US" dirty="0"/>
          </a:p>
        </p:txBody>
      </p:sp>
    </p:spTree>
    <p:extLst>
      <p:ext uri="{BB962C8B-B14F-4D97-AF65-F5344CB8AC3E}">
        <p14:creationId xmlns:p14="http://schemas.microsoft.com/office/powerpoint/2010/main" val="4220867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3144A-0B7F-135E-986A-71285F9EBD52}"/>
              </a:ext>
            </a:extLst>
          </p:cNvPr>
          <p:cNvSpPr>
            <a:spLocks noGrp="1"/>
          </p:cNvSpPr>
          <p:nvPr>
            <p:ph type="title"/>
          </p:nvPr>
        </p:nvSpPr>
        <p:spPr>
          <a:xfrm>
            <a:off x="838200" y="365125"/>
            <a:ext cx="10515600" cy="598485"/>
          </a:xfrm>
        </p:spPr>
        <p:txBody>
          <a:bodyPr>
            <a:normAutofit fontScale="90000"/>
          </a:bodyPr>
          <a:lstStyle/>
          <a:p>
            <a:r>
              <a:rPr lang="en-US" b="1" i="1" dirty="0"/>
              <a:t>Cont</a:t>
            </a:r>
            <a:r>
              <a:rPr lang="en-US" dirty="0"/>
              <a:t>.</a:t>
            </a:r>
          </a:p>
        </p:txBody>
      </p:sp>
      <p:sp>
        <p:nvSpPr>
          <p:cNvPr id="3" name="Content Placeholder 2">
            <a:extLst>
              <a:ext uri="{FF2B5EF4-FFF2-40B4-BE49-F238E27FC236}">
                <a16:creationId xmlns:a16="http://schemas.microsoft.com/office/drawing/2014/main" id="{38743A69-99A3-A31B-BE2B-B0BB89905CAA}"/>
              </a:ext>
            </a:extLst>
          </p:cNvPr>
          <p:cNvSpPr>
            <a:spLocks noGrp="1"/>
          </p:cNvSpPr>
          <p:nvPr>
            <p:ph idx="1"/>
          </p:nvPr>
        </p:nvSpPr>
        <p:spPr>
          <a:xfrm>
            <a:off x="487680" y="963610"/>
            <a:ext cx="10866120" cy="5660710"/>
          </a:xfrm>
        </p:spPr>
        <p:txBody>
          <a:bodyPr>
            <a:normAutofit/>
          </a:bodyPr>
          <a:lstStyle/>
          <a:p>
            <a:endParaRPr lang="en-US" dirty="0"/>
          </a:p>
          <a:p>
            <a:r>
              <a:rPr lang="en-US" dirty="0"/>
              <a:t>While replace karma to jest you should remove </a:t>
            </a:r>
            <a:r>
              <a:rPr lang="en-US" dirty="0" err="1"/>
              <a:t>assets,styles</a:t>
            </a:r>
            <a:r>
              <a:rPr lang="en-US" dirty="0"/>
              <a:t> and scripts because are not allowed in jest</a:t>
            </a:r>
          </a:p>
          <a:p>
            <a:endParaRPr lang="en-US" dirty="0"/>
          </a:p>
          <a:p>
            <a:endParaRPr lang="en-US" dirty="0"/>
          </a:p>
          <a:p>
            <a:pPr marL="0" indent="0">
              <a:buNone/>
            </a:pPr>
            <a:r>
              <a:rPr lang="en-US" dirty="0"/>
              <a:t> </a:t>
            </a:r>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DE6F7E82-9D88-0466-6C26-6F6AC90B3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60" y="2712720"/>
            <a:ext cx="8707120" cy="2895599"/>
          </a:xfrm>
          <a:prstGeom prst="rect">
            <a:avLst/>
          </a:prstGeom>
        </p:spPr>
      </p:pic>
    </p:spTree>
    <p:extLst>
      <p:ext uri="{BB962C8B-B14F-4D97-AF65-F5344CB8AC3E}">
        <p14:creationId xmlns:p14="http://schemas.microsoft.com/office/powerpoint/2010/main" val="841011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C243-9BAF-91E1-E20B-BDE981402B30}"/>
              </a:ext>
            </a:extLst>
          </p:cNvPr>
          <p:cNvSpPr>
            <a:spLocks noGrp="1"/>
          </p:cNvSpPr>
          <p:nvPr>
            <p:ph type="title"/>
          </p:nvPr>
        </p:nvSpPr>
        <p:spPr>
          <a:xfrm>
            <a:off x="838200" y="365125"/>
            <a:ext cx="10515600" cy="843915"/>
          </a:xfrm>
        </p:spPr>
        <p:txBody>
          <a:bodyPr/>
          <a:lstStyle/>
          <a:p>
            <a:r>
              <a:rPr lang="en-US" b="1" i="1" dirty="0"/>
              <a:t>cont.</a:t>
            </a:r>
          </a:p>
        </p:txBody>
      </p:sp>
      <p:sp>
        <p:nvSpPr>
          <p:cNvPr id="3" name="Content Placeholder 2">
            <a:extLst>
              <a:ext uri="{FF2B5EF4-FFF2-40B4-BE49-F238E27FC236}">
                <a16:creationId xmlns:a16="http://schemas.microsoft.com/office/drawing/2014/main" id="{4690E1E2-3414-2701-494B-806F4472600C}"/>
              </a:ext>
            </a:extLst>
          </p:cNvPr>
          <p:cNvSpPr>
            <a:spLocks noGrp="1"/>
          </p:cNvSpPr>
          <p:nvPr>
            <p:ph idx="1"/>
          </p:nvPr>
        </p:nvSpPr>
        <p:spPr>
          <a:xfrm>
            <a:off x="838200" y="1463040"/>
            <a:ext cx="10515600" cy="5262879"/>
          </a:xfrm>
        </p:spPr>
        <p:txBody>
          <a:bodyPr>
            <a:normAutofit lnSpcReduction="10000"/>
          </a:bodyPr>
          <a:lstStyle/>
          <a:p>
            <a:r>
              <a:rPr lang="en-US" dirty="0"/>
              <a:t>When run ng test this error displayed </a:t>
            </a:r>
          </a:p>
          <a:p>
            <a:endParaRPr lang="en-US" dirty="0"/>
          </a:p>
          <a:p>
            <a:endParaRPr lang="en-US" dirty="0"/>
          </a:p>
          <a:p>
            <a:endParaRPr lang="en-US" dirty="0"/>
          </a:p>
          <a:p>
            <a:pPr marL="0" indent="0">
              <a:buNone/>
            </a:pPr>
            <a:r>
              <a:rPr lang="en-US" dirty="0"/>
              <a:t>Install jest-environment package using </a:t>
            </a:r>
          </a:p>
          <a:p>
            <a:pPr marL="0" indent="0">
              <a:buNone/>
            </a:pPr>
            <a:r>
              <a:rPr lang="en-US" dirty="0"/>
              <a:t>-</a:t>
            </a:r>
            <a:r>
              <a:rPr lang="en-US" dirty="0" err="1"/>
              <a:t>npm</a:t>
            </a:r>
            <a:r>
              <a:rPr lang="en-US" dirty="0"/>
              <a:t> install jest-environment-</a:t>
            </a:r>
            <a:r>
              <a:rPr lang="en-US" dirty="0" err="1"/>
              <a:t>jsdom</a:t>
            </a:r>
            <a:r>
              <a:rPr lang="en-US" dirty="0"/>
              <a:t> --save-dev</a:t>
            </a:r>
          </a:p>
          <a:p>
            <a:pPr marL="0" indent="0">
              <a:buNone/>
            </a:pPr>
            <a:r>
              <a:rPr lang="en-US" dirty="0"/>
              <a:t>Then run ng test </a:t>
            </a:r>
          </a:p>
          <a:p>
            <a:pPr marL="0" indent="0">
              <a:buNone/>
            </a:pPr>
            <a:endParaRPr lang="en-US" dirty="0"/>
          </a:p>
          <a:p>
            <a:r>
              <a:rPr lang="en-US" dirty="0"/>
              <a:t>Jest does not run in a browser and uses JSDOM instead. That means that you don’t have the same experience that you can have with Karma, but as Karma is now deprecated, an alternative is welcome.</a:t>
            </a:r>
          </a:p>
          <a:p>
            <a:pPr marL="0" indent="0">
              <a:buNone/>
            </a:pPr>
            <a:endParaRPr lang="en-US" dirty="0"/>
          </a:p>
        </p:txBody>
      </p:sp>
      <p:pic>
        <p:nvPicPr>
          <p:cNvPr id="5" name="Picture 4">
            <a:extLst>
              <a:ext uri="{FF2B5EF4-FFF2-40B4-BE49-F238E27FC236}">
                <a16:creationId xmlns:a16="http://schemas.microsoft.com/office/drawing/2014/main" id="{F0B2367E-7121-C3A7-D704-46FC460F4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091690"/>
            <a:ext cx="8839200" cy="1154430"/>
          </a:xfrm>
          <a:prstGeom prst="rect">
            <a:avLst/>
          </a:prstGeom>
        </p:spPr>
      </p:pic>
    </p:spTree>
    <p:extLst>
      <p:ext uri="{BB962C8B-B14F-4D97-AF65-F5344CB8AC3E}">
        <p14:creationId xmlns:p14="http://schemas.microsoft.com/office/powerpoint/2010/main" val="236699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5019-A535-5A83-3F3E-EFE7E68809BB}"/>
              </a:ext>
            </a:extLst>
          </p:cNvPr>
          <p:cNvSpPr>
            <a:spLocks noGrp="1"/>
          </p:cNvSpPr>
          <p:nvPr>
            <p:ph type="title"/>
          </p:nvPr>
        </p:nvSpPr>
        <p:spPr/>
        <p:txBody>
          <a:bodyPr/>
          <a:lstStyle/>
          <a:p>
            <a:r>
              <a:rPr lang="en-US" b="1" i="1" dirty="0"/>
              <a:t>Angular 16 Features :</a:t>
            </a:r>
          </a:p>
        </p:txBody>
      </p:sp>
      <p:sp>
        <p:nvSpPr>
          <p:cNvPr id="3" name="Content Placeholder 2">
            <a:extLst>
              <a:ext uri="{FF2B5EF4-FFF2-40B4-BE49-F238E27FC236}">
                <a16:creationId xmlns:a16="http://schemas.microsoft.com/office/drawing/2014/main" id="{C22305BC-B8BC-7C02-FC03-BF4BBFEBAEBA}"/>
              </a:ext>
            </a:extLst>
          </p:cNvPr>
          <p:cNvSpPr>
            <a:spLocks noGrp="1"/>
          </p:cNvSpPr>
          <p:nvPr>
            <p:ph idx="1"/>
          </p:nvPr>
        </p:nvSpPr>
        <p:spPr>
          <a:xfrm>
            <a:off x="838200" y="2204720"/>
            <a:ext cx="10515600" cy="4439919"/>
          </a:xfrm>
        </p:spPr>
        <p:txBody>
          <a:bodyPr>
            <a:normAutofit/>
          </a:bodyPr>
          <a:lstStyle/>
          <a:p>
            <a:r>
              <a:rPr lang="en-US" sz="2600" i="0" dirty="0">
                <a:solidFill>
                  <a:srgbClr val="292929"/>
                </a:solidFill>
                <a:effectLst/>
                <a:latin typeface="sohne"/>
              </a:rPr>
              <a:t>Angular Signals</a:t>
            </a:r>
          </a:p>
          <a:p>
            <a:r>
              <a:rPr lang="en-US" sz="2600" i="0" dirty="0" err="1">
                <a:solidFill>
                  <a:srgbClr val="292929"/>
                </a:solidFill>
                <a:effectLst/>
                <a:latin typeface="sohne"/>
              </a:rPr>
              <a:t>RxJS</a:t>
            </a:r>
            <a:r>
              <a:rPr lang="en-US" sz="2600" i="0" dirty="0">
                <a:solidFill>
                  <a:srgbClr val="292929"/>
                </a:solidFill>
                <a:effectLst/>
                <a:latin typeface="sohne"/>
              </a:rPr>
              <a:t> interoperability</a:t>
            </a:r>
          </a:p>
          <a:p>
            <a:r>
              <a:rPr lang="en-US" sz="2600" i="0" dirty="0" err="1">
                <a:solidFill>
                  <a:srgbClr val="292929"/>
                </a:solidFill>
                <a:effectLst/>
                <a:latin typeface="sohne"/>
              </a:rPr>
              <a:t>takeUntilDestroyed</a:t>
            </a:r>
            <a:r>
              <a:rPr lang="en-US" sz="2600" i="0" dirty="0">
                <a:solidFill>
                  <a:srgbClr val="292929"/>
                </a:solidFill>
                <a:effectLst/>
                <a:latin typeface="sohne"/>
              </a:rPr>
              <a:t> &amp; </a:t>
            </a:r>
            <a:r>
              <a:rPr lang="en-US" sz="2600" i="0" dirty="0" err="1">
                <a:solidFill>
                  <a:srgbClr val="161922"/>
                </a:solidFill>
                <a:effectLst/>
                <a:latin typeface="sohne"/>
              </a:rPr>
              <a:t>DestroyRef</a:t>
            </a:r>
            <a:endParaRPr lang="en-US" sz="2600" i="0" dirty="0">
              <a:solidFill>
                <a:srgbClr val="292929"/>
              </a:solidFill>
              <a:effectLst/>
              <a:latin typeface="sohne"/>
            </a:endParaRPr>
          </a:p>
          <a:p>
            <a:r>
              <a:rPr lang="en-US" sz="2600" i="0" dirty="0">
                <a:solidFill>
                  <a:srgbClr val="292929"/>
                </a:solidFill>
                <a:effectLst/>
                <a:latin typeface="sohne"/>
              </a:rPr>
              <a:t>Server-side rendering and hydration (</a:t>
            </a:r>
            <a:r>
              <a:rPr lang="en-US" sz="2600" i="0" dirty="0">
                <a:solidFill>
                  <a:srgbClr val="161922"/>
                </a:solidFill>
                <a:effectLst/>
                <a:latin typeface="sohne"/>
              </a:rPr>
              <a:t>Non-destructive Hydration</a:t>
            </a:r>
            <a:r>
              <a:rPr lang="en-US" sz="2600" i="0" dirty="0">
                <a:solidFill>
                  <a:srgbClr val="292929"/>
                </a:solidFill>
                <a:effectLst/>
                <a:latin typeface="sohne"/>
              </a:rPr>
              <a:t>)</a:t>
            </a:r>
          </a:p>
          <a:p>
            <a:r>
              <a:rPr lang="en-US" sz="2600" i="0" dirty="0">
                <a:solidFill>
                  <a:srgbClr val="292929"/>
                </a:solidFill>
                <a:effectLst/>
                <a:latin typeface="sohne"/>
              </a:rPr>
              <a:t>Required inputs</a:t>
            </a:r>
          </a:p>
          <a:p>
            <a:r>
              <a:rPr lang="en-US" sz="2600" i="0" dirty="0">
                <a:solidFill>
                  <a:srgbClr val="292929"/>
                </a:solidFill>
                <a:effectLst/>
                <a:latin typeface="sohne"/>
              </a:rPr>
              <a:t>Self-closing tags</a:t>
            </a:r>
          </a:p>
          <a:p>
            <a:r>
              <a:rPr lang="en-US" sz="2600" i="0" dirty="0">
                <a:solidFill>
                  <a:srgbClr val="292929"/>
                </a:solidFill>
                <a:effectLst/>
                <a:latin typeface="sohne"/>
              </a:rPr>
              <a:t>Passing router data as component inputs</a:t>
            </a:r>
          </a:p>
          <a:p>
            <a:r>
              <a:rPr lang="en-US" sz="2600" i="0" dirty="0">
                <a:solidFill>
                  <a:srgbClr val="161922"/>
                </a:solidFill>
                <a:effectLst/>
                <a:latin typeface="sohne"/>
              </a:rPr>
              <a:t>Improvements to the CLI: Standalone, Jest and esbuild</a:t>
            </a:r>
          </a:p>
          <a:p>
            <a:endParaRPr lang="en-US" b="1" i="0" dirty="0">
              <a:solidFill>
                <a:srgbClr val="292929"/>
              </a:solidFill>
              <a:effectLst/>
              <a:latin typeface="sohne"/>
            </a:endParaRPr>
          </a:p>
          <a:p>
            <a:endParaRPr lang="en-US" dirty="0"/>
          </a:p>
        </p:txBody>
      </p:sp>
    </p:spTree>
    <p:extLst>
      <p:ext uri="{BB962C8B-B14F-4D97-AF65-F5344CB8AC3E}">
        <p14:creationId xmlns:p14="http://schemas.microsoft.com/office/powerpoint/2010/main" val="2825679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486C5-C5B9-7649-183E-AE0CE509BF71}"/>
              </a:ext>
            </a:extLst>
          </p:cNvPr>
          <p:cNvSpPr>
            <a:spLocks noGrp="1"/>
          </p:cNvSpPr>
          <p:nvPr>
            <p:ph type="title"/>
          </p:nvPr>
        </p:nvSpPr>
        <p:spPr/>
        <p:txBody>
          <a:bodyPr/>
          <a:lstStyle/>
          <a:p>
            <a:r>
              <a:rPr lang="en-US" sz="4400" b="1" i="1" dirty="0">
                <a:solidFill>
                  <a:srgbClr val="292929"/>
                </a:solidFill>
                <a:effectLst/>
                <a:latin typeface="sohne"/>
              </a:rPr>
              <a:t>Angular Signals</a:t>
            </a:r>
            <a:br>
              <a:rPr lang="en-US" sz="4400"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5B0A65D5-87FA-8A23-C2C4-3DF31B0C8457}"/>
              </a:ext>
            </a:extLst>
          </p:cNvPr>
          <p:cNvSpPr>
            <a:spLocks noGrp="1"/>
          </p:cNvSpPr>
          <p:nvPr>
            <p:ph idx="1"/>
          </p:nvPr>
        </p:nvSpPr>
        <p:spPr>
          <a:xfrm>
            <a:off x="561975" y="1825625"/>
            <a:ext cx="10791825" cy="4667250"/>
          </a:xfrm>
        </p:spPr>
        <p:txBody>
          <a:bodyPr>
            <a:normAutofit/>
          </a:bodyPr>
          <a:lstStyle/>
          <a:p>
            <a:r>
              <a:rPr lang="en-US" dirty="0"/>
              <a:t>Signals are a new way of managing state changes in Angular applications.</a:t>
            </a:r>
          </a:p>
          <a:p>
            <a:pPr marL="0" indent="0">
              <a:buNone/>
            </a:pPr>
            <a:endParaRPr lang="en-US" dirty="0"/>
          </a:p>
          <a:p>
            <a:r>
              <a:rPr lang="en-US" dirty="0"/>
              <a:t>Signals are functions that return a value (get())and can be updated by calling them with a new value (set()). Signals can also depend on other signals, creating a reactive value graph that automatically updates when any dependencies change. </a:t>
            </a:r>
          </a:p>
          <a:p>
            <a:endParaRPr lang="en-US" dirty="0"/>
          </a:p>
          <a:p>
            <a:r>
              <a:rPr lang="en-US" b="0" i="0" dirty="0">
                <a:solidFill>
                  <a:srgbClr val="292929"/>
                </a:solidFill>
                <a:effectLst/>
                <a:latin typeface="source-serif-pro"/>
              </a:rPr>
              <a:t>Signals can be used with </a:t>
            </a:r>
            <a:r>
              <a:rPr lang="en-US" b="0" i="0" dirty="0" err="1">
                <a:solidFill>
                  <a:srgbClr val="292929"/>
                </a:solidFill>
                <a:effectLst/>
                <a:latin typeface="source-serif-pro"/>
              </a:rPr>
              <a:t>RxJS</a:t>
            </a:r>
            <a:r>
              <a:rPr lang="en-US" b="0" i="0" dirty="0">
                <a:solidFill>
                  <a:srgbClr val="292929"/>
                </a:solidFill>
                <a:effectLst/>
                <a:latin typeface="source-serif-pro"/>
              </a:rPr>
              <a:t> observables, which are still supported in Angular v16, to create powerful and declarative data flows.</a:t>
            </a:r>
            <a:endParaRPr lang="en-US" dirty="0"/>
          </a:p>
        </p:txBody>
      </p:sp>
    </p:spTree>
    <p:extLst>
      <p:ext uri="{BB962C8B-B14F-4D97-AF65-F5344CB8AC3E}">
        <p14:creationId xmlns:p14="http://schemas.microsoft.com/office/powerpoint/2010/main" val="38452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D616-06C9-1081-52AF-888774FA5952}"/>
              </a:ext>
            </a:extLst>
          </p:cNvPr>
          <p:cNvSpPr>
            <a:spLocks noGrp="1"/>
          </p:cNvSpPr>
          <p:nvPr>
            <p:ph type="title"/>
          </p:nvPr>
        </p:nvSpPr>
        <p:spPr/>
        <p:txBody>
          <a:bodyPr/>
          <a:lstStyle/>
          <a:p>
            <a:r>
              <a:rPr lang="en-US" b="1" i="1" dirty="0"/>
              <a:t>Example</a:t>
            </a:r>
            <a:r>
              <a:rPr lang="en-US" dirty="0"/>
              <a:t> </a:t>
            </a:r>
          </a:p>
        </p:txBody>
      </p:sp>
      <p:pic>
        <p:nvPicPr>
          <p:cNvPr id="5" name="Content Placeholder 4">
            <a:extLst>
              <a:ext uri="{FF2B5EF4-FFF2-40B4-BE49-F238E27FC236}">
                <a16:creationId xmlns:a16="http://schemas.microsoft.com/office/drawing/2014/main" id="{B0D42BAC-6F8E-A2A5-02E0-DEFC42EEB0C5}"/>
              </a:ext>
            </a:extLst>
          </p:cNvPr>
          <p:cNvPicPr>
            <a:picLocks noGrp="1" noChangeAspect="1"/>
          </p:cNvPicPr>
          <p:nvPr>
            <p:ph idx="1"/>
          </p:nvPr>
        </p:nvPicPr>
        <p:blipFill>
          <a:blip r:embed="rId2"/>
          <a:stretch>
            <a:fillRect/>
          </a:stretch>
        </p:blipFill>
        <p:spPr>
          <a:xfrm>
            <a:off x="925287" y="1567543"/>
            <a:ext cx="9938656" cy="4925332"/>
          </a:xfrm>
        </p:spPr>
      </p:pic>
    </p:spTree>
    <p:extLst>
      <p:ext uri="{BB962C8B-B14F-4D97-AF65-F5344CB8AC3E}">
        <p14:creationId xmlns:p14="http://schemas.microsoft.com/office/powerpoint/2010/main" val="472420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AFCDCD-4A64-84DA-5FCB-FFFF929EC593}"/>
              </a:ext>
            </a:extLst>
          </p:cNvPr>
          <p:cNvSpPr>
            <a:spLocks noGrp="1"/>
          </p:cNvSpPr>
          <p:nvPr>
            <p:ph idx="1"/>
          </p:nvPr>
        </p:nvSpPr>
        <p:spPr>
          <a:xfrm>
            <a:off x="511628" y="859971"/>
            <a:ext cx="11049001" cy="5529943"/>
          </a:xfrm>
        </p:spPr>
        <p:txBody>
          <a:bodyPr/>
          <a:lstStyle/>
          <a:p>
            <a:r>
              <a:rPr lang="en-US" dirty="0"/>
              <a:t>The snippet above creates a computed value </a:t>
            </a:r>
            <a:r>
              <a:rPr lang="en-US" dirty="0" err="1"/>
              <a:t>fullName</a:t>
            </a:r>
            <a:r>
              <a:rPr lang="en-US" dirty="0"/>
              <a:t>, which depends on the signals </a:t>
            </a:r>
            <a:r>
              <a:rPr lang="en-US" dirty="0" err="1"/>
              <a:t>firstName</a:t>
            </a:r>
            <a:r>
              <a:rPr lang="en-US" dirty="0"/>
              <a:t> and </a:t>
            </a:r>
            <a:r>
              <a:rPr lang="en-US" dirty="0" err="1"/>
              <a:t>lastName</a:t>
            </a:r>
            <a:r>
              <a:rPr lang="en-US" dirty="0"/>
              <a:t>. </a:t>
            </a:r>
          </a:p>
          <a:p>
            <a:r>
              <a:rPr lang="en-US" dirty="0"/>
              <a:t>We also declare an effect, which callback will execute every time we change the value of any of the signals it reads — in this case </a:t>
            </a:r>
            <a:r>
              <a:rPr lang="en-US" dirty="0" err="1"/>
              <a:t>fullName</a:t>
            </a:r>
            <a:r>
              <a:rPr lang="en-US" dirty="0"/>
              <a:t>, which means it transitively also depends on </a:t>
            </a:r>
            <a:r>
              <a:rPr lang="en-US" dirty="0" err="1"/>
              <a:t>firstName</a:t>
            </a:r>
            <a:r>
              <a:rPr lang="en-US" dirty="0"/>
              <a:t> and </a:t>
            </a:r>
            <a:r>
              <a:rPr lang="en-US" dirty="0" err="1"/>
              <a:t>lastName</a:t>
            </a:r>
            <a:r>
              <a:rPr lang="en-US" dirty="0"/>
              <a:t>.</a:t>
            </a:r>
          </a:p>
          <a:p>
            <a:endParaRPr lang="en-US" dirty="0"/>
          </a:p>
          <a:p>
            <a:r>
              <a:rPr lang="en-US" dirty="0"/>
              <a:t>When we set the value of </a:t>
            </a:r>
            <a:r>
              <a:rPr lang="en-US" dirty="0" err="1"/>
              <a:t>firstName</a:t>
            </a:r>
            <a:r>
              <a:rPr lang="en-US" dirty="0"/>
              <a:t> to ”John”, the browser will log into the console</a:t>
            </a:r>
          </a:p>
        </p:txBody>
      </p:sp>
    </p:spTree>
    <p:extLst>
      <p:ext uri="{BB962C8B-B14F-4D97-AF65-F5344CB8AC3E}">
        <p14:creationId xmlns:p14="http://schemas.microsoft.com/office/powerpoint/2010/main" val="368591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E1CE-553A-136F-85E6-0328ACB090FD}"/>
              </a:ext>
            </a:extLst>
          </p:cNvPr>
          <p:cNvSpPr>
            <a:spLocks noGrp="1"/>
          </p:cNvSpPr>
          <p:nvPr>
            <p:ph type="title"/>
          </p:nvPr>
        </p:nvSpPr>
        <p:spPr/>
        <p:txBody>
          <a:bodyPr/>
          <a:lstStyle/>
          <a:p>
            <a:r>
              <a:rPr lang="en-US" b="1" i="1" dirty="0" err="1">
                <a:solidFill>
                  <a:srgbClr val="292929"/>
                </a:solidFill>
                <a:effectLst/>
                <a:latin typeface="sohne"/>
              </a:rPr>
              <a:t>RxJS</a:t>
            </a:r>
            <a:r>
              <a:rPr lang="en-US" b="1" i="1" dirty="0">
                <a:solidFill>
                  <a:srgbClr val="292929"/>
                </a:solidFill>
                <a:effectLst/>
                <a:latin typeface="sohne"/>
              </a:rPr>
              <a:t> interoperability</a:t>
            </a: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D68F36F3-C009-384B-E775-6E370CE39D86}"/>
              </a:ext>
            </a:extLst>
          </p:cNvPr>
          <p:cNvSpPr>
            <a:spLocks noGrp="1"/>
          </p:cNvSpPr>
          <p:nvPr>
            <p:ph idx="1"/>
          </p:nvPr>
        </p:nvSpPr>
        <p:spPr>
          <a:xfrm>
            <a:off x="838200" y="1426030"/>
            <a:ext cx="10515600" cy="5431970"/>
          </a:xfrm>
        </p:spPr>
        <p:txBody>
          <a:bodyPr/>
          <a:lstStyle/>
          <a:p>
            <a:r>
              <a:rPr lang="en-US" dirty="0"/>
              <a:t>You’ll be able to easily “lift” signals to observables via functions from @angular/core/rxjs-interop</a:t>
            </a:r>
          </a:p>
          <a:p>
            <a:r>
              <a:rPr lang="en-US" b="0" i="0" dirty="0">
                <a:solidFill>
                  <a:srgbClr val="292929"/>
                </a:solidFill>
                <a:effectLst/>
                <a:latin typeface="source-serif-pro"/>
              </a:rPr>
              <a:t>Here’s how you can convert a signal to observable:</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680586B1-BE50-2FA3-7A11-62530126FC14}"/>
              </a:ext>
            </a:extLst>
          </p:cNvPr>
          <p:cNvPicPr>
            <a:picLocks noChangeAspect="1"/>
          </p:cNvPicPr>
          <p:nvPr/>
        </p:nvPicPr>
        <p:blipFill>
          <a:blip r:embed="rId2"/>
          <a:stretch>
            <a:fillRect/>
          </a:stretch>
        </p:blipFill>
        <p:spPr>
          <a:xfrm>
            <a:off x="1223962" y="3148693"/>
            <a:ext cx="8372475" cy="3543300"/>
          </a:xfrm>
          <a:prstGeom prst="rect">
            <a:avLst/>
          </a:prstGeom>
        </p:spPr>
      </p:pic>
    </p:spTree>
    <p:extLst>
      <p:ext uri="{BB962C8B-B14F-4D97-AF65-F5344CB8AC3E}">
        <p14:creationId xmlns:p14="http://schemas.microsoft.com/office/powerpoint/2010/main" val="824190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61CB3-6BB9-18C6-07FC-62966D7E11AE}"/>
              </a:ext>
            </a:extLst>
          </p:cNvPr>
          <p:cNvSpPr>
            <a:spLocks noGrp="1"/>
          </p:cNvSpPr>
          <p:nvPr>
            <p:ph idx="1"/>
          </p:nvPr>
        </p:nvSpPr>
        <p:spPr>
          <a:xfrm>
            <a:off x="391886" y="261257"/>
            <a:ext cx="10961914" cy="5915706"/>
          </a:xfrm>
        </p:spPr>
        <p:txBody>
          <a:bodyPr/>
          <a:lstStyle/>
          <a:p>
            <a:pPr marL="0" indent="0">
              <a:buNone/>
            </a:pPr>
            <a:endParaRPr lang="en-US" dirty="0">
              <a:solidFill>
                <a:srgbClr val="292929"/>
              </a:solidFill>
              <a:latin typeface="source-serif-pro"/>
            </a:endParaRPr>
          </a:p>
          <a:p>
            <a:pPr marL="0" indent="0">
              <a:buNone/>
            </a:pPr>
            <a:r>
              <a:rPr lang="en-US" dirty="0">
                <a:solidFill>
                  <a:srgbClr val="292929"/>
                </a:solidFill>
                <a:latin typeface="source-serif-pro"/>
              </a:rPr>
              <a:t>C</a:t>
            </a:r>
            <a:r>
              <a:rPr lang="en-US" b="0" i="0" dirty="0">
                <a:solidFill>
                  <a:srgbClr val="292929"/>
                </a:solidFill>
                <a:effectLst/>
                <a:latin typeface="source-serif-pro"/>
              </a:rPr>
              <a:t>onvert an observable to signal to avoid using the async pipe:</a:t>
            </a:r>
          </a:p>
          <a:p>
            <a:pPr marL="0" indent="0">
              <a:buNone/>
            </a:pPr>
            <a:endParaRPr lang="en-US" dirty="0">
              <a:solidFill>
                <a:srgbClr val="292929"/>
              </a:solidFill>
              <a:latin typeface="source-serif-pro"/>
            </a:endParaRPr>
          </a:p>
          <a:p>
            <a:pPr marL="0" indent="0">
              <a:buNone/>
            </a:pPr>
            <a:endParaRPr lang="en-US" dirty="0"/>
          </a:p>
        </p:txBody>
      </p:sp>
      <p:pic>
        <p:nvPicPr>
          <p:cNvPr id="5" name="Picture 4">
            <a:extLst>
              <a:ext uri="{FF2B5EF4-FFF2-40B4-BE49-F238E27FC236}">
                <a16:creationId xmlns:a16="http://schemas.microsoft.com/office/drawing/2014/main" id="{8394BA37-BD50-1A55-A69E-C9E67B22669F}"/>
              </a:ext>
            </a:extLst>
          </p:cNvPr>
          <p:cNvPicPr>
            <a:picLocks noChangeAspect="1"/>
          </p:cNvPicPr>
          <p:nvPr/>
        </p:nvPicPr>
        <p:blipFill>
          <a:blip r:embed="rId2"/>
          <a:stretch>
            <a:fillRect/>
          </a:stretch>
        </p:blipFill>
        <p:spPr>
          <a:xfrm>
            <a:off x="943602" y="2134281"/>
            <a:ext cx="9112077" cy="4042682"/>
          </a:xfrm>
          <a:prstGeom prst="rect">
            <a:avLst/>
          </a:prstGeom>
        </p:spPr>
      </p:pic>
    </p:spTree>
    <p:extLst>
      <p:ext uri="{BB962C8B-B14F-4D97-AF65-F5344CB8AC3E}">
        <p14:creationId xmlns:p14="http://schemas.microsoft.com/office/powerpoint/2010/main" val="1806783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10133</TotalTime>
  <Words>1557</Words>
  <Application>Microsoft Office PowerPoint</Application>
  <PresentationFormat>Widescreen</PresentationFormat>
  <Paragraphs>217</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Georgia</vt:lpstr>
      <vt:lpstr>sohne</vt:lpstr>
      <vt:lpstr>source-code-pro</vt:lpstr>
      <vt:lpstr>source-serif-pro</vt:lpstr>
      <vt:lpstr>Office Theme</vt:lpstr>
      <vt:lpstr>Angular 16</vt:lpstr>
      <vt:lpstr>Upgrade to angular 16</vt:lpstr>
      <vt:lpstr>PowerPoint Presentation</vt:lpstr>
      <vt:lpstr>Angular 16 Features :</vt:lpstr>
      <vt:lpstr>Angular Signals </vt:lpstr>
      <vt:lpstr>Example </vt:lpstr>
      <vt:lpstr>PowerPoint Presentation</vt:lpstr>
      <vt:lpstr>RxJS interoperability </vt:lpstr>
      <vt:lpstr>PowerPoint Presentation</vt:lpstr>
      <vt:lpstr>takeUntilDestroyed &amp; DestroyRef </vt:lpstr>
      <vt:lpstr>PowerPoint Presentation</vt:lpstr>
      <vt:lpstr>DestroyRef</vt:lpstr>
      <vt:lpstr>PowerPoint Presentation</vt:lpstr>
      <vt:lpstr>What the difference between destroyRef &amp; ngOnDestroy?</vt:lpstr>
      <vt:lpstr> Server-side rendering and hydration </vt:lpstr>
      <vt:lpstr>How do you enable hydration in Angular</vt:lpstr>
      <vt:lpstr>PowerPoint Presentation</vt:lpstr>
      <vt:lpstr>PowerPoint Presentation</vt:lpstr>
      <vt:lpstr>Required inputs </vt:lpstr>
      <vt:lpstr>cont.</vt:lpstr>
      <vt:lpstr>Self-closing tags</vt:lpstr>
      <vt:lpstr>Passing router data as component inputs</vt:lpstr>
      <vt:lpstr>The old way</vt:lpstr>
      <vt:lpstr>The new way</vt:lpstr>
      <vt:lpstr>You can enable this feature by:</vt:lpstr>
      <vt:lpstr>Improvements to the CLI: Standalone, Jest and esbuild</vt:lpstr>
      <vt:lpstr>Cont.</vt:lpstr>
      <vt:lpstr>PowerPoint Presentation</vt:lpstr>
      <vt:lpstr>esbuild</vt:lpstr>
      <vt:lpstr>Jest</vt:lpstr>
      <vt:lpstr>Cont.</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16</dc:title>
  <dc:creator>walaa yousef</dc:creator>
  <cp:lastModifiedBy>walaa yousef</cp:lastModifiedBy>
  <cp:revision>29</cp:revision>
  <dcterms:created xsi:type="dcterms:W3CDTF">2023-05-30T11:52:02Z</dcterms:created>
  <dcterms:modified xsi:type="dcterms:W3CDTF">2023-06-08T09:42:09Z</dcterms:modified>
</cp:coreProperties>
</file>