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12192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ih1JEWvkpSzRNvnqgqFxlJMZdk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bold.fntdata"/><Relationship Id="rId10" Type="http://schemas.openxmlformats.org/officeDocument/2006/relationships/slide" Target="slides/slide6.xml"/><Relationship Id="rId32" Type="http://schemas.openxmlformats.org/officeDocument/2006/relationships/font" Target="fonts/Roboto-regular.fntdata"/><Relationship Id="rId13" Type="http://schemas.openxmlformats.org/officeDocument/2006/relationships/slide" Target="slides/slide9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11154703f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11154703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11154703f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11154703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11154703f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311154703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32d6bff5e2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32d6bff5e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311154703f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311154703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2d6bff5e2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32d6bff5e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2c643cf9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2c643cf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311154703f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311154703f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32d6bff5e2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32d6bff5e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 kodzie </a:t>
            </a:r>
            <a:r>
              <a:rPr lang="en-US"/>
              <a:t>zdefiniowano klasę MyMessageConsumer, która implementuje interfejs IConsumer&lt;MyMessage&gt;. Interfejs ten określa typ komunikatu, który konsument będzie odbierał. W metodzie Consume zaimplementowano obsługę odebranego komunikatu.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Następnie w metodzie Main zdefiniowano konfigurację połączenia z RabbitMQ i utworzono punkt odbioru komunikatów z kolejki my_queue, na której zostanie uruchomiony konsument MyMessageConsumer. Warto zauważyć, że użyto tutaj konstrukcji await busControl.StartAsync() oraz await busControl.StopAsync(), aby uruchomić i zatrzymać kontroler autobusu (bus control), który zarządza całą komunikacją w bibliotece Masstransit.</a:t>
            </a:r>
            <a:endParaRPr>
              <a:solidFill>
                <a:srgbClr val="FFFFFF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329e3f889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329e3f88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329e3f889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329e3f88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329e3f889a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329e3f889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329e3f889a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329e3f889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329e3f889a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329e3f889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329e3f889a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329e3f889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2c643cf97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2c643cf9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2c643cf97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2c643cf9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2c643cf97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32c643cf9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Mikroserwisy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Krzysztof Siekierzyński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Karolina Sztaba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Piotr Wiekiera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Bartłomiej Żurowski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Komunikacja</a:t>
            </a:r>
            <a:endParaRPr/>
          </a:p>
        </p:txBody>
      </p:sp>
      <p:sp>
        <p:nvSpPr>
          <p:cNvPr id="141" name="Google Shape;14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ICE – TCP, UDP, serializacja binarna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Thrift – TCP, serializacja binarna albo tekstowa (JSON)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gRPC – HTTP2, TCP, serializacja binarna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ZeroC ICE</a:t>
            </a:r>
            <a:endParaRPr/>
          </a:p>
        </p:txBody>
      </p:sp>
      <p:sp>
        <p:nvSpPr>
          <p:cNvPr id="147" name="Google Shape;14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Framework oparty o Object-Oriented RPC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Wspiera języki takie jak Java, Python, JavaScript, C++, C#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Slice</a:t>
            </a:r>
            <a:endParaRPr/>
          </a:p>
        </p:txBody>
      </p:sp>
      <p:sp>
        <p:nvSpPr>
          <p:cNvPr id="153" name="Google Shape;15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Specification Language for Ice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Deklaratywny język typu IDL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Opisuje kontrakt między klientem, a serwerem ICE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Niezależny od języka programowania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Proxy</a:t>
            </a:r>
            <a:endParaRPr/>
          </a:p>
        </p:txBody>
      </p:sp>
      <p:sp>
        <p:nvSpPr>
          <p:cNvPr id="159" name="Google Shape;15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Reprezentacja zdalnego obiektu u klienta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Zdalna referencja do obiektu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11154703f_1_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RabbitMQ</a:t>
            </a:r>
            <a:endParaRPr/>
          </a:p>
        </p:txBody>
      </p:sp>
      <p:sp>
        <p:nvSpPr>
          <p:cNvPr id="165" name="Google Shape;165;g2311154703f_1_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Jest to popularna platforma przetwarzania wiadomości, która umożliwia wysyłanie i odbieranie wiadomości między aplikacjami, a także przesyłanie ich do kolejek, wymiany wiadomości i innych źródeł danych. </a:t>
            </a:r>
            <a:r>
              <a:rPr lang="en-US"/>
              <a:t>Open source message broker </a:t>
            </a:r>
            <a:r>
              <a:rPr lang="en-US"/>
              <a:t>wiadomości (ang. message broker) napisany w Erlangu.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RabbitMQ obsługuje wiele protokołów przesyłania wiadomości, takich jak AMQP (Advanced Message Queuing Protocol), MQTT (Message Queuing Telemetry Transport), STOMP (Simple Text Oriented Messaging Protocol) i wiele innych.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Open source message broker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Lekki, wieloplatformowy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11154703f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MassTransit</a:t>
            </a:r>
            <a:endParaRPr/>
          </a:p>
        </p:txBody>
      </p:sp>
      <p:sp>
        <p:nvSpPr>
          <p:cNvPr id="171" name="Google Shape;171;g2311154703f_1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Opakowanie do RabbitMQ, ActiveMQ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Oparty na .NET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Zapewnia współbieżność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11154703f_1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Wyjątki</a:t>
            </a:r>
            <a:endParaRPr/>
          </a:p>
        </p:txBody>
      </p:sp>
      <p:sp>
        <p:nvSpPr>
          <p:cNvPr id="177" name="Google Shape;177;g2311154703f_1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i="1" lang="en-US"/>
              <a:t>MassTransit</a:t>
            </a:r>
            <a:r>
              <a:rPr lang="en-US"/>
              <a:t> zapewnia automatyczny reconnect w przypadku awarii brokera albo serwera kolejkowego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 przypadku proble</a:t>
            </a:r>
            <a:r>
              <a:rPr lang="en-US"/>
              <a:t>mu z obsługą wiadomości, trafia ona do</a:t>
            </a:r>
            <a:r>
              <a:rPr i="1" lang="en-US"/>
              <a:t> error queue</a:t>
            </a:r>
            <a:r>
              <a:rPr lang="en-US"/>
              <a:t> i potem jest spowrotem wysyłana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Jeśli wyjątek jest rzucony przez konsumenta, MassTransit wykonuje kilka razy retransmisję zanim przeniesie wiadomość do error queue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32d6bff5e2_0_4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100"/>
              <a:t>MassTransit - przykładowy kod</a:t>
            </a:r>
            <a:endParaRPr sz="4100"/>
          </a:p>
        </p:txBody>
      </p:sp>
      <p:sp>
        <p:nvSpPr>
          <p:cNvPr id="183" name="Google Shape;183;g232d6bff5e2_0_45"/>
          <p:cNvSpPr txBox="1"/>
          <p:nvPr>
            <p:ph idx="1" type="body"/>
          </p:nvPr>
        </p:nvSpPr>
        <p:spPr>
          <a:xfrm>
            <a:off x="194400" y="1347275"/>
            <a:ext cx="11159400" cy="99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Kod</a:t>
            </a:r>
            <a:r>
              <a:rPr lang="en-US"/>
              <a:t> tworzący instancję szyny magistrali </a:t>
            </a:r>
            <a:r>
              <a:rPr i="1" lang="en-US"/>
              <a:t>MassTransit</a:t>
            </a:r>
            <a:r>
              <a:rPr lang="en-US"/>
              <a:t> z użyciem platformy </a:t>
            </a:r>
            <a:r>
              <a:rPr i="1" lang="en-US"/>
              <a:t>RabbitMQ</a:t>
            </a:r>
            <a:r>
              <a:rPr lang="en-US"/>
              <a:t>, rejestruje punkt końcowy dla mikroserwisu oraz subskrybuje się na wiadomości typu </a:t>
            </a:r>
            <a:r>
              <a:rPr i="1" lang="en-US"/>
              <a:t>MyMessage</a:t>
            </a:r>
            <a:r>
              <a:rPr lang="en-US"/>
              <a:t>. Kiedy wiadomość zostanie przesłana przez inną usługę, ta funkcja zostanie wywołana z odpowiednim komunikatem.</a:t>
            </a:r>
            <a:endParaRPr/>
          </a:p>
        </p:txBody>
      </p:sp>
      <p:pic>
        <p:nvPicPr>
          <p:cNvPr id="184" name="Google Shape;184;g232d6bff5e2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00" y="2340275"/>
            <a:ext cx="6413224" cy="371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232d6bff5e2_0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3397" y="2371813"/>
            <a:ext cx="5378628" cy="36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311154703f_1_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Serializacja</a:t>
            </a:r>
            <a:endParaRPr/>
          </a:p>
        </p:txBody>
      </p:sp>
      <p:sp>
        <p:nvSpPr>
          <p:cNvPr id="191" name="Google Shape;191;g2311154703f_1_20"/>
          <p:cNvSpPr txBox="1"/>
          <p:nvPr>
            <p:ph idx="1" type="body"/>
          </p:nvPr>
        </p:nvSpPr>
        <p:spPr>
          <a:xfrm>
            <a:off x="295600" y="1825625"/>
            <a:ext cx="53628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Serializacja to </a:t>
            </a:r>
            <a:r>
              <a:rPr lang="en-US"/>
              <a:t>konwersja struktury danych do formatu, który można przesyłać przez sieć lub zapisać do pliku; szczególnie ważne w architekturze mikroserwisowej, gdzie wiele serwisów komunikuje się między sobą.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64285"/>
              <a:buChar char="-"/>
            </a:pPr>
            <a:r>
              <a:rPr b="1" lang="en-US"/>
              <a:t>Tekstowa </a:t>
            </a:r>
            <a:r>
              <a:rPr lang="en-US"/>
              <a:t>(BSON, JSON, XML) - konwersja struktury danych do tekstu. Przykład:</a:t>
            </a:r>
            <a:r>
              <a:rPr lang="en-US"/>
              <a:t> serializacja obiektu </a:t>
            </a:r>
            <a:r>
              <a:rPr i="1" lang="en-US"/>
              <a:t>Person</a:t>
            </a:r>
            <a:r>
              <a:rPr lang="en-US"/>
              <a:t> do formatu JSON z użyciem biblioteki Newtonsoft.Json: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g2311154703f_1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192" y="1825624"/>
            <a:ext cx="6019908" cy="435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32d6bff5e2_0_6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32d6bff5e2_0_66"/>
          <p:cNvSpPr txBox="1"/>
          <p:nvPr>
            <p:ph idx="1" type="body"/>
          </p:nvPr>
        </p:nvSpPr>
        <p:spPr>
          <a:xfrm>
            <a:off x="838200" y="1825625"/>
            <a:ext cx="53439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b="1" lang="en-US"/>
              <a:t>Binarna</a:t>
            </a:r>
            <a:r>
              <a:rPr lang="en-US"/>
              <a:t> -</a:t>
            </a:r>
            <a:r>
              <a:rPr lang="en-US"/>
              <a:t> proces konwersji struktury danych do formatu binarnego, który jest bardziej wydajny niż formaty tekstowe. Przykładami formatów serializacji binarnej są Protobuf i Apache Avro. Przykład: serializacj obiektu Person do formatu Protobuf z użyciem biblioteki Google.Protobuf: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g232d6bff5e2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7699" y="1690825"/>
            <a:ext cx="4726451" cy="4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2c643cf97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US" sz="5000">
                <a:latin typeface="Arial"/>
                <a:ea typeface="Arial"/>
                <a:cs typeface="Arial"/>
                <a:sym typeface="Arial"/>
              </a:rPr>
              <a:t>Czym są mikroserwisy?</a:t>
            </a:r>
            <a:endParaRPr sz="5000"/>
          </a:p>
        </p:txBody>
      </p:sp>
      <p:sp>
        <p:nvSpPr>
          <p:cNvPr id="91" name="Google Shape;91;g232c643cf97_0_0"/>
          <p:cNvSpPr txBox="1"/>
          <p:nvPr>
            <p:ph idx="1" type="body"/>
          </p:nvPr>
        </p:nvSpPr>
        <p:spPr>
          <a:xfrm>
            <a:off x="838200" y="1825625"/>
            <a:ext cx="5522700" cy="462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/>
              <a:t>Mikroserwisy to podejście do budowania systemów informatycznych, w którym aplikacja jest podzielona na wiele drobnych, niezależnych od siebie i łatwo wymienialnych usług. Pozwala to na lepszy podział pracy w zespołach </a:t>
            </a:r>
            <a:r>
              <a:rPr lang="en-US" sz="1900"/>
              <a:t>projektowych, większą łatwość i elastyczność we wprowadzaniu zmian. Jednym z zalet mikroserwisów jest fakt, że każdy serwis może zostać napisany w innym języku programowania.</a:t>
            </a:r>
            <a:endParaRPr sz="3300"/>
          </a:p>
        </p:txBody>
      </p:sp>
      <p:pic>
        <p:nvPicPr>
          <p:cNvPr id="92" name="Google Shape;92;g232c643cf9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2550" y="1825625"/>
            <a:ext cx="529590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311154703f_1_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Obsługa konsumentów</a:t>
            </a:r>
            <a:endParaRPr/>
          </a:p>
        </p:txBody>
      </p:sp>
      <p:sp>
        <p:nvSpPr>
          <p:cNvPr id="205" name="Google Shape;205;g2311154703f_1_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/>
              <a:t>MassTransit</a:t>
            </a:r>
            <a:r>
              <a:rPr lang="en-US"/>
              <a:t> obsługuje tworzenie i usuwanie konsumentów.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Usuwa subskrypcję kolejki/exchange dopiero w momencie, w którym wszyscy konsumenci przestaną ją subskrybować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32d6bff5e2_0_8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Tworzenie konsumentów (</a:t>
            </a:r>
            <a:r>
              <a:rPr i="1" lang="en-US" sz="4100"/>
              <a:t>MassTransit</a:t>
            </a:r>
            <a:r>
              <a:rPr lang="en-US" sz="4100"/>
              <a:t>)</a:t>
            </a:r>
            <a:endParaRPr sz="4100"/>
          </a:p>
        </p:txBody>
      </p:sp>
      <p:sp>
        <p:nvSpPr>
          <p:cNvPr id="211" name="Google Shape;211;g232d6bff5e2_0_82"/>
          <p:cNvSpPr txBox="1"/>
          <p:nvPr>
            <p:ph idx="1" type="body"/>
          </p:nvPr>
        </p:nvSpPr>
        <p:spPr>
          <a:xfrm>
            <a:off x="802232" y="1973186"/>
            <a:ext cx="9907800" cy="395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g232d6bff5e2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73175"/>
            <a:ext cx="6003190" cy="395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232d6bff5e2_0_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7200" y="1973175"/>
            <a:ext cx="6597500" cy="395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329e3f889a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Rozproszone bazy danych</a:t>
            </a:r>
            <a:endParaRPr/>
          </a:p>
        </p:txBody>
      </p:sp>
      <p:pic>
        <p:nvPicPr>
          <p:cNvPr id="219" name="Google Shape;219;g2329e3f889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4450" y="2631725"/>
            <a:ext cx="6194524" cy="379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2329e3f889a_0_0"/>
          <p:cNvSpPr txBox="1"/>
          <p:nvPr>
            <p:ph idx="1" type="body"/>
          </p:nvPr>
        </p:nvSpPr>
        <p:spPr>
          <a:xfrm>
            <a:off x="838200" y="1526300"/>
            <a:ext cx="10515600" cy="200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Zbiór współpracujących ze sobą baz danych.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Każda z baz znajduje się fizycznie na innym serwerze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Z punktu widzenia użytkownika bazy stanowią jedną bazę danych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329e3f889a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Rozproszone bazy danych - zalety</a:t>
            </a:r>
            <a:endParaRPr/>
          </a:p>
        </p:txBody>
      </p:sp>
      <p:sp>
        <p:nvSpPr>
          <p:cNvPr id="226" name="Google Shape;226;g2329e3f889a_0_5"/>
          <p:cNvSpPr txBox="1"/>
          <p:nvPr>
            <p:ph idx="1" type="body"/>
          </p:nvPr>
        </p:nvSpPr>
        <p:spPr>
          <a:xfrm>
            <a:off x="838200" y="2729925"/>
            <a:ext cx="10515600" cy="344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Skrócenie czasu transmisji sieciowej - poszczególne bazy umieszczone blisko użytkownika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Mniejsze ryzyko na utratę wszystkich danych na skutek awarii systemu - w porównaniu do systemu z jedną centralną bazą danych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Wzrost niezawodności systemu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329e3f889a_0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Rozproszone bazy danych - wady</a:t>
            </a:r>
            <a:endParaRPr/>
          </a:p>
        </p:txBody>
      </p:sp>
      <p:sp>
        <p:nvSpPr>
          <p:cNvPr id="232" name="Google Shape;232;g2329e3f889a_0_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Trudniejszy dostęp do pełnego zbioru danych - do zebrania </a:t>
            </a:r>
            <a:r>
              <a:rPr lang="en-US"/>
              <a:t>wszystkich</a:t>
            </a:r>
            <a:r>
              <a:rPr lang="en-US"/>
              <a:t> danych wymagana jest </a:t>
            </a:r>
            <a:r>
              <a:rPr lang="en-US"/>
              <a:t>integracji</a:t>
            </a:r>
            <a:r>
              <a:rPr lang="en-US"/>
              <a:t> z wszystkimi bazami danych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Problem z utrzymywaniem replik i ich odświeżania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Większy koszt oprogramowania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Większe ryzyko błędów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329e3f889a_0_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Rozproszone bazy danych</a:t>
            </a:r>
            <a:endParaRPr/>
          </a:p>
        </p:txBody>
      </p:sp>
      <p:sp>
        <p:nvSpPr>
          <p:cNvPr id="238" name="Google Shape;238;g2329e3f889a_0_16"/>
          <p:cNvSpPr txBox="1"/>
          <p:nvPr>
            <p:ph idx="1" type="body"/>
          </p:nvPr>
        </p:nvSpPr>
        <p:spPr>
          <a:xfrm>
            <a:off x="838200" y="2581700"/>
            <a:ext cx="10515600" cy="359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RBD składają się z: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Węzłów - komputery, na których lokalnie działa baza danych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Sieci komputerowej - komunikacja między węzłami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Protokołów sieciowych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oprogramowanie realizujące dostęp między bazami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329e3f889a_0_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Rozproszone bazy danych - reguły</a:t>
            </a:r>
            <a:endParaRPr/>
          </a:p>
        </p:txBody>
      </p:sp>
      <p:sp>
        <p:nvSpPr>
          <p:cNvPr id="244" name="Google Shape;244;g2329e3f889a_0_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Lokalna autonomia - niezależne zarządzanie węzłami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Uniezależnienie od centralnego miejsca - brak centralnego węzła usługi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Działanie ciągłe - awaria jednego węzła nie wpływa na prace innych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NIezależność lokalizacji - dostęp do </a:t>
            </a:r>
            <a:r>
              <a:rPr lang="en-US"/>
              <a:t>wszystkich</a:t>
            </a:r>
            <a:r>
              <a:rPr lang="en-US"/>
              <a:t> danych powinien być jednakowy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Niezależność </a:t>
            </a:r>
            <a:r>
              <a:rPr lang="en-US"/>
              <a:t>fragmentacji</a:t>
            </a:r>
            <a:r>
              <a:rPr lang="en-US"/>
              <a:t> - dane można dzielić na fragmenty i umieszczać je w dowolnym </a:t>
            </a:r>
            <a:r>
              <a:rPr lang="en-US"/>
              <a:t>węźle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Replikacja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329e3f889a_0_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Rozproszone bazy danych - reguły cd.</a:t>
            </a:r>
            <a:endParaRPr/>
          </a:p>
        </p:txBody>
      </p:sp>
      <p:sp>
        <p:nvSpPr>
          <p:cNvPr id="250" name="Google Shape;250;g2329e3f889a_0_2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7. </a:t>
            </a:r>
            <a:r>
              <a:rPr lang="en-US"/>
              <a:t>Niezależność sprzętowa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8. Niezależność od systemu operacyjnego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9. Niezależność od systemu zarządzania bazą danych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10. Niezależność od sieci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11. Rozproszone zarządzanie transakcjami - możliwa realizacja transakcji odwołującej się do wielu węzłów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12. Rozproszone przetwarzanie zapytań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2c643cf97_0_12"/>
          <p:cNvSpPr txBox="1"/>
          <p:nvPr>
            <p:ph idx="1" type="body"/>
          </p:nvPr>
        </p:nvSpPr>
        <p:spPr>
          <a:xfrm>
            <a:off x="838200" y="994200"/>
            <a:ext cx="5181600" cy="518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Zalety:</a:t>
            </a:r>
            <a:endParaRPr/>
          </a:p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64285"/>
              <a:buAutoNum type="arabicPeriod"/>
            </a:pPr>
            <a:r>
              <a:rPr lang="en-US"/>
              <a:t>Elastyczność i skalowalność: Mikroserwisy pozwalają na łatwe dodawanie lub usuwanie usług w zależności od potrzeb i zapotrzebowania na zasoby. To pozwala na elastyczne skalowanie aplikacji w czasie rzeczywistym.</a:t>
            </a:r>
            <a:endParaRPr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AutoNum type="arabicPeriod"/>
            </a:pPr>
            <a:r>
              <a:rPr lang="en-US"/>
              <a:t>Łatwość w utrzymaniu: Ze względu na rozdzielenie aplikacji na mniejsze moduły, utrzymanie mikroserwisów jest łatwiejsze niż utrzymanie dużej monolitycznej aplikacji. Naprawa błędów, aktualizacja i wdrażanie zmian są prostsze, ponieważ nie ma konieczności modyfikowania całej aplikacji.</a:t>
            </a:r>
            <a:endParaRPr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AutoNum type="arabicPeriod"/>
            </a:pPr>
            <a:r>
              <a:rPr lang="en-US"/>
              <a:t>Technologiczna niezależność: Każdy mikroserwis może używać różnych technologii i języków programowania, w zależności od potrzeb. To pozwala na wykorzystanie najnowszych i najlepszych rozwiązań dla każdego zadania.</a:t>
            </a:r>
            <a:endParaRPr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AutoNum type="arabicPeriod"/>
            </a:pPr>
            <a:r>
              <a:rPr lang="en-US"/>
              <a:t>Rozproszenie ryzyka: Jeśli jeden mikroserwis zawiedzie, nie wpłynie to na pozostałe usługi. Aplikacja będzie nadal działać dzięki innym serwisom.</a:t>
            </a:r>
            <a:endParaRPr/>
          </a:p>
        </p:txBody>
      </p:sp>
      <p:sp>
        <p:nvSpPr>
          <p:cNvPr id="98" name="Google Shape;98;g232c643cf97_0_12"/>
          <p:cNvSpPr txBox="1"/>
          <p:nvPr>
            <p:ph idx="2" type="body"/>
          </p:nvPr>
        </p:nvSpPr>
        <p:spPr>
          <a:xfrm>
            <a:off x="6172200" y="1227550"/>
            <a:ext cx="5181600" cy="494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300"/>
              <a:t>Wady:</a:t>
            </a:r>
            <a:endParaRPr sz="1300"/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-US" sz="1300"/>
              <a:t>Skomplikowany projekt i architektura: Mikroserwisy wymagają skomplikowanej architektury, projektowania i implementacji, co zwiększa koszty i trudności w zarządzaniu nimi.</a:t>
            </a:r>
            <a:endParaRPr sz="1300"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sz="1300"/>
              <a:t>Wymagana infrastruktura: Mikroserwisy wymagają zaawansowanej infrastruktury, takiej jak narzędzia do zarządzania kontenerami i orkiestracją mikroserwisów.</a:t>
            </a:r>
            <a:endParaRPr sz="1300"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sz="1300"/>
              <a:t>Skomplikowane testowanie: Testowanie mikroserwisów wymaga koordynacji i integracji wielu usług, co może być trudne i czasochłonne.</a:t>
            </a:r>
            <a:endParaRPr sz="1300"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sz="1300"/>
              <a:t>Złożona komunikacja: Komunikacja między mikroserwisami może być skomplikowana i wymagać użycia protokołów i narzędzi umożliwiających taką komunikację.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6000"/>
              <a:t>Komunikacja rozproszona</a:t>
            </a:r>
            <a:endParaRPr b="1" sz="6000"/>
          </a:p>
        </p:txBody>
      </p:sp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- Synchroniczna - </a:t>
            </a:r>
            <a:r>
              <a:rPr lang="en-US"/>
              <a:t>nadawca czeka na odpowiedź od odbiorcy przed kontynuacją swojego działania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- Asynchroniczna - wysyłający serwis nie czeka na odpowiedź od odbierającego serwisu przed kontynuowaniem swojego działania. np korzystanie z kolejek wiadomości (np. RabbitMQ, Kafka), protokołów publish-subscribe, czyli subskrybowania kanałów zdarzeń (np. MQTT, Redis Pub/Sub) lub korzystanie z asynchronicznych wywołań API.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2c643cf97_0_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/>
              <a:t>NATS </a:t>
            </a:r>
            <a:endParaRPr b="1" sz="6000"/>
          </a:p>
        </p:txBody>
      </p:sp>
      <p:sp>
        <p:nvSpPr>
          <p:cNvPr id="110" name="Google Shape;110;g232c643cf97_0_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NATS (ang. "Naked Distributed Systems") to system przesyłania komunikatów publikuj-subskrybuj (pub-sub), który jest szybki, lekki i prosty w użyciu. NATS jest zaprojektowany z myślą o prostocie i wydajności, a jego niski narzut sieciowy czyni go dobrym wyborem dla aplikacji z dużym ruchem. </a:t>
            </a:r>
            <a:r>
              <a:rPr lang="en-US" sz="2000"/>
              <a:t>NATS działa w sposób asynchroniczny, co oznacza, że nie jest blokujący i umożliwia obsługę wielu żądań jednocześnie. Biblioteka NATS zapewnia również mechanizmy bezpieczeństwa, takie jak uwierzytelnianie i szyfrowanie, co umożliwia bezpieczne przesyłanie danych między aplikacjami.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2c643cf97_0_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/>
              <a:t>Użycie Nats </a:t>
            </a:r>
            <a:endParaRPr b="1" sz="6000"/>
          </a:p>
        </p:txBody>
      </p:sp>
      <p:pic>
        <p:nvPicPr>
          <p:cNvPr id="116" name="Google Shape;116;g232c643cf97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950" y="1825613"/>
            <a:ext cx="5314950" cy="450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232c643cf97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5300" y="1843225"/>
            <a:ext cx="5486400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Remote Procedure Call</a:t>
            </a:r>
            <a:endParaRPr/>
          </a:p>
        </p:txBody>
      </p:sp>
      <p:sp>
        <p:nvSpPr>
          <p:cNvPr id="123" name="Google Shape;1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gRPC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ZeroC ICE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Apache Thrift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Projektowanie krok po kroku</a:t>
            </a:r>
            <a:endParaRPr/>
          </a:p>
        </p:txBody>
      </p:sp>
      <p:sp>
        <p:nvSpPr>
          <p:cNvPr id="129" name="Google Shape;12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Zdefiniowanie interfejsu – IDL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Kompilacja interfejsu do języka programowania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Implementacja interfejsu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Implementacja i konfiguracja serwera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Implementacja i konfiguracja klienta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Kompilacja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Uruchomienie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Obiekt, serwant, serwer</a:t>
            </a:r>
            <a:endParaRPr/>
          </a:p>
        </p:txBody>
      </p:sp>
      <p:sp>
        <p:nvSpPr>
          <p:cNvPr id="135" name="Google Shape;135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Obiekt – abstrakcja, która odpowiada na żądania klienta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Serwant – implementacja funkcjonalności interfejsu w konkretnym języku programowania (obiekt języka programowania)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Serwer – proces, który instancjonuje serwanty i je udostępnia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2023-04-16T19:25:27Z</dcterms:created>
  <dc:creator>Krzysztof Siekierzyński</dc:creator>
</cp:coreProperties>
</file>